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17B2D-D5CC-433D-83EF-2774422098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263B9-C9B6-48D5-A9C8-DA1B6FDA13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2A7B8-3AF8-456B-8E8E-40753FCF42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E2EAE-BDA5-4F49-8635-FD29FD46E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711AB-91C5-4560-A318-F06FE17C12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9EC7B-F3B4-4378-9D38-1CE5459544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3A867-6FB1-4597-8787-1286E6ECD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4C4D4-4886-43C9-9ACD-6227961642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2DD3E-9477-47E9-87CB-282F58212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77E4F-3EA5-487A-A4F3-FFB06473CE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7B20C-730D-4FD1-827F-C0BF46F5AD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298A7A-E20A-4A5C-B7AF-E4B42A0E06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/>
              <a:t>RELATIVE CLAUSES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John’s sister who is an actress arrived yesterday.</a:t>
            </a:r>
          </a:p>
          <a:p>
            <a:endParaRPr lang="en-US" sz="2800"/>
          </a:p>
          <a:p>
            <a:r>
              <a:rPr lang="en-US" sz="2800"/>
              <a:t>John’s sister, who is an actress, arrived yesterday.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2400" b="1"/>
              <a:t>Both defining and non-defining relative clauses: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Usually have </a:t>
            </a:r>
            <a:r>
              <a:rPr lang="en-US" sz="2400" dirty="0" smtClean="0"/>
              <a:t>a </a:t>
            </a:r>
            <a:r>
              <a:rPr lang="en-US" sz="2400" dirty="0"/>
              <a:t>prepositions at the end of the clause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i="1" dirty="0"/>
              <a:t>Peter, </a:t>
            </a:r>
            <a:r>
              <a:rPr lang="en-US" sz="2400" b="1" i="1" dirty="0"/>
              <a:t>who</a:t>
            </a:r>
            <a:r>
              <a:rPr lang="en-US" sz="2400" i="1" dirty="0"/>
              <a:t> my father used to work </a:t>
            </a:r>
            <a:r>
              <a:rPr lang="en-US" sz="2400" b="1" i="1" dirty="0"/>
              <a:t>with</a:t>
            </a:r>
            <a:r>
              <a:rPr lang="en-US" sz="2400" i="1" dirty="0"/>
              <a:t>, has become a government minister.</a:t>
            </a:r>
          </a:p>
          <a:p>
            <a:pPr>
              <a:lnSpc>
                <a:spcPct val="90000"/>
              </a:lnSpc>
            </a:pPr>
            <a:endParaRPr lang="en-US" sz="2400" i="1" dirty="0"/>
          </a:p>
          <a:p>
            <a:pPr>
              <a:lnSpc>
                <a:spcPct val="90000"/>
              </a:lnSpc>
            </a:pPr>
            <a:r>
              <a:rPr lang="en-US" sz="2400" dirty="0"/>
              <a:t>In formal English sometimes have a preposition at the beginning of the clause, followed by which (for things) or whom (for people)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i="1" dirty="0"/>
              <a:t>Peter, </a:t>
            </a:r>
            <a:r>
              <a:rPr lang="en-US" sz="2400" b="1" i="1" dirty="0"/>
              <a:t>with whom</a:t>
            </a:r>
            <a:r>
              <a:rPr lang="en-US" sz="2400" i="1" dirty="0"/>
              <a:t> my father used to work, has become…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i="1" dirty="0"/>
          </a:p>
          <a:p>
            <a:pPr>
              <a:lnSpc>
                <a:spcPct val="90000"/>
              </a:lnSpc>
            </a:pPr>
            <a:r>
              <a:rPr lang="en-US" sz="2400" dirty="0"/>
              <a:t>We </a:t>
            </a:r>
            <a:r>
              <a:rPr lang="en-US" sz="2400" b="1" u="sng" dirty="0"/>
              <a:t>cannot use</a:t>
            </a:r>
            <a:r>
              <a:rPr lang="en-US" sz="2400" b="1" i="1" u="sng" dirty="0"/>
              <a:t> that</a:t>
            </a:r>
            <a:r>
              <a:rPr lang="en-US" sz="2400" b="1" u="sng" dirty="0"/>
              <a:t> after a preposition </a:t>
            </a:r>
            <a:r>
              <a:rPr lang="en-US" sz="2400" dirty="0"/>
              <a:t>in a relative clause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2000"/>
              <a:t>COMPLETE THE SENTENCES WITH A RELATIVE PRONOUN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915400" cy="5638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400"/>
              <a:t>Cathy is the woman _____ is married to Ben.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John is the taxi driver _____ Jane is married to.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Jenny is the woman _____ husband likes jogging.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Dave is the man _____ works a s a mechanic.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Cycling is the hobby _____ John likes best.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Ben is married to a woman _____ hobby is reading.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Jogging is something _____ Toby likes to do.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The man _____ brings the post is called Ben.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 Photography is something _____ interests Sally.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Sally is the woman _____ works as a bus driver.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Reading is a hobby _____ Cathy enjoys.</a:t>
            </a:r>
          </a:p>
          <a:p>
            <a:pPr marL="609600" indent="-609600">
              <a:buFontTx/>
              <a:buNone/>
            </a:pPr>
            <a:r>
              <a:rPr lang="en-US" sz="2400"/>
              <a:t>In which of these sentences can you omit the relative pronoun?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2000"/>
              <a:t>COMBINE EACH PAIR OF SENTENCES BY MAKIG THE SECOND SENTENCE INTO A NON-DEFINING RELATIVE CLAUSE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400"/>
              <a:t>My brother loves chocolate ice-cream. He is rather fat.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My uncle’s cottage has been damaged by floods. We usually spend our holidays there.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My bicycle has been stolen. I only got it last week.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The chemistry exam was actually quite easy. We had been worrying about it.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The young man caused a fight in a bar. His girlfriend had left him.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During the summer there are dreadful traffic jams. Everyone goes on holiday then.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My parents enjoyed that film very much. They don’t often go to the cinema.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DEFINING RELATIVE CLAUSES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Tell us some essential information about the things or people they refer to.</a:t>
            </a:r>
          </a:p>
          <a:p>
            <a:endParaRPr lang="en-US" sz="2400"/>
          </a:p>
          <a:p>
            <a:pPr>
              <a:buFontTx/>
              <a:buNone/>
            </a:pPr>
            <a:r>
              <a:rPr lang="en-US" sz="2400" i="1"/>
              <a:t>	The picture </a:t>
            </a:r>
            <a:r>
              <a:rPr lang="en-US" sz="2400" b="1" i="1"/>
              <a:t>that hangs next to Margaret’s portrait</a:t>
            </a:r>
            <a:r>
              <a:rPr lang="en-US" sz="2400" i="1"/>
              <a:t> is the one I like best.</a:t>
            </a:r>
          </a:p>
          <a:p>
            <a:endParaRPr lang="en-US" sz="2400" i="1"/>
          </a:p>
          <a:p>
            <a:r>
              <a:rPr lang="en-US" sz="2400"/>
              <a:t>If we remove the relative clause (</a:t>
            </a:r>
            <a:r>
              <a:rPr lang="en-US" sz="2400" b="1" i="1"/>
              <a:t>that hangs next to Margaret’s portrait</a:t>
            </a:r>
            <a:r>
              <a:rPr lang="en-US" sz="2400"/>
              <a:t>) we don’t know which picture they are talking about.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DEFINING RELATIVE CLAUSES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May begin with the relative pronouns</a:t>
            </a:r>
            <a:r>
              <a:rPr lang="en-US" sz="2400" i="1"/>
              <a:t> who</a:t>
            </a:r>
            <a:r>
              <a:rPr lang="en-US" sz="2400"/>
              <a:t> (for people), </a:t>
            </a:r>
            <a:r>
              <a:rPr lang="en-US" sz="2400" i="1"/>
              <a:t>which</a:t>
            </a:r>
            <a:r>
              <a:rPr lang="en-US" sz="2400"/>
              <a:t> (for things),</a:t>
            </a:r>
            <a:r>
              <a:rPr lang="en-US" sz="2400" i="1"/>
              <a:t> that</a:t>
            </a:r>
            <a:r>
              <a:rPr lang="en-US" sz="2400"/>
              <a:t> (for things and people).</a:t>
            </a:r>
          </a:p>
          <a:p>
            <a:r>
              <a:rPr lang="en-US" sz="2400"/>
              <a:t>May have </a:t>
            </a:r>
            <a:r>
              <a:rPr lang="en-US" sz="2400" i="1"/>
              <a:t>who, which</a:t>
            </a:r>
            <a:r>
              <a:rPr lang="en-US" sz="2400"/>
              <a:t>, </a:t>
            </a:r>
            <a:r>
              <a:rPr lang="en-US" sz="2400" i="1"/>
              <a:t>that</a:t>
            </a:r>
            <a:r>
              <a:rPr lang="en-US" sz="2400"/>
              <a:t> as the subject or object of the relative pronoun.</a:t>
            </a:r>
          </a:p>
          <a:p>
            <a:endParaRPr lang="en-US" sz="2400"/>
          </a:p>
          <a:p>
            <a:pPr>
              <a:buFontTx/>
              <a:buNone/>
            </a:pPr>
            <a:r>
              <a:rPr lang="en-US" sz="2400"/>
              <a:t>	…</a:t>
            </a:r>
            <a:r>
              <a:rPr lang="en-US" sz="2400" i="1"/>
              <a:t>the picture </a:t>
            </a:r>
            <a:r>
              <a:rPr lang="en-US" sz="2400" b="1" i="1"/>
              <a:t>which/that</a:t>
            </a:r>
            <a:r>
              <a:rPr lang="en-US" sz="2400" i="1"/>
              <a:t> hangs next to Margaret’s portrait</a:t>
            </a:r>
            <a:r>
              <a:rPr lang="en-US" sz="2400"/>
              <a:t>… (</a:t>
            </a:r>
            <a:r>
              <a:rPr lang="en-US" sz="2400" i="1"/>
              <a:t>which/that</a:t>
            </a:r>
            <a:r>
              <a:rPr lang="en-US" sz="2400"/>
              <a:t> is the </a:t>
            </a:r>
            <a:r>
              <a:rPr lang="en-US" sz="2400" b="1"/>
              <a:t>subject</a:t>
            </a:r>
            <a:r>
              <a:rPr lang="en-US" sz="2400"/>
              <a:t> of the relative pronoun)</a:t>
            </a:r>
          </a:p>
          <a:p>
            <a:pPr>
              <a:buFontTx/>
              <a:buNone/>
            </a:pPr>
            <a:r>
              <a:rPr lang="en-US" sz="2400"/>
              <a:t>	</a:t>
            </a:r>
          </a:p>
          <a:p>
            <a:pPr>
              <a:buFontTx/>
              <a:buNone/>
            </a:pPr>
            <a:r>
              <a:rPr lang="en-US" sz="2400"/>
              <a:t>	…</a:t>
            </a:r>
            <a:r>
              <a:rPr lang="en-US" sz="2400" i="1"/>
              <a:t>the woman </a:t>
            </a:r>
            <a:r>
              <a:rPr lang="en-US" sz="2400" b="1" i="1"/>
              <a:t>who/that</a:t>
            </a:r>
            <a:r>
              <a:rPr lang="en-US" sz="2400" i="1"/>
              <a:t> he married</a:t>
            </a:r>
            <a:r>
              <a:rPr lang="en-US" sz="2400"/>
              <a:t>…(</a:t>
            </a:r>
            <a:r>
              <a:rPr lang="en-US" sz="2400" i="1"/>
              <a:t>who/that</a:t>
            </a:r>
            <a:r>
              <a:rPr lang="en-US" sz="2400"/>
              <a:t> is the </a:t>
            </a:r>
            <a:r>
              <a:rPr lang="en-US" sz="2400" b="1"/>
              <a:t>object </a:t>
            </a:r>
            <a:r>
              <a:rPr lang="en-US" sz="2400"/>
              <a:t>of the relative clause, and he is the subject)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DEFINING RELATIVE CLAUSES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Very often omit the relative pronoun when it is the object of the relative clause.</a:t>
            </a:r>
          </a:p>
          <a:p>
            <a:endParaRPr lang="en-US" sz="2400"/>
          </a:p>
          <a:p>
            <a:pPr>
              <a:buFontTx/>
              <a:buNone/>
            </a:pPr>
            <a:r>
              <a:rPr lang="en-US" sz="2400"/>
              <a:t>	</a:t>
            </a:r>
            <a:r>
              <a:rPr lang="en-US" sz="2400" i="1"/>
              <a:t>The painting we’re looking at now</a:t>
            </a:r>
            <a:r>
              <a:rPr lang="en-US" sz="2400"/>
              <a:t>… or </a:t>
            </a:r>
            <a:r>
              <a:rPr lang="en-US" sz="2400" i="1"/>
              <a:t>The painting </a:t>
            </a:r>
            <a:r>
              <a:rPr lang="en-US" sz="2400" b="1" i="1"/>
              <a:t>which/that</a:t>
            </a:r>
            <a:r>
              <a:rPr lang="en-US" sz="2400" i="1"/>
              <a:t> we’re looking at now…</a:t>
            </a:r>
          </a:p>
          <a:p>
            <a:endParaRPr lang="en-US" sz="2400" i="1"/>
          </a:p>
          <a:p>
            <a:r>
              <a:rPr lang="en-US" sz="2400"/>
              <a:t>Are never separated from the rest of the sentence by commas.</a:t>
            </a:r>
          </a:p>
          <a:p>
            <a:r>
              <a:rPr lang="en-US" sz="2400"/>
              <a:t>Are used in writing and speaking.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NON-DEFINING RELATIVE CLAUSES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Tell us some extra information about the things or people they refer to.</a:t>
            </a:r>
          </a:p>
          <a:p>
            <a:endParaRPr lang="en-US" sz="2400"/>
          </a:p>
          <a:p>
            <a:pPr>
              <a:buFontTx/>
              <a:buNone/>
            </a:pPr>
            <a:r>
              <a:rPr lang="en-US" sz="2400" i="1"/>
              <a:t>	The next painting shows Edmund’s wife Margaret, </a:t>
            </a:r>
            <a:r>
              <a:rPr lang="en-US" sz="2400" b="1" i="1"/>
              <a:t>who he married in 1605.</a:t>
            </a:r>
          </a:p>
          <a:p>
            <a:endParaRPr lang="en-US" sz="2400" b="1" i="1"/>
          </a:p>
          <a:p>
            <a:r>
              <a:rPr lang="en-US" sz="2400"/>
              <a:t>If we remove the relative clause (</a:t>
            </a:r>
            <a:r>
              <a:rPr lang="en-US" sz="2400" b="1" i="1"/>
              <a:t>who he married in 1605</a:t>
            </a:r>
            <a:r>
              <a:rPr lang="en-US" sz="2400"/>
              <a:t>) we still know who they are talking about.</a:t>
            </a:r>
            <a:endParaRPr lang="en-US" sz="2400"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NON-DEFINING RELATIVE CLAUSES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Always begin with the relative pronouns </a:t>
            </a:r>
            <a:r>
              <a:rPr lang="en-US" sz="2400" i="1" dirty="0"/>
              <a:t>who</a:t>
            </a:r>
            <a:r>
              <a:rPr lang="en-US" sz="2400" dirty="0"/>
              <a:t> (for people) and </a:t>
            </a:r>
            <a:r>
              <a:rPr lang="en-US" sz="2400" i="1" dirty="0"/>
              <a:t>which </a:t>
            </a:r>
            <a:r>
              <a:rPr lang="en-US" sz="2400" dirty="0"/>
              <a:t>(for things).</a:t>
            </a:r>
          </a:p>
          <a:p>
            <a:endParaRPr lang="en-US" sz="2400" dirty="0"/>
          </a:p>
          <a:p>
            <a:r>
              <a:rPr lang="en-US" sz="2400" dirty="0"/>
              <a:t>May have </a:t>
            </a:r>
            <a:r>
              <a:rPr lang="en-US" sz="2400" i="1" dirty="0"/>
              <a:t>who</a:t>
            </a:r>
            <a:r>
              <a:rPr lang="en-US" sz="2400" dirty="0"/>
              <a:t> or </a:t>
            </a:r>
            <a:r>
              <a:rPr lang="en-US" sz="2400" i="1" dirty="0"/>
              <a:t>which</a:t>
            </a:r>
            <a:r>
              <a:rPr lang="en-US" sz="2400" dirty="0"/>
              <a:t> </a:t>
            </a:r>
            <a:r>
              <a:rPr lang="en-US" sz="2400" b="1" u="sng" dirty="0"/>
              <a:t>(but never that) </a:t>
            </a:r>
            <a:r>
              <a:rPr lang="en-US" sz="2400" dirty="0"/>
              <a:t>as the subject or object of the relative clause.</a:t>
            </a:r>
          </a:p>
          <a:p>
            <a:endParaRPr lang="en-US" sz="2400" dirty="0"/>
          </a:p>
          <a:p>
            <a:r>
              <a:rPr lang="en-US" sz="2400" i="1" dirty="0"/>
              <a:t>The building, </a:t>
            </a:r>
            <a:r>
              <a:rPr lang="en-US" sz="2400" b="1" i="1" dirty="0"/>
              <a:t>which</a:t>
            </a:r>
            <a:r>
              <a:rPr lang="en-US" sz="2400" i="1" dirty="0"/>
              <a:t> is very old, costs a lot of money to repair.</a:t>
            </a:r>
            <a:r>
              <a:rPr lang="en-US" sz="2400" dirty="0"/>
              <a:t> (NOT that is very old)</a:t>
            </a:r>
          </a:p>
          <a:p>
            <a:r>
              <a:rPr lang="en-US" sz="2400" i="1" dirty="0"/>
              <a:t>The castle’s owner, </a:t>
            </a:r>
            <a:r>
              <a:rPr lang="en-US" sz="2400" b="1" i="1" dirty="0"/>
              <a:t>who</a:t>
            </a:r>
            <a:r>
              <a:rPr lang="en-US" sz="2400" i="1" dirty="0"/>
              <a:t> we’ve just seen, enjoys meeting visitors</a:t>
            </a:r>
            <a:r>
              <a:rPr lang="en-US" sz="2400" dirty="0"/>
              <a:t>. (NOT that we’ve just seen)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NON-DEFINING RELATIVE CLAUSES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Never omit the relative pronoun.</a:t>
            </a:r>
          </a:p>
          <a:p>
            <a:endParaRPr lang="en-US" sz="2400"/>
          </a:p>
          <a:p>
            <a:r>
              <a:rPr lang="en-US" sz="2400"/>
              <a:t>Must be separated from the rest of the sentence by commas.</a:t>
            </a:r>
          </a:p>
          <a:p>
            <a:endParaRPr lang="en-US" sz="2400"/>
          </a:p>
          <a:p>
            <a:r>
              <a:rPr lang="en-US" sz="2400"/>
              <a:t>Are more common in writing than in speaking.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800" b="1"/>
              <a:t>RELATIVE PRONOUNS AND PREPOSITIONS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b="1"/>
              <a:t>Both defining and non-defining relative clauses:</a:t>
            </a:r>
          </a:p>
          <a:p>
            <a:pPr>
              <a:lnSpc>
                <a:spcPct val="90000"/>
              </a:lnSpc>
            </a:pPr>
            <a:r>
              <a:rPr lang="en-US" sz="2400"/>
              <a:t>can begin with </a:t>
            </a:r>
            <a:r>
              <a:rPr lang="en-US" sz="2400" i="1"/>
              <a:t>whose</a:t>
            </a:r>
            <a:r>
              <a:rPr lang="en-US" sz="2400"/>
              <a:t> (instead of his/her/their), </a:t>
            </a:r>
            <a:r>
              <a:rPr lang="en-US" sz="2400" i="1"/>
              <a:t>when</a:t>
            </a:r>
            <a:r>
              <a:rPr lang="en-US" sz="2400"/>
              <a:t> (for times) and </a:t>
            </a:r>
            <a:r>
              <a:rPr lang="en-US" sz="2400" i="1"/>
              <a:t>where</a:t>
            </a:r>
            <a:r>
              <a:rPr lang="en-US" sz="2400"/>
              <a:t> (for places)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William, </a:t>
            </a:r>
            <a:r>
              <a:rPr lang="en-US" sz="2400" b="1" i="1"/>
              <a:t>whose wife was a famous beauty</a:t>
            </a:r>
            <a:r>
              <a:rPr lang="en-US" sz="2400" i="1"/>
              <a:t>, had nine children.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Here they are in this picture from the year </a:t>
            </a:r>
            <a:r>
              <a:rPr lang="en-US" sz="2400" b="1" i="1"/>
              <a:t>when the youngest was born.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This is my family home, </a:t>
            </a:r>
            <a:r>
              <a:rPr lang="en-US" sz="2400" b="1" i="1"/>
              <a:t>where we’ve lived for 50 years</a:t>
            </a:r>
            <a:r>
              <a:rPr lang="en-US" sz="2400" i="1"/>
              <a:t>.</a:t>
            </a:r>
          </a:p>
          <a:p>
            <a:pPr>
              <a:lnSpc>
                <a:spcPct val="90000"/>
              </a:lnSpc>
            </a:pPr>
            <a:endParaRPr lang="en-US" sz="2400" i="1"/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800"/>
              <a:t>RELATIVE PRONOUNS AND PREPOSITIONS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	</a:t>
            </a:r>
            <a:r>
              <a:rPr lang="en-US" sz="2400" b="1"/>
              <a:t>Both defining and non-defining relative clauses:</a:t>
            </a:r>
          </a:p>
          <a:p>
            <a:pPr>
              <a:buFontTx/>
              <a:buNone/>
            </a:pPr>
            <a:endParaRPr lang="en-US" sz="2400" b="1"/>
          </a:p>
          <a:p>
            <a:r>
              <a:rPr lang="en-US" sz="2400"/>
              <a:t>can begin with </a:t>
            </a:r>
            <a:r>
              <a:rPr lang="en-US" sz="2400" i="1"/>
              <a:t>whom</a:t>
            </a:r>
            <a:r>
              <a:rPr lang="en-US" sz="2400"/>
              <a:t> (for people) as the object of a clause (mainly in written English)</a:t>
            </a:r>
          </a:p>
          <a:p>
            <a:endParaRPr lang="en-US" sz="2400"/>
          </a:p>
          <a:p>
            <a:pPr>
              <a:buFontTx/>
              <a:buNone/>
            </a:pPr>
            <a:r>
              <a:rPr lang="en-US" sz="2400"/>
              <a:t>	</a:t>
            </a:r>
            <a:r>
              <a:rPr lang="en-US" sz="2400" i="1"/>
              <a:t>His girlfriend, </a:t>
            </a:r>
            <a:r>
              <a:rPr lang="en-US" sz="2400" b="1" i="1"/>
              <a:t>whom</a:t>
            </a:r>
            <a:r>
              <a:rPr lang="en-US" sz="2400" i="1"/>
              <a:t> he neglected, became very depresses.</a:t>
            </a:r>
          </a:p>
          <a:p>
            <a:endParaRPr lang="en-US" sz="24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499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RELATIVE CLAUSES</vt:lpstr>
      <vt:lpstr>DEFINING RELATIVE CLAUSES</vt:lpstr>
      <vt:lpstr>DEFINING RELATIVE CLAUSES</vt:lpstr>
      <vt:lpstr>DEFINING RELATIVE CLAUSES</vt:lpstr>
      <vt:lpstr>NON-DEFINING RELATIVE CLAUSES</vt:lpstr>
      <vt:lpstr>NON-DEFINING RELATIVE CLAUSES</vt:lpstr>
      <vt:lpstr>NON-DEFINING RELATIVE CLAUSES</vt:lpstr>
      <vt:lpstr>RELATIVE PRONOUNS AND PREPOSITIONS</vt:lpstr>
      <vt:lpstr>RELATIVE PRONOUNS AND PREPOSITIONS</vt:lpstr>
      <vt:lpstr>Both defining and non-defining relative clauses:</vt:lpstr>
      <vt:lpstr>COMPLETE THE SENTENCES WITH A RELATIVE PRONOUN</vt:lpstr>
      <vt:lpstr>COMBINE EACH PAIR OF SENTENCES BY MAKIG THE SECOND SENTENCE INTO A NON-DEFINING RELATIVE CLAUSE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Marko</dc:creator>
  <cp:lastModifiedBy>asus</cp:lastModifiedBy>
  <cp:revision>25</cp:revision>
  <dcterms:created xsi:type="dcterms:W3CDTF">2010-05-16T17:40:34Z</dcterms:created>
  <dcterms:modified xsi:type="dcterms:W3CDTF">2020-04-28T14:47:03Z</dcterms:modified>
</cp:coreProperties>
</file>