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34" r:id="rId5"/>
    <p:sldId id="355" r:id="rId6"/>
    <p:sldId id="335" r:id="rId7"/>
    <p:sldId id="314" r:id="rId8"/>
    <p:sldId id="340" r:id="rId9"/>
    <p:sldId id="343" r:id="rId10"/>
    <p:sldId id="344" r:id="rId11"/>
    <p:sldId id="332" r:id="rId12"/>
    <p:sldId id="336" r:id="rId13"/>
    <p:sldId id="382" r:id="rId14"/>
    <p:sldId id="383" r:id="rId15"/>
    <p:sldId id="384" r:id="rId16"/>
    <p:sldId id="337" r:id="rId17"/>
    <p:sldId id="385" r:id="rId18"/>
    <p:sldId id="283" r:id="rId19"/>
    <p:sldId id="327" r:id="rId20"/>
    <p:sldId id="359" r:id="rId21"/>
    <p:sldId id="358" r:id="rId22"/>
    <p:sldId id="325" r:id="rId23"/>
    <p:sldId id="360" r:id="rId24"/>
    <p:sldId id="364" r:id="rId25"/>
    <p:sldId id="271" r:id="rId26"/>
    <p:sldId id="267" r:id="rId27"/>
    <p:sldId id="269" r:id="rId28"/>
    <p:sldId id="270" r:id="rId29"/>
    <p:sldId id="268" r:id="rId30"/>
    <p:sldId id="381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274" r:id="rId41"/>
    <p:sldId id="347" r:id="rId42"/>
    <p:sldId id="339" r:id="rId43"/>
    <p:sldId id="348" r:id="rId44"/>
    <p:sldId id="349" r:id="rId45"/>
    <p:sldId id="374" r:id="rId46"/>
    <p:sldId id="375" r:id="rId47"/>
    <p:sldId id="376" r:id="rId48"/>
    <p:sldId id="377" r:id="rId49"/>
    <p:sldId id="378" r:id="rId50"/>
    <p:sldId id="379" r:id="rId51"/>
    <p:sldId id="38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2F868-EED3-4CF8-8D9E-6EA1403C3945}" v="17" dt="2025-12-03T11:13:10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Perunicic Mladenovic" userId="0a5ca5f3ee661ab0" providerId="LiveId" clId="{708040DA-D9C9-465F-9BE6-0CDE51FA5479}"/>
    <pc:docChg chg="undo custSel addSld delSld modSld">
      <pc:chgData name="Ivana Perunicic Mladenovic" userId="0a5ca5f3ee661ab0" providerId="LiveId" clId="{708040DA-D9C9-465F-9BE6-0CDE51FA5479}" dt="2025-12-03T11:31:34.278" v="4757" actId="14100"/>
      <pc:docMkLst>
        <pc:docMk/>
      </pc:docMkLst>
      <pc:sldChg chg="modSp mod">
        <pc:chgData name="Ivana Perunicic Mladenovic" userId="0a5ca5f3ee661ab0" providerId="LiveId" clId="{708040DA-D9C9-465F-9BE6-0CDE51FA5479}" dt="2025-12-03T08:54:04.742" v="4543" actId="255"/>
        <pc:sldMkLst>
          <pc:docMk/>
          <pc:sldMk cId="2312220069" sldId="256"/>
        </pc:sldMkLst>
        <pc:spChg chg="mod">
          <ac:chgData name="Ivana Perunicic Mladenovic" userId="0a5ca5f3ee661ab0" providerId="LiveId" clId="{708040DA-D9C9-465F-9BE6-0CDE51FA5479}" dt="2025-12-03T08:54:04.742" v="4543" actId="255"/>
          <ac:spMkLst>
            <pc:docMk/>
            <pc:sldMk cId="2312220069" sldId="256"/>
            <ac:spMk id="2" creationId="{E067ECB3-D7AE-96AC-652A-6C6365962589}"/>
          </ac:spMkLst>
        </pc:spChg>
        <pc:spChg chg="mod">
          <ac:chgData name="Ivana Perunicic Mladenovic" userId="0a5ca5f3ee661ab0" providerId="LiveId" clId="{708040DA-D9C9-465F-9BE6-0CDE51FA5479}" dt="2025-11-14T06:56:41.445" v="4263" actId="1076"/>
          <ac:spMkLst>
            <pc:docMk/>
            <pc:sldMk cId="2312220069" sldId="256"/>
            <ac:spMk id="3" creationId="{FD940EEB-E995-6CF3-2A5E-4026F5012549}"/>
          </ac:spMkLst>
        </pc:spChg>
      </pc:sldChg>
      <pc:sldChg chg="modSp mod">
        <pc:chgData name="Ivana Perunicic Mladenovic" userId="0a5ca5f3ee661ab0" providerId="LiveId" clId="{708040DA-D9C9-465F-9BE6-0CDE51FA5479}" dt="2025-12-03T08:54:53.352" v="4546" actId="255"/>
        <pc:sldMkLst>
          <pc:docMk/>
          <pc:sldMk cId="1945457090" sldId="257"/>
        </pc:sldMkLst>
        <pc:spChg chg="mod">
          <ac:chgData name="Ivana Perunicic Mladenovic" userId="0a5ca5f3ee661ab0" providerId="LiveId" clId="{708040DA-D9C9-465F-9BE6-0CDE51FA5479}" dt="2025-11-13T18:30:17.128" v="3842" actId="1076"/>
          <ac:spMkLst>
            <pc:docMk/>
            <pc:sldMk cId="1945457090" sldId="257"/>
            <ac:spMk id="2" creationId="{F94F320B-553E-BE5C-A782-51C369F649AF}"/>
          </ac:spMkLst>
        </pc:spChg>
        <pc:spChg chg="mod">
          <ac:chgData name="Ivana Perunicic Mladenovic" userId="0a5ca5f3ee661ab0" providerId="LiveId" clId="{708040DA-D9C9-465F-9BE6-0CDE51FA5479}" dt="2025-12-03T08:54:53.352" v="4546" actId="255"/>
          <ac:spMkLst>
            <pc:docMk/>
            <pc:sldMk cId="1945457090" sldId="257"/>
            <ac:spMk id="3" creationId="{98B5C086-2E24-D0A6-355C-CACB2E6DCD7F}"/>
          </ac:spMkLst>
        </pc:spChg>
      </pc:sldChg>
      <pc:sldChg chg="modSp del mod">
        <pc:chgData name="Ivana Perunicic Mladenovic" userId="0a5ca5f3ee661ab0" providerId="LiveId" clId="{708040DA-D9C9-465F-9BE6-0CDE51FA5479}" dt="2025-12-03T08:55:01.096" v="4547" actId="2696"/>
        <pc:sldMkLst>
          <pc:docMk/>
          <pc:sldMk cId="531205472" sldId="258"/>
        </pc:sldMkLst>
      </pc:sldChg>
      <pc:sldChg chg="modSp del mod">
        <pc:chgData name="Ivana Perunicic Mladenovic" userId="0a5ca5f3ee661ab0" providerId="LiveId" clId="{708040DA-D9C9-465F-9BE6-0CDE51FA5479}" dt="2025-12-03T08:55:03.970" v="4548" actId="2696"/>
        <pc:sldMkLst>
          <pc:docMk/>
          <pc:sldMk cId="3767324673" sldId="259"/>
        </pc:sldMkLst>
      </pc:sldChg>
      <pc:sldChg chg="modSp new del mod">
        <pc:chgData name="Ivana Perunicic Mladenovic" userId="0a5ca5f3ee661ab0" providerId="LiveId" clId="{708040DA-D9C9-465F-9BE6-0CDE51FA5479}" dt="2025-12-03T08:55:08.446" v="4550" actId="2696"/>
        <pc:sldMkLst>
          <pc:docMk/>
          <pc:sldMk cId="1207271861" sldId="260"/>
        </pc:sldMkLst>
      </pc:sldChg>
      <pc:sldChg chg="addSp delSp modSp new del mod">
        <pc:chgData name="Ivana Perunicic Mladenovic" userId="0a5ca5f3ee661ab0" providerId="LiveId" clId="{708040DA-D9C9-465F-9BE6-0CDE51FA5479}" dt="2025-12-03T08:55:10.755" v="4551" actId="2696"/>
        <pc:sldMkLst>
          <pc:docMk/>
          <pc:sldMk cId="619969612" sldId="261"/>
        </pc:sldMkLst>
      </pc:sldChg>
      <pc:sldChg chg="modSp new del mod">
        <pc:chgData name="Ivana Perunicic Mladenovic" userId="0a5ca5f3ee661ab0" providerId="LiveId" clId="{708040DA-D9C9-465F-9BE6-0CDE51FA5479}" dt="2025-12-03T08:55:13.554" v="4552" actId="2696"/>
        <pc:sldMkLst>
          <pc:docMk/>
          <pc:sldMk cId="3159480391" sldId="262"/>
        </pc:sldMkLst>
      </pc:sldChg>
      <pc:sldChg chg="modSp new del mod">
        <pc:chgData name="Ivana Perunicic Mladenovic" userId="0a5ca5f3ee661ab0" providerId="LiveId" clId="{708040DA-D9C9-465F-9BE6-0CDE51FA5479}" dt="2025-12-03T08:55:17.912" v="4553" actId="2696"/>
        <pc:sldMkLst>
          <pc:docMk/>
          <pc:sldMk cId="2952844365" sldId="263"/>
        </pc:sldMkLst>
      </pc:sldChg>
      <pc:sldChg chg="modSp new del mod">
        <pc:chgData name="Ivana Perunicic Mladenovic" userId="0a5ca5f3ee661ab0" providerId="LiveId" clId="{708040DA-D9C9-465F-9BE6-0CDE51FA5479}" dt="2025-12-03T08:55:21.438" v="4554" actId="2696"/>
        <pc:sldMkLst>
          <pc:docMk/>
          <pc:sldMk cId="1243526772" sldId="264"/>
        </pc:sldMkLst>
      </pc:sldChg>
      <pc:sldChg chg="modSp new del mod">
        <pc:chgData name="Ivana Perunicic Mladenovic" userId="0a5ca5f3ee661ab0" providerId="LiveId" clId="{708040DA-D9C9-465F-9BE6-0CDE51FA5479}" dt="2025-12-03T08:55:27.067" v="4555" actId="2696"/>
        <pc:sldMkLst>
          <pc:docMk/>
          <pc:sldMk cId="739374998" sldId="265"/>
        </pc:sldMkLst>
      </pc:sldChg>
      <pc:sldChg chg="modSp new mod">
        <pc:chgData name="Ivana Perunicic Mladenovic" userId="0a5ca5f3ee661ab0" providerId="LiveId" clId="{708040DA-D9C9-465F-9BE6-0CDE51FA5479}" dt="2025-11-13T10:26:57.600" v="2167" actId="20577"/>
        <pc:sldMkLst>
          <pc:docMk/>
          <pc:sldMk cId="550432930" sldId="267"/>
        </pc:sldMkLst>
        <pc:spChg chg="mod">
          <ac:chgData name="Ivana Perunicic Mladenovic" userId="0a5ca5f3ee661ab0" providerId="LiveId" clId="{708040DA-D9C9-465F-9BE6-0CDE51FA5479}" dt="2025-11-13T09:44:20.521" v="1926" actId="20577"/>
          <ac:spMkLst>
            <pc:docMk/>
            <pc:sldMk cId="550432930" sldId="267"/>
            <ac:spMk id="2" creationId="{2035EA7C-02C3-DF8A-717B-DBB0DD4304AC}"/>
          </ac:spMkLst>
        </pc:spChg>
        <pc:spChg chg="mod">
          <ac:chgData name="Ivana Perunicic Mladenovic" userId="0a5ca5f3ee661ab0" providerId="LiveId" clId="{708040DA-D9C9-465F-9BE6-0CDE51FA5479}" dt="2025-11-13T10:26:57.600" v="2167" actId="20577"/>
          <ac:spMkLst>
            <pc:docMk/>
            <pc:sldMk cId="550432930" sldId="267"/>
            <ac:spMk id="3" creationId="{A3BD1348-3EE8-4B39-36C0-8832088ED15D}"/>
          </ac:spMkLst>
        </pc:spChg>
      </pc:sldChg>
      <pc:sldChg chg="modSp new mod">
        <pc:chgData name="Ivana Perunicic Mladenovic" userId="0a5ca5f3ee661ab0" providerId="LiveId" clId="{708040DA-D9C9-465F-9BE6-0CDE51FA5479}" dt="2025-11-14T07:04:06.495" v="4329" actId="20577"/>
        <pc:sldMkLst>
          <pc:docMk/>
          <pc:sldMk cId="3784385544" sldId="268"/>
        </pc:sldMkLst>
        <pc:spChg chg="mod">
          <ac:chgData name="Ivana Perunicic Mladenovic" userId="0a5ca5f3ee661ab0" providerId="LiveId" clId="{708040DA-D9C9-465F-9BE6-0CDE51FA5479}" dt="2025-11-14T07:04:06.495" v="4329" actId="20577"/>
          <ac:spMkLst>
            <pc:docMk/>
            <pc:sldMk cId="3784385544" sldId="268"/>
            <ac:spMk id="2" creationId="{BFA9499D-2BDF-74D3-1810-69F4EE7A2F31}"/>
          </ac:spMkLst>
        </pc:spChg>
        <pc:spChg chg="mod">
          <ac:chgData name="Ivana Perunicic Mladenovic" userId="0a5ca5f3ee661ab0" providerId="LiveId" clId="{708040DA-D9C9-465F-9BE6-0CDE51FA5479}" dt="2025-11-13T10:38:06.149" v="2399" actId="122"/>
          <ac:spMkLst>
            <pc:docMk/>
            <pc:sldMk cId="3784385544" sldId="268"/>
            <ac:spMk id="3" creationId="{B21D079E-8D8F-34C8-2530-DE6DC82B129B}"/>
          </ac:spMkLst>
        </pc:spChg>
      </pc:sldChg>
      <pc:sldChg chg="modSp new mod">
        <pc:chgData name="Ivana Perunicic Mladenovic" userId="0a5ca5f3ee661ab0" providerId="LiveId" clId="{708040DA-D9C9-465F-9BE6-0CDE51FA5479}" dt="2025-11-14T07:02:01.557" v="4277" actId="20577"/>
        <pc:sldMkLst>
          <pc:docMk/>
          <pc:sldMk cId="7786883" sldId="269"/>
        </pc:sldMkLst>
        <pc:spChg chg="mod">
          <ac:chgData name="Ivana Perunicic Mladenovic" userId="0a5ca5f3ee661ab0" providerId="LiveId" clId="{708040DA-D9C9-465F-9BE6-0CDE51FA5479}" dt="2025-11-14T07:02:01.557" v="4277" actId="20577"/>
          <ac:spMkLst>
            <pc:docMk/>
            <pc:sldMk cId="7786883" sldId="269"/>
            <ac:spMk id="2" creationId="{184D8975-E7F8-5D00-B1B4-78D6D8A9B561}"/>
          </ac:spMkLst>
        </pc:spChg>
        <pc:spChg chg="mod">
          <ac:chgData name="Ivana Perunicic Mladenovic" userId="0a5ca5f3ee661ab0" providerId="LiveId" clId="{708040DA-D9C9-465F-9BE6-0CDE51FA5479}" dt="2025-11-13T10:27:08.325" v="2169" actId="27636"/>
          <ac:spMkLst>
            <pc:docMk/>
            <pc:sldMk cId="7786883" sldId="269"/>
            <ac:spMk id="3" creationId="{D03B7DA4-EBD9-8841-AD0F-BDDF94EBC46A}"/>
          </ac:spMkLst>
        </pc:spChg>
      </pc:sldChg>
      <pc:sldChg chg="modSp new mod">
        <pc:chgData name="Ivana Perunicic Mladenovic" userId="0a5ca5f3ee661ab0" providerId="LiveId" clId="{708040DA-D9C9-465F-9BE6-0CDE51FA5479}" dt="2025-11-14T07:02:24.478" v="4297"/>
        <pc:sldMkLst>
          <pc:docMk/>
          <pc:sldMk cId="439528188" sldId="270"/>
        </pc:sldMkLst>
        <pc:spChg chg="mod">
          <ac:chgData name="Ivana Perunicic Mladenovic" userId="0a5ca5f3ee661ab0" providerId="LiveId" clId="{708040DA-D9C9-465F-9BE6-0CDE51FA5479}" dt="2025-11-14T07:02:24.478" v="4297"/>
          <ac:spMkLst>
            <pc:docMk/>
            <pc:sldMk cId="439528188" sldId="270"/>
            <ac:spMk id="2" creationId="{E019536D-2EB7-3DAA-9D79-3DD2D20294BD}"/>
          </ac:spMkLst>
        </pc:spChg>
        <pc:spChg chg="mod">
          <ac:chgData name="Ivana Perunicic Mladenovic" userId="0a5ca5f3ee661ab0" providerId="LiveId" clId="{708040DA-D9C9-465F-9BE6-0CDE51FA5479}" dt="2025-11-13T18:53:16.705" v="4056" actId="255"/>
          <ac:spMkLst>
            <pc:docMk/>
            <pc:sldMk cId="439528188" sldId="270"/>
            <ac:spMk id="3" creationId="{6A1BBA6D-1717-DC77-6BDA-29901313D35D}"/>
          </ac:spMkLst>
        </pc:spChg>
      </pc:sldChg>
      <pc:sldChg chg="modSp new mod">
        <pc:chgData name="Ivana Perunicic Mladenovic" userId="0a5ca5f3ee661ab0" providerId="LiveId" clId="{708040DA-D9C9-465F-9BE6-0CDE51FA5479}" dt="2025-11-12T10:30:55.878" v="470" actId="122"/>
        <pc:sldMkLst>
          <pc:docMk/>
          <pc:sldMk cId="1065853711" sldId="271"/>
        </pc:sldMkLst>
        <pc:spChg chg="mod">
          <ac:chgData name="Ivana Perunicic Mladenovic" userId="0a5ca5f3ee661ab0" providerId="LiveId" clId="{708040DA-D9C9-465F-9BE6-0CDE51FA5479}" dt="2025-11-12T10:30:55.878" v="470" actId="122"/>
          <ac:spMkLst>
            <pc:docMk/>
            <pc:sldMk cId="1065853711" sldId="271"/>
            <ac:spMk id="2" creationId="{BE0253EB-A787-6ABF-5F85-40521F0DA188}"/>
          </ac:spMkLst>
        </pc:spChg>
        <pc:spChg chg="mod">
          <ac:chgData name="Ivana Perunicic Mladenovic" userId="0a5ca5f3ee661ab0" providerId="LiveId" clId="{708040DA-D9C9-465F-9BE6-0CDE51FA5479}" dt="2025-11-12T10:30:07.489" v="462" actId="20577"/>
          <ac:spMkLst>
            <pc:docMk/>
            <pc:sldMk cId="1065853711" sldId="271"/>
            <ac:spMk id="3" creationId="{3DB94818-6B42-8672-CE2D-5E5481A283FE}"/>
          </ac:spMkLst>
        </pc:spChg>
      </pc:sldChg>
      <pc:sldChg chg="addSp delSp modSp new add del mod">
        <pc:chgData name="Ivana Perunicic Mladenovic" userId="0a5ca5f3ee661ab0" providerId="LiveId" clId="{708040DA-D9C9-465F-9BE6-0CDE51FA5479}" dt="2025-11-13T13:04:43.288" v="2925" actId="1076"/>
        <pc:sldMkLst>
          <pc:docMk/>
          <pc:sldMk cId="446857506" sldId="274"/>
        </pc:sldMkLst>
        <pc:spChg chg="mod">
          <ac:chgData name="Ivana Perunicic Mladenovic" userId="0a5ca5f3ee661ab0" providerId="LiveId" clId="{708040DA-D9C9-465F-9BE6-0CDE51FA5479}" dt="2025-11-13T12:42:42.422" v="2854"/>
          <ac:spMkLst>
            <pc:docMk/>
            <pc:sldMk cId="446857506" sldId="274"/>
            <ac:spMk id="2" creationId="{3B10B5B6-B731-1082-AB35-DECF58883F99}"/>
          </ac:spMkLst>
        </pc:spChg>
        <pc:spChg chg="add mod">
          <ac:chgData name="Ivana Perunicic Mladenovic" userId="0a5ca5f3ee661ab0" providerId="LiveId" clId="{708040DA-D9C9-465F-9BE6-0CDE51FA5479}" dt="2025-11-13T13:04:43.288" v="2925" actId="1076"/>
          <ac:spMkLst>
            <pc:docMk/>
            <pc:sldMk cId="446857506" sldId="274"/>
            <ac:spMk id="5" creationId="{72F622C9-1FDE-C1B2-47B0-98EEEAF7AEFC}"/>
          </ac:spMkLst>
        </pc:spChg>
        <pc:spChg chg="add mod">
          <ac:chgData name="Ivana Perunicic Mladenovic" userId="0a5ca5f3ee661ab0" providerId="LiveId" clId="{708040DA-D9C9-465F-9BE6-0CDE51FA5479}" dt="2025-11-13T12:46:49.422" v="2873" actId="1076"/>
          <ac:spMkLst>
            <pc:docMk/>
            <pc:sldMk cId="446857506" sldId="274"/>
            <ac:spMk id="7" creationId="{C3211CD9-8610-926B-A79B-A406E0C35C53}"/>
          </ac:spMkLst>
        </pc:spChg>
        <pc:spChg chg="add mod">
          <ac:chgData name="Ivana Perunicic Mladenovic" userId="0a5ca5f3ee661ab0" providerId="LiveId" clId="{708040DA-D9C9-465F-9BE6-0CDE51FA5479}" dt="2025-11-13T13:04:21.521" v="2924" actId="20577"/>
          <ac:spMkLst>
            <pc:docMk/>
            <pc:sldMk cId="446857506" sldId="274"/>
            <ac:spMk id="9" creationId="{D0B2E59B-EE55-6262-482C-FAB349E7A7AD}"/>
          </ac:spMkLst>
        </pc:spChg>
        <pc:graphicFrameChg chg="add mod modGraphic">
          <ac:chgData name="Ivana Perunicic Mladenovic" userId="0a5ca5f3ee661ab0" providerId="LiveId" clId="{708040DA-D9C9-465F-9BE6-0CDE51FA5479}" dt="2025-11-13T12:46:45.372" v="2872" actId="1076"/>
          <ac:graphicFrameMkLst>
            <pc:docMk/>
            <pc:sldMk cId="446857506" sldId="274"/>
            <ac:graphicFrameMk id="4" creationId="{49D23185-D953-C344-6335-16824E0A2597}"/>
          </ac:graphicFrameMkLst>
        </pc:graphicFrameChg>
      </pc:sldChg>
      <pc:sldChg chg="add del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283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2387859303" sldId="283"/>
        </pc:sldMkLst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314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3205212758" sldId="314"/>
        </pc:sldMkLst>
      </pc:sldChg>
      <pc:sldChg chg="add del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325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1831320413" sldId="325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1545268227" sldId="327"/>
        </pc:sldMkLst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1830261409" sldId="327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293196266" sldId="332"/>
        </pc:sldMkLst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685793073" sldId="332"/>
        </pc:sldMkLst>
      </pc:sldChg>
      <pc:sldChg chg="addSp modSp new del mod">
        <pc:chgData name="Ivana Perunicic Mladenovic" userId="0a5ca5f3ee661ab0" providerId="LiveId" clId="{708040DA-D9C9-465F-9BE6-0CDE51FA5479}" dt="2025-12-03T08:57:01.023" v="4556" actId="2696"/>
        <pc:sldMkLst>
          <pc:docMk/>
          <pc:sldMk cId="2375156475" sldId="334"/>
        </pc:sldMkLst>
      </pc:sldChg>
      <pc:sldChg chg="modSp add mod">
        <pc:chgData name="Ivana Perunicic Mladenovic" userId="0a5ca5f3ee661ab0" providerId="LiveId" clId="{708040DA-D9C9-465F-9BE6-0CDE51FA5479}" dt="2025-12-03T08:57:52.417" v="4563" actId="113"/>
        <pc:sldMkLst>
          <pc:docMk/>
          <pc:sldMk cId="3974563772" sldId="334"/>
        </pc:sldMkLst>
        <pc:spChg chg="mod">
          <ac:chgData name="Ivana Perunicic Mladenovic" userId="0a5ca5f3ee661ab0" providerId="LiveId" clId="{708040DA-D9C9-465F-9BE6-0CDE51FA5479}" dt="2025-12-03T08:57:52.417" v="4563" actId="113"/>
          <ac:spMkLst>
            <pc:docMk/>
            <pc:sldMk cId="3974563772" sldId="334"/>
            <ac:spMk id="2" creationId="{6CA6A2EF-E9AD-978A-83AE-9119162B5423}"/>
          </ac:spMkLst>
        </pc:spChg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335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1931088837" sldId="335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1996737260" sldId="336"/>
        </pc:sldMkLst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3472595375" sldId="336"/>
        </pc:sldMkLst>
      </pc:sldChg>
      <pc:sldChg chg="modSp add mod">
        <pc:chgData name="Ivana Perunicic Mladenovic" userId="0a5ca5f3ee661ab0" providerId="LiveId" clId="{708040DA-D9C9-465F-9BE6-0CDE51FA5479}" dt="2025-12-03T08:59:47.985" v="4565" actId="14100"/>
        <pc:sldMkLst>
          <pc:docMk/>
          <pc:sldMk cId="661613590" sldId="337"/>
        </pc:sldMkLst>
        <pc:spChg chg="mod">
          <ac:chgData name="Ivana Perunicic Mladenovic" userId="0a5ca5f3ee661ab0" providerId="LiveId" clId="{708040DA-D9C9-465F-9BE6-0CDE51FA5479}" dt="2025-12-03T08:59:45.624" v="4564" actId="1076"/>
          <ac:spMkLst>
            <pc:docMk/>
            <pc:sldMk cId="661613590" sldId="337"/>
            <ac:spMk id="2" creationId="{F3784F6D-563C-0D74-3B56-BE07E89823B4}"/>
          </ac:spMkLst>
        </pc:spChg>
        <pc:spChg chg="mod">
          <ac:chgData name="Ivana Perunicic Mladenovic" userId="0a5ca5f3ee661ab0" providerId="LiveId" clId="{708040DA-D9C9-465F-9BE6-0CDE51FA5479}" dt="2025-12-03T08:59:47.985" v="4565" actId="14100"/>
          <ac:spMkLst>
            <pc:docMk/>
            <pc:sldMk cId="661613590" sldId="337"/>
            <ac:spMk id="3" creationId="{7960551A-8B63-AB79-491E-201571BBE674}"/>
          </ac:spMkLst>
        </pc:spChg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2625340837" sldId="337"/>
        </pc:sldMkLst>
      </pc:sldChg>
      <pc:sldChg chg="addSp delSp modSp new mod">
        <pc:chgData name="Ivana Perunicic Mladenovic" userId="0a5ca5f3ee661ab0" providerId="LiveId" clId="{708040DA-D9C9-465F-9BE6-0CDE51FA5479}" dt="2025-11-13T17:28:16.157" v="3449" actId="20577"/>
        <pc:sldMkLst>
          <pc:docMk/>
          <pc:sldMk cId="3484093087" sldId="339"/>
        </pc:sldMkLst>
        <pc:spChg chg="mod">
          <ac:chgData name="Ivana Perunicic Mladenovic" userId="0a5ca5f3ee661ab0" providerId="LiveId" clId="{708040DA-D9C9-465F-9BE6-0CDE51FA5479}" dt="2025-11-12T18:02:48.549" v="927"/>
          <ac:spMkLst>
            <pc:docMk/>
            <pc:sldMk cId="3484093087" sldId="339"/>
            <ac:spMk id="2" creationId="{297A369E-5236-AE7F-53B6-EC1D040DED06}"/>
          </ac:spMkLst>
        </pc:spChg>
        <pc:spChg chg="add del mod">
          <ac:chgData name="Ivana Perunicic Mladenovic" userId="0a5ca5f3ee661ab0" providerId="LiveId" clId="{708040DA-D9C9-465F-9BE6-0CDE51FA5479}" dt="2025-11-13T17:28:16.157" v="3449" actId="20577"/>
          <ac:spMkLst>
            <pc:docMk/>
            <pc:sldMk cId="3484093087" sldId="339"/>
            <ac:spMk id="3" creationId="{D99FD887-1FD0-7B45-EC4D-531B3663B0F7}"/>
          </ac:spMkLst>
        </pc:spChg>
      </pc:sldChg>
      <pc:sldChg chg="add del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340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2784128634" sldId="340"/>
        </pc:sldMkLst>
      </pc:sldChg>
      <pc:sldChg chg="addSp 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343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1150611309" sldId="343"/>
        </pc:sldMkLst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344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846148448" sldId="344"/>
        </pc:sldMkLst>
      </pc:sldChg>
      <pc:sldChg chg="modSp new mod">
        <pc:chgData name="Ivana Perunicic Mladenovic" userId="0a5ca5f3ee661ab0" providerId="LiveId" clId="{708040DA-D9C9-465F-9BE6-0CDE51FA5479}" dt="2025-11-12T18:55:26.953" v="1077" actId="113"/>
        <pc:sldMkLst>
          <pc:docMk/>
          <pc:sldMk cId="1480905590" sldId="347"/>
        </pc:sldMkLst>
        <pc:spChg chg="mod">
          <ac:chgData name="Ivana Perunicic Mladenovic" userId="0a5ca5f3ee661ab0" providerId="LiveId" clId="{708040DA-D9C9-465F-9BE6-0CDE51FA5479}" dt="2025-11-12T18:55:26.953" v="1077" actId="113"/>
          <ac:spMkLst>
            <pc:docMk/>
            <pc:sldMk cId="1480905590" sldId="347"/>
            <ac:spMk id="2" creationId="{14C7ED74-437F-AEB9-E20A-84F544F77D03}"/>
          </ac:spMkLst>
        </pc:spChg>
      </pc:sldChg>
      <pc:sldChg chg="modSp new mod">
        <pc:chgData name="Ivana Perunicic Mladenovic" userId="0a5ca5f3ee661ab0" providerId="LiveId" clId="{708040DA-D9C9-465F-9BE6-0CDE51FA5479}" dt="2025-11-13T17:31:54.692" v="3480" actId="14100"/>
        <pc:sldMkLst>
          <pc:docMk/>
          <pc:sldMk cId="3741407697" sldId="348"/>
        </pc:sldMkLst>
        <pc:spChg chg="mod">
          <ac:chgData name="Ivana Perunicic Mladenovic" userId="0a5ca5f3ee661ab0" providerId="LiveId" clId="{708040DA-D9C9-465F-9BE6-0CDE51FA5479}" dt="2025-11-13T17:31:54.692" v="3480" actId="14100"/>
          <ac:spMkLst>
            <pc:docMk/>
            <pc:sldMk cId="3741407697" sldId="348"/>
            <ac:spMk id="2" creationId="{F824F1C3-E13B-0CDF-E101-C6854EDA66AD}"/>
          </ac:spMkLst>
        </pc:spChg>
        <pc:spChg chg="mod">
          <ac:chgData name="Ivana Perunicic Mladenovic" userId="0a5ca5f3ee661ab0" providerId="LiveId" clId="{708040DA-D9C9-465F-9BE6-0CDE51FA5479}" dt="2025-11-13T17:30:38.480" v="3475" actId="122"/>
          <ac:spMkLst>
            <pc:docMk/>
            <pc:sldMk cId="3741407697" sldId="348"/>
            <ac:spMk id="3" creationId="{D90D4784-38EF-DDFA-D0B2-B0B58CF22744}"/>
          </ac:spMkLst>
        </pc:spChg>
      </pc:sldChg>
      <pc:sldChg chg="addSp delSp modSp new mod">
        <pc:chgData name="Ivana Perunicic Mladenovic" userId="0a5ca5f3ee661ab0" providerId="LiveId" clId="{708040DA-D9C9-465F-9BE6-0CDE51FA5479}" dt="2025-11-12T17:47:58.284" v="857" actId="1076"/>
        <pc:sldMkLst>
          <pc:docMk/>
          <pc:sldMk cId="1937454535" sldId="349"/>
        </pc:sldMkLst>
        <pc:spChg chg="mod">
          <ac:chgData name="Ivana Perunicic Mladenovic" userId="0a5ca5f3ee661ab0" providerId="LiveId" clId="{708040DA-D9C9-465F-9BE6-0CDE51FA5479}" dt="2025-11-12T17:46:24.274" v="848" actId="27636"/>
          <ac:spMkLst>
            <pc:docMk/>
            <pc:sldMk cId="1937454535" sldId="349"/>
            <ac:spMk id="2" creationId="{6328068C-3351-3562-BEA6-BCF604CE712C}"/>
          </ac:spMkLst>
        </pc:spChg>
        <pc:picChg chg="add mod ord">
          <ac:chgData name="Ivana Perunicic Mladenovic" userId="0a5ca5f3ee661ab0" providerId="LiveId" clId="{708040DA-D9C9-465F-9BE6-0CDE51FA5479}" dt="2025-11-12T17:47:58.284" v="857" actId="1076"/>
          <ac:picMkLst>
            <pc:docMk/>
            <pc:sldMk cId="1937454535" sldId="349"/>
            <ac:picMk id="5" creationId="{90A9CCB1-F1FA-688E-B705-F8DFA14BF163}"/>
          </ac:picMkLst>
        </pc:picChg>
        <pc:picChg chg="add mod">
          <ac:chgData name="Ivana Perunicic Mladenovic" userId="0a5ca5f3ee661ab0" providerId="LiveId" clId="{708040DA-D9C9-465F-9BE6-0CDE51FA5479}" dt="2025-11-12T17:47:43.173" v="854" actId="14100"/>
          <ac:picMkLst>
            <pc:docMk/>
            <pc:sldMk cId="1937454535" sldId="349"/>
            <ac:picMk id="9" creationId="{73576DD8-BB6A-4C6F-F60D-AC2F0DAEAA66}"/>
          </ac:picMkLst>
        </pc:picChg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1850420596" sldId="355"/>
        </pc:sldMkLst>
      </pc:sldChg>
      <pc:sldChg chg="modSp new del mod">
        <pc:chgData name="Ivana Perunicic Mladenovic" userId="0a5ca5f3ee661ab0" providerId="LiveId" clId="{708040DA-D9C9-465F-9BE6-0CDE51FA5479}" dt="2025-12-03T08:57:01.023" v="4556" actId="2696"/>
        <pc:sldMkLst>
          <pc:docMk/>
          <pc:sldMk cId="3601233656" sldId="355"/>
        </pc:sldMkLst>
      </pc:sldChg>
      <pc:sldChg chg="add">
        <pc:chgData name="Ivana Perunicic Mladenovic" userId="0a5ca5f3ee661ab0" providerId="LiveId" clId="{708040DA-D9C9-465F-9BE6-0CDE51FA5479}" dt="2025-12-03T08:57:13.345" v="4557"/>
        <pc:sldMkLst>
          <pc:docMk/>
          <pc:sldMk cId="4164665368" sldId="358"/>
        </pc:sldMkLst>
      </pc:sldChg>
      <pc:sldChg chg="addSp delSp modSp new del mod setBg">
        <pc:chgData name="Ivana Perunicic Mladenovic" userId="0a5ca5f3ee661ab0" providerId="LiveId" clId="{708040DA-D9C9-465F-9BE6-0CDE51FA5479}" dt="2025-12-03T08:57:01.023" v="4556" actId="2696"/>
        <pc:sldMkLst>
          <pc:docMk/>
          <pc:sldMk cId="4239773987" sldId="358"/>
        </pc:sldMkLst>
      </pc:sldChg>
      <pc:sldChg chg="modSp add mod">
        <pc:chgData name="Ivana Perunicic Mladenovic" userId="0a5ca5f3ee661ab0" providerId="LiveId" clId="{708040DA-D9C9-465F-9BE6-0CDE51FA5479}" dt="2025-12-03T11:13:55.227" v="4735" actId="20577"/>
        <pc:sldMkLst>
          <pc:docMk/>
          <pc:sldMk cId="86475141" sldId="359"/>
        </pc:sldMkLst>
        <pc:spChg chg="mod">
          <ac:chgData name="Ivana Perunicic Mladenovic" userId="0a5ca5f3ee661ab0" providerId="LiveId" clId="{708040DA-D9C9-465F-9BE6-0CDE51FA5479}" dt="2025-12-03T11:13:55.227" v="4735" actId="20577"/>
          <ac:spMkLst>
            <pc:docMk/>
            <pc:sldMk cId="86475141" sldId="359"/>
            <ac:spMk id="3" creationId="{86E1B18A-F7E3-23BA-37EF-B7B923DFC353}"/>
          </ac:spMkLst>
        </pc:spChg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2166109345" sldId="359"/>
        </pc:sldMkLst>
      </pc:sldChg>
      <pc:sldChg chg="modSp add del mod">
        <pc:chgData name="Ivana Perunicic Mladenovic" userId="0a5ca5f3ee661ab0" providerId="LiveId" clId="{708040DA-D9C9-465F-9BE6-0CDE51FA5479}" dt="2025-12-03T08:57:01.023" v="4556" actId="2696"/>
        <pc:sldMkLst>
          <pc:docMk/>
          <pc:sldMk cId="0" sldId="360"/>
        </pc:sldMkLst>
      </pc:sldChg>
      <pc:sldChg chg="modSp add mod">
        <pc:chgData name="Ivana Perunicic Mladenovic" userId="0a5ca5f3ee661ab0" providerId="LiveId" clId="{708040DA-D9C9-465F-9BE6-0CDE51FA5479}" dt="2025-12-03T09:02:32.896" v="4570" actId="20577"/>
        <pc:sldMkLst>
          <pc:docMk/>
          <pc:sldMk cId="3404122612" sldId="360"/>
        </pc:sldMkLst>
        <pc:spChg chg="mod">
          <ac:chgData name="Ivana Perunicic Mladenovic" userId="0a5ca5f3ee661ab0" providerId="LiveId" clId="{708040DA-D9C9-465F-9BE6-0CDE51FA5479}" dt="2025-12-03T09:02:32.896" v="4570" actId="20577"/>
          <ac:spMkLst>
            <pc:docMk/>
            <pc:sldMk cId="3404122612" sldId="360"/>
            <ac:spMk id="49155" creationId="{00000000-0000-0000-0000-000000000000}"/>
          </ac:spMkLst>
        </pc:spChg>
      </pc:sldChg>
      <pc:sldChg chg="addSp delSp modSp new del mod">
        <pc:chgData name="Ivana Perunicic Mladenovic" userId="0a5ca5f3ee661ab0" providerId="LiveId" clId="{708040DA-D9C9-465F-9BE6-0CDE51FA5479}" dt="2025-12-03T08:40:24.582" v="4417" actId="2696"/>
        <pc:sldMkLst>
          <pc:docMk/>
          <pc:sldMk cId="3153699494" sldId="361"/>
        </pc:sldMkLst>
      </pc:sldChg>
      <pc:sldChg chg="modSp new del mod">
        <pc:chgData name="Ivana Perunicic Mladenovic" userId="0a5ca5f3ee661ab0" providerId="LiveId" clId="{708040DA-D9C9-465F-9BE6-0CDE51FA5479}" dt="2025-12-03T08:55:05.973" v="4549" actId="2696"/>
        <pc:sldMkLst>
          <pc:docMk/>
          <pc:sldMk cId="1819849202" sldId="362"/>
        </pc:sldMkLst>
        <pc:spChg chg="mod">
          <ac:chgData name="Ivana Perunicic Mladenovic" userId="0a5ca5f3ee661ab0" providerId="LiveId" clId="{708040DA-D9C9-465F-9BE6-0CDE51FA5479}" dt="2025-12-03T08:45:39.685" v="4531" actId="120"/>
          <ac:spMkLst>
            <pc:docMk/>
            <pc:sldMk cId="1819849202" sldId="362"/>
            <ac:spMk id="2" creationId="{079EC9FE-110E-7604-CF07-A69B0CDE49FA}"/>
          </ac:spMkLst>
        </pc:spChg>
        <pc:spChg chg="mod">
          <ac:chgData name="Ivana Perunicic Mladenovic" userId="0a5ca5f3ee661ab0" providerId="LiveId" clId="{708040DA-D9C9-465F-9BE6-0CDE51FA5479}" dt="2025-12-03T08:49:45.449" v="4538" actId="255"/>
          <ac:spMkLst>
            <pc:docMk/>
            <pc:sldMk cId="1819849202" sldId="362"/>
            <ac:spMk id="3" creationId="{34E62DEA-DDDE-5E58-D74D-F0309D4B29CB}"/>
          </ac:spMkLst>
        </pc:spChg>
      </pc:sldChg>
      <pc:sldChg chg="modSp add mod">
        <pc:chgData name="Ivana Perunicic Mladenovic" userId="0a5ca5f3ee661ab0" providerId="LiveId" clId="{708040DA-D9C9-465F-9BE6-0CDE51FA5479}" dt="2025-12-03T09:06:41.635" v="4588" actId="113"/>
        <pc:sldMkLst>
          <pc:docMk/>
          <pc:sldMk cId="32875434" sldId="364"/>
        </pc:sldMkLst>
        <pc:spChg chg="mod">
          <ac:chgData name="Ivana Perunicic Mladenovic" userId="0a5ca5f3ee661ab0" providerId="LiveId" clId="{708040DA-D9C9-465F-9BE6-0CDE51FA5479}" dt="2025-12-03T09:06:05.918" v="4583" actId="20577"/>
          <ac:spMkLst>
            <pc:docMk/>
            <pc:sldMk cId="32875434" sldId="364"/>
            <ac:spMk id="2" creationId="{A9E87209-A515-9A4B-C5D8-3400A2F761BA}"/>
          </ac:spMkLst>
        </pc:spChg>
        <pc:spChg chg="mod">
          <ac:chgData name="Ivana Perunicic Mladenovic" userId="0a5ca5f3ee661ab0" providerId="LiveId" clId="{708040DA-D9C9-465F-9BE6-0CDE51FA5479}" dt="2025-12-03T09:06:41.635" v="4588" actId="113"/>
          <ac:spMkLst>
            <pc:docMk/>
            <pc:sldMk cId="32875434" sldId="364"/>
            <ac:spMk id="3" creationId="{0B81DD5F-E7C5-1F45-BE44-240B8CA1D0BC}"/>
          </ac:spMkLst>
        </pc:spChg>
      </pc:sldChg>
      <pc:sldChg chg="modSp new del mod">
        <pc:chgData name="Ivana Perunicic Mladenovic" userId="0a5ca5f3ee661ab0" providerId="LiveId" clId="{708040DA-D9C9-465F-9BE6-0CDE51FA5479}" dt="2025-12-03T08:57:19.769" v="4558" actId="2696"/>
        <pc:sldMkLst>
          <pc:docMk/>
          <pc:sldMk cId="4034487457" sldId="364"/>
        </pc:sldMkLst>
      </pc:sldChg>
      <pc:sldChg chg="addSp modSp new mod">
        <pc:chgData name="Ivana Perunicic Mladenovic" userId="0a5ca5f3ee661ab0" providerId="LiveId" clId="{708040DA-D9C9-465F-9BE6-0CDE51FA5479}" dt="2025-11-13T18:58:31.182" v="4099" actId="20577"/>
        <pc:sldMkLst>
          <pc:docMk/>
          <pc:sldMk cId="3827798542" sldId="365"/>
        </pc:sldMkLst>
        <pc:spChg chg="mod">
          <ac:chgData name="Ivana Perunicic Mladenovic" userId="0a5ca5f3ee661ab0" providerId="LiveId" clId="{708040DA-D9C9-465F-9BE6-0CDE51FA5479}" dt="2025-11-13T12:03:57.439" v="2523" actId="20577"/>
          <ac:spMkLst>
            <pc:docMk/>
            <pc:sldMk cId="3827798542" sldId="365"/>
            <ac:spMk id="2" creationId="{3AE2D4DF-454D-B453-0B83-A370143358DF}"/>
          </ac:spMkLst>
        </pc:spChg>
        <pc:spChg chg="mod">
          <ac:chgData name="Ivana Perunicic Mladenovic" userId="0a5ca5f3ee661ab0" providerId="LiveId" clId="{708040DA-D9C9-465F-9BE6-0CDE51FA5479}" dt="2025-11-13T18:58:31.182" v="4099" actId="20577"/>
          <ac:spMkLst>
            <pc:docMk/>
            <pc:sldMk cId="3827798542" sldId="365"/>
            <ac:spMk id="3" creationId="{58E15821-4972-A561-7511-76608630C437}"/>
          </ac:spMkLst>
        </pc:spChg>
      </pc:sldChg>
      <pc:sldChg chg="modSp new mod">
        <pc:chgData name="Ivana Perunicic Mladenovic" userId="0a5ca5f3ee661ab0" providerId="LiveId" clId="{708040DA-D9C9-465F-9BE6-0CDE51FA5479}" dt="2025-11-13T18:58:48.714" v="4100" actId="1076"/>
        <pc:sldMkLst>
          <pc:docMk/>
          <pc:sldMk cId="3888386286" sldId="366"/>
        </pc:sldMkLst>
        <pc:spChg chg="mod">
          <ac:chgData name="Ivana Perunicic Mladenovic" userId="0a5ca5f3ee661ab0" providerId="LiveId" clId="{708040DA-D9C9-465F-9BE6-0CDE51FA5479}" dt="2025-11-13T12:06:32.422" v="2615" actId="20577"/>
          <ac:spMkLst>
            <pc:docMk/>
            <pc:sldMk cId="3888386286" sldId="366"/>
            <ac:spMk id="2" creationId="{0B0C84AB-3CA6-62E1-6ECC-0EB2C45ADF47}"/>
          </ac:spMkLst>
        </pc:spChg>
        <pc:spChg chg="mod">
          <ac:chgData name="Ivana Perunicic Mladenovic" userId="0a5ca5f3ee661ab0" providerId="LiveId" clId="{708040DA-D9C9-465F-9BE6-0CDE51FA5479}" dt="2025-11-13T18:58:48.714" v="4100" actId="1076"/>
          <ac:spMkLst>
            <pc:docMk/>
            <pc:sldMk cId="3888386286" sldId="366"/>
            <ac:spMk id="3" creationId="{F0457970-B1DB-833E-8FD6-C2873846EAA0}"/>
          </ac:spMkLst>
        </pc:spChg>
      </pc:sldChg>
      <pc:sldChg chg="modSp new mod">
        <pc:chgData name="Ivana Perunicic Mladenovic" userId="0a5ca5f3ee661ab0" providerId="LiveId" clId="{708040DA-D9C9-465F-9BE6-0CDE51FA5479}" dt="2025-11-13T18:59:49.245" v="4127" actId="14100"/>
        <pc:sldMkLst>
          <pc:docMk/>
          <pc:sldMk cId="1787697268" sldId="367"/>
        </pc:sldMkLst>
        <pc:spChg chg="mod">
          <ac:chgData name="Ivana Perunicic Mladenovic" userId="0a5ca5f3ee661ab0" providerId="LiveId" clId="{708040DA-D9C9-465F-9BE6-0CDE51FA5479}" dt="2025-11-13T12:09:07.855" v="2682" actId="313"/>
          <ac:spMkLst>
            <pc:docMk/>
            <pc:sldMk cId="1787697268" sldId="367"/>
            <ac:spMk id="2" creationId="{6DA6C038-6F2D-4789-4F22-44F9CC903C74}"/>
          </ac:spMkLst>
        </pc:spChg>
        <pc:spChg chg="mod">
          <ac:chgData name="Ivana Perunicic Mladenovic" userId="0a5ca5f3ee661ab0" providerId="LiveId" clId="{708040DA-D9C9-465F-9BE6-0CDE51FA5479}" dt="2025-11-13T18:59:49.245" v="4127" actId="14100"/>
          <ac:spMkLst>
            <pc:docMk/>
            <pc:sldMk cId="1787697268" sldId="367"/>
            <ac:spMk id="3" creationId="{32F8B895-6189-B821-3EE4-78A0B3BFAE72}"/>
          </ac:spMkLst>
        </pc:spChg>
      </pc:sldChg>
      <pc:sldChg chg="modSp new mod">
        <pc:chgData name="Ivana Perunicic Mladenovic" userId="0a5ca5f3ee661ab0" providerId="LiveId" clId="{708040DA-D9C9-465F-9BE6-0CDE51FA5479}" dt="2025-11-13T19:02:10.497" v="4197" actId="20577"/>
        <pc:sldMkLst>
          <pc:docMk/>
          <pc:sldMk cId="3822256920" sldId="368"/>
        </pc:sldMkLst>
        <pc:spChg chg="mod">
          <ac:chgData name="Ivana Perunicic Mladenovic" userId="0a5ca5f3ee661ab0" providerId="LiveId" clId="{708040DA-D9C9-465F-9BE6-0CDE51FA5479}" dt="2025-11-13T12:13:47.222" v="2690"/>
          <ac:spMkLst>
            <pc:docMk/>
            <pc:sldMk cId="3822256920" sldId="368"/>
            <ac:spMk id="2" creationId="{91333255-8E31-C693-C0E9-04DD73D85B2F}"/>
          </ac:spMkLst>
        </pc:spChg>
        <pc:spChg chg="mod">
          <ac:chgData name="Ivana Perunicic Mladenovic" userId="0a5ca5f3ee661ab0" providerId="LiveId" clId="{708040DA-D9C9-465F-9BE6-0CDE51FA5479}" dt="2025-11-13T19:02:10.497" v="4197" actId="20577"/>
          <ac:spMkLst>
            <pc:docMk/>
            <pc:sldMk cId="3822256920" sldId="368"/>
            <ac:spMk id="3" creationId="{9BB520A3-87EE-89BD-EE38-26239652AC37}"/>
          </ac:spMkLst>
        </pc:spChg>
      </pc:sldChg>
      <pc:sldChg chg="addSp modSp new mod">
        <pc:chgData name="Ivana Perunicic Mladenovic" userId="0a5ca5f3ee661ab0" providerId="LiveId" clId="{708040DA-D9C9-465F-9BE6-0CDE51FA5479}" dt="2025-11-13T19:03:03.409" v="4220" actId="20577"/>
        <pc:sldMkLst>
          <pc:docMk/>
          <pc:sldMk cId="2145408946" sldId="369"/>
        </pc:sldMkLst>
        <pc:spChg chg="mod">
          <ac:chgData name="Ivana Perunicic Mladenovic" userId="0a5ca5f3ee661ab0" providerId="LiveId" clId="{708040DA-D9C9-465F-9BE6-0CDE51FA5479}" dt="2025-11-13T12:16:11.072" v="2801"/>
          <ac:spMkLst>
            <pc:docMk/>
            <pc:sldMk cId="2145408946" sldId="369"/>
            <ac:spMk id="2" creationId="{D96B79AD-D2B7-F526-14D0-FAD04648DAB6}"/>
          </ac:spMkLst>
        </pc:spChg>
        <pc:spChg chg="mod">
          <ac:chgData name="Ivana Perunicic Mladenovic" userId="0a5ca5f3ee661ab0" providerId="LiveId" clId="{708040DA-D9C9-465F-9BE6-0CDE51FA5479}" dt="2025-11-13T12:16:20.388" v="2803" actId="114"/>
          <ac:spMkLst>
            <pc:docMk/>
            <pc:sldMk cId="2145408946" sldId="369"/>
            <ac:spMk id="3" creationId="{478ED874-A20F-71E3-0035-68FD05D89369}"/>
          </ac:spMkLst>
        </pc:spChg>
        <pc:graphicFrameChg chg="add mod modGraphic">
          <ac:chgData name="Ivana Perunicic Mladenovic" userId="0a5ca5f3ee661ab0" providerId="LiveId" clId="{708040DA-D9C9-465F-9BE6-0CDE51FA5479}" dt="2025-11-13T19:03:03.409" v="4220" actId="20577"/>
          <ac:graphicFrameMkLst>
            <pc:docMk/>
            <pc:sldMk cId="2145408946" sldId="369"/>
            <ac:graphicFrameMk id="4" creationId="{42FA1B29-1366-4161-563E-D6372B1D7A80}"/>
          </ac:graphicFrameMkLst>
        </pc:graphicFrameChg>
      </pc:sldChg>
      <pc:sldChg chg="modSp new mod">
        <pc:chgData name="Ivana Perunicic Mladenovic" userId="0a5ca5f3ee661ab0" providerId="LiveId" clId="{708040DA-D9C9-465F-9BE6-0CDE51FA5479}" dt="2025-11-13T19:04:07.331" v="4226" actId="20577"/>
        <pc:sldMkLst>
          <pc:docMk/>
          <pc:sldMk cId="3440579107" sldId="370"/>
        </pc:sldMkLst>
        <pc:spChg chg="mod">
          <ac:chgData name="Ivana Perunicic Mladenovic" userId="0a5ca5f3ee661ab0" providerId="LiveId" clId="{708040DA-D9C9-465F-9BE6-0CDE51FA5479}" dt="2025-11-13T19:04:07.331" v="4226" actId="20577"/>
          <ac:spMkLst>
            <pc:docMk/>
            <pc:sldMk cId="3440579107" sldId="370"/>
            <ac:spMk id="2" creationId="{C628853F-934D-C52C-128A-2D224A0E2681}"/>
          </ac:spMkLst>
        </pc:spChg>
        <pc:spChg chg="mod">
          <ac:chgData name="Ivana Perunicic Mladenovic" userId="0a5ca5f3ee661ab0" providerId="LiveId" clId="{708040DA-D9C9-465F-9BE6-0CDE51FA5479}" dt="2025-11-13T12:28:48.304" v="2813" actId="27636"/>
          <ac:spMkLst>
            <pc:docMk/>
            <pc:sldMk cId="3440579107" sldId="370"/>
            <ac:spMk id="3" creationId="{BB54792B-E6C0-7D2B-1230-C78C7544FD39}"/>
          </ac:spMkLst>
        </pc:spChg>
      </pc:sldChg>
      <pc:sldChg chg="modSp new mod">
        <pc:chgData name="Ivana Perunicic Mladenovic" userId="0a5ca5f3ee661ab0" providerId="LiveId" clId="{708040DA-D9C9-465F-9BE6-0CDE51FA5479}" dt="2025-11-13T19:04:25.546" v="4227" actId="1076"/>
        <pc:sldMkLst>
          <pc:docMk/>
          <pc:sldMk cId="2322886413" sldId="371"/>
        </pc:sldMkLst>
        <pc:spChg chg="mod">
          <ac:chgData name="Ivana Perunicic Mladenovic" userId="0a5ca5f3ee661ab0" providerId="LiveId" clId="{708040DA-D9C9-465F-9BE6-0CDE51FA5479}" dt="2025-11-13T13:01:47.554" v="2906"/>
          <ac:spMkLst>
            <pc:docMk/>
            <pc:sldMk cId="2322886413" sldId="371"/>
            <ac:spMk id="2" creationId="{9D79BEB5-871D-DAAC-674D-E8FCF44852B3}"/>
          </ac:spMkLst>
        </pc:spChg>
        <pc:spChg chg="mod">
          <ac:chgData name="Ivana Perunicic Mladenovic" userId="0a5ca5f3ee661ab0" providerId="LiveId" clId="{708040DA-D9C9-465F-9BE6-0CDE51FA5479}" dt="2025-11-13T19:04:25.546" v="4227" actId="1076"/>
          <ac:spMkLst>
            <pc:docMk/>
            <pc:sldMk cId="2322886413" sldId="371"/>
            <ac:spMk id="3" creationId="{9853B734-EB3E-DA9E-F63C-952A0146B191}"/>
          </ac:spMkLst>
        </pc:spChg>
      </pc:sldChg>
      <pc:sldChg chg="modSp new mod">
        <pc:chgData name="Ivana Perunicic Mladenovic" userId="0a5ca5f3ee661ab0" providerId="LiveId" clId="{708040DA-D9C9-465F-9BE6-0CDE51FA5479}" dt="2025-11-13T19:05:25.043" v="4233"/>
        <pc:sldMkLst>
          <pc:docMk/>
          <pc:sldMk cId="2435246535" sldId="372"/>
        </pc:sldMkLst>
        <pc:spChg chg="mod">
          <ac:chgData name="Ivana Perunicic Mladenovic" userId="0a5ca5f3ee661ab0" providerId="LiveId" clId="{708040DA-D9C9-465F-9BE6-0CDE51FA5479}" dt="2025-11-13T13:02:12.493" v="2909" actId="255"/>
          <ac:spMkLst>
            <pc:docMk/>
            <pc:sldMk cId="2435246535" sldId="372"/>
            <ac:spMk id="2" creationId="{DB435C13-D50E-A379-3F02-B0AFF2CD04DA}"/>
          </ac:spMkLst>
        </pc:spChg>
        <pc:spChg chg="mod">
          <ac:chgData name="Ivana Perunicic Mladenovic" userId="0a5ca5f3ee661ab0" providerId="LiveId" clId="{708040DA-D9C9-465F-9BE6-0CDE51FA5479}" dt="2025-11-13T19:05:25.043" v="4233"/>
          <ac:spMkLst>
            <pc:docMk/>
            <pc:sldMk cId="2435246535" sldId="372"/>
            <ac:spMk id="3" creationId="{5EF3493E-1CF6-09F0-9ED9-D889AFC893A2}"/>
          </ac:spMkLst>
        </pc:spChg>
      </pc:sldChg>
      <pc:sldChg chg="addSp delSp modSp new mod">
        <pc:chgData name="Ivana Perunicic Mladenovic" userId="0a5ca5f3ee661ab0" providerId="LiveId" clId="{708040DA-D9C9-465F-9BE6-0CDE51FA5479}" dt="2025-11-13T13:03:12.421" v="2917"/>
        <pc:sldMkLst>
          <pc:docMk/>
          <pc:sldMk cId="1219489914" sldId="373"/>
        </pc:sldMkLst>
        <pc:spChg chg="mod">
          <ac:chgData name="Ivana Perunicic Mladenovic" userId="0a5ca5f3ee661ab0" providerId="LiveId" clId="{708040DA-D9C9-465F-9BE6-0CDE51FA5479}" dt="2025-11-13T13:03:12.421" v="2917"/>
          <ac:spMkLst>
            <pc:docMk/>
            <pc:sldMk cId="1219489914" sldId="373"/>
            <ac:spMk id="2" creationId="{7B7F38FC-657C-D002-A2E9-F387F94B7332}"/>
          </ac:spMkLst>
        </pc:spChg>
        <pc:graphicFrameChg chg="add mod">
          <ac:chgData name="Ivana Perunicic Mladenovic" userId="0a5ca5f3ee661ab0" providerId="LiveId" clId="{708040DA-D9C9-465F-9BE6-0CDE51FA5479}" dt="2025-11-13T12:41:38.605" v="2839"/>
          <ac:graphicFrameMkLst>
            <pc:docMk/>
            <pc:sldMk cId="1219489914" sldId="373"/>
            <ac:graphicFrameMk id="4" creationId="{2D4B1569-F18F-08EE-4FF6-F0F25D6738BE}"/>
          </ac:graphicFrameMkLst>
        </pc:graphicFrameChg>
      </pc:sldChg>
      <pc:sldChg chg="modSp new mod">
        <pc:chgData name="Ivana Perunicic Mladenovic" userId="0a5ca5f3ee661ab0" providerId="LiveId" clId="{708040DA-D9C9-465F-9BE6-0CDE51FA5479}" dt="2025-11-14T07:15:06.804" v="4360" actId="27636"/>
        <pc:sldMkLst>
          <pc:docMk/>
          <pc:sldMk cId="4205129617" sldId="374"/>
        </pc:sldMkLst>
        <pc:spChg chg="mod">
          <ac:chgData name="Ivana Perunicic Mladenovic" userId="0a5ca5f3ee661ab0" providerId="LiveId" clId="{708040DA-D9C9-465F-9BE6-0CDE51FA5479}" dt="2025-11-13T17:54:48.259" v="3498" actId="255"/>
          <ac:spMkLst>
            <pc:docMk/>
            <pc:sldMk cId="4205129617" sldId="374"/>
            <ac:spMk id="2" creationId="{4D990F0D-3089-4E00-5BC5-198C52BDB58E}"/>
          </ac:spMkLst>
        </pc:spChg>
        <pc:spChg chg="mod">
          <ac:chgData name="Ivana Perunicic Mladenovic" userId="0a5ca5f3ee661ab0" providerId="LiveId" clId="{708040DA-D9C9-465F-9BE6-0CDE51FA5479}" dt="2025-11-14T07:15:06.804" v="4360" actId="27636"/>
          <ac:spMkLst>
            <pc:docMk/>
            <pc:sldMk cId="4205129617" sldId="374"/>
            <ac:spMk id="3" creationId="{1CA6B169-A3EC-F671-4AA0-7AB417F58E7B}"/>
          </ac:spMkLst>
        </pc:spChg>
      </pc:sldChg>
      <pc:sldChg chg="modSp new mod">
        <pc:chgData name="Ivana Perunicic Mladenovic" userId="0a5ca5f3ee661ab0" providerId="LiveId" clId="{708040DA-D9C9-465F-9BE6-0CDE51FA5479}" dt="2025-11-13T18:13:16.883" v="3545" actId="20577"/>
        <pc:sldMkLst>
          <pc:docMk/>
          <pc:sldMk cId="4193644823" sldId="375"/>
        </pc:sldMkLst>
        <pc:spChg chg="mod">
          <ac:chgData name="Ivana Perunicic Mladenovic" userId="0a5ca5f3ee661ab0" providerId="LiveId" clId="{708040DA-D9C9-465F-9BE6-0CDE51FA5479}" dt="2025-11-13T18:11:54.798" v="3536" actId="20577"/>
          <ac:spMkLst>
            <pc:docMk/>
            <pc:sldMk cId="4193644823" sldId="375"/>
            <ac:spMk id="2" creationId="{F40B6631-FB02-6DFB-4558-B77BC3C08F29}"/>
          </ac:spMkLst>
        </pc:spChg>
        <pc:spChg chg="mod">
          <ac:chgData name="Ivana Perunicic Mladenovic" userId="0a5ca5f3ee661ab0" providerId="LiveId" clId="{708040DA-D9C9-465F-9BE6-0CDE51FA5479}" dt="2025-11-13T18:13:16.883" v="3545" actId="20577"/>
          <ac:spMkLst>
            <pc:docMk/>
            <pc:sldMk cId="4193644823" sldId="375"/>
            <ac:spMk id="3" creationId="{F287B13C-BD23-9B99-ECA8-45EA79A30413}"/>
          </ac:spMkLst>
        </pc:spChg>
      </pc:sldChg>
      <pc:sldChg chg="modSp new mod">
        <pc:chgData name="Ivana Perunicic Mladenovic" userId="0a5ca5f3ee661ab0" providerId="LiveId" clId="{708040DA-D9C9-465F-9BE6-0CDE51FA5479}" dt="2025-11-14T07:14:08.783" v="4354" actId="255"/>
        <pc:sldMkLst>
          <pc:docMk/>
          <pc:sldMk cId="3859063529" sldId="376"/>
        </pc:sldMkLst>
        <pc:spChg chg="mod">
          <ac:chgData name="Ivana Perunicic Mladenovic" userId="0a5ca5f3ee661ab0" providerId="LiveId" clId="{708040DA-D9C9-465F-9BE6-0CDE51FA5479}" dt="2025-11-13T19:09:38.247" v="4237" actId="113"/>
          <ac:spMkLst>
            <pc:docMk/>
            <pc:sldMk cId="3859063529" sldId="376"/>
            <ac:spMk id="2" creationId="{D41842FE-E0D0-8392-5349-679BEAD9969F}"/>
          </ac:spMkLst>
        </pc:spChg>
        <pc:spChg chg="mod">
          <ac:chgData name="Ivana Perunicic Mladenovic" userId="0a5ca5f3ee661ab0" providerId="LiveId" clId="{708040DA-D9C9-465F-9BE6-0CDE51FA5479}" dt="2025-11-14T07:14:08.783" v="4354" actId="255"/>
          <ac:spMkLst>
            <pc:docMk/>
            <pc:sldMk cId="3859063529" sldId="376"/>
            <ac:spMk id="3" creationId="{C55B09D3-080E-F227-2C46-9F3F3F5614AC}"/>
          </ac:spMkLst>
        </pc:spChg>
      </pc:sldChg>
      <pc:sldChg chg="modSp new mod">
        <pc:chgData name="Ivana Perunicic Mladenovic" userId="0a5ca5f3ee661ab0" providerId="LiveId" clId="{708040DA-D9C9-465F-9BE6-0CDE51FA5479}" dt="2025-11-13T19:09:50.171" v="4240"/>
        <pc:sldMkLst>
          <pc:docMk/>
          <pc:sldMk cId="3023370287" sldId="377"/>
        </pc:sldMkLst>
        <pc:spChg chg="mod">
          <ac:chgData name="Ivana Perunicic Mladenovic" userId="0a5ca5f3ee661ab0" providerId="LiveId" clId="{708040DA-D9C9-465F-9BE6-0CDE51FA5479}" dt="2025-11-13T19:09:50.171" v="4240"/>
          <ac:spMkLst>
            <pc:docMk/>
            <pc:sldMk cId="3023370287" sldId="377"/>
            <ac:spMk id="2" creationId="{4CD6FFC6-5774-0D63-C073-D132960324F0}"/>
          </ac:spMkLst>
        </pc:spChg>
        <pc:spChg chg="mod">
          <ac:chgData name="Ivana Perunicic Mladenovic" userId="0a5ca5f3ee661ab0" providerId="LiveId" clId="{708040DA-D9C9-465F-9BE6-0CDE51FA5479}" dt="2025-11-13T18:14:01.572" v="3546" actId="14100"/>
          <ac:spMkLst>
            <pc:docMk/>
            <pc:sldMk cId="3023370287" sldId="377"/>
            <ac:spMk id="3" creationId="{80D372BC-4B5F-29A5-23C6-B9567EA21E98}"/>
          </ac:spMkLst>
        </pc:spChg>
      </pc:sldChg>
      <pc:sldChg chg="modSp new mod">
        <pc:chgData name="Ivana Perunicic Mladenovic" userId="0a5ca5f3ee661ab0" providerId="LiveId" clId="{708040DA-D9C9-465F-9BE6-0CDE51FA5479}" dt="2025-12-03T11:31:34.278" v="4757" actId="14100"/>
        <pc:sldMkLst>
          <pc:docMk/>
          <pc:sldMk cId="4205649992" sldId="378"/>
        </pc:sldMkLst>
        <pc:spChg chg="mod">
          <ac:chgData name="Ivana Perunicic Mladenovic" userId="0a5ca5f3ee661ab0" providerId="LiveId" clId="{708040DA-D9C9-465F-9BE6-0CDE51FA5479}" dt="2025-11-13T18:14:24.615" v="3549"/>
          <ac:spMkLst>
            <pc:docMk/>
            <pc:sldMk cId="4205649992" sldId="378"/>
            <ac:spMk id="2" creationId="{3AFEC005-3FE2-D713-711B-F42C9CB1F237}"/>
          </ac:spMkLst>
        </pc:spChg>
        <pc:spChg chg="mod">
          <ac:chgData name="Ivana Perunicic Mladenovic" userId="0a5ca5f3ee661ab0" providerId="LiveId" clId="{708040DA-D9C9-465F-9BE6-0CDE51FA5479}" dt="2025-12-03T11:31:34.278" v="4757" actId="14100"/>
          <ac:spMkLst>
            <pc:docMk/>
            <pc:sldMk cId="4205649992" sldId="378"/>
            <ac:spMk id="3" creationId="{0C6B7D3A-11FE-5611-4942-C60A419D755D}"/>
          </ac:spMkLst>
        </pc:spChg>
      </pc:sldChg>
      <pc:sldChg chg="modSp new mod">
        <pc:chgData name="Ivana Perunicic Mladenovic" userId="0a5ca5f3ee661ab0" providerId="LiveId" clId="{708040DA-D9C9-465F-9BE6-0CDE51FA5479}" dt="2025-11-13T18:14:59.598" v="3552"/>
        <pc:sldMkLst>
          <pc:docMk/>
          <pc:sldMk cId="2395714888" sldId="379"/>
        </pc:sldMkLst>
        <pc:spChg chg="mod">
          <ac:chgData name="Ivana Perunicic Mladenovic" userId="0a5ca5f3ee661ab0" providerId="LiveId" clId="{708040DA-D9C9-465F-9BE6-0CDE51FA5479}" dt="2025-11-13T18:14:59.598" v="3552"/>
          <ac:spMkLst>
            <pc:docMk/>
            <pc:sldMk cId="2395714888" sldId="379"/>
            <ac:spMk id="2" creationId="{00263DB3-57BC-8647-3F0B-570354F019A8}"/>
          </ac:spMkLst>
        </pc:spChg>
        <pc:spChg chg="mod">
          <ac:chgData name="Ivana Perunicic Mladenovic" userId="0a5ca5f3ee661ab0" providerId="LiveId" clId="{708040DA-D9C9-465F-9BE6-0CDE51FA5479}" dt="2025-11-13T18:09:57.081" v="3517" actId="27636"/>
          <ac:spMkLst>
            <pc:docMk/>
            <pc:sldMk cId="2395714888" sldId="379"/>
            <ac:spMk id="3" creationId="{0B56A075-0E81-B120-2B46-5647E0D88EA7}"/>
          </ac:spMkLst>
        </pc:spChg>
      </pc:sldChg>
      <pc:sldChg chg="modSp new mod">
        <pc:chgData name="Ivana Perunicic Mladenovic" userId="0a5ca5f3ee661ab0" providerId="LiveId" clId="{708040DA-D9C9-465F-9BE6-0CDE51FA5479}" dt="2025-11-14T07:17:16.779" v="4416" actId="27636"/>
        <pc:sldMkLst>
          <pc:docMk/>
          <pc:sldMk cId="2346130614" sldId="380"/>
        </pc:sldMkLst>
        <pc:spChg chg="mod">
          <ac:chgData name="Ivana Perunicic Mladenovic" userId="0a5ca5f3ee661ab0" providerId="LiveId" clId="{708040DA-D9C9-465F-9BE6-0CDE51FA5479}" dt="2025-11-14T07:16:52.034" v="4412"/>
          <ac:spMkLst>
            <pc:docMk/>
            <pc:sldMk cId="2346130614" sldId="380"/>
            <ac:spMk id="2" creationId="{B100F387-06E9-08F5-AFD5-25A5CB19DB34}"/>
          </ac:spMkLst>
        </pc:spChg>
        <pc:spChg chg="mod">
          <ac:chgData name="Ivana Perunicic Mladenovic" userId="0a5ca5f3ee661ab0" providerId="LiveId" clId="{708040DA-D9C9-465F-9BE6-0CDE51FA5479}" dt="2025-11-14T07:17:16.779" v="4416" actId="27636"/>
          <ac:spMkLst>
            <pc:docMk/>
            <pc:sldMk cId="2346130614" sldId="380"/>
            <ac:spMk id="3" creationId="{2D5A67C9-37DB-6F74-9AA8-25EDA8D4FDA2}"/>
          </ac:spMkLst>
        </pc:spChg>
      </pc:sldChg>
      <pc:sldChg chg="add">
        <pc:chgData name="Ivana Perunicic Mladenovic" userId="0a5ca5f3ee661ab0" providerId="LiveId" clId="{708040DA-D9C9-465F-9BE6-0CDE51FA5479}" dt="2025-11-13T18:58:01.651" v="4076"/>
        <pc:sldMkLst>
          <pc:docMk/>
          <pc:sldMk cId="3979631891" sldId="381"/>
        </pc:sldMkLst>
      </pc:sldChg>
      <pc:sldChg chg="modSp new mod">
        <pc:chgData name="Ivana Perunicic Mladenovic" userId="0a5ca5f3ee661ab0" providerId="LiveId" clId="{708040DA-D9C9-465F-9BE6-0CDE51FA5479}" dt="2025-12-03T10:24:23.993" v="4690" actId="12"/>
        <pc:sldMkLst>
          <pc:docMk/>
          <pc:sldMk cId="1257875445" sldId="382"/>
        </pc:sldMkLst>
        <pc:spChg chg="mod">
          <ac:chgData name="Ivana Perunicic Mladenovic" userId="0a5ca5f3ee661ab0" providerId="LiveId" clId="{708040DA-D9C9-465F-9BE6-0CDE51FA5479}" dt="2025-12-03T10:14:20.927" v="4685" actId="20577"/>
          <ac:spMkLst>
            <pc:docMk/>
            <pc:sldMk cId="1257875445" sldId="382"/>
            <ac:spMk id="2" creationId="{89400D48-DCAC-45A7-D9D2-4AEFCE7260C7}"/>
          </ac:spMkLst>
        </pc:spChg>
        <pc:spChg chg="mod">
          <ac:chgData name="Ivana Perunicic Mladenovic" userId="0a5ca5f3ee661ab0" providerId="LiveId" clId="{708040DA-D9C9-465F-9BE6-0CDE51FA5479}" dt="2025-12-03T10:24:23.993" v="4690" actId="12"/>
          <ac:spMkLst>
            <pc:docMk/>
            <pc:sldMk cId="1257875445" sldId="382"/>
            <ac:spMk id="3" creationId="{EC465CE4-2BAE-AAAA-385B-346E1F039E48}"/>
          </ac:spMkLst>
        </pc:spChg>
      </pc:sldChg>
      <pc:sldChg chg="modSp new del mod">
        <pc:chgData name="Ivana Perunicic Mladenovic" userId="0a5ca5f3ee661ab0" providerId="LiveId" clId="{708040DA-D9C9-465F-9BE6-0CDE51FA5479}" dt="2025-12-03T08:50:04.252" v="4539" actId="2696"/>
        <pc:sldMkLst>
          <pc:docMk/>
          <pc:sldMk cId="1421023084" sldId="382"/>
        </pc:sldMkLst>
        <pc:spChg chg="mod">
          <ac:chgData name="Ivana Perunicic Mladenovic" userId="0a5ca5f3ee661ab0" providerId="LiveId" clId="{708040DA-D9C9-465F-9BE6-0CDE51FA5479}" dt="2025-12-03T08:42:30.128" v="4436" actId="20577"/>
          <ac:spMkLst>
            <pc:docMk/>
            <pc:sldMk cId="1421023084" sldId="382"/>
            <ac:spMk id="2" creationId="{57FB5430-0885-13EC-25F4-A485E1FC9F2A}"/>
          </ac:spMkLst>
        </pc:spChg>
      </pc:sldChg>
      <pc:sldChg chg="addSp modSp new mod">
        <pc:chgData name="Ivana Perunicic Mladenovic" userId="0a5ca5f3ee661ab0" providerId="LiveId" clId="{708040DA-D9C9-465F-9BE6-0CDE51FA5479}" dt="2025-12-03T10:28:26.447" v="4699" actId="1076"/>
        <pc:sldMkLst>
          <pc:docMk/>
          <pc:sldMk cId="2815686840" sldId="383"/>
        </pc:sldMkLst>
        <pc:spChg chg="mod">
          <ac:chgData name="Ivana Perunicic Mladenovic" userId="0a5ca5f3ee661ab0" providerId="LiveId" clId="{708040DA-D9C9-465F-9BE6-0CDE51FA5479}" dt="2025-12-03T10:27:20.922" v="4694" actId="255"/>
          <ac:spMkLst>
            <pc:docMk/>
            <pc:sldMk cId="2815686840" sldId="383"/>
            <ac:spMk id="2" creationId="{B20C2100-1CF6-8E55-CC9A-FBE003D554CB}"/>
          </ac:spMkLst>
        </pc:spChg>
        <pc:spChg chg="mod">
          <ac:chgData name="Ivana Perunicic Mladenovic" userId="0a5ca5f3ee661ab0" providerId="LiveId" clId="{708040DA-D9C9-465F-9BE6-0CDE51FA5479}" dt="2025-12-03T10:28:22.834" v="4698" actId="20577"/>
          <ac:spMkLst>
            <pc:docMk/>
            <pc:sldMk cId="2815686840" sldId="383"/>
            <ac:spMk id="3" creationId="{A0FE8192-003A-198B-FA63-087842796F20}"/>
          </ac:spMkLst>
        </pc:spChg>
        <pc:spChg chg="add mod">
          <ac:chgData name="Ivana Perunicic Mladenovic" userId="0a5ca5f3ee661ab0" providerId="LiveId" clId="{708040DA-D9C9-465F-9BE6-0CDE51FA5479}" dt="2025-12-03T10:28:26.447" v="4699" actId="1076"/>
          <ac:spMkLst>
            <pc:docMk/>
            <pc:sldMk cId="2815686840" sldId="383"/>
            <ac:spMk id="5" creationId="{DD35DDB5-2903-A4A1-480D-755A9DF8E29C}"/>
          </ac:spMkLst>
        </pc:spChg>
      </pc:sldChg>
      <pc:sldChg chg="modSp new mod">
        <pc:chgData name="Ivana Perunicic Mladenovic" userId="0a5ca5f3ee661ab0" providerId="LiveId" clId="{708040DA-D9C9-465F-9BE6-0CDE51FA5479}" dt="2025-12-03T11:09:13.065" v="4720" actId="20577"/>
        <pc:sldMkLst>
          <pc:docMk/>
          <pc:sldMk cId="214755911" sldId="384"/>
        </pc:sldMkLst>
        <pc:spChg chg="mod">
          <ac:chgData name="Ivana Perunicic Mladenovic" userId="0a5ca5f3ee661ab0" providerId="LiveId" clId="{708040DA-D9C9-465F-9BE6-0CDE51FA5479}" dt="2025-12-03T11:08:49.894" v="4709" actId="1076"/>
          <ac:spMkLst>
            <pc:docMk/>
            <pc:sldMk cId="214755911" sldId="384"/>
            <ac:spMk id="2" creationId="{FC8DD5AE-DFF4-DD61-B6F4-076B370C489A}"/>
          </ac:spMkLst>
        </pc:spChg>
        <pc:spChg chg="mod">
          <ac:chgData name="Ivana Perunicic Mladenovic" userId="0a5ca5f3ee661ab0" providerId="LiveId" clId="{708040DA-D9C9-465F-9BE6-0CDE51FA5479}" dt="2025-12-03T11:09:13.065" v="4720" actId="20577"/>
          <ac:spMkLst>
            <pc:docMk/>
            <pc:sldMk cId="214755911" sldId="384"/>
            <ac:spMk id="3" creationId="{AC667F04-1801-2DA1-F87C-90609255F16B}"/>
          </ac:spMkLst>
        </pc:spChg>
      </pc:sldChg>
      <pc:sldChg chg="modSp new mod">
        <pc:chgData name="Ivana Perunicic Mladenovic" userId="0a5ca5f3ee661ab0" providerId="LiveId" clId="{708040DA-D9C9-465F-9BE6-0CDE51FA5479}" dt="2025-12-03T11:13:29.525" v="4733" actId="255"/>
        <pc:sldMkLst>
          <pc:docMk/>
          <pc:sldMk cId="3890693988" sldId="385"/>
        </pc:sldMkLst>
        <pc:spChg chg="mod">
          <ac:chgData name="Ivana Perunicic Mladenovic" userId="0a5ca5f3ee661ab0" providerId="LiveId" clId="{708040DA-D9C9-465F-9BE6-0CDE51FA5479}" dt="2025-12-03T11:11:52.083" v="4726"/>
          <ac:spMkLst>
            <pc:docMk/>
            <pc:sldMk cId="3890693988" sldId="385"/>
            <ac:spMk id="2" creationId="{48FCB8C9-4AA8-4023-1525-E8FDBE52DC14}"/>
          </ac:spMkLst>
        </pc:spChg>
        <pc:spChg chg="mod">
          <ac:chgData name="Ivana Perunicic Mladenovic" userId="0a5ca5f3ee661ab0" providerId="LiveId" clId="{708040DA-D9C9-465F-9BE6-0CDE51FA5479}" dt="2025-12-03T11:13:29.525" v="4733" actId="255"/>
          <ac:spMkLst>
            <pc:docMk/>
            <pc:sldMk cId="3890693988" sldId="385"/>
            <ac:spMk id="3" creationId="{7FD46D68-251D-5DE4-4F02-6118441B90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F7C2-608C-7D7F-B024-BAE2F17B2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4ACD0-AA8F-DB9D-37A8-1BEDB38D8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14935-E1C4-F7B8-BF63-9D0FC3DC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3B3D-E263-3780-3756-A75D081E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5F5E-18D7-0697-11E8-31635BE7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17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FF23-4933-8B29-AC1F-7B922E1A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F2EC6-6164-BDA5-9162-7FB4A117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F311F-7681-4858-05F1-C14E902E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F23F-FB90-347B-3C5C-A4A151FC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9486C-B9CA-E6AE-FDBE-23D687D5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958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2A3916-DAD9-9564-9615-1CED447C0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ED0A1-E640-7AE1-0F0B-6F6CE8EBF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8887-94F5-8A9E-A583-BAFCC097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7FB7-82B6-E151-7244-D0393456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CC82-7A72-A8C0-301D-EF3A27E5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115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197F-C1A3-47A6-B444-7995FF1E0F29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165E-03AB-4A88-A6A2-CBA446B2A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358F-0A25-496C-A40B-7D0C0C7FCDBA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1E32-95E0-492F-BEDF-04395BA76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2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F4E5-44CB-4D88-AB34-10AD8EC372AA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33D5-D006-4E5C-B7BC-587D52F0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6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FBB4-8561-443F-B7FD-91C81591560A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F10A-70B3-4C82-BA30-CD8461A5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FDA3-EF56-411A-84D5-529F8554CD7B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A3B4-0939-4E42-A7C4-B11B53FCA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4660-F316-4A38-A1D7-32455674596E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25EF-980D-4851-A28E-61EF9DE0B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2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921F-3CD3-4F89-B2AF-9C72D98F6743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C009-1570-49C8-A8AA-61C8B28D0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E3B8-0CAB-4045-9268-AE3437729BFA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0BDB-77F5-433F-9864-11B182F7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6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C25C-6517-FE58-AE28-7F5AF0A6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59B7-EB36-5EFB-42C8-A69B93DE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B3368-9ADC-B55E-F1DF-597A05AC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6DB51-2929-6F6F-87B7-713411FE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573F-F53D-5C70-C696-87FC2E05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210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2635-0BAE-4A89-B11D-81B7B4423F6E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002E-E1CE-45F6-A9AD-CD4DC5710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B023-A5E6-40ED-845E-341461F74E6B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0915-73DF-493E-BEE0-EBBEFACE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2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3B98-2B08-4B2B-8748-B5ABCB7D49E9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173-FC87-45E2-BD56-6A76601AD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2C83-211D-ED12-C719-A31E79AC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A7A88-DE48-9657-6275-B41B9C7E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6343B-7DCF-702B-FA40-5A82EB66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48AF6-783E-39F3-9633-0A4BD0FE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B5940-FEEF-33F1-BEE8-1E4C163E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223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97B5-95AF-4E88-9958-E6C1539C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2FC68-BEC7-4432-CF98-BB9848F1D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B283D-E4F6-8A04-1470-C491C2191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C8C73-2164-0997-2386-2C69F4DE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7FAA5-9A70-4868-7697-B99E49AA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0C4DC-195F-6F80-D80B-7BD2B973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229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08C6-9350-BE8C-6647-09673CA3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50AB1-09BE-0B1F-839A-4037E77A1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22CD2-4967-4B28-F7D3-BA806554A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A8311-791E-EBA9-8559-F82F1FE41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195CE-2E77-CC8E-774A-8A9FEFCE3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9D040-86E6-BB37-A909-4D2F96C8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D6245-D1F2-4D84-E9EA-4797608A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BD898-C96B-9A7E-D862-52291865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241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92A7-E349-7875-2692-913BEE97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DC422-2FE6-0B00-8E9A-8AD45DAD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05B27-1D28-3AFE-3028-E75D55BE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513C-C856-5C74-09DE-C02A4F1E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5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6C838-2462-97DA-8579-5D4C290F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B0005-475D-26DF-3E9C-4F626FE1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5C7EF-818C-7CCE-03A5-F62E267A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024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EA6E-A279-6117-7C9A-EAA49927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5753-EB98-177E-D011-08327E96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CF9F1-6005-04E3-ABE2-66879CAA1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458C6-A307-BD30-EEC0-6B5C2D6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F4EC7-D348-D3C2-DFD8-D224E319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AC384-CCC9-290B-E8F6-619C252E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532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4CF4-5BF7-40A1-13F7-C37FDCF7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75F0E-1C73-69B1-13E0-405C21486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4A965-4B69-1B60-90B4-1FCDA49A7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2AE6-96CC-2F3E-E9A1-465A3696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61F8B-E2C2-9F4A-F4F1-A504B8BE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5EE0B-6FB5-76D4-6382-D2225487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451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CF88D-7130-5E4C-92A5-CE3BB280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85EB6-01BA-B5E0-2B73-227A31852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D7BA6-0C61-BB3E-71AF-8D7B4C126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0A8A3-6BF3-4C1C-9165-FEEC9784BBB8}" type="datetimeFigureOut">
              <a:rPr lang="sr-Latn-RS" smtClean="0"/>
              <a:t>10.12.2025.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52C89-A44B-D95F-CD8F-41431ECD6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347D6-72BD-ACBA-557E-880BA513E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DBFED7-F21B-48ED-90BE-3E89F1DB96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412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D085E0-B00B-4952-9AAD-A29C9F03A83E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60032-C3E6-4626-BF28-93350A3E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ECB3-D7AE-96AC-652A-6C6365962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1122363"/>
            <a:ext cx="1033272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 err="1"/>
              <a:t>Granice</a:t>
            </a:r>
            <a:r>
              <a:rPr lang="en-US" sz="5400" dirty="0"/>
              <a:t> </a:t>
            </a:r>
            <a:r>
              <a:rPr lang="en-US" sz="5400" dirty="0" err="1"/>
              <a:t>normalnosti</a:t>
            </a:r>
            <a:r>
              <a:rPr lang="en-US" sz="5400" dirty="0"/>
              <a:t>: </a:t>
            </a:r>
            <a:br>
              <a:rPr lang="en-US" sz="5400" dirty="0"/>
            </a:br>
            <a:r>
              <a:rPr lang="en-US" sz="3200" dirty="0" err="1"/>
              <a:t>istorija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savremena</a:t>
            </a:r>
            <a:r>
              <a:rPr lang="en-US" sz="3200" dirty="0"/>
              <a:t> </a:t>
            </a:r>
            <a:r>
              <a:rPr lang="en-US" sz="3200" dirty="0" err="1"/>
              <a:t>logika</a:t>
            </a:r>
            <a:r>
              <a:rPr lang="en-US" sz="3200" dirty="0"/>
              <a:t> </a:t>
            </a:r>
            <a:r>
              <a:rPr lang="en-US" sz="3200" dirty="0" err="1"/>
              <a:t>klasifikacije</a:t>
            </a:r>
            <a:r>
              <a:rPr lang="en-US" sz="3200" dirty="0"/>
              <a:t> </a:t>
            </a:r>
            <a:r>
              <a:rPr lang="en-US" sz="3200" dirty="0" err="1"/>
              <a:t>mentalnih</a:t>
            </a:r>
            <a:r>
              <a:rPr lang="en-US" sz="3200" dirty="0"/>
              <a:t> </a:t>
            </a:r>
            <a:r>
              <a:rPr lang="en-US" sz="3200" dirty="0" err="1"/>
              <a:t>poremećaja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40EEB-E995-6CF3-2A5E-4026F5012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936" y="3940366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Ivana </a:t>
            </a:r>
            <a:r>
              <a:rPr lang="en-US" dirty="0" err="1"/>
              <a:t>Peruničič-Mladenović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222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30B1-B4C0-039F-DB25-DC458FCF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Dijagnostika: sistem koji puca pod teretom realnosti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335B-CBF0-FA29-FC18-2F8710C0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U </a:t>
            </a:r>
            <a:r>
              <a:rPr lang="en-US" sz="2400" b="1" dirty="0" err="1"/>
              <a:t>većini</a:t>
            </a:r>
            <a:r>
              <a:rPr lang="en-US" sz="2400" b="1" dirty="0"/>
              <a:t> </a:t>
            </a:r>
            <a:r>
              <a:rPr lang="en-US" sz="2400" b="1" dirty="0" err="1"/>
              <a:t>oblasti</a:t>
            </a:r>
            <a:r>
              <a:rPr lang="en-US" sz="2400" b="1" dirty="0"/>
              <a:t> medicine, </a:t>
            </a:r>
            <a:r>
              <a:rPr lang="en-US" sz="2400" b="1" dirty="0" err="1"/>
              <a:t>dijagnoza</a:t>
            </a:r>
            <a:r>
              <a:rPr lang="en-US" sz="2400" b="1" dirty="0"/>
              <a:t> se </a:t>
            </a:r>
            <a:r>
              <a:rPr lang="en-US" sz="2400" b="1" dirty="0" err="1"/>
              <a:t>potvrđuje</a:t>
            </a:r>
            <a:r>
              <a:rPr lang="en-US" sz="2400" b="1" dirty="0"/>
              <a:t> </a:t>
            </a:r>
            <a:r>
              <a:rPr lang="en-US" sz="2400" b="1" dirty="0" err="1"/>
              <a:t>objektivno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 err="1"/>
              <a:t>laboratorijski</a:t>
            </a:r>
            <a:r>
              <a:rPr lang="en-US" sz="2400" dirty="0"/>
              <a:t> </a:t>
            </a:r>
            <a:r>
              <a:rPr lang="en-US" sz="2400" dirty="0" err="1"/>
              <a:t>nalaz</a:t>
            </a:r>
            <a:endParaRPr lang="en-US" sz="2400" dirty="0"/>
          </a:p>
          <a:p>
            <a:r>
              <a:rPr lang="en-US" sz="2400" dirty="0"/>
              <a:t>neuroimaging</a:t>
            </a:r>
          </a:p>
          <a:p>
            <a:r>
              <a:rPr lang="en-US" sz="2400" dirty="0"/>
              <a:t>biomarker</a:t>
            </a:r>
          </a:p>
          <a:p>
            <a:r>
              <a:rPr lang="en-US" sz="2400" b="1" dirty="0"/>
              <a:t>U </a:t>
            </a:r>
            <a:r>
              <a:rPr lang="en-US" sz="2400" b="1" dirty="0" err="1"/>
              <a:t>psihijatriji</a:t>
            </a:r>
            <a:r>
              <a:rPr lang="en-US" sz="2400" b="1" dirty="0"/>
              <a:t> — </a:t>
            </a:r>
            <a:r>
              <a:rPr lang="en-US" sz="2400" b="1" dirty="0" err="1"/>
              <a:t>dijagnoza</a:t>
            </a:r>
            <a:r>
              <a:rPr lang="en-US" sz="2400" b="1" dirty="0"/>
              <a:t> se </a:t>
            </a:r>
            <a:r>
              <a:rPr lang="en-US" sz="2400" b="1" dirty="0" err="1"/>
              <a:t>potvrđuje</a:t>
            </a:r>
            <a:r>
              <a:rPr lang="en-US" sz="2400" b="1" dirty="0"/>
              <a:t> </a:t>
            </a:r>
            <a:r>
              <a:rPr lang="en-US" sz="2400" b="1" dirty="0" err="1"/>
              <a:t>konsenzusom</a:t>
            </a:r>
            <a:r>
              <a:rPr lang="en-US" sz="2400" b="1" dirty="0"/>
              <a:t>.</a:t>
            </a:r>
            <a:endParaRPr lang="en-US" sz="2400" dirty="0"/>
          </a:p>
          <a:p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19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5940-F9B0-75D8-ED0C-FBA61599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dijagnostičke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(DSM/ICD)?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Latn-R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51F6-F113-9DD7-F3EC-C83D03F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dogovoru</a:t>
            </a:r>
            <a:r>
              <a:rPr lang="en-US" b="1" dirty="0"/>
              <a:t> </a:t>
            </a:r>
            <a:r>
              <a:rPr lang="en-US" b="1" dirty="0" err="1"/>
              <a:t>eksperata</a:t>
            </a:r>
            <a:r>
              <a:rPr lang="en-US" dirty="0"/>
              <a:t>, ne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biomarkerima</a:t>
            </a:r>
            <a:endParaRPr lang="en-US" dirty="0"/>
          </a:p>
          <a:p>
            <a:r>
              <a:rPr lang="en-US" dirty="0" err="1"/>
              <a:t>kriterijumi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politetični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→ da bi </a:t>
            </a:r>
            <a:r>
              <a:rPr lang="en-US" dirty="0" err="1"/>
              <a:t>dijagnoza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postavljena</a:t>
            </a:r>
            <a:r>
              <a:rPr lang="en-US" dirty="0"/>
              <a:t>, </a:t>
            </a:r>
            <a:r>
              <a:rPr lang="en-US" dirty="0" err="1"/>
              <a:t>dovoljno</a:t>
            </a:r>
            <a:r>
              <a:rPr lang="en-US" dirty="0"/>
              <a:t> je „X od Y </a:t>
            </a:r>
            <a:r>
              <a:rPr lang="en-US" dirty="0" err="1"/>
              <a:t>simptoma</a:t>
            </a:r>
            <a:r>
              <a:rPr lang="en-US" dirty="0"/>
              <a:t>“</a:t>
            </a:r>
          </a:p>
          <a:p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skupovima</a:t>
            </a:r>
            <a:r>
              <a:rPr lang="en-US" b="1" dirty="0"/>
              <a:t> </a:t>
            </a:r>
            <a:r>
              <a:rPr lang="en-US" b="1" dirty="0" err="1"/>
              <a:t>simptoma</a:t>
            </a:r>
            <a:r>
              <a:rPr lang="en-US" dirty="0"/>
              <a:t>, ne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mehanizmu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uzroku</a:t>
            </a:r>
            <a:endParaRPr lang="en-US" dirty="0"/>
          </a:p>
          <a:p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klasifikacija</a:t>
            </a:r>
            <a:r>
              <a:rPr lang="en-US" dirty="0"/>
              <a:t> je </a:t>
            </a:r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b="1" dirty="0" err="1"/>
              <a:t>spremnosti</a:t>
            </a:r>
            <a:r>
              <a:rPr lang="en-US" b="1" dirty="0"/>
              <a:t> </a:t>
            </a:r>
            <a:r>
              <a:rPr lang="en-US" b="1" dirty="0" err="1"/>
              <a:t>struke</a:t>
            </a:r>
            <a:r>
              <a:rPr lang="en-US" dirty="0"/>
              <a:t>, ne </a:t>
            </a:r>
            <a:r>
              <a:rPr lang="en-US" dirty="0" err="1"/>
              <a:t>samo</a:t>
            </a:r>
            <a:r>
              <a:rPr lang="en-US" dirty="0"/>
              <a:t> od </a:t>
            </a:r>
            <a:r>
              <a:rPr lang="en-US" dirty="0" err="1"/>
              <a:t>nauke</a:t>
            </a:r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9673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48-DCAC-45A7-D9D2-4AEFCE72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Etiologija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mentalnih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poremćaja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5CE4-2BAE-AAAA-385B-346E1F039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sr-Latn-RS" sz="2400" dirty="0"/>
              <a:t>Etiološka razmatranja su </a:t>
            </a:r>
            <a:r>
              <a:rPr lang="sr-Latn-RS" sz="2400" b="1" dirty="0" err="1"/>
              <a:t>probabilistička</a:t>
            </a:r>
            <a:r>
              <a:rPr lang="sr-Latn-RS" sz="2400" dirty="0"/>
              <a:t>: određeni faktori povećavaju verovatnoću razvoja poremećaja, ali ga ne izazivaju nužno, niti su dovoljni sami po sebi.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r-Latn-RS" sz="2000" i="1" dirty="0"/>
              <a:t>Dete koje je doživelo ozbiljno zlostavljanje ima povećan rizik za razvoj depresije ili poremećaja ličnosti, ali taj ishod nije siguran — mnogi pojedinci sa sličnim iskustvom ne razviju nijedan poremećaj.</a:t>
            </a:r>
            <a:endParaRPr lang="en-US" sz="2000" i="1" dirty="0"/>
          </a:p>
          <a:p>
            <a:r>
              <a:rPr lang="sr-Latn-RS" sz="2400" dirty="0"/>
              <a:t>Slično, genetska predispozicija može doprineti razvoju shizofrenije, ali se procenjuje da </a:t>
            </a:r>
            <a:r>
              <a:rPr lang="en-US" sz="2400" dirty="0" err="1"/>
              <a:t>većina</a:t>
            </a:r>
            <a:r>
              <a:rPr lang="en-US" sz="2400" dirty="0"/>
              <a:t> </a:t>
            </a:r>
            <a:r>
              <a:rPr lang="sr-Latn-RS" sz="2400" dirty="0"/>
              <a:t>nosilaca visoko rizičnih </a:t>
            </a:r>
            <a:r>
              <a:rPr lang="sr-Latn-RS" sz="2400" dirty="0" err="1"/>
              <a:t>alela</a:t>
            </a:r>
            <a:r>
              <a:rPr lang="sr-Latn-RS" sz="2400" dirty="0"/>
              <a:t> </a:t>
            </a:r>
            <a:r>
              <a:rPr lang="en-US" sz="2400" dirty="0" err="1"/>
              <a:t>nikada</a:t>
            </a:r>
            <a:r>
              <a:rPr lang="en-US" sz="2400" dirty="0"/>
              <a:t> ne </a:t>
            </a:r>
            <a:r>
              <a:rPr lang="sr-Latn-RS" sz="2400" dirty="0"/>
              <a:t>razvije poremećaj (</a:t>
            </a:r>
            <a:r>
              <a:rPr lang="sr-Latn-RS" sz="2400" dirty="0" err="1"/>
              <a:t>Gottesman</a:t>
            </a:r>
            <a:r>
              <a:rPr lang="sr-Latn-RS" sz="2400" dirty="0"/>
              <a:t> &amp; </a:t>
            </a:r>
            <a:r>
              <a:rPr lang="sr-Latn-RS" sz="2400" dirty="0" err="1"/>
              <a:t>Gould</a:t>
            </a:r>
            <a:r>
              <a:rPr lang="sr-Latn-RS" sz="2400" dirty="0"/>
              <a:t>, 2003).</a:t>
            </a:r>
            <a:endParaRPr lang="en-US" sz="2400" dirty="0"/>
          </a:p>
          <a:p>
            <a:pPr marL="0" indent="0">
              <a:buNone/>
            </a:pPr>
            <a:r>
              <a:rPr lang="sr-Latn-RS" b="1" dirty="0"/>
              <a:t>Ni jedan biološki, psihološki ili socijalni faktor se ne može izdvojiti kao neophodan i dovoljan uzrok većine mentalnih poremećaja.</a:t>
            </a:r>
          </a:p>
        </p:txBody>
      </p:sp>
    </p:spTree>
    <p:extLst>
      <p:ext uri="{BB962C8B-B14F-4D97-AF65-F5344CB8AC3E}">
        <p14:creationId xmlns:p14="http://schemas.microsoft.com/office/powerpoint/2010/main" val="125787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2100-1CF6-8E55-CC9A-FBE003D5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Multifaktorski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etiologije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8192-003A-198B-FA63-08784279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2538"/>
            <a:ext cx="10887075" cy="4802187"/>
          </a:xfrm>
        </p:spPr>
        <p:txBody>
          <a:bodyPr/>
          <a:lstStyle/>
          <a:p>
            <a:pPr>
              <a:buNone/>
            </a:pPr>
            <a:r>
              <a:rPr lang="en-US" sz="2400" dirty="0" err="1"/>
              <a:t>Najčešće</a:t>
            </a:r>
            <a:r>
              <a:rPr lang="en-US" sz="2400" dirty="0"/>
              <a:t> </a:t>
            </a:r>
            <a:r>
              <a:rPr lang="en-US" sz="2400" dirty="0" err="1"/>
              <a:t>korišćen</a:t>
            </a:r>
            <a:r>
              <a:rPr lang="en-US" sz="2400" dirty="0"/>
              <a:t>; </a:t>
            </a:r>
            <a:r>
              <a:rPr lang="en-US" sz="2400" dirty="0" err="1"/>
              <a:t>integriše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</a:t>
            </a:r>
            <a:r>
              <a:rPr lang="en-US" sz="2400" dirty="0" err="1"/>
              <a:t>domene</a:t>
            </a:r>
            <a:r>
              <a:rPr lang="en-US" sz="2400" dirty="0"/>
              <a:t> (Engel, 1977; Kendler, 2012):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Genetski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epigenetski</a:t>
            </a:r>
            <a:r>
              <a:rPr lang="en-US" sz="2400" b="1" dirty="0"/>
              <a:t> </a:t>
            </a:r>
            <a:r>
              <a:rPr lang="en-US" sz="2400" b="1" dirty="0" err="1"/>
              <a:t>faktori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nasledivanje</a:t>
            </a:r>
            <a:r>
              <a:rPr lang="en-US" sz="2400" dirty="0"/>
              <a:t> </a:t>
            </a:r>
            <a:r>
              <a:rPr lang="en-US" sz="2400" dirty="0" err="1"/>
              <a:t>vulnerabilnosti</a:t>
            </a:r>
            <a:r>
              <a:rPr lang="en-US" sz="2400" dirty="0"/>
              <a:t> za </a:t>
            </a:r>
            <a:r>
              <a:rPr lang="en-US" sz="2400" dirty="0" err="1"/>
              <a:t>poremećaje</a:t>
            </a:r>
            <a:r>
              <a:rPr lang="en-US" sz="2400" dirty="0"/>
              <a:t> </a:t>
            </a:r>
            <a:r>
              <a:rPr lang="en-US" sz="2400" dirty="0" err="1"/>
              <a:t>raspoloženja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Neurobiološki</a:t>
            </a:r>
            <a:r>
              <a:rPr lang="en-US" sz="2400" b="1" dirty="0"/>
              <a:t> </a:t>
            </a:r>
            <a:r>
              <a:rPr lang="en-US" sz="2400" b="1" dirty="0" err="1"/>
              <a:t>faktori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disregulacija</a:t>
            </a:r>
            <a:r>
              <a:rPr lang="en-US" sz="2400" dirty="0"/>
              <a:t> </a:t>
            </a:r>
            <a:r>
              <a:rPr lang="en-US" sz="2400" dirty="0" err="1"/>
              <a:t>serotoninergičkog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depresije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Kognitivni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emocionalni</a:t>
            </a:r>
            <a:r>
              <a:rPr lang="en-US" sz="2400" b="1" dirty="0"/>
              <a:t> </a:t>
            </a:r>
            <a:r>
              <a:rPr lang="en-US" sz="2400" b="1" dirty="0" err="1"/>
              <a:t>obrasci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negativna</a:t>
            </a:r>
            <a:r>
              <a:rPr lang="en-US" sz="2400" dirty="0"/>
              <a:t> </a:t>
            </a:r>
            <a:r>
              <a:rPr lang="en-US" sz="2400" dirty="0" err="1"/>
              <a:t>automatska</a:t>
            </a:r>
            <a:r>
              <a:rPr lang="en-US" sz="2400" dirty="0"/>
              <a:t> </a:t>
            </a:r>
            <a:r>
              <a:rPr lang="en-US" sz="2400" dirty="0" err="1"/>
              <a:t>mišljenja</a:t>
            </a:r>
            <a:r>
              <a:rPr lang="en-US" sz="2400" dirty="0"/>
              <a:t>, </a:t>
            </a:r>
            <a:r>
              <a:rPr lang="en-US" sz="2400" dirty="0" err="1"/>
              <a:t>disfunkcionalna</a:t>
            </a:r>
            <a:r>
              <a:rPr lang="en-US" sz="2400" dirty="0"/>
              <a:t> </a:t>
            </a:r>
            <a:r>
              <a:rPr lang="en-US" sz="2400" dirty="0" err="1"/>
              <a:t>uverenja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Razvojni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traumatski</a:t>
            </a:r>
            <a:r>
              <a:rPr lang="en-US" sz="2400" b="1" dirty="0"/>
              <a:t> </a:t>
            </a:r>
            <a:r>
              <a:rPr lang="en-US" sz="2400" b="1" dirty="0" err="1"/>
              <a:t>faktori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npr</a:t>
            </a:r>
            <a:r>
              <a:rPr lang="en-US" sz="2400" dirty="0"/>
              <a:t>. rana </a:t>
            </a:r>
            <a:r>
              <a:rPr lang="en-US" sz="2400" dirty="0" err="1"/>
              <a:t>separacija</a:t>
            </a:r>
            <a:r>
              <a:rPr lang="en-US" sz="2400" dirty="0"/>
              <a:t> od </a:t>
            </a:r>
            <a:r>
              <a:rPr lang="en-US" sz="2400" dirty="0" err="1"/>
              <a:t>roditelja</a:t>
            </a:r>
            <a:r>
              <a:rPr lang="en-US" sz="2400" dirty="0"/>
              <a:t>, </a:t>
            </a:r>
            <a:r>
              <a:rPr lang="en-US" sz="2400" dirty="0" err="1"/>
              <a:t>zanemarivanje</a:t>
            </a:r>
            <a:r>
              <a:rPr lang="en-US" sz="2400" dirty="0"/>
              <a:t>, </a:t>
            </a:r>
            <a:r>
              <a:rPr lang="en-US" sz="2400" dirty="0" err="1"/>
              <a:t>zlostavljanje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Socijalni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kulturološki</a:t>
            </a:r>
            <a:r>
              <a:rPr lang="en-US" sz="2400" b="1" dirty="0"/>
              <a:t> </a:t>
            </a:r>
            <a:r>
              <a:rPr lang="en-US" sz="2400" b="1" dirty="0" err="1"/>
              <a:t>kontekst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siromaštvo</a:t>
            </a:r>
            <a:r>
              <a:rPr lang="en-US" sz="2400" dirty="0"/>
              <a:t>, </a:t>
            </a:r>
            <a:r>
              <a:rPr lang="en-US" sz="2400" dirty="0" err="1"/>
              <a:t>diskriminacija</a:t>
            </a:r>
            <a:r>
              <a:rPr lang="en-US" sz="2400" dirty="0"/>
              <a:t>, rat, </a:t>
            </a:r>
            <a:r>
              <a:rPr lang="en-US" sz="2400" dirty="0" err="1"/>
              <a:t>migracije</a:t>
            </a:r>
            <a:r>
              <a:rPr lang="en-US" sz="2400" dirty="0"/>
              <a:t>)</a:t>
            </a:r>
          </a:p>
          <a:p>
            <a:endParaRPr lang="sr-Latn-R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5DDB5-2903-A4A1-480D-755A9DF8E29C}"/>
              </a:ext>
            </a:extLst>
          </p:cNvPr>
          <p:cNvSpPr txBox="1"/>
          <p:nvPr/>
        </p:nvSpPr>
        <p:spPr>
          <a:xfrm>
            <a:off x="6096000" y="57505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Za </a:t>
            </a:r>
            <a:r>
              <a:rPr lang="en-US" dirty="0" err="1"/>
              <a:t>dijagnozu</a:t>
            </a:r>
            <a:r>
              <a:rPr lang="en-US" dirty="0"/>
              <a:t> to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etiologija</a:t>
            </a:r>
            <a:r>
              <a:rPr lang="en-US" dirty="0"/>
              <a:t> </a:t>
            </a:r>
            <a:r>
              <a:rPr lang="en-US" dirty="0" err="1"/>
              <a:t>postala</a:t>
            </a:r>
            <a:r>
              <a:rPr lang="en-US" dirty="0"/>
              <a:t> „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padne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pamet</a:t>
            </a:r>
            <a:r>
              <a:rPr lang="en-US" dirty="0"/>
              <a:t>“ —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bez </a:t>
            </a:r>
            <a:r>
              <a:rPr lang="en-US" dirty="0" err="1"/>
              <a:t>jasne</a:t>
            </a:r>
            <a:r>
              <a:rPr lang="en-US" dirty="0"/>
              <a:t> </a:t>
            </a:r>
            <a:r>
              <a:rPr lang="en-US" dirty="0" err="1"/>
              <a:t>hijerarhije</a:t>
            </a:r>
            <a:r>
              <a:rPr lang="en-US" dirty="0"/>
              <a:t>, </a:t>
            </a:r>
            <a:r>
              <a:rPr lang="en-US" dirty="0" err="1"/>
              <a:t>centralnog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prediktivne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1568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D5AE-DFF4-DD61-B6F4-076B370C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ne govorimo o „uzroku“?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7F04-1801-2DA1-F87C-90609255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8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U </a:t>
            </a:r>
            <a:r>
              <a:rPr lang="en-US" sz="2400" dirty="0" err="1"/>
              <a:t>psihopatologiji</a:t>
            </a:r>
            <a:r>
              <a:rPr lang="en-US" sz="2400" dirty="0"/>
              <a:t> se </a:t>
            </a:r>
            <a:r>
              <a:rPr lang="en-US" sz="2400" dirty="0" err="1"/>
              <a:t>reč</a:t>
            </a:r>
            <a:r>
              <a:rPr lang="en-US" sz="2400" dirty="0"/>
              <a:t> </a:t>
            </a:r>
            <a:r>
              <a:rPr lang="en-US" sz="2400" b="1" dirty="0" err="1"/>
              <a:t>uzrok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</a:t>
            </a:r>
            <a:r>
              <a:rPr lang="en-US" sz="2400" dirty="0" err="1"/>
              <a:t>vrlo</a:t>
            </a:r>
            <a:r>
              <a:rPr lang="en-US" sz="2400" dirty="0"/>
              <a:t> </a:t>
            </a:r>
            <a:r>
              <a:rPr lang="en-US" sz="2400" dirty="0" err="1"/>
              <a:t>oprezno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Umesto</a:t>
            </a:r>
            <a:r>
              <a:rPr lang="en-US" sz="2400" dirty="0"/>
              <a:t> </a:t>
            </a:r>
            <a:r>
              <a:rPr lang="en-US" sz="2400" dirty="0" err="1"/>
              <a:t>jedne</a:t>
            </a:r>
            <a:r>
              <a:rPr lang="en-US" sz="2400" dirty="0"/>
              <a:t> </a:t>
            </a:r>
            <a:r>
              <a:rPr lang="en-US" sz="2400" dirty="0" err="1"/>
              <a:t>determinante</a:t>
            </a:r>
            <a:r>
              <a:rPr lang="en-US" sz="2400" dirty="0"/>
              <a:t>, </a:t>
            </a:r>
            <a:r>
              <a:rPr lang="en-US" sz="2400" dirty="0" err="1"/>
              <a:t>govorimo</a:t>
            </a:r>
            <a:r>
              <a:rPr lang="en-US" sz="2400" dirty="0"/>
              <a:t> 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Faktorima</a:t>
            </a:r>
            <a:r>
              <a:rPr lang="en-US" sz="2400" b="1" dirty="0"/>
              <a:t> </a:t>
            </a:r>
            <a:r>
              <a:rPr lang="en-US" sz="2400" b="1" dirty="0" err="1"/>
              <a:t>rizika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nešto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povećava</a:t>
            </a:r>
            <a:r>
              <a:rPr lang="en-US" sz="2400" dirty="0"/>
              <a:t> </a:t>
            </a:r>
            <a:r>
              <a:rPr lang="en-US" sz="2400" dirty="0" err="1"/>
              <a:t>verovatnoću</a:t>
            </a:r>
            <a:r>
              <a:rPr lang="en-US" sz="2400" dirty="0"/>
              <a:t> </a:t>
            </a:r>
            <a:r>
              <a:rPr lang="en-US" sz="2400" dirty="0" err="1"/>
              <a:t>poremećaja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Vulnerabilnostima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unutrašnje</a:t>
            </a:r>
            <a:r>
              <a:rPr lang="en-US" sz="2400" dirty="0"/>
              <a:t> </a:t>
            </a:r>
            <a:r>
              <a:rPr lang="en-US" sz="2400" dirty="0" err="1"/>
              <a:t>predispozicije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Okidačima</a:t>
            </a:r>
            <a:r>
              <a:rPr lang="en-US" sz="2400" b="1" dirty="0"/>
              <a:t> (triggers)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događaji</a:t>
            </a:r>
            <a:r>
              <a:rPr lang="en-US" sz="2400" dirty="0"/>
              <a:t> koji </a:t>
            </a:r>
            <a:r>
              <a:rPr lang="en-US" sz="2400" dirty="0" err="1"/>
              <a:t>pokreću</a:t>
            </a:r>
            <a:r>
              <a:rPr lang="en-US" sz="2400" dirty="0"/>
              <a:t> </a:t>
            </a:r>
            <a:r>
              <a:rPr lang="en-US" sz="2400" dirty="0" err="1"/>
              <a:t>epizodu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/>
              <a:t>Održavajućim</a:t>
            </a:r>
            <a:r>
              <a:rPr lang="en-US" sz="2400" b="1" dirty="0"/>
              <a:t> </a:t>
            </a:r>
            <a:r>
              <a:rPr lang="en-US" sz="2400" b="1" dirty="0" err="1"/>
              <a:t>mehanizmima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procesi</a:t>
            </a:r>
            <a:r>
              <a:rPr lang="en-US" sz="2400" dirty="0"/>
              <a:t> koji </a:t>
            </a:r>
            <a:r>
              <a:rPr lang="en-US" sz="2400" dirty="0" err="1"/>
              <a:t>produžavaju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pogoršavaju</a:t>
            </a:r>
            <a:r>
              <a:rPr lang="en-US" sz="2400" dirty="0"/>
              <a:t> problem)</a:t>
            </a:r>
          </a:p>
          <a:p>
            <a:pPr>
              <a:buNone/>
            </a:pPr>
            <a:r>
              <a:rPr lang="en-US" sz="2400" b="1" dirty="0" err="1"/>
              <a:t>Mentalni</a:t>
            </a:r>
            <a:r>
              <a:rPr lang="en-US" sz="2400" b="1" dirty="0"/>
              <a:t> </a:t>
            </a:r>
            <a:r>
              <a:rPr lang="en-US" sz="2400" b="1" dirty="0" err="1"/>
              <a:t>poremećaji</a:t>
            </a:r>
            <a:r>
              <a:rPr lang="en-US" sz="2400" b="1" dirty="0"/>
              <a:t> se ne „</a:t>
            </a:r>
            <a:r>
              <a:rPr lang="en-US" sz="2400" b="1" dirty="0" err="1"/>
              <a:t>dogode</a:t>
            </a:r>
            <a:r>
              <a:rPr lang="en-US" sz="2400" b="1" dirty="0"/>
              <a:t>“ </a:t>
            </a:r>
            <a:r>
              <a:rPr lang="en-US" sz="2400" b="1" dirty="0" err="1"/>
              <a:t>zbog</a:t>
            </a:r>
            <a:r>
              <a:rPr lang="en-US" sz="2400" b="1" dirty="0"/>
              <a:t> </a:t>
            </a:r>
            <a:r>
              <a:rPr lang="en-US" sz="2400" b="1" dirty="0" err="1"/>
              <a:t>jedne</a:t>
            </a:r>
            <a:r>
              <a:rPr lang="en-US" sz="2400" b="1" dirty="0"/>
              <a:t> </a:t>
            </a:r>
            <a:r>
              <a:rPr lang="en-US" sz="2400" b="1" dirty="0" err="1"/>
              <a:t>stvari</a:t>
            </a:r>
            <a:r>
              <a:rPr lang="en-US" sz="2400" b="1" dirty="0"/>
              <a:t> — </a:t>
            </a:r>
            <a:r>
              <a:rPr lang="en-US" sz="2400" b="1" dirty="0" err="1"/>
              <a:t>već</a:t>
            </a:r>
            <a:r>
              <a:rPr lang="en-US" sz="2400" b="1" dirty="0"/>
              <a:t> </a:t>
            </a:r>
            <a:r>
              <a:rPr lang="en-US" sz="2400" b="1" dirty="0" err="1"/>
              <a:t>nastaju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preseku</a:t>
            </a:r>
            <a:r>
              <a:rPr lang="en-US" sz="2400" b="1" dirty="0"/>
              <a:t> </a:t>
            </a:r>
            <a:r>
              <a:rPr lang="en-US" sz="2400" b="1" dirty="0" err="1"/>
              <a:t>predispozicija</a:t>
            </a:r>
            <a:r>
              <a:rPr lang="en-US" sz="2400" b="1" dirty="0"/>
              <a:t>, </a:t>
            </a:r>
            <a:r>
              <a:rPr lang="en-US" sz="2400" b="1" dirty="0" err="1"/>
              <a:t>iskustava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načina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koji </a:t>
            </a:r>
            <a:r>
              <a:rPr lang="en-US" sz="2400" b="1" dirty="0" err="1"/>
              <a:t>osoba</a:t>
            </a:r>
            <a:r>
              <a:rPr lang="en-US" sz="2400" b="1" dirty="0"/>
              <a:t> </a:t>
            </a:r>
            <a:r>
              <a:rPr lang="en-US" sz="2400" b="1" dirty="0" err="1"/>
              <a:t>reaguje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stres</a:t>
            </a:r>
            <a:r>
              <a:rPr lang="en-US" sz="2400" b="1" dirty="0"/>
              <a:t>.</a:t>
            </a:r>
            <a:endParaRPr lang="en-US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475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4F6D-563C-0D74-3B56-BE07E898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457"/>
            <a:ext cx="10515600" cy="1325563"/>
          </a:xfrm>
        </p:spPr>
        <p:txBody>
          <a:bodyPr/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 problemi DSM-a i ICD-a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551A-8B63-AB79-491E-201571BB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020"/>
            <a:ext cx="10515600" cy="509352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Problem 1: </a:t>
            </a:r>
            <a:r>
              <a:rPr lang="en-US" sz="2000" b="1" dirty="0" err="1"/>
              <a:t>Komorbiditet</a:t>
            </a:r>
            <a:endParaRPr lang="en-US" sz="2000" dirty="0"/>
          </a:p>
          <a:p>
            <a:r>
              <a:rPr lang="en-US" sz="2000" dirty="0" err="1"/>
              <a:t>većina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2–5 </a:t>
            </a:r>
            <a:r>
              <a:rPr lang="en-US" sz="2000" dirty="0" err="1"/>
              <a:t>dijagnoza</a:t>
            </a:r>
            <a:r>
              <a:rPr lang="en-US" sz="2000" dirty="0"/>
              <a:t> </a:t>
            </a:r>
            <a:r>
              <a:rPr lang="en-US" sz="2000" dirty="0" err="1"/>
              <a:t>istovremeno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Problem 2: Niska </a:t>
            </a:r>
            <a:r>
              <a:rPr lang="en-US" sz="2000" b="1" dirty="0" err="1"/>
              <a:t>validnost</a:t>
            </a:r>
            <a:endParaRPr lang="en-US" sz="2000" dirty="0"/>
          </a:p>
          <a:p>
            <a:r>
              <a:rPr lang="en-US" sz="2000" dirty="0" err="1"/>
              <a:t>kriterijumi</a:t>
            </a:r>
            <a:r>
              <a:rPr lang="en-US" sz="2000" dirty="0"/>
              <a:t> se </a:t>
            </a:r>
            <a:r>
              <a:rPr lang="en-US" sz="2000" dirty="0" err="1"/>
              <a:t>slabo</a:t>
            </a:r>
            <a:r>
              <a:rPr lang="en-US" sz="2000" dirty="0"/>
              <a:t> </a:t>
            </a:r>
            <a:r>
              <a:rPr lang="en-US" sz="2000" dirty="0" err="1"/>
              <a:t>poklapaju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onim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se </a:t>
            </a:r>
            <a:r>
              <a:rPr lang="en-US" sz="2000" dirty="0" err="1"/>
              <a:t>dešava</a:t>
            </a:r>
            <a:r>
              <a:rPr lang="en-US" sz="2000" dirty="0"/>
              <a:t> u </a:t>
            </a:r>
            <a:r>
              <a:rPr lang="en-US" sz="2000" dirty="0" err="1"/>
              <a:t>realnosti</a:t>
            </a:r>
            <a:endParaRPr lang="en-US" sz="2000" dirty="0"/>
          </a:p>
          <a:p>
            <a:r>
              <a:rPr lang="en-US" sz="2000" dirty="0" err="1"/>
              <a:t>dve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istom</a:t>
            </a:r>
            <a:r>
              <a:rPr lang="en-US" sz="2000" dirty="0"/>
              <a:t> </a:t>
            </a:r>
            <a:r>
              <a:rPr lang="en-US" sz="2000" dirty="0" err="1"/>
              <a:t>dijagnozom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izgledati</a:t>
            </a:r>
            <a:r>
              <a:rPr lang="en-US" sz="2000" dirty="0"/>
              <a:t> </a:t>
            </a:r>
            <a:r>
              <a:rPr lang="en-US" sz="2000" dirty="0" err="1"/>
              <a:t>potpuno</a:t>
            </a:r>
            <a:r>
              <a:rPr lang="en-US" sz="2000" dirty="0"/>
              <a:t> </a:t>
            </a:r>
            <a:r>
              <a:rPr lang="en-US" sz="2000" dirty="0" err="1"/>
              <a:t>različito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Problem 3: </a:t>
            </a:r>
            <a:r>
              <a:rPr lang="en-US" sz="2000" b="1" dirty="0" err="1"/>
              <a:t>Arbitrarne</a:t>
            </a:r>
            <a:r>
              <a:rPr lang="en-US" sz="2000" b="1" dirty="0"/>
              <a:t> </a:t>
            </a:r>
            <a:r>
              <a:rPr lang="en-US" sz="2000" b="1" dirty="0" err="1"/>
              <a:t>granice</a:t>
            </a:r>
            <a:r>
              <a:rPr lang="en-US" sz="2000" b="1" dirty="0"/>
              <a:t> – </a:t>
            </a:r>
            <a:r>
              <a:rPr lang="en-US" sz="2000" b="1" dirty="0" err="1"/>
              <a:t>zasnovane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glasanju</a:t>
            </a:r>
            <a:r>
              <a:rPr lang="en-US" sz="2000" b="1" dirty="0"/>
              <a:t>, ne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dokazima</a:t>
            </a:r>
            <a:endParaRPr lang="en-US" sz="2000" dirty="0"/>
          </a:p>
          <a:p>
            <a:r>
              <a:rPr lang="en-US" sz="2000" dirty="0"/>
              <a:t>5 </a:t>
            </a:r>
            <a:r>
              <a:rPr lang="en-US" sz="2000" dirty="0" err="1"/>
              <a:t>simptoma</a:t>
            </a:r>
            <a:r>
              <a:rPr lang="en-US" sz="2000" dirty="0"/>
              <a:t> = </a:t>
            </a:r>
            <a:r>
              <a:rPr lang="en-US" sz="2000" dirty="0" err="1"/>
              <a:t>poremećaj</a:t>
            </a:r>
            <a:endParaRPr lang="en-US" sz="2000" dirty="0"/>
          </a:p>
          <a:p>
            <a:r>
              <a:rPr lang="en-US" sz="2000" dirty="0"/>
              <a:t>4 </a:t>
            </a:r>
            <a:r>
              <a:rPr lang="en-US" sz="2000" dirty="0" err="1"/>
              <a:t>simptoma</a:t>
            </a:r>
            <a:r>
              <a:rPr lang="en-US" sz="2000" dirty="0"/>
              <a:t> = „</a:t>
            </a:r>
            <a:r>
              <a:rPr lang="en-US" sz="2000" dirty="0" err="1"/>
              <a:t>nema</a:t>
            </a:r>
            <a:r>
              <a:rPr lang="en-US" sz="2000" dirty="0"/>
              <a:t> </a:t>
            </a:r>
            <a:r>
              <a:rPr lang="en-US" sz="2000" dirty="0" err="1"/>
              <a:t>poremećaja</a:t>
            </a:r>
            <a:r>
              <a:rPr lang="en-US" sz="2000" dirty="0"/>
              <a:t>“</a:t>
            </a:r>
          </a:p>
          <a:p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realno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iste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,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drugačije</a:t>
            </a:r>
            <a:r>
              <a:rPr lang="en-US" sz="2000" dirty="0"/>
              <a:t> </a:t>
            </a:r>
            <a:r>
              <a:rPr lang="en-US" sz="2000" dirty="0" err="1"/>
              <a:t>upisane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Problem 4: </a:t>
            </a:r>
            <a:r>
              <a:rPr lang="en-US" sz="2000" b="1" dirty="0" err="1"/>
              <a:t>Kategorijalni</a:t>
            </a:r>
            <a:r>
              <a:rPr lang="en-US" sz="2000" b="1" dirty="0"/>
              <a:t> model</a:t>
            </a:r>
            <a:endParaRPr lang="en-US" sz="2000" dirty="0"/>
          </a:p>
          <a:p>
            <a:r>
              <a:rPr lang="en-US" sz="2000" dirty="0" err="1"/>
              <a:t>kao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poremećaji</a:t>
            </a:r>
            <a:r>
              <a:rPr lang="en-US" sz="2000" dirty="0"/>
              <a:t> ON/OFF</a:t>
            </a:r>
          </a:p>
          <a:p>
            <a:r>
              <a:rPr lang="en-US" sz="2000" dirty="0" err="1"/>
              <a:t>realno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i="1" dirty="0" err="1"/>
              <a:t>dimenzije</a:t>
            </a:r>
            <a:r>
              <a:rPr lang="en-US" sz="2000" dirty="0"/>
              <a:t>, </a:t>
            </a:r>
            <a:r>
              <a:rPr lang="en-US" sz="2000" dirty="0" err="1"/>
              <a:t>kontinuumi</a:t>
            </a:r>
            <a:r>
              <a:rPr lang="en-US" sz="2000" dirty="0"/>
              <a:t>, </a:t>
            </a:r>
            <a:r>
              <a:rPr lang="en-US" sz="2000" dirty="0" err="1"/>
              <a:t>preklapanja</a:t>
            </a:r>
            <a:endParaRPr lang="en-US" sz="2000" dirty="0"/>
          </a:p>
          <a:p>
            <a:endParaRPr lang="en-US" sz="2000" b="1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6161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B8C9-4AA8-4023-1525-E8FDBE52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se dešava kada etiologija nema centar?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46D68-251D-5DE4-4F02-6118441B9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Kada „</a:t>
            </a:r>
            <a:r>
              <a:rPr lang="en-US" sz="2400" dirty="0" err="1"/>
              <a:t>uzrok</a:t>
            </a:r>
            <a:r>
              <a:rPr lang="en-US" sz="2400" dirty="0"/>
              <a:t>“ </a:t>
            </a:r>
            <a:r>
              <a:rPr lang="en-US" sz="2400" dirty="0" err="1"/>
              <a:t>postane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—</a:t>
            </a:r>
            <a:br>
              <a:rPr lang="en-US" sz="2400" dirty="0"/>
            </a:b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genetika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trauma, </a:t>
            </a:r>
            <a:r>
              <a:rPr lang="en-US" sz="2400" dirty="0" err="1"/>
              <a:t>i</a:t>
            </a:r>
            <a:r>
              <a:rPr lang="en-US" sz="2400" dirty="0"/>
              <a:t> temperament,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uverenja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okidači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kontekst</a:t>
            </a:r>
            <a:r>
              <a:rPr lang="en-US" sz="2400" dirty="0"/>
              <a:t> —</a:t>
            </a:r>
            <a:br>
              <a:rPr lang="en-US" sz="2400" dirty="0"/>
            </a:br>
            <a:r>
              <a:rPr lang="en-US" sz="2400" dirty="0" err="1"/>
              <a:t>onda</a:t>
            </a:r>
            <a:r>
              <a:rPr lang="en-US" sz="2400" dirty="0"/>
              <a:t> </a:t>
            </a:r>
            <a:r>
              <a:rPr lang="en-US" sz="2400" dirty="0" err="1"/>
              <a:t>nijedna</a:t>
            </a:r>
            <a:r>
              <a:rPr lang="en-US" sz="2400" dirty="0"/>
              <a:t> </a:t>
            </a:r>
            <a:r>
              <a:rPr lang="en-US" sz="2400" dirty="0" err="1"/>
              <a:t>dijagnoza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ne </a:t>
            </a:r>
            <a:r>
              <a:rPr lang="en-US" sz="2400" dirty="0" err="1"/>
              <a:t>može</a:t>
            </a:r>
            <a:r>
              <a:rPr lang="en-US" sz="2400" dirty="0"/>
              <a:t> da </a:t>
            </a:r>
            <a:r>
              <a:rPr lang="en-US" sz="2400" dirty="0" err="1"/>
              <a:t>objasni</a:t>
            </a:r>
            <a:r>
              <a:rPr lang="en-US" sz="2400" dirty="0"/>
              <a:t> </a:t>
            </a:r>
            <a:r>
              <a:rPr lang="en-US" sz="2400" i="1" dirty="0" err="1"/>
              <a:t>zašto</a:t>
            </a:r>
            <a:r>
              <a:rPr lang="en-US" sz="2400" dirty="0"/>
              <a:t> je problem </a:t>
            </a:r>
            <a:r>
              <a:rPr lang="en-US" sz="2400" dirty="0" err="1"/>
              <a:t>nastao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Etiologija</a:t>
            </a:r>
            <a:r>
              <a:rPr lang="en-US" sz="2400" b="1" dirty="0"/>
              <a:t> se </a:t>
            </a:r>
            <a:r>
              <a:rPr lang="en-US" sz="2400" b="1" dirty="0" err="1"/>
              <a:t>rasipa</a:t>
            </a:r>
            <a:r>
              <a:rPr lang="en-US" sz="2400" b="1" dirty="0"/>
              <a:t>, a </a:t>
            </a:r>
            <a:r>
              <a:rPr lang="en-US" sz="2400" b="1" dirty="0" err="1"/>
              <a:t>kategorije</a:t>
            </a:r>
            <a:r>
              <a:rPr lang="en-US" sz="2400" b="1" dirty="0"/>
              <a:t> </a:t>
            </a:r>
            <a:r>
              <a:rPr lang="en-US" sz="2400" b="1" dirty="0" err="1"/>
              <a:t>počinju</a:t>
            </a:r>
            <a:r>
              <a:rPr lang="en-US" sz="2400" b="1" dirty="0"/>
              <a:t> da </a:t>
            </a:r>
            <a:r>
              <a:rPr lang="en-US" sz="2400" b="1" dirty="0" err="1"/>
              <a:t>pucaju</a:t>
            </a:r>
            <a:r>
              <a:rPr lang="en-US" sz="2400" b="1" dirty="0"/>
              <a:t>.</a:t>
            </a:r>
            <a:br>
              <a:rPr lang="en-US" sz="2400" dirty="0"/>
            </a:br>
            <a:r>
              <a:rPr lang="en-US" sz="2400" dirty="0"/>
              <a:t>Ono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nazivamo</a:t>
            </a:r>
            <a:r>
              <a:rPr lang="en-US" sz="2400" dirty="0"/>
              <a:t> „</a:t>
            </a:r>
            <a:r>
              <a:rPr lang="en-US" sz="2400" dirty="0" err="1"/>
              <a:t>poremećajem</a:t>
            </a:r>
            <a:r>
              <a:rPr lang="en-US" sz="2400" dirty="0"/>
              <a:t>“ </a:t>
            </a:r>
            <a:r>
              <a:rPr lang="en-US" sz="2400" dirty="0" err="1"/>
              <a:t>prestaje</a:t>
            </a:r>
            <a:r>
              <a:rPr lang="en-US" sz="2400" dirty="0"/>
              <a:t> da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koherentna</a:t>
            </a:r>
            <a:r>
              <a:rPr lang="en-US" sz="2400" dirty="0"/>
              <a:t> </a:t>
            </a:r>
            <a:r>
              <a:rPr lang="en-US" sz="2400" dirty="0" err="1"/>
              <a:t>celina</a:t>
            </a:r>
            <a:r>
              <a:rPr lang="en-US" sz="2400" dirty="0"/>
              <a:t> —</a:t>
            </a:r>
            <a:br>
              <a:rPr lang="en-US" sz="2400" dirty="0"/>
            </a:br>
            <a:r>
              <a:rPr lang="en-US" sz="2400" dirty="0" err="1"/>
              <a:t>postaje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skup</a:t>
            </a:r>
            <a:r>
              <a:rPr lang="en-US" sz="2400" dirty="0"/>
              <a:t> </a:t>
            </a:r>
            <a:r>
              <a:rPr lang="en-US" sz="2400" dirty="0" err="1"/>
              <a:t>simptoma</a:t>
            </a:r>
            <a:r>
              <a:rPr lang="en-US" sz="2400" dirty="0"/>
              <a:t> koji se </a:t>
            </a:r>
            <a:r>
              <a:rPr lang="en-US" sz="2400" dirty="0" err="1"/>
              <a:t>preklapaju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različitih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, </a:t>
            </a:r>
            <a:r>
              <a:rPr lang="en-US" sz="2400" dirty="0" err="1"/>
              <a:t>puteva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mehanizama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i="1" dirty="0"/>
              <a:t>Ako </a:t>
            </a:r>
            <a:r>
              <a:rPr lang="en-US" sz="2400" b="1" i="1" dirty="0" err="1"/>
              <a:t>sve</a:t>
            </a:r>
            <a:r>
              <a:rPr lang="en-US" sz="2400" b="1" i="1" dirty="0"/>
              <a:t> </a:t>
            </a:r>
            <a:r>
              <a:rPr lang="en-US" sz="2400" b="1" i="1" dirty="0" err="1"/>
              <a:t>utiče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sve</a:t>
            </a:r>
            <a:r>
              <a:rPr lang="en-US" sz="2400" b="1" i="1" dirty="0"/>
              <a:t>, </a:t>
            </a:r>
            <a:r>
              <a:rPr lang="en-US" sz="2400" b="1" i="1" dirty="0" err="1"/>
              <a:t>kategorije</a:t>
            </a:r>
            <a:r>
              <a:rPr lang="en-US" sz="2400" b="1" i="1" dirty="0"/>
              <a:t> </a:t>
            </a:r>
            <a:r>
              <a:rPr lang="en-US" sz="2400" b="1" i="1" dirty="0" err="1"/>
              <a:t>počinju</a:t>
            </a:r>
            <a:r>
              <a:rPr lang="en-US" sz="2400" b="1" i="1" dirty="0"/>
              <a:t> da </a:t>
            </a:r>
            <a:r>
              <a:rPr lang="en-US" sz="2400" b="1" i="1" dirty="0" err="1"/>
              <a:t>liče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fioke</a:t>
            </a:r>
            <a:r>
              <a:rPr lang="en-US" sz="2400" b="1" i="1" dirty="0"/>
              <a:t> u </a:t>
            </a:r>
            <a:r>
              <a:rPr lang="en-US" sz="2400" b="1" i="1" dirty="0" err="1"/>
              <a:t>koje</a:t>
            </a:r>
            <a:r>
              <a:rPr lang="en-US" sz="2400" b="1" i="1" dirty="0"/>
              <a:t> </a:t>
            </a:r>
            <a:r>
              <a:rPr lang="en-US" sz="2400" b="1" i="1" dirty="0" err="1"/>
              <a:t>pokušavamo</a:t>
            </a:r>
            <a:r>
              <a:rPr lang="en-US" sz="2400" b="1" i="1" dirty="0"/>
              <a:t> da </a:t>
            </a:r>
            <a:r>
              <a:rPr lang="en-US" sz="2400" b="1" i="1" dirty="0" err="1"/>
              <a:t>smestimo</a:t>
            </a:r>
            <a:r>
              <a:rPr lang="en-US" sz="2400" b="1" i="1" dirty="0"/>
              <a:t> </a:t>
            </a:r>
            <a:r>
              <a:rPr lang="en-US" sz="2400" b="1" i="1" dirty="0" err="1"/>
              <a:t>haos</a:t>
            </a:r>
            <a:r>
              <a:rPr lang="en-US" sz="2400" b="1" i="1" dirty="0"/>
              <a:t>.</a:t>
            </a:r>
            <a:endParaRPr lang="en-US" sz="2400" i="1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9069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Neo-anti-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psihijatrija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>
                <a:cs typeface="Times New Roman" pitchFamily="18" charset="0"/>
              </a:rPr>
              <a:t>Stavovi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anti-</a:t>
            </a:r>
            <a:r>
              <a:rPr lang="en-US" dirty="0" err="1">
                <a:ea typeface="Calibri" pitchFamily="34" charset="0"/>
                <a:cs typeface="Times New Roman" pitchFamily="18" charset="0"/>
              </a:rPr>
              <a:t>psihijatara</a:t>
            </a:r>
            <a:r>
              <a:rPr lang="sr-Latn-CS" dirty="0">
                <a:cs typeface="Times New Roman" pitchFamily="18" charset="0"/>
              </a:rPr>
              <a:t> o dijagnozama:</a:t>
            </a:r>
          </a:p>
          <a:p>
            <a:pPr eaLnBrk="1" hangingPunct="1">
              <a:buFont typeface="Arial" charset="0"/>
              <a:buNone/>
            </a:pPr>
            <a:r>
              <a:rPr lang="sr-Latn-CS" dirty="0">
                <a:cs typeface="Times New Roman" pitchFamily="18" charset="0"/>
              </a:rPr>
              <a:t>   </a:t>
            </a:r>
            <a:r>
              <a:rPr lang="en-US" dirty="0" err="1"/>
              <a:t>psihijatriji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bez </a:t>
            </a:r>
            <a:r>
              <a:rPr lang="en-US" dirty="0" err="1"/>
              <a:t>ikakvih</a:t>
            </a:r>
            <a:r>
              <a:rPr lang="en-US" dirty="0"/>
              <a:t> </a:t>
            </a:r>
            <a:r>
              <a:rPr lang="en-US" dirty="0" err="1"/>
              <a:t>dijagnostičkih</a:t>
            </a:r>
            <a:r>
              <a:rPr lang="en-US" dirty="0"/>
              <a:t> </a:t>
            </a:r>
            <a:r>
              <a:rPr lang="en-US" dirty="0" err="1"/>
              <a:t>kategorija</a:t>
            </a:r>
            <a:endParaRPr lang="sr-Latn-CS" dirty="0">
              <a:cs typeface="Times New Roman" pitchFamily="18" charset="0"/>
            </a:endParaRPr>
          </a:p>
          <a:p>
            <a:pPr eaLnBrk="1" hangingPunct="1"/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a</a:t>
            </a:r>
            <a:r>
              <a:rPr lang="sr-Latn-CS" dirty="0" err="1">
                <a:cs typeface="Times New Roman" pitchFamily="18" charset="0"/>
              </a:rPr>
              <a:t>ktelno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sr-Latn-CS" dirty="0"/>
              <a:t>, mada u drugom kontekstu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 err="1"/>
              <a:t>Potkrepljeno</a:t>
            </a:r>
            <a:r>
              <a:rPr lang="en-US" dirty="0"/>
              <a:t> </a:t>
            </a:r>
            <a:r>
              <a:rPr lang="en-US" dirty="0" err="1"/>
              <a:t>istraživanjima</a:t>
            </a:r>
            <a:r>
              <a:rPr lang="en-US" dirty="0"/>
              <a:t> – </a:t>
            </a:r>
            <a:r>
              <a:rPr lang="en-US" dirty="0" err="1"/>
              <a:t>akcenat</a:t>
            </a:r>
            <a:r>
              <a:rPr lang="en-US" dirty="0"/>
              <a:t> </a:t>
            </a:r>
            <a:r>
              <a:rPr lang="en-US" dirty="0" err="1"/>
              <a:t>pomeren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neutemeljenost</a:t>
            </a:r>
            <a:r>
              <a:rPr lang="en-US" dirty="0"/>
              <a:t> </a:t>
            </a:r>
            <a:r>
              <a:rPr lang="en-US" dirty="0" err="1"/>
              <a:t>dijagnosti</a:t>
            </a:r>
            <a:r>
              <a:rPr lang="sr-Latn-CS" dirty="0"/>
              <a:t>č</a:t>
            </a:r>
            <a:r>
              <a:rPr lang="en-US" dirty="0" err="1"/>
              <a:t>kih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>
                <a:cs typeface="Times New Roman" pitchFamily="18" charset="0"/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cs typeface="Times New Roman" pitchFamily="18" charset="0"/>
              </a:rPr>
              <a:t>                     </a:t>
            </a:r>
            <a:endParaRPr lang="sr-Latn-CS" dirty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sr-Latn-CS" dirty="0">
                <a:cs typeface="Times New Roman" pitchFamily="18" charset="0"/>
              </a:rPr>
              <a:t>  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dijagnoze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artificijelni</a:t>
            </a:r>
            <a:r>
              <a:rPr lang="en-US" dirty="0"/>
              <a:t>, </a:t>
            </a:r>
            <a:r>
              <a:rPr lang="en-US" dirty="0" err="1"/>
              <a:t>neprirodni</a:t>
            </a:r>
            <a:r>
              <a:rPr lang="en-US" dirty="0"/>
              <a:t> standard u koji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psihodijagnoze</a:t>
            </a:r>
            <a:r>
              <a:rPr lang="en-US" dirty="0"/>
              <a:t> </a:t>
            </a:r>
            <a:r>
              <a:rPr lang="en-US" dirty="0" err="1"/>
              <a:t>nastojimo</a:t>
            </a:r>
            <a:r>
              <a:rPr lang="en-US" dirty="0"/>
              <a:t> da </a:t>
            </a:r>
            <a:r>
              <a:rPr lang="en-US" dirty="0" err="1"/>
              <a:t>uklopimo</a:t>
            </a:r>
            <a:r>
              <a:rPr lang="en-US" dirty="0"/>
              <a:t> </a:t>
            </a:r>
            <a:r>
              <a:rPr lang="en-US" dirty="0" err="1"/>
              <a:t>realnu</a:t>
            </a:r>
            <a:r>
              <a:rPr lang="en-US" dirty="0"/>
              <a:t> </a:t>
            </a:r>
            <a:r>
              <a:rPr lang="en-US" dirty="0" err="1"/>
              <a:t>osobu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  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odraz</a:t>
            </a:r>
            <a:r>
              <a:rPr lang="en-US" dirty="0"/>
              <a:t> </a:t>
            </a:r>
            <a:r>
              <a:rPr lang="en-US" dirty="0" err="1"/>
              <a:t>realnih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etiologiji</a:t>
            </a:r>
            <a:r>
              <a:rPr lang="en-US" dirty="0"/>
              <a:t>, </a:t>
            </a:r>
            <a:r>
              <a:rPr lang="en-US" dirty="0" err="1"/>
              <a:t>patofiziologiji</a:t>
            </a:r>
            <a:r>
              <a:rPr lang="en-US" dirty="0"/>
              <a:t>, </a:t>
            </a:r>
            <a:r>
              <a:rPr lang="en-US" dirty="0" err="1"/>
              <a:t>individualnim</a:t>
            </a:r>
            <a:r>
              <a:rPr lang="en-US" dirty="0"/>
              <a:t> </a:t>
            </a:r>
            <a:r>
              <a:rPr lang="en-US" dirty="0" err="1"/>
              <a:t>razlikama</a:t>
            </a:r>
            <a:r>
              <a:rPr lang="en-US" dirty="0"/>
              <a:t> u </a:t>
            </a:r>
            <a:r>
              <a:rPr lang="en-US" dirty="0" err="1"/>
              <a:t>ličnosti</a:t>
            </a:r>
            <a:r>
              <a:rPr lang="en-US" dirty="0"/>
              <a:t>, </a:t>
            </a:r>
            <a:r>
              <a:rPr lang="en-US" dirty="0" err="1"/>
              <a:t>neurološkim</a:t>
            </a:r>
            <a:r>
              <a:rPr lang="en-US" dirty="0"/>
              <a:t> </a:t>
            </a:r>
            <a:r>
              <a:rPr lang="en-US" dirty="0" err="1"/>
              <a:t>supstratima</a:t>
            </a:r>
            <a:r>
              <a:rPr lang="en-US" dirty="0"/>
              <a:t>, </a:t>
            </a:r>
            <a:r>
              <a:rPr lang="en-US" dirty="0" err="1"/>
              <a:t>genima</a:t>
            </a:r>
            <a:r>
              <a:rPr lang="en-US" dirty="0"/>
              <a:t>…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Arrow: Down 1"/>
          <p:cNvSpPr/>
          <p:nvPr/>
        </p:nvSpPr>
        <p:spPr>
          <a:xfrm>
            <a:off x="4041775" y="4208463"/>
            <a:ext cx="82550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5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1198563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</a:t>
            </a: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Os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838200" y="1116203"/>
            <a:ext cx="10515600" cy="5184775"/>
          </a:xfrm>
        </p:spPr>
        <p:txBody>
          <a:bodyPr/>
          <a:lstStyle/>
          <a:p>
            <a:pPr>
              <a:buNone/>
            </a:pPr>
            <a:r>
              <a:rPr lang="en-US" dirty="0"/>
              <a:t>• </a:t>
            </a:r>
            <a:r>
              <a:rPr lang="en-US" sz="2400" b="1" dirty="0"/>
              <a:t>2014. Thomson Reuters Web of Science</a:t>
            </a:r>
            <a:r>
              <a:rPr lang="en-US" sz="2400" dirty="0"/>
              <a:t>: </a:t>
            </a:r>
            <a:r>
              <a:rPr lang="en-US" sz="2400" dirty="0" err="1"/>
              <a:t>proglašen</a:t>
            </a:r>
            <a:r>
              <a:rPr lang="en-US" sz="2400" dirty="0"/>
              <a:t> </a:t>
            </a:r>
            <a:r>
              <a:rPr lang="en-US" sz="2400" dirty="0" err="1"/>
              <a:t>jednim</a:t>
            </a:r>
            <a:r>
              <a:rPr lang="en-US" sz="2400" dirty="0"/>
              <a:t> od </a:t>
            </a:r>
            <a:r>
              <a:rPr lang="en-US" sz="2400" i="1" dirty="0" err="1"/>
              <a:t>najuticajnijih</a:t>
            </a:r>
            <a:r>
              <a:rPr lang="en-US" sz="2400" i="1" dirty="0"/>
              <a:t> </a:t>
            </a:r>
            <a:r>
              <a:rPr lang="en-US" sz="2400" i="1" dirty="0" err="1"/>
              <a:t>naučnih</a:t>
            </a:r>
            <a:r>
              <a:rPr lang="en-US" sz="2400" i="1" dirty="0"/>
              <a:t> </a:t>
            </a:r>
            <a:r>
              <a:rPr lang="en-US" sz="2400" i="1" dirty="0" err="1"/>
              <a:t>umova</a:t>
            </a:r>
            <a:r>
              <a:rPr lang="en-US" sz="2400" i="1" dirty="0"/>
              <a:t>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/>
              <a:t>svetu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dirty="0" err="1"/>
              <a:t>Kritikovao</a:t>
            </a:r>
            <a:r>
              <a:rPr lang="en-US" sz="2400" dirty="0"/>
              <a:t> DSM </a:t>
            </a:r>
            <a:r>
              <a:rPr lang="en-US" sz="2400" dirty="0" err="1"/>
              <a:t>i</a:t>
            </a:r>
            <a:r>
              <a:rPr lang="en-US" sz="2400" dirty="0"/>
              <a:t> ICD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„</a:t>
            </a:r>
            <a:r>
              <a:rPr lang="en-US" sz="2400" dirty="0" err="1"/>
              <a:t>mapa</a:t>
            </a:r>
            <a:r>
              <a:rPr lang="en-US" sz="2400" dirty="0"/>
              <a:t> bez </a:t>
            </a:r>
            <a:r>
              <a:rPr lang="en-US" sz="2400" dirty="0" err="1"/>
              <a:t>teritorije</a:t>
            </a:r>
            <a:r>
              <a:rPr lang="en-US" sz="2400" dirty="0"/>
              <a:t>“ – </a:t>
            </a:r>
            <a:r>
              <a:rPr lang="en-US" sz="2400" i="1" dirty="0"/>
              <a:t>ne </a:t>
            </a:r>
            <a:r>
              <a:rPr lang="en-US" sz="2400" i="1" dirty="0" err="1"/>
              <a:t>opisuju</a:t>
            </a:r>
            <a:r>
              <a:rPr lang="en-US" sz="2400" i="1" dirty="0"/>
              <a:t> </a:t>
            </a:r>
            <a:r>
              <a:rPr lang="en-US" sz="2400" i="1" dirty="0" err="1"/>
              <a:t>stvarne</a:t>
            </a:r>
            <a:r>
              <a:rPr lang="en-US" sz="2400" i="1" dirty="0"/>
              <a:t> </a:t>
            </a:r>
            <a:r>
              <a:rPr lang="en-US" sz="2400" i="1" dirty="0" err="1"/>
              <a:t>poremećaje</a:t>
            </a:r>
            <a:r>
              <a:rPr lang="en-US" sz="2400" i="1" dirty="0"/>
              <a:t>, </a:t>
            </a:r>
            <a:r>
              <a:rPr lang="en-US" sz="2400" i="1" dirty="0" err="1"/>
              <a:t>već</a:t>
            </a:r>
            <a:r>
              <a:rPr lang="en-US" sz="2400" i="1" dirty="0"/>
              <a:t> </a:t>
            </a:r>
            <a:r>
              <a:rPr lang="en-US" sz="2400" i="1" dirty="0" err="1"/>
              <a:t>administrativne</a:t>
            </a:r>
            <a:r>
              <a:rPr lang="en-US" sz="2400" i="1" dirty="0"/>
              <a:t> </a:t>
            </a:r>
            <a:r>
              <a:rPr lang="en-US" sz="2400" i="1" dirty="0" err="1"/>
              <a:t>konstrukte</a:t>
            </a:r>
            <a:br>
              <a:rPr lang="en-US" sz="2400" dirty="0"/>
            </a:br>
            <a:r>
              <a:rPr lang="en-US" sz="2400" dirty="0"/>
              <a:t>• Samo </a:t>
            </a:r>
            <a:r>
              <a:rPr lang="en-US" sz="2400" b="1" dirty="0"/>
              <a:t>30% </a:t>
            </a:r>
            <a:r>
              <a:rPr lang="en-US" sz="2400" b="1" dirty="0" err="1"/>
              <a:t>osoba</a:t>
            </a:r>
            <a:r>
              <a:rPr lang="en-US" sz="2400" b="1" dirty="0"/>
              <a:t> </a:t>
            </a:r>
            <a:r>
              <a:rPr lang="en-US" sz="2400" b="1" dirty="0" err="1"/>
              <a:t>sa</a:t>
            </a:r>
            <a:r>
              <a:rPr lang="en-US" sz="2400" b="1" dirty="0"/>
              <a:t> </a:t>
            </a:r>
            <a:r>
              <a:rPr lang="en-US" sz="2400" b="1" dirty="0" err="1"/>
              <a:t>psihotičnim</a:t>
            </a:r>
            <a:r>
              <a:rPr lang="en-US" sz="2400" b="1" dirty="0"/>
              <a:t> </a:t>
            </a:r>
            <a:r>
              <a:rPr lang="en-US" sz="2400" b="1" dirty="0" err="1"/>
              <a:t>simptomima</a:t>
            </a:r>
            <a:r>
              <a:rPr lang="en-US" sz="2400" dirty="0"/>
              <a:t> </a:t>
            </a:r>
            <a:r>
              <a:rPr lang="en-US" sz="2400" dirty="0" err="1"/>
              <a:t>ispunjava</a:t>
            </a:r>
            <a:r>
              <a:rPr lang="en-US" sz="2400" dirty="0"/>
              <a:t> </a:t>
            </a:r>
            <a:r>
              <a:rPr lang="en-US" sz="2400" dirty="0" err="1"/>
              <a:t>kriterijume</a:t>
            </a:r>
            <a:r>
              <a:rPr lang="en-US" sz="2400" dirty="0"/>
              <a:t> za </a:t>
            </a:r>
            <a:r>
              <a:rPr lang="en-US" sz="2400" dirty="0" err="1"/>
              <a:t>shizofreniju</a:t>
            </a:r>
            <a:r>
              <a:rPr lang="en-US" sz="2400" dirty="0"/>
              <a:t> → </a:t>
            </a:r>
            <a:r>
              <a:rPr lang="en-US" sz="2400" dirty="0" err="1"/>
              <a:t>dijagnoza</a:t>
            </a:r>
            <a:r>
              <a:rPr lang="en-US" sz="2400" dirty="0"/>
              <a:t> ne </a:t>
            </a:r>
            <a:r>
              <a:rPr lang="en-US" sz="2400" dirty="0" err="1"/>
              <a:t>hvata</a:t>
            </a:r>
            <a:r>
              <a:rPr lang="en-US" sz="2400" dirty="0"/>
              <a:t> </a:t>
            </a:r>
            <a:r>
              <a:rPr lang="en-US" sz="2400" dirty="0" err="1"/>
              <a:t>realnost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dirty="0" err="1"/>
              <a:t>Zato</a:t>
            </a:r>
            <a:r>
              <a:rPr lang="en-US" sz="2400" dirty="0"/>
              <a:t> </a:t>
            </a:r>
            <a:r>
              <a:rPr lang="en-US" sz="2400" dirty="0" err="1"/>
              <a:t>uvodi</a:t>
            </a:r>
            <a:r>
              <a:rPr lang="en-US" sz="2400" dirty="0"/>
              <a:t> </a:t>
            </a:r>
            <a:r>
              <a:rPr lang="en-US" sz="2400" dirty="0" err="1"/>
              <a:t>koncept</a:t>
            </a:r>
            <a:r>
              <a:rPr lang="en-US" sz="2400" dirty="0"/>
              <a:t> </a:t>
            </a:r>
            <a:r>
              <a:rPr lang="en-US" sz="2400" i="1" dirty="0" err="1"/>
              <a:t>kompromisne</a:t>
            </a:r>
            <a:r>
              <a:rPr lang="en-US" sz="2400" dirty="0"/>
              <a:t>, “</a:t>
            </a:r>
            <a:r>
              <a:rPr lang="en-US" sz="2400" b="1" dirty="0" err="1"/>
              <a:t>kišobran</a:t>
            </a:r>
            <a:r>
              <a:rPr lang="en-US" sz="2400" dirty="0"/>
              <a:t>” </a:t>
            </a:r>
            <a:r>
              <a:rPr lang="en-US" sz="2400" dirty="0" err="1"/>
              <a:t>kategorije</a:t>
            </a:r>
            <a:br>
              <a:rPr lang="en-US" sz="2400" dirty="0"/>
            </a:br>
            <a:r>
              <a:rPr lang="en-US" sz="2400" dirty="0"/>
              <a:t>→ </a:t>
            </a:r>
            <a:r>
              <a:rPr lang="en-US" sz="2400" dirty="0" err="1"/>
              <a:t>psihotičnog</a:t>
            </a:r>
            <a:r>
              <a:rPr lang="en-US" sz="2400" dirty="0"/>
              <a:t> </a:t>
            </a:r>
            <a:r>
              <a:rPr lang="en-US" sz="2400" dirty="0" err="1"/>
              <a:t>spektra</a:t>
            </a:r>
            <a:r>
              <a:rPr lang="en-US" sz="2400" dirty="0"/>
              <a:t> (</a:t>
            </a:r>
            <a:r>
              <a:rPr lang="en-US" sz="2400" dirty="0" err="1"/>
              <a:t>širok</a:t>
            </a:r>
            <a:r>
              <a:rPr lang="en-US" sz="2400" dirty="0"/>
              <a:t>, </a:t>
            </a:r>
            <a:r>
              <a:rPr lang="en-US" sz="2400" dirty="0" err="1"/>
              <a:t>heterogen</a:t>
            </a:r>
            <a:r>
              <a:rPr lang="en-US" sz="2400" dirty="0"/>
              <a:t>, </a:t>
            </a:r>
            <a:r>
              <a:rPr lang="en-US" sz="2400" dirty="0" err="1"/>
              <a:t>dimenzionalan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b="1" dirty="0" err="1"/>
              <a:t>Psihotični</a:t>
            </a:r>
            <a:r>
              <a:rPr lang="en-US" sz="2400" b="1" dirty="0"/>
              <a:t> </a:t>
            </a:r>
            <a:r>
              <a:rPr lang="en-US" sz="2400" b="1" dirty="0" err="1"/>
              <a:t>spektar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obuhvata</a:t>
            </a:r>
            <a:r>
              <a:rPr lang="en-US" sz="2400" dirty="0"/>
              <a:t> </a:t>
            </a:r>
            <a:r>
              <a:rPr lang="en-US" sz="2400" dirty="0" err="1"/>
              <a:t>veoma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profile </a:t>
            </a:r>
            <a:r>
              <a:rPr lang="en-US" sz="2400" dirty="0" err="1"/>
              <a:t>psihopatologije</a:t>
            </a:r>
            <a:r>
              <a:rPr lang="en-US" sz="2400" dirty="0"/>
              <a:t>: </a:t>
            </a:r>
            <a:r>
              <a:rPr lang="en-US" sz="2400" dirty="0" err="1"/>
              <a:t>perceptivne</a:t>
            </a:r>
            <a:r>
              <a:rPr lang="en-US" sz="2400" dirty="0"/>
              <a:t> </a:t>
            </a:r>
            <a:r>
              <a:rPr lang="en-US" sz="2400" dirty="0" err="1"/>
              <a:t>distorzije</a:t>
            </a:r>
            <a:r>
              <a:rPr lang="en-US" sz="2400" dirty="0"/>
              <a:t>, </a:t>
            </a:r>
            <a:r>
              <a:rPr lang="en-US" sz="2400" dirty="0" err="1"/>
              <a:t>paranoidnost</a:t>
            </a:r>
            <a:r>
              <a:rPr lang="en-US" sz="2400" dirty="0"/>
              <a:t>, </a:t>
            </a:r>
            <a:r>
              <a:rPr lang="en-US" sz="2400" dirty="0" err="1"/>
              <a:t>dezorganizaciju</a:t>
            </a:r>
            <a:r>
              <a:rPr lang="en-US" sz="2400" dirty="0"/>
              <a:t> </a:t>
            </a:r>
            <a:r>
              <a:rPr lang="en-US" sz="2400" dirty="0" err="1"/>
              <a:t>mišljenja</a:t>
            </a:r>
            <a:r>
              <a:rPr lang="en-US" sz="2400" dirty="0"/>
              <a:t>, </a:t>
            </a:r>
            <a:r>
              <a:rPr lang="en-US" sz="2400" dirty="0" err="1"/>
              <a:t>negativne</a:t>
            </a:r>
            <a:r>
              <a:rPr lang="en-US" sz="2400" dirty="0"/>
              <a:t> </a:t>
            </a:r>
            <a:r>
              <a:rPr lang="en-US" sz="2400" dirty="0" err="1"/>
              <a:t>simptome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objašnjava</a:t>
            </a:r>
            <a:r>
              <a:rPr lang="en-US" sz="2400" dirty="0"/>
              <a:t> </a:t>
            </a:r>
            <a:r>
              <a:rPr lang="en-US" sz="2400" i="1" dirty="0" err="1"/>
              <a:t>varijabilnost</a:t>
            </a:r>
            <a:r>
              <a:rPr lang="en-US" sz="2400" i="1" dirty="0"/>
              <a:t> </a:t>
            </a:r>
            <a:r>
              <a:rPr lang="en-US" sz="2400" i="1" dirty="0" err="1"/>
              <a:t>toka</a:t>
            </a:r>
            <a:r>
              <a:rPr lang="en-US" sz="2400" i="1" dirty="0"/>
              <a:t>, </a:t>
            </a:r>
            <a:r>
              <a:rPr lang="en-US" sz="2400" i="1" dirty="0" err="1"/>
              <a:t>tretmana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i="1" dirty="0" err="1"/>
              <a:t>prognoze</a:t>
            </a:r>
            <a:r>
              <a:rPr lang="en-US" sz="2400" dirty="0"/>
              <a:t> </a:t>
            </a:r>
            <a:r>
              <a:rPr lang="en-US" sz="2400" dirty="0" err="1"/>
              <a:t>bolje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DSM </a:t>
            </a:r>
            <a:r>
              <a:rPr lang="en-US" sz="2400" dirty="0" err="1"/>
              <a:t>etikete</a:t>
            </a:r>
            <a:endParaRPr lang="en-US" sz="2400" dirty="0"/>
          </a:p>
          <a:p>
            <a:pPr>
              <a:buNone/>
            </a:pPr>
            <a:r>
              <a:rPr lang="en-US" sz="2400" b="1" dirty="0" err="1"/>
              <a:t>Klinička</a:t>
            </a:r>
            <a:r>
              <a:rPr lang="en-US" sz="2400" b="1" dirty="0"/>
              <a:t> </a:t>
            </a:r>
            <a:r>
              <a:rPr lang="en-US" sz="2400" b="1" dirty="0" err="1"/>
              <a:t>karakterizacija</a:t>
            </a:r>
            <a:r>
              <a:rPr lang="en-US" sz="2400" b="1" dirty="0"/>
              <a:t> (Personalized Psychiatry)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idiografski</a:t>
            </a:r>
            <a:r>
              <a:rPr lang="en-US" sz="2400" dirty="0"/>
              <a:t> </a:t>
            </a:r>
            <a:r>
              <a:rPr lang="en-US" sz="2400" dirty="0" err="1"/>
              <a:t>profil</a:t>
            </a:r>
            <a:r>
              <a:rPr lang="en-US" sz="2400" dirty="0"/>
              <a:t> </a:t>
            </a:r>
            <a:r>
              <a:rPr lang="en-US" sz="2400" dirty="0" err="1"/>
              <a:t>pacijenta</a:t>
            </a:r>
            <a:r>
              <a:rPr lang="en-US" sz="2400" dirty="0"/>
              <a:t>, ne </a:t>
            </a:r>
            <a:r>
              <a:rPr lang="en-US" sz="2400" dirty="0" err="1"/>
              <a:t>dijagnoza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i="1" dirty="0" err="1"/>
              <a:t>stepenu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i="1" dirty="0" err="1"/>
              <a:t>tipu</a:t>
            </a:r>
            <a:r>
              <a:rPr lang="en-US" sz="2400" dirty="0"/>
              <a:t> </a:t>
            </a:r>
            <a:r>
              <a:rPr lang="en-US" sz="2400" dirty="0" err="1"/>
              <a:t>disfunkcije</a:t>
            </a:r>
            <a:r>
              <a:rPr lang="en-US" sz="2400" dirty="0"/>
              <a:t>, </a:t>
            </a:r>
            <a:r>
              <a:rPr lang="en-US" sz="2400" dirty="0" err="1"/>
              <a:t>umesto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kategoriji</a:t>
            </a:r>
            <a:endParaRPr lang="en-US" sz="2400" dirty="0"/>
          </a:p>
          <a:p>
            <a:pPr marL="0" indent="0" eaLnBrk="1" hangingPunct="1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54526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9908-D4DC-7232-3408-5EBA4833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1B18A-F7E3-23BA-37EF-B7B923DFC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„</a:t>
            </a:r>
            <a:r>
              <a:rPr lang="en-US" b="1" dirty="0" err="1"/>
              <a:t>Psihopatologija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svet</a:t>
            </a:r>
            <a:r>
              <a:rPr lang="en-US" b="1" dirty="0"/>
              <a:t> u koji </a:t>
            </a:r>
            <a:r>
              <a:rPr lang="en-US" b="1" dirty="0" err="1"/>
              <a:t>neki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upadaju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To je </a:t>
            </a:r>
            <a:r>
              <a:rPr lang="en-US" b="1" dirty="0" err="1"/>
              <a:t>kontinuum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kome</a:t>
            </a:r>
            <a:r>
              <a:rPr lang="en-US" b="1" dirty="0"/>
              <a:t> </a:t>
            </a:r>
            <a:r>
              <a:rPr lang="en-US" b="1" dirty="0" err="1"/>
              <a:t>svi</a:t>
            </a:r>
            <a:r>
              <a:rPr lang="en-US" b="1" dirty="0"/>
              <a:t> </a:t>
            </a:r>
            <a:r>
              <a:rPr lang="en-US" b="1" dirty="0" err="1"/>
              <a:t>živimo</a:t>
            </a:r>
            <a:r>
              <a:rPr lang="en-US" b="1" dirty="0"/>
              <a:t>.“</a:t>
            </a:r>
            <a:br>
              <a:rPr lang="en-US" dirty="0"/>
            </a:br>
            <a:r>
              <a:rPr lang="en-US" i="1" dirty="0"/>
              <a:t>(Van </a:t>
            </a:r>
            <a:r>
              <a:rPr lang="en-US" i="1" dirty="0" err="1"/>
              <a:t>Os</a:t>
            </a:r>
            <a:r>
              <a:rPr lang="en-US" i="1" dirty="0"/>
              <a:t>, 2016)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647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320B-553E-BE5C-A782-51C369F6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1090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C086-2E24-D0A6-355C-CACB2E6D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153"/>
            <a:ext cx="10875264" cy="5137022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Šta</a:t>
            </a:r>
            <a:r>
              <a:rPr lang="en-US" sz="2400" b="1" dirty="0"/>
              <a:t> je </a:t>
            </a:r>
            <a:r>
              <a:rPr lang="en-US" sz="2400" b="1" dirty="0" err="1"/>
              <a:t>klinička</a:t>
            </a:r>
            <a:r>
              <a:rPr lang="en-US" sz="2400" b="1" dirty="0"/>
              <a:t> </a:t>
            </a:r>
            <a:r>
              <a:rPr lang="en-US" sz="2400" b="1" dirty="0" err="1"/>
              <a:t>psihologija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r>
              <a:rPr lang="en-US" sz="2400" i="1" dirty="0"/>
              <a:t>     s</a:t>
            </a:r>
            <a:r>
              <a:rPr lang="pl-PL" sz="2400" i="1" dirty="0"/>
              <a:t>truka, profesija, nauka — i zašto postoji konfuzija</a:t>
            </a:r>
            <a:endParaRPr lang="en-US" sz="2400" i="1" dirty="0"/>
          </a:p>
          <a:p>
            <a:r>
              <a:rPr lang="en-US" sz="2400" b="1" dirty="0"/>
              <a:t>Kako </a:t>
            </a:r>
            <a:r>
              <a:rPr lang="en-US" sz="2400" b="1" dirty="0" err="1"/>
              <a:t>izgleda</a:t>
            </a:r>
            <a:r>
              <a:rPr lang="en-US" sz="2400" b="1" dirty="0"/>
              <a:t> </a:t>
            </a:r>
            <a:r>
              <a:rPr lang="en-US" sz="2400" b="1" dirty="0" err="1"/>
              <a:t>proces</a:t>
            </a:r>
            <a:r>
              <a:rPr lang="en-US" sz="2400" b="1" dirty="0"/>
              <a:t> </a:t>
            </a:r>
            <a:r>
              <a:rPr lang="en-US" sz="2400" b="1" dirty="0" err="1"/>
              <a:t>psihološke</a:t>
            </a:r>
            <a:r>
              <a:rPr lang="en-US" sz="2400" b="1" dirty="0"/>
              <a:t> </a:t>
            </a:r>
            <a:r>
              <a:rPr lang="en-US" sz="2400" b="1" dirty="0" err="1"/>
              <a:t>procene</a:t>
            </a:r>
            <a:r>
              <a:rPr lang="en-US" sz="2400" b="1" dirty="0"/>
              <a:t> u </a:t>
            </a:r>
            <a:r>
              <a:rPr lang="en-US" sz="2400" b="1" dirty="0" err="1"/>
              <a:t>praksi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r>
              <a:rPr lang="en-US" sz="2400" i="1" dirty="0"/>
              <a:t>     </a:t>
            </a:r>
            <a:r>
              <a:rPr lang="en-US" sz="2400" i="1" dirty="0" err="1"/>
              <a:t>šta</a:t>
            </a:r>
            <a:r>
              <a:rPr lang="en-US" sz="2400" i="1" dirty="0"/>
              <a:t> </a:t>
            </a:r>
            <a:r>
              <a:rPr lang="en-US" sz="2400" i="1" dirty="0" err="1"/>
              <a:t>psiholog</a:t>
            </a:r>
            <a:r>
              <a:rPr lang="en-US" sz="2400" i="1" dirty="0"/>
              <a:t> </a:t>
            </a:r>
            <a:r>
              <a:rPr lang="en-US" sz="2400" i="1" dirty="0" err="1"/>
              <a:t>zapravo</a:t>
            </a:r>
            <a:r>
              <a:rPr lang="en-US" sz="2400" i="1" dirty="0"/>
              <a:t> </a:t>
            </a:r>
            <a:r>
              <a:rPr lang="en-US" sz="2400" i="1" dirty="0" err="1"/>
              <a:t>radi</a:t>
            </a:r>
            <a:r>
              <a:rPr lang="en-US" sz="2400" i="1" dirty="0"/>
              <a:t> </a:t>
            </a:r>
            <a:r>
              <a:rPr lang="en-US" sz="2400" i="1" dirty="0" err="1"/>
              <a:t>kada</a:t>
            </a:r>
            <a:r>
              <a:rPr lang="en-US" sz="2400" i="1" dirty="0"/>
              <a:t> </a:t>
            </a:r>
            <a:r>
              <a:rPr lang="en-US" sz="2400" i="1" dirty="0" err="1"/>
              <a:t>radi</a:t>
            </a:r>
            <a:r>
              <a:rPr lang="en-US" sz="2400" i="1" dirty="0"/>
              <a:t> „</a:t>
            </a:r>
            <a:r>
              <a:rPr lang="en-US" sz="2400" i="1" dirty="0" err="1"/>
              <a:t>procenu</a:t>
            </a:r>
            <a:r>
              <a:rPr lang="en-US" sz="2400" i="1" dirty="0"/>
              <a:t>“ —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i="1" dirty="0" err="1"/>
              <a:t>zašto</a:t>
            </a:r>
            <a:r>
              <a:rPr lang="en-US" sz="2400" i="1" dirty="0"/>
              <a:t> to ne </a:t>
            </a:r>
            <a:r>
              <a:rPr lang="en-US" sz="2400" i="1" dirty="0" err="1"/>
              <a:t>može</a:t>
            </a:r>
            <a:r>
              <a:rPr lang="en-US" sz="2400" i="1" dirty="0"/>
              <a:t> da </a:t>
            </a:r>
            <a:r>
              <a:rPr lang="en-US" sz="2400" i="1" dirty="0" err="1"/>
              <a:t>radi</a:t>
            </a:r>
            <a:r>
              <a:rPr lang="en-US" sz="2400" i="1" dirty="0"/>
              <a:t> </a:t>
            </a:r>
            <a:r>
              <a:rPr lang="en-US" sz="2400" i="1" dirty="0" err="1"/>
              <a:t>niko</a:t>
            </a:r>
            <a:r>
              <a:rPr lang="en-US" sz="2400" i="1" dirty="0"/>
              <a:t> </a:t>
            </a:r>
            <a:r>
              <a:rPr lang="en-US" sz="2400" i="1" dirty="0" err="1"/>
              <a:t>osim</a:t>
            </a:r>
            <a:r>
              <a:rPr lang="en-US" sz="2400" i="1" dirty="0"/>
              <a:t> </a:t>
            </a:r>
            <a:r>
              <a:rPr lang="en-US" sz="2400" i="1" dirty="0" err="1"/>
              <a:t>psihologa</a:t>
            </a:r>
            <a:endParaRPr lang="en-US" sz="2400" i="1" dirty="0"/>
          </a:p>
          <a:p>
            <a:r>
              <a:rPr lang="en-US" sz="2400" b="1" dirty="0" err="1"/>
              <a:t>Klasifikacije</a:t>
            </a:r>
            <a:r>
              <a:rPr lang="en-US" sz="2400" b="1" dirty="0"/>
              <a:t>: </a:t>
            </a:r>
            <a:r>
              <a:rPr lang="en-US" sz="2400" b="1" dirty="0" err="1"/>
              <a:t>sistemi</a:t>
            </a:r>
            <a:r>
              <a:rPr lang="en-US" sz="2400" b="1" dirty="0"/>
              <a:t> koji </a:t>
            </a:r>
            <a:r>
              <a:rPr lang="en-US" sz="2400" b="1" dirty="0" err="1"/>
              <a:t>umesto</a:t>
            </a:r>
            <a:r>
              <a:rPr lang="en-US" sz="2400" b="1" dirty="0"/>
              <a:t> </a:t>
            </a:r>
            <a:r>
              <a:rPr lang="en-US" sz="2400" b="1" dirty="0" err="1"/>
              <a:t>reda</a:t>
            </a:r>
            <a:r>
              <a:rPr lang="en-US" sz="2400" b="1" dirty="0"/>
              <a:t> </a:t>
            </a:r>
            <a:r>
              <a:rPr lang="en-US" sz="2400" b="1" dirty="0" err="1"/>
              <a:t>često</a:t>
            </a:r>
            <a:r>
              <a:rPr lang="en-US" sz="2400" b="1" dirty="0"/>
              <a:t> </a:t>
            </a:r>
            <a:r>
              <a:rPr lang="en-US" sz="2400" b="1" dirty="0" err="1"/>
              <a:t>unesu</a:t>
            </a:r>
            <a:r>
              <a:rPr lang="en-US" sz="2400" b="1" dirty="0"/>
              <a:t> </a:t>
            </a:r>
            <a:r>
              <a:rPr lang="en-US" sz="2400" b="1" dirty="0" err="1"/>
              <a:t>konfuziju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    ICD </a:t>
            </a:r>
            <a:r>
              <a:rPr lang="en-US" sz="2400" dirty="0" err="1"/>
              <a:t>i</a:t>
            </a:r>
            <a:r>
              <a:rPr lang="en-US" sz="2400" dirty="0"/>
              <a:t> DSM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potrebni</a:t>
            </a:r>
            <a:r>
              <a:rPr lang="en-US" sz="2400" dirty="0"/>
              <a:t> </a:t>
            </a:r>
            <a:r>
              <a:rPr lang="en-US" sz="2400" dirty="0" err="1"/>
              <a:t>alati</a:t>
            </a:r>
            <a:r>
              <a:rPr lang="en-US" sz="2400" dirty="0"/>
              <a:t>…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vrlo</a:t>
            </a:r>
            <a:r>
              <a:rPr lang="en-US" sz="2400" dirty="0"/>
              <a:t> </a:t>
            </a:r>
            <a:r>
              <a:rPr lang="en-US" sz="2400" dirty="0" err="1"/>
              <a:t>loši</a:t>
            </a:r>
            <a:r>
              <a:rPr lang="en-US" sz="2400" dirty="0"/>
              <a:t> </a:t>
            </a:r>
            <a:r>
              <a:rPr lang="en-US" sz="2400" dirty="0" err="1"/>
              <a:t>psihološki</a:t>
            </a:r>
            <a:r>
              <a:rPr lang="en-US" sz="2400" dirty="0"/>
              <a:t> </a:t>
            </a:r>
            <a:r>
              <a:rPr lang="en-US" sz="2400" dirty="0" err="1"/>
              <a:t>modeli</a:t>
            </a:r>
            <a:endParaRPr lang="en-US" sz="2400" dirty="0"/>
          </a:p>
          <a:p>
            <a:r>
              <a:rPr lang="en-US" sz="2400" b="1" dirty="0"/>
              <a:t>Kako </a:t>
            </a:r>
            <a:r>
              <a:rPr lang="en-US" sz="2400" b="1" dirty="0" err="1"/>
              <a:t>izgleda</a:t>
            </a:r>
            <a:r>
              <a:rPr lang="en-US" sz="2400" b="1" dirty="0"/>
              <a:t> </a:t>
            </a:r>
            <a:r>
              <a:rPr lang="en-US" sz="2400" b="1" dirty="0" err="1"/>
              <a:t>struktura</a:t>
            </a:r>
            <a:r>
              <a:rPr lang="en-US" sz="2400" b="1" dirty="0"/>
              <a:t> </a:t>
            </a:r>
            <a:r>
              <a:rPr lang="en-US" sz="2400" b="1" dirty="0" err="1"/>
              <a:t>psihopatologije</a:t>
            </a:r>
            <a:r>
              <a:rPr lang="en-US" sz="2400" b="1" dirty="0"/>
              <a:t> </a:t>
            </a:r>
            <a:r>
              <a:rPr lang="en-US" sz="2400" b="1" dirty="0" err="1"/>
              <a:t>kada</a:t>
            </a:r>
            <a:r>
              <a:rPr lang="en-US" sz="2400" b="1" dirty="0"/>
              <a:t> je </a:t>
            </a:r>
            <a:r>
              <a:rPr lang="en-US" sz="2400" b="1" dirty="0" err="1"/>
              <a:t>definišu</a:t>
            </a:r>
            <a:r>
              <a:rPr lang="en-US" sz="2400" b="1" dirty="0"/>
              <a:t> </a:t>
            </a:r>
            <a:r>
              <a:rPr lang="en-US" sz="2400" b="1" dirty="0" err="1"/>
              <a:t>psiholozi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r>
              <a:rPr lang="en-US" sz="2400" i="1" dirty="0"/>
              <a:t>     </a:t>
            </a:r>
            <a:r>
              <a:rPr lang="en-US" sz="2400" i="1" dirty="0" err="1"/>
              <a:t>šta</a:t>
            </a:r>
            <a:r>
              <a:rPr lang="en-US" sz="2400" i="1" dirty="0"/>
              <a:t> se desi </a:t>
            </a:r>
            <a:r>
              <a:rPr lang="en-US" sz="2400" i="1" dirty="0" err="1"/>
              <a:t>kada</a:t>
            </a:r>
            <a:r>
              <a:rPr lang="en-US" sz="2400" i="1" dirty="0"/>
              <a:t> </a:t>
            </a:r>
            <a:r>
              <a:rPr lang="en-US" sz="2400" i="1" dirty="0" err="1"/>
              <a:t>patnju</a:t>
            </a:r>
            <a:r>
              <a:rPr lang="en-US" sz="2400" i="1" dirty="0"/>
              <a:t> </a:t>
            </a:r>
            <a:r>
              <a:rPr lang="en-US" sz="2400" i="1" dirty="0" err="1"/>
              <a:t>posmatrate</a:t>
            </a:r>
            <a:r>
              <a:rPr lang="en-US" sz="2400" i="1" dirty="0"/>
              <a:t> </a:t>
            </a:r>
            <a:r>
              <a:rPr lang="en-US" sz="2400" i="1" dirty="0" err="1"/>
              <a:t>podacima</a:t>
            </a:r>
            <a:r>
              <a:rPr lang="en-US" sz="2400" i="1" dirty="0"/>
              <a:t>, a ne </a:t>
            </a:r>
            <a:r>
              <a:rPr lang="en-US" sz="2400" i="1" dirty="0" err="1"/>
              <a:t>kategorijama</a:t>
            </a:r>
            <a:r>
              <a:rPr lang="en-US" sz="2400" i="1" dirty="0"/>
              <a:t> (</a:t>
            </a:r>
            <a:r>
              <a:rPr lang="en-US" sz="2400" i="1" dirty="0" err="1"/>
              <a:t>HiTOP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i="1" dirty="0"/>
              <a:t> p-</a:t>
            </a:r>
            <a:r>
              <a:rPr lang="en-US" sz="2400" i="1" dirty="0" err="1"/>
              <a:t>faktor</a:t>
            </a:r>
            <a:r>
              <a:rPr lang="en-US" sz="2400" i="1" dirty="0"/>
              <a:t>)</a:t>
            </a:r>
          </a:p>
          <a:p>
            <a:pPr marL="0" indent="0">
              <a:buNone/>
            </a:pPr>
            <a:r>
              <a:rPr lang="en-US" sz="33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4545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Connecting To Madness – Jim van Os | recovery network: Toronto">
            <a:extLst>
              <a:ext uri="{FF2B5EF4-FFF2-40B4-BE49-F238E27FC236}">
                <a16:creationId xmlns:a16="http://schemas.microsoft.com/office/drawing/2014/main" id="{A09A40D8-8957-292A-CA6A-F3B5A49E54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930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6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3355975"/>
            <a:ext cx="6297613" cy="3286125"/>
          </a:xfrm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69863"/>
            <a:ext cx="78898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2644775"/>
            <a:ext cx="53149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4288" y="4816475"/>
            <a:ext cx="582771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132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pPr algn="ctr"/>
            <a:r>
              <a:rPr lang="sr-Latn-C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Jim</a:t>
            </a:r>
            <a:r>
              <a:rPr lang="sr-Latn-C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van OS: mitovi vezani za shizofreniju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920496" y="1260920"/>
            <a:ext cx="11098213" cy="5240463"/>
          </a:xfrm>
        </p:spPr>
        <p:txBody>
          <a:bodyPr/>
          <a:lstStyle/>
          <a:p>
            <a:pPr>
              <a:buNone/>
            </a:pPr>
            <a:r>
              <a:rPr lang="en-US" sz="1800" b="1" dirty="0"/>
              <a:t>1. Mit: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Shizofrenija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diskretni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entitet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dirty="0"/>
              <a:t>• </a:t>
            </a:r>
            <a:r>
              <a:rPr lang="en-US" sz="1800" dirty="0" err="1"/>
              <a:t>Psihotični</a:t>
            </a:r>
            <a:r>
              <a:rPr lang="en-US" sz="1800" dirty="0"/>
              <a:t> </a:t>
            </a:r>
            <a:r>
              <a:rPr lang="en-US" sz="1800" dirty="0" err="1"/>
              <a:t>fenomeni</a:t>
            </a:r>
            <a:r>
              <a:rPr lang="en-US" sz="1800" dirty="0"/>
              <a:t> </a:t>
            </a:r>
            <a:r>
              <a:rPr lang="en-US" sz="1800" dirty="0" err="1"/>
              <a:t>postoje</a:t>
            </a:r>
            <a:r>
              <a:rPr lang="en-US" sz="1800" dirty="0"/>
              <a:t> u </a:t>
            </a:r>
            <a:r>
              <a:rPr lang="en-US" sz="1800" i="1" dirty="0" err="1"/>
              <a:t>opštoj</a:t>
            </a:r>
            <a:r>
              <a:rPr lang="en-US" sz="1800" i="1" dirty="0"/>
              <a:t> </a:t>
            </a:r>
            <a:r>
              <a:rPr lang="en-US" sz="1800" i="1" dirty="0" err="1"/>
              <a:t>populaciji</a:t>
            </a:r>
            <a:br>
              <a:rPr lang="en-US" sz="1800" dirty="0"/>
            </a:br>
            <a:r>
              <a:rPr lang="en-US" sz="1800" dirty="0"/>
              <a:t>• Ne </a:t>
            </a:r>
            <a:r>
              <a:rPr lang="en-US" sz="1800" dirty="0" err="1"/>
              <a:t>čine</a:t>
            </a:r>
            <a:r>
              <a:rPr lang="en-US" sz="1800" dirty="0"/>
              <a:t> </a:t>
            </a:r>
            <a:r>
              <a:rPr lang="en-US" sz="1800" dirty="0" err="1"/>
              <a:t>jasnu</a:t>
            </a:r>
            <a:r>
              <a:rPr lang="en-US" sz="1800" dirty="0"/>
              <a:t>, </a:t>
            </a:r>
            <a:r>
              <a:rPr lang="en-US" sz="1800" dirty="0" err="1"/>
              <a:t>homogenu</a:t>
            </a:r>
            <a:r>
              <a:rPr lang="en-US" sz="1800" dirty="0"/>
              <a:t> </a:t>
            </a:r>
            <a:r>
              <a:rPr lang="en-US" sz="1800" dirty="0" err="1"/>
              <a:t>kategoriju</a:t>
            </a:r>
            <a:endParaRPr lang="en-US" sz="1800" dirty="0"/>
          </a:p>
          <a:p>
            <a:pPr>
              <a:buNone/>
            </a:pPr>
            <a:r>
              <a:rPr lang="en-US" sz="1800" b="1" dirty="0"/>
              <a:t>2. Mit: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Fenotipska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specifičnost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b="1" dirty="0" err="1"/>
              <a:t>Multidimenzionalna</a:t>
            </a:r>
            <a:r>
              <a:rPr lang="en-US" sz="1800" b="1" dirty="0"/>
              <a:t> </a:t>
            </a:r>
            <a:r>
              <a:rPr lang="en-US" sz="1800" b="1" dirty="0" err="1"/>
              <a:t>priroda</a:t>
            </a:r>
            <a:r>
              <a:rPr lang="en-US" sz="1800" b="1" dirty="0"/>
              <a:t> </a:t>
            </a:r>
            <a:r>
              <a:rPr lang="en-US" sz="1800" b="1" dirty="0" err="1"/>
              <a:t>psihopatologije</a:t>
            </a:r>
            <a:br>
              <a:rPr lang="en-US" sz="1800" dirty="0"/>
            </a:br>
            <a:r>
              <a:rPr lang="en-US" sz="1800" dirty="0"/>
              <a:t>• „</a:t>
            </a:r>
            <a:r>
              <a:rPr lang="en-US" sz="1800" dirty="0" err="1"/>
              <a:t>Visoki</a:t>
            </a:r>
            <a:r>
              <a:rPr lang="en-US" sz="1800" dirty="0"/>
              <a:t> </a:t>
            </a:r>
            <a:r>
              <a:rPr lang="en-US" sz="1800" dirty="0" err="1"/>
              <a:t>klinički</a:t>
            </a:r>
            <a:r>
              <a:rPr lang="en-US" sz="1800" dirty="0"/>
              <a:t> </a:t>
            </a:r>
            <a:r>
              <a:rPr lang="en-US" sz="1800" dirty="0" err="1"/>
              <a:t>rizik</a:t>
            </a:r>
            <a:r>
              <a:rPr lang="en-US" sz="1800" dirty="0"/>
              <a:t>“ →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b="1" dirty="0"/>
              <a:t>15%</a:t>
            </a:r>
            <a:r>
              <a:rPr lang="en-US" sz="1800" dirty="0"/>
              <a:t> </a:t>
            </a:r>
            <a:r>
              <a:rPr lang="en-US" sz="1800" dirty="0" err="1"/>
              <a:t>razvije</a:t>
            </a:r>
            <a:r>
              <a:rPr lang="en-US" sz="1800" dirty="0"/>
              <a:t> </a:t>
            </a:r>
            <a:r>
              <a:rPr lang="en-US" sz="1800" dirty="0" err="1"/>
              <a:t>psihozu</a:t>
            </a:r>
            <a:endParaRPr lang="en-US" sz="1800" dirty="0"/>
          </a:p>
          <a:p>
            <a:pPr>
              <a:buNone/>
            </a:pPr>
            <a:r>
              <a:rPr lang="en-US" sz="1800" b="1" dirty="0" err="1"/>
              <a:t>Heterotipski</a:t>
            </a:r>
            <a:r>
              <a:rPr lang="en-US" sz="1800" b="1" dirty="0"/>
              <a:t> </a:t>
            </a:r>
            <a:r>
              <a:rPr lang="en-US" sz="1800" b="1" dirty="0" err="1"/>
              <a:t>kontinuitet</a:t>
            </a:r>
            <a:br>
              <a:rPr lang="en-US" sz="1800" dirty="0"/>
            </a:br>
            <a:r>
              <a:rPr lang="en-US" sz="1800" dirty="0"/>
              <a:t>• Rana </a:t>
            </a:r>
            <a:r>
              <a:rPr lang="en-US" sz="1800" dirty="0" err="1"/>
              <a:t>nesanica</a:t>
            </a:r>
            <a:r>
              <a:rPr lang="en-US" sz="1800" dirty="0"/>
              <a:t>, </a:t>
            </a:r>
            <a:r>
              <a:rPr lang="en-US" sz="1800" dirty="0" err="1"/>
              <a:t>anksioznost</a:t>
            </a:r>
            <a:r>
              <a:rPr lang="en-US" sz="1800" dirty="0"/>
              <a:t>, </a:t>
            </a:r>
            <a:r>
              <a:rPr lang="en-US" sz="1800" dirty="0" err="1"/>
              <a:t>depresivnost</a:t>
            </a:r>
            <a:r>
              <a:rPr lang="en-US" sz="1800" dirty="0"/>
              <a:t>, </a:t>
            </a:r>
            <a:r>
              <a:rPr lang="en-US" sz="1800" dirty="0" err="1"/>
              <a:t>kognitivne</a:t>
            </a:r>
            <a:r>
              <a:rPr lang="en-US" sz="1800" dirty="0"/>
              <a:t> </a:t>
            </a:r>
            <a:r>
              <a:rPr lang="en-US" sz="1800" dirty="0" err="1"/>
              <a:t>teškoće</a:t>
            </a:r>
            <a:r>
              <a:rPr lang="en-US" sz="1800" dirty="0"/>
              <a:t>, </a:t>
            </a:r>
            <a:r>
              <a:rPr lang="en-US" sz="1800" dirty="0" err="1"/>
              <a:t>socijalni</a:t>
            </a:r>
            <a:r>
              <a:rPr lang="en-US" sz="1800" dirty="0"/>
              <a:t> </a:t>
            </a:r>
            <a:r>
              <a:rPr lang="en-US" sz="1800" dirty="0" err="1"/>
              <a:t>problemi</a:t>
            </a:r>
            <a:br>
              <a:rPr lang="en-US" sz="1800" dirty="0"/>
            </a:br>
            <a:r>
              <a:rPr lang="en-US" sz="1800" dirty="0"/>
              <a:t>• </a:t>
            </a:r>
            <a:r>
              <a:rPr lang="en-US" sz="1800" i="1" dirty="0"/>
              <a:t>Nisu </a:t>
            </a:r>
            <a:r>
              <a:rPr lang="en-US" sz="1800" i="1" dirty="0" err="1"/>
              <a:t>specifični</a:t>
            </a:r>
            <a:r>
              <a:rPr lang="en-US" sz="1800" dirty="0"/>
              <a:t> za </a:t>
            </a:r>
            <a:r>
              <a:rPr lang="en-US" sz="1800" dirty="0" err="1"/>
              <a:t>psihozu</a:t>
            </a:r>
            <a:r>
              <a:rPr lang="en-US" sz="1800" dirty="0"/>
              <a:t>, </a:t>
            </a:r>
            <a:r>
              <a:rPr lang="en-US" sz="1800" dirty="0" err="1"/>
              <a:t>već</a:t>
            </a:r>
            <a:r>
              <a:rPr lang="en-US" sz="1800" dirty="0"/>
              <a:t> deo </a:t>
            </a:r>
            <a:r>
              <a:rPr lang="en-US" sz="1800" dirty="0" err="1"/>
              <a:t>šireg</a:t>
            </a:r>
            <a:r>
              <a:rPr lang="en-US" sz="1800" dirty="0"/>
              <a:t> </a:t>
            </a:r>
            <a:r>
              <a:rPr lang="en-US" sz="1800" dirty="0" err="1"/>
              <a:t>razvojno-kliničkog</a:t>
            </a:r>
            <a:r>
              <a:rPr lang="en-US" sz="1800" dirty="0"/>
              <a:t> </a:t>
            </a:r>
            <a:r>
              <a:rPr lang="en-US" sz="1800" dirty="0" err="1"/>
              <a:t>kontinuuma</a:t>
            </a:r>
            <a:br>
              <a:rPr lang="en-US" sz="1800" dirty="0"/>
            </a:br>
            <a:r>
              <a:rPr lang="en-US" sz="1800" dirty="0"/>
              <a:t>• Rane </a:t>
            </a:r>
            <a:r>
              <a:rPr lang="en-US" sz="1800" dirty="0" err="1"/>
              <a:t>intervencije</a:t>
            </a:r>
            <a:r>
              <a:rPr lang="en-US" sz="1800" dirty="0"/>
              <a:t> </a:t>
            </a:r>
            <a:r>
              <a:rPr lang="en-US" sz="1800" dirty="0" err="1"/>
              <a:t>zasnovane</a:t>
            </a:r>
            <a:r>
              <a:rPr lang="en-US" sz="1800" dirty="0"/>
              <a:t>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„</a:t>
            </a:r>
            <a:r>
              <a:rPr lang="en-US" sz="1800" dirty="0" err="1"/>
              <a:t>visokom</a:t>
            </a:r>
            <a:r>
              <a:rPr lang="en-US" sz="1800" dirty="0"/>
              <a:t> </a:t>
            </a:r>
            <a:r>
              <a:rPr lang="en-US" sz="1800" dirty="0" err="1"/>
              <a:t>riziku</a:t>
            </a:r>
            <a:r>
              <a:rPr lang="en-US" sz="1800" dirty="0"/>
              <a:t>“ → </a:t>
            </a:r>
            <a:r>
              <a:rPr lang="en-US" sz="1800" b="1" dirty="0" err="1"/>
              <a:t>nizak</a:t>
            </a:r>
            <a:r>
              <a:rPr lang="en-US" sz="1800" b="1" dirty="0"/>
              <a:t> benefit</a:t>
            </a:r>
            <a:endParaRPr lang="en-US" sz="1800" dirty="0"/>
          </a:p>
          <a:p>
            <a:pPr>
              <a:buNone/>
            </a:pPr>
            <a:r>
              <a:rPr lang="en-US" sz="1800" b="1" dirty="0"/>
              <a:t>3. Mit: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Loša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uniformno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hronična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prognoza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dirty="0"/>
              <a:t>• 10-godišnje </a:t>
            </a:r>
            <a:r>
              <a:rPr lang="en-US" sz="1800" dirty="0" err="1"/>
              <a:t>studije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– </a:t>
            </a:r>
            <a:r>
              <a:rPr lang="en-US" sz="1800" dirty="0" err="1"/>
              <a:t>potpuni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funkcionalni</a:t>
            </a:r>
            <a:r>
              <a:rPr lang="en-US" sz="1800" dirty="0"/>
              <a:t> </a:t>
            </a:r>
            <a:r>
              <a:rPr lang="en-US" sz="1800" dirty="0" err="1"/>
              <a:t>oporavak</a:t>
            </a:r>
            <a:r>
              <a:rPr lang="en-US" sz="1800" dirty="0"/>
              <a:t> </a:t>
            </a:r>
            <a:r>
              <a:rPr lang="en-US" sz="1800" b="1" dirty="0"/>
              <a:t>30.7%</a:t>
            </a:r>
            <a:r>
              <a:rPr lang="en-US" sz="1800" dirty="0"/>
              <a:t> vs. 15.1% u </a:t>
            </a:r>
            <a:r>
              <a:rPr lang="en-US" sz="1800" dirty="0" err="1"/>
              <a:t>starijim</a:t>
            </a:r>
            <a:r>
              <a:rPr lang="en-US" sz="1800" dirty="0"/>
              <a:t> </a:t>
            </a:r>
            <a:r>
              <a:rPr lang="en-US" sz="1800" dirty="0" err="1"/>
              <a:t>kohortama</a:t>
            </a:r>
            <a:br>
              <a:rPr lang="en-US" sz="1800" dirty="0"/>
            </a:br>
            <a:r>
              <a:rPr lang="en-US" sz="1800" dirty="0"/>
              <a:t>• Tok je </a:t>
            </a:r>
            <a:r>
              <a:rPr lang="en-US" sz="1800" i="1" dirty="0" err="1"/>
              <a:t>heterogen</a:t>
            </a:r>
            <a:r>
              <a:rPr lang="en-US" sz="1800" dirty="0"/>
              <a:t>,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jedna</a:t>
            </a:r>
            <a:r>
              <a:rPr lang="en-US" sz="1800" dirty="0"/>
              <a:t> </a:t>
            </a:r>
            <a:r>
              <a:rPr lang="en-US" sz="1800" dirty="0" err="1"/>
              <a:t>bolest</a:t>
            </a:r>
            <a:endParaRPr lang="en-US" sz="1800" dirty="0"/>
          </a:p>
          <a:p>
            <a:pPr>
              <a:buNone/>
            </a:pPr>
            <a:r>
              <a:rPr lang="en-US" sz="1800" b="1" dirty="0"/>
              <a:t>4. Mit: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Dijagnoza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klinički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čvrsta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pouzdana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dirty="0"/>
              <a:t>	• </a:t>
            </a:r>
            <a:r>
              <a:rPr lang="en-US" sz="1800" dirty="0" err="1"/>
              <a:t>Velike</a:t>
            </a:r>
            <a:r>
              <a:rPr lang="en-US" sz="1800" dirty="0"/>
              <a:t> </a:t>
            </a:r>
            <a:r>
              <a:rPr lang="en-US" sz="1800" dirty="0" err="1"/>
              <a:t>razlike</a:t>
            </a:r>
            <a:r>
              <a:rPr lang="en-US" sz="1800" dirty="0"/>
              <a:t> u </a:t>
            </a:r>
            <a:r>
              <a:rPr lang="en-US" sz="1800" dirty="0" err="1"/>
              <a:t>kartonima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procenama</a:t>
            </a:r>
            <a:r>
              <a:rPr lang="en-US" sz="1800" dirty="0"/>
              <a:t> </a:t>
            </a:r>
            <a:r>
              <a:rPr lang="en-US" sz="1800" dirty="0" err="1"/>
              <a:t>različitih</a:t>
            </a:r>
            <a:r>
              <a:rPr lang="en-US" sz="1800" dirty="0"/>
              <a:t> </a:t>
            </a:r>
            <a:r>
              <a:rPr lang="en-US" sz="1800" dirty="0" err="1"/>
              <a:t>kliničara</a:t>
            </a:r>
            <a:br>
              <a:rPr lang="en-US" sz="1800" dirty="0"/>
            </a:br>
            <a:r>
              <a:rPr lang="en-US" sz="1800" dirty="0"/>
              <a:t>• SZO </a:t>
            </a:r>
            <a:r>
              <a:rPr lang="en-US" sz="1800" dirty="0" err="1"/>
              <a:t>nalazi</a:t>
            </a:r>
            <a:r>
              <a:rPr lang="en-US" sz="1800" dirty="0"/>
              <a:t>: </a:t>
            </a:r>
            <a:r>
              <a:rPr lang="en-US" sz="1800" dirty="0" err="1"/>
              <a:t>procena</a:t>
            </a:r>
            <a:r>
              <a:rPr lang="en-US" sz="1800" dirty="0"/>
              <a:t> </a:t>
            </a:r>
            <a:r>
              <a:rPr lang="en-US" sz="1800" dirty="0" err="1"/>
              <a:t>simptoma</a:t>
            </a:r>
            <a:r>
              <a:rPr lang="en-US" sz="1800" dirty="0"/>
              <a:t> </a:t>
            </a:r>
            <a:r>
              <a:rPr lang="en-US" sz="1800" dirty="0" err="1"/>
              <a:t>shizofrenije</a:t>
            </a:r>
            <a:r>
              <a:rPr lang="en-US" sz="1800" dirty="0"/>
              <a:t>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pouzdanija</a:t>
            </a:r>
            <a:r>
              <a:rPr lang="en-US" sz="1800" dirty="0"/>
              <a:t> od </a:t>
            </a:r>
            <a:r>
              <a:rPr lang="en-US" sz="1800" dirty="0" err="1"/>
              <a:t>procene</a:t>
            </a:r>
            <a:r>
              <a:rPr lang="en-US" sz="1800" dirty="0"/>
              <a:t> </a:t>
            </a:r>
            <a:r>
              <a:rPr lang="en-US" sz="1800" dirty="0" err="1"/>
              <a:t>drugih</a:t>
            </a:r>
            <a:r>
              <a:rPr lang="en-US" sz="1800" dirty="0"/>
              <a:t> </a:t>
            </a:r>
            <a:r>
              <a:rPr lang="en-US" sz="1800" dirty="0" err="1"/>
              <a:t>poremećaja</a:t>
            </a:r>
            <a:endParaRPr lang="en-US" sz="1800" dirty="0"/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412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7209-A515-9A4B-C5D8-3400A2F7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8" y="1206818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Oni koji </a:t>
            </a:r>
            <a:r>
              <a:rPr lang="en-US" sz="5400" dirty="0" err="1"/>
              <a:t>kvare</a:t>
            </a:r>
            <a:r>
              <a:rPr lang="en-US" sz="5400" dirty="0"/>
              <a:t> </a:t>
            </a:r>
            <a:r>
              <a:rPr lang="en-US" sz="5400" dirty="0" err="1"/>
              <a:t>algoritam</a:t>
            </a:r>
            <a:endParaRPr lang="sr-Latn-R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DD5F-E7C5-1F45-BE44-240B8CA1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06" y="4286568"/>
            <a:ext cx="10515600" cy="1500187"/>
          </a:xfrm>
        </p:spPr>
        <p:txBody>
          <a:bodyPr/>
          <a:lstStyle/>
          <a:p>
            <a:r>
              <a:rPr lang="en-US" b="1" i="1" dirty="0" err="1"/>
              <a:t>realni</a:t>
            </a:r>
            <a:r>
              <a:rPr lang="en-US" b="1" i="1" dirty="0"/>
              <a:t> </a:t>
            </a:r>
            <a:r>
              <a:rPr lang="en-US" b="1" i="1" dirty="0" err="1"/>
              <a:t>životi</a:t>
            </a:r>
            <a:r>
              <a:rPr lang="en-US" b="1" i="1" dirty="0"/>
              <a:t> vs. </a:t>
            </a:r>
            <a:r>
              <a:rPr lang="en-US" b="1" i="1" dirty="0" err="1"/>
              <a:t>dijagnostički</a:t>
            </a:r>
            <a:r>
              <a:rPr lang="en-US" b="1" i="1" dirty="0"/>
              <a:t> </a:t>
            </a:r>
            <a:r>
              <a:rPr lang="en-US" b="1" i="1" dirty="0" err="1"/>
              <a:t>modeli</a:t>
            </a:r>
            <a:endParaRPr lang="sr-Latn-RS" b="1" i="1" dirty="0"/>
          </a:p>
        </p:txBody>
      </p:sp>
    </p:spTree>
    <p:extLst>
      <p:ext uri="{BB962C8B-B14F-4D97-AF65-F5344CB8AC3E}">
        <p14:creationId xmlns:p14="http://schemas.microsoft.com/office/powerpoint/2010/main" val="32875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53EB-A787-6ABF-5F85-40521F0D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psihološke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procene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psihijatriji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4818-6B42-8672-CE2D-5E5481A28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dirty="0"/>
              <a:t>Psihijatar postavlja</a:t>
            </a:r>
            <a:r>
              <a:rPr lang="en-US" dirty="0"/>
              <a:t> </a:t>
            </a:r>
            <a:r>
              <a:rPr lang="en-US" dirty="0" err="1"/>
              <a:t>uputno</a:t>
            </a:r>
            <a:r>
              <a:rPr lang="sr-Latn-RS" dirty="0"/>
              <a:t> pita</a:t>
            </a:r>
            <a:r>
              <a:rPr lang="en-US" dirty="0" err="1"/>
              <a:t>nje</a:t>
            </a:r>
            <a:endParaRPr lang="en-US" dirty="0"/>
          </a:p>
          <a:p>
            <a:pPr marL="0" indent="0" algn="ctr">
              <a:buNone/>
            </a:pPr>
            <a:r>
              <a:rPr lang="sr-Latn-RS" dirty="0"/>
              <a:t>  ↓</a:t>
            </a:r>
          </a:p>
          <a:p>
            <a:pPr marL="0" indent="0" algn="ctr">
              <a:buNone/>
            </a:pPr>
            <a:r>
              <a:rPr lang="sr-Latn-RS" dirty="0"/>
              <a:t>Psiholog bira metode i </a:t>
            </a:r>
            <a:r>
              <a:rPr lang="sr-Latn-RS" dirty="0" err="1"/>
              <a:t>testov</a:t>
            </a:r>
            <a:r>
              <a:rPr lang="en-US" dirty="0"/>
              <a:t>e</a:t>
            </a:r>
          </a:p>
          <a:p>
            <a:pPr marL="0" indent="0" algn="ctr">
              <a:buNone/>
            </a:pPr>
            <a:r>
              <a:rPr lang="sr-Latn-RS" dirty="0"/>
              <a:t>   ↓</a:t>
            </a:r>
          </a:p>
          <a:p>
            <a:pPr marL="0" indent="0" algn="ctr">
              <a:buNone/>
            </a:pPr>
            <a:r>
              <a:rPr lang="sr-Latn-RS" dirty="0"/>
              <a:t>Procena (intervju + posmatranje + testovi)</a:t>
            </a:r>
          </a:p>
          <a:p>
            <a:pPr marL="0" indent="0" algn="ctr">
              <a:buNone/>
            </a:pPr>
            <a:r>
              <a:rPr lang="sr-Latn-RS" dirty="0"/>
              <a:t>    ↓</a:t>
            </a:r>
          </a:p>
          <a:p>
            <a:pPr marL="0" indent="0" algn="ctr">
              <a:buNone/>
            </a:pPr>
            <a:r>
              <a:rPr lang="sr-Latn-RS" dirty="0"/>
              <a:t>Integracija podataka i nalaz</a:t>
            </a:r>
          </a:p>
          <a:p>
            <a:pPr marL="0" indent="0" algn="ctr">
              <a:buNone/>
            </a:pPr>
            <a:r>
              <a:rPr lang="sr-Latn-RS" dirty="0"/>
              <a:t>    ↓</a:t>
            </a:r>
          </a:p>
          <a:p>
            <a:pPr marL="0" indent="0" algn="ctr">
              <a:buNone/>
            </a:pPr>
            <a:r>
              <a:rPr lang="sr-Latn-RS" dirty="0"/>
              <a:t>Psihijatar donosi medicinsku odluku</a:t>
            </a:r>
          </a:p>
        </p:txBody>
      </p:sp>
    </p:spTree>
    <p:extLst>
      <p:ext uri="{BB962C8B-B14F-4D97-AF65-F5344CB8AC3E}">
        <p14:creationId xmlns:p14="http://schemas.microsoft.com/office/powerpoint/2010/main" val="1065853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EA7C-02C3-DF8A-717B-DBB0DD43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funkcioniše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psihološka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procena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psihijatrije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1348-3EE8-4B39-36C0-8832088E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b="1" dirty="0" err="1"/>
              <a:t>Kod</a:t>
            </a:r>
            <a:r>
              <a:rPr lang="en-US" sz="2400" b="1" dirty="0"/>
              <a:t> </a:t>
            </a:r>
            <a:r>
              <a:rPr lang="en-US" sz="2400" b="1" dirty="0" err="1"/>
              <a:t>psihijatra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b="1" dirty="0"/>
              <a:t>       </a:t>
            </a:r>
            <a:r>
              <a:rPr lang="en-US" sz="2400" b="1" dirty="0" err="1"/>
              <a:t>prepoznaje</a:t>
            </a:r>
            <a:r>
              <a:rPr lang="en-US" sz="2400" b="1" dirty="0"/>
              <a:t> </a:t>
            </a:r>
            <a:r>
              <a:rPr lang="en-US" sz="2400" b="1" dirty="0" err="1"/>
              <a:t>potrebu</a:t>
            </a:r>
            <a:r>
              <a:rPr lang="en-US" sz="2400" b="1" dirty="0"/>
              <a:t> za </a:t>
            </a:r>
            <a:r>
              <a:rPr lang="en-US" sz="2400" b="1" dirty="0" err="1"/>
              <a:t>psihološkom</a:t>
            </a:r>
            <a:r>
              <a:rPr lang="en-US" sz="2400" b="1" dirty="0"/>
              <a:t> </a:t>
            </a:r>
            <a:r>
              <a:rPr lang="en-US" sz="2400" b="1" dirty="0" err="1"/>
              <a:t>procenom</a:t>
            </a:r>
            <a:endParaRPr lang="en-US" sz="2400" b="1" dirty="0"/>
          </a:p>
          <a:p>
            <a:r>
              <a:rPr lang="en-US" sz="2400" dirty="0" err="1"/>
              <a:t>Primeri</a:t>
            </a:r>
            <a:r>
              <a:rPr lang="en-US" sz="2400" dirty="0"/>
              <a:t> </a:t>
            </a:r>
            <a:r>
              <a:rPr lang="en-US" sz="2400" dirty="0" err="1"/>
              <a:t>situacija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simptomi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nejasni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kontradiktorni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sumnja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poremećaj</a:t>
            </a:r>
            <a:r>
              <a:rPr lang="en-US" sz="2400" dirty="0"/>
              <a:t> </a:t>
            </a:r>
            <a:r>
              <a:rPr lang="en-US" sz="2400" dirty="0" err="1"/>
              <a:t>ličnosti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potrebno</a:t>
            </a:r>
            <a:r>
              <a:rPr lang="en-US" sz="2400" dirty="0"/>
              <a:t> je </a:t>
            </a:r>
            <a:r>
              <a:rPr lang="en-US" sz="2400" dirty="0" err="1"/>
              <a:t>proceniti</a:t>
            </a:r>
            <a:r>
              <a:rPr lang="en-US" sz="2400" dirty="0"/>
              <a:t> </a:t>
            </a:r>
            <a:r>
              <a:rPr lang="en-US" sz="2400" dirty="0" err="1"/>
              <a:t>suicidni</a:t>
            </a:r>
            <a:r>
              <a:rPr lang="en-US" sz="2400" dirty="0"/>
              <a:t> </a:t>
            </a:r>
            <a:r>
              <a:rPr lang="en-US" sz="2400" dirty="0" err="1"/>
              <a:t>rizik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dilema</a:t>
            </a:r>
            <a:r>
              <a:rPr lang="en-US" sz="2400" dirty="0"/>
              <a:t>: </a:t>
            </a:r>
            <a:r>
              <a:rPr lang="en-US" sz="2400" dirty="0" err="1"/>
              <a:t>depresija</a:t>
            </a:r>
            <a:r>
              <a:rPr lang="en-US" sz="2400" dirty="0"/>
              <a:t> vs. </a:t>
            </a:r>
            <a:r>
              <a:rPr lang="en-US" sz="2400" dirty="0" err="1"/>
              <a:t>kognitivni</a:t>
            </a:r>
            <a:r>
              <a:rPr lang="en-US" sz="2400" dirty="0"/>
              <a:t> </a:t>
            </a:r>
            <a:r>
              <a:rPr lang="en-US" sz="2400" dirty="0" err="1"/>
              <a:t>poremećaj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dilema</a:t>
            </a:r>
            <a:r>
              <a:rPr lang="en-US" sz="2400" dirty="0"/>
              <a:t>: </a:t>
            </a:r>
            <a:r>
              <a:rPr lang="en-US" sz="2400" dirty="0" err="1"/>
              <a:t>psihotični</a:t>
            </a:r>
            <a:r>
              <a:rPr lang="en-US" sz="2400" dirty="0"/>
              <a:t> </a:t>
            </a:r>
            <a:r>
              <a:rPr lang="en-US" sz="2400" dirty="0" err="1"/>
              <a:t>poremećaj</a:t>
            </a:r>
            <a:r>
              <a:rPr lang="en-US" sz="2400" dirty="0"/>
              <a:t> vs. </a:t>
            </a:r>
            <a:r>
              <a:rPr lang="en-US" sz="2400" dirty="0" err="1"/>
              <a:t>paranoidna</a:t>
            </a:r>
            <a:r>
              <a:rPr lang="en-US" sz="2400" dirty="0"/>
              <a:t> </a:t>
            </a:r>
            <a:r>
              <a:rPr lang="en-US" sz="2400" dirty="0" err="1"/>
              <a:t>struktura</a:t>
            </a:r>
            <a:endParaRPr lang="en-US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043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8975-E7F8-5D00-B1B4-78D6D8A9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psihologa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1/2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B7DA4-EBD9-8841-AD0F-BDDF94EB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1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2. </a:t>
            </a:r>
            <a:r>
              <a:rPr lang="en-US" sz="2600" b="1" dirty="0" err="1"/>
              <a:t>Psiholog</a:t>
            </a:r>
            <a:r>
              <a:rPr lang="en-US" sz="2600" b="1" dirty="0"/>
              <a:t> </a:t>
            </a:r>
            <a:r>
              <a:rPr lang="en-US" sz="2600" b="1" dirty="0" err="1"/>
              <a:t>bira</a:t>
            </a:r>
            <a:r>
              <a:rPr lang="en-US" sz="2600" b="1" dirty="0"/>
              <a:t> </a:t>
            </a:r>
            <a:r>
              <a:rPr lang="en-US" sz="2600" b="1" dirty="0" err="1"/>
              <a:t>testove</a:t>
            </a:r>
            <a:r>
              <a:rPr lang="en-US" sz="2600" b="1" dirty="0"/>
              <a:t> (</a:t>
            </a:r>
            <a:r>
              <a:rPr lang="en-US" sz="2600" b="1" dirty="0" err="1"/>
              <a:t>psihijatar</a:t>
            </a:r>
            <a:r>
              <a:rPr lang="en-US" sz="2600" b="1" dirty="0"/>
              <a:t> </a:t>
            </a:r>
            <a:r>
              <a:rPr lang="en-US" sz="2600" b="1" i="1" dirty="0"/>
              <a:t>ne </a:t>
            </a:r>
            <a:r>
              <a:rPr lang="en-US" sz="2600" b="1" i="1" dirty="0" err="1"/>
              <a:t>bira</a:t>
            </a:r>
            <a:r>
              <a:rPr lang="en-US" sz="2600" b="1" i="1" dirty="0"/>
              <a:t> </a:t>
            </a:r>
            <a:r>
              <a:rPr lang="en-US" sz="2600" b="1" i="1" dirty="0" err="1"/>
              <a:t>testove</a:t>
            </a:r>
            <a:r>
              <a:rPr lang="en-US" sz="2600" b="1" dirty="0"/>
              <a:t>)</a:t>
            </a:r>
          </a:p>
          <a:p>
            <a:pPr marL="0" indent="0">
              <a:buNone/>
            </a:pPr>
            <a:r>
              <a:rPr lang="en-US" sz="2600" dirty="0"/>
              <a:t>       </a:t>
            </a:r>
            <a:r>
              <a:rPr lang="en-US" sz="2600" dirty="0" err="1"/>
              <a:t>Psihijatar</a:t>
            </a:r>
            <a:r>
              <a:rPr lang="en-US" sz="2600" dirty="0"/>
              <a:t> </a:t>
            </a:r>
            <a:r>
              <a:rPr lang="en-US" sz="2600" b="1" dirty="0"/>
              <a:t>ne </a:t>
            </a:r>
            <a:r>
              <a:rPr lang="en-US" sz="2600" b="1" dirty="0" err="1"/>
              <a:t>odlučuje</a:t>
            </a:r>
            <a:r>
              <a:rPr lang="en-US" sz="2600" dirty="0"/>
              <a:t> koji test se </a:t>
            </a:r>
            <a:r>
              <a:rPr lang="en-US" sz="2600" dirty="0" err="1"/>
              <a:t>radi</a:t>
            </a:r>
            <a:r>
              <a:rPr lang="en-US" sz="2600" dirty="0"/>
              <a:t> — to je </a:t>
            </a:r>
            <a:r>
              <a:rPr lang="en-US" sz="2600" dirty="0" err="1"/>
              <a:t>profesionalna</a:t>
            </a:r>
            <a:r>
              <a:rPr lang="en-US" sz="2600" dirty="0"/>
              <a:t> </a:t>
            </a:r>
            <a:r>
              <a:rPr lang="en-US" sz="2600" dirty="0" err="1"/>
              <a:t>autonomija</a:t>
            </a:r>
            <a:r>
              <a:rPr lang="en-US" sz="2600" dirty="0"/>
              <a:t> </a:t>
            </a:r>
            <a:r>
              <a:rPr lang="en-US" sz="2600" dirty="0" err="1"/>
              <a:t>psihologa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/>
              <a:t>       </a:t>
            </a:r>
            <a:r>
              <a:rPr lang="en-US" sz="2600" dirty="0" err="1"/>
              <a:t>Psiholog</a:t>
            </a:r>
            <a:r>
              <a:rPr lang="en-US" sz="2600" dirty="0"/>
              <a:t> </a:t>
            </a:r>
            <a:r>
              <a:rPr lang="en-US" sz="2600" dirty="0" err="1"/>
              <a:t>bira</a:t>
            </a:r>
            <a:r>
              <a:rPr lang="en-US" sz="2600" dirty="0"/>
              <a:t> </a:t>
            </a:r>
            <a:r>
              <a:rPr lang="en-US" sz="2600" dirty="0" err="1"/>
              <a:t>testove</a:t>
            </a:r>
            <a:r>
              <a:rPr lang="en-US" sz="2600" dirty="0"/>
              <a:t> </a:t>
            </a:r>
            <a:r>
              <a:rPr lang="en-US" sz="2600" dirty="0" err="1"/>
              <a:t>prema</a:t>
            </a:r>
            <a:r>
              <a:rPr lang="en-US" sz="2600" dirty="0"/>
              <a:t> </a:t>
            </a:r>
            <a:r>
              <a:rPr lang="en-US" sz="2600" dirty="0" err="1"/>
              <a:t>uputnom</a:t>
            </a:r>
            <a:r>
              <a:rPr lang="en-US" sz="2600" dirty="0"/>
              <a:t> </a:t>
            </a:r>
            <a:r>
              <a:rPr lang="en-US" sz="2600" dirty="0" err="1"/>
              <a:t>pitanju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b="1" dirty="0"/>
              <a:t>       </a:t>
            </a:r>
            <a:r>
              <a:rPr lang="en-US" sz="2600" b="1" dirty="0" err="1"/>
              <a:t>Psiholog</a:t>
            </a:r>
            <a:r>
              <a:rPr lang="en-US" sz="2600" b="1" dirty="0"/>
              <a:t> </a:t>
            </a:r>
            <a:r>
              <a:rPr lang="en-US" sz="2600" b="1" dirty="0" err="1"/>
              <a:t>procenjuje</a:t>
            </a:r>
            <a:r>
              <a:rPr lang="en-US" sz="2600" b="1" dirty="0"/>
              <a:t> </a:t>
            </a:r>
            <a:r>
              <a:rPr lang="en-US" sz="2600" b="1" dirty="0" err="1"/>
              <a:t>testabilnost</a:t>
            </a:r>
            <a:r>
              <a:rPr lang="en-US" sz="2600" b="1" dirty="0"/>
              <a:t> </a:t>
            </a:r>
            <a:r>
              <a:rPr lang="en-US" sz="2600" b="1" dirty="0" err="1"/>
              <a:t>ispitanika</a:t>
            </a:r>
            <a:r>
              <a:rPr lang="en-US" sz="2600" b="1" dirty="0"/>
              <a:t> – </a:t>
            </a:r>
            <a:r>
              <a:rPr lang="en-US" sz="2600" b="1" dirty="0" err="1"/>
              <a:t>odluka</a:t>
            </a:r>
            <a:r>
              <a:rPr lang="en-US" sz="2600" b="1" dirty="0"/>
              <a:t> o </a:t>
            </a:r>
            <a:r>
              <a:rPr lang="en-US" sz="2600" b="1" dirty="0" err="1"/>
              <a:t>testiranju</a:t>
            </a:r>
            <a:r>
              <a:rPr lang="en-US" sz="2600" b="1" dirty="0"/>
              <a:t> je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psihologu</a:t>
            </a:r>
            <a:r>
              <a:rPr lang="en-US" sz="2600" b="1" dirty="0"/>
              <a:t>!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3. </a:t>
            </a:r>
            <a:r>
              <a:rPr lang="en-US" sz="2600" b="1" dirty="0" err="1"/>
              <a:t>Psiholog</a:t>
            </a:r>
            <a:r>
              <a:rPr lang="en-US" sz="2600" b="1" dirty="0"/>
              <a:t> </a:t>
            </a:r>
            <a:r>
              <a:rPr lang="en-US" sz="2600" b="1" dirty="0" err="1"/>
              <a:t>obavlja</a:t>
            </a:r>
            <a:r>
              <a:rPr lang="en-US" sz="2600" b="1" dirty="0"/>
              <a:t> </a:t>
            </a:r>
            <a:r>
              <a:rPr lang="en-US" sz="2600" b="1" dirty="0" err="1"/>
              <a:t>procenu</a:t>
            </a:r>
            <a:endParaRPr lang="en-US" sz="2600" b="1" dirty="0"/>
          </a:p>
          <a:p>
            <a:r>
              <a:rPr lang="en-US" sz="2600" dirty="0" err="1"/>
              <a:t>Proces</a:t>
            </a:r>
            <a:r>
              <a:rPr lang="en-US" sz="2600" dirty="0"/>
              <a:t> </a:t>
            </a:r>
            <a:r>
              <a:rPr lang="en-US" sz="2600" dirty="0" err="1"/>
              <a:t>obično</a:t>
            </a:r>
            <a:r>
              <a:rPr lang="en-US" sz="2600" dirty="0"/>
              <a:t> </a:t>
            </a:r>
            <a:r>
              <a:rPr lang="en-US" sz="2600" dirty="0" err="1"/>
              <a:t>uključuje</a:t>
            </a:r>
            <a:r>
              <a:rPr lang="en-US" sz="2600" dirty="0"/>
              <a:t>:</a:t>
            </a:r>
          </a:p>
          <a:p>
            <a:r>
              <a:rPr lang="en-US" sz="2600" b="1" dirty="0" err="1"/>
              <a:t>klinički</a:t>
            </a:r>
            <a:r>
              <a:rPr lang="en-US" sz="2600" b="1" dirty="0"/>
              <a:t> </a:t>
            </a:r>
            <a:r>
              <a:rPr lang="en-US" sz="2600" b="1" dirty="0" err="1"/>
              <a:t>intervju</a:t>
            </a:r>
            <a:endParaRPr lang="en-US" sz="2600" dirty="0"/>
          </a:p>
          <a:p>
            <a:r>
              <a:rPr lang="en-US" sz="2600" b="1" dirty="0" err="1"/>
              <a:t>standardizovane</a:t>
            </a:r>
            <a:r>
              <a:rPr lang="en-US" sz="2600" b="1" dirty="0"/>
              <a:t> </a:t>
            </a:r>
            <a:r>
              <a:rPr lang="en-US" sz="2600" b="1" dirty="0" err="1"/>
              <a:t>testove</a:t>
            </a:r>
            <a:endParaRPr lang="en-US" sz="2600" dirty="0"/>
          </a:p>
          <a:p>
            <a:r>
              <a:rPr lang="en-US" sz="2600" b="1" dirty="0" err="1"/>
              <a:t>posmatranje</a:t>
            </a:r>
            <a:r>
              <a:rPr lang="en-US" sz="2600" b="1" dirty="0"/>
              <a:t> </a:t>
            </a:r>
            <a:r>
              <a:rPr lang="en-US" sz="2600" b="1" dirty="0" err="1"/>
              <a:t>ponašanja</a:t>
            </a:r>
            <a:r>
              <a:rPr lang="en-US" sz="2600" b="1" dirty="0"/>
              <a:t> </a:t>
            </a:r>
            <a:r>
              <a:rPr lang="en-US" sz="2600" b="1" dirty="0" err="1"/>
              <a:t>tokom</a:t>
            </a:r>
            <a:r>
              <a:rPr lang="en-US" sz="2600" b="1" dirty="0"/>
              <a:t> </a:t>
            </a:r>
            <a:r>
              <a:rPr lang="en-US" sz="2600" b="1" dirty="0" err="1"/>
              <a:t>testiranja</a:t>
            </a:r>
            <a:endParaRPr lang="en-US" sz="2600" dirty="0"/>
          </a:p>
          <a:p>
            <a:r>
              <a:rPr lang="en-US" sz="2600" dirty="0"/>
              <a:t>U </a:t>
            </a:r>
            <a:r>
              <a:rPr lang="en-US" sz="2600" dirty="0" err="1"/>
              <a:t>psihijatriji</a:t>
            </a:r>
            <a:r>
              <a:rPr lang="en-US" sz="2600" dirty="0"/>
              <a:t> </a:t>
            </a:r>
            <a:r>
              <a:rPr lang="en-US" sz="2600" dirty="0" err="1"/>
              <a:t>testiranje</a:t>
            </a:r>
            <a:r>
              <a:rPr lang="en-US" sz="2600" dirty="0"/>
              <a:t> je „</a:t>
            </a:r>
            <a:r>
              <a:rPr lang="en-US" sz="2600" dirty="0" err="1"/>
              <a:t>dokazni</a:t>
            </a:r>
            <a:r>
              <a:rPr lang="en-US" sz="2600" dirty="0"/>
              <a:t> </a:t>
            </a:r>
            <a:r>
              <a:rPr lang="en-US" sz="2600" dirty="0" err="1"/>
              <a:t>materijal</a:t>
            </a:r>
            <a:r>
              <a:rPr lang="en-US" sz="2600" dirty="0"/>
              <a:t>“, ne </a:t>
            </a:r>
            <a:r>
              <a:rPr lang="en-US" sz="2600" dirty="0" err="1"/>
              <a:t>formalnost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86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536D-2EB7-3DAA-9D79-3DD2D202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psihologa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1/2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BBA6D-1717-DC77-6BDA-29901313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Psiholog</a:t>
            </a:r>
            <a:r>
              <a:rPr lang="en-US" sz="2400" b="1" dirty="0"/>
              <a:t> </a:t>
            </a:r>
            <a:r>
              <a:rPr lang="en-US" sz="2400" b="1" dirty="0" err="1"/>
              <a:t>procenjuje</a:t>
            </a:r>
            <a:r>
              <a:rPr lang="en-US" sz="2400" b="1" dirty="0"/>
              <a:t> 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motivaciju</a:t>
            </a:r>
            <a:r>
              <a:rPr lang="en-US" sz="2400" dirty="0"/>
              <a:t>, </a:t>
            </a:r>
            <a:r>
              <a:rPr lang="en-US" sz="2400" dirty="0" err="1"/>
              <a:t>saradljivost</a:t>
            </a:r>
            <a:r>
              <a:rPr lang="en-US" sz="2400" dirty="0"/>
              <a:t>, </a:t>
            </a:r>
            <a:r>
              <a:rPr lang="en-US" sz="2400" dirty="0" err="1"/>
              <a:t>introspektivnost</a:t>
            </a:r>
            <a:r>
              <a:rPr lang="en-US" sz="2400" dirty="0"/>
              <a:t>, </a:t>
            </a:r>
            <a:r>
              <a:rPr lang="en-US" sz="2400" dirty="0" err="1"/>
              <a:t>testabilnost</a:t>
            </a:r>
            <a:endParaRPr lang="en-US" sz="2400" dirty="0"/>
          </a:p>
          <a:p>
            <a:r>
              <a:rPr lang="en-US" sz="2400" dirty="0" err="1"/>
              <a:t>odnos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testiranju</a:t>
            </a:r>
            <a:endParaRPr lang="en-US" sz="2400" dirty="0"/>
          </a:p>
          <a:p>
            <a:r>
              <a:rPr lang="en-US" sz="2400" dirty="0" err="1"/>
              <a:t>postojanje</a:t>
            </a:r>
            <a:r>
              <a:rPr lang="en-US" sz="2400" dirty="0"/>
              <a:t> </a:t>
            </a:r>
            <a:r>
              <a:rPr lang="en-US" sz="2400" dirty="0" err="1"/>
              <a:t>tendencija</a:t>
            </a:r>
            <a:r>
              <a:rPr lang="en-US" sz="2400" dirty="0"/>
              <a:t> ka </a:t>
            </a:r>
            <a:r>
              <a:rPr lang="en-US" sz="2400" dirty="0" err="1"/>
              <a:t>fingiranju</a:t>
            </a:r>
            <a:r>
              <a:rPr lang="en-US" sz="2400" dirty="0"/>
              <a:t> </a:t>
            </a:r>
            <a:r>
              <a:rPr lang="en-US" sz="2400" dirty="0" err="1"/>
              <a:t>rezultata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4. </a:t>
            </a:r>
            <a:r>
              <a:rPr lang="en-US" sz="2400" b="1" dirty="0" err="1"/>
              <a:t>Psiholog</a:t>
            </a:r>
            <a:r>
              <a:rPr lang="en-US" sz="2400" b="1" dirty="0"/>
              <a:t> </a:t>
            </a:r>
            <a:r>
              <a:rPr lang="en-US" sz="2400" b="1" dirty="0" err="1"/>
              <a:t>piše</a:t>
            </a:r>
            <a:r>
              <a:rPr lang="en-US" sz="2400" b="1" dirty="0"/>
              <a:t> </a:t>
            </a:r>
            <a:r>
              <a:rPr lang="en-US" sz="2400" b="1" dirty="0" err="1"/>
              <a:t>nalaz</a:t>
            </a:r>
            <a:endParaRPr lang="en-US" sz="2400" b="1" dirty="0"/>
          </a:p>
          <a:p>
            <a:r>
              <a:rPr lang="en-US" sz="2400" dirty="0"/>
              <a:t>U </a:t>
            </a:r>
            <a:r>
              <a:rPr lang="en-US" sz="2400" dirty="0" err="1"/>
              <a:t>psihijatriji</a:t>
            </a:r>
            <a:r>
              <a:rPr lang="en-US" sz="2400" dirty="0"/>
              <a:t> </a:t>
            </a:r>
            <a:r>
              <a:rPr lang="en-US" sz="2400" b="1" dirty="0" err="1"/>
              <a:t>nalaz</a:t>
            </a:r>
            <a:r>
              <a:rPr lang="en-US" sz="2400" b="1" dirty="0"/>
              <a:t> mora </a:t>
            </a:r>
            <a:r>
              <a:rPr lang="en-US" sz="2400" b="1" dirty="0" err="1"/>
              <a:t>biti</a:t>
            </a:r>
            <a:r>
              <a:rPr lang="en-US" sz="2400" b="1" dirty="0"/>
              <a:t> </a:t>
            </a:r>
            <a:r>
              <a:rPr lang="en-US" sz="2400" b="1" dirty="0" err="1"/>
              <a:t>funkcionalan</a:t>
            </a:r>
            <a:r>
              <a:rPr lang="en-US" sz="2400" dirty="0"/>
              <a:t> — </a:t>
            </a:r>
            <a:r>
              <a:rPr lang="en-US" sz="2400" dirty="0" err="1"/>
              <a:t>kratak</a:t>
            </a:r>
            <a:r>
              <a:rPr lang="en-US" sz="2400" dirty="0"/>
              <a:t>, </a:t>
            </a:r>
            <a:r>
              <a:rPr lang="en-US" sz="2400" dirty="0" err="1"/>
              <a:t>jasan</a:t>
            </a:r>
            <a:r>
              <a:rPr lang="en-US" sz="2400" dirty="0"/>
              <a:t>, </a:t>
            </a:r>
            <a:r>
              <a:rPr lang="en-US" sz="2400" dirty="0" err="1"/>
              <a:t>fokusiran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uputno</a:t>
            </a:r>
            <a:r>
              <a:rPr lang="en-US" sz="2400" dirty="0"/>
              <a:t> </a:t>
            </a:r>
            <a:r>
              <a:rPr lang="en-US" sz="2400" dirty="0" err="1"/>
              <a:t>pitanje</a:t>
            </a:r>
            <a:r>
              <a:rPr lang="en-US" sz="2400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9528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499D-2BDF-74D3-1810-69F4EE7A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Nalaz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psihijatar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ispitanik</a:t>
            </a:r>
            <a:r>
              <a:rPr lang="en-US" dirty="0"/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D079E-8D8F-34C8-2530-DE6DC82B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err="1"/>
              <a:t>Psihijatar</a:t>
            </a:r>
            <a:r>
              <a:rPr lang="en-US" b="1" dirty="0"/>
              <a:t> </a:t>
            </a:r>
            <a:r>
              <a:rPr lang="en-US" b="1" dirty="0" err="1"/>
              <a:t>koristi</a:t>
            </a:r>
            <a:r>
              <a:rPr lang="en-US" b="1" dirty="0"/>
              <a:t> </a:t>
            </a:r>
            <a:r>
              <a:rPr lang="en-US" b="1" dirty="0" err="1"/>
              <a:t>nalaz</a:t>
            </a:r>
            <a:r>
              <a:rPr lang="en-US" b="1" dirty="0"/>
              <a:t> za </a:t>
            </a:r>
            <a:r>
              <a:rPr lang="en-US" b="1" dirty="0" err="1"/>
              <a:t>odluku</a:t>
            </a:r>
            <a:r>
              <a:rPr lang="en-US" b="1" dirty="0"/>
              <a:t> o </a:t>
            </a:r>
            <a:r>
              <a:rPr lang="en-US" b="1" dirty="0" err="1"/>
              <a:t>lečenju</a:t>
            </a:r>
            <a:endParaRPr lang="en-US" b="1" dirty="0"/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nalaza</a:t>
            </a:r>
            <a:r>
              <a:rPr lang="en-US" dirty="0"/>
              <a:t> </a:t>
            </a:r>
            <a:r>
              <a:rPr lang="en-US" dirty="0" err="1"/>
              <a:t>psiholog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formulaciju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psihijatar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b="1" dirty="0" err="1"/>
              <a:t>medicinsku</a:t>
            </a:r>
            <a:r>
              <a:rPr lang="en-US" b="1" dirty="0"/>
              <a:t> </a:t>
            </a:r>
            <a:r>
              <a:rPr lang="en-US" b="1" dirty="0" err="1"/>
              <a:t>odluku</a:t>
            </a:r>
            <a:r>
              <a:rPr lang="en-US" dirty="0"/>
              <a:t>:</a:t>
            </a:r>
          </a:p>
          <a:p>
            <a:r>
              <a:rPr lang="en-US" dirty="0"/>
              <a:t>da li </a:t>
            </a:r>
            <a:r>
              <a:rPr lang="en-US" dirty="0" err="1"/>
              <a:t>uvodi</a:t>
            </a:r>
            <a:r>
              <a:rPr lang="en-US" dirty="0"/>
              <a:t> lek</a:t>
            </a:r>
          </a:p>
          <a:p>
            <a:r>
              <a:rPr lang="en-US" dirty="0"/>
              <a:t>da li </a:t>
            </a:r>
            <a:r>
              <a:rPr lang="en-US" dirty="0" err="1"/>
              <a:t>upućuje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psihoterapiju</a:t>
            </a:r>
            <a:endParaRPr lang="en-US" dirty="0"/>
          </a:p>
          <a:p>
            <a:r>
              <a:rPr lang="en-US" dirty="0"/>
              <a:t>da li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hospitalizacija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Psihološka</a:t>
            </a:r>
            <a:r>
              <a:rPr lang="en-US" b="1" dirty="0"/>
              <a:t> </a:t>
            </a:r>
            <a:r>
              <a:rPr lang="en-US" b="1" dirty="0" err="1"/>
              <a:t>procena</a:t>
            </a:r>
            <a:r>
              <a:rPr lang="en-US" b="1" dirty="0"/>
              <a:t> </a:t>
            </a:r>
            <a:r>
              <a:rPr lang="en-US" b="1" dirty="0" err="1"/>
              <a:t>objašnjava</a:t>
            </a:r>
            <a:r>
              <a:rPr lang="en-US" b="1" dirty="0"/>
              <a:t> </a:t>
            </a:r>
            <a:r>
              <a:rPr lang="en-US" b="1" dirty="0" err="1"/>
              <a:t>šta</a:t>
            </a:r>
            <a:r>
              <a:rPr lang="en-US" b="1" dirty="0"/>
              <a:t> se </a:t>
            </a:r>
            <a:r>
              <a:rPr lang="en-US" b="1" dirty="0" err="1"/>
              <a:t>dešava</a:t>
            </a:r>
            <a:r>
              <a:rPr lang="en-US" b="1" dirty="0"/>
              <a:t>, </a:t>
            </a:r>
            <a:r>
              <a:rPr lang="en-US" b="1" dirty="0" err="1"/>
              <a:t>zašto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kako</a:t>
            </a:r>
            <a:r>
              <a:rPr lang="en-US" b="1" dirty="0"/>
              <a:t> —</a:t>
            </a:r>
            <a:br>
              <a:rPr lang="en-US" b="1" dirty="0"/>
            </a:br>
            <a:r>
              <a:rPr lang="en-US" b="1" dirty="0" err="1"/>
              <a:t>psihijatar</a:t>
            </a:r>
            <a:r>
              <a:rPr lang="en-US" b="1" dirty="0"/>
              <a:t> </a:t>
            </a:r>
            <a:r>
              <a:rPr lang="en-US" b="1" dirty="0" err="1"/>
              <a:t>odlučuje</a:t>
            </a:r>
            <a:r>
              <a:rPr lang="en-US" b="1" dirty="0"/>
              <a:t> </a:t>
            </a:r>
            <a:r>
              <a:rPr lang="en-US" b="1" dirty="0" err="1"/>
              <a:t>šta</a:t>
            </a:r>
            <a:r>
              <a:rPr lang="en-US" b="1" dirty="0"/>
              <a:t> </a:t>
            </a:r>
            <a:r>
              <a:rPr lang="en-US" b="1" dirty="0" err="1"/>
              <a:t>će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sledeći</a:t>
            </a:r>
            <a:r>
              <a:rPr lang="en-US" b="1" dirty="0"/>
              <a:t> </a:t>
            </a:r>
            <a:r>
              <a:rPr lang="en-US" b="1" dirty="0" err="1"/>
              <a:t>korak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784385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B76-3AEE-497B-0DD9-4E0704F4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slučaja</a:t>
            </a:r>
            <a:r>
              <a:rPr lang="en-US" dirty="0"/>
              <a:t> 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2BE82-DAE8-7EC6-FCBA-F3B6DA0E0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Kada </a:t>
            </a:r>
            <a:r>
              <a:rPr lang="en-US" dirty="0" err="1"/>
              <a:t>simptomi</a:t>
            </a:r>
            <a:r>
              <a:rPr lang="en-US" dirty="0"/>
              <a:t> ne </a:t>
            </a:r>
            <a:r>
              <a:rPr lang="en-US" dirty="0" err="1"/>
              <a:t>govore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priču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7963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A2EF-E9AD-978A-83AE-9119162B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isprati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čoveka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dijagnostika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njene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granice</a:t>
            </a:r>
            <a:endParaRPr lang="sr-Latn-R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1AFC1-02D2-0038-E501-E0786A1F7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4563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D4DF-454D-B453-0B83-A3701433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hipoteza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ADHD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 mogu da se koncentrišem i ništa me ne zanima.“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5821-4972-A561-7511-76608630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Dragan (18), </a:t>
            </a:r>
            <a:r>
              <a:rPr lang="en-US" sz="2400" dirty="0" err="1"/>
              <a:t>živi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roditeljima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mlađim</a:t>
            </a:r>
            <a:r>
              <a:rPr lang="en-US" sz="2400" dirty="0"/>
              <a:t> </a:t>
            </a:r>
            <a:r>
              <a:rPr lang="en-US" sz="2400" dirty="0" err="1"/>
              <a:t>bratom</a:t>
            </a:r>
            <a:r>
              <a:rPr lang="en-US" sz="2400" dirty="0"/>
              <a:t> u </a:t>
            </a:r>
            <a:r>
              <a:rPr lang="en-US" sz="2400" dirty="0" err="1"/>
              <a:t>Požarevcu</a:t>
            </a:r>
            <a:r>
              <a:rPr lang="en-US" sz="2400" dirty="0"/>
              <a:t>.</a:t>
            </a:r>
          </a:p>
          <a:p>
            <a:r>
              <a:rPr lang="sr-Latn-RS" sz="2400" dirty="0"/>
              <a:t>Odličan đak do 5. razreda, nagrađivan iz matematike</a:t>
            </a:r>
            <a:endParaRPr lang="en-US" sz="2400" dirty="0"/>
          </a:p>
          <a:p>
            <a:r>
              <a:rPr lang="sr-Latn-RS" sz="2400" dirty="0"/>
              <a:t>U srednjoj školi gubi pažnju, napušta školu</a:t>
            </a:r>
            <a:endParaRPr lang="en-US" sz="2400" dirty="0"/>
          </a:p>
          <a:p>
            <a:r>
              <a:rPr lang="en-US" sz="2400" dirty="0" err="1"/>
              <a:t>Želi</a:t>
            </a:r>
            <a:r>
              <a:rPr lang="en-US" sz="2400" dirty="0"/>
              <a:t> da </a:t>
            </a:r>
            <a:r>
              <a:rPr lang="en-US" sz="2400" dirty="0" err="1"/>
              <a:t>uči</a:t>
            </a:r>
            <a:r>
              <a:rPr lang="en-US" sz="2400" dirty="0"/>
              <a:t> </a:t>
            </a:r>
            <a:r>
              <a:rPr lang="en-US" sz="2400" dirty="0" err="1"/>
              <a:t>informatiku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ne </a:t>
            </a:r>
            <a:r>
              <a:rPr lang="en-US" sz="2400" dirty="0" err="1"/>
              <a:t>može</a:t>
            </a:r>
            <a:r>
              <a:rPr lang="en-US" sz="2400" dirty="0"/>
              <a:t> da se </a:t>
            </a:r>
            <a:r>
              <a:rPr lang="en-US" sz="2400" dirty="0" err="1"/>
              <a:t>koncentriše</a:t>
            </a:r>
            <a:endParaRPr lang="en-US" sz="2400" dirty="0"/>
          </a:p>
          <a:p>
            <a:r>
              <a:rPr lang="sr-Latn-RS" sz="2400" dirty="0"/>
              <a:t>Kaže: „Možda mi samo fali dopamin, imam ADHD“</a:t>
            </a:r>
            <a:endParaRPr lang="en-US" sz="2400" dirty="0"/>
          </a:p>
          <a:p>
            <a:r>
              <a:rPr lang="en-US" sz="2400" dirty="0" err="1"/>
              <a:t>Počinje</a:t>
            </a:r>
            <a:r>
              <a:rPr lang="en-US" sz="2400" dirty="0"/>
              <a:t> da </a:t>
            </a:r>
            <a:r>
              <a:rPr lang="en-US" sz="2400" dirty="0" err="1"/>
              <a:t>trenira</a:t>
            </a:r>
            <a:r>
              <a:rPr lang="en-US" sz="2400" dirty="0"/>
              <a:t>, </a:t>
            </a:r>
            <a:r>
              <a:rPr lang="en-US" sz="2400" dirty="0" err="1"/>
              <a:t>koristi</a:t>
            </a:r>
            <a:r>
              <a:rPr lang="en-US" sz="2400" dirty="0"/>
              <a:t> </a:t>
            </a:r>
            <a:r>
              <a:rPr lang="en-US" sz="2400" dirty="0" err="1"/>
              <a:t>stimulanse</a:t>
            </a:r>
            <a:r>
              <a:rPr lang="en-US" sz="2400" dirty="0"/>
              <a:t> </a:t>
            </a:r>
          </a:p>
          <a:p>
            <a:r>
              <a:rPr lang="en-US" sz="2400" dirty="0"/>
              <a:t>Na </a:t>
            </a:r>
            <a:r>
              <a:rPr lang="en-US" sz="2400" dirty="0" err="1"/>
              <a:t>svoju</a:t>
            </a:r>
            <a:r>
              <a:rPr lang="en-US" sz="2400" dirty="0"/>
              <a:t> </a:t>
            </a:r>
            <a:r>
              <a:rPr lang="en-US" sz="2400" dirty="0" err="1"/>
              <a:t>ruku</a:t>
            </a:r>
            <a:r>
              <a:rPr lang="en-US" sz="2400" dirty="0"/>
              <a:t>: </a:t>
            </a:r>
            <a:r>
              <a:rPr lang="sr-Latn-RS" sz="2400" dirty="0" err="1"/>
              <a:t>Concerta</a:t>
            </a:r>
            <a:r>
              <a:rPr lang="sr-Latn-RS" sz="2400" dirty="0"/>
              <a:t> 36mg → poboljšanje</a:t>
            </a:r>
          </a:p>
        </p:txBody>
      </p:sp>
    </p:spTree>
    <p:extLst>
      <p:ext uri="{BB962C8B-B14F-4D97-AF65-F5344CB8AC3E}">
        <p14:creationId xmlns:p14="http://schemas.microsoft.com/office/powerpoint/2010/main" val="3827798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84AB-3CA6-62E1-6ECC-0EB2C45A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hipoteza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depresija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„Bezvoljan sam, spavam po 12 sati, ništa me ne interesuje.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7970-B1DB-833E-8FD6-C2873846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sr-Latn-RS" dirty="0"/>
              <a:t>Dugotrajna pasivnost, povlačenje, izolacija</a:t>
            </a:r>
            <a:endParaRPr lang="en-US" dirty="0"/>
          </a:p>
          <a:p>
            <a:r>
              <a:rPr lang="sr-Latn-RS" dirty="0"/>
              <a:t>Osećaj umora i gubitak interesovanja</a:t>
            </a:r>
            <a:endParaRPr lang="en-US" dirty="0"/>
          </a:p>
          <a:p>
            <a:r>
              <a:rPr lang="sr-Latn-RS" dirty="0"/>
              <a:t>Nema prijatelje, ne izlazi, spava i do 20 sati</a:t>
            </a:r>
            <a:endParaRPr lang="en-US" dirty="0"/>
          </a:p>
          <a:p>
            <a:r>
              <a:rPr lang="sr-Latn-RS" dirty="0"/>
              <a:t>Roditelji zabrinuti zbog apatije i gubitka ciljeva</a:t>
            </a:r>
          </a:p>
        </p:txBody>
      </p:sp>
    </p:spTree>
    <p:extLst>
      <p:ext uri="{BB962C8B-B14F-4D97-AF65-F5344CB8AC3E}">
        <p14:creationId xmlns:p14="http://schemas.microsoft.com/office/powerpoint/2010/main" val="3888386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C038-6F2D-4789-4F22-44F9CC9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Treća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hipoteza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ličnosti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možda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amfetamini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8B895-6189-B821-3EE4-78A0B3BF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/>
          </a:bodyPr>
          <a:lstStyle/>
          <a:p>
            <a:r>
              <a:rPr lang="sr-Latn-RS" sz="2400" dirty="0"/>
              <a:t>Počeo da koristi </a:t>
            </a:r>
            <a:r>
              <a:rPr lang="sr-Latn-RS" sz="2400" dirty="0" err="1"/>
              <a:t>amfetaminske</a:t>
            </a:r>
            <a:r>
              <a:rPr lang="sr-Latn-RS" sz="2400" dirty="0"/>
              <a:t> soli jer „pomažu koncentraciji“</a:t>
            </a:r>
            <a:endParaRPr lang="en-US" sz="2400" dirty="0"/>
          </a:p>
          <a:p>
            <a:r>
              <a:rPr lang="sr-Latn-RS" sz="2400" dirty="0"/>
              <a:t>Kada je prestao, simptomi su se pogoršali</a:t>
            </a:r>
            <a:endParaRPr lang="en-US" sz="2400" dirty="0"/>
          </a:p>
          <a:p>
            <a:r>
              <a:rPr lang="sr-Latn-RS" sz="2400" dirty="0"/>
              <a:t>Traži potvrdu da ima ADHD da bi mogao da dobije lekove</a:t>
            </a:r>
            <a:endParaRPr lang="en-US" sz="2400" dirty="0"/>
          </a:p>
          <a:p>
            <a:r>
              <a:rPr lang="en-US" sz="2400" dirty="0" err="1"/>
              <a:t>Psihijatrijski</a:t>
            </a:r>
            <a:r>
              <a:rPr lang="en-US" sz="2400" dirty="0"/>
              <a:t> status: bez </a:t>
            </a:r>
            <a:r>
              <a:rPr lang="en-US" sz="2400" dirty="0" err="1"/>
              <a:t>floridnih</a:t>
            </a:r>
            <a:r>
              <a:rPr lang="en-US" sz="2400" dirty="0"/>
              <a:t> </a:t>
            </a:r>
            <a:r>
              <a:rPr lang="en-US" sz="2400" dirty="0" err="1"/>
              <a:t>psihotičnih</a:t>
            </a:r>
            <a:r>
              <a:rPr lang="en-US" sz="2400" dirty="0"/>
              <a:t> </a:t>
            </a:r>
            <a:r>
              <a:rPr lang="en-US" sz="2400" dirty="0" err="1"/>
              <a:t>simptoma</a:t>
            </a:r>
            <a:r>
              <a:rPr lang="en-US" sz="2400" dirty="0"/>
              <a:t>, </a:t>
            </a:r>
            <a:r>
              <a:rPr lang="en-US" sz="2400" dirty="0" err="1"/>
              <a:t>napet</a:t>
            </a:r>
            <a:r>
              <a:rPr lang="en-US" sz="2400" dirty="0"/>
              <a:t>, </a:t>
            </a:r>
            <a:r>
              <a:rPr lang="en-US" sz="2400" dirty="0" err="1"/>
              <a:t>disforičan</a:t>
            </a:r>
            <a:r>
              <a:rPr lang="en-US" sz="2400" dirty="0"/>
              <a:t>, </a:t>
            </a:r>
            <a:r>
              <a:rPr lang="en-US" sz="2400" dirty="0" err="1"/>
              <a:t>logično</a:t>
            </a:r>
            <a:r>
              <a:rPr lang="en-US" sz="2400" dirty="0"/>
              <a:t> </a:t>
            </a:r>
            <a:r>
              <a:rPr lang="en-US" sz="2400" dirty="0" err="1"/>
              <a:t>odgovara</a:t>
            </a:r>
            <a:r>
              <a:rPr lang="en-US" sz="2400" dirty="0"/>
              <a:t>, </a:t>
            </a:r>
            <a:r>
              <a:rPr lang="en-US" sz="2400" dirty="0" err="1"/>
              <a:t>saradljiv</a:t>
            </a:r>
            <a:endParaRPr lang="en-US" sz="2400" dirty="0"/>
          </a:p>
          <a:p>
            <a:r>
              <a:rPr lang="sr-Latn-RS" sz="2400" dirty="0"/>
              <a:t>Uputna dijagnoza: „</a:t>
            </a:r>
            <a:r>
              <a:rPr lang="en-US" sz="2400" dirty="0" err="1"/>
              <a:t>Suspektni</a:t>
            </a:r>
            <a:r>
              <a:rPr lang="en-US" sz="2400" dirty="0"/>
              <a:t> p</a:t>
            </a:r>
            <a:r>
              <a:rPr lang="sr-Latn-RS" sz="2400" dirty="0" err="1"/>
              <a:t>oremećaj</a:t>
            </a:r>
            <a:r>
              <a:rPr lang="sr-Latn-RS" sz="2400" dirty="0"/>
              <a:t> ličnosti sa </a:t>
            </a:r>
            <a:r>
              <a:rPr lang="sr-Latn-RS" sz="2400" dirty="0" err="1"/>
              <a:t>zavisničkim</a:t>
            </a:r>
            <a:r>
              <a:rPr lang="sr-Latn-RS" sz="2400" dirty="0"/>
              <a:t> tendencijama“</a:t>
            </a:r>
            <a:endParaRPr lang="en-US" sz="2400" dirty="0"/>
          </a:p>
          <a:p>
            <a:r>
              <a:rPr lang="sr-Latn-RS" sz="2400" dirty="0"/>
              <a:t>Poslat kod psihologa radi „provere manipulativnosti“</a:t>
            </a:r>
          </a:p>
        </p:txBody>
      </p:sp>
    </p:spTree>
    <p:extLst>
      <p:ext uri="{BB962C8B-B14F-4D97-AF65-F5344CB8AC3E}">
        <p14:creationId xmlns:p14="http://schemas.microsoft.com/office/powerpoint/2010/main" val="1787697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3255-8E31-C693-C0E9-04DD73D8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Kasnija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klinički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intervju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psihologa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„Organizam mi ne pravi dopamin jer ga bakterije i gljivice jedu.“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20A3-87EE-89BD-EE38-26239652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2400" dirty="0"/>
              <a:t>Opsesivna preokupacija telesnim objašnjenjima</a:t>
            </a:r>
            <a:endParaRPr lang="en-US" sz="2400" dirty="0"/>
          </a:p>
          <a:p>
            <a:r>
              <a:rPr lang="sr-Latn-RS" sz="2400" dirty="0"/>
              <a:t>„Organski uzrok u vidu bakterija i gljivica“</a:t>
            </a:r>
            <a:endParaRPr lang="en-US" sz="2400" dirty="0"/>
          </a:p>
          <a:p>
            <a:r>
              <a:rPr lang="sr-Latn-RS" sz="2400" dirty="0"/>
              <a:t>„Receptori su mi oštećeni,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ih</a:t>
            </a:r>
            <a:r>
              <a:rPr lang="en-US" sz="2400" dirty="0"/>
              <a:t> </a:t>
            </a:r>
            <a:r>
              <a:rPr lang="en-US" sz="2400" dirty="0" err="1"/>
              <a:t>jedu</a:t>
            </a:r>
            <a:r>
              <a:rPr lang="en-US" sz="2400" dirty="0"/>
              <a:t> </a:t>
            </a:r>
            <a:r>
              <a:rPr lang="en-US" sz="2400" dirty="0" err="1"/>
              <a:t>bakterije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gljivice</a:t>
            </a:r>
            <a:r>
              <a:rPr lang="en-US" sz="2400" dirty="0"/>
              <a:t>, </a:t>
            </a:r>
            <a:r>
              <a:rPr lang="sr-Latn-RS" sz="2400" dirty="0"/>
              <a:t>ne mogu da sintetišu dopamin“</a:t>
            </a:r>
            <a:endParaRPr lang="en-US" sz="2400" dirty="0"/>
          </a:p>
          <a:p>
            <a:r>
              <a:rPr lang="sr-Latn-RS" sz="2400" dirty="0"/>
              <a:t>Rigidna uverenja, pseudo-naučni stil objašnjenja</a:t>
            </a:r>
            <a:endParaRPr lang="en-US" sz="2400" dirty="0"/>
          </a:p>
          <a:p>
            <a:r>
              <a:rPr lang="sr-Latn-RS" sz="2400" dirty="0"/>
              <a:t>Odbija psihijatrijsku terapiju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psihološko</a:t>
            </a:r>
            <a:r>
              <a:rPr lang="en-US" sz="2400" dirty="0"/>
              <a:t> </a:t>
            </a:r>
            <a:r>
              <a:rPr lang="en-US" sz="2400" dirty="0" err="1"/>
              <a:t>testiranje</a:t>
            </a:r>
            <a:endParaRPr lang="en-US" sz="2400" dirty="0"/>
          </a:p>
          <a:p>
            <a:r>
              <a:rPr lang="en-US" sz="2400" dirty="0" err="1"/>
              <a:t>Zahteva</a:t>
            </a:r>
            <a:r>
              <a:rPr lang="en-US" sz="2400" dirty="0"/>
              <a:t> da se u </a:t>
            </a:r>
            <a:r>
              <a:rPr lang="en-US" sz="2400" dirty="0" err="1"/>
              <a:t>terapiju</a:t>
            </a:r>
            <a:r>
              <a:rPr lang="en-US" sz="2400" dirty="0"/>
              <a:t> </a:t>
            </a:r>
            <a:r>
              <a:rPr lang="en-US" sz="2400" dirty="0" err="1"/>
              <a:t>uvedu</a:t>
            </a:r>
            <a:r>
              <a:rPr lang="en-US" sz="2400" dirty="0"/>
              <a:t> </a:t>
            </a:r>
            <a:r>
              <a:rPr lang="en-US" sz="2400" dirty="0" err="1"/>
              <a:t>antibiotici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antimikotici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uputi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imunologa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822256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79AD-D2B7-F526-14D0-FAD04648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kliničkog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mišljenja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D874-A20F-71E3-0035-68FD05D89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b="1" i="1" dirty="0" err="1"/>
              <a:t>Kliničko</a:t>
            </a:r>
            <a:r>
              <a:rPr lang="en-US" b="1" i="1" dirty="0"/>
              <a:t> </a:t>
            </a:r>
            <a:r>
              <a:rPr lang="en-US" b="1" i="1" dirty="0" err="1"/>
              <a:t>mišljenje</a:t>
            </a:r>
            <a:r>
              <a:rPr lang="en-US" b="1" i="1" dirty="0"/>
              <a:t> </a:t>
            </a:r>
            <a:r>
              <a:rPr lang="en-US" b="1" i="1" dirty="0" err="1"/>
              <a:t>nije</a:t>
            </a:r>
            <a:r>
              <a:rPr lang="en-US" b="1" i="1" dirty="0"/>
              <a:t> </a:t>
            </a:r>
            <a:r>
              <a:rPr lang="en-US" b="1" i="1" dirty="0" err="1"/>
              <a:t>linearno</a:t>
            </a:r>
            <a:r>
              <a:rPr lang="en-US" b="1" i="1" dirty="0"/>
              <a:t> — ono se </a:t>
            </a:r>
            <a:r>
              <a:rPr lang="en-US" b="1" i="1" dirty="0" err="1"/>
              <a:t>razvija</a:t>
            </a:r>
            <a:r>
              <a:rPr lang="en-US" b="1" i="1" dirty="0"/>
              <a:t> </a:t>
            </a:r>
            <a:r>
              <a:rPr lang="en-US" b="1" i="1" dirty="0" err="1"/>
              <a:t>kroz</a:t>
            </a:r>
            <a:r>
              <a:rPr lang="en-US" b="1" i="1" dirty="0"/>
              <a:t> </a:t>
            </a:r>
            <a:r>
              <a:rPr lang="en-US" b="1" i="1" dirty="0" err="1"/>
              <a:t>vreme</a:t>
            </a:r>
            <a:endParaRPr lang="en-US" b="1" i="1" dirty="0"/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FA1B29-1366-4161-563E-D6372B1D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47167"/>
              </p:ext>
            </p:extLst>
          </p:nvPr>
        </p:nvGraphicFramePr>
        <p:xfrm>
          <a:off x="838200" y="2734056"/>
          <a:ext cx="10515600" cy="274757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3624534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045661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44522374"/>
                    </a:ext>
                  </a:extLst>
                </a:gridCol>
              </a:tblGrid>
              <a:tr h="443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/>
                        <a:t>Vreme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Dominantna hipoteza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Ključni fenomen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256827"/>
                  </a:ext>
                </a:extLst>
              </a:tr>
              <a:tr h="443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Početak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ADHD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Poteškoće pažnje i motivacije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263619"/>
                  </a:ext>
                </a:extLst>
              </a:tr>
              <a:tr h="443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1–2 godine kasnije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Depresivna simptomatologija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Umor, izolacija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74160"/>
                  </a:ext>
                </a:extLst>
              </a:tr>
              <a:tr h="7764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3–4 godine kasnije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Zavisničke tendencije / poremećaj ličnosti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Upotreba stimulansa, racionalizacija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546215"/>
                  </a:ext>
                </a:extLst>
              </a:tr>
              <a:tr h="443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5+ godina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Shizofreni spektar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 err="1"/>
                        <a:t>Deluzivni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sistem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gubitak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uvida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bizarne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elaboracije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85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08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853F-934D-C52C-128A-2D224A0E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 Dragana — slučaj koji nikada ne postaje jasan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792B-E6C0-7D2B-1230-C78C7544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NN, 46 </a:t>
            </a:r>
            <a:r>
              <a:rPr lang="en-US" sz="2400" dirty="0" err="1"/>
              <a:t>godina</a:t>
            </a:r>
            <a:r>
              <a:rPr lang="en-US" sz="2400" dirty="0"/>
              <a:t>,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Kragujevca</a:t>
            </a:r>
            <a:endParaRPr lang="en-US" sz="2400" dirty="0"/>
          </a:p>
          <a:p>
            <a:r>
              <a:rPr lang="en-US" sz="2400" dirty="0" err="1"/>
              <a:t>Ambulantno</a:t>
            </a:r>
            <a:r>
              <a:rPr lang="en-US" sz="2400" dirty="0"/>
              <a:t> </a:t>
            </a:r>
            <a:r>
              <a:rPr lang="en-US" sz="2400" dirty="0" err="1"/>
              <a:t>lečen</a:t>
            </a:r>
            <a:r>
              <a:rPr lang="en-US" sz="2400" dirty="0"/>
              <a:t> 20+ </a:t>
            </a:r>
            <a:r>
              <a:rPr lang="en-US" sz="2400" dirty="0" err="1"/>
              <a:t>godina</a:t>
            </a:r>
            <a:r>
              <a:rPr lang="en-US" sz="2400" dirty="0"/>
              <a:t>, </a:t>
            </a:r>
            <a:r>
              <a:rPr lang="en-US" sz="2400" dirty="0" err="1"/>
              <a:t>prvi</a:t>
            </a:r>
            <a:r>
              <a:rPr lang="en-US" sz="2400" dirty="0"/>
              <a:t> put </a:t>
            </a:r>
            <a:r>
              <a:rPr lang="en-US" sz="2400" dirty="0" err="1"/>
              <a:t>hospitalizovan</a:t>
            </a:r>
            <a:r>
              <a:rPr lang="en-US" sz="2400" dirty="0"/>
              <a:t> </a:t>
            </a:r>
            <a:r>
              <a:rPr lang="en-US" sz="2400" dirty="0" err="1"/>
              <a:t>sada</a:t>
            </a:r>
            <a:endParaRPr lang="en-US" sz="2400" dirty="0"/>
          </a:p>
          <a:p>
            <a:r>
              <a:rPr lang="en-US" sz="2400" dirty="0" err="1"/>
              <a:t>Ratno</a:t>
            </a:r>
            <a:r>
              <a:rPr lang="en-US" sz="2400" dirty="0"/>
              <a:t> </a:t>
            </a:r>
            <a:r>
              <a:rPr lang="en-US" sz="2400" dirty="0" err="1"/>
              <a:t>iskustvo</a:t>
            </a:r>
            <a:r>
              <a:rPr lang="en-US" sz="2400" dirty="0"/>
              <a:t> u </a:t>
            </a:r>
            <a:r>
              <a:rPr lang="en-US" sz="2400" dirty="0" err="1"/>
              <a:t>mladosti</a:t>
            </a:r>
            <a:r>
              <a:rPr lang="en-US" sz="2400" dirty="0"/>
              <a:t> → </a:t>
            </a:r>
            <a:r>
              <a:rPr lang="en-US" sz="2400" dirty="0" err="1"/>
              <a:t>gubitak</a:t>
            </a:r>
            <a:r>
              <a:rPr lang="en-US" sz="2400" dirty="0"/>
              <a:t> </a:t>
            </a:r>
            <a:r>
              <a:rPr lang="en-US" sz="2400" dirty="0" err="1"/>
              <a:t>sluha</a:t>
            </a:r>
            <a:r>
              <a:rPr lang="en-US" sz="2400" dirty="0"/>
              <a:t>, </a:t>
            </a:r>
            <a:r>
              <a:rPr lang="en-US" sz="2400" dirty="0" err="1"/>
              <a:t>noćne</a:t>
            </a:r>
            <a:r>
              <a:rPr lang="en-US" sz="2400" dirty="0"/>
              <a:t> more, </a:t>
            </a:r>
            <a:r>
              <a:rPr lang="en-US" sz="2400" dirty="0" err="1"/>
              <a:t>napetost</a:t>
            </a:r>
            <a:r>
              <a:rPr lang="en-US" sz="2400" dirty="0"/>
              <a:t>, </a:t>
            </a:r>
            <a:r>
              <a:rPr lang="en-US" sz="2400" dirty="0" err="1"/>
              <a:t>panični</a:t>
            </a:r>
            <a:r>
              <a:rPr lang="en-US" sz="2400" dirty="0"/>
              <a:t> </a:t>
            </a:r>
            <a:r>
              <a:rPr lang="en-US" sz="2400" dirty="0" err="1"/>
              <a:t>napadi</a:t>
            </a:r>
            <a:endParaRPr lang="en-US" sz="2400" dirty="0"/>
          </a:p>
          <a:p>
            <a:r>
              <a:rPr lang="en-US" sz="2400" dirty="0" err="1"/>
              <a:t>Nikada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imao</a:t>
            </a:r>
            <a:r>
              <a:rPr lang="en-US" sz="2400" dirty="0"/>
              <a:t> </a:t>
            </a:r>
            <a:r>
              <a:rPr lang="en-US" sz="2400" dirty="0" err="1"/>
              <a:t>psihotične</a:t>
            </a:r>
            <a:r>
              <a:rPr lang="en-US" sz="2400" dirty="0"/>
              <a:t> </a:t>
            </a:r>
            <a:r>
              <a:rPr lang="en-US" sz="2400" dirty="0" err="1"/>
              <a:t>epizode</a:t>
            </a:r>
            <a:r>
              <a:rPr lang="en-US" sz="2400" dirty="0"/>
              <a:t> u </a:t>
            </a:r>
            <a:r>
              <a:rPr lang="en-US" sz="2400" dirty="0" err="1"/>
              <a:t>punom</a:t>
            </a:r>
            <a:r>
              <a:rPr lang="en-US" sz="2400" dirty="0"/>
              <a:t> </a:t>
            </a:r>
            <a:r>
              <a:rPr lang="en-US" sz="2400" dirty="0" err="1"/>
              <a:t>smislu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povremene</a:t>
            </a:r>
            <a:r>
              <a:rPr lang="en-US" sz="2400" dirty="0"/>
              <a:t> </a:t>
            </a:r>
            <a:r>
              <a:rPr lang="en-US" sz="2400" dirty="0" err="1"/>
              <a:t>deluzivne</a:t>
            </a:r>
            <a:r>
              <a:rPr lang="en-US" sz="2400" dirty="0"/>
              <a:t> </a:t>
            </a:r>
            <a:r>
              <a:rPr lang="en-US" sz="2400" dirty="0" err="1"/>
              <a:t>teme</a:t>
            </a:r>
            <a:endParaRPr lang="en-US" sz="2400" dirty="0"/>
          </a:p>
          <a:p>
            <a:r>
              <a:rPr lang="en-US" sz="2400" dirty="0" err="1"/>
              <a:t>Periodi</a:t>
            </a:r>
            <a:r>
              <a:rPr lang="en-US" sz="2400" dirty="0"/>
              <a:t> </a:t>
            </a:r>
            <a:r>
              <a:rPr lang="en-US" sz="2400" dirty="0" err="1"/>
              <a:t>depresivnosti</a:t>
            </a:r>
            <a:r>
              <a:rPr lang="en-US" sz="2400" dirty="0"/>
              <a:t>, </a:t>
            </a:r>
            <a:r>
              <a:rPr lang="en-US" sz="2400" dirty="0" err="1"/>
              <a:t>razdražljivosti</a:t>
            </a:r>
            <a:r>
              <a:rPr lang="en-US" sz="2400" dirty="0"/>
              <a:t>, </a:t>
            </a:r>
            <a:r>
              <a:rPr lang="en-US" sz="2400" dirty="0" err="1"/>
              <a:t>povlačenja</a:t>
            </a:r>
            <a:endParaRPr lang="en-US" sz="2400" dirty="0"/>
          </a:p>
          <a:p>
            <a:r>
              <a:rPr lang="en-US" sz="2400" dirty="0" err="1"/>
              <a:t>Socijalna</a:t>
            </a:r>
            <a:r>
              <a:rPr lang="en-US" sz="2400" dirty="0"/>
              <a:t> </a:t>
            </a:r>
            <a:r>
              <a:rPr lang="en-US" sz="2400" dirty="0" err="1"/>
              <a:t>izolacija</a:t>
            </a:r>
            <a:r>
              <a:rPr lang="en-US" sz="2400" dirty="0"/>
              <a:t>, </a:t>
            </a:r>
            <a:r>
              <a:rPr lang="en-US" sz="2400" dirty="0" err="1"/>
              <a:t>neredovna</a:t>
            </a:r>
            <a:r>
              <a:rPr lang="en-US" sz="2400" dirty="0"/>
              <a:t> </a:t>
            </a:r>
            <a:r>
              <a:rPr lang="en-US" sz="2400" dirty="0" err="1"/>
              <a:t>terapija</a:t>
            </a:r>
            <a:r>
              <a:rPr lang="en-US" sz="2400" dirty="0"/>
              <a:t>, </a:t>
            </a:r>
            <a:r>
              <a:rPr lang="en-US" sz="2400" dirty="0" err="1"/>
              <a:t>ambivalentan</a:t>
            </a:r>
            <a:r>
              <a:rPr lang="en-US" sz="2400" dirty="0"/>
              <a:t> </a:t>
            </a:r>
            <a:r>
              <a:rPr lang="en-US" sz="2400" dirty="0" err="1"/>
              <a:t>odnos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lečenju</a:t>
            </a:r>
            <a:endParaRPr lang="en-US" sz="2400" dirty="0"/>
          </a:p>
          <a:p>
            <a:r>
              <a:rPr lang="en-US" sz="2400" dirty="0"/>
              <a:t>Majka </a:t>
            </a:r>
            <a:r>
              <a:rPr lang="en-US" sz="2400" dirty="0" err="1"/>
              <a:t>bipolarni</a:t>
            </a:r>
            <a:r>
              <a:rPr lang="en-US" sz="2400" dirty="0"/>
              <a:t> </a:t>
            </a:r>
            <a:r>
              <a:rPr lang="en-US" sz="2400" dirty="0" err="1"/>
              <a:t>poremećaj</a:t>
            </a:r>
            <a:r>
              <a:rPr lang="en-US" sz="2400" dirty="0"/>
              <a:t>, </a:t>
            </a:r>
            <a:r>
              <a:rPr lang="en-US" sz="2400" dirty="0" err="1"/>
              <a:t>deda</a:t>
            </a:r>
            <a:r>
              <a:rPr lang="en-US" sz="2400" dirty="0"/>
              <a:t> </a:t>
            </a:r>
            <a:r>
              <a:rPr lang="en-US" sz="2400" dirty="0" err="1"/>
              <a:t>izvršio</a:t>
            </a:r>
            <a:r>
              <a:rPr lang="en-US" sz="2400" dirty="0"/>
              <a:t> </a:t>
            </a:r>
            <a:r>
              <a:rPr lang="en-US" sz="2400" dirty="0" err="1"/>
              <a:t>suicid</a:t>
            </a:r>
            <a:endParaRPr lang="en-US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40579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BEB5-871D-DAAC-674D-E8FCF448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pomalo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—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ništa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dovoljno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jasno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B734-EB3E-DA9E-F63C-952A0146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648"/>
            <a:ext cx="11094720" cy="4584319"/>
          </a:xfrm>
        </p:spPr>
        <p:txBody>
          <a:bodyPr>
            <a:normAutofit/>
          </a:bodyPr>
          <a:lstStyle/>
          <a:p>
            <a:r>
              <a:rPr lang="sr-Latn-RS" sz="2400" dirty="0"/>
              <a:t>Traume → hronični stres, noćne more, </a:t>
            </a:r>
            <a:r>
              <a:rPr lang="sr-Latn-RS" sz="2400" b="1" dirty="0"/>
              <a:t>PTSP</a:t>
            </a:r>
            <a:r>
              <a:rPr lang="sr-Latn-RS" sz="2400" dirty="0"/>
              <a:t> elementi</a:t>
            </a:r>
            <a:endParaRPr lang="en-US" sz="2400" dirty="0"/>
          </a:p>
          <a:p>
            <a:r>
              <a:rPr lang="sr-Latn-RS" sz="2400" dirty="0"/>
              <a:t>Periodi sniženog raspoloženja i </a:t>
            </a:r>
            <a:r>
              <a:rPr lang="sr-Latn-RS" sz="2400" dirty="0" err="1"/>
              <a:t>anhedonije</a:t>
            </a:r>
            <a:r>
              <a:rPr lang="sr-Latn-RS" sz="2400" dirty="0"/>
              <a:t> → </a:t>
            </a:r>
            <a:r>
              <a:rPr lang="sr-Latn-RS" sz="2400" b="1" dirty="0" err="1"/>
              <a:t>depresivn</a:t>
            </a:r>
            <a:r>
              <a:rPr lang="en-US" sz="2400" b="1" dirty="0" err="1"/>
              <a:t>i</a:t>
            </a:r>
            <a:r>
              <a:rPr lang="sr-Latn-RS" sz="2400" b="1" dirty="0"/>
              <a:t> </a:t>
            </a:r>
            <a:r>
              <a:rPr lang="en-US" sz="2400" dirty="0" err="1"/>
              <a:t>simptomi</a:t>
            </a:r>
            <a:endParaRPr lang="en-US" sz="2400" dirty="0"/>
          </a:p>
          <a:p>
            <a:r>
              <a:rPr lang="sr-Latn-RS" sz="2400" dirty="0"/>
              <a:t>Izolacija, promene afekta, niska tolerancija na frustraciju → </a:t>
            </a:r>
            <a:r>
              <a:rPr lang="en-US" sz="2400" b="1" dirty="0" err="1"/>
              <a:t>granični</a:t>
            </a:r>
            <a:r>
              <a:rPr lang="en-US" sz="2400" dirty="0"/>
              <a:t> </a:t>
            </a:r>
            <a:r>
              <a:rPr lang="sr-Latn-RS" sz="2400" dirty="0"/>
              <a:t>obrasci</a:t>
            </a:r>
            <a:endParaRPr lang="en-US" sz="2400" dirty="0"/>
          </a:p>
          <a:p>
            <a:r>
              <a:rPr lang="sr-Latn-RS" sz="2400" dirty="0"/>
              <a:t>Povremene ideje odnosa, fragmentarne distorzije → </a:t>
            </a:r>
            <a:r>
              <a:rPr lang="sr-Latn-RS" sz="2400" b="1" dirty="0"/>
              <a:t>nespecifikovani psihotični momenti</a:t>
            </a:r>
            <a:endParaRPr lang="en-US" sz="2400" b="1" dirty="0"/>
          </a:p>
          <a:p>
            <a:r>
              <a:rPr lang="sr-Latn-RS" sz="2400" dirty="0"/>
              <a:t>Porodična opterećenost → rizik za bipolarni i </a:t>
            </a:r>
            <a:r>
              <a:rPr lang="sr-Latn-RS" sz="2400" dirty="0" err="1"/>
              <a:t>suicidni</a:t>
            </a:r>
            <a:r>
              <a:rPr lang="sr-Latn-RS" sz="2400" dirty="0"/>
              <a:t> spektar</a:t>
            </a:r>
          </a:p>
        </p:txBody>
      </p:sp>
    </p:spTree>
    <p:extLst>
      <p:ext uri="{BB962C8B-B14F-4D97-AF65-F5344CB8AC3E}">
        <p14:creationId xmlns:p14="http://schemas.microsoft.com/office/powerpoint/2010/main" val="232288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5C13-D50E-A379-3F02-B0AFF2CD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Kliničko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mišljenje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centar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493E-1CF6-09F0-9ED9-D889AFC8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 err="1"/>
              <a:t>Klinička</a:t>
            </a:r>
            <a:r>
              <a:rPr lang="en-US" sz="2400" i="1" dirty="0"/>
              <a:t> </a:t>
            </a:r>
            <a:r>
              <a:rPr lang="en-US" sz="2400" i="1" dirty="0" err="1"/>
              <a:t>psihologija</a:t>
            </a:r>
            <a:r>
              <a:rPr lang="en-US" sz="2400" i="1" dirty="0"/>
              <a:t> </a:t>
            </a:r>
            <a:r>
              <a:rPr lang="en-US" sz="2400" i="1" dirty="0" err="1"/>
              <a:t>kao</a:t>
            </a:r>
            <a:r>
              <a:rPr lang="en-US" sz="2400" i="1" dirty="0"/>
              <a:t> </a:t>
            </a:r>
            <a:r>
              <a:rPr lang="en-US" sz="2400" i="1" dirty="0" err="1"/>
              <a:t>disciplina</a:t>
            </a:r>
            <a:r>
              <a:rPr lang="en-US" sz="2400" i="1" dirty="0"/>
              <a:t> </a:t>
            </a:r>
            <a:r>
              <a:rPr lang="en-US" sz="2400" i="1" dirty="0" err="1"/>
              <a:t>sumnje</a:t>
            </a:r>
            <a:endParaRPr lang="en-US" sz="2400" i="1" dirty="0"/>
          </a:p>
          <a:p>
            <a:pPr marL="0" indent="0" algn="ctr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 jedinstvene etiologije</a:t>
            </a:r>
            <a:r>
              <a:rPr lang="sr-Latn-RS" sz="2400" dirty="0"/>
              <a:t>: trauma, genetika i ličnost su isprepleteni</a:t>
            </a:r>
            <a:endParaRPr lang="en-US" sz="2400" dirty="0"/>
          </a:p>
          <a:p>
            <a:pPr marL="0" indent="0">
              <a:buNone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 dominantne simptomatologije </a:t>
            </a:r>
            <a:r>
              <a:rPr lang="sr-Latn-RS" sz="2400" dirty="0"/>
              <a:t>— sve je blago poremećeno</a:t>
            </a:r>
            <a:endParaRPr lang="en-US" sz="2400" dirty="0"/>
          </a:p>
          <a:p>
            <a:pPr marL="0" indent="0">
              <a:buNone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Funkcionalnost oscilira</a:t>
            </a:r>
            <a:r>
              <a:rPr lang="sr-Latn-RS" sz="2400" dirty="0"/>
              <a:t>: radi, ali iscrpljeno; funkcioniše, ali bez smisla</a:t>
            </a:r>
            <a:endParaRPr lang="en-US" sz="2400" dirty="0"/>
          </a:p>
          <a:p>
            <a:pPr marL="0" indent="0">
              <a:buNone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Nijedan test neće dati odgovor </a:t>
            </a:r>
            <a:r>
              <a:rPr lang="sr-Latn-RS" sz="2400" dirty="0"/>
              <a:t>– jedino longitudinalna procena i kontekst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Pitanje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Kada </a:t>
            </a:r>
            <a:r>
              <a:rPr lang="en-US" sz="2400" dirty="0" err="1"/>
              <a:t>postaje</a:t>
            </a:r>
            <a:r>
              <a:rPr lang="en-US" sz="2400" dirty="0"/>
              <a:t> </a:t>
            </a:r>
            <a:r>
              <a:rPr lang="en-US" sz="2400" dirty="0" err="1"/>
              <a:t>važnije</a:t>
            </a:r>
            <a:r>
              <a:rPr lang="en-US" sz="2400" dirty="0"/>
              <a:t> </a:t>
            </a:r>
            <a:r>
              <a:rPr lang="en-US" sz="2400" dirty="0" err="1"/>
              <a:t>razumeti</a:t>
            </a:r>
            <a:r>
              <a:rPr lang="en-US" sz="2400" dirty="0"/>
              <a:t> </a:t>
            </a:r>
            <a:r>
              <a:rPr lang="en-US" sz="2400" dirty="0" err="1"/>
              <a:t>strukturu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postaviti</a:t>
            </a:r>
            <a:r>
              <a:rPr lang="en-US" sz="2400" dirty="0"/>
              <a:t> </a:t>
            </a:r>
            <a:r>
              <a:rPr lang="en-US" sz="2400" dirty="0" err="1"/>
              <a:t>dijagnozu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35246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38FC-657C-D002-A2E9-F387F94B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simptoma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4B1569-F18F-08EE-4FF6-F0F25D6738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01094"/>
          <a:ext cx="10515600" cy="32004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1819952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0481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085025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Period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Dominantni fenomen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Klinička interpretacija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002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19–25 god.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Ratna trauma, anksioznost, noćne more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Akutni PTSP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8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26–35 god.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Hronična napetost, panični napadi, iscrpljenost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 err="1"/>
                        <a:t>Hronifikacija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stresa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depresivni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simptomi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253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35–45 god.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Povlačenje, gubitak interesovanja, rigidnost u mislima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Poremećaj ličnosti vs. hronična psihoza niskog intenziteta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014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45+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Opšti kolaps funkcionalnosti, preplavljenost afektom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 err="1"/>
                        <a:t>Nespecifikovani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psihotični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poremećaj</a:t>
                      </a:r>
                      <a:r>
                        <a:rPr lang="en-US" dirty="0"/>
                        <a:t> u </a:t>
                      </a:r>
                      <a:r>
                        <a:rPr lang="en-US" dirty="0" err="1"/>
                        <a:t>kontekstu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traumatske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hronifikacije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898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89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B5B6-B731-1082-AB35-DECF5888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test ne „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slučaj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učini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složenijim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D23185-D953-C344-6335-16824E0A2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427709"/>
              </p:ext>
            </p:extLst>
          </p:nvPr>
        </p:nvGraphicFramePr>
        <p:xfrm>
          <a:off x="5945146" y="1588003"/>
          <a:ext cx="3008332" cy="4370760"/>
        </p:xfrm>
        <a:graphic>
          <a:graphicData uri="http://schemas.openxmlformats.org/drawingml/2006/table">
            <a:tbl>
              <a:tblPr/>
              <a:tblGrid>
                <a:gridCol w="2414873">
                  <a:extLst>
                    <a:ext uri="{9D8B030D-6E8A-4147-A177-3AD203B41FA5}">
                      <a16:colId xmlns:a16="http://schemas.microsoft.com/office/drawing/2014/main" val="2877870995"/>
                    </a:ext>
                  </a:extLst>
                </a:gridCol>
                <a:gridCol w="593459">
                  <a:extLst>
                    <a:ext uri="{9D8B030D-6E8A-4147-A177-3AD203B41FA5}">
                      <a16:colId xmlns:a16="http://schemas.microsoft.com/office/drawing/2014/main" val="4291694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1 - Shizoid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5903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2A - Avoidant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5922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2B - Depressive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8254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3 - Dependent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4379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4 - Histrionic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6156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5 - Narcissistic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5795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6A - Antisocial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5776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6B - Sadistic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7243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7 - Compulsive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0801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8A - Negativistic Pas-Agr.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1567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8B - Masochistic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3273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214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 - Schizotypal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5289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 - Borderline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514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P - Paranoid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6695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08446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 - Anxiety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4811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H - Somatoform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995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 - Bipolar: Manic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0631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D - Dysthymia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9101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B - Alcohol Dependence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0338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T - Drug Dependence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211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R - PTSD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07919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8023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SS - Thought Disorder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363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CC - Major Depression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6798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PP - Delusional Disorder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95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F622C9-1FDE-C1B2-47B0-98EEEAF7AEFC}"/>
              </a:ext>
            </a:extLst>
          </p:cNvPr>
          <p:cNvSpPr txBox="1"/>
          <p:nvPr/>
        </p:nvSpPr>
        <p:spPr>
          <a:xfrm>
            <a:off x="543306" y="4135660"/>
            <a:ext cx="4670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Ovo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greška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.</a:t>
            </a:r>
          </a:p>
          <a:p>
            <a:r>
              <a:rPr lang="en-US" dirty="0"/>
              <a:t>Ovo je </a:t>
            </a:r>
            <a:r>
              <a:rPr lang="en-US" dirty="0" err="1"/>
              <a:t>hronična</a:t>
            </a:r>
            <a:r>
              <a:rPr lang="en-US" dirty="0"/>
              <a:t>, </a:t>
            </a:r>
            <a:r>
              <a:rPr lang="en-US" dirty="0" err="1"/>
              <a:t>difuzna</a:t>
            </a:r>
            <a:r>
              <a:rPr lang="en-US" dirty="0"/>
              <a:t> </a:t>
            </a:r>
            <a:r>
              <a:rPr lang="en-US" dirty="0" err="1"/>
              <a:t>psihopatologija</a:t>
            </a:r>
            <a:r>
              <a:rPr lang="en-US" dirty="0"/>
              <a:t>.</a:t>
            </a:r>
            <a:endParaRPr lang="sr-Latn-R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11CD9-8610-926B-A79B-A406E0C35C53}"/>
              </a:ext>
            </a:extLst>
          </p:cNvPr>
          <p:cNvSpPr txBox="1"/>
          <p:nvPr/>
        </p:nvSpPr>
        <p:spPr>
          <a:xfrm>
            <a:off x="4850130" y="609592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poremećaj</a:t>
            </a:r>
            <a:r>
              <a:rPr lang="en-US" dirty="0"/>
              <a:t> —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čovek</a:t>
            </a:r>
            <a:r>
              <a:rPr lang="en-US" dirty="0"/>
              <a:t> koji se 20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raspada</a:t>
            </a:r>
            <a:r>
              <a:rPr lang="en-US" dirty="0"/>
              <a:t> pod </a:t>
            </a:r>
            <a:r>
              <a:rPr lang="en-US" dirty="0" err="1"/>
              <a:t>teretom</a:t>
            </a:r>
            <a:r>
              <a:rPr lang="en-US" dirty="0"/>
              <a:t> </a:t>
            </a:r>
            <a:r>
              <a:rPr lang="en-US" dirty="0" err="1"/>
              <a:t>traume</a:t>
            </a:r>
            <a:endParaRPr lang="sr-Latn-R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2E59B-EE55-6262-482C-FAB349E7A7AD}"/>
              </a:ext>
            </a:extLst>
          </p:cNvPr>
          <p:cNvSpPr txBox="1"/>
          <p:nvPr/>
        </p:nvSpPr>
        <p:spPr>
          <a:xfrm>
            <a:off x="543306" y="1896625"/>
            <a:ext cx="46702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Cilj testiranja: procena aktuelnog funkcionisanja ličnosti i kognitivne efikasnosti</a:t>
            </a:r>
          </a:p>
          <a:p>
            <a:r>
              <a:rPr lang="sr-Latn-RS" dirty="0"/>
              <a:t>Primenjene tehnike: </a:t>
            </a:r>
            <a:r>
              <a:rPr lang="sr-Latn-RS" dirty="0" err="1"/>
              <a:t>Eksplorativni</a:t>
            </a:r>
            <a:r>
              <a:rPr lang="sr-Latn-RS" dirty="0"/>
              <a:t> intervju, VITI, MCMI-III, RSCH</a:t>
            </a:r>
          </a:p>
          <a:p>
            <a:r>
              <a:rPr lang="sr-Latn-RS" dirty="0"/>
              <a:t>Uputna dijagnoza: F43.1, F62.0, F29 in </a:t>
            </a:r>
            <a:r>
              <a:rPr lang="sr-Latn-RS" dirty="0" err="1"/>
              <a:t>obs</a:t>
            </a:r>
            <a:r>
              <a:rPr lang="sr-Latn-RS" dirty="0"/>
              <a:t>, F33.2 in </a:t>
            </a:r>
            <a:r>
              <a:rPr lang="sr-Latn-RS" dirty="0" err="1"/>
              <a:t>obs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4685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64F6-95DF-2F04-CA82-9DFC848D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govorimo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ograničenjima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klasifikacija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C6418-85CA-1025-C062-BB98499E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34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u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naići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staje</a:t>
            </a:r>
            <a:r>
              <a:rPr lang="en-US" i="1" dirty="0"/>
              <a:t> u </a:t>
            </a:r>
            <a:r>
              <a:rPr lang="en-US" i="1" dirty="0" err="1"/>
              <a:t>dijagnozu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Psiholozi</a:t>
            </a:r>
            <a:r>
              <a:rPr lang="en-US" dirty="0"/>
              <a:t>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počnu</a:t>
            </a:r>
            <a:r>
              <a:rPr lang="en-US" dirty="0"/>
              <a:t> da </a:t>
            </a:r>
            <a:r>
              <a:rPr lang="en-US" dirty="0" err="1"/>
              <a:t>sumnjaju</a:t>
            </a:r>
            <a:r>
              <a:rPr lang="en-US" dirty="0"/>
              <a:t> u </a:t>
            </a:r>
            <a:r>
              <a:rPr lang="en-US" dirty="0" err="1"/>
              <a:t>sebe</a:t>
            </a:r>
            <a:r>
              <a:rPr lang="en-US" dirty="0"/>
              <a:t>:</a:t>
            </a:r>
            <a:br>
              <a:rPr lang="en-US" dirty="0"/>
            </a:br>
            <a:r>
              <a:rPr lang="en-US" i="1" dirty="0"/>
              <a:t>„Ne </a:t>
            </a:r>
            <a:r>
              <a:rPr lang="en-US" i="1" dirty="0" err="1"/>
              <a:t>znam</a:t>
            </a:r>
            <a:r>
              <a:rPr lang="en-US" i="1" dirty="0"/>
              <a:t> da </a:t>
            </a:r>
            <a:r>
              <a:rPr lang="en-US" i="1" dirty="0" err="1"/>
              <a:t>interpretiram</a:t>
            </a:r>
            <a:r>
              <a:rPr lang="en-US" i="1" dirty="0"/>
              <a:t> </a:t>
            </a:r>
            <a:r>
              <a:rPr lang="en-US" i="1" dirty="0" err="1"/>
              <a:t>rezultate</a:t>
            </a:r>
            <a:r>
              <a:rPr lang="en-US" i="1" dirty="0"/>
              <a:t>“</a:t>
            </a:r>
            <a:br>
              <a:rPr lang="en-US" dirty="0"/>
            </a:br>
            <a:r>
              <a:rPr lang="en-US" i="1" dirty="0"/>
              <a:t>„</a:t>
            </a:r>
            <a:r>
              <a:rPr lang="en-US" i="1" dirty="0" err="1"/>
              <a:t>Možda</a:t>
            </a:r>
            <a:r>
              <a:rPr lang="en-US" i="1" dirty="0"/>
              <a:t> je test </a:t>
            </a:r>
            <a:r>
              <a:rPr lang="en-US" i="1" dirty="0" err="1"/>
              <a:t>loš</a:t>
            </a:r>
            <a:r>
              <a:rPr lang="en-US" i="1" dirty="0"/>
              <a:t>, </a:t>
            </a:r>
            <a:r>
              <a:rPr lang="en-US" i="1" dirty="0" err="1"/>
              <a:t>ništa</a:t>
            </a:r>
            <a:r>
              <a:rPr lang="en-US" i="1" dirty="0"/>
              <a:t> me </a:t>
            </a:r>
            <a:r>
              <a:rPr lang="en-US" i="1" dirty="0" err="1"/>
              <a:t>nisu</a:t>
            </a:r>
            <a:r>
              <a:rPr lang="en-US" i="1" dirty="0"/>
              <a:t> </a:t>
            </a:r>
            <a:r>
              <a:rPr lang="en-US" i="1" dirty="0" err="1"/>
              <a:t>naučili</a:t>
            </a:r>
            <a:r>
              <a:rPr lang="en-US" i="1" dirty="0"/>
              <a:t>“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Prva </a:t>
            </a:r>
            <a:r>
              <a:rPr lang="en-US" dirty="0" err="1"/>
              <a:t>reakcija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 err="1"/>
              <a:t>kritika</a:t>
            </a:r>
            <a:r>
              <a:rPr lang="en-US" b="1" dirty="0"/>
              <a:t> </a:t>
            </a:r>
            <a:r>
              <a:rPr lang="en-US" b="1" dirty="0" err="1"/>
              <a:t>testa</a:t>
            </a:r>
            <a:r>
              <a:rPr lang="en-US" b="1" dirty="0"/>
              <a:t>, a ne </a:t>
            </a: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b="1" dirty="0" err="1"/>
              <a:t>dijagnostike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Tada </a:t>
            </a:r>
            <a:r>
              <a:rPr lang="en-US" dirty="0" err="1"/>
              <a:t>nastaje</a:t>
            </a:r>
            <a:r>
              <a:rPr lang="en-US" dirty="0"/>
              <a:t> „</a:t>
            </a:r>
            <a:r>
              <a:rPr lang="en-US" dirty="0" err="1"/>
              <a:t>spasavanje</a:t>
            </a:r>
            <a:r>
              <a:rPr lang="en-US" dirty="0"/>
              <a:t>“ </a:t>
            </a:r>
            <a:r>
              <a:rPr lang="en-US" dirty="0" err="1"/>
              <a:t>projektivnim</a:t>
            </a:r>
            <a:r>
              <a:rPr lang="en-US" dirty="0"/>
              <a:t> </a:t>
            </a:r>
            <a:r>
              <a:rPr lang="en-US" dirty="0" err="1"/>
              <a:t>tehnikama</a:t>
            </a:r>
            <a:r>
              <a:rPr lang="en-US" dirty="0"/>
              <a:t>:</a:t>
            </a:r>
            <a:br>
              <a:rPr lang="en-US" dirty="0"/>
            </a:br>
            <a:r>
              <a:rPr lang="en-US" i="1" dirty="0"/>
              <a:t>„</a:t>
            </a:r>
            <a:r>
              <a:rPr lang="en-US" i="1" dirty="0" err="1"/>
              <a:t>Možda</a:t>
            </a:r>
            <a:r>
              <a:rPr lang="en-US" i="1" dirty="0"/>
              <a:t> </a:t>
            </a:r>
            <a:r>
              <a:rPr lang="en-US" i="1" dirty="0" err="1"/>
              <a:t>ću</a:t>
            </a:r>
            <a:r>
              <a:rPr lang="en-US" i="1" dirty="0"/>
              <a:t> u </a:t>
            </a:r>
            <a:r>
              <a:rPr lang="en-US" i="1" dirty="0" err="1"/>
              <a:t>Roršahu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Crtežu</a:t>
            </a:r>
            <a:r>
              <a:rPr lang="en-US" i="1" dirty="0"/>
              <a:t> </a:t>
            </a:r>
            <a:r>
              <a:rPr lang="en-US" i="1" dirty="0" err="1"/>
              <a:t>videti</a:t>
            </a:r>
            <a:r>
              <a:rPr lang="en-US" i="1" dirty="0"/>
              <a:t> </a:t>
            </a:r>
            <a:r>
              <a:rPr lang="en-US" i="1" dirty="0" err="1"/>
              <a:t>nešto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testovi</a:t>
            </a:r>
            <a:r>
              <a:rPr lang="en-US" i="1" dirty="0"/>
              <a:t> ne </a:t>
            </a:r>
            <a:r>
              <a:rPr lang="en-US" i="1" dirty="0" err="1"/>
              <a:t>pokazuju</a:t>
            </a:r>
            <a:r>
              <a:rPr lang="en-US" i="1" dirty="0"/>
              <a:t>.“</a:t>
            </a:r>
            <a:endParaRPr lang="en-US" dirty="0"/>
          </a:p>
          <a:p>
            <a:pPr algn="r">
              <a:buNone/>
            </a:pPr>
            <a:r>
              <a:rPr lang="en-US" b="1" dirty="0"/>
              <a:t>                                                        </a:t>
            </a:r>
            <a:r>
              <a:rPr lang="en-US" sz="3000" b="1" dirty="0"/>
              <a:t>Ali problem </a:t>
            </a:r>
            <a:r>
              <a:rPr lang="en-US" sz="3000" b="1" dirty="0" err="1"/>
              <a:t>nije</a:t>
            </a:r>
            <a:r>
              <a:rPr lang="en-US" sz="3000" b="1" dirty="0"/>
              <a:t> u </a:t>
            </a:r>
            <a:r>
              <a:rPr lang="en-US" sz="3000" b="1" dirty="0" err="1"/>
              <a:t>testovima</a:t>
            </a:r>
            <a:br>
              <a:rPr lang="en-US" sz="3000" b="1" dirty="0"/>
            </a:br>
            <a:r>
              <a:rPr lang="en-US" sz="3000" b="1" dirty="0"/>
              <a:t>                                                    Problem je u </a:t>
            </a:r>
            <a:r>
              <a:rPr lang="en-US" sz="3000" b="1" dirty="0" err="1"/>
              <a:t>kategorijama</a:t>
            </a:r>
            <a:endParaRPr lang="en-US" sz="30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50420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ED74-437F-AEB9-E20A-84F544F7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Psihopatologija — šta vidimo kada prestanemo da gledamo kategorije?</a:t>
            </a:r>
            <a:endParaRPr lang="sr-Latn-R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3966F-D0D4-3239-5CFE-320DBABEE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0905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369E-5236-AE7F-53B6-EC1D040D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Hijerarhijska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taksonomija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psihopatologije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D887-1FD0-7B45-EC4D-531B3663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536" cy="4351338"/>
          </a:xfrm>
        </p:spPr>
        <p:txBody>
          <a:bodyPr>
            <a:normAutofit fontScale="70000" lnSpcReduction="20000"/>
          </a:bodyPr>
          <a:lstStyle/>
          <a:p>
            <a:r>
              <a:rPr lang="sr-Latn-RS" b="1" dirty="0"/>
              <a:t>Najuticajniji savremeni model razumevanja psihopatologije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sr-Latn-RS" dirty="0"/>
              <a:t>(</a:t>
            </a:r>
            <a:r>
              <a:rPr lang="sr-Latn-RS" dirty="0" err="1"/>
              <a:t>Kotov</a:t>
            </a:r>
            <a:r>
              <a:rPr lang="sr-Latn-RS" dirty="0"/>
              <a:t> et </a:t>
            </a:r>
            <a:r>
              <a:rPr lang="sr-Latn-RS" dirty="0" err="1"/>
              <a:t>al</a:t>
            </a:r>
            <a:r>
              <a:rPr lang="sr-Latn-RS" dirty="0"/>
              <a:t>., 2017)</a:t>
            </a:r>
            <a:endParaRPr lang="en-US" dirty="0"/>
          </a:p>
          <a:p>
            <a:r>
              <a:rPr lang="sr-Latn-RS" b="1" dirty="0"/>
              <a:t>Nastao kao odgovor na ograničenja kategorijalnih sistema (DSM, ICD)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sr-Latn-RS" dirty="0"/>
              <a:t>– veštačke granice, slaba stabilnost dijagnoza, mala etiološka vrednost.</a:t>
            </a:r>
            <a:endParaRPr lang="en-US" dirty="0"/>
          </a:p>
          <a:p>
            <a:r>
              <a:rPr lang="sr-Latn-RS" b="1" dirty="0"/>
              <a:t>Mentalni poremećaji nisu izolovane jedinice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r-Latn-RS" dirty="0"/>
              <a:t>– simptomi se grupišu u dimenzije i hijerarhijske nivoe; poremećaji dele zajedničke mehanizme.</a:t>
            </a:r>
            <a:endParaRPr lang="en-US" dirty="0"/>
          </a:p>
          <a:p>
            <a:r>
              <a:rPr lang="sr-Latn-RS" b="1" dirty="0"/>
              <a:t>Visoka </a:t>
            </a:r>
            <a:r>
              <a:rPr lang="sr-Latn-RS" b="1" dirty="0" err="1"/>
              <a:t>komorbiditetnost</a:t>
            </a:r>
            <a:r>
              <a:rPr lang="sr-Latn-RS" b="1" dirty="0"/>
              <a:t> nije slučajnost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sr-Latn-RS" dirty="0"/>
              <a:t>– već posledica zajedničkih </a:t>
            </a:r>
            <a:r>
              <a:rPr lang="sr-Latn-RS" dirty="0" err="1"/>
              <a:t>dimenzionalnih</a:t>
            </a:r>
            <a:r>
              <a:rPr lang="sr-Latn-RS" dirty="0"/>
              <a:t> faktora rizika.</a:t>
            </a:r>
            <a:endParaRPr lang="en-US" dirty="0"/>
          </a:p>
          <a:p>
            <a:r>
              <a:rPr lang="sr-Latn-RS" b="1" dirty="0"/>
              <a:t>Slaba unutrašnja koherentnost mnogih dijagnoza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r-Latn-RS" dirty="0"/>
              <a:t>– dva pacijenta sa istom dijagnozom dele vrlo malo simptoma.</a:t>
            </a:r>
            <a:endParaRPr lang="en-US" dirty="0"/>
          </a:p>
          <a:p>
            <a:r>
              <a:rPr lang="sr-Latn-RS" b="1" dirty="0"/>
              <a:t>Ograničena etiološka i </a:t>
            </a:r>
            <a:r>
              <a:rPr lang="sr-Latn-RS" b="1" dirty="0" err="1"/>
              <a:t>prognostička</a:t>
            </a:r>
            <a:r>
              <a:rPr lang="sr-Latn-RS" b="1" dirty="0"/>
              <a:t> vrednost kategorija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sr-Latn-RS" dirty="0"/>
              <a:t>– </a:t>
            </a:r>
            <a:r>
              <a:rPr lang="sr-Latn-RS" dirty="0" err="1"/>
              <a:t>dimensionalni</a:t>
            </a:r>
            <a:r>
              <a:rPr lang="sr-Latn-RS" dirty="0"/>
              <a:t> modeli bolje predviđaju tok, odgovor na tretman i rizike.</a:t>
            </a:r>
          </a:p>
        </p:txBody>
      </p:sp>
    </p:spTree>
    <p:extLst>
      <p:ext uri="{BB962C8B-B14F-4D97-AF65-F5344CB8AC3E}">
        <p14:creationId xmlns:p14="http://schemas.microsoft.com/office/powerpoint/2010/main" val="3484093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F1C3-E13B-0CDF-E101-C6854EDA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2656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psihopatologija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viđena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podataka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ne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dijagnoza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D4784-38EF-DDFA-D0B2-B0B58CF2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8599"/>
          </a:xfrm>
        </p:spPr>
        <p:txBody>
          <a:bodyPr>
            <a:noAutofit/>
          </a:bodyPr>
          <a:lstStyle/>
          <a:p>
            <a:r>
              <a:rPr lang="sr-Latn-R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HiTOP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koristi faktorsku analizu i druge statističke modele nad velikim populacionim uzorcima</a:t>
            </a:r>
            <a:r>
              <a:rPr lang="sr-Latn-RS" sz="2400" dirty="0"/>
              <a:t> kako bi identifikovao latentne dimenzije koje povezuju simptome i sindrome.</a:t>
            </a:r>
            <a:endParaRPr lang="en-US" sz="2400" dirty="0"/>
          </a:p>
          <a:p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Ovaj model uvodi hijerarhijski pristup psihopatologiji</a:t>
            </a:r>
            <a:r>
              <a:rPr lang="sr-Latn-RS" sz="2400" dirty="0"/>
              <a:t>, zasnovan ne na dijagnostičkim kategorijama, nego na empirijskim obrascima pojavljivanja simptoma u populacijama.</a:t>
            </a:r>
            <a:endParaRPr lang="en-US" sz="2400" dirty="0"/>
          </a:p>
          <a:p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 ideja je: ne pitamo kojoj dijagnozi simptom pripada, već sa kojim simptomima se spontano udružuje u realnim podacima</a:t>
            </a:r>
            <a:r>
              <a:rPr lang="sr-Latn-RS" sz="2400" dirty="0"/>
              <a:t>.</a:t>
            </a:r>
            <a:endParaRPr lang="en-US" sz="2400" dirty="0"/>
          </a:p>
          <a:p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 se prirodno organizuju u obrasce (dimenzije)</a:t>
            </a:r>
            <a:r>
              <a:rPr lang="sr-Latn-RS" sz="2400" dirty="0"/>
              <a:t> — internalizacija, </a:t>
            </a:r>
            <a:r>
              <a:rPr lang="sr-Latn-RS" sz="2400" dirty="0" err="1"/>
              <a:t>eksternalizacija</a:t>
            </a:r>
            <a:r>
              <a:rPr lang="sr-Latn-RS" sz="2400" dirty="0"/>
              <a:t>, </a:t>
            </a:r>
            <a:r>
              <a:rPr lang="sr-Latn-RS" sz="2400" dirty="0" err="1"/>
              <a:t>somatizacija</a:t>
            </a:r>
            <a:r>
              <a:rPr lang="sr-Latn-RS" sz="2400" dirty="0"/>
              <a:t>, </a:t>
            </a:r>
            <a:r>
              <a:rPr lang="sr-Latn-RS" sz="2400" dirty="0" err="1"/>
              <a:t>psihoticizam</a:t>
            </a:r>
            <a:r>
              <a:rPr lang="sr-Latn-RS" sz="2400" dirty="0"/>
              <a:t>, </a:t>
            </a:r>
            <a:r>
              <a:rPr lang="sr-Latn-RS" sz="2400" dirty="0" err="1"/>
              <a:t>disinhibicija</a:t>
            </a:r>
            <a:r>
              <a:rPr lang="sr-Latn-RS" sz="2400" dirty="0"/>
              <a:t>…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</a:t>
            </a:r>
            <a:r>
              <a:rPr lang="sr-Latn-R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obrasci — a ne tradicionalne dijagnoze — verovatno su stvarne jedinice psihopatologije.</a:t>
            </a:r>
          </a:p>
        </p:txBody>
      </p:sp>
    </p:spTree>
    <p:extLst>
      <p:ext uri="{BB962C8B-B14F-4D97-AF65-F5344CB8AC3E}">
        <p14:creationId xmlns:p14="http://schemas.microsoft.com/office/powerpoint/2010/main" val="3741407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068C-3351-3562-BEA6-BCF604CE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9CCB1-F1FA-688E-B705-F8DFA14BF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642" y="2349125"/>
            <a:ext cx="8962715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76DD8-BB6A-4C6F-F60D-AC2F0DAE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87" y="127187"/>
            <a:ext cx="8394887" cy="2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54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0F0D-3089-4E00-5BC5-198C52BD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jedinica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psihopatologije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B169-A3EC-F671-4AA0-7AB417F58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5330952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 err="1"/>
              <a:t>Šta</a:t>
            </a:r>
            <a:r>
              <a:rPr lang="en-US" sz="2900" b="1" dirty="0"/>
              <a:t> </a:t>
            </a:r>
            <a:r>
              <a:rPr lang="en-US" sz="2900" b="1" dirty="0" err="1"/>
              <a:t>su</a:t>
            </a:r>
            <a:r>
              <a:rPr lang="en-US" sz="2900" b="1" dirty="0"/>
              <a:t> </a:t>
            </a:r>
            <a:r>
              <a:rPr lang="en-US" sz="2900" b="1" dirty="0" err="1"/>
              <a:t>simptomi</a:t>
            </a:r>
            <a:r>
              <a:rPr lang="en-US" sz="2900" b="1" dirty="0"/>
              <a:t>?</a:t>
            </a:r>
          </a:p>
          <a:p>
            <a:r>
              <a:rPr lang="en-US" sz="2900" dirty="0" err="1"/>
              <a:t>Simptomi</a:t>
            </a:r>
            <a:r>
              <a:rPr lang="en-US" sz="2900" dirty="0"/>
              <a:t> </a:t>
            </a:r>
            <a:r>
              <a:rPr lang="en-US" sz="2900" dirty="0" err="1"/>
              <a:t>su</a:t>
            </a:r>
            <a:r>
              <a:rPr lang="en-US" sz="2900" dirty="0"/>
              <a:t> </a:t>
            </a:r>
            <a:r>
              <a:rPr lang="en-US" sz="2900" b="1" dirty="0" err="1"/>
              <a:t>najmanje</a:t>
            </a:r>
            <a:r>
              <a:rPr lang="en-US" sz="2900" b="1" dirty="0"/>
              <a:t>, </a:t>
            </a:r>
            <a:r>
              <a:rPr lang="en-US" sz="2900" b="1" dirty="0" err="1"/>
              <a:t>elementarne</a:t>
            </a:r>
            <a:r>
              <a:rPr lang="en-US" sz="2900" b="1" dirty="0"/>
              <a:t> </a:t>
            </a:r>
            <a:r>
              <a:rPr lang="en-US" sz="2900" b="1" dirty="0" err="1"/>
              <a:t>jedinice</a:t>
            </a:r>
            <a:r>
              <a:rPr lang="en-US" sz="2900" b="1" dirty="0"/>
              <a:t> </a:t>
            </a:r>
            <a:r>
              <a:rPr lang="en-US" sz="2900" b="1" dirty="0" err="1"/>
              <a:t>psihičke</a:t>
            </a:r>
            <a:r>
              <a:rPr lang="en-US" sz="2900" b="1" dirty="0"/>
              <a:t> </a:t>
            </a:r>
            <a:r>
              <a:rPr lang="en-US" sz="2900" b="1" dirty="0" err="1"/>
              <a:t>patnje</a:t>
            </a:r>
            <a:r>
              <a:rPr lang="en-US" sz="2900" dirty="0"/>
              <a:t> — </a:t>
            </a:r>
            <a:r>
              <a:rPr lang="en-US" sz="2900" dirty="0" err="1"/>
              <a:t>pojedinačna</a:t>
            </a:r>
            <a:r>
              <a:rPr lang="en-US" sz="2900" dirty="0"/>
              <a:t>, </a:t>
            </a:r>
            <a:r>
              <a:rPr lang="en-US" sz="2900" dirty="0" err="1"/>
              <a:t>subjektivno</a:t>
            </a:r>
            <a:r>
              <a:rPr lang="en-US" sz="2900" dirty="0"/>
              <a:t> </a:t>
            </a:r>
            <a:r>
              <a:rPr lang="en-US" sz="2900" dirty="0" err="1"/>
              <a:t>doživljena</a:t>
            </a:r>
            <a:r>
              <a:rPr lang="en-US" sz="2900" dirty="0"/>
              <a:t> </a:t>
            </a:r>
            <a:r>
              <a:rPr lang="en-US" sz="2900" dirty="0" err="1"/>
              <a:t>obeležja</a:t>
            </a:r>
            <a:r>
              <a:rPr lang="en-US" sz="2900" dirty="0"/>
              <a:t> </a:t>
            </a:r>
            <a:r>
              <a:rPr lang="en-US" sz="2900" dirty="0" err="1"/>
              <a:t>mentalnog</a:t>
            </a:r>
            <a:r>
              <a:rPr lang="en-US" sz="2900" dirty="0"/>
              <a:t> </a:t>
            </a:r>
            <a:r>
              <a:rPr lang="en-US" sz="2900" dirty="0" err="1"/>
              <a:t>funkcionisanja</a:t>
            </a:r>
            <a:r>
              <a:rPr lang="en-US" sz="2900" dirty="0"/>
              <a:t>.</a:t>
            </a:r>
          </a:p>
          <a:p>
            <a:r>
              <a:rPr lang="en-US" sz="2900" dirty="0"/>
              <a:t>To </a:t>
            </a:r>
            <a:r>
              <a:rPr lang="en-US" sz="2900" dirty="0" err="1"/>
              <a:t>su</a:t>
            </a:r>
            <a:r>
              <a:rPr lang="en-US" sz="2900" dirty="0"/>
              <a:t> </a:t>
            </a:r>
            <a:r>
              <a:rPr lang="en-US" sz="2900" dirty="0" err="1"/>
              <a:t>fenomeni</a:t>
            </a:r>
            <a:r>
              <a:rPr lang="en-US" sz="2900" dirty="0"/>
              <a:t> </a:t>
            </a:r>
            <a:r>
              <a:rPr lang="en-US" sz="2900" dirty="0" err="1"/>
              <a:t>koje</a:t>
            </a:r>
            <a:r>
              <a:rPr lang="en-US" sz="2900" dirty="0"/>
              <a:t> </a:t>
            </a:r>
            <a:r>
              <a:rPr lang="en-US" sz="2900" dirty="0" err="1"/>
              <a:t>osoba</a:t>
            </a:r>
            <a:r>
              <a:rPr lang="en-US" sz="2900" dirty="0"/>
              <a:t> </a:t>
            </a:r>
            <a:r>
              <a:rPr lang="en-US" sz="2900" dirty="0" err="1"/>
              <a:t>neposredno</a:t>
            </a:r>
            <a:r>
              <a:rPr lang="en-US" sz="2900" dirty="0"/>
              <a:t> </a:t>
            </a:r>
            <a:r>
              <a:rPr lang="en-US" sz="2900" dirty="0" err="1"/>
              <a:t>oseća</a:t>
            </a:r>
            <a:r>
              <a:rPr lang="en-US" sz="2900" dirty="0"/>
              <a:t> </a:t>
            </a:r>
            <a:r>
              <a:rPr lang="en-US" sz="2900" dirty="0" err="1"/>
              <a:t>ili</a:t>
            </a:r>
            <a:r>
              <a:rPr lang="en-US" sz="2900" dirty="0"/>
              <a:t> </a:t>
            </a:r>
            <a:r>
              <a:rPr lang="en-US" sz="2900" dirty="0" err="1"/>
              <a:t>prikazuje</a:t>
            </a:r>
            <a:r>
              <a:rPr lang="en-US" sz="2900" dirty="0"/>
              <a:t>:</a:t>
            </a:r>
          </a:p>
          <a:p>
            <a:pPr lvl="1"/>
            <a:r>
              <a:rPr lang="en-US" sz="2900" dirty="0" err="1"/>
              <a:t>nesanica</a:t>
            </a:r>
            <a:endParaRPr lang="en-US" sz="2900" dirty="0"/>
          </a:p>
          <a:p>
            <a:pPr lvl="1"/>
            <a:r>
              <a:rPr lang="en-US" sz="2900" dirty="0" err="1"/>
              <a:t>anhedonija</a:t>
            </a:r>
            <a:endParaRPr lang="en-US" sz="2900" dirty="0"/>
          </a:p>
          <a:p>
            <a:pPr lvl="1"/>
            <a:r>
              <a:rPr lang="en-US" sz="2900" dirty="0" err="1"/>
              <a:t>strah</a:t>
            </a:r>
            <a:endParaRPr lang="en-US" sz="2900" dirty="0"/>
          </a:p>
          <a:p>
            <a:pPr lvl="1"/>
            <a:r>
              <a:rPr lang="en-US" sz="2900" dirty="0" err="1"/>
              <a:t>razdražljivost</a:t>
            </a:r>
            <a:endParaRPr lang="en-US" sz="2900" dirty="0"/>
          </a:p>
          <a:p>
            <a:pPr lvl="1"/>
            <a:r>
              <a:rPr lang="en-US" sz="2900" dirty="0" err="1"/>
              <a:t>ruminacije</a:t>
            </a:r>
            <a:endParaRPr lang="en-US" sz="2900" dirty="0"/>
          </a:p>
          <a:p>
            <a:pPr lvl="1"/>
            <a:r>
              <a:rPr lang="en-US" sz="2900" dirty="0" err="1"/>
              <a:t>paranoidna</a:t>
            </a:r>
            <a:r>
              <a:rPr lang="en-US" sz="2900" dirty="0"/>
              <a:t> </a:t>
            </a:r>
            <a:r>
              <a:rPr lang="en-US" sz="2900" dirty="0" err="1"/>
              <a:t>ideja</a:t>
            </a:r>
            <a:endParaRPr lang="en-US" sz="2900" dirty="0"/>
          </a:p>
          <a:p>
            <a:pPr lvl="1"/>
            <a:r>
              <a:rPr lang="en-US" sz="2900" dirty="0" err="1"/>
              <a:t>kompulzivno</a:t>
            </a:r>
            <a:r>
              <a:rPr lang="en-US" sz="2900" dirty="0"/>
              <a:t> </a:t>
            </a:r>
            <a:r>
              <a:rPr lang="en-US" sz="2900" dirty="0" err="1"/>
              <a:t>proveravanje</a:t>
            </a:r>
            <a:endParaRPr lang="en-US" sz="2900" dirty="0"/>
          </a:p>
          <a:p>
            <a:pPr lvl="1"/>
            <a:r>
              <a:rPr lang="en-US" sz="2900" dirty="0" err="1"/>
              <a:t>umor</a:t>
            </a:r>
            <a:r>
              <a:rPr lang="en-US" sz="2900" dirty="0"/>
              <a:t>, </a:t>
            </a:r>
            <a:r>
              <a:rPr lang="en-US" sz="2900" dirty="0" err="1"/>
              <a:t>napetost</a:t>
            </a:r>
            <a:r>
              <a:rPr lang="en-US" sz="2900" dirty="0"/>
              <a:t>, </a:t>
            </a:r>
            <a:r>
              <a:rPr lang="en-US" sz="2900" dirty="0" err="1"/>
              <a:t>katatimične</a:t>
            </a:r>
            <a:r>
              <a:rPr lang="en-US" sz="2900" dirty="0"/>
              <a:t> </a:t>
            </a:r>
            <a:r>
              <a:rPr lang="en-US" sz="2900" dirty="0" err="1"/>
              <a:t>predstave</a:t>
            </a:r>
            <a:r>
              <a:rPr lang="en-US" sz="2900" dirty="0"/>
              <a:t>…</a:t>
            </a:r>
          </a:p>
          <a:p>
            <a:r>
              <a:rPr lang="en-US" sz="2900" b="1" dirty="0" err="1"/>
              <a:t>Zašto</a:t>
            </a:r>
            <a:r>
              <a:rPr lang="en-US" sz="2900" b="1" dirty="0"/>
              <a:t> </a:t>
            </a:r>
            <a:r>
              <a:rPr lang="en-US" sz="2900" b="1" dirty="0" err="1"/>
              <a:t>su</a:t>
            </a:r>
            <a:r>
              <a:rPr lang="en-US" sz="2900" b="1" dirty="0"/>
              <a:t> </a:t>
            </a:r>
            <a:r>
              <a:rPr lang="en-US" sz="2900" b="1" dirty="0" err="1"/>
              <a:t>važni</a:t>
            </a:r>
            <a:r>
              <a:rPr lang="en-US" sz="2900" b="1" dirty="0"/>
              <a:t>?</a:t>
            </a:r>
          </a:p>
          <a:p>
            <a:r>
              <a:rPr lang="en-US" sz="2900" dirty="0" err="1"/>
              <a:t>Simptomi</a:t>
            </a:r>
            <a:r>
              <a:rPr lang="en-US" sz="2900" dirty="0"/>
              <a:t> </a:t>
            </a:r>
            <a:r>
              <a:rPr lang="en-US" sz="2900" dirty="0" err="1"/>
              <a:t>nisu</a:t>
            </a:r>
            <a:r>
              <a:rPr lang="en-US" sz="2900" dirty="0"/>
              <a:t> </a:t>
            </a:r>
            <a:r>
              <a:rPr lang="en-US" sz="2900" dirty="0" err="1"/>
              <a:t>zavisni</a:t>
            </a:r>
            <a:r>
              <a:rPr lang="en-US" sz="2900" dirty="0"/>
              <a:t> od toga da li </a:t>
            </a:r>
            <a:r>
              <a:rPr lang="en-US" sz="2900" b="1" dirty="0"/>
              <a:t>“</a:t>
            </a:r>
            <a:r>
              <a:rPr lang="en-US" sz="2900" b="1" dirty="0" err="1"/>
              <a:t>pripadaju</a:t>
            </a:r>
            <a:r>
              <a:rPr lang="en-US" sz="2900" b="1" dirty="0"/>
              <a:t>”</a:t>
            </a:r>
            <a:r>
              <a:rPr lang="en-US" sz="2900" dirty="0"/>
              <a:t> </a:t>
            </a:r>
            <a:r>
              <a:rPr lang="en-US" sz="2900" dirty="0" err="1"/>
              <a:t>nekoj</a:t>
            </a:r>
            <a:r>
              <a:rPr lang="en-US" sz="2900" dirty="0"/>
              <a:t> </a:t>
            </a:r>
            <a:r>
              <a:rPr lang="en-US" sz="2900" dirty="0" err="1"/>
              <a:t>dijagnozi</a:t>
            </a:r>
            <a:r>
              <a:rPr lang="en-US" sz="2900" dirty="0"/>
              <a:t>.</a:t>
            </a:r>
          </a:p>
          <a:p>
            <a:r>
              <a:rPr lang="en-US" sz="2900" dirty="0"/>
              <a:t>Oni </a:t>
            </a:r>
            <a:r>
              <a:rPr lang="en-US" sz="2900" dirty="0" err="1"/>
              <a:t>su</a:t>
            </a:r>
            <a:r>
              <a:rPr lang="en-US" sz="2900" dirty="0"/>
              <a:t> </a:t>
            </a:r>
            <a:r>
              <a:rPr lang="en-US" sz="2900" i="1" dirty="0" err="1"/>
              <a:t>početna</a:t>
            </a:r>
            <a:r>
              <a:rPr lang="en-US" sz="2900" i="1" dirty="0"/>
              <a:t> </a:t>
            </a:r>
            <a:r>
              <a:rPr lang="en-US" sz="2900" i="1" dirty="0" err="1"/>
              <a:t>jedinica</a:t>
            </a:r>
            <a:r>
              <a:rPr lang="en-US" sz="2900" i="1" dirty="0"/>
              <a:t> </a:t>
            </a:r>
            <a:r>
              <a:rPr lang="en-US" sz="2900" i="1" dirty="0" err="1"/>
              <a:t>analize</a:t>
            </a:r>
            <a:r>
              <a:rPr lang="en-US" sz="2900" dirty="0"/>
              <a:t> – </a:t>
            </a:r>
            <a:r>
              <a:rPr lang="en-US" sz="2900" dirty="0" err="1"/>
              <a:t>sve</a:t>
            </a:r>
            <a:r>
              <a:rPr lang="en-US" sz="2900" dirty="0"/>
              <a:t> </a:t>
            </a:r>
            <a:r>
              <a:rPr lang="en-US" sz="2900" dirty="0" err="1"/>
              <a:t>više</a:t>
            </a:r>
            <a:r>
              <a:rPr lang="en-US" sz="2900" dirty="0"/>
              <a:t> </a:t>
            </a:r>
            <a:r>
              <a:rPr lang="en-US" sz="2900" dirty="0" err="1"/>
              <a:t>modernih</a:t>
            </a:r>
            <a:r>
              <a:rPr lang="en-US" sz="2900" dirty="0"/>
              <a:t> </a:t>
            </a:r>
            <a:r>
              <a:rPr lang="en-US" sz="2900" dirty="0" err="1"/>
              <a:t>modela</a:t>
            </a:r>
            <a:r>
              <a:rPr lang="en-US" sz="2900" dirty="0"/>
              <a:t> (</a:t>
            </a:r>
            <a:r>
              <a:rPr lang="en-US" sz="2900" dirty="0" err="1"/>
              <a:t>HiTOP</a:t>
            </a:r>
            <a:r>
              <a:rPr lang="en-US" sz="2900" dirty="0"/>
              <a:t>, </a:t>
            </a:r>
            <a:r>
              <a:rPr lang="en-US" sz="2900" dirty="0" err="1"/>
              <a:t>RDoC</a:t>
            </a:r>
            <a:r>
              <a:rPr lang="en-US" sz="2900" dirty="0"/>
              <a:t>) </a:t>
            </a:r>
            <a:r>
              <a:rPr lang="en-US" sz="2900" dirty="0" err="1"/>
              <a:t>polazi</a:t>
            </a:r>
            <a:r>
              <a:rPr lang="en-US" sz="2900" dirty="0"/>
              <a:t> od </a:t>
            </a:r>
            <a:r>
              <a:rPr lang="en-US" sz="2900" dirty="0" err="1"/>
              <a:t>simptoma</a:t>
            </a:r>
            <a:r>
              <a:rPr lang="en-US" sz="2900" dirty="0"/>
              <a:t>, ne od </a:t>
            </a:r>
            <a:r>
              <a:rPr lang="en-US" sz="2900" dirty="0" err="1"/>
              <a:t>kategorija</a:t>
            </a:r>
            <a:r>
              <a:rPr lang="en-US" sz="2900" dirty="0"/>
              <a:t>.</a:t>
            </a:r>
          </a:p>
          <a:p>
            <a:r>
              <a:rPr lang="en-US" sz="2900" b="1" dirty="0" err="1"/>
              <a:t>HiTOP</a:t>
            </a:r>
            <a:r>
              <a:rPr lang="en-US" sz="2900" b="1" dirty="0"/>
              <a:t> </a:t>
            </a:r>
            <a:r>
              <a:rPr lang="en-US" sz="2900" b="1" dirty="0" err="1"/>
              <a:t>logika</a:t>
            </a:r>
            <a:r>
              <a:rPr lang="en-US" sz="2900" b="1" dirty="0"/>
              <a:t>:</a:t>
            </a:r>
          </a:p>
          <a:p>
            <a:r>
              <a:rPr lang="en-US" sz="2900" dirty="0"/>
              <a:t>Ne </a:t>
            </a:r>
            <a:r>
              <a:rPr lang="en-US" sz="2900" dirty="0" err="1"/>
              <a:t>pitamo</a:t>
            </a:r>
            <a:r>
              <a:rPr lang="en-US" sz="2900" dirty="0"/>
              <a:t> </a:t>
            </a:r>
            <a:r>
              <a:rPr lang="en-US" sz="2900" dirty="0" err="1"/>
              <a:t>unapred</a:t>
            </a:r>
            <a:r>
              <a:rPr lang="en-US" sz="2900" dirty="0"/>
              <a:t> „</a:t>
            </a:r>
            <a:r>
              <a:rPr lang="en-US" sz="2900" dirty="0" err="1"/>
              <a:t>kojom</a:t>
            </a:r>
            <a:r>
              <a:rPr lang="en-US" sz="2900" dirty="0"/>
              <a:t> </a:t>
            </a:r>
            <a:r>
              <a:rPr lang="en-US" sz="2900" dirty="0" err="1"/>
              <a:t>dijagnozom</a:t>
            </a:r>
            <a:r>
              <a:rPr lang="en-US" sz="2900" dirty="0"/>
              <a:t> se </a:t>
            </a:r>
            <a:r>
              <a:rPr lang="en-US" sz="2900" dirty="0" err="1"/>
              <a:t>objašnjava</a:t>
            </a:r>
            <a:r>
              <a:rPr lang="en-US" sz="2900" dirty="0"/>
              <a:t> </a:t>
            </a:r>
            <a:r>
              <a:rPr lang="en-US" sz="2900" dirty="0" err="1"/>
              <a:t>simptom</a:t>
            </a:r>
            <a:r>
              <a:rPr lang="en-US" sz="2900" dirty="0"/>
              <a:t>“, </a:t>
            </a:r>
            <a:r>
              <a:rPr lang="en-US" sz="2900" dirty="0" err="1"/>
              <a:t>već</a:t>
            </a:r>
            <a:r>
              <a:rPr lang="en-US" sz="2900" dirty="0"/>
              <a:t>:</a:t>
            </a:r>
            <a:br>
              <a:rPr lang="en-US" sz="2900" dirty="0"/>
            </a:br>
            <a:r>
              <a:rPr lang="en-US" sz="2900" b="1" dirty="0"/>
              <a:t>Sa </a:t>
            </a:r>
            <a:r>
              <a:rPr lang="en-US" sz="2900" b="1" dirty="0" err="1"/>
              <a:t>kojim</a:t>
            </a:r>
            <a:r>
              <a:rPr lang="en-US" sz="2900" b="1" dirty="0"/>
              <a:t> se </a:t>
            </a:r>
            <a:r>
              <a:rPr lang="en-US" sz="2900" b="1" dirty="0" err="1"/>
              <a:t>drugim</a:t>
            </a:r>
            <a:r>
              <a:rPr lang="en-US" sz="2900" b="1" dirty="0"/>
              <a:t> </a:t>
            </a:r>
            <a:r>
              <a:rPr lang="en-US" sz="2900" b="1" dirty="0" err="1"/>
              <a:t>simptomima</a:t>
            </a:r>
            <a:r>
              <a:rPr lang="en-US" sz="2900" b="1" dirty="0"/>
              <a:t> </a:t>
            </a:r>
            <a:r>
              <a:rPr lang="en-US" sz="2900" b="1" dirty="0" err="1"/>
              <a:t>ovaj</a:t>
            </a:r>
            <a:r>
              <a:rPr lang="en-US" sz="2900" b="1" dirty="0"/>
              <a:t> </a:t>
            </a:r>
            <a:r>
              <a:rPr lang="en-US" sz="2900" b="1" dirty="0" err="1"/>
              <a:t>fenomen</a:t>
            </a:r>
            <a:r>
              <a:rPr lang="en-US" sz="2900" b="1" dirty="0"/>
              <a:t> </a:t>
            </a:r>
            <a:r>
              <a:rPr lang="en-US" sz="2900" b="1" i="1" dirty="0" err="1"/>
              <a:t>pouzdano</a:t>
            </a:r>
            <a:r>
              <a:rPr lang="en-US" sz="2900" b="1" i="1" dirty="0"/>
              <a:t> </a:t>
            </a:r>
            <a:r>
              <a:rPr lang="en-US" sz="2900" b="1" i="1" dirty="0" err="1"/>
              <a:t>udružuje</a:t>
            </a:r>
            <a:r>
              <a:rPr lang="en-US" sz="2900" b="1" dirty="0"/>
              <a:t> u </a:t>
            </a:r>
            <a:r>
              <a:rPr lang="en-US" sz="2900" b="1" dirty="0" err="1"/>
              <a:t>populaciji</a:t>
            </a:r>
            <a:r>
              <a:rPr lang="en-US" sz="2900" b="1" dirty="0"/>
              <a:t>?</a:t>
            </a:r>
            <a:endParaRPr lang="en-US" sz="29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05129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6631-FB02-6DFB-4558-B77BC3C0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organizuju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iznad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simptoma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B13C-BD23-9B99-ECA8-45EA79A3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mali</a:t>
            </a:r>
            <a:r>
              <a:rPr lang="en-US" b="1" dirty="0"/>
              <a:t>, </a:t>
            </a:r>
            <a:r>
              <a:rPr lang="en-US" b="1" dirty="0" err="1"/>
              <a:t>stabilni</a:t>
            </a:r>
            <a:r>
              <a:rPr lang="en-US" b="1" dirty="0"/>
              <a:t> </a:t>
            </a:r>
            <a:r>
              <a:rPr lang="en-US" b="1" dirty="0" err="1"/>
              <a:t>klasteri</a:t>
            </a:r>
            <a:r>
              <a:rPr lang="en-US" b="1" dirty="0"/>
              <a:t> </a:t>
            </a:r>
            <a:r>
              <a:rPr lang="en-US" b="1" dirty="0" err="1"/>
              <a:t>simptoma</a:t>
            </a:r>
            <a:r>
              <a:rPr lang="en-US" dirty="0"/>
              <a:t> koji se u </a:t>
            </a:r>
            <a:r>
              <a:rPr lang="en-US" dirty="0" err="1"/>
              <a:t>populaciji</a:t>
            </a:r>
            <a:r>
              <a:rPr lang="en-US" dirty="0"/>
              <a:t> </a:t>
            </a:r>
            <a:r>
              <a:rPr lang="en-US" dirty="0" err="1"/>
              <a:t>javljaju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koji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i="1" dirty="0" err="1"/>
              <a:t>prvu</a:t>
            </a:r>
            <a:r>
              <a:rPr lang="en-US" i="1" dirty="0"/>
              <a:t> </a:t>
            </a:r>
            <a:r>
              <a:rPr lang="en-US" i="1" dirty="0" err="1"/>
              <a:t>emergentnu</a:t>
            </a:r>
            <a:r>
              <a:rPr lang="en-US" i="1" dirty="0"/>
              <a:t> </a:t>
            </a:r>
            <a:r>
              <a:rPr lang="en-US" i="1" dirty="0" err="1"/>
              <a:t>celinu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pojedinačnog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Primeri</a:t>
            </a:r>
            <a:r>
              <a:rPr lang="en-US" b="1" dirty="0"/>
              <a:t> </a:t>
            </a:r>
            <a:r>
              <a:rPr lang="en-US" b="1" dirty="0" err="1"/>
              <a:t>komponenti</a:t>
            </a:r>
            <a:r>
              <a:rPr lang="en-US" b="1" dirty="0"/>
              <a:t>:</a:t>
            </a:r>
          </a:p>
          <a:p>
            <a:r>
              <a:rPr lang="en-US" b="1" dirty="0" err="1"/>
              <a:t>Somatska</a:t>
            </a:r>
            <a:r>
              <a:rPr lang="en-US" b="1" dirty="0"/>
              <a:t> </a:t>
            </a:r>
            <a:r>
              <a:rPr lang="en-US" b="1" dirty="0" err="1"/>
              <a:t>anksioznost</a:t>
            </a:r>
            <a:br>
              <a:rPr lang="en-US" dirty="0"/>
            </a:br>
            <a:r>
              <a:rPr lang="en-US" dirty="0"/>
              <a:t>set </a:t>
            </a:r>
            <a:r>
              <a:rPr lang="en-US" dirty="0" err="1"/>
              <a:t>palpitacija</a:t>
            </a:r>
            <a:r>
              <a:rPr lang="en-US" dirty="0"/>
              <a:t>, </a:t>
            </a:r>
            <a:r>
              <a:rPr lang="en-US" dirty="0" err="1"/>
              <a:t>preznojavanja</a:t>
            </a:r>
            <a:r>
              <a:rPr lang="en-US" dirty="0"/>
              <a:t>, </a:t>
            </a:r>
            <a:r>
              <a:rPr lang="en-US" dirty="0" err="1"/>
              <a:t>hiperventilacije</a:t>
            </a:r>
            <a:r>
              <a:rPr lang="en-US" dirty="0"/>
              <a:t>, </a:t>
            </a:r>
            <a:r>
              <a:rPr lang="en-US" dirty="0" err="1"/>
              <a:t>napetosti</a:t>
            </a:r>
            <a:endParaRPr lang="en-US" dirty="0"/>
          </a:p>
          <a:p>
            <a:r>
              <a:rPr lang="en-US" b="1" dirty="0" err="1"/>
              <a:t>Suicidni</a:t>
            </a:r>
            <a:r>
              <a:rPr lang="en-US" b="1" dirty="0"/>
              <a:t> </a:t>
            </a:r>
            <a:r>
              <a:rPr lang="en-US" b="1" dirty="0" err="1"/>
              <a:t>klaster</a:t>
            </a:r>
            <a:br>
              <a:rPr lang="en-US" dirty="0"/>
            </a:br>
            <a:r>
              <a:rPr lang="en-US" dirty="0" err="1"/>
              <a:t>ideacije</a:t>
            </a:r>
            <a:r>
              <a:rPr lang="en-US" dirty="0"/>
              <a:t>, </a:t>
            </a:r>
            <a:r>
              <a:rPr lang="en-US" dirty="0" err="1"/>
              <a:t>planovi</a:t>
            </a:r>
            <a:r>
              <a:rPr lang="en-US" dirty="0"/>
              <a:t>, </a:t>
            </a:r>
            <a:r>
              <a:rPr lang="en-US" dirty="0" err="1"/>
              <a:t>ambivalencija</a:t>
            </a:r>
            <a:r>
              <a:rPr lang="en-US" dirty="0"/>
              <a:t>, </a:t>
            </a:r>
            <a:r>
              <a:rPr lang="en-US" dirty="0" err="1"/>
              <a:t>beznađe</a:t>
            </a:r>
            <a:endParaRPr lang="en-US" dirty="0"/>
          </a:p>
          <a:p>
            <a:r>
              <a:rPr lang="en-US" b="1" dirty="0" err="1"/>
              <a:t>Afektivna</a:t>
            </a:r>
            <a:r>
              <a:rPr lang="en-US" b="1" dirty="0"/>
              <a:t> </a:t>
            </a:r>
            <a:r>
              <a:rPr lang="en-US" b="1" dirty="0" err="1"/>
              <a:t>labilnost</a:t>
            </a:r>
            <a:br>
              <a:rPr lang="en-US" dirty="0"/>
            </a:br>
            <a:r>
              <a:rPr lang="en-US" dirty="0" err="1"/>
              <a:t>brze</a:t>
            </a:r>
            <a:r>
              <a:rPr lang="en-US" dirty="0"/>
              <a:t> </a:t>
            </a:r>
            <a:r>
              <a:rPr lang="en-US" dirty="0" err="1"/>
              <a:t>oscilacije</a:t>
            </a:r>
            <a:r>
              <a:rPr lang="en-US" dirty="0"/>
              <a:t> </a:t>
            </a:r>
            <a:r>
              <a:rPr lang="en-US" dirty="0" err="1"/>
              <a:t>raspoloženja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pojačanu</a:t>
            </a:r>
            <a:r>
              <a:rPr lang="en-US" dirty="0"/>
              <a:t> </a:t>
            </a:r>
            <a:r>
              <a:rPr lang="en-US" dirty="0" err="1"/>
              <a:t>reaktivnost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stresore</a:t>
            </a:r>
            <a:endParaRPr lang="en-US" dirty="0"/>
          </a:p>
          <a:p>
            <a:r>
              <a:rPr lang="en-US" b="1" dirty="0" err="1"/>
              <a:t>Opsesivno-kompulzivna</a:t>
            </a:r>
            <a:r>
              <a:rPr lang="en-US" b="1" dirty="0"/>
              <a:t> </a:t>
            </a:r>
            <a:r>
              <a:rPr lang="en-US" b="1" dirty="0" err="1"/>
              <a:t>komponenta</a:t>
            </a:r>
            <a:br>
              <a:rPr lang="en-US" dirty="0"/>
            </a:br>
            <a:r>
              <a:rPr lang="en-US" dirty="0" err="1"/>
              <a:t>nametnute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+ </a:t>
            </a:r>
            <a:r>
              <a:rPr lang="en-US" dirty="0" err="1"/>
              <a:t>neutralizacioni</a:t>
            </a:r>
            <a:r>
              <a:rPr lang="en-US" dirty="0"/>
              <a:t> </a:t>
            </a:r>
            <a:r>
              <a:rPr lang="en-US" dirty="0" err="1"/>
              <a:t>rituali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Zašto</a:t>
            </a:r>
            <a:r>
              <a:rPr lang="en-US" b="1" dirty="0"/>
              <a:t> je </a:t>
            </a:r>
            <a:r>
              <a:rPr lang="en-US" b="1" dirty="0" err="1"/>
              <a:t>ovo</a:t>
            </a:r>
            <a:r>
              <a:rPr lang="en-US" b="1" dirty="0"/>
              <a:t> </a:t>
            </a:r>
            <a:r>
              <a:rPr lang="en-US" b="1" dirty="0" err="1"/>
              <a:t>važno</a:t>
            </a:r>
            <a:r>
              <a:rPr lang="en-US" b="1" dirty="0"/>
              <a:t> za </a:t>
            </a:r>
            <a:r>
              <a:rPr lang="en-US" b="1" dirty="0" err="1"/>
              <a:t>kliničara</a:t>
            </a:r>
            <a:r>
              <a:rPr lang="en-US" b="1" dirty="0"/>
              <a:t>?</a:t>
            </a:r>
          </a:p>
          <a:p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b="1" dirty="0" err="1"/>
              <a:t>klinički</a:t>
            </a:r>
            <a:r>
              <a:rPr lang="en-US" b="1" dirty="0"/>
              <a:t> </a:t>
            </a:r>
            <a:r>
              <a:rPr lang="en-US" b="1" dirty="0" err="1"/>
              <a:t>prepoznatljive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„</a:t>
            </a:r>
            <a:r>
              <a:rPr lang="en-US" dirty="0" err="1"/>
              <a:t>dijagnoze</a:t>
            </a:r>
            <a:r>
              <a:rPr lang="en-US" dirty="0"/>
              <a:t>“.</a:t>
            </a:r>
          </a:p>
          <a:p>
            <a:r>
              <a:rPr lang="en-US" dirty="0"/>
              <a:t>To je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kliničar</a:t>
            </a:r>
            <a:r>
              <a:rPr lang="en-US" dirty="0"/>
              <a:t> </a:t>
            </a:r>
            <a:r>
              <a:rPr lang="en-US" i="1" dirty="0" err="1"/>
              <a:t>intuitivno</a:t>
            </a:r>
            <a:r>
              <a:rPr lang="en-US" i="1" dirty="0"/>
              <a:t> </a:t>
            </a:r>
            <a:r>
              <a:rPr lang="en-US" i="1" dirty="0" err="1"/>
              <a:t>oseća</a:t>
            </a:r>
            <a:r>
              <a:rPr lang="en-US" dirty="0"/>
              <a:t> </a:t>
            </a:r>
            <a:r>
              <a:rPr lang="en-US" dirty="0" err="1"/>
              <a:t>obrazac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ga </a:t>
            </a:r>
            <a:r>
              <a:rPr lang="en-US" dirty="0" err="1"/>
              <a:t>HiTOP</a:t>
            </a:r>
            <a:r>
              <a:rPr lang="en-US" dirty="0"/>
              <a:t> </a:t>
            </a:r>
            <a:r>
              <a:rPr lang="en-US" i="1" dirty="0" err="1"/>
              <a:t>kvantifikuje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statistički</a:t>
            </a:r>
            <a:r>
              <a:rPr lang="en-US" i="1" dirty="0"/>
              <a:t> </a:t>
            </a:r>
            <a:r>
              <a:rPr lang="en-US" i="1" dirty="0" err="1"/>
              <a:t>potvrđuje</a:t>
            </a:r>
            <a:r>
              <a:rPr lang="en-US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93644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42FE-E0D0-8392-5349-679BEAD9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Sindromi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“pre-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dijagnostičke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jedinice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09D3-080E-F227-2C46-9F3F3F56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8712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 err="1"/>
              <a:t>Sindrom</a:t>
            </a:r>
            <a:r>
              <a:rPr lang="en-US" sz="4500" dirty="0"/>
              <a:t> je </a:t>
            </a:r>
            <a:r>
              <a:rPr lang="en-US" sz="4500" b="1" dirty="0" err="1"/>
              <a:t>koherentni</a:t>
            </a:r>
            <a:r>
              <a:rPr lang="en-US" sz="4500" b="1" dirty="0"/>
              <a:t> </a:t>
            </a:r>
            <a:r>
              <a:rPr lang="en-US" sz="4500" b="1" dirty="0" err="1"/>
              <a:t>obrazac</a:t>
            </a:r>
            <a:r>
              <a:rPr lang="en-US" sz="4500" b="1" dirty="0"/>
              <a:t> </a:t>
            </a:r>
            <a:r>
              <a:rPr lang="en-US" sz="4500" b="1" dirty="0" err="1"/>
              <a:t>komponenti</a:t>
            </a:r>
            <a:r>
              <a:rPr lang="en-US" sz="4500" b="1" dirty="0"/>
              <a:t> </a:t>
            </a:r>
            <a:r>
              <a:rPr lang="en-US" sz="4500" b="1" dirty="0" err="1"/>
              <a:t>i</a:t>
            </a:r>
            <a:r>
              <a:rPr lang="en-US" sz="4500" b="1" dirty="0"/>
              <a:t> </a:t>
            </a:r>
            <a:r>
              <a:rPr lang="en-US" sz="4500" b="1" dirty="0" err="1"/>
              <a:t>simptoma</a:t>
            </a:r>
            <a:r>
              <a:rPr lang="en-US" sz="4500" dirty="0"/>
              <a:t> koji se </a:t>
            </a:r>
            <a:r>
              <a:rPr lang="en-US" sz="4500" dirty="0" err="1"/>
              <a:t>pojavljuje</a:t>
            </a:r>
            <a:r>
              <a:rPr lang="en-US" sz="4500" dirty="0"/>
              <a:t>:</a:t>
            </a:r>
          </a:p>
          <a:p>
            <a:r>
              <a:rPr lang="en-US" sz="4500" dirty="0" err="1"/>
              <a:t>kroz</a:t>
            </a:r>
            <a:r>
              <a:rPr lang="en-US" sz="4500" dirty="0"/>
              <a:t> </a:t>
            </a:r>
            <a:r>
              <a:rPr lang="en-US" sz="4500" dirty="0" err="1"/>
              <a:t>vreme</a:t>
            </a:r>
            <a:r>
              <a:rPr lang="en-US" sz="4500" dirty="0"/>
              <a:t>,</a:t>
            </a:r>
          </a:p>
          <a:p>
            <a:r>
              <a:rPr lang="en-US" sz="4500" dirty="0"/>
              <a:t>u </a:t>
            </a:r>
            <a:r>
              <a:rPr lang="en-US" sz="4500" dirty="0" err="1"/>
              <a:t>različitim</a:t>
            </a:r>
            <a:r>
              <a:rPr lang="en-US" sz="4500" dirty="0"/>
              <a:t> </a:t>
            </a:r>
            <a:r>
              <a:rPr lang="en-US" sz="4500" dirty="0" err="1"/>
              <a:t>kontekstima</a:t>
            </a:r>
            <a:r>
              <a:rPr lang="en-US" sz="4500" dirty="0"/>
              <a:t>,</a:t>
            </a:r>
          </a:p>
          <a:p>
            <a:r>
              <a:rPr lang="en-US" sz="4500" dirty="0"/>
              <a:t>u </a:t>
            </a:r>
            <a:r>
              <a:rPr lang="en-US" sz="4500" dirty="0" err="1"/>
              <a:t>stabilnim</a:t>
            </a:r>
            <a:r>
              <a:rPr lang="en-US" sz="4500" dirty="0"/>
              <a:t> </a:t>
            </a:r>
            <a:r>
              <a:rPr lang="en-US" sz="4500" dirty="0" err="1"/>
              <a:t>statističkim</a:t>
            </a:r>
            <a:r>
              <a:rPr lang="en-US" sz="4500" dirty="0"/>
              <a:t> </a:t>
            </a:r>
            <a:r>
              <a:rPr lang="en-US" sz="4500" dirty="0" err="1"/>
              <a:t>strukturama</a:t>
            </a:r>
            <a:r>
              <a:rPr lang="en-US" sz="4500" dirty="0"/>
              <a:t>.</a:t>
            </a:r>
          </a:p>
          <a:p>
            <a:r>
              <a:rPr lang="en-US" sz="4500" b="1" dirty="0" err="1"/>
              <a:t>Primeri</a:t>
            </a:r>
            <a:r>
              <a:rPr lang="en-US" sz="4500" b="1" dirty="0"/>
              <a:t> </a:t>
            </a:r>
            <a:r>
              <a:rPr lang="en-US" sz="4500" b="1" dirty="0" err="1"/>
              <a:t>sindroma</a:t>
            </a:r>
            <a:r>
              <a:rPr lang="en-US" sz="4500" b="1" dirty="0"/>
              <a:t>:</a:t>
            </a:r>
          </a:p>
          <a:p>
            <a:r>
              <a:rPr lang="en-US" sz="4500" b="1" dirty="0" err="1"/>
              <a:t>Depresivni</a:t>
            </a:r>
            <a:r>
              <a:rPr lang="en-US" sz="4500" b="1" dirty="0"/>
              <a:t> </a:t>
            </a:r>
            <a:r>
              <a:rPr lang="en-US" sz="4500" b="1" dirty="0" err="1"/>
              <a:t>sindrom</a:t>
            </a:r>
            <a:br>
              <a:rPr lang="en-US" sz="4500" dirty="0"/>
            </a:br>
            <a:r>
              <a:rPr lang="en-US" sz="4500" dirty="0" err="1"/>
              <a:t>anhedonija</a:t>
            </a:r>
            <a:r>
              <a:rPr lang="en-US" sz="4500" dirty="0"/>
              <a:t>, </a:t>
            </a:r>
            <a:r>
              <a:rPr lang="en-US" sz="4500" dirty="0" err="1"/>
              <a:t>disforija</a:t>
            </a:r>
            <a:r>
              <a:rPr lang="en-US" sz="4500" dirty="0"/>
              <a:t>, </a:t>
            </a:r>
            <a:r>
              <a:rPr lang="en-US" sz="4500" dirty="0" err="1"/>
              <a:t>psihomotorno</a:t>
            </a:r>
            <a:r>
              <a:rPr lang="en-US" sz="4500" dirty="0"/>
              <a:t> </a:t>
            </a:r>
            <a:r>
              <a:rPr lang="en-US" sz="4500" dirty="0" err="1"/>
              <a:t>usporenje</a:t>
            </a:r>
            <a:r>
              <a:rPr lang="en-US" sz="4500" dirty="0"/>
              <a:t>, </a:t>
            </a:r>
            <a:r>
              <a:rPr lang="en-US" sz="4500" dirty="0" err="1"/>
              <a:t>kognitivna</a:t>
            </a:r>
            <a:r>
              <a:rPr lang="en-US" sz="4500" dirty="0"/>
              <a:t> </a:t>
            </a:r>
            <a:r>
              <a:rPr lang="en-US" sz="4500" dirty="0" err="1"/>
              <a:t>negativna</a:t>
            </a:r>
            <a:r>
              <a:rPr lang="en-US" sz="4500" dirty="0"/>
              <a:t> </a:t>
            </a:r>
            <a:r>
              <a:rPr lang="en-US" sz="4500" dirty="0" err="1"/>
              <a:t>pristrasnost</a:t>
            </a:r>
            <a:endParaRPr lang="en-US" sz="4500" dirty="0"/>
          </a:p>
          <a:p>
            <a:r>
              <a:rPr lang="en-US" sz="4500" b="1" dirty="0" err="1"/>
              <a:t>Anksiozni</a:t>
            </a:r>
            <a:r>
              <a:rPr lang="en-US" sz="4500" b="1" dirty="0"/>
              <a:t> </a:t>
            </a:r>
            <a:r>
              <a:rPr lang="en-US" sz="4500" b="1" dirty="0" err="1"/>
              <a:t>sindrom</a:t>
            </a:r>
            <a:br>
              <a:rPr lang="en-US" sz="4500" dirty="0"/>
            </a:br>
            <a:r>
              <a:rPr lang="en-US" sz="4500" dirty="0" err="1"/>
              <a:t>anticipatorni</a:t>
            </a:r>
            <a:r>
              <a:rPr lang="en-US" sz="4500" dirty="0"/>
              <a:t> </a:t>
            </a:r>
            <a:r>
              <a:rPr lang="en-US" sz="4500" dirty="0" err="1"/>
              <a:t>strah</a:t>
            </a:r>
            <a:r>
              <a:rPr lang="en-US" sz="4500" dirty="0"/>
              <a:t>, </a:t>
            </a:r>
            <a:r>
              <a:rPr lang="en-US" sz="4500" dirty="0" err="1"/>
              <a:t>izbegavanje</a:t>
            </a:r>
            <a:r>
              <a:rPr lang="en-US" sz="4500" dirty="0"/>
              <a:t>, </a:t>
            </a:r>
            <a:r>
              <a:rPr lang="en-US" sz="4500" dirty="0" err="1"/>
              <a:t>napetost</a:t>
            </a:r>
            <a:r>
              <a:rPr lang="en-US" sz="4500" dirty="0"/>
              <a:t>, </a:t>
            </a:r>
            <a:r>
              <a:rPr lang="en-US" sz="4500" dirty="0" err="1"/>
              <a:t>autonomna</a:t>
            </a:r>
            <a:r>
              <a:rPr lang="en-US" sz="4500" dirty="0"/>
              <a:t> </a:t>
            </a:r>
            <a:r>
              <a:rPr lang="en-US" sz="4500" dirty="0" err="1"/>
              <a:t>aktivacija</a:t>
            </a:r>
            <a:endParaRPr lang="en-US" sz="4500" dirty="0"/>
          </a:p>
          <a:p>
            <a:r>
              <a:rPr lang="en-US" sz="4500" b="1" dirty="0" err="1"/>
              <a:t>Opsesivno-kompulzivni</a:t>
            </a:r>
            <a:r>
              <a:rPr lang="en-US" sz="4500" b="1" dirty="0"/>
              <a:t> </a:t>
            </a:r>
            <a:r>
              <a:rPr lang="en-US" sz="4500" b="1" dirty="0" err="1"/>
              <a:t>sindrom</a:t>
            </a:r>
            <a:br>
              <a:rPr lang="en-US" sz="4500" dirty="0"/>
            </a:br>
            <a:r>
              <a:rPr lang="en-US" sz="4500" dirty="0" err="1"/>
              <a:t>opsesivne</a:t>
            </a:r>
            <a:r>
              <a:rPr lang="en-US" sz="4500" dirty="0"/>
              <a:t> </a:t>
            </a:r>
            <a:r>
              <a:rPr lang="en-US" sz="4500" dirty="0" err="1"/>
              <a:t>misli</a:t>
            </a:r>
            <a:r>
              <a:rPr lang="en-US" sz="4500" dirty="0"/>
              <a:t> + </a:t>
            </a:r>
            <a:r>
              <a:rPr lang="en-US" sz="4500" dirty="0" err="1"/>
              <a:t>kompulzije</a:t>
            </a:r>
            <a:r>
              <a:rPr lang="en-US" sz="4500" dirty="0"/>
              <a:t> + </a:t>
            </a:r>
            <a:r>
              <a:rPr lang="en-US" sz="4500" dirty="0" err="1"/>
              <a:t>rigidnost</a:t>
            </a:r>
            <a:r>
              <a:rPr lang="en-US" sz="4500" dirty="0"/>
              <a:t> + </a:t>
            </a:r>
            <a:r>
              <a:rPr lang="en-US" sz="4500" dirty="0" err="1"/>
              <a:t>neutralizacija</a:t>
            </a:r>
            <a:endParaRPr lang="en-US" sz="4500" dirty="0"/>
          </a:p>
          <a:p>
            <a:r>
              <a:rPr lang="en-US" sz="4500" b="1" dirty="0" err="1"/>
              <a:t>Disocijativni</a:t>
            </a:r>
            <a:r>
              <a:rPr lang="en-US" sz="4500" b="1" dirty="0"/>
              <a:t> </a:t>
            </a:r>
            <a:r>
              <a:rPr lang="en-US" sz="4500" b="1" dirty="0" err="1"/>
              <a:t>sindrom</a:t>
            </a:r>
            <a:br>
              <a:rPr lang="en-US" sz="4500" dirty="0"/>
            </a:br>
            <a:r>
              <a:rPr lang="en-US" sz="4500" dirty="0" err="1"/>
              <a:t>depersonalizacija</a:t>
            </a:r>
            <a:r>
              <a:rPr lang="en-US" sz="4500" dirty="0"/>
              <a:t>, </a:t>
            </a:r>
            <a:r>
              <a:rPr lang="en-US" sz="4500" dirty="0" err="1"/>
              <a:t>derealizacija</a:t>
            </a:r>
            <a:r>
              <a:rPr lang="en-US" sz="4500" dirty="0"/>
              <a:t>, </a:t>
            </a:r>
            <a:r>
              <a:rPr lang="en-US" sz="4500" dirty="0" err="1"/>
              <a:t>fragmentacija</a:t>
            </a:r>
            <a:r>
              <a:rPr lang="en-US" sz="4500" dirty="0"/>
              <a:t> </a:t>
            </a:r>
            <a:r>
              <a:rPr lang="en-US" sz="4500" dirty="0" err="1"/>
              <a:t>kontinuiteta</a:t>
            </a:r>
            <a:r>
              <a:rPr lang="en-US" sz="4500" dirty="0"/>
              <a:t> </a:t>
            </a:r>
            <a:r>
              <a:rPr lang="en-US" sz="4500" dirty="0" err="1"/>
              <a:t>svesti</a:t>
            </a:r>
            <a:endParaRPr lang="en-US" sz="4500" dirty="0"/>
          </a:p>
          <a:p>
            <a:r>
              <a:rPr lang="en-US" sz="4500" b="1" dirty="0" err="1"/>
              <a:t>Zašto</a:t>
            </a:r>
            <a:r>
              <a:rPr lang="en-US" sz="4500" b="1" dirty="0"/>
              <a:t> </a:t>
            </a:r>
            <a:r>
              <a:rPr lang="en-US" sz="4500" b="1" dirty="0" err="1"/>
              <a:t>su</a:t>
            </a:r>
            <a:r>
              <a:rPr lang="en-US" sz="4500" b="1" dirty="0"/>
              <a:t> </a:t>
            </a:r>
            <a:r>
              <a:rPr lang="en-US" sz="4500" b="1" dirty="0" err="1"/>
              <a:t>sindromi</a:t>
            </a:r>
            <a:r>
              <a:rPr lang="en-US" sz="4500" b="1" dirty="0"/>
              <a:t> </a:t>
            </a:r>
            <a:r>
              <a:rPr lang="en-US" sz="4500" b="1" dirty="0" err="1"/>
              <a:t>važni</a:t>
            </a:r>
            <a:r>
              <a:rPr lang="en-US" sz="4500" b="1" dirty="0"/>
              <a:t>?</a:t>
            </a:r>
          </a:p>
          <a:p>
            <a:r>
              <a:rPr lang="en-US" sz="4500" dirty="0" err="1"/>
              <a:t>Sindromi</a:t>
            </a:r>
            <a:r>
              <a:rPr lang="en-US" sz="4500" dirty="0"/>
              <a:t> </a:t>
            </a:r>
            <a:r>
              <a:rPr lang="en-US" sz="4500" dirty="0" err="1"/>
              <a:t>su</a:t>
            </a:r>
            <a:r>
              <a:rPr lang="en-US" sz="4500" dirty="0"/>
              <a:t> </a:t>
            </a:r>
            <a:r>
              <a:rPr lang="en-US" sz="4500" dirty="0" err="1"/>
              <a:t>nivo</a:t>
            </a:r>
            <a:r>
              <a:rPr lang="en-US" sz="4500" dirty="0"/>
              <a:t> </a:t>
            </a:r>
            <a:r>
              <a:rPr lang="en-US" sz="4500" dirty="0" err="1"/>
              <a:t>na</a:t>
            </a:r>
            <a:r>
              <a:rPr lang="en-US" sz="4500" dirty="0"/>
              <a:t> </a:t>
            </a:r>
            <a:r>
              <a:rPr lang="en-US" sz="4500" dirty="0" err="1"/>
              <a:t>kome</a:t>
            </a:r>
            <a:r>
              <a:rPr lang="en-US" sz="4500" dirty="0"/>
              <a:t> </a:t>
            </a:r>
            <a:r>
              <a:rPr lang="en-US" sz="4500" dirty="0" err="1"/>
              <a:t>tradicionalna</a:t>
            </a:r>
            <a:r>
              <a:rPr lang="en-US" sz="4500" dirty="0"/>
              <a:t> </a:t>
            </a:r>
            <a:r>
              <a:rPr lang="en-US" sz="4500" dirty="0" err="1"/>
              <a:t>klasifikacija</a:t>
            </a:r>
            <a:r>
              <a:rPr lang="en-US" sz="4500" dirty="0"/>
              <a:t> </a:t>
            </a:r>
            <a:r>
              <a:rPr lang="en-US" sz="4500" dirty="0" err="1"/>
              <a:t>pokušava</a:t>
            </a:r>
            <a:r>
              <a:rPr lang="en-US" sz="4500" dirty="0"/>
              <a:t> da </a:t>
            </a:r>
            <a:r>
              <a:rPr lang="en-US" sz="4500" dirty="0" err="1"/>
              <a:t>napravi</a:t>
            </a:r>
            <a:r>
              <a:rPr lang="en-US" sz="4500" dirty="0"/>
              <a:t> „</a:t>
            </a:r>
            <a:r>
              <a:rPr lang="en-US" sz="4500" dirty="0" err="1"/>
              <a:t>dijagnozu</a:t>
            </a:r>
            <a:r>
              <a:rPr lang="en-US" sz="4500" dirty="0"/>
              <a:t>“.</a:t>
            </a:r>
          </a:p>
          <a:p>
            <a:r>
              <a:rPr lang="en-US" sz="4500" dirty="0"/>
              <a:t>Ali </a:t>
            </a:r>
            <a:r>
              <a:rPr lang="en-US" sz="4500" dirty="0" err="1"/>
              <a:t>HiTOP</a:t>
            </a:r>
            <a:r>
              <a:rPr lang="en-US" sz="4500" dirty="0"/>
              <a:t> </a:t>
            </a:r>
            <a:r>
              <a:rPr lang="en-US" sz="4500" dirty="0" err="1"/>
              <a:t>kaže</a:t>
            </a:r>
            <a:r>
              <a:rPr lang="en-US" sz="4500" dirty="0"/>
              <a:t>:</a:t>
            </a:r>
            <a:br>
              <a:rPr lang="en-US" sz="4500" dirty="0"/>
            </a:br>
            <a:r>
              <a:rPr lang="en-US" sz="4500" b="1" dirty="0" err="1"/>
              <a:t>dijagnoze</a:t>
            </a:r>
            <a:r>
              <a:rPr lang="en-US" sz="4500" b="1" dirty="0"/>
              <a:t> </a:t>
            </a:r>
            <a:r>
              <a:rPr lang="en-US" sz="4500" b="1" dirty="0" err="1"/>
              <a:t>nisu</a:t>
            </a:r>
            <a:r>
              <a:rPr lang="en-US" sz="4500" b="1" dirty="0"/>
              <a:t> </a:t>
            </a:r>
            <a:r>
              <a:rPr lang="en-US" sz="4500" b="1" dirty="0" err="1"/>
              <a:t>prirodne</a:t>
            </a:r>
            <a:r>
              <a:rPr lang="en-US" sz="4500" b="1" dirty="0"/>
              <a:t> </a:t>
            </a:r>
            <a:r>
              <a:rPr lang="en-US" sz="4500" b="1" dirty="0" err="1"/>
              <a:t>kategorije</a:t>
            </a:r>
            <a:r>
              <a:rPr lang="en-US" sz="4500" b="1" dirty="0"/>
              <a:t> — </a:t>
            </a:r>
            <a:r>
              <a:rPr lang="en-US" sz="4500" b="1" dirty="0" err="1"/>
              <a:t>sindromi</a:t>
            </a:r>
            <a:r>
              <a:rPr lang="en-US" sz="4500" b="1" dirty="0"/>
              <a:t> </a:t>
            </a:r>
            <a:r>
              <a:rPr lang="en-US" sz="4500" b="1" dirty="0" err="1"/>
              <a:t>jesu</a:t>
            </a:r>
            <a:r>
              <a:rPr lang="en-US" sz="4500" b="1" dirty="0"/>
              <a:t>.</a:t>
            </a:r>
            <a:endParaRPr lang="en-US" sz="4500" dirty="0"/>
          </a:p>
          <a:p>
            <a:endParaRPr lang="en-US" sz="43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59063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FFC6-5774-0D63-C073-D1329603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subfaktori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HiTOP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-u?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72BC-4B5F-29A5-23C6-B9567EA2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125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Subfaktori</a:t>
            </a:r>
            <a:r>
              <a:rPr lang="en-US" b="1" dirty="0"/>
              <a:t> = </a:t>
            </a:r>
            <a:r>
              <a:rPr lang="en-US" b="1" dirty="0" err="1"/>
              <a:t>latentna</a:t>
            </a:r>
            <a:r>
              <a:rPr lang="en-US" b="1" dirty="0"/>
              <a:t> „</a:t>
            </a:r>
            <a:r>
              <a:rPr lang="en-US" b="1" dirty="0" err="1"/>
              <a:t>jezgra</a:t>
            </a:r>
            <a:r>
              <a:rPr lang="en-US" b="1" dirty="0"/>
              <a:t>“ </a:t>
            </a:r>
            <a:r>
              <a:rPr lang="en-US" b="1" dirty="0" err="1"/>
              <a:t>koja</a:t>
            </a:r>
            <a:r>
              <a:rPr lang="en-US" b="1" dirty="0"/>
              <a:t> </a:t>
            </a:r>
            <a:r>
              <a:rPr lang="en-US" b="1" dirty="0" err="1"/>
              <a:t>povezuju</a:t>
            </a:r>
            <a:r>
              <a:rPr lang="en-US" b="1" dirty="0"/>
              <a:t> </a:t>
            </a:r>
            <a:r>
              <a:rPr lang="en-US" b="1" dirty="0" err="1"/>
              <a:t>više</a:t>
            </a:r>
            <a:r>
              <a:rPr lang="en-US" b="1" dirty="0"/>
              <a:t> </a:t>
            </a:r>
            <a:r>
              <a:rPr lang="en-US" b="1" dirty="0" err="1"/>
              <a:t>sindroma</a:t>
            </a:r>
            <a:endParaRPr lang="en-US" b="1" dirty="0"/>
          </a:p>
          <a:p>
            <a:r>
              <a:rPr lang="en-US" dirty="0" err="1"/>
              <a:t>Subfaktori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šira</a:t>
            </a:r>
            <a:r>
              <a:rPr lang="en-US" b="1" dirty="0"/>
              <a:t>,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dalje</a:t>
            </a:r>
            <a:r>
              <a:rPr lang="en-US" b="1" dirty="0"/>
              <a:t> </a:t>
            </a:r>
            <a:r>
              <a:rPr lang="en-US" b="1" dirty="0" err="1"/>
              <a:t>koherentna</a:t>
            </a:r>
            <a:r>
              <a:rPr lang="en-US" dirty="0"/>
              <a:t> </a:t>
            </a:r>
            <a:r>
              <a:rPr lang="en-US" dirty="0" err="1"/>
              <a:t>latentna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psihopatologije</a:t>
            </a:r>
            <a:r>
              <a:rPr lang="en-US" dirty="0"/>
              <a:t>.</a:t>
            </a:r>
          </a:p>
          <a:p>
            <a:r>
              <a:rPr lang="en-US" dirty="0"/>
              <a:t>Oni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b="1" dirty="0" err="1"/>
              <a:t>više</a:t>
            </a:r>
            <a:r>
              <a:rPr lang="en-US" b="1" dirty="0"/>
              <a:t> </a:t>
            </a:r>
            <a:r>
              <a:rPr lang="en-US" b="1" dirty="0" err="1"/>
              <a:t>srodnih</a:t>
            </a:r>
            <a:r>
              <a:rPr lang="en-US" b="1" dirty="0"/>
              <a:t> </a:t>
            </a:r>
            <a:r>
              <a:rPr lang="en-US" b="1" dirty="0" err="1"/>
              <a:t>sindroma</a:t>
            </a:r>
            <a:r>
              <a:rPr lang="en-US" dirty="0"/>
              <a:t> koji dele </a:t>
            </a:r>
            <a:r>
              <a:rPr lang="en-US" dirty="0" err="1"/>
              <a:t>zajedničke</a:t>
            </a:r>
            <a:r>
              <a:rPr lang="en-US" dirty="0"/>
              <a:t> </a:t>
            </a:r>
            <a:r>
              <a:rPr lang="en-US" dirty="0" err="1"/>
              <a:t>dispozicije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obrasce</a:t>
            </a:r>
            <a:r>
              <a:rPr lang="en-US" dirty="0"/>
              <a:t> </a:t>
            </a:r>
            <a:r>
              <a:rPr lang="en-US" dirty="0" err="1"/>
              <a:t>funkcionisanja</a:t>
            </a:r>
            <a:r>
              <a:rPr lang="en-US" dirty="0"/>
              <a:t>.</a:t>
            </a:r>
          </a:p>
          <a:p>
            <a:r>
              <a:rPr lang="en-US" dirty="0" err="1"/>
              <a:t>Razlikuju</a:t>
            </a:r>
            <a:r>
              <a:rPr lang="en-US" dirty="0"/>
              <a:t> se od </a:t>
            </a:r>
            <a:r>
              <a:rPr lang="en-US" dirty="0" err="1"/>
              <a:t>kategorija</a:t>
            </a:r>
            <a:r>
              <a:rPr lang="en-US" dirty="0"/>
              <a:t> u DSM/ICD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nominalne</a:t>
            </a:r>
            <a:r>
              <a:rPr lang="en-US" dirty="0"/>
              <a:t> </a:t>
            </a:r>
            <a:r>
              <a:rPr lang="en-US" dirty="0" err="1"/>
              <a:t>etikete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b="1" dirty="0" err="1"/>
              <a:t>empirijski</a:t>
            </a:r>
            <a:r>
              <a:rPr lang="en-US" b="1" dirty="0"/>
              <a:t> </a:t>
            </a:r>
            <a:r>
              <a:rPr lang="en-US" b="1" dirty="0" err="1"/>
              <a:t>identifikovana</a:t>
            </a:r>
            <a:r>
              <a:rPr lang="en-US" b="1" dirty="0"/>
              <a:t> </a:t>
            </a:r>
            <a:r>
              <a:rPr lang="en-US" b="1" dirty="0" err="1"/>
              <a:t>jezgra</a:t>
            </a:r>
            <a:r>
              <a:rPr lang="en-US" dirty="0"/>
              <a:t>.</a:t>
            </a:r>
          </a:p>
          <a:p>
            <a:r>
              <a:rPr lang="en-US" b="1" dirty="0" err="1"/>
              <a:t>Zašto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važni</a:t>
            </a:r>
            <a:r>
              <a:rPr lang="en-US" b="1" dirty="0"/>
              <a:t>?</a:t>
            </a:r>
          </a:p>
          <a:p>
            <a:r>
              <a:rPr lang="en-US" dirty="0" err="1"/>
              <a:t>Subfaktori</a:t>
            </a:r>
            <a:r>
              <a:rPr lang="en-US" dirty="0"/>
              <a:t> </a:t>
            </a:r>
            <a:r>
              <a:rPr lang="en-US" dirty="0" err="1"/>
              <a:t>objašnjavaju</a:t>
            </a:r>
            <a:r>
              <a:rPr lang="en-US" dirty="0"/>
              <a:t> </a:t>
            </a:r>
            <a:r>
              <a:rPr lang="en-US" i="1" dirty="0" err="1"/>
              <a:t>zašto</a:t>
            </a:r>
            <a:r>
              <a:rPr lang="en-US" dirty="0"/>
              <a:t> se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sindromi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javljaju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b="1" dirty="0" err="1"/>
              <a:t>stabilne</a:t>
            </a:r>
            <a:r>
              <a:rPr lang="en-US" b="1" dirty="0"/>
              <a:t> </a:t>
            </a:r>
            <a:r>
              <a:rPr lang="en-US" b="1" dirty="0" err="1"/>
              <a:t>dimenzije</a:t>
            </a:r>
            <a:r>
              <a:rPr lang="en-US" b="1" dirty="0"/>
              <a:t> </a:t>
            </a:r>
            <a:r>
              <a:rPr lang="en-US" b="1" dirty="0" err="1"/>
              <a:t>psihičkog</a:t>
            </a:r>
            <a:r>
              <a:rPr lang="en-US" b="1" dirty="0"/>
              <a:t> </a:t>
            </a:r>
            <a:r>
              <a:rPr lang="en-US" b="1" dirty="0" err="1"/>
              <a:t>funkcionisanja</a:t>
            </a:r>
            <a:r>
              <a:rPr lang="en-US" dirty="0"/>
              <a:t>, a ne </a:t>
            </a:r>
            <a:r>
              <a:rPr lang="en-US" dirty="0" err="1"/>
              <a:t>administrativne</a:t>
            </a:r>
            <a:r>
              <a:rPr lang="en-US" dirty="0"/>
              <a:t> </a:t>
            </a:r>
            <a:r>
              <a:rPr lang="en-US" dirty="0" err="1"/>
              <a:t>dijagnoze</a:t>
            </a:r>
            <a:r>
              <a:rPr lang="en-US" dirty="0"/>
              <a:t>.</a:t>
            </a:r>
          </a:p>
          <a:p>
            <a:r>
              <a:rPr lang="en-US" dirty="0"/>
              <a:t>To je </a:t>
            </a:r>
            <a:r>
              <a:rPr lang="en-US" dirty="0" err="1"/>
              <a:t>nivo</a:t>
            </a:r>
            <a:r>
              <a:rPr lang="en-US" dirty="0"/>
              <a:t> koji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kliničaru</a:t>
            </a:r>
            <a:r>
              <a:rPr lang="en-US" dirty="0"/>
              <a:t> da </a:t>
            </a:r>
            <a:r>
              <a:rPr lang="en-US" dirty="0" err="1"/>
              <a:t>razume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poremećaja</a:t>
            </a:r>
            <a:endParaRPr lang="en-US" dirty="0"/>
          </a:p>
          <a:p>
            <a:pPr lvl="1"/>
            <a:r>
              <a:rPr lang="en-US" dirty="0" err="1"/>
              <a:t>komorbiditete</a:t>
            </a:r>
            <a:endParaRPr lang="en-US" dirty="0"/>
          </a:p>
          <a:p>
            <a:pPr lvl="1"/>
            <a:r>
              <a:rPr lang="en-US" dirty="0" err="1"/>
              <a:t>prognozu</a:t>
            </a:r>
            <a:endParaRPr lang="en-US" dirty="0"/>
          </a:p>
          <a:p>
            <a:pPr lvl="1"/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tretman</a:t>
            </a:r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3370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C005-3FE2-D713-711B-F42C9CB1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SPEKTAR: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najširi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nivoi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psihopatologije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modelu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7D3A-11FE-5611-4942-C60A419D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Spektar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b="1" dirty="0" err="1"/>
              <a:t>najšire</a:t>
            </a:r>
            <a:r>
              <a:rPr lang="en-US" b="1" dirty="0"/>
              <a:t> </a:t>
            </a:r>
            <a:r>
              <a:rPr lang="en-US" b="1" dirty="0" err="1"/>
              <a:t>domene</a:t>
            </a:r>
            <a:r>
              <a:rPr lang="en-US" b="1" dirty="0"/>
              <a:t> </a:t>
            </a:r>
            <a:r>
              <a:rPr lang="en-US" b="1" dirty="0" err="1"/>
              <a:t>psihopatologije</a:t>
            </a:r>
            <a:r>
              <a:rPr lang="en-US" dirty="0"/>
              <a:t> koji </a:t>
            </a:r>
            <a:r>
              <a:rPr lang="en-US" dirty="0" err="1"/>
              <a:t>objedinjuju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subfaktora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u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psihičkog</a:t>
            </a:r>
            <a:r>
              <a:rPr lang="en-US" dirty="0"/>
              <a:t> </a:t>
            </a:r>
            <a:r>
              <a:rPr lang="en-US" dirty="0" err="1"/>
              <a:t>funkcionisanja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Na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se </a:t>
            </a:r>
            <a:r>
              <a:rPr lang="en-US" dirty="0" err="1"/>
              <a:t>klinički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posmatra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 err="1"/>
              <a:t>koordinata</a:t>
            </a:r>
            <a:r>
              <a:rPr lang="en-US" b="1" dirty="0"/>
              <a:t> u </a:t>
            </a:r>
            <a:r>
              <a:rPr lang="en-US" b="1" dirty="0" err="1"/>
              <a:t>više</a:t>
            </a:r>
            <a:r>
              <a:rPr lang="en-US" b="1" dirty="0"/>
              <a:t> </a:t>
            </a:r>
            <a:r>
              <a:rPr lang="en-US" b="1" dirty="0" err="1"/>
              <a:t>dimenzija</a:t>
            </a:r>
            <a:r>
              <a:rPr lang="en-US" b="1" dirty="0"/>
              <a:t> </a:t>
            </a:r>
            <a:r>
              <a:rPr lang="en-US" b="1" dirty="0" err="1"/>
              <a:t>istovremeno</a:t>
            </a:r>
            <a:r>
              <a:rPr lang="en-US" dirty="0"/>
              <a:t>, a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i="1" dirty="0" err="1"/>
              <a:t>komorbiditeta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prirodna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preklapanja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dimenzija</a:t>
            </a:r>
            <a:r>
              <a:rPr lang="en-US" dirty="0"/>
              <a:t>.</a:t>
            </a:r>
          </a:p>
          <a:p>
            <a:r>
              <a:rPr lang="en-US" b="1" dirty="0" err="1"/>
              <a:t>Glavni</a:t>
            </a:r>
            <a:r>
              <a:rPr lang="en-US" b="1" dirty="0"/>
              <a:t> </a:t>
            </a:r>
            <a:r>
              <a:rPr lang="en-US" b="1" dirty="0" err="1"/>
              <a:t>spektri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   • </a:t>
            </a:r>
            <a:r>
              <a:rPr lang="en-US" b="1" dirty="0" err="1"/>
              <a:t>Internalizacija</a:t>
            </a:r>
            <a:r>
              <a:rPr lang="en-US" dirty="0"/>
              <a:t> – </a:t>
            </a:r>
            <a:r>
              <a:rPr lang="en-US" dirty="0" err="1"/>
              <a:t>domen</a:t>
            </a:r>
            <a:r>
              <a:rPr lang="en-US" dirty="0"/>
              <a:t> </a:t>
            </a:r>
            <a:r>
              <a:rPr lang="en-US" dirty="0" err="1"/>
              <a:t>negativnog</a:t>
            </a:r>
            <a:r>
              <a:rPr lang="en-US" dirty="0"/>
              <a:t> </a:t>
            </a:r>
            <a:r>
              <a:rPr lang="en-US" dirty="0" err="1"/>
              <a:t>afekta</a:t>
            </a:r>
            <a:r>
              <a:rPr lang="en-US" dirty="0"/>
              <a:t>, </a:t>
            </a:r>
            <a:r>
              <a:rPr lang="en-US" dirty="0" err="1"/>
              <a:t>disforije</a:t>
            </a:r>
            <a:r>
              <a:rPr lang="en-US" dirty="0"/>
              <a:t>, </a:t>
            </a:r>
            <a:r>
              <a:rPr lang="en-US" dirty="0" err="1"/>
              <a:t>straha</a:t>
            </a:r>
            <a:r>
              <a:rPr lang="en-US" dirty="0"/>
              <a:t>, </a:t>
            </a:r>
            <a:r>
              <a:rPr lang="en-US" dirty="0" err="1"/>
              <a:t>emocionalne</a:t>
            </a:r>
            <a:r>
              <a:rPr lang="en-US" dirty="0"/>
              <a:t> </a:t>
            </a:r>
            <a:r>
              <a:rPr lang="en-US" dirty="0" err="1"/>
              <a:t>osetljivosti</a:t>
            </a:r>
            <a:br>
              <a:rPr lang="en-US" dirty="0"/>
            </a:br>
            <a:r>
              <a:rPr lang="en-US" dirty="0"/>
              <a:t>   • </a:t>
            </a:r>
            <a:r>
              <a:rPr lang="en-US" b="1" dirty="0" err="1"/>
              <a:t>Eksternalizacija</a:t>
            </a:r>
            <a:r>
              <a:rPr lang="en-US" b="1" dirty="0"/>
              <a:t> (</a:t>
            </a:r>
            <a:r>
              <a:rPr lang="en-US" b="1" dirty="0" err="1"/>
              <a:t>antagonistička</a:t>
            </a:r>
            <a:r>
              <a:rPr lang="en-US" b="1" dirty="0"/>
              <a:t> </a:t>
            </a:r>
            <a:r>
              <a:rPr lang="en-US" b="1" dirty="0" err="1"/>
              <a:t>varijanta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agresivnost</a:t>
            </a:r>
            <a:r>
              <a:rPr lang="en-US" dirty="0"/>
              <a:t>, </a:t>
            </a:r>
            <a:r>
              <a:rPr lang="en-US" dirty="0" err="1"/>
              <a:t>surovost</a:t>
            </a:r>
            <a:r>
              <a:rPr lang="en-US" dirty="0"/>
              <a:t>, </a:t>
            </a:r>
            <a:r>
              <a:rPr lang="en-US" dirty="0" err="1"/>
              <a:t>interpersonalni</a:t>
            </a:r>
            <a:r>
              <a:rPr lang="en-US" dirty="0"/>
              <a:t> </a:t>
            </a:r>
            <a:r>
              <a:rPr lang="en-US" dirty="0" err="1"/>
              <a:t>konflikt</a:t>
            </a:r>
            <a:br>
              <a:rPr lang="en-US" dirty="0"/>
            </a:br>
            <a:r>
              <a:rPr lang="en-US" dirty="0"/>
              <a:t>   • </a:t>
            </a:r>
            <a:r>
              <a:rPr lang="en-US" b="1" dirty="0" err="1"/>
              <a:t>Eksternalizacija</a:t>
            </a:r>
            <a:r>
              <a:rPr lang="en-US" b="1" dirty="0"/>
              <a:t> (</a:t>
            </a:r>
            <a:r>
              <a:rPr lang="en-US" b="1" dirty="0" err="1"/>
              <a:t>disinhibiciona</a:t>
            </a:r>
            <a:r>
              <a:rPr lang="en-US" b="1" dirty="0"/>
              <a:t> </a:t>
            </a:r>
            <a:r>
              <a:rPr lang="en-US" b="1" dirty="0" err="1"/>
              <a:t>varijanta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impulsivnost</a:t>
            </a:r>
            <a:r>
              <a:rPr lang="en-US" dirty="0"/>
              <a:t>, </a:t>
            </a:r>
            <a:r>
              <a:rPr lang="en-US" dirty="0" err="1"/>
              <a:t>rizično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, </a:t>
            </a:r>
            <a:r>
              <a:rPr lang="en-US" dirty="0" err="1"/>
              <a:t>zavisnost</a:t>
            </a:r>
            <a:br>
              <a:rPr lang="en-US" dirty="0"/>
            </a:br>
            <a:r>
              <a:rPr lang="en-US" dirty="0"/>
              <a:t>   • </a:t>
            </a:r>
            <a:r>
              <a:rPr lang="en-US" b="1" dirty="0" err="1"/>
              <a:t>Odvojenost</a:t>
            </a:r>
            <a:r>
              <a:rPr lang="en-US" b="1" dirty="0"/>
              <a:t> (detachment)</a:t>
            </a:r>
            <a:r>
              <a:rPr lang="en-US" dirty="0"/>
              <a:t> – </a:t>
            </a:r>
            <a:r>
              <a:rPr lang="en-US" dirty="0" err="1"/>
              <a:t>socijalno</a:t>
            </a:r>
            <a:r>
              <a:rPr lang="en-US" dirty="0"/>
              <a:t> </a:t>
            </a:r>
            <a:r>
              <a:rPr lang="en-US" dirty="0" err="1"/>
              <a:t>povlačenje</a:t>
            </a:r>
            <a:r>
              <a:rPr lang="en-US" dirty="0"/>
              <a:t>, </a:t>
            </a:r>
            <a:r>
              <a:rPr lang="en-US" dirty="0" err="1"/>
              <a:t>hladnoća</a:t>
            </a:r>
            <a:r>
              <a:rPr lang="en-US" dirty="0"/>
              <a:t>,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anhedonija</a:t>
            </a:r>
            <a:br>
              <a:rPr lang="en-US" dirty="0"/>
            </a:br>
            <a:r>
              <a:rPr lang="en-US" dirty="0"/>
              <a:t>   • </a:t>
            </a:r>
            <a:r>
              <a:rPr lang="en-US" b="1" dirty="0" err="1"/>
              <a:t>Psihotički</a:t>
            </a:r>
            <a:r>
              <a:rPr lang="en-US" b="1" dirty="0"/>
              <a:t> </a:t>
            </a:r>
            <a:r>
              <a:rPr lang="en-US" b="1" dirty="0" err="1"/>
              <a:t>spektar</a:t>
            </a:r>
            <a:r>
              <a:rPr lang="en-US" dirty="0"/>
              <a:t> – </a:t>
            </a:r>
            <a:r>
              <a:rPr lang="en-US" dirty="0" err="1"/>
              <a:t>misleno-perceptivna</a:t>
            </a:r>
            <a:r>
              <a:rPr lang="en-US" dirty="0"/>
              <a:t> </a:t>
            </a:r>
            <a:r>
              <a:rPr lang="en-US" dirty="0" err="1"/>
              <a:t>disregulacija</a:t>
            </a:r>
            <a:r>
              <a:rPr lang="en-US" dirty="0"/>
              <a:t>, </a:t>
            </a:r>
            <a:r>
              <a:rPr lang="en-US" dirty="0" err="1"/>
              <a:t>paranoidnost</a:t>
            </a:r>
            <a:r>
              <a:rPr lang="en-US" dirty="0"/>
              <a:t>, </a:t>
            </a:r>
            <a:r>
              <a:rPr lang="en-US" dirty="0" err="1"/>
              <a:t>neobična</a:t>
            </a:r>
            <a:r>
              <a:rPr lang="en-US" dirty="0"/>
              <a:t> </a:t>
            </a:r>
            <a:r>
              <a:rPr lang="en-US" dirty="0" err="1"/>
              <a:t>opažanja</a:t>
            </a:r>
            <a:br>
              <a:rPr lang="en-US" dirty="0"/>
            </a:br>
            <a:r>
              <a:rPr lang="en-US" dirty="0"/>
              <a:t>   • </a:t>
            </a:r>
            <a:r>
              <a:rPr lang="en-US" b="1" dirty="0" err="1"/>
              <a:t>Somatizacija</a:t>
            </a:r>
            <a:r>
              <a:rPr lang="en-US" dirty="0"/>
              <a:t> – </a:t>
            </a:r>
            <a:r>
              <a:rPr lang="en-US" dirty="0" err="1"/>
              <a:t>telesne</a:t>
            </a:r>
            <a:r>
              <a:rPr lang="en-US" dirty="0"/>
              <a:t> </a:t>
            </a:r>
            <a:r>
              <a:rPr lang="en-US" dirty="0" err="1"/>
              <a:t>tegobe</a:t>
            </a:r>
            <a:r>
              <a:rPr lang="en-US" dirty="0"/>
              <a:t> bez </a:t>
            </a:r>
            <a:r>
              <a:rPr lang="en-US" dirty="0" err="1"/>
              <a:t>adekvatnog</a:t>
            </a:r>
            <a:r>
              <a:rPr lang="en-US" dirty="0"/>
              <a:t> </a:t>
            </a:r>
            <a:r>
              <a:rPr lang="en-US" dirty="0" err="1"/>
              <a:t>medicinskog</a:t>
            </a:r>
            <a:r>
              <a:rPr lang="en-US" dirty="0"/>
              <a:t> </a:t>
            </a:r>
            <a:r>
              <a:rPr lang="en-US" dirty="0" err="1"/>
              <a:t>objašnjenja</a:t>
            </a:r>
            <a:r>
              <a:rPr lang="en-US" dirty="0"/>
              <a:t>, </a:t>
            </a:r>
            <a:r>
              <a:rPr lang="en-US" dirty="0" err="1"/>
              <a:t>telesna</a:t>
            </a:r>
            <a:r>
              <a:rPr lang="en-US" dirty="0"/>
              <a:t> </a:t>
            </a:r>
            <a:r>
              <a:rPr lang="en-US" dirty="0" err="1"/>
              <a:t>anksioznost</a:t>
            </a:r>
            <a:endParaRPr lang="en-US" dirty="0"/>
          </a:p>
          <a:p>
            <a:r>
              <a:rPr lang="en-US" b="1" dirty="0" err="1"/>
              <a:t>Suština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spektri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dijagnoze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b="1" dirty="0" err="1"/>
              <a:t>veliki</a:t>
            </a:r>
            <a:r>
              <a:rPr lang="en-US" b="1" dirty="0"/>
              <a:t> </a:t>
            </a:r>
            <a:r>
              <a:rPr lang="en-US" b="1" dirty="0" err="1"/>
              <a:t>obrasci</a:t>
            </a:r>
            <a:r>
              <a:rPr lang="en-US" b="1" dirty="0"/>
              <a:t> </a:t>
            </a:r>
            <a:r>
              <a:rPr lang="en-US" b="1" dirty="0" err="1"/>
              <a:t>psihopatologije</a:t>
            </a:r>
            <a:r>
              <a:rPr lang="en-US" dirty="0"/>
              <a:t> koji </a:t>
            </a:r>
            <a:r>
              <a:rPr lang="en-US" dirty="0" err="1"/>
              <a:t>omogućavaju</a:t>
            </a:r>
            <a:r>
              <a:rPr lang="en-US" dirty="0"/>
              <a:t> da se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en-US" dirty="0" err="1"/>
              <a:t>klinički</a:t>
            </a:r>
            <a:r>
              <a:rPr lang="en-US" dirty="0"/>
              <a:t>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bez </a:t>
            </a:r>
            <a:r>
              <a:rPr lang="en-US" dirty="0" err="1"/>
              <a:t>veštačkog</a:t>
            </a:r>
            <a:r>
              <a:rPr lang="en-US" dirty="0"/>
              <a:t> </a:t>
            </a:r>
            <a:r>
              <a:rPr lang="en-US" dirty="0" err="1"/>
              <a:t>razdvajanja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„</a:t>
            </a:r>
            <a:r>
              <a:rPr lang="en-US" dirty="0" err="1"/>
              <a:t>etiketiranja</a:t>
            </a:r>
            <a:r>
              <a:rPr lang="en-US" dirty="0"/>
              <a:t>“.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05649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3DB3-57BC-8647-3F0B-570354F0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Superspektrum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generalni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psihopatologije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A075-0E81-B120-2B46-5647E0D8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p-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predstavlja</a:t>
            </a:r>
            <a:r>
              <a:rPr lang="en-US" b="1" dirty="0"/>
              <a:t> </a:t>
            </a:r>
            <a:r>
              <a:rPr lang="en-US" b="1" dirty="0" err="1"/>
              <a:t>najviši</a:t>
            </a:r>
            <a:r>
              <a:rPr lang="en-US" b="1" dirty="0"/>
              <a:t> </a:t>
            </a:r>
            <a:r>
              <a:rPr lang="en-US" b="1" dirty="0" err="1"/>
              <a:t>nivo</a:t>
            </a:r>
            <a:r>
              <a:rPr lang="en-US" b="1" dirty="0"/>
              <a:t> </a:t>
            </a:r>
            <a:r>
              <a:rPr lang="en-US" b="1" dirty="0" err="1"/>
              <a:t>hijerarhije</a:t>
            </a:r>
            <a:r>
              <a:rPr lang="en-US" b="1" dirty="0"/>
              <a:t> </a:t>
            </a:r>
            <a:r>
              <a:rPr lang="en-US" b="1" dirty="0" err="1"/>
              <a:t>psihopatologije</a:t>
            </a:r>
            <a:r>
              <a:rPr lang="en-US" dirty="0"/>
              <a:t> — </a:t>
            </a:r>
            <a:r>
              <a:rPr lang="en-US" dirty="0" err="1"/>
              <a:t>generalni</a:t>
            </a:r>
            <a:r>
              <a:rPr lang="en-US" dirty="0"/>
              <a:t> </a:t>
            </a:r>
            <a:r>
              <a:rPr lang="en-US" dirty="0" err="1"/>
              <a:t>latentni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koji </a:t>
            </a:r>
            <a:r>
              <a:rPr lang="en-US" dirty="0" err="1"/>
              <a:t>objašnjava</a:t>
            </a:r>
            <a:r>
              <a:rPr lang="en-US" dirty="0"/>
              <a:t> </a:t>
            </a:r>
            <a:r>
              <a:rPr lang="en-US" dirty="0" err="1"/>
              <a:t>zajedničku</a:t>
            </a:r>
            <a:r>
              <a:rPr lang="en-US" dirty="0"/>
              <a:t> </a:t>
            </a:r>
            <a:r>
              <a:rPr lang="en-US" dirty="0" err="1"/>
              <a:t>varijansu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g-</a:t>
            </a:r>
            <a:r>
              <a:rPr lang="en-US" dirty="0" err="1"/>
              <a:t>faktor</a:t>
            </a:r>
            <a:r>
              <a:rPr lang="en-US" dirty="0"/>
              <a:t> u </a:t>
            </a:r>
            <a:r>
              <a:rPr lang="en-US" dirty="0" err="1"/>
              <a:t>inteligenciji</a:t>
            </a:r>
            <a:r>
              <a:rPr lang="en-US" dirty="0"/>
              <a:t>, p-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hvata</a:t>
            </a:r>
            <a:r>
              <a:rPr lang="en-US" dirty="0"/>
              <a:t> </a:t>
            </a:r>
            <a:r>
              <a:rPr lang="en-US" i="1" dirty="0"/>
              <a:t>ono </a:t>
            </a:r>
            <a:r>
              <a:rPr lang="en-US" i="1" dirty="0" err="1"/>
              <a:t>što</a:t>
            </a:r>
            <a:r>
              <a:rPr lang="en-US" i="1" dirty="0"/>
              <a:t> je </a:t>
            </a:r>
            <a:r>
              <a:rPr lang="en-US" i="1" dirty="0" err="1"/>
              <a:t>zajedničko</a:t>
            </a:r>
            <a:r>
              <a:rPr lang="en-US" dirty="0"/>
              <a:t> </a:t>
            </a:r>
            <a:r>
              <a:rPr lang="en-US" dirty="0" err="1"/>
              <a:t>celokupnoj</a:t>
            </a:r>
            <a:r>
              <a:rPr lang="en-US" dirty="0"/>
              <a:t> </a:t>
            </a:r>
            <a:r>
              <a:rPr lang="en-US" dirty="0" err="1"/>
              <a:t>psihičkoj</a:t>
            </a:r>
            <a:r>
              <a:rPr lang="en-US" dirty="0"/>
              <a:t> </a:t>
            </a:r>
            <a:r>
              <a:rPr lang="en-US" dirty="0" err="1"/>
              <a:t>patnji</a:t>
            </a:r>
            <a:r>
              <a:rPr lang="en-US" dirty="0"/>
              <a:t>.</a:t>
            </a:r>
          </a:p>
          <a:p>
            <a:r>
              <a:rPr lang="en-US" b="1" dirty="0" err="1"/>
              <a:t>Šta</a:t>
            </a:r>
            <a:r>
              <a:rPr lang="en-US" b="1" dirty="0"/>
              <a:t> p-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predviđa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 err="1"/>
              <a:t>raniji</a:t>
            </a:r>
            <a:r>
              <a:rPr lang="en-US" dirty="0"/>
              <a:t> </a:t>
            </a:r>
            <a:r>
              <a:rPr lang="en-US" dirty="0" err="1"/>
              <a:t>početak</a:t>
            </a:r>
            <a:r>
              <a:rPr lang="en-US" dirty="0"/>
              <a:t> </a:t>
            </a:r>
            <a:r>
              <a:rPr lang="en-US" dirty="0" err="1"/>
              <a:t>poremećaja</a:t>
            </a:r>
            <a:endParaRPr lang="en-US" dirty="0"/>
          </a:p>
          <a:p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hroničnost</a:t>
            </a:r>
            <a:endParaRPr lang="en-US" dirty="0"/>
          </a:p>
          <a:p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funkcionalnog</a:t>
            </a:r>
            <a:r>
              <a:rPr lang="en-US" dirty="0"/>
              <a:t> </a:t>
            </a:r>
            <a:r>
              <a:rPr lang="en-US" dirty="0" err="1"/>
              <a:t>oštećenja</a:t>
            </a:r>
            <a:endParaRPr lang="en-US" dirty="0"/>
          </a:p>
          <a:p>
            <a:r>
              <a:rPr lang="en-US" dirty="0" err="1"/>
              <a:t>slabiji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tretman</a:t>
            </a:r>
            <a:endParaRPr lang="en-US" dirty="0"/>
          </a:p>
          <a:p>
            <a:r>
              <a:rPr lang="en-US" dirty="0" err="1"/>
              <a:t>opštu</a:t>
            </a:r>
            <a:r>
              <a:rPr lang="en-US" dirty="0"/>
              <a:t> </a:t>
            </a:r>
            <a:r>
              <a:rPr lang="en-US" dirty="0" err="1"/>
              <a:t>vulnerabilnost</a:t>
            </a:r>
            <a:r>
              <a:rPr lang="en-US" dirty="0"/>
              <a:t> ka </a:t>
            </a:r>
            <a:r>
              <a:rPr lang="en-US" dirty="0" err="1"/>
              <a:t>raznovrsnoj</a:t>
            </a:r>
            <a:r>
              <a:rPr lang="en-US" dirty="0"/>
              <a:t>, </a:t>
            </a:r>
            <a:r>
              <a:rPr lang="en-US" dirty="0" err="1"/>
              <a:t>perzistentnoj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lečivoj</a:t>
            </a:r>
            <a:r>
              <a:rPr lang="en-US" dirty="0"/>
              <a:t> </a:t>
            </a:r>
            <a:r>
              <a:rPr lang="en-US" dirty="0" err="1"/>
              <a:t>psihopatologiji</a:t>
            </a:r>
            <a:br>
              <a:rPr lang="en-US" dirty="0"/>
            </a:br>
            <a:r>
              <a:rPr lang="en-US" i="1" dirty="0"/>
              <a:t>(Lahey et al., 2017; Caspi &amp; Moffitt, 2014)</a:t>
            </a:r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9571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703453"/>
            <a:ext cx="7407275" cy="1678749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b="1" dirty="0" err="1"/>
              <a:t>Klasifikacije</a:t>
            </a:r>
            <a:r>
              <a:rPr lang="en-US" sz="3600" b="1" dirty="0"/>
              <a:t> </a:t>
            </a:r>
            <a:r>
              <a:rPr lang="en-US" sz="3600" b="1" dirty="0" err="1"/>
              <a:t>koje</a:t>
            </a:r>
            <a:r>
              <a:rPr lang="en-US" sz="3600" b="1" dirty="0"/>
              <a:t> </a:t>
            </a:r>
            <a:r>
              <a:rPr lang="en-US" sz="3600" b="1" dirty="0" err="1"/>
              <a:t>obećavaju</a:t>
            </a:r>
            <a:r>
              <a:rPr lang="en-US" sz="3600" b="1" dirty="0"/>
              <a:t> </a:t>
            </a:r>
            <a:r>
              <a:rPr lang="en-US" sz="3600" b="1" dirty="0" err="1"/>
              <a:t>jasnoću</a:t>
            </a:r>
            <a:r>
              <a:rPr lang="en-US" sz="3600" b="1" dirty="0"/>
              <a:t>, a </a:t>
            </a:r>
            <a:r>
              <a:rPr lang="en-US" sz="3600" b="1" dirty="0" err="1"/>
              <a:t>stvaraju</a:t>
            </a:r>
            <a:r>
              <a:rPr lang="en-US" sz="3600" b="1" dirty="0"/>
              <a:t> </a:t>
            </a:r>
            <a:r>
              <a:rPr lang="en-US" sz="3600" b="1" dirty="0" err="1"/>
              <a:t>konfuziju</a:t>
            </a:r>
            <a:r>
              <a:rPr lang="en-US" sz="3600" b="1" dirty="0"/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53568" y="2648585"/>
            <a:ext cx="8369808" cy="3304540"/>
          </a:xfrm>
        </p:spPr>
        <p:txBody>
          <a:bodyPr/>
          <a:lstStyle/>
          <a:p>
            <a:pPr eaLnBrk="1" hangingPunct="1"/>
            <a:r>
              <a:rPr lang="en-US" sz="2400" dirty="0"/>
              <a:t>Principi </a:t>
            </a:r>
            <a:r>
              <a:rPr lang="en-US" sz="2400" dirty="0" err="1"/>
              <a:t>klasifikacija</a:t>
            </a:r>
            <a:r>
              <a:rPr lang="en-US" sz="2400" dirty="0"/>
              <a:t> </a:t>
            </a:r>
            <a:r>
              <a:rPr lang="en-US" sz="2400" dirty="0" err="1"/>
              <a:t>poremećaja</a:t>
            </a:r>
            <a:r>
              <a:rPr lang="en-US" sz="2400" dirty="0"/>
              <a:t> u </a:t>
            </a:r>
            <a:r>
              <a:rPr lang="en-US" sz="2400" dirty="0" err="1"/>
              <a:t>psihijatriji</a:t>
            </a:r>
            <a:r>
              <a:rPr lang="en-US" sz="2400" dirty="0"/>
              <a:t> – </a:t>
            </a:r>
            <a:r>
              <a:rPr lang="en-US" sz="2400" dirty="0" err="1"/>
              <a:t>postoje</a:t>
            </a:r>
            <a:r>
              <a:rPr lang="en-US" sz="2400" dirty="0"/>
              <a:t> li?</a:t>
            </a:r>
            <a:endParaRPr lang="sr-Latn-CS" sz="2400" dirty="0"/>
          </a:p>
          <a:p>
            <a:pPr eaLnBrk="1" hangingPunct="1"/>
            <a:r>
              <a:rPr lang="en-US" sz="2400" dirty="0" err="1"/>
              <a:t>Šta</a:t>
            </a:r>
            <a:r>
              <a:rPr lang="en-US" sz="2400" dirty="0"/>
              <a:t> se desi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sr-Latn-CS" sz="2400" dirty="0" err="1"/>
              <a:t>medicinsk</a:t>
            </a:r>
            <a:r>
              <a:rPr lang="en-US" sz="2400" dirty="0" err="1"/>
              <a:t>i</a:t>
            </a:r>
            <a:r>
              <a:rPr lang="sr-Latn-CS" sz="2400" dirty="0"/>
              <a:t> model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/>
              <a:t>pokušamo</a:t>
            </a:r>
            <a:r>
              <a:rPr lang="en-US" sz="2400" dirty="0"/>
              <a:t> da </a:t>
            </a:r>
            <a:r>
              <a:rPr lang="en-US" sz="2400" dirty="0" err="1"/>
              <a:t>primenimo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razumevanje</a:t>
            </a:r>
            <a:r>
              <a:rPr lang="en-US" sz="2400" dirty="0"/>
              <a:t> </a:t>
            </a:r>
            <a:r>
              <a:rPr lang="en-US" sz="2400" dirty="0" err="1"/>
              <a:t>ljudske</a:t>
            </a:r>
            <a:r>
              <a:rPr lang="en-US" sz="2400" dirty="0"/>
              <a:t> </a:t>
            </a:r>
            <a:r>
              <a:rPr lang="en-US" sz="2400" dirty="0" err="1"/>
              <a:t>patnje</a:t>
            </a:r>
            <a:r>
              <a:rPr lang="en-US" sz="2400" dirty="0"/>
              <a:t>?</a:t>
            </a:r>
          </a:p>
          <a:p>
            <a:pPr eaLnBrk="1" hangingPunct="1"/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klasifikatorna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: ICD </a:t>
            </a:r>
            <a:r>
              <a:rPr lang="en-US" sz="2400" dirty="0" err="1"/>
              <a:t>i</a:t>
            </a:r>
            <a:r>
              <a:rPr lang="en-US" sz="2400" dirty="0"/>
              <a:t> DSM</a:t>
            </a:r>
          </a:p>
          <a:p>
            <a:pPr eaLnBrk="1" hangingPunct="1"/>
            <a:endParaRPr lang="en-US" dirty="0"/>
          </a:p>
        </p:txBody>
      </p:sp>
      <p:pic>
        <p:nvPicPr>
          <p:cNvPr id="14339" name="Picture 2" descr="The ICD-10 Classification of Mental and Behavioural Disorders: Clinical  Descriptions and Diagnostic Guidelines: 8601404349836: Medicine &amp; Health  Science Books @ Amazo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0490" y="122015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SM-5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8682" y="2795206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An International Study Compares the ICD-11 and ICD-10 - Eating Disorders  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899" y="3429000"/>
            <a:ext cx="3305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088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F387-06E9-08F5-AFD5-25A5CB19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p-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kliničaru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67C9-37DB-6F74-9AA8-25EDA8D4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 </a:t>
            </a:r>
            <a:r>
              <a:rPr lang="en-US" sz="2400" dirty="0" err="1"/>
              <a:t>zamenjuje</a:t>
            </a:r>
            <a:r>
              <a:rPr lang="en-US" sz="2400" dirty="0"/>
              <a:t> </a:t>
            </a:r>
            <a:r>
              <a:rPr lang="en-US" sz="2400" dirty="0" err="1"/>
              <a:t>kliničko</a:t>
            </a:r>
            <a:r>
              <a:rPr lang="en-US" sz="2400" dirty="0"/>
              <a:t> </a:t>
            </a:r>
            <a:r>
              <a:rPr lang="en-US" sz="2400" dirty="0" err="1"/>
              <a:t>razmišljanje</a:t>
            </a:r>
            <a:r>
              <a:rPr lang="en-US" sz="2400" dirty="0"/>
              <a:t> </a:t>
            </a:r>
            <a:r>
              <a:rPr lang="en-US" sz="2400" dirty="0" err="1"/>
              <a:t>statistikama</a:t>
            </a:r>
            <a:r>
              <a:rPr lang="en-US" sz="2400" dirty="0"/>
              <a:t> — </a:t>
            </a:r>
            <a:r>
              <a:rPr lang="en-US" sz="2400" b="1" dirty="0" err="1"/>
              <a:t>daje</a:t>
            </a:r>
            <a:r>
              <a:rPr lang="en-US" sz="2400" b="1" dirty="0"/>
              <a:t> mu </a:t>
            </a:r>
            <a:r>
              <a:rPr lang="en-US" sz="2400" b="1" dirty="0" err="1"/>
              <a:t>mapu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Niži</a:t>
            </a:r>
            <a:r>
              <a:rPr lang="en-US" sz="2400" dirty="0"/>
              <a:t> </a:t>
            </a:r>
            <a:r>
              <a:rPr lang="en-US" sz="2400" dirty="0" err="1"/>
              <a:t>nivoi</a:t>
            </a:r>
            <a:r>
              <a:rPr lang="en-US" sz="2400" dirty="0"/>
              <a:t> (</a:t>
            </a:r>
            <a:r>
              <a:rPr lang="en-US" sz="2400" dirty="0" err="1"/>
              <a:t>simptomi</a:t>
            </a:r>
            <a:r>
              <a:rPr lang="en-US" sz="2400" dirty="0"/>
              <a:t>, </a:t>
            </a:r>
            <a:r>
              <a:rPr lang="en-US" sz="2400" dirty="0" err="1"/>
              <a:t>komponente</a:t>
            </a:r>
            <a:r>
              <a:rPr lang="en-US" sz="2400" dirty="0"/>
              <a:t>, </a:t>
            </a:r>
            <a:r>
              <a:rPr lang="en-US" sz="2400" dirty="0" err="1"/>
              <a:t>sindromi</a:t>
            </a:r>
            <a:r>
              <a:rPr lang="en-US" sz="2400" dirty="0"/>
              <a:t>) </a:t>
            </a:r>
            <a:r>
              <a:rPr lang="en-US" sz="2400" dirty="0" err="1"/>
              <a:t>ostaju</a:t>
            </a:r>
            <a:r>
              <a:rPr lang="en-US" sz="2400" dirty="0"/>
              <a:t> </a:t>
            </a:r>
            <a:r>
              <a:rPr lang="en-US" sz="2400" dirty="0" err="1"/>
              <a:t>ključni</a:t>
            </a:r>
            <a:r>
              <a:rPr lang="en-US" sz="2400" dirty="0"/>
              <a:t> za </a:t>
            </a:r>
            <a:r>
              <a:rPr lang="en-US" sz="2400" dirty="0" err="1"/>
              <a:t>intervenciju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Srednji</a:t>
            </a:r>
            <a:r>
              <a:rPr lang="en-US" sz="2400" dirty="0"/>
              <a:t> </a:t>
            </a:r>
            <a:r>
              <a:rPr lang="en-US" sz="2400" dirty="0" err="1"/>
              <a:t>nivoi</a:t>
            </a:r>
            <a:r>
              <a:rPr lang="en-US" sz="2400" dirty="0"/>
              <a:t> (</a:t>
            </a:r>
            <a:r>
              <a:rPr lang="en-US" sz="2400" dirty="0" err="1"/>
              <a:t>subfaktori</a:t>
            </a:r>
            <a:r>
              <a:rPr lang="en-US" sz="2400" dirty="0"/>
              <a:t>, </a:t>
            </a:r>
            <a:r>
              <a:rPr lang="en-US" sz="2400" dirty="0" err="1"/>
              <a:t>spektri</a:t>
            </a:r>
            <a:r>
              <a:rPr lang="en-US" sz="2400" dirty="0"/>
              <a:t>) </a:t>
            </a:r>
            <a:r>
              <a:rPr lang="en-US" sz="2400" dirty="0" err="1"/>
              <a:t>objašnjavaju</a:t>
            </a:r>
            <a:r>
              <a:rPr lang="en-US" sz="2400" dirty="0"/>
              <a:t> </a:t>
            </a:r>
            <a:r>
              <a:rPr lang="en-US" sz="2400" dirty="0" err="1"/>
              <a:t>stabilne</a:t>
            </a:r>
            <a:r>
              <a:rPr lang="en-US" sz="2400" dirty="0"/>
              <a:t> </a:t>
            </a:r>
            <a:r>
              <a:rPr lang="en-US" sz="2400" dirty="0" err="1"/>
              <a:t>obrasce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komorbiditet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Najviši</a:t>
            </a:r>
            <a:r>
              <a:rPr lang="en-US" sz="2400" dirty="0"/>
              <a:t> </a:t>
            </a:r>
            <a:r>
              <a:rPr lang="en-US" sz="2400" dirty="0" err="1"/>
              <a:t>nivo</a:t>
            </a:r>
            <a:r>
              <a:rPr lang="en-US" sz="2400" dirty="0"/>
              <a:t> (p-</a:t>
            </a:r>
            <a:r>
              <a:rPr lang="en-US" sz="2400" dirty="0" err="1"/>
              <a:t>faktor</a:t>
            </a:r>
            <a:r>
              <a:rPr lang="en-US" sz="2400" dirty="0"/>
              <a:t>) </a:t>
            </a:r>
            <a:r>
              <a:rPr lang="en-US" sz="2400" dirty="0" err="1"/>
              <a:t>daje</a:t>
            </a:r>
            <a:r>
              <a:rPr lang="en-US" sz="2400" dirty="0"/>
              <a:t> </a:t>
            </a:r>
            <a:r>
              <a:rPr lang="en-US" sz="2400" b="1" dirty="0" err="1"/>
              <a:t>globalni</a:t>
            </a:r>
            <a:r>
              <a:rPr lang="en-US" sz="2400" b="1" dirty="0"/>
              <a:t> </a:t>
            </a:r>
            <a:r>
              <a:rPr lang="en-US" sz="2400" b="1" dirty="0" err="1"/>
              <a:t>rizik</a:t>
            </a:r>
            <a:r>
              <a:rPr lang="en-US" sz="2400" dirty="0"/>
              <a:t>, </a:t>
            </a:r>
            <a:r>
              <a:rPr lang="en-US" sz="2400" b="1" dirty="0" err="1"/>
              <a:t>terapijsku</a:t>
            </a:r>
            <a:r>
              <a:rPr lang="en-US" sz="2400" b="1" dirty="0"/>
              <a:t> </a:t>
            </a:r>
            <a:r>
              <a:rPr lang="en-US" sz="2400" b="1" dirty="0" err="1"/>
              <a:t>težinu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 err="1"/>
              <a:t>prognostičku</a:t>
            </a:r>
            <a:r>
              <a:rPr lang="en-US" sz="2400" b="1" dirty="0"/>
              <a:t> </a:t>
            </a:r>
            <a:r>
              <a:rPr lang="en-US" sz="2400" b="1" dirty="0" err="1"/>
              <a:t>informaciju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Poenta</a:t>
            </a:r>
            <a:r>
              <a:rPr lang="en-US" sz="2400" b="1" dirty="0"/>
              <a:t>:</a:t>
            </a:r>
            <a:r>
              <a:rPr lang="en-US" sz="2400" dirty="0"/>
              <a:t> p-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omogućava</a:t>
            </a:r>
            <a:r>
              <a:rPr lang="en-US" sz="2400" dirty="0"/>
              <a:t> </a:t>
            </a:r>
            <a:r>
              <a:rPr lang="en-US" sz="2400" dirty="0" err="1"/>
              <a:t>preciznije</a:t>
            </a:r>
            <a:r>
              <a:rPr lang="en-US" sz="2400" dirty="0"/>
              <a:t> </a:t>
            </a:r>
            <a:r>
              <a:rPr lang="en-US" sz="2400" dirty="0" err="1"/>
              <a:t>merenje</a:t>
            </a:r>
            <a:r>
              <a:rPr lang="en-US" sz="2400" dirty="0"/>
              <a:t>, </a:t>
            </a:r>
            <a:r>
              <a:rPr lang="en-US" sz="2400" dirty="0" err="1"/>
              <a:t>bolju</a:t>
            </a:r>
            <a:r>
              <a:rPr lang="en-US" sz="2400" dirty="0"/>
              <a:t> </a:t>
            </a:r>
            <a:r>
              <a:rPr lang="en-US" sz="2400" dirty="0" err="1"/>
              <a:t>predikciju</a:t>
            </a:r>
            <a:r>
              <a:rPr lang="en-US" sz="2400" dirty="0"/>
              <a:t> </a:t>
            </a:r>
            <a:r>
              <a:rPr lang="en-US" sz="2400" dirty="0" err="1"/>
              <a:t>ishoda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planiranje</a:t>
            </a:r>
            <a:r>
              <a:rPr lang="en-US" sz="2400" dirty="0"/>
              <a:t> </a:t>
            </a:r>
            <a:r>
              <a:rPr lang="en-US" sz="2400" dirty="0" err="1"/>
              <a:t>tretmana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empirijski</a:t>
            </a:r>
            <a:r>
              <a:rPr lang="en-US" sz="2400" dirty="0"/>
              <a:t> </a:t>
            </a:r>
            <a:r>
              <a:rPr lang="en-US" sz="2400" dirty="0" err="1"/>
              <a:t>zasnovan</a:t>
            </a:r>
            <a:r>
              <a:rPr lang="en-US" sz="2400" dirty="0"/>
              <a:t>, </a:t>
            </a:r>
            <a:r>
              <a:rPr lang="en-US" sz="2400" dirty="0" err="1"/>
              <a:t>replikabilan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konceptualno</a:t>
            </a:r>
            <a:r>
              <a:rPr lang="en-US" sz="2400" dirty="0"/>
              <a:t> </a:t>
            </a:r>
            <a:r>
              <a:rPr lang="en-US" sz="2400" dirty="0" err="1"/>
              <a:t>jasan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613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DSM</a:t>
            </a:r>
          </a:p>
        </p:txBody>
      </p:sp>
      <p:graphicFrame>
        <p:nvGraphicFramePr>
          <p:cNvPr id="29736" name="Group 40"/>
          <p:cNvGraphicFramePr>
            <a:graphicFrameLocks noGrp="1"/>
          </p:cNvGraphicFramePr>
          <p:nvPr>
            <p:ph idx="1"/>
          </p:nvPr>
        </p:nvGraphicFramePr>
        <p:xfrm>
          <a:off x="838200" y="1325880"/>
          <a:ext cx="10756392" cy="5225721"/>
        </p:xfrm>
        <a:graphic>
          <a:graphicData uri="http://schemas.openxmlformats.org/drawingml/2006/table">
            <a:tbl>
              <a:tblPr/>
              <a:tblGrid>
                <a:gridCol w="537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Izrađen</a:t>
                      </a:r>
                      <a:r>
                        <a:rPr lang="en-US" sz="2000" dirty="0"/>
                        <a:t> od </a:t>
                      </a:r>
                      <a:r>
                        <a:rPr lang="en-US" sz="2000" dirty="0" err="1"/>
                        <a:t>strane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Svetske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zdravstvene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organizacije</a:t>
                      </a:r>
                      <a:r>
                        <a:rPr lang="en-US" sz="2000" dirty="0"/>
                        <a:t> (UN </a:t>
                      </a:r>
                      <a:r>
                        <a:rPr lang="en-US" sz="2000" dirty="0" err="1"/>
                        <a:t>agencija</a:t>
                      </a:r>
                      <a:r>
                        <a:rPr lang="en-US" sz="2000" dirty="0"/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Izrađen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od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strane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Američke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psihijatrijske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asocijacije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(APA)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Besplatan</a:t>
                      </a:r>
                      <a:r>
                        <a:rPr lang="en-US" sz="2000" dirty="0"/>
                        <a:t>, u </a:t>
                      </a:r>
                      <a:r>
                        <a:rPr lang="en-US" sz="2000" dirty="0" err="1"/>
                        <a:t>javnom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domenu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namenjen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sistemima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javnog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zdravlja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Komercijalna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intelektualna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svojina</a:t>
                      </a:r>
                      <a:r>
                        <a:rPr lang="en-US" sz="2000" dirty="0"/>
                        <a:t> APA-e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Koristi</a:t>
                      </a:r>
                      <a:r>
                        <a:rPr lang="en-US" sz="2000" dirty="0"/>
                        <a:t> se </a:t>
                      </a:r>
                      <a:r>
                        <a:rPr lang="en-US" sz="2000" dirty="0" err="1"/>
                        <a:t>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nivou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država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direktnih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pružalaca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zdravstvenih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usluga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dirty="0"/>
                        <a:t>Namenjen primarno psihijatrima i psiholozima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Globalno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primenljiv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kulturološki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senzitivniji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višejezičan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Dominantno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severnoamerička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anglosaksonska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perspektiva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Odobren</a:t>
                      </a:r>
                      <a:r>
                        <a:rPr lang="en-US" sz="2000" dirty="0"/>
                        <a:t> od SZO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Odobren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od APA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Primarno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klinička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javnozdravstvena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upotreba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Namenjen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istraživanju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kliničkoj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praksi</a:t>
                      </a:r>
                      <a:r>
                        <a:rPr lang="en-US" sz="2000" dirty="0"/>
                        <a:t> u </a:t>
                      </a:r>
                      <a:r>
                        <a:rPr lang="en-US" sz="2000" dirty="0" err="1"/>
                        <a:t>mentalnom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zdravlju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/>
                        <a:t>Obuhvata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sve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bolesti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poremećaje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somatske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mentalne</a:t>
                      </a:r>
                      <a:r>
                        <a:rPr lang="en-US" sz="2000" dirty="0"/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Obuhvata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isključivo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psihijatrijske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poremećaje</a:t>
                      </a:r>
                      <a:endParaRPr lang="en-US" sz="20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1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Odlazeći sistem: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ICD-10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dijagnoze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675"/>
            <a:ext cx="10793413" cy="5184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/>
              <a:t>                                    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F00-F99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Duševni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poremećaji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poremećaji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ponašanja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/>
              <a:t>F00-F09</a:t>
            </a:r>
            <a:r>
              <a:rPr lang="en-US" sz="2000" dirty="0"/>
              <a:t> </a:t>
            </a:r>
            <a:r>
              <a:rPr lang="en-US" sz="2000" dirty="0" err="1"/>
              <a:t>Organski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simptomatski</a:t>
            </a:r>
            <a:r>
              <a:rPr lang="en-US" sz="2000" dirty="0"/>
              <a:t> </a:t>
            </a:r>
            <a:r>
              <a:rPr lang="en-US" sz="2000" dirty="0" err="1"/>
              <a:t>duševni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F10-F19</a:t>
            </a:r>
            <a:r>
              <a:rPr lang="en-US" sz="2000" dirty="0"/>
              <a:t> </a:t>
            </a:r>
            <a:r>
              <a:rPr lang="en-US" sz="2000" dirty="0" err="1"/>
              <a:t>Duševni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ponašanja</a:t>
            </a:r>
            <a:r>
              <a:rPr lang="en-US" sz="2000" dirty="0"/>
              <a:t> </a:t>
            </a:r>
            <a:r>
              <a:rPr lang="en-US" sz="2000" dirty="0" err="1"/>
              <a:t>uzrokovani</a:t>
            </a:r>
            <a:r>
              <a:rPr lang="en-US" sz="2000" dirty="0"/>
              <a:t> </a:t>
            </a:r>
            <a:r>
              <a:rPr lang="en-US" sz="2000" dirty="0" err="1"/>
              <a:t>upotrebom</a:t>
            </a:r>
            <a:r>
              <a:rPr lang="en-US" sz="2000" dirty="0"/>
              <a:t> </a:t>
            </a:r>
            <a:r>
              <a:rPr lang="en-US" sz="2000" dirty="0" err="1"/>
              <a:t>psihoaktivnih</a:t>
            </a:r>
            <a:r>
              <a:rPr lang="en-US" sz="2000" dirty="0"/>
              <a:t> </a:t>
            </a:r>
            <a:r>
              <a:rPr lang="en-US" sz="2000" dirty="0" err="1"/>
              <a:t>supstanci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F20-F29</a:t>
            </a:r>
            <a:r>
              <a:rPr lang="en-US" sz="2000" dirty="0"/>
              <a:t> </a:t>
            </a:r>
            <a:r>
              <a:rPr lang="en-US" sz="2000" dirty="0" err="1"/>
              <a:t>Shizofrenija</a:t>
            </a:r>
            <a:r>
              <a:rPr lang="en-US" sz="2000" dirty="0"/>
              <a:t>, </a:t>
            </a:r>
            <a:r>
              <a:rPr lang="en-US" sz="2000" dirty="0" err="1"/>
              <a:t>shizotipski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sumanuti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F30-F39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raspoloženja</a:t>
            </a:r>
            <a:r>
              <a:rPr lang="en-US" sz="2000" dirty="0"/>
              <a:t> (</a:t>
            </a:r>
            <a:r>
              <a:rPr lang="en-US" sz="2000" dirty="0" err="1"/>
              <a:t>afektivni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)</a:t>
            </a:r>
          </a:p>
          <a:p>
            <a:pPr eaLnBrk="1" hangingPunct="1">
              <a:defRPr/>
            </a:pPr>
            <a:r>
              <a:rPr lang="en-US" sz="2000" b="1" dirty="0"/>
              <a:t>F40-F48</a:t>
            </a:r>
            <a:r>
              <a:rPr lang="en-US" sz="2000" dirty="0"/>
              <a:t> </a:t>
            </a:r>
            <a:r>
              <a:rPr lang="en-US" sz="2000" dirty="0" err="1"/>
              <a:t>Neurotski</a:t>
            </a:r>
            <a:r>
              <a:rPr lang="en-US" sz="2000" dirty="0"/>
              <a:t>, </a:t>
            </a:r>
            <a:r>
              <a:rPr lang="en-US" sz="2000" dirty="0" err="1"/>
              <a:t>stresogeni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telesno</a:t>
            </a:r>
            <a:r>
              <a:rPr lang="en-US" sz="2000" dirty="0"/>
              <a:t> </a:t>
            </a:r>
            <a:r>
              <a:rPr lang="en-US" sz="2000" dirty="0" err="1"/>
              <a:t>manifestni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F50-F59</a:t>
            </a:r>
            <a:r>
              <a:rPr lang="en-US" sz="2000" dirty="0"/>
              <a:t> </a:t>
            </a:r>
            <a:r>
              <a:rPr lang="en-US" sz="2000" dirty="0" err="1"/>
              <a:t>Sindromi</a:t>
            </a:r>
            <a:r>
              <a:rPr lang="en-US" sz="2000" dirty="0"/>
              <a:t> </a:t>
            </a:r>
            <a:r>
              <a:rPr lang="en-US" sz="2000" dirty="0" err="1"/>
              <a:t>poremećenog</a:t>
            </a:r>
            <a:r>
              <a:rPr lang="en-US" sz="2000" dirty="0"/>
              <a:t> </a:t>
            </a:r>
            <a:r>
              <a:rPr lang="en-US" sz="2000" dirty="0" err="1"/>
              <a:t>ponašanja</a:t>
            </a:r>
            <a:r>
              <a:rPr lang="en-US" sz="2000" dirty="0"/>
              <a:t> </a:t>
            </a:r>
            <a:r>
              <a:rPr lang="en-US" sz="2000" dirty="0" err="1"/>
              <a:t>udruženi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fiziološkim</a:t>
            </a:r>
            <a:r>
              <a:rPr lang="en-US" sz="2000" dirty="0"/>
              <a:t> </a:t>
            </a:r>
            <a:r>
              <a:rPr lang="en-US" sz="2000" dirty="0" err="1"/>
              <a:t>smetnjama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telesnim</a:t>
            </a:r>
            <a:r>
              <a:rPr lang="en-US" sz="2000" dirty="0"/>
              <a:t> </a:t>
            </a:r>
            <a:r>
              <a:rPr lang="en-US" sz="2000" dirty="0" err="1"/>
              <a:t>faktorima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F60-F69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ličnosti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ponašanja</a:t>
            </a:r>
            <a:r>
              <a:rPr lang="en-US" sz="2000" dirty="0"/>
              <a:t> </a:t>
            </a:r>
            <a:r>
              <a:rPr lang="en-US" sz="2000" dirty="0" err="1"/>
              <a:t>odraslih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F70-F79</a:t>
            </a:r>
            <a:r>
              <a:rPr lang="en-US" sz="2000" dirty="0"/>
              <a:t> </a:t>
            </a:r>
            <a:r>
              <a:rPr lang="en-US" sz="2000" dirty="0" err="1"/>
              <a:t>Duševna</a:t>
            </a:r>
            <a:r>
              <a:rPr lang="en-US" sz="2000" dirty="0"/>
              <a:t> </a:t>
            </a:r>
            <a:r>
              <a:rPr lang="en-US" sz="2000" dirty="0" err="1"/>
              <a:t>zaostalost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F80-F89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razvoja</a:t>
            </a:r>
            <a:r>
              <a:rPr lang="en-US" sz="2000" dirty="0"/>
              <a:t> </a:t>
            </a:r>
            <a:r>
              <a:rPr lang="en-US" sz="2000" dirty="0" err="1"/>
              <a:t>psihe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F90-F98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ponašanja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poremećaji</a:t>
            </a:r>
            <a:r>
              <a:rPr lang="en-US" sz="2000" dirty="0"/>
              <a:t> </a:t>
            </a:r>
            <a:r>
              <a:rPr lang="en-US" sz="2000" dirty="0" err="1"/>
              <a:t>emocija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početkom</a:t>
            </a:r>
            <a:r>
              <a:rPr lang="en-US" sz="2000" dirty="0"/>
              <a:t> u </a:t>
            </a:r>
            <a:r>
              <a:rPr lang="en-US" sz="2000" dirty="0" err="1"/>
              <a:t>detinjstvu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adolescenciji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F99-F99</a:t>
            </a:r>
            <a:r>
              <a:rPr lang="en-US" sz="2000" dirty="0"/>
              <a:t> </a:t>
            </a:r>
            <a:r>
              <a:rPr lang="en-US" sz="2000" dirty="0" err="1"/>
              <a:t>Neoznačen</a:t>
            </a:r>
            <a:r>
              <a:rPr lang="en-US" sz="2000" dirty="0"/>
              <a:t> </a:t>
            </a:r>
            <a:r>
              <a:rPr lang="en-US" sz="2000" dirty="0" err="1"/>
              <a:t>duševni</a:t>
            </a:r>
            <a:r>
              <a:rPr lang="en-US" sz="2000" dirty="0"/>
              <a:t> </a:t>
            </a:r>
            <a:r>
              <a:rPr lang="en-US" sz="2000" dirty="0" err="1"/>
              <a:t>poremećaj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12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65125"/>
            <a:ext cx="10942637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ICD-11: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mentalni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ponašajni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neurorazvojni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86410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6A</a:t>
            </a:r>
          </a:p>
          <a:p>
            <a:pPr marL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6A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Neurorazvojni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poremećaji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6A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Shizofrenija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drugi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primarno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psihotični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poremećaji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6A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Katatonija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6A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Poremećaji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raspoloženja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6B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6B </a:t>
            </a:r>
            <a:r>
              <a:rPr lang="en-US" sz="2000" dirty="0" err="1"/>
              <a:t>Poremećaji</a:t>
            </a:r>
            <a:r>
              <a:rPr lang="en-US" sz="2000" dirty="0"/>
              <a:t> </a:t>
            </a:r>
            <a:r>
              <a:rPr lang="en-US" sz="2000" dirty="0" err="1"/>
              <a:t>anksioznosti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straha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6B </a:t>
            </a:r>
            <a:r>
              <a:rPr lang="en-US" sz="2000" dirty="0" err="1"/>
              <a:t>Opsesivno-kompulsivni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srodni</a:t>
            </a:r>
            <a:r>
              <a:rPr lang="en-US" sz="2000" dirty="0"/>
              <a:t> </a:t>
            </a:r>
            <a:r>
              <a:rPr lang="en-US" sz="2000" dirty="0" err="1"/>
              <a:t>poremećaji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6B </a:t>
            </a:r>
            <a:r>
              <a:rPr lang="en-US" sz="2000" dirty="0" err="1"/>
              <a:t>Poremećaji</a:t>
            </a:r>
            <a:r>
              <a:rPr lang="en-US" sz="2000" dirty="0"/>
              <a:t> </a:t>
            </a:r>
            <a:r>
              <a:rPr lang="en-US" sz="2000" dirty="0" err="1"/>
              <a:t>specifično</a:t>
            </a:r>
            <a:r>
              <a:rPr lang="en-US" sz="2000" dirty="0"/>
              <a:t> </a:t>
            </a:r>
            <a:r>
              <a:rPr lang="en-US" sz="2000" dirty="0" err="1"/>
              <a:t>povezani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stresom</a:t>
            </a:r>
            <a:r>
              <a:rPr lang="en-US" sz="20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    (</a:t>
            </a:r>
            <a:r>
              <a:rPr lang="en-US" sz="2000" dirty="0" err="1"/>
              <a:t>uključuje</a:t>
            </a:r>
            <a:r>
              <a:rPr lang="en-US" sz="2000" dirty="0"/>
              <a:t> PTSP, </a:t>
            </a:r>
            <a:r>
              <a:rPr lang="en-US" sz="2000" dirty="0" err="1"/>
              <a:t>kompleksni</a:t>
            </a:r>
            <a:r>
              <a:rPr lang="en-US" sz="2000" dirty="0"/>
              <a:t> PTSP, </a:t>
            </a:r>
            <a:r>
              <a:rPr lang="en-US" sz="2000" dirty="0" err="1"/>
              <a:t>prolongiranu</a:t>
            </a:r>
            <a:r>
              <a:rPr lang="en-US" sz="2000" dirty="0"/>
              <a:t> </a:t>
            </a:r>
            <a:r>
              <a:rPr lang="en-US" sz="2000" dirty="0" err="1"/>
              <a:t>žalost</a:t>
            </a:r>
            <a:r>
              <a:rPr lang="en-US" sz="20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6B </a:t>
            </a:r>
            <a:r>
              <a:rPr lang="en-US" sz="2000" dirty="0" err="1"/>
              <a:t>Disocijativni</a:t>
            </a:r>
            <a:r>
              <a:rPr lang="en-US" sz="2000" dirty="0"/>
              <a:t> </a:t>
            </a:r>
            <a:r>
              <a:rPr lang="en-US" sz="2000" dirty="0" err="1"/>
              <a:t>poremećaji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6B </a:t>
            </a:r>
            <a:r>
              <a:rPr lang="en-US" sz="2000" dirty="0" err="1"/>
              <a:t>Poremećaji</a:t>
            </a:r>
            <a:r>
              <a:rPr lang="en-US" sz="2000" dirty="0"/>
              <a:t> </a:t>
            </a:r>
            <a:r>
              <a:rPr lang="en-US" sz="2000" dirty="0" err="1"/>
              <a:t>hranjenja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ishrane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61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388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ICD-11: mentalni, ponašajni i neurorazvojni poremećaji 2/2</a:t>
            </a:r>
            <a:endParaRPr lang="en-US" sz="360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838200" y="1527175"/>
            <a:ext cx="10515600" cy="5065713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6C </a:t>
            </a:r>
            <a:r>
              <a:rPr lang="en-US" sz="1600" b="1" u="sng" dirty="0" err="1"/>
              <a:t>grupa</a:t>
            </a:r>
            <a:endParaRPr lang="en-US" sz="1600" b="1" u="sng" dirty="0"/>
          </a:p>
          <a:p>
            <a:r>
              <a:rPr lang="en-US" sz="1600" dirty="0"/>
              <a:t>6C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eliminacije</a:t>
            </a:r>
            <a:endParaRPr lang="en-US" sz="1600" dirty="0"/>
          </a:p>
          <a:p>
            <a:r>
              <a:rPr lang="en-US" sz="1600" dirty="0"/>
              <a:t>6C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povezani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telesnim</a:t>
            </a:r>
            <a:r>
              <a:rPr lang="en-US" sz="1600" dirty="0"/>
              <a:t> </a:t>
            </a:r>
            <a:r>
              <a:rPr lang="en-US" sz="1600" dirty="0" err="1"/>
              <a:t>distresom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telesnim</a:t>
            </a:r>
            <a:r>
              <a:rPr lang="en-US" sz="1600" dirty="0"/>
              <a:t> </a:t>
            </a:r>
            <a:r>
              <a:rPr lang="en-US" sz="1600" dirty="0" err="1"/>
              <a:t>doživljajima</a:t>
            </a:r>
            <a:r>
              <a:rPr lang="en-US" sz="1600" dirty="0"/>
              <a:t> (</a:t>
            </a:r>
            <a:r>
              <a:rPr lang="en-US" sz="1600" dirty="0" err="1"/>
              <a:t>somatski</a:t>
            </a:r>
            <a:r>
              <a:rPr lang="en-US" sz="1600" dirty="0"/>
              <a:t> </a:t>
            </a:r>
            <a:r>
              <a:rPr lang="en-US" sz="1600" dirty="0" err="1"/>
              <a:t>distres</a:t>
            </a:r>
            <a:r>
              <a:rPr lang="en-US" sz="1600" dirty="0"/>
              <a:t>, </a:t>
            </a:r>
            <a:r>
              <a:rPr lang="en-US" sz="1600" dirty="0" err="1"/>
              <a:t>somatizacija</a:t>
            </a:r>
            <a:r>
              <a:rPr lang="en-US" sz="1600" dirty="0"/>
              <a:t>, </a:t>
            </a:r>
            <a:r>
              <a:rPr lang="en-US" sz="1600" dirty="0" err="1"/>
              <a:t>konverzija</a:t>
            </a:r>
            <a:r>
              <a:rPr lang="en-US" sz="1600" dirty="0"/>
              <a:t>)</a:t>
            </a:r>
          </a:p>
          <a:p>
            <a:r>
              <a:rPr lang="en-US" sz="1600" dirty="0"/>
              <a:t>6C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upotrebe</a:t>
            </a:r>
            <a:r>
              <a:rPr lang="en-US" sz="1600" dirty="0"/>
              <a:t> </a:t>
            </a:r>
            <a:r>
              <a:rPr lang="en-US" sz="1600" dirty="0" err="1"/>
              <a:t>supstanci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zavisničkog</a:t>
            </a:r>
            <a:r>
              <a:rPr lang="en-US" sz="1600" dirty="0"/>
              <a:t> </a:t>
            </a:r>
            <a:r>
              <a:rPr lang="en-US" sz="1600" dirty="0" err="1"/>
              <a:t>ponašanja</a:t>
            </a:r>
            <a:endParaRPr lang="en-US" sz="1600" dirty="0"/>
          </a:p>
          <a:p>
            <a:r>
              <a:rPr lang="en-US" sz="1600" dirty="0"/>
              <a:t>6C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kontrole</a:t>
            </a:r>
            <a:r>
              <a:rPr lang="en-US" sz="1600" dirty="0"/>
              <a:t> </a:t>
            </a:r>
            <a:r>
              <a:rPr lang="en-US" sz="1600" dirty="0" err="1"/>
              <a:t>impulsa</a:t>
            </a:r>
            <a:endParaRPr lang="en-US" sz="1600" dirty="0"/>
          </a:p>
          <a:p>
            <a:r>
              <a:rPr lang="en-US" sz="1600" dirty="0"/>
              <a:t>6C </a:t>
            </a:r>
            <a:r>
              <a:rPr lang="en-US" sz="1600" dirty="0" err="1"/>
              <a:t>Disocijalni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ponašanja</a:t>
            </a:r>
            <a:r>
              <a:rPr lang="en-US" sz="1600" dirty="0"/>
              <a:t> (</a:t>
            </a:r>
            <a:r>
              <a:rPr lang="en-US" sz="1600" dirty="0" err="1"/>
              <a:t>persistentni</a:t>
            </a:r>
            <a:r>
              <a:rPr lang="en-US" sz="1600" dirty="0"/>
              <a:t> </a:t>
            </a:r>
            <a:r>
              <a:rPr lang="en-US" sz="1600" dirty="0" err="1"/>
              <a:t>antisocijalni</a:t>
            </a:r>
            <a:r>
              <a:rPr lang="en-US" sz="1600" dirty="0"/>
              <a:t>,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ponašanja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b="1" u="sng" dirty="0"/>
              <a:t>6D </a:t>
            </a:r>
            <a:r>
              <a:rPr lang="en-US" sz="1600" b="1" u="sng" dirty="0" err="1"/>
              <a:t>grupa</a:t>
            </a:r>
            <a:endParaRPr lang="en-US" sz="1600" b="1" u="sng" dirty="0"/>
          </a:p>
          <a:p>
            <a:r>
              <a:rPr lang="en-US" sz="1600" dirty="0"/>
              <a:t>6D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ličnosti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povezane</a:t>
            </a:r>
            <a:r>
              <a:rPr lang="en-US" sz="1600" dirty="0"/>
              <a:t> </a:t>
            </a:r>
            <a:r>
              <a:rPr lang="en-US" sz="1600" dirty="0" err="1"/>
              <a:t>crte</a:t>
            </a:r>
            <a:endParaRPr lang="en-US" sz="1600" dirty="0"/>
          </a:p>
          <a:p>
            <a:r>
              <a:rPr lang="en-US" sz="1600" dirty="0"/>
              <a:t>6D </a:t>
            </a:r>
            <a:r>
              <a:rPr lang="en-US" sz="1600" dirty="0" err="1"/>
              <a:t>Parafilije</a:t>
            </a:r>
            <a:endParaRPr lang="en-US" sz="1600" dirty="0"/>
          </a:p>
          <a:p>
            <a:r>
              <a:rPr lang="en-US" sz="1600" dirty="0"/>
              <a:t>6D Factitious disorder (</a:t>
            </a:r>
            <a:r>
              <a:rPr lang="en-US" sz="1600" dirty="0" err="1"/>
              <a:t>namerno</a:t>
            </a:r>
            <a:r>
              <a:rPr lang="en-US" sz="1600" dirty="0"/>
              <a:t> </a:t>
            </a:r>
            <a:r>
              <a:rPr lang="en-US" sz="1600" dirty="0" err="1"/>
              <a:t>proizvođenje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falsifikovanje</a:t>
            </a:r>
            <a:r>
              <a:rPr lang="en-US" sz="1600" dirty="0"/>
              <a:t> </a:t>
            </a:r>
            <a:r>
              <a:rPr lang="en-US" sz="1600" dirty="0" err="1"/>
              <a:t>simptoma</a:t>
            </a:r>
            <a:r>
              <a:rPr lang="en-US" sz="1600" dirty="0"/>
              <a:t> – </a:t>
            </a:r>
            <a:r>
              <a:rPr lang="en-US" sz="1600" i="1" dirty="0" err="1"/>
              <a:t>ranije</a:t>
            </a:r>
            <a:r>
              <a:rPr lang="en-US" sz="1600" i="1" dirty="0"/>
              <a:t> </a:t>
            </a:r>
            <a:r>
              <a:rPr lang="en-US" sz="1600" i="1" dirty="0" err="1"/>
              <a:t>Münchausen</a:t>
            </a:r>
            <a:r>
              <a:rPr lang="en-US" sz="1600" dirty="0"/>
              <a:t>)</a:t>
            </a:r>
          </a:p>
          <a:p>
            <a:r>
              <a:rPr lang="en-US" sz="1600" dirty="0"/>
              <a:t>6D </a:t>
            </a:r>
            <a:r>
              <a:rPr lang="en-US" sz="1600" dirty="0" err="1"/>
              <a:t>Neurokognitivni</a:t>
            </a:r>
            <a:r>
              <a:rPr lang="en-US" sz="1600" dirty="0"/>
              <a:t> </a:t>
            </a:r>
            <a:r>
              <a:rPr lang="en-US" sz="1600" dirty="0" err="1"/>
              <a:t>poremećaji</a:t>
            </a:r>
            <a:r>
              <a:rPr lang="en-US" sz="1600" dirty="0"/>
              <a:t> (</a:t>
            </a:r>
            <a:r>
              <a:rPr lang="en-US" sz="1600" dirty="0" err="1"/>
              <a:t>demencije</a:t>
            </a:r>
            <a:r>
              <a:rPr lang="en-US" sz="1600" dirty="0"/>
              <a:t>, </a:t>
            </a:r>
            <a:r>
              <a:rPr lang="en-US" sz="1600" dirty="0" err="1"/>
              <a:t>delirijum</a:t>
            </a:r>
            <a:r>
              <a:rPr lang="en-US" sz="1600" dirty="0"/>
              <a:t>, </a:t>
            </a:r>
            <a:r>
              <a:rPr lang="en-US" sz="1600" dirty="0" err="1"/>
              <a:t>kognitivni</a:t>
            </a:r>
            <a:r>
              <a:rPr lang="en-US" sz="1600" dirty="0"/>
              <a:t> pad)</a:t>
            </a:r>
          </a:p>
          <a:p>
            <a:pPr marL="0" indent="0">
              <a:buNone/>
            </a:pPr>
            <a:r>
              <a:rPr lang="en-US" sz="1600" b="1" u="sng" dirty="0"/>
              <a:t>6E </a:t>
            </a:r>
            <a:r>
              <a:rPr lang="en-US" sz="1600" b="1" u="sng" dirty="0" err="1"/>
              <a:t>grupa</a:t>
            </a:r>
            <a:endParaRPr lang="en-US" sz="1600" b="1" u="sng" dirty="0"/>
          </a:p>
          <a:p>
            <a:r>
              <a:rPr lang="en-US" sz="1600" dirty="0"/>
              <a:t>6E </a:t>
            </a:r>
            <a:r>
              <a:rPr lang="en-US" sz="1600" dirty="0" err="1"/>
              <a:t>Mentalni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ponašajni</a:t>
            </a:r>
            <a:r>
              <a:rPr lang="en-US" sz="1600" dirty="0"/>
              <a:t> </a:t>
            </a:r>
            <a:r>
              <a:rPr lang="en-US" sz="1600" dirty="0" err="1"/>
              <a:t>poremećaji</a:t>
            </a:r>
            <a:r>
              <a:rPr lang="en-US" sz="1600" dirty="0"/>
              <a:t> </a:t>
            </a:r>
            <a:r>
              <a:rPr lang="en-US" sz="1600" dirty="0" err="1"/>
              <a:t>povezani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trudnoćom</a:t>
            </a:r>
            <a:r>
              <a:rPr lang="en-US" sz="1600" dirty="0"/>
              <a:t>, </a:t>
            </a:r>
            <a:r>
              <a:rPr lang="en-US" sz="1600" dirty="0" err="1"/>
              <a:t>porođajem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puerperijumom</a:t>
            </a:r>
            <a:endParaRPr lang="en-US" sz="1600" dirty="0"/>
          </a:p>
          <a:p>
            <a:r>
              <a:rPr lang="en-US" sz="1600" dirty="0"/>
              <a:t>6E </a:t>
            </a:r>
            <a:r>
              <a:rPr lang="en-US" sz="1600" dirty="0" err="1"/>
              <a:t>Sekundarni</a:t>
            </a:r>
            <a:r>
              <a:rPr lang="en-US" sz="1600" dirty="0"/>
              <a:t> </a:t>
            </a:r>
            <a:r>
              <a:rPr lang="en-US" sz="1600" dirty="0" err="1"/>
              <a:t>mentalni</a:t>
            </a:r>
            <a:r>
              <a:rPr lang="en-US" sz="1600" dirty="0"/>
              <a:t> </a:t>
            </a:r>
            <a:r>
              <a:rPr lang="en-US" sz="1600" dirty="0" err="1"/>
              <a:t>poremećaji</a:t>
            </a:r>
            <a:r>
              <a:rPr lang="en-US" sz="1600" dirty="0"/>
              <a:t> (</a:t>
            </a:r>
            <a:r>
              <a:rPr lang="en-US" sz="1600" dirty="0" err="1"/>
              <a:t>mentalni</a:t>
            </a:r>
            <a:r>
              <a:rPr lang="en-US" sz="1600" dirty="0"/>
              <a:t> </a:t>
            </a:r>
            <a:r>
              <a:rPr lang="en-US" sz="1600" dirty="0" err="1"/>
              <a:t>sindromi</a:t>
            </a:r>
            <a:r>
              <a:rPr lang="en-US" sz="1600" dirty="0"/>
              <a:t> </a:t>
            </a:r>
            <a:r>
              <a:rPr lang="en-US" sz="1600" dirty="0" err="1"/>
              <a:t>posledica</a:t>
            </a:r>
            <a:r>
              <a:rPr lang="en-US" sz="1600" dirty="0"/>
              <a:t> </a:t>
            </a:r>
            <a:r>
              <a:rPr lang="en-US" sz="1600" dirty="0" err="1"/>
              <a:t>somatskih</a:t>
            </a:r>
            <a:r>
              <a:rPr lang="en-US" sz="1600" dirty="0"/>
              <a:t> </a:t>
            </a:r>
            <a:r>
              <a:rPr lang="en-US" sz="1600" dirty="0" err="1"/>
              <a:t>bolesti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klasifikovane</a:t>
            </a:r>
            <a:r>
              <a:rPr lang="en-US" sz="1600" dirty="0"/>
              <a:t> </a:t>
            </a:r>
            <a:r>
              <a:rPr lang="en-US" sz="1600" dirty="0" err="1"/>
              <a:t>drugde</a:t>
            </a:r>
            <a:r>
              <a:rPr lang="en-US" sz="1600" dirty="0"/>
              <a:t>)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4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25160</TotalTime>
  <Words>3802</Words>
  <Application>Microsoft Office PowerPoint</Application>
  <PresentationFormat>Widescreen</PresentationFormat>
  <Paragraphs>438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1_Office Theme</vt:lpstr>
      <vt:lpstr>Granice normalnosti:  istorija i savremena logika klasifikacije mentalnih poremećaja</vt:lpstr>
      <vt:lpstr>Sadržaj</vt:lpstr>
      <vt:lpstr>Kada sistem ne može da isprati čoveka: dijagnostika i njene granice</vt:lpstr>
      <vt:lpstr>Zašto odmah govorimo o ograničenjima klasifikacija?</vt:lpstr>
      <vt:lpstr>Klasifikacije koje obećavaju jasnoću, a stvaraju konfuziju?</vt:lpstr>
      <vt:lpstr>ICD i DSM</vt:lpstr>
      <vt:lpstr>Odlazeći sistem: ICD-10 i F dijagnoze</vt:lpstr>
      <vt:lpstr>ICD-11: mentalni, ponašajni i neurorazvojni poremećaji 1/2</vt:lpstr>
      <vt:lpstr>ICD-11: mentalni, ponašajni i neurorazvojni poremećaji 2/2</vt:lpstr>
      <vt:lpstr>Dijagnostika: sistem koji puca pod teretom realnosti</vt:lpstr>
      <vt:lpstr>Kako nastaju dijagnostičke kategorije (DSM/ICD)? </vt:lpstr>
      <vt:lpstr>Etiologija mentalnih poremćaja</vt:lpstr>
      <vt:lpstr>Multifaktorski model etiologije</vt:lpstr>
      <vt:lpstr>Zašto ne govorimo o „uzroku“?</vt:lpstr>
      <vt:lpstr>Glavni problemi DSM-a i ICD-a</vt:lpstr>
      <vt:lpstr>Šta se dešava kada etiologija nema centar?</vt:lpstr>
      <vt:lpstr>Neo-anti-psihijatrija</vt:lpstr>
      <vt:lpstr>Jim van Os</vt:lpstr>
      <vt:lpstr>PowerPoint Presentation</vt:lpstr>
      <vt:lpstr>PowerPoint Presentation</vt:lpstr>
      <vt:lpstr>PowerPoint Presentation</vt:lpstr>
      <vt:lpstr>Jim van OS: mitovi vezani za shizofreniju</vt:lpstr>
      <vt:lpstr>Oni koji kvare algoritam</vt:lpstr>
      <vt:lpstr>Proces psihološke procene u psihijatriji</vt:lpstr>
      <vt:lpstr>Kako funkcioniše psihološka procena u okviru psihijatrije?</vt:lpstr>
      <vt:lpstr>Kod psihologa 1/2</vt:lpstr>
      <vt:lpstr>Kod psihologa 1/2</vt:lpstr>
      <vt:lpstr>Nalaz, psihijatar, ispitanik </vt:lpstr>
      <vt:lpstr>Prikaz slučaja </vt:lpstr>
      <vt:lpstr>Prva hipoteza ADHD „Ne mogu da se koncentrišem i ništa me ne zanima.“</vt:lpstr>
      <vt:lpstr>Druga hipoteza depresija „Bezvoljan sam, spavam po 12 sati, ništa me ne interesuje.</vt:lpstr>
      <vt:lpstr>Treća hipoteza: zavisnost / poremećaj ličnosti “možda će mi amfetamini pomoći”</vt:lpstr>
      <vt:lpstr>Kasnija faza: klinički intervju kod psihologa „Organizam mi ne pravi dopamin jer ga bakterije i gljivice jedu.“</vt:lpstr>
      <vt:lpstr>Zaključak: tok kliničkog mišljenja</vt:lpstr>
      <vt:lpstr>Posle Dragana — slučaj koji nikada ne postaje jasan</vt:lpstr>
      <vt:lpstr>Kada imate “sve pomalo” — i ništa dovoljno da bude jasno</vt:lpstr>
      <vt:lpstr>Kliničko mišljenje: kada ne postoji centar</vt:lpstr>
      <vt:lpstr>Dinamika toka simptoma</vt:lpstr>
      <vt:lpstr>Kada test ne „reši slučaj“, već ga učini još složenijim</vt:lpstr>
      <vt:lpstr>Psihopatologija — šta vidimo kada prestanemo da gledamo kategorije?</vt:lpstr>
      <vt:lpstr>Hijerarhijska taksonomija psihopatologije (HiTOP)</vt:lpstr>
      <vt:lpstr>HiTOP: psihopatologija viđena iz podataka, a ne iz dijagnoza</vt:lpstr>
      <vt:lpstr>PowerPoint Presentation</vt:lpstr>
      <vt:lpstr>Simptomi – osnovna jedinica psihopatologije</vt:lpstr>
      <vt:lpstr>Komponente: kako se simptomi organizuju — prvi nivo iznad simptoma</vt:lpstr>
      <vt:lpstr>Sindromi – “pre-dijagnostičke” jedinice</vt:lpstr>
      <vt:lpstr>Šta su subfaktori u HiTOP-u?</vt:lpstr>
      <vt:lpstr>SPEKTAR: najširi nivoi organizacije psihopatologije u HiTOP modelu</vt:lpstr>
      <vt:lpstr>Superspektrum: p-faktor (generalni faktor psihopatologije)</vt:lpstr>
      <vt:lpstr>Zašto je p-faktor važan kliničaru?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Ivana Perunicic Mladenovic</dc:creator>
  <cp:lastModifiedBy>Tamara Dzamonja Ignjatovic</cp:lastModifiedBy>
  <cp:revision>1</cp:revision>
  <dcterms:created xsi:type="dcterms:W3CDTF">2025-10-27T09:12:04Z</dcterms:created>
  <dcterms:modified xsi:type="dcterms:W3CDTF">2025-12-10T10:06:39Z</dcterms:modified>
</cp:coreProperties>
</file>