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89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291" r:id="rId11"/>
    <p:sldId id="29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45D2-C826-42BC-859E-51C6993FD63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C8C1-30BE-4A55-AAFD-F0EE5D913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2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45D2-C826-42BC-859E-51C6993FD63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C8C1-30BE-4A55-AAFD-F0EE5D913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7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45D2-C826-42BC-859E-51C6993FD63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C8C1-30BE-4A55-AAFD-F0EE5D913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45D2-C826-42BC-859E-51C6993FD63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C8C1-30BE-4A55-AAFD-F0EE5D913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6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45D2-C826-42BC-859E-51C6993FD63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C8C1-30BE-4A55-AAFD-F0EE5D913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3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45D2-C826-42BC-859E-51C6993FD63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C8C1-30BE-4A55-AAFD-F0EE5D913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4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45D2-C826-42BC-859E-51C6993FD63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C8C1-30BE-4A55-AAFD-F0EE5D913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0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45D2-C826-42BC-859E-51C6993FD63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C8C1-30BE-4A55-AAFD-F0EE5D913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2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45D2-C826-42BC-859E-51C6993FD63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C8C1-30BE-4A55-AAFD-F0EE5D913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45D2-C826-42BC-859E-51C6993FD63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C8C1-30BE-4A55-AAFD-F0EE5D913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4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45D2-C826-42BC-859E-51C6993FD63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C8C1-30BE-4A55-AAFD-F0EE5D913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4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45D2-C826-42BC-859E-51C6993FD63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7C8C1-30BE-4A55-AAFD-F0EE5D913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9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Different_cowrie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b="1" dirty="0" smtClean="0"/>
              <a:t>Unit 2 </a:t>
            </a:r>
            <a:r>
              <a:rPr lang="sr-Latn-RS" b="1" dirty="0" smtClean="0">
                <a:solidFill>
                  <a:srgbClr val="FF0000"/>
                </a:solidFill>
              </a:rPr>
              <a:t/>
            </a:r>
            <a:br>
              <a:rPr lang="sr-Latn-RS" b="1" dirty="0" smtClean="0">
                <a:solidFill>
                  <a:srgbClr val="FF0000"/>
                </a:solidFill>
              </a:rPr>
            </a:br>
            <a:r>
              <a:rPr lang="sr-Latn-RS" b="1" dirty="0" smtClean="0">
                <a:solidFill>
                  <a:srgbClr val="FF0000"/>
                </a:solidFill>
              </a:rPr>
              <a:t>Key historical concepts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b="1" dirty="0" smtClean="0"/>
              <a:t>CONTINUITY AND CHANGE 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sz="4400" b="1" dirty="0" smtClean="0">
                <a:solidFill>
                  <a:srgbClr val="FF0000"/>
                </a:solidFill>
              </a:rPr>
              <a:t>CASE STUDY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49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49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Discussion questions                         Textbook, p. 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269" y="1264309"/>
            <a:ext cx="10515600" cy="5245131"/>
          </a:xfrm>
        </p:spPr>
        <p:txBody>
          <a:bodyPr/>
          <a:lstStyle/>
          <a:p>
            <a:r>
              <a:rPr lang="en-US" dirty="0" smtClean="0"/>
              <a:t>1. Compare </a:t>
            </a:r>
            <a:r>
              <a:rPr lang="en-US" dirty="0"/>
              <a:t>and contrast different forms of money given below. </a:t>
            </a:r>
            <a:r>
              <a:rPr lang="en-US" dirty="0" smtClean="0"/>
              <a:t>Which features </a:t>
            </a:r>
            <a:r>
              <a:rPr lang="en-US" dirty="0"/>
              <a:t>have continued through time? What has changed entirely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19269" y="3757188"/>
            <a:ext cx="1053823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2. What goods may have served as money in the past? Do you know what that money is called?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3. What disadvantages did such money suffer from?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4. What kind of metal were coins with 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intrinsic value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made of? Are these coins still in existence today?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C:\Users\User\Desktop\inde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60" y="2661941"/>
            <a:ext cx="2306955" cy="1009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12" descr="C:\Users\User\Desktop\index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62" y="2652754"/>
            <a:ext cx="1800860" cy="100838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14" name="Picture 13" descr="C:\Users\User\Desktop\plastic_money-greece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57" y="2646721"/>
            <a:ext cx="1679575" cy="102044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332492" y="4336608"/>
            <a:ext cx="225431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COMMODITY MONEY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679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87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Focus on: </a:t>
            </a:r>
            <a:r>
              <a:rPr lang="en-US" b="1" dirty="0" smtClean="0">
                <a:solidFill>
                  <a:srgbClr val="FF0000"/>
                </a:solidFill>
              </a:rPr>
              <a:t>Continuity and change    </a:t>
            </a:r>
            <a:r>
              <a:rPr lang="en-US" dirty="0" smtClean="0"/>
              <a:t>Textbook, p. 30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485" y="1552945"/>
            <a:ext cx="8488627" cy="42988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124" y="1036475"/>
            <a:ext cx="1795327" cy="1114992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5332164" y="1566250"/>
            <a:ext cx="4001960" cy="1337713"/>
          </a:xfrm>
          <a:prstGeom prst="straightConnector1">
            <a:avLst/>
          </a:prstGeom>
          <a:ln>
            <a:solidFill>
              <a:srgbClr val="FF0000"/>
            </a:solidFill>
            <a:headEnd w="lg" len="sm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21965" y="2522659"/>
            <a:ext cx="2688117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intrinsic</a:t>
            </a:r>
            <a:r>
              <a:rPr lang="en-US" sz="1600" dirty="0" smtClean="0"/>
              <a:t> – inherent, natural  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290631" y="2809301"/>
            <a:ext cx="2831335" cy="10938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121965" y="2981647"/>
            <a:ext cx="2688117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            salary vs wage</a:t>
            </a:r>
          </a:p>
          <a:p>
            <a:endParaRPr lang="en-US" sz="1600" b="1" dirty="0" smtClean="0"/>
          </a:p>
          <a:p>
            <a:r>
              <a:rPr lang="en-US" sz="1600" b="1" dirty="0"/>
              <a:t>s</a:t>
            </a:r>
            <a:r>
              <a:rPr lang="en-US" sz="1600" b="1" dirty="0" smtClean="0"/>
              <a:t>alary </a:t>
            </a:r>
            <a:r>
              <a:rPr lang="en-US" sz="1600" dirty="0" smtClean="0"/>
              <a:t> – a fixed amount of money paid to an employee, directly into their bank account</a:t>
            </a:r>
          </a:p>
          <a:p>
            <a:endParaRPr lang="en-US" sz="1600" dirty="0" smtClean="0"/>
          </a:p>
          <a:p>
            <a:r>
              <a:rPr lang="en-US" sz="1600" b="1" dirty="0"/>
              <a:t>w</a:t>
            </a:r>
            <a:r>
              <a:rPr lang="en-US" sz="1600" b="1" dirty="0" smtClean="0"/>
              <a:t>age</a:t>
            </a:r>
            <a:r>
              <a:rPr lang="en-US" sz="1600" dirty="0" smtClean="0"/>
              <a:t> -   a fixed amount of money paid usually weekly to an employee who does work that needs physical skills and strength</a:t>
            </a:r>
            <a:endParaRPr lang="en-US" sz="1600" dirty="0"/>
          </a:p>
        </p:txBody>
      </p:sp>
      <p:cxnSp>
        <p:nvCxnSpPr>
          <p:cNvPr id="32" name="Straight Arrow Connector 31"/>
          <p:cNvCxnSpPr>
            <a:stCxn id="26" idx="1"/>
          </p:cNvCxnSpPr>
          <p:nvPr/>
        </p:nvCxnSpPr>
        <p:spPr>
          <a:xfrm flipH="1">
            <a:off x="5453348" y="4505141"/>
            <a:ext cx="3668617" cy="8677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15160" y="941231"/>
            <a:ext cx="4761124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currency</a:t>
            </a:r>
            <a:r>
              <a:rPr lang="en-US" sz="1600" dirty="0" smtClean="0"/>
              <a:t> – money that is used in a particular country</a:t>
            </a:r>
            <a:endParaRPr lang="en-US" sz="16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951430" y="1376121"/>
            <a:ext cx="1007577" cy="4979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61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5168" y="483182"/>
            <a:ext cx="4594514" cy="4535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Money: its origins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08364" y="1468582"/>
            <a:ext cx="10280071" cy="51261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Different objects had been used as money in the past: 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8" descr="mmercador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39" y="2991962"/>
            <a:ext cx="1243013" cy="11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Various species of cowry from all over the world.">
            <a:hlinkClick r:id="rId3" tooltip="Various species of cowry from all over the world.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288" y="2957159"/>
            <a:ext cx="1893839" cy="125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C:\Documents and Settings\Tanja\My Documents\My Pictures\11854089-isolated-illustration-of-a-pure-gold-ing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269" y="2903562"/>
            <a:ext cx="1174110" cy="124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salt ima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07" y="2903562"/>
            <a:ext cx="1927848" cy="13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12014" y="4613554"/>
            <a:ext cx="792714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Such forms of money are called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COMMODITY MONEY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390508" y="2198974"/>
            <a:ext cx="12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cattle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2745" y="2198974"/>
            <a:ext cx="2240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cowrie shells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08191" y="2186325"/>
            <a:ext cx="107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09661" y="2199540"/>
            <a:ext cx="1061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3939" y="5394435"/>
            <a:ext cx="9056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other goods were used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as money in the past?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commodities such as cigarettes and coffee were used as money in Germany in 1945.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14501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Money: its origins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765" y="1981199"/>
            <a:ext cx="6289962" cy="4294909"/>
          </a:xfrm>
        </p:spPr>
        <p:txBody>
          <a:bodyPr>
            <a:no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Throughout its history money has taken the form of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coins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made of precious metal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– gold and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silver.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Such commodity money had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intrinsic 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14340" name="Picture 4" descr="Image result for gold and silver coins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22" y="1981199"/>
            <a:ext cx="2743200" cy="262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3273" y="5201232"/>
            <a:ext cx="834043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INTRINSIC VALUE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item would </a:t>
            </a:r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have value even if it were not used as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9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2334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Money: its origins</a:t>
            </a:r>
            <a:endParaRPr lang="en-US" sz="4000" b="1" dirty="0"/>
          </a:p>
        </p:txBody>
      </p:sp>
      <p:pic>
        <p:nvPicPr>
          <p:cNvPr id="2050" name="Picture 2" descr="Image result for commodity money imag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97" y="3603576"/>
            <a:ext cx="3314702" cy="292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2107" y="1462789"/>
            <a:ext cx="573578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Another type of money is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fiat money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Fiat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government-issued money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that is not backed by a commodity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such as gold or silver.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Fiat money is money 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intrinsic </a:t>
            </a:r>
            <a:r>
              <a:rPr 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n-US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sz="2800" u="sng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24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DEKRETNI NOVAC</a:t>
            </a: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759953" y="1027279"/>
            <a:ext cx="1536191" cy="238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37" y="264682"/>
            <a:ext cx="7886700" cy="11223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Money: its attributes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83" y="1828800"/>
            <a:ext cx="6428510" cy="4475018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r-Latn-R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Acceptability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money must be universally accepted as payments for goods and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Durability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money should last a long time and resist physical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wear.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Homogeneity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any two units of money should be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uniform or the same in terms of size, weight and value.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2" descr="Image result for characteristics of money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68847" r="29702" b="6637"/>
          <a:stretch/>
        </p:blipFill>
        <p:spPr bwMode="auto">
          <a:xfrm>
            <a:off x="8139542" y="1665786"/>
            <a:ext cx="2175161" cy="11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Image result for durability of money imag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4" t="36562" r="10646" b="4185"/>
          <a:stretch/>
        </p:blipFill>
        <p:spPr bwMode="auto">
          <a:xfrm>
            <a:off x="8139541" y="3328882"/>
            <a:ext cx="2175162" cy="12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age result for homogeneity of money 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524" y="4902835"/>
            <a:ext cx="2175162" cy="140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86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6491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Money: its attributes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237" y="1442821"/>
            <a:ext cx="6830290" cy="51935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Divisibility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– money needs to be divided into smaller units so that you can buy things of different value and get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change.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Portability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– money needs to be easy to carry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around.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 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value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– money should hold its value over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time.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counterfeit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– money must not be easily copied or faked; it must be resistant to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fraud. 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characteristics of money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r="2504" b="2580"/>
          <a:stretch/>
        </p:blipFill>
        <p:spPr bwMode="auto">
          <a:xfrm>
            <a:off x="7855527" y="2293900"/>
            <a:ext cx="4031673" cy="34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1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753533"/>
          </a:xfrm>
        </p:spPr>
        <p:txBody>
          <a:bodyPr/>
          <a:lstStyle/>
          <a:p>
            <a:r>
              <a:rPr lang="en-US" smtClean="0"/>
              <a:t>Barter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1316568"/>
            <a:ext cx="10972800" cy="499321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if there were not money, exchange would have to take place by </a:t>
            </a: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barter</a:t>
            </a:r>
            <a:r>
              <a:rPr lang="sr-Latn-CS" sz="3200" dirty="0"/>
              <a:t> </a:t>
            </a:r>
            <a:endParaRPr lang="en-US" sz="3200" dirty="0"/>
          </a:p>
          <a:p>
            <a:pPr eaLnBrk="1" hangingPunct="1">
              <a:defRPr/>
            </a:pPr>
            <a:endParaRPr lang="en-US" sz="3200" dirty="0"/>
          </a:p>
          <a:p>
            <a:pPr eaLnBrk="1" hangingPunct="1">
              <a:defRPr/>
            </a:pPr>
            <a:endParaRPr lang="en-US" sz="3200" dirty="0"/>
          </a:p>
          <a:p>
            <a:pPr eaLnBrk="1" hangingPunct="1">
              <a:defRPr/>
            </a:pPr>
            <a:endParaRPr lang="en-US" sz="3200" dirty="0"/>
          </a:p>
          <a:p>
            <a:pPr eaLnBrk="1" hangingPunct="1">
              <a:defRPr/>
            </a:pPr>
            <a:endParaRPr lang="en-US" sz="3200" dirty="0"/>
          </a:p>
          <a:p>
            <a:pPr eaLnBrk="1" hangingPunct="1">
              <a:defRPr/>
            </a:pPr>
            <a:endParaRPr lang="en-US" sz="3200" dirty="0"/>
          </a:p>
          <a:p>
            <a:pPr eaLnBrk="1" hangingPunct="1">
              <a:defRPr/>
            </a:pPr>
            <a:r>
              <a:rPr lang="en-US" sz="3200" i="1" dirty="0"/>
              <a:t>TRAMPA</a:t>
            </a:r>
          </a:p>
          <a:p>
            <a:pPr eaLnBrk="1" hangingPunct="1">
              <a:defRPr/>
            </a:pPr>
            <a:endParaRPr lang="en-US" sz="3733" dirty="0">
              <a:solidFill>
                <a:srgbClr val="CC0000"/>
              </a:solidFill>
            </a:endParaRPr>
          </a:p>
          <a:p>
            <a:pPr eaLnBrk="1" hangingPunct="1">
              <a:defRPr/>
            </a:pPr>
            <a:endParaRPr lang="en-US" sz="3733" dirty="0">
              <a:solidFill>
                <a:srgbClr val="CC0000"/>
              </a:solidFill>
            </a:endParaRPr>
          </a:p>
          <a:p>
            <a:pPr eaLnBrk="1" hangingPunct="1">
              <a:defRPr/>
            </a:pPr>
            <a:endParaRPr lang="en-US" sz="3733" dirty="0">
              <a:solidFill>
                <a:srgbClr val="CC0000"/>
              </a:solidFill>
            </a:endParaRPr>
          </a:p>
          <a:p>
            <a:pPr>
              <a:defRPr/>
            </a:pPr>
            <a:endParaRPr lang="en-US" sz="3200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903384" y="2565401"/>
            <a:ext cx="5554133" cy="296536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67"/>
              <a:t>In trade, </a:t>
            </a:r>
            <a:r>
              <a:rPr lang="en-US" sz="2667" b="1">
                <a:solidFill>
                  <a:srgbClr val="FF0000"/>
                </a:solidFill>
              </a:rPr>
              <a:t>barter</a:t>
            </a:r>
            <a:r>
              <a:rPr lang="en-US" sz="2667"/>
              <a:t> is a system of exchange in which participants in a transaction directly exchange goods or services for other goods or services </a:t>
            </a:r>
            <a:r>
              <a:rPr lang="en-US" sz="2667" b="1">
                <a:solidFill>
                  <a:srgbClr val="FF0000"/>
                </a:solidFill>
              </a:rPr>
              <a:t>without using a medium of exchange</a:t>
            </a:r>
            <a:r>
              <a:rPr lang="en-US" sz="2667"/>
              <a:t> such as money.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17" y="2372784"/>
            <a:ext cx="3071283" cy="230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53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6582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33"/>
              <a:t>Barter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184" y="1316567"/>
            <a:ext cx="6432549" cy="5088467"/>
          </a:xfrm>
        </p:spPr>
        <p:txBody>
          <a:bodyPr/>
          <a:lstStyle/>
          <a:p>
            <a:pPr>
              <a:defRPr/>
            </a:pPr>
            <a:r>
              <a:rPr lang="en-US" sz="2667" dirty="0">
                <a:latin typeface="Arial" pitchFamily="34" charset="0"/>
                <a:cs typeface="Arial" pitchFamily="34" charset="0"/>
              </a:rPr>
              <a:t>for barter to be possible there must be a</a:t>
            </a:r>
            <a:r>
              <a:rPr lang="en-US" sz="2667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pPr>
              <a:defRPr/>
            </a:pPr>
            <a:endParaRPr lang="en-US" sz="2667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double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coincidence of wants</a:t>
            </a:r>
          </a:p>
          <a:p>
            <a:pPr lvl="1">
              <a:defRPr/>
            </a:pPr>
            <a:r>
              <a:rPr lang="en-US" sz="2133" dirty="0">
                <a:latin typeface="Arial" pitchFamily="34" charset="0"/>
                <a:cs typeface="Arial" pitchFamily="34" charset="0"/>
              </a:rPr>
              <a:t>an economic phenomenon where two parties each hold an item the other </a:t>
            </a:r>
            <a:r>
              <a:rPr lang="en-US" sz="2133" b="1" dirty="0">
                <a:latin typeface="Arial" pitchFamily="34" charset="0"/>
                <a:cs typeface="Arial" pitchFamily="34" charset="0"/>
              </a:rPr>
              <a:t>wants</a:t>
            </a:r>
            <a:r>
              <a:rPr lang="en-US" sz="2133" dirty="0">
                <a:latin typeface="Arial" pitchFamily="34" charset="0"/>
                <a:cs typeface="Arial" pitchFamily="34" charset="0"/>
              </a:rPr>
              <a:t>, so </a:t>
            </a:r>
            <a:r>
              <a:rPr lang="en-US" sz="2133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they exchange these items directly </a:t>
            </a:r>
            <a:r>
              <a:rPr lang="en-US" sz="2133" dirty="0">
                <a:latin typeface="Arial" pitchFamily="34" charset="0"/>
                <a:cs typeface="Arial" pitchFamily="34" charset="0"/>
              </a:rPr>
              <a:t>without any monetary medium</a:t>
            </a:r>
          </a:p>
          <a:p>
            <a:pPr lvl="1">
              <a:defRPr/>
            </a:pPr>
            <a:r>
              <a:rPr lang="en-US" sz="2133" dirty="0">
                <a:latin typeface="Arial" pitchFamily="34" charset="0"/>
                <a:cs typeface="Arial" pitchFamily="34" charset="0"/>
              </a:rPr>
              <a:t>both of the parties </a:t>
            </a:r>
            <a:r>
              <a:rPr lang="en-US" sz="2133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have to agree to sell and buy</a:t>
            </a:r>
            <a:r>
              <a:rPr lang="en-US" sz="2133" dirty="0">
                <a:latin typeface="Arial" pitchFamily="34" charset="0"/>
                <a:cs typeface="Arial" pitchFamily="34" charset="0"/>
              </a:rPr>
              <a:t> each commodity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029" y="2970919"/>
            <a:ext cx="4900084" cy="1333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7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518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Unit 2  Key historical concepts CONTINUITY AND CHANGE  CASE STUDY</vt:lpstr>
      <vt:lpstr>Focus on: Continuity and change    Textbook, p. 30</vt:lpstr>
      <vt:lpstr>Money: its origins</vt:lpstr>
      <vt:lpstr>Money: its origins</vt:lpstr>
      <vt:lpstr>Money: its origins</vt:lpstr>
      <vt:lpstr>Money: its attributes</vt:lpstr>
      <vt:lpstr>Money: its attributes</vt:lpstr>
      <vt:lpstr>Barter</vt:lpstr>
      <vt:lpstr>Barter</vt:lpstr>
      <vt:lpstr>Discussion questions                         Textbook, p. 30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Key concepts for historical inquiry</dc:title>
  <dc:creator>RePack by Diakov</dc:creator>
  <cp:lastModifiedBy>RePack by Diakov</cp:lastModifiedBy>
  <cp:revision>87</cp:revision>
  <dcterms:created xsi:type="dcterms:W3CDTF">2020-10-27T21:47:39Z</dcterms:created>
  <dcterms:modified xsi:type="dcterms:W3CDTF">2023-11-09T23:21:51Z</dcterms:modified>
</cp:coreProperties>
</file>