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78" r:id="rId3"/>
    <p:sldId id="280" r:id="rId4"/>
    <p:sldId id="281" r:id="rId5"/>
    <p:sldId id="282" r:id="rId6"/>
    <p:sldId id="283" r:id="rId7"/>
    <p:sldId id="275" r:id="rId8"/>
    <p:sldId id="261" r:id="rId9"/>
    <p:sldId id="269" r:id="rId10"/>
    <p:sldId id="270" r:id="rId11"/>
    <p:sldId id="272" r:id="rId12"/>
    <p:sldId id="273" r:id="rId13"/>
    <p:sldId id="262" r:id="rId14"/>
    <p:sldId id="287" r:id="rId15"/>
    <p:sldId id="277" r:id="rId16"/>
    <p:sldId id="285" r:id="rId17"/>
    <p:sldId id="286" r:id="rId18"/>
    <p:sldId id="276" r:id="rId19"/>
    <p:sldId id="28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488" y="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50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385F1A-C93E-46A4-B7B3-DADED46EC529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04537D-B9A9-47E7-80B3-A98D5F9CB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6035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4F9D3B-B208-45AA-ADD7-5F45A6E4374E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91AB53-7E6B-4D68-A366-9A6F7C05D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920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1AB53-7E6B-4D68-A366-9A6F7C05D6B6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A597-EC28-4007-9B76-A8ACD3AB7D2B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B3EF-12C7-405A-891A-6EE5CA89F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A597-EC28-4007-9B76-A8ACD3AB7D2B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B3EF-12C7-405A-891A-6EE5CA89F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A597-EC28-4007-9B76-A8ACD3AB7D2B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B3EF-12C7-405A-891A-6EE5CA89F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A597-EC28-4007-9B76-A8ACD3AB7D2B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B3EF-12C7-405A-891A-6EE5CA89F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A597-EC28-4007-9B76-A8ACD3AB7D2B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B3EF-12C7-405A-891A-6EE5CA89F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A597-EC28-4007-9B76-A8ACD3AB7D2B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B3EF-12C7-405A-891A-6EE5CA89F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A597-EC28-4007-9B76-A8ACD3AB7D2B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B3EF-12C7-405A-891A-6EE5CA89F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A597-EC28-4007-9B76-A8ACD3AB7D2B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B3EF-12C7-405A-891A-6EE5CA89F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A597-EC28-4007-9B76-A8ACD3AB7D2B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B3EF-12C7-405A-891A-6EE5CA89F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A597-EC28-4007-9B76-A8ACD3AB7D2B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B3EF-12C7-405A-891A-6EE5CA89F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A597-EC28-4007-9B76-A8ACD3AB7D2B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EB3EF-12C7-405A-891A-6EE5CA89F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5A597-EC28-4007-9B76-A8ACD3AB7D2B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EB3EF-12C7-405A-891A-6EE5CA89F2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http://t1.gstatic.com/images?q=tbn:ANd9GcTgJ39vMklEo0P1SJZSo7D_YZvbspQnyO7367ctC93QkxS8ZmdE4A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2989" y="908720"/>
            <a:ext cx="6929486" cy="50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187624" y="5225434"/>
            <a:ext cx="6624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4000" b="1" i="1" dirty="0">
                <a:latin typeface="Times New Roman" pitchFamily="18" charset="0"/>
                <a:cs typeface="Times New Roman" pitchFamily="18" charset="0"/>
              </a:rPr>
              <a:t> STAR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IJE </a:t>
            </a:r>
            <a:r>
              <a:rPr lang="sr-Latn-RS" sz="4000" b="1" i="1" dirty="0">
                <a:latin typeface="Times New Roman" pitchFamily="18" charset="0"/>
                <a:cs typeface="Times New Roman" pitchFamily="18" charset="0"/>
              </a:rPr>
              <a:t>ŽIVOTNO DOBA</a:t>
            </a:r>
            <a:endParaRPr lang="en-US" sz="4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r-Latn-RS" dirty="0"/>
            </a:br>
            <a:r>
              <a:rPr lang="en-US" b="1" dirty="0"/>
              <a:t>T</a:t>
            </a:r>
            <a:r>
              <a:rPr lang="sr-Latn-RS" b="1" dirty="0"/>
              <a:t>eorija aktiviteta </a:t>
            </a:r>
            <a:r>
              <a:rPr lang="sr-Latn-RS" sz="3600" dirty="0"/>
              <a:t>(Meddox, 1970)</a:t>
            </a:r>
            <a:br>
              <a:rPr lang="sr-Latn-R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7787208" cy="4281339"/>
          </a:xfrm>
        </p:spPr>
        <p:txBody>
          <a:bodyPr/>
          <a:lstStyle/>
          <a:p>
            <a:pPr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dirty="0"/>
              <a:t>Starosti i starenju su najbolje prilagođene one osobe koje zadržavaju određen stepen socijalnog aktiviteta.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/>
              <a:t>F</a:t>
            </a:r>
            <a:r>
              <a:rPr lang="sr-Latn-RS" dirty="0"/>
              <a:t>izička i mentalna aktivnost starih lica doprinosi očuvanju njihovih fizioloških, psiholoških i intelektualnih funkcija.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329642" cy="846158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</a:t>
            </a:r>
            <a:r>
              <a:rPr lang="sr-Latn-RS" b="1" dirty="0"/>
              <a:t>eorija isključivanja </a:t>
            </a:r>
            <a:br>
              <a:rPr lang="sr-Latn-RS" b="1" dirty="0"/>
            </a:br>
            <a:r>
              <a:rPr lang="sr-Latn-RS" sz="3600" dirty="0"/>
              <a:t>(Cumming &amp; Henry  1961)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988840"/>
            <a:ext cx="8280920" cy="4536504"/>
          </a:xfrm>
        </p:spPr>
        <p:txBody>
          <a:bodyPr>
            <a:normAutofit fontScale="92500" lnSpcReduction="10000"/>
          </a:bodyPr>
          <a:lstStyle/>
          <a:p>
            <a:pPr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/>
              <a:t>O</a:t>
            </a:r>
            <a:r>
              <a:rPr lang="sr-Latn-RS" dirty="0"/>
              <a:t>soba se sve više povlači iz društva i odustaje od ranijih socijalnih uloga.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/>
              <a:t>P</a:t>
            </a:r>
            <a:r>
              <a:rPr lang="sr-Latn-RS" dirty="0"/>
              <a:t>roces isključivanja može započeti pojedinac, društvo ili obe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sr-Latn-RS" dirty="0"/>
              <a:t> istovremeno.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dirty="0"/>
              <a:t>Smanjenje aktivnosti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RS" dirty="0"/>
              <a:t>pozitivno!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dirty="0"/>
              <a:t>Etičko pitanje- teorija kao opravdanje za neuspeh društva da nađe smisaonu ulogu za stare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dirty="0"/>
              <a:t>Proizvod industrijskog društva</a:t>
            </a:r>
            <a:r>
              <a:rPr lang="en-US" dirty="0"/>
              <a:t> </a:t>
            </a:r>
            <a:r>
              <a:rPr lang="sr-Latn-RS" dirty="0"/>
              <a:t>- moć posedovanja </a:t>
            </a:r>
            <a:r>
              <a:rPr lang="en-US" dirty="0" err="1"/>
              <a:t>imovine</a:t>
            </a:r>
            <a:r>
              <a:rPr lang="sr-Latn-RS" dirty="0"/>
              <a:t> i znanja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36104"/>
          </a:xfrm>
        </p:spPr>
        <p:txBody>
          <a:bodyPr>
            <a:noAutofit/>
          </a:bodyPr>
          <a:lstStyle/>
          <a:p>
            <a:r>
              <a:rPr lang="sr-Latn-RS" sz="3600" b="1" dirty="0"/>
              <a:t>Sindrom socijalne rekonstrukcije </a:t>
            </a:r>
            <a:br>
              <a:rPr lang="en-US" sz="3600" dirty="0"/>
            </a:br>
            <a:r>
              <a:rPr lang="sr-Latn-RS" sz="3200" dirty="0"/>
              <a:t>(Kuypers and Benston, 1973)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80520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US" sz="3000" dirty="0"/>
              <a:t>S</a:t>
            </a:r>
            <a:r>
              <a:rPr lang="sr-Latn-RS" sz="3000" dirty="0"/>
              <a:t>indrom društvenog sloma (Zusman, 1966) – posledica etiketiranja.</a:t>
            </a:r>
          </a:p>
          <a:p>
            <a:pPr>
              <a:spcAft>
                <a:spcPts val="600"/>
              </a:spcAft>
            </a:pPr>
            <a:r>
              <a:rPr lang="en-US" sz="3000" dirty="0"/>
              <a:t>S</a:t>
            </a:r>
            <a:r>
              <a:rPr lang="sr-Latn-RS" sz="3000" dirty="0"/>
              <a:t>indrom društvene rekonstrukcije (Kuypers and Benston) – tri preporuke: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600" dirty="0"/>
              <a:t>odbacivanje nerealnih standarda i očekivanja,</a:t>
            </a:r>
            <a:br>
              <a:rPr lang="sr-Latn-RS" sz="2600" dirty="0"/>
            </a:br>
            <a:r>
              <a:rPr lang="sr-Latn-RS" sz="2600" dirty="0"/>
              <a:t>etika produktivnosti (doing) nasuprot etici deljenja, osećanja, znanja, preživljavanja</a:t>
            </a:r>
            <a:r>
              <a:rPr lang="en-US" sz="2600" dirty="0"/>
              <a:t> (</a:t>
            </a:r>
            <a:r>
              <a:rPr lang="en-US" sz="2600" dirty="0" err="1"/>
              <a:t>mudrost</a:t>
            </a:r>
            <a:r>
              <a:rPr lang="en-US" sz="2600" dirty="0"/>
              <a:t>)</a:t>
            </a:r>
            <a:endParaRPr lang="sr-Latn-RS" sz="2600" dirty="0"/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600" dirty="0"/>
              <a:t>obezbeđivanje odgovarajućih socijalnih usluga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2600" dirty="0"/>
              <a:t>kreativnost i uticaj na kontrolu svog života </a:t>
            </a:r>
            <a:r>
              <a:rPr lang="en-US" sz="2600" dirty="0" err="1"/>
              <a:t>nije</a:t>
            </a:r>
            <a:r>
              <a:rPr lang="en-US" sz="2600" dirty="0"/>
              <a:t> </a:t>
            </a:r>
            <a:r>
              <a:rPr lang="en-US" sz="2600" dirty="0" err="1"/>
              <a:t>isklju</a:t>
            </a:r>
            <a:r>
              <a:rPr lang="sr-Latn-RS" sz="2600" dirty="0"/>
              <a:t>č</a:t>
            </a:r>
            <a:r>
              <a:rPr lang="en-US" sz="2600" dirty="0" err="1"/>
              <a:t>ivo</a:t>
            </a:r>
            <a:r>
              <a:rPr lang="en-US" sz="2600" dirty="0"/>
              <a:t> </a:t>
            </a:r>
            <a:r>
              <a:rPr lang="sr-Latn-RS" sz="2600" dirty="0"/>
              <a:t>odgovornost starih.</a:t>
            </a:r>
          </a:p>
          <a:p>
            <a:pPr marL="0" indent="0">
              <a:buNone/>
            </a:pPr>
            <a:endParaRPr lang="sr-Latn-RS" dirty="0"/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US" dirty="0"/>
              <a:t>R</a:t>
            </a:r>
            <a:r>
              <a:rPr lang="sr-Latn-RS" dirty="0"/>
              <a:t>azvojni zadaci u starosti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96752"/>
            <a:ext cx="8424936" cy="5760640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sr-Latn-RS" sz="3800" b="1" dirty="0"/>
              <a:t>Integritet vs Očajanje (integrity vs. despair)- Erikson, 1963.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dirty="0"/>
              <a:t>Prihvatanje sopstvenog života i smrti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dirty="0"/>
              <a:t>Integritet- integrisati loša iskustva bez poricanja -  neuspesi, konflikti, razočarenja su deo slike o sebi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hr-HR" dirty="0"/>
              <a:t>ostaje</a:t>
            </a:r>
            <a:r>
              <a:rPr lang="en-US" dirty="0"/>
              <a:t> </a:t>
            </a:r>
            <a:r>
              <a:rPr lang="en-US" dirty="0" err="1"/>
              <a:t>prete</a:t>
            </a:r>
            <a:r>
              <a:rPr lang="hr-HR" dirty="0"/>
              <a:t>žno pozitivna</a:t>
            </a:r>
            <a:r>
              <a:rPr lang="sr-Latn-RS" dirty="0"/>
              <a:t>.</a:t>
            </a:r>
            <a:endParaRPr lang="en-US" dirty="0"/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dirty="0"/>
              <a:t>Očaj-</a:t>
            </a:r>
            <a:r>
              <a:rPr lang="en-US" dirty="0"/>
              <a:t> </a:t>
            </a:r>
            <a:r>
              <a:rPr lang="sr-Latn-RS" dirty="0"/>
              <a:t>želja da je sve bilo dugačije, nemirenje sa krajem života</a:t>
            </a:r>
            <a:r>
              <a:rPr lang="en-US" dirty="0"/>
              <a:t>.</a:t>
            </a:r>
            <a:br>
              <a:rPr lang="en-US" dirty="0"/>
            </a:br>
            <a:r>
              <a:rPr lang="sr-Latn-RS" dirty="0"/>
              <a:t>Potencirano stavovima sredine o nekompetentnosti, zavisnosti, konzervativnosti starih, kao i gubitkom prijatelja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b="1" dirty="0"/>
              <a:t>T</a:t>
            </a:r>
            <a:r>
              <a:rPr lang="sr-Latn-RS" b="1" dirty="0"/>
              <a:t>ri oblika psihološkog prilagođavanja-  Peck, 1968.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b="1" i="1" dirty="0"/>
              <a:t>self-differencijacija</a:t>
            </a:r>
            <a:r>
              <a:rPr lang="sr-Latn-RS" dirty="0"/>
              <a:t>- nove uloge, zadaci, procena lične vrednosti nije suma obavljenih poslova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b="1" i="1" dirty="0"/>
              <a:t>t</a:t>
            </a:r>
            <a:r>
              <a:rPr lang="sr-Latn-RS" b="1" i="1" dirty="0"/>
              <a:t>elesna</a:t>
            </a:r>
            <a:r>
              <a:rPr lang="en-US" b="1" i="1" dirty="0"/>
              <a:t> </a:t>
            </a:r>
            <a:r>
              <a:rPr lang="sr-Latn-RS" b="1" i="1" dirty="0"/>
              <a:t>transcendencija-</a:t>
            </a:r>
            <a:r>
              <a:rPr lang="sr-Latn-RS" dirty="0"/>
              <a:t>  prevazilaženje usmerenosti na zdravlje i izgled, prihvatanje promena (estetska hirurgija?)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ne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zanemarivanje</a:t>
            </a:r>
            <a:r>
              <a:rPr lang="en-US" dirty="0"/>
              <a:t> </a:t>
            </a:r>
            <a:r>
              <a:rPr lang="en-US" dirty="0" err="1"/>
              <a:t>tela</a:t>
            </a:r>
            <a:endParaRPr lang="sr-Latn-RS" dirty="0"/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b="1" i="1" dirty="0"/>
              <a:t>self-transcendencija </a:t>
            </a:r>
            <a:r>
              <a:rPr lang="sr-Latn-RS" dirty="0"/>
              <a:t>– odnos prema smrti i smislu</a:t>
            </a:r>
            <a:r>
              <a:rPr lang="en-US" dirty="0"/>
              <a:t> </a:t>
            </a:r>
            <a:r>
              <a:rPr lang="hr-HR" dirty="0"/>
              <a:t>života, ka</a:t>
            </a:r>
            <a:r>
              <a:rPr lang="sr-Latn-RS" dirty="0"/>
              <a:t> unapređenju života potomaka, spiritualnost (ne nužno religioznost)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Levinson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85000" lnSpcReduction="10000"/>
          </a:bodyPr>
          <a:lstStyle/>
          <a:p>
            <a:pPr marL="0" indent="0">
              <a:spcAft>
                <a:spcPts val="1200"/>
              </a:spcAft>
              <a:buClr>
                <a:schemeClr val="accent2">
                  <a:lumMod val="50000"/>
                </a:schemeClr>
              </a:buClr>
              <a:buNone/>
            </a:pPr>
            <a:r>
              <a:rPr lang="sr-Latn-RS" sz="2600" b="1" dirty="0">
                <a:latin typeface="+mj-lt"/>
                <a:cs typeface="Times New Roman" pitchFamily="18" charset="0"/>
              </a:rPr>
              <a:t>Četvrta </a:t>
            </a:r>
            <a:r>
              <a:rPr lang="vi-VN" sz="2600" b="1" dirty="0">
                <a:latin typeface="+mj-lt"/>
                <a:cs typeface="Times New Roman" pitchFamily="18" charset="0"/>
              </a:rPr>
              <a:t>tranzicija </a:t>
            </a:r>
            <a:r>
              <a:rPr lang="vi-VN" sz="2600" dirty="0">
                <a:latin typeface="+mj-lt"/>
                <a:cs typeface="Times New Roman" pitchFamily="18" charset="0"/>
              </a:rPr>
              <a:t>između </a:t>
            </a:r>
            <a:r>
              <a:rPr lang="sr-Latn-RS" sz="2600" dirty="0">
                <a:latin typeface="+mj-lt"/>
              </a:rPr>
              <a:t>60-65</a:t>
            </a:r>
            <a:r>
              <a:rPr lang="vi-VN" sz="2600" dirty="0">
                <a:latin typeface="+mj-lt"/>
              </a:rPr>
              <a:t> godine. </a:t>
            </a:r>
            <a:endParaRPr lang="hr-HR" sz="2600" dirty="0">
              <a:latin typeface="+mj-lt"/>
            </a:endParaRPr>
          </a:p>
          <a:p>
            <a:pPr>
              <a:spcAft>
                <a:spcPts val="1200"/>
              </a:spcAft>
              <a:buClr>
                <a:schemeClr val="accent2">
                  <a:lumMod val="50000"/>
                </a:schemeClr>
              </a:buClr>
              <a:buFont typeface="Wingdings" pitchFamily="2" charset="2"/>
              <a:buChar char="Ø"/>
            </a:pPr>
            <a:r>
              <a:rPr lang="sr-Latn-RS" sz="2600" dirty="0">
                <a:latin typeface="+mj-lt"/>
              </a:rPr>
              <a:t>P</a:t>
            </a:r>
            <a:r>
              <a:rPr lang="vi-VN" sz="2600" dirty="0">
                <a:latin typeface="+mj-lt"/>
              </a:rPr>
              <a:t>relaz u kasnu odraslu osobu </a:t>
            </a:r>
            <a:r>
              <a:rPr lang="en-US" sz="2600" dirty="0">
                <a:latin typeface="+mj-lt"/>
              </a:rPr>
              <a:t>-</a:t>
            </a:r>
            <a:r>
              <a:rPr lang="vi-VN" sz="2600" dirty="0">
                <a:latin typeface="+mj-lt"/>
              </a:rPr>
              <a:t>kraj srednjih godina i početak kasnog odraslog doba.</a:t>
            </a:r>
            <a:r>
              <a:rPr lang="sr-Latn-RS" sz="2600" dirty="0">
                <a:latin typeface="+mj-lt"/>
              </a:rPr>
              <a:t> </a:t>
            </a:r>
          </a:p>
          <a:p>
            <a:pPr>
              <a:spcAft>
                <a:spcPts val="1200"/>
              </a:spcAft>
              <a:buClr>
                <a:schemeClr val="accent2">
                  <a:lumMod val="50000"/>
                </a:schemeClr>
              </a:buClr>
              <a:buFont typeface="Wingdings" pitchFamily="2" charset="2"/>
              <a:buChar char="Ø"/>
            </a:pPr>
            <a:r>
              <a:rPr lang="sr-Latn-RS" sz="2600" dirty="0">
                <a:latin typeface="+mj-lt"/>
              </a:rPr>
              <a:t>P</a:t>
            </a:r>
            <a:r>
              <a:rPr lang="vi-VN" sz="2600" dirty="0">
                <a:latin typeface="+mj-lt"/>
              </a:rPr>
              <a:t>ojedinci se moraju pomiriti sa predstojećim penzionisanjem i velikim životnim promenama koje će to doneti. </a:t>
            </a:r>
            <a:r>
              <a:rPr lang="en-US" sz="2600" dirty="0">
                <a:latin typeface="+mj-lt"/>
              </a:rPr>
              <a:t>P</a:t>
            </a:r>
            <a:r>
              <a:rPr lang="vi-VN" sz="2600" dirty="0">
                <a:latin typeface="+mj-lt"/>
              </a:rPr>
              <a:t>eriod prilagođavanja, životna struktura se menja kako bi uključila ove promene. </a:t>
            </a:r>
            <a:endParaRPr lang="hr-HR" sz="2600" dirty="0">
              <a:latin typeface="+mj-lt"/>
            </a:endParaRPr>
          </a:p>
          <a:p>
            <a:pPr>
              <a:spcAft>
                <a:spcPts val="1200"/>
              </a:spcAft>
              <a:buClr>
                <a:schemeClr val="accent2">
                  <a:lumMod val="50000"/>
                </a:schemeClr>
              </a:buClr>
              <a:buFont typeface="Wingdings" pitchFamily="2" charset="2"/>
              <a:buChar char="Ø"/>
            </a:pPr>
            <a:r>
              <a:rPr lang="hr-HR" sz="2600" dirty="0">
                <a:latin typeface="+mj-lt"/>
              </a:rPr>
              <a:t>M</a:t>
            </a:r>
            <a:r>
              <a:rPr lang="vi-VN" sz="2600" dirty="0">
                <a:latin typeface="+mj-lt"/>
              </a:rPr>
              <a:t>ogu sebe da vide kao osobe čija je radna karijera završena ili skoro gotova i koji će sada imati mnogo više slobodnog vremena za bavljenje hobijima i drugim interes</a:t>
            </a:r>
            <a:r>
              <a:rPr lang="hr-HR" sz="2600" dirty="0">
                <a:latin typeface="+mj-lt"/>
                <a:cs typeface="Arial" panose="020B0604020202020204" pitchFamily="34" charset="0"/>
              </a:rPr>
              <a:t>ovanj</a:t>
            </a:r>
            <a:r>
              <a:rPr lang="vi-VN" sz="2600" dirty="0">
                <a:latin typeface="+mj-lt"/>
              </a:rPr>
              <a:t>ima.</a:t>
            </a:r>
            <a:r>
              <a:rPr lang="en-US" sz="2600" dirty="0">
                <a:latin typeface="+mj-lt"/>
              </a:rPr>
              <a:t> V</a:t>
            </a:r>
            <a:r>
              <a:rPr lang="vi-VN" sz="2600" dirty="0">
                <a:latin typeface="+mj-lt"/>
              </a:rPr>
              <a:t>reme kada mnogi prvi put moraju da se pomire sa sopstvenom smrtnošću.</a:t>
            </a:r>
            <a:r>
              <a:rPr lang="hr-HR" sz="2600" dirty="0">
                <a:latin typeface="+mj-lt"/>
              </a:rPr>
              <a:t> </a:t>
            </a:r>
          </a:p>
          <a:p>
            <a:pPr marL="0" indent="0" algn="ctr">
              <a:spcAft>
                <a:spcPts val="1200"/>
              </a:spcAft>
              <a:buClr>
                <a:schemeClr val="accent2">
                  <a:lumMod val="50000"/>
                </a:schemeClr>
              </a:buClr>
              <a:buNone/>
            </a:pPr>
            <a:r>
              <a:rPr lang="hr-HR" sz="2600" dirty="0">
                <a:latin typeface="+mj-lt"/>
              </a:rPr>
              <a:t>Kraj ili početak?</a:t>
            </a:r>
            <a:r>
              <a:rPr lang="vi-VN" sz="2600" dirty="0">
                <a:latin typeface="+mj-lt"/>
              </a:rPr>
              <a:t> </a:t>
            </a:r>
            <a:endParaRPr lang="en-US" sz="2600" dirty="0">
              <a:latin typeface="+mj-lt"/>
            </a:endParaRPr>
          </a:p>
          <a:p>
            <a:pPr>
              <a:buClr>
                <a:schemeClr val="accent2">
                  <a:lumMod val="50000"/>
                </a:schemeClr>
              </a:buClr>
              <a:buFont typeface="Wingdings" pitchFamily="2" charset="2"/>
              <a:buChar char="Ø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3167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US" dirty="0"/>
              <a:t>R</a:t>
            </a:r>
            <a:r>
              <a:rPr lang="sr-Latn-RS" dirty="0"/>
              <a:t>azvojni zadaci u starosti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688632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sz="3800" b="1" i="1" dirty="0"/>
              <a:t>Životni osvrt/pregled </a:t>
            </a:r>
            <a:r>
              <a:rPr lang="sr-Latn-RS" sz="3800" dirty="0"/>
              <a:t>(life review)- bilans i reorganizacija smisla i slike života, validacija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3800" b="1" i="1" dirty="0"/>
              <a:t>Z</a:t>
            </a:r>
            <a:r>
              <a:rPr lang="sr-Latn-RS" sz="3800" b="1" i="1" dirty="0"/>
              <a:t>adovoljstvo životom</a:t>
            </a:r>
            <a:r>
              <a:rPr lang="sr-Latn-RS" sz="3800" dirty="0"/>
              <a:t>- zdravlje, prihodi, socijalna mreža, aktivnosti, interesovanja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3800" b="1" i="1" dirty="0"/>
              <a:t>S</a:t>
            </a:r>
            <a:r>
              <a:rPr lang="sr-Latn-RS" sz="3800" b="1" i="1" dirty="0"/>
              <a:t>amopoštovanje- </a:t>
            </a:r>
            <a:r>
              <a:rPr lang="sr-Latn-RS" sz="3800" dirty="0"/>
              <a:t>u odnosu na ogledanje u očima drugih (senilni, zavisni, nesposobni) uz gubitak bliskih osoba i uloga- vulnerabilnost</a:t>
            </a:r>
            <a:r>
              <a:rPr lang="en-US" sz="3800" dirty="0"/>
              <a:t>;</a:t>
            </a:r>
            <a:br>
              <a:rPr lang="sr-Latn-RS" sz="3800" dirty="0"/>
            </a:br>
            <a:r>
              <a:rPr lang="sr-Latn-RS" sz="3800" dirty="0"/>
              <a:t>ugrožavanje lične </a:t>
            </a:r>
            <a:r>
              <a:rPr lang="sr-Latn-RS" sz="3800" u="sng" dirty="0"/>
              <a:t>kontrole nad životom i privatnosti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3800" b="1" i="1" dirty="0"/>
              <a:t>L</a:t>
            </a:r>
            <a:r>
              <a:rPr lang="sr-Latn-RS" sz="3800" b="1" i="1" dirty="0"/>
              <a:t>oš </a:t>
            </a:r>
            <a:r>
              <a:rPr lang="en-US" sz="3800" b="1" i="1" dirty="0" err="1"/>
              <a:t>socijalni</a:t>
            </a:r>
            <a:r>
              <a:rPr lang="en-US" sz="3800" b="1" i="1" dirty="0"/>
              <a:t> </a:t>
            </a:r>
            <a:r>
              <a:rPr lang="sr-Latn-RS" sz="3800" b="1" i="1" dirty="0"/>
              <a:t>status i „ageism“-  </a:t>
            </a:r>
            <a:r>
              <a:rPr lang="sr-Latn-RS" sz="3800" dirty="0"/>
              <a:t>promena pozicije moći u savremenom društvu- negativna predstava i stavovi o starima samo zato što su stari- diskriminacija i predrasude kao „</a:t>
            </a:r>
            <a:r>
              <a:rPr lang="sr-Latn-RS" sz="3800" i="1" dirty="0"/>
              <a:t>samoispunjavajuće proročanstvo“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3800" b="1" i="1" dirty="0"/>
              <a:t>D</a:t>
            </a:r>
            <a:r>
              <a:rPr lang="sr-Latn-RS" sz="3800" b="1" i="1" dirty="0"/>
              <a:t>epresija i drugi emotivni problemi</a:t>
            </a:r>
            <a:r>
              <a:rPr lang="sr-Latn-RS" sz="3800" dirty="0"/>
              <a:t>- usamljenost, beznadežnost, bespomoćnost, bio-psiho-socijalne promene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3800" b="1" i="1" dirty="0"/>
              <a:t>R</a:t>
            </a:r>
            <a:r>
              <a:rPr lang="sr-Latn-RS" sz="3800" b="1" i="1" dirty="0"/>
              <a:t>eligija i spiritualnost</a:t>
            </a:r>
            <a:r>
              <a:rPr lang="sr-Latn-RS" sz="3800" dirty="0"/>
              <a:t>- svha, vera, nada, pripadanje, prihvatanje starenja, gubitaka  i smrti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3289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476375" y="188913"/>
            <a:ext cx="7010400" cy="1152525"/>
          </a:xfrm>
        </p:spPr>
        <p:txBody>
          <a:bodyPr/>
          <a:lstStyle/>
          <a:p>
            <a:pPr algn="ctr" eaLnBrk="1" hangingPunct="1"/>
            <a:r>
              <a:rPr lang="hr-HR" altLang="en-US" sz="2800" b="1">
                <a:solidFill>
                  <a:schemeClr val="tx1"/>
                </a:solidFill>
              </a:rPr>
              <a:t>CIKLUSI PORODIČNOG RAZVOJA</a:t>
            </a:r>
            <a:br>
              <a:rPr lang="hr-HR" altLang="en-US" sz="2800" b="1">
                <a:solidFill>
                  <a:schemeClr val="tx1"/>
                </a:solidFill>
              </a:rPr>
            </a:br>
            <a:r>
              <a:rPr lang="en-US" altLang="en-US" sz="2800" b="1">
                <a:solidFill>
                  <a:schemeClr val="tx1"/>
                </a:solidFill>
              </a:rPr>
              <a:t>VII </a:t>
            </a:r>
            <a:r>
              <a:rPr lang="hr-HR" altLang="en-US" sz="2800" b="1">
                <a:solidFill>
                  <a:schemeClr val="tx1"/>
                </a:solidFill>
              </a:rPr>
              <a:t>POSTRODITELJSKA PORODICA</a:t>
            </a:r>
            <a:endParaRPr lang="sr-Latn-CS" altLang="en-US" sz="2800" b="1">
              <a:solidFill>
                <a:schemeClr val="tx1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1557338"/>
            <a:ext cx="9036050" cy="530066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hr-HR" sz="2400" b="1" i="1" dirty="0"/>
              <a:t>''Sindrom praznog gnezda'‘ </a:t>
            </a:r>
            <a:r>
              <a:rPr lang="hr-HR" sz="2400" dirty="0"/>
              <a:t>posebno teško kada se izgubi partner ili se radi o jednoroditeljskoj porodici. </a:t>
            </a:r>
          </a:p>
          <a:p>
            <a:pPr marL="495300" indent="-495300" eaLnBrk="1" hangingPunct="1">
              <a:lnSpc>
                <a:spcPct val="90000"/>
              </a:lnSpc>
              <a:defRPr/>
            </a:pPr>
            <a:r>
              <a:rPr lang="hr-HR" sz="2400" b="1" dirty="0"/>
              <a:t>Načini ponašanja u poziciji baba/deda:</a:t>
            </a:r>
            <a:endParaRPr lang="hr-HR" sz="2400" b="1" u="sng" dirty="0"/>
          </a:p>
          <a:p>
            <a:pPr marL="495300" indent="-495300" eaLnBrk="1" hangingPunct="1">
              <a:lnSpc>
                <a:spcPct val="90000"/>
              </a:lnSpc>
              <a:buSzTx/>
              <a:buFont typeface="Wingdings" panose="05000000000000000000" pitchFamily="2" charset="2"/>
              <a:buAutoNum type="arabicParenR"/>
              <a:defRPr/>
            </a:pPr>
            <a:r>
              <a:rPr lang="hr-HR" sz="2400" b="1" i="1" dirty="0"/>
              <a:t>Formalni</a:t>
            </a:r>
            <a:r>
              <a:rPr lang="hr-HR" sz="2400" dirty="0"/>
              <a:t> – povremeno se zabavljaju sa unucima, dok brigu preuzimaju roditelji;</a:t>
            </a:r>
            <a:endParaRPr lang="hr-HR" sz="2400" u="sng" dirty="0"/>
          </a:p>
          <a:p>
            <a:pPr marL="495300" indent="-495300" eaLnBrk="1" hangingPunct="1">
              <a:lnSpc>
                <a:spcPct val="90000"/>
              </a:lnSpc>
              <a:buSzTx/>
              <a:buFont typeface="Wingdings" panose="05000000000000000000" pitchFamily="2" charset="2"/>
              <a:buAutoNum type="arabicParenR"/>
              <a:defRPr/>
            </a:pPr>
            <a:r>
              <a:rPr lang="hr-HR" sz="2400" b="1" i="1" dirty="0"/>
              <a:t>Surogat roditelja </a:t>
            </a:r>
            <a:r>
              <a:rPr lang="hr-HR" sz="2400" dirty="0"/>
              <a:t>– preuzimaju roditeljske funkcije;</a:t>
            </a:r>
            <a:endParaRPr lang="hr-HR" sz="2400" u="sng" dirty="0"/>
          </a:p>
          <a:p>
            <a:pPr marL="495300" indent="-495300" eaLnBrk="1" hangingPunct="1">
              <a:lnSpc>
                <a:spcPct val="90000"/>
              </a:lnSpc>
              <a:buSzTx/>
              <a:buFont typeface="Wingdings" panose="05000000000000000000" pitchFamily="2" charset="2"/>
              <a:buAutoNum type="arabicParenR"/>
              <a:defRPr/>
            </a:pPr>
            <a:r>
              <a:rPr lang="hr-HR" sz="2400" b="1" i="1" dirty="0"/>
              <a:t>Rezervoar porodične mudrosti </a:t>
            </a:r>
            <a:r>
              <a:rPr lang="hr-HR" sz="2400" dirty="0"/>
              <a:t>– pozicija vrhovnog porodičnog autoriteta, izvor mudrosti i veština življenja;</a:t>
            </a:r>
            <a:endParaRPr lang="hr-HR" sz="2400" u="sng" dirty="0"/>
          </a:p>
          <a:p>
            <a:pPr marL="495300" indent="-495300" eaLnBrk="1" hangingPunct="1">
              <a:lnSpc>
                <a:spcPct val="90000"/>
              </a:lnSpc>
              <a:buSzTx/>
              <a:buFont typeface="Wingdings" panose="05000000000000000000" pitchFamily="2" charset="2"/>
              <a:buAutoNum type="arabicParenR"/>
              <a:defRPr/>
            </a:pPr>
            <a:r>
              <a:rPr lang="hr-HR" sz="2400" b="1" i="1" dirty="0"/>
              <a:t>Zabavljači </a:t>
            </a:r>
            <a:r>
              <a:rPr lang="hr-HR" sz="2400" dirty="0"/>
              <a:t>– aktivno i redovno učestvuju u zabavi unuka;</a:t>
            </a:r>
            <a:endParaRPr lang="hr-HR" sz="2400" u="sng" dirty="0"/>
          </a:p>
          <a:p>
            <a:pPr marL="495300" indent="-495300" eaLnBrk="1" hangingPunct="1">
              <a:lnSpc>
                <a:spcPct val="90000"/>
              </a:lnSpc>
              <a:buSzTx/>
              <a:buFont typeface="Wingdings" panose="05000000000000000000" pitchFamily="2" charset="2"/>
              <a:buAutoNum type="arabicParenR"/>
              <a:defRPr/>
            </a:pPr>
            <a:r>
              <a:rPr lang="hr-HR" sz="2400" b="1" i="1" dirty="0"/>
              <a:t>Distancirane figure </a:t>
            </a:r>
            <a:r>
              <a:rPr lang="hr-HR" sz="2400" dirty="0"/>
              <a:t>– većinom odsutni, kontakti sa unucima periferni;</a:t>
            </a:r>
            <a:endParaRPr lang="hr-HR" sz="2400" b="1" u="sng" dirty="0"/>
          </a:p>
          <a:p>
            <a:pPr marL="495300" indent="-49530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hr-HR" sz="2400" b="1" u="sng" dirty="0"/>
              <a:t>ZADATAK: prihvatanje obrta u porodičnim ulogama</a:t>
            </a:r>
            <a:endParaRPr lang="sr-Latn-CS" sz="2400" b="1" u="sng" dirty="0"/>
          </a:p>
        </p:txBody>
      </p:sp>
    </p:spTree>
    <p:extLst>
      <p:ext uri="{BB962C8B-B14F-4D97-AF65-F5344CB8AC3E}">
        <p14:creationId xmlns:p14="http://schemas.microsoft.com/office/powerpoint/2010/main" val="21685091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90500"/>
            <a:ext cx="7010400" cy="1222375"/>
          </a:xfrm>
        </p:spPr>
        <p:txBody>
          <a:bodyPr/>
          <a:lstStyle/>
          <a:p>
            <a:pPr algn="ctr" eaLnBrk="1" hangingPunct="1"/>
            <a:r>
              <a:rPr lang="hr-HR" altLang="en-US" sz="2800" b="1">
                <a:solidFill>
                  <a:schemeClr val="tx1"/>
                </a:solidFill>
              </a:rPr>
              <a:t>CIKLUSI PORODIČNOG RAZVOJA </a:t>
            </a:r>
            <a:br>
              <a:rPr lang="hr-HR" altLang="en-US" sz="2800" b="1">
                <a:solidFill>
                  <a:schemeClr val="tx1"/>
                </a:solidFill>
              </a:rPr>
            </a:br>
            <a:r>
              <a:rPr lang="en-US" altLang="en-US" sz="2800" b="1">
                <a:solidFill>
                  <a:schemeClr val="tx1"/>
                </a:solidFill>
              </a:rPr>
              <a:t>VIII </a:t>
            </a:r>
            <a:r>
              <a:rPr lang="hr-HR" altLang="en-US" sz="2800" b="1">
                <a:solidFill>
                  <a:schemeClr val="tx1"/>
                </a:solidFill>
              </a:rPr>
              <a:t>OSTARELA PORODICA</a:t>
            </a:r>
            <a:endParaRPr lang="sr-Latn-CS" altLang="en-US" sz="2800" b="1">
              <a:solidFill>
                <a:schemeClr val="tx1"/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05000"/>
            <a:ext cx="7923212" cy="411638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hr-HR" altLang="en-US" sz="2800" dirty="0"/>
              <a:t>Smanjenje prihoda (penzija), opadanje funkcionalnih sposobnosti, zavisna pozicija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hr-HR" altLang="en-US" sz="2800" dirty="0"/>
              <a:t>Pitanje za porodicu ko će negovati ostarele članove i u kojim uslovima 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hr-HR" altLang="en-US" sz="2800" dirty="0"/>
              <a:t>Gubitak partnera i suočavanje sa bliskim krajem</a:t>
            </a:r>
            <a:endParaRPr lang="sr-Latn-C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9584176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04664"/>
            <a:ext cx="7344816" cy="6192688"/>
          </a:xfrm>
        </p:spPr>
      </p:pic>
    </p:spTree>
    <p:extLst>
      <p:ext uri="{BB962C8B-B14F-4D97-AF65-F5344CB8AC3E}">
        <p14:creationId xmlns:p14="http://schemas.microsoft.com/office/powerpoint/2010/main" val="9386970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Vežba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/>
              <a:t>Imaginarni intervju sa starijom osobom koju dovoljno dobro poznajete:</a:t>
            </a:r>
          </a:p>
          <a:p>
            <a:pPr marL="0" indent="0">
              <a:buNone/>
            </a:pPr>
            <a:endParaRPr lang="hr-HR" dirty="0"/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Čime je zadovoljna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Čime je nezadovoljna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Koje potrebe ima i kako ih zadovoljava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Lični izazovi u starijem dobu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/>
              <a:t>Načini kako </a:t>
            </a:r>
            <a:r>
              <a:rPr lang="hr-HR"/>
              <a:t>se nosi </a:t>
            </a:r>
            <a:r>
              <a:rPr lang="hr-HR" dirty="0"/>
              <a:t>sa izazovima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164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sr-Latn-RS" dirty="0"/>
              <a:t>tar</a:t>
            </a:r>
            <a:r>
              <a:rPr lang="en-US" dirty="0" err="1"/>
              <a:t>ije</a:t>
            </a:r>
            <a:r>
              <a:rPr lang="en-US" dirty="0"/>
              <a:t> </a:t>
            </a:r>
            <a:r>
              <a:rPr lang="sr-Latn-RS" dirty="0"/>
              <a:t>životno dob</a:t>
            </a:r>
            <a:r>
              <a:rPr lang="en-US" dirty="0"/>
              <a:t>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714488"/>
            <a:ext cx="8318728" cy="4666840"/>
          </a:xfrm>
        </p:spPr>
        <p:txBody>
          <a:bodyPr/>
          <a:lstStyle/>
          <a:p>
            <a:pPr marL="0" indent="0">
              <a:buNone/>
            </a:pPr>
            <a:r>
              <a:rPr lang="sr-Latn-RS" dirty="0"/>
              <a:t>Periodizacija</a:t>
            </a:r>
            <a:r>
              <a:rPr lang="en-US" dirty="0"/>
              <a:t>:</a:t>
            </a:r>
            <a:endParaRPr lang="sr-Latn-RS" dirty="0"/>
          </a:p>
          <a:p>
            <a:pPr>
              <a:buFont typeface="Wingdings" pitchFamily="2" charset="2"/>
              <a:buChar char="Ø"/>
            </a:pPr>
            <a:r>
              <a:rPr lang="sr-Latn-RS" dirty="0"/>
              <a:t>rana starost 65-70</a:t>
            </a:r>
            <a:r>
              <a:rPr lang="en-US" dirty="0"/>
              <a:t> (75?)</a:t>
            </a:r>
            <a:r>
              <a:rPr lang="sr-Latn-RS" dirty="0"/>
              <a:t> godina - ‚‚mladi stari</a:t>
            </a:r>
            <a:r>
              <a:rPr lang="en-US" dirty="0" err="1"/>
              <a:t>ji</a:t>
            </a:r>
            <a:r>
              <a:rPr lang="sr-Latn-RS" dirty="0"/>
              <a:t>”</a:t>
            </a:r>
          </a:p>
          <a:p>
            <a:pPr>
              <a:buFont typeface="Wingdings" pitchFamily="2" charset="2"/>
              <a:buChar char="Ø"/>
            </a:pPr>
            <a:r>
              <a:rPr lang="sr-Latn-RS" dirty="0"/>
              <a:t>srednja starost 71-85 godina - ‚‚stari</a:t>
            </a:r>
            <a:r>
              <a:rPr lang="en-US" dirty="0" err="1"/>
              <a:t>ji</a:t>
            </a:r>
            <a:r>
              <a:rPr lang="sr-Latn-RS" dirty="0"/>
              <a:t>”</a:t>
            </a:r>
          </a:p>
          <a:p>
            <a:pPr>
              <a:buFont typeface="Wingdings" pitchFamily="2" charset="2"/>
              <a:buChar char="Ø"/>
            </a:pPr>
            <a:r>
              <a:rPr lang="sr-Latn-RS" dirty="0"/>
              <a:t>pozna starost preko 86 godina – ‚‚stari</a:t>
            </a:r>
            <a:r>
              <a:rPr lang="en-US" dirty="0" err="1"/>
              <a:t>ji</a:t>
            </a:r>
            <a:r>
              <a:rPr lang="sr-Latn-RS" dirty="0"/>
              <a:t>-stari”</a:t>
            </a:r>
          </a:p>
          <a:p>
            <a:pPr>
              <a:buFont typeface="Wingdings" pitchFamily="2" charset="2"/>
              <a:buChar char="Ø"/>
            </a:pPr>
            <a:endParaRPr lang="sr-Latn-RS" dirty="0"/>
          </a:p>
          <a:p>
            <a:pPr>
              <a:buFont typeface="Wingdings" pitchFamily="2" charset="2"/>
              <a:buChar char="Ø"/>
            </a:pPr>
            <a:r>
              <a:rPr lang="sr-Latn-RS" dirty="0"/>
              <a:t>Dužina života i životni vek!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933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sr-Latn-RS" dirty="0"/>
              <a:t>Dužina života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 fontScale="92500" lnSpcReduction="10000"/>
          </a:bodyPr>
          <a:lstStyle/>
          <a:p>
            <a:r>
              <a:rPr lang="sr-Latn-RS" dirty="0"/>
              <a:t>Dužina života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sr-Latn-RS" sz="2600" dirty="0"/>
              <a:t>Stari i srednji vek- 20-30 god.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Latn-RS" sz="2600" dirty="0"/>
              <a:t>19 vek- 40 god.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r-Latn-RS" sz="2600" dirty="0"/>
              <a:t>Početak 20. veka - do 50 god.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/>
              <a:t>P</a:t>
            </a:r>
            <a:r>
              <a:rPr lang="sr-Latn-RS" sz="2600" dirty="0"/>
              <a:t>očetak 21. veka- 76 god.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/>
              <a:t>Individualne razlike velike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/>
              <a:t>Polne razlike- 80 god. žene, 74 god. muškarci</a:t>
            </a:r>
            <a:r>
              <a:rPr lang="en-US" dirty="0"/>
              <a:t>,</a:t>
            </a:r>
            <a:br>
              <a:rPr lang="en-US" dirty="0"/>
            </a:br>
            <a:r>
              <a:rPr lang="sr-Latn-RS" dirty="0"/>
              <a:t>iznad 65 god- 141 udovica prema 100 udovaca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/>
              <a:t>Razlozi- sredinski i biološki</a:t>
            </a:r>
            <a:br>
              <a:rPr lang="sr-Latn-RS" dirty="0"/>
            </a:br>
            <a:r>
              <a:rPr lang="sr-Latn-RS" sz="2600" dirty="0"/>
              <a:t>nesreće, homicid, suicid</a:t>
            </a:r>
            <a:br>
              <a:rPr lang="sr-Latn-RS" sz="2600" dirty="0"/>
            </a:br>
            <a:r>
              <a:rPr lang="sr-Latn-RS" sz="2600" dirty="0"/>
              <a:t>navike- pušenje, alkohol</a:t>
            </a:r>
            <a:br>
              <a:rPr lang="sr-Latn-RS" sz="2600" dirty="0"/>
            </a:br>
            <a:r>
              <a:rPr lang="sr-Latn-RS" sz="2600" dirty="0"/>
              <a:t>stres</a:t>
            </a:r>
            <a:r>
              <a:rPr lang="en-US" sz="2600" dirty="0"/>
              <a:t>, </a:t>
            </a:r>
            <a:r>
              <a:rPr lang="en-US" sz="2600" dirty="0" err="1"/>
              <a:t>rodni</a:t>
            </a:r>
            <a:r>
              <a:rPr lang="en-US" sz="2600" dirty="0"/>
              <a:t> </a:t>
            </a:r>
            <a:r>
              <a:rPr lang="sr-Latn-RS" sz="2600" dirty="0"/>
              <a:t>stereotipi o ispoljavanju osećanja, </a:t>
            </a:r>
            <a:br>
              <a:rPr lang="sr-Latn-RS" sz="2600" dirty="0"/>
            </a:br>
            <a:r>
              <a:rPr lang="sr-Latn-RS" sz="2600" dirty="0"/>
              <a:t>genetski faktori, bolesti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948999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sr-Latn-RS" dirty="0"/>
              <a:t>Pozitivni faktori dužine života- </a:t>
            </a:r>
            <a:r>
              <a:rPr lang="sr-Latn-RS" sz="3600" i="1" dirty="0"/>
              <a:t>Santrock,1999</a:t>
            </a:r>
            <a:endParaRPr lang="en-US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68552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/>
              <a:t>Roditelji i dede i babe- </a:t>
            </a:r>
            <a:r>
              <a:rPr lang="hr-HR" dirty="0"/>
              <a:t>doživeli </a:t>
            </a:r>
            <a:r>
              <a:rPr lang="sr-Latn-RS" dirty="0"/>
              <a:t>iznad 80 god.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/>
              <a:t>Bračni status većim delom odraslog životnog perioda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/>
              <a:t>Adekvatna težina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/>
              <a:t>Redovno vežbanje- 3 puta nedeljno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/>
              <a:t>Nepušači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/>
              <a:t>Osećanje zadovoljstva, ispunjenog života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/>
              <a:t>Visoko obrazovanje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/>
              <a:t>Stanovanje u ruralnoj sredini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/>
              <a:t>Redovne zdravstvene i stomatološke kontrole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/>
              <a:t>Primena tehnika za stres menadžment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798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sr-Latn-RS" dirty="0"/>
              <a:t> Negativni faktori dužine života- </a:t>
            </a:r>
            <a:r>
              <a:rPr lang="sr-Latn-RS" sz="3600" i="1" dirty="0"/>
              <a:t>Santrock,1999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7260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sr-Latn-RS" sz="2400" dirty="0"/>
              <a:t>Roditelji i dede i babe- živeli ispod 50 god.</a:t>
            </a:r>
          </a:p>
          <a:p>
            <a:pPr>
              <a:spcBef>
                <a:spcPts val="0"/>
              </a:spcBef>
            </a:pPr>
            <a:r>
              <a:rPr lang="sr-Latn-RS" sz="2400" dirty="0"/>
              <a:t>Bračni status –kratko tokom odraslog životnog perioda</a:t>
            </a:r>
          </a:p>
          <a:p>
            <a:pPr>
              <a:spcBef>
                <a:spcPts val="0"/>
              </a:spcBef>
            </a:pPr>
            <a:r>
              <a:rPr lang="sr-Latn-RS" sz="2400" dirty="0"/>
              <a:t>Prekomerna težina</a:t>
            </a:r>
          </a:p>
          <a:p>
            <a:pPr>
              <a:spcBef>
                <a:spcPts val="0"/>
              </a:spcBef>
            </a:pPr>
            <a:r>
              <a:rPr lang="sr-Latn-RS" sz="2400" dirty="0"/>
              <a:t>Bez fizičkih aktivnosti</a:t>
            </a:r>
          </a:p>
          <a:p>
            <a:pPr>
              <a:spcBef>
                <a:spcPts val="0"/>
              </a:spcBef>
            </a:pPr>
            <a:r>
              <a:rPr lang="sr-Latn-RS" sz="2400" dirty="0"/>
              <a:t>Sedeći posao</a:t>
            </a:r>
          </a:p>
          <a:p>
            <a:pPr>
              <a:spcBef>
                <a:spcPts val="0"/>
              </a:spcBef>
            </a:pPr>
            <a:r>
              <a:rPr lang="sr-Latn-RS" sz="2400" dirty="0"/>
              <a:t>Više od dva alkoholna pića dnevno</a:t>
            </a:r>
          </a:p>
          <a:p>
            <a:pPr>
              <a:spcBef>
                <a:spcPts val="0"/>
              </a:spcBef>
            </a:pPr>
            <a:r>
              <a:rPr lang="sr-Latn-RS" sz="2400" dirty="0"/>
              <a:t>Pušenje</a:t>
            </a:r>
          </a:p>
          <a:p>
            <a:pPr>
              <a:spcBef>
                <a:spcPts val="0"/>
              </a:spcBef>
            </a:pPr>
            <a:r>
              <a:rPr lang="sr-Latn-RS" sz="2400" dirty="0"/>
              <a:t>Agresivnost, naprasitost, kompetitivnost</a:t>
            </a:r>
          </a:p>
          <a:p>
            <a:pPr>
              <a:spcBef>
                <a:spcPts val="0"/>
              </a:spcBef>
            </a:pPr>
            <a:r>
              <a:rPr lang="sr-Latn-RS" sz="2400" dirty="0"/>
              <a:t>Osećanje nezadovoljstva, brige, osećanje krivice, žaljenja</a:t>
            </a:r>
          </a:p>
          <a:p>
            <a:pPr>
              <a:spcBef>
                <a:spcPts val="0"/>
              </a:spcBef>
            </a:pPr>
            <a:r>
              <a:rPr lang="sr-Latn-RS" sz="2400" dirty="0"/>
              <a:t>Nezavršen fakultet</a:t>
            </a:r>
          </a:p>
          <a:p>
            <a:pPr>
              <a:spcBef>
                <a:spcPts val="0"/>
              </a:spcBef>
            </a:pPr>
            <a:r>
              <a:rPr lang="sr-Latn-RS" sz="2400" dirty="0"/>
              <a:t>Stanovanje u gradskoj, zagađenoj sredini</a:t>
            </a:r>
          </a:p>
          <a:p>
            <a:pPr>
              <a:spcBef>
                <a:spcPts val="0"/>
              </a:spcBef>
            </a:pPr>
            <a:r>
              <a:rPr lang="sr-Latn-RS" sz="2400" dirty="0"/>
              <a:t>Često razboljevanje</a:t>
            </a:r>
          </a:p>
          <a:p>
            <a:pPr>
              <a:spcBef>
                <a:spcPts val="0"/>
              </a:spcBef>
            </a:pPr>
            <a:r>
              <a:rPr lang="sr-Latn-RS" sz="2400" dirty="0"/>
              <a:t>Hronično iskustvo stresa</a:t>
            </a:r>
          </a:p>
          <a:p>
            <a:pPr>
              <a:spcBef>
                <a:spcPts val="0"/>
              </a:spcBef>
            </a:pPr>
            <a:r>
              <a:rPr lang="sr-Latn-RS" sz="2400" dirty="0"/>
              <a:t>Upuštanje u aktivnosti rizične po zdravlje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53827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Faktori  pozitivnog starenja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92500"/>
          </a:bodyPr>
          <a:lstStyle/>
          <a:p>
            <a:pPr>
              <a:spcAft>
                <a:spcPts val="600"/>
              </a:spcAft>
            </a:pPr>
            <a:r>
              <a:rPr lang="sr-Latn-RS" b="1" dirty="0"/>
              <a:t>Fizičke vežbe </a:t>
            </a:r>
            <a:r>
              <a:rPr lang="sr-Latn-RS" dirty="0"/>
              <a:t>-usporavanje deterioracije, posebni programi za stare</a:t>
            </a:r>
          </a:p>
          <a:p>
            <a:pPr>
              <a:spcAft>
                <a:spcPts val="600"/>
              </a:spcAft>
            </a:pPr>
            <a:r>
              <a:rPr lang="sr-Latn-RS" b="1" dirty="0"/>
              <a:t>Mentalna aktivnost</a:t>
            </a:r>
            <a:r>
              <a:rPr lang="sr-Latn-RS" dirty="0"/>
              <a:t>- kognitivno funkcionisanje,</a:t>
            </a:r>
            <a:br>
              <a:rPr lang="sr-Latn-RS" dirty="0"/>
            </a:br>
            <a:r>
              <a:rPr lang="sr-Latn-RS" dirty="0"/>
              <a:t>programi intelektualne stimulacije za stare- edukacije, putovanja, neiskorišćeni resursi</a:t>
            </a:r>
          </a:p>
          <a:p>
            <a:pPr>
              <a:spcAft>
                <a:spcPts val="600"/>
              </a:spcAft>
            </a:pPr>
            <a:r>
              <a:rPr lang="sr-Latn-RS" b="1" dirty="0"/>
              <a:t>Navike spavanje- </a:t>
            </a:r>
            <a:r>
              <a:rPr lang="sr-Latn-RS" dirty="0"/>
              <a:t>dužina, poremećaji, više puta kraće dremanje, kraće noćno spavanje, lekovi</a:t>
            </a:r>
          </a:p>
          <a:p>
            <a:pPr>
              <a:spcAft>
                <a:spcPts val="600"/>
              </a:spcAft>
            </a:pPr>
            <a:r>
              <a:rPr lang="sr-Latn-RS" b="1" dirty="0"/>
              <a:t>Navike ishrane- </a:t>
            </a:r>
            <a:r>
              <a:rPr lang="sr-Latn-RS" dirty="0"/>
              <a:t>ekonomski faktori, prekomerna težina- servisi zajedničke ishrane i kućne dostave</a:t>
            </a:r>
          </a:p>
          <a:p>
            <a:endParaRPr lang="sr-Latn-RS" dirty="0"/>
          </a:p>
          <a:p>
            <a:endParaRPr lang="sr-Latn-R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584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sr-Latn-RS" dirty="0"/>
              <a:t>eorije starenja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600200"/>
            <a:ext cx="8147248" cy="514116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r-Latn-RS" b="1" dirty="0"/>
              <a:t> </a:t>
            </a:r>
            <a:r>
              <a:rPr lang="en-US" b="1" dirty="0"/>
              <a:t>I</a:t>
            </a:r>
            <a:r>
              <a:rPr lang="sr-Latn-RS" b="1" dirty="0"/>
              <a:t>storijske teorije starenja</a:t>
            </a:r>
          </a:p>
          <a:p>
            <a:pPr>
              <a:lnSpc>
                <a:spcPct val="120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/>
              <a:t>T</a:t>
            </a:r>
            <a:r>
              <a:rPr lang="sr-Latn-RS" dirty="0"/>
              <a:t>eorije iz doba antičke Grčke – humoralna teorija starenja</a:t>
            </a:r>
            <a:r>
              <a:rPr lang="en-US" dirty="0"/>
              <a:t>- </a:t>
            </a:r>
            <a:r>
              <a:rPr lang="vi-VN" sz="2800" dirty="0"/>
              <a:t>poremećaj humoralne ravnoteže u organizmu, izazvan gubitkom „urođene toplote“ koju svako živo biće dobija svojim nastankom. </a:t>
            </a:r>
            <a:endParaRPr lang="sr-Latn-RS" sz="2800" dirty="0"/>
          </a:p>
          <a:p>
            <a:pPr>
              <a:lnSpc>
                <a:spcPct val="120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/>
              <a:t>T</a:t>
            </a:r>
            <a:r>
              <a:rPr lang="sr-Latn-RS" dirty="0"/>
              <a:t>eorije iz srednjeg veka – vitalistička teorija (“vis vitalis” – vitalna snaga).</a:t>
            </a:r>
            <a:endParaRPr lang="en-US" dirty="0"/>
          </a:p>
          <a:p>
            <a:pPr>
              <a:lnSpc>
                <a:spcPct val="120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/>
              <a:t>19. </a:t>
            </a:r>
            <a:r>
              <a:rPr lang="en-US" dirty="0" err="1"/>
              <a:t>vek</a:t>
            </a:r>
            <a:r>
              <a:rPr lang="en-US" dirty="0"/>
              <a:t>- „</a:t>
            </a:r>
            <a:r>
              <a:rPr lang="en-US" dirty="0" err="1"/>
              <a:t>metaboličke</a:t>
            </a:r>
            <a:r>
              <a:rPr lang="en-US" dirty="0"/>
              <a:t> </a:t>
            </a:r>
            <a:r>
              <a:rPr lang="en-US" dirty="0" err="1"/>
              <a:t>teorije</a:t>
            </a:r>
            <a:r>
              <a:rPr lang="en-US" dirty="0"/>
              <a:t>“- </a:t>
            </a:r>
            <a:r>
              <a:rPr lang="en-US" dirty="0" err="1"/>
              <a:t>postepeno</a:t>
            </a:r>
            <a:r>
              <a:rPr lang="en-US" dirty="0"/>
              <a:t>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intenziteta</a:t>
            </a:r>
            <a:r>
              <a:rPr lang="en-US" dirty="0"/>
              <a:t> </a:t>
            </a:r>
            <a:r>
              <a:rPr lang="en-US" dirty="0" err="1"/>
              <a:t>metaboličkih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, </a:t>
            </a:r>
            <a:r>
              <a:rPr lang="en-US" dirty="0" err="1"/>
              <a:t>teorije</a:t>
            </a:r>
            <a:r>
              <a:rPr lang="en-US" dirty="0"/>
              <a:t> „</a:t>
            </a:r>
            <a:r>
              <a:rPr lang="en-US" dirty="0" err="1"/>
              <a:t>zamora</a:t>
            </a:r>
            <a:r>
              <a:rPr lang="en-US" dirty="0"/>
              <a:t> </a:t>
            </a:r>
            <a:r>
              <a:rPr lang="en-US" dirty="0" err="1"/>
              <a:t>materijala</a:t>
            </a:r>
            <a:r>
              <a:rPr lang="en-US" dirty="0"/>
              <a:t>“ i </a:t>
            </a:r>
            <a:r>
              <a:rPr lang="en-US" dirty="0" err="1"/>
              <a:t>gašenja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energije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</a:t>
            </a:r>
            <a:r>
              <a:rPr lang="sr-Latn-RS" dirty="0"/>
              <a:t>eorije starenja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579296" cy="5179714"/>
          </a:xfrm>
        </p:spPr>
        <p:txBody>
          <a:bodyPr>
            <a:normAutofit fontScale="85000" lnSpcReduction="1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sr-Latn-RS" b="1" dirty="0"/>
              <a:t>Biološke teorije</a:t>
            </a:r>
            <a:r>
              <a:rPr lang="en-US" b="1" dirty="0"/>
              <a:t>- </a:t>
            </a:r>
            <a:r>
              <a:rPr lang="en-US" dirty="0" err="1"/>
              <a:t>uzroci</a:t>
            </a:r>
            <a:r>
              <a:rPr lang="en-US" dirty="0"/>
              <a:t> </a:t>
            </a:r>
            <a:r>
              <a:rPr lang="en-US" dirty="0" err="1"/>
              <a:t>starenja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smrtnosti</a:t>
            </a:r>
            <a:r>
              <a:rPr lang="sr-Latn-RS" dirty="0"/>
              <a:t>:</a:t>
            </a:r>
          </a:p>
          <a:p>
            <a:pPr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/>
              <a:t>G</a:t>
            </a:r>
            <a:r>
              <a:rPr lang="sr-Latn-RS" dirty="0"/>
              <a:t>enetičke – greške u genetskom programu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sr-Latn-RS" dirty="0"/>
              <a:t>ćelij</a:t>
            </a:r>
            <a:r>
              <a:rPr lang="en-US" dirty="0" err="1"/>
              <a:t>skoj</a:t>
            </a:r>
            <a:r>
              <a:rPr lang="en-US" dirty="0"/>
              <a:t> </a:t>
            </a:r>
            <a:r>
              <a:rPr lang="en-US" dirty="0" err="1"/>
              <a:t>ishrani</a:t>
            </a:r>
            <a:r>
              <a:rPr lang="en-US" dirty="0"/>
              <a:t>, </a:t>
            </a:r>
            <a:r>
              <a:rPr lang="en-US" dirty="0" err="1"/>
              <a:t>kumulacija</a:t>
            </a:r>
            <a:r>
              <a:rPr lang="en-US" dirty="0"/>
              <a:t> </a:t>
            </a:r>
            <a:r>
              <a:rPr lang="sr-Latn-RS" dirty="0"/>
              <a:t>š</a:t>
            </a:r>
            <a:r>
              <a:rPr lang="en-US" dirty="0" err="1"/>
              <a:t>tetnih</a:t>
            </a:r>
            <a:r>
              <a:rPr lang="en-US" dirty="0"/>
              <a:t> </a:t>
            </a:r>
            <a:r>
              <a:rPr lang="en-US" dirty="0" err="1"/>
              <a:t>uticaja</a:t>
            </a:r>
            <a:endParaRPr lang="sr-Latn-RS" dirty="0"/>
          </a:p>
          <a:p>
            <a:pPr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/>
              <a:t>F</a:t>
            </a:r>
            <a:r>
              <a:rPr lang="sr-Latn-RS" dirty="0"/>
              <a:t>iziološke – oštećenje sistema organa ili fizioloških kontrolnih mehanizama</a:t>
            </a:r>
            <a:endParaRPr lang="en-US" dirty="0"/>
          </a:p>
          <a:p>
            <a:pPr marL="0" indent="0">
              <a:spcAft>
                <a:spcPts val="600"/>
              </a:spcAft>
              <a:buNone/>
            </a:pPr>
            <a:r>
              <a:rPr lang="en-US" dirty="0" err="1"/>
              <a:t>Projekat</a:t>
            </a:r>
            <a:r>
              <a:rPr lang="en-US" dirty="0"/>
              <a:t> </a:t>
            </a:r>
            <a:r>
              <a:rPr lang="en-US" dirty="0" err="1"/>
              <a:t>Gilgame</a:t>
            </a:r>
            <a:r>
              <a:rPr lang="sr-Latn-RS" dirty="0"/>
              <a:t>š</a:t>
            </a:r>
            <a:r>
              <a:rPr lang="en-US" dirty="0"/>
              <a:t>; </a:t>
            </a:r>
            <a:r>
              <a:rPr lang="en-US" dirty="0" err="1"/>
              <a:t>kibernetska</a:t>
            </a:r>
            <a:r>
              <a:rPr lang="en-US" dirty="0"/>
              <a:t> </a:t>
            </a:r>
            <a:r>
              <a:rPr lang="en-US" dirty="0" err="1"/>
              <a:t>besmrtnost</a:t>
            </a:r>
            <a:endParaRPr lang="sr-Latn-RS" dirty="0"/>
          </a:p>
          <a:p>
            <a:pPr marL="0" indent="0">
              <a:spcAft>
                <a:spcPts val="600"/>
              </a:spcAft>
              <a:buNone/>
            </a:pPr>
            <a:endParaRPr lang="en-US" b="1" dirty="0"/>
          </a:p>
          <a:p>
            <a:pPr marL="0" indent="0">
              <a:spcAft>
                <a:spcPts val="600"/>
              </a:spcAft>
              <a:buNone/>
            </a:pPr>
            <a:r>
              <a:rPr lang="sr-Latn-RS" b="1" dirty="0"/>
              <a:t>Psihološke teorije</a:t>
            </a:r>
            <a:r>
              <a:rPr lang="en-US" b="1" dirty="0"/>
              <a:t>- </a:t>
            </a:r>
            <a:r>
              <a:rPr lang="sr-Latn-RS" dirty="0"/>
              <a:t>životn</a:t>
            </a:r>
            <a:r>
              <a:rPr lang="en-US" dirty="0" err="1"/>
              <a:t>i</a:t>
            </a:r>
            <a:r>
              <a:rPr lang="sr-Latn-RS" dirty="0"/>
              <a:t> ciklus</a:t>
            </a:r>
            <a:r>
              <a:rPr lang="en-US" dirty="0" err="1"/>
              <a:t>i</a:t>
            </a:r>
            <a:r>
              <a:rPr lang="en-US" dirty="0"/>
              <a:t>,  </a:t>
            </a:r>
            <a:r>
              <a:rPr lang="en-US" dirty="0" err="1"/>
              <a:t>zadaci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krize</a:t>
            </a:r>
            <a:r>
              <a:rPr lang="en-US" dirty="0"/>
              <a:t>:</a:t>
            </a:r>
            <a:endParaRPr lang="sr-Latn-RS" b="1" dirty="0"/>
          </a:p>
          <a:p>
            <a:pPr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/>
              <a:t>T</a:t>
            </a:r>
            <a:r>
              <a:rPr lang="sr-Latn-RS" dirty="0"/>
              <a:t>eorija o epigenetskom razvoju identiteta (Erikson, 1963)</a:t>
            </a:r>
            <a:endParaRPr lang="en-US" dirty="0"/>
          </a:p>
          <a:p>
            <a:pPr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/>
              <a:t>T</a:t>
            </a:r>
            <a:r>
              <a:rPr lang="sr-Latn-RS" dirty="0"/>
              <a:t>eorija životnog toka</a:t>
            </a:r>
            <a:r>
              <a:rPr lang="en-US" dirty="0"/>
              <a:t> </a:t>
            </a:r>
            <a:r>
              <a:rPr lang="sr-Latn-RS" dirty="0"/>
              <a:t>(Levinston, 1978)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sr-Latn-RS" dirty="0"/>
              <a:t>eorije starenja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435280" cy="4281339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US" b="1" dirty="0"/>
              <a:t>T</a:t>
            </a:r>
            <a:r>
              <a:rPr lang="sr-Latn-RS" b="1" dirty="0"/>
              <a:t>eorije uspešnog starenja</a:t>
            </a:r>
            <a:r>
              <a:rPr lang="en-US" b="1" dirty="0"/>
              <a:t>- </a:t>
            </a:r>
            <a:r>
              <a:rPr lang="en-US" b="1" dirty="0" err="1"/>
              <a:t>sociolo</a:t>
            </a:r>
            <a:r>
              <a:rPr lang="sr-Latn-RS" b="1" dirty="0"/>
              <a:t>š</a:t>
            </a:r>
            <a:r>
              <a:rPr lang="en-US" b="1" dirty="0" err="1"/>
              <a:t>ki</a:t>
            </a:r>
            <a:r>
              <a:rPr lang="en-US" b="1" dirty="0"/>
              <a:t> </a:t>
            </a:r>
            <a:r>
              <a:rPr lang="en-US" b="1" dirty="0" err="1"/>
              <a:t>pristup</a:t>
            </a:r>
            <a:r>
              <a:rPr lang="en-US" b="1" dirty="0"/>
              <a:t>:</a:t>
            </a:r>
            <a:endParaRPr lang="sr-Latn-RS" b="1" dirty="0"/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/>
              <a:t>T</a:t>
            </a:r>
            <a:r>
              <a:rPr lang="sr-Latn-RS" dirty="0"/>
              <a:t>eorija aktiviteta (Meddox, 1970)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en-US" dirty="0"/>
              <a:t>T</a:t>
            </a:r>
            <a:r>
              <a:rPr lang="sr-Latn-RS" dirty="0"/>
              <a:t>eorija isključivanja (Cumming and Henry, 1961)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sr-Latn-RS" dirty="0"/>
              <a:t>Sindroma socijalne rekonstrukcije (Kuypers and Benston, 1973).</a:t>
            </a:r>
            <a:endParaRPr lang="en-US" dirty="0"/>
          </a:p>
          <a:p>
            <a:pPr>
              <a:spcAft>
                <a:spcPts val="600"/>
              </a:spcAft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974</TotalTime>
  <Words>1249</Words>
  <Application>Microsoft Office PowerPoint</Application>
  <PresentationFormat>On-screen Show (4:3)</PresentationFormat>
  <Paragraphs>127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Times New Roman</vt:lpstr>
      <vt:lpstr>Wingdings</vt:lpstr>
      <vt:lpstr>Office Theme</vt:lpstr>
      <vt:lpstr>PowerPoint Presentation</vt:lpstr>
      <vt:lpstr>Starije životno doba</vt:lpstr>
      <vt:lpstr>Dužina života</vt:lpstr>
      <vt:lpstr>Pozitivni faktori dužine života- Santrock,1999</vt:lpstr>
      <vt:lpstr> Negativni faktori dužine života- Santrock,1999</vt:lpstr>
      <vt:lpstr>Faktori  pozitivnog starenja</vt:lpstr>
      <vt:lpstr>Teorije starenja </vt:lpstr>
      <vt:lpstr>Teorije starenja</vt:lpstr>
      <vt:lpstr>Teorije starenja</vt:lpstr>
      <vt:lpstr> Teorija aktiviteta (Meddox, 1970) </vt:lpstr>
      <vt:lpstr>Teorija isključivanja  (Cumming &amp; Henry  1961)</vt:lpstr>
      <vt:lpstr>Sindrom socijalne rekonstrukcije  (Kuypers and Benston, 1973)</vt:lpstr>
      <vt:lpstr>Razvojni zadaci u starosti</vt:lpstr>
      <vt:lpstr>Levinson</vt:lpstr>
      <vt:lpstr>Razvojni zadaci u starosti</vt:lpstr>
      <vt:lpstr>CIKLUSI PORODIČNOG RAZVOJA VII POSTRODITELJSKA PORODICA</vt:lpstr>
      <vt:lpstr>CIKLUSI PORODIČNOG RAZVOJA  VIII OSTARELA PORODICA</vt:lpstr>
      <vt:lpstr>PowerPoint Presentation</vt:lpstr>
      <vt:lpstr>Vežba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Marina</dc:creator>
  <cp:lastModifiedBy>Tamara Dzamonja Ignjatovic</cp:lastModifiedBy>
  <cp:revision>95</cp:revision>
  <dcterms:created xsi:type="dcterms:W3CDTF">2013-05-30T17:14:33Z</dcterms:created>
  <dcterms:modified xsi:type="dcterms:W3CDTF">2026-01-27T09:20:50Z</dcterms:modified>
</cp:coreProperties>
</file>