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6" r:id="rId3"/>
    <p:sldId id="277" r:id="rId4"/>
    <p:sldId id="278" r:id="rId5"/>
    <p:sldId id="279" r:id="rId6"/>
    <p:sldId id="280" r:id="rId7"/>
    <p:sldId id="281" r:id="rId8"/>
    <p:sldId id="282" r:id="rId9"/>
    <p:sldId id="283" r:id="rId10"/>
    <p:sldId id="284" r:id="rId11"/>
    <p:sldId id="285" r:id="rId12"/>
    <p:sldId id="288" r:id="rId13"/>
    <p:sldId id="291" r:id="rId14"/>
    <p:sldId id="289" r:id="rId15"/>
    <p:sldId id="290" r:id="rId16"/>
    <p:sldId id="292" r:id="rId17"/>
    <p:sldId id="293" r:id="rId18"/>
    <p:sldId id="294" r:id="rId19"/>
    <p:sldId id="297" r:id="rId20"/>
    <p:sldId id="295" r:id="rId21"/>
    <p:sldId id="298"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1" d="100"/>
          <a:sy n="111" d="100"/>
        </p:scale>
        <p:origin x="5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02BFCCF-36C4-4A05-99BE-606EEE1F9979}" type="datetimeFigureOut">
              <a:rPr lang="en-US" smtClean="0"/>
              <a:t>3/7/2024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726DAD-127E-4897-ACB7-F6A6F8A9C332}" type="slidenum">
              <a:rPr lang="en-US" smtClean="0"/>
              <a:t>‹#›</a:t>
            </a:fld>
            <a:endParaRPr lang="en-US"/>
          </a:p>
        </p:txBody>
      </p:sp>
    </p:spTree>
    <p:extLst>
      <p:ext uri="{BB962C8B-B14F-4D97-AF65-F5344CB8AC3E}">
        <p14:creationId xmlns:p14="http://schemas.microsoft.com/office/powerpoint/2010/main" val="1095733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02BFCCF-36C4-4A05-99BE-606EEE1F9979}" type="datetimeFigureOut">
              <a:rPr lang="en-US" smtClean="0"/>
              <a:t>3/7/2024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726DAD-127E-4897-ACB7-F6A6F8A9C332}" type="slidenum">
              <a:rPr lang="en-US" smtClean="0"/>
              <a:t>‹#›</a:t>
            </a:fld>
            <a:endParaRPr lang="en-US"/>
          </a:p>
        </p:txBody>
      </p:sp>
    </p:spTree>
    <p:extLst>
      <p:ext uri="{BB962C8B-B14F-4D97-AF65-F5344CB8AC3E}">
        <p14:creationId xmlns:p14="http://schemas.microsoft.com/office/powerpoint/2010/main" val="22104249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02BFCCF-36C4-4A05-99BE-606EEE1F9979}" type="datetimeFigureOut">
              <a:rPr lang="en-US" smtClean="0"/>
              <a:t>3/7/2024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726DAD-127E-4897-ACB7-F6A6F8A9C332}" type="slidenum">
              <a:rPr lang="en-US" smtClean="0"/>
              <a:t>‹#›</a:t>
            </a:fld>
            <a:endParaRPr lang="en-US"/>
          </a:p>
        </p:txBody>
      </p:sp>
    </p:spTree>
    <p:extLst>
      <p:ext uri="{BB962C8B-B14F-4D97-AF65-F5344CB8AC3E}">
        <p14:creationId xmlns:p14="http://schemas.microsoft.com/office/powerpoint/2010/main" val="23259967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02BFCCF-36C4-4A05-99BE-606EEE1F9979}" type="datetimeFigureOut">
              <a:rPr lang="en-US" smtClean="0"/>
              <a:t>3/7/2024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726DAD-127E-4897-ACB7-F6A6F8A9C332}" type="slidenum">
              <a:rPr lang="en-US" smtClean="0"/>
              <a:t>‹#›</a:t>
            </a:fld>
            <a:endParaRPr lang="en-US"/>
          </a:p>
        </p:txBody>
      </p:sp>
    </p:spTree>
    <p:extLst>
      <p:ext uri="{BB962C8B-B14F-4D97-AF65-F5344CB8AC3E}">
        <p14:creationId xmlns:p14="http://schemas.microsoft.com/office/powerpoint/2010/main" val="25357777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02BFCCF-36C4-4A05-99BE-606EEE1F9979}" type="datetimeFigureOut">
              <a:rPr lang="en-US" smtClean="0"/>
              <a:t>3/7/2024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726DAD-127E-4897-ACB7-F6A6F8A9C332}" type="slidenum">
              <a:rPr lang="en-US" smtClean="0"/>
              <a:t>‹#›</a:t>
            </a:fld>
            <a:endParaRPr lang="en-US"/>
          </a:p>
        </p:txBody>
      </p:sp>
    </p:spTree>
    <p:extLst>
      <p:ext uri="{BB962C8B-B14F-4D97-AF65-F5344CB8AC3E}">
        <p14:creationId xmlns:p14="http://schemas.microsoft.com/office/powerpoint/2010/main" val="39307814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02BFCCF-36C4-4A05-99BE-606EEE1F9979}" type="datetimeFigureOut">
              <a:rPr lang="en-US" smtClean="0"/>
              <a:t>3/7/2024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726DAD-127E-4897-ACB7-F6A6F8A9C332}" type="slidenum">
              <a:rPr lang="en-US" smtClean="0"/>
              <a:t>‹#›</a:t>
            </a:fld>
            <a:endParaRPr lang="en-US"/>
          </a:p>
        </p:txBody>
      </p:sp>
    </p:spTree>
    <p:extLst>
      <p:ext uri="{BB962C8B-B14F-4D97-AF65-F5344CB8AC3E}">
        <p14:creationId xmlns:p14="http://schemas.microsoft.com/office/powerpoint/2010/main" val="32759811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02BFCCF-36C4-4A05-99BE-606EEE1F9979}" type="datetimeFigureOut">
              <a:rPr lang="en-US" smtClean="0"/>
              <a:t>3/7/2024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5726DAD-127E-4897-ACB7-F6A6F8A9C332}" type="slidenum">
              <a:rPr lang="en-US" smtClean="0"/>
              <a:t>‹#›</a:t>
            </a:fld>
            <a:endParaRPr lang="en-US"/>
          </a:p>
        </p:txBody>
      </p:sp>
    </p:spTree>
    <p:extLst>
      <p:ext uri="{BB962C8B-B14F-4D97-AF65-F5344CB8AC3E}">
        <p14:creationId xmlns:p14="http://schemas.microsoft.com/office/powerpoint/2010/main" val="43127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02BFCCF-36C4-4A05-99BE-606EEE1F9979}" type="datetimeFigureOut">
              <a:rPr lang="en-US" smtClean="0"/>
              <a:t>3/7/2024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5726DAD-127E-4897-ACB7-F6A6F8A9C332}" type="slidenum">
              <a:rPr lang="en-US" smtClean="0"/>
              <a:t>‹#›</a:t>
            </a:fld>
            <a:endParaRPr lang="en-US"/>
          </a:p>
        </p:txBody>
      </p:sp>
    </p:spTree>
    <p:extLst>
      <p:ext uri="{BB962C8B-B14F-4D97-AF65-F5344CB8AC3E}">
        <p14:creationId xmlns:p14="http://schemas.microsoft.com/office/powerpoint/2010/main" val="29821413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2BFCCF-36C4-4A05-99BE-606EEE1F9979}" type="datetimeFigureOut">
              <a:rPr lang="en-US" smtClean="0"/>
              <a:t>3/7/2024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5726DAD-127E-4897-ACB7-F6A6F8A9C332}" type="slidenum">
              <a:rPr lang="en-US" smtClean="0"/>
              <a:t>‹#›</a:t>
            </a:fld>
            <a:endParaRPr lang="en-US"/>
          </a:p>
        </p:txBody>
      </p:sp>
    </p:spTree>
    <p:extLst>
      <p:ext uri="{BB962C8B-B14F-4D97-AF65-F5344CB8AC3E}">
        <p14:creationId xmlns:p14="http://schemas.microsoft.com/office/powerpoint/2010/main" val="27302696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02BFCCF-36C4-4A05-99BE-606EEE1F9979}" type="datetimeFigureOut">
              <a:rPr lang="en-US" smtClean="0"/>
              <a:t>3/7/2024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726DAD-127E-4897-ACB7-F6A6F8A9C332}" type="slidenum">
              <a:rPr lang="en-US" smtClean="0"/>
              <a:t>‹#›</a:t>
            </a:fld>
            <a:endParaRPr lang="en-US"/>
          </a:p>
        </p:txBody>
      </p:sp>
    </p:spTree>
    <p:extLst>
      <p:ext uri="{BB962C8B-B14F-4D97-AF65-F5344CB8AC3E}">
        <p14:creationId xmlns:p14="http://schemas.microsoft.com/office/powerpoint/2010/main" val="41609701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02BFCCF-36C4-4A05-99BE-606EEE1F9979}" type="datetimeFigureOut">
              <a:rPr lang="en-US" smtClean="0"/>
              <a:t>3/7/2024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726DAD-127E-4897-ACB7-F6A6F8A9C332}" type="slidenum">
              <a:rPr lang="en-US" smtClean="0"/>
              <a:t>‹#›</a:t>
            </a:fld>
            <a:endParaRPr lang="en-US"/>
          </a:p>
        </p:txBody>
      </p:sp>
    </p:spTree>
    <p:extLst>
      <p:ext uri="{BB962C8B-B14F-4D97-AF65-F5344CB8AC3E}">
        <p14:creationId xmlns:p14="http://schemas.microsoft.com/office/powerpoint/2010/main" val="8318839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2BFCCF-36C4-4A05-99BE-606EEE1F9979}" type="datetimeFigureOut">
              <a:rPr lang="en-US" smtClean="0"/>
              <a:t>3/7/2024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726DAD-127E-4897-ACB7-F6A6F8A9C332}" type="slidenum">
              <a:rPr lang="en-US" smtClean="0"/>
              <a:t>‹#›</a:t>
            </a:fld>
            <a:endParaRPr lang="en-US"/>
          </a:p>
        </p:txBody>
      </p:sp>
    </p:spTree>
    <p:extLst>
      <p:ext uri="{BB962C8B-B14F-4D97-AF65-F5344CB8AC3E}">
        <p14:creationId xmlns:p14="http://schemas.microsoft.com/office/powerpoint/2010/main" val="38214152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82683" y="2153140"/>
            <a:ext cx="9144000" cy="2387600"/>
          </a:xfrm>
        </p:spPr>
        <p:txBody>
          <a:bodyPr>
            <a:normAutofit fontScale="90000"/>
          </a:bodyPr>
          <a:lstStyle/>
          <a:p>
            <a:r>
              <a:rPr lang="en-US" b="1" dirty="0"/>
              <a:t>UNIT 6</a:t>
            </a:r>
            <a:br>
              <a:rPr lang="en-US" dirty="0"/>
            </a:br>
            <a:r>
              <a:rPr lang="en-US" b="1" dirty="0">
                <a:solidFill>
                  <a:srgbClr val="FF0000"/>
                </a:solidFill>
              </a:rPr>
              <a:t>Ancient Egypt – beliefs, values and customs</a:t>
            </a:r>
          </a:p>
        </p:txBody>
      </p:sp>
    </p:spTree>
    <p:extLst>
      <p:ext uri="{BB962C8B-B14F-4D97-AF65-F5344CB8AC3E}">
        <p14:creationId xmlns:p14="http://schemas.microsoft.com/office/powerpoint/2010/main" val="20801031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74213"/>
          </a:xfrm>
        </p:spPr>
        <p:txBody>
          <a:bodyPr>
            <a:normAutofit fontScale="90000"/>
          </a:bodyPr>
          <a:lstStyle/>
          <a:p>
            <a:r>
              <a:rPr lang="en-US" b="1" dirty="0"/>
              <a:t>Hatshepsut</a:t>
            </a:r>
          </a:p>
        </p:txBody>
      </p:sp>
      <p:graphicFrame>
        <p:nvGraphicFramePr>
          <p:cNvPr id="4" name="Table 3"/>
          <p:cNvGraphicFramePr>
            <a:graphicFrameLocks noGrp="1"/>
          </p:cNvGraphicFramePr>
          <p:nvPr>
            <p:extLst>
              <p:ext uri="{D42A27DB-BD31-4B8C-83A1-F6EECF244321}">
                <p14:modId xmlns:p14="http://schemas.microsoft.com/office/powerpoint/2010/main" val="639113410"/>
              </p:ext>
            </p:extLst>
          </p:nvPr>
        </p:nvGraphicFramePr>
        <p:xfrm>
          <a:off x="939945" y="1183694"/>
          <a:ext cx="4410075" cy="787908"/>
        </p:xfrm>
        <a:graphic>
          <a:graphicData uri="http://schemas.openxmlformats.org/drawingml/2006/table">
            <a:tbl>
              <a:tblPr firstRow="1" firstCol="1" bandRow="1"/>
              <a:tblGrid>
                <a:gridCol w="1470025">
                  <a:extLst>
                    <a:ext uri="{9D8B030D-6E8A-4147-A177-3AD203B41FA5}">
                      <a16:colId xmlns:a16="http://schemas.microsoft.com/office/drawing/2014/main" val="3666486575"/>
                    </a:ext>
                  </a:extLst>
                </a:gridCol>
                <a:gridCol w="1470025">
                  <a:extLst>
                    <a:ext uri="{9D8B030D-6E8A-4147-A177-3AD203B41FA5}">
                      <a16:colId xmlns:a16="http://schemas.microsoft.com/office/drawing/2014/main" val="3971104409"/>
                    </a:ext>
                  </a:extLst>
                </a:gridCol>
                <a:gridCol w="1470025">
                  <a:extLst>
                    <a:ext uri="{9D8B030D-6E8A-4147-A177-3AD203B41FA5}">
                      <a16:colId xmlns:a16="http://schemas.microsoft.com/office/drawing/2014/main" val="3692650670"/>
                    </a:ext>
                  </a:extLst>
                </a:gridCol>
              </a:tblGrid>
              <a:tr h="0">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a. unearthed</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b. prominent</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c. contained</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80938870"/>
                  </a:ext>
                </a:extLst>
              </a:tr>
              <a:tr h="0">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d. discovered</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e. bearing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f. vital</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1620590"/>
                  </a:ext>
                </a:extLst>
              </a:tr>
              <a:tr h="0">
                <a:tc>
                  <a:txBody>
                    <a:bodyPr/>
                    <a:lstStyle/>
                    <a:p>
                      <a:pPr algn="just">
                        <a:lnSpc>
                          <a:spcPct val="115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g. determine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h. inscription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quest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95931746"/>
                  </a:ext>
                </a:extLst>
              </a:tr>
            </a:tbl>
          </a:graphicData>
        </a:graphic>
      </p:graphicFrame>
      <p:sp>
        <p:nvSpPr>
          <p:cNvPr id="5" name="Rectangle 4"/>
          <p:cNvSpPr/>
          <p:nvPr/>
        </p:nvSpPr>
        <p:spPr>
          <a:xfrm>
            <a:off x="673331" y="2215958"/>
            <a:ext cx="8961120" cy="4223144"/>
          </a:xfrm>
          <a:prstGeom prst="rect">
            <a:avLst/>
          </a:prstGeom>
        </p:spPr>
        <p:txBody>
          <a:bodyPr wrap="square">
            <a:spAutoFit/>
          </a:bodyPr>
          <a:lstStyle/>
          <a:p>
            <a:pPr algn="just">
              <a:lnSpc>
                <a:spcPct val="115000"/>
              </a:lnSpc>
              <a:spcAft>
                <a:spcPts val="1000"/>
              </a:spcAft>
            </a:pPr>
            <a:r>
              <a:rPr lang="en-US" sz="1600" b="1" dirty="0">
                <a:latin typeface="Times New Roman" panose="02020603050405020304" pitchFamily="18" charset="0"/>
                <a:ea typeface="Calibri" panose="020F0502020204030204" pitchFamily="34" charset="0"/>
                <a:cs typeface="Times New Roman" panose="02020603050405020304" pitchFamily="18" charset="0"/>
              </a:rPr>
              <a:t>Hatshepsut</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n-US" sz="1700" dirty="0">
                <a:latin typeface="Times New Roman" panose="02020603050405020304" pitchFamily="18" charset="0"/>
                <a:ea typeface="Calibri" panose="020F0502020204030204" pitchFamily="34" charset="0"/>
                <a:cs typeface="Times New Roman" panose="02020603050405020304" pitchFamily="18" charset="0"/>
              </a:rPr>
              <a:t>The archeologist Howard Carter (1)__________(</a:t>
            </a:r>
            <a:r>
              <a:rPr lang="en-US" sz="1700" b="1" dirty="0">
                <a:latin typeface="Times New Roman" panose="02020603050405020304" pitchFamily="18" charset="0"/>
                <a:ea typeface="Calibri" panose="020F0502020204030204" pitchFamily="34" charset="0"/>
                <a:cs typeface="Times New Roman" panose="02020603050405020304" pitchFamily="18" charset="0"/>
              </a:rPr>
              <a:t>found) </a:t>
            </a:r>
            <a:r>
              <a:rPr lang="en-US" sz="1700" dirty="0">
                <a:latin typeface="Times New Roman" panose="02020603050405020304" pitchFamily="18" charset="0"/>
                <a:ea typeface="Calibri" panose="020F0502020204030204" pitchFamily="34" charset="0"/>
                <a:cs typeface="Times New Roman" panose="02020603050405020304" pitchFamily="18" charset="0"/>
              </a:rPr>
              <a:t>the tomb of the most (2)__________(</a:t>
            </a:r>
            <a:r>
              <a:rPr lang="en-US" sz="1700" b="1" dirty="0">
                <a:latin typeface="Times New Roman" panose="02020603050405020304" pitchFamily="18" charset="0"/>
                <a:ea typeface="Calibri" panose="020F0502020204030204" pitchFamily="34" charset="0"/>
                <a:cs typeface="Times New Roman" panose="02020603050405020304" pitchFamily="18" charset="0"/>
              </a:rPr>
              <a:t>famous</a:t>
            </a:r>
            <a:r>
              <a:rPr lang="en-US" sz="1700" dirty="0">
                <a:latin typeface="Times New Roman" panose="02020603050405020304" pitchFamily="18" charset="0"/>
                <a:ea typeface="Calibri" panose="020F0502020204030204" pitchFamily="34" charset="0"/>
                <a:cs typeface="Times New Roman" panose="02020603050405020304" pitchFamily="18" charset="0"/>
              </a:rPr>
              <a:t>) female pharaoh Hatshepsut in Egypt’s Valley of the Kings in 1902. When he located her sarcophagus some years later, however, it was found to be empty. Carter also (3)_________(</a:t>
            </a:r>
            <a:r>
              <a:rPr lang="en-US" sz="1700" b="1" dirty="0">
                <a:latin typeface="Times New Roman" panose="02020603050405020304" pitchFamily="18" charset="0"/>
                <a:ea typeface="Calibri" panose="020F0502020204030204" pitchFamily="34" charset="0"/>
                <a:cs typeface="Times New Roman" panose="02020603050405020304" pitchFamily="18" charset="0"/>
              </a:rPr>
              <a:t>excavated</a:t>
            </a:r>
            <a:r>
              <a:rPr lang="en-US" sz="1700" dirty="0">
                <a:latin typeface="Times New Roman" panose="02020603050405020304" pitchFamily="18" charset="0"/>
                <a:ea typeface="Calibri" panose="020F0502020204030204" pitchFamily="34" charset="0"/>
                <a:cs typeface="Times New Roman" panose="02020603050405020304" pitchFamily="18" charset="0"/>
              </a:rPr>
              <a:t>) a separate tomb, known as KV60, which (4)_________ (</a:t>
            </a:r>
            <a:r>
              <a:rPr lang="en-US" sz="1700" b="1" dirty="0">
                <a:latin typeface="Times New Roman" panose="02020603050405020304" pitchFamily="18" charset="0"/>
                <a:ea typeface="Calibri" panose="020F0502020204030204" pitchFamily="34" charset="0"/>
                <a:cs typeface="Times New Roman" panose="02020603050405020304" pitchFamily="18" charset="0"/>
              </a:rPr>
              <a:t>accommodated</a:t>
            </a:r>
            <a:r>
              <a:rPr lang="en-US" sz="1700" dirty="0">
                <a:latin typeface="Times New Roman" panose="02020603050405020304" pitchFamily="18" charset="0"/>
                <a:ea typeface="Calibri" panose="020F0502020204030204" pitchFamily="34" charset="0"/>
                <a:cs typeface="Times New Roman" panose="02020603050405020304" pitchFamily="18" charset="0"/>
              </a:rPr>
              <a:t>) two coffins: that of Hatshepsut’s wet nurse* - identified as such by an (5)_________(</a:t>
            </a:r>
            <a:r>
              <a:rPr lang="en-US" sz="1700" b="1" dirty="0">
                <a:latin typeface="Times New Roman" panose="02020603050405020304" pitchFamily="18" charset="0"/>
                <a:ea typeface="Calibri" panose="020F0502020204030204" pitchFamily="34" charset="0"/>
                <a:cs typeface="Times New Roman" panose="02020603050405020304" pitchFamily="18" charset="0"/>
              </a:rPr>
              <a:t>writing</a:t>
            </a:r>
            <a:r>
              <a:rPr lang="en-US" sz="1700" dirty="0">
                <a:latin typeface="Times New Roman" panose="02020603050405020304" pitchFamily="18" charset="0"/>
                <a:ea typeface="Calibri" panose="020F0502020204030204" pitchFamily="34" charset="0"/>
                <a:cs typeface="Times New Roman" panose="02020603050405020304" pitchFamily="18" charset="0"/>
              </a:rPr>
              <a:t>) on its cover - and that of an unknown female. In 2006, a team of archeologists set out to (6)__________(</a:t>
            </a:r>
            <a:r>
              <a:rPr lang="en-US" sz="1700" b="1" dirty="0">
                <a:latin typeface="Times New Roman" panose="02020603050405020304" pitchFamily="18" charset="0"/>
                <a:ea typeface="Calibri" panose="020F0502020204030204" pitchFamily="34" charset="0"/>
                <a:cs typeface="Times New Roman" panose="02020603050405020304" pitchFamily="18" charset="0"/>
              </a:rPr>
              <a:t>figure out</a:t>
            </a:r>
            <a:r>
              <a:rPr lang="en-US" sz="1700" dirty="0">
                <a:latin typeface="Times New Roman" panose="02020603050405020304" pitchFamily="18" charset="0"/>
                <a:ea typeface="Calibri" panose="020F0502020204030204" pitchFamily="34" charset="0"/>
                <a:cs typeface="Times New Roman" panose="02020603050405020304" pitchFamily="18" charset="0"/>
              </a:rPr>
              <a:t>) whether the anonymous woman in KV60 could be the missing queen herself. The (7)________(</a:t>
            </a:r>
            <a:r>
              <a:rPr lang="en-US" sz="1700" b="1" dirty="0">
                <a:latin typeface="Times New Roman" panose="02020603050405020304" pitchFamily="18" charset="0"/>
                <a:ea typeface="Calibri" panose="020F0502020204030204" pitchFamily="34" charset="0"/>
                <a:cs typeface="Times New Roman" panose="02020603050405020304" pitchFamily="18" charset="0"/>
              </a:rPr>
              <a:t>crucial</a:t>
            </a:r>
            <a:r>
              <a:rPr lang="en-US" sz="1700" dirty="0">
                <a:latin typeface="Times New Roman" panose="02020603050405020304" pitchFamily="18" charset="0"/>
                <a:ea typeface="Calibri" panose="020F0502020204030204" pitchFamily="34" charset="0"/>
                <a:cs typeface="Times New Roman" panose="02020603050405020304" pitchFamily="18" charset="0"/>
              </a:rPr>
              <a:t>) piece of evidence was a molar tooth found in a wooden box (8)________(</a:t>
            </a:r>
            <a:r>
              <a:rPr lang="en-US" sz="1700" b="1" dirty="0">
                <a:latin typeface="Times New Roman" panose="02020603050405020304" pitchFamily="18" charset="0"/>
                <a:ea typeface="Calibri" panose="020F0502020204030204" pitchFamily="34" charset="0"/>
                <a:cs typeface="Times New Roman" panose="02020603050405020304" pitchFamily="18" charset="0"/>
              </a:rPr>
              <a:t>having</a:t>
            </a:r>
            <a:r>
              <a:rPr lang="en-US" sz="1700" dirty="0">
                <a:latin typeface="Times New Roman" panose="02020603050405020304" pitchFamily="18" charset="0"/>
                <a:ea typeface="Calibri" panose="020F0502020204030204" pitchFamily="34" charset="0"/>
                <a:cs typeface="Times New Roman" panose="02020603050405020304" pitchFamily="18" charset="0"/>
              </a:rPr>
              <a:t>) Hatshepsut’s name. When they compared the tooth to a gap in the mummy’s upper jaw, it was a perfect fit, leading the researchers to conclude that the (9)_________(</a:t>
            </a:r>
            <a:r>
              <a:rPr lang="en-US" sz="1700" b="1" dirty="0">
                <a:latin typeface="Times New Roman" panose="02020603050405020304" pitchFamily="18" charset="0"/>
                <a:ea typeface="Calibri" panose="020F0502020204030204" pitchFamily="34" charset="0"/>
                <a:cs typeface="Times New Roman" panose="02020603050405020304" pitchFamily="18" charset="0"/>
              </a:rPr>
              <a:t>search</a:t>
            </a:r>
            <a:r>
              <a:rPr lang="en-US" sz="1700" dirty="0">
                <a:latin typeface="Times New Roman" panose="02020603050405020304" pitchFamily="18" charset="0"/>
                <a:ea typeface="Calibri" panose="020F0502020204030204" pitchFamily="34" charset="0"/>
                <a:cs typeface="Times New Roman" panose="02020603050405020304" pitchFamily="18" charset="0"/>
              </a:rPr>
              <a:t>) for the mummy of Hatshepsut was finally over.</a:t>
            </a:r>
            <a:endParaRPr lang="en-US" sz="17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n-US" sz="1700" dirty="0">
                <a:latin typeface="Times New Roman" panose="02020603050405020304" pitchFamily="18" charset="0"/>
                <a:ea typeface="Calibri" panose="020F0502020204030204" pitchFamily="34" charset="0"/>
                <a:cs typeface="Times New Roman" panose="02020603050405020304" pitchFamily="18" charset="0"/>
              </a:rPr>
              <a:t>*</a:t>
            </a:r>
            <a:r>
              <a:rPr lang="en-US" sz="1700" b="1" dirty="0">
                <a:latin typeface="Times New Roman" panose="02020603050405020304" pitchFamily="18" charset="0"/>
                <a:ea typeface="Calibri" panose="020F0502020204030204" pitchFamily="34" charset="0"/>
                <a:cs typeface="Times New Roman" panose="02020603050405020304" pitchFamily="18" charset="0"/>
              </a:rPr>
              <a:t>wet nurse</a:t>
            </a:r>
            <a:r>
              <a:rPr lang="en-US" sz="1700" dirty="0">
                <a:latin typeface="Times New Roman" panose="02020603050405020304" pitchFamily="18" charset="0"/>
                <a:ea typeface="Calibri" panose="020F0502020204030204" pitchFamily="34" charset="0"/>
                <a:cs typeface="Times New Roman" panose="02020603050405020304" pitchFamily="18" charset="0"/>
              </a:rPr>
              <a:t> - a woman who cares for and breast-feeds other people's babies as a job</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5"/>
          <p:cNvSpPr/>
          <p:nvPr/>
        </p:nvSpPr>
        <p:spPr>
          <a:xfrm>
            <a:off x="5680943" y="1291576"/>
            <a:ext cx="4253559" cy="572144"/>
          </a:xfrm>
          <a:prstGeom prst="rect">
            <a:avLst/>
          </a:prstGeom>
          <a:solidFill>
            <a:schemeClr val="accent6">
              <a:lumMod val="60000"/>
              <a:lumOff val="40000"/>
            </a:schemeClr>
          </a:solidFill>
        </p:spPr>
        <p:txBody>
          <a:bodyPr wrap="square">
            <a:spAutoFit/>
          </a:bodyPr>
          <a:lstStyle/>
          <a:p>
            <a:pPr algn="just">
              <a:lnSpc>
                <a:spcPct val="115000"/>
              </a:lnSpc>
              <a:spcAft>
                <a:spcPts val="1000"/>
              </a:spcAft>
            </a:pPr>
            <a:r>
              <a:rPr lang="en-US" sz="1400" b="1" i="1" dirty="0">
                <a:latin typeface="Times New Roman" panose="02020603050405020304" pitchFamily="18" charset="0"/>
                <a:ea typeface="Calibri" panose="020F0502020204030204" pitchFamily="34" charset="0"/>
                <a:cs typeface="Times New Roman" panose="02020603050405020304" pitchFamily="18" charset="0"/>
              </a:rPr>
              <a:t>Insert the synonyms given below in the appropriate blanks in the text. Use the words in brackets as hints: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9697699" y="2201723"/>
            <a:ext cx="2155124" cy="3760902"/>
          </a:xfrm>
          <a:prstGeom prst="rect">
            <a:avLst/>
          </a:prstGeom>
        </p:spPr>
      </p:pic>
      <p:sp>
        <p:nvSpPr>
          <p:cNvPr id="7" name="Rectangle 6">
            <a:extLst>
              <a:ext uri="{FF2B5EF4-FFF2-40B4-BE49-F238E27FC236}">
                <a16:creationId xmlns:a16="http://schemas.microsoft.com/office/drawing/2014/main" id="{EC2917C9-B2EA-2902-D559-FC225013BF5B}"/>
              </a:ext>
            </a:extLst>
          </p:cNvPr>
          <p:cNvSpPr/>
          <p:nvPr/>
        </p:nvSpPr>
        <p:spPr>
          <a:xfrm>
            <a:off x="4533389" y="2689358"/>
            <a:ext cx="2010846"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DISCOVERED</a:t>
            </a:r>
          </a:p>
        </p:txBody>
      </p:sp>
      <p:sp>
        <p:nvSpPr>
          <p:cNvPr id="8" name="Rectangle 7">
            <a:extLst>
              <a:ext uri="{FF2B5EF4-FFF2-40B4-BE49-F238E27FC236}">
                <a16:creationId xmlns:a16="http://schemas.microsoft.com/office/drawing/2014/main" id="{BF7AB68E-1F14-53BE-B27C-F8C5DF63966F}"/>
              </a:ext>
            </a:extLst>
          </p:cNvPr>
          <p:cNvSpPr/>
          <p:nvPr/>
        </p:nvSpPr>
        <p:spPr>
          <a:xfrm>
            <a:off x="752498" y="2996643"/>
            <a:ext cx="2143101"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PROMINENT</a:t>
            </a:r>
          </a:p>
        </p:txBody>
      </p:sp>
      <p:sp>
        <p:nvSpPr>
          <p:cNvPr id="9" name="Rectangle 8">
            <a:extLst>
              <a:ext uri="{FF2B5EF4-FFF2-40B4-BE49-F238E27FC236}">
                <a16:creationId xmlns:a16="http://schemas.microsoft.com/office/drawing/2014/main" id="{E1A328B8-E29D-333D-30DD-3DA5FD935784}"/>
              </a:ext>
            </a:extLst>
          </p:cNvPr>
          <p:cNvSpPr/>
          <p:nvPr/>
        </p:nvSpPr>
        <p:spPr>
          <a:xfrm>
            <a:off x="752499" y="3614058"/>
            <a:ext cx="2277572"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UNEARTHED</a:t>
            </a:r>
          </a:p>
        </p:txBody>
      </p:sp>
      <p:sp>
        <p:nvSpPr>
          <p:cNvPr id="10" name="Rectangle 9">
            <a:extLst>
              <a:ext uri="{FF2B5EF4-FFF2-40B4-BE49-F238E27FC236}">
                <a16:creationId xmlns:a16="http://schemas.microsoft.com/office/drawing/2014/main" id="{530BD9F5-F0FA-AF7D-3C8E-6CE5C2AA96CD}"/>
              </a:ext>
            </a:extLst>
          </p:cNvPr>
          <p:cNvSpPr/>
          <p:nvPr/>
        </p:nvSpPr>
        <p:spPr>
          <a:xfrm>
            <a:off x="7009862" y="3614058"/>
            <a:ext cx="2510655"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CONTAINED</a:t>
            </a:r>
          </a:p>
        </p:txBody>
      </p:sp>
      <p:sp>
        <p:nvSpPr>
          <p:cNvPr id="11" name="Rectangle 10">
            <a:extLst>
              <a:ext uri="{FF2B5EF4-FFF2-40B4-BE49-F238E27FC236}">
                <a16:creationId xmlns:a16="http://schemas.microsoft.com/office/drawing/2014/main" id="{1E51604F-DA9F-7093-0A8E-7B89A61FB61C}"/>
              </a:ext>
            </a:extLst>
          </p:cNvPr>
          <p:cNvSpPr/>
          <p:nvPr/>
        </p:nvSpPr>
        <p:spPr>
          <a:xfrm>
            <a:off x="7207086" y="3943298"/>
            <a:ext cx="1784513"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INSCRIPTION</a:t>
            </a:r>
          </a:p>
        </p:txBody>
      </p:sp>
      <p:sp>
        <p:nvSpPr>
          <p:cNvPr id="12" name="Rectangle 11">
            <a:extLst>
              <a:ext uri="{FF2B5EF4-FFF2-40B4-BE49-F238E27FC236}">
                <a16:creationId xmlns:a16="http://schemas.microsoft.com/office/drawing/2014/main" id="{495579EF-D72A-FD38-EC4C-BED9E2138A51}"/>
              </a:ext>
            </a:extLst>
          </p:cNvPr>
          <p:cNvSpPr/>
          <p:nvPr/>
        </p:nvSpPr>
        <p:spPr>
          <a:xfrm>
            <a:off x="1030404" y="4511541"/>
            <a:ext cx="2125171"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DETERMINE</a:t>
            </a:r>
          </a:p>
        </p:txBody>
      </p:sp>
      <p:sp>
        <p:nvSpPr>
          <p:cNvPr id="13" name="Rectangle 12">
            <a:extLst>
              <a:ext uri="{FF2B5EF4-FFF2-40B4-BE49-F238E27FC236}">
                <a16:creationId xmlns:a16="http://schemas.microsoft.com/office/drawing/2014/main" id="{B67E6EF4-4DE7-B438-199F-37B867955AE7}"/>
              </a:ext>
            </a:extLst>
          </p:cNvPr>
          <p:cNvSpPr/>
          <p:nvPr/>
        </p:nvSpPr>
        <p:spPr>
          <a:xfrm>
            <a:off x="2241176" y="4792984"/>
            <a:ext cx="1586754"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VITAL</a:t>
            </a:r>
          </a:p>
        </p:txBody>
      </p:sp>
      <p:sp>
        <p:nvSpPr>
          <p:cNvPr id="14" name="Rectangle 13">
            <a:extLst>
              <a:ext uri="{FF2B5EF4-FFF2-40B4-BE49-F238E27FC236}">
                <a16:creationId xmlns:a16="http://schemas.microsoft.com/office/drawing/2014/main" id="{3B2110C7-F619-BE48-F26E-CF464D29D642}"/>
              </a:ext>
            </a:extLst>
          </p:cNvPr>
          <p:cNvSpPr/>
          <p:nvPr/>
        </p:nvSpPr>
        <p:spPr>
          <a:xfrm>
            <a:off x="1030405" y="5101004"/>
            <a:ext cx="1586754"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BEARING</a:t>
            </a:r>
          </a:p>
        </p:txBody>
      </p:sp>
      <p:sp>
        <p:nvSpPr>
          <p:cNvPr id="15" name="Rectangle 14">
            <a:extLst>
              <a:ext uri="{FF2B5EF4-FFF2-40B4-BE49-F238E27FC236}">
                <a16:creationId xmlns:a16="http://schemas.microsoft.com/office/drawing/2014/main" id="{B66B5F20-7881-0E1F-6ED0-A1F4AB949C34}"/>
              </a:ext>
            </a:extLst>
          </p:cNvPr>
          <p:cNvSpPr/>
          <p:nvPr/>
        </p:nvSpPr>
        <p:spPr>
          <a:xfrm>
            <a:off x="7538781" y="5396238"/>
            <a:ext cx="1721760"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QUEST</a:t>
            </a:r>
          </a:p>
        </p:txBody>
      </p:sp>
    </p:spTree>
    <p:extLst>
      <p:ext uri="{BB962C8B-B14F-4D97-AF65-F5344CB8AC3E}">
        <p14:creationId xmlns:p14="http://schemas.microsoft.com/office/powerpoint/2010/main" val="79107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additive="base">
                                        <p:cTn id="43" dur="500" fill="hold"/>
                                        <p:tgtEl>
                                          <p:spTgt spid="10"/>
                                        </p:tgtEl>
                                        <p:attrNameLst>
                                          <p:attrName>ppt_x</p:attrName>
                                        </p:attrNameLst>
                                      </p:cBhvr>
                                      <p:tavLst>
                                        <p:tav tm="0">
                                          <p:val>
                                            <p:strVal val="#ppt_x"/>
                                          </p:val>
                                        </p:tav>
                                        <p:tav tm="100000">
                                          <p:val>
                                            <p:strVal val="#ppt_x"/>
                                          </p:val>
                                        </p:tav>
                                      </p:tavLst>
                                    </p:anim>
                                    <p:anim calcmode="lin" valueType="num">
                                      <p:cBhvr additive="base">
                                        <p:cTn id="4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 calcmode="lin" valueType="num">
                                      <p:cBhvr additive="base">
                                        <p:cTn id="49" dur="500" fill="hold"/>
                                        <p:tgtEl>
                                          <p:spTgt spid="11"/>
                                        </p:tgtEl>
                                        <p:attrNameLst>
                                          <p:attrName>ppt_x</p:attrName>
                                        </p:attrNameLst>
                                      </p:cBhvr>
                                      <p:tavLst>
                                        <p:tav tm="0">
                                          <p:val>
                                            <p:strVal val="#ppt_x"/>
                                          </p:val>
                                        </p:tav>
                                        <p:tav tm="100000">
                                          <p:val>
                                            <p:strVal val="#ppt_x"/>
                                          </p:val>
                                        </p:tav>
                                      </p:tavLst>
                                    </p:anim>
                                    <p:anim calcmode="lin" valueType="num">
                                      <p:cBhvr additive="base">
                                        <p:cTn id="5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2"/>
                                        </p:tgtEl>
                                        <p:attrNameLst>
                                          <p:attrName>style.visibility</p:attrName>
                                        </p:attrNameLst>
                                      </p:cBhvr>
                                      <p:to>
                                        <p:strVal val="visible"/>
                                      </p:to>
                                    </p:set>
                                    <p:anim calcmode="lin" valueType="num">
                                      <p:cBhvr additive="base">
                                        <p:cTn id="55" dur="500" fill="hold"/>
                                        <p:tgtEl>
                                          <p:spTgt spid="12"/>
                                        </p:tgtEl>
                                        <p:attrNameLst>
                                          <p:attrName>ppt_x</p:attrName>
                                        </p:attrNameLst>
                                      </p:cBhvr>
                                      <p:tavLst>
                                        <p:tav tm="0">
                                          <p:val>
                                            <p:strVal val="#ppt_x"/>
                                          </p:val>
                                        </p:tav>
                                        <p:tav tm="100000">
                                          <p:val>
                                            <p:strVal val="#ppt_x"/>
                                          </p:val>
                                        </p:tav>
                                      </p:tavLst>
                                    </p:anim>
                                    <p:anim calcmode="lin" valueType="num">
                                      <p:cBhvr additive="base">
                                        <p:cTn id="5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3"/>
                                        </p:tgtEl>
                                        <p:attrNameLst>
                                          <p:attrName>style.visibility</p:attrName>
                                        </p:attrNameLst>
                                      </p:cBhvr>
                                      <p:to>
                                        <p:strVal val="visible"/>
                                      </p:to>
                                    </p:set>
                                    <p:anim calcmode="lin" valueType="num">
                                      <p:cBhvr additive="base">
                                        <p:cTn id="61" dur="500" fill="hold"/>
                                        <p:tgtEl>
                                          <p:spTgt spid="13"/>
                                        </p:tgtEl>
                                        <p:attrNameLst>
                                          <p:attrName>ppt_x</p:attrName>
                                        </p:attrNameLst>
                                      </p:cBhvr>
                                      <p:tavLst>
                                        <p:tav tm="0">
                                          <p:val>
                                            <p:strVal val="#ppt_x"/>
                                          </p:val>
                                        </p:tav>
                                        <p:tav tm="100000">
                                          <p:val>
                                            <p:strVal val="#ppt_x"/>
                                          </p:val>
                                        </p:tav>
                                      </p:tavLst>
                                    </p:anim>
                                    <p:anim calcmode="lin" valueType="num">
                                      <p:cBhvr additive="base">
                                        <p:cTn id="6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4"/>
                                        </p:tgtEl>
                                        <p:attrNameLst>
                                          <p:attrName>style.visibility</p:attrName>
                                        </p:attrNameLst>
                                      </p:cBhvr>
                                      <p:to>
                                        <p:strVal val="visible"/>
                                      </p:to>
                                    </p:set>
                                    <p:anim calcmode="lin" valueType="num">
                                      <p:cBhvr additive="base">
                                        <p:cTn id="67" dur="500" fill="hold"/>
                                        <p:tgtEl>
                                          <p:spTgt spid="14"/>
                                        </p:tgtEl>
                                        <p:attrNameLst>
                                          <p:attrName>ppt_x</p:attrName>
                                        </p:attrNameLst>
                                      </p:cBhvr>
                                      <p:tavLst>
                                        <p:tav tm="0">
                                          <p:val>
                                            <p:strVal val="#ppt_x"/>
                                          </p:val>
                                        </p:tav>
                                        <p:tav tm="100000">
                                          <p:val>
                                            <p:strVal val="#ppt_x"/>
                                          </p:val>
                                        </p:tav>
                                      </p:tavLst>
                                    </p:anim>
                                    <p:anim calcmode="lin" valueType="num">
                                      <p:cBhvr additive="base">
                                        <p:cTn id="6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5"/>
                                        </p:tgtEl>
                                        <p:attrNameLst>
                                          <p:attrName>style.visibility</p:attrName>
                                        </p:attrNameLst>
                                      </p:cBhvr>
                                      <p:to>
                                        <p:strVal val="visible"/>
                                      </p:to>
                                    </p:set>
                                    <p:anim calcmode="lin" valueType="num">
                                      <p:cBhvr additive="base">
                                        <p:cTn id="73" dur="500" fill="hold"/>
                                        <p:tgtEl>
                                          <p:spTgt spid="15"/>
                                        </p:tgtEl>
                                        <p:attrNameLst>
                                          <p:attrName>ppt_x</p:attrName>
                                        </p:attrNameLst>
                                      </p:cBhvr>
                                      <p:tavLst>
                                        <p:tav tm="0">
                                          <p:val>
                                            <p:strVal val="#ppt_x"/>
                                          </p:val>
                                        </p:tav>
                                        <p:tav tm="100000">
                                          <p:val>
                                            <p:strVal val="#ppt_x"/>
                                          </p:val>
                                        </p:tav>
                                      </p:tavLst>
                                    </p:anim>
                                    <p:anim calcmode="lin" valueType="num">
                                      <p:cBhvr additive="base">
                                        <p:cTn id="7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82773"/>
          </a:xfrm>
        </p:spPr>
        <p:txBody>
          <a:bodyPr>
            <a:normAutofit fontScale="90000"/>
          </a:bodyPr>
          <a:lstStyle/>
          <a:p>
            <a:r>
              <a:rPr lang="en-US" b="1" dirty="0"/>
              <a:t>King Tutankhamun</a:t>
            </a:r>
          </a:p>
        </p:txBody>
      </p:sp>
      <p:graphicFrame>
        <p:nvGraphicFramePr>
          <p:cNvPr id="4" name="Table 3"/>
          <p:cNvGraphicFramePr>
            <a:graphicFrameLocks noGrp="1"/>
          </p:cNvGraphicFramePr>
          <p:nvPr>
            <p:extLst>
              <p:ext uri="{D42A27DB-BD31-4B8C-83A1-F6EECF244321}">
                <p14:modId xmlns:p14="http://schemas.microsoft.com/office/powerpoint/2010/main" val="1266346020"/>
              </p:ext>
            </p:extLst>
          </p:nvPr>
        </p:nvGraphicFramePr>
        <p:xfrm>
          <a:off x="1061085" y="1098618"/>
          <a:ext cx="4400550" cy="787908"/>
        </p:xfrm>
        <a:graphic>
          <a:graphicData uri="http://schemas.openxmlformats.org/drawingml/2006/table">
            <a:tbl>
              <a:tblPr firstRow="1" firstCol="1" bandRow="1"/>
              <a:tblGrid>
                <a:gridCol w="1428750">
                  <a:extLst>
                    <a:ext uri="{9D8B030D-6E8A-4147-A177-3AD203B41FA5}">
                      <a16:colId xmlns:a16="http://schemas.microsoft.com/office/drawing/2014/main" val="628283654"/>
                    </a:ext>
                  </a:extLst>
                </a:gridCol>
                <a:gridCol w="1428750">
                  <a:extLst>
                    <a:ext uri="{9D8B030D-6E8A-4147-A177-3AD203B41FA5}">
                      <a16:colId xmlns:a16="http://schemas.microsoft.com/office/drawing/2014/main" val="1432532282"/>
                    </a:ext>
                  </a:extLst>
                </a:gridCol>
                <a:gridCol w="1543050">
                  <a:extLst>
                    <a:ext uri="{9D8B030D-6E8A-4147-A177-3AD203B41FA5}">
                      <a16:colId xmlns:a16="http://schemas.microsoft.com/office/drawing/2014/main" val="1858627014"/>
                    </a:ext>
                  </a:extLst>
                </a:gridCol>
              </a:tblGrid>
              <a:tr h="0">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a. particular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b. prompted</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c. household</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10036139"/>
                  </a:ext>
                </a:extLst>
              </a:tr>
              <a:tr h="0">
                <a:tc>
                  <a:txBody>
                    <a:bodyPr/>
                    <a:lstStyle/>
                    <a:p>
                      <a:pPr algn="just">
                        <a:lnSpc>
                          <a:spcPct val="115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d. infected</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e. obscure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f. general</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97896512"/>
                  </a:ext>
                </a:extLst>
              </a:tr>
              <a:tr h="0">
                <a:tc>
                  <a:txBody>
                    <a:bodyPr/>
                    <a:lstStyle/>
                    <a:p>
                      <a:pPr algn="just">
                        <a:lnSpc>
                          <a:spcPct val="115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g. wrath</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h. intrude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curse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41633225"/>
                  </a:ext>
                </a:extLst>
              </a:tr>
            </a:tbl>
          </a:graphicData>
        </a:graphic>
      </p:graphicFrame>
      <p:sp>
        <p:nvSpPr>
          <p:cNvPr id="5" name="Rectangle 4"/>
          <p:cNvSpPr/>
          <p:nvPr/>
        </p:nvSpPr>
        <p:spPr>
          <a:xfrm>
            <a:off x="838200" y="2126422"/>
            <a:ext cx="8478982" cy="3704412"/>
          </a:xfrm>
          <a:prstGeom prst="rect">
            <a:avLst/>
          </a:prstGeom>
        </p:spPr>
        <p:txBody>
          <a:bodyPr wrap="square">
            <a:spAutoFit/>
          </a:bodyPr>
          <a:lstStyle/>
          <a:p>
            <a:pPr algn="just">
              <a:lnSpc>
                <a:spcPct val="115000"/>
              </a:lnSpc>
              <a:spcAft>
                <a:spcPts val="1000"/>
              </a:spcAft>
            </a:pPr>
            <a:r>
              <a:rPr lang="en-US" b="1" dirty="0">
                <a:latin typeface="Times New Roman" panose="02020603050405020304" pitchFamily="18" charset="0"/>
                <a:ea typeface="Calibri" panose="020F0502020204030204" pitchFamily="34" charset="0"/>
                <a:cs typeface="Times New Roman" panose="02020603050405020304" pitchFamily="18" charset="0"/>
              </a:rPr>
              <a:t>King Tutankhamun</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n-US" dirty="0">
                <a:latin typeface="Times New Roman" panose="02020603050405020304" pitchFamily="18" charset="0"/>
                <a:ea typeface="Calibri" panose="020F0502020204030204" pitchFamily="34" charset="0"/>
                <a:cs typeface="Times New Roman" panose="02020603050405020304" pitchFamily="18" charset="0"/>
              </a:rPr>
              <a:t>Ancient Egypt’s ‘boy king’ became pharaoh at the age of nine and ruled for approximately 10 years. Relatively (1)_________during his lifetime, Tutankhamun–or ‘King Tut’  - became a (2)_________name in 1922, when the archeologist Howard Carter found his remarkable tomb in Egypt’s Valley of the Kings. The tomb was laden with ancient treasures, including a solid gold funerary mask. The discovery (3)__________a worldwide fascination with Egyptology in (4)_______________and Tutankhamun in (5)_______________. Carter’s partner and financier, Lord Carnarvon, died of an (6)_______________mosquito bite several months after the pair opened the tomb. His death inspired the myth of the mummy’s (7)______________, according to which anyone who dared (8)_____________upon King </a:t>
            </a:r>
            <a:r>
              <a:rPr lang="en-US" dirty="0" err="1">
                <a:latin typeface="Times New Roman" panose="02020603050405020304" pitchFamily="18" charset="0"/>
                <a:ea typeface="Calibri" panose="020F0502020204030204" pitchFamily="34" charset="0"/>
                <a:cs typeface="Times New Roman" panose="02020603050405020304" pitchFamily="18" charset="0"/>
              </a:rPr>
              <a:t>Tut’s</a:t>
            </a:r>
            <a:r>
              <a:rPr lang="en-US" dirty="0">
                <a:latin typeface="Times New Roman" panose="02020603050405020304" pitchFamily="18" charset="0"/>
                <a:ea typeface="Calibri" panose="020F0502020204030204" pitchFamily="34" charset="0"/>
                <a:cs typeface="Times New Roman" panose="02020603050405020304" pitchFamily="18" charset="0"/>
              </a:rPr>
              <a:t> grave would suffer his (9)________.</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5"/>
          <p:cNvSpPr/>
          <p:nvPr/>
        </p:nvSpPr>
        <p:spPr>
          <a:xfrm>
            <a:off x="5698067" y="1263129"/>
            <a:ext cx="6096000" cy="357534"/>
          </a:xfrm>
          <a:prstGeom prst="rect">
            <a:avLst/>
          </a:prstGeom>
          <a:solidFill>
            <a:schemeClr val="accent6">
              <a:lumMod val="60000"/>
              <a:lumOff val="40000"/>
            </a:schemeClr>
          </a:solidFill>
        </p:spPr>
        <p:txBody>
          <a:bodyPr>
            <a:spAutoFit/>
          </a:bodyPr>
          <a:lstStyle/>
          <a:p>
            <a:pPr algn="just">
              <a:lnSpc>
                <a:spcPct val="115000"/>
              </a:lnSpc>
              <a:spcAft>
                <a:spcPts val="1000"/>
              </a:spcAft>
            </a:pPr>
            <a:r>
              <a:rPr lang="en-US" sz="1600" b="1" i="1" dirty="0">
                <a:latin typeface="Times New Roman" panose="02020603050405020304" pitchFamily="18" charset="0"/>
                <a:ea typeface="Calibri" panose="020F0502020204030204" pitchFamily="34" charset="0"/>
                <a:cs typeface="Times New Roman" panose="02020603050405020304" pitchFamily="18" charset="0"/>
              </a:rPr>
              <a:t>Insert the words given below in the appropriate blanks in the text: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p:cNvPicPr>
            <a:picLocks noChangeAspect="1"/>
          </p:cNvPicPr>
          <p:nvPr/>
        </p:nvPicPr>
        <p:blipFill>
          <a:blip r:embed="rId2"/>
          <a:stretch>
            <a:fillRect/>
          </a:stretch>
        </p:blipFill>
        <p:spPr>
          <a:xfrm>
            <a:off x="9587883" y="2305800"/>
            <a:ext cx="1886245" cy="2917165"/>
          </a:xfrm>
          <a:prstGeom prst="rect">
            <a:avLst/>
          </a:prstGeom>
        </p:spPr>
      </p:pic>
      <p:sp>
        <p:nvSpPr>
          <p:cNvPr id="3" name="Rectangle 2"/>
          <p:cNvSpPr/>
          <p:nvPr/>
        </p:nvSpPr>
        <p:spPr>
          <a:xfrm>
            <a:off x="5943600" y="5850870"/>
            <a:ext cx="5604934" cy="307777"/>
          </a:xfrm>
          <a:prstGeom prst="rect">
            <a:avLst/>
          </a:prstGeom>
          <a:solidFill>
            <a:schemeClr val="accent2"/>
          </a:solidFill>
        </p:spPr>
        <p:txBody>
          <a:bodyPr wrap="square">
            <a:spAutoFit/>
          </a:bodyPr>
          <a:lstStyle/>
          <a:p>
            <a:r>
              <a:rPr lang="en-US" sz="1400" b="1" dirty="0">
                <a:solidFill>
                  <a:srgbClr val="040C28"/>
                </a:solidFill>
                <a:latin typeface="Google Sans"/>
              </a:rPr>
              <a:t>Tutankhamun</a:t>
            </a:r>
            <a:r>
              <a:rPr lang="en-US" sz="1400" dirty="0">
                <a:solidFill>
                  <a:srgbClr val="040C28"/>
                </a:solidFill>
                <a:latin typeface="Google Sans"/>
              </a:rPr>
              <a:t> (/ˌ</a:t>
            </a:r>
            <a:r>
              <a:rPr lang="en-US" sz="1400" dirty="0" err="1">
                <a:solidFill>
                  <a:srgbClr val="040C28"/>
                </a:solidFill>
                <a:latin typeface="Google Sans"/>
              </a:rPr>
              <a:t>tuːtənkɑ</a:t>
            </a:r>
            <a:r>
              <a:rPr lang="en-US" sz="1400" dirty="0">
                <a:solidFill>
                  <a:srgbClr val="040C28"/>
                </a:solidFill>
                <a:latin typeface="Google Sans"/>
              </a:rPr>
              <a:t>ːˈ</a:t>
            </a:r>
            <a:r>
              <a:rPr lang="en-US" sz="1400" dirty="0" err="1">
                <a:solidFill>
                  <a:srgbClr val="040C28"/>
                </a:solidFill>
                <a:latin typeface="Google Sans"/>
              </a:rPr>
              <a:t>muːn</a:t>
            </a:r>
            <a:r>
              <a:rPr lang="en-US" sz="1400" dirty="0">
                <a:solidFill>
                  <a:srgbClr val="040C28"/>
                </a:solidFill>
                <a:latin typeface="Google Sans"/>
              </a:rPr>
              <a:t>/ or </a:t>
            </a:r>
            <a:r>
              <a:rPr lang="en-US" sz="1400" b="1" dirty="0">
                <a:solidFill>
                  <a:srgbClr val="040C28"/>
                </a:solidFill>
                <a:latin typeface="Google Sans"/>
              </a:rPr>
              <a:t>Tutankhamen</a:t>
            </a:r>
            <a:r>
              <a:rPr lang="en-US" sz="1400" dirty="0">
                <a:solidFill>
                  <a:srgbClr val="202124"/>
                </a:solidFill>
                <a:latin typeface="Google Sans"/>
              </a:rPr>
              <a:t> (/ˌ</a:t>
            </a:r>
            <a:r>
              <a:rPr lang="en-US" sz="1400" dirty="0" err="1">
                <a:solidFill>
                  <a:srgbClr val="202124"/>
                </a:solidFill>
                <a:latin typeface="Google Sans"/>
              </a:rPr>
              <a:t>tuːtənˈkɑːmən</a:t>
            </a:r>
            <a:r>
              <a:rPr lang="en-US" sz="1400" dirty="0">
                <a:solidFill>
                  <a:srgbClr val="202124"/>
                </a:solidFill>
                <a:latin typeface="Google Sans"/>
              </a:rPr>
              <a:t>/ </a:t>
            </a:r>
            <a:endParaRPr lang="en-US" sz="1400" dirty="0"/>
          </a:p>
        </p:txBody>
      </p:sp>
      <p:sp>
        <p:nvSpPr>
          <p:cNvPr id="8" name="Rectangle 7">
            <a:extLst>
              <a:ext uri="{FF2B5EF4-FFF2-40B4-BE49-F238E27FC236}">
                <a16:creationId xmlns:a16="http://schemas.microsoft.com/office/drawing/2014/main" id="{4C28668C-943D-5CCC-FD0F-7482752D6D50}"/>
              </a:ext>
            </a:extLst>
          </p:cNvPr>
          <p:cNvSpPr/>
          <p:nvPr/>
        </p:nvSpPr>
        <p:spPr>
          <a:xfrm>
            <a:off x="2966781" y="2975879"/>
            <a:ext cx="1282490"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OBSCURE</a:t>
            </a:r>
          </a:p>
        </p:txBody>
      </p:sp>
      <p:sp>
        <p:nvSpPr>
          <p:cNvPr id="9" name="Rectangle 8">
            <a:extLst>
              <a:ext uri="{FF2B5EF4-FFF2-40B4-BE49-F238E27FC236}">
                <a16:creationId xmlns:a16="http://schemas.microsoft.com/office/drawing/2014/main" id="{4A718D2E-9369-DD87-C933-1E9703B8ED2E}"/>
              </a:ext>
            </a:extLst>
          </p:cNvPr>
          <p:cNvSpPr/>
          <p:nvPr/>
        </p:nvSpPr>
        <p:spPr>
          <a:xfrm>
            <a:off x="1886266" y="3312202"/>
            <a:ext cx="1282490"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HOUSEHOLD</a:t>
            </a:r>
          </a:p>
        </p:txBody>
      </p:sp>
      <p:sp>
        <p:nvSpPr>
          <p:cNvPr id="10" name="Rectangle 9">
            <a:extLst>
              <a:ext uri="{FF2B5EF4-FFF2-40B4-BE49-F238E27FC236}">
                <a16:creationId xmlns:a16="http://schemas.microsoft.com/office/drawing/2014/main" id="{28C96E69-1273-6541-651A-8F588C03F9F8}"/>
              </a:ext>
            </a:extLst>
          </p:cNvPr>
          <p:cNvSpPr/>
          <p:nvPr/>
        </p:nvSpPr>
        <p:spPr>
          <a:xfrm>
            <a:off x="7595422" y="3935506"/>
            <a:ext cx="1485825" cy="224118"/>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PROMPTED</a:t>
            </a:r>
          </a:p>
        </p:txBody>
      </p:sp>
      <p:sp>
        <p:nvSpPr>
          <p:cNvPr id="11" name="Rectangle 10">
            <a:extLst>
              <a:ext uri="{FF2B5EF4-FFF2-40B4-BE49-F238E27FC236}">
                <a16:creationId xmlns:a16="http://schemas.microsoft.com/office/drawing/2014/main" id="{DB7D1434-32E3-DEFF-D3D7-928F880346AE}"/>
              </a:ext>
            </a:extLst>
          </p:cNvPr>
          <p:cNvSpPr/>
          <p:nvPr/>
        </p:nvSpPr>
        <p:spPr>
          <a:xfrm>
            <a:off x="5461635" y="4287971"/>
            <a:ext cx="1701165"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GENERAL</a:t>
            </a:r>
          </a:p>
        </p:txBody>
      </p:sp>
      <p:sp>
        <p:nvSpPr>
          <p:cNvPr id="12" name="Rectangle 11">
            <a:extLst>
              <a:ext uri="{FF2B5EF4-FFF2-40B4-BE49-F238E27FC236}">
                <a16:creationId xmlns:a16="http://schemas.microsoft.com/office/drawing/2014/main" id="{EC7BB9ED-0F85-71C3-7068-CF67999010B3}"/>
              </a:ext>
            </a:extLst>
          </p:cNvPr>
          <p:cNvSpPr/>
          <p:nvPr/>
        </p:nvSpPr>
        <p:spPr>
          <a:xfrm>
            <a:off x="1153058" y="4571518"/>
            <a:ext cx="1721760"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PARTICULAR</a:t>
            </a:r>
          </a:p>
        </p:txBody>
      </p:sp>
      <p:sp>
        <p:nvSpPr>
          <p:cNvPr id="13" name="Rectangle 12">
            <a:extLst>
              <a:ext uri="{FF2B5EF4-FFF2-40B4-BE49-F238E27FC236}">
                <a16:creationId xmlns:a16="http://schemas.microsoft.com/office/drawing/2014/main" id="{E8C2316F-8A3E-B97B-908B-DD722AE2C0F0}"/>
              </a:ext>
            </a:extLst>
          </p:cNvPr>
          <p:cNvSpPr/>
          <p:nvPr/>
        </p:nvSpPr>
        <p:spPr>
          <a:xfrm>
            <a:off x="1153058" y="4867026"/>
            <a:ext cx="1721760"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INFECTED</a:t>
            </a:r>
          </a:p>
        </p:txBody>
      </p:sp>
      <p:sp>
        <p:nvSpPr>
          <p:cNvPr id="14" name="Rectangle 13">
            <a:extLst>
              <a:ext uri="{FF2B5EF4-FFF2-40B4-BE49-F238E27FC236}">
                <a16:creationId xmlns:a16="http://schemas.microsoft.com/office/drawing/2014/main" id="{05825198-5E40-CE4C-7CF5-8B6CCEBA8DDF}"/>
              </a:ext>
            </a:extLst>
          </p:cNvPr>
          <p:cNvSpPr/>
          <p:nvPr/>
        </p:nvSpPr>
        <p:spPr>
          <a:xfrm>
            <a:off x="5077691" y="5180757"/>
            <a:ext cx="1502403"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CURSE</a:t>
            </a:r>
          </a:p>
        </p:txBody>
      </p:sp>
      <p:sp>
        <p:nvSpPr>
          <p:cNvPr id="15" name="Rectangle 14">
            <a:extLst>
              <a:ext uri="{FF2B5EF4-FFF2-40B4-BE49-F238E27FC236}">
                <a16:creationId xmlns:a16="http://schemas.microsoft.com/office/drawing/2014/main" id="{E8E90995-0F9B-E151-79BB-B691D40B61CA}"/>
              </a:ext>
            </a:extLst>
          </p:cNvPr>
          <p:cNvSpPr/>
          <p:nvPr/>
        </p:nvSpPr>
        <p:spPr>
          <a:xfrm>
            <a:off x="2231675" y="5511396"/>
            <a:ext cx="1434890"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INTRUDE</a:t>
            </a:r>
          </a:p>
        </p:txBody>
      </p:sp>
      <p:sp>
        <p:nvSpPr>
          <p:cNvPr id="16" name="Rectangle 15">
            <a:extLst>
              <a:ext uri="{FF2B5EF4-FFF2-40B4-BE49-F238E27FC236}">
                <a16:creationId xmlns:a16="http://schemas.microsoft.com/office/drawing/2014/main" id="{79B28FC6-3667-25AE-06B2-01E158D8342A}"/>
              </a:ext>
            </a:extLst>
          </p:cNvPr>
          <p:cNvSpPr/>
          <p:nvPr/>
        </p:nvSpPr>
        <p:spPr>
          <a:xfrm>
            <a:off x="7595422" y="5490458"/>
            <a:ext cx="1721760"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WRATH</a:t>
            </a:r>
          </a:p>
        </p:txBody>
      </p:sp>
    </p:spTree>
    <p:extLst>
      <p:ext uri="{BB962C8B-B14F-4D97-AF65-F5344CB8AC3E}">
        <p14:creationId xmlns:p14="http://schemas.microsoft.com/office/powerpoint/2010/main" val="2600489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500" fill="hold"/>
                                        <p:tgtEl>
                                          <p:spTgt spid="3"/>
                                        </p:tgtEl>
                                        <p:attrNameLst>
                                          <p:attrName>ppt_x</p:attrName>
                                        </p:attrNameLst>
                                      </p:cBhvr>
                                      <p:tavLst>
                                        <p:tav tm="0">
                                          <p:val>
                                            <p:strVal val="#ppt_x"/>
                                          </p:val>
                                        </p:tav>
                                        <p:tav tm="100000">
                                          <p:val>
                                            <p:strVal val="#ppt_x"/>
                                          </p:val>
                                        </p:tav>
                                      </p:tavLst>
                                    </p:anim>
                                    <p:anim calcmode="lin" valueType="num">
                                      <p:cBhvr additive="base">
                                        <p:cTn id="2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additive="base">
                                        <p:cTn id="29" dur="500" fill="hold"/>
                                        <p:tgtEl>
                                          <p:spTgt spid="8"/>
                                        </p:tgtEl>
                                        <p:attrNameLst>
                                          <p:attrName>ppt_x</p:attrName>
                                        </p:attrNameLst>
                                      </p:cBhvr>
                                      <p:tavLst>
                                        <p:tav tm="0">
                                          <p:val>
                                            <p:strVal val="#ppt_x"/>
                                          </p:val>
                                        </p:tav>
                                        <p:tav tm="100000">
                                          <p:val>
                                            <p:strVal val="#ppt_x"/>
                                          </p:val>
                                        </p:tav>
                                      </p:tavLst>
                                    </p:anim>
                                    <p:anim calcmode="lin" valueType="num">
                                      <p:cBhvr additive="base">
                                        <p:cTn id="3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additive="base">
                                        <p:cTn id="35" dur="500" fill="hold"/>
                                        <p:tgtEl>
                                          <p:spTgt spid="9"/>
                                        </p:tgtEl>
                                        <p:attrNameLst>
                                          <p:attrName>ppt_x</p:attrName>
                                        </p:attrNameLst>
                                      </p:cBhvr>
                                      <p:tavLst>
                                        <p:tav tm="0">
                                          <p:val>
                                            <p:strVal val="#ppt_x"/>
                                          </p:val>
                                        </p:tav>
                                        <p:tav tm="100000">
                                          <p:val>
                                            <p:strVal val="#ppt_x"/>
                                          </p:val>
                                        </p:tav>
                                      </p:tavLst>
                                    </p:anim>
                                    <p:anim calcmode="lin" valueType="num">
                                      <p:cBhvr additive="base">
                                        <p:cTn id="3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0"/>
                                        </p:tgtEl>
                                        <p:attrNameLst>
                                          <p:attrName>style.visibility</p:attrName>
                                        </p:attrNameLst>
                                      </p:cBhvr>
                                      <p:to>
                                        <p:strVal val="visible"/>
                                      </p:to>
                                    </p:set>
                                    <p:anim calcmode="lin" valueType="num">
                                      <p:cBhvr additive="base">
                                        <p:cTn id="41" dur="500" fill="hold"/>
                                        <p:tgtEl>
                                          <p:spTgt spid="10"/>
                                        </p:tgtEl>
                                        <p:attrNameLst>
                                          <p:attrName>ppt_x</p:attrName>
                                        </p:attrNameLst>
                                      </p:cBhvr>
                                      <p:tavLst>
                                        <p:tav tm="0">
                                          <p:val>
                                            <p:strVal val="#ppt_x"/>
                                          </p:val>
                                        </p:tav>
                                        <p:tav tm="100000">
                                          <p:val>
                                            <p:strVal val="#ppt_x"/>
                                          </p:val>
                                        </p:tav>
                                      </p:tavLst>
                                    </p:anim>
                                    <p:anim calcmode="lin" valueType="num">
                                      <p:cBhvr additive="base">
                                        <p:cTn id="4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 calcmode="lin" valueType="num">
                                      <p:cBhvr additive="base">
                                        <p:cTn id="47" dur="500" fill="hold"/>
                                        <p:tgtEl>
                                          <p:spTgt spid="11"/>
                                        </p:tgtEl>
                                        <p:attrNameLst>
                                          <p:attrName>ppt_x</p:attrName>
                                        </p:attrNameLst>
                                      </p:cBhvr>
                                      <p:tavLst>
                                        <p:tav tm="0">
                                          <p:val>
                                            <p:strVal val="#ppt_x"/>
                                          </p:val>
                                        </p:tav>
                                        <p:tav tm="100000">
                                          <p:val>
                                            <p:strVal val="#ppt_x"/>
                                          </p:val>
                                        </p:tav>
                                      </p:tavLst>
                                    </p:anim>
                                    <p:anim calcmode="lin" valueType="num">
                                      <p:cBhvr additive="base">
                                        <p:cTn id="4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12"/>
                                        </p:tgtEl>
                                        <p:attrNameLst>
                                          <p:attrName>style.visibility</p:attrName>
                                        </p:attrNameLst>
                                      </p:cBhvr>
                                      <p:to>
                                        <p:strVal val="visible"/>
                                      </p:to>
                                    </p:set>
                                    <p:anim calcmode="lin" valueType="num">
                                      <p:cBhvr additive="base">
                                        <p:cTn id="53" dur="500" fill="hold"/>
                                        <p:tgtEl>
                                          <p:spTgt spid="12"/>
                                        </p:tgtEl>
                                        <p:attrNameLst>
                                          <p:attrName>ppt_x</p:attrName>
                                        </p:attrNameLst>
                                      </p:cBhvr>
                                      <p:tavLst>
                                        <p:tav tm="0">
                                          <p:val>
                                            <p:strVal val="#ppt_x"/>
                                          </p:val>
                                        </p:tav>
                                        <p:tav tm="100000">
                                          <p:val>
                                            <p:strVal val="#ppt_x"/>
                                          </p:val>
                                        </p:tav>
                                      </p:tavLst>
                                    </p:anim>
                                    <p:anim calcmode="lin" valueType="num">
                                      <p:cBhvr additive="base">
                                        <p:cTn id="5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13"/>
                                        </p:tgtEl>
                                        <p:attrNameLst>
                                          <p:attrName>style.visibility</p:attrName>
                                        </p:attrNameLst>
                                      </p:cBhvr>
                                      <p:to>
                                        <p:strVal val="visible"/>
                                      </p:to>
                                    </p:set>
                                    <p:anim calcmode="lin" valueType="num">
                                      <p:cBhvr additive="base">
                                        <p:cTn id="59" dur="500" fill="hold"/>
                                        <p:tgtEl>
                                          <p:spTgt spid="13"/>
                                        </p:tgtEl>
                                        <p:attrNameLst>
                                          <p:attrName>ppt_x</p:attrName>
                                        </p:attrNameLst>
                                      </p:cBhvr>
                                      <p:tavLst>
                                        <p:tav tm="0">
                                          <p:val>
                                            <p:strVal val="#ppt_x"/>
                                          </p:val>
                                        </p:tav>
                                        <p:tav tm="100000">
                                          <p:val>
                                            <p:strVal val="#ppt_x"/>
                                          </p:val>
                                        </p:tav>
                                      </p:tavLst>
                                    </p:anim>
                                    <p:anim calcmode="lin" valueType="num">
                                      <p:cBhvr additive="base">
                                        <p:cTn id="6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14"/>
                                        </p:tgtEl>
                                        <p:attrNameLst>
                                          <p:attrName>style.visibility</p:attrName>
                                        </p:attrNameLst>
                                      </p:cBhvr>
                                      <p:to>
                                        <p:strVal val="visible"/>
                                      </p:to>
                                    </p:set>
                                    <p:anim calcmode="lin" valueType="num">
                                      <p:cBhvr additive="base">
                                        <p:cTn id="65" dur="500" fill="hold"/>
                                        <p:tgtEl>
                                          <p:spTgt spid="14"/>
                                        </p:tgtEl>
                                        <p:attrNameLst>
                                          <p:attrName>ppt_x</p:attrName>
                                        </p:attrNameLst>
                                      </p:cBhvr>
                                      <p:tavLst>
                                        <p:tav tm="0">
                                          <p:val>
                                            <p:strVal val="#ppt_x"/>
                                          </p:val>
                                        </p:tav>
                                        <p:tav tm="100000">
                                          <p:val>
                                            <p:strVal val="#ppt_x"/>
                                          </p:val>
                                        </p:tav>
                                      </p:tavLst>
                                    </p:anim>
                                    <p:anim calcmode="lin" valueType="num">
                                      <p:cBhvr additive="base">
                                        <p:cTn id="6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15"/>
                                        </p:tgtEl>
                                        <p:attrNameLst>
                                          <p:attrName>style.visibility</p:attrName>
                                        </p:attrNameLst>
                                      </p:cBhvr>
                                      <p:to>
                                        <p:strVal val="visible"/>
                                      </p:to>
                                    </p:set>
                                    <p:anim calcmode="lin" valueType="num">
                                      <p:cBhvr additive="base">
                                        <p:cTn id="71" dur="500" fill="hold"/>
                                        <p:tgtEl>
                                          <p:spTgt spid="15"/>
                                        </p:tgtEl>
                                        <p:attrNameLst>
                                          <p:attrName>ppt_x</p:attrName>
                                        </p:attrNameLst>
                                      </p:cBhvr>
                                      <p:tavLst>
                                        <p:tav tm="0">
                                          <p:val>
                                            <p:strVal val="#ppt_x"/>
                                          </p:val>
                                        </p:tav>
                                        <p:tav tm="100000">
                                          <p:val>
                                            <p:strVal val="#ppt_x"/>
                                          </p:val>
                                        </p:tav>
                                      </p:tavLst>
                                    </p:anim>
                                    <p:anim calcmode="lin" valueType="num">
                                      <p:cBhvr additive="base">
                                        <p:cTn id="7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16"/>
                                        </p:tgtEl>
                                        <p:attrNameLst>
                                          <p:attrName>style.visibility</p:attrName>
                                        </p:attrNameLst>
                                      </p:cBhvr>
                                      <p:to>
                                        <p:strVal val="visible"/>
                                      </p:to>
                                    </p:set>
                                    <p:anim calcmode="lin" valueType="num">
                                      <p:cBhvr additive="base">
                                        <p:cTn id="77" dur="500" fill="hold"/>
                                        <p:tgtEl>
                                          <p:spTgt spid="16"/>
                                        </p:tgtEl>
                                        <p:attrNameLst>
                                          <p:attrName>ppt_x</p:attrName>
                                        </p:attrNameLst>
                                      </p:cBhvr>
                                      <p:tavLst>
                                        <p:tav tm="0">
                                          <p:val>
                                            <p:strVal val="#ppt_x"/>
                                          </p:val>
                                        </p:tav>
                                        <p:tav tm="100000">
                                          <p:val>
                                            <p:strVal val="#ppt_x"/>
                                          </p:val>
                                        </p:tav>
                                      </p:tavLst>
                                    </p:anim>
                                    <p:anim calcmode="lin" valueType="num">
                                      <p:cBhvr additive="base">
                                        <p:cTn id="7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3" grpId="0" animBg="1"/>
      <p:bldP spid="8" grpId="0" animBg="1"/>
      <p:bldP spid="9" grpId="0" animBg="1"/>
      <p:bldP spid="10" grpId="0" animBg="1"/>
      <p:bldP spid="11" grpId="0" animBg="1"/>
      <p:bldP spid="12" grpId="0" animBg="1"/>
      <p:bldP spid="13" grpId="0" animBg="1"/>
      <p:bldP spid="14" grpId="0" animBg="1"/>
      <p:bldP spid="15" grpId="0" animBg="1"/>
      <p:bldP spid="1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3207" y="157308"/>
            <a:ext cx="10515600" cy="532650"/>
          </a:xfrm>
        </p:spPr>
        <p:txBody>
          <a:bodyPr>
            <a:normAutofit fontScale="90000"/>
          </a:bodyPr>
          <a:lstStyle/>
          <a:p>
            <a:r>
              <a:rPr lang="en-US" dirty="0"/>
              <a:t>Word formation </a:t>
            </a:r>
          </a:p>
        </p:txBody>
      </p:sp>
      <p:sp>
        <p:nvSpPr>
          <p:cNvPr id="5" name="Rectangle 4"/>
          <p:cNvSpPr/>
          <p:nvPr/>
        </p:nvSpPr>
        <p:spPr>
          <a:xfrm>
            <a:off x="723207" y="689958"/>
            <a:ext cx="9152313" cy="6045950"/>
          </a:xfrm>
          <a:prstGeom prst="rect">
            <a:avLst/>
          </a:prstGeom>
        </p:spPr>
        <p:txBody>
          <a:bodyPr wrap="square">
            <a:spAutoFit/>
          </a:bodyPr>
          <a:lstStyle/>
          <a:p>
            <a:pPr algn="ctr">
              <a:lnSpc>
                <a:spcPct val="115000"/>
              </a:lnSpc>
              <a:spcAft>
                <a:spcPts val="0"/>
              </a:spcAft>
              <a:tabLst>
                <a:tab pos="571500" algn="l"/>
              </a:tabLst>
            </a:pPr>
            <a:r>
              <a:rPr lang="en-US" sz="1700" b="1" dirty="0">
                <a:latin typeface="Times New Roman" panose="02020603050405020304" pitchFamily="18" charset="0"/>
                <a:ea typeface="Calibri" panose="020F0502020204030204" pitchFamily="34" charset="0"/>
                <a:cs typeface="Times New Roman" panose="02020603050405020304" pitchFamily="18" charset="0"/>
              </a:rPr>
              <a:t>Significant individuals – Ramses II</a:t>
            </a:r>
            <a:endParaRPr lang="en-US" sz="17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sz="1700" dirty="0">
                <a:latin typeface="Times New Roman" panose="02020603050405020304" pitchFamily="18" charset="0"/>
                <a:ea typeface="Times New Roman" panose="02020603050405020304" pitchFamily="18" charset="0"/>
                <a:cs typeface="Times New Roman" panose="02020603050405020304" pitchFamily="18" charset="0"/>
              </a:rPr>
              <a:t>Ramses II was one of the (1)__________(</a:t>
            </a:r>
            <a:r>
              <a:rPr lang="en-US" sz="1700" b="1" dirty="0">
                <a:latin typeface="Times New Roman" panose="02020603050405020304" pitchFamily="18" charset="0"/>
                <a:ea typeface="Times New Roman" panose="02020603050405020304" pitchFamily="18" charset="0"/>
                <a:cs typeface="Times New Roman" panose="02020603050405020304" pitchFamily="18" charset="0"/>
              </a:rPr>
              <a:t>GREAT</a:t>
            </a:r>
            <a:r>
              <a:rPr lang="en-US" sz="1700" dirty="0">
                <a:latin typeface="Times New Roman" panose="02020603050405020304" pitchFamily="18" charset="0"/>
                <a:ea typeface="Times New Roman" panose="02020603050405020304" pitchFamily="18" charset="0"/>
                <a:cs typeface="Times New Roman" panose="02020603050405020304" pitchFamily="18" charset="0"/>
              </a:rPr>
              <a:t>) ancient (2)__________(</a:t>
            </a:r>
            <a:r>
              <a:rPr lang="en-US" sz="1700" b="1" dirty="0">
                <a:latin typeface="Times New Roman" panose="02020603050405020304" pitchFamily="18" charset="0"/>
                <a:ea typeface="Times New Roman" panose="02020603050405020304" pitchFamily="18" charset="0"/>
                <a:cs typeface="Times New Roman" panose="02020603050405020304" pitchFamily="18" charset="0"/>
              </a:rPr>
              <a:t>EGYPT</a:t>
            </a:r>
            <a:r>
              <a:rPr lang="en-US" sz="1700" dirty="0">
                <a:latin typeface="Times New Roman" panose="02020603050405020304" pitchFamily="18" charset="0"/>
                <a:ea typeface="Times New Roman" panose="02020603050405020304" pitchFamily="18" charset="0"/>
                <a:cs typeface="Times New Roman" panose="02020603050405020304" pitchFamily="18" charset="0"/>
              </a:rPr>
              <a:t>) pharaohs. He is sometimes referred to as ‘Ramses the Great’ due to his great (3)__________(</a:t>
            </a:r>
            <a:r>
              <a:rPr lang="en-US" sz="1700" b="1" dirty="0">
                <a:latin typeface="Times New Roman" panose="02020603050405020304" pitchFamily="18" charset="0"/>
                <a:ea typeface="Times New Roman" panose="02020603050405020304" pitchFamily="18" charset="0"/>
                <a:cs typeface="Times New Roman" panose="02020603050405020304" pitchFamily="18" charset="0"/>
              </a:rPr>
              <a:t>ACCOMPLISH</a:t>
            </a:r>
            <a:r>
              <a:rPr lang="en-US" sz="1700" dirty="0">
                <a:latin typeface="Times New Roman" panose="02020603050405020304" pitchFamily="18" charset="0"/>
                <a:ea typeface="Times New Roman" panose="02020603050405020304" pitchFamily="18" charset="0"/>
                <a:cs typeface="Times New Roman" panose="02020603050405020304" pitchFamily="18" charset="0"/>
              </a:rPr>
              <a:t>) and to his long reign over Egypt. </a:t>
            </a:r>
            <a:endParaRPr lang="en-US" sz="17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n-US" sz="1700" dirty="0">
                <a:latin typeface="Times New Roman" panose="02020603050405020304" pitchFamily="18" charset="0"/>
                <a:ea typeface="Times New Roman" panose="02020603050405020304" pitchFamily="18" charset="0"/>
                <a:cs typeface="Times New Roman" panose="02020603050405020304" pitchFamily="18" charset="0"/>
              </a:rPr>
              <a:t>Named after his grandfather, Ramses I, he was appointed as (4)__________(</a:t>
            </a:r>
            <a:r>
              <a:rPr lang="en-US" sz="1700" b="1" dirty="0">
                <a:latin typeface="Times New Roman" panose="02020603050405020304" pitchFamily="18" charset="0"/>
                <a:ea typeface="Times New Roman" panose="02020603050405020304" pitchFamily="18" charset="0"/>
                <a:cs typeface="Times New Roman" panose="02020603050405020304" pitchFamily="18" charset="0"/>
              </a:rPr>
              <a:t>SUCCEED</a:t>
            </a:r>
            <a:r>
              <a:rPr lang="en-US" sz="1700" dirty="0">
                <a:latin typeface="Times New Roman" panose="02020603050405020304" pitchFamily="18" charset="0"/>
                <a:ea typeface="Times New Roman" panose="02020603050405020304" pitchFamily="18" charset="0"/>
                <a:cs typeface="Times New Roman" panose="02020603050405020304" pitchFamily="18" charset="0"/>
              </a:rPr>
              <a:t>) to the throne when he was only 14, and took his first wife almost (5)__________(</a:t>
            </a:r>
            <a:r>
              <a:rPr lang="en-US" sz="1700" b="1" dirty="0">
                <a:latin typeface="Times New Roman" panose="02020603050405020304" pitchFamily="18" charset="0"/>
                <a:ea typeface="Times New Roman" panose="02020603050405020304" pitchFamily="18" charset="0"/>
                <a:cs typeface="Times New Roman" panose="02020603050405020304" pitchFamily="18" charset="0"/>
              </a:rPr>
              <a:t>IMMEDIATE</a:t>
            </a:r>
            <a:r>
              <a:rPr lang="en-US" sz="1700" dirty="0">
                <a:latin typeface="Times New Roman" panose="02020603050405020304" pitchFamily="18" charset="0"/>
                <a:ea typeface="Times New Roman" panose="02020603050405020304" pitchFamily="18" charset="0"/>
                <a:cs typeface="Times New Roman" panose="02020603050405020304" pitchFamily="18" charset="0"/>
              </a:rPr>
              <a:t>). Even before assuming full power he was regarded as co-(6)___________(</a:t>
            </a:r>
            <a:r>
              <a:rPr lang="en-US" sz="1700" b="1" dirty="0">
                <a:latin typeface="Times New Roman" panose="02020603050405020304" pitchFamily="18" charset="0"/>
                <a:ea typeface="Times New Roman" panose="02020603050405020304" pitchFamily="18" charset="0"/>
                <a:cs typeface="Times New Roman" panose="02020603050405020304" pitchFamily="18" charset="0"/>
              </a:rPr>
              <a:t>RULE</a:t>
            </a:r>
            <a:r>
              <a:rPr lang="en-US" sz="1700" dirty="0">
                <a:latin typeface="Times New Roman" panose="02020603050405020304" pitchFamily="18" charset="0"/>
                <a:ea typeface="Times New Roman" panose="02020603050405020304" pitchFamily="18" charset="0"/>
                <a:cs typeface="Times New Roman" panose="02020603050405020304" pitchFamily="18" charset="0"/>
              </a:rPr>
              <a:t>) with his father, pharaoh </a:t>
            </a:r>
            <a:r>
              <a:rPr lang="en-US" sz="1700" dirty="0" err="1">
                <a:latin typeface="Times New Roman" panose="02020603050405020304" pitchFamily="18" charset="0"/>
                <a:ea typeface="Times New Roman" panose="02020603050405020304" pitchFamily="18" charset="0"/>
                <a:cs typeface="Times New Roman" panose="02020603050405020304" pitchFamily="18" charset="0"/>
              </a:rPr>
              <a:t>Seti</a:t>
            </a:r>
            <a:r>
              <a:rPr lang="en-US" sz="1700" dirty="0">
                <a:latin typeface="Times New Roman" panose="02020603050405020304" pitchFamily="18" charset="0"/>
                <a:ea typeface="Times New Roman" panose="02020603050405020304" pitchFamily="18" charset="0"/>
                <a:cs typeface="Times New Roman" panose="02020603050405020304" pitchFamily="18" charset="0"/>
              </a:rPr>
              <a:t> I.</a:t>
            </a:r>
            <a:endParaRPr lang="en-US" sz="17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n-US" sz="1700" dirty="0">
                <a:latin typeface="Times New Roman" panose="02020603050405020304" pitchFamily="18" charset="0"/>
                <a:ea typeface="Times New Roman" panose="02020603050405020304" pitchFamily="18" charset="0"/>
                <a:cs typeface="Times New Roman" panose="02020603050405020304" pitchFamily="18" charset="0"/>
              </a:rPr>
              <a:t>Ramses II was also as a great warrior, (7)__________(</a:t>
            </a:r>
            <a:r>
              <a:rPr lang="en-US" sz="1700" b="1" dirty="0">
                <a:latin typeface="Times New Roman" panose="02020603050405020304" pitchFamily="18" charset="0"/>
                <a:ea typeface="Times New Roman" panose="02020603050405020304" pitchFamily="18" charset="0"/>
                <a:cs typeface="Times New Roman" panose="02020603050405020304" pitchFamily="18" charset="0"/>
              </a:rPr>
              <a:t>BUILD</a:t>
            </a:r>
            <a:r>
              <a:rPr lang="en-US" sz="1700" dirty="0">
                <a:latin typeface="Times New Roman" panose="02020603050405020304" pitchFamily="18" charset="0"/>
                <a:ea typeface="Times New Roman" panose="02020603050405020304" pitchFamily="18" charset="0"/>
                <a:cs typeface="Times New Roman" panose="02020603050405020304" pitchFamily="18" charset="0"/>
              </a:rPr>
              <a:t>), family and religious man. In all these categories he seemed to (8)__________(</a:t>
            </a:r>
            <a:r>
              <a:rPr lang="en-US" sz="1700" b="1" dirty="0">
                <a:latin typeface="Times New Roman" panose="02020603050405020304" pitchFamily="18" charset="0"/>
                <a:ea typeface="Times New Roman" panose="02020603050405020304" pitchFamily="18" charset="0"/>
                <a:cs typeface="Times New Roman" panose="02020603050405020304" pitchFamily="18" charset="0"/>
              </a:rPr>
              <a:t>EXCELLENT</a:t>
            </a:r>
            <a:r>
              <a:rPr lang="en-US" sz="1700" dirty="0">
                <a:latin typeface="Times New Roman" panose="02020603050405020304" pitchFamily="18" charset="0"/>
                <a:ea typeface="Times New Roman" panose="02020603050405020304" pitchFamily="18" charset="0"/>
                <a:cs typeface="Times New Roman" panose="02020603050405020304" pitchFamily="18" charset="0"/>
              </a:rPr>
              <a:t>). The hieroglyphics of ancient Egypt capture and list (9)__________(</a:t>
            </a:r>
            <a:r>
              <a:rPr lang="en-US" sz="1700" b="1" dirty="0">
                <a:latin typeface="Times New Roman" panose="02020603050405020304" pitchFamily="18" charset="0"/>
                <a:ea typeface="Times New Roman" panose="02020603050405020304" pitchFamily="18" charset="0"/>
                <a:cs typeface="Times New Roman" panose="02020603050405020304" pitchFamily="18" charset="0"/>
              </a:rPr>
              <a:t>VARIETY</a:t>
            </a:r>
            <a:r>
              <a:rPr lang="en-US" sz="1700" dirty="0">
                <a:latin typeface="Times New Roman" panose="02020603050405020304" pitchFamily="18" charset="0"/>
                <a:ea typeface="Times New Roman" panose="02020603050405020304" pitchFamily="18" charset="0"/>
                <a:cs typeface="Times New Roman" panose="02020603050405020304" pitchFamily="18" charset="0"/>
              </a:rPr>
              <a:t>) accomplishments and give us a snapshot of his undertakings throughout his life. Due to the hard work and (10)__________(</a:t>
            </a:r>
            <a:r>
              <a:rPr lang="en-US" sz="1700" b="1" dirty="0">
                <a:latin typeface="Times New Roman" panose="02020603050405020304" pitchFamily="18" charset="0"/>
                <a:ea typeface="Times New Roman" panose="02020603050405020304" pitchFamily="18" charset="0"/>
                <a:cs typeface="Times New Roman" panose="02020603050405020304" pitchFamily="18" charset="0"/>
              </a:rPr>
              <a:t>DILIGENT</a:t>
            </a:r>
            <a:r>
              <a:rPr lang="en-US" sz="1700" dirty="0">
                <a:latin typeface="Times New Roman" panose="02020603050405020304" pitchFamily="18" charset="0"/>
                <a:ea typeface="Times New Roman" panose="02020603050405020304" pitchFamily="18" charset="0"/>
                <a:cs typeface="Times New Roman" panose="02020603050405020304" pitchFamily="18" charset="0"/>
              </a:rPr>
              <a:t>) of many archeologists, we have come to discover even more about this great king. Just recently, the discovery of his (11)__________(</a:t>
            </a:r>
            <a:r>
              <a:rPr lang="en-US" sz="1700" b="1" dirty="0">
                <a:latin typeface="Times New Roman" panose="02020603050405020304" pitchFamily="18" charset="0"/>
                <a:ea typeface="Times New Roman" panose="02020603050405020304" pitchFamily="18" charset="0"/>
                <a:cs typeface="Times New Roman" panose="02020603050405020304" pitchFamily="18" charset="0"/>
              </a:rPr>
              <a:t>MUMMIFY</a:t>
            </a:r>
            <a:r>
              <a:rPr lang="en-US" sz="1700" dirty="0">
                <a:latin typeface="Times New Roman" panose="02020603050405020304" pitchFamily="18" charset="0"/>
                <a:ea typeface="Times New Roman" panose="02020603050405020304" pitchFamily="18" charset="0"/>
                <a:cs typeface="Times New Roman" panose="02020603050405020304" pitchFamily="18" charset="0"/>
              </a:rPr>
              <a:t>)  has given us more information on the physical being that ruled from 1279 BCE to 1213 BCE.</a:t>
            </a:r>
            <a:endParaRPr lang="en-US" sz="17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n-US" sz="1700" dirty="0">
                <a:latin typeface="Times New Roman" panose="02020603050405020304" pitchFamily="18" charset="0"/>
                <a:ea typeface="Times New Roman" panose="02020603050405020304" pitchFamily="18" charset="0"/>
                <a:cs typeface="Times New Roman" panose="02020603050405020304" pitchFamily="18" charset="0"/>
              </a:rPr>
              <a:t>We know of the volatile (12)__________(</a:t>
            </a:r>
            <a:r>
              <a:rPr lang="en-US" sz="1700" b="1" dirty="0">
                <a:latin typeface="Times New Roman" panose="02020603050405020304" pitchFamily="18" charset="0"/>
                <a:ea typeface="Times New Roman" panose="02020603050405020304" pitchFamily="18" charset="0"/>
                <a:cs typeface="Times New Roman" panose="02020603050405020304" pitchFamily="18" charset="0"/>
              </a:rPr>
              <a:t>POLITICS</a:t>
            </a:r>
            <a:r>
              <a:rPr lang="en-US" sz="1700" dirty="0">
                <a:latin typeface="Times New Roman" panose="02020603050405020304" pitchFamily="18" charset="0"/>
                <a:ea typeface="Times New Roman" panose="02020603050405020304" pitchFamily="18" charset="0"/>
                <a:cs typeface="Times New Roman" panose="02020603050405020304" pitchFamily="18" charset="0"/>
              </a:rPr>
              <a:t>) climate that existed during his reign due to the many writings that have survived the test of time. These writings portray him as a political being who managed to (13)__________(</a:t>
            </a:r>
            <a:r>
              <a:rPr lang="en-US" sz="1700" b="1" dirty="0">
                <a:latin typeface="Times New Roman" panose="02020603050405020304" pitchFamily="18" charset="0"/>
                <a:ea typeface="Times New Roman" panose="02020603050405020304" pitchFamily="18" charset="0"/>
                <a:cs typeface="Times New Roman" panose="02020603050405020304" pitchFamily="18" charset="0"/>
              </a:rPr>
              <a:t>SMART</a:t>
            </a:r>
            <a:r>
              <a:rPr lang="en-US" sz="1700" dirty="0">
                <a:latin typeface="Times New Roman" panose="02020603050405020304" pitchFamily="18" charset="0"/>
                <a:ea typeface="Times New Roman" panose="02020603050405020304" pitchFamily="18" charset="0"/>
                <a:cs typeface="Times New Roman" panose="02020603050405020304" pitchFamily="18" charset="0"/>
              </a:rPr>
              <a:t>) many of his enemies. In (14)_________(</a:t>
            </a:r>
            <a:r>
              <a:rPr lang="en-US" sz="1700" b="1" dirty="0">
                <a:latin typeface="Times New Roman" panose="02020603050405020304" pitchFamily="18" charset="0"/>
                <a:ea typeface="Times New Roman" panose="02020603050405020304" pitchFamily="18" charset="0"/>
                <a:cs typeface="Times New Roman" panose="02020603050405020304" pitchFamily="18" charset="0"/>
              </a:rPr>
              <a:t>ADD</a:t>
            </a:r>
            <a:r>
              <a:rPr lang="en-US" sz="1700" dirty="0">
                <a:latin typeface="Times New Roman" panose="02020603050405020304" pitchFamily="18" charset="0"/>
                <a:ea typeface="Times New Roman" panose="02020603050405020304" pitchFamily="18" charset="0"/>
                <a:cs typeface="Times New Roman" panose="02020603050405020304" pitchFamily="18" charset="0"/>
              </a:rPr>
              <a:t>) to all of his (15)__________(</a:t>
            </a:r>
            <a:r>
              <a:rPr lang="en-US" sz="1700" b="1" dirty="0">
                <a:latin typeface="Times New Roman" panose="02020603050405020304" pitchFamily="18" charset="0"/>
                <a:ea typeface="Times New Roman" panose="02020603050405020304" pitchFamily="18" charset="0"/>
                <a:cs typeface="Times New Roman" panose="02020603050405020304" pitchFamily="18" charset="0"/>
              </a:rPr>
              <a:t>ACHIEVE</a:t>
            </a:r>
            <a:r>
              <a:rPr lang="en-US" sz="1700" dirty="0">
                <a:latin typeface="Times New Roman" panose="02020603050405020304" pitchFamily="18" charset="0"/>
                <a:ea typeface="Times New Roman" panose="02020603050405020304" pitchFamily="18" charset="0"/>
                <a:cs typeface="Times New Roman" panose="02020603050405020304" pitchFamily="18" charset="0"/>
              </a:rPr>
              <a:t>) he fathered over 100 children and had many (16)__________(</a:t>
            </a:r>
            <a:r>
              <a:rPr lang="en-US" sz="1700" b="1" dirty="0">
                <a:latin typeface="Times New Roman" panose="02020603050405020304" pitchFamily="18" charset="0"/>
                <a:ea typeface="Times New Roman" panose="02020603050405020304" pitchFamily="18" charset="0"/>
                <a:cs typeface="Times New Roman" panose="02020603050405020304" pitchFamily="18" charset="0"/>
              </a:rPr>
              <a:t>WIFE</a:t>
            </a:r>
            <a:r>
              <a:rPr lang="en-US" sz="1700" dirty="0">
                <a:latin typeface="Times New Roman" panose="02020603050405020304" pitchFamily="18" charset="0"/>
                <a:ea typeface="Times New Roman" panose="02020603050405020304" pitchFamily="18" charset="0"/>
                <a:cs typeface="Times New Roman" panose="02020603050405020304" pitchFamily="18" charset="0"/>
              </a:rPr>
              <a:t>) as polygamy was common in the ancient world. His principal wife was </a:t>
            </a:r>
            <a:r>
              <a:rPr lang="en-US" sz="1700" dirty="0" err="1">
                <a:latin typeface="Times New Roman" panose="02020603050405020304" pitchFamily="18" charset="0"/>
                <a:ea typeface="Times New Roman" panose="02020603050405020304" pitchFamily="18" charset="0"/>
                <a:cs typeface="Times New Roman" panose="02020603050405020304" pitchFamily="18" charset="0"/>
              </a:rPr>
              <a:t>Nefertari</a:t>
            </a:r>
            <a:r>
              <a:rPr lang="en-US" sz="17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6"/>
          <p:cNvSpPr/>
          <p:nvPr/>
        </p:nvSpPr>
        <p:spPr>
          <a:xfrm>
            <a:off x="4825856" y="302362"/>
            <a:ext cx="6982691" cy="307777"/>
          </a:xfrm>
          <a:prstGeom prst="rect">
            <a:avLst/>
          </a:prstGeom>
          <a:solidFill>
            <a:schemeClr val="accent6">
              <a:lumMod val="60000"/>
              <a:lumOff val="40000"/>
            </a:schemeClr>
          </a:solidFill>
        </p:spPr>
        <p:txBody>
          <a:bodyPr wrap="square">
            <a:spAutoFit/>
          </a:bodyPr>
          <a:lstStyle/>
          <a:p>
            <a:r>
              <a:rPr lang="en-US" sz="1400" b="1" i="1" dirty="0">
                <a:latin typeface="Times New Roman" panose="02020603050405020304" pitchFamily="18" charset="0"/>
                <a:ea typeface="Calibri" panose="020F0502020204030204" pitchFamily="34" charset="0"/>
              </a:rPr>
              <a:t>Insert the words in brackets into their appropriate form. Add prefixes if necessary.</a:t>
            </a:r>
            <a:endParaRPr lang="en-US" sz="1400" dirty="0"/>
          </a:p>
        </p:txBody>
      </p:sp>
      <p:pic>
        <p:nvPicPr>
          <p:cNvPr id="3" name="Picture 2"/>
          <p:cNvPicPr>
            <a:picLocks noChangeAspect="1"/>
          </p:cNvPicPr>
          <p:nvPr/>
        </p:nvPicPr>
        <p:blipFill>
          <a:blip r:embed="rId2"/>
          <a:stretch>
            <a:fillRect/>
          </a:stretch>
        </p:blipFill>
        <p:spPr>
          <a:xfrm>
            <a:off x="9955419" y="2455214"/>
            <a:ext cx="1976331" cy="2644712"/>
          </a:xfrm>
          <a:prstGeom prst="rect">
            <a:avLst/>
          </a:prstGeom>
        </p:spPr>
      </p:pic>
      <p:sp>
        <p:nvSpPr>
          <p:cNvPr id="4" name="Rectangle 3">
            <a:extLst>
              <a:ext uri="{FF2B5EF4-FFF2-40B4-BE49-F238E27FC236}">
                <a16:creationId xmlns:a16="http://schemas.microsoft.com/office/drawing/2014/main" id="{76F62770-44AD-B1F4-EF01-F65F2EFF8AEE}"/>
              </a:ext>
            </a:extLst>
          </p:cNvPr>
          <p:cNvSpPr/>
          <p:nvPr/>
        </p:nvSpPr>
        <p:spPr>
          <a:xfrm>
            <a:off x="3459838" y="1105810"/>
            <a:ext cx="1936913"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GREATEST</a:t>
            </a:r>
          </a:p>
        </p:txBody>
      </p:sp>
      <p:sp>
        <p:nvSpPr>
          <p:cNvPr id="6" name="Rectangle 5">
            <a:extLst>
              <a:ext uri="{FF2B5EF4-FFF2-40B4-BE49-F238E27FC236}">
                <a16:creationId xmlns:a16="http://schemas.microsoft.com/office/drawing/2014/main" id="{A929AFFF-B54B-F97D-B67D-A6F5BABC8EE7}"/>
              </a:ext>
            </a:extLst>
          </p:cNvPr>
          <p:cNvSpPr/>
          <p:nvPr/>
        </p:nvSpPr>
        <p:spPr>
          <a:xfrm>
            <a:off x="6411622" y="1105810"/>
            <a:ext cx="1936912"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EGYPTIAN</a:t>
            </a:r>
          </a:p>
        </p:txBody>
      </p:sp>
      <p:sp>
        <p:nvSpPr>
          <p:cNvPr id="8" name="Rectangle 7">
            <a:extLst>
              <a:ext uri="{FF2B5EF4-FFF2-40B4-BE49-F238E27FC236}">
                <a16:creationId xmlns:a16="http://schemas.microsoft.com/office/drawing/2014/main" id="{EB2F2871-B903-A566-E9AD-51C6C7C3A471}"/>
              </a:ext>
            </a:extLst>
          </p:cNvPr>
          <p:cNvSpPr/>
          <p:nvPr/>
        </p:nvSpPr>
        <p:spPr>
          <a:xfrm>
            <a:off x="6519198" y="1378899"/>
            <a:ext cx="2669626"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ACCOMPLISHMENTS</a:t>
            </a:r>
          </a:p>
        </p:txBody>
      </p:sp>
      <p:sp>
        <p:nvSpPr>
          <p:cNvPr id="9" name="Rectangle 8">
            <a:extLst>
              <a:ext uri="{FF2B5EF4-FFF2-40B4-BE49-F238E27FC236}">
                <a16:creationId xmlns:a16="http://schemas.microsoft.com/office/drawing/2014/main" id="{99FB0162-2745-3AB9-F51E-F6C1F3453FB5}"/>
              </a:ext>
            </a:extLst>
          </p:cNvPr>
          <p:cNvSpPr/>
          <p:nvPr/>
        </p:nvSpPr>
        <p:spPr>
          <a:xfrm>
            <a:off x="6411622" y="1999885"/>
            <a:ext cx="2194496"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SUCCESSOR</a:t>
            </a:r>
          </a:p>
        </p:txBody>
      </p:sp>
      <p:sp>
        <p:nvSpPr>
          <p:cNvPr id="10" name="Rectangle 9">
            <a:extLst>
              <a:ext uri="{FF2B5EF4-FFF2-40B4-BE49-F238E27FC236}">
                <a16:creationId xmlns:a16="http://schemas.microsoft.com/office/drawing/2014/main" id="{04B32A93-DAEA-D8B5-EFBA-A6E8A780C67C}"/>
              </a:ext>
            </a:extLst>
          </p:cNvPr>
          <p:cNvSpPr/>
          <p:nvPr/>
        </p:nvSpPr>
        <p:spPr>
          <a:xfrm>
            <a:off x="6095999" y="2272974"/>
            <a:ext cx="2420471"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MMEDIATELY</a:t>
            </a:r>
          </a:p>
        </p:txBody>
      </p:sp>
      <p:sp>
        <p:nvSpPr>
          <p:cNvPr id="11" name="Rectangle 10">
            <a:extLst>
              <a:ext uri="{FF2B5EF4-FFF2-40B4-BE49-F238E27FC236}">
                <a16:creationId xmlns:a16="http://schemas.microsoft.com/office/drawing/2014/main" id="{79078CC5-E77C-7848-26F0-0A737F9F266B}"/>
              </a:ext>
            </a:extLst>
          </p:cNvPr>
          <p:cNvSpPr/>
          <p:nvPr/>
        </p:nvSpPr>
        <p:spPr>
          <a:xfrm>
            <a:off x="4809148" y="2550617"/>
            <a:ext cx="1936912"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RULER</a:t>
            </a:r>
          </a:p>
        </p:txBody>
      </p:sp>
      <p:sp>
        <p:nvSpPr>
          <p:cNvPr id="12" name="Rectangle 11">
            <a:extLst>
              <a:ext uri="{FF2B5EF4-FFF2-40B4-BE49-F238E27FC236}">
                <a16:creationId xmlns:a16="http://schemas.microsoft.com/office/drawing/2014/main" id="{29CF59F7-BB2E-81E1-55AD-CB6861FEB088}"/>
              </a:ext>
            </a:extLst>
          </p:cNvPr>
          <p:cNvSpPr/>
          <p:nvPr/>
        </p:nvSpPr>
        <p:spPr>
          <a:xfrm>
            <a:off x="4535870" y="2965350"/>
            <a:ext cx="1875751"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BUILDER</a:t>
            </a:r>
          </a:p>
        </p:txBody>
      </p:sp>
      <p:sp>
        <p:nvSpPr>
          <p:cNvPr id="13" name="Rectangle 12">
            <a:extLst>
              <a:ext uri="{FF2B5EF4-FFF2-40B4-BE49-F238E27FC236}">
                <a16:creationId xmlns:a16="http://schemas.microsoft.com/office/drawing/2014/main" id="{C0A56423-5F34-E609-C5F2-787D8D995E97}"/>
              </a:ext>
            </a:extLst>
          </p:cNvPr>
          <p:cNvSpPr/>
          <p:nvPr/>
        </p:nvSpPr>
        <p:spPr>
          <a:xfrm>
            <a:off x="3298475" y="3278765"/>
            <a:ext cx="2483760"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EXCEL</a:t>
            </a:r>
          </a:p>
        </p:txBody>
      </p:sp>
      <p:sp>
        <p:nvSpPr>
          <p:cNvPr id="14" name="Rectangle 13">
            <a:extLst>
              <a:ext uri="{FF2B5EF4-FFF2-40B4-BE49-F238E27FC236}">
                <a16:creationId xmlns:a16="http://schemas.microsoft.com/office/drawing/2014/main" id="{E8C19FF1-CEC7-4AC1-0CA0-281236FB5649}"/>
              </a:ext>
            </a:extLst>
          </p:cNvPr>
          <p:cNvSpPr/>
          <p:nvPr/>
        </p:nvSpPr>
        <p:spPr>
          <a:xfrm>
            <a:off x="1908945" y="3570440"/>
            <a:ext cx="2116207"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VARIOUS</a:t>
            </a:r>
          </a:p>
        </p:txBody>
      </p:sp>
      <p:sp>
        <p:nvSpPr>
          <p:cNvPr id="15" name="Rectangle 14">
            <a:extLst>
              <a:ext uri="{FF2B5EF4-FFF2-40B4-BE49-F238E27FC236}">
                <a16:creationId xmlns:a16="http://schemas.microsoft.com/office/drawing/2014/main" id="{C6052CF5-76BD-AAA2-0684-0889115F7208}"/>
              </a:ext>
            </a:extLst>
          </p:cNvPr>
          <p:cNvSpPr/>
          <p:nvPr/>
        </p:nvSpPr>
        <p:spPr>
          <a:xfrm>
            <a:off x="5235119" y="3878626"/>
            <a:ext cx="2196622"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DILIGENCE</a:t>
            </a:r>
          </a:p>
        </p:txBody>
      </p:sp>
      <p:sp>
        <p:nvSpPr>
          <p:cNvPr id="16" name="Rectangle 15">
            <a:extLst>
              <a:ext uri="{FF2B5EF4-FFF2-40B4-BE49-F238E27FC236}">
                <a16:creationId xmlns:a16="http://schemas.microsoft.com/office/drawing/2014/main" id="{03C790B1-D76F-D44A-6D76-02127440DAAD}"/>
              </a:ext>
            </a:extLst>
          </p:cNvPr>
          <p:cNvSpPr/>
          <p:nvPr/>
        </p:nvSpPr>
        <p:spPr>
          <a:xfrm>
            <a:off x="1245288" y="4473335"/>
            <a:ext cx="2304736"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MUMMY</a:t>
            </a:r>
          </a:p>
        </p:txBody>
      </p:sp>
      <p:sp>
        <p:nvSpPr>
          <p:cNvPr id="17" name="Rectangle 16">
            <a:extLst>
              <a:ext uri="{FF2B5EF4-FFF2-40B4-BE49-F238E27FC236}">
                <a16:creationId xmlns:a16="http://schemas.microsoft.com/office/drawing/2014/main" id="{CA0D5339-9968-0A4D-B191-3E57544BA0C7}"/>
              </a:ext>
            </a:extLst>
          </p:cNvPr>
          <p:cNvSpPr/>
          <p:nvPr/>
        </p:nvSpPr>
        <p:spPr>
          <a:xfrm>
            <a:off x="3459837" y="5185222"/>
            <a:ext cx="2116207"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POLITICAL</a:t>
            </a:r>
          </a:p>
        </p:txBody>
      </p:sp>
      <p:sp>
        <p:nvSpPr>
          <p:cNvPr id="18" name="Rectangle 17">
            <a:extLst>
              <a:ext uri="{FF2B5EF4-FFF2-40B4-BE49-F238E27FC236}">
                <a16:creationId xmlns:a16="http://schemas.microsoft.com/office/drawing/2014/main" id="{B3B90281-B623-AE47-D93C-39958CD9FAF8}"/>
              </a:ext>
            </a:extLst>
          </p:cNvPr>
          <p:cNvSpPr/>
          <p:nvPr/>
        </p:nvSpPr>
        <p:spPr>
          <a:xfrm>
            <a:off x="2316480" y="5780311"/>
            <a:ext cx="1950720"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OUTSMART</a:t>
            </a:r>
          </a:p>
        </p:txBody>
      </p:sp>
      <p:sp>
        <p:nvSpPr>
          <p:cNvPr id="19" name="Rectangle 18">
            <a:extLst>
              <a:ext uri="{FF2B5EF4-FFF2-40B4-BE49-F238E27FC236}">
                <a16:creationId xmlns:a16="http://schemas.microsoft.com/office/drawing/2014/main" id="{23A3FE61-4D70-130E-428E-042EA2923226}"/>
              </a:ext>
            </a:extLst>
          </p:cNvPr>
          <p:cNvSpPr/>
          <p:nvPr/>
        </p:nvSpPr>
        <p:spPr>
          <a:xfrm>
            <a:off x="7063922" y="5780311"/>
            <a:ext cx="1542196"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ADDITION</a:t>
            </a:r>
          </a:p>
        </p:txBody>
      </p:sp>
      <p:sp>
        <p:nvSpPr>
          <p:cNvPr id="20" name="Rectangle 19">
            <a:extLst>
              <a:ext uri="{FF2B5EF4-FFF2-40B4-BE49-F238E27FC236}">
                <a16:creationId xmlns:a16="http://schemas.microsoft.com/office/drawing/2014/main" id="{65B4141D-FB8A-892F-4888-68B52CEF6071}"/>
              </a:ext>
            </a:extLst>
          </p:cNvPr>
          <p:cNvSpPr/>
          <p:nvPr/>
        </p:nvSpPr>
        <p:spPr>
          <a:xfrm>
            <a:off x="1245289" y="6093726"/>
            <a:ext cx="2134406"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ACHIEVEMENTS</a:t>
            </a:r>
          </a:p>
        </p:txBody>
      </p:sp>
      <p:sp>
        <p:nvSpPr>
          <p:cNvPr id="21" name="Rectangle 20">
            <a:extLst>
              <a:ext uri="{FF2B5EF4-FFF2-40B4-BE49-F238E27FC236}">
                <a16:creationId xmlns:a16="http://schemas.microsoft.com/office/drawing/2014/main" id="{6139D5AB-54DF-C8FE-E66A-54661DBABC8B}"/>
              </a:ext>
            </a:extLst>
          </p:cNvPr>
          <p:cNvSpPr/>
          <p:nvPr/>
        </p:nvSpPr>
        <p:spPr>
          <a:xfrm>
            <a:off x="7745238" y="6093726"/>
            <a:ext cx="1829068"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WIVES</a:t>
            </a:r>
          </a:p>
        </p:txBody>
      </p:sp>
    </p:spTree>
    <p:extLst>
      <p:ext uri="{BB962C8B-B14F-4D97-AF65-F5344CB8AC3E}">
        <p14:creationId xmlns:p14="http://schemas.microsoft.com/office/powerpoint/2010/main" val="3666454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fill="hold"/>
                                        <p:tgtEl>
                                          <p:spTgt spid="4"/>
                                        </p:tgtEl>
                                        <p:attrNameLst>
                                          <p:attrName>ppt_x</p:attrName>
                                        </p:attrNameLst>
                                      </p:cBhvr>
                                      <p:tavLst>
                                        <p:tav tm="0">
                                          <p:val>
                                            <p:strVal val="#ppt_x"/>
                                          </p:val>
                                        </p:tav>
                                        <p:tav tm="100000">
                                          <p:val>
                                            <p:strVal val="#ppt_x"/>
                                          </p:val>
                                        </p:tav>
                                      </p:tavLst>
                                    </p:anim>
                                    <p:anim calcmode="lin" valueType="num">
                                      <p:cBhvr additive="base">
                                        <p:cTn id="2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fill="hold"/>
                                        <p:tgtEl>
                                          <p:spTgt spid="6"/>
                                        </p:tgtEl>
                                        <p:attrNameLst>
                                          <p:attrName>ppt_x</p:attrName>
                                        </p:attrNameLst>
                                      </p:cBhvr>
                                      <p:tavLst>
                                        <p:tav tm="0">
                                          <p:val>
                                            <p:strVal val="#ppt_x"/>
                                          </p:val>
                                        </p:tav>
                                        <p:tav tm="100000">
                                          <p:val>
                                            <p:strVal val="#ppt_x"/>
                                          </p:val>
                                        </p:tav>
                                      </p:tavLst>
                                    </p:anim>
                                    <p:anim calcmode="lin" valueType="num">
                                      <p:cBhvr additive="base">
                                        <p:cTn id="2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additive="base">
                                        <p:cTn id="33" dur="500" fill="hold"/>
                                        <p:tgtEl>
                                          <p:spTgt spid="8"/>
                                        </p:tgtEl>
                                        <p:attrNameLst>
                                          <p:attrName>ppt_x</p:attrName>
                                        </p:attrNameLst>
                                      </p:cBhvr>
                                      <p:tavLst>
                                        <p:tav tm="0">
                                          <p:val>
                                            <p:strVal val="#ppt_x"/>
                                          </p:val>
                                        </p:tav>
                                        <p:tav tm="100000">
                                          <p:val>
                                            <p:strVal val="#ppt_x"/>
                                          </p:val>
                                        </p:tav>
                                      </p:tavLst>
                                    </p:anim>
                                    <p:anim calcmode="lin" valueType="num">
                                      <p:cBhvr additive="base">
                                        <p:cTn id="3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additive="base">
                                        <p:cTn id="39" dur="500" fill="hold"/>
                                        <p:tgtEl>
                                          <p:spTgt spid="9"/>
                                        </p:tgtEl>
                                        <p:attrNameLst>
                                          <p:attrName>ppt_x</p:attrName>
                                        </p:attrNameLst>
                                      </p:cBhvr>
                                      <p:tavLst>
                                        <p:tav tm="0">
                                          <p:val>
                                            <p:strVal val="#ppt_x"/>
                                          </p:val>
                                        </p:tav>
                                        <p:tav tm="100000">
                                          <p:val>
                                            <p:strVal val="#ppt_x"/>
                                          </p:val>
                                        </p:tav>
                                      </p:tavLst>
                                    </p:anim>
                                    <p:anim calcmode="lin" valueType="num">
                                      <p:cBhvr additive="base">
                                        <p:cTn id="4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0"/>
                                        </p:tgtEl>
                                        <p:attrNameLst>
                                          <p:attrName>style.visibility</p:attrName>
                                        </p:attrNameLst>
                                      </p:cBhvr>
                                      <p:to>
                                        <p:strVal val="visible"/>
                                      </p:to>
                                    </p:set>
                                    <p:anim calcmode="lin" valueType="num">
                                      <p:cBhvr additive="base">
                                        <p:cTn id="45" dur="500" fill="hold"/>
                                        <p:tgtEl>
                                          <p:spTgt spid="10"/>
                                        </p:tgtEl>
                                        <p:attrNameLst>
                                          <p:attrName>ppt_x</p:attrName>
                                        </p:attrNameLst>
                                      </p:cBhvr>
                                      <p:tavLst>
                                        <p:tav tm="0">
                                          <p:val>
                                            <p:strVal val="#ppt_x"/>
                                          </p:val>
                                        </p:tav>
                                        <p:tav tm="100000">
                                          <p:val>
                                            <p:strVal val="#ppt_x"/>
                                          </p:val>
                                        </p:tav>
                                      </p:tavLst>
                                    </p:anim>
                                    <p:anim calcmode="lin" valueType="num">
                                      <p:cBhvr additive="base">
                                        <p:cTn id="4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1"/>
                                        </p:tgtEl>
                                        <p:attrNameLst>
                                          <p:attrName>style.visibility</p:attrName>
                                        </p:attrNameLst>
                                      </p:cBhvr>
                                      <p:to>
                                        <p:strVal val="visible"/>
                                      </p:to>
                                    </p:set>
                                    <p:anim calcmode="lin" valueType="num">
                                      <p:cBhvr additive="base">
                                        <p:cTn id="51" dur="500" fill="hold"/>
                                        <p:tgtEl>
                                          <p:spTgt spid="11"/>
                                        </p:tgtEl>
                                        <p:attrNameLst>
                                          <p:attrName>ppt_x</p:attrName>
                                        </p:attrNameLst>
                                      </p:cBhvr>
                                      <p:tavLst>
                                        <p:tav tm="0">
                                          <p:val>
                                            <p:strVal val="#ppt_x"/>
                                          </p:val>
                                        </p:tav>
                                        <p:tav tm="100000">
                                          <p:val>
                                            <p:strVal val="#ppt_x"/>
                                          </p:val>
                                        </p:tav>
                                      </p:tavLst>
                                    </p:anim>
                                    <p:anim calcmode="lin" valueType="num">
                                      <p:cBhvr additive="base">
                                        <p:cTn id="5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12"/>
                                        </p:tgtEl>
                                        <p:attrNameLst>
                                          <p:attrName>style.visibility</p:attrName>
                                        </p:attrNameLst>
                                      </p:cBhvr>
                                      <p:to>
                                        <p:strVal val="visible"/>
                                      </p:to>
                                    </p:set>
                                    <p:anim calcmode="lin" valueType="num">
                                      <p:cBhvr additive="base">
                                        <p:cTn id="57" dur="500" fill="hold"/>
                                        <p:tgtEl>
                                          <p:spTgt spid="12"/>
                                        </p:tgtEl>
                                        <p:attrNameLst>
                                          <p:attrName>ppt_x</p:attrName>
                                        </p:attrNameLst>
                                      </p:cBhvr>
                                      <p:tavLst>
                                        <p:tav tm="0">
                                          <p:val>
                                            <p:strVal val="#ppt_x"/>
                                          </p:val>
                                        </p:tav>
                                        <p:tav tm="100000">
                                          <p:val>
                                            <p:strVal val="#ppt_x"/>
                                          </p:val>
                                        </p:tav>
                                      </p:tavLst>
                                    </p:anim>
                                    <p:anim calcmode="lin" valueType="num">
                                      <p:cBhvr additive="base">
                                        <p:cTn id="5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13"/>
                                        </p:tgtEl>
                                        <p:attrNameLst>
                                          <p:attrName>style.visibility</p:attrName>
                                        </p:attrNameLst>
                                      </p:cBhvr>
                                      <p:to>
                                        <p:strVal val="visible"/>
                                      </p:to>
                                    </p:set>
                                    <p:anim calcmode="lin" valueType="num">
                                      <p:cBhvr additive="base">
                                        <p:cTn id="63" dur="500" fill="hold"/>
                                        <p:tgtEl>
                                          <p:spTgt spid="13"/>
                                        </p:tgtEl>
                                        <p:attrNameLst>
                                          <p:attrName>ppt_x</p:attrName>
                                        </p:attrNameLst>
                                      </p:cBhvr>
                                      <p:tavLst>
                                        <p:tav tm="0">
                                          <p:val>
                                            <p:strVal val="#ppt_x"/>
                                          </p:val>
                                        </p:tav>
                                        <p:tav tm="100000">
                                          <p:val>
                                            <p:strVal val="#ppt_x"/>
                                          </p:val>
                                        </p:tav>
                                      </p:tavLst>
                                    </p:anim>
                                    <p:anim calcmode="lin" valueType="num">
                                      <p:cBhvr additive="base">
                                        <p:cTn id="6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14"/>
                                        </p:tgtEl>
                                        <p:attrNameLst>
                                          <p:attrName>style.visibility</p:attrName>
                                        </p:attrNameLst>
                                      </p:cBhvr>
                                      <p:to>
                                        <p:strVal val="visible"/>
                                      </p:to>
                                    </p:set>
                                    <p:anim calcmode="lin" valueType="num">
                                      <p:cBhvr additive="base">
                                        <p:cTn id="69" dur="500" fill="hold"/>
                                        <p:tgtEl>
                                          <p:spTgt spid="14"/>
                                        </p:tgtEl>
                                        <p:attrNameLst>
                                          <p:attrName>ppt_x</p:attrName>
                                        </p:attrNameLst>
                                      </p:cBhvr>
                                      <p:tavLst>
                                        <p:tav tm="0">
                                          <p:val>
                                            <p:strVal val="#ppt_x"/>
                                          </p:val>
                                        </p:tav>
                                        <p:tav tm="100000">
                                          <p:val>
                                            <p:strVal val="#ppt_x"/>
                                          </p:val>
                                        </p:tav>
                                      </p:tavLst>
                                    </p:anim>
                                    <p:anim calcmode="lin" valueType="num">
                                      <p:cBhvr additive="base">
                                        <p:cTn id="7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15"/>
                                        </p:tgtEl>
                                        <p:attrNameLst>
                                          <p:attrName>style.visibility</p:attrName>
                                        </p:attrNameLst>
                                      </p:cBhvr>
                                      <p:to>
                                        <p:strVal val="visible"/>
                                      </p:to>
                                    </p:set>
                                    <p:anim calcmode="lin" valueType="num">
                                      <p:cBhvr additive="base">
                                        <p:cTn id="75" dur="500" fill="hold"/>
                                        <p:tgtEl>
                                          <p:spTgt spid="15"/>
                                        </p:tgtEl>
                                        <p:attrNameLst>
                                          <p:attrName>ppt_x</p:attrName>
                                        </p:attrNameLst>
                                      </p:cBhvr>
                                      <p:tavLst>
                                        <p:tav tm="0">
                                          <p:val>
                                            <p:strVal val="#ppt_x"/>
                                          </p:val>
                                        </p:tav>
                                        <p:tav tm="100000">
                                          <p:val>
                                            <p:strVal val="#ppt_x"/>
                                          </p:val>
                                        </p:tav>
                                      </p:tavLst>
                                    </p:anim>
                                    <p:anim calcmode="lin" valueType="num">
                                      <p:cBhvr additive="base">
                                        <p:cTn id="7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4" fill="hold" grpId="0" nodeType="clickEffect">
                                  <p:stCondLst>
                                    <p:cond delay="0"/>
                                  </p:stCondLst>
                                  <p:childTnLst>
                                    <p:set>
                                      <p:cBhvr>
                                        <p:cTn id="80" dur="1" fill="hold">
                                          <p:stCondLst>
                                            <p:cond delay="0"/>
                                          </p:stCondLst>
                                        </p:cTn>
                                        <p:tgtEl>
                                          <p:spTgt spid="16"/>
                                        </p:tgtEl>
                                        <p:attrNameLst>
                                          <p:attrName>style.visibility</p:attrName>
                                        </p:attrNameLst>
                                      </p:cBhvr>
                                      <p:to>
                                        <p:strVal val="visible"/>
                                      </p:to>
                                    </p:set>
                                    <p:anim calcmode="lin" valueType="num">
                                      <p:cBhvr additive="base">
                                        <p:cTn id="81" dur="500" fill="hold"/>
                                        <p:tgtEl>
                                          <p:spTgt spid="16"/>
                                        </p:tgtEl>
                                        <p:attrNameLst>
                                          <p:attrName>ppt_x</p:attrName>
                                        </p:attrNameLst>
                                      </p:cBhvr>
                                      <p:tavLst>
                                        <p:tav tm="0">
                                          <p:val>
                                            <p:strVal val="#ppt_x"/>
                                          </p:val>
                                        </p:tav>
                                        <p:tav tm="100000">
                                          <p:val>
                                            <p:strVal val="#ppt_x"/>
                                          </p:val>
                                        </p:tav>
                                      </p:tavLst>
                                    </p:anim>
                                    <p:anim calcmode="lin" valueType="num">
                                      <p:cBhvr additive="base">
                                        <p:cTn id="8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grpId="0" nodeType="clickEffect">
                                  <p:stCondLst>
                                    <p:cond delay="0"/>
                                  </p:stCondLst>
                                  <p:childTnLst>
                                    <p:set>
                                      <p:cBhvr>
                                        <p:cTn id="86" dur="1" fill="hold">
                                          <p:stCondLst>
                                            <p:cond delay="0"/>
                                          </p:stCondLst>
                                        </p:cTn>
                                        <p:tgtEl>
                                          <p:spTgt spid="17"/>
                                        </p:tgtEl>
                                        <p:attrNameLst>
                                          <p:attrName>style.visibility</p:attrName>
                                        </p:attrNameLst>
                                      </p:cBhvr>
                                      <p:to>
                                        <p:strVal val="visible"/>
                                      </p:to>
                                    </p:set>
                                    <p:anim calcmode="lin" valueType="num">
                                      <p:cBhvr additive="base">
                                        <p:cTn id="87" dur="500" fill="hold"/>
                                        <p:tgtEl>
                                          <p:spTgt spid="17"/>
                                        </p:tgtEl>
                                        <p:attrNameLst>
                                          <p:attrName>ppt_x</p:attrName>
                                        </p:attrNameLst>
                                      </p:cBhvr>
                                      <p:tavLst>
                                        <p:tav tm="0">
                                          <p:val>
                                            <p:strVal val="#ppt_x"/>
                                          </p:val>
                                        </p:tav>
                                        <p:tav tm="100000">
                                          <p:val>
                                            <p:strVal val="#ppt_x"/>
                                          </p:val>
                                        </p:tav>
                                      </p:tavLst>
                                    </p:anim>
                                    <p:anim calcmode="lin" valueType="num">
                                      <p:cBhvr additive="base">
                                        <p:cTn id="8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2" presetClass="entr" presetSubtype="4" fill="hold" grpId="0" nodeType="clickEffect">
                                  <p:stCondLst>
                                    <p:cond delay="0"/>
                                  </p:stCondLst>
                                  <p:childTnLst>
                                    <p:set>
                                      <p:cBhvr>
                                        <p:cTn id="92" dur="1" fill="hold">
                                          <p:stCondLst>
                                            <p:cond delay="0"/>
                                          </p:stCondLst>
                                        </p:cTn>
                                        <p:tgtEl>
                                          <p:spTgt spid="18"/>
                                        </p:tgtEl>
                                        <p:attrNameLst>
                                          <p:attrName>style.visibility</p:attrName>
                                        </p:attrNameLst>
                                      </p:cBhvr>
                                      <p:to>
                                        <p:strVal val="visible"/>
                                      </p:to>
                                    </p:set>
                                    <p:anim calcmode="lin" valueType="num">
                                      <p:cBhvr additive="base">
                                        <p:cTn id="93" dur="500" fill="hold"/>
                                        <p:tgtEl>
                                          <p:spTgt spid="18"/>
                                        </p:tgtEl>
                                        <p:attrNameLst>
                                          <p:attrName>ppt_x</p:attrName>
                                        </p:attrNameLst>
                                      </p:cBhvr>
                                      <p:tavLst>
                                        <p:tav tm="0">
                                          <p:val>
                                            <p:strVal val="#ppt_x"/>
                                          </p:val>
                                        </p:tav>
                                        <p:tav tm="100000">
                                          <p:val>
                                            <p:strVal val="#ppt_x"/>
                                          </p:val>
                                        </p:tav>
                                      </p:tavLst>
                                    </p:anim>
                                    <p:anim calcmode="lin" valueType="num">
                                      <p:cBhvr additive="base">
                                        <p:cTn id="9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2" presetClass="entr" presetSubtype="4" fill="hold" grpId="0" nodeType="clickEffect">
                                  <p:stCondLst>
                                    <p:cond delay="0"/>
                                  </p:stCondLst>
                                  <p:childTnLst>
                                    <p:set>
                                      <p:cBhvr>
                                        <p:cTn id="98" dur="1" fill="hold">
                                          <p:stCondLst>
                                            <p:cond delay="0"/>
                                          </p:stCondLst>
                                        </p:cTn>
                                        <p:tgtEl>
                                          <p:spTgt spid="19"/>
                                        </p:tgtEl>
                                        <p:attrNameLst>
                                          <p:attrName>style.visibility</p:attrName>
                                        </p:attrNameLst>
                                      </p:cBhvr>
                                      <p:to>
                                        <p:strVal val="visible"/>
                                      </p:to>
                                    </p:set>
                                    <p:anim calcmode="lin" valueType="num">
                                      <p:cBhvr additive="base">
                                        <p:cTn id="99" dur="500" fill="hold"/>
                                        <p:tgtEl>
                                          <p:spTgt spid="19"/>
                                        </p:tgtEl>
                                        <p:attrNameLst>
                                          <p:attrName>ppt_x</p:attrName>
                                        </p:attrNameLst>
                                      </p:cBhvr>
                                      <p:tavLst>
                                        <p:tav tm="0">
                                          <p:val>
                                            <p:strVal val="#ppt_x"/>
                                          </p:val>
                                        </p:tav>
                                        <p:tav tm="100000">
                                          <p:val>
                                            <p:strVal val="#ppt_x"/>
                                          </p:val>
                                        </p:tav>
                                      </p:tavLst>
                                    </p:anim>
                                    <p:anim calcmode="lin" valueType="num">
                                      <p:cBhvr additive="base">
                                        <p:cTn id="10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2" presetClass="entr" presetSubtype="4" fill="hold" grpId="0" nodeType="clickEffect">
                                  <p:stCondLst>
                                    <p:cond delay="0"/>
                                  </p:stCondLst>
                                  <p:childTnLst>
                                    <p:set>
                                      <p:cBhvr>
                                        <p:cTn id="104" dur="1" fill="hold">
                                          <p:stCondLst>
                                            <p:cond delay="0"/>
                                          </p:stCondLst>
                                        </p:cTn>
                                        <p:tgtEl>
                                          <p:spTgt spid="20"/>
                                        </p:tgtEl>
                                        <p:attrNameLst>
                                          <p:attrName>style.visibility</p:attrName>
                                        </p:attrNameLst>
                                      </p:cBhvr>
                                      <p:to>
                                        <p:strVal val="visible"/>
                                      </p:to>
                                    </p:set>
                                    <p:anim calcmode="lin" valueType="num">
                                      <p:cBhvr additive="base">
                                        <p:cTn id="105" dur="500" fill="hold"/>
                                        <p:tgtEl>
                                          <p:spTgt spid="20"/>
                                        </p:tgtEl>
                                        <p:attrNameLst>
                                          <p:attrName>ppt_x</p:attrName>
                                        </p:attrNameLst>
                                      </p:cBhvr>
                                      <p:tavLst>
                                        <p:tav tm="0">
                                          <p:val>
                                            <p:strVal val="#ppt_x"/>
                                          </p:val>
                                        </p:tav>
                                        <p:tav tm="100000">
                                          <p:val>
                                            <p:strVal val="#ppt_x"/>
                                          </p:val>
                                        </p:tav>
                                      </p:tavLst>
                                    </p:anim>
                                    <p:anim calcmode="lin" valueType="num">
                                      <p:cBhvr additive="base">
                                        <p:cTn id="10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2" presetClass="entr" presetSubtype="4" fill="hold" grpId="0" nodeType="clickEffect">
                                  <p:stCondLst>
                                    <p:cond delay="0"/>
                                  </p:stCondLst>
                                  <p:childTnLst>
                                    <p:set>
                                      <p:cBhvr>
                                        <p:cTn id="110" dur="1" fill="hold">
                                          <p:stCondLst>
                                            <p:cond delay="0"/>
                                          </p:stCondLst>
                                        </p:cTn>
                                        <p:tgtEl>
                                          <p:spTgt spid="21"/>
                                        </p:tgtEl>
                                        <p:attrNameLst>
                                          <p:attrName>style.visibility</p:attrName>
                                        </p:attrNameLst>
                                      </p:cBhvr>
                                      <p:to>
                                        <p:strVal val="visible"/>
                                      </p:to>
                                    </p:set>
                                    <p:anim calcmode="lin" valueType="num">
                                      <p:cBhvr additive="base">
                                        <p:cTn id="111" dur="500" fill="hold"/>
                                        <p:tgtEl>
                                          <p:spTgt spid="21"/>
                                        </p:tgtEl>
                                        <p:attrNameLst>
                                          <p:attrName>ppt_x</p:attrName>
                                        </p:attrNameLst>
                                      </p:cBhvr>
                                      <p:tavLst>
                                        <p:tav tm="0">
                                          <p:val>
                                            <p:strVal val="#ppt_x"/>
                                          </p:val>
                                        </p:tav>
                                        <p:tav tm="100000">
                                          <p:val>
                                            <p:strVal val="#ppt_x"/>
                                          </p:val>
                                        </p:tav>
                                      </p:tavLst>
                                    </p:anim>
                                    <p:anim calcmode="lin" valueType="num">
                                      <p:cBhvr additive="base">
                                        <p:cTn id="11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P spid="4" grpId="0" animBg="1"/>
      <p:bldP spid="6"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18541"/>
            <a:ext cx="10515600" cy="557588"/>
          </a:xfrm>
        </p:spPr>
        <p:txBody>
          <a:bodyPr>
            <a:normAutofit fontScale="90000"/>
          </a:bodyPr>
          <a:lstStyle/>
          <a:p>
            <a:r>
              <a:rPr lang="en-US" dirty="0"/>
              <a:t>Terms and definitions                     Textbook, p. 70</a:t>
            </a:r>
          </a:p>
        </p:txBody>
      </p:sp>
      <p:graphicFrame>
        <p:nvGraphicFramePr>
          <p:cNvPr id="5" name="Table 4"/>
          <p:cNvGraphicFramePr>
            <a:graphicFrameLocks noGrp="1"/>
          </p:cNvGraphicFramePr>
          <p:nvPr>
            <p:extLst>
              <p:ext uri="{D42A27DB-BD31-4B8C-83A1-F6EECF244321}">
                <p14:modId xmlns:p14="http://schemas.microsoft.com/office/powerpoint/2010/main" val="3026418631"/>
              </p:ext>
            </p:extLst>
          </p:nvPr>
        </p:nvGraphicFramePr>
        <p:xfrm>
          <a:off x="734566" y="1259445"/>
          <a:ext cx="10043079" cy="4451992"/>
        </p:xfrm>
        <a:graphic>
          <a:graphicData uri="http://schemas.openxmlformats.org/drawingml/2006/table">
            <a:tbl>
              <a:tblPr firstRow="1" firstCol="1" bandRow="1"/>
              <a:tblGrid>
                <a:gridCol w="7544199">
                  <a:extLst>
                    <a:ext uri="{9D8B030D-6E8A-4147-A177-3AD203B41FA5}">
                      <a16:colId xmlns:a16="http://schemas.microsoft.com/office/drawing/2014/main" val="2407060389"/>
                    </a:ext>
                  </a:extLst>
                </a:gridCol>
                <a:gridCol w="2498880">
                  <a:extLst>
                    <a:ext uri="{9D8B030D-6E8A-4147-A177-3AD203B41FA5}">
                      <a16:colId xmlns:a16="http://schemas.microsoft.com/office/drawing/2014/main" val="1706242335"/>
                    </a:ext>
                  </a:extLst>
                </a:gridCol>
              </a:tblGrid>
              <a:tr h="0">
                <a:tc>
                  <a:txBody>
                    <a:bodyPr/>
                    <a:lstStyle/>
                    <a:p>
                      <a:pPr algn="just">
                        <a:lnSpc>
                          <a:spcPct val="115000"/>
                        </a:lnSpc>
                        <a:spcAft>
                          <a:spcPts val="0"/>
                        </a:spcAft>
                      </a:pPr>
                      <a:r>
                        <a:rPr lang="en-US" sz="1800" b="0" dirty="0">
                          <a:effectLst/>
                          <a:latin typeface="Times New Roman" panose="02020603050405020304" pitchFamily="18" charset="0"/>
                          <a:ea typeface="Calibri" panose="020F0502020204030204" pitchFamily="34" charset="0"/>
                          <a:cs typeface="Times New Roman" panose="02020603050405020304" pitchFamily="18" charset="0"/>
                        </a:rPr>
                        <a:t>DEFINITION</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just">
                        <a:lnSpc>
                          <a:spcPct val="115000"/>
                        </a:lnSpc>
                        <a:spcAft>
                          <a:spcPts val="0"/>
                        </a:spcAft>
                      </a:pPr>
                      <a:r>
                        <a:rPr lang="en-US" sz="1400" b="1" dirty="0">
                          <a:effectLst/>
                          <a:latin typeface="Times New Roman" panose="02020603050405020304" pitchFamily="18" charset="0"/>
                          <a:ea typeface="Calibri" panose="020F0502020204030204" pitchFamily="34" charset="0"/>
                          <a:cs typeface="Times New Roman" panose="02020603050405020304" pitchFamily="18" charset="0"/>
                        </a:rPr>
                        <a:t>WORD(S)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extLst>
                  <a:ext uri="{0D108BD9-81ED-4DB2-BD59-A6C34878D82A}">
                    <a16:rowId xmlns:a16="http://schemas.microsoft.com/office/drawing/2014/main" val="4071610663"/>
                  </a:ext>
                </a:extLst>
              </a:tr>
              <a:tr h="0">
                <a:tc gridSpan="2">
                  <a:txBody>
                    <a:bodyPr/>
                    <a:lstStyle/>
                    <a:p>
                      <a:pPr algn="ctr">
                        <a:lnSpc>
                          <a:spcPct val="115000"/>
                        </a:lnSpc>
                        <a:spcAft>
                          <a:spcPts val="0"/>
                        </a:spcAft>
                      </a:pPr>
                      <a:r>
                        <a:rPr lang="en-US" sz="1800" b="0" dirty="0">
                          <a:effectLst/>
                          <a:latin typeface="Times New Roman" panose="02020603050405020304" pitchFamily="18" charset="0"/>
                          <a:ea typeface="Calibri" panose="020F0502020204030204" pitchFamily="34" charset="0"/>
                          <a:cs typeface="Times New Roman" panose="02020603050405020304" pitchFamily="18" charset="0"/>
                        </a:rPr>
                        <a:t>RAMSES</a:t>
                      </a:r>
                      <a:r>
                        <a:rPr lang="en-US" sz="1800" b="0" baseline="0" dirty="0">
                          <a:effectLst/>
                          <a:latin typeface="Times New Roman" panose="02020603050405020304" pitchFamily="18" charset="0"/>
                          <a:ea typeface="Calibri" panose="020F0502020204030204" pitchFamily="34" charset="0"/>
                          <a:cs typeface="Times New Roman" panose="02020603050405020304" pitchFamily="18" charset="0"/>
                        </a:rPr>
                        <a:t> II</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pPr algn="ctr">
                        <a:lnSpc>
                          <a:spcPct val="115000"/>
                        </a:lnSpc>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584476057"/>
                  </a:ext>
                </a:extLst>
              </a:tr>
              <a:tr h="0">
                <a:tc>
                  <a:txBody>
                    <a:bodyPr/>
                    <a:lstStyle/>
                    <a:p>
                      <a:pPr>
                        <a:lnSpc>
                          <a:spcPct val="115000"/>
                        </a:lnSpc>
                        <a:spcAft>
                          <a:spcPts val="0"/>
                        </a:spcAft>
                      </a:pPr>
                      <a:r>
                        <a:rPr lang="en-US" sz="1800" b="0" dirty="0">
                          <a:effectLst/>
                          <a:latin typeface="Times New Roman" panose="02020603050405020304" pitchFamily="18" charset="0"/>
                          <a:ea typeface="Calibri" panose="020F0502020204030204" pitchFamily="34" charset="0"/>
                          <a:cs typeface="Times New Roman" panose="02020603050405020304" pitchFamily="18" charset="0"/>
                        </a:rPr>
                        <a:t>a. the practice or custom of having more than one wife at the same time</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68675465"/>
                  </a:ext>
                </a:extLst>
              </a:tr>
              <a:tr h="0">
                <a:tc>
                  <a:txBody>
                    <a:bodyPr/>
                    <a:lstStyle/>
                    <a:p>
                      <a:pPr>
                        <a:lnSpc>
                          <a:spcPct val="115000"/>
                        </a:lnSpc>
                        <a:spcAft>
                          <a:spcPts val="0"/>
                        </a:spcAft>
                      </a:pPr>
                      <a:r>
                        <a:rPr lang="en-US" sz="1800" b="0" dirty="0">
                          <a:effectLst/>
                          <a:latin typeface="Times New Roman" panose="02020603050405020304" pitchFamily="18" charset="0"/>
                          <a:ea typeface="Calibri" panose="020F0502020204030204" pitchFamily="34" charset="0"/>
                          <a:cs typeface="Times New Roman" panose="02020603050405020304" pitchFamily="18" charset="0"/>
                        </a:rPr>
                        <a:t>b. a statue, building, or other structure erected to commemorate a notable person or event</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54436335"/>
                  </a:ext>
                </a:extLst>
              </a:tr>
              <a:tr h="0">
                <a:tc>
                  <a:txBody>
                    <a:bodyPr/>
                    <a:lstStyle/>
                    <a:p>
                      <a:pPr>
                        <a:lnSpc>
                          <a:spcPct val="115000"/>
                        </a:lnSpc>
                        <a:spcAft>
                          <a:spcPts val="0"/>
                        </a:spcAft>
                      </a:pPr>
                      <a:r>
                        <a:rPr lang="en-US" sz="1800" b="0" dirty="0">
                          <a:effectLst/>
                          <a:latin typeface="Times New Roman" panose="02020603050405020304" pitchFamily="18" charset="0"/>
                          <a:ea typeface="Calibri" panose="020F0502020204030204" pitchFamily="34" charset="0"/>
                          <a:cs typeface="Times New Roman" panose="02020603050405020304" pitchFamily="18" charset="0"/>
                        </a:rPr>
                        <a:t>c. a building dedicated to religious ceremonies or worship</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84345999"/>
                  </a:ext>
                </a:extLst>
              </a:tr>
              <a:tr h="0">
                <a:tc>
                  <a:txBody>
                    <a:bodyPr/>
                    <a:lstStyle/>
                    <a:p>
                      <a:pPr algn="just">
                        <a:lnSpc>
                          <a:spcPct val="115000"/>
                        </a:lnSpc>
                        <a:spcAft>
                          <a:spcPts val="0"/>
                        </a:spcAft>
                      </a:pPr>
                      <a:r>
                        <a:rPr lang="en-US" sz="1800" b="0" dirty="0">
                          <a:effectLst/>
                          <a:latin typeface="Times New Roman" panose="02020603050405020304" pitchFamily="18" charset="0"/>
                          <a:ea typeface="Calibri" panose="020F0502020204030204" pitchFamily="34" charset="0"/>
                          <a:cs typeface="Times New Roman" panose="02020603050405020304" pitchFamily="18" charset="0"/>
                        </a:rPr>
                        <a:t>d. to assign a role to someone</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08177380"/>
                  </a:ext>
                </a:extLst>
              </a:tr>
              <a:tr h="51158">
                <a:tc>
                  <a:txBody>
                    <a:bodyPr/>
                    <a:lstStyle/>
                    <a:p>
                      <a:pPr algn="just">
                        <a:lnSpc>
                          <a:spcPct val="115000"/>
                        </a:lnSpc>
                        <a:spcAft>
                          <a:spcPts val="0"/>
                        </a:spcAft>
                      </a:pPr>
                      <a:r>
                        <a:rPr lang="en-US" sz="1800" b="0" dirty="0">
                          <a:effectLst/>
                          <a:latin typeface="Times New Roman" panose="02020603050405020304" pitchFamily="18" charset="0"/>
                          <a:ea typeface="Calibri" panose="020F0502020204030204" pitchFamily="34" charset="0"/>
                          <a:cs typeface="Times New Roman" panose="02020603050405020304" pitchFamily="18" charset="0"/>
                        </a:rPr>
                        <a:t>e. someone who has an important position after someone else</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47927661"/>
                  </a:ext>
                </a:extLst>
              </a:tr>
              <a:tr h="0">
                <a:tc>
                  <a:txBody>
                    <a:bodyPr/>
                    <a:lstStyle/>
                    <a:p>
                      <a:pPr algn="just">
                        <a:lnSpc>
                          <a:spcPct val="115000"/>
                        </a:lnSpc>
                        <a:spcAft>
                          <a:spcPts val="0"/>
                        </a:spcAft>
                      </a:pPr>
                      <a:r>
                        <a:rPr lang="en-US" sz="1800" b="0" dirty="0">
                          <a:effectLst/>
                          <a:latin typeface="Times New Roman" panose="02020603050405020304" pitchFamily="18" charset="0"/>
                          <a:ea typeface="Calibri" panose="020F0502020204030204" pitchFamily="34" charset="0"/>
                          <a:cs typeface="Times New Roman" panose="02020603050405020304" pitchFamily="18" charset="0"/>
                        </a:rPr>
                        <a:t>f. an achievement that requires great courage, skill, or strength</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08830136"/>
                  </a:ext>
                </a:extLst>
              </a:tr>
              <a:tr h="0">
                <a:tc>
                  <a:txBody>
                    <a:bodyPr/>
                    <a:lstStyle/>
                    <a:p>
                      <a:pPr algn="just">
                        <a:lnSpc>
                          <a:spcPct val="115000"/>
                        </a:lnSpc>
                        <a:spcAft>
                          <a:spcPts val="0"/>
                        </a:spcAft>
                      </a:pPr>
                      <a:r>
                        <a:rPr lang="en-US" sz="1800" b="0" dirty="0">
                          <a:effectLst/>
                          <a:latin typeface="Times New Roman" panose="02020603050405020304" pitchFamily="18" charset="0"/>
                          <a:ea typeface="Calibri" panose="020F0502020204030204" pitchFamily="34" charset="0"/>
                          <a:cs typeface="Times New Roman" panose="02020603050405020304" pitchFamily="18" charset="0"/>
                        </a:rPr>
                        <a:t>g. liable to change rapidly and unpredictably, especially for the worse</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75766517"/>
                  </a:ext>
                </a:extLst>
              </a:tr>
              <a:tr h="0">
                <a:tc>
                  <a:txBody>
                    <a:bodyPr/>
                    <a:lstStyle/>
                    <a:p>
                      <a:pPr algn="just">
                        <a:lnSpc>
                          <a:spcPct val="115000"/>
                        </a:lnSpc>
                        <a:spcAft>
                          <a:spcPts val="0"/>
                        </a:spcAft>
                      </a:pPr>
                      <a:r>
                        <a:rPr lang="en-US" sz="1800" b="0">
                          <a:effectLst/>
                          <a:latin typeface="Times New Roman" panose="02020603050405020304" pitchFamily="18" charset="0"/>
                          <a:ea typeface="Calibri" panose="020F0502020204030204" pitchFamily="34" charset="0"/>
                          <a:cs typeface="Times New Roman" panose="02020603050405020304" pitchFamily="18" charset="0"/>
                        </a:rPr>
                        <a:t>h. the period of time when a king/pharaoh rules a country</a:t>
                      </a:r>
                      <a:endParaRPr lang="en-US" sz="1800" b="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73945216"/>
                  </a:ext>
                </a:extLst>
              </a:tr>
              <a:tr h="0">
                <a:tc>
                  <a:txBody>
                    <a:bodyPr/>
                    <a:lstStyle/>
                    <a:p>
                      <a:pPr>
                        <a:lnSpc>
                          <a:spcPct val="115000"/>
                        </a:lnSpc>
                        <a:spcAft>
                          <a:spcPts val="0"/>
                        </a:spcAft>
                      </a:pPr>
                      <a:r>
                        <a:rPr lang="en-US" sz="1800" b="0">
                          <a:effectLst/>
                          <a:latin typeface="Times New Roman" panose="02020603050405020304" pitchFamily="18" charset="0"/>
                          <a:ea typeface="Calibri" panose="020F0502020204030204" pitchFamily="34" charset="0"/>
                          <a:cs typeface="Times New Roman" panose="02020603050405020304" pitchFamily="18" charset="0"/>
                        </a:rPr>
                        <a:t>i. an embalmed or preserved body prepared for burial in ancient Egypt</a:t>
                      </a:r>
                      <a:endParaRPr lang="en-US" sz="1800" b="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09016309"/>
                  </a:ext>
                </a:extLst>
              </a:tr>
              <a:tr h="0">
                <a:tc>
                  <a:txBody>
                    <a:bodyPr/>
                    <a:lstStyle/>
                    <a:p>
                      <a:pPr algn="just">
                        <a:lnSpc>
                          <a:spcPct val="115000"/>
                        </a:lnSpc>
                        <a:spcAft>
                          <a:spcPts val="0"/>
                        </a:spcAft>
                      </a:pPr>
                      <a:r>
                        <a:rPr lang="en-US" sz="1800" b="0" dirty="0">
                          <a:effectLst/>
                          <a:latin typeface="Times New Roman" panose="02020603050405020304" pitchFamily="18" charset="0"/>
                          <a:ea typeface="Calibri" panose="020F0502020204030204" pitchFamily="34" charset="0"/>
                          <a:cs typeface="Times New Roman" panose="02020603050405020304" pitchFamily="18" charset="0"/>
                        </a:rPr>
                        <a:t>j. a wife of highest rank or importance in ancient Egypt</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91362962"/>
                  </a:ext>
                </a:extLst>
              </a:tr>
              <a:tr h="0">
                <a:tc>
                  <a:txBody>
                    <a:bodyPr/>
                    <a:lstStyle/>
                    <a:p>
                      <a:pPr algn="just">
                        <a:lnSpc>
                          <a:spcPct val="115000"/>
                        </a:lnSpc>
                        <a:spcAft>
                          <a:spcPts val="0"/>
                        </a:spcAft>
                      </a:pPr>
                      <a:r>
                        <a:rPr lang="en-US" sz="1800" b="0">
                          <a:effectLst/>
                          <a:latin typeface="Times New Roman" panose="02020603050405020304" pitchFamily="18" charset="0"/>
                          <a:ea typeface="Calibri" panose="020F0502020204030204" pitchFamily="34" charset="0"/>
                          <a:cs typeface="Times New Roman" panose="02020603050405020304" pitchFamily="18" charset="0"/>
                        </a:rPr>
                        <a:t>k. the attitude or behaviour of someone who works very hard and very carefully</a:t>
                      </a:r>
                      <a:endParaRPr lang="en-US" sz="1800" b="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30388657"/>
                  </a:ext>
                </a:extLst>
              </a:tr>
              <a:tr h="0">
                <a:tc>
                  <a:txBody>
                    <a:bodyPr/>
                    <a:lstStyle/>
                    <a:p>
                      <a:pPr algn="just">
                        <a:lnSpc>
                          <a:spcPct val="115000"/>
                        </a:lnSpc>
                        <a:spcAft>
                          <a:spcPts val="0"/>
                        </a:spcAft>
                      </a:pPr>
                      <a:r>
                        <a:rPr lang="en-US" sz="1800" b="0" dirty="0">
                          <a:effectLst/>
                          <a:latin typeface="Times New Roman" panose="02020603050405020304" pitchFamily="18" charset="0"/>
                          <a:ea typeface="Calibri" panose="020F0502020204030204" pitchFamily="34" charset="0"/>
                          <a:cs typeface="Times New Roman" panose="02020603050405020304" pitchFamily="18" charset="0"/>
                        </a:rPr>
                        <a:t>l. to give proof or be evidence that something is true</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85293578"/>
                  </a:ext>
                </a:extLst>
              </a:tr>
            </a:tbl>
          </a:graphicData>
        </a:graphic>
      </p:graphicFrame>
      <p:sp>
        <p:nvSpPr>
          <p:cNvPr id="3" name="Rectangle 2">
            <a:extLst>
              <a:ext uri="{FF2B5EF4-FFF2-40B4-BE49-F238E27FC236}">
                <a16:creationId xmlns:a16="http://schemas.microsoft.com/office/drawing/2014/main" id="{7232757F-4BF6-C6D1-A1E2-DE6E9819C251}"/>
              </a:ext>
            </a:extLst>
          </p:cNvPr>
          <p:cNvSpPr/>
          <p:nvPr/>
        </p:nvSpPr>
        <p:spPr>
          <a:xfrm>
            <a:off x="8545721" y="1869598"/>
            <a:ext cx="1721760"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POLYGAMY</a:t>
            </a:r>
          </a:p>
        </p:txBody>
      </p:sp>
      <p:sp>
        <p:nvSpPr>
          <p:cNvPr id="4" name="Rectangle 3">
            <a:extLst>
              <a:ext uri="{FF2B5EF4-FFF2-40B4-BE49-F238E27FC236}">
                <a16:creationId xmlns:a16="http://schemas.microsoft.com/office/drawing/2014/main" id="{1BA18A72-AD5D-2CFC-6D3E-D9B6465BC69C}"/>
              </a:ext>
            </a:extLst>
          </p:cNvPr>
          <p:cNvSpPr/>
          <p:nvPr/>
        </p:nvSpPr>
        <p:spPr>
          <a:xfrm>
            <a:off x="8545721" y="2299421"/>
            <a:ext cx="1721760"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MONUMENT</a:t>
            </a:r>
          </a:p>
        </p:txBody>
      </p:sp>
      <p:sp>
        <p:nvSpPr>
          <p:cNvPr id="6" name="Rectangle 5">
            <a:extLst>
              <a:ext uri="{FF2B5EF4-FFF2-40B4-BE49-F238E27FC236}">
                <a16:creationId xmlns:a16="http://schemas.microsoft.com/office/drawing/2014/main" id="{3F5DFB34-A6B4-368F-F6B2-15FEA6CF4E37}"/>
              </a:ext>
            </a:extLst>
          </p:cNvPr>
          <p:cNvSpPr/>
          <p:nvPr/>
        </p:nvSpPr>
        <p:spPr>
          <a:xfrm>
            <a:off x="8545721" y="2800828"/>
            <a:ext cx="1721760"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TEMPLE</a:t>
            </a:r>
          </a:p>
        </p:txBody>
      </p:sp>
      <p:sp>
        <p:nvSpPr>
          <p:cNvPr id="7" name="Rectangle 6">
            <a:extLst>
              <a:ext uri="{FF2B5EF4-FFF2-40B4-BE49-F238E27FC236}">
                <a16:creationId xmlns:a16="http://schemas.microsoft.com/office/drawing/2014/main" id="{F96D06B6-3A48-9281-1784-86CF838D4F25}"/>
              </a:ext>
            </a:extLst>
          </p:cNvPr>
          <p:cNvSpPr/>
          <p:nvPr/>
        </p:nvSpPr>
        <p:spPr>
          <a:xfrm>
            <a:off x="8545721" y="3084144"/>
            <a:ext cx="1721760"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TO APPOINT</a:t>
            </a:r>
          </a:p>
        </p:txBody>
      </p:sp>
      <p:sp>
        <p:nvSpPr>
          <p:cNvPr id="8" name="Rectangle 7">
            <a:extLst>
              <a:ext uri="{FF2B5EF4-FFF2-40B4-BE49-F238E27FC236}">
                <a16:creationId xmlns:a16="http://schemas.microsoft.com/office/drawing/2014/main" id="{5DC8F04C-4CA5-5B03-477E-2CBE444B390A}"/>
              </a:ext>
            </a:extLst>
          </p:cNvPr>
          <p:cNvSpPr/>
          <p:nvPr/>
        </p:nvSpPr>
        <p:spPr>
          <a:xfrm>
            <a:off x="8545721" y="3397556"/>
            <a:ext cx="1721760"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SUCCESSOR</a:t>
            </a:r>
          </a:p>
        </p:txBody>
      </p:sp>
      <p:sp>
        <p:nvSpPr>
          <p:cNvPr id="9" name="Rectangle 8">
            <a:extLst>
              <a:ext uri="{FF2B5EF4-FFF2-40B4-BE49-F238E27FC236}">
                <a16:creationId xmlns:a16="http://schemas.microsoft.com/office/drawing/2014/main" id="{B9651A16-73C9-C802-37D2-729D43659496}"/>
              </a:ext>
            </a:extLst>
          </p:cNvPr>
          <p:cNvSpPr/>
          <p:nvPr/>
        </p:nvSpPr>
        <p:spPr>
          <a:xfrm>
            <a:off x="8545721" y="3680872"/>
            <a:ext cx="1721760"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ACCOMPLISHMENT</a:t>
            </a:r>
          </a:p>
        </p:txBody>
      </p:sp>
      <p:sp>
        <p:nvSpPr>
          <p:cNvPr id="10" name="Rectangle 9">
            <a:extLst>
              <a:ext uri="{FF2B5EF4-FFF2-40B4-BE49-F238E27FC236}">
                <a16:creationId xmlns:a16="http://schemas.microsoft.com/office/drawing/2014/main" id="{8221BC8A-9728-678E-B566-9036A44BA430}"/>
              </a:ext>
            </a:extLst>
          </p:cNvPr>
          <p:cNvSpPr/>
          <p:nvPr/>
        </p:nvSpPr>
        <p:spPr>
          <a:xfrm>
            <a:off x="8545721" y="3991421"/>
            <a:ext cx="1721760"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VOLATILE</a:t>
            </a:r>
          </a:p>
        </p:txBody>
      </p:sp>
      <p:sp>
        <p:nvSpPr>
          <p:cNvPr id="11" name="Rectangle 10">
            <a:extLst>
              <a:ext uri="{FF2B5EF4-FFF2-40B4-BE49-F238E27FC236}">
                <a16:creationId xmlns:a16="http://schemas.microsoft.com/office/drawing/2014/main" id="{5A753EF1-A552-78AC-0EFE-F636CFE16F42}"/>
              </a:ext>
            </a:extLst>
          </p:cNvPr>
          <p:cNvSpPr/>
          <p:nvPr/>
        </p:nvSpPr>
        <p:spPr>
          <a:xfrm>
            <a:off x="8545721" y="4281660"/>
            <a:ext cx="1721760"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REIGN</a:t>
            </a:r>
          </a:p>
        </p:txBody>
      </p:sp>
      <p:sp>
        <p:nvSpPr>
          <p:cNvPr id="12" name="Rectangle 11">
            <a:extLst>
              <a:ext uri="{FF2B5EF4-FFF2-40B4-BE49-F238E27FC236}">
                <a16:creationId xmlns:a16="http://schemas.microsoft.com/office/drawing/2014/main" id="{3520E0E3-F3E0-C164-A647-61F7E7374C90}"/>
              </a:ext>
            </a:extLst>
          </p:cNvPr>
          <p:cNvSpPr/>
          <p:nvPr/>
        </p:nvSpPr>
        <p:spPr>
          <a:xfrm>
            <a:off x="8545721" y="4570564"/>
            <a:ext cx="1721760"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MUMMY</a:t>
            </a:r>
          </a:p>
        </p:txBody>
      </p:sp>
      <p:sp>
        <p:nvSpPr>
          <p:cNvPr id="13" name="Rectangle 12">
            <a:extLst>
              <a:ext uri="{FF2B5EF4-FFF2-40B4-BE49-F238E27FC236}">
                <a16:creationId xmlns:a16="http://schemas.microsoft.com/office/drawing/2014/main" id="{03FFF3F0-CE4C-BDBD-A050-A7A2C9A3739C}"/>
              </a:ext>
            </a:extLst>
          </p:cNvPr>
          <p:cNvSpPr/>
          <p:nvPr/>
        </p:nvSpPr>
        <p:spPr>
          <a:xfrm>
            <a:off x="8545721" y="4871604"/>
            <a:ext cx="1721760"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PRINCIPAL WIFE</a:t>
            </a:r>
          </a:p>
        </p:txBody>
      </p:sp>
      <p:sp>
        <p:nvSpPr>
          <p:cNvPr id="14" name="Rectangle 13">
            <a:extLst>
              <a:ext uri="{FF2B5EF4-FFF2-40B4-BE49-F238E27FC236}">
                <a16:creationId xmlns:a16="http://schemas.microsoft.com/office/drawing/2014/main" id="{933F4CA0-D736-4981-24AD-22640FFB280C}"/>
              </a:ext>
            </a:extLst>
          </p:cNvPr>
          <p:cNvSpPr/>
          <p:nvPr/>
        </p:nvSpPr>
        <p:spPr>
          <a:xfrm>
            <a:off x="8545721" y="5154920"/>
            <a:ext cx="1721760"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DILIGENT</a:t>
            </a:r>
          </a:p>
        </p:txBody>
      </p:sp>
      <p:sp>
        <p:nvSpPr>
          <p:cNvPr id="15" name="Rectangle 14">
            <a:extLst>
              <a:ext uri="{FF2B5EF4-FFF2-40B4-BE49-F238E27FC236}">
                <a16:creationId xmlns:a16="http://schemas.microsoft.com/office/drawing/2014/main" id="{81EF0F85-8D42-4728-3CCB-D96734A87ADD}"/>
              </a:ext>
            </a:extLst>
          </p:cNvPr>
          <p:cNvSpPr/>
          <p:nvPr/>
        </p:nvSpPr>
        <p:spPr>
          <a:xfrm>
            <a:off x="8545721" y="5471921"/>
            <a:ext cx="1721760"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TO PORTRAY</a:t>
            </a:r>
          </a:p>
        </p:txBody>
      </p:sp>
    </p:spTree>
    <p:extLst>
      <p:ext uri="{BB962C8B-B14F-4D97-AF65-F5344CB8AC3E}">
        <p14:creationId xmlns:p14="http://schemas.microsoft.com/office/powerpoint/2010/main" val="1398192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ppt_x"/>
                                          </p:val>
                                        </p:tav>
                                        <p:tav tm="100000">
                                          <p:val>
                                            <p:strVal val="#ppt_x"/>
                                          </p:val>
                                        </p:tav>
                                      </p:tavLst>
                                    </p:anim>
                                    <p:anim calcmode="lin" valueType="num">
                                      <p:cBhvr additive="base">
                                        <p:cTn id="3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additive="base">
                                        <p:cTn id="43" dur="500" fill="hold"/>
                                        <p:tgtEl>
                                          <p:spTgt spid="9"/>
                                        </p:tgtEl>
                                        <p:attrNameLst>
                                          <p:attrName>ppt_x</p:attrName>
                                        </p:attrNameLst>
                                      </p:cBhvr>
                                      <p:tavLst>
                                        <p:tav tm="0">
                                          <p:val>
                                            <p:strVal val="#ppt_x"/>
                                          </p:val>
                                        </p:tav>
                                        <p:tav tm="100000">
                                          <p:val>
                                            <p:strVal val="#ppt_x"/>
                                          </p:val>
                                        </p:tav>
                                      </p:tavLst>
                                    </p:anim>
                                    <p:anim calcmode="lin" valueType="num">
                                      <p:cBhvr additive="base">
                                        <p:cTn id="4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additive="base">
                                        <p:cTn id="49" dur="500" fill="hold"/>
                                        <p:tgtEl>
                                          <p:spTgt spid="10"/>
                                        </p:tgtEl>
                                        <p:attrNameLst>
                                          <p:attrName>ppt_x</p:attrName>
                                        </p:attrNameLst>
                                      </p:cBhvr>
                                      <p:tavLst>
                                        <p:tav tm="0">
                                          <p:val>
                                            <p:strVal val="#ppt_x"/>
                                          </p:val>
                                        </p:tav>
                                        <p:tav tm="100000">
                                          <p:val>
                                            <p:strVal val="#ppt_x"/>
                                          </p:val>
                                        </p:tav>
                                      </p:tavLst>
                                    </p:anim>
                                    <p:anim calcmode="lin" valueType="num">
                                      <p:cBhvr additive="base">
                                        <p:cTn id="5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1"/>
                                        </p:tgtEl>
                                        <p:attrNameLst>
                                          <p:attrName>style.visibility</p:attrName>
                                        </p:attrNameLst>
                                      </p:cBhvr>
                                      <p:to>
                                        <p:strVal val="visible"/>
                                      </p:to>
                                    </p:set>
                                    <p:anim calcmode="lin" valueType="num">
                                      <p:cBhvr additive="base">
                                        <p:cTn id="55" dur="500" fill="hold"/>
                                        <p:tgtEl>
                                          <p:spTgt spid="11"/>
                                        </p:tgtEl>
                                        <p:attrNameLst>
                                          <p:attrName>ppt_x</p:attrName>
                                        </p:attrNameLst>
                                      </p:cBhvr>
                                      <p:tavLst>
                                        <p:tav tm="0">
                                          <p:val>
                                            <p:strVal val="#ppt_x"/>
                                          </p:val>
                                        </p:tav>
                                        <p:tav tm="100000">
                                          <p:val>
                                            <p:strVal val="#ppt_x"/>
                                          </p:val>
                                        </p:tav>
                                      </p:tavLst>
                                    </p:anim>
                                    <p:anim calcmode="lin" valueType="num">
                                      <p:cBhvr additive="base">
                                        <p:cTn id="5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2"/>
                                        </p:tgtEl>
                                        <p:attrNameLst>
                                          <p:attrName>style.visibility</p:attrName>
                                        </p:attrNameLst>
                                      </p:cBhvr>
                                      <p:to>
                                        <p:strVal val="visible"/>
                                      </p:to>
                                    </p:set>
                                    <p:anim calcmode="lin" valueType="num">
                                      <p:cBhvr additive="base">
                                        <p:cTn id="61" dur="500" fill="hold"/>
                                        <p:tgtEl>
                                          <p:spTgt spid="12"/>
                                        </p:tgtEl>
                                        <p:attrNameLst>
                                          <p:attrName>ppt_x</p:attrName>
                                        </p:attrNameLst>
                                      </p:cBhvr>
                                      <p:tavLst>
                                        <p:tav tm="0">
                                          <p:val>
                                            <p:strVal val="#ppt_x"/>
                                          </p:val>
                                        </p:tav>
                                        <p:tav tm="100000">
                                          <p:val>
                                            <p:strVal val="#ppt_x"/>
                                          </p:val>
                                        </p:tav>
                                      </p:tavLst>
                                    </p:anim>
                                    <p:anim calcmode="lin" valueType="num">
                                      <p:cBhvr additive="base">
                                        <p:cTn id="6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3"/>
                                        </p:tgtEl>
                                        <p:attrNameLst>
                                          <p:attrName>style.visibility</p:attrName>
                                        </p:attrNameLst>
                                      </p:cBhvr>
                                      <p:to>
                                        <p:strVal val="visible"/>
                                      </p:to>
                                    </p:set>
                                    <p:anim calcmode="lin" valueType="num">
                                      <p:cBhvr additive="base">
                                        <p:cTn id="67" dur="500" fill="hold"/>
                                        <p:tgtEl>
                                          <p:spTgt spid="13"/>
                                        </p:tgtEl>
                                        <p:attrNameLst>
                                          <p:attrName>ppt_x</p:attrName>
                                        </p:attrNameLst>
                                      </p:cBhvr>
                                      <p:tavLst>
                                        <p:tav tm="0">
                                          <p:val>
                                            <p:strVal val="#ppt_x"/>
                                          </p:val>
                                        </p:tav>
                                        <p:tav tm="100000">
                                          <p:val>
                                            <p:strVal val="#ppt_x"/>
                                          </p:val>
                                        </p:tav>
                                      </p:tavLst>
                                    </p:anim>
                                    <p:anim calcmode="lin" valueType="num">
                                      <p:cBhvr additive="base">
                                        <p:cTn id="6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4"/>
                                        </p:tgtEl>
                                        <p:attrNameLst>
                                          <p:attrName>style.visibility</p:attrName>
                                        </p:attrNameLst>
                                      </p:cBhvr>
                                      <p:to>
                                        <p:strVal val="visible"/>
                                      </p:to>
                                    </p:set>
                                    <p:anim calcmode="lin" valueType="num">
                                      <p:cBhvr additive="base">
                                        <p:cTn id="73" dur="500" fill="hold"/>
                                        <p:tgtEl>
                                          <p:spTgt spid="14"/>
                                        </p:tgtEl>
                                        <p:attrNameLst>
                                          <p:attrName>ppt_x</p:attrName>
                                        </p:attrNameLst>
                                      </p:cBhvr>
                                      <p:tavLst>
                                        <p:tav tm="0">
                                          <p:val>
                                            <p:strVal val="#ppt_x"/>
                                          </p:val>
                                        </p:tav>
                                        <p:tav tm="100000">
                                          <p:val>
                                            <p:strVal val="#ppt_x"/>
                                          </p:val>
                                        </p:tav>
                                      </p:tavLst>
                                    </p:anim>
                                    <p:anim calcmode="lin" valueType="num">
                                      <p:cBhvr additive="base">
                                        <p:cTn id="7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15"/>
                                        </p:tgtEl>
                                        <p:attrNameLst>
                                          <p:attrName>style.visibility</p:attrName>
                                        </p:attrNameLst>
                                      </p:cBhvr>
                                      <p:to>
                                        <p:strVal val="visible"/>
                                      </p:to>
                                    </p:set>
                                    <p:anim calcmode="lin" valueType="num">
                                      <p:cBhvr additive="base">
                                        <p:cTn id="79" dur="500" fill="hold"/>
                                        <p:tgtEl>
                                          <p:spTgt spid="15"/>
                                        </p:tgtEl>
                                        <p:attrNameLst>
                                          <p:attrName>ppt_x</p:attrName>
                                        </p:attrNameLst>
                                      </p:cBhvr>
                                      <p:tavLst>
                                        <p:tav tm="0">
                                          <p:val>
                                            <p:strVal val="#ppt_x"/>
                                          </p:val>
                                        </p:tav>
                                        <p:tav tm="100000">
                                          <p:val>
                                            <p:strVal val="#ppt_x"/>
                                          </p:val>
                                        </p:tav>
                                      </p:tavLst>
                                    </p:anim>
                                    <p:anim calcmode="lin" valueType="num">
                                      <p:cBhvr additive="base">
                                        <p:cTn id="8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1451" y="157307"/>
            <a:ext cx="10515600" cy="383020"/>
          </a:xfrm>
        </p:spPr>
        <p:txBody>
          <a:bodyPr>
            <a:normAutofit fontScale="90000"/>
          </a:bodyPr>
          <a:lstStyle/>
          <a:p>
            <a:r>
              <a:rPr lang="en-US" dirty="0"/>
              <a:t>Tenses                      </a:t>
            </a:r>
          </a:p>
        </p:txBody>
      </p:sp>
      <p:sp>
        <p:nvSpPr>
          <p:cNvPr id="4" name="Rectangle 3"/>
          <p:cNvSpPr/>
          <p:nvPr/>
        </p:nvSpPr>
        <p:spPr>
          <a:xfrm>
            <a:off x="378514" y="735279"/>
            <a:ext cx="11247644" cy="5512919"/>
          </a:xfrm>
          <a:prstGeom prst="rect">
            <a:avLst/>
          </a:prstGeom>
        </p:spPr>
        <p:txBody>
          <a:bodyPr wrap="square">
            <a:spAutoFit/>
          </a:bodyPr>
          <a:lstStyle/>
          <a:p>
            <a:pPr algn="ctr">
              <a:lnSpc>
                <a:spcPct val="115000"/>
              </a:lnSpc>
              <a:spcAft>
                <a:spcPts val="1000"/>
              </a:spcAft>
            </a:pPr>
            <a:r>
              <a:rPr lang="en-US" sz="1500" b="1" dirty="0">
                <a:latin typeface="Times New Roman" panose="02020603050405020304" pitchFamily="18" charset="0"/>
                <a:ea typeface="Calibri" panose="020F0502020204030204" pitchFamily="34" charset="0"/>
                <a:cs typeface="Times New Roman" panose="02020603050405020304" pitchFamily="18" charset="0"/>
              </a:rPr>
              <a:t>Tutankhamun’s burial mask</a:t>
            </a:r>
            <a:endParaRPr lang="en-US" sz="15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sz="1500" dirty="0">
                <a:latin typeface="Times New Roman" panose="02020603050405020304" pitchFamily="18" charset="0"/>
                <a:ea typeface="Calibri" panose="020F0502020204030204" pitchFamily="34" charset="0"/>
                <a:cs typeface="Times New Roman" panose="02020603050405020304" pitchFamily="18" charset="0"/>
              </a:rPr>
              <a:t>The most famous archeological relic in the world (1)____________(</a:t>
            </a:r>
            <a:r>
              <a:rPr lang="en-US" sz="1500" b="1" dirty="0">
                <a:latin typeface="Times New Roman" panose="02020603050405020304" pitchFamily="18" charset="0"/>
                <a:ea typeface="Calibri" panose="020F0502020204030204" pitchFamily="34" charset="0"/>
                <a:cs typeface="Times New Roman" panose="02020603050405020304" pitchFamily="18" charset="0"/>
              </a:rPr>
              <a:t>DAMAGE</a:t>
            </a:r>
            <a:r>
              <a:rPr lang="en-US" sz="1500" dirty="0">
                <a:latin typeface="Times New Roman" panose="02020603050405020304" pitchFamily="18" charset="0"/>
                <a:ea typeface="Calibri" panose="020F0502020204030204" pitchFamily="34" charset="0"/>
                <a:cs typeface="Times New Roman" panose="02020603050405020304" pitchFamily="18" charset="0"/>
              </a:rPr>
              <a:t>) during a recent cleaning attempt. After being knocked off, the blue and gold beard on King </a:t>
            </a:r>
            <a:r>
              <a:rPr lang="en-US" sz="1500" dirty="0" err="1">
                <a:latin typeface="Times New Roman" panose="02020603050405020304" pitchFamily="18" charset="0"/>
                <a:ea typeface="Calibri" panose="020F0502020204030204" pitchFamily="34" charset="0"/>
                <a:cs typeface="Times New Roman" panose="02020603050405020304" pitchFamily="18" charset="0"/>
              </a:rPr>
              <a:t>Tut's</a:t>
            </a:r>
            <a:r>
              <a:rPr lang="en-US" sz="1500" dirty="0">
                <a:latin typeface="Times New Roman" panose="02020603050405020304" pitchFamily="18" charset="0"/>
                <a:ea typeface="Calibri" panose="020F0502020204030204" pitchFamily="34" charset="0"/>
                <a:cs typeface="Times New Roman" panose="02020603050405020304" pitchFamily="18" charset="0"/>
              </a:rPr>
              <a:t> burial mask</a:t>
            </a:r>
            <a:r>
              <a:rPr lang="en-US" sz="1500" dirty="0">
                <a:latin typeface="Calibri" panose="020F0502020204030204" pitchFamily="34" charset="0"/>
                <a:ea typeface="Calibri" panose="020F0502020204030204" pitchFamily="34" charset="0"/>
                <a:cs typeface="Times New Roman" panose="02020603050405020304" pitchFamily="18" charset="0"/>
              </a:rPr>
              <a:t> </a:t>
            </a:r>
            <a:r>
              <a:rPr lang="en-US" sz="1500" dirty="0">
                <a:latin typeface="Times New Roman" panose="02020603050405020304" pitchFamily="18" charset="0"/>
                <a:ea typeface="Calibri" panose="020F0502020204030204" pitchFamily="34" charset="0"/>
                <a:cs typeface="Times New Roman" panose="02020603050405020304" pitchFamily="18" charset="0"/>
              </a:rPr>
              <a:t>(2)___________(</a:t>
            </a:r>
            <a:r>
              <a:rPr lang="en-US" sz="1500" b="1" dirty="0">
                <a:latin typeface="Times New Roman" panose="02020603050405020304" pitchFamily="18" charset="0"/>
                <a:ea typeface="Calibri" panose="020F0502020204030204" pitchFamily="34" charset="0"/>
                <a:cs typeface="Times New Roman" panose="02020603050405020304" pitchFamily="18" charset="0"/>
              </a:rPr>
              <a:t>GLUE</a:t>
            </a:r>
            <a:r>
              <a:rPr lang="en-US" sz="1500" dirty="0">
                <a:latin typeface="Times New Roman" panose="02020603050405020304" pitchFamily="18" charset="0"/>
                <a:ea typeface="Calibri" panose="020F0502020204030204" pitchFamily="34" charset="0"/>
                <a:cs typeface="Times New Roman" panose="02020603050405020304" pitchFamily="18" charset="0"/>
              </a:rPr>
              <a:t>) back on with an inappropriate adhesive, damaging it even further.</a:t>
            </a:r>
            <a:endParaRPr lang="en-US" sz="15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sz="1500" dirty="0">
                <a:latin typeface="Times New Roman" panose="02020603050405020304" pitchFamily="18" charset="0"/>
                <a:ea typeface="Calibri" panose="020F0502020204030204" pitchFamily="34" charset="0"/>
                <a:cs typeface="Times New Roman" panose="02020603050405020304" pitchFamily="18" charset="0"/>
              </a:rPr>
              <a:t> </a:t>
            </a:r>
            <a:endParaRPr lang="en-US" sz="15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sz="1500" dirty="0">
                <a:latin typeface="Times New Roman" panose="02020603050405020304" pitchFamily="18" charset="0"/>
                <a:ea typeface="Calibri" panose="020F0502020204030204" pitchFamily="34" charset="0"/>
                <a:cs typeface="Times New Roman" panose="02020603050405020304" pitchFamily="18" charset="0"/>
              </a:rPr>
              <a:t>Conservators at the museum revealed the incident (3)___________(</a:t>
            </a:r>
            <a:r>
              <a:rPr lang="en-US" sz="1500" b="1" dirty="0">
                <a:latin typeface="Times New Roman" panose="02020603050405020304" pitchFamily="18" charset="0"/>
                <a:ea typeface="Calibri" panose="020F0502020204030204" pitchFamily="34" charset="0"/>
                <a:cs typeface="Times New Roman" panose="02020603050405020304" pitchFamily="18" charset="0"/>
              </a:rPr>
              <a:t>TAKE</a:t>
            </a:r>
            <a:r>
              <a:rPr lang="en-US" sz="1500" dirty="0">
                <a:latin typeface="Times New Roman" panose="02020603050405020304" pitchFamily="18" charset="0"/>
                <a:ea typeface="Calibri" panose="020F0502020204030204" pitchFamily="34" charset="0"/>
                <a:cs typeface="Times New Roman" panose="02020603050405020304" pitchFamily="18" charset="0"/>
              </a:rPr>
              <a:t>) place yesterday when the curators at the Egyptian Museum in Cairo quickly (4)____________(</a:t>
            </a:r>
            <a:r>
              <a:rPr lang="en-US" sz="1500" b="1" dirty="0">
                <a:latin typeface="Times New Roman" panose="02020603050405020304" pitchFamily="18" charset="0"/>
                <a:ea typeface="Calibri" panose="020F0502020204030204" pitchFamily="34" charset="0"/>
                <a:cs typeface="Times New Roman" panose="02020603050405020304" pitchFamily="18" charset="0"/>
              </a:rPr>
              <a:t>GLUE</a:t>
            </a:r>
            <a:r>
              <a:rPr lang="en-US" sz="1500" dirty="0">
                <a:latin typeface="Times New Roman" panose="02020603050405020304" pitchFamily="18" charset="0"/>
                <a:ea typeface="Calibri" panose="020F0502020204030204" pitchFamily="34" charset="0"/>
                <a:cs typeface="Times New Roman" panose="02020603050405020304" pitchFamily="18" charset="0"/>
              </a:rPr>
              <a:t>) back the beard with epoxy, an ‘irreversible material’ that (5)____________(</a:t>
            </a:r>
            <a:r>
              <a:rPr lang="en-US" sz="1500" b="1" dirty="0">
                <a:latin typeface="Times New Roman" panose="02020603050405020304" pitchFamily="18" charset="0"/>
                <a:ea typeface="Calibri" panose="020F0502020204030204" pitchFamily="34" charset="0"/>
                <a:cs typeface="Times New Roman" panose="02020603050405020304" pitchFamily="18" charset="0"/>
              </a:rPr>
              <a:t>BE</a:t>
            </a:r>
            <a:r>
              <a:rPr lang="en-US" sz="1500" dirty="0">
                <a:latin typeface="Times New Roman" panose="02020603050405020304" pitchFamily="18" charset="0"/>
                <a:ea typeface="Calibri" panose="020F0502020204030204" pitchFamily="34" charset="0"/>
                <a:cs typeface="Times New Roman" panose="02020603050405020304" pitchFamily="18" charset="0"/>
              </a:rPr>
              <a:t>) completely unsuitable for a restoration effort of this importance. </a:t>
            </a:r>
            <a:endParaRPr lang="en-US" sz="15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sz="1500" dirty="0">
                <a:latin typeface="Times New Roman" panose="02020603050405020304" pitchFamily="18" charset="0"/>
                <a:ea typeface="Calibri" panose="020F0502020204030204" pitchFamily="34" charset="0"/>
                <a:cs typeface="Times New Roman" panose="02020603050405020304" pitchFamily="18" charset="0"/>
              </a:rPr>
              <a:t> </a:t>
            </a:r>
            <a:endParaRPr lang="en-US" sz="15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sz="1500" dirty="0">
                <a:latin typeface="Times New Roman" panose="02020603050405020304" pitchFamily="18" charset="0"/>
                <a:ea typeface="Calibri" panose="020F0502020204030204" pitchFamily="34" charset="0"/>
                <a:cs typeface="Times New Roman" panose="02020603050405020304" pitchFamily="18" charset="0"/>
              </a:rPr>
              <a:t>“The mask (6)____________(</a:t>
            </a:r>
            <a:r>
              <a:rPr lang="en-US" sz="1500" b="1" dirty="0">
                <a:latin typeface="Times New Roman" panose="02020603050405020304" pitchFamily="18" charset="0"/>
                <a:ea typeface="Calibri" panose="020F0502020204030204" pitchFamily="34" charset="0"/>
                <a:cs typeface="Times New Roman" panose="02020603050405020304" pitchFamily="18" charset="0"/>
              </a:rPr>
              <a:t>SHOULD/TAKE</a:t>
            </a:r>
            <a:r>
              <a:rPr lang="en-US" sz="1500" dirty="0">
                <a:latin typeface="Times New Roman" panose="02020603050405020304" pitchFamily="18" charset="0"/>
                <a:ea typeface="Calibri" panose="020F0502020204030204" pitchFamily="34" charset="0"/>
                <a:cs typeface="Times New Roman" panose="02020603050405020304" pitchFamily="18" charset="0"/>
              </a:rPr>
              <a:t>) to the conservation lab but they (7)_____________(</a:t>
            </a:r>
            <a:r>
              <a:rPr lang="en-US" sz="1500" b="1" dirty="0">
                <a:latin typeface="Times New Roman" panose="02020603050405020304" pitchFamily="18" charset="0"/>
                <a:ea typeface="Calibri" panose="020F0502020204030204" pitchFamily="34" charset="0"/>
                <a:cs typeface="Times New Roman" panose="02020603050405020304" pitchFamily="18" charset="0"/>
              </a:rPr>
              <a:t>BE</a:t>
            </a:r>
            <a:r>
              <a:rPr lang="en-US" sz="1500" dirty="0">
                <a:latin typeface="Times New Roman" panose="02020603050405020304" pitchFamily="18" charset="0"/>
                <a:ea typeface="Calibri" panose="020F0502020204030204" pitchFamily="34" charset="0"/>
                <a:cs typeface="Times New Roman" panose="02020603050405020304" pitchFamily="18" charset="0"/>
              </a:rPr>
              <a:t>) in a rush</a:t>
            </a:r>
            <a:endParaRPr lang="sr-Latn-RS" sz="15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en-US" sz="1500" dirty="0">
                <a:latin typeface="Times New Roman" panose="02020603050405020304" pitchFamily="18" charset="0"/>
                <a:ea typeface="Calibri" panose="020F0502020204030204" pitchFamily="34" charset="0"/>
                <a:cs typeface="Times New Roman" panose="02020603050405020304" pitchFamily="18" charset="0"/>
              </a:rPr>
              <a:t> to get it displayed quickly again and (8)___________(</a:t>
            </a:r>
            <a:r>
              <a:rPr lang="en-US" sz="1500" b="1" dirty="0">
                <a:latin typeface="Times New Roman" panose="02020603050405020304" pitchFamily="18" charset="0"/>
                <a:ea typeface="Calibri" panose="020F0502020204030204" pitchFamily="34" charset="0"/>
                <a:cs typeface="Times New Roman" panose="02020603050405020304" pitchFamily="18" charset="0"/>
              </a:rPr>
              <a:t>USE</a:t>
            </a:r>
            <a:r>
              <a:rPr lang="en-US" sz="1500" dirty="0">
                <a:latin typeface="Times New Roman" panose="02020603050405020304" pitchFamily="18" charset="0"/>
                <a:ea typeface="Calibri" panose="020F0502020204030204" pitchFamily="34" charset="0"/>
                <a:cs typeface="Times New Roman" panose="02020603050405020304" pitchFamily="18" charset="0"/>
              </a:rPr>
              <a:t>) this quick drying, irreversible material,” the conservator says.</a:t>
            </a:r>
            <a:endParaRPr lang="en-US" sz="15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sz="1500" dirty="0">
                <a:latin typeface="Times New Roman" panose="02020603050405020304" pitchFamily="18" charset="0"/>
                <a:ea typeface="Calibri" panose="020F0502020204030204" pitchFamily="34" charset="0"/>
                <a:cs typeface="Times New Roman" panose="02020603050405020304" pitchFamily="18" charset="0"/>
              </a:rPr>
              <a:t> </a:t>
            </a:r>
            <a:endParaRPr lang="en-US" sz="15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sz="1500" dirty="0">
                <a:latin typeface="Times New Roman" panose="02020603050405020304" pitchFamily="18" charset="0"/>
                <a:ea typeface="Calibri" panose="020F0502020204030204" pitchFamily="34" charset="0"/>
                <a:cs typeface="Times New Roman" panose="02020603050405020304" pitchFamily="18" charset="0"/>
              </a:rPr>
              <a:t>The conservator also adds that the mask now (9)___________(</a:t>
            </a:r>
            <a:r>
              <a:rPr lang="en-US" sz="1500" b="1" dirty="0">
                <a:latin typeface="Times New Roman" panose="02020603050405020304" pitchFamily="18" charset="0"/>
                <a:ea typeface="Calibri" panose="020F0502020204030204" pitchFamily="34" charset="0"/>
                <a:cs typeface="Times New Roman" panose="02020603050405020304" pitchFamily="18" charset="0"/>
              </a:rPr>
              <a:t>SHOW</a:t>
            </a:r>
            <a:r>
              <a:rPr lang="en-US" sz="1500" dirty="0">
                <a:latin typeface="Times New Roman" panose="02020603050405020304" pitchFamily="18" charset="0"/>
                <a:ea typeface="Calibri" panose="020F0502020204030204" pitchFamily="34" charset="0"/>
                <a:cs typeface="Times New Roman" panose="02020603050405020304" pitchFamily="18" charset="0"/>
              </a:rPr>
              <a:t>) a gap between the face and the beard,</a:t>
            </a:r>
            <a:endParaRPr lang="sr-Latn-RS" sz="15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en-US" sz="1500" dirty="0">
                <a:latin typeface="Times New Roman" panose="02020603050405020304" pitchFamily="18" charset="0"/>
                <a:ea typeface="Calibri" panose="020F0502020204030204" pitchFamily="34" charset="0"/>
                <a:cs typeface="Times New Roman" panose="02020603050405020304" pitchFamily="18" charset="0"/>
              </a:rPr>
              <a:t> whereas before it was directly attached: “Now you can (10)_____________(</a:t>
            </a:r>
            <a:r>
              <a:rPr lang="en-US" sz="1500" b="1" dirty="0">
                <a:latin typeface="Times New Roman" panose="02020603050405020304" pitchFamily="18" charset="0"/>
                <a:ea typeface="Calibri" panose="020F0502020204030204" pitchFamily="34" charset="0"/>
                <a:cs typeface="Times New Roman" panose="02020603050405020304" pitchFamily="18" charset="0"/>
              </a:rPr>
              <a:t>SEE</a:t>
            </a:r>
            <a:r>
              <a:rPr lang="en-US" sz="1500" dirty="0">
                <a:latin typeface="Times New Roman" panose="02020603050405020304" pitchFamily="18" charset="0"/>
                <a:ea typeface="Calibri" panose="020F0502020204030204" pitchFamily="34" charset="0"/>
                <a:cs typeface="Times New Roman" panose="02020603050405020304" pitchFamily="18" charset="0"/>
              </a:rPr>
              <a:t>) a layer of transparent yellow.”</a:t>
            </a:r>
            <a:endParaRPr lang="en-US" sz="15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sz="1500" dirty="0">
                <a:latin typeface="Times New Roman" panose="02020603050405020304" pitchFamily="18" charset="0"/>
                <a:ea typeface="Calibri" panose="020F0502020204030204" pitchFamily="34" charset="0"/>
                <a:cs typeface="Times New Roman" panose="02020603050405020304" pitchFamily="18" charset="0"/>
              </a:rPr>
              <a:t> </a:t>
            </a:r>
            <a:endParaRPr lang="en-US" sz="15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sz="1500" dirty="0">
                <a:latin typeface="Times New Roman" panose="02020603050405020304" pitchFamily="18" charset="0"/>
                <a:ea typeface="Calibri" panose="020F0502020204030204" pitchFamily="34" charset="0"/>
                <a:cs typeface="Times New Roman" panose="02020603050405020304" pitchFamily="18" charset="0"/>
              </a:rPr>
              <a:t>Another museum conservator, who (11)___________(</a:t>
            </a:r>
            <a:r>
              <a:rPr lang="en-US" sz="1500" b="1" dirty="0">
                <a:latin typeface="Times New Roman" panose="02020603050405020304" pitchFamily="18" charset="0"/>
                <a:ea typeface="Calibri" panose="020F0502020204030204" pitchFamily="34" charset="0"/>
                <a:cs typeface="Times New Roman" panose="02020603050405020304" pitchFamily="18" charset="0"/>
              </a:rPr>
              <a:t>BE</a:t>
            </a:r>
            <a:r>
              <a:rPr lang="en-US" sz="1500" dirty="0">
                <a:latin typeface="Times New Roman" panose="02020603050405020304" pitchFamily="18" charset="0"/>
                <a:ea typeface="Calibri" panose="020F0502020204030204" pitchFamily="34" charset="0"/>
                <a:cs typeface="Times New Roman" panose="02020603050405020304" pitchFamily="18" charset="0"/>
              </a:rPr>
              <a:t>) present at the time of the repair, said that epoxy (12)___________(</a:t>
            </a:r>
            <a:r>
              <a:rPr lang="en-US" sz="1500" b="1" dirty="0">
                <a:latin typeface="Times New Roman" panose="02020603050405020304" pitchFamily="18" charset="0"/>
                <a:ea typeface="Calibri" panose="020F0502020204030204" pitchFamily="34" charset="0"/>
                <a:cs typeface="Times New Roman" panose="02020603050405020304" pitchFamily="18" charset="0"/>
              </a:rPr>
              <a:t>ALREADY/DRY</a:t>
            </a:r>
            <a:r>
              <a:rPr lang="en-US" sz="1500" dirty="0">
                <a:latin typeface="Times New Roman" panose="02020603050405020304" pitchFamily="18" charset="0"/>
                <a:ea typeface="Calibri" panose="020F0502020204030204" pitchFamily="34" charset="0"/>
                <a:cs typeface="Times New Roman" panose="02020603050405020304" pitchFamily="18" charset="0"/>
              </a:rPr>
              <a:t>) on the face of the king's mask when his colleague (13)____________(</a:t>
            </a:r>
            <a:r>
              <a:rPr lang="en-US" sz="1500" b="1" dirty="0">
                <a:latin typeface="Times New Roman" panose="02020603050405020304" pitchFamily="18" charset="0"/>
                <a:ea typeface="Calibri" panose="020F0502020204030204" pitchFamily="34" charset="0"/>
                <a:cs typeface="Times New Roman" panose="02020603050405020304" pitchFamily="18" charset="0"/>
              </a:rPr>
              <a:t>USE</a:t>
            </a:r>
            <a:r>
              <a:rPr lang="en-US" sz="1500" dirty="0">
                <a:latin typeface="Times New Roman" panose="02020603050405020304" pitchFamily="18" charset="0"/>
                <a:ea typeface="Calibri" panose="020F0502020204030204" pitchFamily="34" charset="0"/>
                <a:cs typeface="Times New Roman" panose="02020603050405020304" pitchFamily="18" charset="0"/>
              </a:rPr>
              <a:t>) a spatula to remove it, leaving scratches. The first conservator who inspected the artifact confirmed the scratches and said that they (14)___________(</a:t>
            </a:r>
            <a:r>
              <a:rPr lang="en-US" sz="1500" b="1" dirty="0">
                <a:latin typeface="Times New Roman" panose="02020603050405020304" pitchFamily="18" charset="0"/>
                <a:ea typeface="Calibri" panose="020F0502020204030204" pitchFamily="34" charset="0"/>
                <a:cs typeface="Times New Roman" panose="02020603050405020304" pitchFamily="18" charset="0"/>
              </a:rPr>
              <a:t>MAKE</a:t>
            </a:r>
            <a:r>
              <a:rPr lang="en-US" sz="1500" dirty="0">
                <a:latin typeface="Times New Roman" panose="02020603050405020304" pitchFamily="18" charset="0"/>
                <a:ea typeface="Calibri" panose="020F0502020204030204" pitchFamily="34" charset="0"/>
                <a:cs typeface="Times New Roman" panose="02020603050405020304" pitchFamily="18" charset="0"/>
              </a:rPr>
              <a:t>) by a tool used to scrape off the epoxy.</a:t>
            </a:r>
            <a:endParaRPr lang="en-US" sz="15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sz="1500" dirty="0">
                <a:latin typeface="Times New Roman" panose="02020603050405020304" pitchFamily="18" charset="0"/>
                <a:ea typeface="Calibri" panose="020F0502020204030204" pitchFamily="34" charset="0"/>
                <a:cs typeface="Times New Roman" panose="02020603050405020304" pitchFamily="18" charset="0"/>
              </a:rPr>
              <a:t> </a:t>
            </a:r>
            <a:endParaRPr lang="en-US" sz="15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sz="1500" dirty="0">
                <a:latin typeface="Times New Roman" panose="02020603050405020304" pitchFamily="18" charset="0"/>
                <a:ea typeface="Calibri" panose="020F0502020204030204" pitchFamily="34" charset="0"/>
                <a:cs typeface="Times New Roman" panose="02020603050405020304" pitchFamily="18" charset="0"/>
              </a:rPr>
              <a:t>So far, Egypt's Antiquities Ministry and the museum administration (15)___________(</a:t>
            </a:r>
            <a:r>
              <a:rPr lang="en-US" sz="1500" b="1" dirty="0">
                <a:latin typeface="Times New Roman" panose="02020603050405020304" pitchFamily="18" charset="0"/>
                <a:ea typeface="Calibri" panose="020F0502020204030204" pitchFamily="34" charset="0"/>
                <a:cs typeface="Times New Roman" panose="02020603050405020304" pitchFamily="18" charset="0"/>
              </a:rPr>
              <a:t>NOT/RESPOND</a:t>
            </a:r>
            <a:r>
              <a:rPr lang="en-US" sz="1500" dirty="0">
                <a:latin typeface="Times New Roman" panose="02020603050405020304" pitchFamily="18" charset="0"/>
                <a:ea typeface="Calibri" panose="020F0502020204030204" pitchFamily="34" charset="0"/>
                <a:cs typeface="Times New Roman" panose="02020603050405020304" pitchFamily="18" charset="0"/>
              </a:rPr>
              <a:t>) to media requests, but one of the conservators says that an investigation (16)____________(</a:t>
            </a:r>
            <a:r>
              <a:rPr lang="en-US" sz="1500" b="1" dirty="0">
                <a:latin typeface="Times New Roman" panose="02020603050405020304" pitchFamily="18" charset="0"/>
                <a:ea typeface="Calibri" panose="020F0502020204030204" pitchFamily="34" charset="0"/>
                <a:cs typeface="Times New Roman" panose="02020603050405020304" pitchFamily="18" charset="0"/>
              </a:rPr>
              <a:t>BE</a:t>
            </a:r>
            <a:r>
              <a:rPr lang="en-US" sz="1500" dirty="0">
                <a:latin typeface="Times New Roman" panose="02020603050405020304" pitchFamily="18" charset="0"/>
                <a:ea typeface="Calibri" panose="020F0502020204030204" pitchFamily="34" charset="0"/>
                <a:cs typeface="Times New Roman" panose="02020603050405020304" pitchFamily="18" charset="0"/>
              </a:rPr>
              <a:t>) currently underway.</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8154785" y="184683"/>
            <a:ext cx="3749040" cy="523220"/>
          </a:xfrm>
          <a:prstGeom prst="rect">
            <a:avLst/>
          </a:prstGeom>
          <a:solidFill>
            <a:schemeClr val="accent6">
              <a:lumMod val="60000"/>
              <a:lumOff val="40000"/>
            </a:schemeClr>
          </a:solidFill>
        </p:spPr>
        <p:txBody>
          <a:bodyPr wrap="square">
            <a:spAutoFit/>
          </a:bodyPr>
          <a:lstStyle/>
          <a:p>
            <a:r>
              <a:rPr lang="en-US" sz="1400" b="1" i="1" dirty="0">
                <a:latin typeface="Times New Roman" panose="02020603050405020304" pitchFamily="18" charset="0"/>
                <a:ea typeface="Calibri" panose="020F0502020204030204" pitchFamily="34" charset="0"/>
              </a:rPr>
              <a:t>Insert the verbs in brackets into the appropriate tense. Use passive forms if necessary:</a:t>
            </a:r>
            <a:endParaRPr lang="en-US" sz="1400" dirty="0"/>
          </a:p>
        </p:txBody>
      </p:sp>
      <p:pic>
        <p:nvPicPr>
          <p:cNvPr id="6" name="Picture 5"/>
          <p:cNvPicPr>
            <a:picLocks noChangeAspect="1"/>
          </p:cNvPicPr>
          <p:nvPr/>
        </p:nvPicPr>
        <p:blipFill>
          <a:blip r:embed="rId2"/>
          <a:stretch>
            <a:fillRect/>
          </a:stretch>
        </p:blipFill>
        <p:spPr>
          <a:xfrm>
            <a:off x="9885871" y="2629316"/>
            <a:ext cx="1639019" cy="1909917"/>
          </a:xfrm>
          <a:prstGeom prst="rect">
            <a:avLst/>
          </a:prstGeom>
        </p:spPr>
      </p:pic>
      <p:sp>
        <p:nvSpPr>
          <p:cNvPr id="3" name="Rectangle 2">
            <a:extLst>
              <a:ext uri="{FF2B5EF4-FFF2-40B4-BE49-F238E27FC236}">
                <a16:creationId xmlns:a16="http://schemas.microsoft.com/office/drawing/2014/main" id="{DA48FC83-3360-0AE6-DF1A-EFD29748E139}"/>
              </a:ext>
            </a:extLst>
          </p:cNvPr>
          <p:cNvSpPr/>
          <p:nvPr/>
        </p:nvSpPr>
        <p:spPr>
          <a:xfrm>
            <a:off x="4643179" y="1174323"/>
            <a:ext cx="2026561"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HAS BEEN DAMAGED</a:t>
            </a:r>
          </a:p>
        </p:txBody>
      </p:sp>
      <p:sp>
        <p:nvSpPr>
          <p:cNvPr id="7" name="Rectangle 6">
            <a:extLst>
              <a:ext uri="{FF2B5EF4-FFF2-40B4-BE49-F238E27FC236}">
                <a16:creationId xmlns:a16="http://schemas.microsoft.com/office/drawing/2014/main" id="{149A970A-350F-18C2-CE2A-11A81FE05BDC}"/>
              </a:ext>
            </a:extLst>
          </p:cNvPr>
          <p:cNvSpPr/>
          <p:nvPr/>
        </p:nvSpPr>
        <p:spPr>
          <a:xfrm>
            <a:off x="4280576" y="1435295"/>
            <a:ext cx="1721760"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HAS BEEN GLUED</a:t>
            </a:r>
          </a:p>
        </p:txBody>
      </p:sp>
      <p:sp>
        <p:nvSpPr>
          <p:cNvPr id="8" name="Rectangle 7">
            <a:extLst>
              <a:ext uri="{FF2B5EF4-FFF2-40B4-BE49-F238E27FC236}">
                <a16:creationId xmlns:a16="http://schemas.microsoft.com/office/drawing/2014/main" id="{EB4EB157-C9E1-CEE6-FA2B-1F29838B91AA}"/>
              </a:ext>
            </a:extLst>
          </p:cNvPr>
          <p:cNvSpPr/>
          <p:nvPr/>
        </p:nvSpPr>
        <p:spPr>
          <a:xfrm>
            <a:off x="4643179" y="1991137"/>
            <a:ext cx="1614186"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TOOK</a:t>
            </a:r>
          </a:p>
        </p:txBody>
      </p:sp>
      <p:sp>
        <p:nvSpPr>
          <p:cNvPr id="9" name="Rectangle 8">
            <a:extLst>
              <a:ext uri="{FF2B5EF4-FFF2-40B4-BE49-F238E27FC236}">
                <a16:creationId xmlns:a16="http://schemas.microsoft.com/office/drawing/2014/main" id="{144A8649-A413-CD5A-B112-B2FF95212DF2}"/>
              </a:ext>
            </a:extLst>
          </p:cNvPr>
          <p:cNvSpPr/>
          <p:nvPr/>
        </p:nvSpPr>
        <p:spPr>
          <a:xfrm>
            <a:off x="1353134" y="2224733"/>
            <a:ext cx="1793478"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GLUED</a:t>
            </a:r>
          </a:p>
        </p:txBody>
      </p:sp>
      <p:sp>
        <p:nvSpPr>
          <p:cNvPr id="10" name="Rectangle 9">
            <a:extLst>
              <a:ext uri="{FF2B5EF4-FFF2-40B4-BE49-F238E27FC236}">
                <a16:creationId xmlns:a16="http://schemas.microsoft.com/office/drawing/2014/main" id="{FD7A3AE7-5FD2-ED36-8082-2BDC8B19EA1E}"/>
              </a:ext>
            </a:extLst>
          </p:cNvPr>
          <p:cNvSpPr/>
          <p:nvPr/>
        </p:nvSpPr>
        <p:spPr>
          <a:xfrm>
            <a:off x="7825650" y="2224733"/>
            <a:ext cx="1551432"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WAS</a:t>
            </a:r>
          </a:p>
        </p:txBody>
      </p:sp>
      <p:sp>
        <p:nvSpPr>
          <p:cNvPr id="11" name="Rectangle 10">
            <a:extLst>
              <a:ext uri="{FF2B5EF4-FFF2-40B4-BE49-F238E27FC236}">
                <a16:creationId xmlns:a16="http://schemas.microsoft.com/office/drawing/2014/main" id="{E826A883-B105-EED1-700E-2392AD772F21}"/>
              </a:ext>
            </a:extLst>
          </p:cNvPr>
          <p:cNvSpPr/>
          <p:nvPr/>
        </p:nvSpPr>
        <p:spPr>
          <a:xfrm>
            <a:off x="1577252" y="3047946"/>
            <a:ext cx="2627195"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SHOULD HAVE BEEN TAKEN</a:t>
            </a:r>
          </a:p>
        </p:txBody>
      </p:sp>
      <p:sp>
        <p:nvSpPr>
          <p:cNvPr id="12" name="Rectangle 11">
            <a:extLst>
              <a:ext uri="{FF2B5EF4-FFF2-40B4-BE49-F238E27FC236}">
                <a16:creationId xmlns:a16="http://schemas.microsoft.com/office/drawing/2014/main" id="{045C4961-CD5C-9381-9C39-B7618DE00A4A}"/>
              </a:ext>
            </a:extLst>
          </p:cNvPr>
          <p:cNvSpPr/>
          <p:nvPr/>
        </p:nvSpPr>
        <p:spPr>
          <a:xfrm>
            <a:off x="6964770" y="3012033"/>
            <a:ext cx="1551432"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WERE</a:t>
            </a:r>
          </a:p>
        </p:txBody>
      </p:sp>
      <p:sp>
        <p:nvSpPr>
          <p:cNvPr id="13" name="Rectangle 12">
            <a:extLst>
              <a:ext uri="{FF2B5EF4-FFF2-40B4-BE49-F238E27FC236}">
                <a16:creationId xmlns:a16="http://schemas.microsoft.com/office/drawing/2014/main" id="{E6FBD1E9-C613-B3A6-023F-967AEC4BEAD5}"/>
              </a:ext>
            </a:extLst>
          </p:cNvPr>
          <p:cNvSpPr/>
          <p:nvPr/>
        </p:nvSpPr>
        <p:spPr>
          <a:xfrm>
            <a:off x="3567416" y="3281542"/>
            <a:ext cx="1524537"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USED</a:t>
            </a:r>
          </a:p>
        </p:txBody>
      </p:sp>
      <p:sp>
        <p:nvSpPr>
          <p:cNvPr id="14" name="Rectangle 13">
            <a:extLst>
              <a:ext uri="{FF2B5EF4-FFF2-40B4-BE49-F238E27FC236}">
                <a16:creationId xmlns:a16="http://schemas.microsoft.com/office/drawing/2014/main" id="{CCF49635-3A86-2151-2B20-31B8EE67AB57}"/>
              </a:ext>
            </a:extLst>
          </p:cNvPr>
          <p:cNvSpPr/>
          <p:nvPr/>
        </p:nvSpPr>
        <p:spPr>
          <a:xfrm>
            <a:off x="4204447" y="3837384"/>
            <a:ext cx="1721224"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SHOWS</a:t>
            </a:r>
          </a:p>
        </p:txBody>
      </p:sp>
      <p:sp>
        <p:nvSpPr>
          <p:cNvPr id="15" name="Rectangle 14">
            <a:extLst>
              <a:ext uri="{FF2B5EF4-FFF2-40B4-BE49-F238E27FC236}">
                <a16:creationId xmlns:a16="http://schemas.microsoft.com/office/drawing/2014/main" id="{82A4FBFC-5FEC-C23F-C54A-69E5F8DE2298}"/>
              </a:ext>
            </a:extLst>
          </p:cNvPr>
          <p:cNvSpPr/>
          <p:nvPr/>
        </p:nvSpPr>
        <p:spPr>
          <a:xfrm>
            <a:off x="5085434" y="4070980"/>
            <a:ext cx="1721224"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SEE</a:t>
            </a:r>
          </a:p>
        </p:txBody>
      </p:sp>
      <p:sp>
        <p:nvSpPr>
          <p:cNvPr id="16" name="Rectangle 15">
            <a:extLst>
              <a:ext uri="{FF2B5EF4-FFF2-40B4-BE49-F238E27FC236}">
                <a16:creationId xmlns:a16="http://schemas.microsoft.com/office/drawing/2014/main" id="{6A73857E-2C1E-D0BC-2F67-FCAECF28BD68}"/>
              </a:ext>
            </a:extLst>
          </p:cNvPr>
          <p:cNvSpPr/>
          <p:nvPr/>
        </p:nvSpPr>
        <p:spPr>
          <a:xfrm>
            <a:off x="3537425" y="4626822"/>
            <a:ext cx="1393163"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WAS</a:t>
            </a:r>
          </a:p>
        </p:txBody>
      </p:sp>
      <p:sp>
        <p:nvSpPr>
          <p:cNvPr id="17" name="Rectangle 16">
            <a:extLst>
              <a:ext uri="{FF2B5EF4-FFF2-40B4-BE49-F238E27FC236}">
                <a16:creationId xmlns:a16="http://schemas.microsoft.com/office/drawing/2014/main" id="{C365D9D7-C3FE-1AE3-B0F5-37FB75C49085}"/>
              </a:ext>
            </a:extLst>
          </p:cNvPr>
          <p:cNvSpPr/>
          <p:nvPr/>
        </p:nvSpPr>
        <p:spPr>
          <a:xfrm>
            <a:off x="9025346" y="4617387"/>
            <a:ext cx="2499544"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HAD ALREADY DRIED</a:t>
            </a:r>
          </a:p>
        </p:txBody>
      </p:sp>
      <p:sp>
        <p:nvSpPr>
          <p:cNvPr id="18" name="Rectangle 17">
            <a:extLst>
              <a:ext uri="{FF2B5EF4-FFF2-40B4-BE49-F238E27FC236}">
                <a16:creationId xmlns:a16="http://schemas.microsoft.com/office/drawing/2014/main" id="{B8B1EEF4-2330-C916-7E3F-28BF825B0932}"/>
              </a:ext>
            </a:extLst>
          </p:cNvPr>
          <p:cNvSpPr/>
          <p:nvPr/>
        </p:nvSpPr>
        <p:spPr>
          <a:xfrm>
            <a:off x="4678500" y="4850983"/>
            <a:ext cx="1639019"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USED</a:t>
            </a:r>
          </a:p>
        </p:txBody>
      </p:sp>
      <p:sp>
        <p:nvSpPr>
          <p:cNvPr id="19" name="Rectangle 18">
            <a:extLst>
              <a:ext uri="{FF2B5EF4-FFF2-40B4-BE49-F238E27FC236}">
                <a16:creationId xmlns:a16="http://schemas.microsoft.com/office/drawing/2014/main" id="{9EE83944-B6DF-B630-FE64-177747E5093B}"/>
              </a:ext>
            </a:extLst>
          </p:cNvPr>
          <p:cNvSpPr/>
          <p:nvPr/>
        </p:nvSpPr>
        <p:spPr>
          <a:xfrm>
            <a:off x="5673850" y="5111955"/>
            <a:ext cx="1739962"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HAD BEEN MADE</a:t>
            </a:r>
          </a:p>
        </p:txBody>
      </p:sp>
      <p:sp>
        <p:nvSpPr>
          <p:cNvPr id="20" name="Rectangle 19">
            <a:extLst>
              <a:ext uri="{FF2B5EF4-FFF2-40B4-BE49-F238E27FC236}">
                <a16:creationId xmlns:a16="http://schemas.microsoft.com/office/drawing/2014/main" id="{07E99E17-ECAA-A921-05A9-1F5596E5B9FA}"/>
              </a:ext>
            </a:extLst>
          </p:cNvPr>
          <p:cNvSpPr/>
          <p:nvPr/>
        </p:nvSpPr>
        <p:spPr>
          <a:xfrm>
            <a:off x="6317518" y="5630986"/>
            <a:ext cx="2467893"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HAVE NOT RESPONDED</a:t>
            </a:r>
          </a:p>
        </p:txBody>
      </p:sp>
      <p:sp>
        <p:nvSpPr>
          <p:cNvPr id="21" name="Rectangle 20">
            <a:extLst>
              <a:ext uri="{FF2B5EF4-FFF2-40B4-BE49-F238E27FC236}">
                <a16:creationId xmlns:a16="http://schemas.microsoft.com/office/drawing/2014/main" id="{F260FA30-ACE3-B155-F8C2-8D48B398165F}"/>
              </a:ext>
            </a:extLst>
          </p:cNvPr>
          <p:cNvSpPr/>
          <p:nvPr/>
        </p:nvSpPr>
        <p:spPr>
          <a:xfrm>
            <a:off x="3782299" y="5917227"/>
            <a:ext cx="1479983"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IS</a:t>
            </a:r>
          </a:p>
        </p:txBody>
      </p:sp>
    </p:spTree>
    <p:extLst>
      <p:ext uri="{BB962C8B-B14F-4D97-AF65-F5344CB8AC3E}">
        <p14:creationId xmlns:p14="http://schemas.microsoft.com/office/powerpoint/2010/main" val="737089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ppt_x"/>
                                          </p:val>
                                        </p:tav>
                                        <p:tav tm="100000">
                                          <p:val>
                                            <p:strVal val="#ppt_x"/>
                                          </p:val>
                                        </p:tav>
                                      </p:tavLst>
                                    </p:anim>
                                    <p:anim calcmode="lin" valueType="num">
                                      <p:cBhvr additive="base">
                                        <p:cTn id="2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ppt_x"/>
                                          </p:val>
                                        </p:tav>
                                        <p:tav tm="100000">
                                          <p:val>
                                            <p:strVal val="#ppt_x"/>
                                          </p:val>
                                        </p:tav>
                                      </p:tavLst>
                                    </p:anim>
                                    <p:anim calcmode="lin" valueType="num">
                                      <p:cBhvr additive="base">
                                        <p:cTn id="2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additive="base">
                                        <p:cTn id="33" dur="500" fill="hold"/>
                                        <p:tgtEl>
                                          <p:spTgt spid="8"/>
                                        </p:tgtEl>
                                        <p:attrNameLst>
                                          <p:attrName>ppt_x</p:attrName>
                                        </p:attrNameLst>
                                      </p:cBhvr>
                                      <p:tavLst>
                                        <p:tav tm="0">
                                          <p:val>
                                            <p:strVal val="#ppt_x"/>
                                          </p:val>
                                        </p:tav>
                                        <p:tav tm="100000">
                                          <p:val>
                                            <p:strVal val="#ppt_x"/>
                                          </p:val>
                                        </p:tav>
                                      </p:tavLst>
                                    </p:anim>
                                    <p:anim calcmode="lin" valueType="num">
                                      <p:cBhvr additive="base">
                                        <p:cTn id="3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additive="base">
                                        <p:cTn id="39" dur="500" fill="hold"/>
                                        <p:tgtEl>
                                          <p:spTgt spid="9"/>
                                        </p:tgtEl>
                                        <p:attrNameLst>
                                          <p:attrName>ppt_x</p:attrName>
                                        </p:attrNameLst>
                                      </p:cBhvr>
                                      <p:tavLst>
                                        <p:tav tm="0">
                                          <p:val>
                                            <p:strVal val="#ppt_x"/>
                                          </p:val>
                                        </p:tav>
                                        <p:tav tm="100000">
                                          <p:val>
                                            <p:strVal val="#ppt_x"/>
                                          </p:val>
                                        </p:tav>
                                      </p:tavLst>
                                    </p:anim>
                                    <p:anim calcmode="lin" valueType="num">
                                      <p:cBhvr additive="base">
                                        <p:cTn id="4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0"/>
                                        </p:tgtEl>
                                        <p:attrNameLst>
                                          <p:attrName>style.visibility</p:attrName>
                                        </p:attrNameLst>
                                      </p:cBhvr>
                                      <p:to>
                                        <p:strVal val="visible"/>
                                      </p:to>
                                    </p:set>
                                    <p:anim calcmode="lin" valueType="num">
                                      <p:cBhvr additive="base">
                                        <p:cTn id="45" dur="500" fill="hold"/>
                                        <p:tgtEl>
                                          <p:spTgt spid="10"/>
                                        </p:tgtEl>
                                        <p:attrNameLst>
                                          <p:attrName>ppt_x</p:attrName>
                                        </p:attrNameLst>
                                      </p:cBhvr>
                                      <p:tavLst>
                                        <p:tav tm="0">
                                          <p:val>
                                            <p:strVal val="#ppt_x"/>
                                          </p:val>
                                        </p:tav>
                                        <p:tav tm="100000">
                                          <p:val>
                                            <p:strVal val="#ppt_x"/>
                                          </p:val>
                                        </p:tav>
                                      </p:tavLst>
                                    </p:anim>
                                    <p:anim calcmode="lin" valueType="num">
                                      <p:cBhvr additive="base">
                                        <p:cTn id="4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1"/>
                                        </p:tgtEl>
                                        <p:attrNameLst>
                                          <p:attrName>style.visibility</p:attrName>
                                        </p:attrNameLst>
                                      </p:cBhvr>
                                      <p:to>
                                        <p:strVal val="visible"/>
                                      </p:to>
                                    </p:set>
                                    <p:anim calcmode="lin" valueType="num">
                                      <p:cBhvr additive="base">
                                        <p:cTn id="51" dur="500" fill="hold"/>
                                        <p:tgtEl>
                                          <p:spTgt spid="11"/>
                                        </p:tgtEl>
                                        <p:attrNameLst>
                                          <p:attrName>ppt_x</p:attrName>
                                        </p:attrNameLst>
                                      </p:cBhvr>
                                      <p:tavLst>
                                        <p:tav tm="0">
                                          <p:val>
                                            <p:strVal val="#ppt_x"/>
                                          </p:val>
                                        </p:tav>
                                        <p:tav tm="100000">
                                          <p:val>
                                            <p:strVal val="#ppt_x"/>
                                          </p:val>
                                        </p:tav>
                                      </p:tavLst>
                                    </p:anim>
                                    <p:anim calcmode="lin" valueType="num">
                                      <p:cBhvr additive="base">
                                        <p:cTn id="5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12"/>
                                        </p:tgtEl>
                                        <p:attrNameLst>
                                          <p:attrName>style.visibility</p:attrName>
                                        </p:attrNameLst>
                                      </p:cBhvr>
                                      <p:to>
                                        <p:strVal val="visible"/>
                                      </p:to>
                                    </p:set>
                                    <p:anim calcmode="lin" valueType="num">
                                      <p:cBhvr additive="base">
                                        <p:cTn id="57" dur="500" fill="hold"/>
                                        <p:tgtEl>
                                          <p:spTgt spid="12"/>
                                        </p:tgtEl>
                                        <p:attrNameLst>
                                          <p:attrName>ppt_x</p:attrName>
                                        </p:attrNameLst>
                                      </p:cBhvr>
                                      <p:tavLst>
                                        <p:tav tm="0">
                                          <p:val>
                                            <p:strVal val="#ppt_x"/>
                                          </p:val>
                                        </p:tav>
                                        <p:tav tm="100000">
                                          <p:val>
                                            <p:strVal val="#ppt_x"/>
                                          </p:val>
                                        </p:tav>
                                      </p:tavLst>
                                    </p:anim>
                                    <p:anim calcmode="lin" valueType="num">
                                      <p:cBhvr additive="base">
                                        <p:cTn id="5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13"/>
                                        </p:tgtEl>
                                        <p:attrNameLst>
                                          <p:attrName>style.visibility</p:attrName>
                                        </p:attrNameLst>
                                      </p:cBhvr>
                                      <p:to>
                                        <p:strVal val="visible"/>
                                      </p:to>
                                    </p:set>
                                    <p:anim calcmode="lin" valueType="num">
                                      <p:cBhvr additive="base">
                                        <p:cTn id="63" dur="500" fill="hold"/>
                                        <p:tgtEl>
                                          <p:spTgt spid="13"/>
                                        </p:tgtEl>
                                        <p:attrNameLst>
                                          <p:attrName>ppt_x</p:attrName>
                                        </p:attrNameLst>
                                      </p:cBhvr>
                                      <p:tavLst>
                                        <p:tav tm="0">
                                          <p:val>
                                            <p:strVal val="#ppt_x"/>
                                          </p:val>
                                        </p:tav>
                                        <p:tav tm="100000">
                                          <p:val>
                                            <p:strVal val="#ppt_x"/>
                                          </p:val>
                                        </p:tav>
                                      </p:tavLst>
                                    </p:anim>
                                    <p:anim calcmode="lin" valueType="num">
                                      <p:cBhvr additive="base">
                                        <p:cTn id="6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14"/>
                                        </p:tgtEl>
                                        <p:attrNameLst>
                                          <p:attrName>style.visibility</p:attrName>
                                        </p:attrNameLst>
                                      </p:cBhvr>
                                      <p:to>
                                        <p:strVal val="visible"/>
                                      </p:to>
                                    </p:set>
                                    <p:anim calcmode="lin" valueType="num">
                                      <p:cBhvr additive="base">
                                        <p:cTn id="69" dur="500" fill="hold"/>
                                        <p:tgtEl>
                                          <p:spTgt spid="14"/>
                                        </p:tgtEl>
                                        <p:attrNameLst>
                                          <p:attrName>ppt_x</p:attrName>
                                        </p:attrNameLst>
                                      </p:cBhvr>
                                      <p:tavLst>
                                        <p:tav tm="0">
                                          <p:val>
                                            <p:strVal val="#ppt_x"/>
                                          </p:val>
                                        </p:tav>
                                        <p:tav tm="100000">
                                          <p:val>
                                            <p:strVal val="#ppt_x"/>
                                          </p:val>
                                        </p:tav>
                                      </p:tavLst>
                                    </p:anim>
                                    <p:anim calcmode="lin" valueType="num">
                                      <p:cBhvr additive="base">
                                        <p:cTn id="7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15"/>
                                        </p:tgtEl>
                                        <p:attrNameLst>
                                          <p:attrName>style.visibility</p:attrName>
                                        </p:attrNameLst>
                                      </p:cBhvr>
                                      <p:to>
                                        <p:strVal val="visible"/>
                                      </p:to>
                                    </p:set>
                                    <p:anim calcmode="lin" valueType="num">
                                      <p:cBhvr additive="base">
                                        <p:cTn id="75" dur="500" fill="hold"/>
                                        <p:tgtEl>
                                          <p:spTgt spid="15"/>
                                        </p:tgtEl>
                                        <p:attrNameLst>
                                          <p:attrName>ppt_x</p:attrName>
                                        </p:attrNameLst>
                                      </p:cBhvr>
                                      <p:tavLst>
                                        <p:tav tm="0">
                                          <p:val>
                                            <p:strVal val="#ppt_x"/>
                                          </p:val>
                                        </p:tav>
                                        <p:tav tm="100000">
                                          <p:val>
                                            <p:strVal val="#ppt_x"/>
                                          </p:val>
                                        </p:tav>
                                      </p:tavLst>
                                    </p:anim>
                                    <p:anim calcmode="lin" valueType="num">
                                      <p:cBhvr additive="base">
                                        <p:cTn id="7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4" fill="hold" grpId="0" nodeType="clickEffect">
                                  <p:stCondLst>
                                    <p:cond delay="0"/>
                                  </p:stCondLst>
                                  <p:childTnLst>
                                    <p:set>
                                      <p:cBhvr>
                                        <p:cTn id="80" dur="1" fill="hold">
                                          <p:stCondLst>
                                            <p:cond delay="0"/>
                                          </p:stCondLst>
                                        </p:cTn>
                                        <p:tgtEl>
                                          <p:spTgt spid="16"/>
                                        </p:tgtEl>
                                        <p:attrNameLst>
                                          <p:attrName>style.visibility</p:attrName>
                                        </p:attrNameLst>
                                      </p:cBhvr>
                                      <p:to>
                                        <p:strVal val="visible"/>
                                      </p:to>
                                    </p:set>
                                    <p:anim calcmode="lin" valueType="num">
                                      <p:cBhvr additive="base">
                                        <p:cTn id="81" dur="500" fill="hold"/>
                                        <p:tgtEl>
                                          <p:spTgt spid="16"/>
                                        </p:tgtEl>
                                        <p:attrNameLst>
                                          <p:attrName>ppt_x</p:attrName>
                                        </p:attrNameLst>
                                      </p:cBhvr>
                                      <p:tavLst>
                                        <p:tav tm="0">
                                          <p:val>
                                            <p:strVal val="#ppt_x"/>
                                          </p:val>
                                        </p:tav>
                                        <p:tav tm="100000">
                                          <p:val>
                                            <p:strVal val="#ppt_x"/>
                                          </p:val>
                                        </p:tav>
                                      </p:tavLst>
                                    </p:anim>
                                    <p:anim calcmode="lin" valueType="num">
                                      <p:cBhvr additive="base">
                                        <p:cTn id="8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grpId="0" nodeType="clickEffect">
                                  <p:stCondLst>
                                    <p:cond delay="0"/>
                                  </p:stCondLst>
                                  <p:childTnLst>
                                    <p:set>
                                      <p:cBhvr>
                                        <p:cTn id="86" dur="1" fill="hold">
                                          <p:stCondLst>
                                            <p:cond delay="0"/>
                                          </p:stCondLst>
                                        </p:cTn>
                                        <p:tgtEl>
                                          <p:spTgt spid="17"/>
                                        </p:tgtEl>
                                        <p:attrNameLst>
                                          <p:attrName>style.visibility</p:attrName>
                                        </p:attrNameLst>
                                      </p:cBhvr>
                                      <p:to>
                                        <p:strVal val="visible"/>
                                      </p:to>
                                    </p:set>
                                    <p:anim calcmode="lin" valueType="num">
                                      <p:cBhvr additive="base">
                                        <p:cTn id="87" dur="500" fill="hold"/>
                                        <p:tgtEl>
                                          <p:spTgt spid="17"/>
                                        </p:tgtEl>
                                        <p:attrNameLst>
                                          <p:attrName>ppt_x</p:attrName>
                                        </p:attrNameLst>
                                      </p:cBhvr>
                                      <p:tavLst>
                                        <p:tav tm="0">
                                          <p:val>
                                            <p:strVal val="#ppt_x"/>
                                          </p:val>
                                        </p:tav>
                                        <p:tav tm="100000">
                                          <p:val>
                                            <p:strVal val="#ppt_x"/>
                                          </p:val>
                                        </p:tav>
                                      </p:tavLst>
                                    </p:anim>
                                    <p:anim calcmode="lin" valueType="num">
                                      <p:cBhvr additive="base">
                                        <p:cTn id="8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2" presetClass="entr" presetSubtype="4" fill="hold" grpId="0" nodeType="clickEffect">
                                  <p:stCondLst>
                                    <p:cond delay="0"/>
                                  </p:stCondLst>
                                  <p:childTnLst>
                                    <p:set>
                                      <p:cBhvr>
                                        <p:cTn id="92" dur="1" fill="hold">
                                          <p:stCondLst>
                                            <p:cond delay="0"/>
                                          </p:stCondLst>
                                        </p:cTn>
                                        <p:tgtEl>
                                          <p:spTgt spid="18"/>
                                        </p:tgtEl>
                                        <p:attrNameLst>
                                          <p:attrName>style.visibility</p:attrName>
                                        </p:attrNameLst>
                                      </p:cBhvr>
                                      <p:to>
                                        <p:strVal val="visible"/>
                                      </p:to>
                                    </p:set>
                                    <p:anim calcmode="lin" valueType="num">
                                      <p:cBhvr additive="base">
                                        <p:cTn id="93" dur="500" fill="hold"/>
                                        <p:tgtEl>
                                          <p:spTgt spid="18"/>
                                        </p:tgtEl>
                                        <p:attrNameLst>
                                          <p:attrName>ppt_x</p:attrName>
                                        </p:attrNameLst>
                                      </p:cBhvr>
                                      <p:tavLst>
                                        <p:tav tm="0">
                                          <p:val>
                                            <p:strVal val="#ppt_x"/>
                                          </p:val>
                                        </p:tav>
                                        <p:tav tm="100000">
                                          <p:val>
                                            <p:strVal val="#ppt_x"/>
                                          </p:val>
                                        </p:tav>
                                      </p:tavLst>
                                    </p:anim>
                                    <p:anim calcmode="lin" valueType="num">
                                      <p:cBhvr additive="base">
                                        <p:cTn id="9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2" presetClass="entr" presetSubtype="4" fill="hold" grpId="0" nodeType="clickEffect">
                                  <p:stCondLst>
                                    <p:cond delay="0"/>
                                  </p:stCondLst>
                                  <p:childTnLst>
                                    <p:set>
                                      <p:cBhvr>
                                        <p:cTn id="98" dur="1" fill="hold">
                                          <p:stCondLst>
                                            <p:cond delay="0"/>
                                          </p:stCondLst>
                                        </p:cTn>
                                        <p:tgtEl>
                                          <p:spTgt spid="19"/>
                                        </p:tgtEl>
                                        <p:attrNameLst>
                                          <p:attrName>style.visibility</p:attrName>
                                        </p:attrNameLst>
                                      </p:cBhvr>
                                      <p:to>
                                        <p:strVal val="visible"/>
                                      </p:to>
                                    </p:set>
                                    <p:anim calcmode="lin" valueType="num">
                                      <p:cBhvr additive="base">
                                        <p:cTn id="99" dur="500" fill="hold"/>
                                        <p:tgtEl>
                                          <p:spTgt spid="19"/>
                                        </p:tgtEl>
                                        <p:attrNameLst>
                                          <p:attrName>ppt_x</p:attrName>
                                        </p:attrNameLst>
                                      </p:cBhvr>
                                      <p:tavLst>
                                        <p:tav tm="0">
                                          <p:val>
                                            <p:strVal val="#ppt_x"/>
                                          </p:val>
                                        </p:tav>
                                        <p:tav tm="100000">
                                          <p:val>
                                            <p:strVal val="#ppt_x"/>
                                          </p:val>
                                        </p:tav>
                                      </p:tavLst>
                                    </p:anim>
                                    <p:anim calcmode="lin" valueType="num">
                                      <p:cBhvr additive="base">
                                        <p:cTn id="10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2" presetClass="entr" presetSubtype="4" fill="hold" grpId="0" nodeType="clickEffect">
                                  <p:stCondLst>
                                    <p:cond delay="0"/>
                                  </p:stCondLst>
                                  <p:childTnLst>
                                    <p:set>
                                      <p:cBhvr>
                                        <p:cTn id="104" dur="1" fill="hold">
                                          <p:stCondLst>
                                            <p:cond delay="0"/>
                                          </p:stCondLst>
                                        </p:cTn>
                                        <p:tgtEl>
                                          <p:spTgt spid="20"/>
                                        </p:tgtEl>
                                        <p:attrNameLst>
                                          <p:attrName>style.visibility</p:attrName>
                                        </p:attrNameLst>
                                      </p:cBhvr>
                                      <p:to>
                                        <p:strVal val="visible"/>
                                      </p:to>
                                    </p:set>
                                    <p:anim calcmode="lin" valueType="num">
                                      <p:cBhvr additive="base">
                                        <p:cTn id="105" dur="500" fill="hold"/>
                                        <p:tgtEl>
                                          <p:spTgt spid="20"/>
                                        </p:tgtEl>
                                        <p:attrNameLst>
                                          <p:attrName>ppt_x</p:attrName>
                                        </p:attrNameLst>
                                      </p:cBhvr>
                                      <p:tavLst>
                                        <p:tav tm="0">
                                          <p:val>
                                            <p:strVal val="#ppt_x"/>
                                          </p:val>
                                        </p:tav>
                                        <p:tav tm="100000">
                                          <p:val>
                                            <p:strVal val="#ppt_x"/>
                                          </p:val>
                                        </p:tav>
                                      </p:tavLst>
                                    </p:anim>
                                    <p:anim calcmode="lin" valueType="num">
                                      <p:cBhvr additive="base">
                                        <p:cTn id="10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2" presetClass="entr" presetSubtype="4" fill="hold" grpId="0" nodeType="clickEffect">
                                  <p:stCondLst>
                                    <p:cond delay="0"/>
                                  </p:stCondLst>
                                  <p:childTnLst>
                                    <p:set>
                                      <p:cBhvr>
                                        <p:cTn id="110" dur="1" fill="hold">
                                          <p:stCondLst>
                                            <p:cond delay="0"/>
                                          </p:stCondLst>
                                        </p:cTn>
                                        <p:tgtEl>
                                          <p:spTgt spid="21"/>
                                        </p:tgtEl>
                                        <p:attrNameLst>
                                          <p:attrName>style.visibility</p:attrName>
                                        </p:attrNameLst>
                                      </p:cBhvr>
                                      <p:to>
                                        <p:strVal val="visible"/>
                                      </p:to>
                                    </p:set>
                                    <p:anim calcmode="lin" valueType="num">
                                      <p:cBhvr additive="base">
                                        <p:cTn id="111" dur="500" fill="hold"/>
                                        <p:tgtEl>
                                          <p:spTgt spid="21"/>
                                        </p:tgtEl>
                                        <p:attrNameLst>
                                          <p:attrName>ppt_x</p:attrName>
                                        </p:attrNameLst>
                                      </p:cBhvr>
                                      <p:tavLst>
                                        <p:tav tm="0">
                                          <p:val>
                                            <p:strVal val="#ppt_x"/>
                                          </p:val>
                                        </p:tav>
                                        <p:tav tm="100000">
                                          <p:val>
                                            <p:strVal val="#ppt_x"/>
                                          </p:val>
                                        </p:tav>
                                      </p:tavLst>
                                    </p:anim>
                                    <p:anim calcmode="lin" valueType="num">
                                      <p:cBhvr additive="base">
                                        <p:cTn id="11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3"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99399"/>
          </a:xfrm>
        </p:spPr>
        <p:txBody>
          <a:bodyPr>
            <a:normAutofit fontScale="90000"/>
          </a:bodyPr>
          <a:lstStyle/>
          <a:p>
            <a:r>
              <a:rPr lang="en-US" dirty="0"/>
              <a:t>Terms and definitions                        Textbook, p. 70 </a:t>
            </a:r>
          </a:p>
        </p:txBody>
      </p:sp>
      <p:graphicFrame>
        <p:nvGraphicFramePr>
          <p:cNvPr id="4" name="Table 3"/>
          <p:cNvGraphicFramePr>
            <a:graphicFrameLocks noGrp="1"/>
          </p:cNvGraphicFramePr>
          <p:nvPr>
            <p:extLst>
              <p:ext uri="{D42A27DB-BD31-4B8C-83A1-F6EECF244321}">
                <p14:modId xmlns:p14="http://schemas.microsoft.com/office/powerpoint/2010/main" val="4235035896"/>
              </p:ext>
            </p:extLst>
          </p:nvPr>
        </p:nvGraphicFramePr>
        <p:xfrm>
          <a:off x="965676" y="2334644"/>
          <a:ext cx="9575640" cy="2701290"/>
        </p:xfrm>
        <a:graphic>
          <a:graphicData uri="http://schemas.openxmlformats.org/drawingml/2006/table">
            <a:tbl>
              <a:tblPr firstRow="1" firstCol="1" bandRow="1"/>
              <a:tblGrid>
                <a:gridCol w="6317763">
                  <a:extLst>
                    <a:ext uri="{9D8B030D-6E8A-4147-A177-3AD203B41FA5}">
                      <a16:colId xmlns:a16="http://schemas.microsoft.com/office/drawing/2014/main" val="3136082972"/>
                    </a:ext>
                  </a:extLst>
                </a:gridCol>
                <a:gridCol w="3257877">
                  <a:extLst>
                    <a:ext uri="{9D8B030D-6E8A-4147-A177-3AD203B41FA5}">
                      <a16:colId xmlns:a16="http://schemas.microsoft.com/office/drawing/2014/main" val="2981167322"/>
                    </a:ext>
                  </a:extLst>
                </a:gridCol>
              </a:tblGrid>
              <a:tr h="161161">
                <a:tc>
                  <a:txBody>
                    <a:bodyPr/>
                    <a:lstStyle/>
                    <a:p>
                      <a:pPr algn="just">
                        <a:lnSpc>
                          <a:spcPct val="115000"/>
                        </a:lnSpc>
                        <a:spcAft>
                          <a:spcPts val="0"/>
                        </a:spcAf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DEFINITION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552" marR="525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just">
                        <a:lnSpc>
                          <a:spcPct val="115000"/>
                        </a:lnSpc>
                        <a:spcAft>
                          <a:spcPts val="0"/>
                        </a:spcAft>
                      </a:pPr>
                      <a:r>
                        <a:rPr lang="en-US" sz="1600" b="1">
                          <a:effectLst/>
                          <a:latin typeface="Times New Roman" panose="02020603050405020304" pitchFamily="18" charset="0"/>
                          <a:ea typeface="Calibri" panose="020F0502020204030204" pitchFamily="34" charset="0"/>
                          <a:cs typeface="Times New Roman" panose="02020603050405020304" pitchFamily="18" charset="0"/>
                        </a:rPr>
                        <a:t>WORD(S)</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2552" marR="525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extLst>
                  <a:ext uri="{0D108BD9-81ED-4DB2-BD59-A6C34878D82A}">
                    <a16:rowId xmlns:a16="http://schemas.microsoft.com/office/drawing/2014/main" val="2101313305"/>
                  </a:ext>
                </a:extLst>
              </a:tr>
              <a:tr h="161161">
                <a:tc gridSpan="2">
                  <a:txBody>
                    <a:bodyPr/>
                    <a:lstStyle/>
                    <a:p>
                      <a:pPr algn="ctr">
                        <a:lnSpc>
                          <a:spcPct val="115000"/>
                        </a:lnSpc>
                        <a:spcAft>
                          <a:spcPts val="0"/>
                        </a:spcAf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TUTANKHAMUN’S BURIAL</a:t>
                      </a:r>
                      <a:r>
                        <a:rPr lang="en-US" sz="1600" b="1" baseline="0" dirty="0">
                          <a:effectLst/>
                          <a:latin typeface="Times New Roman" panose="02020603050405020304" pitchFamily="18" charset="0"/>
                          <a:ea typeface="Calibri" panose="020F0502020204030204" pitchFamily="34" charset="0"/>
                          <a:cs typeface="Times New Roman" panose="02020603050405020304" pitchFamily="18" charset="0"/>
                        </a:rPr>
                        <a:t> MASK</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552" marR="525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endParaRPr lang="en-US"/>
                    </a:p>
                  </a:txBody>
                  <a:tcPr/>
                </a:tc>
                <a:extLst>
                  <a:ext uri="{0D108BD9-81ED-4DB2-BD59-A6C34878D82A}">
                    <a16:rowId xmlns:a16="http://schemas.microsoft.com/office/drawing/2014/main" val="4228257035"/>
                  </a:ext>
                </a:extLst>
              </a:tr>
              <a:tr h="322321">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a. the process of returning something to its original condition by repairing it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552" marR="525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p>
                    <a:p>
                      <a:pPr algn="just">
                        <a:lnSpc>
                          <a:spcPct val="115000"/>
                        </a:lnSpc>
                        <a:spcAft>
                          <a:spcPts val="0"/>
                        </a:spcAft>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552" marR="525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69115917"/>
                  </a:ext>
                </a:extLst>
              </a:tr>
              <a:tr h="161161">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b. a person in charge of a museum, art collection, etc.</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552" marR="525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p>
                    <a:p>
                      <a:pPr algn="just">
                        <a:lnSpc>
                          <a:spcPct val="115000"/>
                        </a:lnSpc>
                        <a:spcAft>
                          <a:spcPts val="0"/>
                        </a:spcAft>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552" marR="525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28656730"/>
                  </a:ext>
                </a:extLst>
              </a:tr>
              <a:tr h="322321">
                <a:tc>
                  <a:txBody>
                    <a:bodyPr/>
                    <a:lstStyle/>
                    <a:p>
                      <a:pP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c. a substance used for sticking objects together, such as glue, cement, etc.</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552" marR="525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p>
                    <a:p>
                      <a:pPr algn="just">
                        <a:lnSpc>
                          <a:spcPct val="115000"/>
                        </a:lnSpc>
                        <a:spcAft>
                          <a:spcPts val="0"/>
                        </a:spcAft>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552" marR="525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3609693"/>
                  </a:ext>
                </a:extLst>
              </a:tr>
              <a:tr h="322321">
                <a:tc>
                  <a:txBody>
                    <a:bodyPr/>
                    <a:lstStyle/>
                    <a:p>
                      <a:pPr>
                        <a:lnSpc>
                          <a:spcPct val="115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d. a person who participates in saving and protecting historical objects or works of art</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2552" marR="525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552" marR="525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21059224"/>
                  </a:ext>
                </a:extLst>
              </a:tr>
            </a:tbl>
          </a:graphicData>
        </a:graphic>
      </p:graphicFrame>
      <p:sp>
        <p:nvSpPr>
          <p:cNvPr id="3" name="Rectangle 2">
            <a:extLst>
              <a:ext uri="{FF2B5EF4-FFF2-40B4-BE49-F238E27FC236}">
                <a16:creationId xmlns:a16="http://schemas.microsoft.com/office/drawing/2014/main" id="{880F5A3A-C5C1-7241-BA29-B4579783518A}"/>
              </a:ext>
            </a:extLst>
          </p:cNvPr>
          <p:cNvSpPr/>
          <p:nvPr/>
        </p:nvSpPr>
        <p:spPr>
          <a:xfrm>
            <a:off x="7816686" y="3021052"/>
            <a:ext cx="1721760"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RESTORATION</a:t>
            </a:r>
          </a:p>
        </p:txBody>
      </p:sp>
      <p:sp>
        <p:nvSpPr>
          <p:cNvPr id="5" name="Rectangle 4">
            <a:extLst>
              <a:ext uri="{FF2B5EF4-FFF2-40B4-BE49-F238E27FC236}">
                <a16:creationId xmlns:a16="http://schemas.microsoft.com/office/drawing/2014/main" id="{BC24A9BF-1A4C-9D7E-27D3-E35154269EAF}"/>
              </a:ext>
            </a:extLst>
          </p:cNvPr>
          <p:cNvSpPr/>
          <p:nvPr/>
        </p:nvSpPr>
        <p:spPr>
          <a:xfrm>
            <a:off x="7816686" y="3568491"/>
            <a:ext cx="1721760"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CURATORS</a:t>
            </a:r>
          </a:p>
        </p:txBody>
      </p:sp>
      <p:sp>
        <p:nvSpPr>
          <p:cNvPr id="6" name="Rectangle 5">
            <a:extLst>
              <a:ext uri="{FF2B5EF4-FFF2-40B4-BE49-F238E27FC236}">
                <a16:creationId xmlns:a16="http://schemas.microsoft.com/office/drawing/2014/main" id="{4030C7E0-B47B-8CFD-310A-5D0230E9DB0D}"/>
              </a:ext>
            </a:extLst>
          </p:cNvPr>
          <p:cNvSpPr/>
          <p:nvPr/>
        </p:nvSpPr>
        <p:spPr>
          <a:xfrm>
            <a:off x="7816686" y="4068616"/>
            <a:ext cx="1721760"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ADHESIVE</a:t>
            </a:r>
          </a:p>
        </p:txBody>
      </p:sp>
      <p:sp>
        <p:nvSpPr>
          <p:cNvPr id="7" name="Rectangle 6">
            <a:extLst>
              <a:ext uri="{FF2B5EF4-FFF2-40B4-BE49-F238E27FC236}">
                <a16:creationId xmlns:a16="http://schemas.microsoft.com/office/drawing/2014/main" id="{D9F68670-BB93-74AB-C7C9-E3A8E886849A}"/>
              </a:ext>
            </a:extLst>
          </p:cNvPr>
          <p:cNvSpPr/>
          <p:nvPr/>
        </p:nvSpPr>
        <p:spPr>
          <a:xfrm>
            <a:off x="7816686" y="4579628"/>
            <a:ext cx="1721760"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CONSERVATOR</a:t>
            </a:r>
          </a:p>
        </p:txBody>
      </p:sp>
    </p:spTree>
    <p:extLst>
      <p:ext uri="{BB962C8B-B14F-4D97-AF65-F5344CB8AC3E}">
        <p14:creationId xmlns:p14="http://schemas.microsoft.com/office/powerpoint/2010/main" val="905936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57835"/>
          </a:xfrm>
        </p:spPr>
        <p:txBody>
          <a:bodyPr>
            <a:normAutofit fontScale="90000"/>
          </a:bodyPr>
          <a:lstStyle/>
          <a:p>
            <a:r>
              <a:rPr lang="en-US" dirty="0"/>
              <a:t>Gap-filling exercise                      Textbook, p. 70-71</a:t>
            </a:r>
          </a:p>
        </p:txBody>
      </p:sp>
      <p:graphicFrame>
        <p:nvGraphicFramePr>
          <p:cNvPr id="5" name="Table 4"/>
          <p:cNvGraphicFramePr>
            <a:graphicFrameLocks noGrp="1"/>
          </p:cNvGraphicFramePr>
          <p:nvPr>
            <p:extLst>
              <p:ext uri="{D42A27DB-BD31-4B8C-83A1-F6EECF244321}">
                <p14:modId xmlns:p14="http://schemas.microsoft.com/office/powerpoint/2010/main" val="430170352"/>
              </p:ext>
            </p:extLst>
          </p:nvPr>
        </p:nvGraphicFramePr>
        <p:xfrm>
          <a:off x="1650003" y="1001816"/>
          <a:ext cx="7148017" cy="787908"/>
        </p:xfrm>
        <a:graphic>
          <a:graphicData uri="http://schemas.openxmlformats.org/drawingml/2006/table">
            <a:tbl>
              <a:tblPr firstRow="1" firstCol="1" bandRow="1"/>
              <a:tblGrid>
                <a:gridCol w="1429454">
                  <a:extLst>
                    <a:ext uri="{9D8B030D-6E8A-4147-A177-3AD203B41FA5}">
                      <a16:colId xmlns:a16="http://schemas.microsoft.com/office/drawing/2014/main" val="4044365308"/>
                    </a:ext>
                  </a:extLst>
                </a:gridCol>
                <a:gridCol w="1429454">
                  <a:extLst>
                    <a:ext uri="{9D8B030D-6E8A-4147-A177-3AD203B41FA5}">
                      <a16:colId xmlns:a16="http://schemas.microsoft.com/office/drawing/2014/main" val="101948295"/>
                    </a:ext>
                  </a:extLst>
                </a:gridCol>
                <a:gridCol w="1429454">
                  <a:extLst>
                    <a:ext uri="{9D8B030D-6E8A-4147-A177-3AD203B41FA5}">
                      <a16:colId xmlns:a16="http://schemas.microsoft.com/office/drawing/2014/main" val="2248253571"/>
                    </a:ext>
                  </a:extLst>
                </a:gridCol>
                <a:gridCol w="1429454">
                  <a:extLst>
                    <a:ext uri="{9D8B030D-6E8A-4147-A177-3AD203B41FA5}">
                      <a16:colId xmlns:a16="http://schemas.microsoft.com/office/drawing/2014/main" val="1649358833"/>
                    </a:ext>
                  </a:extLst>
                </a:gridCol>
                <a:gridCol w="1430201">
                  <a:extLst>
                    <a:ext uri="{9D8B030D-6E8A-4147-A177-3AD203B41FA5}">
                      <a16:colId xmlns:a16="http://schemas.microsoft.com/office/drawing/2014/main" val="434673968"/>
                    </a:ext>
                  </a:extLst>
                </a:gridCol>
              </a:tblGrid>
              <a:tr h="0">
                <a:tc>
                  <a:txBody>
                    <a:bodyPr/>
                    <a:lstStyle/>
                    <a:p>
                      <a:pPr algn="just">
                        <a:lnSpc>
                          <a:spcPct val="115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a. dwellings</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b. absorb</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c. evaporate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d. coarser</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e. reflects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24666285"/>
                  </a:ext>
                </a:extLst>
              </a:tr>
              <a:tr h="0">
                <a:tc>
                  <a:txBody>
                    <a:bodyPr/>
                    <a:lstStyle/>
                    <a:p>
                      <a:pPr algn="just">
                        <a:lnSpc>
                          <a:spcPct val="115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f. multi-storey</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g. sun-dried</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h. flat</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i. flax</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j. design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97905041"/>
                  </a:ext>
                </a:extLst>
              </a:tr>
              <a:tr h="0">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k. lightly</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l. long</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m. dirt</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n. tunics</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o. naked</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7449429"/>
                  </a:ext>
                </a:extLst>
              </a:tr>
            </a:tbl>
          </a:graphicData>
        </a:graphic>
      </p:graphicFrame>
      <p:sp>
        <p:nvSpPr>
          <p:cNvPr id="8" name="Rectangle 7"/>
          <p:cNvSpPr/>
          <p:nvPr/>
        </p:nvSpPr>
        <p:spPr>
          <a:xfrm>
            <a:off x="838199" y="2100797"/>
            <a:ext cx="8771627" cy="3755387"/>
          </a:xfrm>
          <a:prstGeom prst="rect">
            <a:avLst/>
          </a:prstGeom>
        </p:spPr>
        <p:txBody>
          <a:bodyPr wrap="square">
            <a:spAutoFit/>
          </a:bodyPr>
          <a:lstStyle/>
          <a:p>
            <a:pPr algn="just">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Rich or poor, most Egyptians lived in houses of similar (1)___________. These had (2)__________roofs and were made from (3)__________mud-bricks. Tomb drawings show (4)___________homes. However, many scholars think this may have been an attempt to show the number of rooms. Archeological evidence suggests most (5)__________were single-</a:t>
            </a:r>
            <a:r>
              <a:rPr lang="en-US" sz="1600" dirty="0" err="1">
                <a:latin typeface="Times New Roman" panose="02020603050405020304" pitchFamily="18" charset="0"/>
                <a:ea typeface="Calibri" panose="020F0502020204030204" pitchFamily="34" charset="0"/>
                <a:cs typeface="Times New Roman" panose="02020603050405020304" pitchFamily="18" charset="0"/>
              </a:rPr>
              <a:t>storey</a:t>
            </a:r>
            <a:r>
              <a:rPr lang="en-US" sz="1600" dirty="0">
                <a:latin typeface="Times New Roman" panose="02020603050405020304" pitchFamily="18" charset="0"/>
                <a:ea typeface="Calibri" panose="020F0502020204030204" pitchFamily="34" charset="0"/>
                <a:cs typeface="Times New Roman" panose="02020603050405020304" pitchFamily="18" charset="0"/>
              </a:rPr>
              <a:t> structures. The one-room homes of poor farmers had (6)__________floors.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People in ancient Egypt adapted to the hot, dry climate they lived in by dressing (7)__________. Men (including the pharaoh) were often bare-chested and wore short linen (8)__________. Women typically wore (9)________close-fitting linen dresses. Most clothing was a ‘cooling’ white, as white (10)__________heat. (By contrast, dark </a:t>
            </a:r>
            <a:r>
              <a:rPr lang="en-US" sz="1600" dirty="0" err="1">
                <a:latin typeface="Times New Roman" panose="02020603050405020304" pitchFamily="18" charset="0"/>
                <a:ea typeface="Calibri" panose="020F0502020204030204" pitchFamily="34" charset="0"/>
                <a:cs typeface="Times New Roman" panose="02020603050405020304" pitchFamily="18" charset="0"/>
              </a:rPr>
              <a:t>colours</a:t>
            </a:r>
            <a:r>
              <a:rPr lang="en-US" sz="1600" dirty="0">
                <a:latin typeface="Times New Roman" panose="02020603050405020304" pitchFamily="18" charset="0"/>
                <a:ea typeface="Calibri" panose="020F0502020204030204" pitchFamily="34" charset="0"/>
                <a:cs typeface="Times New Roman" panose="02020603050405020304" pitchFamily="18" charset="0"/>
              </a:rPr>
              <a:t> (11)__________heat.) Because linen was a natural fabric, made from the (12)__________plant, it ‘breathed’, allowing perspiration to (13)__________more readily. The linen worn by the wealthy was of high quality whereas (14)__________fabric was worn by the poor. Children were usually (15)__________, as were slaves.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 name="Picture 9" descr="C:\Users\User\Desktop\clothing-3.jpg"/>
          <p:cNvPicPr/>
          <p:nvPr/>
        </p:nvPicPr>
        <p:blipFill>
          <a:blip r:embed="rId2">
            <a:extLst>
              <a:ext uri="{28A0092B-C50C-407E-A947-70E740481C1C}">
                <a14:useLocalDpi xmlns:a14="http://schemas.microsoft.com/office/drawing/2010/main" val="0"/>
              </a:ext>
            </a:extLst>
          </a:blip>
          <a:srcRect/>
          <a:stretch>
            <a:fillRect/>
          </a:stretch>
        </p:blipFill>
        <p:spPr bwMode="auto">
          <a:xfrm>
            <a:off x="9725660" y="2953501"/>
            <a:ext cx="1628140" cy="1907540"/>
          </a:xfrm>
          <a:prstGeom prst="rect">
            <a:avLst/>
          </a:prstGeom>
          <a:noFill/>
          <a:ln>
            <a:solidFill>
              <a:sysClr val="windowText" lastClr="000000"/>
            </a:solidFill>
          </a:ln>
        </p:spPr>
      </p:pic>
      <p:sp>
        <p:nvSpPr>
          <p:cNvPr id="3" name="Rectangle 2">
            <a:extLst>
              <a:ext uri="{FF2B5EF4-FFF2-40B4-BE49-F238E27FC236}">
                <a16:creationId xmlns:a16="http://schemas.microsoft.com/office/drawing/2014/main" id="{3CBA5227-7797-17E5-27ED-4507CAA65DCA}"/>
              </a:ext>
            </a:extLst>
          </p:cNvPr>
          <p:cNvSpPr/>
          <p:nvPr/>
        </p:nvSpPr>
        <p:spPr>
          <a:xfrm>
            <a:off x="5494828" y="2178370"/>
            <a:ext cx="1336278"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DESIGN</a:t>
            </a:r>
          </a:p>
        </p:txBody>
      </p:sp>
      <p:sp>
        <p:nvSpPr>
          <p:cNvPr id="4" name="Rectangle 3">
            <a:extLst>
              <a:ext uri="{FF2B5EF4-FFF2-40B4-BE49-F238E27FC236}">
                <a16:creationId xmlns:a16="http://schemas.microsoft.com/office/drawing/2014/main" id="{7086CEF3-CF65-1B63-7B2C-640CB5181FDA}"/>
              </a:ext>
            </a:extLst>
          </p:cNvPr>
          <p:cNvSpPr/>
          <p:nvPr/>
        </p:nvSpPr>
        <p:spPr>
          <a:xfrm>
            <a:off x="7807722" y="2178370"/>
            <a:ext cx="1246631"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FLAT</a:t>
            </a:r>
          </a:p>
        </p:txBody>
      </p:sp>
      <p:sp>
        <p:nvSpPr>
          <p:cNvPr id="6" name="Rectangle 5">
            <a:extLst>
              <a:ext uri="{FF2B5EF4-FFF2-40B4-BE49-F238E27FC236}">
                <a16:creationId xmlns:a16="http://schemas.microsoft.com/office/drawing/2014/main" id="{7ABAFBC5-1540-5396-80BB-E85057F953DC}"/>
              </a:ext>
            </a:extLst>
          </p:cNvPr>
          <p:cNvSpPr/>
          <p:nvPr/>
        </p:nvSpPr>
        <p:spPr>
          <a:xfrm>
            <a:off x="2662857" y="2428922"/>
            <a:ext cx="1209896"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SUN-DRIED</a:t>
            </a:r>
          </a:p>
        </p:txBody>
      </p:sp>
      <p:sp>
        <p:nvSpPr>
          <p:cNvPr id="7" name="Rectangle 6">
            <a:extLst>
              <a:ext uri="{FF2B5EF4-FFF2-40B4-BE49-F238E27FC236}">
                <a16:creationId xmlns:a16="http://schemas.microsoft.com/office/drawing/2014/main" id="{AEA51E7C-3088-A655-8952-C7CE40261A0E}"/>
              </a:ext>
            </a:extLst>
          </p:cNvPr>
          <p:cNvSpPr/>
          <p:nvPr/>
        </p:nvSpPr>
        <p:spPr>
          <a:xfrm>
            <a:off x="6709277" y="2438176"/>
            <a:ext cx="1336278"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MULTI-STOREY</a:t>
            </a:r>
          </a:p>
        </p:txBody>
      </p:sp>
      <p:sp>
        <p:nvSpPr>
          <p:cNvPr id="9" name="Rectangle 8">
            <a:extLst>
              <a:ext uri="{FF2B5EF4-FFF2-40B4-BE49-F238E27FC236}">
                <a16:creationId xmlns:a16="http://schemas.microsoft.com/office/drawing/2014/main" id="{6F8D5B36-6F12-FCB0-9B77-324EA24A4B5F}"/>
              </a:ext>
            </a:extLst>
          </p:cNvPr>
          <p:cNvSpPr/>
          <p:nvPr/>
        </p:nvSpPr>
        <p:spPr>
          <a:xfrm>
            <a:off x="3011873" y="2990643"/>
            <a:ext cx="1209896"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DWELLINGS</a:t>
            </a:r>
          </a:p>
        </p:txBody>
      </p:sp>
      <p:sp>
        <p:nvSpPr>
          <p:cNvPr id="11" name="Rectangle 10">
            <a:extLst>
              <a:ext uri="{FF2B5EF4-FFF2-40B4-BE49-F238E27FC236}">
                <a16:creationId xmlns:a16="http://schemas.microsoft.com/office/drawing/2014/main" id="{4B5A26AF-2AF8-9BB7-8895-E22889CCBB3C}"/>
              </a:ext>
            </a:extLst>
          </p:cNvPr>
          <p:cNvSpPr/>
          <p:nvPr/>
        </p:nvSpPr>
        <p:spPr>
          <a:xfrm>
            <a:off x="1984708" y="3301716"/>
            <a:ext cx="1209896"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DIRT</a:t>
            </a:r>
          </a:p>
        </p:txBody>
      </p:sp>
      <p:sp>
        <p:nvSpPr>
          <p:cNvPr id="12" name="Rectangle 11">
            <a:extLst>
              <a:ext uri="{FF2B5EF4-FFF2-40B4-BE49-F238E27FC236}">
                <a16:creationId xmlns:a16="http://schemas.microsoft.com/office/drawing/2014/main" id="{3F7515B5-D2C9-E5CB-69B9-B587D77B7B07}"/>
              </a:ext>
            </a:extLst>
          </p:cNvPr>
          <p:cNvSpPr/>
          <p:nvPr/>
        </p:nvSpPr>
        <p:spPr>
          <a:xfrm>
            <a:off x="7718075" y="3861692"/>
            <a:ext cx="1246631"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LIGHTLY</a:t>
            </a:r>
          </a:p>
        </p:txBody>
      </p:sp>
      <p:sp>
        <p:nvSpPr>
          <p:cNvPr id="13" name="Rectangle 12">
            <a:extLst>
              <a:ext uri="{FF2B5EF4-FFF2-40B4-BE49-F238E27FC236}">
                <a16:creationId xmlns:a16="http://schemas.microsoft.com/office/drawing/2014/main" id="{0DB38A7C-FD6A-F403-F4CF-CE1303251EFA}"/>
              </a:ext>
            </a:extLst>
          </p:cNvPr>
          <p:cNvSpPr/>
          <p:nvPr/>
        </p:nvSpPr>
        <p:spPr>
          <a:xfrm>
            <a:off x="6709277" y="4143980"/>
            <a:ext cx="1246631"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TUNICS</a:t>
            </a:r>
          </a:p>
        </p:txBody>
      </p:sp>
      <p:sp>
        <p:nvSpPr>
          <p:cNvPr id="14" name="Rectangle 13">
            <a:extLst>
              <a:ext uri="{FF2B5EF4-FFF2-40B4-BE49-F238E27FC236}">
                <a16:creationId xmlns:a16="http://schemas.microsoft.com/office/drawing/2014/main" id="{71A642CD-9E13-E6D3-7252-05FB7568C4F4}"/>
              </a:ext>
            </a:extLst>
          </p:cNvPr>
          <p:cNvSpPr/>
          <p:nvPr/>
        </p:nvSpPr>
        <p:spPr>
          <a:xfrm>
            <a:off x="1406922" y="4423413"/>
            <a:ext cx="1076302"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LONG</a:t>
            </a:r>
          </a:p>
        </p:txBody>
      </p:sp>
      <p:sp>
        <p:nvSpPr>
          <p:cNvPr id="15" name="Rectangle 14">
            <a:extLst>
              <a:ext uri="{FF2B5EF4-FFF2-40B4-BE49-F238E27FC236}">
                <a16:creationId xmlns:a16="http://schemas.microsoft.com/office/drawing/2014/main" id="{6B39A8AC-EF45-0DA6-4775-8F0EF5B3E392}"/>
              </a:ext>
            </a:extLst>
          </p:cNvPr>
          <p:cNvSpPr/>
          <p:nvPr/>
        </p:nvSpPr>
        <p:spPr>
          <a:xfrm>
            <a:off x="907969" y="4696351"/>
            <a:ext cx="1333207"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REFLECTS</a:t>
            </a:r>
          </a:p>
        </p:txBody>
      </p:sp>
      <p:sp>
        <p:nvSpPr>
          <p:cNvPr id="16" name="Rectangle 15">
            <a:extLst>
              <a:ext uri="{FF2B5EF4-FFF2-40B4-BE49-F238E27FC236}">
                <a16:creationId xmlns:a16="http://schemas.microsoft.com/office/drawing/2014/main" id="{28EDD24D-3AA5-AE07-1757-EB87B04D8C73}"/>
              </a:ext>
            </a:extLst>
          </p:cNvPr>
          <p:cNvSpPr/>
          <p:nvPr/>
        </p:nvSpPr>
        <p:spPr>
          <a:xfrm>
            <a:off x="5122525" y="4719378"/>
            <a:ext cx="1333207"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ABSORB</a:t>
            </a:r>
          </a:p>
        </p:txBody>
      </p:sp>
      <p:sp>
        <p:nvSpPr>
          <p:cNvPr id="17" name="Rectangle 16">
            <a:extLst>
              <a:ext uri="{FF2B5EF4-FFF2-40B4-BE49-F238E27FC236}">
                <a16:creationId xmlns:a16="http://schemas.microsoft.com/office/drawing/2014/main" id="{2C313B16-3427-DF7C-F07F-EFFBD233A6A0}"/>
              </a:ext>
            </a:extLst>
          </p:cNvPr>
          <p:cNvSpPr/>
          <p:nvPr/>
        </p:nvSpPr>
        <p:spPr>
          <a:xfrm>
            <a:off x="2755941" y="4952974"/>
            <a:ext cx="1333207"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FLAX</a:t>
            </a:r>
          </a:p>
        </p:txBody>
      </p:sp>
      <p:sp>
        <p:nvSpPr>
          <p:cNvPr id="18" name="Rectangle 17">
            <a:extLst>
              <a:ext uri="{FF2B5EF4-FFF2-40B4-BE49-F238E27FC236}">
                <a16:creationId xmlns:a16="http://schemas.microsoft.com/office/drawing/2014/main" id="{93CD3AC7-1CBB-6FF8-E2F8-02E3CC364E26}"/>
              </a:ext>
            </a:extLst>
          </p:cNvPr>
          <p:cNvSpPr/>
          <p:nvPr/>
        </p:nvSpPr>
        <p:spPr>
          <a:xfrm>
            <a:off x="7718075" y="4952974"/>
            <a:ext cx="1333207"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EVAPORATE</a:t>
            </a:r>
          </a:p>
        </p:txBody>
      </p:sp>
      <p:sp>
        <p:nvSpPr>
          <p:cNvPr id="19" name="Rectangle 18">
            <a:extLst>
              <a:ext uri="{FF2B5EF4-FFF2-40B4-BE49-F238E27FC236}">
                <a16:creationId xmlns:a16="http://schemas.microsoft.com/office/drawing/2014/main" id="{27456B1F-D41C-65F1-3963-1046AAA32159}"/>
              </a:ext>
            </a:extLst>
          </p:cNvPr>
          <p:cNvSpPr/>
          <p:nvPr/>
        </p:nvSpPr>
        <p:spPr>
          <a:xfrm>
            <a:off x="6516536" y="5264047"/>
            <a:ext cx="1333207"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COARSER</a:t>
            </a:r>
          </a:p>
        </p:txBody>
      </p:sp>
      <p:sp>
        <p:nvSpPr>
          <p:cNvPr id="20" name="Rectangle 19">
            <a:extLst>
              <a:ext uri="{FF2B5EF4-FFF2-40B4-BE49-F238E27FC236}">
                <a16:creationId xmlns:a16="http://schemas.microsoft.com/office/drawing/2014/main" id="{E777B314-0D4B-5A2A-1D27-2C0B02A36249}"/>
              </a:ext>
            </a:extLst>
          </p:cNvPr>
          <p:cNvSpPr/>
          <p:nvPr/>
        </p:nvSpPr>
        <p:spPr>
          <a:xfrm>
            <a:off x="3555165" y="5544529"/>
            <a:ext cx="1333207"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NAKED</a:t>
            </a:r>
          </a:p>
        </p:txBody>
      </p:sp>
    </p:spTree>
    <p:extLst>
      <p:ext uri="{BB962C8B-B14F-4D97-AF65-F5344CB8AC3E}">
        <p14:creationId xmlns:p14="http://schemas.microsoft.com/office/powerpoint/2010/main" val="2647375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ppt_x"/>
                                          </p:val>
                                        </p:tav>
                                        <p:tav tm="100000">
                                          <p:val>
                                            <p:strVal val="#ppt_x"/>
                                          </p:val>
                                        </p:tav>
                                      </p:tavLst>
                                    </p:anim>
                                    <p:anim calcmode="lin" valueType="num">
                                      <p:cBhvr additive="base">
                                        <p:cTn id="2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additive="base">
                                        <p:cTn id="27" dur="500" fill="hold"/>
                                        <p:tgtEl>
                                          <p:spTgt spid="4"/>
                                        </p:tgtEl>
                                        <p:attrNameLst>
                                          <p:attrName>ppt_x</p:attrName>
                                        </p:attrNameLst>
                                      </p:cBhvr>
                                      <p:tavLst>
                                        <p:tav tm="0">
                                          <p:val>
                                            <p:strVal val="#ppt_x"/>
                                          </p:val>
                                        </p:tav>
                                        <p:tav tm="100000">
                                          <p:val>
                                            <p:strVal val="#ppt_x"/>
                                          </p:val>
                                        </p:tav>
                                      </p:tavLst>
                                    </p:anim>
                                    <p:anim calcmode="lin" valueType="num">
                                      <p:cBhvr additive="base">
                                        <p:cTn id="2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 calcmode="lin" valueType="num">
                                      <p:cBhvr additive="base">
                                        <p:cTn id="33" dur="500" fill="hold"/>
                                        <p:tgtEl>
                                          <p:spTgt spid="6"/>
                                        </p:tgtEl>
                                        <p:attrNameLst>
                                          <p:attrName>ppt_x</p:attrName>
                                        </p:attrNameLst>
                                      </p:cBhvr>
                                      <p:tavLst>
                                        <p:tav tm="0">
                                          <p:val>
                                            <p:strVal val="#ppt_x"/>
                                          </p:val>
                                        </p:tav>
                                        <p:tav tm="100000">
                                          <p:val>
                                            <p:strVal val="#ppt_x"/>
                                          </p:val>
                                        </p:tav>
                                      </p:tavLst>
                                    </p:anim>
                                    <p:anim calcmode="lin" valueType="num">
                                      <p:cBhvr additive="base">
                                        <p:cTn id="3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anim calcmode="lin" valueType="num">
                                      <p:cBhvr additive="base">
                                        <p:cTn id="39" dur="500" fill="hold"/>
                                        <p:tgtEl>
                                          <p:spTgt spid="7"/>
                                        </p:tgtEl>
                                        <p:attrNameLst>
                                          <p:attrName>ppt_x</p:attrName>
                                        </p:attrNameLst>
                                      </p:cBhvr>
                                      <p:tavLst>
                                        <p:tav tm="0">
                                          <p:val>
                                            <p:strVal val="#ppt_x"/>
                                          </p:val>
                                        </p:tav>
                                        <p:tav tm="100000">
                                          <p:val>
                                            <p:strVal val="#ppt_x"/>
                                          </p:val>
                                        </p:tav>
                                      </p:tavLst>
                                    </p:anim>
                                    <p:anim calcmode="lin" valueType="num">
                                      <p:cBhvr additive="base">
                                        <p:cTn id="4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9"/>
                                        </p:tgtEl>
                                        <p:attrNameLst>
                                          <p:attrName>style.visibility</p:attrName>
                                        </p:attrNameLst>
                                      </p:cBhvr>
                                      <p:to>
                                        <p:strVal val="visible"/>
                                      </p:to>
                                    </p:set>
                                    <p:anim calcmode="lin" valueType="num">
                                      <p:cBhvr additive="base">
                                        <p:cTn id="45" dur="500" fill="hold"/>
                                        <p:tgtEl>
                                          <p:spTgt spid="9"/>
                                        </p:tgtEl>
                                        <p:attrNameLst>
                                          <p:attrName>ppt_x</p:attrName>
                                        </p:attrNameLst>
                                      </p:cBhvr>
                                      <p:tavLst>
                                        <p:tav tm="0">
                                          <p:val>
                                            <p:strVal val="#ppt_x"/>
                                          </p:val>
                                        </p:tav>
                                        <p:tav tm="100000">
                                          <p:val>
                                            <p:strVal val="#ppt_x"/>
                                          </p:val>
                                        </p:tav>
                                      </p:tavLst>
                                    </p:anim>
                                    <p:anim calcmode="lin" valueType="num">
                                      <p:cBhvr additive="base">
                                        <p:cTn id="4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1"/>
                                        </p:tgtEl>
                                        <p:attrNameLst>
                                          <p:attrName>style.visibility</p:attrName>
                                        </p:attrNameLst>
                                      </p:cBhvr>
                                      <p:to>
                                        <p:strVal val="visible"/>
                                      </p:to>
                                    </p:set>
                                    <p:anim calcmode="lin" valueType="num">
                                      <p:cBhvr additive="base">
                                        <p:cTn id="51" dur="500" fill="hold"/>
                                        <p:tgtEl>
                                          <p:spTgt spid="11"/>
                                        </p:tgtEl>
                                        <p:attrNameLst>
                                          <p:attrName>ppt_x</p:attrName>
                                        </p:attrNameLst>
                                      </p:cBhvr>
                                      <p:tavLst>
                                        <p:tav tm="0">
                                          <p:val>
                                            <p:strVal val="#ppt_x"/>
                                          </p:val>
                                        </p:tav>
                                        <p:tav tm="100000">
                                          <p:val>
                                            <p:strVal val="#ppt_x"/>
                                          </p:val>
                                        </p:tav>
                                      </p:tavLst>
                                    </p:anim>
                                    <p:anim calcmode="lin" valueType="num">
                                      <p:cBhvr additive="base">
                                        <p:cTn id="5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12"/>
                                        </p:tgtEl>
                                        <p:attrNameLst>
                                          <p:attrName>style.visibility</p:attrName>
                                        </p:attrNameLst>
                                      </p:cBhvr>
                                      <p:to>
                                        <p:strVal val="visible"/>
                                      </p:to>
                                    </p:set>
                                    <p:anim calcmode="lin" valueType="num">
                                      <p:cBhvr additive="base">
                                        <p:cTn id="57" dur="500" fill="hold"/>
                                        <p:tgtEl>
                                          <p:spTgt spid="12"/>
                                        </p:tgtEl>
                                        <p:attrNameLst>
                                          <p:attrName>ppt_x</p:attrName>
                                        </p:attrNameLst>
                                      </p:cBhvr>
                                      <p:tavLst>
                                        <p:tav tm="0">
                                          <p:val>
                                            <p:strVal val="#ppt_x"/>
                                          </p:val>
                                        </p:tav>
                                        <p:tav tm="100000">
                                          <p:val>
                                            <p:strVal val="#ppt_x"/>
                                          </p:val>
                                        </p:tav>
                                      </p:tavLst>
                                    </p:anim>
                                    <p:anim calcmode="lin" valueType="num">
                                      <p:cBhvr additive="base">
                                        <p:cTn id="5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13"/>
                                        </p:tgtEl>
                                        <p:attrNameLst>
                                          <p:attrName>style.visibility</p:attrName>
                                        </p:attrNameLst>
                                      </p:cBhvr>
                                      <p:to>
                                        <p:strVal val="visible"/>
                                      </p:to>
                                    </p:set>
                                    <p:anim calcmode="lin" valueType="num">
                                      <p:cBhvr additive="base">
                                        <p:cTn id="63" dur="500" fill="hold"/>
                                        <p:tgtEl>
                                          <p:spTgt spid="13"/>
                                        </p:tgtEl>
                                        <p:attrNameLst>
                                          <p:attrName>ppt_x</p:attrName>
                                        </p:attrNameLst>
                                      </p:cBhvr>
                                      <p:tavLst>
                                        <p:tav tm="0">
                                          <p:val>
                                            <p:strVal val="#ppt_x"/>
                                          </p:val>
                                        </p:tav>
                                        <p:tav tm="100000">
                                          <p:val>
                                            <p:strVal val="#ppt_x"/>
                                          </p:val>
                                        </p:tav>
                                      </p:tavLst>
                                    </p:anim>
                                    <p:anim calcmode="lin" valueType="num">
                                      <p:cBhvr additive="base">
                                        <p:cTn id="6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14"/>
                                        </p:tgtEl>
                                        <p:attrNameLst>
                                          <p:attrName>style.visibility</p:attrName>
                                        </p:attrNameLst>
                                      </p:cBhvr>
                                      <p:to>
                                        <p:strVal val="visible"/>
                                      </p:to>
                                    </p:set>
                                    <p:anim calcmode="lin" valueType="num">
                                      <p:cBhvr additive="base">
                                        <p:cTn id="69" dur="500" fill="hold"/>
                                        <p:tgtEl>
                                          <p:spTgt spid="14"/>
                                        </p:tgtEl>
                                        <p:attrNameLst>
                                          <p:attrName>ppt_x</p:attrName>
                                        </p:attrNameLst>
                                      </p:cBhvr>
                                      <p:tavLst>
                                        <p:tav tm="0">
                                          <p:val>
                                            <p:strVal val="#ppt_x"/>
                                          </p:val>
                                        </p:tav>
                                        <p:tav tm="100000">
                                          <p:val>
                                            <p:strVal val="#ppt_x"/>
                                          </p:val>
                                        </p:tav>
                                      </p:tavLst>
                                    </p:anim>
                                    <p:anim calcmode="lin" valueType="num">
                                      <p:cBhvr additive="base">
                                        <p:cTn id="7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15"/>
                                        </p:tgtEl>
                                        <p:attrNameLst>
                                          <p:attrName>style.visibility</p:attrName>
                                        </p:attrNameLst>
                                      </p:cBhvr>
                                      <p:to>
                                        <p:strVal val="visible"/>
                                      </p:to>
                                    </p:set>
                                    <p:anim calcmode="lin" valueType="num">
                                      <p:cBhvr additive="base">
                                        <p:cTn id="75" dur="500" fill="hold"/>
                                        <p:tgtEl>
                                          <p:spTgt spid="15"/>
                                        </p:tgtEl>
                                        <p:attrNameLst>
                                          <p:attrName>ppt_x</p:attrName>
                                        </p:attrNameLst>
                                      </p:cBhvr>
                                      <p:tavLst>
                                        <p:tav tm="0">
                                          <p:val>
                                            <p:strVal val="#ppt_x"/>
                                          </p:val>
                                        </p:tav>
                                        <p:tav tm="100000">
                                          <p:val>
                                            <p:strVal val="#ppt_x"/>
                                          </p:val>
                                        </p:tav>
                                      </p:tavLst>
                                    </p:anim>
                                    <p:anim calcmode="lin" valueType="num">
                                      <p:cBhvr additive="base">
                                        <p:cTn id="7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4" fill="hold" grpId="0" nodeType="clickEffect">
                                  <p:stCondLst>
                                    <p:cond delay="0"/>
                                  </p:stCondLst>
                                  <p:childTnLst>
                                    <p:set>
                                      <p:cBhvr>
                                        <p:cTn id="80" dur="1" fill="hold">
                                          <p:stCondLst>
                                            <p:cond delay="0"/>
                                          </p:stCondLst>
                                        </p:cTn>
                                        <p:tgtEl>
                                          <p:spTgt spid="16"/>
                                        </p:tgtEl>
                                        <p:attrNameLst>
                                          <p:attrName>style.visibility</p:attrName>
                                        </p:attrNameLst>
                                      </p:cBhvr>
                                      <p:to>
                                        <p:strVal val="visible"/>
                                      </p:to>
                                    </p:set>
                                    <p:anim calcmode="lin" valueType="num">
                                      <p:cBhvr additive="base">
                                        <p:cTn id="81" dur="500" fill="hold"/>
                                        <p:tgtEl>
                                          <p:spTgt spid="16"/>
                                        </p:tgtEl>
                                        <p:attrNameLst>
                                          <p:attrName>ppt_x</p:attrName>
                                        </p:attrNameLst>
                                      </p:cBhvr>
                                      <p:tavLst>
                                        <p:tav tm="0">
                                          <p:val>
                                            <p:strVal val="#ppt_x"/>
                                          </p:val>
                                        </p:tav>
                                        <p:tav tm="100000">
                                          <p:val>
                                            <p:strVal val="#ppt_x"/>
                                          </p:val>
                                        </p:tav>
                                      </p:tavLst>
                                    </p:anim>
                                    <p:anim calcmode="lin" valueType="num">
                                      <p:cBhvr additive="base">
                                        <p:cTn id="8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grpId="0" nodeType="clickEffect">
                                  <p:stCondLst>
                                    <p:cond delay="0"/>
                                  </p:stCondLst>
                                  <p:childTnLst>
                                    <p:set>
                                      <p:cBhvr>
                                        <p:cTn id="86" dur="1" fill="hold">
                                          <p:stCondLst>
                                            <p:cond delay="0"/>
                                          </p:stCondLst>
                                        </p:cTn>
                                        <p:tgtEl>
                                          <p:spTgt spid="17"/>
                                        </p:tgtEl>
                                        <p:attrNameLst>
                                          <p:attrName>style.visibility</p:attrName>
                                        </p:attrNameLst>
                                      </p:cBhvr>
                                      <p:to>
                                        <p:strVal val="visible"/>
                                      </p:to>
                                    </p:set>
                                    <p:anim calcmode="lin" valueType="num">
                                      <p:cBhvr additive="base">
                                        <p:cTn id="87" dur="500" fill="hold"/>
                                        <p:tgtEl>
                                          <p:spTgt spid="17"/>
                                        </p:tgtEl>
                                        <p:attrNameLst>
                                          <p:attrName>ppt_x</p:attrName>
                                        </p:attrNameLst>
                                      </p:cBhvr>
                                      <p:tavLst>
                                        <p:tav tm="0">
                                          <p:val>
                                            <p:strVal val="#ppt_x"/>
                                          </p:val>
                                        </p:tav>
                                        <p:tav tm="100000">
                                          <p:val>
                                            <p:strVal val="#ppt_x"/>
                                          </p:val>
                                        </p:tav>
                                      </p:tavLst>
                                    </p:anim>
                                    <p:anim calcmode="lin" valueType="num">
                                      <p:cBhvr additive="base">
                                        <p:cTn id="8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2" presetClass="entr" presetSubtype="4" fill="hold" grpId="0" nodeType="clickEffect">
                                  <p:stCondLst>
                                    <p:cond delay="0"/>
                                  </p:stCondLst>
                                  <p:childTnLst>
                                    <p:set>
                                      <p:cBhvr>
                                        <p:cTn id="92" dur="1" fill="hold">
                                          <p:stCondLst>
                                            <p:cond delay="0"/>
                                          </p:stCondLst>
                                        </p:cTn>
                                        <p:tgtEl>
                                          <p:spTgt spid="18"/>
                                        </p:tgtEl>
                                        <p:attrNameLst>
                                          <p:attrName>style.visibility</p:attrName>
                                        </p:attrNameLst>
                                      </p:cBhvr>
                                      <p:to>
                                        <p:strVal val="visible"/>
                                      </p:to>
                                    </p:set>
                                    <p:anim calcmode="lin" valueType="num">
                                      <p:cBhvr additive="base">
                                        <p:cTn id="93" dur="500" fill="hold"/>
                                        <p:tgtEl>
                                          <p:spTgt spid="18"/>
                                        </p:tgtEl>
                                        <p:attrNameLst>
                                          <p:attrName>ppt_x</p:attrName>
                                        </p:attrNameLst>
                                      </p:cBhvr>
                                      <p:tavLst>
                                        <p:tav tm="0">
                                          <p:val>
                                            <p:strVal val="#ppt_x"/>
                                          </p:val>
                                        </p:tav>
                                        <p:tav tm="100000">
                                          <p:val>
                                            <p:strVal val="#ppt_x"/>
                                          </p:val>
                                        </p:tav>
                                      </p:tavLst>
                                    </p:anim>
                                    <p:anim calcmode="lin" valueType="num">
                                      <p:cBhvr additive="base">
                                        <p:cTn id="9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2" presetClass="entr" presetSubtype="4" fill="hold" grpId="0" nodeType="clickEffect">
                                  <p:stCondLst>
                                    <p:cond delay="0"/>
                                  </p:stCondLst>
                                  <p:childTnLst>
                                    <p:set>
                                      <p:cBhvr>
                                        <p:cTn id="98" dur="1" fill="hold">
                                          <p:stCondLst>
                                            <p:cond delay="0"/>
                                          </p:stCondLst>
                                        </p:cTn>
                                        <p:tgtEl>
                                          <p:spTgt spid="19"/>
                                        </p:tgtEl>
                                        <p:attrNameLst>
                                          <p:attrName>style.visibility</p:attrName>
                                        </p:attrNameLst>
                                      </p:cBhvr>
                                      <p:to>
                                        <p:strVal val="visible"/>
                                      </p:to>
                                    </p:set>
                                    <p:anim calcmode="lin" valueType="num">
                                      <p:cBhvr additive="base">
                                        <p:cTn id="99" dur="500" fill="hold"/>
                                        <p:tgtEl>
                                          <p:spTgt spid="19"/>
                                        </p:tgtEl>
                                        <p:attrNameLst>
                                          <p:attrName>ppt_x</p:attrName>
                                        </p:attrNameLst>
                                      </p:cBhvr>
                                      <p:tavLst>
                                        <p:tav tm="0">
                                          <p:val>
                                            <p:strVal val="#ppt_x"/>
                                          </p:val>
                                        </p:tav>
                                        <p:tav tm="100000">
                                          <p:val>
                                            <p:strVal val="#ppt_x"/>
                                          </p:val>
                                        </p:tav>
                                      </p:tavLst>
                                    </p:anim>
                                    <p:anim calcmode="lin" valueType="num">
                                      <p:cBhvr additive="base">
                                        <p:cTn id="10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2" presetClass="entr" presetSubtype="4" fill="hold" grpId="0" nodeType="clickEffect">
                                  <p:stCondLst>
                                    <p:cond delay="0"/>
                                  </p:stCondLst>
                                  <p:childTnLst>
                                    <p:set>
                                      <p:cBhvr>
                                        <p:cTn id="104" dur="1" fill="hold">
                                          <p:stCondLst>
                                            <p:cond delay="0"/>
                                          </p:stCondLst>
                                        </p:cTn>
                                        <p:tgtEl>
                                          <p:spTgt spid="20"/>
                                        </p:tgtEl>
                                        <p:attrNameLst>
                                          <p:attrName>style.visibility</p:attrName>
                                        </p:attrNameLst>
                                      </p:cBhvr>
                                      <p:to>
                                        <p:strVal val="visible"/>
                                      </p:to>
                                    </p:set>
                                    <p:anim calcmode="lin" valueType="num">
                                      <p:cBhvr additive="base">
                                        <p:cTn id="105" dur="500" fill="hold"/>
                                        <p:tgtEl>
                                          <p:spTgt spid="20"/>
                                        </p:tgtEl>
                                        <p:attrNameLst>
                                          <p:attrName>ppt_x</p:attrName>
                                        </p:attrNameLst>
                                      </p:cBhvr>
                                      <p:tavLst>
                                        <p:tav tm="0">
                                          <p:val>
                                            <p:strVal val="#ppt_x"/>
                                          </p:val>
                                        </p:tav>
                                        <p:tav tm="100000">
                                          <p:val>
                                            <p:strVal val="#ppt_x"/>
                                          </p:val>
                                        </p:tav>
                                      </p:tavLst>
                                    </p:anim>
                                    <p:anim calcmode="lin" valueType="num">
                                      <p:cBhvr additive="base">
                                        <p:cTn id="10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 grpId="0" animBg="1"/>
      <p:bldP spid="4" grpId="0" animBg="1"/>
      <p:bldP spid="6" grpId="0" animBg="1"/>
      <p:bldP spid="7" grpId="0" animBg="1"/>
      <p:bldP spid="9"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91333"/>
          </a:xfrm>
        </p:spPr>
        <p:txBody>
          <a:bodyPr>
            <a:normAutofit fontScale="90000"/>
          </a:bodyPr>
          <a:lstStyle/>
          <a:p>
            <a:r>
              <a:rPr lang="en-US" dirty="0"/>
              <a:t>Prepositions                                        Textbook, p. 71</a:t>
            </a:r>
          </a:p>
        </p:txBody>
      </p:sp>
      <p:graphicFrame>
        <p:nvGraphicFramePr>
          <p:cNvPr id="5" name="Table 4"/>
          <p:cNvGraphicFramePr>
            <a:graphicFrameLocks noGrp="1"/>
          </p:cNvGraphicFramePr>
          <p:nvPr>
            <p:extLst>
              <p:ext uri="{D42A27DB-BD31-4B8C-83A1-F6EECF244321}">
                <p14:modId xmlns:p14="http://schemas.microsoft.com/office/powerpoint/2010/main" val="899967142"/>
              </p:ext>
            </p:extLst>
          </p:nvPr>
        </p:nvGraphicFramePr>
        <p:xfrm>
          <a:off x="5852158" y="926579"/>
          <a:ext cx="4356910" cy="2298070"/>
        </p:xfrm>
        <a:graphic>
          <a:graphicData uri="http://schemas.openxmlformats.org/drawingml/2006/table">
            <a:tbl>
              <a:tblPr firstRow="1" firstCol="1" bandRow="1"/>
              <a:tblGrid>
                <a:gridCol w="2402814">
                  <a:extLst>
                    <a:ext uri="{9D8B030D-6E8A-4147-A177-3AD203B41FA5}">
                      <a16:colId xmlns:a16="http://schemas.microsoft.com/office/drawing/2014/main" val="174607131"/>
                    </a:ext>
                  </a:extLst>
                </a:gridCol>
                <a:gridCol w="1954096">
                  <a:extLst>
                    <a:ext uri="{9D8B030D-6E8A-4147-A177-3AD203B41FA5}">
                      <a16:colId xmlns:a16="http://schemas.microsoft.com/office/drawing/2014/main" val="1825527085"/>
                    </a:ext>
                  </a:extLst>
                </a:gridCol>
              </a:tblGrid>
              <a:tr h="205105">
                <a:tc>
                  <a:txBody>
                    <a:bodyPr/>
                    <a:lstStyle/>
                    <a:p>
                      <a:pPr>
                        <a:lnSpc>
                          <a:spcPct val="115000"/>
                        </a:lnSpc>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1. ACCOUNT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Times New Roman" panose="02020603050405020304" pitchFamily="18" charset="0"/>
                          <a:ea typeface="Calibri" panose="020F0502020204030204" pitchFamily="34" charset="0"/>
                          <a:cs typeface="Times New Roman" panose="02020603050405020304" pitchFamily="18" charset="0"/>
                        </a:rPr>
                        <a:t>a. </a:t>
                      </a:r>
                      <a:r>
                        <a:rPr lang="en-US" sz="1400" b="1">
                          <a:effectLst/>
                          <a:latin typeface="Times New Roman" panose="02020603050405020304" pitchFamily="18" charset="0"/>
                          <a:ea typeface="Calibri" panose="020F0502020204030204" pitchFamily="34" charset="0"/>
                          <a:cs typeface="Times New Roman" panose="02020603050405020304" pitchFamily="18" charset="0"/>
                        </a:rPr>
                        <a:t>ON</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03521205"/>
                  </a:ext>
                </a:extLst>
              </a:tr>
              <a:tr h="0">
                <a:tc>
                  <a:txBody>
                    <a:bodyPr/>
                    <a:lstStyle/>
                    <a:p>
                      <a:pPr>
                        <a:lnSpc>
                          <a:spcPct val="115000"/>
                        </a:lnSpc>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2. FOCUS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Times New Roman" panose="02020603050405020304" pitchFamily="18" charset="0"/>
                          <a:ea typeface="Calibri" panose="020F0502020204030204" pitchFamily="34" charset="0"/>
                          <a:cs typeface="Times New Roman" panose="02020603050405020304" pitchFamily="18" charset="0"/>
                        </a:rPr>
                        <a:t>b. </a:t>
                      </a:r>
                      <a:r>
                        <a:rPr lang="en-US" sz="1400" b="1">
                          <a:effectLst/>
                          <a:latin typeface="Times New Roman" panose="02020603050405020304" pitchFamily="18" charset="0"/>
                          <a:ea typeface="Calibri" panose="020F0502020204030204" pitchFamily="34" charset="0"/>
                          <a:cs typeface="Times New Roman" panose="02020603050405020304" pitchFamily="18" charset="0"/>
                        </a:rPr>
                        <a:t>WITH</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69532761"/>
                  </a:ext>
                </a:extLst>
              </a:tr>
              <a:tr h="0">
                <a:tc>
                  <a:txBody>
                    <a:bodyPr/>
                    <a:lstStyle/>
                    <a:p>
                      <a:pPr>
                        <a:lnSpc>
                          <a:spcPct val="115000"/>
                        </a:lnSpc>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3. AGREE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c. </a:t>
                      </a:r>
                      <a:r>
                        <a:rPr lang="en-US" sz="1400" b="1" dirty="0">
                          <a:effectLst/>
                          <a:latin typeface="Times New Roman" panose="02020603050405020304" pitchFamily="18" charset="0"/>
                          <a:ea typeface="Calibri" panose="020F0502020204030204" pitchFamily="34" charset="0"/>
                          <a:cs typeface="Times New Roman" panose="02020603050405020304" pitchFamily="18" charset="0"/>
                        </a:rPr>
                        <a:t>FOR</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55444190"/>
                  </a:ext>
                </a:extLst>
              </a:tr>
              <a:tr h="0">
                <a:tc>
                  <a:txBody>
                    <a:bodyPr/>
                    <a:lstStyle/>
                    <a:p>
                      <a:pPr>
                        <a:lnSpc>
                          <a:spcPct val="115000"/>
                        </a:lnSpc>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4. APPLY</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d. </a:t>
                      </a:r>
                      <a:r>
                        <a:rPr lang="en-US" sz="1400" b="1" dirty="0">
                          <a:effectLst/>
                          <a:latin typeface="Times New Roman" panose="02020603050405020304" pitchFamily="18" charset="0"/>
                          <a:ea typeface="Calibri" panose="020F0502020204030204" pitchFamily="34" charset="0"/>
                          <a:cs typeface="Times New Roman" panose="02020603050405020304" pitchFamily="18" charset="0"/>
                        </a:rPr>
                        <a:t>IN</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34489532"/>
                  </a:ext>
                </a:extLst>
              </a:tr>
              <a:tr h="0">
                <a:tc>
                  <a:txBody>
                    <a:bodyPr/>
                    <a:lstStyle/>
                    <a:p>
                      <a:pPr>
                        <a:lnSpc>
                          <a:spcPct val="115000"/>
                        </a:lnSpc>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5. BELIEVE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e. </a:t>
                      </a:r>
                      <a:r>
                        <a:rPr lang="en-US" sz="1400" b="1" dirty="0">
                          <a:effectLst/>
                          <a:latin typeface="Times New Roman" panose="02020603050405020304" pitchFamily="18" charset="0"/>
                          <a:ea typeface="Calibri" panose="020F0502020204030204" pitchFamily="34" charset="0"/>
                          <a:cs typeface="Times New Roman" panose="02020603050405020304" pitchFamily="18" charset="0"/>
                        </a:rPr>
                        <a:t>TO</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76630077"/>
                  </a:ext>
                </a:extLst>
              </a:tr>
              <a:tr h="0">
                <a:tc>
                  <a:txBody>
                    <a:bodyPr/>
                    <a:lstStyle/>
                    <a:p>
                      <a:pPr>
                        <a:lnSpc>
                          <a:spcPct val="115000"/>
                        </a:lnSpc>
                        <a:spcAft>
                          <a:spcPts val="0"/>
                        </a:spcAft>
                      </a:pPr>
                      <a:r>
                        <a:rPr lang="en-US" sz="1400">
                          <a:effectLst/>
                          <a:latin typeface="Times New Roman" panose="02020603050405020304" pitchFamily="18" charset="0"/>
                          <a:ea typeface="Calibri" panose="020F0502020204030204" pitchFamily="34" charset="0"/>
                          <a:cs typeface="Times New Roman" panose="02020603050405020304" pitchFamily="18" charset="0"/>
                        </a:rPr>
                        <a:t>6. PARTICIPATE</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f. </a:t>
                      </a:r>
                      <a:r>
                        <a:rPr lang="en-US" sz="1400" b="1" dirty="0">
                          <a:effectLst/>
                          <a:latin typeface="Times New Roman" panose="02020603050405020304" pitchFamily="18" charset="0"/>
                          <a:ea typeface="Calibri" panose="020F0502020204030204" pitchFamily="34" charset="0"/>
                          <a:cs typeface="Times New Roman" panose="02020603050405020304" pitchFamily="18" charset="0"/>
                        </a:rPr>
                        <a:t>IN</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49499931"/>
                  </a:ext>
                </a:extLst>
              </a:tr>
              <a:tr h="0">
                <a:tc>
                  <a:txBody>
                    <a:bodyPr/>
                    <a:lstStyle/>
                    <a:p>
                      <a:pPr>
                        <a:lnSpc>
                          <a:spcPct val="115000"/>
                        </a:lnSpc>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7. OBJECT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g. </a:t>
                      </a:r>
                      <a:r>
                        <a:rPr lang="en-US" sz="1400" b="1" dirty="0">
                          <a:effectLst/>
                          <a:latin typeface="Times New Roman" panose="02020603050405020304" pitchFamily="18" charset="0"/>
                          <a:ea typeface="Calibri" panose="020F0502020204030204" pitchFamily="34" charset="0"/>
                          <a:cs typeface="Times New Roman" panose="02020603050405020304" pitchFamily="18" charset="0"/>
                        </a:rPr>
                        <a:t>TO</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29663872"/>
                  </a:ext>
                </a:extLst>
              </a:tr>
              <a:tr h="0">
                <a:tc>
                  <a:txBody>
                    <a:bodyPr/>
                    <a:lstStyle/>
                    <a:p>
                      <a:pPr>
                        <a:lnSpc>
                          <a:spcPct val="115000"/>
                        </a:lnSpc>
                        <a:spcAft>
                          <a:spcPts val="0"/>
                        </a:spcAft>
                      </a:pPr>
                      <a:r>
                        <a:rPr lang="en-US" sz="1400">
                          <a:effectLst/>
                          <a:latin typeface="Times New Roman" panose="02020603050405020304" pitchFamily="18" charset="0"/>
                          <a:ea typeface="Calibri" panose="020F0502020204030204" pitchFamily="34" charset="0"/>
                          <a:cs typeface="Times New Roman" panose="02020603050405020304" pitchFamily="18" charset="0"/>
                        </a:rPr>
                        <a:t>8. BENEFIT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h. </a:t>
                      </a:r>
                      <a:r>
                        <a:rPr lang="en-US" sz="1400" b="1" dirty="0">
                          <a:effectLst/>
                          <a:latin typeface="Times New Roman" panose="02020603050405020304" pitchFamily="18" charset="0"/>
                          <a:ea typeface="Calibri" panose="020F0502020204030204" pitchFamily="34" charset="0"/>
                          <a:cs typeface="Times New Roman" panose="02020603050405020304" pitchFamily="18" charset="0"/>
                        </a:rPr>
                        <a:t>FOR</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8110216"/>
                  </a:ext>
                </a:extLst>
              </a:tr>
              <a:tr h="0">
                <a:tc>
                  <a:txBody>
                    <a:bodyPr/>
                    <a:lstStyle/>
                    <a:p>
                      <a:pPr>
                        <a:lnSpc>
                          <a:spcPct val="115000"/>
                        </a:lnSpc>
                        <a:spcAft>
                          <a:spcPts val="0"/>
                        </a:spcAft>
                      </a:pPr>
                      <a:r>
                        <a:rPr lang="en-US" sz="1400">
                          <a:effectLst/>
                          <a:latin typeface="Times New Roman" panose="02020603050405020304" pitchFamily="18" charset="0"/>
                          <a:ea typeface="Calibri" panose="020F0502020204030204" pitchFamily="34" charset="0"/>
                          <a:cs typeface="Times New Roman" panose="02020603050405020304" pitchFamily="18" charset="0"/>
                        </a:rPr>
                        <a:t>9. RESPOND</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i</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1" dirty="0">
                          <a:effectLst/>
                          <a:latin typeface="Times New Roman" panose="02020603050405020304" pitchFamily="18" charset="0"/>
                          <a:ea typeface="Calibri" panose="020F0502020204030204" pitchFamily="34" charset="0"/>
                          <a:cs typeface="Times New Roman" panose="02020603050405020304" pitchFamily="18" charset="0"/>
                        </a:rPr>
                        <a:t>TO</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70544059"/>
                  </a:ext>
                </a:extLst>
              </a:tr>
              <a:tr h="0">
                <a:tc>
                  <a:txBody>
                    <a:bodyPr/>
                    <a:lstStyle/>
                    <a:p>
                      <a:pPr>
                        <a:lnSpc>
                          <a:spcPct val="115000"/>
                        </a:lnSpc>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10. ADAPT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j. </a:t>
                      </a:r>
                      <a:r>
                        <a:rPr lang="en-US" sz="1400" b="1" dirty="0">
                          <a:effectLst/>
                          <a:latin typeface="Times New Roman" panose="02020603050405020304" pitchFamily="18" charset="0"/>
                          <a:ea typeface="Calibri" panose="020F0502020204030204" pitchFamily="34" charset="0"/>
                          <a:cs typeface="Times New Roman" panose="02020603050405020304" pitchFamily="18" charset="0"/>
                        </a:rPr>
                        <a:t>FROM</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10259716"/>
                  </a:ext>
                </a:extLst>
              </a:tr>
            </a:tbl>
          </a:graphicData>
        </a:graphic>
      </p:graphicFrame>
      <p:sp>
        <p:nvSpPr>
          <p:cNvPr id="6" name="Rectangle 5"/>
          <p:cNvSpPr/>
          <p:nvPr/>
        </p:nvSpPr>
        <p:spPr>
          <a:xfrm>
            <a:off x="646835" y="3245142"/>
            <a:ext cx="11455517" cy="2905924"/>
          </a:xfrm>
          <a:prstGeom prst="rect">
            <a:avLst/>
          </a:prstGeom>
        </p:spPr>
        <p:txBody>
          <a:bodyPr wrap="square">
            <a:spAutoFit/>
          </a:bodyPr>
          <a:lstStyle/>
          <a:p>
            <a:pPr algn="just">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1. </a:t>
            </a:r>
            <a:r>
              <a:rPr lang="en-US" sz="1600" dirty="0" err="1">
                <a:latin typeface="Times New Roman" panose="02020603050405020304" pitchFamily="18" charset="0"/>
                <a:ea typeface="Calibri" panose="020F0502020204030204" pitchFamily="34" charset="0"/>
                <a:cs typeface="Times New Roman" panose="02020603050405020304" pitchFamily="18" charset="0"/>
              </a:rPr>
              <a:t>I____________________everything</a:t>
            </a:r>
            <a:r>
              <a:rPr lang="en-US" sz="1600" dirty="0">
                <a:latin typeface="Times New Roman" panose="02020603050405020304" pitchFamily="18" charset="0"/>
                <a:ea typeface="Calibri" panose="020F0502020204030204" pitchFamily="34" charset="0"/>
                <a:cs typeface="Times New Roman" panose="02020603050405020304" pitchFamily="18" charset="0"/>
              </a:rPr>
              <a:t> you have said.</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2. People in ancient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Egypt___________________the</a:t>
            </a:r>
            <a:r>
              <a:rPr lang="en-US" sz="1600" dirty="0">
                <a:latin typeface="Times New Roman" panose="02020603050405020304" pitchFamily="18" charset="0"/>
                <a:ea typeface="Calibri" panose="020F0502020204030204" pitchFamily="34" charset="0"/>
                <a:cs typeface="Times New Roman" panose="02020603050405020304" pitchFamily="18" charset="0"/>
              </a:rPr>
              <a:t> hot, dry climate they lived in by dressing lightly.</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3. The museum representatives </a:t>
            </a:r>
            <a:r>
              <a:rPr lang="en-US" sz="1600" dirty="0" err="1">
                <a:latin typeface="Times New Roman" panose="02020603050405020304" pitchFamily="18" charset="0"/>
                <a:ea typeface="Calibri" panose="020F0502020204030204" pitchFamily="34" charset="0"/>
                <a:cs typeface="Times New Roman" panose="02020603050405020304" pitchFamily="18" charset="0"/>
              </a:rPr>
              <a:t>refuse_______________any</a:t>
            </a:r>
            <a:r>
              <a:rPr lang="en-US" sz="1600" dirty="0">
                <a:latin typeface="Times New Roman" panose="02020603050405020304" pitchFamily="18" charset="0"/>
                <a:ea typeface="Calibri" panose="020F0502020204030204" pitchFamily="34" charset="0"/>
                <a:cs typeface="Times New Roman" panose="02020603050405020304" pitchFamily="18" charset="0"/>
              </a:rPr>
              <a:t> media requests concerning the recent restoration of King </a:t>
            </a:r>
            <a:r>
              <a:rPr lang="en-US" sz="1600" dirty="0" err="1">
                <a:latin typeface="Times New Roman" panose="02020603050405020304" pitchFamily="18" charset="0"/>
                <a:ea typeface="Calibri" panose="020F0502020204030204" pitchFamily="34" charset="0"/>
                <a:cs typeface="Times New Roman" panose="02020603050405020304" pitchFamily="18" charset="0"/>
              </a:rPr>
              <a:t>Tut’s</a:t>
            </a:r>
            <a:r>
              <a:rPr lang="en-US" sz="1600" dirty="0">
                <a:latin typeface="Times New Roman" panose="02020603050405020304" pitchFamily="18" charset="0"/>
                <a:ea typeface="Calibri" panose="020F0502020204030204" pitchFamily="34" charset="0"/>
                <a:cs typeface="Times New Roman" panose="02020603050405020304" pitchFamily="18" charset="0"/>
              </a:rPr>
              <a:t> burial mask.</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4. The next chapter of this </a:t>
            </a:r>
            <a:r>
              <a:rPr lang="en-US" sz="1600" dirty="0" err="1">
                <a:latin typeface="Times New Roman" panose="02020603050405020304" pitchFamily="18" charset="0"/>
                <a:ea typeface="Calibri" panose="020F0502020204030204" pitchFamily="34" charset="0"/>
                <a:cs typeface="Times New Roman" panose="02020603050405020304" pitchFamily="18" charset="0"/>
              </a:rPr>
              <a:t>book_______________the</a:t>
            </a:r>
            <a:r>
              <a:rPr lang="en-US" sz="1600" dirty="0">
                <a:latin typeface="Times New Roman" panose="02020603050405020304" pitchFamily="18" charset="0"/>
                <a:ea typeface="Calibri" panose="020F0502020204030204" pitchFamily="34" charset="0"/>
                <a:cs typeface="Times New Roman" panose="02020603050405020304" pitchFamily="18" charset="0"/>
              </a:rPr>
              <a:t> traditions and ceremonies of ancient Egypt.</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5. Egyptians married as teenagers and </a:t>
            </a:r>
            <a:r>
              <a:rPr lang="en-US" sz="1600" dirty="0" err="1">
                <a:latin typeface="Times New Roman" panose="02020603050405020304" pitchFamily="18" charset="0"/>
                <a:ea typeface="Calibri" panose="020F0502020204030204" pitchFamily="34" charset="0"/>
                <a:cs typeface="Times New Roman" panose="02020603050405020304" pitchFamily="18" charset="0"/>
              </a:rPr>
              <a:t>didn’t_______________arranged</a:t>
            </a:r>
            <a:r>
              <a:rPr lang="en-US" sz="1600" dirty="0">
                <a:latin typeface="Times New Roman" panose="02020603050405020304" pitchFamily="18" charset="0"/>
                <a:ea typeface="Calibri" panose="020F0502020204030204" pitchFamily="34" charset="0"/>
                <a:cs typeface="Times New Roman" panose="02020603050405020304" pitchFamily="18" charset="0"/>
              </a:rPr>
              <a:t> marriages.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6. The ancient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Egyptians________________an</a:t>
            </a:r>
            <a:r>
              <a:rPr lang="en-US" sz="1600" dirty="0">
                <a:latin typeface="Times New Roman" panose="02020603050405020304" pitchFamily="18" charset="0"/>
                <a:ea typeface="Calibri" panose="020F0502020204030204" pitchFamily="34" charset="0"/>
                <a:cs typeface="Times New Roman" panose="02020603050405020304" pitchFamily="18" charset="0"/>
              </a:rPr>
              <a:t> afterlife.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7. Students </a:t>
            </a:r>
            <a:r>
              <a:rPr lang="en-US" sz="1600" dirty="0" err="1">
                <a:latin typeface="Times New Roman" panose="02020603050405020304" pitchFamily="18" charset="0"/>
                <a:ea typeface="Calibri" panose="020F0502020204030204" pitchFamily="34" charset="0"/>
                <a:cs typeface="Times New Roman" panose="02020603050405020304" pitchFamily="18" charset="0"/>
              </a:rPr>
              <a:t>usually______________elective</a:t>
            </a:r>
            <a:r>
              <a:rPr lang="en-US" sz="1600" dirty="0">
                <a:latin typeface="Times New Roman" panose="02020603050405020304" pitchFamily="18" charset="0"/>
                <a:ea typeface="Calibri" panose="020F0502020204030204" pitchFamily="34" charset="0"/>
                <a:cs typeface="Times New Roman" panose="02020603050405020304" pitchFamily="18" charset="0"/>
              </a:rPr>
              <a:t> undergraduate courses in advance.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8. Many undergraduate archeology students can </a:t>
            </a:r>
            <a:r>
              <a:rPr lang="en-US" sz="1600" dirty="0" err="1">
                <a:latin typeface="Times New Roman" panose="02020603050405020304" pitchFamily="18" charset="0"/>
                <a:ea typeface="Calibri" panose="020F0502020204030204" pitchFamily="34" charset="0"/>
                <a:cs typeface="Times New Roman" panose="02020603050405020304" pitchFamily="18" charset="0"/>
              </a:rPr>
              <a:t>greatly_______________taking</a:t>
            </a:r>
            <a:r>
              <a:rPr lang="en-US" sz="1600" dirty="0">
                <a:latin typeface="Times New Roman" panose="02020603050405020304" pitchFamily="18" charset="0"/>
                <a:ea typeface="Calibri" panose="020F0502020204030204" pitchFamily="34" charset="0"/>
                <a:cs typeface="Times New Roman" panose="02020603050405020304" pitchFamily="18" charset="0"/>
              </a:rPr>
              <a:t> part in this excavation process.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9. I told them that I would like </a:t>
            </a:r>
            <a:r>
              <a:rPr lang="en-US" sz="1600" dirty="0" err="1">
                <a:latin typeface="Times New Roman" panose="02020603050405020304" pitchFamily="18" charset="0"/>
                <a:ea typeface="Calibri" panose="020F0502020204030204" pitchFamily="34" charset="0"/>
                <a:cs typeface="Times New Roman" panose="02020603050405020304" pitchFamily="18" charset="0"/>
              </a:rPr>
              <a:t>to_________________this</a:t>
            </a:r>
            <a:r>
              <a:rPr lang="en-US" sz="1600" dirty="0">
                <a:latin typeface="Times New Roman" panose="02020603050405020304" pitchFamily="18" charset="0"/>
                <a:ea typeface="Calibri" panose="020F0502020204030204" pitchFamily="34" charset="0"/>
                <a:cs typeface="Times New Roman" panose="02020603050405020304" pitchFamily="18" charset="0"/>
              </a:rPr>
              <a:t> process of restoration.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10. He said that bad </a:t>
            </a:r>
            <a:r>
              <a:rPr lang="en-US" sz="1600" dirty="0" err="1">
                <a:latin typeface="Times New Roman" panose="02020603050405020304" pitchFamily="18" charset="0"/>
                <a:ea typeface="Calibri" panose="020F0502020204030204" pitchFamily="34" charset="0"/>
                <a:cs typeface="Times New Roman" panose="02020603050405020304" pitchFamily="18" charset="0"/>
              </a:rPr>
              <a:t>weather___________________the</a:t>
            </a:r>
            <a:r>
              <a:rPr lang="en-US" sz="1600" dirty="0">
                <a:latin typeface="Times New Roman" panose="02020603050405020304" pitchFamily="18" charset="0"/>
                <a:ea typeface="Calibri" panose="020F0502020204030204" pitchFamily="34" charset="0"/>
                <a:cs typeface="Times New Roman" panose="02020603050405020304" pitchFamily="18" charset="0"/>
              </a:rPr>
              <a:t> long delay in the excavation process.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6"/>
          <p:cNvSpPr/>
          <p:nvPr/>
        </p:nvSpPr>
        <p:spPr>
          <a:xfrm>
            <a:off x="646835" y="1498007"/>
            <a:ext cx="4904508" cy="587853"/>
          </a:xfrm>
          <a:prstGeom prst="rect">
            <a:avLst/>
          </a:prstGeom>
          <a:solidFill>
            <a:schemeClr val="accent6">
              <a:lumMod val="40000"/>
              <a:lumOff val="60000"/>
            </a:schemeClr>
          </a:solidFill>
        </p:spPr>
        <p:txBody>
          <a:bodyPr wrap="square">
            <a:spAutoFit/>
          </a:bodyPr>
          <a:lstStyle/>
          <a:p>
            <a:pPr>
              <a:lnSpc>
                <a:spcPct val="115000"/>
              </a:lnSpc>
              <a:spcAft>
                <a:spcPts val="0"/>
              </a:spcAft>
            </a:pPr>
            <a:r>
              <a:rPr lang="en-US" sz="1400" b="1" i="1" dirty="0">
                <a:latin typeface="Times New Roman" panose="02020603050405020304" pitchFamily="18" charset="0"/>
                <a:ea typeface="Calibri" panose="020F0502020204030204" pitchFamily="34" charset="0"/>
                <a:cs typeface="Times New Roman" panose="02020603050405020304" pitchFamily="18" charset="0"/>
              </a:rPr>
              <a:t>Match the </a:t>
            </a:r>
            <a:r>
              <a:rPr lang="en-US" sz="1400" b="1" i="1" u="sng" dirty="0">
                <a:latin typeface="Times New Roman" panose="02020603050405020304" pitchFamily="18" charset="0"/>
                <a:ea typeface="Calibri" panose="020F0502020204030204" pitchFamily="34" charset="0"/>
                <a:cs typeface="Times New Roman" panose="02020603050405020304" pitchFamily="18" charset="0"/>
              </a:rPr>
              <a:t>verbs</a:t>
            </a:r>
            <a:r>
              <a:rPr lang="en-US" sz="1400" b="1" i="1" dirty="0">
                <a:latin typeface="Times New Roman" panose="02020603050405020304" pitchFamily="18" charset="0"/>
                <a:ea typeface="Calibri" panose="020F0502020204030204" pitchFamily="34" charset="0"/>
                <a:cs typeface="Times New Roman" panose="02020603050405020304" pitchFamily="18" charset="0"/>
              </a:rPr>
              <a:t> on the left with the </a:t>
            </a:r>
            <a:r>
              <a:rPr lang="en-US" sz="1400" b="1" i="1" u="sng" dirty="0">
                <a:latin typeface="Times New Roman" panose="02020603050405020304" pitchFamily="18" charset="0"/>
                <a:ea typeface="Calibri" panose="020F0502020204030204" pitchFamily="34" charset="0"/>
                <a:cs typeface="Times New Roman" panose="02020603050405020304" pitchFamily="18" charset="0"/>
              </a:rPr>
              <a:t>prepositions</a:t>
            </a:r>
            <a:r>
              <a:rPr lang="en-US" sz="1400" b="1" i="1" dirty="0">
                <a:latin typeface="Times New Roman" panose="02020603050405020304" pitchFamily="18" charset="0"/>
                <a:ea typeface="Calibri" panose="020F0502020204030204" pitchFamily="34" charset="0"/>
                <a:cs typeface="Times New Roman" panose="02020603050405020304" pitchFamily="18" charset="0"/>
              </a:rPr>
              <a:t> on the right and insert them in the appropriate form in the sentences below:</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0B06E290-934D-7339-03E8-41BA447ACF51}"/>
              </a:ext>
            </a:extLst>
          </p:cNvPr>
          <p:cNvSpPr/>
          <p:nvPr/>
        </p:nvSpPr>
        <p:spPr>
          <a:xfrm>
            <a:off x="1057298" y="3273955"/>
            <a:ext cx="1945878"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AGREE WITH</a:t>
            </a:r>
          </a:p>
        </p:txBody>
      </p:sp>
      <p:sp>
        <p:nvSpPr>
          <p:cNvPr id="4" name="Rectangle 3">
            <a:extLst>
              <a:ext uri="{FF2B5EF4-FFF2-40B4-BE49-F238E27FC236}">
                <a16:creationId xmlns:a16="http://schemas.microsoft.com/office/drawing/2014/main" id="{49FCCF0B-3665-ADCA-663C-C4E59BFCBF44}"/>
              </a:ext>
            </a:extLst>
          </p:cNvPr>
          <p:cNvSpPr/>
          <p:nvPr/>
        </p:nvSpPr>
        <p:spPr>
          <a:xfrm>
            <a:off x="3003176" y="3603894"/>
            <a:ext cx="1721760"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ADAPTED TO</a:t>
            </a:r>
          </a:p>
        </p:txBody>
      </p:sp>
      <p:sp>
        <p:nvSpPr>
          <p:cNvPr id="8" name="Rectangle 7">
            <a:extLst>
              <a:ext uri="{FF2B5EF4-FFF2-40B4-BE49-F238E27FC236}">
                <a16:creationId xmlns:a16="http://schemas.microsoft.com/office/drawing/2014/main" id="{C9398C7D-E61E-0F95-B302-97FBD2D0E165}"/>
              </a:ext>
            </a:extLst>
          </p:cNvPr>
          <p:cNvSpPr/>
          <p:nvPr/>
        </p:nvSpPr>
        <p:spPr>
          <a:xfrm>
            <a:off x="3829583" y="3857983"/>
            <a:ext cx="1477523"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TO RESPOND TO</a:t>
            </a:r>
          </a:p>
        </p:txBody>
      </p:sp>
      <p:sp>
        <p:nvSpPr>
          <p:cNvPr id="9" name="Rectangle 8">
            <a:extLst>
              <a:ext uri="{FF2B5EF4-FFF2-40B4-BE49-F238E27FC236}">
                <a16:creationId xmlns:a16="http://schemas.microsoft.com/office/drawing/2014/main" id="{92C2FA88-8CF8-F732-6083-E3267AE1FB83}"/>
              </a:ext>
            </a:extLst>
          </p:cNvPr>
          <p:cNvSpPr/>
          <p:nvPr/>
        </p:nvSpPr>
        <p:spPr>
          <a:xfrm>
            <a:off x="3397087" y="4128197"/>
            <a:ext cx="1399031"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FOCUSES ON</a:t>
            </a:r>
          </a:p>
        </p:txBody>
      </p:sp>
      <p:sp>
        <p:nvSpPr>
          <p:cNvPr id="10" name="Rectangle 9">
            <a:extLst>
              <a:ext uri="{FF2B5EF4-FFF2-40B4-BE49-F238E27FC236}">
                <a16:creationId xmlns:a16="http://schemas.microsoft.com/office/drawing/2014/main" id="{CC11B356-6305-5C2D-33BC-9C248262214D}"/>
              </a:ext>
            </a:extLst>
          </p:cNvPr>
          <p:cNvSpPr/>
          <p:nvPr/>
        </p:nvSpPr>
        <p:spPr>
          <a:xfrm>
            <a:off x="4446226" y="4418904"/>
            <a:ext cx="1405932"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OBJECT TO</a:t>
            </a:r>
          </a:p>
        </p:txBody>
      </p:sp>
      <p:sp>
        <p:nvSpPr>
          <p:cNvPr id="11" name="Rectangle 10">
            <a:extLst>
              <a:ext uri="{FF2B5EF4-FFF2-40B4-BE49-F238E27FC236}">
                <a16:creationId xmlns:a16="http://schemas.microsoft.com/office/drawing/2014/main" id="{38EE51D7-04DE-8BF8-E9A5-E76AA11E5705}"/>
              </a:ext>
            </a:extLst>
          </p:cNvPr>
          <p:cNvSpPr/>
          <p:nvPr/>
        </p:nvSpPr>
        <p:spPr>
          <a:xfrm>
            <a:off x="2846584" y="4698104"/>
            <a:ext cx="1492334"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BELIEVED IN</a:t>
            </a:r>
          </a:p>
        </p:txBody>
      </p:sp>
      <p:sp>
        <p:nvSpPr>
          <p:cNvPr id="12" name="Rectangle 11">
            <a:extLst>
              <a:ext uri="{FF2B5EF4-FFF2-40B4-BE49-F238E27FC236}">
                <a16:creationId xmlns:a16="http://schemas.microsoft.com/office/drawing/2014/main" id="{E53AA6CD-56DB-10FD-384F-FDC47662D583}"/>
              </a:ext>
            </a:extLst>
          </p:cNvPr>
          <p:cNvSpPr/>
          <p:nvPr/>
        </p:nvSpPr>
        <p:spPr>
          <a:xfrm>
            <a:off x="2303392" y="5022833"/>
            <a:ext cx="1354208"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APPLY FOR</a:t>
            </a:r>
          </a:p>
        </p:txBody>
      </p:sp>
      <p:sp>
        <p:nvSpPr>
          <p:cNvPr id="13" name="Rectangle 12">
            <a:extLst>
              <a:ext uri="{FF2B5EF4-FFF2-40B4-BE49-F238E27FC236}">
                <a16:creationId xmlns:a16="http://schemas.microsoft.com/office/drawing/2014/main" id="{8DB262A3-B960-D848-010C-DCB7B91DC786}"/>
              </a:ext>
            </a:extLst>
          </p:cNvPr>
          <p:cNvSpPr/>
          <p:nvPr/>
        </p:nvSpPr>
        <p:spPr>
          <a:xfrm>
            <a:off x="5297336" y="5284985"/>
            <a:ext cx="1405932"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BENEFIT FROM</a:t>
            </a:r>
          </a:p>
        </p:txBody>
      </p:sp>
      <p:sp>
        <p:nvSpPr>
          <p:cNvPr id="14" name="Rectangle 13">
            <a:extLst>
              <a:ext uri="{FF2B5EF4-FFF2-40B4-BE49-F238E27FC236}">
                <a16:creationId xmlns:a16="http://schemas.microsoft.com/office/drawing/2014/main" id="{071ED51C-22F5-58E4-7B82-6C441EDBFA86}"/>
              </a:ext>
            </a:extLst>
          </p:cNvPr>
          <p:cNvSpPr/>
          <p:nvPr/>
        </p:nvSpPr>
        <p:spPr>
          <a:xfrm>
            <a:off x="3478038" y="5552346"/>
            <a:ext cx="1604950"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PARTICIPATE IN</a:t>
            </a:r>
          </a:p>
        </p:txBody>
      </p:sp>
      <p:sp>
        <p:nvSpPr>
          <p:cNvPr id="15" name="Rectangle 14">
            <a:extLst>
              <a:ext uri="{FF2B5EF4-FFF2-40B4-BE49-F238E27FC236}">
                <a16:creationId xmlns:a16="http://schemas.microsoft.com/office/drawing/2014/main" id="{CE9123A7-27C4-E949-D128-A4F9D28C7F86}"/>
              </a:ext>
            </a:extLst>
          </p:cNvPr>
          <p:cNvSpPr/>
          <p:nvPr/>
        </p:nvSpPr>
        <p:spPr>
          <a:xfrm>
            <a:off x="3074358" y="5806435"/>
            <a:ext cx="1883124"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ACCOUNTED FOR</a:t>
            </a:r>
          </a:p>
        </p:txBody>
      </p:sp>
    </p:spTree>
    <p:extLst>
      <p:ext uri="{BB962C8B-B14F-4D97-AF65-F5344CB8AC3E}">
        <p14:creationId xmlns:p14="http://schemas.microsoft.com/office/powerpoint/2010/main" val="2373781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ppt_x"/>
                                          </p:val>
                                        </p:tav>
                                        <p:tav tm="100000">
                                          <p:val>
                                            <p:strVal val="#ppt_x"/>
                                          </p:val>
                                        </p:tav>
                                      </p:tavLst>
                                    </p:anim>
                                    <p:anim calcmode="lin" valueType="num">
                                      <p:cBhvr additive="base">
                                        <p:cTn id="2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additive="base">
                                        <p:cTn id="27" dur="500" fill="hold"/>
                                        <p:tgtEl>
                                          <p:spTgt spid="4"/>
                                        </p:tgtEl>
                                        <p:attrNameLst>
                                          <p:attrName>ppt_x</p:attrName>
                                        </p:attrNameLst>
                                      </p:cBhvr>
                                      <p:tavLst>
                                        <p:tav tm="0">
                                          <p:val>
                                            <p:strVal val="#ppt_x"/>
                                          </p:val>
                                        </p:tav>
                                        <p:tav tm="100000">
                                          <p:val>
                                            <p:strVal val="#ppt_x"/>
                                          </p:val>
                                        </p:tav>
                                      </p:tavLst>
                                    </p:anim>
                                    <p:anim calcmode="lin" valueType="num">
                                      <p:cBhvr additive="base">
                                        <p:cTn id="2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additive="base">
                                        <p:cTn id="33" dur="500" fill="hold"/>
                                        <p:tgtEl>
                                          <p:spTgt spid="8"/>
                                        </p:tgtEl>
                                        <p:attrNameLst>
                                          <p:attrName>ppt_x</p:attrName>
                                        </p:attrNameLst>
                                      </p:cBhvr>
                                      <p:tavLst>
                                        <p:tav tm="0">
                                          <p:val>
                                            <p:strVal val="#ppt_x"/>
                                          </p:val>
                                        </p:tav>
                                        <p:tav tm="100000">
                                          <p:val>
                                            <p:strVal val="#ppt_x"/>
                                          </p:val>
                                        </p:tav>
                                      </p:tavLst>
                                    </p:anim>
                                    <p:anim calcmode="lin" valueType="num">
                                      <p:cBhvr additive="base">
                                        <p:cTn id="3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additive="base">
                                        <p:cTn id="39" dur="500" fill="hold"/>
                                        <p:tgtEl>
                                          <p:spTgt spid="9"/>
                                        </p:tgtEl>
                                        <p:attrNameLst>
                                          <p:attrName>ppt_x</p:attrName>
                                        </p:attrNameLst>
                                      </p:cBhvr>
                                      <p:tavLst>
                                        <p:tav tm="0">
                                          <p:val>
                                            <p:strVal val="#ppt_x"/>
                                          </p:val>
                                        </p:tav>
                                        <p:tav tm="100000">
                                          <p:val>
                                            <p:strVal val="#ppt_x"/>
                                          </p:val>
                                        </p:tav>
                                      </p:tavLst>
                                    </p:anim>
                                    <p:anim calcmode="lin" valueType="num">
                                      <p:cBhvr additive="base">
                                        <p:cTn id="4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0"/>
                                        </p:tgtEl>
                                        <p:attrNameLst>
                                          <p:attrName>style.visibility</p:attrName>
                                        </p:attrNameLst>
                                      </p:cBhvr>
                                      <p:to>
                                        <p:strVal val="visible"/>
                                      </p:to>
                                    </p:set>
                                    <p:anim calcmode="lin" valueType="num">
                                      <p:cBhvr additive="base">
                                        <p:cTn id="45" dur="500" fill="hold"/>
                                        <p:tgtEl>
                                          <p:spTgt spid="10"/>
                                        </p:tgtEl>
                                        <p:attrNameLst>
                                          <p:attrName>ppt_x</p:attrName>
                                        </p:attrNameLst>
                                      </p:cBhvr>
                                      <p:tavLst>
                                        <p:tav tm="0">
                                          <p:val>
                                            <p:strVal val="#ppt_x"/>
                                          </p:val>
                                        </p:tav>
                                        <p:tav tm="100000">
                                          <p:val>
                                            <p:strVal val="#ppt_x"/>
                                          </p:val>
                                        </p:tav>
                                      </p:tavLst>
                                    </p:anim>
                                    <p:anim calcmode="lin" valueType="num">
                                      <p:cBhvr additive="base">
                                        <p:cTn id="4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1"/>
                                        </p:tgtEl>
                                        <p:attrNameLst>
                                          <p:attrName>style.visibility</p:attrName>
                                        </p:attrNameLst>
                                      </p:cBhvr>
                                      <p:to>
                                        <p:strVal val="visible"/>
                                      </p:to>
                                    </p:set>
                                    <p:anim calcmode="lin" valueType="num">
                                      <p:cBhvr additive="base">
                                        <p:cTn id="51" dur="500" fill="hold"/>
                                        <p:tgtEl>
                                          <p:spTgt spid="11"/>
                                        </p:tgtEl>
                                        <p:attrNameLst>
                                          <p:attrName>ppt_x</p:attrName>
                                        </p:attrNameLst>
                                      </p:cBhvr>
                                      <p:tavLst>
                                        <p:tav tm="0">
                                          <p:val>
                                            <p:strVal val="#ppt_x"/>
                                          </p:val>
                                        </p:tav>
                                        <p:tav tm="100000">
                                          <p:val>
                                            <p:strVal val="#ppt_x"/>
                                          </p:val>
                                        </p:tav>
                                      </p:tavLst>
                                    </p:anim>
                                    <p:anim calcmode="lin" valueType="num">
                                      <p:cBhvr additive="base">
                                        <p:cTn id="5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12"/>
                                        </p:tgtEl>
                                        <p:attrNameLst>
                                          <p:attrName>style.visibility</p:attrName>
                                        </p:attrNameLst>
                                      </p:cBhvr>
                                      <p:to>
                                        <p:strVal val="visible"/>
                                      </p:to>
                                    </p:set>
                                    <p:anim calcmode="lin" valueType="num">
                                      <p:cBhvr additive="base">
                                        <p:cTn id="57" dur="500" fill="hold"/>
                                        <p:tgtEl>
                                          <p:spTgt spid="12"/>
                                        </p:tgtEl>
                                        <p:attrNameLst>
                                          <p:attrName>ppt_x</p:attrName>
                                        </p:attrNameLst>
                                      </p:cBhvr>
                                      <p:tavLst>
                                        <p:tav tm="0">
                                          <p:val>
                                            <p:strVal val="#ppt_x"/>
                                          </p:val>
                                        </p:tav>
                                        <p:tav tm="100000">
                                          <p:val>
                                            <p:strVal val="#ppt_x"/>
                                          </p:val>
                                        </p:tav>
                                      </p:tavLst>
                                    </p:anim>
                                    <p:anim calcmode="lin" valueType="num">
                                      <p:cBhvr additive="base">
                                        <p:cTn id="5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13"/>
                                        </p:tgtEl>
                                        <p:attrNameLst>
                                          <p:attrName>style.visibility</p:attrName>
                                        </p:attrNameLst>
                                      </p:cBhvr>
                                      <p:to>
                                        <p:strVal val="visible"/>
                                      </p:to>
                                    </p:set>
                                    <p:anim calcmode="lin" valueType="num">
                                      <p:cBhvr additive="base">
                                        <p:cTn id="63" dur="500" fill="hold"/>
                                        <p:tgtEl>
                                          <p:spTgt spid="13"/>
                                        </p:tgtEl>
                                        <p:attrNameLst>
                                          <p:attrName>ppt_x</p:attrName>
                                        </p:attrNameLst>
                                      </p:cBhvr>
                                      <p:tavLst>
                                        <p:tav tm="0">
                                          <p:val>
                                            <p:strVal val="#ppt_x"/>
                                          </p:val>
                                        </p:tav>
                                        <p:tav tm="100000">
                                          <p:val>
                                            <p:strVal val="#ppt_x"/>
                                          </p:val>
                                        </p:tav>
                                      </p:tavLst>
                                    </p:anim>
                                    <p:anim calcmode="lin" valueType="num">
                                      <p:cBhvr additive="base">
                                        <p:cTn id="6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14"/>
                                        </p:tgtEl>
                                        <p:attrNameLst>
                                          <p:attrName>style.visibility</p:attrName>
                                        </p:attrNameLst>
                                      </p:cBhvr>
                                      <p:to>
                                        <p:strVal val="visible"/>
                                      </p:to>
                                    </p:set>
                                    <p:anim calcmode="lin" valueType="num">
                                      <p:cBhvr additive="base">
                                        <p:cTn id="69" dur="500" fill="hold"/>
                                        <p:tgtEl>
                                          <p:spTgt spid="14"/>
                                        </p:tgtEl>
                                        <p:attrNameLst>
                                          <p:attrName>ppt_x</p:attrName>
                                        </p:attrNameLst>
                                      </p:cBhvr>
                                      <p:tavLst>
                                        <p:tav tm="0">
                                          <p:val>
                                            <p:strVal val="#ppt_x"/>
                                          </p:val>
                                        </p:tav>
                                        <p:tav tm="100000">
                                          <p:val>
                                            <p:strVal val="#ppt_x"/>
                                          </p:val>
                                        </p:tav>
                                      </p:tavLst>
                                    </p:anim>
                                    <p:anim calcmode="lin" valueType="num">
                                      <p:cBhvr additive="base">
                                        <p:cTn id="7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15"/>
                                        </p:tgtEl>
                                        <p:attrNameLst>
                                          <p:attrName>style.visibility</p:attrName>
                                        </p:attrNameLst>
                                      </p:cBhvr>
                                      <p:to>
                                        <p:strVal val="visible"/>
                                      </p:to>
                                    </p:set>
                                    <p:anim calcmode="lin" valueType="num">
                                      <p:cBhvr additive="base">
                                        <p:cTn id="75" dur="500" fill="hold"/>
                                        <p:tgtEl>
                                          <p:spTgt spid="15"/>
                                        </p:tgtEl>
                                        <p:attrNameLst>
                                          <p:attrName>ppt_x</p:attrName>
                                        </p:attrNameLst>
                                      </p:cBhvr>
                                      <p:tavLst>
                                        <p:tav tm="0">
                                          <p:val>
                                            <p:strVal val="#ppt_x"/>
                                          </p:val>
                                        </p:tav>
                                        <p:tav tm="100000">
                                          <p:val>
                                            <p:strVal val="#ppt_x"/>
                                          </p:val>
                                        </p:tav>
                                      </p:tavLst>
                                    </p:anim>
                                    <p:anim calcmode="lin" valueType="num">
                                      <p:cBhvr additive="base">
                                        <p:cTn id="7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3" grpId="0" animBg="1"/>
      <p:bldP spid="4" grpId="0" animBg="1"/>
      <p:bldP spid="8" grpId="0" animBg="1"/>
      <p:bldP spid="9" grpId="0" animBg="1"/>
      <p:bldP spid="10" grpId="0" animBg="1"/>
      <p:bldP spid="11" grpId="0" animBg="1"/>
      <p:bldP spid="12" grpId="0" animBg="1"/>
      <p:bldP spid="13" grpId="0" animBg="1"/>
      <p:bldP spid="14" grpId="0" animBg="1"/>
      <p:bldP spid="1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8590" y="197426"/>
            <a:ext cx="10515600" cy="482773"/>
          </a:xfrm>
        </p:spPr>
        <p:txBody>
          <a:bodyPr>
            <a:normAutofit fontScale="90000"/>
          </a:bodyPr>
          <a:lstStyle/>
          <a:p>
            <a:r>
              <a:rPr lang="en-US" dirty="0"/>
              <a:t>Gap-filling exercise                       Textbook, p. 71-72</a:t>
            </a:r>
          </a:p>
        </p:txBody>
      </p:sp>
      <p:graphicFrame>
        <p:nvGraphicFramePr>
          <p:cNvPr id="4" name="Table 3"/>
          <p:cNvGraphicFramePr>
            <a:graphicFrameLocks noGrp="1"/>
          </p:cNvGraphicFramePr>
          <p:nvPr>
            <p:extLst>
              <p:ext uri="{D42A27DB-BD31-4B8C-83A1-F6EECF244321}">
                <p14:modId xmlns:p14="http://schemas.microsoft.com/office/powerpoint/2010/main" val="3309176335"/>
              </p:ext>
            </p:extLst>
          </p:nvPr>
        </p:nvGraphicFramePr>
        <p:xfrm>
          <a:off x="1154776" y="795043"/>
          <a:ext cx="6080760" cy="1050544"/>
        </p:xfrm>
        <a:graphic>
          <a:graphicData uri="http://schemas.openxmlformats.org/drawingml/2006/table">
            <a:tbl>
              <a:tblPr firstRow="1" firstCol="1" bandRow="1"/>
              <a:tblGrid>
                <a:gridCol w="2026920">
                  <a:extLst>
                    <a:ext uri="{9D8B030D-6E8A-4147-A177-3AD203B41FA5}">
                      <a16:colId xmlns:a16="http://schemas.microsoft.com/office/drawing/2014/main" val="2234978539"/>
                    </a:ext>
                  </a:extLst>
                </a:gridCol>
                <a:gridCol w="2026920">
                  <a:extLst>
                    <a:ext uri="{9D8B030D-6E8A-4147-A177-3AD203B41FA5}">
                      <a16:colId xmlns:a16="http://schemas.microsoft.com/office/drawing/2014/main" val="1094840095"/>
                    </a:ext>
                  </a:extLst>
                </a:gridCol>
                <a:gridCol w="2026920">
                  <a:extLst>
                    <a:ext uri="{9D8B030D-6E8A-4147-A177-3AD203B41FA5}">
                      <a16:colId xmlns:a16="http://schemas.microsoft.com/office/drawing/2014/main" val="2494068543"/>
                    </a:ext>
                  </a:extLst>
                </a:gridCol>
              </a:tblGrid>
              <a:tr h="0">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a. rites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just">
                        <a:lnSpc>
                          <a:spcPct val="115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b. mummy</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just">
                        <a:lnSpc>
                          <a:spcPct val="115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c. seduction</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241637635"/>
                  </a:ext>
                </a:extLst>
              </a:tr>
              <a:tr h="0">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d. monitored</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e. safe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just">
                        <a:lnSpc>
                          <a:spcPct val="115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f. associated</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998448094"/>
                  </a:ext>
                </a:extLst>
              </a:tr>
              <a:tr h="0">
                <a:tc>
                  <a:txBody>
                    <a:bodyPr/>
                    <a:lstStyle/>
                    <a:p>
                      <a:pPr algn="just">
                        <a:lnSpc>
                          <a:spcPct val="115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g. protect</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h. to lurk</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just">
                        <a:lnSpc>
                          <a:spcPct val="115000"/>
                        </a:lnSpc>
                        <a:spcAft>
                          <a:spcPts val="0"/>
                        </a:spcAft>
                      </a:pP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inventor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156816953"/>
                  </a:ext>
                </a:extLst>
              </a:tr>
              <a:tr h="0">
                <a:tc>
                  <a:txBody>
                    <a:bodyPr/>
                    <a:lstStyle/>
                    <a:p>
                      <a:pPr algn="just">
                        <a:lnSpc>
                          <a:spcPct val="115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j. decay</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k. head</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l. disguised</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116449557"/>
                  </a:ext>
                </a:extLst>
              </a:tr>
            </a:tbl>
          </a:graphicData>
        </a:graphic>
      </p:graphicFrame>
      <p:sp>
        <p:nvSpPr>
          <p:cNvPr id="5" name="Rectangle 4"/>
          <p:cNvSpPr/>
          <p:nvPr/>
        </p:nvSpPr>
        <p:spPr>
          <a:xfrm>
            <a:off x="556952" y="2373669"/>
            <a:ext cx="10881360" cy="4029821"/>
          </a:xfrm>
          <a:prstGeom prst="rect">
            <a:avLst/>
          </a:prstGeom>
        </p:spPr>
        <p:txBody>
          <a:bodyPr wrap="square">
            <a:spAutoFit/>
          </a:bodyPr>
          <a:lstStyle/>
          <a:p>
            <a:pPr algn="just">
              <a:lnSpc>
                <a:spcPct val="115000"/>
              </a:lnSpc>
              <a:spcAft>
                <a:spcPts val="1000"/>
              </a:spcAft>
            </a:pPr>
            <a:r>
              <a:rPr lang="en-US" sz="1600" dirty="0">
                <a:latin typeface="Times New Roman" panose="02020603050405020304" pitchFamily="18" charset="0"/>
                <a:ea typeface="Times New Roman" panose="02020603050405020304" pitchFamily="18" charset="0"/>
                <a:cs typeface="Times New Roman" panose="02020603050405020304" pitchFamily="18" charset="0"/>
              </a:rPr>
              <a:t>Usually portrayed as a man with the (1)____________of a jackal, Anubis was the god of mummification who assisted in the (2)____________by which a dead man was admitted to the underworld. He was also worshipped as the (3)____________of embalming. He was the son of Nephthys, and his father was Osiris. One myth says that Nephthys got Osiris drunk and the resultant (4)_____________brought forth Anubis. Yet another says she (5)____________herself as Isis and seduced Osiris and subsequently gave birth to Anubis.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n-US" sz="1600" dirty="0">
                <a:latin typeface="Times New Roman" panose="02020603050405020304" pitchFamily="18" charset="0"/>
                <a:ea typeface="Times New Roman" panose="02020603050405020304" pitchFamily="18" charset="0"/>
                <a:cs typeface="Times New Roman" panose="02020603050405020304" pitchFamily="18" charset="0"/>
              </a:rPr>
              <a:t>Anubis had three important functions. He supervised the embalming of bodies. He received the (6)_____________into the tomb and performed the </a:t>
            </a:r>
            <a:r>
              <a:rPr lang="en-US" sz="1600" b="1" dirty="0">
                <a:latin typeface="Times New Roman" panose="02020603050405020304" pitchFamily="18" charset="0"/>
                <a:ea typeface="Times New Roman" panose="02020603050405020304" pitchFamily="18" charset="0"/>
                <a:cs typeface="Times New Roman" panose="02020603050405020304" pitchFamily="18" charset="0"/>
              </a:rPr>
              <a:t>Opening of the Mouth ceremony</a:t>
            </a:r>
            <a:r>
              <a:rPr lang="en-US" sz="1600" dirty="0">
                <a:latin typeface="Times New Roman" panose="02020603050405020304" pitchFamily="18" charset="0"/>
                <a:ea typeface="Times New Roman" panose="02020603050405020304" pitchFamily="18" charset="0"/>
                <a:cs typeface="Times New Roman" panose="02020603050405020304" pitchFamily="18" charset="0"/>
              </a:rPr>
              <a:t>. Most importantly, Anubis (7)_____________the </a:t>
            </a:r>
            <a:r>
              <a:rPr lang="en-US" sz="1600" b="1" dirty="0">
                <a:latin typeface="Times New Roman" panose="02020603050405020304" pitchFamily="18" charset="0"/>
                <a:ea typeface="Times New Roman" panose="02020603050405020304" pitchFamily="18" charset="0"/>
                <a:cs typeface="Times New Roman" panose="02020603050405020304" pitchFamily="18" charset="0"/>
              </a:rPr>
              <a:t>Scales of Truth</a:t>
            </a:r>
            <a:r>
              <a:rPr lang="en-US" sz="1600" dirty="0">
                <a:latin typeface="Times New Roman" panose="02020603050405020304" pitchFamily="18" charset="0"/>
                <a:ea typeface="Times New Roman" panose="02020603050405020304" pitchFamily="18" charset="0"/>
                <a:cs typeface="Times New Roman" panose="02020603050405020304" pitchFamily="18" charset="0"/>
              </a:rPr>
              <a:t> to protect the dead from deception and eternal death.</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n-US" sz="1600" dirty="0">
                <a:latin typeface="Times New Roman" panose="02020603050405020304" pitchFamily="18" charset="0"/>
                <a:ea typeface="Times New Roman" panose="02020603050405020304" pitchFamily="18" charset="0"/>
                <a:cs typeface="Times New Roman" panose="02020603050405020304" pitchFamily="18" charset="0"/>
              </a:rPr>
              <a:t>The god of embalming is probably (8)_____________with the jackal due to the habits of jackals (9)_____________around tombs and graves. One of the reasons the early Egyptians sought to make their tombs more elaborate was to keep the bodies (10)_____________from the jackals lingering about the graves. It is only natural therefore that a god of mummification would be connected with them. By worshipping Anubis, the Egyptians hoped he would (11)_____________their deceased from jackals, and later, the natural (12)___________that unprotected bodies endure.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5"/>
          <p:cNvSpPr/>
          <p:nvPr/>
        </p:nvSpPr>
        <p:spPr>
          <a:xfrm>
            <a:off x="4558284" y="1964386"/>
            <a:ext cx="4911793" cy="357534"/>
          </a:xfrm>
          <a:prstGeom prst="rect">
            <a:avLst/>
          </a:prstGeom>
          <a:solidFill>
            <a:schemeClr val="accent2">
              <a:lumMod val="60000"/>
              <a:lumOff val="40000"/>
            </a:schemeClr>
          </a:solidFill>
        </p:spPr>
        <p:txBody>
          <a:bodyPr wrap="none">
            <a:spAutoFit/>
          </a:bodyPr>
          <a:lstStyle/>
          <a:p>
            <a:pPr algn="ctr">
              <a:lnSpc>
                <a:spcPct val="115000"/>
              </a:lnSpc>
              <a:spcAft>
                <a:spcPts val="0"/>
              </a:spcAft>
            </a:pPr>
            <a:r>
              <a:rPr lang="en-US" sz="1600" b="1" dirty="0">
                <a:latin typeface="Times New Roman" panose="02020603050405020304" pitchFamily="18" charset="0"/>
                <a:ea typeface="Calibri" panose="020F0502020204030204" pitchFamily="34" charset="0"/>
                <a:cs typeface="Times New Roman" panose="02020603050405020304" pitchFamily="18" charset="0"/>
              </a:rPr>
              <a:t>Egyptian mythology – Anubis (god of mummification)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8D6E5F2E-FAC1-2709-91E3-539693D5EE6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70591" y="765473"/>
            <a:ext cx="1079532" cy="1633887"/>
          </a:xfrm>
          <a:prstGeom prst="rect">
            <a:avLst/>
          </a:prstGeom>
        </p:spPr>
      </p:pic>
      <p:sp>
        <p:nvSpPr>
          <p:cNvPr id="8" name="Rectangle 7">
            <a:extLst>
              <a:ext uri="{FF2B5EF4-FFF2-40B4-BE49-F238E27FC236}">
                <a16:creationId xmlns:a16="http://schemas.microsoft.com/office/drawing/2014/main" id="{E6FD9464-764C-80BD-4D06-D5E50877BB16}"/>
              </a:ext>
            </a:extLst>
          </p:cNvPr>
          <p:cNvSpPr/>
          <p:nvPr/>
        </p:nvSpPr>
        <p:spPr>
          <a:xfrm>
            <a:off x="3845321" y="2445597"/>
            <a:ext cx="1425926"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HEAD</a:t>
            </a:r>
          </a:p>
        </p:txBody>
      </p:sp>
      <p:sp>
        <p:nvSpPr>
          <p:cNvPr id="9" name="Rectangle 8">
            <a:extLst>
              <a:ext uri="{FF2B5EF4-FFF2-40B4-BE49-F238E27FC236}">
                <a16:creationId xmlns:a16="http://schemas.microsoft.com/office/drawing/2014/main" id="{A6F6C822-2FA1-5C82-0BAB-C2E45D7FF0C6}"/>
              </a:ext>
            </a:extLst>
          </p:cNvPr>
          <p:cNvSpPr/>
          <p:nvPr/>
        </p:nvSpPr>
        <p:spPr>
          <a:xfrm>
            <a:off x="635956" y="2768326"/>
            <a:ext cx="1425926"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RITES</a:t>
            </a:r>
          </a:p>
        </p:txBody>
      </p:sp>
      <p:sp>
        <p:nvSpPr>
          <p:cNvPr id="10" name="Rectangle 9">
            <a:extLst>
              <a:ext uri="{FF2B5EF4-FFF2-40B4-BE49-F238E27FC236}">
                <a16:creationId xmlns:a16="http://schemas.microsoft.com/office/drawing/2014/main" id="{3077F5A8-CE16-90C4-45DC-6C012F96D728}"/>
              </a:ext>
            </a:extLst>
          </p:cNvPr>
          <p:cNvSpPr/>
          <p:nvPr/>
        </p:nvSpPr>
        <p:spPr>
          <a:xfrm>
            <a:off x="9670591" y="2728451"/>
            <a:ext cx="1425926"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INVENTOR</a:t>
            </a:r>
          </a:p>
        </p:txBody>
      </p:sp>
      <p:sp>
        <p:nvSpPr>
          <p:cNvPr id="11" name="Rectangle 10">
            <a:extLst>
              <a:ext uri="{FF2B5EF4-FFF2-40B4-BE49-F238E27FC236}">
                <a16:creationId xmlns:a16="http://schemas.microsoft.com/office/drawing/2014/main" id="{6FBF3CE4-6948-E9A7-1C7E-1E756F58EFA0}"/>
              </a:ext>
            </a:extLst>
          </p:cNvPr>
          <p:cNvSpPr/>
          <p:nvPr/>
        </p:nvSpPr>
        <p:spPr>
          <a:xfrm>
            <a:off x="671488" y="3279781"/>
            <a:ext cx="1506936"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SEDUCTION</a:t>
            </a:r>
          </a:p>
        </p:txBody>
      </p:sp>
      <p:sp>
        <p:nvSpPr>
          <p:cNvPr id="12" name="Rectangle 11">
            <a:extLst>
              <a:ext uri="{FF2B5EF4-FFF2-40B4-BE49-F238E27FC236}">
                <a16:creationId xmlns:a16="http://schemas.microsoft.com/office/drawing/2014/main" id="{66148FD8-A510-6557-2AFC-ED4BB6C7638C}"/>
              </a:ext>
            </a:extLst>
          </p:cNvPr>
          <p:cNvSpPr/>
          <p:nvPr/>
        </p:nvSpPr>
        <p:spPr>
          <a:xfrm>
            <a:off x="5745839" y="3282961"/>
            <a:ext cx="1354208"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DISGUISED</a:t>
            </a:r>
          </a:p>
        </p:txBody>
      </p:sp>
      <p:sp>
        <p:nvSpPr>
          <p:cNvPr id="13" name="Rectangle 12">
            <a:extLst>
              <a:ext uri="{FF2B5EF4-FFF2-40B4-BE49-F238E27FC236}">
                <a16:creationId xmlns:a16="http://schemas.microsoft.com/office/drawing/2014/main" id="{878BEF0A-8079-44AC-13AC-21691B2B9D03}"/>
              </a:ext>
            </a:extLst>
          </p:cNvPr>
          <p:cNvSpPr/>
          <p:nvPr/>
        </p:nvSpPr>
        <p:spPr>
          <a:xfrm>
            <a:off x="8668332" y="3976032"/>
            <a:ext cx="1515573"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MUMMY</a:t>
            </a:r>
          </a:p>
        </p:txBody>
      </p:sp>
      <p:sp>
        <p:nvSpPr>
          <p:cNvPr id="14" name="Rectangle 13">
            <a:extLst>
              <a:ext uri="{FF2B5EF4-FFF2-40B4-BE49-F238E27FC236}">
                <a16:creationId xmlns:a16="http://schemas.microsoft.com/office/drawing/2014/main" id="{54D83842-59A5-5122-B954-FC1058937D03}"/>
              </a:ext>
            </a:extLst>
          </p:cNvPr>
          <p:cNvSpPr/>
          <p:nvPr/>
        </p:nvSpPr>
        <p:spPr>
          <a:xfrm>
            <a:off x="7323543" y="4244233"/>
            <a:ext cx="1515573"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MONITORED</a:t>
            </a:r>
          </a:p>
        </p:txBody>
      </p:sp>
      <p:sp>
        <p:nvSpPr>
          <p:cNvPr id="15" name="Rectangle 14">
            <a:extLst>
              <a:ext uri="{FF2B5EF4-FFF2-40B4-BE49-F238E27FC236}">
                <a16:creationId xmlns:a16="http://schemas.microsoft.com/office/drawing/2014/main" id="{20FEE4D4-BB7C-DDEA-EF93-A3336D3737BF}"/>
              </a:ext>
            </a:extLst>
          </p:cNvPr>
          <p:cNvSpPr/>
          <p:nvPr/>
        </p:nvSpPr>
        <p:spPr>
          <a:xfrm>
            <a:off x="3576380" y="4964679"/>
            <a:ext cx="1515572"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ASSOCIATED</a:t>
            </a:r>
          </a:p>
        </p:txBody>
      </p:sp>
      <p:sp>
        <p:nvSpPr>
          <p:cNvPr id="16" name="Rectangle 15">
            <a:extLst>
              <a:ext uri="{FF2B5EF4-FFF2-40B4-BE49-F238E27FC236}">
                <a16:creationId xmlns:a16="http://schemas.microsoft.com/office/drawing/2014/main" id="{F298363B-0D15-C0BE-223E-23B0BF1A3CF6}"/>
              </a:ext>
            </a:extLst>
          </p:cNvPr>
          <p:cNvSpPr/>
          <p:nvPr/>
        </p:nvSpPr>
        <p:spPr>
          <a:xfrm>
            <a:off x="8668332" y="4938862"/>
            <a:ext cx="1515572"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TO LURK</a:t>
            </a:r>
          </a:p>
        </p:txBody>
      </p:sp>
      <p:sp>
        <p:nvSpPr>
          <p:cNvPr id="17" name="Rectangle 16">
            <a:extLst>
              <a:ext uri="{FF2B5EF4-FFF2-40B4-BE49-F238E27FC236}">
                <a16:creationId xmlns:a16="http://schemas.microsoft.com/office/drawing/2014/main" id="{00894ADC-9AB0-8F67-6B17-1F2341A2181F}"/>
              </a:ext>
            </a:extLst>
          </p:cNvPr>
          <p:cNvSpPr/>
          <p:nvPr/>
        </p:nvSpPr>
        <p:spPr>
          <a:xfrm>
            <a:off x="671488" y="5493597"/>
            <a:ext cx="1587618"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SAFE</a:t>
            </a:r>
          </a:p>
        </p:txBody>
      </p:sp>
      <p:sp>
        <p:nvSpPr>
          <p:cNvPr id="18" name="Rectangle 17">
            <a:extLst>
              <a:ext uri="{FF2B5EF4-FFF2-40B4-BE49-F238E27FC236}">
                <a16:creationId xmlns:a16="http://schemas.microsoft.com/office/drawing/2014/main" id="{6207A54B-9233-9B7D-EEFC-3C1D538CE3E5}"/>
              </a:ext>
            </a:extLst>
          </p:cNvPr>
          <p:cNvSpPr/>
          <p:nvPr/>
        </p:nvSpPr>
        <p:spPr>
          <a:xfrm>
            <a:off x="7100047" y="5812737"/>
            <a:ext cx="1568284"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PROTECT</a:t>
            </a:r>
          </a:p>
        </p:txBody>
      </p:sp>
      <p:sp>
        <p:nvSpPr>
          <p:cNvPr id="19" name="Rectangle 18">
            <a:extLst>
              <a:ext uri="{FF2B5EF4-FFF2-40B4-BE49-F238E27FC236}">
                <a16:creationId xmlns:a16="http://schemas.microsoft.com/office/drawing/2014/main" id="{30429BB3-6965-A4D8-BE7E-BA0AC1E172B0}"/>
              </a:ext>
            </a:extLst>
          </p:cNvPr>
          <p:cNvSpPr/>
          <p:nvPr/>
        </p:nvSpPr>
        <p:spPr>
          <a:xfrm>
            <a:off x="1998592" y="6064883"/>
            <a:ext cx="1425926"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DECAY</a:t>
            </a:r>
          </a:p>
        </p:txBody>
      </p:sp>
      <p:sp>
        <p:nvSpPr>
          <p:cNvPr id="3" name="TextBox 2">
            <a:extLst>
              <a:ext uri="{FF2B5EF4-FFF2-40B4-BE49-F238E27FC236}">
                <a16:creationId xmlns:a16="http://schemas.microsoft.com/office/drawing/2014/main" id="{3FC911E6-55B1-70B2-7EA1-48EDF68F0C32}"/>
              </a:ext>
            </a:extLst>
          </p:cNvPr>
          <p:cNvSpPr txBox="1"/>
          <p:nvPr/>
        </p:nvSpPr>
        <p:spPr>
          <a:xfrm>
            <a:off x="377732" y="1998890"/>
            <a:ext cx="4080295" cy="307777"/>
          </a:xfrm>
          <a:prstGeom prst="rect">
            <a:avLst/>
          </a:prstGeom>
          <a:solidFill>
            <a:schemeClr val="accent6"/>
          </a:solidFill>
        </p:spPr>
        <p:txBody>
          <a:bodyPr wrap="square" rtlCol="0">
            <a:spAutoFit/>
          </a:bodyPr>
          <a:lstStyle/>
          <a:p>
            <a:r>
              <a:rPr lang="en-US" sz="1400" b="1" dirty="0">
                <a:solidFill>
                  <a:srgbClr val="202124"/>
                </a:solidFill>
                <a:latin typeface="arial" panose="020B0604020202020204" pitchFamily="34" charset="0"/>
              </a:rPr>
              <a:t>rite</a:t>
            </a:r>
            <a:r>
              <a:rPr lang="en-US" sz="1400" dirty="0">
                <a:solidFill>
                  <a:srgbClr val="202124"/>
                </a:solidFill>
                <a:latin typeface="arial" panose="020B0604020202020204" pitchFamily="34" charset="0"/>
              </a:rPr>
              <a:t> </a:t>
            </a:r>
            <a:r>
              <a:rPr lang="en-US" sz="1400" b="0" i="0" dirty="0">
                <a:solidFill>
                  <a:srgbClr val="202124"/>
                </a:solidFill>
                <a:effectLst/>
                <a:latin typeface="arial" panose="020B0604020202020204" pitchFamily="34" charset="0"/>
              </a:rPr>
              <a:t>/</a:t>
            </a:r>
            <a:r>
              <a:rPr lang="en-US" sz="1400" b="0" i="0" dirty="0" err="1">
                <a:solidFill>
                  <a:srgbClr val="202124"/>
                </a:solidFill>
                <a:effectLst/>
                <a:latin typeface="arial" panose="020B0604020202020204" pitchFamily="34" charset="0"/>
              </a:rPr>
              <a:t>rʌɪt</a:t>
            </a:r>
            <a:r>
              <a:rPr lang="en-US" sz="1400" b="0" i="0" dirty="0">
                <a:solidFill>
                  <a:srgbClr val="202124"/>
                </a:solidFill>
                <a:effectLst/>
                <a:latin typeface="arial" panose="020B0604020202020204" pitchFamily="34" charset="0"/>
              </a:rPr>
              <a:t>/ - religious ceremony – </a:t>
            </a:r>
            <a:r>
              <a:rPr lang="en-US" sz="1400" b="1" i="0" dirty="0" err="1">
                <a:solidFill>
                  <a:srgbClr val="202124"/>
                </a:solidFill>
                <a:effectLst/>
                <a:latin typeface="arial" panose="020B0604020202020204" pitchFamily="34" charset="0"/>
              </a:rPr>
              <a:t>obred</a:t>
            </a:r>
            <a:r>
              <a:rPr lang="en-US" sz="1400" b="0" i="0" dirty="0">
                <a:solidFill>
                  <a:srgbClr val="202124"/>
                </a:solidFill>
                <a:effectLst/>
                <a:latin typeface="arial" panose="020B0604020202020204" pitchFamily="34" charset="0"/>
              </a:rPr>
              <a:t> (</a:t>
            </a:r>
            <a:r>
              <a:rPr lang="en-US" sz="1400" b="0" i="0" dirty="0" err="1">
                <a:solidFill>
                  <a:srgbClr val="202124"/>
                </a:solidFill>
                <a:effectLst/>
                <a:latin typeface="arial" panose="020B0604020202020204" pitchFamily="34" charset="0"/>
              </a:rPr>
              <a:t>srp</a:t>
            </a:r>
            <a:r>
              <a:rPr lang="en-US" sz="1400" b="0" i="0" dirty="0">
                <a:solidFill>
                  <a:srgbClr val="202124"/>
                </a:solidFill>
                <a:effectLst/>
                <a:latin typeface="arial" panose="020B0604020202020204" pitchFamily="34" charset="0"/>
              </a:rPr>
              <a:t>.)</a:t>
            </a:r>
            <a:endParaRPr lang="en-US" sz="1400" dirty="0"/>
          </a:p>
        </p:txBody>
      </p:sp>
    </p:spTree>
    <p:extLst>
      <p:ext uri="{BB962C8B-B14F-4D97-AF65-F5344CB8AC3E}">
        <p14:creationId xmlns:p14="http://schemas.microsoft.com/office/powerpoint/2010/main" val="173815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fill="hold"/>
                                        <p:tgtEl>
                                          <p:spTgt spid="8"/>
                                        </p:tgtEl>
                                        <p:attrNameLst>
                                          <p:attrName>ppt_x</p:attrName>
                                        </p:attrNameLst>
                                      </p:cBhvr>
                                      <p:tavLst>
                                        <p:tav tm="0">
                                          <p:val>
                                            <p:strVal val="#ppt_x"/>
                                          </p:val>
                                        </p:tav>
                                        <p:tav tm="100000">
                                          <p:val>
                                            <p:strVal val="#ppt_x"/>
                                          </p:val>
                                        </p:tav>
                                      </p:tavLst>
                                    </p:anim>
                                    <p:anim calcmode="lin" valueType="num">
                                      <p:cBhvr additive="base">
                                        <p:cTn id="2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additive="base">
                                        <p:cTn id="33" dur="500" fill="hold"/>
                                        <p:tgtEl>
                                          <p:spTgt spid="10"/>
                                        </p:tgtEl>
                                        <p:attrNameLst>
                                          <p:attrName>ppt_x</p:attrName>
                                        </p:attrNameLst>
                                      </p:cBhvr>
                                      <p:tavLst>
                                        <p:tav tm="0">
                                          <p:val>
                                            <p:strVal val="#ppt_x"/>
                                          </p:val>
                                        </p:tav>
                                        <p:tav tm="100000">
                                          <p:val>
                                            <p:strVal val="#ppt_x"/>
                                          </p:val>
                                        </p:tav>
                                      </p:tavLst>
                                    </p:anim>
                                    <p:anim calcmode="lin" valueType="num">
                                      <p:cBhvr additive="base">
                                        <p:cTn id="3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anim calcmode="lin" valueType="num">
                                      <p:cBhvr additive="base">
                                        <p:cTn id="39" dur="500" fill="hold"/>
                                        <p:tgtEl>
                                          <p:spTgt spid="11"/>
                                        </p:tgtEl>
                                        <p:attrNameLst>
                                          <p:attrName>ppt_x</p:attrName>
                                        </p:attrNameLst>
                                      </p:cBhvr>
                                      <p:tavLst>
                                        <p:tav tm="0">
                                          <p:val>
                                            <p:strVal val="#ppt_x"/>
                                          </p:val>
                                        </p:tav>
                                        <p:tav tm="100000">
                                          <p:val>
                                            <p:strVal val="#ppt_x"/>
                                          </p:val>
                                        </p:tav>
                                      </p:tavLst>
                                    </p:anim>
                                    <p:anim calcmode="lin" valueType="num">
                                      <p:cBhvr additive="base">
                                        <p:cTn id="4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2"/>
                                        </p:tgtEl>
                                        <p:attrNameLst>
                                          <p:attrName>style.visibility</p:attrName>
                                        </p:attrNameLst>
                                      </p:cBhvr>
                                      <p:to>
                                        <p:strVal val="visible"/>
                                      </p:to>
                                    </p:set>
                                    <p:anim calcmode="lin" valueType="num">
                                      <p:cBhvr additive="base">
                                        <p:cTn id="45" dur="500" fill="hold"/>
                                        <p:tgtEl>
                                          <p:spTgt spid="12"/>
                                        </p:tgtEl>
                                        <p:attrNameLst>
                                          <p:attrName>ppt_x</p:attrName>
                                        </p:attrNameLst>
                                      </p:cBhvr>
                                      <p:tavLst>
                                        <p:tav tm="0">
                                          <p:val>
                                            <p:strVal val="#ppt_x"/>
                                          </p:val>
                                        </p:tav>
                                        <p:tav tm="100000">
                                          <p:val>
                                            <p:strVal val="#ppt_x"/>
                                          </p:val>
                                        </p:tav>
                                      </p:tavLst>
                                    </p:anim>
                                    <p:anim calcmode="lin" valueType="num">
                                      <p:cBhvr additive="base">
                                        <p:cTn id="4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additive="base">
                                        <p:cTn id="51" dur="500" fill="hold"/>
                                        <p:tgtEl>
                                          <p:spTgt spid="13"/>
                                        </p:tgtEl>
                                        <p:attrNameLst>
                                          <p:attrName>ppt_x</p:attrName>
                                        </p:attrNameLst>
                                      </p:cBhvr>
                                      <p:tavLst>
                                        <p:tav tm="0">
                                          <p:val>
                                            <p:strVal val="#ppt_x"/>
                                          </p:val>
                                        </p:tav>
                                        <p:tav tm="100000">
                                          <p:val>
                                            <p:strVal val="#ppt_x"/>
                                          </p:val>
                                        </p:tav>
                                      </p:tavLst>
                                    </p:anim>
                                    <p:anim calcmode="lin" valueType="num">
                                      <p:cBhvr additive="base">
                                        <p:cTn id="5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14"/>
                                        </p:tgtEl>
                                        <p:attrNameLst>
                                          <p:attrName>style.visibility</p:attrName>
                                        </p:attrNameLst>
                                      </p:cBhvr>
                                      <p:to>
                                        <p:strVal val="visible"/>
                                      </p:to>
                                    </p:set>
                                    <p:anim calcmode="lin" valueType="num">
                                      <p:cBhvr additive="base">
                                        <p:cTn id="57" dur="500" fill="hold"/>
                                        <p:tgtEl>
                                          <p:spTgt spid="14"/>
                                        </p:tgtEl>
                                        <p:attrNameLst>
                                          <p:attrName>ppt_x</p:attrName>
                                        </p:attrNameLst>
                                      </p:cBhvr>
                                      <p:tavLst>
                                        <p:tav tm="0">
                                          <p:val>
                                            <p:strVal val="#ppt_x"/>
                                          </p:val>
                                        </p:tav>
                                        <p:tav tm="100000">
                                          <p:val>
                                            <p:strVal val="#ppt_x"/>
                                          </p:val>
                                        </p:tav>
                                      </p:tavLst>
                                    </p:anim>
                                    <p:anim calcmode="lin" valueType="num">
                                      <p:cBhvr additive="base">
                                        <p:cTn id="5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15"/>
                                        </p:tgtEl>
                                        <p:attrNameLst>
                                          <p:attrName>style.visibility</p:attrName>
                                        </p:attrNameLst>
                                      </p:cBhvr>
                                      <p:to>
                                        <p:strVal val="visible"/>
                                      </p:to>
                                    </p:set>
                                    <p:anim calcmode="lin" valueType="num">
                                      <p:cBhvr additive="base">
                                        <p:cTn id="63" dur="500" fill="hold"/>
                                        <p:tgtEl>
                                          <p:spTgt spid="15"/>
                                        </p:tgtEl>
                                        <p:attrNameLst>
                                          <p:attrName>ppt_x</p:attrName>
                                        </p:attrNameLst>
                                      </p:cBhvr>
                                      <p:tavLst>
                                        <p:tav tm="0">
                                          <p:val>
                                            <p:strVal val="#ppt_x"/>
                                          </p:val>
                                        </p:tav>
                                        <p:tav tm="100000">
                                          <p:val>
                                            <p:strVal val="#ppt_x"/>
                                          </p:val>
                                        </p:tav>
                                      </p:tavLst>
                                    </p:anim>
                                    <p:anim calcmode="lin" valueType="num">
                                      <p:cBhvr additive="base">
                                        <p:cTn id="6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16"/>
                                        </p:tgtEl>
                                        <p:attrNameLst>
                                          <p:attrName>style.visibility</p:attrName>
                                        </p:attrNameLst>
                                      </p:cBhvr>
                                      <p:to>
                                        <p:strVal val="visible"/>
                                      </p:to>
                                    </p:set>
                                    <p:anim calcmode="lin" valueType="num">
                                      <p:cBhvr additive="base">
                                        <p:cTn id="69" dur="500" fill="hold"/>
                                        <p:tgtEl>
                                          <p:spTgt spid="16"/>
                                        </p:tgtEl>
                                        <p:attrNameLst>
                                          <p:attrName>ppt_x</p:attrName>
                                        </p:attrNameLst>
                                      </p:cBhvr>
                                      <p:tavLst>
                                        <p:tav tm="0">
                                          <p:val>
                                            <p:strVal val="#ppt_x"/>
                                          </p:val>
                                        </p:tav>
                                        <p:tav tm="100000">
                                          <p:val>
                                            <p:strVal val="#ppt_x"/>
                                          </p:val>
                                        </p:tav>
                                      </p:tavLst>
                                    </p:anim>
                                    <p:anim calcmode="lin" valueType="num">
                                      <p:cBhvr additive="base">
                                        <p:cTn id="7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17"/>
                                        </p:tgtEl>
                                        <p:attrNameLst>
                                          <p:attrName>style.visibility</p:attrName>
                                        </p:attrNameLst>
                                      </p:cBhvr>
                                      <p:to>
                                        <p:strVal val="visible"/>
                                      </p:to>
                                    </p:set>
                                    <p:anim calcmode="lin" valueType="num">
                                      <p:cBhvr additive="base">
                                        <p:cTn id="75" dur="500" fill="hold"/>
                                        <p:tgtEl>
                                          <p:spTgt spid="17"/>
                                        </p:tgtEl>
                                        <p:attrNameLst>
                                          <p:attrName>ppt_x</p:attrName>
                                        </p:attrNameLst>
                                      </p:cBhvr>
                                      <p:tavLst>
                                        <p:tav tm="0">
                                          <p:val>
                                            <p:strVal val="#ppt_x"/>
                                          </p:val>
                                        </p:tav>
                                        <p:tav tm="100000">
                                          <p:val>
                                            <p:strVal val="#ppt_x"/>
                                          </p:val>
                                        </p:tav>
                                      </p:tavLst>
                                    </p:anim>
                                    <p:anim calcmode="lin" valueType="num">
                                      <p:cBhvr additive="base">
                                        <p:cTn id="7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4" fill="hold" grpId="0" nodeType="clickEffect">
                                  <p:stCondLst>
                                    <p:cond delay="0"/>
                                  </p:stCondLst>
                                  <p:childTnLst>
                                    <p:set>
                                      <p:cBhvr>
                                        <p:cTn id="80" dur="1" fill="hold">
                                          <p:stCondLst>
                                            <p:cond delay="0"/>
                                          </p:stCondLst>
                                        </p:cTn>
                                        <p:tgtEl>
                                          <p:spTgt spid="18"/>
                                        </p:tgtEl>
                                        <p:attrNameLst>
                                          <p:attrName>style.visibility</p:attrName>
                                        </p:attrNameLst>
                                      </p:cBhvr>
                                      <p:to>
                                        <p:strVal val="visible"/>
                                      </p:to>
                                    </p:set>
                                    <p:anim calcmode="lin" valueType="num">
                                      <p:cBhvr additive="base">
                                        <p:cTn id="81" dur="500" fill="hold"/>
                                        <p:tgtEl>
                                          <p:spTgt spid="18"/>
                                        </p:tgtEl>
                                        <p:attrNameLst>
                                          <p:attrName>ppt_x</p:attrName>
                                        </p:attrNameLst>
                                      </p:cBhvr>
                                      <p:tavLst>
                                        <p:tav tm="0">
                                          <p:val>
                                            <p:strVal val="#ppt_x"/>
                                          </p:val>
                                        </p:tav>
                                        <p:tav tm="100000">
                                          <p:val>
                                            <p:strVal val="#ppt_x"/>
                                          </p:val>
                                        </p:tav>
                                      </p:tavLst>
                                    </p:anim>
                                    <p:anim calcmode="lin" valueType="num">
                                      <p:cBhvr additive="base">
                                        <p:cTn id="8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grpId="0" nodeType="clickEffect">
                                  <p:stCondLst>
                                    <p:cond delay="0"/>
                                  </p:stCondLst>
                                  <p:childTnLst>
                                    <p:set>
                                      <p:cBhvr>
                                        <p:cTn id="86" dur="1" fill="hold">
                                          <p:stCondLst>
                                            <p:cond delay="0"/>
                                          </p:stCondLst>
                                        </p:cTn>
                                        <p:tgtEl>
                                          <p:spTgt spid="19"/>
                                        </p:tgtEl>
                                        <p:attrNameLst>
                                          <p:attrName>style.visibility</p:attrName>
                                        </p:attrNameLst>
                                      </p:cBhvr>
                                      <p:to>
                                        <p:strVal val="visible"/>
                                      </p:to>
                                    </p:set>
                                    <p:anim calcmode="lin" valueType="num">
                                      <p:cBhvr additive="base">
                                        <p:cTn id="87" dur="500" fill="hold"/>
                                        <p:tgtEl>
                                          <p:spTgt spid="19"/>
                                        </p:tgtEl>
                                        <p:attrNameLst>
                                          <p:attrName>ppt_x</p:attrName>
                                        </p:attrNameLst>
                                      </p:cBhvr>
                                      <p:tavLst>
                                        <p:tav tm="0">
                                          <p:val>
                                            <p:strVal val="#ppt_x"/>
                                          </p:val>
                                        </p:tav>
                                        <p:tav tm="100000">
                                          <p:val>
                                            <p:strVal val="#ppt_x"/>
                                          </p:val>
                                        </p:tav>
                                      </p:tavLst>
                                    </p:anim>
                                    <p:anim calcmode="lin" valueType="num">
                                      <p:cBhvr additive="base">
                                        <p:cTn id="8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2" presetClass="entr" presetSubtype="4" fill="hold" grpId="0" nodeType="clickEffect">
                                  <p:stCondLst>
                                    <p:cond delay="0"/>
                                  </p:stCondLst>
                                  <p:childTnLst>
                                    <p:set>
                                      <p:cBhvr>
                                        <p:cTn id="92" dur="1" fill="hold">
                                          <p:stCondLst>
                                            <p:cond delay="0"/>
                                          </p:stCondLst>
                                        </p:cTn>
                                        <p:tgtEl>
                                          <p:spTgt spid="3"/>
                                        </p:tgtEl>
                                        <p:attrNameLst>
                                          <p:attrName>style.visibility</p:attrName>
                                        </p:attrNameLst>
                                      </p:cBhvr>
                                      <p:to>
                                        <p:strVal val="visible"/>
                                      </p:to>
                                    </p:set>
                                    <p:anim calcmode="lin" valueType="num">
                                      <p:cBhvr additive="base">
                                        <p:cTn id="93" dur="500" fill="hold"/>
                                        <p:tgtEl>
                                          <p:spTgt spid="3"/>
                                        </p:tgtEl>
                                        <p:attrNameLst>
                                          <p:attrName>ppt_x</p:attrName>
                                        </p:attrNameLst>
                                      </p:cBhvr>
                                      <p:tavLst>
                                        <p:tav tm="0">
                                          <p:val>
                                            <p:strVal val="#ppt_x"/>
                                          </p:val>
                                        </p:tav>
                                        <p:tav tm="100000">
                                          <p:val>
                                            <p:strVal val="#ppt_x"/>
                                          </p:val>
                                        </p:tav>
                                      </p:tavLst>
                                    </p:anim>
                                    <p:anim calcmode="lin" valueType="num">
                                      <p:cBhvr additive="base">
                                        <p:cTn id="9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98871"/>
            <a:ext cx="10515600" cy="565900"/>
          </a:xfrm>
        </p:spPr>
        <p:txBody>
          <a:bodyPr>
            <a:normAutofit fontScale="90000"/>
          </a:bodyPr>
          <a:lstStyle/>
          <a:p>
            <a:r>
              <a:rPr lang="en-US" dirty="0"/>
              <a:t>Gap-filling exercise                      Textbook, p. 72-73</a:t>
            </a:r>
          </a:p>
        </p:txBody>
      </p:sp>
      <p:sp>
        <p:nvSpPr>
          <p:cNvPr id="4" name="Rectangle 3"/>
          <p:cNvSpPr/>
          <p:nvPr/>
        </p:nvSpPr>
        <p:spPr>
          <a:xfrm>
            <a:off x="634199" y="1178440"/>
            <a:ext cx="10923602" cy="4989571"/>
          </a:xfrm>
          <a:prstGeom prst="rect">
            <a:avLst/>
          </a:prstGeom>
        </p:spPr>
        <p:txBody>
          <a:bodyPr wrap="square">
            <a:spAutoFit/>
          </a:bodyPr>
          <a:lstStyle/>
          <a:p>
            <a:pPr algn="ctr">
              <a:lnSpc>
                <a:spcPct val="115000"/>
              </a:lnSpc>
              <a:spcAft>
                <a:spcPts val="1000"/>
              </a:spcAft>
            </a:pPr>
            <a:r>
              <a:rPr lang="en-US" sz="1600" b="1" dirty="0">
                <a:latin typeface="Times New Roman" panose="02020603050405020304" pitchFamily="18" charset="0"/>
                <a:ea typeface="Calibri" panose="020F0502020204030204" pitchFamily="34" charset="0"/>
                <a:cs typeface="Times New Roman" panose="02020603050405020304" pitchFamily="18" charset="0"/>
              </a:rPr>
              <a:t>The Scales of Truth</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Is it possible to have a heart that is (1) L_ _HT_ _ (</a:t>
            </a:r>
            <a:r>
              <a:rPr lang="en-US" sz="1600" b="1" dirty="0">
                <a:latin typeface="Times New Roman" panose="02020603050405020304" pitchFamily="18" charset="0"/>
                <a:ea typeface="Calibri" panose="020F0502020204030204" pitchFamily="34" charset="0"/>
                <a:cs typeface="Times New Roman" panose="02020603050405020304" pitchFamily="18" charset="0"/>
              </a:rPr>
              <a:t>weighing less</a:t>
            </a:r>
            <a:r>
              <a:rPr lang="en-US" sz="1600" dirty="0">
                <a:latin typeface="Times New Roman" panose="02020603050405020304" pitchFamily="18" charset="0"/>
                <a:ea typeface="Calibri" panose="020F0502020204030204" pitchFamily="34" charset="0"/>
                <a:cs typeface="Times New Roman" panose="02020603050405020304" pitchFamily="18" charset="0"/>
              </a:rPr>
              <a:t>) than a feather? To the ancient Egyptians it was not only possible but highly (2) _ ES_ _ _ BL _ (</a:t>
            </a:r>
            <a:r>
              <a:rPr lang="en-US" sz="1600" b="1" dirty="0">
                <a:latin typeface="Times New Roman" panose="02020603050405020304" pitchFamily="18" charset="0"/>
                <a:ea typeface="Calibri" panose="020F0502020204030204" pitchFamily="34" charset="0"/>
                <a:cs typeface="Times New Roman" panose="02020603050405020304" pitchFamily="18" charset="0"/>
              </a:rPr>
              <a:t>very much wanted</a:t>
            </a:r>
            <a:r>
              <a:rPr lang="en-US" sz="1600" dirty="0">
                <a:latin typeface="Times New Roman" panose="02020603050405020304" pitchFamily="18" charset="0"/>
                <a:ea typeface="Calibri" panose="020F0502020204030204" pitchFamily="34" charset="0"/>
                <a:cs typeface="Times New Roman" panose="02020603050405020304" pitchFamily="18" charset="0"/>
              </a:rPr>
              <a:t>).</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The (3) A_ _ _ R - _ I _E (</a:t>
            </a:r>
            <a:r>
              <a:rPr lang="en-US" sz="1600" b="1" dirty="0">
                <a:latin typeface="Times New Roman" panose="02020603050405020304" pitchFamily="18" charset="0"/>
                <a:ea typeface="Calibri" panose="020F0502020204030204" pitchFamily="34" charset="0"/>
                <a:cs typeface="Times New Roman" panose="02020603050405020304" pitchFamily="18" charset="0"/>
              </a:rPr>
              <a:t>life that begins after you die</a:t>
            </a:r>
            <a:r>
              <a:rPr lang="en-US" sz="1600" dirty="0">
                <a:latin typeface="Times New Roman" panose="02020603050405020304" pitchFamily="18" charset="0"/>
                <a:ea typeface="Calibri" panose="020F0502020204030204" pitchFamily="34" charset="0"/>
                <a:cs typeface="Times New Roman" panose="02020603050405020304" pitchFamily="18" charset="0"/>
              </a:rPr>
              <a:t>)  of the ancient Egyptians was known as the </a:t>
            </a:r>
            <a:r>
              <a:rPr lang="en-US" sz="1600" b="1" dirty="0">
                <a:latin typeface="Times New Roman" panose="02020603050405020304" pitchFamily="18" charset="0"/>
                <a:ea typeface="Calibri" panose="020F0502020204030204" pitchFamily="34" charset="0"/>
                <a:cs typeface="Times New Roman" panose="02020603050405020304" pitchFamily="18" charset="0"/>
              </a:rPr>
              <a:t>Field of Reeds</a:t>
            </a:r>
            <a:r>
              <a:rPr lang="en-US" sz="1600" dirty="0">
                <a:latin typeface="Times New Roman" panose="02020603050405020304" pitchFamily="18" charset="0"/>
                <a:ea typeface="Calibri" panose="020F0502020204030204" pitchFamily="34" charset="0"/>
                <a:cs typeface="Times New Roman" panose="02020603050405020304" pitchFamily="18" charset="0"/>
              </a:rPr>
              <a:t> and was a land very much like one’s life on earth except that there was no (4) _ IC_ _ _ _S (</a:t>
            </a:r>
            <a:r>
              <a:rPr lang="en-US" sz="1600" b="1" dirty="0">
                <a:latin typeface="Times New Roman" panose="02020603050405020304" pitchFamily="18" charset="0"/>
                <a:ea typeface="Calibri" panose="020F0502020204030204" pitchFamily="34" charset="0"/>
                <a:cs typeface="Times New Roman" panose="02020603050405020304" pitchFamily="18" charset="0"/>
              </a:rPr>
              <a:t>the state of being sick</a:t>
            </a:r>
            <a:r>
              <a:rPr lang="en-US" sz="1600" dirty="0">
                <a:latin typeface="Times New Roman" panose="02020603050405020304" pitchFamily="18" charset="0"/>
                <a:ea typeface="Calibri" panose="020F0502020204030204" pitchFamily="34" charset="0"/>
                <a:cs typeface="Times New Roman" panose="02020603050405020304" pitchFamily="18" charset="0"/>
              </a:rPr>
              <a:t>), no disappointment and, of course, no (5) _EA_ _ (</a:t>
            </a:r>
            <a:r>
              <a:rPr lang="en-US" sz="1600" b="1" dirty="0">
                <a:latin typeface="Times New Roman" panose="02020603050405020304" pitchFamily="18" charset="0"/>
                <a:ea typeface="Calibri" panose="020F0502020204030204" pitchFamily="34" charset="0"/>
                <a:cs typeface="Times New Roman" panose="02020603050405020304" pitchFamily="18" charset="0"/>
              </a:rPr>
              <a:t>the state of being dead</a:t>
            </a:r>
            <a:r>
              <a:rPr lang="en-US" sz="1600" dirty="0">
                <a:latin typeface="Times New Roman" panose="02020603050405020304" pitchFamily="18" charset="0"/>
                <a:ea typeface="Calibri" panose="020F0502020204030204" pitchFamily="34" charset="0"/>
                <a:cs typeface="Times New Roman" panose="02020603050405020304" pitchFamily="18" charset="0"/>
              </a:rPr>
              <a:t>). One lived (6) ETE_ _ _ _ LY (</a:t>
            </a:r>
            <a:r>
              <a:rPr lang="en-US" sz="1600" b="1" dirty="0">
                <a:latin typeface="Times New Roman" panose="02020603050405020304" pitchFamily="18" charset="0"/>
                <a:ea typeface="Calibri" panose="020F0502020204030204" pitchFamily="34" charset="0"/>
                <a:cs typeface="Times New Roman" panose="02020603050405020304" pitchFamily="18" charset="0"/>
              </a:rPr>
              <a:t>forever, or for a very long time</a:t>
            </a:r>
            <a:r>
              <a:rPr lang="en-US" sz="1600" dirty="0">
                <a:latin typeface="Times New Roman" panose="02020603050405020304" pitchFamily="18" charset="0"/>
                <a:ea typeface="Calibri" panose="020F0502020204030204" pitchFamily="34" charset="0"/>
                <a:cs typeface="Times New Roman" panose="02020603050405020304" pitchFamily="18" charset="0"/>
              </a:rPr>
              <a:t>) by the streams and beneath the trees which one had loved so well in one’s life on (7) E_ _ TH (</a:t>
            </a:r>
            <a:r>
              <a:rPr lang="en-US" sz="1600" b="1" dirty="0">
                <a:latin typeface="Times New Roman" panose="02020603050405020304" pitchFamily="18" charset="0"/>
                <a:ea typeface="Calibri" panose="020F0502020204030204" pitchFamily="34" charset="0"/>
                <a:cs typeface="Times New Roman" panose="02020603050405020304" pitchFamily="18" charset="0"/>
              </a:rPr>
              <a:t>the land on which we live</a:t>
            </a:r>
            <a:r>
              <a:rPr lang="en-US" sz="1600" dirty="0">
                <a:latin typeface="Times New Roman" panose="02020603050405020304" pitchFamily="18" charset="0"/>
                <a:ea typeface="Calibri" panose="020F0502020204030204" pitchFamily="34" charset="0"/>
                <a:cs typeface="Times New Roman" panose="02020603050405020304" pitchFamily="18" charset="0"/>
              </a:rPr>
              <a:t>). To reach the eternal paradise of the </a:t>
            </a:r>
            <a:r>
              <a:rPr lang="en-US" sz="16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Field of Reeds</a:t>
            </a:r>
            <a:r>
              <a:rPr lang="en-US" sz="1600" dirty="0">
                <a:latin typeface="Times New Roman" panose="02020603050405020304" pitchFamily="18" charset="0"/>
                <a:ea typeface="Calibri" panose="020F0502020204030204" pitchFamily="34" charset="0"/>
                <a:cs typeface="Times New Roman" panose="02020603050405020304" pitchFamily="18" charset="0"/>
              </a:rPr>
              <a:t>, however, one had to pass through the (8) _RI_ _ (</a:t>
            </a:r>
            <a:r>
              <a:rPr lang="en-US" sz="1600" b="1" dirty="0">
                <a:latin typeface="Times New Roman" panose="02020603050405020304" pitchFamily="18" charset="0"/>
                <a:ea typeface="Calibri" panose="020F0502020204030204" pitchFamily="34" charset="0"/>
                <a:cs typeface="Times New Roman" panose="02020603050405020304" pitchFamily="18" charset="0"/>
              </a:rPr>
              <a:t>the process of examining and deciding whether someone is guilty or innocent</a:t>
            </a:r>
            <a:r>
              <a:rPr lang="en-US" sz="1600" dirty="0">
                <a:latin typeface="Times New Roman" panose="02020603050405020304" pitchFamily="18" charset="0"/>
                <a:ea typeface="Calibri" panose="020F0502020204030204" pitchFamily="34" charset="0"/>
                <a:cs typeface="Times New Roman" panose="02020603050405020304" pitchFamily="18" charset="0"/>
              </a:rPr>
              <a:t>) by Osiris, the judge of the (9) _E_ D (</a:t>
            </a:r>
            <a:r>
              <a:rPr lang="en-US" sz="1600" b="1" dirty="0">
                <a:latin typeface="Times New Roman" panose="02020603050405020304" pitchFamily="18" charset="0"/>
                <a:ea typeface="Calibri" panose="020F0502020204030204" pitchFamily="34" charset="0"/>
                <a:cs typeface="Times New Roman" panose="02020603050405020304" pitchFamily="18" charset="0"/>
              </a:rPr>
              <a:t>the deceased</a:t>
            </a:r>
            <a:r>
              <a:rPr lang="en-US" sz="1600" dirty="0">
                <a:latin typeface="Times New Roman" panose="02020603050405020304" pitchFamily="18" charset="0"/>
                <a:ea typeface="Calibri" panose="020F0502020204030204" pitchFamily="34" charset="0"/>
                <a:cs typeface="Times New Roman" panose="02020603050405020304" pitchFamily="18" charset="0"/>
              </a:rPr>
              <a:t>), in the Hall of Truth.</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In The Egyptian Book of the Dead it is (10) R_ _ O_D_D (</a:t>
            </a:r>
            <a:r>
              <a:rPr lang="en-US" sz="1600" b="1" dirty="0">
                <a:latin typeface="Times New Roman" panose="02020603050405020304" pitchFamily="18" charset="0"/>
                <a:ea typeface="Calibri" panose="020F0502020204030204" pitchFamily="34" charset="0"/>
                <a:cs typeface="Times New Roman" panose="02020603050405020304" pitchFamily="18" charset="0"/>
              </a:rPr>
              <a:t>written</a:t>
            </a:r>
            <a:r>
              <a:rPr lang="en-US" sz="1600" dirty="0">
                <a:latin typeface="Times New Roman" panose="02020603050405020304" pitchFamily="18" charset="0"/>
                <a:ea typeface="Calibri" panose="020F0502020204030204" pitchFamily="34" charset="0"/>
                <a:cs typeface="Times New Roman" panose="02020603050405020304" pitchFamily="18" charset="0"/>
              </a:rPr>
              <a:t>) that the soul was (11) L_ _ (</a:t>
            </a:r>
            <a:r>
              <a:rPr lang="en-US" sz="1600" b="1" dirty="0">
                <a:latin typeface="Times New Roman" panose="02020603050405020304" pitchFamily="18" charset="0"/>
                <a:ea typeface="Calibri" panose="020F0502020204030204" pitchFamily="34" charset="0"/>
                <a:cs typeface="Times New Roman" panose="02020603050405020304" pitchFamily="18" charset="0"/>
              </a:rPr>
              <a:t>to show someone a way</a:t>
            </a:r>
            <a:r>
              <a:rPr lang="en-US" sz="1600" dirty="0">
                <a:latin typeface="Times New Roman" panose="02020603050405020304" pitchFamily="18" charset="0"/>
                <a:ea typeface="Calibri" panose="020F0502020204030204" pitchFamily="34" charset="0"/>
                <a:cs typeface="Times New Roman" panose="02020603050405020304" pitchFamily="18" charset="0"/>
              </a:rPr>
              <a:t>) before the god Osiris to recite the forty-two (12) _EG_ _ _ V_ (</a:t>
            </a:r>
            <a:r>
              <a:rPr lang="en-US" sz="1600" b="1" dirty="0">
                <a:latin typeface="Times New Roman" panose="02020603050405020304" pitchFamily="18" charset="0"/>
                <a:ea typeface="Calibri" panose="020F0502020204030204" pitchFamily="34" charset="0"/>
                <a:cs typeface="Times New Roman" panose="02020603050405020304" pitchFamily="18" charset="0"/>
              </a:rPr>
              <a:t>not positive</a:t>
            </a:r>
            <a:r>
              <a:rPr lang="en-US" sz="1600" dirty="0">
                <a:latin typeface="Times New Roman" panose="02020603050405020304" pitchFamily="18" charset="0"/>
                <a:ea typeface="Calibri" panose="020F0502020204030204" pitchFamily="34" charset="0"/>
                <a:cs typeface="Times New Roman" panose="02020603050405020304" pitchFamily="18" charset="0"/>
              </a:rPr>
              <a:t>) confessions beginning with the prayer, “I have not learned the things which are not” meaning that the soul (13) S_RO_ _ (</a:t>
            </a:r>
            <a:r>
              <a:rPr lang="en-US" sz="1600" b="1" dirty="0">
                <a:latin typeface="Times New Roman" panose="02020603050405020304" pitchFamily="18" charset="0"/>
                <a:ea typeface="Calibri" panose="020F0502020204030204" pitchFamily="34" charset="0"/>
                <a:cs typeface="Times New Roman" panose="02020603050405020304" pitchFamily="18" charset="0"/>
              </a:rPr>
              <a:t>made a lot of effort to achieve something</a:t>
            </a:r>
            <a:r>
              <a:rPr lang="en-US" sz="1600" dirty="0">
                <a:latin typeface="Times New Roman" panose="02020603050405020304" pitchFamily="18" charset="0"/>
                <a:ea typeface="Calibri" panose="020F0502020204030204" pitchFamily="34" charset="0"/>
                <a:cs typeface="Times New Roman" panose="02020603050405020304" pitchFamily="18" charset="0"/>
              </a:rPr>
              <a:t>) in life to devote itself to matters of (14) L_S_IN_ (</a:t>
            </a:r>
            <a:r>
              <a:rPr lang="en-US" sz="1600" b="1" dirty="0">
                <a:latin typeface="Times New Roman" panose="02020603050405020304" pitchFamily="18" charset="0"/>
                <a:ea typeface="Calibri" panose="020F0502020204030204" pitchFamily="34" charset="0"/>
                <a:cs typeface="Times New Roman" panose="02020603050405020304" pitchFamily="18" charset="0"/>
              </a:rPr>
              <a:t>long-term</a:t>
            </a:r>
            <a:r>
              <a:rPr lang="en-US" sz="1600" dirty="0">
                <a:latin typeface="Times New Roman" panose="02020603050405020304" pitchFamily="18" charset="0"/>
                <a:ea typeface="Calibri" panose="020F0502020204030204" pitchFamily="34" charset="0"/>
                <a:cs typeface="Times New Roman" panose="02020603050405020304" pitchFamily="18" charset="0"/>
              </a:rPr>
              <a:t>) importance rather than the (15) TR_ _ I_L (</a:t>
            </a:r>
            <a:r>
              <a:rPr lang="en-US" sz="1600" b="1" dirty="0">
                <a:latin typeface="Times New Roman" panose="02020603050405020304" pitchFamily="18" charset="0"/>
                <a:ea typeface="Calibri" panose="020F0502020204030204" pitchFamily="34" charset="0"/>
                <a:cs typeface="Times New Roman" panose="02020603050405020304" pitchFamily="18" charset="0"/>
              </a:rPr>
              <a:t>not very important</a:t>
            </a:r>
            <a:r>
              <a:rPr lang="en-US" sz="1600" dirty="0">
                <a:latin typeface="Times New Roman" panose="02020603050405020304" pitchFamily="18" charset="0"/>
                <a:ea typeface="Calibri" panose="020F0502020204030204" pitchFamily="34" charset="0"/>
                <a:cs typeface="Times New Roman" panose="02020603050405020304" pitchFamily="18" charset="0"/>
              </a:rPr>
              <a:t>) matters of everyday life. The forty-two </a:t>
            </a:r>
            <a:r>
              <a:rPr lang="en-US" sz="16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Negative Declarations </a:t>
            </a:r>
            <a:r>
              <a:rPr lang="en-US" sz="1600" dirty="0">
                <a:latin typeface="Times New Roman" panose="02020603050405020304" pitchFamily="18" charset="0"/>
                <a:ea typeface="Calibri" panose="020F0502020204030204" pitchFamily="34" charset="0"/>
                <a:cs typeface="Times New Roman" panose="02020603050405020304" pitchFamily="18" charset="0"/>
              </a:rPr>
              <a:t>which followed the opening prayer were meant to (16) AS _ _ R_ (</a:t>
            </a:r>
            <a:r>
              <a:rPr lang="en-US" sz="1600" b="1" dirty="0">
                <a:latin typeface="Times New Roman" panose="02020603050405020304" pitchFamily="18" charset="0"/>
                <a:ea typeface="Calibri" panose="020F0502020204030204" pitchFamily="34" charset="0"/>
                <a:cs typeface="Times New Roman" panose="02020603050405020304" pitchFamily="18" charset="0"/>
              </a:rPr>
              <a:t>to convince</a:t>
            </a:r>
            <a:r>
              <a:rPr lang="en-US" sz="1600" dirty="0">
                <a:latin typeface="Times New Roman" panose="02020603050405020304" pitchFamily="18" charset="0"/>
                <a:ea typeface="Calibri" panose="020F0502020204030204" pitchFamily="34" charset="0"/>
                <a:cs typeface="Times New Roman" panose="02020603050405020304" pitchFamily="18" charset="0"/>
              </a:rPr>
              <a:t>) Osiris of the soul’s (17) P _ RI _ Y (</a:t>
            </a:r>
            <a:r>
              <a:rPr lang="en-US" sz="1600" b="1" dirty="0">
                <a:latin typeface="Times New Roman" panose="02020603050405020304" pitchFamily="18" charset="0"/>
                <a:ea typeface="Calibri" panose="020F0502020204030204" pitchFamily="34" charset="0"/>
                <a:cs typeface="Times New Roman" panose="02020603050405020304" pitchFamily="18" charset="0"/>
              </a:rPr>
              <a:t>the condition of being pure</a:t>
            </a:r>
            <a:r>
              <a:rPr lang="en-US" sz="1600" dirty="0">
                <a:latin typeface="Times New Roman" panose="02020603050405020304" pitchFamily="18" charset="0"/>
                <a:ea typeface="Calibri" panose="020F0502020204030204" pitchFamily="34" charset="0"/>
                <a:cs typeface="Times New Roman" panose="02020603050405020304" pitchFamily="18" charset="0"/>
              </a:rPr>
              <a:t>) and ended with the statement “I am pure” (18) R _ _ EA _ ED (</a:t>
            </a:r>
            <a:r>
              <a:rPr lang="en-US" sz="1600" b="1" dirty="0">
                <a:latin typeface="Times New Roman" panose="02020603050405020304" pitchFamily="18" charset="0"/>
                <a:ea typeface="Calibri" panose="020F0502020204030204" pitchFamily="34" charset="0"/>
                <a:cs typeface="Times New Roman" panose="02020603050405020304" pitchFamily="18" charset="0"/>
              </a:rPr>
              <a:t>said again</a:t>
            </a:r>
            <a:r>
              <a:rPr lang="en-US" sz="1600" dirty="0">
                <a:latin typeface="Times New Roman" panose="02020603050405020304" pitchFamily="18" charset="0"/>
                <a:ea typeface="Calibri" panose="020F0502020204030204" pitchFamily="34" charset="0"/>
                <a:cs typeface="Times New Roman" panose="02020603050405020304" pitchFamily="18" charset="0"/>
              </a:rPr>
              <a:t>) a number of times. It was not the soul’s claim to purity which would win over Osiris, but, instead, the weight of the </a:t>
            </a:r>
            <a:r>
              <a:rPr lang="en-US" sz="1600" b="1" dirty="0">
                <a:latin typeface="Times New Roman" panose="02020603050405020304" pitchFamily="18" charset="0"/>
                <a:ea typeface="Calibri" panose="020F0502020204030204" pitchFamily="34" charset="0"/>
                <a:cs typeface="Times New Roman" panose="02020603050405020304" pitchFamily="18" charset="0"/>
              </a:rPr>
              <a:t>soul’s heart</a:t>
            </a:r>
            <a:r>
              <a:rPr lang="en-US" sz="1600" dirty="0">
                <a:latin typeface="Times New Roman" panose="02020603050405020304" pitchFamily="18" charset="0"/>
                <a:ea typeface="Calibri" panose="020F0502020204030204" pitchFamily="34" charset="0"/>
                <a:cs typeface="Times New Roman" panose="02020603050405020304" pitchFamily="18" charset="0"/>
              </a:rPr>
              <a:t>.</a:t>
            </a:r>
            <a:endParaRPr lang="en-US" sz="1600" dirty="0">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07A7EAC9-125F-9C4E-4856-A081D6DFADEC}"/>
              </a:ext>
            </a:extLst>
          </p:cNvPr>
          <p:cNvSpPr/>
          <p:nvPr/>
        </p:nvSpPr>
        <p:spPr>
          <a:xfrm>
            <a:off x="3594308" y="1656703"/>
            <a:ext cx="2501691"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LIGHTER</a:t>
            </a:r>
          </a:p>
        </p:txBody>
      </p:sp>
      <p:sp>
        <p:nvSpPr>
          <p:cNvPr id="5" name="Rectangle 4">
            <a:extLst>
              <a:ext uri="{FF2B5EF4-FFF2-40B4-BE49-F238E27FC236}">
                <a16:creationId xmlns:a16="http://schemas.microsoft.com/office/drawing/2014/main" id="{C594CE62-474E-2C54-83C4-A8C57A397412}"/>
              </a:ext>
            </a:extLst>
          </p:cNvPr>
          <p:cNvSpPr/>
          <p:nvPr/>
        </p:nvSpPr>
        <p:spPr>
          <a:xfrm>
            <a:off x="1604144" y="1970468"/>
            <a:ext cx="3317479"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DESIRABLE</a:t>
            </a:r>
          </a:p>
        </p:txBody>
      </p:sp>
      <p:sp>
        <p:nvSpPr>
          <p:cNvPr id="6" name="Rectangle 5">
            <a:extLst>
              <a:ext uri="{FF2B5EF4-FFF2-40B4-BE49-F238E27FC236}">
                <a16:creationId xmlns:a16="http://schemas.microsoft.com/office/drawing/2014/main" id="{32C39A83-4862-C2F4-D265-B1BB4F59B344}"/>
              </a:ext>
            </a:extLst>
          </p:cNvPr>
          <p:cNvSpPr/>
          <p:nvPr/>
        </p:nvSpPr>
        <p:spPr>
          <a:xfrm>
            <a:off x="1120050" y="2340794"/>
            <a:ext cx="4500822"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AFTER-LIFE</a:t>
            </a:r>
          </a:p>
        </p:txBody>
      </p:sp>
      <p:sp>
        <p:nvSpPr>
          <p:cNvPr id="7" name="Rectangle 6">
            <a:extLst>
              <a:ext uri="{FF2B5EF4-FFF2-40B4-BE49-F238E27FC236}">
                <a16:creationId xmlns:a16="http://schemas.microsoft.com/office/drawing/2014/main" id="{9542BD58-0C74-EA95-68C5-A1B7943D486C}"/>
              </a:ext>
            </a:extLst>
          </p:cNvPr>
          <p:cNvSpPr/>
          <p:nvPr/>
        </p:nvSpPr>
        <p:spPr>
          <a:xfrm>
            <a:off x="6014779" y="2614791"/>
            <a:ext cx="3434020"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SICKNESS</a:t>
            </a:r>
          </a:p>
        </p:txBody>
      </p:sp>
      <p:sp>
        <p:nvSpPr>
          <p:cNvPr id="8" name="Rectangle 7">
            <a:extLst>
              <a:ext uri="{FF2B5EF4-FFF2-40B4-BE49-F238E27FC236}">
                <a16:creationId xmlns:a16="http://schemas.microsoft.com/office/drawing/2014/main" id="{403B965B-B2F6-7C8E-888E-A7A50CCC4EC1}"/>
              </a:ext>
            </a:extLst>
          </p:cNvPr>
          <p:cNvSpPr/>
          <p:nvPr/>
        </p:nvSpPr>
        <p:spPr>
          <a:xfrm>
            <a:off x="1836957" y="2903627"/>
            <a:ext cx="3084666"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DEATH</a:t>
            </a:r>
          </a:p>
        </p:txBody>
      </p:sp>
      <p:sp>
        <p:nvSpPr>
          <p:cNvPr id="9" name="Rectangle 8">
            <a:extLst>
              <a:ext uri="{FF2B5EF4-FFF2-40B4-BE49-F238E27FC236}">
                <a16:creationId xmlns:a16="http://schemas.microsoft.com/office/drawing/2014/main" id="{136070E4-7EFC-210F-2E91-845D4B8FA422}"/>
              </a:ext>
            </a:extLst>
          </p:cNvPr>
          <p:cNvSpPr/>
          <p:nvPr/>
        </p:nvSpPr>
        <p:spPr>
          <a:xfrm>
            <a:off x="5844452" y="2903627"/>
            <a:ext cx="4366347"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ETERNALLY</a:t>
            </a:r>
          </a:p>
        </p:txBody>
      </p:sp>
      <p:sp>
        <p:nvSpPr>
          <p:cNvPr id="10" name="Rectangle 9">
            <a:extLst>
              <a:ext uri="{FF2B5EF4-FFF2-40B4-BE49-F238E27FC236}">
                <a16:creationId xmlns:a16="http://schemas.microsoft.com/office/drawing/2014/main" id="{616DB886-1318-8BCE-0D56-BB50B3CF2C68}"/>
              </a:ext>
            </a:extLst>
          </p:cNvPr>
          <p:cNvSpPr/>
          <p:nvPr/>
        </p:nvSpPr>
        <p:spPr>
          <a:xfrm>
            <a:off x="6229933" y="3192463"/>
            <a:ext cx="3460914"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EARTH</a:t>
            </a:r>
          </a:p>
        </p:txBody>
      </p:sp>
      <p:sp>
        <p:nvSpPr>
          <p:cNvPr id="11" name="Rectangle 10">
            <a:extLst>
              <a:ext uri="{FF2B5EF4-FFF2-40B4-BE49-F238E27FC236}">
                <a16:creationId xmlns:a16="http://schemas.microsoft.com/office/drawing/2014/main" id="{A92AF54D-A7B2-37A8-DCDC-607A5BE0EC7A}"/>
              </a:ext>
            </a:extLst>
          </p:cNvPr>
          <p:cNvSpPr/>
          <p:nvPr/>
        </p:nvSpPr>
        <p:spPr>
          <a:xfrm>
            <a:off x="6400261" y="3485972"/>
            <a:ext cx="5065597"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TRIAL</a:t>
            </a:r>
          </a:p>
        </p:txBody>
      </p:sp>
      <p:sp>
        <p:nvSpPr>
          <p:cNvPr id="12" name="Rectangle 11">
            <a:extLst>
              <a:ext uri="{FF2B5EF4-FFF2-40B4-BE49-F238E27FC236}">
                <a16:creationId xmlns:a16="http://schemas.microsoft.com/office/drawing/2014/main" id="{D910FFA3-10B8-9951-B068-5364CC2BA8A3}"/>
              </a:ext>
            </a:extLst>
          </p:cNvPr>
          <p:cNvSpPr/>
          <p:nvPr/>
        </p:nvSpPr>
        <p:spPr>
          <a:xfrm>
            <a:off x="5516970" y="3736744"/>
            <a:ext cx="2076136"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DEAD</a:t>
            </a:r>
          </a:p>
        </p:txBody>
      </p:sp>
      <p:sp>
        <p:nvSpPr>
          <p:cNvPr id="13" name="Rectangle 12">
            <a:extLst>
              <a:ext uri="{FF2B5EF4-FFF2-40B4-BE49-F238E27FC236}">
                <a16:creationId xmlns:a16="http://schemas.microsoft.com/office/drawing/2014/main" id="{A26F35BF-0112-7CBE-910F-674259337988}"/>
              </a:ext>
            </a:extLst>
          </p:cNvPr>
          <p:cNvSpPr/>
          <p:nvPr/>
        </p:nvSpPr>
        <p:spPr>
          <a:xfrm>
            <a:off x="4024615" y="4150413"/>
            <a:ext cx="2286538"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RECORDED</a:t>
            </a:r>
          </a:p>
        </p:txBody>
      </p:sp>
      <p:sp>
        <p:nvSpPr>
          <p:cNvPr id="14" name="Rectangle 13">
            <a:extLst>
              <a:ext uri="{FF2B5EF4-FFF2-40B4-BE49-F238E27FC236}">
                <a16:creationId xmlns:a16="http://schemas.microsoft.com/office/drawing/2014/main" id="{BC5A0277-3D56-4F24-4765-CB3AFBFAC09B}"/>
              </a:ext>
            </a:extLst>
          </p:cNvPr>
          <p:cNvSpPr/>
          <p:nvPr/>
        </p:nvSpPr>
        <p:spPr>
          <a:xfrm>
            <a:off x="7881482" y="4150413"/>
            <a:ext cx="2973269"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LED</a:t>
            </a:r>
          </a:p>
        </p:txBody>
      </p:sp>
      <p:sp>
        <p:nvSpPr>
          <p:cNvPr id="15" name="Rectangle 14">
            <a:extLst>
              <a:ext uri="{FF2B5EF4-FFF2-40B4-BE49-F238E27FC236}">
                <a16:creationId xmlns:a16="http://schemas.microsoft.com/office/drawing/2014/main" id="{453BE941-93E8-B50A-EB45-BCFF955ED629}"/>
              </a:ext>
            </a:extLst>
          </p:cNvPr>
          <p:cNvSpPr/>
          <p:nvPr/>
        </p:nvSpPr>
        <p:spPr>
          <a:xfrm>
            <a:off x="3827391" y="4447284"/>
            <a:ext cx="2743738"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NEGATIVE</a:t>
            </a:r>
          </a:p>
        </p:txBody>
      </p:sp>
      <p:sp>
        <p:nvSpPr>
          <p:cNvPr id="16" name="Rectangle 15">
            <a:extLst>
              <a:ext uri="{FF2B5EF4-FFF2-40B4-BE49-F238E27FC236}">
                <a16:creationId xmlns:a16="http://schemas.microsoft.com/office/drawing/2014/main" id="{2DA630AD-A30C-CD77-B8CF-B9BB51C34D86}"/>
              </a:ext>
            </a:extLst>
          </p:cNvPr>
          <p:cNvSpPr/>
          <p:nvPr/>
        </p:nvSpPr>
        <p:spPr>
          <a:xfrm>
            <a:off x="4670073" y="4713246"/>
            <a:ext cx="4940092"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STROVE</a:t>
            </a:r>
          </a:p>
        </p:txBody>
      </p:sp>
      <p:sp>
        <p:nvSpPr>
          <p:cNvPr id="17" name="Rectangle 16">
            <a:extLst>
              <a:ext uri="{FF2B5EF4-FFF2-40B4-BE49-F238E27FC236}">
                <a16:creationId xmlns:a16="http://schemas.microsoft.com/office/drawing/2014/main" id="{A4D29268-29E3-6C3B-F308-A32C87B1A072}"/>
              </a:ext>
            </a:extLst>
          </p:cNvPr>
          <p:cNvSpPr/>
          <p:nvPr/>
        </p:nvSpPr>
        <p:spPr>
          <a:xfrm>
            <a:off x="1836957" y="5000044"/>
            <a:ext cx="2215090"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LASTING</a:t>
            </a:r>
          </a:p>
        </p:txBody>
      </p:sp>
      <p:sp>
        <p:nvSpPr>
          <p:cNvPr id="18" name="Rectangle 17">
            <a:extLst>
              <a:ext uri="{FF2B5EF4-FFF2-40B4-BE49-F238E27FC236}">
                <a16:creationId xmlns:a16="http://schemas.microsoft.com/office/drawing/2014/main" id="{9E973831-D68D-6098-CD68-D8DBBC3091E2}"/>
              </a:ext>
            </a:extLst>
          </p:cNvPr>
          <p:cNvSpPr/>
          <p:nvPr/>
        </p:nvSpPr>
        <p:spPr>
          <a:xfrm>
            <a:off x="6305862" y="5000044"/>
            <a:ext cx="3062255"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TRIVIAL</a:t>
            </a:r>
          </a:p>
        </p:txBody>
      </p:sp>
      <p:sp>
        <p:nvSpPr>
          <p:cNvPr id="19" name="Rectangle 18">
            <a:extLst>
              <a:ext uri="{FF2B5EF4-FFF2-40B4-BE49-F238E27FC236}">
                <a16:creationId xmlns:a16="http://schemas.microsoft.com/office/drawing/2014/main" id="{4B890E8D-C2A9-3058-724E-17621DFF21F2}"/>
              </a:ext>
            </a:extLst>
          </p:cNvPr>
          <p:cNvSpPr/>
          <p:nvPr/>
        </p:nvSpPr>
        <p:spPr>
          <a:xfrm>
            <a:off x="8022873" y="5286842"/>
            <a:ext cx="2376186"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ASSURE</a:t>
            </a:r>
          </a:p>
        </p:txBody>
      </p:sp>
      <p:sp>
        <p:nvSpPr>
          <p:cNvPr id="20" name="Rectangle 19">
            <a:extLst>
              <a:ext uri="{FF2B5EF4-FFF2-40B4-BE49-F238E27FC236}">
                <a16:creationId xmlns:a16="http://schemas.microsoft.com/office/drawing/2014/main" id="{FA9573FA-65C4-021D-2336-B8D0B8915D9A}"/>
              </a:ext>
            </a:extLst>
          </p:cNvPr>
          <p:cNvSpPr/>
          <p:nvPr/>
        </p:nvSpPr>
        <p:spPr>
          <a:xfrm>
            <a:off x="1263485" y="5584027"/>
            <a:ext cx="3774680"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PURITY</a:t>
            </a:r>
          </a:p>
        </p:txBody>
      </p:sp>
      <p:sp>
        <p:nvSpPr>
          <p:cNvPr id="21" name="Rectangle 20">
            <a:extLst>
              <a:ext uri="{FF2B5EF4-FFF2-40B4-BE49-F238E27FC236}">
                <a16:creationId xmlns:a16="http://schemas.microsoft.com/office/drawing/2014/main" id="{D1FA1469-C2D7-6367-75F9-948C8ED5CB7F}"/>
              </a:ext>
            </a:extLst>
          </p:cNvPr>
          <p:cNvSpPr/>
          <p:nvPr/>
        </p:nvSpPr>
        <p:spPr>
          <a:xfrm>
            <a:off x="8569720" y="5562762"/>
            <a:ext cx="2784079"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REPEATED</a:t>
            </a:r>
          </a:p>
        </p:txBody>
      </p:sp>
    </p:spTree>
    <p:extLst>
      <p:ext uri="{BB962C8B-B14F-4D97-AF65-F5344CB8AC3E}">
        <p14:creationId xmlns:p14="http://schemas.microsoft.com/office/powerpoint/2010/main" val="2228073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ppt_x"/>
                                          </p:val>
                                        </p:tav>
                                        <p:tav tm="100000">
                                          <p:val>
                                            <p:strVal val="#ppt_x"/>
                                          </p:val>
                                        </p:tav>
                                      </p:tavLst>
                                    </p:anim>
                                    <p:anim calcmode="lin" valueType="num">
                                      <p:cBhvr additive="base">
                                        <p:cTn id="3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additive="base">
                                        <p:cTn id="43" dur="500" fill="hold"/>
                                        <p:tgtEl>
                                          <p:spTgt spid="9"/>
                                        </p:tgtEl>
                                        <p:attrNameLst>
                                          <p:attrName>ppt_x</p:attrName>
                                        </p:attrNameLst>
                                      </p:cBhvr>
                                      <p:tavLst>
                                        <p:tav tm="0">
                                          <p:val>
                                            <p:strVal val="#ppt_x"/>
                                          </p:val>
                                        </p:tav>
                                        <p:tav tm="100000">
                                          <p:val>
                                            <p:strVal val="#ppt_x"/>
                                          </p:val>
                                        </p:tav>
                                      </p:tavLst>
                                    </p:anim>
                                    <p:anim calcmode="lin" valueType="num">
                                      <p:cBhvr additive="base">
                                        <p:cTn id="4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additive="base">
                                        <p:cTn id="49" dur="500" fill="hold"/>
                                        <p:tgtEl>
                                          <p:spTgt spid="10"/>
                                        </p:tgtEl>
                                        <p:attrNameLst>
                                          <p:attrName>ppt_x</p:attrName>
                                        </p:attrNameLst>
                                      </p:cBhvr>
                                      <p:tavLst>
                                        <p:tav tm="0">
                                          <p:val>
                                            <p:strVal val="#ppt_x"/>
                                          </p:val>
                                        </p:tav>
                                        <p:tav tm="100000">
                                          <p:val>
                                            <p:strVal val="#ppt_x"/>
                                          </p:val>
                                        </p:tav>
                                      </p:tavLst>
                                    </p:anim>
                                    <p:anim calcmode="lin" valueType="num">
                                      <p:cBhvr additive="base">
                                        <p:cTn id="5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1"/>
                                        </p:tgtEl>
                                        <p:attrNameLst>
                                          <p:attrName>style.visibility</p:attrName>
                                        </p:attrNameLst>
                                      </p:cBhvr>
                                      <p:to>
                                        <p:strVal val="visible"/>
                                      </p:to>
                                    </p:set>
                                    <p:anim calcmode="lin" valueType="num">
                                      <p:cBhvr additive="base">
                                        <p:cTn id="55" dur="500" fill="hold"/>
                                        <p:tgtEl>
                                          <p:spTgt spid="11"/>
                                        </p:tgtEl>
                                        <p:attrNameLst>
                                          <p:attrName>ppt_x</p:attrName>
                                        </p:attrNameLst>
                                      </p:cBhvr>
                                      <p:tavLst>
                                        <p:tav tm="0">
                                          <p:val>
                                            <p:strVal val="#ppt_x"/>
                                          </p:val>
                                        </p:tav>
                                        <p:tav tm="100000">
                                          <p:val>
                                            <p:strVal val="#ppt_x"/>
                                          </p:val>
                                        </p:tav>
                                      </p:tavLst>
                                    </p:anim>
                                    <p:anim calcmode="lin" valueType="num">
                                      <p:cBhvr additive="base">
                                        <p:cTn id="5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2"/>
                                        </p:tgtEl>
                                        <p:attrNameLst>
                                          <p:attrName>style.visibility</p:attrName>
                                        </p:attrNameLst>
                                      </p:cBhvr>
                                      <p:to>
                                        <p:strVal val="visible"/>
                                      </p:to>
                                    </p:set>
                                    <p:anim calcmode="lin" valueType="num">
                                      <p:cBhvr additive="base">
                                        <p:cTn id="61" dur="500" fill="hold"/>
                                        <p:tgtEl>
                                          <p:spTgt spid="12"/>
                                        </p:tgtEl>
                                        <p:attrNameLst>
                                          <p:attrName>ppt_x</p:attrName>
                                        </p:attrNameLst>
                                      </p:cBhvr>
                                      <p:tavLst>
                                        <p:tav tm="0">
                                          <p:val>
                                            <p:strVal val="#ppt_x"/>
                                          </p:val>
                                        </p:tav>
                                        <p:tav tm="100000">
                                          <p:val>
                                            <p:strVal val="#ppt_x"/>
                                          </p:val>
                                        </p:tav>
                                      </p:tavLst>
                                    </p:anim>
                                    <p:anim calcmode="lin" valueType="num">
                                      <p:cBhvr additive="base">
                                        <p:cTn id="6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3"/>
                                        </p:tgtEl>
                                        <p:attrNameLst>
                                          <p:attrName>style.visibility</p:attrName>
                                        </p:attrNameLst>
                                      </p:cBhvr>
                                      <p:to>
                                        <p:strVal val="visible"/>
                                      </p:to>
                                    </p:set>
                                    <p:anim calcmode="lin" valueType="num">
                                      <p:cBhvr additive="base">
                                        <p:cTn id="67" dur="500" fill="hold"/>
                                        <p:tgtEl>
                                          <p:spTgt spid="13"/>
                                        </p:tgtEl>
                                        <p:attrNameLst>
                                          <p:attrName>ppt_x</p:attrName>
                                        </p:attrNameLst>
                                      </p:cBhvr>
                                      <p:tavLst>
                                        <p:tav tm="0">
                                          <p:val>
                                            <p:strVal val="#ppt_x"/>
                                          </p:val>
                                        </p:tav>
                                        <p:tav tm="100000">
                                          <p:val>
                                            <p:strVal val="#ppt_x"/>
                                          </p:val>
                                        </p:tav>
                                      </p:tavLst>
                                    </p:anim>
                                    <p:anim calcmode="lin" valueType="num">
                                      <p:cBhvr additive="base">
                                        <p:cTn id="6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4"/>
                                        </p:tgtEl>
                                        <p:attrNameLst>
                                          <p:attrName>style.visibility</p:attrName>
                                        </p:attrNameLst>
                                      </p:cBhvr>
                                      <p:to>
                                        <p:strVal val="visible"/>
                                      </p:to>
                                    </p:set>
                                    <p:anim calcmode="lin" valueType="num">
                                      <p:cBhvr additive="base">
                                        <p:cTn id="73" dur="500" fill="hold"/>
                                        <p:tgtEl>
                                          <p:spTgt spid="14"/>
                                        </p:tgtEl>
                                        <p:attrNameLst>
                                          <p:attrName>ppt_x</p:attrName>
                                        </p:attrNameLst>
                                      </p:cBhvr>
                                      <p:tavLst>
                                        <p:tav tm="0">
                                          <p:val>
                                            <p:strVal val="#ppt_x"/>
                                          </p:val>
                                        </p:tav>
                                        <p:tav tm="100000">
                                          <p:val>
                                            <p:strVal val="#ppt_x"/>
                                          </p:val>
                                        </p:tav>
                                      </p:tavLst>
                                    </p:anim>
                                    <p:anim calcmode="lin" valueType="num">
                                      <p:cBhvr additive="base">
                                        <p:cTn id="7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15"/>
                                        </p:tgtEl>
                                        <p:attrNameLst>
                                          <p:attrName>style.visibility</p:attrName>
                                        </p:attrNameLst>
                                      </p:cBhvr>
                                      <p:to>
                                        <p:strVal val="visible"/>
                                      </p:to>
                                    </p:set>
                                    <p:anim calcmode="lin" valueType="num">
                                      <p:cBhvr additive="base">
                                        <p:cTn id="79" dur="500" fill="hold"/>
                                        <p:tgtEl>
                                          <p:spTgt spid="15"/>
                                        </p:tgtEl>
                                        <p:attrNameLst>
                                          <p:attrName>ppt_x</p:attrName>
                                        </p:attrNameLst>
                                      </p:cBhvr>
                                      <p:tavLst>
                                        <p:tav tm="0">
                                          <p:val>
                                            <p:strVal val="#ppt_x"/>
                                          </p:val>
                                        </p:tav>
                                        <p:tav tm="100000">
                                          <p:val>
                                            <p:strVal val="#ppt_x"/>
                                          </p:val>
                                        </p:tav>
                                      </p:tavLst>
                                    </p:anim>
                                    <p:anim calcmode="lin" valueType="num">
                                      <p:cBhvr additive="base">
                                        <p:cTn id="8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16"/>
                                        </p:tgtEl>
                                        <p:attrNameLst>
                                          <p:attrName>style.visibility</p:attrName>
                                        </p:attrNameLst>
                                      </p:cBhvr>
                                      <p:to>
                                        <p:strVal val="visible"/>
                                      </p:to>
                                    </p:set>
                                    <p:anim calcmode="lin" valueType="num">
                                      <p:cBhvr additive="base">
                                        <p:cTn id="85" dur="500" fill="hold"/>
                                        <p:tgtEl>
                                          <p:spTgt spid="16"/>
                                        </p:tgtEl>
                                        <p:attrNameLst>
                                          <p:attrName>ppt_x</p:attrName>
                                        </p:attrNameLst>
                                      </p:cBhvr>
                                      <p:tavLst>
                                        <p:tav tm="0">
                                          <p:val>
                                            <p:strVal val="#ppt_x"/>
                                          </p:val>
                                        </p:tav>
                                        <p:tav tm="100000">
                                          <p:val>
                                            <p:strVal val="#ppt_x"/>
                                          </p:val>
                                        </p:tav>
                                      </p:tavLst>
                                    </p:anim>
                                    <p:anim calcmode="lin" valueType="num">
                                      <p:cBhvr additive="base">
                                        <p:cTn id="8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17"/>
                                        </p:tgtEl>
                                        <p:attrNameLst>
                                          <p:attrName>style.visibility</p:attrName>
                                        </p:attrNameLst>
                                      </p:cBhvr>
                                      <p:to>
                                        <p:strVal val="visible"/>
                                      </p:to>
                                    </p:set>
                                    <p:anim calcmode="lin" valueType="num">
                                      <p:cBhvr additive="base">
                                        <p:cTn id="91" dur="500" fill="hold"/>
                                        <p:tgtEl>
                                          <p:spTgt spid="17"/>
                                        </p:tgtEl>
                                        <p:attrNameLst>
                                          <p:attrName>ppt_x</p:attrName>
                                        </p:attrNameLst>
                                      </p:cBhvr>
                                      <p:tavLst>
                                        <p:tav tm="0">
                                          <p:val>
                                            <p:strVal val="#ppt_x"/>
                                          </p:val>
                                        </p:tav>
                                        <p:tav tm="100000">
                                          <p:val>
                                            <p:strVal val="#ppt_x"/>
                                          </p:val>
                                        </p:tav>
                                      </p:tavLst>
                                    </p:anim>
                                    <p:anim calcmode="lin" valueType="num">
                                      <p:cBhvr additive="base">
                                        <p:cTn id="9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18"/>
                                        </p:tgtEl>
                                        <p:attrNameLst>
                                          <p:attrName>style.visibility</p:attrName>
                                        </p:attrNameLst>
                                      </p:cBhvr>
                                      <p:to>
                                        <p:strVal val="visible"/>
                                      </p:to>
                                    </p:set>
                                    <p:anim calcmode="lin" valueType="num">
                                      <p:cBhvr additive="base">
                                        <p:cTn id="97" dur="500" fill="hold"/>
                                        <p:tgtEl>
                                          <p:spTgt spid="18"/>
                                        </p:tgtEl>
                                        <p:attrNameLst>
                                          <p:attrName>ppt_x</p:attrName>
                                        </p:attrNameLst>
                                      </p:cBhvr>
                                      <p:tavLst>
                                        <p:tav tm="0">
                                          <p:val>
                                            <p:strVal val="#ppt_x"/>
                                          </p:val>
                                        </p:tav>
                                        <p:tav tm="100000">
                                          <p:val>
                                            <p:strVal val="#ppt_x"/>
                                          </p:val>
                                        </p:tav>
                                      </p:tavLst>
                                    </p:anim>
                                    <p:anim calcmode="lin" valueType="num">
                                      <p:cBhvr additive="base">
                                        <p:cTn id="9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grpId="0" nodeType="clickEffect">
                                  <p:stCondLst>
                                    <p:cond delay="0"/>
                                  </p:stCondLst>
                                  <p:childTnLst>
                                    <p:set>
                                      <p:cBhvr>
                                        <p:cTn id="102" dur="1" fill="hold">
                                          <p:stCondLst>
                                            <p:cond delay="0"/>
                                          </p:stCondLst>
                                        </p:cTn>
                                        <p:tgtEl>
                                          <p:spTgt spid="19"/>
                                        </p:tgtEl>
                                        <p:attrNameLst>
                                          <p:attrName>style.visibility</p:attrName>
                                        </p:attrNameLst>
                                      </p:cBhvr>
                                      <p:to>
                                        <p:strVal val="visible"/>
                                      </p:to>
                                    </p:set>
                                    <p:anim calcmode="lin" valueType="num">
                                      <p:cBhvr additive="base">
                                        <p:cTn id="103" dur="500" fill="hold"/>
                                        <p:tgtEl>
                                          <p:spTgt spid="19"/>
                                        </p:tgtEl>
                                        <p:attrNameLst>
                                          <p:attrName>ppt_x</p:attrName>
                                        </p:attrNameLst>
                                      </p:cBhvr>
                                      <p:tavLst>
                                        <p:tav tm="0">
                                          <p:val>
                                            <p:strVal val="#ppt_x"/>
                                          </p:val>
                                        </p:tav>
                                        <p:tav tm="100000">
                                          <p:val>
                                            <p:strVal val="#ppt_x"/>
                                          </p:val>
                                        </p:tav>
                                      </p:tavLst>
                                    </p:anim>
                                    <p:anim calcmode="lin" valueType="num">
                                      <p:cBhvr additive="base">
                                        <p:cTn id="10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4" fill="hold" grpId="0" nodeType="clickEffect">
                                  <p:stCondLst>
                                    <p:cond delay="0"/>
                                  </p:stCondLst>
                                  <p:childTnLst>
                                    <p:set>
                                      <p:cBhvr>
                                        <p:cTn id="108" dur="1" fill="hold">
                                          <p:stCondLst>
                                            <p:cond delay="0"/>
                                          </p:stCondLst>
                                        </p:cTn>
                                        <p:tgtEl>
                                          <p:spTgt spid="20"/>
                                        </p:tgtEl>
                                        <p:attrNameLst>
                                          <p:attrName>style.visibility</p:attrName>
                                        </p:attrNameLst>
                                      </p:cBhvr>
                                      <p:to>
                                        <p:strVal val="visible"/>
                                      </p:to>
                                    </p:set>
                                    <p:anim calcmode="lin" valueType="num">
                                      <p:cBhvr additive="base">
                                        <p:cTn id="109" dur="500" fill="hold"/>
                                        <p:tgtEl>
                                          <p:spTgt spid="20"/>
                                        </p:tgtEl>
                                        <p:attrNameLst>
                                          <p:attrName>ppt_x</p:attrName>
                                        </p:attrNameLst>
                                      </p:cBhvr>
                                      <p:tavLst>
                                        <p:tav tm="0">
                                          <p:val>
                                            <p:strVal val="#ppt_x"/>
                                          </p:val>
                                        </p:tav>
                                        <p:tav tm="100000">
                                          <p:val>
                                            <p:strVal val="#ppt_x"/>
                                          </p:val>
                                        </p:tav>
                                      </p:tavLst>
                                    </p:anim>
                                    <p:anim calcmode="lin" valueType="num">
                                      <p:cBhvr additive="base">
                                        <p:cTn id="11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2" presetClass="entr" presetSubtype="4" fill="hold" grpId="0" nodeType="clickEffect">
                                  <p:stCondLst>
                                    <p:cond delay="0"/>
                                  </p:stCondLst>
                                  <p:childTnLst>
                                    <p:set>
                                      <p:cBhvr>
                                        <p:cTn id="114" dur="1" fill="hold">
                                          <p:stCondLst>
                                            <p:cond delay="0"/>
                                          </p:stCondLst>
                                        </p:cTn>
                                        <p:tgtEl>
                                          <p:spTgt spid="21"/>
                                        </p:tgtEl>
                                        <p:attrNameLst>
                                          <p:attrName>style.visibility</p:attrName>
                                        </p:attrNameLst>
                                      </p:cBhvr>
                                      <p:to>
                                        <p:strVal val="visible"/>
                                      </p:to>
                                    </p:set>
                                    <p:anim calcmode="lin" valueType="num">
                                      <p:cBhvr additive="base">
                                        <p:cTn id="115" dur="500" fill="hold"/>
                                        <p:tgtEl>
                                          <p:spTgt spid="21"/>
                                        </p:tgtEl>
                                        <p:attrNameLst>
                                          <p:attrName>ppt_x</p:attrName>
                                        </p:attrNameLst>
                                      </p:cBhvr>
                                      <p:tavLst>
                                        <p:tav tm="0">
                                          <p:val>
                                            <p:strVal val="#ppt_x"/>
                                          </p:val>
                                        </p:tav>
                                        <p:tav tm="100000">
                                          <p:val>
                                            <p:strVal val="#ppt_x"/>
                                          </p:val>
                                        </p:tav>
                                      </p:tavLst>
                                    </p:anim>
                                    <p:anim calcmode="lin" valueType="num">
                                      <p:cBhvr additive="base">
                                        <p:cTn id="11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65900"/>
          </a:xfrm>
        </p:spPr>
        <p:txBody>
          <a:bodyPr>
            <a:normAutofit fontScale="90000"/>
          </a:bodyPr>
          <a:lstStyle/>
          <a:p>
            <a:r>
              <a:rPr lang="en-US" dirty="0"/>
              <a:t>Vocabulary practice                     Textbook, p. 64-65</a:t>
            </a:r>
          </a:p>
        </p:txBody>
      </p:sp>
      <p:graphicFrame>
        <p:nvGraphicFramePr>
          <p:cNvPr id="4" name="Table 3"/>
          <p:cNvGraphicFramePr>
            <a:graphicFrameLocks noGrp="1"/>
          </p:cNvGraphicFramePr>
          <p:nvPr>
            <p:extLst>
              <p:ext uri="{D42A27DB-BD31-4B8C-83A1-F6EECF244321}">
                <p14:modId xmlns:p14="http://schemas.microsoft.com/office/powerpoint/2010/main" val="3943972347"/>
              </p:ext>
            </p:extLst>
          </p:nvPr>
        </p:nvGraphicFramePr>
        <p:xfrm>
          <a:off x="995449" y="931026"/>
          <a:ext cx="10201102" cy="5270500"/>
        </p:xfrm>
        <a:graphic>
          <a:graphicData uri="http://schemas.openxmlformats.org/drawingml/2006/table">
            <a:tbl>
              <a:tblPr firstRow="1" firstCol="1" bandRow="1"/>
              <a:tblGrid>
                <a:gridCol w="2799550">
                  <a:extLst>
                    <a:ext uri="{9D8B030D-6E8A-4147-A177-3AD203B41FA5}">
                      <a16:colId xmlns:a16="http://schemas.microsoft.com/office/drawing/2014/main" val="1517603039"/>
                    </a:ext>
                  </a:extLst>
                </a:gridCol>
                <a:gridCol w="7401552">
                  <a:extLst>
                    <a:ext uri="{9D8B030D-6E8A-4147-A177-3AD203B41FA5}">
                      <a16:colId xmlns:a16="http://schemas.microsoft.com/office/drawing/2014/main" val="2219353433"/>
                    </a:ext>
                  </a:extLst>
                </a:gridCol>
              </a:tblGrid>
              <a:tr h="0">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1. to mourn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just">
                        <a:lnSpc>
                          <a:spcPct val="115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a. sacrifice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37580388"/>
                  </a:ext>
                </a:extLst>
              </a:tr>
              <a:tr h="0">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2. elaborate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b. a piece of paper that says what type of medicine you need</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89589610"/>
                  </a:ext>
                </a:extLst>
              </a:tr>
              <a:tr h="0">
                <a:tc>
                  <a:txBody>
                    <a:bodyPr/>
                    <a:lstStyle/>
                    <a:p>
                      <a:pPr algn="just">
                        <a:lnSpc>
                          <a:spcPct val="115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3. major</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c. the average period that a person may expect to live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62140883"/>
                  </a:ext>
                </a:extLst>
              </a:tr>
              <a:tr h="0">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4. herbal</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d. decorated, ornamented</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25610577"/>
                  </a:ext>
                </a:extLst>
              </a:tr>
              <a:tr h="0">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5. potion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e. to maintain (something) in its original state, to conserve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95802644"/>
                  </a:ext>
                </a:extLst>
              </a:tr>
              <a:tr h="0">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6. life expectancy</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f. a dead body of human being</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26325602"/>
                  </a:ext>
                </a:extLst>
              </a:tr>
              <a:tr h="0">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7. corpse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just">
                        <a:lnSpc>
                          <a:spcPct val="115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g. to join two things together</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24315401"/>
                  </a:ext>
                </a:extLst>
              </a:tr>
              <a:tr h="0">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8. to preserve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h. a liquid with healing properties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17571205"/>
                  </a:ext>
                </a:extLst>
              </a:tr>
              <a:tr h="0">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9. shrine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just">
                        <a:lnSpc>
                          <a:spcPct val="115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i.</a:t>
                      </a:r>
                      <a:r>
                        <a:rPr lang="en-US" sz="1600">
                          <a:effectLst/>
                          <a:latin typeface="Calibri" panose="020F0502020204030204" pitchFamily="34" charset="0"/>
                          <a:ea typeface="Calibri" panose="020F0502020204030204" pitchFamily="34" charset="0"/>
                          <a:cs typeface="Times New Roman" panose="02020603050405020304" pitchFamily="18" charset="0"/>
                        </a:rPr>
                        <a:t> to </a:t>
                      </a:r>
                      <a:r>
                        <a:rPr lang="en-US" sz="1600">
                          <a:effectLst/>
                          <a:latin typeface="Times New Roman" panose="02020603050405020304" pitchFamily="18" charset="0"/>
                          <a:ea typeface="Calibri" panose="020F0502020204030204" pitchFamily="34" charset="0"/>
                          <a:cs typeface="Times New Roman" panose="02020603050405020304" pitchFamily="18" charset="0"/>
                        </a:rPr>
                        <a:t>reach agreement about an action or event in advance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57005895"/>
                  </a:ext>
                </a:extLst>
              </a:tr>
              <a:tr h="0">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10. to seal</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j. made from herbs (plants)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25483580"/>
                  </a:ext>
                </a:extLst>
              </a:tr>
              <a:tr h="0">
                <a:tc>
                  <a:txBody>
                    <a:bodyPr/>
                    <a:lstStyle/>
                    <a:p>
                      <a:pPr algn="just">
                        <a:lnSpc>
                          <a:spcPct val="115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11. heir</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k. important, significant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01303507"/>
                  </a:ext>
                </a:extLst>
              </a:tr>
              <a:tr h="0">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12. to arrange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l. an enclosed space, a cavity</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37367691"/>
                  </a:ext>
                </a:extLst>
              </a:tr>
              <a:tr h="0">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13. offerings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m. altar, a holy place within someone’s house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12076043"/>
                  </a:ext>
                </a:extLst>
              </a:tr>
              <a:tr h="0">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14. tomb</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n. an underground room where the bodies of dead people are buried</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66232057"/>
                  </a:ext>
                </a:extLst>
              </a:tr>
              <a:tr h="0">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15. chamber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o. to get ready for some activity, purpose, use, etc.</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20428607"/>
                  </a:ext>
                </a:extLst>
              </a:tr>
              <a:tr h="0">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16. crypt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p. to grieve for someone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30128759"/>
                  </a:ext>
                </a:extLst>
              </a:tr>
              <a:tr h="0">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17. prescription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q. a stone chamber beneath the floor of a building which contains coffins, sarcophagi, or religious relics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8284647"/>
                  </a:ext>
                </a:extLst>
              </a:tr>
              <a:tr h="0">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18. to prepare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r. the amount of water in a material or substance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59595115"/>
                  </a:ext>
                </a:extLst>
              </a:tr>
              <a:tr h="0">
                <a:tc>
                  <a:txBody>
                    <a:bodyPr/>
                    <a:lstStyle/>
                    <a:p>
                      <a:pPr algn="just">
                        <a:lnSpc>
                          <a:spcPct val="115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19. moisture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s. successor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80304391"/>
                  </a:ext>
                </a:extLst>
              </a:tr>
            </a:tbl>
          </a:graphicData>
        </a:graphic>
      </p:graphicFrame>
      <p:sp>
        <p:nvSpPr>
          <p:cNvPr id="3" name="Rectangle 2">
            <a:extLst>
              <a:ext uri="{FF2B5EF4-FFF2-40B4-BE49-F238E27FC236}">
                <a16:creationId xmlns:a16="http://schemas.microsoft.com/office/drawing/2014/main" id="{B4F13573-6BDE-245E-DEBD-6C2ECB684030}"/>
              </a:ext>
            </a:extLst>
          </p:cNvPr>
          <p:cNvSpPr/>
          <p:nvPr/>
        </p:nvSpPr>
        <p:spPr>
          <a:xfrm>
            <a:off x="2832847" y="956617"/>
            <a:ext cx="322730" cy="206187"/>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P</a:t>
            </a:r>
          </a:p>
        </p:txBody>
      </p:sp>
      <p:sp>
        <p:nvSpPr>
          <p:cNvPr id="5" name="Rectangle 4">
            <a:extLst>
              <a:ext uri="{FF2B5EF4-FFF2-40B4-BE49-F238E27FC236}">
                <a16:creationId xmlns:a16="http://schemas.microsoft.com/office/drawing/2014/main" id="{06ACA1E3-156D-2B4E-3CFA-33C2E3689E5D}"/>
              </a:ext>
            </a:extLst>
          </p:cNvPr>
          <p:cNvSpPr/>
          <p:nvPr/>
        </p:nvSpPr>
        <p:spPr>
          <a:xfrm>
            <a:off x="2839755" y="1199234"/>
            <a:ext cx="322730" cy="206187"/>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D</a:t>
            </a:r>
          </a:p>
        </p:txBody>
      </p:sp>
      <p:sp>
        <p:nvSpPr>
          <p:cNvPr id="6" name="Rectangle 5">
            <a:extLst>
              <a:ext uri="{FF2B5EF4-FFF2-40B4-BE49-F238E27FC236}">
                <a16:creationId xmlns:a16="http://schemas.microsoft.com/office/drawing/2014/main" id="{E3476FE1-D8E4-C654-E379-18E384DD14F7}"/>
              </a:ext>
            </a:extLst>
          </p:cNvPr>
          <p:cNvSpPr/>
          <p:nvPr/>
        </p:nvSpPr>
        <p:spPr>
          <a:xfrm>
            <a:off x="2832847" y="1467442"/>
            <a:ext cx="322730" cy="206187"/>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K</a:t>
            </a:r>
          </a:p>
        </p:txBody>
      </p:sp>
      <p:sp>
        <p:nvSpPr>
          <p:cNvPr id="7" name="Rectangle 6">
            <a:extLst>
              <a:ext uri="{FF2B5EF4-FFF2-40B4-BE49-F238E27FC236}">
                <a16:creationId xmlns:a16="http://schemas.microsoft.com/office/drawing/2014/main" id="{2F0C70BE-007A-0B4B-5483-3662CF422B94}"/>
              </a:ext>
            </a:extLst>
          </p:cNvPr>
          <p:cNvSpPr/>
          <p:nvPr/>
        </p:nvSpPr>
        <p:spPr>
          <a:xfrm>
            <a:off x="2839755" y="1765134"/>
            <a:ext cx="322730" cy="206187"/>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J</a:t>
            </a:r>
          </a:p>
        </p:txBody>
      </p:sp>
      <p:sp>
        <p:nvSpPr>
          <p:cNvPr id="8" name="Rectangle 7">
            <a:extLst>
              <a:ext uri="{FF2B5EF4-FFF2-40B4-BE49-F238E27FC236}">
                <a16:creationId xmlns:a16="http://schemas.microsoft.com/office/drawing/2014/main" id="{11FF7243-B6C6-0C32-97DE-6A6D816A7DF7}"/>
              </a:ext>
            </a:extLst>
          </p:cNvPr>
          <p:cNvSpPr/>
          <p:nvPr/>
        </p:nvSpPr>
        <p:spPr>
          <a:xfrm>
            <a:off x="2832847" y="2033342"/>
            <a:ext cx="322730" cy="206187"/>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H</a:t>
            </a:r>
          </a:p>
        </p:txBody>
      </p:sp>
      <p:sp>
        <p:nvSpPr>
          <p:cNvPr id="9" name="Rectangle 8">
            <a:extLst>
              <a:ext uri="{FF2B5EF4-FFF2-40B4-BE49-F238E27FC236}">
                <a16:creationId xmlns:a16="http://schemas.microsoft.com/office/drawing/2014/main" id="{05ED5F88-113D-A058-1036-896627231258}"/>
              </a:ext>
            </a:extLst>
          </p:cNvPr>
          <p:cNvSpPr/>
          <p:nvPr/>
        </p:nvSpPr>
        <p:spPr>
          <a:xfrm>
            <a:off x="2839755" y="2301550"/>
            <a:ext cx="322730" cy="206187"/>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C</a:t>
            </a:r>
          </a:p>
        </p:txBody>
      </p:sp>
      <p:sp>
        <p:nvSpPr>
          <p:cNvPr id="10" name="Rectangle 9">
            <a:extLst>
              <a:ext uri="{FF2B5EF4-FFF2-40B4-BE49-F238E27FC236}">
                <a16:creationId xmlns:a16="http://schemas.microsoft.com/office/drawing/2014/main" id="{C0A5345C-61B8-2064-6A96-BE7C1A1AC7D3}"/>
              </a:ext>
            </a:extLst>
          </p:cNvPr>
          <p:cNvSpPr/>
          <p:nvPr/>
        </p:nvSpPr>
        <p:spPr>
          <a:xfrm>
            <a:off x="2839755" y="2569235"/>
            <a:ext cx="322730" cy="206187"/>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F</a:t>
            </a:r>
          </a:p>
        </p:txBody>
      </p:sp>
      <p:sp>
        <p:nvSpPr>
          <p:cNvPr id="11" name="Rectangle 10">
            <a:extLst>
              <a:ext uri="{FF2B5EF4-FFF2-40B4-BE49-F238E27FC236}">
                <a16:creationId xmlns:a16="http://schemas.microsoft.com/office/drawing/2014/main" id="{1C3A3203-932E-9B43-E117-F44B0F1FCCAD}"/>
              </a:ext>
            </a:extLst>
          </p:cNvPr>
          <p:cNvSpPr/>
          <p:nvPr/>
        </p:nvSpPr>
        <p:spPr>
          <a:xfrm>
            <a:off x="2839755" y="2809192"/>
            <a:ext cx="322730" cy="206187"/>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E</a:t>
            </a:r>
          </a:p>
        </p:txBody>
      </p:sp>
      <p:sp>
        <p:nvSpPr>
          <p:cNvPr id="12" name="Rectangle 11">
            <a:extLst>
              <a:ext uri="{FF2B5EF4-FFF2-40B4-BE49-F238E27FC236}">
                <a16:creationId xmlns:a16="http://schemas.microsoft.com/office/drawing/2014/main" id="{D4F9B82F-DFA7-78D6-FF6E-C15793297693}"/>
              </a:ext>
            </a:extLst>
          </p:cNvPr>
          <p:cNvSpPr/>
          <p:nvPr/>
        </p:nvSpPr>
        <p:spPr>
          <a:xfrm>
            <a:off x="2832847" y="3043558"/>
            <a:ext cx="315822" cy="268208"/>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M</a:t>
            </a:r>
          </a:p>
        </p:txBody>
      </p:sp>
      <p:sp>
        <p:nvSpPr>
          <p:cNvPr id="13" name="Rectangle 12">
            <a:extLst>
              <a:ext uri="{FF2B5EF4-FFF2-40B4-BE49-F238E27FC236}">
                <a16:creationId xmlns:a16="http://schemas.microsoft.com/office/drawing/2014/main" id="{6E10EC33-B989-86F7-D204-EC59C2B34116}"/>
              </a:ext>
            </a:extLst>
          </p:cNvPr>
          <p:cNvSpPr/>
          <p:nvPr/>
        </p:nvSpPr>
        <p:spPr>
          <a:xfrm>
            <a:off x="2839755" y="3360089"/>
            <a:ext cx="322730" cy="206187"/>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G</a:t>
            </a:r>
          </a:p>
        </p:txBody>
      </p:sp>
      <p:sp>
        <p:nvSpPr>
          <p:cNvPr id="14" name="Rectangle 13">
            <a:extLst>
              <a:ext uri="{FF2B5EF4-FFF2-40B4-BE49-F238E27FC236}">
                <a16:creationId xmlns:a16="http://schemas.microsoft.com/office/drawing/2014/main" id="{9AC939FB-3B73-FBB1-34D7-40C194154669}"/>
              </a:ext>
            </a:extLst>
          </p:cNvPr>
          <p:cNvSpPr/>
          <p:nvPr/>
        </p:nvSpPr>
        <p:spPr>
          <a:xfrm>
            <a:off x="2825939" y="3619174"/>
            <a:ext cx="322730" cy="206187"/>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S</a:t>
            </a:r>
          </a:p>
        </p:txBody>
      </p:sp>
      <p:sp>
        <p:nvSpPr>
          <p:cNvPr id="15" name="Rectangle 14">
            <a:extLst>
              <a:ext uri="{FF2B5EF4-FFF2-40B4-BE49-F238E27FC236}">
                <a16:creationId xmlns:a16="http://schemas.microsoft.com/office/drawing/2014/main" id="{F95CC464-F1C7-BF3C-2076-79CCD3466768}"/>
              </a:ext>
            </a:extLst>
          </p:cNvPr>
          <p:cNvSpPr/>
          <p:nvPr/>
        </p:nvSpPr>
        <p:spPr>
          <a:xfrm>
            <a:off x="2825939" y="3867477"/>
            <a:ext cx="322730" cy="206187"/>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I</a:t>
            </a:r>
          </a:p>
        </p:txBody>
      </p:sp>
      <p:sp>
        <p:nvSpPr>
          <p:cNvPr id="16" name="Rectangle 15">
            <a:extLst>
              <a:ext uri="{FF2B5EF4-FFF2-40B4-BE49-F238E27FC236}">
                <a16:creationId xmlns:a16="http://schemas.microsoft.com/office/drawing/2014/main" id="{427B5FE6-84DF-7004-7520-DDD48E883222}"/>
              </a:ext>
            </a:extLst>
          </p:cNvPr>
          <p:cNvSpPr/>
          <p:nvPr/>
        </p:nvSpPr>
        <p:spPr>
          <a:xfrm>
            <a:off x="2810804" y="4130670"/>
            <a:ext cx="322730" cy="206187"/>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A</a:t>
            </a:r>
          </a:p>
        </p:txBody>
      </p:sp>
      <p:sp>
        <p:nvSpPr>
          <p:cNvPr id="17" name="Rectangle 16">
            <a:extLst>
              <a:ext uri="{FF2B5EF4-FFF2-40B4-BE49-F238E27FC236}">
                <a16:creationId xmlns:a16="http://schemas.microsoft.com/office/drawing/2014/main" id="{29B1E9BC-AFB9-070F-680C-4E26B531AFB7}"/>
              </a:ext>
            </a:extLst>
          </p:cNvPr>
          <p:cNvSpPr/>
          <p:nvPr/>
        </p:nvSpPr>
        <p:spPr>
          <a:xfrm>
            <a:off x="2810804" y="4391261"/>
            <a:ext cx="322730" cy="206187"/>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N</a:t>
            </a:r>
          </a:p>
        </p:txBody>
      </p:sp>
      <p:sp>
        <p:nvSpPr>
          <p:cNvPr id="18" name="Rectangle 17">
            <a:extLst>
              <a:ext uri="{FF2B5EF4-FFF2-40B4-BE49-F238E27FC236}">
                <a16:creationId xmlns:a16="http://schemas.microsoft.com/office/drawing/2014/main" id="{F425781E-1AC0-33DF-8A54-40476F402583}"/>
              </a:ext>
            </a:extLst>
          </p:cNvPr>
          <p:cNvSpPr/>
          <p:nvPr/>
        </p:nvSpPr>
        <p:spPr>
          <a:xfrm>
            <a:off x="2810804" y="4651852"/>
            <a:ext cx="322730" cy="206187"/>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L</a:t>
            </a:r>
          </a:p>
        </p:txBody>
      </p:sp>
      <p:sp>
        <p:nvSpPr>
          <p:cNvPr id="19" name="Rectangle 18">
            <a:extLst>
              <a:ext uri="{FF2B5EF4-FFF2-40B4-BE49-F238E27FC236}">
                <a16:creationId xmlns:a16="http://schemas.microsoft.com/office/drawing/2014/main" id="{D21BFC10-A401-87F3-453B-BA943269BCF8}"/>
              </a:ext>
            </a:extLst>
          </p:cNvPr>
          <p:cNvSpPr/>
          <p:nvPr/>
        </p:nvSpPr>
        <p:spPr>
          <a:xfrm>
            <a:off x="2810804" y="4927677"/>
            <a:ext cx="322730" cy="206187"/>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Q</a:t>
            </a:r>
          </a:p>
        </p:txBody>
      </p:sp>
      <p:sp>
        <p:nvSpPr>
          <p:cNvPr id="20" name="Rectangle 19">
            <a:extLst>
              <a:ext uri="{FF2B5EF4-FFF2-40B4-BE49-F238E27FC236}">
                <a16:creationId xmlns:a16="http://schemas.microsoft.com/office/drawing/2014/main" id="{09471AD6-DA99-B6F4-4FD3-CA579AE1851D}"/>
              </a:ext>
            </a:extLst>
          </p:cNvPr>
          <p:cNvSpPr/>
          <p:nvPr/>
        </p:nvSpPr>
        <p:spPr>
          <a:xfrm>
            <a:off x="2810804" y="5303597"/>
            <a:ext cx="322730" cy="206187"/>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B</a:t>
            </a:r>
          </a:p>
        </p:txBody>
      </p:sp>
      <p:sp>
        <p:nvSpPr>
          <p:cNvPr id="21" name="Rectangle 20">
            <a:extLst>
              <a:ext uri="{FF2B5EF4-FFF2-40B4-BE49-F238E27FC236}">
                <a16:creationId xmlns:a16="http://schemas.microsoft.com/office/drawing/2014/main" id="{9382A850-C7F8-4FC0-ED7D-4D30EE3D33A7}"/>
              </a:ext>
            </a:extLst>
          </p:cNvPr>
          <p:cNvSpPr/>
          <p:nvPr/>
        </p:nvSpPr>
        <p:spPr>
          <a:xfrm>
            <a:off x="2825939" y="5699764"/>
            <a:ext cx="322730" cy="206187"/>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O</a:t>
            </a:r>
          </a:p>
        </p:txBody>
      </p:sp>
      <p:sp>
        <p:nvSpPr>
          <p:cNvPr id="22" name="Rectangle 21">
            <a:extLst>
              <a:ext uri="{FF2B5EF4-FFF2-40B4-BE49-F238E27FC236}">
                <a16:creationId xmlns:a16="http://schemas.microsoft.com/office/drawing/2014/main" id="{E8910ED8-3D64-B6A4-FFC3-4144DB5C57C8}"/>
              </a:ext>
            </a:extLst>
          </p:cNvPr>
          <p:cNvSpPr/>
          <p:nvPr/>
        </p:nvSpPr>
        <p:spPr>
          <a:xfrm>
            <a:off x="2817259" y="5977112"/>
            <a:ext cx="322730" cy="206187"/>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R</a:t>
            </a:r>
          </a:p>
        </p:txBody>
      </p:sp>
    </p:spTree>
    <p:extLst>
      <p:ext uri="{BB962C8B-B14F-4D97-AF65-F5344CB8AC3E}">
        <p14:creationId xmlns:p14="http://schemas.microsoft.com/office/powerpoint/2010/main" val="3839610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ppt_x"/>
                                          </p:val>
                                        </p:tav>
                                        <p:tav tm="100000">
                                          <p:val>
                                            <p:strVal val="#ppt_x"/>
                                          </p:val>
                                        </p:tav>
                                      </p:tavLst>
                                    </p:anim>
                                    <p:anim calcmode="lin" valueType="num">
                                      <p:cBhvr additive="base">
                                        <p:cTn id="3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additive="base">
                                        <p:cTn id="43" dur="500" fill="hold"/>
                                        <p:tgtEl>
                                          <p:spTgt spid="9"/>
                                        </p:tgtEl>
                                        <p:attrNameLst>
                                          <p:attrName>ppt_x</p:attrName>
                                        </p:attrNameLst>
                                      </p:cBhvr>
                                      <p:tavLst>
                                        <p:tav tm="0">
                                          <p:val>
                                            <p:strVal val="#ppt_x"/>
                                          </p:val>
                                        </p:tav>
                                        <p:tav tm="100000">
                                          <p:val>
                                            <p:strVal val="#ppt_x"/>
                                          </p:val>
                                        </p:tav>
                                      </p:tavLst>
                                    </p:anim>
                                    <p:anim calcmode="lin" valueType="num">
                                      <p:cBhvr additive="base">
                                        <p:cTn id="4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additive="base">
                                        <p:cTn id="49" dur="500" fill="hold"/>
                                        <p:tgtEl>
                                          <p:spTgt spid="10"/>
                                        </p:tgtEl>
                                        <p:attrNameLst>
                                          <p:attrName>ppt_x</p:attrName>
                                        </p:attrNameLst>
                                      </p:cBhvr>
                                      <p:tavLst>
                                        <p:tav tm="0">
                                          <p:val>
                                            <p:strVal val="#ppt_x"/>
                                          </p:val>
                                        </p:tav>
                                        <p:tav tm="100000">
                                          <p:val>
                                            <p:strVal val="#ppt_x"/>
                                          </p:val>
                                        </p:tav>
                                      </p:tavLst>
                                    </p:anim>
                                    <p:anim calcmode="lin" valueType="num">
                                      <p:cBhvr additive="base">
                                        <p:cTn id="5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1"/>
                                        </p:tgtEl>
                                        <p:attrNameLst>
                                          <p:attrName>style.visibility</p:attrName>
                                        </p:attrNameLst>
                                      </p:cBhvr>
                                      <p:to>
                                        <p:strVal val="visible"/>
                                      </p:to>
                                    </p:set>
                                    <p:anim calcmode="lin" valueType="num">
                                      <p:cBhvr additive="base">
                                        <p:cTn id="55" dur="500" fill="hold"/>
                                        <p:tgtEl>
                                          <p:spTgt spid="11"/>
                                        </p:tgtEl>
                                        <p:attrNameLst>
                                          <p:attrName>ppt_x</p:attrName>
                                        </p:attrNameLst>
                                      </p:cBhvr>
                                      <p:tavLst>
                                        <p:tav tm="0">
                                          <p:val>
                                            <p:strVal val="#ppt_x"/>
                                          </p:val>
                                        </p:tav>
                                        <p:tav tm="100000">
                                          <p:val>
                                            <p:strVal val="#ppt_x"/>
                                          </p:val>
                                        </p:tav>
                                      </p:tavLst>
                                    </p:anim>
                                    <p:anim calcmode="lin" valueType="num">
                                      <p:cBhvr additive="base">
                                        <p:cTn id="5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2"/>
                                        </p:tgtEl>
                                        <p:attrNameLst>
                                          <p:attrName>style.visibility</p:attrName>
                                        </p:attrNameLst>
                                      </p:cBhvr>
                                      <p:to>
                                        <p:strVal val="visible"/>
                                      </p:to>
                                    </p:set>
                                    <p:anim calcmode="lin" valueType="num">
                                      <p:cBhvr additive="base">
                                        <p:cTn id="61" dur="500" fill="hold"/>
                                        <p:tgtEl>
                                          <p:spTgt spid="12"/>
                                        </p:tgtEl>
                                        <p:attrNameLst>
                                          <p:attrName>ppt_x</p:attrName>
                                        </p:attrNameLst>
                                      </p:cBhvr>
                                      <p:tavLst>
                                        <p:tav tm="0">
                                          <p:val>
                                            <p:strVal val="#ppt_x"/>
                                          </p:val>
                                        </p:tav>
                                        <p:tav tm="100000">
                                          <p:val>
                                            <p:strVal val="#ppt_x"/>
                                          </p:val>
                                        </p:tav>
                                      </p:tavLst>
                                    </p:anim>
                                    <p:anim calcmode="lin" valueType="num">
                                      <p:cBhvr additive="base">
                                        <p:cTn id="6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3"/>
                                        </p:tgtEl>
                                        <p:attrNameLst>
                                          <p:attrName>style.visibility</p:attrName>
                                        </p:attrNameLst>
                                      </p:cBhvr>
                                      <p:to>
                                        <p:strVal val="visible"/>
                                      </p:to>
                                    </p:set>
                                    <p:anim calcmode="lin" valueType="num">
                                      <p:cBhvr additive="base">
                                        <p:cTn id="67" dur="500" fill="hold"/>
                                        <p:tgtEl>
                                          <p:spTgt spid="13"/>
                                        </p:tgtEl>
                                        <p:attrNameLst>
                                          <p:attrName>ppt_x</p:attrName>
                                        </p:attrNameLst>
                                      </p:cBhvr>
                                      <p:tavLst>
                                        <p:tav tm="0">
                                          <p:val>
                                            <p:strVal val="#ppt_x"/>
                                          </p:val>
                                        </p:tav>
                                        <p:tav tm="100000">
                                          <p:val>
                                            <p:strVal val="#ppt_x"/>
                                          </p:val>
                                        </p:tav>
                                      </p:tavLst>
                                    </p:anim>
                                    <p:anim calcmode="lin" valueType="num">
                                      <p:cBhvr additive="base">
                                        <p:cTn id="6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4"/>
                                        </p:tgtEl>
                                        <p:attrNameLst>
                                          <p:attrName>style.visibility</p:attrName>
                                        </p:attrNameLst>
                                      </p:cBhvr>
                                      <p:to>
                                        <p:strVal val="visible"/>
                                      </p:to>
                                    </p:set>
                                    <p:anim calcmode="lin" valueType="num">
                                      <p:cBhvr additive="base">
                                        <p:cTn id="73" dur="500" fill="hold"/>
                                        <p:tgtEl>
                                          <p:spTgt spid="14"/>
                                        </p:tgtEl>
                                        <p:attrNameLst>
                                          <p:attrName>ppt_x</p:attrName>
                                        </p:attrNameLst>
                                      </p:cBhvr>
                                      <p:tavLst>
                                        <p:tav tm="0">
                                          <p:val>
                                            <p:strVal val="#ppt_x"/>
                                          </p:val>
                                        </p:tav>
                                        <p:tav tm="100000">
                                          <p:val>
                                            <p:strVal val="#ppt_x"/>
                                          </p:val>
                                        </p:tav>
                                      </p:tavLst>
                                    </p:anim>
                                    <p:anim calcmode="lin" valueType="num">
                                      <p:cBhvr additive="base">
                                        <p:cTn id="7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15"/>
                                        </p:tgtEl>
                                        <p:attrNameLst>
                                          <p:attrName>style.visibility</p:attrName>
                                        </p:attrNameLst>
                                      </p:cBhvr>
                                      <p:to>
                                        <p:strVal val="visible"/>
                                      </p:to>
                                    </p:set>
                                    <p:anim calcmode="lin" valueType="num">
                                      <p:cBhvr additive="base">
                                        <p:cTn id="79" dur="500" fill="hold"/>
                                        <p:tgtEl>
                                          <p:spTgt spid="15"/>
                                        </p:tgtEl>
                                        <p:attrNameLst>
                                          <p:attrName>ppt_x</p:attrName>
                                        </p:attrNameLst>
                                      </p:cBhvr>
                                      <p:tavLst>
                                        <p:tav tm="0">
                                          <p:val>
                                            <p:strVal val="#ppt_x"/>
                                          </p:val>
                                        </p:tav>
                                        <p:tav tm="100000">
                                          <p:val>
                                            <p:strVal val="#ppt_x"/>
                                          </p:val>
                                        </p:tav>
                                      </p:tavLst>
                                    </p:anim>
                                    <p:anim calcmode="lin" valueType="num">
                                      <p:cBhvr additive="base">
                                        <p:cTn id="8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16"/>
                                        </p:tgtEl>
                                        <p:attrNameLst>
                                          <p:attrName>style.visibility</p:attrName>
                                        </p:attrNameLst>
                                      </p:cBhvr>
                                      <p:to>
                                        <p:strVal val="visible"/>
                                      </p:to>
                                    </p:set>
                                    <p:anim calcmode="lin" valueType="num">
                                      <p:cBhvr additive="base">
                                        <p:cTn id="85" dur="500" fill="hold"/>
                                        <p:tgtEl>
                                          <p:spTgt spid="16"/>
                                        </p:tgtEl>
                                        <p:attrNameLst>
                                          <p:attrName>ppt_x</p:attrName>
                                        </p:attrNameLst>
                                      </p:cBhvr>
                                      <p:tavLst>
                                        <p:tav tm="0">
                                          <p:val>
                                            <p:strVal val="#ppt_x"/>
                                          </p:val>
                                        </p:tav>
                                        <p:tav tm="100000">
                                          <p:val>
                                            <p:strVal val="#ppt_x"/>
                                          </p:val>
                                        </p:tav>
                                      </p:tavLst>
                                    </p:anim>
                                    <p:anim calcmode="lin" valueType="num">
                                      <p:cBhvr additive="base">
                                        <p:cTn id="8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17"/>
                                        </p:tgtEl>
                                        <p:attrNameLst>
                                          <p:attrName>style.visibility</p:attrName>
                                        </p:attrNameLst>
                                      </p:cBhvr>
                                      <p:to>
                                        <p:strVal val="visible"/>
                                      </p:to>
                                    </p:set>
                                    <p:anim calcmode="lin" valueType="num">
                                      <p:cBhvr additive="base">
                                        <p:cTn id="91" dur="500" fill="hold"/>
                                        <p:tgtEl>
                                          <p:spTgt spid="17"/>
                                        </p:tgtEl>
                                        <p:attrNameLst>
                                          <p:attrName>ppt_x</p:attrName>
                                        </p:attrNameLst>
                                      </p:cBhvr>
                                      <p:tavLst>
                                        <p:tav tm="0">
                                          <p:val>
                                            <p:strVal val="#ppt_x"/>
                                          </p:val>
                                        </p:tav>
                                        <p:tav tm="100000">
                                          <p:val>
                                            <p:strVal val="#ppt_x"/>
                                          </p:val>
                                        </p:tav>
                                      </p:tavLst>
                                    </p:anim>
                                    <p:anim calcmode="lin" valueType="num">
                                      <p:cBhvr additive="base">
                                        <p:cTn id="9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18"/>
                                        </p:tgtEl>
                                        <p:attrNameLst>
                                          <p:attrName>style.visibility</p:attrName>
                                        </p:attrNameLst>
                                      </p:cBhvr>
                                      <p:to>
                                        <p:strVal val="visible"/>
                                      </p:to>
                                    </p:set>
                                    <p:anim calcmode="lin" valueType="num">
                                      <p:cBhvr additive="base">
                                        <p:cTn id="97" dur="500" fill="hold"/>
                                        <p:tgtEl>
                                          <p:spTgt spid="18"/>
                                        </p:tgtEl>
                                        <p:attrNameLst>
                                          <p:attrName>ppt_x</p:attrName>
                                        </p:attrNameLst>
                                      </p:cBhvr>
                                      <p:tavLst>
                                        <p:tav tm="0">
                                          <p:val>
                                            <p:strVal val="#ppt_x"/>
                                          </p:val>
                                        </p:tav>
                                        <p:tav tm="100000">
                                          <p:val>
                                            <p:strVal val="#ppt_x"/>
                                          </p:val>
                                        </p:tav>
                                      </p:tavLst>
                                    </p:anim>
                                    <p:anim calcmode="lin" valueType="num">
                                      <p:cBhvr additive="base">
                                        <p:cTn id="9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grpId="0" nodeType="clickEffect">
                                  <p:stCondLst>
                                    <p:cond delay="0"/>
                                  </p:stCondLst>
                                  <p:childTnLst>
                                    <p:set>
                                      <p:cBhvr>
                                        <p:cTn id="102" dur="1" fill="hold">
                                          <p:stCondLst>
                                            <p:cond delay="0"/>
                                          </p:stCondLst>
                                        </p:cTn>
                                        <p:tgtEl>
                                          <p:spTgt spid="19"/>
                                        </p:tgtEl>
                                        <p:attrNameLst>
                                          <p:attrName>style.visibility</p:attrName>
                                        </p:attrNameLst>
                                      </p:cBhvr>
                                      <p:to>
                                        <p:strVal val="visible"/>
                                      </p:to>
                                    </p:set>
                                    <p:anim calcmode="lin" valueType="num">
                                      <p:cBhvr additive="base">
                                        <p:cTn id="103" dur="500" fill="hold"/>
                                        <p:tgtEl>
                                          <p:spTgt spid="19"/>
                                        </p:tgtEl>
                                        <p:attrNameLst>
                                          <p:attrName>ppt_x</p:attrName>
                                        </p:attrNameLst>
                                      </p:cBhvr>
                                      <p:tavLst>
                                        <p:tav tm="0">
                                          <p:val>
                                            <p:strVal val="#ppt_x"/>
                                          </p:val>
                                        </p:tav>
                                        <p:tav tm="100000">
                                          <p:val>
                                            <p:strVal val="#ppt_x"/>
                                          </p:val>
                                        </p:tav>
                                      </p:tavLst>
                                    </p:anim>
                                    <p:anim calcmode="lin" valueType="num">
                                      <p:cBhvr additive="base">
                                        <p:cTn id="10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4" fill="hold" grpId="0" nodeType="clickEffect">
                                  <p:stCondLst>
                                    <p:cond delay="0"/>
                                  </p:stCondLst>
                                  <p:childTnLst>
                                    <p:set>
                                      <p:cBhvr>
                                        <p:cTn id="108" dur="1" fill="hold">
                                          <p:stCondLst>
                                            <p:cond delay="0"/>
                                          </p:stCondLst>
                                        </p:cTn>
                                        <p:tgtEl>
                                          <p:spTgt spid="20"/>
                                        </p:tgtEl>
                                        <p:attrNameLst>
                                          <p:attrName>style.visibility</p:attrName>
                                        </p:attrNameLst>
                                      </p:cBhvr>
                                      <p:to>
                                        <p:strVal val="visible"/>
                                      </p:to>
                                    </p:set>
                                    <p:anim calcmode="lin" valueType="num">
                                      <p:cBhvr additive="base">
                                        <p:cTn id="109" dur="500" fill="hold"/>
                                        <p:tgtEl>
                                          <p:spTgt spid="20"/>
                                        </p:tgtEl>
                                        <p:attrNameLst>
                                          <p:attrName>ppt_x</p:attrName>
                                        </p:attrNameLst>
                                      </p:cBhvr>
                                      <p:tavLst>
                                        <p:tav tm="0">
                                          <p:val>
                                            <p:strVal val="#ppt_x"/>
                                          </p:val>
                                        </p:tav>
                                        <p:tav tm="100000">
                                          <p:val>
                                            <p:strVal val="#ppt_x"/>
                                          </p:val>
                                        </p:tav>
                                      </p:tavLst>
                                    </p:anim>
                                    <p:anim calcmode="lin" valueType="num">
                                      <p:cBhvr additive="base">
                                        <p:cTn id="11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2" presetClass="entr" presetSubtype="4" fill="hold" grpId="0" nodeType="clickEffect">
                                  <p:stCondLst>
                                    <p:cond delay="0"/>
                                  </p:stCondLst>
                                  <p:childTnLst>
                                    <p:set>
                                      <p:cBhvr>
                                        <p:cTn id="114" dur="1" fill="hold">
                                          <p:stCondLst>
                                            <p:cond delay="0"/>
                                          </p:stCondLst>
                                        </p:cTn>
                                        <p:tgtEl>
                                          <p:spTgt spid="21"/>
                                        </p:tgtEl>
                                        <p:attrNameLst>
                                          <p:attrName>style.visibility</p:attrName>
                                        </p:attrNameLst>
                                      </p:cBhvr>
                                      <p:to>
                                        <p:strVal val="visible"/>
                                      </p:to>
                                    </p:set>
                                    <p:anim calcmode="lin" valueType="num">
                                      <p:cBhvr additive="base">
                                        <p:cTn id="115" dur="500" fill="hold"/>
                                        <p:tgtEl>
                                          <p:spTgt spid="21"/>
                                        </p:tgtEl>
                                        <p:attrNameLst>
                                          <p:attrName>ppt_x</p:attrName>
                                        </p:attrNameLst>
                                      </p:cBhvr>
                                      <p:tavLst>
                                        <p:tav tm="0">
                                          <p:val>
                                            <p:strVal val="#ppt_x"/>
                                          </p:val>
                                        </p:tav>
                                        <p:tav tm="100000">
                                          <p:val>
                                            <p:strVal val="#ppt_x"/>
                                          </p:val>
                                        </p:tav>
                                      </p:tavLst>
                                    </p:anim>
                                    <p:anim calcmode="lin" valueType="num">
                                      <p:cBhvr additive="base">
                                        <p:cTn id="11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2" presetClass="entr" presetSubtype="4" fill="hold" grpId="0" nodeType="clickEffect">
                                  <p:stCondLst>
                                    <p:cond delay="0"/>
                                  </p:stCondLst>
                                  <p:childTnLst>
                                    <p:set>
                                      <p:cBhvr>
                                        <p:cTn id="120" dur="1" fill="hold">
                                          <p:stCondLst>
                                            <p:cond delay="0"/>
                                          </p:stCondLst>
                                        </p:cTn>
                                        <p:tgtEl>
                                          <p:spTgt spid="22"/>
                                        </p:tgtEl>
                                        <p:attrNameLst>
                                          <p:attrName>style.visibility</p:attrName>
                                        </p:attrNameLst>
                                      </p:cBhvr>
                                      <p:to>
                                        <p:strVal val="visible"/>
                                      </p:to>
                                    </p:set>
                                    <p:anim calcmode="lin" valueType="num">
                                      <p:cBhvr additive="base">
                                        <p:cTn id="121" dur="500" fill="hold"/>
                                        <p:tgtEl>
                                          <p:spTgt spid="22"/>
                                        </p:tgtEl>
                                        <p:attrNameLst>
                                          <p:attrName>ppt_x</p:attrName>
                                        </p:attrNameLst>
                                      </p:cBhvr>
                                      <p:tavLst>
                                        <p:tav tm="0">
                                          <p:val>
                                            <p:strVal val="#ppt_x"/>
                                          </p:val>
                                        </p:tav>
                                        <p:tav tm="100000">
                                          <p:val>
                                            <p:strVal val="#ppt_x"/>
                                          </p:val>
                                        </p:tav>
                                      </p:tavLst>
                                    </p:anim>
                                    <p:anim calcmode="lin" valueType="num">
                                      <p:cBhvr additive="base">
                                        <p:cTn id="122"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98871"/>
            <a:ext cx="10515600" cy="565900"/>
          </a:xfrm>
        </p:spPr>
        <p:txBody>
          <a:bodyPr>
            <a:normAutofit fontScale="90000"/>
          </a:bodyPr>
          <a:lstStyle/>
          <a:p>
            <a:r>
              <a:rPr lang="en-US" dirty="0"/>
              <a:t>Gap-filling exercise                      Textbook, p. 72-73</a:t>
            </a:r>
          </a:p>
        </p:txBody>
      </p:sp>
      <p:sp>
        <p:nvSpPr>
          <p:cNvPr id="4" name="Rectangle 3"/>
          <p:cNvSpPr/>
          <p:nvPr/>
        </p:nvSpPr>
        <p:spPr>
          <a:xfrm>
            <a:off x="665656" y="2396132"/>
            <a:ext cx="8895594" cy="2622769"/>
          </a:xfrm>
          <a:prstGeom prst="rect">
            <a:avLst/>
          </a:prstGeom>
        </p:spPr>
        <p:txBody>
          <a:bodyPr wrap="square">
            <a:spAutoFit/>
          </a:bodyPr>
          <a:lstStyle/>
          <a:p>
            <a:pPr algn="just">
              <a:lnSpc>
                <a:spcPct val="115000"/>
              </a:lnSpc>
              <a:spcAft>
                <a:spcPts val="100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The ‘heart’ of the soul was handed over to Osiris who (19) P _ AC_ _ (</a:t>
            </a:r>
            <a:r>
              <a:rPr lang="en-US" sz="1600" b="1" dirty="0">
                <a:latin typeface="Times New Roman" panose="02020603050405020304" pitchFamily="18" charset="0"/>
                <a:ea typeface="Calibri" panose="020F0502020204030204" pitchFamily="34" charset="0"/>
                <a:cs typeface="Times New Roman" panose="02020603050405020304" pitchFamily="18" charset="0"/>
              </a:rPr>
              <a:t>to put something somewhere</a:t>
            </a:r>
            <a:r>
              <a:rPr lang="en-US" sz="1600" dirty="0">
                <a:latin typeface="Times New Roman" panose="02020603050405020304" pitchFamily="18" charset="0"/>
                <a:ea typeface="Calibri" panose="020F0502020204030204" pitchFamily="34" charset="0"/>
                <a:cs typeface="Times New Roman" panose="02020603050405020304" pitchFamily="18" charset="0"/>
              </a:rPr>
              <a:t>) it on a great golden scale balanced against the white feather of </a:t>
            </a:r>
            <a:r>
              <a:rPr lang="en-US" sz="1600" dirty="0" err="1">
                <a:latin typeface="Times New Roman" panose="02020603050405020304" pitchFamily="18" charset="0"/>
                <a:ea typeface="Calibri" panose="020F0502020204030204" pitchFamily="34" charset="0"/>
                <a:cs typeface="Times New Roman" panose="02020603050405020304" pitchFamily="18" charset="0"/>
              </a:rPr>
              <a:t>Ma’at</a:t>
            </a:r>
            <a:r>
              <a:rPr lang="en-US" sz="1600" dirty="0">
                <a:latin typeface="Times New Roman" panose="02020603050405020304" pitchFamily="18" charset="0"/>
                <a:ea typeface="Calibri" panose="020F0502020204030204" pitchFamily="34" charset="0"/>
                <a:cs typeface="Times New Roman" panose="02020603050405020304" pitchFamily="18" charset="0"/>
              </a:rPr>
              <a:t>, the feather of (20) T _ _ TH (</a:t>
            </a:r>
            <a:r>
              <a:rPr lang="en-US" sz="1600" b="1" dirty="0">
                <a:latin typeface="Times New Roman" panose="02020603050405020304" pitchFamily="18" charset="0"/>
                <a:ea typeface="Calibri" panose="020F0502020204030204" pitchFamily="34" charset="0"/>
                <a:cs typeface="Times New Roman" panose="02020603050405020304" pitchFamily="18" charset="0"/>
              </a:rPr>
              <a:t>the quality of being true</a:t>
            </a:r>
            <a:r>
              <a:rPr lang="en-US" sz="1600" dirty="0">
                <a:latin typeface="Times New Roman" panose="02020603050405020304" pitchFamily="18" charset="0"/>
                <a:ea typeface="Calibri" panose="020F0502020204030204" pitchFamily="34" charset="0"/>
                <a:cs typeface="Times New Roman" panose="02020603050405020304" pitchFamily="18" charset="0"/>
              </a:rPr>
              <a:t>) and harmony, on the other side. If the soul’s heart was lighter than the feather then the soul was (21) FR_ _ _ Y (</a:t>
            </a:r>
            <a:r>
              <a:rPr lang="en-US" sz="1600" b="1" dirty="0">
                <a:latin typeface="Times New Roman" panose="02020603050405020304" pitchFamily="18" charset="0"/>
                <a:ea typeface="Calibri" panose="020F0502020204030204" pitchFamily="34" charset="0"/>
                <a:cs typeface="Times New Roman" panose="02020603050405020304" pitchFamily="18" charset="0"/>
              </a:rPr>
              <a:t>without being stopped</a:t>
            </a:r>
            <a:r>
              <a:rPr lang="en-US" sz="1600" dirty="0">
                <a:latin typeface="Times New Roman" panose="02020603050405020304" pitchFamily="18" charset="0"/>
                <a:ea typeface="Calibri" panose="020F0502020204030204" pitchFamily="34" charset="0"/>
                <a:cs typeface="Times New Roman" panose="02020603050405020304" pitchFamily="18" charset="0"/>
              </a:rPr>
              <a:t>) admitted into the bliss of the Field of Reeds. Should the heart prove (22) H _ _ V _ E _ (</a:t>
            </a:r>
            <a:r>
              <a:rPr lang="en-US" sz="1600" b="1" dirty="0">
                <a:latin typeface="Times New Roman" panose="02020603050405020304" pitchFamily="18" charset="0"/>
                <a:ea typeface="Calibri" panose="020F0502020204030204" pitchFamily="34" charset="0"/>
                <a:cs typeface="Times New Roman" panose="02020603050405020304" pitchFamily="18" charset="0"/>
              </a:rPr>
              <a:t>of greater weight</a:t>
            </a:r>
            <a:r>
              <a:rPr lang="en-US" sz="1600" dirty="0">
                <a:latin typeface="Times New Roman" panose="02020603050405020304" pitchFamily="18" charset="0"/>
                <a:ea typeface="Calibri" panose="020F0502020204030204" pitchFamily="34" charset="0"/>
                <a:cs typeface="Times New Roman" panose="02020603050405020304" pitchFamily="18" charset="0"/>
              </a:rPr>
              <a:t>), however, it was thrown to the (23) F_ _OR (</a:t>
            </a:r>
            <a:r>
              <a:rPr lang="en-US" sz="1600" b="1" dirty="0">
                <a:latin typeface="Times New Roman" panose="02020603050405020304" pitchFamily="18" charset="0"/>
                <a:ea typeface="Calibri" panose="020F0502020204030204" pitchFamily="34" charset="0"/>
                <a:cs typeface="Times New Roman" panose="02020603050405020304" pitchFamily="18" charset="0"/>
              </a:rPr>
              <a:t>the flat area that we walk on inside a building or room</a:t>
            </a:r>
            <a:r>
              <a:rPr lang="en-US" sz="1600" dirty="0">
                <a:latin typeface="Times New Roman" panose="02020603050405020304" pitchFamily="18" charset="0"/>
                <a:ea typeface="Calibri" panose="020F0502020204030204" pitchFamily="34" charset="0"/>
                <a:cs typeface="Times New Roman" panose="02020603050405020304" pitchFamily="18" charset="0"/>
              </a:rPr>
              <a:t>) of the Hall of Truth where it was devoured by </a:t>
            </a:r>
            <a:r>
              <a:rPr lang="en-US" sz="1600" dirty="0" err="1">
                <a:latin typeface="Times New Roman" panose="02020603050405020304" pitchFamily="18" charset="0"/>
                <a:ea typeface="Calibri" panose="020F0502020204030204" pitchFamily="34" charset="0"/>
                <a:cs typeface="Times New Roman" panose="02020603050405020304" pitchFamily="18" charset="0"/>
              </a:rPr>
              <a:t>Amut</a:t>
            </a:r>
            <a:r>
              <a:rPr lang="en-US" sz="1600" dirty="0">
                <a:latin typeface="Times New Roman" panose="02020603050405020304" pitchFamily="18" charset="0"/>
                <a:ea typeface="Calibri" panose="020F0502020204030204" pitchFamily="34" charset="0"/>
                <a:cs typeface="Times New Roman" panose="02020603050405020304" pitchFamily="18" charset="0"/>
              </a:rPr>
              <a:t> (a god with the face of a crocodile, front of a leopard and the back of a rhinoceros) and the individual soul then (24) _EA_ ED (</a:t>
            </a:r>
            <a:r>
              <a:rPr lang="en-US" sz="1600" b="1" dirty="0">
                <a:latin typeface="Times New Roman" panose="02020603050405020304" pitchFamily="18" charset="0"/>
                <a:ea typeface="Calibri" panose="020F0502020204030204" pitchFamily="34" charset="0"/>
                <a:cs typeface="Times New Roman" panose="02020603050405020304" pitchFamily="18" charset="0"/>
              </a:rPr>
              <a:t>stopped</a:t>
            </a:r>
            <a:r>
              <a:rPr lang="en-US" sz="1600" dirty="0">
                <a:latin typeface="Times New Roman" panose="02020603050405020304" pitchFamily="18" charset="0"/>
                <a:ea typeface="Calibri" panose="020F0502020204030204" pitchFamily="34" charset="0"/>
                <a:cs typeface="Times New Roman" panose="02020603050405020304" pitchFamily="18" charset="0"/>
              </a:rPr>
              <a:t>) to exist. There was no ‘hell’</a:t>
            </a:r>
            <a:r>
              <a:rPr lang="en-US" sz="1600" i="1"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a:latin typeface="Times New Roman" panose="02020603050405020304" pitchFamily="18" charset="0"/>
                <a:ea typeface="Calibri" panose="020F0502020204030204" pitchFamily="34" charset="0"/>
                <a:cs typeface="Times New Roman" panose="02020603050405020304" pitchFamily="18" charset="0"/>
              </a:rPr>
              <a:t>for the ancient Egyptians; their ‘fate worse than death’ was (25) _O_ - _ X _ S _ _ _ C _ (</a:t>
            </a:r>
            <a:r>
              <a:rPr lang="en-US" sz="1600" b="1" dirty="0">
                <a:latin typeface="Times New Roman" panose="02020603050405020304" pitchFamily="18" charset="0"/>
                <a:ea typeface="Calibri" panose="020F0502020204030204" pitchFamily="34" charset="0"/>
                <a:cs typeface="Times New Roman" panose="02020603050405020304" pitchFamily="18" charset="0"/>
              </a:rPr>
              <a:t>the condition of non-existing</a:t>
            </a:r>
            <a:r>
              <a:rPr lang="en-US" sz="1600" dirty="0">
                <a:latin typeface="Times New Roman" panose="02020603050405020304" pitchFamily="18" charset="0"/>
                <a:ea typeface="Calibri" panose="020F0502020204030204" pitchFamily="34" charset="0"/>
                <a:cs typeface="Times New Roman" panose="02020603050405020304" pitchFamily="18" charset="0"/>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9868011" y="2769832"/>
            <a:ext cx="1977929" cy="2031099"/>
          </a:xfrm>
          <a:prstGeom prst="rect">
            <a:avLst/>
          </a:prstGeom>
        </p:spPr>
      </p:pic>
      <p:sp>
        <p:nvSpPr>
          <p:cNvPr id="3" name="Rectangle 2">
            <a:extLst>
              <a:ext uri="{FF2B5EF4-FFF2-40B4-BE49-F238E27FC236}">
                <a16:creationId xmlns:a16="http://schemas.microsoft.com/office/drawing/2014/main" id="{9192A688-D2FC-7FAC-2EE4-9DE7139B0193}"/>
              </a:ext>
            </a:extLst>
          </p:cNvPr>
          <p:cNvSpPr/>
          <p:nvPr/>
        </p:nvSpPr>
        <p:spPr>
          <a:xfrm>
            <a:off x="5306567" y="2463526"/>
            <a:ext cx="3971903"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PLACED</a:t>
            </a:r>
          </a:p>
        </p:txBody>
      </p:sp>
      <p:sp>
        <p:nvSpPr>
          <p:cNvPr id="6" name="Rectangle 5">
            <a:extLst>
              <a:ext uri="{FF2B5EF4-FFF2-40B4-BE49-F238E27FC236}">
                <a16:creationId xmlns:a16="http://schemas.microsoft.com/office/drawing/2014/main" id="{D5A5BC6A-000B-54D9-89A2-AC4C68879330}"/>
              </a:ext>
            </a:extLst>
          </p:cNvPr>
          <p:cNvSpPr/>
          <p:nvPr/>
        </p:nvSpPr>
        <p:spPr>
          <a:xfrm>
            <a:off x="7789791" y="2764516"/>
            <a:ext cx="1282491"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TRUTH</a:t>
            </a:r>
          </a:p>
        </p:txBody>
      </p:sp>
      <p:sp>
        <p:nvSpPr>
          <p:cNvPr id="7" name="Rectangle 6">
            <a:extLst>
              <a:ext uri="{FF2B5EF4-FFF2-40B4-BE49-F238E27FC236}">
                <a16:creationId xmlns:a16="http://schemas.microsoft.com/office/drawing/2014/main" id="{4C3868F6-50BA-9DD1-9CDB-D2C541233A71}"/>
              </a:ext>
            </a:extLst>
          </p:cNvPr>
          <p:cNvSpPr/>
          <p:nvPr/>
        </p:nvSpPr>
        <p:spPr>
          <a:xfrm>
            <a:off x="1801368" y="3312202"/>
            <a:ext cx="3353338"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FREELY</a:t>
            </a:r>
          </a:p>
        </p:txBody>
      </p:sp>
      <p:sp>
        <p:nvSpPr>
          <p:cNvPr id="8" name="Rectangle 7">
            <a:extLst>
              <a:ext uri="{FF2B5EF4-FFF2-40B4-BE49-F238E27FC236}">
                <a16:creationId xmlns:a16="http://schemas.microsoft.com/office/drawing/2014/main" id="{3CAC4D39-D7AC-2273-F2EB-56A459977DC9}"/>
              </a:ext>
            </a:extLst>
          </p:cNvPr>
          <p:cNvSpPr/>
          <p:nvPr/>
        </p:nvSpPr>
        <p:spPr>
          <a:xfrm>
            <a:off x="2052111" y="3590718"/>
            <a:ext cx="3254456"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HEAVIER</a:t>
            </a:r>
          </a:p>
        </p:txBody>
      </p:sp>
      <p:sp>
        <p:nvSpPr>
          <p:cNvPr id="9" name="Rectangle 8">
            <a:extLst>
              <a:ext uri="{FF2B5EF4-FFF2-40B4-BE49-F238E27FC236}">
                <a16:creationId xmlns:a16="http://schemas.microsoft.com/office/drawing/2014/main" id="{48186F14-4DDB-6BB7-1965-82B2EF6FCCD8}"/>
              </a:ext>
            </a:extLst>
          </p:cNvPr>
          <p:cNvSpPr/>
          <p:nvPr/>
        </p:nvSpPr>
        <p:spPr>
          <a:xfrm>
            <a:off x="8004944" y="3590718"/>
            <a:ext cx="1067338"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FLOOR</a:t>
            </a:r>
          </a:p>
        </p:txBody>
      </p:sp>
      <p:sp>
        <p:nvSpPr>
          <p:cNvPr id="10" name="Rectangle 9">
            <a:extLst>
              <a:ext uri="{FF2B5EF4-FFF2-40B4-BE49-F238E27FC236}">
                <a16:creationId xmlns:a16="http://schemas.microsoft.com/office/drawing/2014/main" id="{028FB4C1-C646-FAF6-763A-6283378995E9}"/>
              </a:ext>
            </a:extLst>
          </p:cNvPr>
          <p:cNvSpPr/>
          <p:nvPr/>
        </p:nvSpPr>
        <p:spPr>
          <a:xfrm>
            <a:off x="2464756" y="4439394"/>
            <a:ext cx="2026561"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CEASED</a:t>
            </a:r>
          </a:p>
        </p:txBody>
      </p:sp>
      <p:sp>
        <p:nvSpPr>
          <p:cNvPr id="11" name="Rectangle 10">
            <a:extLst>
              <a:ext uri="{FF2B5EF4-FFF2-40B4-BE49-F238E27FC236}">
                <a16:creationId xmlns:a16="http://schemas.microsoft.com/office/drawing/2014/main" id="{55EE6773-402E-37EC-EF21-6D38BD578C05}"/>
              </a:ext>
            </a:extLst>
          </p:cNvPr>
          <p:cNvSpPr/>
          <p:nvPr/>
        </p:nvSpPr>
        <p:spPr>
          <a:xfrm>
            <a:off x="2993134" y="4751607"/>
            <a:ext cx="2313433"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a:solidFill>
                  <a:schemeClr val="tx1"/>
                </a:solidFill>
              </a:rPr>
              <a:t>NON-EXISTENCE</a:t>
            </a:r>
            <a:endParaRPr lang="en-US" sz="1400" b="1" dirty="0">
              <a:solidFill>
                <a:schemeClr val="tx1"/>
              </a:solidFill>
            </a:endParaRPr>
          </a:p>
        </p:txBody>
      </p:sp>
    </p:spTree>
    <p:extLst>
      <p:ext uri="{BB962C8B-B14F-4D97-AF65-F5344CB8AC3E}">
        <p14:creationId xmlns:p14="http://schemas.microsoft.com/office/powerpoint/2010/main" val="683855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additive="base">
                                        <p:cTn id="43" dur="500" fill="hold"/>
                                        <p:tgtEl>
                                          <p:spTgt spid="10"/>
                                        </p:tgtEl>
                                        <p:attrNameLst>
                                          <p:attrName>ppt_x</p:attrName>
                                        </p:attrNameLst>
                                      </p:cBhvr>
                                      <p:tavLst>
                                        <p:tav tm="0">
                                          <p:val>
                                            <p:strVal val="#ppt_x"/>
                                          </p:val>
                                        </p:tav>
                                        <p:tav tm="100000">
                                          <p:val>
                                            <p:strVal val="#ppt_x"/>
                                          </p:val>
                                        </p:tav>
                                      </p:tavLst>
                                    </p:anim>
                                    <p:anim calcmode="lin" valueType="num">
                                      <p:cBhvr additive="base">
                                        <p:cTn id="4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 calcmode="lin" valueType="num">
                                      <p:cBhvr additive="base">
                                        <p:cTn id="49" dur="500" fill="hold"/>
                                        <p:tgtEl>
                                          <p:spTgt spid="11"/>
                                        </p:tgtEl>
                                        <p:attrNameLst>
                                          <p:attrName>ppt_x</p:attrName>
                                        </p:attrNameLst>
                                      </p:cBhvr>
                                      <p:tavLst>
                                        <p:tav tm="0">
                                          <p:val>
                                            <p:strVal val="#ppt_x"/>
                                          </p:val>
                                        </p:tav>
                                        <p:tav tm="100000">
                                          <p:val>
                                            <p:strVal val="#ppt_x"/>
                                          </p:val>
                                        </p:tav>
                                      </p:tavLst>
                                    </p:anim>
                                    <p:anim calcmode="lin" valueType="num">
                                      <p:cBhvr additive="base">
                                        <p:cTn id="5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animBg="1"/>
      <p:bldP spid="6" grpId="0" animBg="1"/>
      <p:bldP spid="7" grpId="0" animBg="1"/>
      <p:bldP spid="8" grpId="0" animBg="1"/>
      <p:bldP spid="9" grpId="0" animBg="1"/>
      <p:bldP spid="10" grpId="0" animBg="1"/>
      <p:bldP spid="1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3E8C7D-CB54-C5B3-F6DF-E31CF0805FD7}"/>
              </a:ext>
            </a:extLst>
          </p:cNvPr>
          <p:cNvSpPr>
            <a:spLocks noGrp="1"/>
          </p:cNvSpPr>
          <p:nvPr>
            <p:ph type="title"/>
          </p:nvPr>
        </p:nvSpPr>
        <p:spPr>
          <a:xfrm>
            <a:off x="838200" y="365126"/>
            <a:ext cx="10515600" cy="558152"/>
          </a:xfrm>
        </p:spPr>
        <p:txBody>
          <a:bodyPr>
            <a:normAutofit fontScale="90000"/>
          </a:bodyPr>
          <a:lstStyle/>
          <a:p>
            <a:r>
              <a:rPr lang="en-US" dirty="0"/>
              <a:t>Focus on: </a:t>
            </a:r>
            <a:r>
              <a:rPr lang="en-US" b="1" dirty="0">
                <a:solidFill>
                  <a:srgbClr val="FF0000"/>
                </a:solidFill>
              </a:rPr>
              <a:t>contestability</a:t>
            </a:r>
            <a:r>
              <a:rPr lang="en-US" dirty="0">
                <a:solidFill>
                  <a:srgbClr val="FF0000"/>
                </a:solidFill>
              </a:rPr>
              <a:t> </a:t>
            </a:r>
            <a:r>
              <a:rPr lang="en-US" dirty="0"/>
              <a:t>- Tutankhamun</a:t>
            </a:r>
          </a:p>
        </p:txBody>
      </p:sp>
      <p:pic>
        <p:nvPicPr>
          <p:cNvPr id="11" name="Picture 10">
            <a:extLst>
              <a:ext uri="{FF2B5EF4-FFF2-40B4-BE49-F238E27FC236}">
                <a16:creationId xmlns:a16="http://schemas.microsoft.com/office/drawing/2014/main" id="{0D2E3352-0263-3585-B770-B0D56110607B}"/>
              </a:ext>
            </a:extLst>
          </p:cNvPr>
          <p:cNvPicPr>
            <a:picLocks noChangeAspect="1"/>
          </p:cNvPicPr>
          <p:nvPr/>
        </p:nvPicPr>
        <p:blipFill>
          <a:blip r:embed="rId2"/>
          <a:stretch>
            <a:fillRect/>
          </a:stretch>
        </p:blipFill>
        <p:spPr>
          <a:xfrm>
            <a:off x="8569311" y="1136259"/>
            <a:ext cx="1309529" cy="1843679"/>
          </a:xfrm>
          <a:prstGeom prst="rect">
            <a:avLst/>
          </a:prstGeom>
        </p:spPr>
      </p:pic>
      <p:pic>
        <p:nvPicPr>
          <p:cNvPr id="13" name="Picture 12">
            <a:extLst>
              <a:ext uri="{FF2B5EF4-FFF2-40B4-BE49-F238E27FC236}">
                <a16:creationId xmlns:a16="http://schemas.microsoft.com/office/drawing/2014/main" id="{057150C2-8D9B-C22F-46D3-9B312B827393}"/>
              </a:ext>
            </a:extLst>
          </p:cNvPr>
          <p:cNvPicPr>
            <a:picLocks noChangeAspect="1"/>
          </p:cNvPicPr>
          <p:nvPr/>
        </p:nvPicPr>
        <p:blipFill>
          <a:blip r:embed="rId3"/>
          <a:stretch>
            <a:fillRect/>
          </a:stretch>
        </p:blipFill>
        <p:spPr>
          <a:xfrm>
            <a:off x="10271560" y="2752153"/>
            <a:ext cx="1238156" cy="1789943"/>
          </a:xfrm>
          <a:prstGeom prst="rect">
            <a:avLst/>
          </a:prstGeom>
          <a:ln>
            <a:solidFill>
              <a:schemeClr val="tx1"/>
            </a:solidFill>
          </a:ln>
        </p:spPr>
      </p:pic>
      <p:sp>
        <p:nvSpPr>
          <p:cNvPr id="19" name="TextBox 18">
            <a:extLst>
              <a:ext uri="{FF2B5EF4-FFF2-40B4-BE49-F238E27FC236}">
                <a16:creationId xmlns:a16="http://schemas.microsoft.com/office/drawing/2014/main" id="{118642D3-E4D1-B9E4-49C4-1637218F33DD}"/>
              </a:ext>
            </a:extLst>
          </p:cNvPr>
          <p:cNvSpPr txBox="1"/>
          <p:nvPr/>
        </p:nvSpPr>
        <p:spPr>
          <a:xfrm>
            <a:off x="8404852" y="4808813"/>
            <a:ext cx="3588881" cy="307777"/>
          </a:xfrm>
          <a:prstGeom prst="rect">
            <a:avLst/>
          </a:prstGeom>
          <a:solidFill>
            <a:schemeClr val="bg2"/>
          </a:solidFill>
        </p:spPr>
        <p:txBody>
          <a:bodyPr wrap="square">
            <a:spAutoFit/>
          </a:bodyPr>
          <a:lstStyle/>
          <a:p>
            <a:pPr algn="l"/>
            <a:r>
              <a:rPr lang="en-US" sz="1400" b="0" i="0" u="none" strike="noStrike" baseline="0" dirty="0">
                <a:latin typeface="HelveticaNeueLTStd-Lt"/>
              </a:rPr>
              <a:t>The reconstructed head of Tutankhamun</a:t>
            </a:r>
            <a:endParaRPr lang="en-US" sz="1400" dirty="0"/>
          </a:p>
        </p:txBody>
      </p:sp>
      <p:sp>
        <p:nvSpPr>
          <p:cNvPr id="23" name="TextBox 22">
            <a:extLst>
              <a:ext uri="{FF2B5EF4-FFF2-40B4-BE49-F238E27FC236}">
                <a16:creationId xmlns:a16="http://schemas.microsoft.com/office/drawing/2014/main" id="{6C919EF3-5C9A-F8DB-C018-9AE888027BCD}"/>
              </a:ext>
            </a:extLst>
          </p:cNvPr>
          <p:cNvSpPr txBox="1"/>
          <p:nvPr/>
        </p:nvSpPr>
        <p:spPr>
          <a:xfrm>
            <a:off x="872858" y="2004969"/>
            <a:ext cx="7078836" cy="4093428"/>
          </a:xfrm>
          <a:prstGeom prst="rect">
            <a:avLst/>
          </a:prstGeom>
          <a:solidFill>
            <a:schemeClr val="bg2"/>
          </a:solidFill>
        </p:spPr>
        <p:txBody>
          <a:bodyPr wrap="square">
            <a:spAutoFit/>
          </a:bodyPr>
          <a:lstStyle/>
          <a:p>
            <a:pPr algn="l"/>
            <a:r>
              <a:rPr lang="en-US" sz="2000" b="1" i="0" u="none" strike="noStrike" baseline="0" dirty="0">
                <a:solidFill>
                  <a:srgbClr val="FF0000"/>
                </a:solidFill>
                <a:latin typeface="UtopiaStd-Regular"/>
              </a:rPr>
              <a:t>CONTESTABILITY</a:t>
            </a:r>
            <a:r>
              <a:rPr lang="en-US" sz="2000" b="1" i="0" u="none" strike="noStrike" baseline="0" dirty="0">
                <a:latin typeface="UtopiaStd-Regular"/>
              </a:rPr>
              <a:t>:</a:t>
            </a:r>
            <a:r>
              <a:rPr lang="en-US" sz="2000" b="1" i="0" u="none" strike="noStrike" baseline="0" dirty="0">
                <a:solidFill>
                  <a:srgbClr val="0AD79F"/>
                </a:solidFill>
                <a:latin typeface="UtopiaStd-Regular"/>
              </a:rPr>
              <a:t> </a:t>
            </a:r>
            <a:r>
              <a:rPr lang="en-US" sz="2000" b="1" i="0" u="none" strike="noStrike" baseline="0" dirty="0">
                <a:solidFill>
                  <a:srgbClr val="000000"/>
                </a:solidFill>
                <a:latin typeface="UtopiaStd-Regular"/>
              </a:rPr>
              <a:t>why did Tutankhamun die?</a:t>
            </a:r>
          </a:p>
          <a:p>
            <a:pPr algn="l"/>
            <a:endParaRPr lang="en-US" sz="2000" b="1" i="0" u="none" strike="noStrike" baseline="0" dirty="0">
              <a:solidFill>
                <a:srgbClr val="000000"/>
              </a:solidFill>
              <a:latin typeface="UtopiaStd-Regular"/>
            </a:endParaRPr>
          </a:p>
          <a:p>
            <a:pPr algn="just"/>
            <a:r>
              <a:rPr lang="en-US" sz="2000" b="0" i="0" u="none" strike="noStrike" baseline="0" dirty="0">
                <a:solidFill>
                  <a:srgbClr val="000000"/>
                </a:solidFill>
                <a:latin typeface="Times New Roman" panose="02020603050405020304" pitchFamily="18" charset="0"/>
                <a:cs typeface="Times New Roman" panose="02020603050405020304" pitchFamily="18" charset="0"/>
              </a:rPr>
              <a:t>Scholars </a:t>
            </a:r>
            <a:r>
              <a:rPr lang="en-US" sz="2000" b="1" i="0" u="none" strike="noStrike" baseline="0" dirty="0">
                <a:solidFill>
                  <a:srgbClr val="000000"/>
                </a:solidFill>
                <a:latin typeface="Times New Roman" panose="02020603050405020304" pitchFamily="18" charset="0"/>
                <a:cs typeface="Times New Roman" panose="02020603050405020304" pitchFamily="18" charset="0"/>
              </a:rPr>
              <a:t>contest</a:t>
            </a:r>
            <a:r>
              <a:rPr lang="en-US" sz="2000" b="0" i="0" u="none" strike="noStrike" baseline="0" dirty="0">
                <a:solidFill>
                  <a:srgbClr val="000000"/>
                </a:solidFill>
                <a:latin typeface="Times New Roman" panose="02020603050405020304" pitchFamily="18" charset="0"/>
                <a:cs typeface="Times New Roman" panose="02020603050405020304" pitchFamily="18" charset="0"/>
              </a:rPr>
              <a:t> why Tutankhamun died. A hole at the back of his skull and a floating shard of bone behind the eyes led some to think he was murdered. This view, held for a time, has been contested in more recent years. In 2005, an extensive number of CT scans were taken of Tutankhamun’s remains. These led the notable Egyptian archaeologist Zahi </a:t>
            </a:r>
            <a:r>
              <a:rPr lang="en-US" sz="2000" b="0" i="0" u="none" strike="noStrike" baseline="0" dirty="0" err="1">
                <a:solidFill>
                  <a:srgbClr val="000000"/>
                </a:solidFill>
                <a:latin typeface="Times New Roman" panose="02020603050405020304" pitchFamily="18" charset="0"/>
                <a:cs typeface="Times New Roman" panose="02020603050405020304" pitchFamily="18" charset="0"/>
              </a:rPr>
              <a:t>Hawass</a:t>
            </a:r>
            <a:r>
              <a:rPr lang="en-US" sz="2000" b="0" i="0" u="none" strike="noStrike" baseline="0" dirty="0">
                <a:solidFill>
                  <a:srgbClr val="000000"/>
                </a:solidFill>
                <a:latin typeface="Times New Roman" panose="02020603050405020304" pitchFamily="18" charset="0"/>
                <a:cs typeface="Times New Roman" panose="02020603050405020304" pitchFamily="18" charset="0"/>
              </a:rPr>
              <a:t> to conclude that he died of complications (possibly gangrene - the rotting away of living tissue) from a broken leg. He thinks the break became infected. The hole in the skull, he thinks, may have been a mummification accident. New analyses have suggested that malaria may have also been a contributing cause to Tutankhamun’s death.</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71070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ppt_x"/>
                                          </p:val>
                                        </p:tav>
                                        <p:tav tm="100000">
                                          <p:val>
                                            <p:strVal val="#ppt_x"/>
                                          </p:val>
                                        </p:tav>
                                      </p:tavLst>
                                    </p:anim>
                                    <p:anim calcmode="lin" valueType="num">
                                      <p:cBhvr additive="base">
                                        <p:cTn id="8" dur="500" fill="hold"/>
                                        <p:tgtEl>
                                          <p:spTgt spid="2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500" fill="hold"/>
                                        <p:tgtEl>
                                          <p:spTgt spid="13"/>
                                        </p:tgtEl>
                                        <p:attrNameLst>
                                          <p:attrName>ppt_x</p:attrName>
                                        </p:attrNameLst>
                                      </p:cBhvr>
                                      <p:tavLst>
                                        <p:tav tm="0">
                                          <p:val>
                                            <p:strVal val="#ppt_x"/>
                                          </p:val>
                                        </p:tav>
                                        <p:tav tm="100000">
                                          <p:val>
                                            <p:strVal val="#ppt_x"/>
                                          </p:val>
                                        </p:tav>
                                      </p:tavLst>
                                    </p:anim>
                                    <p:anim calcmode="lin" valueType="num">
                                      <p:cBhvr additive="base">
                                        <p:cTn id="16" dur="500" fill="hold"/>
                                        <p:tgtEl>
                                          <p:spTgt spid="13"/>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ppt_x"/>
                                          </p:val>
                                        </p:tav>
                                        <p:tav tm="100000">
                                          <p:val>
                                            <p:strVal val="#ppt_x"/>
                                          </p:val>
                                        </p:tav>
                                      </p:tavLst>
                                    </p:anim>
                                    <p:anim calcmode="lin" valueType="num">
                                      <p:cBhvr additive="base">
                                        <p:cTn id="2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91086"/>
          </a:xfrm>
        </p:spPr>
        <p:txBody>
          <a:bodyPr>
            <a:normAutofit fontScale="90000"/>
          </a:bodyPr>
          <a:lstStyle/>
          <a:p>
            <a:r>
              <a:rPr lang="en-US" dirty="0"/>
              <a:t>Word formation                                  Textbook, p. 65</a:t>
            </a:r>
          </a:p>
        </p:txBody>
      </p:sp>
      <p:graphicFrame>
        <p:nvGraphicFramePr>
          <p:cNvPr id="4" name="Table 3"/>
          <p:cNvGraphicFramePr>
            <a:graphicFrameLocks noGrp="1"/>
          </p:cNvGraphicFramePr>
          <p:nvPr>
            <p:extLst>
              <p:ext uri="{D42A27DB-BD31-4B8C-83A1-F6EECF244321}">
                <p14:modId xmlns:p14="http://schemas.microsoft.com/office/powerpoint/2010/main" val="2308769344"/>
              </p:ext>
            </p:extLst>
          </p:nvPr>
        </p:nvGraphicFramePr>
        <p:xfrm>
          <a:off x="1760913" y="856212"/>
          <a:ext cx="8670174" cy="1838452"/>
        </p:xfrm>
        <a:graphic>
          <a:graphicData uri="http://schemas.openxmlformats.org/drawingml/2006/table">
            <a:tbl>
              <a:tblPr firstRow="1" firstCol="1" bandRow="1"/>
              <a:tblGrid>
                <a:gridCol w="2833017">
                  <a:extLst>
                    <a:ext uri="{9D8B030D-6E8A-4147-A177-3AD203B41FA5}">
                      <a16:colId xmlns:a16="http://schemas.microsoft.com/office/drawing/2014/main" val="77367260"/>
                    </a:ext>
                  </a:extLst>
                </a:gridCol>
                <a:gridCol w="2996896">
                  <a:extLst>
                    <a:ext uri="{9D8B030D-6E8A-4147-A177-3AD203B41FA5}">
                      <a16:colId xmlns:a16="http://schemas.microsoft.com/office/drawing/2014/main" val="1842678397"/>
                    </a:ext>
                  </a:extLst>
                </a:gridCol>
                <a:gridCol w="2840261">
                  <a:extLst>
                    <a:ext uri="{9D8B030D-6E8A-4147-A177-3AD203B41FA5}">
                      <a16:colId xmlns:a16="http://schemas.microsoft.com/office/drawing/2014/main" val="3237018651"/>
                    </a:ext>
                  </a:extLst>
                </a:gridCol>
              </a:tblGrid>
              <a:tr h="0">
                <a:tc>
                  <a:txBody>
                    <a:bodyPr/>
                    <a:lstStyle/>
                    <a:p>
                      <a:pPr algn="ctr">
                        <a:lnSpc>
                          <a:spcPct val="115000"/>
                        </a:lnSpc>
                        <a:spcAft>
                          <a:spcPts val="0"/>
                        </a:spcAf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VERB</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effectLst/>
                          <a:latin typeface="Times New Roman" panose="02020603050405020304" pitchFamily="18" charset="0"/>
                          <a:ea typeface="Calibri" panose="020F0502020204030204" pitchFamily="34" charset="0"/>
                          <a:cs typeface="Times New Roman" panose="02020603050405020304" pitchFamily="18" charset="0"/>
                        </a:rPr>
                        <a:t>NOUN</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effectLst/>
                          <a:latin typeface="Times New Roman" panose="02020603050405020304" pitchFamily="18" charset="0"/>
                          <a:ea typeface="Calibri" panose="020F0502020204030204" pitchFamily="34" charset="0"/>
                          <a:cs typeface="Times New Roman" panose="02020603050405020304" pitchFamily="18" charset="0"/>
                        </a:rPr>
                        <a:t>ADJECTIVE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8988189"/>
                  </a:ext>
                </a:extLst>
              </a:tr>
              <a:tr h="0">
                <a:tc>
                  <a:txBody>
                    <a:bodyPr/>
                    <a:lstStyle/>
                    <a:p>
                      <a:pPr algn="ct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MUMMY/MUMMIFICATION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51011407"/>
                  </a:ext>
                </a:extLst>
              </a:tr>
              <a:tr h="0">
                <a:tc>
                  <a:txBody>
                    <a:bodyPr/>
                    <a:lstStyle/>
                    <a:p>
                      <a:pPr algn="ctr">
                        <a:lnSpc>
                          <a:spcPct val="115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ACCESS</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05402259"/>
                  </a:ext>
                </a:extLst>
              </a:tr>
              <a:tr h="0">
                <a:tc>
                  <a:txBody>
                    <a:bodyPr/>
                    <a:lstStyle/>
                    <a:p>
                      <a:pPr algn="ct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PRACTICE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8756972"/>
                  </a:ext>
                </a:extLst>
              </a:tr>
              <a:tr h="0">
                <a:tc>
                  <a:txBody>
                    <a:bodyPr/>
                    <a:lstStyle/>
                    <a:p>
                      <a:pPr algn="ct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DESTROY</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99465773"/>
                  </a:ext>
                </a:extLst>
              </a:tr>
              <a:tr h="0">
                <a:tc>
                  <a:txBody>
                    <a:bodyPr/>
                    <a:lstStyle/>
                    <a:p>
                      <a:pPr algn="ct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SUBSTITUTE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15236986"/>
                  </a:ext>
                </a:extLst>
              </a:tr>
              <a:tr h="0">
                <a:tc>
                  <a:txBody>
                    <a:bodyPr/>
                    <a:lstStyle/>
                    <a:p>
                      <a:pPr algn="ctr">
                        <a:lnSpc>
                          <a:spcPct val="115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PREPARE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75101732"/>
                  </a:ext>
                </a:extLst>
              </a:tr>
            </a:tbl>
          </a:graphicData>
        </a:graphic>
      </p:graphicFrame>
      <p:sp>
        <p:nvSpPr>
          <p:cNvPr id="5" name="Rectangle 4"/>
          <p:cNvSpPr/>
          <p:nvPr/>
        </p:nvSpPr>
        <p:spPr>
          <a:xfrm>
            <a:off x="838200" y="2957039"/>
            <a:ext cx="11006050" cy="2905924"/>
          </a:xfrm>
          <a:prstGeom prst="rect">
            <a:avLst/>
          </a:prstGeom>
        </p:spPr>
        <p:txBody>
          <a:bodyPr wrap="square">
            <a:spAutoFit/>
          </a:bodyPr>
          <a:lstStyle/>
          <a:p>
            <a:pPr>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1. Ancient Egyptians used an elaborate process </a:t>
            </a:r>
            <a:r>
              <a:rPr lang="en-US" sz="1600" dirty="0" err="1">
                <a:latin typeface="Times New Roman" panose="02020603050405020304" pitchFamily="18" charset="0"/>
                <a:ea typeface="Calibri" panose="020F0502020204030204" pitchFamily="34" charset="0"/>
                <a:cs typeface="Times New Roman" panose="02020603050405020304" pitchFamily="18" charset="0"/>
              </a:rPr>
              <a:t>called___________________to</a:t>
            </a:r>
            <a:r>
              <a:rPr lang="en-US" sz="1600" dirty="0">
                <a:latin typeface="Times New Roman" panose="02020603050405020304" pitchFamily="18" charset="0"/>
                <a:ea typeface="Calibri" panose="020F0502020204030204" pitchFamily="34" charset="0"/>
                <a:cs typeface="Times New Roman" panose="02020603050405020304" pitchFamily="18" charset="0"/>
              </a:rPr>
              <a:t> preserve the body after death.</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2. </a:t>
            </a:r>
            <a:r>
              <a:rPr lang="en-US" sz="1600" dirty="0" err="1">
                <a:latin typeface="Times New Roman" panose="02020603050405020304" pitchFamily="18" charset="0"/>
                <a:ea typeface="Calibri" panose="020F0502020204030204" pitchFamily="34" charset="0"/>
                <a:cs typeface="Times New Roman" panose="02020603050405020304" pitchFamily="18" charset="0"/>
              </a:rPr>
              <a:t>This_______________started</a:t>
            </a:r>
            <a:r>
              <a:rPr lang="en-US" sz="1600" dirty="0">
                <a:latin typeface="Times New Roman" panose="02020603050405020304" pitchFamily="18" charset="0"/>
                <a:ea typeface="Calibri" panose="020F0502020204030204" pitchFamily="34" charset="0"/>
                <a:cs typeface="Times New Roman" panose="02020603050405020304" pitchFamily="18" charset="0"/>
              </a:rPr>
              <a:t> in the pre-dynastic period when desert burials, which preserved the body naturally, </a:t>
            </a:r>
            <a:r>
              <a:rPr lang="en-US" sz="1600" dirty="0" err="1">
                <a:latin typeface="Times New Roman" panose="02020603050405020304" pitchFamily="18" charset="0"/>
                <a:ea typeface="Calibri" panose="020F0502020204030204" pitchFamily="34" charset="0"/>
                <a:cs typeface="Times New Roman" panose="02020603050405020304" pitchFamily="18" charset="0"/>
              </a:rPr>
              <a:t>were__________________for</a:t>
            </a:r>
            <a:r>
              <a:rPr lang="en-US" sz="1600" dirty="0">
                <a:latin typeface="Times New Roman" panose="02020603050405020304" pitchFamily="18" charset="0"/>
                <a:ea typeface="Calibri" panose="020F0502020204030204" pitchFamily="34" charset="0"/>
                <a:cs typeface="Times New Roman" panose="02020603050405020304" pitchFamily="18" charset="0"/>
              </a:rPr>
              <a:t> burials in coffins.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2. The ancient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Egyptians_______________their</a:t>
            </a:r>
            <a:r>
              <a:rPr lang="en-US" sz="1600" dirty="0">
                <a:latin typeface="Times New Roman" panose="02020603050405020304" pitchFamily="18" charset="0"/>
                <a:ea typeface="Calibri" panose="020F0502020204030204" pitchFamily="34" charset="0"/>
                <a:cs typeface="Times New Roman" panose="02020603050405020304" pitchFamily="18" charset="0"/>
              </a:rPr>
              <a:t> dead </a:t>
            </a:r>
            <a:r>
              <a:rPr lang="en-US" sz="1600" dirty="0" err="1">
                <a:latin typeface="Times New Roman" panose="02020603050405020304" pitchFamily="18" charset="0"/>
                <a:ea typeface="Calibri" panose="020F0502020204030204" pitchFamily="34" charset="0"/>
                <a:cs typeface="Times New Roman" panose="02020603050405020304" pitchFamily="18" charset="0"/>
              </a:rPr>
              <a:t>in________________for</a:t>
            </a:r>
            <a:r>
              <a:rPr lang="en-US" sz="1600" dirty="0">
                <a:latin typeface="Times New Roman" panose="02020603050405020304" pitchFamily="18" charset="0"/>
                <a:ea typeface="Calibri" panose="020F0502020204030204" pitchFamily="34" charset="0"/>
                <a:cs typeface="Times New Roman" panose="02020603050405020304" pitchFamily="18" charset="0"/>
              </a:rPr>
              <a:t> the afterlife.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3. False corridors, hidden chambers and false entrances were often built to prevent the thieves from </a:t>
            </a:r>
            <a:r>
              <a:rPr lang="en-US" sz="1600" dirty="0" err="1">
                <a:latin typeface="Times New Roman" panose="02020603050405020304" pitchFamily="18" charset="0"/>
                <a:ea typeface="Calibri" panose="020F0502020204030204" pitchFamily="34" charset="0"/>
                <a:cs typeface="Times New Roman" panose="02020603050405020304" pitchFamily="18" charset="0"/>
              </a:rPr>
              <a:t>gaining________________to</a:t>
            </a:r>
            <a:r>
              <a:rPr lang="en-US" sz="1600" dirty="0">
                <a:latin typeface="Times New Roman" panose="02020603050405020304" pitchFamily="18" charset="0"/>
                <a:ea typeface="Calibri" panose="020F0502020204030204" pitchFamily="34" charset="0"/>
                <a:cs typeface="Times New Roman" panose="02020603050405020304" pitchFamily="18" charset="0"/>
              </a:rPr>
              <a:t> the tombs.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4. When grave robbers entered the tomb, many important sources of evidence ____________________.</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5. Researchers say that many tombs in Egypt's Valley of the Kings are either hidden or</a:t>
            </a:r>
            <a:r>
              <a:rPr lang="en-US" sz="1600" dirty="0">
                <a:latin typeface="Calibri" panose="020F0502020204030204" pitchFamily="34" charset="0"/>
                <a:ea typeface="Calibri" panose="020F0502020204030204" pitchFamily="34" charset="0"/>
                <a:cs typeface="Times New Roman" panose="02020603050405020304" pitchFamily="18" charset="0"/>
              </a:rPr>
              <a:t>_________</a:t>
            </a:r>
            <a:r>
              <a:rPr lang="en-US" sz="1600" dirty="0">
                <a:latin typeface="Times New Roman" panose="02020603050405020304" pitchFamily="18" charset="0"/>
                <a:ea typeface="Calibri" panose="020F0502020204030204" pitchFamily="34" charset="0"/>
                <a:cs typeface="Times New Roman" panose="02020603050405020304" pitchFamily="18" charset="0"/>
              </a:rPr>
              <a:t>_____________.</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6. Funerary figures of slaves were placed in tombs as a ______________________for real slaves.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7. Should the Islamic State’s continuing _________________ of ancient monuments be considered a war crime?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9F09F120-57B6-5E35-8B85-51E25B6FFA98}"/>
              </a:ext>
            </a:extLst>
          </p:cNvPr>
          <p:cNvSpPr/>
          <p:nvPr/>
        </p:nvSpPr>
        <p:spPr>
          <a:xfrm>
            <a:off x="2447363" y="1118587"/>
            <a:ext cx="1604684" cy="228711"/>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b="1" dirty="0">
                <a:solidFill>
                  <a:schemeClr val="tx1"/>
                </a:solidFill>
              </a:rPr>
              <a:t>TO MUMMIFY</a:t>
            </a:r>
          </a:p>
        </p:txBody>
      </p:sp>
      <p:sp>
        <p:nvSpPr>
          <p:cNvPr id="6" name="Rectangle 5">
            <a:extLst>
              <a:ext uri="{FF2B5EF4-FFF2-40B4-BE49-F238E27FC236}">
                <a16:creationId xmlns:a16="http://schemas.microsoft.com/office/drawing/2014/main" id="{0E9CDAD6-4CA7-D44D-A176-89F8DCB3A658}"/>
              </a:ext>
            </a:extLst>
          </p:cNvPr>
          <p:cNvSpPr/>
          <p:nvPr/>
        </p:nvSpPr>
        <p:spPr>
          <a:xfrm>
            <a:off x="8139955" y="1125550"/>
            <a:ext cx="1604684" cy="228711"/>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b="1" dirty="0">
                <a:solidFill>
                  <a:schemeClr val="tx1"/>
                </a:solidFill>
              </a:rPr>
              <a:t>MUMMIFIED</a:t>
            </a:r>
          </a:p>
        </p:txBody>
      </p:sp>
      <p:sp>
        <p:nvSpPr>
          <p:cNvPr id="7" name="Rectangle 6">
            <a:extLst>
              <a:ext uri="{FF2B5EF4-FFF2-40B4-BE49-F238E27FC236}">
                <a16:creationId xmlns:a16="http://schemas.microsoft.com/office/drawing/2014/main" id="{AC1DF497-A250-BD81-3F3B-B53BA3E66972}"/>
              </a:ext>
            </a:extLst>
          </p:cNvPr>
          <p:cNvSpPr/>
          <p:nvPr/>
        </p:nvSpPr>
        <p:spPr>
          <a:xfrm>
            <a:off x="5181598" y="1383747"/>
            <a:ext cx="1604684" cy="228711"/>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b="1" dirty="0">
                <a:solidFill>
                  <a:schemeClr val="tx1"/>
                </a:solidFill>
              </a:rPr>
              <a:t>ACCESS</a:t>
            </a:r>
          </a:p>
        </p:txBody>
      </p:sp>
      <p:sp>
        <p:nvSpPr>
          <p:cNvPr id="8" name="Rectangle 7">
            <a:extLst>
              <a:ext uri="{FF2B5EF4-FFF2-40B4-BE49-F238E27FC236}">
                <a16:creationId xmlns:a16="http://schemas.microsoft.com/office/drawing/2014/main" id="{4C81F2CC-F4B6-C403-2850-B13B3ACF2FB1}"/>
              </a:ext>
            </a:extLst>
          </p:cNvPr>
          <p:cNvSpPr/>
          <p:nvPr/>
        </p:nvSpPr>
        <p:spPr>
          <a:xfrm>
            <a:off x="8139954" y="1412058"/>
            <a:ext cx="1792939" cy="228711"/>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b="1" dirty="0">
                <a:solidFill>
                  <a:schemeClr val="tx1"/>
                </a:solidFill>
              </a:rPr>
              <a:t>(IN)ACCESSIBLE</a:t>
            </a:r>
          </a:p>
        </p:txBody>
      </p:sp>
      <p:sp>
        <p:nvSpPr>
          <p:cNvPr id="9" name="Rectangle 8">
            <a:extLst>
              <a:ext uri="{FF2B5EF4-FFF2-40B4-BE49-F238E27FC236}">
                <a16:creationId xmlns:a16="http://schemas.microsoft.com/office/drawing/2014/main" id="{4587D622-D5B5-E8AE-D26B-E614196DD4CB}"/>
              </a:ext>
            </a:extLst>
          </p:cNvPr>
          <p:cNvSpPr/>
          <p:nvPr/>
        </p:nvSpPr>
        <p:spPr>
          <a:xfrm>
            <a:off x="2447363" y="1640769"/>
            <a:ext cx="1604684" cy="228711"/>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b="1" dirty="0">
                <a:solidFill>
                  <a:schemeClr val="tx1"/>
                </a:solidFill>
              </a:rPr>
              <a:t>TO PRACTISE</a:t>
            </a:r>
          </a:p>
        </p:txBody>
      </p:sp>
      <p:sp>
        <p:nvSpPr>
          <p:cNvPr id="10" name="Rectangle 9">
            <a:extLst>
              <a:ext uri="{FF2B5EF4-FFF2-40B4-BE49-F238E27FC236}">
                <a16:creationId xmlns:a16="http://schemas.microsoft.com/office/drawing/2014/main" id="{790F4784-375C-31A0-E612-7F689C15E48D}"/>
              </a:ext>
            </a:extLst>
          </p:cNvPr>
          <p:cNvSpPr/>
          <p:nvPr/>
        </p:nvSpPr>
        <p:spPr>
          <a:xfrm>
            <a:off x="8234081" y="1661082"/>
            <a:ext cx="1604684" cy="228711"/>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b="1" dirty="0">
                <a:solidFill>
                  <a:schemeClr val="tx1"/>
                </a:solidFill>
              </a:rPr>
              <a:t>PRACTICAL</a:t>
            </a:r>
          </a:p>
        </p:txBody>
      </p:sp>
      <p:sp>
        <p:nvSpPr>
          <p:cNvPr id="11" name="Rectangle 10">
            <a:extLst>
              <a:ext uri="{FF2B5EF4-FFF2-40B4-BE49-F238E27FC236}">
                <a16:creationId xmlns:a16="http://schemas.microsoft.com/office/drawing/2014/main" id="{5E88FA6F-067D-E96F-E8CA-9EB8DB7F0ADA}"/>
              </a:ext>
            </a:extLst>
          </p:cNvPr>
          <p:cNvSpPr/>
          <p:nvPr/>
        </p:nvSpPr>
        <p:spPr>
          <a:xfrm>
            <a:off x="5181598" y="1924849"/>
            <a:ext cx="1604684" cy="228711"/>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b="1" dirty="0">
                <a:solidFill>
                  <a:schemeClr val="tx1"/>
                </a:solidFill>
              </a:rPr>
              <a:t>DESTRUCTION</a:t>
            </a:r>
          </a:p>
        </p:txBody>
      </p:sp>
      <p:sp>
        <p:nvSpPr>
          <p:cNvPr id="12" name="Rectangle 11">
            <a:extLst>
              <a:ext uri="{FF2B5EF4-FFF2-40B4-BE49-F238E27FC236}">
                <a16:creationId xmlns:a16="http://schemas.microsoft.com/office/drawing/2014/main" id="{8C701478-BFF9-4FD3-C725-090A89404602}"/>
              </a:ext>
            </a:extLst>
          </p:cNvPr>
          <p:cNvSpPr/>
          <p:nvPr/>
        </p:nvSpPr>
        <p:spPr>
          <a:xfrm>
            <a:off x="8234081" y="1939005"/>
            <a:ext cx="1604684" cy="228711"/>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b="1" dirty="0">
                <a:solidFill>
                  <a:schemeClr val="tx1"/>
                </a:solidFill>
              </a:rPr>
              <a:t>DESTRUCTIVE</a:t>
            </a:r>
          </a:p>
        </p:txBody>
      </p:sp>
      <p:sp>
        <p:nvSpPr>
          <p:cNvPr id="13" name="Rectangle 12">
            <a:extLst>
              <a:ext uri="{FF2B5EF4-FFF2-40B4-BE49-F238E27FC236}">
                <a16:creationId xmlns:a16="http://schemas.microsoft.com/office/drawing/2014/main" id="{176CF277-6EB7-CF5D-836F-24497131DAC6}"/>
              </a:ext>
            </a:extLst>
          </p:cNvPr>
          <p:cNvSpPr/>
          <p:nvPr/>
        </p:nvSpPr>
        <p:spPr>
          <a:xfrm>
            <a:off x="2447363" y="2162951"/>
            <a:ext cx="1804476" cy="228711"/>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b="1" dirty="0">
                <a:solidFill>
                  <a:schemeClr val="tx1"/>
                </a:solidFill>
              </a:rPr>
              <a:t>TO SUBSTITUTE</a:t>
            </a:r>
          </a:p>
        </p:txBody>
      </p:sp>
      <p:sp>
        <p:nvSpPr>
          <p:cNvPr id="14" name="Rectangle 13">
            <a:extLst>
              <a:ext uri="{FF2B5EF4-FFF2-40B4-BE49-F238E27FC236}">
                <a16:creationId xmlns:a16="http://schemas.microsoft.com/office/drawing/2014/main" id="{BD7F559D-E4E2-BE3B-7285-CC503E99E035}"/>
              </a:ext>
            </a:extLst>
          </p:cNvPr>
          <p:cNvSpPr/>
          <p:nvPr/>
        </p:nvSpPr>
        <p:spPr>
          <a:xfrm>
            <a:off x="7509856" y="2184548"/>
            <a:ext cx="3053133" cy="228711"/>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b="1" dirty="0">
                <a:solidFill>
                  <a:schemeClr val="tx1"/>
                </a:solidFill>
              </a:rPr>
              <a:t>SUBSTITUTE/SUBSTITUTABLE</a:t>
            </a:r>
          </a:p>
        </p:txBody>
      </p:sp>
      <p:sp>
        <p:nvSpPr>
          <p:cNvPr id="15" name="Rectangle 14">
            <a:extLst>
              <a:ext uri="{FF2B5EF4-FFF2-40B4-BE49-F238E27FC236}">
                <a16:creationId xmlns:a16="http://schemas.microsoft.com/office/drawing/2014/main" id="{BFD9134A-BEFC-7B12-80A8-44DF1EC3E1EA}"/>
              </a:ext>
            </a:extLst>
          </p:cNvPr>
          <p:cNvSpPr/>
          <p:nvPr/>
        </p:nvSpPr>
        <p:spPr>
          <a:xfrm>
            <a:off x="5293658" y="2465951"/>
            <a:ext cx="1604684" cy="228711"/>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b="1" dirty="0">
                <a:solidFill>
                  <a:schemeClr val="tx1"/>
                </a:solidFill>
              </a:rPr>
              <a:t>PREPARATION</a:t>
            </a:r>
          </a:p>
        </p:txBody>
      </p:sp>
      <p:sp>
        <p:nvSpPr>
          <p:cNvPr id="16" name="Rectangle 15">
            <a:extLst>
              <a:ext uri="{FF2B5EF4-FFF2-40B4-BE49-F238E27FC236}">
                <a16:creationId xmlns:a16="http://schemas.microsoft.com/office/drawing/2014/main" id="{AE012D6C-996D-2028-3E1E-363804178199}"/>
              </a:ext>
            </a:extLst>
          </p:cNvPr>
          <p:cNvSpPr/>
          <p:nvPr/>
        </p:nvSpPr>
        <p:spPr>
          <a:xfrm>
            <a:off x="8234081" y="2462471"/>
            <a:ext cx="1604684" cy="228711"/>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b="1" dirty="0">
                <a:solidFill>
                  <a:schemeClr val="tx1"/>
                </a:solidFill>
              </a:rPr>
              <a:t>PREPARATORY</a:t>
            </a:r>
          </a:p>
        </p:txBody>
      </p:sp>
      <p:sp>
        <p:nvSpPr>
          <p:cNvPr id="17" name="Rectangle 16">
            <a:extLst>
              <a:ext uri="{FF2B5EF4-FFF2-40B4-BE49-F238E27FC236}">
                <a16:creationId xmlns:a16="http://schemas.microsoft.com/office/drawing/2014/main" id="{561E279A-BCD9-369F-4C97-64A09C453CCC}"/>
              </a:ext>
            </a:extLst>
          </p:cNvPr>
          <p:cNvSpPr/>
          <p:nvPr/>
        </p:nvSpPr>
        <p:spPr>
          <a:xfrm>
            <a:off x="5405715" y="3013441"/>
            <a:ext cx="1792943" cy="228711"/>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b="1" dirty="0">
                <a:solidFill>
                  <a:schemeClr val="tx1"/>
                </a:solidFill>
              </a:rPr>
              <a:t>mummification</a:t>
            </a:r>
          </a:p>
        </p:txBody>
      </p:sp>
      <p:sp>
        <p:nvSpPr>
          <p:cNvPr id="18" name="Rectangle 17">
            <a:extLst>
              <a:ext uri="{FF2B5EF4-FFF2-40B4-BE49-F238E27FC236}">
                <a16:creationId xmlns:a16="http://schemas.microsoft.com/office/drawing/2014/main" id="{D078272B-9555-51DD-3C47-137E733FA01A}"/>
              </a:ext>
            </a:extLst>
          </p:cNvPr>
          <p:cNvSpPr/>
          <p:nvPr/>
        </p:nvSpPr>
        <p:spPr>
          <a:xfrm>
            <a:off x="1550891" y="3305429"/>
            <a:ext cx="1416427" cy="228711"/>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b="1" dirty="0">
                <a:solidFill>
                  <a:schemeClr val="tx1"/>
                </a:solidFill>
              </a:rPr>
              <a:t>practice</a:t>
            </a:r>
          </a:p>
        </p:txBody>
      </p:sp>
      <p:sp>
        <p:nvSpPr>
          <p:cNvPr id="19" name="Rectangle 18">
            <a:extLst>
              <a:ext uri="{FF2B5EF4-FFF2-40B4-BE49-F238E27FC236}">
                <a16:creationId xmlns:a16="http://schemas.microsoft.com/office/drawing/2014/main" id="{07291005-79A0-817C-FA81-BBFB03E5A0CD}"/>
              </a:ext>
            </a:extLst>
          </p:cNvPr>
          <p:cNvSpPr/>
          <p:nvPr/>
        </p:nvSpPr>
        <p:spPr>
          <a:xfrm>
            <a:off x="1344703" y="3592272"/>
            <a:ext cx="1792943" cy="228711"/>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b="1" dirty="0">
                <a:solidFill>
                  <a:schemeClr val="tx1"/>
                </a:solidFill>
              </a:rPr>
              <a:t>substituted</a:t>
            </a:r>
          </a:p>
        </p:txBody>
      </p:sp>
      <p:sp>
        <p:nvSpPr>
          <p:cNvPr id="20" name="Rectangle 19">
            <a:extLst>
              <a:ext uri="{FF2B5EF4-FFF2-40B4-BE49-F238E27FC236}">
                <a16:creationId xmlns:a16="http://schemas.microsoft.com/office/drawing/2014/main" id="{45CE3B6E-D072-29A3-24FD-5801D972F392}"/>
              </a:ext>
            </a:extLst>
          </p:cNvPr>
          <p:cNvSpPr/>
          <p:nvPr/>
        </p:nvSpPr>
        <p:spPr>
          <a:xfrm>
            <a:off x="3039032" y="3855951"/>
            <a:ext cx="1416427" cy="228711"/>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b="1" dirty="0">
                <a:solidFill>
                  <a:schemeClr val="tx1"/>
                </a:solidFill>
              </a:rPr>
              <a:t>mummified</a:t>
            </a:r>
          </a:p>
        </p:txBody>
      </p:sp>
      <p:sp>
        <p:nvSpPr>
          <p:cNvPr id="21" name="Rectangle 20">
            <a:extLst>
              <a:ext uri="{FF2B5EF4-FFF2-40B4-BE49-F238E27FC236}">
                <a16:creationId xmlns:a16="http://schemas.microsoft.com/office/drawing/2014/main" id="{6BD604F7-67EB-27DC-5C2F-EFB29B58EA1E}"/>
              </a:ext>
            </a:extLst>
          </p:cNvPr>
          <p:cNvSpPr/>
          <p:nvPr/>
        </p:nvSpPr>
        <p:spPr>
          <a:xfrm>
            <a:off x="5593972" y="3857106"/>
            <a:ext cx="1416427" cy="228711"/>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b="1" dirty="0">
                <a:solidFill>
                  <a:schemeClr val="tx1"/>
                </a:solidFill>
              </a:rPr>
              <a:t>preparation</a:t>
            </a:r>
          </a:p>
        </p:txBody>
      </p:sp>
      <p:sp>
        <p:nvSpPr>
          <p:cNvPr id="22" name="Rectangle 21">
            <a:extLst>
              <a:ext uri="{FF2B5EF4-FFF2-40B4-BE49-F238E27FC236}">
                <a16:creationId xmlns:a16="http://schemas.microsoft.com/office/drawing/2014/main" id="{2CDB30C1-28A4-9516-C873-E8DBA27D7DF8}"/>
              </a:ext>
            </a:extLst>
          </p:cNvPr>
          <p:cNvSpPr/>
          <p:nvPr/>
        </p:nvSpPr>
        <p:spPr>
          <a:xfrm>
            <a:off x="10067364" y="4108981"/>
            <a:ext cx="1416427" cy="228711"/>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b="1" dirty="0">
                <a:solidFill>
                  <a:schemeClr val="tx1"/>
                </a:solidFill>
              </a:rPr>
              <a:t>access</a:t>
            </a:r>
          </a:p>
        </p:txBody>
      </p:sp>
      <p:sp>
        <p:nvSpPr>
          <p:cNvPr id="23" name="Rectangle 22">
            <a:extLst>
              <a:ext uri="{FF2B5EF4-FFF2-40B4-BE49-F238E27FC236}">
                <a16:creationId xmlns:a16="http://schemas.microsoft.com/office/drawing/2014/main" id="{17CF98EA-B360-1B07-50C9-330F2236E6AE}"/>
              </a:ext>
            </a:extLst>
          </p:cNvPr>
          <p:cNvSpPr/>
          <p:nvPr/>
        </p:nvSpPr>
        <p:spPr>
          <a:xfrm>
            <a:off x="7351056" y="4677653"/>
            <a:ext cx="1954309" cy="228711"/>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b="1" dirty="0">
                <a:solidFill>
                  <a:schemeClr val="tx1"/>
                </a:solidFill>
              </a:rPr>
              <a:t>were destroyed</a:t>
            </a:r>
          </a:p>
        </p:txBody>
      </p:sp>
      <p:sp>
        <p:nvSpPr>
          <p:cNvPr id="24" name="Rectangle 23">
            <a:extLst>
              <a:ext uri="{FF2B5EF4-FFF2-40B4-BE49-F238E27FC236}">
                <a16:creationId xmlns:a16="http://schemas.microsoft.com/office/drawing/2014/main" id="{7AE4EFF2-48BE-3C05-B9F0-A7EB06EA17E1}"/>
              </a:ext>
            </a:extLst>
          </p:cNvPr>
          <p:cNvSpPr/>
          <p:nvPr/>
        </p:nvSpPr>
        <p:spPr>
          <a:xfrm>
            <a:off x="8139954" y="4968968"/>
            <a:ext cx="1954309" cy="228711"/>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b="1" dirty="0">
                <a:solidFill>
                  <a:schemeClr val="tx1"/>
                </a:solidFill>
              </a:rPr>
              <a:t>inaccessible</a:t>
            </a:r>
          </a:p>
        </p:txBody>
      </p:sp>
      <p:sp>
        <p:nvSpPr>
          <p:cNvPr id="25" name="Rectangle 24">
            <a:extLst>
              <a:ext uri="{FF2B5EF4-FFF2-40B4-BE49-F238E27FC236}">
                <a16:creationId xmlns:a16="http://schemas.microsoft.com/office/drawing/2014/main" id="{5D65E3C5-4579-44A2-2D29-5C5D2F5A3855}"/>
              </a:ext>
            </a:extLst>
          </p:cNvPr>
          <p:cNvSpPr/>
          <p:nvPr/>
        </p:nvSpPr>
        <p:spPr>
          <a:xfrm>
            <a:off x="5593971" y="5245542"/>
            <a:ext cx="2052923" cy="228711"/>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b="1" dirty="0">
                <a:solidFill>
                  <a:schemeClr val="tx1"/>
                </a:solidFill>
              </a:rPr>
              <a:t>substitute</a:t>
            </a:r>
          </a:p>
        </p:txBody>
      </p:sp>
      <p:sp>
        <p:nvSpPr>
          <p:cNvPr id="26" name="Rectangle 25">
            <a:extLst>
              <a:ext uri="{FF2B5EF4-FFF2-40B4-BE49-F238E27FC236}">
                <a16:creationId xmlns:a16="http://schemas.microsoft.com/office/drawing/2014/main" id="{F84BE228-35D3-305A-D0C8-34E59596C16C}"/>
              </a:ext>
            </a:extLst>
          </p:cNvPr>
          <p:cNvSpPr/>
          <p:nvPr/>
        </p:nvSpPr>
        <p:spPr>
          <a:xfrm>
            <a:off x="4251840" y="5584720"/>
            <a:ext cx="1700726" cy="228711"/>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b="1" dirty="0">
                <a:solidFill>
                  <a:schemeClr val="tx1"/>
                </a:solidFill>
              </a:rPr>
              <a:t>destruction</a:t>
            </a:r>
          </a:p>
        </p:txBody>
      </p:sp>
    </p:spTree>
    <p:extLst>
      <p:ext uri="{BB962C8B-B14F-4D97-AF65-F5344CB8AC3E}">
        <p14:creationId xmlns:p14="http://schemas.microsoft.com/office/powerpoint/2010/main" val="1201833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ppt_x"/>
                                          </p:val>
                                        </p:tav>
                                        <p:tav tm="100000">
                                          <p:val>
                                            <p:strVal val="#ppt_x"/>
                                          </p:val>
                                        </p:tav>
                                      </p:tavLst>
                                    </p:anim>
                                    <p:anim calcmode="lin" valueType="num">
                                      <p:cBhvr additive="base">
                                        <p:cTn id="2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500" fill="hold"/>
                                        <p:tgtEl>
                                          <p:spTgt spid="7"/>
                                        </p:tgtEl>
                                        <p:attrNameLst>
                                          <p:attrName>ppt_x</p:attrName>
                                        </p:attrNameLst>
                                      </p:cBhvr>
                                      <p:tavLst>
                                        <p:tav tm="0">
                                          <p:val>
                                            <p:strVal val="#ppt_x"/>
                                          </p:val>
                                        </p:tav>
                                        <p:tav tm="100000">
                                          <p:val>
                                            <p:strVal val="#ppt_x"/>
                                          </p:val>
                                        </p:tav>
                                      </p:tavLst>
                                    </p:anim>
                                    <p:anim calcmode="lin" valueType="num">
                                      <p:cBhvr additive="base">
                                        <p:cTn id="3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additive="base">
                                        <p:cTn id="35" dur="500" fill="hold"/>
                                        <p:tgtEl>
                                          <p:spTgt spid="8"/>
                                        </p:tgtEl>
                                        <p:attrNameLst>
                                          <p:attrName>ppt_x</p:attrName>
                                        </p:attrNameLst>
                                      </p:cBhvr>
                                      <p:tavLst>
                                        <p:tav tm="0">
                                          <p:val>
                                            <p:strVal val="#ppt_x"/>
                                          </p:val>
                                        </p:tav>
                                        <p:tav tm="100000">
                                          <p:val>
                                            <p:strVal val="#ppt_x"/>
                                          </p:val>
                                        </p:tav>
                                      </p:tavLst>
                                    </p:anim>
                                    <p:anim calcmode="lin" valueType="num">
                                      <p:cBhvr additive="base">
                                        <p:cTn id="3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additive="base">
                                        <p:cTn id="41" dur="500" fill="hold"/>
                                        <p:tgtEl>
                                          <p:spTgt spid="9"/>
                                        </p:tgtEl>
                                        <p:attrNameLst>
                                          <p:attrName>ppt_x</p:attrName>
                                        </p:attrNameLst>
                                      </p:cBhvr>
                                      <p:tavLst>
                                        <p:tav tm="0">
                                          <p:val>
                                            <p:strVal val="#ppt_x"/>
                                          </p:val>
                                        </p:tav>
                                        <p:tav tm="100000">
                                          <p:val>
                                            <p:strVal val="#ppt_x"/>
                                          </p:val>
                                        </p:tav>
                                      </p:tavLst>
                                    </p:anim>
                                    <p:anim calcmode="lin" valueType="num">
                                      <p:cBhvr additive="base">
                                        <p:cTn id="4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 calcmode="lin" valueType="num">
                                      <p:cBhvr additive="base">
                                        <p:cTn id="47" dur="500" fill="hold"/>
                                        <p:tgtEl>
                                          <p:spTgt spid="10"/>
                                        </p:tgtEl>
                                        <p:attrNameLst>
                                          <p:attrName>ppt_x</p:attrName>
                                        </p:attrNameLst>
                                      </p:cBhvr>
                                      <p:tavLst>
                                        <p:tav tm="0">
                                          <p:val>
                                            <p:strVal val="#ppt_x"/>
                                          </p:val>
                                        </p:tav>
                                        <p:tav tm="100000">
                                          <p:val>
                                            <p:strVal val="#ppt_x"/>
                                          </p:val>
                                        </p:tav>
                                      </p:tavLst>
                                    </p:anim>
                                    <p:anim calcmode="lin" valueType="num">
                                      <p:cBhvr additive="base">
                                        <p:cTn id="4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11"/>
                                        </p:tgtEl>
                                        <p:attrNameLst>
                                          <p:attrName>style.visibility</p:attrName>
                                        </p:attrNameLst>
                                      </p:cBhvr>
                                      <p:to>
                                        <p:strVal val="visible"/>
                                      </p:to>
                                    </p:set>
                                    <p:anim calcmode="lin" valueType="num">
                                      <p:cBhvr additive="base">
                                        <p:cTn id="53" dur="500" fill="hold"/>
                                        <p:tgtEl>
                                          <p:spTgt spid="11"/>
                                        </p:tgtEl>
                                        <p:attrNameLst>
                                          <p:attrName>ppt_x</p:attrName>
                                        </p:attrNameLst>
                                      </p:cBhvr>
                                      <p:tavLst>
                                        <p:tav tm="0">
                                          <p:val>
                                            <p:strVal val="#ppt_x"/>
                                          </p:val>
                                        </p:tav>
                                        <p:tav tm="100000">
                                          <p:val>
                                            <p:strVal val="#ppt_x"/>
                                          </p:val>
                                        </p:tav>
                                      </p:tavLst>
                                    </p:anim>
                                    <p:anim calcmode="lin" valueType="num">
                                      <p:cBhvr additive="base">
                                        <p:cTn id="5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12"/>
                                        </p:tgtEl>
                                        <p:attrNameLst>
                                          <p:attrName>style.visibility</p:attrName>
                                        </p:attrNameLst>
                                      </p:cBhvr>
                                      <p:to>
                                        <p:strVal val="visible"/>
                                      </p:to>
                                    </p:set>
                                    <p:anim calcmode="lin" valueType="num">
                                      <p:cBhvr additive="base">
                                        <p:cTn id="59" dur="500" fill="hold"/>
                                        <p:tgtEl>
                                          <p:spTgt spid="12"/>
                                        </p:tgtEl>
                                        <p:attrNameLst>
                                          <p:attrName>ppt_x</p:attrName>
                                        </p:attrNameLst>
                                      </p:cBhvr>
                                      <p:tavLst>
                                        <p:tav tm="0">
                                          <p:val>
                                            <p:strVal val="#ppt_x"/>
                                          </p:val>
                                        </p:tav>
                                        <p:tav tm="100000">
                                          <p:val>
                                            <p:strVal val="#ppt_x"/>
                                          </p:val>
                                        </p:tav>
                                      </p:tavLst>
                                    </p:anim>
                                    <p:anim calcmode="lin" valueType="num">
                                      <p:cBhvr additive="base">
                                        <p:cTn id="6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13"/>
                                        </p:tgtEl>
                                        <p:attrNameLst>
                                          <p:attrName>style.visibility</p:attrName>
                                        </p:attrNameLst>
                                      </p:cBhvr>
                                      <p:to>
                                        <p:strVal val="visible"/>
                                      </p:to>
                                    </p:set>
                                    <p:anim calcmode="lin" valueType="num">
                                      <p:cBhvr additive="base">
                                        <p:cTn id="65" dur="500" fill="hold"/>
                                        <p:tgtEl>
                                          <p:spTgt spid="13"/>
                                        </p:tgtEl>
                                        <p:attrNameLst>
                                          <p:attrName>ppt_x</p:attrName>
                                        </p:attrNameLst>
                                      </p:cBhvr>
                                      <p:tavLst>
                                        <p:tav tm="0">
                                          <p:val>
                                            <p:strVal val="#ppt_x"/>
                                          </p:val>
                                        </p:tav>
                                        <p:tav tm="100000">
                                          <p:val>
                                            <p:strVal val="#ppt_x"/>
                                          </p:val>
                                        </p:tav>
                                      </p:tavLst>
                                    </p:anim>
                                    <p:anim calcmode="lin" valueType="num">
                                      <p:cBhvr additive="base">
                                        <p:cTn id="6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14"/>
                                        </p:tgtEl>
                                        <p:attrNameLst>
                                          <p:attrName>style.visibility</p:attrName>
                                        </p:attrNameLst>
                                      </p:cBhvr>
                                      <p:to>
                                        <p:strVal val="visible"/>
                                      </p:to>
                                    </p:set>
                                    <p:anim calcmode="lin" valueType="num">
                                      <p:cBhvr additive="base">
                                        <p:cTn id="71" dur="500" fill="hold"/>
                                        <p:tgtEl>
                                          <p:spTgt spid="14"/>
                                        </p:tgtEl>
                                        <p:attrNameLst>
                                          <p:attrName>ppt_x</p:attrName>
                                        </p:attrNameLst>
                                      </p:cBhvr>
                                      <p:tavLst>
                                        <p:tav tm="0">
                                          <p:val>
                                            <p:strVal val="#ppt_x"/>
                                          </p:val>
                                        </p:tav>
                                        <p:tav tm="100000">
                                          <p:val>
                                            <p:strVal val="#ppt_x"/>
                                          </p:val>
                                        </p:tav>
                                      </p:tavLst>
                                    </p:anim>
                                    <p:anim calcmode="lin" valueType="num">
                                      <p:cBhvr additive="base">
                                        <p:cTn id="7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15"/>
                                        </p:tgtEl>
                                        <p:attrNameLst>
                                          <p:attrName>style.visibility</p:attrName>
                                        </p:attrNameLst>
                                      </p:cBhvr>
                                      <p:to>
                                        <p:strVal val="visible"/>
                                      </p:to>
                                    </p:set>
                                    <p:anim calcmode="lin" valueType="num">
                                      <p:cBhvr additive="base">
                                        <p:cTn id="77" dur="500" fill="hold"/>
                                        <p:tgtEl>
                                          <p:spTgt spid="15"/>
                                        </p:tgtEl>
                                        <p:attrNameLst>
                                          <p:attrName>ppt_x</p:attrName>
                                        </p:attrNameLst>
                                      </p:cBhvr>
                                      <p:tavLst>
                                        <p:tav tm="0">
                                          <p:val>
                                            <p:strVal val="#ppt_x"/>
                                          </p:val>
                                        </p:tav>
                                        <p:tav tm="100000">
                                          <p:val>
                                            <p:strVal val="#ppt_x"/>
                                          </p:val>
                                        </p:tav>
                                      </p:tavLst>
                                    </p:anim>
                                    <p:anim calcmode="lin" valueType="num">
                                      <p:cBhvr additive="base">
                                        <p:cTn id="7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 presetClass="entr" presetSubtype="4" fill="hold" grpId="0" nodeType="clickEffect">
                                  <p:stCondLst>
                                    <p:cond delay="0"/>
                                  </p:stCondLst>
                                  <p:childTnLst>
                                    <p:set>
                                      <p:cBhvr>
                                        <p:cTn id="82" dur="1" fill="hold">
                                          <p:stCondLst>
                                            <p:cond delay="0"/>
                                          </p:stCondLst>
                                        </p:cTn>
                                        <p:tgtEl>
                                          <p:spTgt spid="16"/>
                                        </p:tgtEl>
                                        <p:attrNameLst>
                                          <p:attrName>style.visibility</p:attrName>
                                        </p:attrNameLst>
                                      </p:cBhvr>
                                      <p:to>
                                        <p:strVal val="visible"/>
                                      </p:to>
                                    </p:set>
                                    <p:anim calcmode="lin" valueType="num">
                                      <p:cBhvr additive="base">
                                        <p:cTn id="83" dur="500" fill="hold"/>
                                        <p:tgtEl>
                                          <p:spTgt spid="16"/>
                                        </p:tgtEl>
                                        <p:attrNameLst>
                                          <p:attrName>ppt_x</p:attrName>
                                        </p:attrNameLst>
                                      </p:cBhvr>
                                      <p:tavLst>
                                        <p:tav tm="0">
                                          <p:val>
                                            <p:strVal val="#ppt_x"/>
                                          </p:val>
                                        </p:tav>
                                        <p:tav tm="100000">
                                          <p:val>
                                            <p:strVal val="#ppt_x"/>
                                          </p:val>
                                        </p:tav>
                                      </p:tavLst>
                                    </p:anim>
                                    <p:anim calcmode="lin" valueType="num">
                                      <p:cBhvr additive="base">
                                        <p:cTn id="8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2" presetClass="entr" presetSubtype="4" fill="hold" grpId="0" nodeType="clickEffect">
                                  <p:stCondLst>
                                    <p:cond delay="0"/>
                                  </p:stCondLst>
                                  <p:childTnLst>
                                    <p:set>
                                      <p:cBhvr>
                                        <p:cTn id="88" dur="1" fill="hold">
                                          <p:stCondLst>
                                            <p:cond delay="0"/>
                                          </p:stCondLst>
                                        </p:cTn>
                                        <p:tgtEl>
                                          <p:spTgt spid="17"/>
                                        </p:tgtEl>
                                        <p:attrNameLst>
                                          <p:attrName>style.visibility</p:attrName>
                                        </p:attrNameLst>
                                      </p:cBhvr>
                                      <p:to>
                                        <p:strVal val="visible"/>
                                      </p:to>
                                    </p:set>
                                    <p:anim calcmode="lin" valueType="num">
                                      <p:cBhvr additive="base">
                                        <p:cTn id="89" dur="500" fill="hold"/>
                                        <p:tgtEl>
                                          <p:spTgt spid="17"/>
                                        </p:tgtEl>
                                        <p:attrNameLst>
                                          <p:attrName>ppt_x</p:attrName>
                                        </p:attrNameLst>
                                      </p:cBhvr>
                                      <p:tavLst>
                                        <p:tav tm="0">
                                          <p:val>
                                            <p:strVal val="#ppt_x"/>
                                          </p:val>
                                        </p:tav>
                                        <p:tav tm="100000">
                                          <p:val>
                                            <p:strVal val="#ppt_x"/>
                                          </p:val>
                                        </p:tav>
                                      </p:tavLst>
                                    </p:anim>
                                    <p:anim calcmode="lin" valueType="num">
                                      <p:cBhvr additive="base">
                                        <p:cTn id="9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2" presetClass="entr" presetSubtype="4" fill="hold" grpId="0" nodeType="clickEffect">
                                  <p:stCondLst>
                                    <p:cond delay="0"/>
                                  </p:stCondLst>
                                  <p:childTnLst>
                                    <p:set>
                                      <p:cBhvr>
                                        <p:cTn id="94" dur="1" fill="hold">
                                          <p:stCondLst>
                                            <p:cond delay="0"/>
                                          </p:stCondLst>
                                        </p:cTn>
                                        <p:tgtEl>
                                          <p:spTgt spid="18"/>
                                        </p:tgtEl>
                                        <p:attrNameLst>
                                          <p:attrName>style.visibility</p:attrName>
                                        </p:attrNameLst>
                                      </p:cBhvr>
                                      <p:to>
                                        <p:strVal val="visible"/>
                                      </p:to>
                                    </p:set>
                                    <p:anim calcmode="lin" valueType="num">
                                      <p:cBhvr additive="base">
                                        <p:cTn id="95" dur="500" fill="hold"/>
                                        <p:tgtEl>
                                          <p:spTgt spid="18"/>
                                        </p:tgtEl>
                                        <p:attrNameLst>
                                          <p:attrName>ppt_x</p:attrName>
                                        </p:attrNameLst>
                                      </p:cBhvr>
                                      <p:tavLst>
                                        <p:tav tm="0">
                                          <p:val>
                                            <p:strVal val="#ppt_x"/>
                                          </p:val>
                                        </p:tav>
                                        <p:tav tm="100000">
                                          <p:val>
                                            <p:strVal val="#ppt_x"/>
                                          </p:val>
                                        </p:tav>
                                      </p:tavLst>
                                    </p:anim>
                                    <p:anim calcmode="lin" valueType="num">
                                      <p:cBhvr additive="base">
                                        <p:cTn id="9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 presetClass="entr" presetSubtype="4" fill="hold" grpId="0" nodeType="clickEffect">
                                  <p:stCondLst>
                                    <p:cond delay="0"/>
                                  </p:stCondLst>
                                  <p:childTnLst>
                                    <p:set>
                                      <p:cBhvr>
                                        <p:cTn id="100" dur="1" fill="hold">
                                          <p:stCondLst>
                                            <p:cond delay="0"/>
                                          </p:stCondLst>
                                        </p:cTn>
                                        <p:tgtEl>
                                          <p:spTgt spid="19"/>
                                        </p:tgtEl>
                                        <p:attrNameLst>
                                          <p:attrName>style.visibility</p:attrName>
                                        </p:attrNameLst>
                                      </p:cBhvr>
                                      <p:to>
                                        <p:strVal val="visible"/>
                                      </p:to>
                                    </p:set>
                                    <p:anim calcmode="lin" valueType="num">
                                      <p:cBhvr additive="base">
                                        <p:cTn id="101" dur="500" fill="hold"/>
                                        <p:tgtEl>
                                          <p:spTgt spid="19"/>
                                        </p:tgtEl>
                                        <p:attrNameLst>
                                          <p:attrName>ppt_x</p:attrName>
                                        </p:attrNameLst>
                                      </p:cBhvr>
                                      <p:tavLst>
                                        <p:tav tm="0">
                                          <p:val>
                                            <p:strVal val="#ppt_x"/>
                                          </p:val>
                                        </p:tav>
                                        <p:tav tm="100000">
                                          <p:val>
                                            <p:strVal val="#ppt_x"/>
                                          </p:val>
                                        </p:tav>
                                      </p:tavLst>
                                    </p:anim>
                                    <p:anim calcmode="lin" valueType="num">
                                      <p:cBhvr additive="base">
                                        <p:cTn id="10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2" presetClass="entr" presetSubtype="4" fill="hold" grpId="0" nodeType="clickEffect">
                                  <p:stCondLst>
                                    <p:cond delay="0"/>
                                  </p:stCondLst>
                                  <p:childTnLst>
                                    <p:set>
                                      <p:cBhvr>
                                        <p:cTn id="106" dur="1" fill="hold">
                                          <p:stCondLst>
                                            <p:cond delay="0"/>
                                          </p:stCondLst>
                                        </p:cTn>
                                        <p:tgtEl>
                                          <p:spTgt spid="20"/>
                                        </p:tgtEl>
                                        <p:attrNameLst>
                                          <p:attrName>style.visibility</p:attrName>
                                        </p:attrNameLst>
                                      </p:cBhvr>
                                      <p:to>
                                        <p:strVal val="visible"/>
                                      </p:to>
                                    </p:set>
                                    <p:anim calcmode="lin" valueType="num">
                                      <p:cBhvr additive="base">
                                        <p:cTn id="107" dur="500" fill="hold"/>
                                        <p:tgtEl>
                                          <p:spTgt spid="20"/>
                                        </p:tgtEl>
                                        <p:attrNameLst>
                                          <p:attrName>ppt_x</p:attrName>
                                        </p:attrNameLst>
                                      </p:cBhvr>
                                      <p:tavLst>
                                        <p:tav tm="0">
                                          <p:val>
                                            <p:strVal val="#ppt_x"/>
                                          </p:val>
                                        </p:tav>
                                        <p:tav tm="100000">
                                          <p:val>
                                            <p:strVal val="#ppt_x"/>
                                          </p:val>
                                        </p:tav>
                                      </p:tavLst>
                                    </p:anim>
                                    <p:anim calcmode="lin" valueType="num">
                                      <p:cBhvr additive="base">
                                        <p:cTn id="10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2" presetClass="entr" presetSubtype="4" fill="hold" grpId="0" nodeType="clickEffect">
                                  <p:stCondLst>
                                    <p:cond delay="0"/>
                                  </p:stCondLst>
                                  <p:childTnLst>
                                    <p:set>
                                      <p:cBhvr>
                                        <p:cTn id="112" dur="1" fill="hold">
                                          <p:stCondLst>
                                            <p:cond delay="0"/>
                                          </p:stCondLst>
                                        </p:cTn>
                                        <p:tgtEl>
                                          <p:spTgt spid="21"/>
                                        </p:tgtEl>
                                        <p:attrNameLst>
                                          <p:attrName>style.visibility</p:attrName>
                                        </p:attrNameLst>
                                      </p:cBhvr>
                                      <p:to>
                                        <p:strVal val="visible"/>
                                      </p:to>
                                    </p:set>
                                    <p:anim calcmode="lin" valueType="num">
                                      <p:cBhvr additive="base">
                                        <p:cTn id="113" dur="500" fill="hold"/>
                                        <p:tgtEl>
                                          <p:spTgt spid="21"/>
                                        </p:tgtEl>
                                        <p:attrNameLst>
                                          <p:attrName>ppt_x</p:attrName>
                                        </p:attrNameLst>
                                      </p:cBhvr>
                                      <p:tavLst>
                                        <p:tav tm="0">
                                          <p:val>
                                            <p:strVal val="#ppt_x"/>
                                          </p:val>
                                        </p:tav>
                                        <p:tav tm="100000">
                                          <p:val>
                                            <p:strVal val="#ppt_x"/>
                                          </p:val>
                                        </p:tav>
                                      </p:tavLst>
                                    </p:anim>
                                    <p:anim calcmode="lin" valueType="num">
                                      <p:cBhvr additive="base">
                                        <p:cTn id="114"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2" presetClass="entr" presetSubtype="4" fill="hold" grpId="0" nodeType="clickEffect">
                                  <p:stCondLst>
                                    <p:cond delay="0"/>
                                  </p:stCondLst>
                                  <p:childTnLst>
                                    <p:set>
                                      <p:cBhvr>
                                        <p:cTn id="118" dur="1" fill="hold">
                                          <p:stCondLst>
                                            <p:cond delay="0"/>
                                          </p:stCondLst>
                                        </p:cTn>
                                        <p:tgtEl>
                                          <p:spTgt spid="22"/>
                                        </p:tgtEl>
                                        <p:attrNameLst>
                                          <p:attrName>style.visibility</p:attrName>
                                        </p:attrNameLst>
                                      </p:cBhvr>
                                      <p:to>
                                        <p:strVal val="visible"/>
                                      </p:to>
                                    </p:set>
                                    <p:anim calcmode="lin" valueType="num">
                                      <p:cBhvr additive="base">
                                        <p:cTn id="119" dur="500" fill="hold"/>
                                        <p:tgtEl>
                                          <p:spTgt spid="22"/>
                                        </p:tgtEl>
                                        <p:attrNameLst>
                                          <p:attrName>ppt_x</p:attrName>
                                        </p:attrNameLst>
                                      </p:cBhvr>
                                      <p:tavLst>
                                        <p:tav tm="0">
                                          <p:val>
                                            <p:strVal val="#ppt_x"/>
                                          </p:val>
                                        </p:tav>
                                        <p:tav tm="100000">
                                          <p:val>
                                            <p:strVal val="#ppt_x"/>
                                          </p:val>
                                        </p:tav>
                                      </p:tavLst>
                                    </p:anim>
                                    <p:anim calcmode="lin" valueType="num">
                                      <p:cBhvr additive="base">
                                        <p:cTn id="120"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21" fill="hold">
                      <p:stCondLst>
                        <p:cond delay="indefinite"/>
                      </p:stCondLst>
                      <p:childTnLst>
                        <p:par>
                          <p:cTn id="122" fill="hold">
                            <p:stCondLst>
                              <p:cond delay="0"/>
                            </p:stCondLst>
                            <p:childTnLst>
                              <p:par>
                                <p:cTn id="123" presetID="2" presetClass="entr" presetSubtype="4" fill="hold" grpId="0" nodeType="clickEffect">
                                  <p:stCondLst>
                                    <p:cond delay="0"/>
                                  </p:stCondLst>
                                  <p:childTnLst>
                                    <p:set>
                                      <p:cBhvr>
                                        <p:cTn id="124" dur="1" fill="hold">
                                          <p:stCondLst>
                                            <p:cond delay="0"/>
                                          </p:stCondLst>
                                        </p:cTn>
                                        <p:tgtEl>
                                          <p:spTgt spid="23"/>
                                        </p:tgtEl>
                                        <p:attrNameLst>
                                          <p:attrName>style.visibility</p:attrName>
                                        </p:attrNameLst>
                                      </p:cBhvr>
                                      <p:to>
                                        <p:strVal val="visible"/>
                                      </p:to>
                                    </p:set>
                                    <p:anim calcmode="lin" valueType="num">
                                      <p:cBhvr additive="base">
                                        <p:cTn id="125" dur="500" fill="hold"/>
                                        <p:tgtEl>
                                          <p:spTgt spid="23"/>
                                        </p:tgtEl>
                                        <p:attrNameLst>
                                          <p:attrName>ppt_x</p:attrName>
                                        </p:attrNameLst>
                                      </p:cBhvr>
                                      <p:tavLst>
                                        <p:tav tm="0">
                                          <p:val>
                                            <p:strVal val="#ppt_x"/>
                                          </p:val>
                                        </p:tav>
                                        <p:tav tm="100000">
                                          <p:val>
                                            <p:strVal val="#ppt_x"/>
                                          </p:val>
                                        </p:tav>
                                      </p:tavLst>
                                    </p:anim>
                                    <p:anim calcmode="lin" valueType="num">
                                      <p:cBhvr additive="base">
                                        <p:cTn id="126"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27" fill="hold">
                      <p:stCondLst>
                        <p:cond delay="indefinite"/>
                      </p:stCondLst>
                      <p:childTnLst>
                        <p:par>
                          <p:cTn id="128" fill="hold">
                            <p:stCondLst>
                              <p:cond delay="0"/>
                            </p:stCondLst>
                            <p:childTnLst>
                              <p:par>
                                <p:cTn id="129" presetID="2" presetClass="entr" presetSubtype="4" fill="hold" grpId="0" nodeType="clickEffect">
                                  <p:stCondLst>
                                    <p:cond delay="0"/>
                                  </p:stCondLst>
                                  <p:childTnLst>
                                    <p:set>
                                      <p:cBhvr>
                                        <p:cTn id="130" dur="1" fill="hold">
                                          <p:stCondLst>
                                            <p:cond delay="0"/>
                                          </p:stCondLst>
                                        </p:cTn>
                                        <p:tgtEl>
                                          <p:spTgt spid="24"/>
                                        </p:tgtEl>
                                        <p:attrNameLst>
                                          <p:attrName>style.visibility</p:attrName>
                                        </p:attrNameLst>
                                      </p:cBhvr>
                                      <p:to>
                                        <p:strVal val="visible"/>
                                      </p:to>
                                    </p:set>
                                    <p:anim calcmode="lin" valueType="num">
                                      <p:cBhvr additive="base">
                                        <p:cTn id="131" dur="500" fill="hold"/>
                                        <p:tgtEl>
                                          <p:spTgt spid="24"/>
                                        </p:tgtEl>
                                        <p:attrNameLst>
                                          <p:attrName>ppt_x</p:attrName>
                                        </p:attrNameLst>
                                      </p:cBhvr>
                                      <p:tavLst>
                                        <p:tav tm="0">
                                          <p:val>
                                            <p:strVal val="#ppt_x"/>
                                          </p:val>
                                        </p:tav>
                                        <p:tav tm="100000">
                                          <p:val>
                                            <p:strVal val="#ppt_x"/>
                                          </p:val>
                                        </p:tav>
                                      </p:tavLst>
                                    </p:anim>
                                    <p:anim calcmode="lin" valueType="num">
                                      <p:cBhvr additive="base">
                                        <p:cTn id="132"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133" fill="hold">
                      <p:stCondLst>
                        <p:cond delay="indefinite"/>
                      </p:stCondLst>
                      <p:childTnLst>
                        <p:par>
                          <p:cTn id="134" fill="hold">
                            <p:stCondLst>
                              <p:cond delay="0"/>
                            </p:stCondLst>
                            <p:childTnLst>
                              <p:par>
                                <p:cTn id="135" presetID="2" presetClass="entr" presetSubtype="4" fill="hold" grpId="0" nodeType="clickEffect">
                                  <p:stCondLst>
                                    <p:cond delay="0"/>
                                  </p:stCondLst>
                                  <p:childTnLst>
                                    <p:set>
                                      <p:cBhvr>
                                        <p:cTn id="136" dur="1" fill="hold">
                                          <p:stCondLst>
                                            <p:cond delay="0"/>
                                          </p:stCondLst>
                                        </p:cTn>
                                        <p:tgtEl>
                                          <p:spTgt spid="25"/>
                                        </p:tgtEl>
                                        <p:attrNameLst>
                                          <p:attrName>style.visibility</p:attrName>
                                        </p:attrNameLst>
                                      </p:cBhvr>
                                      <p:to>
                                        <p:strVal val="visible"/>
                                      </p:to>
                                    </p:set>
                                    <p:anim calcmode="lin" valueType="num">
                                      <p:cBhvr additive="base">
                                        <p:cTn id="137" dur="500" fill="hold"/>
                                        <p:tgtEl>
                                          <p:spTgt spid="25"/>
                                        </p:tgtEl>
                                        <p:attrNameLst>
                                          <p:attrName>ppt_x</p:attrName>
                                        </p:attrNameLst>
                                      </p:cBhvr>
                                      <p:tavLst>
                                        <p:tav tm="0">
                                          <p:val>
                                            <p:strVal val="#ppt_x"/>
                                          </p:val>
                                        </p:tav>
                                        <p:tav tm="100000">
                                          <p:val>
                                            <p:strVal val="#ppt_x"/>
                                          </p:val>
                                        </p:tav>
                                      </p:tavLst>
                                    </p:anim>
                                    <p:anim calcmode="lin" valueType="num">
                                      <p:cBhvr additive="base">
                                        <p:cTn id="138"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139" fill="hold">
                      <p:stCondLst>
                        <p:cond delay="indefinite"/>
                      </p:stCondLst>
                      <p:childTnLst>
                        <p:par>
                          <p:cTn id="140" fill="hold">
                            <p:stCondLst>
                              <p:cond delay="0"/>
                            </p:stCondLst>
                            <p:childTnLst>
                              <p:par>
                                <p:cTn id="141" presetID="2" presetClass="entr" presetSubtype="4" fill="hold" grpId="0" nodeType="clickEffect">
                                  <p:stCondLst>
                                    <p:cond delay="0"/>
                                  </p:stCondLst>
                                  <p:childTnLst>
                                    <p:set>
                                      <p:cBhvr>
                                        <p:cTn id="142" dur="1" fill="hold">
                                          <p:stCondLst>
                                            <p:cond delay="0"/>
                                          </p:stCondLst>
                                        </p:cTn>
                                        <p:tgtEl>
                                          <p:spTgt spid="26"/>
                                        </p:tgtEl>
                                        <p:attrNameLst>
                                          <p:attrName>style.visibility</p:attrName>
                                        </p:attrNameLst>
                                      </p:cBhvr>
                                      <p:to>
                                        <p:strVal val="visible"/>
                                      </p:to>
                                    </p:set>
                                    <p:anim calcmode="lin" valueType="num">
                                      <p:cBhvr additive="base">
                                        <p:cTn id="143" dur="500" fill="hold"/>
                                        <p:tgtEl>
                                          <p:spTgt spid="26"/>
                                        </p:tgtEl>
                                        <p:attrNameLst>
                                          <p:attrName>ppt_x</p:attrName>
                                        </p:attrNameLst>
                                      </p:cBhvr>
                                      <p:tavLst>
                                        <p:tav tm="0">
                                          <p:val>
                                            <p:strVal val="#ppt_x"/>
                                          </p:val>
                                        </p:tav>
                                        <p:tav tm="100000">
                                          <p:val>
                                            <p:strVal val="#ppt_x"/>
                                          </p:val>
                                        </p:tav>
                                      </p:tavLst>
                                    </p:anim>
                                    <p:anim calcmode="lin" valueType="num">
                                      <p:cBhvr additive="base">
                                        <p:cTn id="144"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3578" y="365126"/>
            <a:ext cx="10780222" cy="516024"/>
          </a:xfrm>
        </p:spPr>
        <p:txBody>
          <a:bodyPr>
            <a:noAutofit/>
          </a:bodyPr>
          <a:lstStyle/>
          <a:p>
            <a:r>
              <a:rPr lang="en-US" sz="2800" b="1" dirty="0"/>
              <a:t>Impersonal passive </a:t>
            </a:r>
            <a:r>
              <a:rPr lang="en-US" sz="2800" dirty="0"/>
              <a:t>(</a:t>
            </a:r>
            <a:r>
              <a:rPr lang="en-US" sz="2800" b="1" dirty="0"/>
              <a:t>passive + infinitive constructions</a:t>
            </a:r>
            <a:r>
              <a:rPr lang="en-US" sz="2800" dirty="0"/>
              <a:t>) Textbook, p. 65-66</a:t>
            </a:r>
          </a:p>
        </p:txBody>
      </p:sp>
      <p:sp>
        <p:nvSpPr>
          <p:cNvPr id="5" name="Rectangle 4"/>
          <p:cNvSpPr/>
          <p:nvPr/>
        </p:nvSpPr>
        <p:spPr>
          <a:xfrm>
            <a:off x="881150" y="1719041"/>
            <a:ext cx="10656916" cy="3914918"/>
          </a:xfrm>
          <a:prstGeom prst="rect">
            <a:avLst/>
          </a:prstGeom>
        </p:spPr>
        <p:txBody>
          <a:bodyPr wrap="square">
            <a:spAutoFit/>
          </a:bodyPr>
          <a:lstStyle/>
          <a:p>
            <a:pPr>
              <a:lnSpc>
                <a:spcPct val="115000"/>
              </a:lnSpc>
              <a:spcAft>
                <a:spcPts val="0"/>
              </a:spcAft>
            </a:pPr>
            <a:r>
              <a:rPr lang="en-US" dirty="0">
                <a:latin typeface="Times New Roman" panose="02020603050405020304" pitchFamily="18" charset="0"/>
                <a:ea typeface="Calibri" panose="020F0502020204030204" pitchFamily="34" charset="0"/>
                <a:cs typeface="Times New Roman" panose="02020603050405020304" pitchFamily="18" charset="0"/>
              </a:rPr>
              <a:t>1. They believe that </a:t>
            </a:r>
            <a:r>
              <a:rPr lang="en-US" u="sng" dirty="0">
                <a:latin typeface="Times New Roman" panose="02020603050405020304" pitchFamily="18" charset="0"/>
                <a:ea typeface="Calibri" panose="020F0502020204030204" pitchFamily="34" charset="0"/>
                <a:cs typeface="Times New Roman" panose="02020603050405020304" pitchFamily="18" charset="0"/>
              </a:rPr>
              <a:t>King </a:t>
            </a:r>
            <a:r>
              <a:rPr lang="en-US" u="sng" dirty="0" err="1">
                <a:latin typeface="Times New Roman" panose="02020603050405020304" pitchFamily="18" charset="0"/>
                <a:ea typeface="Calibri" panose="020F0502020204030204" pitchFamily="34" charset="0"/>
                <a:cs typeface="Times New Roman" panose="02020603050405020304" pitchFamily="18" charset="0"/>
              </a:rPr>
              <a:t>Tut’s</a:t>
            </a:r>
            <a:r>
              <a:rPr lang="en-US" u="sng" dirty="0">
                <a:latin typeface="Times New Roman" panose="02020603050405020304" pitchFamily="18" charset="0"/>
                <a:ea typeface="Calibri" panose="020F0502020204030204" pitchFamily="34" charset="0"/>
                <a:cs typeface="Times New Roman" panose="02020603050405020304" pitchFamily="18" charset="0"/>
              </a:rPr>
              <a:t> tomb</a:t>
            </a:r>
            <a:r>
              <a:rPr lang="en-US" dirty="0">
                <a:latin typeface="Times New Roman" panose="02020603050405020304" pitchFamily="18" charset="0"/>
                <a:ea typeface="Calibri" panose="020F0502020204030204" pitchFamily="34" charset="0"/>
                <a:cs typeface="Times New Roman" panose="02020603050405020304" pitchFamily="18" charset="0"/>
              </a:rPr>
              <a:t> was not broken into by robbers.</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dirty="0">
                <a:latin typeface="Times New Roman" panose="02020603050405020304" pitchFamily="18" charset="0"/>
                <a:ea typeface="Calibri" panose="020F0502020204030204" pitchFamily="34" charset="0"/>
                <a:cs typeface="Times New Roman" panose="02020603050405020304" pitchFamily="18" charset="0"/>
              </a:rPr>
              <a:t>King </a:t>
            </a:r>
            <a:r>
              <a:rPr lang="en-US" dirty="0" err="1">
                <a:latin typeface="Times New Roman" panose="02020603050405020304" pitchFamily="18" charset="0"/>
                <a:ea typeface="Calibri" panose="020F0502020204030204" pitchFamily="34" charset="0"/>
                <a:cs typeface="Times New Roman" panose="02020603050405020304" pitchFamily="18" charset="0"/>
              </a:rPr>
              <a:t>Tut’s</a:t>
            </a:r>
            <a:r>
              <a:rPr lang="en-US" dirty="0">
                <a:latin typeface="Times New Roman" panose="02020603050405020304" pitchFamily="18" charset="0"/>
                <a:ea typeface="Calibri" panose="020F0502020204030204" pitchFamily="34" charset="0"/>
                <a:cs typeface="Times New Roman" panose="02020603050405020304" pitchFamily="18" charset="0"/>
              </a:rPr>
              <a:t> tomb________________________________________________________________</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US" dirty="0">
                <a:latin typeface="Times New Roman" panose="02020603050405020304" pitchFamily="18" charset="0"/>
                <a:ea typeface="Calibri" panose="020F0502020204030204" pitchFamily="34" charset="0"/>
                <a:cs typeface="Times New Roman" panose="02020603050405020304" pitchFamily="18" charset="0"/>
              </a:rPr>
              <a:t>2. They believe that </a:t>
            </a:r>
            <a:r>
              <a:rPr lang="en-US" u="sng" dirty="0">
                <a:latin typeface="Times New Roman" panose="02020603050405020304" pitchFamily="18" charset="0"/>
                <a:ea typeface="Calibri" panose="020F0502020204030204" pitchFamily="34" charset="0"/>
                <a:cs typeface="Times New Roman" panose="02020603050405020304" pitchFamily="18" charset="0"/>
              </a:rPr>
              <a:t>ancient Egyptians</a:t>
            </a:r>
            <a:r>
              <a:rPr lang="en-US" dirty="0">
                <a:latin typeface="Times New Roman" panose="02020603050405020304" pitchFamily="18" charset="0"/>
                <a:ea typeface="Calibri" panose="020F0502020204030204" pitchFamily="34" charset="0"/>
                <a:cs typeface="Times New Roman" panose="02020603050405020304" pitchFamily="18" charset="0"/>
              </a:rPr>
              <a:t> buried their dead with everything that would be needed in the afterlife.</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dirty="0">
                <a:latin typeface="Times New Roman" panose="02020603050405020304" pitchFamily="18" charset="0"/>
                <a:ea typeface="Calibri" panose="020F0502020204030204" pitchFamily="34" charset="0"/>
                <a:cs typeface="Times New Roman" panose="02020603050405020304" pitchFamily="18" charset="0"/>
              </a:rPr>
              <a:t>Ancient Egytians________________________________________________________________</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dirty="0">
                <a:latin typeface="Times New Roman" panose="02020603050405020304" pitchFamily="18" charset="0"/>
                <a:ea typeface="Calibri" panose="020F0502020204030204" pitchFamily="34" charset="0"/>
                <a:cs typeface="Times New Roman" panose="02020603050405020304" pitchFamily="18" charset="0"/>
              </a:rPr>
              <a:t>3. People think that </a:t>
            </a:r>
            <a:r>
              <a:rPr lang="en-US" u="sng" dirty="0">
                <a:latin typeface="Times New Roman" panose="02020603050405020304" pitchFamily="18" charset="0"/>
                <a:ea typeface="Calibri" panose="020F0502020204030204" pitchFamily="34" charset="0"/>
                <a:cs typeface="Times New Roman" panose="02020603050405020304" pitchFamily="18" charset="0"/>
              </a:rPr>
              <a:t>religion</a:t>
            </a:r>
            <a:r>
              <a:rPr lang="en-US" dirty="0">
                <a:latin typeface="Times New Roman" panose="02020603050405020304" pitchFamily="18" charset="0"/>
                <a:ea typeface="Calibri" panose="020F0502020204030204" pitchFamily="34" charset="0"/>
                <a:cs typeface="Times New Roman" panose="02020603050405020304" pitchFamily="18" charset="0"/>
              </a:rPr>
              <a:t> played an important part in the life and death of ancient Egyptians.</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dirty="0">
                <a:latin typeface="Times New Roman" panose="02020603050405020304" pitchFamily="18" charset="0"/>
                <a:ea typeface="Calibri" panose="020F0502020204030204" pitchFamily="34" charset="0"/>
                <a:cs typeface="Times New Roman" panose="02020603050405020304" pitchFamily="18" charset="0"/>
              </a:rPr>
              <a:t>Religion_______________________________________________________________________</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dirty="0">
                <a:latin typeface="Times New Roman" panose="02020603050405020304" pitchFamily="18" charset="0"/>
                <a:ea typeface="Calibri" panose="020F0502020204030204" pitchFamily="34" charset="0"/>
                <a:cs typeface="Times New Roman" panose="02020603050405020304" pitchFamily="18" charset="0"/>
              </a:rPr>
              <a:t>4. They say that </a:t>
            </a:r>
            <a:r>
              <a:rPr lang="en-US" u="sng" dirty="0">
                <a:latin typeface="Times New Roman" panose="02020603050405020304" pitchFamily="18" charset="0"/>
                <a:ea typeface="Calibri" panose="020F0502020204030204" pitchFamily="34" charset="0"/>
                <a:cs typeface="Times New Roman" panose="02020603050405020304" pitchFamily="18" charset="0"/>
              </a:rPr>
              <a:t>the earliest tombs</a:t>
            </a:r>
            <a:r>
              <a:rPr lang="en-US" dirty="0">
                <a:latin typeface="Times New Roman" panose="02020603050405020304" pitchFamily="18" charset="0"/>
                <a:ea typeface="Calibri" panose="020F0502020204030204" pitchFamily="34" charset="0"/>
                <a:cs typeface="Times New Roman" panose="02020603050405020304" pitchFamily="18" charset="0"/>
              </a:rPr>
              <a:t> were graves in the desert.</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dirty="0">
                <a:latin typeface="Times New Roman" panose="02020603050405020304" pitchFamily="18" charset="0"/>
                <a:ea typeface="Calibri" panose="020F0502020204030204" pitchFamily="34" charset="0"/>
                <a:cs typeface="Times New Roman" panose="02020603050405020304" pitchFamily="18" charset="0"/>
              </a:rPr>
              <a:t>The earliest tombs_______________________________________________________________</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dirty="0">
                <a:latin typeface="Times New Roman" panose="02020603050405020304" pitchFamily="18" charset="0"/>
                <a:ea typeface="Calibri" panose="020F0502020204030204" pitchFamily="34" charset="0"/>
                <a:cs typeface="Times New Roman" panose="02020603050405020304" pitchFamily="18" charset="0"/>
              </a:rPr>
              <a:t>5. People think that </a:t>
            </a:r>
            <a:r>
              <a:rPr lang="en-US" u="sng" dirty="0">
                <a:latin typeface="Times New Roman" panose="02020603050405020304" pitchFamily="18" charset="0"/>
                <a:ea typeface="Calibri" panose="020F0502020204030204" pitchFamily="34" charset="0"/>
                <a:cs typeface="Times New Roman" panose="02020603050405020304" pitchFamily="18" charset="0"/>
              </a:rPr>
              <a:t>this</a:t>
            </a:r>
            <a:r>
              <a:rPr lang="en-US" dirty="0">
                <a:latin typeface="Times New Roman" panose="02020603050405020304" pitchFamily="18" charset="0"/>
                <a:ea typeface="Calibri" panose="020F0502020204030204" pitchFamily="34" charset="0"/>
                <a:cs typeface="Times New Roman" panose="02020603050405020304" pitchFamily="18" charset="0"/>
              </a:rPr>
              <a:t> is the original papyrus text.</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dirty="0">
                <a:latin typeface="Times New Roman" panose="02020603050405020304" pitchFamily="18" charset="0"/>
                <a:ea typeface="Calibri" panose="020F0502020204030204" pitchFamily="34" charset="0"/>
                <a:cs typeface="Times New Roman" panose="02020603050405020304" pitchFamily="18" charset="0"/>
              </a:rPr>
              <a:t>This__________________________________________________________________________</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dirty="0">
                <a:latin typeface="Times New Roman" panose="02020603050405020304" pitchFamily="18" charset="0"/>
                <a:ea typeface="Calibri" panose="020F0502020204030204" pitchFamily="34" charset="0"/>
                <a:cs typeface="Times New Roman" panose="02020603050405020304" pitchFamily="18" charset="0"/>
              </a:rPr>
              <a:t>6. They believe that </a:t>
            </a:r>
            <a:r>
              <a:rPr lang="en-US" u="sng" dirty="0">
                <a:latin typeface="Times New Roman" panose="02020603050405020304" pitchFamily="18" charset="0"/>
                <a:ea typeface="Calibri" panose="020F0502020204030204" pitchFamily="34" charset="0"/>
                <a:cs typeface="Times New Roman" panose="02020603050405020304" pitchFamily="18" charset="0"/>
              </a:rPr>
              <a:t>this document</a:t>
            </a:r>
            <a:r>
              <a:rPr lang="en-US" dirty="0">
                <a:latin typeface="Times New Roman" panose="02020603050405020304" pitchFamily="18" charset="0"/>
                <a:ea typeface="Calibri" panose="020F0502020204030204" pitchFamily="34" charset="0"/>
                <a:cs typeface="Times New Roman" panose="02020603050405020304" pitchFamily="18" charset="0"/>
              </a:rPr>
              <a:t> was found hundreds of years ago.</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dirty="0">
                <a:latin typeface="Times New Roman" panose="02020603050405020304" pitchFamily="18" charset="0"/>
                <a:ea typeface="Calibri" panose="020F0502020204030204" pitchFamily="34" charset="0"/>
                <a:cs typeface="Times New Roman" panose="02020603050405020304" pitchFamily="18" charset="0"/>
              </a:rPr>
              <a:t>This document___________________________________________________</a:t>
            </a:r>
            <a:r>
              <a:rPr lang="en-US" sz="1600" dirty="0">
                <a:latin typeface="Times New Roman" panose="02020603050405020304" pitchFamily="18" charset="0"/>
                <a:ea typeface="Calibri" panose="020F0502020204030204" pitchFamily="34" charset="0"/>
                <a:cs typeface="Times New Roman" panose="02020603050405020304" pitchFamily="18" charset="0"/>
              </a:rPr>
              <a:t>_______________</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5"/>
          <p:cNvSpPr/>
          <p:nvPr/>
        </p:nvSpPr>
        <p:spPr>
          <a:xfrm>
            <a:off x="1047404" y="1041563"/>
            <a:ext cx="9426632" cy="375487"/>
          </a:xfrm>
          <a:prstGeom prst="rect">
            <a:avLst/>
          </a:prstGeom>
          <a:solidFill>
            <a:schemeClr val="accent6">
              <a:lumMod val="60000"/>
              <a:lumOff val="40000"/>
            </a:schemeClr>
          </a:solidFill>
        </p:spPr>
        <p:txBody>
          <a:bodyPr wrap="square">
            <a:spAutoFit/>
          </a:bodyPr>
          <a:lstStyle/>
          <a:p>
            <a:pPr>
              <a:lnSpc>
                <a:spcPct val="115000"/>
              </a:lnSpc>
              <a:spcAft>
                <a:spcPts val="0"/>
              </a:spcAft>
            </a:pPr>
            <a:r>
              <a:rPr lang="en-US" sz="1600" b="1" i="1" dirty="0">
                <a:latin typeface="Times New Roman" panose="02020603050405020304" pitchFamily="18" charset="0"/>
                <a:ea typeface="Calibri" panose="020F0502020204030204" pitchFamily="34" charset="0"/>
                <a:cs typeface="Times New Roman" panose="02020603050405020304" pitchFamily="18" charset="0"/>
              </a:rPr>
              <a:t>Rewrite the following sentences using </a:t>
            </a:r>
            <a:r>
              <a:rPr lang="en-US" sz="1600" b="1" i="1" u="sng" dirty="0">
                <a:latin typeface="Times New Roman" panose="02020603050405020304" pitchFamily="18" charset="0"/>
                <a:ea typeface="Calibri" panose="020F0502020204030204" pitchFamily="34" charset="0"/>
                <a:cs typeface="Times New Roman" panose="02020603050405020304" pitchFamily="18" charset="0"/>
              </a:rPr>
              <a:t>IMPERSONAL PASSIVE</a:t>
            </a:r>
            <a:r>
              <a:rPr lang="en-US" sz="1600" b="1" i="1" dirty="0">
                <a:latin typeface="Times New Roman" panose="02020603050405020304" pitchFamily="18" charset="0"/>
                <a:ea typeface="Calibri" panose="020F0502020204030204" pitchFamily="34" charset="0"/>
                <a:cs typeface="Times New Roman" panose="02020603050405020304" pitchFamily="18" charset="0"/>
              </a:rPr>
              <a:t> (passive + infinitive) constructions: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387C871A-F7B7-A179-1A94-4D4171EA41FD}"/>
              </a:ext>
            </a:extLst>
          </p:cNvPr>
          <p:cNvSpPr/>
          <p:nvPr/>
        </p:nvSpPr>
        <p:spPr>
          <a:xfrm>
            <a:off x="2536166" y="2129858"/>
            <a:ext cx="7194429" cy="250166"/>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b="1" dirty="0">
                <a:solidFill>
                  <a:srgbClr val="FF0000"/>
                </a:solidFill>
              </a:rPr>
              <a:t>IS BELIEVED </a:t>
            </a:r>
            <a:r>
              <a:rPr lang="en-US" b="1" dirty="0">
                <a:solidFill>
                  <a:srgbClr val="7030A0"/>
                </a:solidFill>
              </a:rPr>
              <a:t>NOT TO HAVE BEEN BROKEN INTO </a:t>
            </a:r>
            <a:r>
              <a:rPr lang="en-US" b="1" dirty="0">
                <a:solidFill>
                  <a:schemeClr val="tx1"/>
                </a:solidFill>
              </a:rPr>
              <a:t>by robbers.</a:t>
            </a:r>
          </a:p>
        </p:txBody>
      </p:sp>
      <p:sp>
        <p:nvSpPr>
          <p:cNvPr id="4" name="Rectangle 3">
            <a:extLst>
              <a:ext uri="{FF2B5EF4-FFF2-40B4-BE49-F238E27FC236}">
                <a16:creationId xmlns:a16="http://schemas.microsoft.com/office/drawing/2014/main" id="{D70F81D5-CDA4-7F10-D157-01C6E1F15E0C}"/>
              </a:ext>
            </a:extLst>
          </p:cNvPr>
          <p:cNvSpPr/>
          <p:nvPr/>
        </p:nvSpPr>
        <p:spPr>
          <a:xfrm>
            <a:off x="2612393" y="2752593"/>
            <a:ext cx="7194429" cy="250166"/>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b="1" dirty="0">
                <a:solidFill>
                  <a:srgbClr val="FF0000"/>
                </a:solidFill>
              </a:rPr>
              <a:t>ARE BELIEVED </a:t>
            </a:r>
            <a:r>
              <a:rPr lang="en-US" b="1" dirty="0">
                <a:solidFill>
                  <a:srgbClr val="7030A0"/>
                </a:solidFill>
              </a:rPr>
              <a:t>TO HAVE BURIED  </a:t>
            </a:r>
            <a:r>
              <a:rPr lang="en-US" b="1" dirty="0">
                <a:solidFill>
                  <a:schemeClr val="tx1"/>
                </a:solidFill>
              </a:rPr>
              <a:t>their dead with everything…</a:t>
            </a:r>
          </a:p>
        </p:txBody>
      </p:sp>
      <p:sp>
        <p:nvSpPr>
          <p:cNvPr id="7" name="Rectangle 6">
            <a:extLst>
              <a:ext uri="{FF2B5EF4-FFF2-40B4-BE49-F238E27FC236}">
                <a16:creationId xmlns:a16="http://schemas.microsoft.com/office/drawing/2014/main" id="{586A9199-F4CF-8BFB-6F15-3EFDE0C20E37}"/>
              </a:ext>
            </a:extLst>
          </p:cNvPr>
          <p:cNvSpPr/>
          <p:nvPr/>
        </p:nvSpPr>
        <p:spPr>
          <a:xfrm>
            <a:off x="1817298" y="3365835"/>
            <a:ext cx="7913297" cy="250166"/>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b="1" dirty="0">
                <a:solidFill>
                  <a:srgbClr val="FF0000"/>
                </a:solidFill>
              </a:rPr>
              <a:t>IS THOUGHT </a:t>
            </a:r>
            <a:r>
              <a:rPr lang="en-US" b="1" dirty="0">
                <a:solidFill>
                  <a:srgbClr val="7030A0"/>
                </a:solidFill>
              </a:rPr>
              <a:t>TO HAVE PLAYED </a:t>
            </a:r>
            <a:r>
              <a:rPr lang="en-US" b="1" dirty="0">
                <a:solidFill>
                  <a:schemeClr val="tx1"/>
                </a:solidFill>
              </a:rPr>
              <a:t>an important part in the life and death...</a:t>
            </a:r>
          </a:p>
        </p:txBody>
      </p:sp>
      <p:sp>
        <p:nvSpPr>
          <p:cNvPr id="8" name="Rectangle 7">
            <a:extLst>
              <a:ext uri="{FF2B5EF4-FFF2-40B4-BE49-F238E27FC236}">
                <a16:creationId xmlns:a16="http://schemas.microsoft.com/office/drawing/2014/main" id="{370D7F4F-1612-EABF-195A-19801E3AD62F}"/>
              </a:ext>
            </a:extLst>
          </p:cNvPr>
          <p:cNvSpPr/>
          <p:nvPr/>
        </p:nvSpPr>
        <p:spPr>
          <a:xfrm>
            <a:off x="2714445" y="4025951"/>
            <a:ext cx="7194429" cy="250166"/>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b="1" dirty="0">
                <a:solidFill>
                  <a:srgbClr val="FF0000"/>
                </a:solidFill>
              </a:rPr>
              <a:t>ARE SAID</a:t>
            </a:r>
            <a:r>
              <a:rPr lang="en-US" b="1" dirty="0">
                <a:solidFill>
                  <a:srgbClr val="7030A0"/>
                </a:solidFill>
              </a:rPr>
              <a:t> TO HAVE BEEN </a:t>
            </a:r>
            <a:r>
              <a:rPr lang="en-US" b="1" dirty="0">
                <a:solidFill>
                  <a:schemeClr val="tx1"/>
                </a:solidFill>
              </a:rPr>
              <a:t>graves in the desert.</a:t>
            </a:r>
          </a:p>
        </p:txBody>
      </p:sp>
      <p:sp>
        <p:nvSpPr>
          <p:cNvPr id="9" name="Rectangle 8">
            <a:extLst>
              <a:ext uri="{FF2B5EF4-FFF2-40B4-BE49-F238E27FC236}">
                <a16:creationId xmlns:a16="http://schemas.microsoft.com/office/drawing/2014/main" id="{0DE202E0-F51C-9C4D-A579-CF74F233CE05}"/>
              </a:ext>
            </a:extLst>
          </p:cNvPr>
          <p:cNvSpPr/>
          <p:nvPr/>
        </p:nvSpPr>
        <p:spPr>
          <a:xfrm>
            <a:off x="1498120" y="4636233"/>
            <a:ext cx="8232475" cy="250166"/>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b="1" dirty="0">
                <a:solidFill>
                  <a:srgbClr val="FF0000"/>
                </a:solidFill>
              </a:rPr>
              <a:t>IS THOUGHT </a:t>
            </a:r>
            <a:r>
              <a:rPr lang="en-US" b="1" dirty="0">
                <a:solidFill>
                  <a:srgbClr val="7030A0"/>
                </a:solidFill>
              </a:rPr>
              <a:t>TO BE </a:t>
            </a:r>
            <a:r>
              <a:rPr lang="en-US" b="1" dirty="0">
                <a:solidFill>
                  <a:schemeClr val="tx1"/>
                </a:solidFill>
              </a:rPr>
              <a:t>the original papyrus text.</a:t>
            </a:r>
          </a:p>
        </p:txBody>
      </p:sp>
      <p:sp>
        <p:nvSpPr>
          <p:cNvPr id="10" name="Rectangle 9">
            <a:extLst>
              <a:ext uri="{FF2B5EF4-FFF2-40B4-BE49-F238E27FC236}">
                <a16:creationId xmlns:a16="http://schemas.microsoft.com/office/drawing/2014/main" id="{6825FDB2-F575-A8AB-A336-55F5C8504588}"/>
              </a:ext>
            </a:extLst>
          </p:cNvPr>
          <p:cNvSpPr/>
          <p:nvPr/>
        </p:nvSpPr>
        <p:spPr>
          <a:xfrm>
            <a:off x="2366474" y="5250330"/>
            <a:ext cx="7194429" cy="250166"/>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b="1" dirty="0">
                <a:solidFill>
                  <a:srgbClr val="FF0000"/>
                </a:solidFill>
              </a:rPr>
              <a:t>IS BELIEVED</a:t>
            </a:r>
            <a:r>
              <a:rPr lang="en-US" b="1" dirty="0">
                <a:solidFill>
                  <a:srgbClr val="7030A0"/>
                </a:solidFill>
              </a:rPr>
              <a:t> TO HAVE BEEN FOUND </a:t>
            </a:r>
            <a:r>
              <a:rPr lang="en-US" b="1" dirty="0">
                <a:solidFill>
                  <a:schemeClr val="tx1"/>
                </a:solidFill>
              </a:rPr>
              <a:t>four </a:t>
            </a:r>
            <a:r>
              <a:rPr lang="en-US" b="1" dirty="0" err="1">
                <a:solidFill>
                  <a:schemeClr val="tx1"/>
                </a:solidFill>
              </a:rPr>
              <a:t>hundered</a:t>
            </a:r>
            <a:r>
              <a:rPr lang="en-US" b="1" dirty="0">
                <a:solidFill>
                  <a:schemeClr val="tx1"/>
                </a:solidFill>
              </a:rPr>
              <a:t> years ago.</a:t>
            </a:r>
          </a:p>
        </p:txBody>
      </p:sp>
    </p:spTree>
    <p:extLst>
      <p:ext uri="{BB962C8B-B14F-4D97-AF65-F5344CB8AC3E}">
        <p14:creationId xmlns:p14="http://schemas.microsoft.com/office/powerpoint/2010/main" val="1214513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ppt_x"/>
                                          </p:val>
                                        </p:tav>
                                        <p:tav tm="100000">
                                          <p:val>
                                            <p:strVal val="#ppt_x"/>
                                          </p:val>
                                        </p:tav>
                                      </p:tavLst>
                                    </p:anim>
                                    <p:anim calcmode="lin" valueType="num">
                                      <p:cBhvr additive="base">
                                        <p:cTn id="3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additive="base">
                                        <p:cTn id="43" dur="500" fill="hold"/>
                                        <p:tgtEl>
                                          <p:spTgt spid="9"/>
                                        </p:tgtEl>
                                        <p:attrNameLst>
                                          <p:attrName>ppt_x</p:attrName>
                                        </p:attrNameLst>
                                      </p:cBhvr>
                                      <p:tavLst>
                                        <p:tav tm="0">
                                          <p:val>
                                            <p:strVal val="#ppt_x"/>
                                          </p:val>
                                        </p:tav>
                                        <p:tav tm="100000">
                                          <p:val>
                                            <p:strVal val="#ppt_x"/>
                                          </p:val>
                                        </p:tav>
                                      </p:tavLst>
                                    </p:anim>
                                    <p:anim calcmode="lin" valueType="num">
                                      <p:cBhvr additive="base">
                                        <p:cTn id="4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additive="base">
                                        <p:cTn id="49" dur="500" fill="hold"/>
                                        <p:tgtEl>
                                          <p:spTgt spid="10"/>
                                        </p:tgtEl>
                                        <p:attrNameLst>
                                          <p:attrName>ppt_x</p:attrName>
                                        </p:attrNameLst>
                                      </p:cBhvr>
                                      <p:tavLst>
                                        <p:tav tm="0">
                                          <p:val>
                                            <p:strVal val="#ppt_x"/>
                                          </p:val>
                                        </p:tav>
                                        <p:tav tm="100000">
                                          <p:val>
                                            <p:strVal val="#ppt_x"/>
                                          </p:val>
                                        </p:tav>
                                      </p:tavLst>
                                    </p:anim>
                                    <p:anim calcmode="lin" valueType="num">
                                      <p:cBhvr additive="base">
                                        <p:cTn id="5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3" grpId="0" animBg="1"/>
      <p:bldP spid="4" grpId="0" animBg="1"/>
      <p:bldP spid="7" grpId="0" animBg="1"/>
      <p:bldP spid="8" grpId="0" animBg="1"/>
      <p:bldP spid="9" grpId="0" animBg="1"/>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3578" y="365126"/>
            <a:ext cx="10780222" cy="516024"/>
          </a:xfrm>
        </p:spPr>
        <p:txBody>
          <a:bodyPr>
            <a:noAutofit/>
          </a:bodyPr>
          <a:lstStyle/>
          <a:p>
            <a:r>
              <a:rPr lang="en-US" sz="2800" b="1" dirty="0"/>
              <a:t>Impersonal passive </a:t>
            </a:r>
            <a:r>
              <a:rPr lang="en-US" sz="2800" dirty="0"/>
              <a:t>(</a:t>
            </a:r>
            <a:r>
              <a:rPr lang="en-US" sz="2800" b="1" dirty="0"/>
              <a:t>passive + infinitive constructions</a:t>
            </a:r>
            <a:r>
              <a:rPr lang="en-US" sz="2800" dirty="0"/>
              <a:t>) Textbook, p. 65-66</a:t>
            </a:r>
          </a:p>
        </p:txBody>
      </p:sp>
      <p:sp>
        <p:nvSpPr>
          <p:cNvPr id="3" name="Rectangle 2"/>
          <p:cNvSpPr/>
          <p:nvPr/>
        </p:nvSpPr>
        <p:spPr>
          <a:xfrm>
            <a:off x="922712" y="1706963"/>
            <a:ext cx="10582102" cy="3914918"/>
          </a:xfrm>
          <a:prstGeom prst="rect">
            <a:avLst/>
          </a:prstGeom>
        </p:spPr>
        <p:txBody>
          <a:bodyPr wrap="square">
            <a:spAutoFit/>
          </a:bodyPr>
          <a:lstStyle/>
          <a:p>
            <a:pPr algn="just">
              <a:lnSpc>
                <a:spcPct val="115000"/>
              </a:lnSpc>
              <a:spcAft>
                <a:spcPts val="0"/>
              </a:spcAft>
            </a:pPr>
            <a:r>
              <a:rPr lang="en-US" dirty="0">
                <a:latin typeface="Times New Roman" panose="02020603050405020304" pitchFamily="18" charset="0"/>
                <a:ea typeface="Calibri" panose="020F0502020204030204" pitchFamily="34" charset="0"/>
                <a:cs typeface="Times New Roman" panose="02020603050405020304" pitchFamily="18" charset="0"/>
              </a:rPr>
              <a:t>7. They claim that </a:t>
            </a:r>
            <a:r>
              <a:rPr lang="en-US" u="sng" dirty="0">
                <a:latin typeface="Times New Roman" panose="02020603050405020304" pitchFamily="18" charset="0"/>
                <a:ea typeface="Calibri" panose="020F0502020204030204" pitchFamily="34" charset="0"/>
                <a:cs typeface="Times New Roman" panose="02020603050405020304" pitchFamily="18" charset="0"/>
              </a:rPr>
              <a:t>several other important documents</a:t>
            </a:r>
            <a:r>
              <a:rPr lang="en-US" dirty="0">
                <a:latin typeface="Times New Roman" panose="02020603050405020304" pitchFamily="18" charset="0"/>
                <a:ea typeface="Calibri" panose="020F0502020204030204" pitchFamily="34" charset="0"/>
                <a:cs typeface="Times New Roman" panose="02020603050405020304" pitchFamily="18" charset="0"/>
              </a:rPr>
              <a:t> have recently been discovered.</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dirty="0">
                <a:latin typeface="Times New Roman" panose="02020603050405020304" pitchFamily="18" charset="0"/>
                <a:ea typeface="Calibri" panose="020F0502020204030204" pitchFamily="34" charset="0"/>
                <a:cs typeface="Times New Roman" panose="02020603050405020304" pitchFamily="18" charset="0"/>
              </a:rPr>
              <a:t>Several other important documents_________________________________________________</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dirty="0">
                <a:latin typeface="Times New Roman" panose="02020603050405020304" pitchFamily="18" charset="0"/>
                <a:ea typeface="Calibri" panose="020F0502020204030204" pitchFamily="34" charset="0"/>
                <a:cs typeface="Times New Roman" panose="02020603050405020304" pitchFamily="18" charset="0"/>
              </a:rPr>
              <a:t>8. People think that </a:t>
            </a:r>
            <a:r>
              <a:rPr lang="en-US" u="sng" dirty="0">
                <a:latin typeface="Times New Roman" panose="02020603050405020304" pitchFamily="18" charset="0"/>
                <a:ea typeface="Calibri" panose="020F0502020204030204" pitchFamily="34" charset="0"/>
                <a:cs typeface="Times New Roman" panose="02020603050405020304" pitchFamily="18" charset="0"/>
              </a:rPr>
              <a:t>the Great Pyramid of Giza</a:t>
            </a:r>
            <a:r>
              <a:rPr lang="en-US" dirty="0">
                <a:latin typeface="Times New Roman" panose="02020603050405020304" pitchFamily="18" charset="0"/>
                <a:ea typeface="Calibri" panose="020F0502020204030204" pitchFamily="34" charset="0"/>
                <a:cs typeface="Times New Roman" panose="02020603050405020304" pitchFamily="18" charset="0"/>
              </a:rPr>
              <a:t> was constructed using slave labor.</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dirty="0">
                <a:latin typeface="Times New Roman" panose="02020603050405020304" pitchFamily="18" charset="0"/>
                <a:ea typeface="Calibri" panose="020F0502020204030204" pitchFamily="34" charset="0"/>
                <a:cs typeface="Times New Roman" panose="02020603050405020304" pitchFamily="18" charset="0"/>
              </a:rPr>
              <a:t>The Great Pyramid of Giza________________________________________________________</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dirty="0">
                <a:latin typeface="Times New Roman" panose="02020603050405020304" pitchFamily="18" charset="0"/>
                <a:ea typeface="Calibri" panose="020F0502020204030204" pitchFamily="34" charset="0"/>
                <a:cs typeface="Times New Roman" panose="02020603050405020304" pitchFamily="18" charset="0"/>
              </a:rPr>
              <a:t>9. Historians now claim that </a:t>
            </a:r>
            <a:r>
              <a:rPr lang="en-US" u="sng" dirty="0">
                <a:latin typeface="Times New Roman" panose="02020603050405020304" pitchFamily="18" charset="0"/>
                <a:ea typeface="Calibri" panose="020F0502020204030204" pitchFamily="34" charset="0"/>
                <a:cs typeface="Times New Roman" panose="02020603050405020304" pitchFamily="18" charset="0"/>
              </a:rPr>
              <a:t>Herodotus’ account</a:t>
            </a:r>
            <a:r>
              <a:rPr lang="en-US" dirty="0">
                <a:latin typeface="Times New Roman" panose="02020603050405020304" pitchFamily="18" charset="0"/>
                <a:ea typeface="Calibri" panose="020F0502020204030204" pitchFamily="34" charset="0"/>
                <a:cs typeface="Times New Roman" panose="02020603050405020304" pitchFamily="18" charset="0"/>
              </a:rPr>
              <a:t> is incorrect.</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dirty="0">
                <a:latin typeface="Times New Roman" panose="02020603050405020304" pitchFamily="18" charset="0"/>
                <a:ea typeface="Calibri" panose="020F0502020204030204" pitchFamily="34" charset="0"/>
                <a:cs typeface="Times New Roman" panose="02020603050405020304" pitchFamily="18" charset="0"/>
              </a:rPr>
              <a:t>Herodotus’ account______________________________________________________________</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dirty="0">
                <a:latin typeface="Times New Roman" panose="02020603050405020304" pitchFamily="18" charset="0"/>
                <a:ea typeface="Calibri" panose="020F0502020204030204" pitchFamily="34" charset="0"/>
                <a:cs typeface="Times New Roman" panose="02020603050405020304" pitchFamily="18" charset="0"/>
              </a:rPr>
              <a:t>10. People think that </a:t>
            </a:r>
            <a:r>
              <a:rPr lang="en-US" u="sng" dirty="0">
                <a:latin typeface="Times New Roman" panose="02020603050405020304" pitchFamily="18" charset="0"/>
                <a:ea typeface="Calibri" panose="020F0502020204030204" pitchFamily="34" charset="0"/>
                <a:cs typeface="Times New Roman" panose="02020603050405020304" pitchFamily="18" charset="0"/>
              </a:rPr>
              <a:t>Flinders Petrie</a:t>
            </a:r>
            <a:r>
              <a:rPr lang="en-US" dirty="0">
                <a:latin typeface="Times New Roman" panose="02020603050405020304" pitchFamily="18" charset="0"/>
                <a:ea typeface="Calibri" panose="020F0502020204030204" pitchFamily="34" charset="0"/>
                <a:cs typeface="Times New Roman" panose="02020603050405020304" pitchFamily="18" charset="0"/>
              </a:rPr>
              <a:t> is one of fathers of modern archeology.</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dirty="0">
                <a:latin typeface="Times New Roman" panose="02020603050405020304" pitchFamily="18" charset="0"/>
                <a:ea typeface="Calibri" panose="020F0502020204030204" pitchFamily="34" charset="0"/>
                <a:cs typeface="Times New Roman" panose="02020603050405020304" pitchFamily="18" charset="0"/>
              </a:rPr>
              <a:t>Flinders Petrie__________________________________________________________________</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dirty="0">
                <a:latin typeface="Times New Roman" panose="02020603050405020304" pitchFamily="18" charset="0"/>
                <a:ea typeface="Calibri" panose="020F0502020204030204" pitchFamily="34" charset="0"/>
                <a:cs typeface="Times New Roman" panose="02020603050405020304" pitchFamily="18" charset="0"/>
              </a:rPr>
              <a:t>11. They think that </a:t>
            </a:r>
            <a:r>
              <a:rPr lang="en-US" u="sng" dirty="0">
                <a:latin typeface="Times New Roman" panose="02020603050405020304" pitchFamily="18" charset="0"/>
                <a:ea typeface="Calibri" panose="020F0502020204030204" pitchFamily="34" charset="0"/>
                <a:cs typeface="Times New Roman" panose="02020603050405020304" pitchFamily="18" charset="0"/>
              </a:rPr>
              <a:t>wives and mothers of pharaohs</a:t>
            </a:r>
            <a:r>
              <a:rPr lang="en-US" dirty="0">
                <a:latin typeface="Times New Roman" panose="02020603050405020304" pitchFamily="18" charset="0"/>
                <a:ea typeface="Calibri" panose="020F0502020204030204" pitchFamily="34" charset="0"/>
                <a:cs typeface="Times New Roman" panose="02020603050405020304" pitchFamily="18" charset="0"/>
              </a:rPr>
              <a:t> had a lot of power.</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dirty="0">
                <a:latin typeface="Times New Roman" panose="02020603050405020304" pitchFamily="18" charset="0"/>
                <a:ea typeface="Calibri" panose="020F0502020204030204" pitchFamily="34" charset="0"/>
                <a:cs typeface="Times New Roman" panose="02020603050405020304" pitchFamily="18" charset="0"/>
              </a:rPr>
              <a:t>Wives and mothers of pharaohs____________________________________________________</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dirty="0">
                <a:latin typeface="Times New Roman" panose="02020603050405020304" pitchFamily="18" charset="0"/>
                <a:ea typeface="Calibri" panose="020F0502020204030204" pitchFamily="34" charset="0"/>
                <a:cs typeface="Times New Roman" panose="02020603050405020304" pitchFamily="18" charset="0"/>
              </a:rPr>
              <a:t>12. They say that </a:t>
            </a:r>
            <a:r>
              <a:rPr lang="en-US" u="sng" dirty="0">
                <a:latin typeface="Times New Roman" panose="02020603050405020304" pitchFamily="18" charset="0"/>
                <a:ea typeface="Calibri" panose="020F0502020204030204" pitchFamily="34" charset="0"/>
                <a:cs typeface="Times New Roman" panose="02020603050405020304" pitchFamily="18" charset="0"/>
              </a:rPr>
              <a:t>Nefertiti’s bust</a:t>
            </a:r>
            <a:r>
              <a:rPr lang="en-US" dirty="0">
                <a:latin typeface="Times New Roman" panose="02020603050405020304" pitchFamily="18" charset="0"/>
                <a:ea typeface="Calibri" panose="020F0502020204030204" pitchFamily="34" charset="0"/>
                <a:cs typeface="Times New Roman" panose="02020603050405020304" pitchFamily="18" charset="0"/>
              </a:rPr>
              <a:t> is one of the most copied works of ancient Egypt.</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dirty="0">
                <a:latin typeface="Times New Roman" panose="02020603050405020304" pitchFamily="18" charset="0"/>
                <a:ea typeface="Calibri" panose="020F0502020204030204" pitchFamily="34" charset="0"/>
                <a:cs typeface="Times New Roman" panose="02020603050405020304" pitchFamily="18" charset="0"/>
              </a:rPr>
              <a:t>Nefertiti’s bust_________________________________________________________________</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5"/>
          <p:cNvSpPr/>
          <p:nvPr/>
        </p:nvSpPr>
        <p:spPr>
          <a:xfrm>
            <a:off x="1180407" y="1008312"/>
            <a:ext cx="9426632" cy="375487"/>
          </a:xfrm>
          <a:prstGeom prst="rect">
            <a:avLst/>
          </a:prstGeom>
          <a:solidFill>
            <a:schemeClr val="accent6">
              <a:lumMod val="60000"/>
              <a:lumOff val="40000"/>
            </a:schemeClr>
          </a:solidFill>
        </p:spPr>
        <p:txBody>
          <a:bodyPr wrap="square">
            <a:spAutoFit/>
          </a:bodyPr>
          <a:lstStyle/>
          <a:p>
            <a:pPr>
              <a:lnSpc>
                <a:spcPct val="115000"/>
              </a:lnSpc>
              <a:spcAft>
                <a:spcPts val="0"/>
              </a:spcAft>
            </a:pPr>
            <a:r>
              <a:rPr lang="en-US" sz="1600" b="1" i="1" dirty="0">
                <a:latin typeface="Times New Roman" panose="02020603050405020304" pitchFamily="18" charset="0"/>
                <a:ea typeface="Calibri" panose="020F0502020204030204" pitchFamily="34" charset="0"/>
                <a:cs typeface="Times New Roman" panose="02020603050405020304" pitchFamily="18" charset="0"/>
              </a:rPr>
              <a:t>Rewrite the following sentences using </a:t>
            </a:r>
            <a:r>
              <a:rPr lang="en-US" sz="1600" b="1" i="1" u="sng" dirty="0">
                <a:latin typeface="Times New Roman" panose="02020603050405020304" pitchFamily="18" charset="0"/>
                <a:ea typeface="Calibri" panose="020F0502020204030204" pitchFamily="34" charset="0"/>
                <a:cs typeface="Times New Roman" panose="02020603050405020304" pitchFamily="18" charset="0"/>
              </a:rPr>
              <a:t>IMPERSONAL PASSIVE</a:t>
            </a:r>
            <a:r>
              <a:rPr lang="en-US" sz="1600" b="1" i="1" dirty="0">
                <a:latin typeface="Times New Roman" panose="02020603050405020304" pitchFamily="18" charset="0"/>
                <a:ea typeface="Calibri" panose="020F0502020204030204" pitchFamily="34" charset="0"/>
                <a:cs typeface="Times New Roman" panose="02020603050405020304" pitchFamily="18" charset="0"/>
              </a:rPr>
              <a:t> (passive + infinitive) constructions: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angle 3">
            <a:extLst>
              <a:ext uri="{FF2B5EF4-FFF2-40B4-BE49-F238E27FC236}">
                <a16:creationId xmlns:a16="http://schemas.microsoft.com/office/drawing/2014/main" id="{728BF9C4-3BF5-E581-01EA-25B18B1C9B22}"/>
              </a:ext>
            </a:extLst>
          </p:cNvPr>
          <p:cNvSpPr/>
          <p:nvPr/>
        </p:nvSpPr>
        <p:spPr>
          <a:xfrm>
            <a:off x="4232747" y="2084529"/>
            <a:ext cx="5817027" cy="250166"/>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b="1" dirty="0">
                <a:solidFill>
                  <a:srgbClr val="FF0000"/>
                </a:solidFill>
              </a:rPr>
              <a:t>ARE CLAIMED </a:t>
            </a:r>
            <a:r>
              <a:rPr lang="en-US" b="1" dirty="0">
                <a:solidFill>
                  <a:srgbClr val="7030A0"/>
                </a:solidFill>
              </a:rPr>
              <a:t>TO HAVE RECENTLY BEEN DISCOVERED</a:t>
            </a:r>
            <a:r>
              <a:rPr lang="en-US" b="1" dirty="0">
                <a:solidFill>
                  <a:schemeClr val="tx1"/>
                </a:solidFill>
              </a:rPr>
              <a:t>.</a:t>
            </a:r>
          </a:p>
        </p:txBody>
      </p:sp>
      <p:sp>
        <p:nvSpPr>
          <p:cNvPr id="5" name="Rectangle 4">
            <a:extLst>
              <a:ext uri="{FF2B5EF4-FFF2-40B4-BE49-F238E27FC236}">
                <a16:creationId xmlns:a16="http://schemas.microsoft.com/office/drawing/2014/main" id="{C9D252D3-1D73-39ED-4073-BD0BE9EDFCBA}"/>
              </a:ext>
            </a:extLst>
          </p:cNvPr>
          <p:cNvSpPr/>
          <p:nvPr/>
        </p:nvSpPr>
        <p:spPr>
          <a:xfrm>
            <a:off x="3597215" y="2712261"/>
            <a:ext cx="6314536" cy="250166"/>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b="1" dirty="0">
                <a:solidFill>
                  <a:srgbClr val="FF0000"/>
                </a:solidFill>
              </a:rPr>
              <a:t>IS THOUGHT </a:t>
            </a:r>
            <a:r>
              <a:rPr lang="en-US" b="1" dirty="0">
                <a:solidFill>
                  <a:srgbClr val="7030A0"/>
                </a:solidFill>
              </a:rPr>
              <a:t>TO HAVE BEEN CONSTRUCTED </a:t>
            </a:r>
            <a:r>
              <a:rPr lang="en-US" b="1" dirty="0">
                <a:solidFill>
                  <a:schemeClr val="tx1"/>
                </a:solidFill>
              </a:rPr>
              <a:t>using slave labor.</a:t>
            </a:r>
          </a:p>
        </p:txBody>
      </p:sp>
      <p:sp>
        <p:nvSpPr>
          <p:cNvPr id="7" name="Rectangle 6">
            <a:extLst>
              <a:ext uri="{FF2B5EF4-FFF2-40B4-BE49-F238E27FC236}">
                <a16:creationId xmlns:a16="http://schemas.microsoft.com/office/drawing/2014/main" id="{19675E8D-FB09-C3D1-6291-AD924C797414}"/>
              </a:ext>
            </a:extLst>
          </p:cNvPr>
          <p:cNvSpPr/>
          <p:nvPr/>
        </p:nvSpPr>
        <p:spPr>
          <a:xfrm>
            <a:off x="2855345" y="3339993"/>
            <a:ext cx="7194429" cy="250166"/>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b="1" dirty="0">
                <a:solidFill>
                  <a:srgbClr val="FF0000"/>
                </a:solidFill>
              </a:rPr>
              <a:t>IS NOW CLAIMED </a:t>
            </a:r>
            <a:r>
              <a:rPr lang="en-US" b="1" dirty="0">
                <a:solidFill>
                  <a:srgbClr val="7030A0"/>
                </a:solidFill>
              </a:rPr>
              <a:t>TO BE </a:t>
            </a:r>
            <a:r>
              <a:rPr lang="en-US" b="1" dirty="0">
                <a:solidFill>
                  <a:schemeClr val="tx1"/>
                </a:solidFill>
              </a:rPr>
              <a:t>incorrect.</a:t>
            </a:r>
          </a:p>
        </p:txBody>
      </p:sp>
      <p:sp>
        <p:nvSpPr>
          <p:cNvPr id="8" name="Rectangle 7">
            <a:extLst>
              <a:ext uri="{FF2B5EF4-FFF2-40B4-BE49-F238E27FC236}">
                <a16:creationId xmlns:a16="http://schemas.microsoft.com/office/drawing/2014/main" id="{035F8162-6DD9-435D-A77B-86472FC6596F}"/>
              </a:ext>
            </a:extLst>
          </p:cNvPr>
          <p:cNvSpPr/>
          <p:nvPr/>
        </p:nvSpPr>
        <p:spPr>
          <a:xfrm>
            <a:off x="2498785" y="3967725"/>
            <a:ext cx="7194429" cy="250166"/>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b="1" dirty="0">
                <a:solidFill>
                  <a:srgbClr val="FF0000"/>
                </a:solidFill>
              </a:rPr>
              <a:t>IS THOUGHT </a:t>
            </a:r>
            <a:r>
              <a:rPr lang="en-US" b="1" dirty="0">
                <a:solidFill>
                  <a:srgbClr val="7030A0"/>
                </a:solidFill>
              </a:rPr>
              <a:t>TO BE </a:t>
            </a:r>
            <a:r>
              <a:rPr lang="en-US" b="1" dirty="0">
                <a:solidFill>
                  <a:schemeClr val="tx1"/>
                </a:solidFill>
              </a:rPr>
              <a:t>one of the founding fathers of archeology.</a:t>
            </a:r>
          </a:p>
        </p:txBody>
      </p:sp>
      <p:sp>
        <p:nvSpPr>
          <p:cNvPr id="9" name="Rectangle 8">
            <a:extLst>
              <a:ext uri="{FF2B5EF4-FFF2-40B4-BE49-F238E27FC236}">
                <a16:creationId xmlns:a16="http://schemas.microsoft.com/office/drawing/2014/main" id="{88E6D1EA-405D-7898-A640-8705EE33ADA6}"/>
              </a:ext>
            </a:extLst>
          </p:cNvPr>
          <p:cNvSpPr/>
          <p:nvPr/>
        </p:nvSpPr>
        <p:spPr>
          <a:xfrm>
            <a:off x="3912943" y="4669720"/>
            <a:ext cx="5903917" cy="250166"/>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b="1" dirty="0">
                <a:solidFill>
                  <a:srgbClr val="FF0000"/>
                </a:solidFill>
              </a:rPr>
              <a:t>ARE THOUGHT </a:t>
            </a:r>
            <a:r>
              <a:rPr lang="en-US" b="1" dirty="0">
                <a:solidFill>
                  <a:srgbClr val="7030A0"/>
                </a:solidFill>
              </a:rPr>
              <a:t>TO HAVE HAD </a:t>
            </a:r>
            <a:r>
              <a:rPr lang="en-US" b="1" dirty="0">
                <a:solidFill>
                  <a:schemeClr val="tx1"/>
                </a:solidFill>
              </a:rPr>
              <a:t>a lot of power.</a:t>
            </a:r>
          </a:p>
        </p:txBody>
      </p:sp>
      <p:sp>
        <p:nvSpPr>
          <p:cNvPr id="10" name="Rectangle 9">
            <a:extLst>
              <a:ext uri="{FF2B5EF4-FFF2-40B4-BE49-F238E27FC236}">
                <a16:creationId xmlns:a16="http://schemas.microsoft.com/office/drawing/2014/main" id="{46804DE1-6A91-C40D-1A7E-2D8574706C16}"/>
              </a:ext>
            </a:extLst>
          </p:cNvPr>
          <p:cNvSpPr/>
          <p:nvPr/>
        </p:nvSpPr>
        <p:spPr>
          <a:xfrm>
            <a:off x="2464281" y="5246632"/>
            <a:ext cx="7194429" cy="250166"/>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b="1" dirty="0">
                <a:solidFill>
                  <a:srgbClr val="FF0000"/>
                </a:solidFill>
              </a:rPr>
              <a:t>IS SAID </a:t>
            </a:r>
            <a:r>
              <a:rPr lang="en-US" b="1" dirty="0">
                <a:solidFill>
                  <a:srgbClr val="7030A0"/>
                </a:solidFill>
              </a:rPr>
              <a:t>TO BE </a:t>
            </a:r>
            <a:r>
              <a:rPr lang="en-US" b="1" dirty="0">
                <a:solidFill>
                  <a:schemeClr val="tx1"/>
                </a:solidFill>
              </a:rPr>
              <a:t>one of the most copied works of ancient Egypt.</a:t>
            </a:r>
          </a:p>
        </p:txBody>
      </p:sp>
    </p:spTree>
    <p:extLst>
      <p:ext uri="{BB962C8B-B14F-4D97-AF65-F5344CB8AC3E}">
        <p14:creationId xmlns:p14="http://schemas.microsoft.com/office/powerpoint/2010/main" val="1034834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ppt_x"/>
                                          </p:val>
                                        </p:tav>
                                        <p:tav tm="100000">
                                          <p:val>
                                            <p:strVal val="#ppt_x"/>
                                          </p:val>
                                        </p:tav>
                                      </p:tavLst>
                                    </p:anim>
                                    <p:anim calcmode="lin" valueType="num">
                                      <p:cBhvr additive="base">
                                        <p:cTn id="3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additive="base">
                                        <p:cTn id="43" dur="500" fill="hold"/>
                                        <p:tgtEl>
                                          <p:spTgt spid="9"/>
                                        </p:tgtEl>
                                        <p:attrNameLst>
                                          <p:attrName>ppt_x</p:attrName>
                                        </p:attrNameLst>
                                      </p:cBhvr>
                                      <p:tavLst>
                                        <p:tav tm="0">
                                          <p:val>
                                            <p:strVal val="#ppt_x"/>
                                          </p:val>
                                        </p:tav>
                                        <p:tav tm="100000">
                                          <p:val>
                                            <p:strVal val="#ppt_x"/>
                                          </p:val>
                                        </p:tav>
                                      </p:tavLst>
                                    </p:anim>
                                    <p:anim calcmode="lin" valueType="num">
                                      <p:cBhvr additive="base">
                                        <p:cTn id="4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additive="base">
                                        <p:cTn id="49" dur="500" fill="hold"/>
                                        <p:tgtEl>
                                          <p:spTgt spid="10"/>
                                        </p:tgtEl>
                                        <p:attrNameLst>
                                          <p:attrName>ppt_x</p:attrName>
                                        </p:attrNameLst>
                                      </p:cBhvr>
                                      <p:tavLst>
                                        <p:tav tm="0">
                                          <p:val>
                                            <p:strVal val="#ppt_x"/>
                                          </p:val>
                                        </p:tav>
                                        <p:tav tm="100000">
                                          <p:val>
                                            <p:strVal val="#ppt_x"/>
                                          </p:val>
                                        </p:tav>
                                      </p:tavLst>
                                    </p:anim>
                                    <p:anim calcmode="lin" valueType="num">
                                      <p:cBhvr additive="base">
                                        <p:cTn id="5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4" grpId="0" animBg="1"/>
      <p:bldP spid="5" grpId="0" animBg="1"/>
      <p:bldP spid="7" grpId="0" animBg="1"/>
      <p:bldP spid="8" grpId="0" animBg="1"/>
      <p:bldP spid="9" grpId="0" animBg="1"/>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91086"/>
          </a:xfrm>
        </p:spPr>
        <p:txBody>
          <a:bodyPr>
            <a:normAutofit fontScale="90000"/>
          </a:bodyPr>
          <a:lstStyle/>
          <a:p>
            <a:r>
              <a:rPr lang="en-US" dirty="0"/>
              <a:t>Prepositions                                        Textbook, p. 66</a:t>
            </a:r>
          </a:p>
        </p:txBody>
      </p:sp>
      <p:graphicFrame>
        <p:nvGraphicFramePr>
          <p:cNvPr id="5" name="Table 4"/>
          <p:cNvGraphicFramePr>
            <a:graphicFrameLocks noGrp="1"/>
          </p:cNvGraphicFramePr>
          <p:nvPr>
            <p:extLst>
              <p:ext uri="{D42A27DB-BD31-4B8C-83A1-F6EECF244321}">
                <p14:modId xmlns:p14="http://schemas.microsoft.com/office/powerpoint/2010/main" val="4269804789"/>
              </p:ext>
            </p:extLst>
          </p:nvPr>
        </p:nvGraphicFramePr>
        <p:xfrm>
          <a:off x="1695797" y="1695044"/>
          <a:ext cx="8370914" cy="262636"/>
        </p:xfrm>
        <a:graphic>
          <a:graphicData uri="http://schemas.openxmlformats.org/drawingml/2006/table">
            <a:tbl>
              <a:tblPr firstRow="1" firstCol="1" bandRow="1"/>
              <a:tblGrid>
                <a:gridCol w="836567">
                  <a:extLst>
                    <a:ext uri="{9D8B030D-6E8A-4147-A177-3AD203B41FA5}">
                      <a16:colId xmlns:a16="http://schemas.microsoft.com/office/drawing/2014/main" val="2698682214"/>
                    </a:ext>
                  </a:extLst>
                </a:gridCol>
                <a:gridCol w="836567">
                  <a:extLst>
                    <a:ext uri="{9D8B030D-6E8A-4147-A177-3AD203B41FA5}">
                      <a16:colId xmlns:a16="http://schemas.microsoft.com/office/drawing/2014/main" val="3558522669"/>
                    </a:ext>
                  </a:extLst>
                </a:gridCol>
                <a:gridCol w="836567">
                  <a:extLst>
                    <a:ext uri="{9D8B030D-6E8A-4147-A177-3AD203B41FA5}">
                      <a16:colId xmlns:a16="http://schemas.microsoft.com/office/drawing/2014/main" val="922657043"/>
                    </a:ext>
                  </a:extLst>
                </a:gridCol>
                <a:gridCol w="836567">
                  <a:extLst>
                    <a:ext uri="{9D8B030D-6E8A-4147-A177-3AD203B41FA5}">
                      <a16:colId xmlns:a16="http://schemas.microsoft.com/office/drawing/2014/main" val="1533032578"/>
                    </a:ext>
                  </a:extLst>
                </a:gridCol>
                <a:gridCol w="837441">
                  <a:extLst>
                    <a:ext uri="{9D8B030D-6E8A-4147-A177-3AD203B41FA5}">
                      <a16:colId xmlns:a16="http://schemas.microsoft.com/office/drawing/2014/main" val="2111378148"/>
                    </a:ext>
                  </a:extLst>
                </a:gridCol>
                <a:gridCol w="837441">
                  <a:extLst>
                    <a:ext uri="{9D8B030D-6E8A-4147-A177-3AD203B41FA5}">
                      <a16:colId xmlns:a16="http://schemas.microsoft.com/office/drawing/2014/main" val="3057882266"/>
                    </a:ext>
                  </a:extLst>
                </a:gridCol>
                <a:gridCol w="837441">
                  <a:extLst>
                    <a:ext uri="{9D8B030D-6E8A-4147-A177-3AD203B41FA5}">
                      <a16:colId xmlns:a16="http://schemas.microsoft.com/office/drawing/2014/main" val="3415147525"/>
                    </a:ext>
                  </a:extLst>
                </a:gridCol>
                <a:gridCol w="837441">
                  <a:extLst>
                    <a:ext uri="{9D8B030D-6E8A-4147-A177-3AD203B41FA5}">
                      <a16:colId xmlns:a16="http://schemas.microsoft.com/office/drawing/2014/main" val="3227142513"/>
                    </a:ext>
                  </a:extLst>
                </a:gridCol>
                <a:gridCol w="837441">
                  <a:extLst>
                    <a:ext uri="{9D8B030D-6E8A-4147-A177-3AD203B41FA5}">
                      <a16:colId xmlns:a16="http://schemas.microsoft.com/office/drawing/2014/main" val="701122303"/>
                    </a:ext>
                  </a:extLst>
                </a:gridCol>
                <a:gridCol w="837441">
                  <a:extLst>
                    <a:ext uri="{9D8B030D-6E8A-4147-A177-3AD203B41FA5}">
                      <a16:colId xmlns:a16="http://schemas.microsoft.com/office/drawing/2014/main" val="1555964084"/>
                    </a:ext>
                  </a:extLst>
                </a:gridCol>
              </a:tblGrid>
              <a:tr h="191156">
                <a:tc>
                  <a:txBody>
                    <a:bodyPr/>
                    <a:lstStyle/>
                    <a:p>
                      <a:pPr algn="ctr">
                        <a:lnSpc>
                          <a:spcPct val="115000"/>
                        </a:lnSpc>
                        <a:spcAft>
                          <a:spcPts val="0"/>
                        </a:spcAf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IN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TO</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FOR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WITH</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IN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IN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WITH</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TO</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FOR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18514013"/>
                  </a:ext>
                </a:extLst>
              </a:tr>
            </a:tbl>
          </a:graphicData>
        </a:graphic>
      </p:graphicFrame>
      <p:sp>
        <p:nvSpPr>
          <p:cNvPr id="6" name="Rectangle 5"/>
          <p:cNvSpPr/>
          <p:nvPr/>
        </p:nvSpPr>
        <p:spPr>
          <a:xfrm>
            <a:off x="2894938" y="1007392"/>
            <a:ext cx="4624984" cy="338554"/>
          </a:xfrm>
          <a:prstGeom prst="rect">
            <a:avLst/>
          </a:prstGeom>
          <a:solidFill>
            <a:schemeClr val="accent6">
              <a:lumMod val="60000"/>
              <a:lumOff val="40000"/>
            </a:schemeClr>
          </a:solidFill>
        </p:spPr>
        <p:txBody>
          <a:bodyPr wrap="none">
            <a:spAutoFit/>
          </a:bodyPr>
          <a:lstStyle/>
          <a:p>
            <a:r>
              <a:rPr lang="en-US" sz="1600" b="1" i="1" dirty="0">
                <a:latin typeface="Times New Roman" panose="02020603050405020304" pitchFamily="18" charset="0"/>
                <a:ea typeface="Calibri" panose="020F0502020204030204" pitchFamily="34" charset="0"/>
              </a:rPr>
              <a:t>Insert the appropriate </a:t>
            </a:r>
            <a:r>
              <a:rPr lang="en-US" sz="1600" b="1" i="1" u="sng" dirty="0">
                <a:latin typeface="Times New Roman" panose="02020603050405020304" pitchFamily="18" charset="0"/>
                <a:ea typeface="Calibri" panose="020F0502020204030204" pitchFamily="34" charset="0"/>
              </a:rPr>
              <a:t>prepositions</a:t>
            </a:r>
            <a:r>
              <a:rPr lang="en-US" sz="1600" b="1" i="1" dirty="0">
                <a:latin typeface="Times New Roman" panose="02020603050405020304" pitchFamily="18" charset="0"/>
                <a:ea typeface="Calibri" panose="020F0502020204030204" pitchFamily="34" charset="0"/>
              </a:rPr>
              <a:t> in the text below:</a:t>
            </a:r>
            <a:endParaRPr lang="en-US" sz="1600" dirty="0"/>
          </a:p>
        </p:txBody>
      </p:sp>
      <p:sp>
        <p:nvSpPr>
          <p:cNvPr id="7" name="Rectangle 6"/>
          <p:cNvSpPr/>
          <p:nvPr/>
        </p:nvSpPr>
        <p:spPr>
          <a:xfrm>
            <a:off x="640080" y="2372765"/>
            <a:ext cx="10713720" cy="4105932"/>
          </a:xfrm>
          <a:prstGeom prst="rect">
            <a:avLst/>
          </a:prstGeom>
        </p:spPr>
        <p:txBody>
          <a:bodyPr wrap="square">
            <a:spAutoFit/>
          </a:bodyPr>
          <a:lstStyle/>
          <a:p>
            <a:pPr algn="just">
              <a:lnSpc>
                <a:spcPct val="115000"/>
              </a:lnSpc>
              <a:spcAft>
                <a:spcPts val="0"/>
              </a:spcAft>
            </a:pPr>
            <a:r>
              <a:rPr lang="en-US" b="1" dirty="0">
                <a:latin typeface="Times New Roman" panose="02020603050405020304" pitchFamily="18" charset="0"/>
                <a:ea typeface="Calibri" panose="020F0502020204030204" pitchFamily="34" charset="0"/>
                <a:cs typeface="Times New Roman" panose="02020603050405020304" pitchFamily="18" charset="0"/>
              </a:rPr>
              <a:t>Burial goods</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0"/>
              </a:spcAft>
            </a:pPr>
            <a:r>
              <a:rPr lang="en-US" dirty="0">
                <a:latin typeface="Times New Roman" panose="02020603050405020304" pitchFamily="18" charset="0"/>
                <a:ea typeface="Calibri" panose="020F0502020204030204" pitchFamily="34" charset="0"/>
                <a:cs typeface="Times New Roman" panose="02020603050405020304" pitchFamily="18" charset="0"/>
              </a:rPr>
              <a:t>Egyptians buried their dead goods they believed would be needed the afterlife: clothing, jewelry, wigs, tools, chariots, food, even ( first) servants. Small models of servants were later substituted real servants. Wall paintings were believed to provide the dead person ‘real life’ experiences. (</a:t>
            </a:r>
            <a:r>
              <a:rPr lang="en-US"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5 missing prepositions</a:t>
            </a:r>
            <a:r>
              <a:rPr lang="en-US" dirty="0">
                <a:latin typeface="Times New Roman" panose="02020603050405020304" pitchFamily="18" charset="0"/>
                <a:ea typeface="Calibri" panose="020F0502020204030204" pitchFamily="34"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0"/>
              </a:spcAft>
            </a:pPr>
            <a:r>
              <a:rPr lang="en-US" dirty="0">
                <a:latin typeface="Times New Roman" panose="02020603050405020304" pitchFamily="18" charset="0"/>
                <a:ea typeface="Calibri" panose="020F0502020204030204" pitchFamily="34" charset="0"/>
                <a:cs typeface="Times New Roman" panose="02020603050405020304" pitchFamily="18" charset="0"/>
              </a:rPr>
              <a:t> </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0"/>
              </a:spcAft>
            </a:pPr>
            <a:r>
              <a:rPr lang="en-US" b="1" dirty="0">
                <a:latin typeface="Times New Roman" panose="02020603050405020304" pitchFamily="18" charset="0"/>
                <a:ea typeface="Calibri" panose="020F0502020204030204" pitchFamily="34" charset="0"/>
                <a:cs typeface="Times New Roman" panose="02020603050405020304" pitchFamily="18" charset="0"/>
              </a:rPr>
              <a:t>Preparing for the afterlife</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0"/>
              </a:spcAft>
            </a:pPr>
            <a:r>
              <a:rPr lang="en-US" dirty="0">
                <a:latin typeface="Times New Roman" panose="02020603050405020304" pitchFamily="18" charset="0"/>
                <a:ea typeface="Calibri" panose="020F0502020204030204" pitchFamily="34" charset="0"/>
                <a:cs typeface="Times New Roman" panose="02020603050405020304" pitchFamily="18" charset="0"/>
              </a:rPr>
              <a:t>The ancient Egyptians believed an afterlife. But death was not kind everybody! The ‘unfortunates’ were those who did not please the gods or did not prepare properly their journey through the Underworld the next life. Travelers the Underworld came across confusing crossroads and could meet terrifying creatures and spirits. </a:t>
            </a:r>
          </a:p>
          <a:p>
            <a:pPr algn="just">
              <a:lnSpc>
                <a:spcPct val="150000"/>
              </a:lnSpc>
              <a:spcAft>
                <a:spcPts val="0"/>
              </a:spcAft>
            </a:pPr>
            <a:r>
              <a:rPr lang="en-US" dirty="0">
                <a:latin typeface="Times New Roman" panose="02020603050405020304" pitchFamily="18" charset="0"/>
                <a:ea typeface="Calibri" panose="020F0502020204030204" pitchFamily="34" charset="0"/>
                <a:cs typeface="Times New Roman" panose="02020603050405020304" pitchFamily="18" charset="0"/>
              </a:rPr>
              <a:t>(</a:t>
            </a:r>
            <a:r>
              <a:rPr lang="en-US"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5 missing prepositions</a:t>
            </a:r>
            <a:r>
              <a:rPr lang="en-US" dirty="0">
                <a:latin typeface="Times New Roman" panose="02020603050405020304" pitchFamily="18" charset="0"/>
                <a:ea typeface="Calibri" panose="020F0502020204030204" pitchFamily="34" charset="0"/>
                <a:cs typeface="Times New Roman" panose="02020603050405020304" pitchFamily="18" charset="0"/>
              </a:rPr>
              <a:t>)</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Callout: Bent Line with No Border 2">
            <a:extLst>
              <a:ext uri="{FF2B5EF4-FFF2-40B4-BE49-F238E27FC236}">
                <a16:creationId xmlns:a16="http://schemas.microsoft.com/office/drawing/2014/main" id="{B421D019-3E1F-AE2D-DFF2-86FBF274971D}"/>
              </a:ext>
            </a:extLst>
          </p:cNvPr>
          <p:cNvSpPr/>
          <p:nvPr/>
        </p:nvSpPr>
        <p:spPr>
          <a:xfrm>
            <a:off x="3699510" y="2694453"/>
            <a:ext cx="609600" cy="204117"/>
          </a:xfrm>
          <a:prstGeom prst="callout2">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1200" b="1" dirty="0">
                <a:solidFill>
                  <a:schemeClr val="tx1"/>
                </a:solidFill>
              </a:rPr>
              <a:t>WITH</a:t>
            </a:r>
          </a:p>
        </p:txBody>
      </p:sp>
      <p:sp>
        <p:nvSpPr>
          <p:cNvPr id="4" name="Callout: Bent Line with No Border 3">
            <a:extLst>
              <a:ext uri="{FF2B5EF4-FFF2-40B4-BE49-F238E27FC236}">
                <a16:creationId xmlns:a16="http://schemas.microsoft.com/office/drawing/2014/main" id="{28930ED3-E073-B63A-2927-7973A9BBDDF9}"/>
              </a:ext>
            </a:extLst>
          </p:cNvPr>
          <p:cNvSpPr/>
          <p:nvPr/>
        </p:nvSpPr>
        <p:spPr>
          <a:xfrm>
            <a:off x="7368540" y="2694453"/>
            <a:ext cx="609600" cy="204117"/>
          </a:xfrm>
          <a:prstGeom prst="callout2">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1200" b="1" dirty="0">
                <a:solidFill>
                  <a:schemeClr val="tx1"/>
                </a:solidFill>
              </a:rPr>
              <a:t>IN</a:t>
            </a:r>
          </a:p>
        </p:txBody>
      </p:sp>
      <p:sp>
        <p:nvSpPr>
          <p:cNvPr id="8" name="Callout: Bent Line with No Border 7">
            <a:extLst>
              <a:ext uri="{FF2B5EF4-FFF2-40B4-BE49-F238E27FC236}">
                <a16:creationId xmlns:a16="http://schemas.microsoft.com/office/drawing/2014/main" id="{55B113B5-8380-AD31-6277-D851719B4ABD}"/>
              </a:ext>
            </a:extLst>
          </p:cNvPr>
          <p:cNvSpPr/>
          <p:nvPr/>
        </p:nvSpPr>
        <p:spPr>
          <a:xfrm>
            <a:off x="3020159" y="3116836"/>
            <a:ext cx="609600" cy="204117"/>
          </a:xfrm>
          <a:prstGeom prst="callout2">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1200" b="1" dirty="0">
                <a:solidFill>
                  <a:schemeClr val="tx1"/>
                </a:solidFill>
              </a:rPr>
              <a:t>AT</a:t>
            </a:r>
          </a:p>
        </p:txBody>
      </p:sp>
      <p:sp>
        <p:nvSpPr>
          <p:cNvPr id="9" name="Callout: Bent Line with No Border 8">
            <a:extLst>
              <a:ext uri="{FF2B5EF4-FFF2-40B4-BE49-F238E27FC236}">
                <a16:creationId xmlns:a16="http://schemas.microsoft.com/office/drawing/2014/main" id="{12709B3D-2395-D091-B142-074B5D327580}"/>
              </a:ext>
            </a:extLst>
          </p:cNvPr>
          <p:cNvSpPr/>
          <p:nvPr/>
        </p:nvSpPr>
        <p:spPr>
          <a:xfrm>
            <a:off x="8867041" y="3116836"/>
            <a:ext cx="609600" cy="204117"/>
          </a:xfrm>
          <a:prstGeom prst="callout2">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1200" b="1" dirty="0">
                <a:solidFill>
                  <a:schemeClr val="tx1"/>
                </a:solidFill>
              </a:rPr>
              <a:t>FOR</a:t>
            </a:r>
          </a:p>
        </p:txBody>
      </p:sp>
      <p:sp>
        <p:nvSpPr>
          <p:cNvPr id="10" name="Callout: Bent Line with No Border 9">
            <a:extLst>
              <a:ext uri="{FF2B5EF4-FFF2-40B4-BE49-F238E27FC236}">
                <a16:creationId xmlns:a16="http://schemas.microsoft.com/office/drawing/2014/main" id="{810CCF12-EE28-F237-61A6-5FDD968E18A3}"/>
              </a:ext>
            </a:extLst>
          </p:cNvPr>
          <p:cNvSpPr/>
          <p:nvPr/>
        </p:nvSpPr>
        <p:spPr>
          <a:xfrm>
            <a:off x="4824703" y="3474233"/>
            <a:ext cx="609600" cy="204117"/>
          </a:xfrm>
          <a:prstGeom prst="callout2">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1200" b="1" dirty="0">
                <a:solidFill>
                  <a:schemeClr val="tx1"/>
                </a:solidFill>
              </a:rPr>
              <a:t>WITH</a:t>
            </a:r>
          </a:p>
        </p:txBody>
      </p:sp>
      <p:sp>
        <p:nvSpPr>
          <p:cNvPr id="11" name="Callout: Bent Line with No Border 10">
            <a:extLst>
              <a:ext uri="{FF2B5EF4-FFF2-40B4-BE49-F238E27FC236}">
                <a16:creationId xmlns:a16="http://schemas.microsoft.com/office/drawing/2014/main" id="{E9BA91CD-0A69-16ED-DAA9-0160C97EB8BC}"/>
              </a:ext>
            </a:extLst>
          </p:cNvPr>
          <p:cNvSpPr/>
          <p:nvPr/>
        </p:nvSpPr>
        <p:spPr>
          <a:xfrm>
            <a:off x="3910303" y="4753621"/>
            <a:ext cx="609600" cy="204117"/>
          </a:xfrm>
          <a:prstGeom prst="callout2">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1200" b="1" dirty="0">
                <a:solidFill>
                  <a:schemeClr val="tx1"/>
                </a:solidFill>
              </a:rPr>
              <a:t>IN</a:t>
            </a:r>
          </a:p>
        </p:txBody>
      </p:sp>
      <p:sp>
        <p:nvSpPr>
          <p:cNvPr id="12" name="Callout: Bent Line with No Border 11">
            <a:extLst>
              <a:ext uri="{FF2B5EF4-FFF2-40B4-BE49-F238E27FC236}">
                <a16:creationId xmlns:a16="http://schemas.microsoft.com/office/drawing/2014/main" id="{FB45E325-690F-DC69-E226-AB1E76D439F7}"/>
              </a:ext>
            </a:extLst>
          </p:cNvPr>
          <p:cNvSpPr/>
          <p:nvPr/>
        </p:nvSpPr>
        <p:spPr>
          <a:xfrm>
            <a:off x="7215122" y="4775234"/>
            <a:ext cx="609600" cy="204117"/>
          </a:xfrm>
          <a:prstGeom prst="callout2">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1200" b="1" dirty="0">
                <a:solidFill>
                  <a:schemeClr val="tx1"/>
                </a:solidFill>
              </a:rPr>
              <a:t>TO</a:t>
            </a:r>
          </a:p>
        </p:txBody>
      </p:sp>
      <p:sp>
        <p:nvSpPr>
          <p:cNvPr id="13" name="Callout: Bent Line with No Border 12">
            <a:extLst>
              <a:ext uri="{FF2B5EF4-FFF2-40B4-BE49-F238E27FC236}">
                <a16:creationId xmlns:a16="http://schemas.microsoft.com/office/drawing/2014/main" id="{3FF8A5D2-A78A-678B-0DA3-3C0CF6D91D3F}"/>
              </a:ext>
            </a:extLst>
          </p:cNvPr>
          <p:cNvSpPr/>
          <p:nvPr/>
        </p:nvSpPr>
        <p:spPr>
          <a:xfrm>
            <a:off x="5791200" y="5166206"/>
            <a:ext cx="609600" cy="204117"/>
          </a:xfrm>
          <a:prstGeom prst="callout2">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1200" b="1" dirty="0">
                <a:solidFill>
                  <a:schemeClr val="tx1"/>
                </a:solidFill>
              </a:rPr>
              <a:t>FOR</a:t>
            </a:r>
          </a:p>
        </p:txBody>
      </p:sp>
      <p:sp>
        <p:nvSpPr>
          <p:cNvPr id="14" name="Callout: Bent Line with No Border 13">
            <a:extLst>
              <a:ext uri="{FF2B5EF4-FFF2-40B4-BE49-F238E27FC236}">
                <a16:creationId xmlns:a16="http://schemas.microsoft.com/office/drawing/2014/main" id="{864D3894-65E9-4457-FF33-1B4303408DC6}"/>
              </a:ext>
            </a:extLst>
          </p:cNvPr>
          <p:cNvSpPr/>
          <p:nvPr/>
        </p:nvSpPr>
        <p:spPr>
          <a:xfrm>
            <a:off x="9378875" y="5162956"/>
            <a:ext cx="609600" cy="204117"/>
          </a:xfrm>
          <a:prstGeom prst="callout2">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1200" b="1" dirty="0">
                <a:solidFill>
                  <a:schemeClr val="tx1"/>
                </a:solidFill>
              </a:rPr>
              <a:t>TO</a:t>
            </a:r>
          </a:p>
        </p:txBody>
      </p:sp>
      <p:sp>
        <p:nvSpPr>
          <p:cNvPr id="15" name="Callout: Bent Line with No Border 14">
            <a:extLst>
              <a:ext uri="{FF2B5EF4-FFF2-40B4-BE49-F238E27FC236}">
                <a16:creationId xmlns:a16="http://schemas.microsoft.com/office/drawing/2014/main" id="{1083E224-18EB-D7D8-D5B6-C41B7DEA9EEB}"/>
              </a:ext>
            </a:extLst>
          </p:cNvPr>
          <p:cNvSpPr/>
          <p:nvPr/>
        </p:nvSpPr>
        <p:spPr>
          <a:xfrm>
            <a:off x="1013080" y="5579740"/>
            <a:ext cx="609600" cy="204117"/>
          </a:xfrm>
          <a:prstGeom prst="callout2">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1200" b="1" dirty="0">
                <a:solidFill>
                  <a:schemeClr val="tx1"/>
                </a:solidFill>
              </a:rPr>
              <a:t>IN</a:t>
            </a:r>
          </a:p>
        </p:txBody>
      </p:sp>
    </p:spTree>
    <p:extLst>
      <p:ext uri="{BB962C8B-B14F-4D97-AF65-F5344CB8AC3E}">
        <p14:creationId xmlns:p14="http://schemas.microsoft.com/office/powerpoint/2010/main" val="417568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ppt_x"/>
                                          </p:val>
                                        </p:tav>
                                        <p:tav tm="100000">
                                          <p:val>
                                            <p:strVal val="#ppt_x"/>
                                          </p:val>
                                        </p:tav>
                                      </p:tavLst>
                                    </p:anim>
                                    <p:anim calcmode="lin" valueType="num">
                                      <p:cBhvr additive="base">
                                        <p:cTn id="2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additive="base">
                                        <p:cTn id="27" dur="500" fill="hold"/>
                                        <p:tgtEl>
                                          <p:spTgt spid="4"/>
                                        </p:tgtEl>
                                        <p:attrNameLst>
                                          <p:attrName>ppt_x</p:attrName>
                                        </p:attrNameLst>
                                      </p:cBhvr>
                                      <p:tavLst>
                                        <p:tav tm="0">
                                          <p:val>
                                            <p:strVal val="#ppt_x"/>
                                          </p:val>
                                        </p:tav>
                                        <p:tav tm="100000">
                                          <p:val>
                                            <p:strVal val="#ppt_x"/>
                                          </p:val>
                                        </p:tav>
                                      </p:tavLst>
                                    </p:anim>
                                    <p:anim calcmode="lin" valueType="num">
                                      <p:cBhvr additive="base">
                                        <p:cTn id="2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additive="base">
                                        <p:cTn id="33" dur="500" fill="hold"/>
                                        <p:tgtEl>
                                          <p:spTgt spid="8"/>
                                        </p:tgtEl>
                                        <p:attrNameLst>
                                          <p:attrName>ppt_x</p:attrName>
                                        </p:attrNameLst>
                                      </p:cBhvr>
                                      <p:tavLst>
                                        <p:tav tm="0">
                                          <p:val>
                                            <p:strVal val="#ppt_x"/>
                                          </p:val>
                                        </p:tav>
                                        <p:tav tm="100000">
                                          <p:val>
                                            <p:strVal val="#ppt_x"/>
                                          </p:val>
                                        </p:tav>
                                      </p:tavLst>
                                    </p:anim>
                                    <p:anim calcmode="lin" valueType="num">
                                      <p:cBhvr additive="base">
                                        <p:cTn id="3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additive="base">
                                        <p:cTn id="39" dur="500" fill="hold"/>
                                        <p:tgtEl>
                                          <p:spTgt spid="9"/>
                                        </p:tgtEl>
                                        <p:attrNameLst>
                                          <p:attrName>ppt_x</p:attrName>
                                        </p:attrNameLst>
                                      </p:cBhvr>
                                      <p:tavLst>
                                        <p:tav tm="0">
                                          <p:val>
                                            <p:strVal val="#ppt_x"/>
                                          </p:val>
                                        </p:tav>
                                        <p:tav tm="100000">
                                          <p:val>
                                            <p:strVal val="#ppt_x"/>
                                          </p:val>
                                        </p:tav>
                                      </p:tavLst>
                                    </p:anim>
                                    <p:anim calcmode="lin" valueType="num">
                                      <p:cBhvr additive="base">
                                        <p:cTn id="4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0"/>
                                        </p:tgtEl>
                                        <p:attrNameLst>
                                          <p:attrName>style.visibility</p:attrName>
                                        </p:attrNameLst>
                                      </p:cBhvr>
                                      <p:to>
                                        <p:strVal val="visible"/>
                                      </p:to>
                                    </p:set>
                                    <p:anim calcmode="lin" valueType="num">
                                      <p:cBhvr additive="base">
                                        <p:cTn id="45" dur="500" fill="hold"/>
                                        <p:tgtEl>
                                          <p:spTgt spid="10"/>
                                        </p:tgtEl>
                                        <p:attrNameLst>
                                          <p:attrName>ppt_x</p:attrName>
                                        </p:attrNameLst>
                                      </p:cBhvr>
                                      <p:tavLst>
                                        <p:tav tm="0">
                                          <p:val>
                                            <p:strVal val="#ppt_x"/>
                                          </p:val>
                                        </p:tav>
                                        <p:tav tm="100000">
                                          <p:val>
                                            <p:strVal val="#ppt_x"/>
                                          </p:val>
                                        </p:tav>
                                      </p:tavLst>
                                    </p:anim>
                                    <p:anim calcmode="lin" valueType="num">
                                      <p:cBhvr additive="base">
                                        <p:cTn id="4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1"/>
                                        </p:tgtEl>
                                        <p:attrNameLst>
                                          <p:attrName>style.visibility</p:attrName>
                                        </p:attrNameLst>
                                      </p:cBhvr>
                                      <p:to>
                                        <p:strVal val="visible"/>
                                      </p:to>
                                    </p:set>
                                    <p:anim calcmode="lin" valueType="num">
                                      <p:cBhvr additive="base">
                                        <p:cTn id="51" dur="500" fill="hold"/>
                                        <p:tgtEl>
                                          <p:spTgt spid="11"/>
                                        </p:tgtEl>
                                        <p:attrNameLst>
                                          <p:attrName>ppt_x</p:attrName>
                                        </p:attrNameLst>
                                      </p:cBhvr>
                                      <p:tavLst>
                                        <p:tav tm="0">
                                          <p:val>
                                            <p:strVal val="#ppt_x"/>
                                          </p:val>
                                        </p:tav>
                                        <p:tav tm="100000">
                                          <p:val>
                                            <p:strVal val="#ppt_x"/>
                                          </p:val>
                                        </p:tav>
                                      </p:tavLst>
                                    </p:anim>
                                    <p:anim calcmode="lin" valueType="num">
                                      <p:cBhvr additive="base">
                                        <p:cTn id="5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12"/>
                                        </p:tgtEl>
                                        <p:attrNameLst>
                                          <p:attrName>style.visibility</p:attrName>
                                        </p:attrNameLst>
                                      </p:cBhvr>
                                      <p:to>
                                        <p:strVal val="visible"/>
                                      </p:to>
                                    </p:set>
                                    <p:anim calcmode="lin" valueType="num">
                                      <p:cBhvr additive="base">
                                        <p:cTn id="57" dur="500" fill="hold"/>
                                        <p:tgtEl>
                                          <p:spTgt spid="12"/>
                                        </p:tgtEl>
                                        <p:attrNameLst>
                                          <p:attrName>ppt_x</p:attrName>
                                        </p:attrNameLst>
                                      </p:cBhvr>
                                      <p:tavLst>
                                        <p:tav tm="0">
                                          <p:val>
                                            <p:strVal val="#ppt_x"/>
                                          </p:val>
                                        </p:tav>
                                        <p:tav tm="100000">
                                          <p:val>
                                            <p:strVal val="#ppt_x"/>
                                          </p:val>
                                        </p:tav>
                                      </p:tavLst>
                                    </p:anim>
                                    <p:anim calcmode="lin" valueType="num">
                                      <p:cBhvr additive="base">
                                        <p:cTn id="5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13"/>
                                        </p:tgtEl>
                                        <p:attrNameLst>
                                          <p:attrName>style.visibility</p:attrName>
                                        </p:attrNameLst>
                                      </p:cBhvr>
                                      <p:to>
                                        <p:strVal val="visible"/>
                                      </p:to>
                                    </p:set>
                                    <p:anim calcmode="lin" valueType="num">
                                      <p:cBhvr additive="base">
                                        <p:cTn id="63" dur="500" fill="hold"/>
                                        <p:tgtEl>
                                          <p:spTgt spid="13"/>
                                        </p:tgtEl>
                                        <p:attrNameLst>
                                          <p:attrName>ppt_x</p:attrName>
                                        </p:attrNameLst>
                                      </p:cBhvr>
                                      <p:tavLst>
                                        <p:tav tm="0">
                                          <p:val>
                                            <p:strVal val="#ppt_x"/>
                                          </p:val>
                                        </p:tav>
                                        <p:tav tm="100000">
                                          <p:val>
                                            <p:strVal val="#ppt_x"/>
                                          </p:val>
                                        </p:tav>
                                      </p:tavLst>
                                    </p:anim>
                                    <p:anim calcmode="lin" valueType="num">
                                      <p:cBhvr additive="base">
                                        <p:cTn id="6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14"/>
                                        </p:tgtEl>
                                        <p:attrNameLst>
                                          <p:attrName>style.visibility</p:attrName>
                                        </p:attrNameLst>
                                      </p:cBhvr>
                                      <p:to>
                                        <p:strVal val="visible"/>
                                      </p:to>
                                    </p:set>
                                    <p:anim calcmode="lin" valueType="num">
                                      <p:cBhvr additive="base">
                                        <p:cTn id="69" dur="500" fill="hold"/>
                                        <p:tgtEl>
                                          <p:spTgt spid="14"/>
                                        </p:tgtEl>
                                        <p:attrNameLst>
                                          <p:attrName>ppt_x</p:attrName>
                                        </p:attrNameLst>
                                      </p:cBhvr>
                                      <p:tavLst>
                                        <p:tav tm="0">
                                          <p:val>
                                            <p:strVal val="#ppt_x"/>
                                          </p:val>
                                        </p:tav>
                                        <p:tav tm="100000">
                                          <p:val>
                                            <p:strVal val="#ppt_x"/>
                                          </p:val>
                                        </p:tav>
                                      </p:tavLst>
                                    </p:anim>
                                    <p:anim calcmode="lin" valueType="num">
                                      <p:cBhvr additive="base">
                                        <p:cTn id="7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15"/>
                                        </p:tgtEl>
                                        <p:attrNameLst>
                                          <p:attrName>style.visibility</p:attrName>
                                        </p:attrNameLst>
                                      </p:cBhvr>
                                      <p:to>
                                        <p:strVal val="visible"/>
                                      </p:to>
                                    </p:set>
                                    <p:anim calcmode="lin" valueType="num">
                                      <p:cBhvr additive="base">
                                        <p:cTn id="75" dur="500" fill="hold"/>
                                        <p:tgtEl>
                                          <p:spTgt spid="15"/>
                                        </p:tgtEl>
                                        <p:attrNameLst>
                                          <p:attrName>ppt_x</p:attrName>
                                        </p:attrNameLst>
                                      </p:cBhvr>
                                      <p:tavLst>
                                        <p:tav tm="0">
                                          <p:val>
                                            <p:strVal val="#ppt_x"/>
                                          </p:val>
                                        </p:tav>
                                        <p:tav tm="100000">
                                          <p:val>
                                            <p:strVal val="#ppt_x"/>
                                          </p:val>
                                        </p:tav>
                                      </p:tavLst>
                                    </p:anim>
                                    <p:anim calcmode="lin" valueType="num">
                                      <p:cBhvr additive="base">
                                        <p:cTn id="7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3" grpId="0" animBg="1"/>
      <p:bldP spid="4" grpId="0" animBg="1"/>
      <p:bldP spid="8" grpId="0" animBg="1"/>
      <p:bldP spid="9" grpId="0" animBg="1"/>
      <p:bldP spid="10" grpId="0" animBg="1"/>
      <p:bldP spid="11" grpId="0" animBg="1"/>
      <p:bldP spid="12" grpId="0" animBg="1"/>
      <p:bldP spid="13" grpId="0" animBg="1"/>
      <p:bldP spid="14" grpId="0" animBg="1"/>
      <p:bldP spid="1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65900"/>
          </a:xfrm>
        </p:spPr>
        <p:txBody>
          <a:bodyPr>
            <a:normAutofit fontScale="90000"/>
          </a:bodyPr>
          <a:lstStyle/>
          <a:p>
            <a:r>
              <a:rPr lang="en-US" dirty="0"/>
              <a:t>Tenses                                                 Textbook, p. 67</a:t>
            </a:r>
          </a:p>
        </p:txBody>
      </p:sp>
      <p:sp>
        <p:nvSpPr>
          <p:cNvPr id="4" name="Rectangle 3"/>
          <p:cNvSpPr/>
          <p:nvPr/>
        </p:nvSpPr>
        <p:spPr>
          <a:xfrm>
            <a:off x="1030777" y="1409587"/>
            <a:ext cx="9742517" cy="4056495"/>
          </a:xfrm>
          <a:prstGeom prst="rect">
            <a:avLst/>
          </a:prstGeom>
        </p:spPr>
        <p:txBody>
          <a:bodyPr wrap="square">
            <a:spAutoFit/>
          </a:bodyPr>
          <a:lstStyle/>
          <a:p>
            <a:pPr algn="ctr">
              <a:lnSpc>
                <a:spcPct val="115000"/>
              </a:lnSpc>
              <a:spcAft>
                <a:spcPts val="0"/>
              </a:spcAft>
            </a:pPr>
            <a:r>
              <a:rPr lang="en-US" sz="1600" b="1" dirty="0">
                <a:latin typeface="Times New Roman" panose="02020603050405020304" pitchFamily="18" charset="0"/>
                <a:ea typeface="Calibri" panose="020F0502020204030204" pitchFamily="34" charset="0"/>
                <a:cs typeface="Times New Roman" panose="02020603050405020304" pitchFamily="18" charset="0"/>
              </a:rPr>
              <a:t>The Opening of the Mouth Ceremony</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sz="1600" b="1" dirty="0">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When an ancient Egyptian died, he (1)______________(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NOT/BURY</a:t>
            </a:r>
            <a:r>
              <a:rPr lang="en-US" sz="1600" dirty="0">
                <a:latin typeface="Times New Roman" panose="02020603050405020304" pitchFamily="18" charset="0"/>
                <a:ea typeface="Calibri" panose="020F0502020204030204" pitchFamily="34" charset="0"/>
                <a:cs typeface="Times New Roman" panose="02020603050405020304" pitchFamily="18" charset="0"/>
              </a:rPr>
              <a:t>)  into the ground, (2)_____________(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MOURN</a:t>
            </a:r>
            <a:r>
              <a:rPr lang="en-US" sz="1600" dirty="0">
                <a:latin typeface="Times New Roman" panose="02020603050405020304" pitchFamily="18" charset="0"/>
                <a:ea typeface="Calibri" panose="020F0502020204030204" pitchFamily="34" charset="0"/>
                <a:cs typeface="Times New Roman" panose="02020603050405020304" pitchFamily="18" charset="0"/>
              </a:rPr>
              <a:t>) and then forgotten. Nor was his grave simply visited at certain times and some words (3)____________(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SPEAK</a:t>
            </a:r>
            <a:r>
              <a:rPr lang="en-US" sz="1600" dirty="0">
                <a:latin typeface="Times New Roman" panose="02020603050405020304" pitchFamily="18" charset="0"/>
                <a:ea typeface="Calibri" panose="020F0502020204030204" pitchFamily="34" charset="0"/>
                <a:cs typeface="Times New Roman" panose="02020603050405020304" pitchFamily="18" charset="0"/>
              </a:rPr>
              <a:t>) over it, so that once again he could (4)_____________(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FORGET</a:t>
            </a:r>
            <a:r>
              <a:rPr lang="en-US" sz="1600" dirty="0">
                <a:latin typeface="Times New Roman" panose="02020603050405020304" pitchFamily="18" charset="0"/>
                <a:ea typeface="Calibri" panose="020F0502020204030204" pitchFamily="34" charset="0"/>
                <a:cs typeface="Times New Roman" panose="02020603050405020304" pitchFamily="18" charset="0"/>
              </a:rPr>
              <a:t>) until the next visit. The ancient Egyptians believed in a ritual which (5)______________(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EXIST</a:t>
            </a:r>
            <a:r>
              <a:rPr lang="en-US" sz="1600" dirty="0">
                <a:latin typeface="Times New Roman" panose="02020603050405020304" pitchFamily="18" charset="0"/>
                <a:ea typeface="Calibri" panose="020F0502020204030204" pitchFamily="34" charset="0"/>
                <a:cs typeface="Times New Roman" panose="02020603050405020304" pitchFamily="18" charset="0"/>
              </a:rPr>
              <a:t>) to bring sensory life back to the deceased, (6)____________(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ENABLE</a:t>
            </a:r>
            <a:r>
              <a:rPr lang="en-US" sz="1600" dirty="0">
                <a:latin typeface="Times New Roman" panose="02020603050405020304" pitchFamily="18" charset="0"/>
                <a:ea typeface="Calibri" panose="020F0502020204030204" pitchFamily="34" charset="0"/>
                <a:cs typeface="Times New Roman" panose="02020603050405020304" pitchFamily="18" charset="0"/>
              </a:rPr>
              <a:t>) them to see, smell, breathe, hear, eat and enjoy the foods and drinks brought to the tomb each day.</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The ritual that would re-animate the deceased (7)____________(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CALL</a:t>
            </a:r>
            <a:r>
              <a:rPr lang="en-US" sz="1600" dirty="0">
                <a:latin typeface="Times New Roman" panose="02020603050405020304" pitchFamily="18" charset="0"/>
                <a:ea typeface="Calibri" panose="020F0502020204030204" pitchFamily="34" charset="0"/>
                <a:cs typeface="Times New Roman" panose="02020603050405020304" pitchFamily="18" charset="0"/>
              </a:rPr>
              <a:t>) the </a:t>
            </a:r>
            <a:r>
              <a:rPr lang="en-US" sz="1600" b="1" dirty="0">
                <a:latin typeface="Times New Roman" panose="02020603050405020304" pitchFamily="18" charset="0"/>
                <a:ea typeface="Calibri" panose="020F0502020204030204" pitchFamily="34" charset="0"/>
                <a:cs typeface="Times New Roman" panose="02020603050405020304" pitchFamily="18" charset="0"/>
              </a:rPr>
              <a:t>Opening of the Mouth</a:t>
            </a:r>
            <a:r>
              <a:rPr lang="en-US" sz="1600" dirty="0">
                <a:latin typeface="Times New Roman" panose="02020603050405020304" pitchFamily="18" charset="0"/>
                <a:ea typeface="Calibri" panose="020F0502020204030204" pitchFamily="34" charset="0"/>
                <a:cs typeface="Times New Roman" panose="02020603050405020304" pitchFamily="18" charset="0"/>
              </a:rPr>
              <a:t> ceremony. It (8)_____________(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BE</a:t>
            </a:r>
            <a:r>
              <a:rPr lang="en-US" sz="1600" dirty="0">
                <a:latin typeface="Times New Roman" panose="02020603050405020304" pitchFamily="18" charset="0"/>
                <a:ea typeface="Calibri" panose="020F0502020204030204" pitchFamily="34" charset="0"/>
                <a:cs typeface="Times New Roman" panose="02020603050405020304" pitchFamily="18" charset="0"/>
              </a:rPr>
              <a:t>) an important ritual in both funerary and in temple practice. The ceremony (9)____________(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PERFORM</a:t>
            </a:r>
            <a:r>
              <a:rPr lang="en-US" sz="1600" dirty="0">
                <a:latin typeface="Times New Roman" panose="02020603050405020304" pitchFamily="18" charset="0"/>
                <a:ea typeface="Calibri" panose="020F0502020204030204" pitchFamily="34" charset="0"/>
                <a:cs typeface="Times New Roman" panose="02020603050405020304" pitchFamily="18" charset="0"/>
              </a:rPr>
              <a:t>) by the chief priest and other assistants. They used a special tool called an </a:t>
            </a:r>
            <a:r>
              <a:rPr lang="en-US" sz="1600" i="1" dirty="0">
                <a:latin typeface="Times New Roman" panose="02020603050405020304" pitchFamily="18" charset="0"/>
                <a:ea typeface="Calibri" panose="020F0502020204030204" pitchFamily="34" charset="0"/>
                <a:cs typeface="Times New Roman" panose="02020603050405020304" pitchFamily="18" charset="0"/>
              </a:rPr>
              <a:t>adze</a:t>
            </a:r>
            <a:r>
              <a:rPr lang="en-US" sz="1600" dirty="0">
                <a:latin typeface="Times New Roman" panose="02020603050405020304" pitchFamily="18" charset="0"/>
                <a:ea typeface="Calibri" panose="020F0502020204030204" pitchFamily="34" charset="0"/>
                <a:cs typeface="Times New Roman" panose="02020603050405020304" pitchFamily="18" charset="0"/>
              </a:rPr>
              <a:t> (an axe-like tool) to awaken the dead person’s senses. The ritual (10)_____________(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INVOLVE</a:t>
            </a:r>
            <a:r>
              <a:rPr lang="en-US" sz="1600" dirty="0">
                <a:latin typeface="Times New Roman" panose="02020603050405020304" pitchFamily="18" charset="0"/>
                <a:ea typeface="Calibri" panose="020F0502020204030204" pitchFamily="34" charset="0"/>
                <a:cs typeface="Times New Roman" panose="02020603050405020304" pitchFamily="18" charset="0"/>
              </a:rPr>
              <a:t>) either the mummy or a statue of the deceased and it was conducted inside one of the chambers of the tomb.</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CC42E5CA-772A-DF64-EE7C-0951B77F3822}"/>
              </a:ext>
            </a:extLst>
          </p:cNvPr>
          <p:cNvSpPr/>
          <p:nvPr/>
        </p:nvSpPr>
        <p:spPr>
          <a:xfrm>
            <a:off x="5771070" y="2044460"/>
            <a:ext cx="2622431" cy="224286"/>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b="1" dirty="0">
                <a:solidFill>
                  <a:schemeClr val="tx1"/>
                </a:solidFill>
              </a:rPr>
              <a:t>WASN’T BURIED</a:t>
            </a:r>
          </a:p>
        </p:txBody>
      </p:sp>
      <p:sp>
        <p:nvSpPr>
          <p:cNvPr id="6" name="Rectangle 5">
            <a:extLst>
              <a:ext uri="{FF2B5EF4-FFF2-40B4-BE49-F238E27FC236}">
                <a16:creationId xmlns:a16="http://schemas.microsoft.com/office/drawing/2014/main" id="{7500AA8E-6168-6C8D-2DAB-4D88C6AA71F6}"/>
              </a:ext>
            </a:extLst>
          </p:cNvPr>
          <p:cNvSpPr/>
          <p:nvPr/>
        </p:nvSpPr>
        <p:spPr>
          <a:xfrm>
            <a:off x="1118557" y="2334883"/>
            <a:ext cx="2487285" cy="224286"/>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b="1" dirty="0">
                <a:solidFill>
                  <a:schemeClr val="tx1"/>
                </a:solidFill>
              </a:rPr>
              <a:t>MOURNED</a:t>
            </a:r>
          </a:p>
        </p:txBody>
      </p:sp>
      <p:sp>
        <p:nvSpPr>
          <p:cNvPr id="7" name="Rectangle 6">
            <a:extLst>
              <a:ext uri="{FF2B5EF4-FFF2-40B4-BE49-F238E27FC236}">
                <a16:creationId xmlns:a16="http://schemas.microsoft.com/office/drawing/2014/main" id="{3F64E2E0-A958-725C-6AEC-5632BDBAC9BD}"/>
              </a:ext>
            </a:extLst>
          </p:cNvPr>
          <p:cNvSpPr/>
          <p:nvPr/>
        </p:nvSpPr>
        <p:spPr>
          <a:xfrm>
            <a:off x="1118558" y="2628180"/>
            <a:ext cx="2314756" cy="224286"/>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b="1" dirty="0">
                <a:solidFill>
                  <a:schemeClr val="tx1"/>
                </a:solidFill>
              </a:rPr>
              <a:t>SPOKEN</a:t>
            </a:r>
          </a:p>
        </p:txBody>
      </p:sp>
      <p:sp>
        <p:nvSpPr>
          <p:cNvPr id="8" name="Rectangle 7">
            <a:extLst>
              <a:ext uri="{FF2B5EF4-FFF2-40B4-BE49-F238E27FC236}">
                <a16:creationId xmlns:a16="http://schemas.microsoft.com/office/drawing/2014/main" id="{2E862AFD-279F-56B8-253D-FE2D21D51C19}"/>
              </a:ext>
            </a:extLst>
          </p:cNvPr>
          <p:cNvSpPr/>
          <p:nvPr/>
        </p:nvSpPr>
        <p:spPr>
          <a:xfrm>
            <a:off x="6458308" y="2610926"/>
            <a:ext cx="2622431" cy="224286"/>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b="1" dirty="0">
                <a:solidFill>
                  <a:schemeClr val="tx1"/>
                </a:solidFill>
              </a:rPr>
              <a:t>BE FORGOTTEN</a:t>
            </a:r>
          </a:p>
        </p:txBody>
      </p:sp>
      <p:sp>
        <p:nvSpPr>
          <p:cNvPr id="9" name="Rectangle 8">
            <a:extLst>
              <a:ext uri="{FF2B5EF4-FFF2-40B4-BE49-F238E27FC236}">
                <a16:creationId xmlns:a16="http://schemas.microsoft.com/office/drawing/2014/main" id="{75C354AC-F6F7-F954-F4C2-F8433C3E9359}"/>
              </a:ext>
            </a:extLst>
          </p:cNvPr>
          <p:cNvSpPr/>
          <p:nvPr/>
        </p:nvSpPr>
        <p:spPr>
          <a:xfrm>
            <a:off x="5405885" y="2903619"/>
            <a:ext cx="2418274" cy="224286"/>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b="1" dirty="0">
                <a:solidFill>
                  <a:schemeClr val="tx1"/>
                </a:solidFill>
              </a:rPr>
              <a:t>EXISTED</a:t>
            </a:r>
          </a:p>
        </p:txBody>
      </p:sp>
      <p:sp>
        <p:nvSpPr>
          <p:cNvPr id="10" name="Rectangle 9">
            <a:extLst>
              <a:ext uri="{FF2B5EF4-FFF2-40B4-BE49-F238E27FC236}">
                <a16:creationId xmlns:a16="http://schemas.microsoft.com/office/drawing/2014/main" id="{FF124EED-FC16-8F26-28D0-808334B3DF57}"/>
              </a:ext>
            </a:extLst>
          </p:cNvPr>
          <p:cNvSpPr/>
          <p:nvPr/>
        </p:nvSpPr>
        <p:spPr>
          <a:xfrm>
            <a:off x="1926564" y="3204713"/>
            <a:ext cx="2418274" cy="224286"/>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b="1" dirty="0">
                <a:solidFill>
                  <a:schemeClr val="tx1"/>
                </a:solidFill>
              </a:rPr>
              <a:t>ENABLING</a:t>
            </a:r>
          </a:p>
        </p:txBody>
      </p:sp>
      <p:sp>
        <p:nvSpPr>
          <p:cNvPr id="11" name="Rectangle 10">
            <a:extLst>
              <a:ext uri="{FF2B5EF4-FFF2-40B4-BE49-F238E27FC236}">
                <a16:creationId xmlns:a16="http://schemas.microsoft.com/office/drawing/2014/main" id="{1AF005AF-9C03-E295-4C2E-0AD898626874}"/>
              </a:ext>
            </a:extLst>
          </p:cNvPr>
          <p:cNvSpPr/>
          <p:nvPr/>
        </p:nvSpPr>
        <p:spPr>
          <a:xfrm>
            <a:off x="5014821" y="4036551"/>
            <a:ext cx="2170983" cy="224286"/>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b="1" dirty="0">
                <a:solidFill>
                  <a:schemeClr val="tx1"/>
                </a:solidFill>
              </a:rPr>
              <a:t>IS CALLED</a:t>
            </a:r>
          </a:p>
        </p:txBody>
      </p:sp>
      <p:sp>
        <p:nvSpPr>
          <p:cNvPr id="12" name="Rectangle 11">
            <a:extLst>
              <a:ext uri="{FF2B5EF4-FFF2-40B4-BE49-F238E27FC236}">
                <a16:creationId xmlns:a16="http://schemas.microsoft.com/office/drawing/2014/main" id="{4FE11491-3D71-B8C9-825C-EFC389436EFA}"/>
              </a:ext>
            </a:extLst>
          </p:cNvPr>
          <p:cNvSpPr/>
          <p:nvPr/>
        </p:nvSpPr>
        <p:spPr>
          <a:xfrm>
            <a:off x="1118557" y="4282403"/>
            <a:ext cx="2418274" cy="224286"/>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b="1" dirty="0">
                <a:solidFill>
                  <a:schemeClr val="tx1"/>
                </a:solidFill>
              </a:rPr>
              <a:t>WAS</a:t>
            </a:r>
          </a:p>
        </p:txBody>
      </p:sp>
      <p:sp>
        <p:nvSpPr>
          <p:cNvPr id="13" name="Rectangle 12">
            <a:extLst>
              <a:ext uri="{FF2B5EF4-FFF2-40B4-BE49-F238E27FC236}">
                <a16:creationId xmlns:a16="http://schemas.microsoft.com/office/drawing/2014/main" id="{A6CCAC0D-6123-77AC-351D-4C5527BC13EB}"/>
              </a:ext>
            </a:extLst>
          </p:cNvPr>
          <p:cNvSpPr/>
          <p:nvPr/>
        </p:nvSpPr>
        <p:spPr>
          <a:xfrm>
            <a:off x="1118557" y="4575700"/>
            <a:ext cx="2599428" cy="224286"/>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b="1" dirty="0">
                <a:solidFill>
                  <a:schemeClr val="tx1"/>
                </a:solidFill>
              </a:rPr>
              <a:t>WAS PERFORMED</a:t>
            </a:r>
          </a:p>
        </p:txBody>
      </p:sp>
      <p:sp>
        <p:nvSpPr>
          <p:cNvPr id="14" name="Rectangle 13">
            <a:extLst>
              <a:ext uri="{FF2B5EF4-FFF2-40B4-BE49-F238E27FC236}">
                <a16:creationId xmlns:a16="http://schemas.microsoft.com/office/drawing/2014/main" id="{4F797963-A992-7629-5106-F0BB34DC7076}"/>
              </a:ext>
            </a:extLst>
          </p:cNvPr>
          <p:cNvSpPr/>
          <p:nvPr/>
        </p:nvSpPr>
        <p:spPr>
          <a:xfrm>
            <a:off x="6104625" y="4857721"/>
            <a:ext cx="2771956" cy="224286"/>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b="1" dirty="0">
                <a:solidFill>
                  <a:schemeClr val="tx1"/>
                </a:solidFill>
              </a:rPr>
              <a:t>INVOLVED</a:t>
            </a:r>
          </a:p>
        </p:txBody>
      </p:sp>
    </p:spTree>
    <p:extLst>
      <p:ext uri="{BB962C8B-B14F-4D97-AF65-F5344CB8AC3E}">
        <p14:creationId xmlns:p14="http://schemas.microsoft.com/office/powerpoint/2010/main" val="2201998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additive="base">
                                        <p:cTn id="43" dur="500" fill="hold"/>
                                        <p:tgtEl>
                                          <p:spTgt spid="10"/>
                                        </p:tgtEl>
                                        <p:attrNameLst>
                                          <p:attrName>ppt_x</p:attrName>
                                        </p:attrNameLst>
                                      </p:cBhvr>
                                      <p:tavLst>
                                        <p:tav tm="0">
                                          <p:val>
                                            <p:strVal val="#ppt_x"/>
                                          </p:val>
                                        </p:tav>
                                        <p:tav tm="100000">
                                          <p:val>
                                            <p:strVal val="#ppt_x"/>
                                          </p:val>
                                        </p:tav>
                                      </p:tavLst>
                                    </p:anim>
                                    <p:anim calcmode="lin" valueType="num">
                                      <p:cBhvr additive="base">
                                        <p:cTn id="4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 calcmode="lin" valueType="num">
                                      <p:cBhvr additive="base">
                                        <p:cTn id="49" dur="500" fill="hold"/>
                                        <p:tgtEl>
                                          <p:spTgt spid="11"/>
                                        </p:tgtEl>
                                        <p:attrNameLst>
                                          <p:attrName>ppt_x</p:attrName>
                                        </p:attrNameLst>
                                      </p:cBhvr>
                                      <p:tavLst>
                                        <p:tav tm="0">
                                          <p:val>
                                            <p:strVal val="#ppt_x"/>
                                          </p:val>
                                        </p:tav>
                                        <p:tav tm="100000">
                                          <p:val>
                                            <p:strVal val="#ppt_x"/>
                                          </p:val>
                                        </p:tav>
                                      </p:tavLst>
                                    </p:anim>
                                    <p:anim calcmode="lin" valueType="num">
                                      <p:cBhvr additive="base">
                                        <p:cTn id="5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2"/>
                                        </p:tgtEl>
                                        <p:attrNameLst>
                                          <p:attrName>style.visibility</p:attrName>
                                        </p:attrNameLst>
                                      </p:cBhvr>
                                      <p:to>
                                        <p:strVal val="visible"/>
                                      </p:to>
                                    </p:set>
                                    <p:anim calcmode="lin" valueType="num">
                                      <p:cBhvr additive="base">
                                        <p:cTn id="55" dur="500" fill="hold"/>
                                        <p:tgtEl>
                                          <p:spTgt spid="12"/>
                                        </p:tgtEl>
                                        <p:attrNameLst>
                                          <p:attrName>ppt_x</p:attrName>
                                        </p:attrNameLst>
                                      </p:cBhvr>
                                      <p:tavLst>
                                        <p:tav tm="0">
                                          <p:val>
                                            <p:strVal val="#ppt_x"/>
                                          </p:val>
                                        </p:tav>
                                        <p:tav tm="100000">
                                          <p:val>
                                            <p:strVal val="#ppt_x"/>
                                          </p:val>
                                        </p:tav>
                                      </p:tavLst>
                                    </p:anim>
                                    <p:anim calcmode="lin" valueType="num">
                                      <p:cBhvr additive="base">
                                        <p:cTn id="5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3"/>
                                        </p:tgtEl>
                                        <p:attrNameLst>
                                          <p:attrName>style.visibility</p:attrName>
                                        </p:attrNameLst>
                                      </p:cBhvr>
                                      <p:to>
                                        <p:strVal val="visible"/>
                                      </p:to>
                                    </p:set>
                                    <p:anim calcmode="lin" valueType="num">
                                      <p:cBhvr additive="base">
                                        <p:cTn id="61" dur="500" fill="hold"/>
                                        <p:tgtEl>
                                          <p:spTgt spid="13"/>
                                        </p:tgtEl>
                                        <p:attrNameLst>
                                          <p:attrName>ppt_x</p:attrName>
                                        </p:attrNameLst>
                                      </p:cBhvr>
                                      <p:tavLst>
                                        <p:tav tm="0">
                                          <p:val>
                                            <p:strVal val="#ppt_x"/>
                                          </p:val>
                                        </p:tav>
                                        <p:tav tm="100000">
                                          <p:val>
                                            <p:strVal val="#ppt_x"/>
                                          </p:val>
                                        </p:tav>
                                      </p:tavLst>
                                    </p:anim>
                                    <p:anim calcmode="lin" valueType="num">
                                      <p:cBhvr additive="base">
                                        <p:cTn id="6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4"/>
                                        </p:tgtEl>
                                        <p:attrNameLst>
                                          <p:attrName>style.visibility</p:attrName>
                                        </p:attrNameLst>
                                      </p:cBhvr>
                                      <p:to>
                                        <p:strVal val="visible"/>
                                      </p:to>
                                    </p:set>
                                    <p:anim calcmode="lin" valueType="num">
                                      <p:cBhvr additive="base">
                                        <p:cTn id="67" dur="500" fill="hold"/>
                                        <p:tgtEl>
                                          <p:spTgt spid="14"/>
                                        </p:tgtEl>
                                        <p:attrNameLst>
                                          <p:attrName>ppt_x</p:attrName>
                                        </p:attrNameLst>
                                      </p:cBhvr>
                                      <p:tavLst>
                                        <p:tav tm="0">
                                          <p:val>
                                            <p:strVal val="#ppt_x"/>
                                          </p:val>
                                        </p:tav>
                                        <p:tav tm="100000">
                                          <p:val>
                                            <p:strVal val="#ppt_x"/>
                                          </p:val>
                                        </p:tav>
                                      </p:tavLst>
                                    </p:anim>
                                    <p:anim calcmode="lin" valueType="num">
                                      <p:cBhvr additive="base">
                                        <p:cTn id="6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animBg="1"/>
      <p:bldP spid="6" grpId="0" animBg="1"/>
      <p:bldP spid="7" grpId="0" animBg="1"/>
      <p:bldP spid="8" grpId="0" animBg="1"/>
      <p:bldP spid="9" grpId="0" animBg="1"/>
      <p:bldP spid="10" grpId="0" animBg="1"/>
      <p:bldP spid="11" grpId="0" animBg="1"/>
      <p:bldP spid="12" grpId="0" animBg="1"/>
      <p:bldP spid="13" grpId="0" animBg="1"/>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58439" y="2734889"/>
            <a:ext cx="5654041" cy="822960"/>
          </a:xfrm>
          <a:solidFill>
            <a:srgbClr val="FFFF00"/>
          </a:solidFill>
        </p:spPr>
        <p:txBody>
          <a:bodyPr>
            <a:normAutofit fontScale="90000"/>
          </a:bodyPr>
          <a:lstStyle/>
          <a:p>
            <a:pPr algn="ctr"/>
            <a:br>
              <a:rPr lang="en-US" b="1" dirty="0"/>
            </a:br>
            <a:r>
              <a:rPr lang="en-US" b="1" dirty="0"/>
              <a:t>Significant mummies</a:t>
            </a:r>
            <a:br>
              <a:rPr lang="en-US" b="1" dirty="0"/>
            </a:br>
            <a:endParaRPr lang="en-US" b="1" dirty="0"/>
          </a:p>
        </p:txBody>
      </p:sp>
      <p:sp>
        <p:nvSpPr>
          <p:cNvPr id="4" name="Rectangle 3"/>
          <p:cNvSpPr/>
          <p:nvPr/>
        </p:nvSpPr>
        <p:spPr>
          <a:xfrm>
            <a:off x="8068107" y="3920812"/>
            <a:ext cx="3180487" cy="584775"/>
          </a:xfrm>
          <a:prstGeom prst="rect">
            <a:avLst/>
          </a:prstGeom>
        </p:spPr>
        <p:txBody>
          <a:bodyPr wrap="none">
            <a:spAutoFit/>
          </a:bodyPr>
          <a:lstStyle/>
          <a:p>
            <a:pPr algn="ctr"/>
            <a:r>
              <a:rPr lang="en-US" sz="3200" b="1" dirty="0" err="1"/>
              <a:t>Texbook</a:t>
            </a:r>
            <a:r>
              <a:rPr lang="en-US" sz="3200" b="1" dirty="0"/>
              <a:t>, p. 67-68</a:t>
            </a:r>
          </a:p>
        </p:txBody>
      </p:sp>
    </p:spTree>
    <p:extLst>
      <p:ext uri="{BB962C8B-B14F-4D97-AF65-F5344CB8AC3E}">
        <p14:creationId xmlns:p14="http://schemas.microsoft.com/office/powerpoint/2010/main" val="9311786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07464"/>
          </a:xfrm>
        </p:spPr>
        <p:txBody>
          <a:bodyPr>
            <a:normAutofit fontScale="90000"/>
          </a:bodyPr>
          <a:lstStyle/>
          <a:p>
            <a:r>
              <a:rPr lang="en-US" b="1" dirty="0"/>
              <a:t>Ginger </a:t>
            </a:r>
          </a:p>
        </p:txBody>
      </p:sp>
      <p:graphicFrame>
        <p:nvGraphicFramePr>
          <p:cNvPr id="4" name="Table 3"/>
          <p:cNvGraphicFramePr>
            <a:graphicFrameLocks noGrp="1"/>
          </p:cNvGraphicFramePr>
          <p:nvPr>
            <p:extLst>
              <p:ext uri="{D42A27DB-BD31-4B8C-83A1-F6EECF244321}">
                <p14:modId xmlns:p14="http://schemas.microsoft.com/office/powerpoint/2010/main" val="530675845"/>
              </p:ext>
            </p:extLst>
          </p:nvPr>
        </p:nvGraphicFramePr>
        <p:xfrm>
          <a:off x="1315506" y="1097658"/>
          <a:ext cx="8112235" cy="262636"/>
        </p:xfrm>
        <a:graphic>
          <a:graphicData uri="http://schemas.openxmlformats.org/drawingml/2006/table">
            <a:tbl>
              <a:tblPr firstRow="1" firstCol="1" bandRow="1"/>
              <a:tblGrid>
                <a:gridCol w="766954">
                  <a:extLst>
                    <a:ext uri="{9D8B030D-6E8A-4147-A177-3AD203B41FA5}">
                      <a16:colId xmlns:a16="http://schemas.microsoft.com/office/drawing/2014/main" val="1137069886"/>
                    </a:ext>
                  </a:extLst>
                </a:gridCol>
                <a:gridCol w="449072">
                  <a:extLst>
                    <a:ext uri="{9D8B030D-6E8A-4147-A177-3AD203B41FA5}">
                      <a16:colId xmlns:a16="http://schemas.microsoft.com/office/drawing/2014/main" val="350211987"/>
                    </a:ext>
                  </a:extLst>
                </a:gridCol>
                <a:gridCol w="766043">
                  <a:extLst>
                    <a:ext uri="{9D8B030D-6E8A-4147-A177-3AD203B41FA5}">
                      <a16:colId xmlns:a16="http://schemas.microsoft.com/office/drawing/2014/main" val="839184567"/>
                    </a:ext>
                  </a:extLst>
                </a:gridCol>
                <a:gridCol w="766043">
                  <a:extLst>
                    <a:ext uri="{9D8B030D-6E8A-4147-A177-3AD203B41FA5}">
                      <a16:colId xmlns:a16="http://schemas.microsoft.com/office/drawing/2014/main" val="3722839987"/>
                    </a:ext>
                  </a:extLst>
                </a:gridCol>
                <a:gridCol w="766043">
                  <a:extLst>
                    <a:ext uri="{9D8B030D-6E8A-4147-A177-3AD203B41FA5}">
                      <a16:colId xmlns:a16="http://schemas.microsoft.com/office/drawing/2014/main" val="2155549704"/>
                    </a:ext>
                  </a:extLst>
                </a:gridCol>
                <a:gridCol w="766043">
                  <a:extLst>
                    <a:ext uri="{9D8B030D-6E8A-4147-A177-3AD203B41FA5}">
                      <a16:colId xmlns:a16="http://schemas.microsoft.com/office/drawing/2014/main" val="242193349"/>
                    </a:ext>
                  </a:extLst>
                </a:gridCol>
                <a:gridCol w="766043">
                  <a:extLst>
                    <a:ext uri="{9D8B030D-6E8A-4147-A177-3AD203B41FA5}">
                      <a16:colId xmlns:a16="http://schemas.microsoft.com/office/drawing/2014/main" val="2071303038"/>
                    </a:ext>
                  </a:extLst>
                </a:gridCol>
                <a:gridCol w="766043">
                  <a:extLst>
                    <a:ext uri="{9D8B030D-6E8A-4147-A177-3AD203B41FA5}">
                      <a16:colId xmlns:a16="http://schemas.microsoft.com/office/drawing/2014/main" val="297628805"/>
                    </a:ext>
                  </a:extLst>
                </a:gridCol>
                <a:gridCol w="766043">
                  <a:extLst>
                    <a:ext uri="{9D8B030D-6E8A-4147-A177-3AD203B41FA5}">
                      <a16:colId xmlns:a16="http://schemas.microsoft.com/office/drawing/2014/main" val="2328153660"/>
                    </a:ext>
                  </a:extLst>
                </a:gridCol>
                <a:gridCol w="766954">
                  <a:extLst>
                    <a:ext uri="{9D8B030D-6E8A-4147-A177-3AD203B41FA5}">
                      <a16:colId xmlns:a16="http://schemas.microsoft.com/office/drawing/2014/main" val="3438479982"/>
                    </a:ext>
                  </a:extLst>
                </a:gridCol>
                <a:gridCol w="766954">
                  <a:extLst>
                    <a:ext uri="{9D8B030D-6E8A-4147-A177-3AD203B41FA5}">
                      <a16:colId xmlns:a16="http://schemas.microsoft.com/office/drawing/2014/main" val="1289049901"/>
                    </a:ext>
                  </a:extLst>
                </a:gridCol>
              </a:tblGrid>
              <a:tr h="0">
                <a:tc>
                  <a:txBody>
                    <a:bodyPr/>
                    <a:lstStyle/>
                    <a:p>
                      <a:pPr algn="ctr">
                        <a:lnSpc>
                          <a:spcPct val="115000"/>
                        </a:lnSpc>
                        <a:spcAft>
                          <a:spcPts val="0"/>
                        </a:spcAf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IN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TO</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IN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WITH</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IN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ON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FOR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FROM</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IN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33702878"/>
                  </a:ext>
                </a:extLst>
              </a:tr>
            </a:tbl>
          </a:graphicData>
        </a:graphic>
      </p:graphicFrame>
      <p:sp>
        <p:nvSpPr>
          <p:cNvPr id="5" name="Rectangle 4"/>
          <p:cNvSpPr/>
          <p:nvPr/>
        </p:nvSpPr>
        <p:spPr>
          <a:xfrm>
            <a:off x="838200" y="1737381"/>
            <a:ext cx="6163778" cy="4022961"/>
          </a:xfrm>
          <a:prstGeom prst="rect">
            <a:avLst/>
          </a:prstGeom>
        </p:spPr>
        <p:txBody>
          <a:bodyPr wrap="square">
            <a:spAutoFit/>
          </a:bodyPr>
          <a:lstStyle/>
          <a:p>
            <a:pPr algn="just">
              <a:lnSpc>
                <a:spcPct val="115000"/>
              </a:lnSpc>
              <a:spcAft>
                <a:spcPts val="1000"/>
              </a:spcAft>
            </a:pPr>
            <a:r>
              <a:rPr lang="en-US" b="1" dirty="0">
                <a:latin typeface="Times New Roman" panose="02020603050405020304" pitchFamily="18" charset="0"/>
                <a:ea typeface="Calibri" panose="020F0502020204030204" pitchFamily="34" charset="0"/>
                <a:cs typeface="Times New Roman" panose="02020603050405020304" pitchFamily="18" charset="0"/>
              </a:rPr>
              <a:t>Ginger</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n-US" dirty="0">
                <a:latin typeface="Times New Roman" panose="02020603050405020304" pitchFamily="18" charset="0"/>
                <a:ea typeface="Calibri" panose="020F0502020204030204" pitchFamily="34" charset="0"/>
                <a:cs typeface="Times New Roman" panose="02020603050405020304" pitchFamily="18" charset="0"/>
              </a:rPr>
              <a:t>Nicknamed (1)____its red hair, ‘Ginger’ is the most famous of six naturally mummified bodies excavated (2)____the late 19</a:t>
            </a:r>
            <a:r>
              <a:rPr lang="en-US" baseline="30000" dirty="0">
                <a:latin typeface="Times New Roman" panose="02020603050405020304" pitchFamily="18" charset="0"/>
                <a:ea typeface="Calibri" panose="020F0502020204030204" pitchFamily="34" charset="0"/>
                <a:cs typeface="Times New Roman" panose="02020603050405020304" pitchFamily="18" charset="0"/>
              </a:rPr>
              <a:t>th</a:t>
            </a:r>
            <a:r>
              <a:rPr lang="en-US" dirty="0">
                <a:latin typeface="Times New Roman" panose="02020603050405020304" pitchFamily="18" charset="0"/>
                <a:ea typeface="Calibri" panose="020F0502020204030204" pitchFamily="34" charset="0"/>
                <a:cs typeface="Times New Roman" panose="02020603050405020304" pitchFamily="18" charset="0"/>
              </a:rPr>
              <a:t>  century (3)____the shallow graves in the Egyptian desert. It went (4)____display (5)____the British Museum in 1901, becoming the first mummy to be exhibited (6)____public, and has stayed there ever since. Ginger and the other bodies found (7)____it are the oldest known mummies (8)____existence, dating back (9)____about 3400 BCE. Artificial mummification was not yet a common practice (10)____the time of their deaths, but their bodies were naturally dried and preserved by the warm sand (11)____which they were buried.</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5"/>
          <p:cNvSpPr/>
          <p:nvPr/>
        </p:nvSpPr>
        <p:spPr>
          <a:xfrm>
            <a:off x="4981419" y="498823"/>
            <a:ext cx="2855269" cy="357534"/>
          </a:xfrm>
          <a:prstGeom prst="rect">
            <a:avLst/>
          </a:prstGeom>
          <a:solidFill>
            <a:schemeClr val="accent6">
              <a:lumMod val="60000"/>
              <a:lumOff val="40000"/>
            </a:schemeClr>
          </a:solidFill>
        </p:spPr>
        <p:txBody>
          <a:bodyPr wrap="none">
            <a:spAutoFit/>
          </a:bodyPr>
          <a:lstStyle/>
          <a:p>
            <a:pPr algn="just">
              <a:lnSpc>
                <a:spcPct val="115000"/>
              </a:lnSpc>
              <a:spcAft>
                <a:spcPts val="1000"/>
              </a:spcAft>
            </a:pPr>
            <a:r>
              <a:rPr lang="en-US" sz="1600" b="1" i="1" dirty="0">
                <a:latin typeface="Times New Roman" panose="02020603050405020304" pitchFamily="18" charset="0"/>
                <a:ea typeface="Calibri" panose="020F0502020204030204" pitchFamily="34" charset="0"/>
                <a:cs typeface="Times New Roman" panose="02020603050405020304" pitchFamily="18" charset="0"/>
              </a:rPr>
              <a:t>Insert the missing </a:t>
            </a:r>
            <a:r>
              <a:rPr lang="en-US" sz="1600" b="1" i="1" u="sng" dirty="0">
                <a:latin typeface="Times New Roman" panose="02020603050405020304" pitchFamily="18" charset="0"/>
                <a:ea typeface="Calibri" panose="020F0502020204030204" pitchFamily="34" charset="0"/>
                <a:cs typeface="Times New Roman" panose="02020603050405020304" pitchFamily="18" charset="0"/>
              </a:rPr>
              <a:t>prepositions</a:t>
            </a:r>
            <a:r>
              <a:rPr lang="en-US" sz="1600" b="1" i="1" dirty="0">
                <a:latin typeface="Times New Roman" panose="02020603050405020304" pitchFamily="18" charset="0"/>
                <a:ea typeface="Calibri" panose="020F0502020204030204" pitchFamily="34" charset="0"/>
                <a:cs typeface="Times New Roman" panose="02020603050405020304" pitchFamily="18" charset="0"/>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95503F63-F3BE-BFF8-DD49-B71A6CC4AE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59834" y="1471179"/>
            <a:ext cx="3022787" cy="3022787"/>
          </a:xfrm>
          <a:prstGeom prst="rect">
            <a:avLst/>
          </a:prstGeom>
        </p:spPr>
      </p:pic>
      <p:sp>
        <p:nvSpPr>
          <p:cNvPr id="9" name="TextBox 8">
            <a:extLst>
              <a:ext uri="{FF2B5EF4-FFF2-40B4-BE49-F238E27FC236}">
                <a16:creationId xmlns:a16="http://schemas.microsoft.com/office/drawing/2014/main" id="{3A73972C-1ABF-EE8E-1976-039E8AD6B1FB}"/>
              </a:ext>
            </a:extLst>
          </p:cNvPr>
          <p:cNvSpPr txBox="1"/>
          <p:nvPr/>
        </p:nvSpPr>
        <p:spPr>
          <a:xfrm>
            <a:off x="7315200" y="4765556"/>
            <a:ext cx="4752986" cy="1384995"/>
          </a:xfrm>
          <a:prstGeom prst="rect">
            <a:avLst/>
          </a:prstGeom>
          <a:solidFill>
            <a:schemeClr val="accent4">
              <a:lumMod val="20000"/>
              <a:lumOff val="80000"/>
            </a:schemeClr>
          </a:solidFill>
        </p:spPr>
        <p:txBody>
          <a:bodyPr wrap="square">
            <a:spAutoFit/>
          </a:bodyPr>
          <a:lstStyle/>
          <a:p>
            <a:r>
              <a:rPr lang="en-US" sz="1400" b="1" dirty="0">
                <a:solidFill>
                  <a:srgbClr val="3A3A3A"/>
                </a:solidFill>
                <a:latin typeface="rubik"/>
              </a:rPr>
              <a:t>- </a:t>
            </a:r>
            <a:r>
              <a:rPr lang="en-US" sz="1400" b="1" i="0" dirty="0">
                <a:solidFill>
                  <a:srgbClr val="3A3A3A"/>
                </a:solidFill>
                <a:effectLst/>
                <a:latin typeface="rubik"/>
              </a:rPr>
              <a:t>Ginger was found in 1896. </a:t>
            </a:r>
          </a:p>
          <a:p>
            <a:r>
              <a:rPr lang="en-US" sz="1400" b="1" i="0" dirty="0">
                <a:solidFill>
                  <a:srgbClr val="3A3A3A"/>
                </a:solidFill>
                <a:effectLst/>
                <a:latin typeface="rubik"/>
              </a:rPr>
              <a:t>- His body is very well preserved, including the red hair that earned him the nickname Ginger. </a:t>
            </a:r>
          </a:p>
          <a:p>
            <a:r>
              <a:rPr lang="en-US" sz="1400" b="1" i="0" dirty="0">
                <a:solidFill>
                  <a:srgbClr val="3A3A3A"/>
                </a:solidFill>
                <a:effectLst/>
                <a:latin typeface="rubik"/>
              </a:rPr>
              <a:t>- Studies show that he was around 18-21 when he died. </a:t>
            </a:r>
          </a:p>
          <a:p>
            <a:r>
              <a:rPr lang="en-US" sz="1400" b="1" i="0" dirty="0">
                <a:solidFill>
                  <a:srgbClr val="3A3A3A"/>
                </a:solidFill>
                <a:effectLst/>
                <a:latin typeface="rubik"/>
              </a:rPr>
              <a:t>- He has been at the British Museum since 1901.</a:t>
            </a:r>
          </a:p>
          <a:p>
            <a:endParaRPr lang="en-US" sz="1400" b="1" dirty="0"/>
          </a:p>
        </p:txBody>
      </p:sp>
      <p:sp>
        <p:nvSpPr>
          <p:cNvPr id="3" name="Rectangle 2">
            <a:extLst>
              <a:ext uri="{FF2B5EF4-FFF2-40B4-BE49-F238E27FC236}">
                <a16:creationId xmlns:a16="http://schemas.microsoft.com/office/drawing/2014/main" id="{814CC3F6-F822-71DD-3EE7-023573C2ECB8}"/>
              </a:ext>
            </a:extLst>
          </p:cNvPr>
          <p:cNvSpPr/>
          <p:nvPr/>
        </p:nvSpPr>
        <p:spPr>
          <a:xfrm>
            <a:off x="2082570" y="2293048"/>
            <a:ext cx="684076" cy="206187"/>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FOR</a:t>
            </a:r>
          </a:p>
        </p:txBody>
      </p:sp>
      <p:sp>
        <p:nvSpPr>
          <p:cNvPr id="8" name="Rectangle 7">
            <a:extLst>
              <a:ext uri="{FF2B5EF4-FFF2-40B4-BE49-F238E27FC236}">
                <a16:creationId xmlns:a16="http://schemas.microsoft.com/office/drawing/2014/main" id="{42DC43AC-F5D9-5E1D-881A-B5E819A5C647}"/>
              </a:ext>
            </a:extLst>
          </p:cNvPr>
          <p:cNvSpPr/>
          <p:nvPr/>
        </p:nvSpPr>
        <p:spPr>
          <a:xfrm>
            <a:off x="5048892" y="2572127"/>
            <a:ext cx="664153"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IN</a:t>
            </a:r>
          </a:p>
        </p:txBody>
      </p:sp>
      <p:sp>
        <p:nvSpPr>
          <p:cNvPr id="10" name="Rectangle 9">
            <a:extLst>
              <a:ext uri="{FF2B5EF4-FFF2-40B4-BE49-F238E27FC236}">
                <a16:creationId xmlns:a16="http://schemas.microsoft.com/office/drawing/2014/main" id="{57793099-69DA-1C0F-1B40-DFD2C5E28D3A}"/>
              </a:ext>
            </a:extLst>
          </p:cNvPr>
          <p:cNvSpPr/>
          <p:nvPr/>
        </p:nvSpPr>
        <p:spPr>
          <a:xfrm>
            <a:off x="1750493" y="2938104"/>
            <a:ext cx="664153"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FROM</a:t>
            </a:r>
          </a:p>
        </p:txBody>
      </p:sp>
      <p:sp>
        <p:nvSpPr>
          <p:cNvPr id="11" name="Rectangle 10">
            <a:extLst>
              <a:ext uri="{FF2B5EF4-FFF2-40B4-BE49-F238E27FC236}">
                <a16:creationId xmlns:a16="http://schemas.microsoft.com/office/drawing/2014/main" id="{94B5509D-D3E3-70B4-F15E-5C594D3AF9C8}"/>
              </a:ext>
            </a:extLst>
          </p:cNvPr>
          <p:cNvSpPr/>
          <p:nvPr/>
        </p:nvSpPr>
        <p:spPr>
          <a:xfrm>
            <a:off x="1504615" y="3217134"/>
            <a:ext cx="730585"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ON</a:t>
            </a:r>
          </a:p>
        </p:txBody>
      </p:sp>
      <p:sp>
        <p:nvSpPr>
          <p:cNvPr id="12" name="Rectangle 11">
            <a:extLst>
              <a:ext uri="{FF2B5EF4-FFF2-40B4-BE49-F238E27FC236}">
                <a16:creationId xmlns:a16="http://schemas.microsoft.com/office/drawing/2014/main" id="{8641B685-0ED4-9DE7-D250-706AFD1C2FA5}"/>
              </a:ext>
            </a:extLst>
          </p:cNvPr>
          <p:cNvSpPr/>
          <p:nvPr/>
        </p:nvSpPr>
        <p:spPr>
          <a:xfrm>
            <a:off x="3060979" y="3217134"/>
            <a:ext cx="664153"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AT</a:t>
            </a:r>
          </a:p>
        </p:txBody>
      </p:sp>
      <p:sp>
        <p:nvSpPr>
          <p:cNvPr id="13" name="Rectangle 12">
            <a:extLst>
              <a:ext uri="{FF2B5EF4-FFF2-40B4-BE49-F238E27FC236}">
                <a16:creationId xmlns:a16="http://schemas.microsoft.com/office/drawing/2014/main" id="{0652810F-3A18-E1E1-BB80-44A58C0DC3F4}"/>
              </a:ext>
            </a:extLst>
          </p:cNvPr>
          <p:cNvSpPr/>
          <p:nvPr/>
        </p:nvSpPr>
        <p:spPr>
          <a:xfrm>
            <a:off x="5138769" y="3530896"/>
            <a:ext cx="664153"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IN</a:t>
            </a:r>
          </a:p>
        </p:txBody>
      </p:sp>
      <p:sp>
        <p:nvSpPr>
          <p:cNvPr id="14" name="Rectangle 13">
            <a:extLst>
              <a:ext uri="{FF2B5EF4-FFF2-40B4-BE49-F238E27FC236}">
                <a16:creationId xmlns:a16="http://schemas.microsoft.com/office/drawing/2014/main" id="{FE41B29C-5D2B-B54A-041A-AC0D99FA0329}"/>
              </a:ext>
            </a:extLst>
          </p:cNvPr>
          <p:cNvSpPr/>
          <p:nvPr/>
        </p:nvSpPr>
        <p:spPr>
          <a:xfrm>
            <a:off x="921990" y="4182690"/>
            <a:ext cx="664153"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WITH</a:t>
            </a:r>
          </a:p>
        </p:txBody>
      </p:sp>
      <p:sp>
        <p:nvSpPr>
          <p:cNvPr id="15" name="Rectangle 14">
            <a:extLst>
              <a:ext uri="{FF2B5EF4-FFF2-40B4-BE49-F238E27FC236}">
                <a16:creationId xmlns:a16="http://schemas.microsoft.com/office/drawing/2014/main" id="{916B87A3-4999-CF37-F7AF-FC1A46F421E6}"/>
              </a:ext>
            </a:extLst>
          </p:cNvPr>
          <p:cNvSpPr/>
          <p:nvPr/>
        </p:nvSpPr>
        <p:spPr>
          <a:xfrm>
            <a:off x="5279446" y="4166234"/>
            <a:ext cx="664153"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IN</a:t>
            </a:r>
          </a:p>
        </p:txBody>
      </p:sp>
      <p:sp>
        <p:nvSpPr>
          <p:cNvPr id="16" name="Rectangle 15">
            <a:extLst>
              <a:ext uri="{FF2B5EF4-FFF2-40B4-BE49-F238E27FC236}">
                <a16:creationId xmlns:a16="http://schemas.microsoft.com/office/drawing/2014/main" id="{B6B50B85-3092-80FF-AA52-D76A3BFAD82C}"/>
              </a:ext>
            </a:extLst>
          </p:cNvPr>
          <p:cNvSpPr/>
          <p:nvPr/>
        </p:nvSpPr>
        <p:spPr>
          <a:xfrm>
            <a:off x="2124100" y="4488738"/>
            <a:ext cx="664153"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TO</a:t>
            </a:r>
          </a:p>
        </p:txBody>
      </p:sp>
      <p:sp>
        <p:nvSpPr>
          <p:cNvPr id="17" name="Rectangle 16">
            <a:extLst>
              <a:ext uri="{FF2B5EF4-FFF2-40B4-BE49-F238E27FC236}">
                <a16:creationId xmlns:a16="http://schemas.microsoft.com/office/drawing/2014/main" id="{6BBE1F06-52CF-C27F-C194-F940C61B6A6C}"/>
              </a:ext>
            </a:extLst>
          </p:cNvPr>
          <p:cNvSpPr/>
          <p:nvPr/>
        </p:nvSpPr>
        <p:spPr>
          <a:xfrm>
            <a:off x="3876431" y="4773370"/>
            <a:ext cx="789354"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AT</a:t>
            </a:r>
          </a:p>
        </p:txBody>
      </p:sp>
      <p:sp>
        <p:nvSpPr>
          <p:cNvPr id="18" name="Rectangle 17">
            <a:extLst>
              <a:ext uri="{FF2B5EF4-FFF2-40B4-BE49-F238E27FC236}">
                <a16:creationId xmlns:a16="http://schemas.microsoft.com/office/drawing/2014/main" id="{B2FF8026-E645-C961-1482-D67FE223D853}"/>
              </a:ext>
            </a:extLst>
          </p:cNvPr>
          <p:cNvSpPr/>
          <p:nvPr/>
        </p:nvSpPr>
        <p:spPr>
          <a:xfrm>
            <a:off x="1418416" y="5432665"/>
            <a:ext cx="730585" cy="233596"/>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IN</a:t>
            </a:r>
          </a:p>
        </p:txBody>
      </p:sp>
    </p:spTree>
    <p:extLst>
      <p:ext uri="{BB962C8B-B14F-4D97-AF65-F5344CB8AC3E}">
        <p14:creationId xmlns:p14="http://schemas.microsoft.com/office/powerpoint/2010/main" val="3591347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anim calcmode="lin" valueType="num">
                                      <p:cBhvr additive="base">
                                        <p:cTn id="29" dur="500" fill="hold"/>
                                        <p:tgtEl>
                                          <p:spTgt spid="3"/>
                                        </p:tgtEl>
                                        <p:attrNameLst>
                                          <p:attrName>ppt_x</p:attrName>
                                        </p:attrNameLst>
                                      </p:cBhvr>
                                      <p:tavLst>
                                        <p:tav tm="0">
                                          <p:val>
                                            <p:strVal val="#ppt_x"/>
                                          </p:val>
                                        </p:tav>
                                        <p:tav tm="100000">
                                          <p:val>
                                            <p:strVal val="#ppt_x"/>
                                          </p:val>
                                        </p:tav>
                                      </p:tavLst>
                                    </p:anim>
                                    <p:anim calcmode="lin" valueType="num">
                                      <p:cBhvr additive="base">
                                        <p:cTn id="3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additive="base">
                                        <p:cTn id="35" dur="500" fill="hold"/>
                                        <p:tgtEl>
                                          <p:spTgt spid="8"/>
                                        </p:tgtEl>
                                        <p:attrNameLst>
                                          <p:attrName>ppt_x</p:attrName>
                                        </p:attrNameLst>
                                      </p:cBhvr>
                                      <p:tavLst>
                                        <p:tav tm="0">
                                          <p:val>
                                            <p:strVal val="#ppt_x"/>
                                          </p:val>
                                        </p:tav>
                                        <p:tav tm="100000">
                                          <p:val>
                                            <p:strVal val="#ppt_x"/>
                                          </p:val>
                                        </p:tav>
                                      </p:tavLst>
                                    </p:anim>
                                    <p:anim calcmode="lin" valueType="num">
                                      <p:cBhvr additive="base">
                                        <p:cTn id="3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0"/>
                                        </p:tgtEl>
                                        <p:attrNameLst>
                                          <p:attrName>style.visibility</p:attrName>
                                        </p:attrNameLst>
                                      </p:cBhvr>
                                      <p:to>
                                        <p:strVal val="visible"/>
                                      </p:to>
                                    </p:set>
                                    <p:anim calcmode="lin" valueType="num">
                                      <p:cBhvr additive="base">
                                        <p:cTn id="41" dur="500" fill="hold"/>
                                        <p:tgtEl>
                                          <p:spTgt spid="10"/>
                                        </p:tgtEl>
                                        <p:attrNameLst>
                                          <p:attrName>ppt_x</p:attrName>
                                        </p:attrNameLst>
                                      </p:cBhvr>
                                      <p:tavLst>
                                        <p:tav tm="0">
                                          <p:val>
                                            <p:strVal val="#ppt_x"/>
                                          </p:val>
                                        </p:tav>
                                        <p:tav tm="100000">
                                          <p:val>
                                            <p:strVal val="#ppt_x"/>
                                          </p:val>
                                        </p:tav>
                                      </p:tavLst>
                                    </p:anim>
                                    <p:anim calcmode="lin" valueType="num">
                                      <p:cBhvr additive="base">
                                        <p:cTn id="4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 calcmode="lin" valueType="num">
                                      <p:cBhvr additive="base">
                                        <p:cTn id="47" dur="500" fill="hold"/>
                                        <p:tgtEl>
                                          <p:spTgt spid="11"/>
                                        </p:tgtEl>
                                        <p:attrNameLst>
                                          <p:attrName>ppt_x</p:attrName>
                                        </p:attrNameLst>
                                      </p:cBhvr>
                                      <p:tavLst>
                                        <p:tav tm="0">
                                          <p:val>
                                            <p:strVal val="#ppt_x"/>
                                          </p:val>
                                        </p:tav>
                                        <p:tav tm="100000">
                                          <p:val>
                                            <p:strVal val="#ppt_x"/>
                                          </p:val>
                                        </p:tav>
                                      </p:tavLst>
                                    </p:anim>
                                    <p:anim calcmode="lin" valueType="num">
                                      <p:cBhvr additive="base">
                                        <p:cTn id="4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12"/>
                                        </p:tgtEl>
                                        <p:attrNameLst>
                                          <p:attrName>style.visibility</p:attrName>
                                        </p:attrNameLst>
                                      </p:cBhvr>
                                      <p:to>
                                        <p:strVal val="visible"/>
                                      </p:to>
                                    </p:set>
                                    <p:anim calcmode="lin" valueType="num">
                                      <p:cBhvr additive="base">
                                        <p:cTn id="53" dur="500" fill="hold"/>
                                        <p:tgtEl>
                                          <p:spTgt spid="12"/>
                                        </p:tgtEl>
                                        <p:attrNameLst>
                                          <p:attrName>ppt_x</p:attrName>
                                        </p:attrNameLst>
                                      </p:cBhvr>
                                      <p:tavLst>
                                        <p:tav tm="0">
                                          <p:val>
                                            <p:strVal val="#ppt_x"/>
                                          </p:val>
                                        </p:tav>
                                        <p:tav tm="100000">
                                          <p:val>
                                            <p:strVal val="#ppt_x"/>
                                          </p:val>
                                        </p:tav>
                                      </p:tavLst>
                                    </p:anim>
                                    <p:anim calcmode="lin" valueType="num">
                                      <p:cBhvr additive="base">
                                        <p:cTn id="5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13"/>
                                        </p:tgtEl>
                                        <p:attrNameLst>
                                          <p:attrName>style.visibility</p:attrName>
                                        </p:attrNameLst>
                                      </p:cBhvr>
                                      <p:to>
                                        <p:strVal val="visible"/>
                                      </p:to>
                                    </p:set>
                                    <p:anim calcmode="lin" valueType="num">
                                      <p:cBhvr additive="base">
                                        <p:cTn id="59" dur="500" fill="hold"/>
                                        <p:tgtEl>
                                          <p:spTgt spid="13"/>
                                        </p:tgtEl>
                                        <p:attrNameLst>
                                          <p:attrName>ppt_x</p:attrName>
                                        </p:attrNameLst>
                                      </p:cBhvr>
                                      <p:tavLst>
                                        <p:tav tm="0">
                                          <p:val>
                                            <p:strVal val="#ppt_x"/>
                                          </p:val>
                                        </p:tav>
                                        <p:tav tm="100000">
                                          <p:val>
                                            <p:strVal val="#ppt_x"/>
                                          </p:val>
                                        </p:tav>
                                      </p:tavLst>
                                    </p:anim>
                                    <p:anim calcmode="lin" valueType="num">
                                      <p:cBhvr additive="base">
                                        <p:cTn id="6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14"/>
                                        </p:tgtEl>
                                        <p:attrNameLst>
                                          <p:attrName>style.visibility</p:attrName>
                                        </p:attrNameLst>
                                      </p:cBhvr>
                                      <p:to>
                                        <p:strVal val="visible"/>
                                      </p:to>
                                    </p:set>
                                    <p:anim calcmode="lin" valueType="num">
                                      <p:cBhvr additive="base">
                                        <p:cTn id="65" dur="500" fill="hold"/>
                                        <p:tgtEl>
                                          <p:spTgt spid="14"/>
                                        </p:tgtEl>
                                        <p:attrNameLst>
                                          <p:attrName>ppt_x</p:attrName>
                                        </p:attrNameLst>
                                      </p:cBhvr>
                                      <p:tavLst>
                                        <p:tav tm="0">
                                          <p:val>
                                            <p:strVal val="#ppt_x"/>
                                          </p:val>
                                        </p:tav>
                                        <p:tav tm="100000">
                                          <p:val>
                                            <p:strVal val="#ppt_x"/>
                                          </p:val>
                                        </p:tav>
                                      </p:tavLst>
                                    </p:anim>
                                    <p:anim calcmode="lin" valueType="num">
                                      <p:cBhvr additive="base">
                                        <p:cTn id="6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15"/>
                                        </p:tgtEl>
                                        <p:attrNameLst>
                                          <p:attrName>style.visibility</p:attrName>
                                        </p:attrNameLst>
                                      </p:cBhvr>
                                      <p:to>
                                        <p:strVal val="visible"/>
                                      </p:to>
                                    </p:set>
                                    <p:anim calcmode="lin" valueType="num">
                                      <p:cBhvr additive="base">
                                        <p:cTn id="71" dur="500" fill="hold"/>
                                        <p:tgtEl>
                                          <p:spTgt spid="15"/>
                                        </p:tgtEl>
                                        <p:attrNameLst>
                                          <p:attrName>ppt_x</p:attrName>
                                        </p:attrNameLst>
                                      </p:cBhvr>
                                      <p:tavLst>
                                        <p:tav tm="0">
                                          <p:val>
                                            <p:strVal val="#ppt_x"/>
                                          </p:val>
                                        </p:tav>
                                        <p:tav tm="100000">
                                          <p:val>
                                            <p:strVal val="#ppt_x"/>
                                          </p:val>
                                        </p:tav>
                                      </p:tavLst>
                                    </p:anim>
                                    <p:anim calcmode="lin" valueType="num">
                                      <p:cBhvr additive="base">
                                        <p:cTn id="7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16"/>
                                        </p:tgtEl>
                                        <p:attrNameLst>
                                          <p:attrName>style.visibility</p:attrName>
                                        </p:attrNameLst>
                                      </p:cBhvr>
                                      <p:to>
                                        <p:strVal val="visible"/>
                                      </p:to>
                                    </p:set>
                                    <p:anim calcmode="lin" valueType="num">
                                      <p:cBhvr additive="base">
                                        <p:cTn id="77" dur="500" fill="hold"/>
                                        <p:tgtEl>
                                          <p:spTgt spid="16"/>
                                        </p:tgtEl>
                                        <p:attrNameLst>
                                          <p:attrName>ppt_x</p:attrName>
                                        </p:attrNameLst>
                                      </p:cBhvr>
                                      <p:tavLst>
                                        <p:tav tm="0">
                                          <p:val>
                                            <p:strVal val="#ppt_x"/>
                                          </p:val>
                                        </p:tav>
                                        <p:tav tm="100000">
                                          <p:val>
                                            <p:strVal val="#ppt_x"/>
                                          </p:val>
                                        </p:tav>
                                      </p:tavLst>
                                    </p:anim>
                                    <p:anim calcmode="lin" valueType="num">
                                      <p:cBhvr additive="base">
                                        <p:cTn id="7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 presetClass="entr" presetSubtype="4" fill="hold" grpId="0" nodeType="clickEffect">
                                  <p:stCondLst>
                                    <p:cond delay="0"/>
                                  </p:stCondLst>
                                  <p:childTnLst>
                                    <p:set>
                                      <p:cBhvr>
                                        <p:cTn id="82" dur="1" fill="hold">
                                          <p:stCondLst>
                                            <p:cond delay="0"/>
                                          </p:stCondLst>
                                        </p:cTn>
                                        <p:tgtEl>
                                          <p:spTgt spid="17"/>
                                        </p:tgtEl>
                                        <p:attrNameLst>
                                          <p:attrName>style.visibility</p:attrName>
                                        </p:attrNameLst>
                                      </p:cBhvr>
                                      <p:to>
                                        <p:strVal val="visible"/>
                                      </p:to>
                                    </p:set>
                                    <p:anim calcmode="lin" valueType="num">
                                      <p:cBhvr additive="base">
                                        <p:cTn id="83" dur="500" fill="hold"/>
                                        <p:tgtEl>
                                          <p:spTgt spid="17"/>
                                        </p:tgtEl>
                                        <p:attrNameLst>
                                          <p:attrName>ppt_x</p:attrName>
                                        </p:attrNameLst>
                                      </p:cBhvr>
                                      <p:tavLst>
                                        <p:tav tm="0">
                                          <p:val>
                                            <p:strVal val="#ppt_x"/>
                                          </p:val>
                                        </p:tav>
                                        <p:tav tm="100000">
                                          <p:val>
                                            <p:strVal val="#ppt_x"/>
                                          </p:val>
                                        </p:tav>
                                      </p:tavLst>
                                    </p:anim>
                                    <p:anim calcmode="lin" valueType="num">
                                      <p:cBhvr additive="base">
                                        <p:cTn id="8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2" presetClass="entr" presetSubtype="4" fill="hold" grpId="0" nodeType="clickEffect">
                                  <p:stCondLst>
                                    <p:cond delay="0"/>
                                  </p:stCondLst>
                                  <p:childTnLst>
                                    <p:set>
                                      <p:cBhvr>
                                        <p:cTn id="88" dur="1" fill="hold">
                                          <p:stCondLst>
                                            <p:cond delay="0"/>
                                          </p:stCondLst>
                                        </p:cTn>
                                        <p:tgtEl>
                                          <p:spTgt spid="18"/>
                                        </p:tgtEl>
                                        <p:attrNameLst>
                                          <p:attrName>style.visibility</p:attrName>
                                        </p:attrNameLst>
                                      </p:cBhvr>
                                      <p:to>
                                        <p:strVal val="visible"/>
                                      </p:to>
                                    </p:set>
                                    <p:anim calcmode="lin" valueType="num">
                                      <p:cBhvr additive="base">
                                        <p:cTn id="89" dur="500" fill="hold"/>
                                        <p:tgtEl>
                                          <p:spTgt spid="18"/>
                                        </p:tgtEl>
                                        <p:attrNameLst>
                                          <p:attrName>ppt_x</p:attrName>
                                        </p:attrNameLst>
                                      </p:cBhvr>
                                      <p:tavLst>
                                        <p:tav tm="0">
                                          <p:val>
                                            <p:strVal val="#ppt_x"/>
                                          </p:val>
                                        </p:tav>
                                        <p:tav tm="100000">
                                          <p:val>
                                            <p:strVal val="#ppt_x"/>
                                          </p:val>
                                        </p:tav>
                                      </p:tavLst>
                                    </p:anim>
                                    <p:anim calcmode="lin" valueType="num">
                                      <p:cBhvr additive="base">
                                        <p:cTn id="9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9" grpId="0" animBg="1"/>
      <p:bldP spid="3" grpId="0" animBg="1"/>
      <p:bldP spid="8" grpId="0" animBg="1"/>
      <p:bldP spid="10" grpId="0" animBg="1"/>
      <p:bldP spid="11" grpId="0" animBg="1"/>
      <p:bldP spid="12" grpId="0" animBg="1"/>
      <p:bldP spid="13" grpId="0" animBg="1"/>
      <p:bldP spid="14" grpId="0" animBg="1"/>
      <p:bldP spid="15" grpId="0" animBg="1"/>
      <p:bldP spid="16" grpId="0" animBg="1"/>
      <p:bldP spid="17" grpId="0" animBg="1"/>
      <p:bldP spid="18"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1770</TotalTime>
  <Words>4829</Words>
  <Application>Microsoft Office PowerPoint</Application>
  <PresentationFormat>Widescreen</PresentationFormat>
  <Paragraphs>526</Paragraphs>
  <Slides>21</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21</vt:i4>
      </vt:variant>
    </vt:vector>
  </HeadingPairs>
  <TitlesOfParts>
    <vt:vector size="31" baseType="lpstr">
      <vt:lpstr>arial</vt:lpstr>
      <vt:lpstr>arial</vt:lpstr>
      <vt:lpstr>Calibri</vt:lpstr>
      <vt:lpstr>Calibri Light</vt:lpstr>
      <vt:lpstr>Google Sans</vt:lpstr>
      <vt:lpstr>HelveticaNeueLTStd-Lt</vt:lpstr>
      <vt:lpstr>rubik</vt:lpstr>
      <vt:lpstr>Times New Roman</vt:lpstr>
      <vt:lpstr>UtopiaStd-Regular</vt:lpstr>
      <vt:lpstr>Office Theme</vt:lpstr>
      <vt:lpstr>UNIT 6 Ancient Egypt – beliefs, values and customs</vt:lpstr>
      <vt:lpstr>Vocabulary practice                     Textbook, p. 64-65</vt:lpstr>
      <vt:lpstr>Word formation                                  Textbook, p. 65</vt:lpstr>
      <vt:lpstr>Impersonal passive (passive + infinitive constructions) Textbook, p. 65-66</vt:lpstr>
      <vt:lpstr>Impersonal passive (passive + infinitive constructions) Textbook, p. 65-66</vt:lpstr>
      <vt:lpstr>Prepositions                                        Textbook, p. 66</vt:lpstr>
      <vt:lpstr>Tenses                                                 Textbook, p. 67</vt:lpstr>
      <vt:lpstr> Significant mummies </vt:lpstr>
      <vt:lpstr>Ginger </vt:lpstr>
      <vt:lpstr>Hatshepsut</vt:lpstr>
      <vt:lpstr>King Tutankhamun</vt:lpstr>
      <vt:lpstr>Word formation </vt:lpstr>
      <vt:lpstr>Terms and definitions                     Textbook, p. 70</vt:lpstr>
      <vt:lpstr>Tenses                      </vt:lpstr>
      <vt:lpstr>Terms and definitions                        Textbook, p. 70 </vt:lpstr>
      <vt:lpstr>Gap-filling exercise                      Textbook, p. 70-71</vt:lpstr>
      <vt:lpstr>Prepositions                                        Textbook, p. 71</vt:lpstr>
      <vt:lpstr>Gap-filling exercise                       Textbook, p. 71-72</vt:lpstr>
      <vt:lpstr>Gap-filling exercise                      Textbook, p. 72-73</vt:lpstr>
      <vt:lpstr>Gap-filling exercise                      Textbook, p. 72-73</vt:lpstr>
      <vt:lpstr>Focus on: contestability - Tutankhamun</vt:lpstr>
    </vt:vector>
  </TitlesOfParts>
  <Company>diakov.net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6 Ancient Egypt – beliefs, values and customs</dc:title>
  <dc:creator>RePack by Diakov</dc:creator>
  <cp:lastModifiedBy>maja belanov</cp:lastModifiedBy>
  <cp:revision>113</cp:revision>
  <dcterms:created xsi:type="dcterms:W3CDTF">2024-01-12T23:32:08Z</dcterms:created>
  <dcterms:modified xsi:type="dcterms:W3CDTF">2024-03-07T21:13:49Z</dcterms:modified>
</cp:coreProperties>
</file>