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79" r:id="rId6"/>
    <p:sldId id="280" r:id="rId7"/>
    <p:sldId id="281" r:id="rId8"/>
    <p:sldId id="282" r:id="rId9"/>
    <p:sldId id="283" r:id="rId10"/>
    <p:sldId id="284" r:id="rId11"/>
    <p:sldId id="285" r:id="rId12"/>
    <p:sldId id="288" r:id="rId13"/>
    <p:sldId id="291" r:id="rId14"/>
    <p:sldId id="289" r:id="rId15"/>
    <p:sldId id="290" r:id="rId16"/>
    <p:sldId id="292" r:id="rId17"/>
    <p:sldId id="293" r:id="rId18"/>
    <p:sldId id="294" r:id="rId19"/>
    <p:sldId id="297" r:id="rId20"/>
    <p:sldId id="295"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2BFCCF-36C4-4A05-99BE-606EEE1F997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10957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BFCCF-36C4-4A05-99BE-606EEE1F997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2104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BFCCF-36C4-4A05-99BE-606EEE1F997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32599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2BFCCF-36C4-4A05-99BE-606EEE1F997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53577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2BFCCF-36C4-4A05-99BE-606EEE1F9979}"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393078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2BFCCF-36C4-4A05-99BE-606EEE1F9979}"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327598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BFCCF-36C4-4A05-99BE-606EEE1F9979}"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431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2BFCCF-36C4-4A05-99BE-606EEE1F9979}"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98214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BFCCF-36C4-4A05-99BE-606EEE1F9979}"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273026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2BFCCF-36C4-4A05-99BE-606EEE1F9979}"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416097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2BFCCF-36C4-4A05-99BE-606EEE1F9979}"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26DAD-127E-4897-ACB7-F6A6F8A9C332}" type="slidenum">
              <a:rPr lang="en-US" smtClean="0"/>
              <a:t>‹#›</a:t>
            </a:fld>
            <a:endParaRPr lang="en-US"/>
          </a:p>
        </p:txBody>
      </p:sp>
    </p:spTree>
    <p:extLst>
      <p:ext uri="{BB962C8B-B14F-4D97-AF65-F5344CB8AC3E}">
        <p14:creationId xmlns:p14="http://schemas.microsoft.com/office/powerpoint/2010/main" val="83188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BFCCF-36C4-4A05-99BE-606EEE1F9979}" type="datetimeFigureOut">
              <a:rPr lang="en-US" smtClean="0"/>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26DAD-127E-4897-ACB7-F6A6F8A9C332}" type="slidenum">
              <a:rPr lang="en-US" smtClean="0"/>
              <a:t>‹#›</a:t>
            </a:fld>
            <a:endParaRPr lang="en-US"/>
          </a:p>
        </p:txBody>
      </p:sp>
    </p:spTree>
    <p:extLst>
      <p:ext uri="{BB962C8B-B14F-4D97-AF65-F5344CB8AC3E}">
        <p14:creationId xmlns:p14="http://schemas.microsoft.com/office/powerpoint/2010/main" val="382141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683" y="2153140"/>
            <a:ext cx="9144000" cy="2387600"/>
          </a:xfrm>
        </p:spPr>
        <p:txBody>
          <a:bodyPr>
            <a:normAutofit fontScale="90000"/>
          </a:bodyPr>
          <a:lstStyle/>
          <a:p>
            <a:r>
              <a:rPr lang="en-US" b="1" dirty="0"/>
              <a:t>UNIT 6</a:t>
            </a:r>
            <a:br>
              <a:rPr lang="en-US" dirty="0"/>
            </a:br>
            <a:r>
              <a:rPr lang="en-US" b="1" dirty="0">
                <a:solidFill>
                  <a:srgbClr val="FF0000"/>
                </a:solidFill>
              </a:rPr>
              <a:t>Ancient Egypt – beliefs, values and customs</a:t>
            </a:r>
          </a:p>
        </p:txBody>
      </p:sp>
    </p:spTree>
    <p:extLst>
      <p:ext uri="{BB962C8B-B14F-4D97-AF65-F5344CB8AC3E}">
        <p14:creationId xmlns:p14="http://schemas.microsoft.com/office/powerpoint/2010/main" val="208010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213"/>
          </a:xfrm>
        </p:spPr>
        <p:txBody>
          <a:bodyPr>
            <a:normAutofit fontScale="90000"/>
          </a:bodyPr>
          <a:lstStyle/>
          <a:p>
            <a:r>
              <a:rPr lang="en-US" b="1" dirty="0"/>
              <a:t>Hatshepsut</a:t>
            </a:r>
          </a:p>
        </p:txBody>
      </p:sp>
      <p:graphicFrame>
        <p:nvGraphicFramePr>
          <p:cNvPr id="4" name="Table 3"/>
          <p:cNvGraphicFramePr>
            <a:graphicFrameLocks noGrp="1"/>
          </p:cNvGraphicFramePr>
          <p:nvPr>
            <p:extLst>
              <p:ext uri="{D42A27DB-BD31-4B8C-83A1-F6EECF244321}">
                <p14:modId xmlns:p14="http://schemas.microsoft.com/office/powerpoint/2010/main" val="639113410"/>
              </p:ext>
            </p:extLst>
          </p:nvPr>
        </p:nvGraphicFramePr>
        <p:xfrm>
          <a:off x="939945" y="1183694"/>
          <a:ext cx="4410075" cy="787908"/>
        </p:xfrm>
        <a:graphic>
          <a:graphicData uri="http://schemas.openxmlformats.org/drawingml/2006/table">
            <a:tbl>
              <a:tblPr firstRow="1" firstCol="1" bandRow="1"/>
              <a:tblGrid>
                <a:gridCol w="1470025">
                  <a:extLst>
                    <a:ext uri="{9D8B030D-6E8A-4147-A177-3AD203B41FA5}">
                      <a16:colId xmlns:a16="http://schemas.microsoft.com/office/drawing/2014/main" val="3666486575"/>
                    </a:ext>
                  </a:extLst>
                </a:gridCol>
                <a:gridCol w="1470025">
                  <a:extLst>
                    <a:ext uri="{9D8B030D-6E8A-4147-A177-3AD203B41FA5}">
                      <a16:colId xmlns:a16="http://schemas.microsoft.com/office/drawing/2014/main" val="3971104409"/>
                    </a:ext>
                  </a:extLst>
                </a:gridCol>
                <a:gridCol w="1470025">
                  <a:extLst>
                    <a:ext uri="{9D8B030D-6E8A-4147-A177-3AD203B41FA5}">
                      <a16:colId xmlns:a16="http://schemas.microsoft.com/office/drawing/2014/main" val="3692650670"/>
                    </a:ext>
                  </a:extLst>
                </a:gridCol>
              </a:tblGrid>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unearthed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 prominent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 contained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938870"/>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 discovered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 bearing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 vital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620590"/>
                  </a:ext>
                </a:extLst>
              </a:tr>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g. determine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 inscription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quest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931746"/>
                  </a:ext>
                </a:extLst>
              </a:tr>
            </a:tbl>
          </a:graphicData>
        </a:graphic>
      </p:graphicFrame>
      <p:sp>
        <p:nvSpPr>
          <p:cNvPr id="5" name="Rectangle 4"/>
          <p:cNvSpPr/>
          <p:nvPr/>
        </p:nvSpPr>
        <p:spPr>
          <a:xfrm>
            <a:off x="673331" y="2215958"/>
            <a:ext cx="8961120" cy="4223144"/>
          </a:xfrm>
          <a:prstGeom prst="rect">
            <a:avLst/>
          </a:prstGeom>
        </p:spPr>
        <p:txBody>
          <a:bodyPr wrap="square">
            <a:spAutoFit/>
          </a:bodyPr>
          <a:lstStyle/>
          <a:p>
            <a:pPr algn="just">
              <a:lnSpc>
                <a:spcPct val="115000"/>
              </a:lnSpc>
              <a:spcAft>
                <a:spcPts val="10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Hatshepsut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The archeologist Howard Carter (1)__________(</a:t>
            </a:r>
            <a:r>
              <a:rPr lang="en-US" sz="1700" b="1" dirty="0">
                <a:latin typeface="Times New Roman" panose="02020603050405020304" pitchFamily="18" charset="0"/>
                <a:ea typeface="Calibri" panose="020F0502020204030204" pitchFamily="34" charset="0"/>
                <a:cs typeface="Times New Roman" panose="02020603050405020304" pitchFamily="18" charset="0"/>
              </a:rPr>
              <a:t>found) </a:t>
            </a:r>
            <a:r>
              <a:rPr lang="en-US" sz="1700" dirty="0">
                <a:latin typeface="Times New Roman" panose="02020603050405020304" pitchFamily="18" charset="0"/>
                <a:ea typeface="Calibri" panose="020F0502020204030204" pitchFamily="34" charset="0"/>
                <a:cs typeface="Times New Roman" panose="02020603050405020304" pitchFamily="18" charset="0"/>
              </a:rPr>
              <a:t>the tomb of the most (2)__________(</a:t>
            </a:r>
            <a:r>
              <a:rPr lang="en-US" sz="1700" b="1" dirty="0">
                <a:latin typeface="Times New Roman" panose="02020603050405020304" pitchFamily="18" charset="0"/>
                <a:ea typeface="Calibri" panose="020F0502020204030204" pitchFamily="34" charset="0"/>
                <a:cs typeface="Times New Roman" panose="02020603050405020304" pitchFamily="18" charset="0"/>
              </a:rPr>
              <a:t>famous</a:t>
            </a:r>
            <a:r>
              <a:rPr lang="en-US" sz="1700" dirty="0">
                <a:latin typeface="Times New Roman" panose="02020603050405020304" pitchFamily="18" charset="0"/>
                <a:ea typeface="Calibri" panose="020F0502020204030204" pitchFamily="34" charset="0"/>
                <a:cs typeface="Times New Roman" panose="02020603050405020304" pitchFamily="18" charset="0"/>
              </a:rPr>
              <a:t>) female pharaoh Hatshepsut in Egypt’s Valley of the Kings in 1902. When he located her sarcophagus some years later, however, it was found to be empty. Carter also (3)_________(</a:t>
            </a:r>
            <a:r>
              <a:rPr lang="en-US" sz="1700" b="1" dirty="0">
                <a:latin typeface="Times New Roman" panose="02020603050405020304" pitchFamily="18" charset="0"/>
                <a:ea typeface="Calibri" panose="020F0502020204030204" pitchFamily="34" charset="0"/>
                <a:cs typeface="Times New Roman" panose="02020603050405020304" pitchFamily="18" charset="0"/>
              </a:rPr>
              <a:t>excavated</a:t>
            </a:r>
            <a:r>
              <a:rPr lang="en-US" sz="1700" dirty="0">
                <a:latin typeface="Times New Roman" panose="02020603050405020304" pitchFamily="18" charset="0"/>
                <a:ea typeface="Calibri" panose="020F0502020204030204" pitchFamily="34" charset="0"/>
                <a:cs typeface="Times New Roman" panose="02020603050405020304" pitchFamily="18" charset="0"/>
              </a:rPr>
              <a:t>) a separate tomb, known as KV60, which (4)_________ (</a:t>
            </a:r>
            <a:r>
              <a:rPr lang="en-US" sz="1700" b="1" dirty="0">
                <a:latin typeface="Times New Roman" panose="02020603050405020304" pitchFamily="18" charset="0"/>
                <a:ea typeface="Calibri" panose="020F0502020204030204" pitchFamily="34" charset="0"/>
                <a:cs typeface="Times New Roman" panose="02020603050405020304" pitchFamily="18" charset="0"/>
              </a:rPr>
              <a:t>accommodated</a:t>
            </a:r>
            <a:r>
              <a:rPr lang="en-US" sz="1700" dirty="0">
                <a:latin typeface="Times New Roman" panose="02020603050405020304" pitchFamily="18" charset="0"/>
                <a:ea typeface="Calibri" panose="020F0502020204030204" pitchFamily="34" charset="0"/>
                <a:cs typeface="Times New Roman" panose="02020603050405020304" pitchFamily="18" charset="0"/>
              </a:rPr>
              <a:t>) two coffins: that of Hatshepsut’s wet nurse* - identified as such by an (5)_________(</a:t>
            </a:r>
            <a:r>
              <a:rPr lang="en-US" sz="1700" b="1" dirty="0">
                <a:latin typeface="Times New Roman" panose="02020603050405020304" pitchFamily="18" charset="0"/>
                <a:ea typeface="Calibri" panose="020F0502020204030204" pitchFamily="34" charset="0"/>
                <a:cs typeface="Times New Roman" panose="02020603050405020304" pitchFamily="18" charset="0"/>
              </a:rPr>
              <a:t>writing</a:t>
            </a:r>
            <a:r>
              <a:rPr lang="en-US" sz="1700" dirty="0">
                <a:latin typeface="Times New Roman" panose="02020603050405020304" pitchFamily="18" charset="0"/>
                <a:ea typeface="Calibri" panose="020F0502020204030204" pitchFamily="34" charset="0"/>
                <a:cs typeface="Times New Roman" panose="02020603050405020304" pitchFamily="18" charset="0"/>
              </a:rPr>
              <a:t>) on its cover - and that of an unknown female. In 2006, a team of archeologists set out to (6)__________(</a:t>
            </a:r>
            <a:r>
              <a:rPr lang="en-US" sz="1700" b="1" dirty="0">
                <a:latin typeface="Times New Roman" panose="02020603050405020304" pitchFamily="18" charset="0"/>
                <a:ea typeface="Calibri" panose="020F0502020204030204" pitchFamily="34" charset="0"/>
                <a:cs typeface="Times New Roman" panose="02020603050405020304" pitchFamily="18" charset="0"/>
              </a:rPr>
              <a:t>figure out</a:t>
            </a:r>
            <a:r>
              <a:rPr lang="en-US" sz="1700" dirty="0">
                <a:latin typeface="Times New Roman" panose="02020603050405020304" pitchFamily="18" charset="0"/>
                <a:ea typeface="Calibri" panose="020F0502020204030204" pitchFamily="34" charset="0"/>
                <a:cs typeface="Times New Roman" panose="02020603050405020304" pitchFamily="18" charset="0"/>
              </a:rPr>
              <a:t>) whether the anonymous woman in KV60 could be the missing queen herself. The (7)________(</a:t>
            </a:r>
            <a:r>
              <a:rPr lang="en-US" sz="1700" b="1" dirty="0">
                <a:latin typeface="Times New Roman" panose="02020603050405020304" pitchFamily="18" charset="0"/>
                <a:ea typeface="Calibri" panose="020F0502020204030204" pitchFamily="34" charset="0"/>
                <a:cs typeface="Times New Roman" panose="02020603050405020304" pitchFamily="18" charset="0"/>
              </a:rPr>
              <a:t>crucial</a:t>
            </a:r>
            <a:r>
              <a:rPr lang="en-US" sz="1700" dirty="0">
                <a:latin typeface="Times New Roman" panose="02020603050405020304" pitchFamily="18" charset="0"/>
                <a:ea typeface="Calibri" panose="020F0502020204030204" pitchFamily="34" charset="0"/>
                <a:cs typeface="Times New Roman" panose="02020603050405020304" pitchFamily="18" charset="0"/>
              </a:rPr>
              <a:t>) piece of evidence was a molar tooth found in a wooden box (8)________(</a:t>
            </a:r>
            <a:r>
              <a:rPr lang="en-US" sz="1700" b="1" dirty="0">
                <a:latin typeface="Times New Roman" panose="02020603050405020304" pitchFamily="18" charset="0"/>
                <a:ea typeface="Calibri" panose="020F0502020204030204" pitchFamily="34" charset="0"/>
                <a:cs typeface="Times New Roman" panose="02020603050405020304" pitchFamily="18" charset="0"/>
              </a:rPr>
              <a:t>having</a:t>
            </a:r>
            <a:r>
              <a:rPr lang="en-US" sz="1700" dirty="0">
                <a:latin typeface="Times New Roman" panose="02020603050405020304" pitchFamily="18" charset="0"/>
                <a:ea typeface="Calibri" panose="020F0502020204030204" pitchFamily="34" charset="0"/>
                <a:cs typeface="Times New Roman" panose="02020603050405020304" pitchFamily="18" charset="0"/>
              </a:rPr>
              <a:t>) Hatshepsut’s name. When they compared the tooth to a gap in the mummy’s upper jaw, it was a perfect fit, leading the researchers to conclude that the (9)_________(</a:t>
            </a:r>
            <a:r>
              <a:rPr lang="en-US" sz="1700" b="1" dirty="0">
                <a:latin typeface="Times New Roman" panose="02020603050405020304" pitchFamily="18" charset="0"/>
                <a:ea typeface="Calibri" panose="020F0502020204030204" pitchFamily="34" charset="0"/>
                <a:cs typeface="Times New Roman" panose="02020603050405020304" pitchFamily="18" charset="0"/>
              </a:rPr>
              <a:t>search</a:t>
            </a:r>
            <a:r>
              <a:rPr lang="en-US" sz="1700" dirty="0">
                <a:latin typeface="Times New Roman" panose="02020603050405020304" pitchFamily="18" charset="0"/>
                <a:ea typeface="Calibri" panose="020F0502020204030204" pitchFamily="34" charset="0"/>
                <a:cs typeface="Times New Roman" panose="02020603050405020304" pitchFamily="18" charset="0"/>
              </a:rPr>
              <a:t>) for the mummy of Hatshepsut was finally over.</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700" dirty="0">
                <a:latin typeface="Times New Roman" panose="02020603050405020304" pitchFamily="18" charset="0"/>
                <a:ea typeface="Calibri" panose="020F0502020204030204" pitchFamily="34" charset="0"/>
                <a:cs typeface="Times New Roman" panose="02020603050405020304" pitchFamily="18" charset="0"/>
              </a:rPr>
              <a:t>*</a:t>
            </a:r>
            <a:r>
              <a:rPr lang="en-US" sz="1700" b="1" dirty="0">
                <a:latin typeface="Times New Roman" panose="02020603050405020304" pitchFamily="18" charset="0"/>
                <a:ea typeface="Calibri" panose="020F0502020204030204" pitchFamily="34" charset="0"/>
                <a:cs typeface="Times New Roman" panose="02020603050405020304" pitchFamily="18" charset="0"/>
              </a:rPr>
              <a:t>wet nurse</a:t>
            </a:r>
            <a:r>
              <a:rPr lang="en-US" sz="1700" dirty="0">
                <a:latin typeface="Times New Roman" panose="02020603050405020304" pitchFamily="18" charset="0"/>
                <a:ea typeface="Calibri" panose="020F0502020204030204" pitchFamily="34" charset="0"/>
                <a:cs typeface="Times New Roman" panose="02020603050405020304" pitchFamily="18" charset="0"/>
              </a:rPr>
              <a:t> - a woman who cares for and breast-feeds other people's babies as a job</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680943" y="1291576"/>
            <a:ext cx="4253559" cy="572144"/>
          </a:xfrm>
          <a:prstGeom prst="rect">
            <a:avLst/>
          </a:prstGeom>
          <a:solidFill>
            <a:schemeClr val="accent6">
              <a:lumMod val="60000"/>
              <a:lumOff val="40000"/>
            </a:schemeClr>
          </a:solidFill>
        </p:spPr>
        <p:txBody>
          <a:bodyPr wrap="square">
            <a:spAutoFit/>
          </a:bodyPr>
          <a:lstStyle/>
          <a:p>
            <a:pPr algn="just">
              <a:lnSpc>
                <a:spcPct val="115000"/>
              </a:lnSpc>
              <a:spcAft>
                <a:spcPts val="1000"/>
              </a:spcAft>
            </a:pPr>
            <a:r>
              <a:rPr lang="en-US" sz="1400" b="1" i="1" dirty="0">
                <a:latin typeface="Times New Roman" panose="02020603050405020304" pitchFamily="18" charset="0"/>
                <a:ea typeface="Calibri" panose="020F0502020204030204" pitchFamily="34" charset="0"/>
                <a:cs typeface="Times New Roman" panose="02020603050405020304" pitchFamily="18" charset="0"/>
              </a:rPr>
              <a:t>Insert the synonyms given below in the appropriate blanks in the text. Use the words in brackets as hints: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697699" y="2201723"/>
            <a:ext cx="2155124" cy="3760902"/>
          </a:xfrm>
          <a:prstGeom prst="rect">
            <a:avLst/>
          </a:prstGeom>
        </p:spPr>
      </p:pic>
      <p:sp>
        <p:nvSpPr>
          <p:cNvPr id="7" name="Rectangle 6">
            <a:extLst>
              <a:ext uri="{FF2B5EF4-FFF2-40B4-BE49-F238E27FC236}">
                <a16:creationId xmlns:a16="http://schemas.microsoft.com/office/drawing/2014/main" id="{EC2917C9-B2EA-2902-D559-FC225013BF5B}"/>
              </a:ext>
            </a:extLst>
          </p:cNvPr>
          <p:cNvSpPr/>
          <p:nvPr/>
        </p:nvSpPr>
        <p:spPr>
          <a:xfrm>
            <a:off x="4533389" y="2689358"/>
            <a:ext cx="201084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DISCOVERED</a:t>
            </a:r>
          </a:p>
        </p:txBody>
      </p:sp>
      <p:sp>
        <p:nvSpPr>
          <p:cNvPr id="8" name="Rectangle 7">
            <a:extLst>
              <a:ext uri="{FF2B5EF4-FFF2-40B4-BE49-F238E27FC236}">
                <a16:creationId xmlns:a16="http://schemas.microsoft.com/office/drawing/2014/main" id="{BF7AB68E-1F14-53BE-B27C-F8C5DF63966F}"/>
              </a:ext>
            </a:extLst>
          </p:cNvPr>
          <p:cNvSpPr/>
          <p:nvPr/>
        </p:nvSpPr>
        <p:spPr>
          <a:xfrm>
            <a:off x="752498" y="2996643"/>
            <a:ext cx="214310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PROMINENT</a:t>
            </a:r>
          </a:p>
        </p:txBody>
      </p:sp>
      <p:sp>
        <p:nvSpPr>
          <p:cNvPr id="9" name="Rectangle 8">
            <a:extLst>
              <a:ext uri="{FF2B5EF4-FFF2-40B4-BE49-F238E27FC236}">
                <a16:creationId xmlns:a16="http://schemas.microsoft.com/office/drawing/2014/main" id="{E1A328B8-E29D-333D-30DD-3DA5FD935784}"/>
              </a:ext>
            </a:extLst>
          </p:cNvPr>
          <p:cNvSpPr/>
          <p:nvPr/>
        </p:nvSpPr>
        <p:spPr>
          <a:xfrm>
            <a:off x="752499" y="3614058"/>
            <a:ext cx="227757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UNEARTHED</a:t>
            </a:r>
          </a:p>
        </p:txBody>
      </p:sp>
      <p:sp>
        <p:nvSpPr>
          <p:cNvPr id="10" name="Rectangle 9">
            <a:extLst>
              <a:ext uri="{FF2B5EF4-FFF2-40B4-BE49-F238E27FC236}">
                <a16:creationId xmlns:a16="http://schemas.microsoft.com/office/drawing/2014/main" id="{530BD9F5-F0FA-AF7D-3C8E-6CE5C2AA96CD}"/>
              </a:ext>
            </a:extLst>
          </p:cNvPr>
          <p:cNvSpPr/>
          <p:nvPr/>
        </p:nvSpPr>
        <p:spPr>
          <a:xfrm>
            <a:off x="7009862" y="3614058"/>
            <a:ext cx="2510655"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CONTAINED</a:t>
            </a:r>
          </a:p>
        </p:txBody>
      </p:sp>
      <p:sp>
        <p:nvSpPr>
          <p:cNvPr id="11" name="Rectangle 10">
            <a:extLst>
              <a:ext uri="{FF2B5EF4-FFF2-40B4-BE49-F238E27FC236}">
                <a16:creationId xmlns:a16="http://schemas.microsoft.com/office/drawing/2014/main" id="{1E51604F-DA9F-7093-0A8E-7B89A61FB61C}"/>
              </a:ext>
            </a:extLst>
          </p:cNvPr>
          <p:cNvSpPr/>
          <p:nvPr/>
        </p:nvSpPr>
        <p:spPr>
          <a:xfrm>
            <a:off x="7207086" y="3943298"/>
            <a:ext cx="178451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INSCRIPTION</a:t>
            </a:r>
          </a:p>
        </p:txBody>
      </p:sp>
      <p:sp>
        <p:nvSpPr>
          <p:cNvPr id="12" name="Rectangle 11">
            <a:extLst>
              <a:ext uri="{FF2B5EF4-FFF2-40B4-BE49-F238E27FC236}">
                <a16:creationId xmlns:a16="http://schemas.microsoft.com/office/drawing/2014/main" id="{495579EF-D72A-FD38-EC4C-BED9E2138A51}"/>
              </a:ext>
            </a:extLst>
          </p:cNvPr>
          <p:cNvSpPr/>
          <p:nvPr/>
        </p:nvSpPr>
        <p:spPr>
          <a:xfrm>
            <a:off x="1030404" y="4511541"/>
            <a:ext cx="212517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DETERMINE</a:t>
            </a:r>
          </a:p>
        </p:txBody>
      </p:sp>
      <p:sp>
        <p:nvSpPr>
          <p:cNvPr id="13" name="Rectangle 12">
            <a:extLst>
              <a:ext uri="{FF2B5EF4-FFF2-40B4-BE49-F238E27FC236}">
                <a16:creationId xmlns:a16="http://schemas.microsoft.com/office/drawing/2014/main" id="{B67E6EF4-4DE7-B438-199F-37B867955AE7}"/>
              </a:ext>
            </a:extLst>
          </p:cNvPr>
          <p:cNvSpPr/>
          <p:nvPr/>
        </p:nvSpPr>
        <p:spPr>
          <a:xfrm>
            <a:off x="2241176" y="4792984"/>
            <a:ext cx="158675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VITAL</a:t>
            </a:r>
          </a:p>
        </p:txBody>
      </p:sp>
      <p:sp>
        <p:nvSpPr>
          <p:cNvPr id="14" name="Rectangle 13">
            <a:extLst>
              <a:ext uri="{FF2B5EF4-FFF2-40B4-BE49-F238E27FC236}">
                <a16:creationId xmlns:a16="http://schemas.microsoft.com/office/drawing/2014/main" id="{3B2110C7-F619-BE48-F26E-CF464D29D642}"/>
              </a:ext>
            </a:extLst>
          </p:cNvPr>
          <p:cNvSpPr/>
          <p:nvPr/>
        </p:nvSpPr>
        <p:spPr>
          <a:xfrm>
            <a:off x="1030405" y="5101004"/>
            <a:ext cx="158675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BEARING</a:t>
            </a:r>
          </a:p>
        </p:txBody>
      </p:sp>
      <p:sp>
        <p:nvSpPr>
          <p:cNvPr id="15" name="Rectangle 14">
            <a:extLst>
              <a:ext uri="{FF2B5EF4-FFF2-40B4-BE49-F238E27FC236}">
                <a16:creationId xmlns:a16="http://schemas.microsoft.com/office/drawing/2014/main" id="{B66B5F20-7881-0E1F-6ED0-A1F4AB949C34}"/>
              </a:ext>
            </a:extLst>
          </p:cNvPr>
          <p:cNvSpPr/>
          <p:nvPr/>
        </p:nvSpPr>
        <p:spPr>
          <a:xfrm>
            <a:off x="7538781" y="5396238"/>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QUEST</a:t>
            </a:r>
          </a:p>
        </p:txBody>
      </p:sp>
    </p:spTree>
    <p:extLst>
      <p:ext uri="{BB962C8B-B14F-4D97-AF65-F5344CB8AC3E}">
        <p14:creationId xmlns:p14="http://schemas.microsoft.com/office/powerpoint/2010/main" val="791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2773"/>
          </a:xfrm>
        </p:spPr>
        <p:txBody>
          <a:bodyPr>
            <a:normAutofit fontScale="90000"/>
          </a:bodyPr>
          <a:lstStyle/>
          <a:p>
            <a:r>
              <a:rPr lang="en-US" b="1" dirty="0"/>
              <a:t>King Tutankhamun</a:t>
            </a:r>
          </a:p>
        </p:txBody>
      </p:sp>
      <p:graphicFrame>
        <p:nvGraphicFramePr>
          <p:cNvPr id="4" name="Table 3"/>
          <p:cNvGraphicFramePr>
            <a:graphicFrameLocks noGrp="1"/>
          </p:cNvGraphicFramePr>
          <p:nvPr>
            <p:extLst>
              <p:ext uri="{D42A27DB-BD31-4B8C-83A1-F6EECF244321}">
                <p14:modId xmlns:p14="http://schemas.microsoft.com/office/powerpoint/2010/main" val="1266346020"/>
              </p:ext>
            </p:extLst>
          </p:nvPr>
        </p:nvGraphicFramePr>
        <p:xfrm>
          <a:off x="1061085" y="1098618"/>
          <a:ext cx="4400550" cy="787908"/>
        </p:xfrm>
        <a:graphic>
          <a:graphicData uri="http://schemas.openxmlformats.org/drawingml/2006/table">
            <a:tbl>
              <a:tblPr firstRow="1" firstCol="1" bandRow="1"/>
              <a:tblGrid>
                <a:gridCol w="1428750">
                  <a:extLst>
                    <a:ext uri="{9D8B030D-6E8A-4147-A177-3AD203B41FA5}">
                      <a16:colId xmlns:a16="http://schemas.microsoft.com/office/drawing/2014/main" val="628283654"/>
                    </a:ext>
                  </a:extLst>
                </a:gridCol>
                <a:gridCol w="1428750">
                  <a:extLst>
                    <a:ext uri="{9D8B030D-6E8A-4147-A177-3AD203B41FA5}">
                      <a16:colId xmlns:a16="http://schemas.microsoft.com/office/drawing/2014/main" val="1432532282"/>
                    </a:ext>
                  </a:extLst>
                </a:gridCol>
                <a:gridCol w="1543050">
                  <a:extLst>
                    <a:ext uri="{9D8B030D-6E8A-4147-A177-3AD203B41FA5}">
                      <a16:colId xmlns:a16="http://schemas.microsoft.com/office/drawing/2014/main" val="1858627014"/>
                    </a:ext>
                  </a:extLst>
                </a:gridCol>
              </a:tblGrid>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particular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 prompted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 household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036139"/>
                  </a:ext>
                </a:extLst>
              </a:tr>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d. infected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 obscure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 general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896512"/>
                  </a:ext>
                </a:extLst>
              </a:tr>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g. wrath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 intrude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curse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633225"/>
                  </a:ext>
                </a:extLst>
              </a:tr>
            </a:tbl>
          </a:graphicData>
        </a:graphic>
      </p:graphicFrame>
      <p:sp>
        <p:nvSpPr>
          <p:cNvPr id="5" name="Rectangle 4"/>
          <p:cNvSpPr/>
          <p:nvPr/>
        </p:nvSpPr>
        <p:spPr>
          <a:xfrm>
            <a:off x="838200" y="2126422"/>
            <a:ext cx="8478982" cy="3704412"/>
          </a:xfrm>
          <a:prstGeom prst="rect">
            <a:avLst/>
          </a:prstGeom>
        </p:spPr>
        <p:txBody>
          <a:bodyPr wrap="square">
            <a:spAutoFit/>
          </a:bodyPr>
          <a:lstStyle/>
          <a:p>
            <a:pPr algn="just">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King Tutankhamun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Ancient Egypt’s ‘boy king’ became pharaoh at the age of nine and ruled for approximately 10 years. Relatively (1)_________during his lifetime, Tutankhamun–or ‘King Tut’  - became a (2)_________name in 1922, when the archeologist Howard Carter found his remarkable tomb in Egypt’s Valley of the Kings. The tomb was laden with ancient treasures, including a solid gold funerary mask. The discovery (3)__________a worldwide fascination with Egyptology in (4)_______________and Tutankhamun in (5)_______________. Carter’s partner and financier, Lord Carnarvon, died of an (6)_______________mosquito bite several months after the pair opened the tomb. His death inspired the myth of the mummy’s (7)______________, according to which anyone who dared (8)_____________upon King </a:t>
            </a:r>
            <a:r>
              <a:rPr lang="en-US" dirty="0" err="1">
                <a:latin typeface="Times New Roman" panose="02020603050405020304" pitchFamily="18" charset="0"/>
                <a:ea typeface="Calibri" panose="020F0502020204030204" pitchFamily="34" charset="0"/>
                <a:cs typeface="Times New Roman" panose="02020603050405020304" pitchFamily="18" charset="0"/>
              </a:rPr>
              <a:t>Tut’s</a:t>
            </a:r>
            <a:r>
              <a:rPr lang="en-US" dirty="0">
                <a:latin typeface="Times New Roman" panose="02020603050405020304" pitchFamily="18" charset="0"/>
                <a:ea typeface="Calibri" panose="020F0502020204030204" pitchFamily="34" charset="0"/>
                <a:cs typeface="Times New Roman" panose="02020603050405020304" pitchFamily="18" charset="0"/>
              </a:rPr>
              <a:t> grave would suffer his (9)________.</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698067" y="1263129"/>
            <a:ext cx="6096000" cy="357534"/>
          </a:xfrm>
          <a:prstGeom prst="rect">
            <a:avLst/>
          </a:prstGeom>
          <a:solidFill>
            <a:schemeClr val="accent6">
              <a:lumMod val="60000"/>
              <a:lumOff val="40000"/>
            </a:schemeClr>
          </a:solidFill>
        </p:spPr>
        <p:txBody>
          <a:bodyPr>
            <a:spAutoFit/>
          </a:bodyPr>
          <a:lstStyle/>
          <a:p>
            <a:pPr algn="just">
              <a:lnSpc>
                <a:spcPct val="115000"/>
              </a:lnSpc>
              <a:spcAft>
                <a:spcPts val="1000"/>
              </a:spcAft>
            </a:pPr>
            <a:r>
              <a:rPr lang="en-US" sz="1600" b="1" i="1" dirty="0">
                <a:latin typeface="Times New Roman" panose="02020603050405020304" pitchFamily="18" charset="0"/>
                <a:ea typeface="Calibri" panose="020F0502020204030204" pitchFamily="34" charset="0"/>
                <a:cs typeface="Times New Roman" panose="02020603050405020304" pitchFamily="18" charset="0"/>
              </a:rPr>
              <a:t>Insert the words given below in the appropriate blanks in the 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9587883" y="2305800"/>
            <a:ext cx="1886245" cy="2917165"/>
          </a:xfrm>
          <a:prstGeom prst="rect">
            <a:avLst/>
          </a:prstGeom>
        </p:spPr>
      </p:pic>
      <p:sp>
        <p:nvSpPr>
          <p:cNvPr id="3" name="Rectangle 2"/>
          <p:cNvSpPr/>
          <p:nvPr/>
        </p:nvSpPr>
        <p:spPr>
          <a:xfrm>
            <a:off x="5943600" y="5850870"/>
            <a:ext cx="5604934" cy="307777"/>
          </a:xfrm>
          <a:prstGeom prst="rect">
            <a:avLst/>
          </a:prstGeom>
          <a:solidFill>
            <a:schemeClr val="accent2"/>
          </a:solidFill>
        </p:spPr>
        <p:txBody>
          <a:bodyPr wrap="square">
            <a:spAutoFit/>
          </a:bodyPr>
          <a:lstStyle/>
          <a:p>
            <a:r>
              <a:rPr lang="en-US" sz="1400" b="1" dirty="0">
                <a:solidFill>
                  <a:srgbClr val="040C28"/>
                </a:solidFill>
                <a:latin typeface="Google Sans"/>
              </a:rPr>
              <a:t>Tutankhamun</a:t>
            </a:r>
            <a:r>
              <a:rPr lang="en-US" sz="1400" dirty="0">
                <a:solidFill>
                  <a:srgbClr val="040C28"/>
                </a:solidFill>
                <a:latin typeface="Google Sans"/>
              </a:rPr>
              <a:t> (/ˌ</a:t>
            </a:r>
            <a:r>
              <a:rPr lang="en-US" sz="1400" dirty="0" err="1">
                <a:solidFill>
                  <a:srgbClr val="040C28"/>
                </a:solidFill>
                <a:latin typeface="Google Sans"/>
              </a:rPr>
              <a:t>tuːtənkɑ</a:t>
            </a:r>
            <a:r>
              <a:rPr lang="en-US" sz="1400" dirty="0">
                <a:solidFill>
                  <a:srgbClr val="040C28"/>
                </a:solidFill>
                <a:latin typeface="Google Sans"/>
              </a:rPr>
              <a:t>ːˈ</a:t>
            </a:r>
            <a:r>
              <a:rPr lang="en-US" sz="1400" dirty="0" err="1">
                <a:solidFill>
                  <a:srgbClr val="040C28"/>
                </a:solidFill>
                <a:latin typeface="Google Sans"/>
              </a:rPr>
              <a:t>muːn</a:t>
            </a:r>
            <a:r>
              <a:rPr lang="en-US" sz="1400" dirty="0">
                <a:solidFill>
                  <a:srgbClr val="040C28"/>
                </a:solidFill>
                <a:latin typeface="Google Sans"/>
              </a:rPr>
              <a:t>/ or </a:t>
            </a:r>
            <a:r>
              <a:rPr lang="en-US" sz="1400" b="1" dirty="0">
                <a:solidFill>
                  <a:srgbClr val="040C28"/>
                </a:solidFill>
                <a:latin typeface="Google Sans"/>
              </a:rPr>
              <a:t>Tutankhamen</a:t>
            </a:r>
            <a:r>
              <a:rPr lang="en-US" sz="1400" dirty="0">
                <a:solidFill>
                  <a:srgbClr val="202124"/>
                </a:solidFill>
                <a:latin typeface="Google Sans"/>
              </a:rPr>
              <a:t> (/ˌ</a:t>
            </a:r>
            <a:r>
              <a:rPr lang="en-US" sz="1400" dirty="0" err="1">
                <a:solidFill>
                  <a:srgbClr val="202124"/>
                </a:solidFill>
                <a:latin typeface="Google Sans"/>
              </a:rPr>
              <a:t>tuːtənˈkɑːmən</a:t>
            </a:r>
            <a:r>
              <a:rPr lang="en-US" sz="1400" dirty="0">
                <a:solidFill>
                  <a:srgbClr val="202124"/>
                </a:solidFill>
                <a:latin typeface="Google Sans"/>
              </a:rPr>
              <a:t>/ </a:t>
            </a:r>
            <a:endParaRPr lang="en-US" sz="1400" dirty="0"/>
          </a:p>
        </p:txBody>
      </p:sp>
      <p:sp>
        <p:nvSpPr>
          <p:cNvPr id="8" name="Rectangle 7">
            <a:extLst>
              <a:ext uri="{FF2B5EF4-FFF2-40B4-BE49-F238E27FC236}">
                <a16:creationId xmlns:a16="http://schemas.microsoft.com/office/drawing/2014/main" id="{4C28668C-943D-5CCC-FD0F-7482752D6D50}"/>
              </a:ext>
            </a:extLst>
          </p:cNvPr>
          <p:cNvSpPr/>
          <p:nvPr/>
        </p:nvSpPr>
        <p:spPr>
          <a:xfrm>
            <a:off x="2966781" y="2975879"/>
            <a:ext cx="128249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OBSCURE</a:t>
            </a:r>
          </a:p>
        </p:txBody>
      </p:sp>
      <p:sp>
        <p:nvSpPr>
          <p:cNvPr id="9" name="Rectangle 8">
            <a:extLst>
              <a:ext uri="{FF2B5EF4-FFF2-40B4-BE49-F238E27FC236}">
                <a16:creationId xmlns:a16="http://schemas.microsoft.com/office/drawing/2014/main" id="{4A718D2E-9369-DD87-C933-1E9703B8ED2E}"/>
              </a:ext>
            </a:extLst>
          </p:cNvPr>
          <p:cNvSpPr/>
          <p:nvPr/>
        </p:nvSpPr>
        <p:spPr>
          <a:xfrm>
            <a:off x="1886266" y="3312202"/>
            <a:ext cx="128249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HOUSEHOLD</a:t>
            </a:r>
          </a:p>
        </p:txBody>
      </p:sp>
      <p:sp>
        <p:nvSpPr>
          <p:cNvPr id="10" name="Rectangle 9">
            <a:extLst>
              <a:ext uri="{FF2B5EF4-FFF2-40B4-BE49-F238E27FC236}">
                <a16:creationId xmlns:a16="http://schemas.microsoft.com/office/drawing/2014/main" id="{28C96E69-1273-6541-651A-8F588C03F9F8}"/>
              </a:ext>
            </a:extLst>
          </p:cNvPr>
          <p:cNvSpPr/>
          <p:nvPr/>
        </p:nvSpPr>
        <p:spPr>
          <a:xfrm>
            <a:off x="7595422" y="3935506"/>
            <a:ext cx="1485825" cy="22411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PROMPTED</a:t>
            </a:r>
          </a:p>
        </p:txBody>
      </p:sp>
      <p:sp>
        <p:nvSpPr>
          <p:cNvPr id="11" name="Rectangle 10">
            <a:extLst>
              <a:ext uri="{FF2B5EF4-FFF2-40B4-BE49-F238E27FC236}">
                <a16:creationId xmlns:a16="http://schemas.microsoft.com/office/drawing/2014/main" id="{DB7D1434-32E3-DEFF-D3D7-928F880346AE}"/>
              </a:ext>
            </a:extLst>
          </p:cNvPr>
          <p:cNvSpPr/>
          <p:nvPr/>
        </p:nvSpPr>
        <p:spPr>
          <a:xfrm>
            <a:off x="5461635" y="4287971"/>
            <a:ext cx="1701165"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GENERAL</a:t>
            </a:r>
          </a:p>
        </p:txBody>
      </p:sp>
      <p:sp>
        <p:nvSpPr>
          <p:cNvPr id="12" name="Rectangle 11">
            <a:extLst>
              <a:ext uri="{FF2B5EF4-FFF2-40B4-BE49-F238E27FC236}">
                <a16:creationId xmlns:a16="http://schemas.microsoft.com/office/drawing/2014/main" id="{EC7BB9ED-0F85-71C3-7068-CF67999010B3}"/>
              </a:ext>
            </a:extLst>
          </p:cNvPr>
          <p:cNvSpPr/>
          <p:nvPr/>
        </p:nvSpPr>
        <p:spPr>
          <a:xfrm>
            <a:off x="1153058" y="4571518"/>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PARTICULAR</a:t>
            </a:r>
          </a:p>
        </p:txBody>
      </p:sp>
      <p:sp>
        <p:nvSpPr>
          <p:cNvPr id="13" name="Rectangle 12">
            <a:extLst>
              <a:ext uri="{FF2B5EF4-FFF2-40B4-BE49-F238E27FC236}">
                <a16:creationId xmlns:a16="http://schemas.microsoft.com/office/drawing/2014/main" id="{E8C2316F-8A3E-B97B-908B-DD722AE2C0F0}"/>
              </a:ext>
            </a:extLst>
          </p:cNvPr>
          <p:cNvSpPr/>
          <p:nvPr/>
        </p:nvSpPr>
        <p:spPr>
          <a:xfrm>
            <a:off x="1153058" y="4867026"/>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INFECTED</a:t>
            </a:r>
          </a:p>
        </p:txBody>
      </p:sp>
      <p:sp>
        <p:nvSpPr>
          <p:cNvPr id="14" name="Rectangle 13">
            <a:extLst>
              <a:ext uri="{FF2B5EF4-FFF2-40B4-BE49-F238E27FC236}">
                <a16:creationId xmlns:a16="http://schemas.microsoft.com/office/drawing/2014/main" id="{05825198-5E40-CE4C-7CF5-8B6CCEBA8DDF}"/>
              </a:ext>
            </a:extLst>
          </p:cNvPr>
          <p:cNvSpPr/>
          <p:nvPr/>
        </p:nvSpPr>
        <p:spPr>
          <a:xfrm>
            <a:off x="5077691" y="5180757"/>
            <a:ext cx="150240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CURSE</a:t>
            </a:r>
          </a:p>
        </p:txBody>
      </p:sp>
      <p:sp>
        <p:nvSpPr>
          <p:cNvPr id="15" name="Rectangle 14">
            <a:extLst>
              <a:ext uri="{FF2B5EF4-FFF2-40B4-BE49-F238E27FC236}">
                <a16:creationId xmlns:a16="http://schemas.microsoft.com/office/drawing/2014/main" id="{E8E90995-0F9B-E151-79BB-B691D40B61CA}"/>
              </a:ext>
            </a:extLst>
          </p:cNvPr>
          <p:cNvSpPr/>
          <p:nvPr/>
        </p:nvSpPr>
        <p:spPr>
          <a:xfrm>
            <a:off x="2231675" y="5511396"/>
            <a:ext cx="143489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INTRUDE</a:t>
            </a:r>
          </a:p>
        </p:txBody>
      </p:sp>
      <p:sp>
        <p:nvSpPr>
          <p:cNvPr id="16" name="Rectangle 15">
            <a:extLst>
              <a:ext uri="{FF2B5EF4-FFF2-40B4-BE49-F238E27FC236}">
                <a16:creationId xmlns:a16="http://schemas.microsoft.com/office/drawing/2014/main" id="{79B28FC6-3667-25AE-06B2-01E158D8342A}"/>
              </a:ext>
            </a:extLst>
          </p:cNvPr>
          <p:cNvSpPr/>
          <p:nvPr/>
        </p:nvSpPr>
        <p:spPr>
          <a:xfrm>
            <a:off x="7595422" y="5490458"/>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WRATH</a:t>
            </a:r>
          </a:p>
        </p:txBody>
      </p:sp>
    </p:spTree>
    <p:extLst>
      <p:ext uri="{BB962C8B-B14F-4D97-AF65-F5344CB8AC3E}">
        <p14:creationId xmlns:p14="http://schemas.microsoft.com/office/powerpoint/2010/main" val="260048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207" y="157308"/>
            <a:ext cx="10515600" cy="532650"/>
          </a:xfrm>
        </p:spPr>
        <p:txBody>
          <a:bodyPr>
            <a:normAutofit fontScale="90000"/>
          </a:bodyPr>
          <a:lstStyle/>
          <a:p>
            <a:r>
              <a:rPr lang="en-US" dirty="0"/>
              <a:t>Word formation </a:t>
            </a:r>
          </a:p>
        </p:txBody>
      </p:sp>
      <p:sp>
        <p:nvSpPr>
          <p:cNvPr id="5" name="Rectangle 4"/>
          <p:cNvSpPr/>
          <p:nvPr/>
        </p:nvSpPr>
        <p:spPr>
          <a:xfrm>
            <a:off x="723207" y="689958"/>
            <a:ext cx="9152313" cy="6045950"/>
          </a:xfrm>
          <a:prstGeom prst="rect">
            <a:avLst/>
          </a:prstGeom>
        </p:spPr>
        <p:txBody>
          <a:bodyPr wrap="square">
            <a:spAutoFit/>
          </a:bodyPr>
          <a:lstStyle/>
          <a:p>
            <a:pPr algn="ctr">
              <a:lnSpc>
                <a:spcPct val="115000"/>
              </a:lnSpc>
              <a:spcAft>
                <a:spcPts val="0"/>
              </a:spcAft>
              <a:tabLst>
                <a:tab pos="571500" algn="l"/>
              </a:tabLst>
            </a:pPr>
            <a:r>
              <a:rPr lang="en-US" sz="1700" b="1" dirty="0">
                <a:latin typeface="Times New Roman" panose="02020603050405020304" pitchFamily="18" charset="0"/>
                <a:ea typeface="Calibri" panose="020F0502020204030204" pitchFamily="34" charset="0"/>
                <a:cs typeface="Times New Roman" panose="02020603050405020304" pitchFamily="18" charset="0"/>
              </a:rPr>
              <a:t>Significant individuals – Ramses II</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700" dirty="0">
                <a:latin typeface="Times New Roman" panose="02020603050405020304" pitchFamily="18" charset="0"/>
                <a:ea typeface="Times New Roman" panose="02020603050405020304" pitchFamily="18" charset="0"/>
                <a:cs typeface="Times New Roman" panose="02020603050405020304" pitchFamily="18" charset="0"/>
              </a:rPr>
              <a:t>Ramses II was one of the (1)__________(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GREAT</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ancient (2)__________(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EGYPT</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pharaohs. He is sometimes referred to as ‘Ramses the Great’ due to his great (3)__________(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ACCOMPLISH</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and to his long reign over Egypt. </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700" dirty="0">
                <a:latin typeface="Times New Roman" panose="02020603050405020304" pitchFamily="18" charset="0"/>
                <a:ea typeface="Times New Roman" panose="02020603050405020304" pitchFamily="18" charset="0"/>
                <a:cs typeface="Times New Roman" panose="02020603050405020304" pitchFamily="18" charset="0"/>
              </a:rPr>
              <a:t>Named after his grandfather, Ramses I, he was appointed as (4)__________(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SUCCEED</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to the throne when he was only 14, and took his first wife almost (5)__________(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IMMEDIATE</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Even before assuming full power he was regarded as co-(6)___________(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RULE</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with his father, pharaoh </a:t>
            </a:r>
            <a:r>
              <a:rPr lang="en-US" sz="1700" dirty="0" err="1">
                <a:latin typeface="Times New Roman" panose="02020603050405020304" pitchFamily="18" charset="0"/>
                <a:ea typeface="Times New Roman" panose="02020603050405020304" pitchFamily="18" charset="0"/>
                <a:cs typeface="Times New Roman" panose="02020603050405020304" pitchFamily="18" charset="0"/>
              </a:rPr>
              <a:t>Seti</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I.</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700" dirty="0">
                <a:latin typeface="Times New Roman" panose="02020603050405020304" pitchFamily="18" charset="0"/>
                <a:ea typeface="Times New Roman" panose="02020603050405020304" pitchFamily="18" charset="0"/>
                <a:cs typeface="Times New Roman" panose="02020603050405020304" pitchFamily="18" charset="0"/>
              </a:rPr>
              <a:t>Ramses II was also as a great warrior, (7)__________(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BUILD</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family and religious man. In all these categories he seemed to (8)__________(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EXCELLENT</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The hieroglyphics of ancient Egypt capture and list (9)__________(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VARIETY</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accomplishments and give us a snapshot of his undertakings throughout his life. Due to the hard work and (10)__________(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DILIGENT</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of many archeologists, we have come to discover even more about this great king. Just recently, the discovery of his (11)__________(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MUMMIFY</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has given us more information on the physical being that ruled from 1279 BCE to 1213 BCE.</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700" dirty="0">
                <a:latin typeface="Times New Roman" panose="02020603050405020304" pitchFamily="18" charset="0"/>
                <a:ea typeface="Times New Roman" panose="02020603050405020304" pitchFamily="18" charset="0"/>
                <a:cs typeface="Times New Roman" panose="02020603050405020304" pitchFamily="18" charset="0"/>
              </a:rPr>
              <a:t>We know of the volatile (12)__________(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POLITICS</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climate that existed during his reign due to the many writings that have survived the test of time. These writings portray him as a political being who managed to (13)__________(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SMART</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many of his enemies. In (14)_________(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ADD</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to all of his (15)__________(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ACHIEVE</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he fathered over 100 children and had many (16)__________(</a:t>
            </a:r>
            <a:r>
              <a:rPr lang="en-US" sz="1700" b="1" dirty="0">
                <a:latin typeface="Times New Roman" panose="02020603050405020304" pitchFamily="18" charset="0"/>
                <a:ea typeface="Times New Roman" panose="02020603050405020304" pitchFamily="18" charset="0"/>
                <a:cs typeface="Times New Roman" panose="02020603050405020304" pitchFamily="18" charset="0"/>
              </a:rPr>
              <a:t>WIFE</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 as polygamy was common in the ancient world. His principal wife was </a:t>
            </a:r>
            <a:r>
              <a:rPr lang="en-US" sz="1700" dirty="0" err="1">
                <a:latin typeface="Times New Roman" panose="02020603050405020304" pitchFamily="18" charset="0"/>
                <a:ea typeface="Times New Roman" panose="02020603050405020304" pitchFamily="18" charset="0"/>
                <a:cs typeface="Times New Roman" panose="02020603050405020304" pitchFamily="18" charset="0"/>
              </a:rPr>
              <a:t>Nefertari</a:t>
            </a:r>
            <a:r>
              <a:rPr lang="en-US" sz="17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825856" y="302362"/>
            <a:ext cx="6982691" cy="307777"/>
          </a:xfrm>
          <a:prstGeom prst="rect">
            <a:avLst/>
          </a:prstGeom>
          <a:solidFill>
            <a:schemeClr val="accent6">
              <a:lumMod val="60000"/>
              <a:lumOff val="40000"/>
            </a:schemeClr>
          </a:solidFill>
        </p:spPr>
        <p:txBody>
          <a:bodyPr wrap="square">
            <a:spAutoFit/>
          </a:bodyPr>
          <a:lstStyle/>
          <a:p>
            <a:r>
              <a:rPr lang="en-US" sz="1400" b="1" i="1" dirty="0">
                <a:latin typeface="Times New Roman" panose="02020603050405020304" pitchFamily="18" charset="0"/>
                <a:ea typeface="Calibri" panose="020F0502020204030204" pitchFamily="34" charset="0"/>
              </a:rPr>
              <a:t>Insert the words in brackets into their appropriate form. Add prefixes if necessary.</a:t>
            </a:r>
            <a:endParaRPr lang="en-US" sz="1400" dirty="0"/>
          </a:p>
        </p:txBody>
      </p:sp>
      <p:pic>
        <p:nvPicPr>
          <p:cNvPr id="3" name="Picture 2"/>
          <p:cNvPicPr>
            <a:picLocks noChangeAspect="1"/>
          </p:cNvPicPr>
          <p:nvPr/>
        </p:nvPicPr>
        <p:blipFill>
          <a:blip r:embed="rId2"/>
          <a:stretch>
            <a:fillRect/>
          </a:stretch>
        </p:blipFill>
        <p:spPr>
          <a:xfrm>
            <a:off x="9955419" y="2455214"/>
            <a:ext cx="1976331" cy="2644712"/>
          </a:xfrm>
          <a:prstGeom prst="rect">
            <a:avLst/>
          </a:prstGeom>
        </p:spPr>
      </p:pic>
      <p:sp>
        <p:nvSpPr>
          <p:cNvPr id="4" name="Rectangle 3">
            <a:extLst>
              <a:ext uri="{FF2B5EF4-FFF2-40B4-BE49-F238E27FC236}">
                <a16:creationId xmlns:a16="http://schemas.microsoft.com/office/drawing/2014/main" id="{76F62770-44AD-B1F4-EF01-F65F2EFF8AEE}"/>
              </a:ext>
            </a:extLst>
          </p:cNvPr>
          <p:cNvSpPr/>
          <p:nvPr/>
        </p:nvSpPr>
        <p:spPr>
          <a:xfrm>
            <a:off x="3459838" y="1105810"/>
            <a:ext cx="193691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GREATEST</a:t>
            </a:r>
          </a:p>
        </p:txBody>
      </p:sp>
      <p:sp>
        <p:nvSpPr>
          <p:cNvPr id="6" name="Rectangle 5">
            <a:extLst>
              <a:ext uri="{FF2B5EF4-FFF2-40B4-BE49-F238E27FC236}">
                <a16:creationId xmlns:a16="http://schemas.microsoft.com/office/drawing/2014/main" id="{A929AFFF-B54B-F97D-B67D-A6F5BABC8EE7}"/>
              </a:ext>
            </a:extLst>
          </p:cNvPr>
          <p:cNvSpPr/>
          <p:nvPr/>
        </p:nvSpPr>
        <p:spPr>
          <a:xfrm>
            <a:off x="6411622" y="1105810"/>
            <a:ext cx="193691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EGYPTIAN</a:t>
            </a:r>
          </a:p>
        </p:txBody>
      </p:sp>
      <p:sp>
        <p:nvSpPr>
          <p:cNvPr id="8" name="Rectangle 7">
            <a:extLst>
              <a:ext uri="{FF2B5EF4-FFF2-40B4-BE49-F238E27FC236}">
                <a16:creationId xmlns:a16="http://schemas.microsoft.com/office/drawing/2014/main" id="{EB2F2871-B903-A566-E9AD-51C6C7C3A471}"/>
              </a:ext>
            </a:extLst>
          </p:cNvPr>
          <p:cNvSpPr/>
          <p:nvPr/>
        </p:nvSpPr>
        <p:spPr>
          <a:xfrm>
            <a:off x="6519198" y="1378899"/>
            <a:ext cx="266962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ACCOMPLISHMENTS</a:t>
            </a:r>
          </a:p>
        </p:txBody>
      </p:sp>
      <p:sp>
        <p:nvSpPr>
          <p:cNvPr id="9" name="Rectangle 8">
            <a:extLst>
              <a:ext uri="{FF2B5EF4-FFF2-40B4-BE49-F238E27FC236}">
                <a16:creationId xmlns:a16="http://schemas.microsoft.com/office/drawing/2014/main" id="{99FB0162-2745-3AB9-F51E-F6C1F3453FB5}"/>
              </a:ext>
            </a:extLst>
          </p:cNvPr>
          <p:cNvSpPr/>
          <p:nvPr/>
        </p:nvSpPr>
        <p:spPr>
          <a:xfrm>
            <a:off x="6411622" y="1999885"/>
            <a:ext cx="219449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SUCCESSOR</a:t>
            </a:r>
          </a:p>
        </p:txBody>
      </p:sp>
      <p:sp>
        <p:nvSpPr>
          <p:cNvPr id="10" name="Rectangle 9">
            <a:extLst>
              <a:ext uri="{FF2B5EF4-FFF2-40B4-BE49-F238E27FC236}">
                <a16:creationId xmlns:a16="http://schemas.microsoft.com/office/drawing/2014/main" id="{04B32A93-DAEA-D8B5-EFBA-A6E8A780C67C}"/>
              </a:ext>
            </a:extLst>
          </p:cNvPr>
          <p:cNvSpPr/>
          <p:nvPr/>
        </p:nvSpPr>
        <p:spPr>
          <a:xfrm>
            <a:off x="6095999" y="2272974"/>
            <a:ext cx="242047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MMEDIATELY</a:t>
            </a:r>
          </a:p>
        </p:txBody>
      </p:sp>
      <p:sp>
        <p:nvSpPr>
          <p:cNvPr id="11" name="Rectangle 10">
            <a:extLst>
              <a:ext uri="{FF2B5EF4-FFF2-40B4-BE49-F238E27FC236}">
                <a16:creationId xmlns:a16="http://schemas.microsoft.com/office/drawing/2014/main" id="{79078CC5-E77C-7848-26F0-0A737F9F266B}"/>
              </a:ext>
            </a:extLst>
          </p:cNvPr>
          <p:cNvSpPr/>
          <p:nvPr/>
        </p:nvSpPr>
        <p:spPr>
          <a:xfrm>
            <a:off x="4809148" y="2550617"/>
            <a:ext cx="193691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RULER</a:t>
            </a:r>
          </a:p>
        </p:txBody>
      </p:sp>
      <p:sp>
        <p:nvSpPr>
          <p:cNvPr id="12" name="Rectangle 11">
            <a:extLst>
              <a:ext uri="{FF2B5EF4-FFF2-40B4-BE49-F238E27FC236}">
                <a16:creationId xmlns:a16="http://schemas.microsoft.com/office/drawing/2014/main" id="{29CF59F7-BB2E-81E1-55AD-CB6861FEB088}"/>
              </a:ext>
            </a:extLst>
          </p:cNvPr>
          <p:cNvSpPr/>
          <p:nvPr/>
        </p:nvSpPr>
        <p:spPr>
          <a:xfrm>
            <a:off x="4535870" y="2965350"/>
            <a:ext cx="187575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BUILDER</a:t>
            </a:r>
          </a:p>
        </p:txBody>
      </p:sp>
      <p:sp>
        <p:nvSpPr>
          <p:cNvPr id="13" name="Rectangle 12">
            <a:extLst>
              <a:ext uri="{FF2B5EF4-FFF2-40B4-BE49-F238E27FC236}">
                <a16:creationId xmlns:a16="http://schemas.microsoft.com/office/drawing/2014/main" id="{C0A56423-5F34-E609-C5F2-787D8D995E97}"/>
              </a:ext>
            </a:extLst>
          </p:cNvPr>
          <p:cNvSpPr/>
          <p:nvPr/>
        </p:nvSpPr>
        <p:spPr>
          <a:xfrm>
            <a:off x="3298475" y="3278765"/>
            <a:ext cx="2483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EXCEL</a:t>
            </a:r>
          </a:p>
        </p:txBody>
      </p:sp>
      <p:sp>
        <p:nvSpPr>
          <p:cNvPr id="14" name="Rectangle 13">
            <a:extLst>
              <a:ext uri="{FF2B5EF4-FFF2-40B4-BE49-F238E27FC236}">
                <a16:creationId xmlns:a16="http://schemas.microsoft.com/office/drawing/2014/main" id="{E8C19FF1-CEC7-4AC1-0CA0-281236FB5649}"/>
              </a:ext>
            </a:extLst>
          </p:cNvPr>
          <p:cNvSpPr/>
          <p:nvPr/>
        </p:nvSpPr>
        <p:spPr>
          <a:xfrm>
            <a:off x="1908945" y="3570440"/>
            <a:ext cx="211620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VARIOUS</a:t>
            </a:r>
          </a:p>
        </p:txBody>
      </p:sp>
      <p:sp>
        <p:nvSpPr>
          <p:cNvPr id="15" name="Rectangle 14">
            <a:extLst>
              <a:ext uri="{FF2B5EF4-FFF2-40B4-BE49-F238E27FC236}">
                <a16:creationId xmlns:a16="http://schemas.microsoft.com/office/drawing/2014/main" id="{C6052CF5-76BD-AAA2-0684-0889115F7208}"/>
              </a:ext>
            </a:extLst>
          </p:cNvPr>
          <p:cNvSpPr/>
          <p:nvPr/>
        </p:nvSpPr>
        <p:spPr>
          <a:xfrm>
            <a:off x="5235119" y="3878626"/>
            <a:ext cx="219662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DILIGENCE</a:t>
            </a:r>
          </a:p>
        </p:txBody>
      </p:sp>
      <p:sp>
        <p:nvSpPr>
          <p:cNvPr id="16" name="Rectangle 15">
            <a:extLst>
              <a:ext uri="{FF2B5EF4-FFF2-40B4-BE49-F238E27FC236}">
                <a16:creationId xmlns:a16="http://schemas.microsoft.com/office/drawing/2014/main" id="{03C790B1-D76F-D44A-6D76-02127440DAAD}"/>
              </a:ext>
            </a:extLst>
          </p:cNvPr>
          <p:cNvSpPr/>
          <p:nvPr/>
        </p:nvSpPr>
        <p:spPr>
          <a:xfrm>
            <a:off x="1245288" y="4473335"/>
            <a:ext cx="230473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MUMMY</a:t>
            </a:r>
          </a:p>
        </p:txBody>
      </p:sp>
      <p:sp>
        <p:nvSpPr>
          <p:cNvPr id="17" name="Rectangle 16">
            <a:extLst>
              <a:ext uri="{FF2B5EF4-FFF2-40B4-BE49-F238E27FC236}">
                <a16:creationId xmlns:a16="http://schemas.microsoft.com/office/drawing/2014/main" id="{CA0D5339-9968-0A4D-B191-3E57544BA0C7}"/>
              </a:ext>
            </a:extLst>
          </p:cNvPr>
          <p:cNvSpPr/>
          <p:nvPr/>
        </p:nvSpPr>
        <p:spPr>
          <a:xfrm>
            <a:off x="3459837" y="5185222"/>
            <a:ext cx="211620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POLITICAL</a:t>
            </a:r>
          </a:p>
        </p:txBody>
      </p:sp>
      <p:sp>
        <p:nvSpPr>
          <p:cNvPr id="18" name="Rectangle 17">
            <a:extLst>
              <a:ext uri="{FF2B5EF4-FFF2-40B4-BE49-F238E27FC236}">
                <a16:creationId xmlns:a16="http://schemas.microsoft.com/office/drawing/2014/main" id="{B3B90281-B623-AE47-D93C-39958CD9FAF8}"/>
              </a:ext>
            </a:extLst>
          </p:cNvPr>
          <p:cNvSpPr/>
          <p:nvPr/>
        </p:nvSpPr>
        <p:spPr>
          <a:xfrm>
            <a:off x="2316480" y="5780311"/>
            <a:ext cx="195072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OUTSMART</a:t>
            </a:r>
          </a:p>
        </p:txBody>
      </p:sp>
      <p:sp>
        <p:nvSpPr>
          <p:cNvPr id="19" name="Rectangle 18">
            <a:extLst>
              <a:ext uri="{FF2B5EF4-FFF2-40B4-BE49-F238E27FC236}">
                <a16:creationId xmlns:a16="http://schemas.microsoft.com/office/drawing/2014/main" id="{23A3FE61-4D70-130E-428E-042EA2923226}"/>
              </a:ext>
            </a:extLst>
          </p:cNvPr>
          <p:cNvSpPr/>
          <p:nvPr/>
        </p:nvSpPr>
        <p:spPr>
          <a:xfrm>
            <a:off x="7063922" y="5780311"/>
            <a:ext cx="154219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ADDITION</a:t>
            </a:r>
          </a:p>
        </p:txBody>
      </p:sp>
      <p:sp>
        <p:nvSpPr>
          <p:cNvPr id="20" name="Rectangle 19">
            <a:extLst>
              <a:ext uri="{FF2B5EF4-FFF2-40B4-BE49-F238E27FC236}">
                <a16:creationId xmlns:a16="http://schemas.microsoft.com/office/drawing/2014/main" id="{65B4141D-FB8A-892F-4888-68B52CEF6071}"/>
              </a:ext>
            </a:extLst>
          </p:cNvPr>
          <p:cNvSpPr/>
          <p:nvPr/>
        </p:nvSpPr>
        <p:spPr>
          <a:xfrm>
            <a:off x="1245289" y="6093726"/>
            <a:ext cx="213440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ACHIEVEMENTS</a:t>
            </a:r>
          </a:p>
        </p:txBody>
      </p:sp>
      <p:sp>
        <p:nvSpPr>
          <p:cNvPr id="21" name="Rectangle 20">
            <a:extLst>
              <a:ext uri="{FF2B5EF4-FFF2-40B4-BE49-F238E27FC236}">
                <a16:creationId xmlns:a16="http://schemas.microsoft.com/office/drawing/2014/main" id="{6139D5AB-54DF-C8FE-E66A-54661DBABC8B}"/>
              </a:ext>
            </a:extLst>
          </p:cNvPr>
          <p:cNvSpPr/>
          <p:nvPr/>
        </p:nvSpPr>
        <p:spPr>
          <a:xfrm>
            <a:off x="7745238" y="6093726"/>
            <a:ext cx="182906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WIVES</a:t>
            </a:r>
          </a:p>
        </p:txBody>
      </p:sp>
    </p:spTree>
    <p:extLst>
      <p:ext uri="{BB962C8B-B14F-4D97-AF65-F5344CB8AC3E}">
        <p14:creationId xmlns:p14="http://schemas.microsoft.com/office/powerpoint/2010/main" val="366645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ppt_x"/>
                                          </p:val>
                                        </p:tav>
                                        <p:tav tm="100000">
                                          <p:val>
                                            <p:strVal val="#ppt_x"/>
                                          </p:val>
                                        </p:tav>
                                      </p:tavLst>
                                    </p:anim>
                                    <p:anim calcmode="lin" valueType="num">
                                      <p:cBhvr additive="base">
                                        <p:cTn id="1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4"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8541"/>
            <a:ext cx="10515600" cy="557588"/>
          </a:xfrm>
        </p:spPr>
        <p:txBody>
          <a:bodyPr>
            <a:normAutofit fontScale="90000"/>
          </a:bodyPr>
          <a:lstStyle/>
          <a:p>
            <a:r>
              <a:rPr lang="en-US" dirty="0"/>
              <a:t>Terms and definitions                     Textbook, p. 70</a:t>
            </a:r>
          </a:p>
        </p:txBody>
      </p:sp>
      <p:graphicFrame>
        <p:nvGraphicFramePr>
          <p:cNvPr id="5" name="Table 4"/>
          <p:cNvGraphicFramePr>
            <a:graphicFrameLocks noGrp="1"/>
          </p:cNvGraphicFramePr>
          <p:nvPr>
            <p:extLst>
              <p:ext uri="{D42A27DB-BD31-4B8C-83A1-F6EECF244321}">
                <p14:modId xmlns:p14="http://schemas.microsoft.com/office/powerpoint/2010/main" val="3026418631"/>
              </p:ext>
            </p:extLst>
          </p:nvPr>
        </p:nvGraphicFramePr>
        <p:xfrm>
          <a:off x="734566" y="1259445"/>
          <a:ext cx="10043079" cy="4451992"/>
        </p:xfrm>
        <a:graphic>
          <a:graphicData uri="http://schemas.openxmlformats.org/drawingml/2006/table">
            <a:tbl>
              <a:tblPr firstRow="1" firstCol="1" bandRow="1"/>
              <a:tblGrid>
                <a:gridCol w="7544199">
                  <a:extLst>
                    <a:ext uri="{9D8B030D-6E8A-4147-A177-3AD203B41FA5}">
                      <a16:colId xmlns:a16="http://schemas.microsoft.com/office/drawing/2014/main" val="2407060389"/>
                    </a:ext>
                  </a:extLst>
                </a:gridCol>
                <a:gridCol w="2498880">
                  <a:extLst>
                    <a:ext uri="{9D8B030D-6E8A-4147-A177-3AD203B41FA5}">
                      <a16:colId xmlns:a16="http://schemas.microsoft.com/office/drawing/2014/main" val="1706242335"/>
                    </a:ext>
                  </a:extLst>
                </a:gridCol>
              </a:tblGrid>
              <a:tr h="0">
                <a:tc>
                  <a:txBody>
                    <a:bodyPr/>
                    <a:lstStyle/>
                    <a:p>
                      <a:pPr algn="just">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just">
                        <a:lnSpc>
                          <a:spcPct val="115000"/>
                        </a:lnSpc>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WORD(S)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4071610663"/>
                  </a:ext>
                </a:extLst>
              </a:tr>
              <a:tr h="0">
                <a:tc gridSpan="2">
                  <a:txBody>
                    <a:bodyPr/>
                    <a:lstStyle/>
                    <a:p>
                      <a:pPr algn="ctr">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RAMSES</a:t>
                      </a:r>
                      <a:r>
                        <a:rPr lang="en-US" sz="1800" b="0" baseline="0" dirty="0">
                          <a:effectLst/>
                          <a:latin typeface="Times New Roman" panose="02020603050405020304" pitchFamily="18" charset="0"/>
                          <a:ea typeface="Calibri" panose="020F0502020204030204" pitchFamily="34" charset="0"/>
                          <a:cs typeface="Times New Roman" panose="02020603050405020304" pitchFamily="18" charset="0"/>
                        </a:rPr>
                        <a:t> II</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15000"/>
                        </a:lnSpc>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584476057"/>
                  </a:ext>
                </a:extLst>
              </a:tr>
              <a:tr h="0">
                <a:tc>
                  <a:txBody>
                    <a:bodyPr/>
                    <a:lstStyle/>
                    <a:p>
                      <a:pPr>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a. the practice or custom of having more than one wife at the same time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675465"/>
                  </a:ext>
                </a:extLst>
              </a:tr>
              <a:tr h="0">
                <a:tc>
                  <a:txBody>
                    <a:bodyPr/>
                    <a:lstStyle/>
                    <a:p>
                      <a:pPr>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b. a statue, building, or other structure erected to commemorate a notable person or event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436335"/>
                  </a:ext>
                </a:extLst>
              </a:tr>
              <a:tr h="0">
                <a:tc>
                  <a:txBody>
                    <a:bodyPr/>
                    <a:lstStyle/>
                    <a:p>
                      <a:pPr>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c. a building dedicated to religious ceremonies or worship</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345999"/>
                  </a:ext>
                </a:extLst>
              </a:tr>
              <a:tr h="0">
                <a:tc>
                  <a:txBody>
                    <a:bodyPr/>
                    <a:lstStyle/>
                    <a:p>
                      <a:pPr algn="just">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d. to assign a role to someone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177380"/>
                  </a:ext>
                </a:extLst>
              </a:tr>
              <a:tr h="51158">
                <a:tc>
                  <a:txBody>
                    <a:bodyPr/>
                    <a:lstStyle/>
                    <a:p>
                      <a:pPr algn="just">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e. someone who has an important position after someone else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927661"/>
                  </a:ext>
                </a:extLst>
              </a:tr>
              <a:tr h="0">
                <a:tc>
                  <a:txBody>
                    <a:bodyPr/>
                    <a:lstStyle/>
                    <a:p>
                      <a:pPr algn="just">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f. an achievement that requires great courage, skill, or strength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830136"/>
                  </a:ext>
                </a:extLst>
              </a:tr>
              <a:tr h="0">
                <a:tc>
                  <a:txBody>
                    <a:bodyPr/>
                    <a:lstStyle/>
                    <a:p>
                      <a:pPr algn="just">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g. liable to change rapidly and unpredictably, especially for the worse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766517"/>
                  </a:ext>
                </a:extLst>
              </a:tr>
              <a:tr h="0">
                <a:tc>
                  <a:txBody>
                    <a:bodyPr/>
                    <a:lstStyle/>
                    <a:p>
                      <a:pPr algn="just">
                        <a:lnSpc>
                          <a:spcPct val="115000"/>
                        </a:lnSpc>
                        <a:spcAft>
                          <a:spcPts val="0"/>
                        </a:spcAft>
                      </a:pPr>
                      <a:r>
                        <a:rPr lang="en-US" sz="1800" b="0">
                          <a:effectLst/>
                          <a:latin typeface="Times New Roman" panose="02020603050405020304" pitchFamily="18" charset="0"/>
                          <a:ea typeface="Calibri" panose="020F0502020204030204" pitchFamily="34" charset="0"/>
                          <a:cs typeface="Times New Roman" panose="02020603050405020304" pitchFamily="18" charset="0"/>
                        </a:rPr>
                        <a:t>h. the period of time when a king/pharaoh rules a country</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945216"/>
                  </a:ext>
                </a:extLst>
              </a:tr>
              <a:tr h="0">
                <a:tc>
                  <a:txBody>
                    <a:bodyPr/>
                    <a:lstStyle/>
                    <a:p>
                      <a:pPr>
                        <a:lnSpc>
                          <a:spcPct val="115000"/>
                        </a:lnSpc>
                        <a:spcAft>
                          <a:spcPts val="0"/>
                        </a:spcAft>
                      </a:pPr>
                      <a:r>
                        <a:rPr lang="en-US" sz="1800" b="0">
                          <a:effectLst/>
                          <a:latin typeface="Times New Roman" panose="02020603050405020304" pitchFamily="18" charset="0"/>
                          <a:ea typeface="Calibri" panose="020F0502020204030204" pitchFamily="34" charset="0"/>
                          <a:cs typeface="Times New Roman" panose="02020603050405020304" pitchFamily="18" charset="0"/>
                        </a:rPr>
                        <a:t>i. an embalmed or preserved body prepared for burial in ancient Egypt</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016309"/>
                  </a:ext>
                </a:extLst>
              </a:tr>
              <a:tr h="0">
                <a:tc>
                  <a:txBody>
                    <a:bodyPr/>
                    <a:lstStyle/>
                    <a:p>
                      <a:pPr algn="just">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j. a wife of highest rank or importance in ancient Egypt</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362962"/>
                  </a:ext>
                </a:extLst>
              </a:tr>
              <a:tr h="0">
                <a:tc>
                  <a:txBody>
                    <a:bodyPr/>
                    <a:lstStyle/>
                    <a:p>
                      <a:pPr algn="just">
                        <a:lnSpc>
                          <a:spcPct val="115000"/>
                        </a:lnSpc>
                        <a:spcAft>
                          <a:spcPts val="0"/>
                        </a:spcAft>
                      </a:pPr>
                      <a:r>
                        <a:rPr lang="en-US" sz="1800" b="0">
                          <a:effectLst/>
                          <a:latin typeface="Times New Roman" panose="02020603050405020304" pitchFamily="18" charset="0"/>
                          <a:ea typeface="Calibri" panose="020F0502020204030204" pitchFamily="34" charset="0"/>
                          <a:cs typeface="Times New Roman" panose="02020603050405020304" pitchFamily="18" charset="0"/>
                        </a:rPr>
                        <a:t>k. the attitude or behaviour of someone who works very hard and very carefully</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388657"/>
                  </a:ext>
                </a:extLst>
              </a:tr>
              <a:tr h="0">
                <a:tc>
                  <a:txBody>
                    <a:bodyPr/>
                    <a:lstStyle/>
                    <a:p>
                      <a:pPr algn="just">
                        <a:lnSpc>
                          <a:spcPct val="115000"/>
                        </a:lnSpc>
                        <a:spcAft>
                          <a:spcPts val="0"/>
                        </a:spcAft>
                      </a:pPr>
                      <a:r>
                        <a:rPr lang="en-US" sz="1800" b="0" dirty="0">
                          <a:effectLst/>
                          <a:latin typeface="Times New Roman" panose="02020603050405020304" pitchFamily="18" charset="0"/>
                          <a:ea typeface="Calibri" panose="020F0502020204030204" pitchFamily="34" charset="0"/>
                          <a:cs typeface="Times New Roman" panose="02020603050405020304" pitchFamily="18" charset="0"/>
                        </a:rPr>
                        <a:t>l. to give proof or be evidence that something is true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293578"/>
                  </a:ext>
                </a:extLst>
              </a:tr>
            </a:tbl>
          </a:graphicData>
        </a:graphic>
      </p:graphicFrame>
      <p:sp>
        <p:nvSpPr>
          <p:cNvPr id="3" name="Rectangle 2">
            <a:extLst>
              <a:ext uri="{FF2B5EF4-FFF2-40B4-BE49-F238E27FC236}">
                <a16:creationId xmlns:a16="http://schemas.microsoft.com/office/drawing/2014/main" id="{7232757F-4BF6-C6D1-A1E2-DE6E9819C251}"/>
              </a:ext>
            </a:extLst>
          </p:cNvPr>
          <p:cNvSpPr/>
          <p:nvPr/>
        </p:nvSpPr>
        <p:spPr>
          <a:xfrm>
            <a:off x="8545721" y="1869598"/>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POLYGAMY</a:t>
            </a:r>
          </a:p>
        </p:txBody>
      </p:sp>
      <p:sp>
        <p:nvSpPr>
          <p:cNvPr id="4" name="Rectangle 3">
            <a:extLst>
              <a:ext uri="{FF2B5EF4-FFF2-40B4-BE49-F238E27FC236}">
                <a16:creationId xmlns:a16="http://schemas.microsoft.com/office/drawing/2014/main" id="{1BA18A72-AD5D-2CFC-6D3E-D9B6465BC69C}"/>
              </a:ext>
            </a:extLst>
          </p:cNvPr>
          <p:cNvSpPr/>
          <p:nvPr/>
        </p:nvSpPr>
        <p:spPr>
          <a:xfrm>
            <a:off x="8545721" y="2299421"/>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MONUMENT</a:t>
            </a:r>
          </a:p>
        </p:txBody>
      </p:sp>
      <p:sp>
        <p:nvSpPr>
          <p:cNvPr id="6" name="Rectangle 5">
            <a:extLst>
              <a:ext uri="{FF2B5EF4-FFF2-40B4-BE49-F238E27FC236}">
                <a16:creationId xmlns:a16="http://schemas.microsoft.com/office/drawing/2014/main" id="{3F5DFB34-A6B4-368F-F6B2-15FEA6CF4E37}"/>
              </a:ext>
            </a:extLst>
          </p:cNvPr>
          <p:cNvSpPr/>
          <p:nvPr/>
        </p:nvSpPr>
        <p:spPr>
          <a:xfrm>
            <a:off x="8545721" y="2800828"/>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TEMPLE</a:t>
            </a:r>
          </a:p>
        </p:txBody>
      </p:sp>
      <p:sp>
        <p:nvSpPr>
          <p:cNvPr id="7" name="Rectangle 6">
            <a:extLst>
              <a:ext uri="{FF2B5EF4-FFF2-40B4-BE49-F238E27FC236}">
                <a16:creationId xmlns:a16="http://schemas.microsoft.com/office/drawing/2014/main" id="{F96D06B6-3A48-9281-1784-86CF838D4F25}"/>
              </a:ext>
            </a:extLst>
          </p:cNvPr>
          <p:cNvSpPr/>
          <p:nvPr/>
        </p:nvSpPr>
        <p:spPr>
          <a:xfrm>
            <a:off x="8545721" y="3084144"/>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 APPOINT</a:t>
            </a:r>
          </a:p>
        </p:txBody>
      </p:sp>
      <p:sp>
        <p:nvSpPr>
          <p:cNvPr id="8" name="Rectangle 7">
            <a:extLst>
              <a:ext uri="{FF2B5EF4-FFF2-40B4-BE49-F238E27FC236}">
                <a16:creationId xmlns:a16="http://schemas.microsoft.com/office/drawing/2014/main" id="{5DC8F04C-4CA5-5B03-477E-2CBE444B390A}"/>
              </a:ext>
            </a:extLst>
          </p:cNvPr>
          <p:cNvSpPr/>
          <p:nvPr/>
        </p:nvSpPr>
        <p:spPr>
          <a:xfrm>
            <a:off x="8545721" y="3397556"/>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SUCCESSOR</a:t>
            </a:r>
          </a:p>
        </p:txBody>
      </p:sp>
      <p:sp>
        <p:nvSpPr>
          <p:cNvPr id="9" name="Rectangle 8">
            <a:extLst>
              <a:ext uri="{FF2B5EF4-FFF2-40B4-BE49-F238E27FC236}">
                <a16:creationId xmlns:a16="http://schemas.microsoft.com/office/drawing/2014/main" id="{B9651A16-73C9-C802-37D2-729D43659496}"/>
              </a:ext>
            </a:extLst>
          </p:cNvPr>
          <p:cNvSpPr/>
          <p:nvPr/>
        </p:nvSpPr>
        <p:spPr>
          <a:xfrm>
            <a:off x="8545721" y="3680872"/>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ACCOMPLISHMENT</a:t>
            </a:r>
          </a:p>
        </p:txBody>
      </p:sp>
      <p:sp>
        <p:nvSpPr>
          <p:cNvPr id="10" name="Rectangle 9">
            <a:extLst>
              <a:ext uri="{FF2B5EF4-FFF2-40B4-BE49-F238E27FC236}">
                <a16:creationId xmlns:a16="http://schemas.microsoft.com/office/drawing/2014/main" id="{8221BC8A-9728-678E-B566-9036A44BA430}"/>
              </a:ext>
            </a:extLst>
          </p:cNvPr>
          <p:cNvSpPr/>
          <p:nvPr/>
        </p:nvSpPr>
        <p:spPr>
          <a:xfrm>
            <a:off x="8545721" y="3991421"/>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VOLATILE</a:t>
            </a:r>
          </a:p>
        </p:txBody>
      </p:sp>
      <p:sp>
        <p:nvSpPr>
          <p:cNvPr id="11" name="Rectangle 10">
            <a:extLst>
              <a:ext uri="{FF2B5EF4-FFF2-40B4-BE49-F238E27FC236}">
                <a16:creationId xmlns:a16="http://schemas.microsoft.com/office/drawing/2014/main" id="{5A753EF1-A552-78AC-0EFE-F636CFE16F42}"/>
              </a:ext>
            </a:extLst>
          </p:cNvPr>
          <p:cNvSpPr/>
          <p:nvPr/>
        </p:nvSpPr>
        <p:spPr>
          <a:xfrm>
            <a:off x="8545721" y="4281660"/>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REIGN</a:t>
            </a:r>
          </a:p>
        </p:txBody>
      </p:sp>
      <p:sp>
        <p:nvSpPr>
          <p:cNvPr id="12" name="Rectangle 11">
            <a:extLst>
              <a:ext uri="{FF2B5EF4-FFF2-40B4-BE49-F238E27FC236}">
                <a16:creationId xmlns:a16="http://schemas.microsoft.com/office/drawing/2014/main" id="{3520E0E3-F3E0-C164-A647-61F7E7374C90}"/>
              </a:ext>
            </a:extLst>
          </p:cNvPr>
          <p:cNvSpPr/>
          <p:nvPr/>
        </p:nvSpPr>
        <p:spPr>
          <a:xfrm>
            <a:off x="8545721" y="4570564"/>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MUMMY</a:t>
            </a:r>
          </a:p>
        </p:txBody>
      </p:sp>
      <p:sp>
        <p:nvSpPr>
          <p:cNvPr id="13" name="Rectangle 12">
            <a:extLst>
              <a:ext uri="{FF2B5EF4-FFF2-40B4-BE49-F238E27FC236}">
                <a16:creationId xmlns:a16="http://schemas.microsoft.com/office/drawing/2014/main" id="{03FFF3F0-CE4C-BDBD-A050-A7A2C9A3739C}"/>
              </a:ext>
            </a:extLst>
          </p:cNvPr>
          <p:cNvSpPr/>
          <p:nvPr/>
        </p:nvSpPr>
        <p:spPr>
          <a:xfrm>
            <a:off x="8545721" y="4871604"/>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PRINCIPAL WIFE</a:t>
            </a:r>
          </a:p>
        </p:txBody>
      </p:sp>
      <p:sp>
        <p:nvSpPr>
          <p:cNvPr id="14" name="Rectangle 13">
            <a:extLst>
              <a:ext uri="{FF2B5EF4-FFF2-40B4-BE49-F238E27FC236}">
                <a16:creationId xmlns:a16="http://schemas.microsoft.com/office/drawing/2014/main" id="{933F4CA0-D736-4981-24AD-22640FFB280C}"/>
              </a:ext>
            </a:extLst>
          </p:cNvPr>
          <p:cNvSpPr/>
          <p:nvPr/>
        </p:nvSpPr>
        <p:spPr>
          <a:xfrm>
            <a:off x="8545721" y="5154920"/>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DILIGENT</a:t>
            </a:r>
          </a:p>
        </p:txBody>
      </p:sp>
      <p:sp>
        <p:nvSpPr>
          <p:cNvPr id="15" name="Rectangle 14">
            <a:extLst>
              <a:ext uri="{FF2B5EF4-FFF2-40B4-BE49-F238E27FC236}">
                <a16:creationId xmlns:a16="http://schemas.microsoft.com/office/drawing/2014/main" id="{81EF0F85-8D42-4728-3CCB-D96734A87ADD}"/>
              </a:ext>
            </a:extLst>
          </p:cNvPr>
          <p:cNvSpPr/>
          <p:nvPr/>
        </p:nvSpPr>
        <p:spPr>
          <a:xfrm>
            <a:off x="8545721" y="5471921"/>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 PORTRAY</a:t>
            </a:r>
          </a:p>
        </p:txBody>
      </p:sp>
    </p:spTree>
    <p:extLst>
      <p:ext uri="{BB962C8B-B14F-4D97-AF65-F5344CB8AC3E}">
        <p14:creationId xmlns:p14="http://schemas.microsoft.com/office/powerpoint/2010/main" val="139819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451" y="157307"/>
            <a:ext cx="10515600" cy="383020"/>
          </a:xfrm>
        </p:spPr>
        <p:txBody>
          <a:bodyPr>
            <a:normAutofit fontScale="90000"/>
          </a:bodyPr>
          <a:lstStyle/>
          <a:p>
            <a:r>
              <a:rPr lang="en-US" dirty="0"/>
              <a:t>Tenses                      </a:t>
            </a:r>
          </a:p>
        </p:txBody>
      </p:sp>
      <p:sp>
        <p:nvSpPr>
          <p:cNvPr id="4" name="Rectangle 3"/>
          <p:cNvSpPr/>
          <p:nvPr/>
        </p:nvSpPr>
        <p:spPr>
          <a:xfrm>
            <a:off x="378514" y="735279"/>
            <a:ext cx="11247644" cy="5512919"/>
          </a:xfrm>
          <a:prstGeom prst="rect">
            <a:avLst/>
          </a:prstGeom>
        </p:spPr>
        <p:txBody>
          <a:bodyPr wrap="square">
            <a:spAutoFit/>
          </a:bodyPr>
          <a:lstStyle/>
          <a:p>
            <a:pPr algn="ctr">
              <a:lnSpc>
                <a:spcPct val="115000"/>
              </a:lnSpc>
              <a:spcAft>
                <a:spcPts val="1000"/>
              </a:spcAft>
            </a:pPr>
            <a:r>
              <a:rPr lang="en-US" sz="1500" b="1" dirty="0">
                <a:latin typeface="Times New Roman" panose="02020603050405020304" pitchFamily="18" charset="0"/>
                <a:ea typeface="Calibri" panose="020F0502020204030204" pitchFamily="34" charset="0"/>
                <a:cs typeface="Times New Roman" panose="02020603050405020304" pitchFamily="18" charset="0"/>
              </a:rPr>
              <a:t>Tutankhamun’s burial mask</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The most famous archeological relic in the world (1)____________(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DAMAGE</a:t>
            </a:r>
            <a:r>
              <a:rPr lang="en-US" sz="1500" dirty="0">
                <a:latin typeface="Times New Roman" panose="02020603050405020304" pitchFamily="18" charset="0"/>
                <a:ea typeface="Calibri" panose="020F0502020204030204" pitchFamily="34" charset="0"/>
                <a:cs typeface="Times New Roman" panose="02020603050405020304" pitchFamily="18" charset="0"/>
              </a:rPr>
              <a:t>) during a recent cleaning attempt. After being knocked off, the blue and gold beard on King </a:t>
            </a:r>
            <a:r>
              <a:rPr lang="en-US" sz="1500" dirty="0" err="1">
                <a:latin typeface="Times New Roman" panose="02020603050405020304" pitchFamily="18" charset="0"/>
                <a:ea typeface="Calibri" panose="020F0502020204030204" pitchFamily="34" charset="0"/>
                <a:cs typeface="Times New Roman" panose="02020603050405020304" pitchFamily="18" charset="0"/>
              </a:rPr>
              <a:t>Tut's</a:t>
            </a:r>
            <a:r>
              <a:rPr lang="en-US" sz="1500" dirty="0">
                <a:latin typeface="Times New Roman" panose="02020603050405020304" pitchFamily="18" charset="0"/>
                <a:ea typeface="Calibri" panose="020F0502020204030204" pitchFamily="34" charset="0"/>
                <a:cs typeface="Times New Roman" panose="02020603050405020304" pitchFamily="18" charset="0"/>
              </a:rPr>
              <a:t> burial mask</a:t>
            </a: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1500" dirty="0">
                <a:latin typeface="Times New Roman" panose="02020603050405020304" pitchFamily="18" charset="0"/>
                <a:ea typeface="Calibri" panose="020F0502020204030204" pitchFamily="34" charset="0"/>
                <a:cs typeface="Times New Roman" panose="02020603050405020304" pitchFamily="18" charset="0"/>
              </a:rPr>
              <a:t>(2)___________(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GLUE</a:t>
            </a:r>
            <a:r>
              <a:rPr lang="en-US" sz="1500" dirty="0">
                <a:latin typeface="Times New Roman" panose="02020603050405020304" pitchFamily="18" charset="0"/>
                <a:ea typeface="Calibri" panose="020F0502020204030204" pitchFamily="34" charset="0"/>
                <a:cs typeface="Times New Roman" panose="02020603050405020304" pitchFamily="18" charset="0"/>
              </a:rPr>
              <a:t>) back on with an inappropriate adhesive, damaging it even further.</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Conservators at the museum revealed the incident (3)___________(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TAKE</a:t>
            </a:r>
            <a:r>
              <a:rPr lang="en-US" sz="1500" dirty="0">
                <a:latin typeface="Times New Roman" panose="02020603050405020304" pitchFamily="18" charset="0"/>
                <a:ea typeface="Calibri" panose="020F0502020204030204" pitchFamily="34" charset="0"/>
                <a:cs typeface="Times New Roman" panose="02020603050405020304" pitchFamily="18" charset="0"/>
              </a:rPr>
              <a:t>) place yesterday when the curators at the Egyptian Museum in Cairo quickly (4)____________(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GLUE</a:t>
            </a:r>
            <a:r>
              <a:rPr lang="en-US" sz="1500" dirty="0">
                <a:latin typeface="Times New Roman" panose="02020603050405020304" pitchFamily="18" charset="0"/>
                <a:ea typeface="Calibri" panose="020F0502020204030204" pitchFamily="34" charset="0"/>
                <a:cs typeface="Times New Roman" panose="02020603050405020304" pitchFamily="18" charset="0"/>
              </a:rPr>
              <a:t>) back the beard with epoxy, an ‘irreversible material’ that (5)____________(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BE</a:t>
            </a:r>
            <a:r>
              <a:rPr lang="en-US" sz="1500" dirty="0">
                <a:latin typeface="Times New Roman" panose="02020603050405020304" pitchFamily="18" charset="0"/>
                <a:ea typeface="Calibri" panose="020F0502020204030204" pitchFamily="34" charset="0"/>
                <a:cs typeface="Times New Roman" panose="02020603050405020304" pitchFamily="18" charset="0"/>
              </a:rPr>
              <a:t>) completely unsuitable for a restoration effort of this importance.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“The mask (6)____________(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SHOULD/TAKE</a:t>
            </a:r>
            <a:r>
              <a:rPr lang="en-US" sz="1500" dirty="0">
                <a:latin typeface="Times New Roman" panose="02020603050405020304" pitchFamily="18" charset="0"/>
                <a:ea typeface="Calibri" panose="020F0502020204030204" pitchFamily="34" charset="0"/>
                <a:cs typeface="Times New Roman" panose="02020603050405020304" pitchFamily="18" charset="0"/>
              </a:rPr>
              <a:t>) to the conservation lab but they (7)_____________(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BE</a:t>
            </a:r>
            <a:r>
              <a:rPr lang="en-US" sz="1500" dirty="0">
                <a:latin typeface="Times New Roman" panose="02020603050405020304" pitchFamily="18" charset="0"/>
                <a:ea typeface="Calibri" panose="020F0502020204030204" pitchFamily="34" charset="0"/>
                <a:cs typeface="Times New Roman" panose="02020603050405020304" pitchFamily="18" charset="0"/>
              </a:rPr>
              <a:t>) in a rush</a:t>
            </a:r>
            <a:endParaRPr lang="sr-Latn-RS" sz="1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to get it displayed quickly again and (8)___________(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USE</a:t>
            </a:r>
            <a:r>
              <a:rPr lang="en-US" sz="1500" dirty="0">
                <a:latin typeface="Times New Roman" panose="02020603050405020304" pitchFamily="18" charset="0"/>
                <a:ea typeface="Calibri" panose="020F0502020204030204" pitchFamily="34" charset="0"/>
                <a:cs typeface="Times New Roman" panose="02020603050405020304" pitchFamily="18" charset="0"/>
              </a:rPr>
              <a:t>) this quick drying, irreversible material,” the conservator says.</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The conservator also adds that the mask now (9)___________(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SHOW</a:t>
            </a:r>
            <a:r>
              <a:rPr lang="en-US" sz="1500" dirty="0">
                <a:latin typeface="Times New Roman" panose="02020603050405020304" pitchFamily="18" charset="0"/>
                <a:ea typeface="Calibri" panose="020F0502020204030204" pitchFamily="34" charset="0"/>
                <a:cs typeface="Times New Roman" panose="02020603050405020304" pitchFamily="18" charset="0"/>
              </a:rPr>
              <a:t>) a gap between the face and the beard,</a:t>
            </a:r>
            <a:endParaRPr lang="sr-Latn-RS" sz="1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whereas before it was directly attached: “Now you can (10)_____________(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SEE</a:t>
            </a:r>
            <a:r>
              <a:rPr lang="en-US" sz="1500" dirty="0">
                <a:latin typeface="Times New Roman" panose="02020603050405020304" pitchFamily="18" charset="0"/>
                <a:ea typeface="Calibri" panose="020F0502020204030204" pitchFamily="34" charset="0"/>
                <a:cs typeface="Times New Roman" panose="02020603050405020304" pitchFamily="18" charset="0"/>
              </a:rPr>
              <a:t>) a layer of transparent yellow.”</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Another museum conservator, who (11)___________(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BE</a:t>
            </a:r>
            <a:r>
              <a:rPr lang="en-US" sz="1500" dirty="0">
                <a:latin typeface="Times New Roman" panose="02020603050405020304" pitchFamily="18" charset="0"/>
                <a:ea typeface="Calibri" panose="020F0502020204030204" pitchFamily="34" charset="0"/>
                <a:cs typeface="Times New Roman" panose="02020603050405020304" pitchFamily="18" charset="0"/>
              </a:rPr>
              <a:t>) present at the time of the repair, said that epoxy (12)___________(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ALREADY/DRY</a:t>
            </a:r>
            <a:r>
              <a:rPr lang="en-US" sz="1500" dirty="0">
                <a:latin typeface="Times New Roman" panose="02020603050405020304" pitchFamily="18" charset="0"/>
                <a:ea typeface="Calibri" panose="020F0502020204030204" pitchFamily="34" charset="0"/>
                <a:cs typeface="Times New Roman" panose="02020603050405020304" pitchFamily="18" charset="0"/>
              </a:rPr>
              <a:t>) on the face of the king's mask when his colleague (13)____________(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USE</a:t>
            </a:r>
            <a:r>
              <a:rPr lang="en-US" sz="1500" dirty="0">
                <a:latin typeface="Times New Roman" panose="02020603050405020304" pitchFamily="18" charset="0"/>
                <a:ea typeface="Calibri" panose="020F0502020204030204" pitchFamily="34" charset="0"/>
                <a:cs typeface="Times New Roman" panose="02020603050405020304" pitchFamily="18" charset="0"/>
              </a:rPr>
              <a:t>) a spatula to remove it, leaving scratches. The first conservator who inspected the artifact confirmed the scratches and said that they (14)___________(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MAKE</a:t>
            </a:r>
            <a:r>
              <a:rPr lang="en-US" sz="1500" dirty="0">
                <a:latin typeface="Times New Roman" panose="02020603050405020304" pitchFamily="18" charset="0"/>
                <a:ea typeface="Calibri" panose="020F0502020204030204" pitchFamily="34" charset="0"/>
                <a:cs typeface="Times New Roman" panose="02020603050405020304" pitchFamily="18" charset="0"/>
              </a:rPr>
              <a:t>) by a tool used to scrape off the epoxy.</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 </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500" dirty="0">
                <a:latin typeface="Times New Roman" panose="02020603050405020304" pitchFamily="18" charset="0"/>
                <a:ea typeface="Calibri" panose="020F0502020204030204" pitchFamily="34" charset="0"/>
                <a:cs typeface="Times New Roman" panose="02020603050405020304" pitchFamily="18" charset="0"/>
              </a:rPr>
              <a:t>So far, Egypt's Antiquities Ministry and the museum administration (15)___________(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NOT/RESPOND</a:t>
            </a:r>
            <a:r>
              <a:rPr lang="en-US" sz="1500" dirty="0">
                <a:latin typeface="Times New Roman" panose="02020603050405020304" pitchFamily="18" charset="0"/>
                <a:ea typeface="Calibri" panose="020F0502020204030204" pitchFamily="34" charset="0"/>
                <a:cs typeface="Times New Roman" panose="02020603050405020304" pitchFamily="18" charset="0"/>
              </a:rPr>
              <a:t>) to media requests, but one of the conservators says that an investigation (16)____________(</a:t>
            </a:r>
            <a:r>
              <a:rPr lang="en-US" sz="1500" b="1" dirty="0">
                <a:latin typeface="Times New Roman" panose="02020603050405020304" pitchFamily="18" charset="0"/>
                <a:ea typeface="Calibri" panose="020F0502020204030204" pitchFamily="34" charset="0"/>
                <a:cs typeface="Times New Roman" panose="02020603050405020304" pitchFamily="18" charset="0"/>
              </a:rPr>
              <a:t>BE</a:t>
            </a:r>
            <a:r>
              <a:rPr lang="en-US" sz="1500" dirty="0">
                <a:latin typeface="Times New Roman" panose="02020603050405020304" pitchFamily="18" charset="0"/>
                <a:ea typeface="Calibri" panose="020F0502020204030204" pitchFamily="34" charset="0"/>
                <a:cs typeface="Times New Roman" panose="02020603050405020304" pitchFamily="18" charset="0"/>
              </a:rPr>
              <a:t>) currently underway.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154785" y="184683"/>
            <a:ext cx="3749040" cy="523220"/>
          </a:xfrm>
          <a:prstGeom prst="rect">
            <a:avLst/>
          </a:prstGeom>
          <a:solidFill>
            <a:schemeClr val="accent6">
              <a:lumMod val="60000"/>
              <a:lumOff val="40000"/>
            </a:schemeClr>
          </a:solidFill>
        </p:spPr>
        <p:txBody>
          <a:bodyPr wrap="square">
            <a:spAutoFit/>
          </a:bodyPr>
          <a:lstStyle/>
          <a:p>
            <a:r>
              <a:rPr lang="en-US" sz="1400" b="1" i="1" dirty="0">
                <a:latin typeface="Times New Roman" panose="02020603050405020304" pitchFamily="18" charset="0"/>
                <a:ea typeface="Calibri" panose="020F0502020204030204" pitchFamily="34" charset="0"/>
              </a:rPr>
              <a:t>Insert the verbs in brackets into the appropriate tense. Use passive forms if necessary:</a:t>
            </a:r>
            <a:endParaRPr lang="en-US" sz="1400" dirty="0"/>
          </a:p>
        </p:txBody>
      </p:sp>
      <p:pic>
        <p:nvPicPr>
          <p:cNvPr id="6" name="Picture 5"/>
          <p:cNvPicPr>
            <a:picLocks noChangeAspect="1"/>
          </p:cNvPicPr>
          <p:nvPr/>
        </p:nvPicPr>
        <p:blipFill>
          <a:blip r:embed="rId2"/>
          <a:stretch>
            <a:fillRect/>
          </a:stretch>
        </p:blipFill>
        <p:spPr>
          <a:xfrm>
            <a:off x="9885871" y="2629316"/>
            <a:ext cx="1639019" cy="1909917"/>
          </a:xfrm>
          <a:prstGeom prst="rect">
            <a:avLst/>
          </a:prstGeom>
        </p:spPr>
      </p:pic>
      <p:sp>
        <p:nvSpPr>
          <p:cNvPr id="3" name="Rectangle 2">
            <a:extLst>
              <a:ext uri="{FF2B5EF4-FFF2-40B4-BE49-F238E27FC236}">
                <a16:creationId xmlns:a16="http://schemas.microsoft.com/office/drawing/2014/main" id="{DA48FC83-3360-0AE6-DF1A-EFD29748E139}"/>
              </a:ext>
            </a:extLst>
          </p:cNvPr>
          <p:cNvSpPr/>
          <p:nvPr/>
        </p:nvSpPr>
        <p:spPr>
          <a:xfrm>
            <a:off x="4643179" y="1174323"/>
            <a:ext cx="202656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HAS BEEN DAMAGED</a:t>
            </a:r>
          </a:p>
        </p:txBody>
      </p:sp>
      <p:sp>
        <p:nvSpPr>
          <p:cNvPr id="7" name="Rectangle 6">
            <a:extLst>
              <a:ext uri="{FF2B5EF4-FFF2-40B4-BE49-F238E27FC236}">
                <a16:creationId xmlns:a16="http://schemas.microsoft.com/office/drawing/2014/main" id="{149A970A-350F-18C2-CE2A-11A81FE05BDC}"/>
              </a:ext>
            </a:extLst>
          </p:cNvPr>
          <p:cNvSpPr/>
          <p:nvPr/>
        </p:nvSpPr>
        <p:spPr>
          <a:xfrm>
            <a:off x="4280576" y="1435295"/>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HAS BEEN GLUED</a:t>
            </a:r>
          </a:p>
        </p:txBody>
      </p:sp>
      <p:sp>
        <p:nvSpPr>
          <p:cNvPr id="8" name="Rectangle 7">
            <a:extLst>
              <a:ext uri="{FF2B5EF4-FFF2-40B4-BE49-F238E27FC236}">
                <a16:creationId xmlns:a16="http://schemas.microsoft.com/office/drawing/2014/main" id="{EB4EB157-C9E1-CEE6-FA2B-1F29838B91AA}"/>
              </a:ext>
            </a:extLst>
          </p:cNvPr>
          <p:cNvSpPr/>
          <p:nvPr/>
        </p:nvSpPr>
        <p:spPr>
          <a:xfrm>
            <a:off x="4643179" y="1991137"/>
            <a:ext cx="161418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TOOK</a:t>
            </a:r>
          </a:p>
        </p:txBody>
      </p:sp>
      <p:sp>
        <p:nvSpPr>
          <p:cNvPr id="9" name="Rectangle 8">
            <a:extLst>
              <a:ext uri="{FF2B5EF4-FFF2-40B4-BE49-F238E27FC236}">
                <a16:creationId xmlns:a16="http://schemas.microsoft.com/office/drawing/2014/main" id="{144A8649-A413-CD5A-B112-B2FF95212DF2}"/>
              </a:ext>
            </a:extLst>
          </p:cNvPr>
          <p:cNvSpPr/>
          <p:nvPr/>
        </p:nvSpPr>
        <p:spPr>
          <a:xfrm>
            <a:off x="1353134" y="2224733"/>
            <a:ext cx="179347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GLUED</a:t>
            </a:r>
          </a:p>
        </p:txBody>
      </p:sp>
      <p:sp>
        <p:nvSpPr>
          <p:cNvPr id="10" name="Rectangle 9">
            <a:extLst>
              <a:ext uri="{FF2B5EF4-FFF2-40B4-BE49-F238E27FC236}">
                <a16:creationId xmlns:a16="http://schemas.microsoft.com/office/drawing/2014/main" id="{FD7A3AE7-5FD2-ED36-8082-2BDC8B19EA1E}"/>
              </a:ext>
            </a:extLst>
          </p:cNvPr>
          <p:cNvSpPr/>
          <p:nvPr/>
        </p:nvSpPr>
        <p:spPr>
          <a:xfrm>
            <a:off x="7825650" y="2224733"/>
            <a:ext cx="155143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WAS</a:t>
            </a:r>
          </a:p>
        </p:txBody>
      </p:sp>
      <p:sp>
        <p:nvSpPr>
          <p:cNvPr id="11" name="Rectangle 10">
            <a:extLst>
              <a:ext uri="{FF2B5EF4-FFF2-40B4-BE49-F238E27FC236}">
                <a16:creationId xmlns:a16="http://schemas.microsoft.com/office/drawing/2014/main" id="{E826A883-B105-EED1-700E-2392AD772F21}"/>
              </a:ext>
            </a:extLst>
          </p:cNvPr>
          <p:cNvSpPr/>
          <p:nvPr/>
        </p:nvSpPr>
        <p:spPr>
          <a:xfrm>
            <a:off x="1577252" y="3047946"/>
            <a:ext cx="2627195"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SHOULD HAVE BEEN TAKEN</a:t>
            </a:r>
          </a:p>
        </p:txBody>
      </p:sp>
      <p:sp>
        <p:nvSpPr>
          <p:cNvPr id="12" name="Rectangle 11">
            <a:extLst>
              <a:ext uri="{FF2B5EF4-FFF2-40B4-BE49-F238E27FC236}">
                <a16:creationId xmlns:a16="http://schemas.microsoft.com/office/drawing/2014/main" id="{045C4961-CD5C-9381-9C39-B7618DE00A4A}"/>
              </a:ext>
            </a:extLst>
          </p:cNvPr>
          <p:cNvSpPr/>
          <p:nvPr/>
        </p:nvSpPr>
        <p:spPr>
          <a:xfrm>
            <a:off x="6964770" y="3012033"/>
            <a:ext cx="155143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WERE</a:t>
            </a:r>
          </a:p>
        </p:txBody>
      </p:sp>
      <p:sp>
        <p:nvSpPr>
          <p:cNvPr id="13" name="Rectangle 12">
            <a:extLst>
              <a:ext uri="{FF2B5EF4-FFF2-40B4-BE49-F238E27FC236}">
                <a16:creationId xmlns:a16="http://schemas.microsoft.com/office/drawing/2014/main" id="{E6FBD1E9-C613-B3A6-023F-967AEC4BEAD5}"/>
              </a:ext>
            </a:extLst>
          </p:cNvPr>
          <p:cNvSpPr/>
          <p:nvPr/>
        </p:nvSpPr>
        <p:spPr>
          <a:xfrm>
            <a:off x="3567416" y="3281542"/>
            <a:ext cx="152453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USED</a:t>
            </a:r>
          </a:p>
        </p:txBody>
      </p:sp>
      <p:sp>
        <p:nvSpPr>
          <p:cNvPr id="14" name="Rectangle 13">
            <a:extLst>
              <a:ext uri="{FF2B5EF4-FFF2-40B4-BE49-F238E27FC236}">
                <a16:creationId xmlns:a16="http://schemas.microsoft.com/office/drawing/2014/main" id="{CCF49635-3A86-2151-2B20-31B8EE67AB57}"/>
              </a:ext>
            </a:extLst>
          </p:cNvPr>
          <p:cNvSpPr/>
          <p:nvPr/>
        </p:nvSpPr>
        <p:spPr>
          <a:xfrm>
            <a:off x="4204447" y="3837384"/>
            <a:ext cx="172122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SHOWS</a:t>
            </a:r>
          </a:p>
        </p:txBody>
      </p:sp>
      <p:sp>
        <p:nvSpPr>
          <p:cNvPr id="15" name="Rectangle 14">
            <a:extLst>
              <a:ext uri="{FF2B5EF4-FFF2-40B4-BE49-F238E27FC236}">
                <a16:creationId xmlns:a16="http://schemas.microsoft.com/office/drawing/2014/main" id="{82A4FBFC-5FEC-C23F-C54A-69E5F8DE2298}"/>
              </a:ext>
            </a:extLst>
          </p:cNvPr>
          <p:cNvSpPr/>
          <p:nvPr/>
        </p:nvSpPr>
        <p:spPr>
          <a:xfrm>
            <a:off x="5085434" y="4070980"/>
            <a:ext cx="172122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SEE</a:t>
            </a:r>
          </a:p>
        </p:txBody>
      </p:sp>
      <p:sp>
        <p:nvSpPr>
          <p:cNvPr id="16" name="Rectangle 15">
            <a:extLst>
              <a:ext uri="{FF2B5EF4-FFF2-40B4-BE49-F238E27FC236}">
                <a16:creationId xmlns:a16="http://schemas.microsoft.com/office/drawing/2014/main" id="{6A73857E-2C1E-D0BC-2F67-FCAECF28BD68}"/>
              </a:ext>
            </a:extLst>
          </p:cNvPr>
          <p:cNvSpPr/>
          <p:nvPr/>
        </p:nvSpPr>
        <p:spPr>
          <a:xfrm>
            <a:off x="3537425" y="4626822"/>
            <a:ext cx="139316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WAS</a:t>
            </a:r>
          </a:p>
        </p:txBody>
      </p:sp>
      <p:sp>
        <p:nvSpPr>
          <p:cNvPr id="17" name="Rectangle 16">
            <a:extLst>
              <a:ext uri="{FF2B5EF4-FFF2-40B4-BE49-F238E27FC236}">
                <a16:creationId xmlns:a16="http://schemas.microsoft.com/office/drawing/2014/main" id="{C365D9D7-C3FE-1AE3-B0F5-37FB75C49085}"/>
              </a:ext>
            </a:extLst>
          </p:cNvPr>
          <p:cNvSpPr/>
          <p:nvPr/>
        </p:nvSpPr>
        <p:spPr>
          <a:xfrm>
            <a:off x="9025346" y="4617387"/>
            <a:ext cx="249954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HAD ALREADY DRIED</a:t>
            </a:r>
          </a:p>
        </p:txBody>
      </p:sp>
      <p:sp>
        <p:nvSpPr>
          <p:cNvPr id="18" name="Rectangle 17">
            <a:extLst>
              <a:ext uri="{FF2B5EF4-FFF2-40B4-BE49-F238E27FC236}">
                <a16:creationId xmlns:a16="http://schemas.microsoft.com/office/drawing/2014/main" id="{B8B1EEF4-2330-C916-7E3F-28BF825B0932}"/>
              </a:ext>
            </a:extLst>
          </p:cNvPr>
          <p:cNvSpPr/>
          <p:nvPr/>
        </p:nvSpPr>
        <p:spPr>
          <a:xfrm>
            <a:off x="4678500" y="4850983"/>
            <a:ext cx="1639019"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USED</a:t>
            </a:r>
          </a:p>
        </p:txBody>
      </p:sp>
      <p:sp>
        <p:nvSpPr>
          <p:cNvPr id="19" name="Rectangle 18">
            <a:extLst>
              <a:ext uri="{FF2B5EF4-FFF2-40B4-BE49-F238E27FC236}">
                <a16:creationId xmlns:a16="http://schemas.microsoft.com/office/drawing/2014/main" id="{9EE83944-B6DF-B630-FE64-177747E5093B}"/>
              </a:ext>
            </a:extLst>
          </p:cNvPr>
          <p:cNvSpPr/>
          <p:nvPr/>
        </p:nvSpPr>
        <p:spPr>
          <a:xfrm>
            <a:off x="5673850" y="5111955"/>
            <a:ext cx="173996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HAD BEEN MADE</a:t>
            </a:r>
          </a:p>
        </p:txBody>
      </p:sp>
      <p:sp>
        <p:nvSpPr>
          <p:cNvPr id="20" name="Rectangle 19">
            <a:extLst>
              <a:ext uri="{FF2B5EF4-FFF2-40B4-BE49-F238E27FC236}">
                <a16:creationId xmlns:a16="http://schemas.microsoft.com/office/drawing/2014/main" id="{07E99E17-ECAA-A921-05A9-1F5596E5B9FA}"/>
              </a:ext>
            </a:extLst>
          </p:cNvPr>
          <p:cNvSpPr/>
          <p:nvPr/>
        </p:nvSpPr>
        <p:spPr>
          <a:xfrm>
            <a:off x="6317518" y="5630986"/>
            <a:ext cx="246789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HAVE NOT RESPONDED</a:t>
            </a:r>
          </a:p>
        </p:txBody>
      </p:sp>
      <p:sp>
        <p:nvSpPr>
          <p:cNvPr id="21" name="Rectangle 20">
            <a:extLst>
              <a:ext uri="{FF2B5EF4-FFF2-40B4-BE49-F238E27FC236}">
                <a16:creationId xmlns:a16="http://schemas.microsoft.com/office/drawing/2014/main" id="{F260FA30-ACE3-B155-F8C2-8D48B398165F}"/>
              </a:ext>
            </a:extLst>
          </p:cNvPr>
          <p:cNvSpPr/>
          <p:nvPr/>
        </p:nvSpPr>
        <p:spPr>
          <a:xfrm>
            <a:off x="3782299" y="5917227"/>
            <a:ext cx="147998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IS</a:t>
            </a:r>
          </a:p>
        </p:txBody>
      </p:sp>
    </p:spTree>
    <p:extLst>
      <p:ext uri="{BB962C8B-B14F-4D97-AF65-F5344CB8AC3E}">
        <p14:creationId xmlns:p14="http://schemas.microsoft.com/office/powerpoint/2010/main" val="73708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ppt_x"/>
                                          </p:val>
                                        </p:tav>
                                        <p:tav tm="100000">
                                          <p:val>
                                            <p:strVal val="#ppt_x"/>
                                          </p:val>
                                        </p:tav>
                                      </p:tavLst>
                                    </p:anim>
                                    <p:anim calcmode="lin" valueType="num">
                                      <p:cBhvr additive="base">
                                        <p:cTn id="1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9399"/>
          </a:xfrm>
        </p:spPr>
        <p:txBody>
          <a:bodyPr>
            <a:normAutofit fontScale="90000"/>
          </a:bodyPr>
          <a:lstStyle/>
          <a:p>
            <a:r>
              <a:rPr lang="en-US" dirty="0"/>
              <a:t>Terms and definitions                        Textbook, p. 70 </a:t>
            </a:r>
          </a:p>
        </p:txBody>
      </p:sp>
      <p:graphicFrame>
        <p:nvGraphicFramePr>
          <p:cNvPr id="4" name="Table 3"/>
          <p:cNvGraphicFramePr>
            <a:graphicFrameLocks noGrp="1"/>
          </p:cNvGraphicFramePr>
          <p:nvPr>
            <p:extLst>
              <p:ext uri="{D42A27DB-BD31-4B8C-83A1-F6EECF244321}">
                <p14:modId xmlns:p14="http://schemas.microsoft.com/office/powerpoint/2010/main" val="4235035896"/>
              </p:ext>
            </p:extLst>
          </p:nvPr>
        </p:nvGraphicFramePr>
        <p:xfrm>
          <a:off x="965676" y="2334644"/>
          <a:ext cx="9575640" cy="2701290"/>
        </p:xfrm>
        <a:graphic>
          <a:graphicData uri="http://schemas.openxmlformats.org/drawingml/2006/table">
            <a:tbl>
              <a:tblPr firstRow="1" firstCol="1" bandRow="1"/>
              <a:tblGrid>
                <a:gridCol w="6317763">
                  <a:extLst>
                    <a:ext uri="{9D8B030D-6E8A-4147-A177-3AD203B41FA5}">
                      <a16:colId xmlns:a16="http://schemas.microsoft.com/office/drawing/2014/main" val="3136082972"/>
                    </a:ext>
                  </a:extLst>
                </a:gridCol>
                <a:gridCol w="3257877">
                  <a:extLst>
                    <a:ext uri="{9D8B030D-6E8A-4147-A177-3AD203B41FA5}">
                      <a16:colId xmlns:a16="http://schemas.microsoft.com/office/drawing/2014/main" val="2981167322"/>
                    </a:ext>
                  </a:extLst>
                </a:gridCol>
              </a:tblGrid>
              <a:tr h="161161">
                <a:tc>
                  <a:txBody>
                    <a:bodyPr/>
                    <a:lstStyle/>
                    <a:p>
                      <a:pPr algn="just">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just">
                        <a:lnSpc>
                          <a:spcPct val="115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WORD(S)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101313305"/>
                  </a:ext>
                </a:extLst>
              </a:tr>
              <a:tr h="161161">
                <a:tc gridSpan="2">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TUTANKHAMUN’S BURIAL</a:t>
                      </a:r>
                      <a:r>
                        <a:rPr lang="en-US" sz="1600" b="1" baseline="0" dirty="0">
                          <a:effectLst/>
                          <a:latin typeface="Times New Roman" panose="02020603050405020304" pitchFamily="18" charset="0"/>
                          <a:ea typeface="Calibri" panose="020F0502020204030204" pitchFamily="34" charset="0"/>
                          <a:cs typeface="Times New Roman" panose="02020603050405020304" pitchFamily="18" charset="0"/>
                        </a:rPr>
                        <a:t> MASK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4228257035"/>
                  </a:ext>
                </a:extLst>
              </a:tr>
              <a:tr h="322321">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the process of returning something to its original condition by repairing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115917"/>
                  </a:ext>
                </a:extLst>
              </a:tr>
              <a:tr h="161161">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 a person in charge of a museum, art collection,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656730"/>
                  </a:ext>
                </a:extLst>
              </a:tr>
              <a:tr h="322321">
                <a:tc>
                  <a:txBody>
                    <a:bodyPr/>
                    <a:lstStyle/>
                    <a:p>
                      <a:pP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 a substance used for sticking objects together, such as glue, cement,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609693"/>
                  </a:ext>
                </a:extLst>
              </a:tr>
              <a:tr h="322321">
                <a:tc>
                  <a:txBody>
                    <a:bodyPr/>
                    <a:lstStyle/>
                    <a:p>
                      <a:pPr>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d. a person who participates in saving and protecting historical objects or works of art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552" marR="525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059224"/>
                  </a:ext>
                </a:extLst>
              </a:tr>
            </a:tbl>
          </a:graphicData>
        </a:graphic>
      </p:graphicFrame>
      <p:sp>
        <p:nvSpPr>
          <p:cNvPr id="3" name="Rectangle 2">
            <a:extLst>
              <a:ext uri="{FF2B5EF4-FFF2-40B4-BE49-F238E27FC236}">
                <a16:creationId xmlns:a16="http://schemas.microsoft.com/office/drawing/2014/main" id="{880F5A3A-C5C1-7241-BA29-B4579783518A}"/>
              </a:ext>
            </a:extLst>
          </p:cNvPr>
          <p:cNvSpPr/>
          <p:nvPr/>
        </p:nvSpPr>
        <p:spPr>
          <a:xfrm>
            <a:off x="7816686" y="3021052"/>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RESTORATION</a:t>
            </a:r>
          </a:p>
        </p:txBody>
      </p:sp>
      <p:sp>
        <p:nvSpPr>
          <p:cNvPr id="5" name="Rectangle 4">
            <a:extLst>
              <a:ext uri="{FF2B5EF4-FFF2-40B4-BE49-F238E27FC236}">
                <a16:creationId xmlns:a16="http://schemas.microsoft.com/office/drawing/2014/main" id="{BC24A9BF-1A4C-9D7E-27D3-E35154269EAF}"/>
              </a:ext>
            </a:extLst>
          </p:cNvPr>
          <p:cNvSpPr/>
          <p:nvPr/>
        </p:nvSpPr>
        <p:spPr>
          <a:xfrm>
            <a:off x="7816686" y="3568491"/>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CURATORS</a:t>
            </a:r>
          </a:p>
        </p:txBody>
      </p:sp>
      <p:sp>
        <p:nvSpPr>
          <p:cNvPr id="6" name="Rectangle 5">
            <a:extLst>
              <a:ext uri="{FF2B5EF4-FFF2-40B4-BE49-F238E27FC236}">
                <a16:creationId xmlns:a16="http://schemas.microsoft.com/office/drawing/2014/main" id="{4030C7E0-B47B-8CFD-310A-5D0230E9DB0D}"/>
              </a:ext>
            </a:extLst>
          </p:cNvPr>
          <p:cNvSpPr/>
          <p:nvPr/>
        </p:nvSpPr>
        <p:spPr>
          <a:xfrm>
            <a:off x="7816686" y="4068616"/>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ADHESIVE</a:t>
            </a:r>
          </a:p>
        </p:txBody>
      </p:sp>
      <p:sp>
        <p:nvSpPr>
          <p:cNvPr id="7" name="Rectangle 6">
            <a:extLst>
              <a:ext uri="{FF2B5EF4-FFF2-40B4-BE49-F238E27FC236}">
                <a16:creationId xmlns:a16="http://schemas.microsoft.com/office/drawing/2014/main" id="{D9F68670-BB93-74AB-C7C9-E3A8E886849A}"/>
              </a:ext>
            </a:extLst>
          </p:cNvPr>
          <p:cNvSpPr/>
          <p:nvPr/>
        </p:nvSpPr>
        <p:spPr>
          <a:xfrm>
            <a:off x="7816686" y="4579628"/>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CONSERVATOR</a:t>
            </a:r>
          </a:p>
        </p:txBody>
      </p:sp>
    </p:spTree>
    <p:extLst>
      <p:ext uri="{BB962C8B-B14F-4D97-AF65-F5344CB8AC3E}">
        <p14:creationId xmlns:p14="http://schemas.microsoft.com/office/powerpoint/2010/main" val="90593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835"/>
          </a:xfrm>
        </p:spPr>
        <p:txBody>
          <a:bodyPr>
            <a:normAutofit fontScale="90000"/>
          </a:bodyPr>
          <a:lstStyle/>
          <a:p>
            <a:r>
              <a:rPr lang="en-US" dirty="0"/>
              <a:t>Gap-filling exercise                      Textbook, p. 70-71</a:t>
            </a:r>
          </a:p>
        </p:txBody>
      </p:sp>
      <p:graphicFrame>
        <p:nvGraphicFramePr>
          <p:cNvPr id="5" name="Table 4"/>
          <p:cNvGraphicFramePr>
            <a:graphicFrameLocks noGrp="1"/>
          </p:cNvGraphicFramePr>
          <p:nvPr>
            <p:extLst>
              <p:ext uri="{D42A27DB-BD31-4B8C-83A1-F6EECF244321}">
                <p14:modId xmlns:p14="http://schemas.microsoft.com/office/powerpoint/2010/main" val="430170352"/>
              </p:ext>
            </p:extLst>
          </p:nvPr>
        </p:nvGraphicFramePr>
        <p:xfrm>
          <a:off x="1650003" y="1001816"/>
          <a:ext cx="7148017" cy="787908"/>
        </p:xfrm>
        <a:graphic>
          <a:graphicData uri="http://schemas.openxmlformats.org/drawingml/2006/table">
            <a:tbl>
              <a:tblPr firstRow="1" firstCol="1" bandRow="1"/>
              <a:tblGrid>
                <a:gridCol w="1429454">
                  <a:extLst>
                    <a:ext uri="{9D8B030D-6E8A-4147-A177-3AD203B41FA5}">
                      <a16:colId xmlns:a16="http://schemas.microsoft.com/office/drawing/2014/main" val="4044365308"/>
                    </a:ext>
                  </a:extLst>
                </a:gridCol>
                <a:gridCol w="1429454">
                  <a:extLst>
                    <a:ext uri="{9D8B030D-6E8A-4147-A177-3AD203B41FA5}">
                      <a16:colId xmlns:a16="http://schemas.microsoft.com/office/drawing/2014/main" val="101948295"/>
                    </a:ext>
                  </a:extLst>
                </a:gridCol>
                <a:gridCol w="1429454">
                  <a:extLst>
                    <a:ext uri="{9D8B030D-6E8A-4147-A177-3AD203B41FA5}">
                      <a16:colId xmlns:a16="http://schemas.microsoft.com/office/drawing/2014/main" val="2248253571"/>
                    </a:ext>
                  </a:extLst>
                </a:gridCol>
                <a:gridCol w="1429454">
                  <a:extLst>
                    <a:ext uri="{9D8B030D-6E8A-4147-A177-3AD203B41FA5}">
                      <a16:colId xmlns:a16="http://schemas.microsoft.com/office/drawing/2014/main" val="1649358833"/>
                    </a:ext>
                  </a:extLst>
                </a:gridCol>
                <a:gridCol w="1430201">
                  <a:extLst>
                    <a:ext uri="{9D8B030D-6E8A-4147-A177-3AD203B41FA5}">
                      <a16:colId xmlns:a16="http://schemas.microsoft.com/office/drawing/2014/main" val="434673968"/>
                    </a:ext>
                  </a:extLst>
                </a:gridCol>
              </a:tblGrid>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 dwellings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 absorb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 evaporate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d. coarser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 reflects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666285"/>
                  </a:ext>
                </a:extLst>
              </a:tr>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f. multi-storey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g. sun-dried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h. flat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 flax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j. design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905041"/>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 lightly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 long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 dirt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n. tunics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 naked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49429"/>
                  </a:ext>
                </a:extLst>
              </a:tr>
            </a:tbl>
          </a:graphicData>
        </a:graphic>
      </p:graphicFrame>
      <p:sp>
        <p:nvSpPr>
          <p:cNvPr id="8" name="Rectangle 7"/>
          <p:cNvSpPr/>
          <p:nvPr/>
        </p:nvSpPr>
        <p:spPr>
          <a:xfrm>
            <a:off x="838199" y="2100797"/>
            <a:ext cx="8771627" cy="3755387"/>
          </a:xfrm>
          <a:prstGeom prst="rect">
            <a:avLst/>
          </a:prstGeom>
        </p:spPr>
        <p:txBody>
          <a:bodyPr wrap="square">
            <a:spAutoFit/>
          </a:bodyPr>
          <a:lstStyle/>
          <a:p>
            <a:pPr algn="just">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Rich or poor, most Egyptians lived in houses of similar (1)___________. These had (2)__________roofs and were made from (3)__________mud-bricks. Tomb drawings show (4)___________homes. However, many scholars think this may have been an attempt to show the number of rooms. Archeological evidence suggests most (5)__________were single-</a:t>
            </a:r>
            <a:r>
              <a:rPr lang="en-US" sz="1600" dirty="0" err="1">
                <a:latin typeface="Times New Roman" panose="02020603050405020304" pitchFamily="18" charset="0"/>
                <a:ea typeface="Calibri" panose="020F0502020204030204" pitchFamily="34" charset="0"/>
                <a:cs typeface="Times New Roman" panose="02020603050405020304" pitchFamily="18" charset="0"/>
              </a:rPr>
              <a:t>storey</a:t>
            </a:r>
            <a:r>
              <a:rPr lang="en-US" sz="1600" dirty="0">
                <a:latin typeface="Times New Roman" panose="02020603050405020304" pitchFamily="18" charset="0"/>
                <a:ea typeface="Calibri" panose="020F0502020204030204" pitchFamily="34" charset="0"/>
                <a:cs typeface="Times New Roman" panose="02020603050405020304" pitchFamily="18" charset="0"/>
              </a:rPr>
              <a:t> structures. The one-room homes of poor farmers had (6)__________floors.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People in ancient Egypt adapted to the hot, dry climate they lived in by dressing (7)__________. Men (including the pharaoh) were often bare-chested and wore short linen (8)__________. Women typically wore (9)________close-fitting linen dresses. Most clothing was a ‘cooling’ white, as white (10)__________heat. (By contrast, dark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colours</a:t>
            </a:r>
            <a:r>
              <a:rPr lang="en-US" sz="1600" dirty="0">
                <a:latin typeface="Times New Roman" panose="02020603050405020304" pitchFamily="18" charset="0"/>
                <a:ea typeface="Calibri" panose="020F0502020204030204" pitchFamily="34" charset="0"/>
                <a:cs typeface="Times New Roman" panose="02020603050405020304" pitchFamily="18" charset="0"/>
              </a:rPr>
              <a:t> (11)__________heat.) Because linen was a natural fabric, made from the (12)__________plant, it ‘breathed’, allowing perspiration to (13)__________more readily. The linen worn by the wealthy was of high quality whereas (14)__________fabric was worn by the poor. Children were usually (15)__________, as were slaves.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Users\User\Desktop\clothing-3.jpg"/>
          <p:cNvPicPr/>
          <p:nvPr/>
        </p:nvPicPr>
        <p:blipFill>
          <a:blip r:embed="rId2">
            <a:extLst>
              <a:ext uri="{28A0092B-C50C-407E-A947-70E740481C1C}">
                <a14:useLocalDpi xmlns:a14="http://schemas.microsoft.com/office/drawing/2010/main" val="0"/>
              </a:ext>
            </a:extLst>
          </a:blip>
          <a:srcRect/>
          <a:stretch>
            <a:fillRect/>
          </a:stretch>
        </p:blipFill>
        <p:spPr bwMode="auto">
          <a:xfrm>
            <a:off x="9725660" y="2953501"/>
            <a:ext cx="1628140" cy="1907540"/>
          </a:xfrm>
          <a:prstGeom prst="rect">
            <a:avLst/>
          </a:prstGeom>
          <a:noFill/>
          <a:ln>
            <a:solidFill>
              <a:sysClr val="windowText" lastClr="000000"/>
            </a:solidFill>
          </a:ln>
        </p:spPr>
      </p:pic>
      <p:sp>
        <p:nvSpPr>
          <p:cNvPr id="3" name="Rectangle 2">
            <a:extLst>
              <a:ext uri="{FF2B5EF4-FFF2-40B4-BE49-F238E27FC236}">
                <a16:creationId xmlns:a16="http://schemas.microsoft.com/office/drawing/2014/main" id="{3CBA5227-7797-17E5-27ED-4507CAA65DCA}"/>
              </a:ext>
            </a:extLst>
          </p:cNvPr>
          <p:cNvSpPr/>
          <p:nvPr/>
        </p:nvSpPr>
        <p:spPr>
          <a:xfrm>
            <a:off x="5494828" y="2178370"/>
            <a:ext cx="133627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DESIGN</a:t>
            </a:r>
          </a:p>
        </p:txBody>
      </p:sp>
      <p:sp>
        <p:nvSpPr>
          <p:cNvPr id="4" name="Rectangle 3">
            <a:extLst>
              <a:ext uri="{FF2B5EF4-FFF2-40B4-BE49-F238E27FC236}">
                <a16:creationId xmlns:a16="http://schemas.microsoft.com/office/drawing/2014/main" id="{7086CEF3-CF65-1B63-7B2C-640CB5181FDA}"/>
              </a:ext>
            </a:extLst>
          </p:cNvPr>
          <p:cNvSpPr/>
          <p:nvPr/>
        </p:nvSpPr>
        <p:spPr>
          <a:xfrm>
            <a:off x="7807722" y="2178370"/>
            <a:ext cx="124663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FLAT</a:t>
            </a:r>
          </a:p>
        </p:txBody>
      </p:sp>
      <p:sp>
        <p:nvSpPr>
          <p:cNvPr id="6" name="Rectangle 5">
            <a:extLst>
              <a:ext uri="{FF2B5EF4-FFF2-40B4-BE49-F238E27FC236}">
                <a16:creationId xmlns:a16="http://schemas.microsoft.com/office/drawing/2014/main" id="{7ABAFBC5-1540-5396-80BB-E85057F953DC}"/>
              </a:ext>
            </a:extLst>
          </p:cNvPr>
          <p:cNvSpPr/>
          <p:nvPr/>
        </p:nvSpPr>
        <p:spPr>
          <a:xfrm>
            <a:off x="2662857" y="2428922"/>
            <a:ext cx="120989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SUN-DRIED</a:t>
            </a:r>
          </a:p>
        </p:txBody>
      </p:sp>
      <p:sp>
        <p:nvSpPr>
          <p:cNvPr id="7" name="Rectangle 6">
            <a:extLst>
              <a:ext uri="{FF2B5EF4-FFF2-40B4-BE49-F238E27FC236}">
                <a16:creationId xmlns:a16="http://schemas.microsoft.com/office/drawing/2014/main" id="{AEA51E7C-3088-A655-8952-C7CE40261A0E}"/>
              </a:ext>
            </a:extLst>
          </p:cNvPr>
          <p:cNvSpPr/>
          <p:nvPr/>
        </p:nvSpPr>
        <p:spPr>
          <a:xfrm>
            <a:off x="6709277" y="2438176"/>
            <a:ext cx="133627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MULTI-STOREY</a:t>
            </a:r>
          </a:p>
        </p:txBody>
      </p:sp>
      <p:sp>
        <p:nvSpPr>
          <p:cNvPr id="9" name="Rectangle 8">
            <a:extLst>
              <a:ext uri="{FF2B5EF4-FFF2-40B4-BE49-F238E27FC236}">
                <a16:creationId xmlns:a16="http://schemas.microsoft.com/office/drawing/2014/main" id="{6F8D5B36-6F12-FCB0-9B77-324EA24A4B5F}"/>
              </a:ext>
            </a:extLst>
          </p:cNvPr>
          <p:cNvSpPr/>
          <p:nvPr/>
        </p:nvSpPr>
        <p:spPr>
          <a:xfrm>
            <a:off x="3011873" y="2990643"/>
            <a:ext cx="120989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DWELLINGS</a:t>
            </a:r>
          </a:p>
        </p:txBody>
      </p:sp>
      <p:sp>
        <p:nvSpPr>
          <p:cNvPr id="11" name="Rectangle 10">
            <a:extLst>
              <a:ext uri="{FF2B5EF4-FFF2-40B4-BE49-F238E27FC236}">
                <a16:creationId xmlns:a16="http://schemas.microsoft.com/office/drawing/2014/main" id="{4B5A26AF-2AF8-9BB7-8895-E22889CCBB3C}"/>
              </a:ext>
            </a:extLst>
          </p:cNvPr>
          <p:cNvSpPr/>
          <p:nvPr/>
        </p:nvSpPr>
        <p:spPr>
          <a:xfrm>
            <a:off x="1984708" y="3301716"/>
            <a:ext cx="120989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DIRT</a:t>
            </a:r>
          </a:p>
        </p:txBody>
      </p:sp>
      <p:sp>
        <p:nvSpPr>
          <p:cNvPr id="12" name="Rectangle 11">
            <a:extLst>
              <a:ext uri="{FF2B5EF4-FFF2-40B4-BE49-F238E27FC236}">
                <a16:creationId xmlns:a16="http://schemas.microsoft.com/office/drawing/2014/main" id="{3F7515B5-D2C9-E5CB-69B9-B587D77B7B07}"/>
              </a:ext>
            </a:extLst>
          </p:cNvPr>
          <p:cNvSpPr/>
          <p:nvPr/>
        </p:nvSpPr>
        <p:spPr>
          <a:xfrm>
            <a:off x="7718075" y="3861692"/>
            <a:ext cx="124663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LIGHTLY</a:t>
            </a:r>
          </a:p>
        </p:txBody>
      </p:sp>
      <p:sp>
        <p:nvSpPr>
          <p:cNvPr id="13" name="Rectangle 12">
            <a:extLst>
              <a:ext uri="{FF2B5EF4-FFF2-40B4-BE49-F238E27FC236}">
                <a16:creationId xmlns:a16="http://schemas.microsoft.com/office/drawing/2014/main" id="{0DB38A7C-FD6A-F403-F4CF-CE1303251EFA}"/>
              </a:ext>
            </a:extLst>
          </p:cNvPr>
          <p:cNvSpPr/>
          <p:nvPr/>
        </p:nvSpPr>
        <p:spPr>
          <a:xfrm>
            <a:off x="6709277" y="4143980"/>
            <a:ext cx="124663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TUNICS</a:t>
            </a:r>
          </a:p>
        </p:txBody>
      </p:sp>
      <p:sp>
        <p:nvSpPr>
          <p:cNvPr id="14" name="Rectangle 13">
            <a:extLst>
              <a:ext uri="{FF2B5EF4-FFF2-40B4-BE49-F238E27FC236}">
                <a16:creationId xmlns:a16="http://schemas.microsoft.com/office/drawing/2014/main" id="{71A642CD-9E13-E6D3-7252-05FB7568C4F4}"/>
              </a:ext>
            </a:extLst>
          </p:cNvPr>
          <p:cNvSpPr/>
          <p:nvPr/>
        </p:nvSpPr>
        <p:spPr>
          <a:xfrm>
            <a:off x="1406922" y="4423413"/>
            <a:ext cx="107630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LONG</a:t>
            </a:r>
          </a:p>
        </p:txBody>
      </p:sp>
      <p:sp>
        <p:nvSpPr>
          <p:cNvPr id="15" name="Rectangle 14">
            <a:extLst>
              <a:ext uri="{FF2B5EF4-FFF2-40B4-BE49-F238E27FC236}">
                <a16:creationId xmlns:a16="http://schemas.microsoft.com/office/drawing/2014/main" id="{6B39A8AC-EF45-0DA6-4775-8F0EF5B3E392}"/>
              </a:ext>
            </a:extLst>
          </p:cNvPr>
          <p:cNvSpPr/>
          <p:nvPr/>
        </p:nvSpPr>
        <p:spPr>
          <a:xfrm>
            <a:off x="907969" y="4696351"/>
            <a:ext cx="133320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REFLECTS</a:t>
            </a:r>
          </a:p>
        </p:txBody>
      </p:sp>
      <p:sp>
        <p:nvSpPr>
          <p:cNvPr id="16" name="Rectangle 15">
            <a:extLst>
              <a:ext uri="{FF2B5EF4-FFF2-40B4-BE49-F238E27FC236}">
                <a16:creationId xmlns:a16="http://schemas.microsoft.com/office/drawing/2014/main" id="{28EDD24D-3AA5-AE07-1757-EB87B04D8C73}"/>
              </a:ext>
            </a:extLst>
          </p:cNvPr>
          <p:cNvSpPr/>
          <p:nvPr/>
        </p:nvSpPr>
        <p:spPr>
          <a:xfrm>
            <a:off x="5122525" y="4719378"/>
            <a:ext cx="133320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ABSORB</a:t>
            </a:r>
          </a:p>
        </p:txBody>
      </p:sp>
      <p:sp>
        <p:nvSpPr>
          <p:cNvPr id="17" name="Rectangle 16">
            <a:extLst>
              <a:ext uri="{FF2B5EF4-FFF2-40B4-BE49-F238E27FC236}">
                <a16:creationId xmlns:a16="http://schemas.microsoft.com/office/drawing/2014/main" id="{2C313B16-3427-DF7C-F07F-EFFBD233A6A0}"/>
              </a:ext>
            </a:extLst>
          </p:cNvPr>
          <p:cNvSpPr/>
          <p:nvPr/>
        </p:nvSpPr>
        <p:spPr>
          <a:xfrm>
            <a:off x="2755941" y="4952974"/>
            <a:ext cx="133320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FLAX</a:t>
            </a:r>
          </a:p>
        </p:txBody>
      </p:sp>
      <p:sp>
        <p:nvSpPr>
          <p:cNvPr id="18" name="Rectangle 17">
            <a:extLst>
              <a:ext uri="{FF2B5EF4-FFF2-40B4-BE49-F238E27FC236}">
                <a16:creationId xmlns:a16="http://schemas.microsoft.com/office/drawing/2014/main" id="{93CD3AC7-1CBB-6FF8-E2F8-02E3CC364E26}"/>
              </a:ext>
            </a:extLst>
          </p:cNvPr>
          <p:cNvSpPr/>
          <p:nvPr/>
        </p:nvSpPr>
        <p:spPr>
          <a:xfrm>
            <a:off x="7718075" y="4952974"/>
            <a:ext cx="133320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EVAPORATE</a:t>
            </a:r>
          </a:p>
        </p:txBody>
      </p:sp>
      <p:sp>
        <p:nvSpPr>
          <p:cNvPr id="19" name="Rectangle 18">
            <a:extLst>
              <a:ext uri="{FF2B5EF4-FFF2-40B4-BE49-F238E27FC236}">
                <a16:creationId xmlns:a16="http://schemas.microsoft.com/office/drawing/2014/main" id="{27456B1F-D41C-65F1-3963-1046AAA32159}"/>
              </a:ext>
            </a:extLst>
          </p:cNvPr>
          <p:cNvSpPr/>
          <p:nvPr/>
        </p:nvSpPr>
        <p:spPr>
          <a:xfrm>
            <a:off x="6516536" y="5264047"/>
            <a:ext cx="133320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COARSER</a:t>
            </a:r>
          </a:p>
        </p:txBody>
      </p:sp>
      <p:sp>
        <p:nvSpPr>
          <p:cNvPr id="20" name="Rectangle 19">
            <a:extLst>
              <a:ext uri="{FF2B5EF4-FFF2-40B4-BE49-F238E27FC236}">
                <a16:creationId xmlns:a16="http://schemas.microsoft.com/office/drawing/2014/main" id="{E777B314-0D4B-5A2A-1D27-2C0B02A36249}"/>
              </a:ext>
            </a:extLst>
          </p:cNvPr>
          <p:cNvSpPr/>
          <p:nvPr/>
        </p:nvSpPr>
        <p:spPr>
          <a:xfrm>
            <a:off x="3555165" y="5544529"/>
            <a:ext cx="133320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NAKED</a:t>
            </a:r>
          </a:p>
        </p:txBody>
      </p:sp>
    </p:spTree>
    <p:extLst>
      <p:ext uri="{BB962C8B-B14F-4D97-AF65-F5344CB8AC3E}">
        <p14:creationId xmlns:p14="http://schemas.microsoft.com/office/powerpoint/2010/main" val="264737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6" grpId="0" animBg="1"/>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1333"/>
          </a:xfrm>
        </p:spPr>
        <p:txBody>
          <a:bodyPr>
            <a:normAutofit fontScale="90000"/>
          </a:bodyPr>
          <a:lstStyle/>
          <a:p>
            <a:r>
              <a:rPr lang="en-US" dirty="0"/>
              <a:t>Prepositions                                        Textbook, p. 71</a:t>
            </a:r>
          </a:p>
        </p:txBody>
      </p:sp>
      <p:graphicFrame>
        <p:nvGraphicFramePr>
          <p:cNvPr id="5" name="Table 4"/>
          <p:cNvGraphicFramePr>
            <a:graphicFrameLocks noGrp="1"/>
          </p:cNvGraphicFramePr>
          <p:nvPr>
            <p:extLst>
              <p:ext uri="{D42A27DB-BD31-4B8C-83A1-F6EECF244321}">
                <p14:modId xmlns:p14="http://schemas.microsoft.com/office/powerpoint/2010/main" val="899967142"/>
              </p:ext>
            </p:extLst>
          </p:nvPr>
        </p:nvGraphicFramePr>
        <p:xfrm>
          <a:off x="5852158" y="926579"/>
          <a:ext cx="4356910" cy="2298070"/>
        </p:xfrm>
        <a:graphic>
          <a:graphicData uri="http://schemas.openxmlformats.org/drawingml/2006/table">
            <a:tbl>
              <a:tblPr firstRow="1" firstCol="1" bandRow="1"/>
              <a:tblGrid>
                <a:gridCol w="2402814">
                  <a:extLst>
                    <a:ext uri="{9D8B030D-6E8A-4147-A177-3AD203B41FA5}">
                      <a16:colId xmlns:a16="http://schemas.microsoft.com/office/drawing/2014/main" val="174607131"/>
                    </a:ext>
                  </a:extLst>
                </a:gridCol>
                <a:gridCol w="1954096">
                  <a:extLst>
                    <a:ext uri="{9D8B030D-6E8A-4147-A177-3AD203B41FA5}">
                      <a16:colId xmlns:a16="http://schemas.microsoft.com/office/drawing/2014/main" val="1825527085"/>
                    </a:ext>
                  </a:extLst>
                </a:gridCol>
              </a:tblGrid>
              <a:tr h="205105">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 ACCOUNT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 </a:t>
                      </a:r>
                      <a:r>
                        <a:rPr lang="en-US" sz="1400" b="1">
                          <a:effectLst/>
                          <a:latin typeface="Times New Roman" panose="02020603050405020304" pitchFamily="18" charset="0"/>
                          <a:ea typeface="Calibri" panose="020F0502020204030204" pitchFamily="34" charset="0"/>
                          <a:cs typeface="Times New Roman" panose="02020603050405020304" pitchFamily="18" charset="0"/>
                        </a:rPr>
                        <a:t>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521205"/>
                  </a:ext>
                </a:extLst>
              </a:tr>
              <a:tr h="0">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 FOCUS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b. </a:t>
                      </a:r>
                      <a:r>
                        <a:rPr lang="en-US" sz="1400" b="1">
                          <a:effectLst/>
                          <a:latin typeface="Times New Roman" panose="02020603050405020304" pitchFamily="18" charset="0"/>
                          <a:ea typeface="Calibri" panose="020F0502020204030204" pitchFamily="34" charset="0"/>
                          <a:cs typeface="Times New Roman" panose="02020603050405020304" pitchFamily="18" charset="0"/>
                        </a:rPr>
                        <a:t>WITH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532761"/>
                  </a:ext>
                </a:extLst>
              </a:tr>
              <a:tr h="0">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 AGREE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FOR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444190"/>
                  </a:ext>
                </a:extLst>
              </a:tr>
              <a:tr h="0">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 APPLY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89532"/>
                  </a:ext>
                </a:extLst>
              </a:tr>
              <a:tr h="0">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 BELIEVE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630077"/>
                  </a:ext>
                </a:extLst>
              </a:tr>
              <a:tr h="0">
                <a:tc>
                  <a:txBody>
                    <a:bodyPr/>
                    <a:lstStyle/>
                    <a:p>
                      <a:pPr>
                        <a:lnSpc>
                          <a:spcPct val="115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 PARTICIPATE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499931"/>
                  </a:ext>
                </a:extLst>
              </a:tr>
              <a:tr h="0">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7. OBJECT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g.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663872"/>
                  </a:ext>
                </a:extLst>
              </a:tr>
              <a:tr h="0">
                <a:tc>
                  <a:txBody>
                    <a:bodyPr/>
                    <a:lstStyle/>
                    <a:p>
                      <a:pPr>
                        <a:lnSpc>
                          <a:spcPct val="115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 BENEFIT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FOR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110216"/>
                  </a:ext>
                </a:extLst>
              </a:tr>
              <a:tr h="0">
                <a:tc>
                  <a:txBody>
                    <a:bodyPr/>
                    <a:lstStyle/>
                    <a:p>
                      <a:pPr>
                        <a:lnSpc>
                          <a:spcPct val="115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9. RESPOND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544059"/>
                  </a:ext>
                </a:extLst>
              </a:tr>
              <a:tr h="0">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10. ADAPT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j.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FROM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259716"/>
                  </a:ext>
                </a:extLst>
              </a:tr>
            </a:tbl>
          </a:graphicData>
        </a:graphic>
      </p:graphicFrame>
      <p:sp>
        <p:nvSpPr>
          <p:cNvPr id="6" name="Rectangle 5"/>
          <p:cNvSpPr/>
          <p:nvPr/>
        </p:nvSpPr>
        <p:spPr>
          <a:xfrm>
            <a:off x="646835" y="3245142"/>
            <a:ext cx="11455517" cy="2905924"/>
          </a:xfrm>
          <a:prstGeom prst="rect">
            <a:avLst/>
          </a:prstGeom>
        </p:spPr>
        <p:txBody>
          <a:bodyPr wrap="square">
            <a:spAutoFit/>
          </a:bodyPr>
          <a:lstStyle/>
          <a:p>
            <a:pPr algn="just">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1.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I____________________everything</a:t>
            </a:r>
            <a:r>
              <a:rPr lang="en-US" sz="1600" dirty="0">
                <a:latin typeface="Times New Roman" panose="02020603050405020304" pitchFamily="18" charset="0"/>
                <a:ea typeface="Calibri" panose="020F0502020204030204" pitchFamily="34" charset="0"/>
                <a:cs typeface="Times New Roman" panose="02020603050405020304" pitchFamily="18" charset="0"/>
              </a:rPr>
              <a:t> you have said.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2. People in ancient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Egypt___________________the</a:t>
            </a:r>
            <a:r>
              <a:rPr lang="en-US" sz="1600" dirty="0">
                <a:latin typeface="Times New Roman" panose="02020603050405020304" pitchFamily="18" charset="0"/>
                <a:ea typeface="Calibri" panose="020F0502020204030204" pitchFamily="34" charset="0"/>
                <a:cs typeface="Times New Roman" panose="02020603050405020304" pitchFamily="18" charset="0"/>
              </a:rPr>
              <a:t> hot, dry climate they lived in by dressing lightly.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3. The museum representatives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refuse_______________any</a:t>
            </a:r>
            <a:r>
              <a:rPr lang="en-US" sz="1600" dirty="0">
                <a:latin typeface="Times New Roman" panose="02020603050405020304" pitchFamily="18" charset="0"/>
                <a:ea typeface="Calibri" panose="020F0502020204030204" pitchFamily="34" charset="0"/>
                <a:cs typeface="Times New Roman" panose="02020603050405020304" pitchFamily="18" charset="0"/>
              </a:rPr>
              <a:t> media requests concerning the recent restoration of King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Tut’s</a:t>
            </a:r>
            <a:r>
              <a:rPr lang="en-US" sz="1600" dirty="0">
                <a:latin typeface="Times New Roman" panose="02020603050405020304" pitchFamily="18" charset="0"/>
                <a:ea typeface="Calibri" panose="020F0502020204030204" pitchFamily="34" charset="0"/>
                <a:cs typeface="Times New Roman" panose="02020603050405020304" pitchFamily="18" charset="0"/>
              </a:rPr>
              <a:t> burial mask.</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4. The next chapter of this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book_______________the</a:t>
            </a:r>
            <a:r>
              <a:rPr lang="en-US" sz="1600" dirty="0">
                <a:latin typeface="Times New Roman" panose="02020603050405020304" pitchFamily="18" charset="0"/>
                <a:ea typeface="Calibri" panose="020F0502020204030204" pitchFamily="34" charset="0"/>
                <a:cs typeface="Times New Roman" panose="02020603050405020304" pitchFamily="18" charset="0"/>
              </a:rPr>
              <a:t> traditions and ceremonies of ancient Egypt.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5. Egyptians married as teenagers and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didn’t_______________arranged</a:t>
            </a:r>
            <a:r>
              <a:rPr lang="en-US" sz="1600" dirty="0">
                <a:latin typeface="Times New Roman" panose="02020603050405020304" pitchFamily="18" charset="0"/>
                <a:ea typeface="Calibri" panose="020F0502020204030204" pitchFamily="34" charset="0"/>
                <a:cs typeface="Times New Roman" panose="02020603050405020304" pitchFamily="18" charset="0"/>
              </a:rPr>
              <a:t> marriages.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6. The ancient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Egyptians________________an</a:t>
            </a:r>
            <a:r>
              <a:rPr lang="en-US" sz="1600" dirty="0">
                <a:latin typeface="Times New Roman" panose="02020603050405020304" pitchFamily="18" charset="0"/>
                <a:ea typeface="Calibri" panose="020F0502020204030204" pitchFamily="34" charset="0"/>
                <a:cs typeface="Times New Roman" panose="02020603050405020304" pitchFamily="18" charset="0"/>
              </a:rPr>
              <a:t> afterlife.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7. Students </a:t>
            </a:r>
            <a:r>
              <a:rPr lang="en-US" sz="1600" dirty="0" err="1">
                <a:latin typeface="Times New Roman" panose="02020603050405020304" pitchFamily="18" charset="0"/>
                <a:ea typeface="Calibri" panose="020F0502020204030204" pitchFamily="34" charset="0"/>
                <a:cs typeface="Times New Roman" panose="02020603050405020304" pitchFamily="18" charset="0"/>
              </a:rPr>
              <a:t>usually______________elective</a:t>
            </a:r>
            <a:r>
              <a:rPr lang="en-US" sz="1600" dirty="0">
                <a:latin typeface="Times New Roman" panose="02020603050405020304" pitchFamily="18" charset="0"/>
                <a:ea typeface="Calibri" panose="020F0502020204030204" pitchFamily="34" charset="0"/>
                <a:cs typeface="Times New Roman" panose="02020603050405020304" pitchFamily="18" charset="0"/>
              </a:rPr>
              <a:t> undergraduate courses in advance.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8. Many undergraduate archeology students can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greatly_______________taking</a:t>
            </a:r>
            <a:r>
              <a:rPr lang="en-US" sz="1600" dirty="0">
                <a:latin typeface="Times New Roman" panose="02020603050405020304" pitchFamily="18" charset="0"/>
                <a:ea typeface="Calibri" panose="020F0502020204030204" pitchFamily="34" charset="0"/>
                <a:cs typeface="Times New Roman" panose="02020603050405020304" pitchFamily="18" charset="0"/>
              </a:rPr>
              <a:t> part in this excavation process.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9. I told them that I would like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to_________________this</a:t>
            </a:r>
            <a:r>
              <a:rPr lang="en-US" sz="1600" dirty="0">
                <a:latin typeface="Times New Roman" panose="02020603050405020304" pitchFamily="18" charset="0"/>
                <a:ea typeface="Calibri" panose="020F0502020204030204" pitchFamily="34" charset="0"/>
                <a:cs typeface="Times New Roman" panose="02020603050405020304" pitchFamily="18" charset="0"/>
              </a:rPr>
              <a:t> process of restoration.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10. He said that bad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weather___________________the</a:t>
            </a:r>
            <a:r>
              <a:rPr lang="en-US" sz="1600" dirty="0">
                <a:latin typeface="Times New Roman" panose="02020603050405020304" pitchFamily="18" charset="0"/>
                <a:ea typeface="Calibri" panose="020F0502020204030204" pitchFamily="34" charset="0"/>
                <a:cs typeface="Times New Roman" panose="02020603050405020304" pitchFamily="18" charset="0"/>
              </a:rPr>
              <a:t> long delay in the excavation process.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46835" y="1498007"/>
            <a:ext cx="4904508" cy="587853"/>
          </a:xfrm>
          <a:prstGeom prst="rect">
            <a:avLst/>
          </a:prstGeom>
          <a:solidFill>
            <a:schemeClr val="accent6">
              <a:lumMod val="40000"/>
              <a:lumOff val="60000"/>
            </a:schemeClr>
          </a:solidFill>
        </p:spPr>
        <p:txBody>
          <a:bodyPr wrap="square">
            <a:spAutoFit/>
          </a:bodyPr>
          <a:lstStyle/>
          <a:p>
            <a:pPr>
              <a:lnSpc>
                <a:spcPct val="115000"/>
              </a:lnSpc>
              <a:spcAft>
                <a:spcPts val="0"/>
              </a:spcAft>
            </a:pPr>
            <a:r>
              <a:rPr lang="en-US" sz="1400" b="1" i="1" dirty="0">
                <a:latin typeface="Times New Roman" panose="02020603050405020304" pitchFamily="18" charset="0"/>
                <a:ea typeface="Calibri" panose="020F0502020204030204" pitchFamily="34" charset="0"/>
                <a:cs typeface="Times New Roman" panose="02020603050405020304" pitchFamily="18" charset="0"/>
              </a:rPr>
              <a:t>Match the </a:t>
            </a:r>
            <a:r>
              <a:rPr lang="en-US" sz="1400" b="1" i="1" u="sng" dirty="0">
                <a:latin typeface="Times New Roman" panose="02020603050405020304" pitchFamily="18" charset="0"/>
                <a:ea typeface="Calibri" panose="020F0502020204030204" pitchFamily="34" charset="0"/>
                <a:cs typeface="Times New Roman" panose="02020603050405020304" pitchFamily="18" charset="0"/>
              </a:rPr>
              <a:t>verbs</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on the left with the </a:t>
            </a:r>
            <a:r>
              <a:rPr lang="en-US" sz="1400" b="1" i="1" u="sng" dirty="0">
                <a:latin typeface="Times New Roman" panose="02020603050405020304" pitchFamily="18" charset="0"/>
                <a:ea typeface="Calibri" panose="020F0502020204030204" pitchFamily="34" charset="0"/>
                <a:cs typeface="Times New Roman" panose="02020603050405020304" pitchFamily="18" charset="0"/>
              </a:rPr>
              <a:t>prepositions</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on the right and insert them in the appropriate form in the sentences below: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B06E290-934D-7339-03E8-41BA447ACF51}"/>
              </a:ext>
            </a:extLst>
          </p:cNvPr>
          <p:cNvSpPr/>
          <p:nvPr/>
        </p:nvSpPr>
        <p:spPr>
          <a:xfrm>
            <a:off x="1057298" y="3273955"/>
            <a:ext cx="194587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AGREE WITH</a:t>
            </a:r>
          </a:p>
        </p:txBody>
      </p:sp>
      <p:sp>
        <p:nvSpPr>
          <p:cNvPr id="4" name="Rectangle 3">
            <a:extLst>
              <a:ext uri="{FF2B5EF4-FFF2-40B4-BE49-F238E27FC236}">
                <a16:creationId xmlns:a16="http://schemas.microsoft.com/office/drawing/2014/main" id="{49FCCF0B-3665-ADCA-663C-C4E59BFCBF44}"/>
              </a:ext>
            </a:extLst>
          </p:cNvPr>
          <p:cNvSpPr/>
          <p:nvPr/>
        </p:nvSpPr>
        <p:spPr>
          <a:xfrm>
            <a:off x="3003176" y="3603894"/>
            <a:ext cx="172176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ADAPTED TO</a:t>
            </a:r>
          </a:p>
        </p:txBody>
      </p:sp>
      <p:sp>
        <p:nvSpPr>
          <p:cNvPr id="8" name="Rectangle 7">
            <a:extLst>
              <a:ext uri="{FF2B5EF4-FFF2-40B4-BE49-F238E27FC236}">
                <a16:creationId xmlns:a16="http://schemas.microsoft.com/office/drawing/2014/main" id="{C9398C7D-E61E-0F95-B302-97FBD2D0E165}"/>
              </a:ext>
            </a:extLst>
          </p:cNvPr>
          <p:cNvSpPr/>
          <p:nvPr/>
        </p:nvSpPr>
        <p:spPr>
          <a:xfrm>
            <a:off x="3829583" y="3857983"/>
            <a:ext cx="147752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 RESPOND TO</a:t>
            </a:r>
          </a:p>
        </p:txBody>
      </p:sp>
      <p:sp>
        <p:nvSpPr>
          <p:cNvPr id="9" name="Rectangle 8">
            <a:extLst>
              <a:ext uri="{FF2B5EF4-FFF2-40B4-BE49-F238E27FC236}">
                <a16:creationId xmlns:a16="http://schemas.microsoft.com/office/drawing/2014/main" id="{92C2FA88-8CF8-F732-6083-E3267AE1FB83}"/>
              </a:ext>
            </a:extLst>
          </p:cNvPr>
          <p:cNvSpPr/>
          <p:nvPr/>
        </p:nvSpPr>
        <p:spPr>
          <a:xfrm>
            <a:off x="3397087" y="4128197"/>
            <a:ext cx="139903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FOCUSES ON</a:t>
            </a:r>
          </a:p>
        </p:txBody>
      </p:sp>
      <p:sp>
        <p:nvSpPr>
          <p:cNvPr id="10" name="Rectangle 9">
            <a:extLst>
              <a:ext uri="{FF2B5EF4-FFF2-40B4-BE49-F238E27FC236}">
                <a16:creationId xmlns:a16="http://schemas.microsoft.com/office/drawing/2014/main" id="{CC11B356-6305-5C2D-33BC-9C248262214D}"/>
              </a:ext>
            </a:extLst>
          </p:cNvPr>
          <p:cNvSpPr/>
          <p:nvPr/>
        </p:nvSpPr>
        <p:spPr>
          <a:xfrm>
            <a:off x="4446226" y="4418904"/>
            <a:ext cx="140593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OBJECT TO</a:t>
            </a:r>
          </a:p>
        </p:txBody>
      </p:sp>
      <p:sp>
        <p:nvSpPr>
          <p:cNvPr id="11" name="Rectangle 10">
            <a:extLst>
              <a:ext uri="{FF2B5EF4-FFF2-40B4-BE49-F238E27FC236}">
                <a16:creationId xmlns:a16="http://schemas.microsoft.com/office/drawing/2014/main" id="{38EE51D7-04DE-8BF8-E9A5-E76AA11E5705}"/>
              </a:ext>
            </a:extLst>
          </p:cNvPr>
          <p:cNvSpPr/>
          <p:nvPr/>
        </p:nvSpPr>
        <p:spPr>
          <a:xfrm>
            <a:off x="2846584" y="4698104"/>
            <a:ext cx="149233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BELIEVED IN</a:t>
            </a:r>
          </a:p>
        </p:txBody>
      </p:sp>
      <p:sp>
        <p:nvSpPr>
          <p:cNvPr id="12" name="Rectangle 11">
            <a:extLst>
              <a:ext uri="{FF2B5EF4-FFF2-40B4-BE49-F238E27FC236}">
                <a16:creationId xmlns:a16="http://schemas.microsoft.com/office/drawing/2014/main" id="{E53AA6CD-56DB-10FD-384F-FDC47662D583}"/>
              </a:ext>
            </a:extLst>
          </p:cNvPr>
          <p:cNvSpPr/>
          <p:nvPr/>
        </p:nvSpPr>
        <p:spPr>
          <a:xfrm>
            <a:off x="2303392" y="5022833"/>
            <a:ext cx="135420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APPLY FOR</a:t>
            </a:r>
          </a:p>
        </p:txBody>
      </p:sp>
      <p:sp>
        <p:nvSpPr>
          <p:cNvPr id="13" name="Rectangle 12">
            <a:extLst>
              <a:ext uri="{FF2B5EF4-FFF2-40B4-BE49-F238E27FC236}">
                <a16:creationId xmlns:a16="http://schemas.microsoft.com/office/drawing/2014/main" id="{8DB262A3-B960-D848-010C-DCB7B91DC786}"/>
              </a:ext>
            </a:extLst>
          </p:cNvPr>
          <p:cNvSpPr/>
          <p:nvPr/>
        </p:nvSpPr>
        <p:spPr>
          <a:xfrm>
            <a:off x="5297336" y="5284985"/>
            <a:ext cx="140593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BENEFIT FROM</a:t>
            </a:r>
          </a:p>
        </p:txBody>
      </p:sp>
      <p:sp>
        <p:nvSpPr>
          <p:cNvPr id="14" name="Rectangle 13">
            <a:extLst>
              <a:ext uri="{FF2B5EF4-FFF2-40B4-BE49-F238E27FC236}">
                <a16:creationId xmlns:a16="http://schemas.microsoft.com/office/drawing/2014/main" id="{071ED51C-22F5-58E4-7B82-6C441EDBFA86}"/>
              </a:ext>
            </a:extLst>
          </p:cNvPr>
          <p:cNvSpPr/>
          <p:nvPr/>
        </p:nvSpPr>
        <p:spPr>
          <a:xfrm>
            <a:off x="3478038" y="5552346"/>
            <a:ext cx="160495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PARTICIPATE IN</a:t>
            </a:r>
          </a:p>
        </p:txBody>
      </p:sp>
      <p:sp>
        <p:nvSpPr>
          <p:cNvPr id="15" name="Rectangle 14">
            <a:extLst>
              <a:ext uri="{FF2B5EF4-FFF2-40B4-BE49-F238E27FC236}">
                <a16:creationId xmlns:a16="http://schemas.microsoft.com/office/drawing/2014/main" id="{CE9123A7-27C4-E949-D128-A4F9D28C7F86}"/>
              </a:ext>
            </a:extLst>
          </p:cNvPr>
          <p:cNvSpPr/>
          <p:nvPr/>
        </p:nvSpPr>
        <p:spPr>
          <a:xfrm>
            <a:off x="3074358" y="5806435"/>
            <a:ext cx="188312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ACCOUNTED FOR</a:t>
            </a:r>
          </a:p>
        </p:txBody>
      </p:sp>
    </p:spTree>
    <p:extLst>
      <p:ext uri="{BB962C8B-B14F-4D97-AF65-F5344CB8AC3E}">
        <p14:creationId xmlns:p14="http://schemas.microsoft.com/office/powerpoint/2010/main" val="237378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 grpId="0" animBg="1"/>
      <p:bldP spid="4"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590" y="197426"/>
            <a:ext cx="10515600" cy="482773"/>
          </a:xfrm>
        </p:spPr>
        <p:txBody>
          <a:bodyPr>
            <a:normAutofit fontScale="90000"/>
          </a:bodyPr>
          <a:lstStyle/>
          <a:p>
            <a:r>
              <a:rPr lang="en-US" dirty="0"/>
              <a:t>Gap-filling exercise                       Textbook, p. 71-72</a:t>
            </a:r>
          </a:p>
        </p:txBody>
      </p:sp>
      <p:graphicFrame>
        <p:nvGraphicFramePr>
          <p:cNvPr id="4" name="Table 3"/>
          <p:cNvGraphicFramePr>
            <a:graphicFrameLocks noGrp="1"/>
          </p:cNvGraphicFramePr>
          <p:nvPr>
            <p:extLst>
              <p:ext uri="{D42A27DB-BD31-4B8C-83A1-F6EECF244321}">
                <p14:modId xmlns:p14="http://schemas.microsoft.com/office/powerpoint/2010/main" val="3309176335"/>
              </p:ext>
            </p:extLst>
          </p:nvPr>
        </p:nvGraphicFramePr>
        <p:xfrm>
          <a:off x="1154776" y="795043"/>
          <a:ext cx="6080760" cy="1050544"/>
        </p:xfrm>
        <a:graphic>
          <a:graphicData uri="http://schemas.openxmlformats.org/drawingml/2006/table">
            <a:tbl>
              <a:tblPr firstRow="1" firstCol="1" bandRow="1"/>
              <a:tblGrid>
                <a:gridCol w="2026920">
                  <a:extLst>
                    <a:ext uri="{9D8B030D-6E8A-4147-A177-3AD203B41FA5}">
                      <a16:colId xmlns:a16="http://schemas.microsoft.com/office/drawing/2014/main" val="2234978539"/>
                    </a:ext>
                  </a:extLst>
                </a:gridCol>
                <a:gridCol w="2026920">
                  <a:extLst>
                    <a:ext uri="{9D8B030D-6E8A-4147-A177-3AD203B41FA5}">
                      <a16:colId xmlns:a16="http://schemas.microsoft.com/office/drawing/2014/main" val="1094840095"/>
                    </a:ext>
                  </a:extLst>
                </a:gridCol>
                <a:gridCol w="2026920">
                  <a:extLst>
                    <a:ext uri="{9D8B030D-6E8A-4147-A177-3AD203B41FA5}">
                      <a16:colId xmlns:a16="http://schemas.microsoft.com/office/drawing/2014/main" val="2494068543"/>
                    </a:ext>
                  </a:extLst>
                </a:gridCol>
              </a:tblGrid>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 rites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b. mummy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c. seduction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41637635"/>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 monitored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 safe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f. associated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98448094"/>
                  </a:ext>
                </a:extLst>
              </a:tr>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g. protect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 to lurk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inventor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56816953"/>
                  </a:ext>
                </a:extLst>
              </a:tr>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j. decay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 head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 disguised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16449557"/>
                  </a:ext>
                </a:extLst>
              </a:tr>
            </a:tbl>
          </a:graphicData>
        </a:graphic>
      </p:graphicFrame>
      <p:sp>
        <p:nvSpPr>
          <p:cNvPr id="5" name="Rectangle 4"/>
          <p:cNvSpPr/>
          <p:nvPr/>
        </p:nvSpPr>
        <p:spPr>
          <a:xfrm>
            <a:off x="556952" y="2373669"/>
            <a:ext cx="10881360" cy="4029821"/>
          </a:xfrm>
          <a:prstGeom prst="rect">
            <a:avLst/>
          </a:prstGeom>
        </p:spPr>
        <p:txBody>
          <a:bodyPr wrap="square">
            <a:spAutoFit/>
          </a:bodyPr>
          <a:lstStyle/>
          <a:p>
            <a:pPr algn="just">
              <a:lnSpc>
                <a:spcPct val="115000"/>
              </a:lnSpc>
              <a:spcAft>
                <a:spcPts val="10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Usually portrayed as a man with the (1)____________of a jackal, Anubis was the god of mummification who assisted in the (2)____________by which a dead man was admitted to the underworld. He was also worshipped as the (3)____________of embalming. He was the son of Nephthys, and his father was Osiris. One myth says that Nephthys got Osiris drunk and the resultant (4)_____________brought forth Anubis. Yet another says she (5)____________herself as Isis and seduced Osiris and subsequently gave birth to Anubis.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Anubis had three important functions. He supervised the embalming of bodies. He received the (6)_____________into the tomb and performed the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Opening of the Mouth ceremony</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Most importantly, Anubis (7)_____________the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Scales of Truth</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 to protect the dead from deception and eternal death.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600" dirty="0">
                <a:latin typeface="Times New Roman" panose="02020603050405020304" pitchFamily="18" charset="0"/>
                <a:ea typeface="Times New Roman" panose="02020603050405020304" pitchFamily="18" charset="0"/>
                <a:cs typeface="Times New Roman" panose="02020603050405020304" pitchFamily="18" charset="0"/>
              </a:rPr>
              <a:t>The god of embalming is probably (8)_____________with the jackal due to the habits of jackals (9)_____________around tombs and graves. One of the reasons the early Egyptians sought to make their tombs more elaborate was to keep the bodies (10)_____________from the jackals lingering about the graves. It is only natural therefore that a god of mummification would be connected with them. By worshipping Anubis, the Egyptians hoped he would (11)_____________their deceased from jackals, and later, the natural (12)___________that unprotected bodies endure.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558284" y="1964386"/>
            <a:ext cx="4911793" cy="357534"/>
          </a:xfrm>
          <a:prstGeom prst="rect">
            <a:avLst/>
          </a:prstGeom>
          <a:solidFill>
            <a:schemeClr val="accent2">
              <a:lumMod val="60000"/>
              <a:lumOff val="40000"/>
            </a:schemeClr>
          </a:solidFill>
        </p:spPr>
        <p:txBody>
          <a:bodyPr wrap="none">
            <a:spAutoFit/>
          </a:bodyPr>
          <a:lstStyle/>
          <a:p>
            <a:pPr algn="ctr">
              <a:lnSpc>
                <a:spcPct val="115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Egyptian mythology – Anubis (god of mummification)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D6E5F2E-FAC1-2709-91E3-539693D5E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0591" y="765473"/>
            <a:ext cx="1079532" cy="1633887"/>
          </a:xfrm>
          <a:prstGeom prst="rect">
            <a:avLst/>
          </a:prstGeom>
        </p:spPr>
      </p:pic>
      <p:sp>
        <p:nvSpPr>
          <p:cNvPr id="8" name="Rectangle 7">
            <a:extLst>
              <a:ext uri="{FF2B5EF4-FFF2-40B4-BE49-F238E27FC236}">
                <a16:creationId xmlns:a16="http://schemas.microsoft.com/office/drawing/2014/main" id="{E6FD9464-764C-80BD-4D06-D5E50877BB16}"/>
              </a:ext>
            </a:extLst>
          </p:cNvPr>
          <p:cNvSpPr/>
          <p:nvPr/>
        </p:nvSpPr>
        <p:spPr>
          <a:xfrm>
            <a:off x="3845321" y="2445597"/>
            <a:ext cx="142592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HEAD</a:t>
            </a:r>
          </a:p>
        </p:txBody>
      </p:sp>
      <p:sp>
        <p:nvSpPr>
          <p:cNvPr id="9" name="Rectangle 8">
            <a:extLst>
              <a:ext uri="{FF2B5EF4-FFF2-40B4-BE49-F238E27FC236}">
                <a16:creationId xmlns:a16="http://schemas.microsoft.com/office/drawing/2014/main" id="{A6F6C822-2FA1-5C82-0BAB-C2E45D7FF0C6}"/>
              </a:ext>
            </a:extLst>
          </p:cNvPr>
          <p:cNvSpPr/>
          <p:nvPr/>
        </p:nvSpPr>
        <p:spPr>
          <a:xfrm>
            <a:off x="635956" y="2768326"/>
            <a:ext cx="142592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RITES</a:t>
            </a:r>
          </a:p>
        </p:txBody>
      </p:sp>
      <p:sp>
        <p:nvSpPr>
          <p:cNvPr id="10" name="Rectangle 9">
            <a:extLst>
              <a:ext uri="{FF2B5EF4-FFF2-40B4-BE49-F238E27FC236}">
                <a16:creationId xmlns:a16="http://schemas.microsoft.com/office/drawing/2014/main" id="{3077F5A8-CE16-90C4-45DC-6C012F96D728}"/>
              </a:ext>
            </a:extLst>
          </p:cNvPr>
          <p:cNvSpPr/>
          <p:nvPr/>
        </p:nvSpPr>
        <p:spPr>
          <a:xfrm>
            <a:off x="9670591" y="2728451"/>
            <a:ext cx="142592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INVENTOR</a:t>
            </a:r>
          </a:p>
        </p:txBody>
      </p:sp>
      <p:sp>
        <p:nvSpPr>
          <p:cNvPr id="11" name="Rectangle 10">
            <a:extLst>
              <a:ext uri="{FF2B5EF4-FFF2-40B4-BE49-F238E27FC236}">
                <a16:creationId xmlns:a16="http://schemas.microsoft.com/office/drawing/2014/main" id="{6FBF3CE4-6948-E9A7-1C7E-1E756F58EFA0}"/>
              </a:ext>
            </a:extLst>
          </p:cNvPr>
          <p:cNvSpPr/>
          <p:nvPr/>
        </p:nvSpPr>
        <p:spPr>
          <a:xfrm>
            <a:off x="671488" y="3279781"/>
            <a:ext cx="150693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SEDUCTION</a:t>
            </a:r>
          </a:p>
        </p:txBody>
      </p:sp>
      <p:sp>
        <p:nvSpPr>
          <p:cNvPr id="12" name="Rectangle 11">
            <a:extLst>
              <a:ext uri="{FF2B5EF4-FFF2-40B4-BE49-F238E27FC236}">
                <a16:creationId xmlns:a16="http://schemas.microsoft.com/office/drawing/2014/main" id="{66148FD8-A510-6557-2AFC-ED4BB6C7638C}"/>
              </a:ext>
            </a:extLst>
          </p:cNvPr>
          <p:cNvSpPr/>
          <p:nvPr/>
        </p:nvSpPr>
        <p:spPr>
          <a:xfrm>
            <a:off x="5745839" y="3282961"/>
            <a:ext cx="135420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DISGUISED</a:t>
            </a:r>
          </a:p>
        </p:txBody>
      </p:sp>
      <p:sp>
        <p:nvSpPr>
          <p:cNvPr id="13" name="Rectangle 12">
            <a:extLst>
              <a:ext uri="{FF2B5EF4-FFF2-40B4-BE49-F238E27FC236}">
                <a16:creationId xmlns:a16="http://schemas.microsoft.com/office/drawing/2014/main" id="{878BEF0A-8079-44AC-13AC-21691B2B9D03}"/>
              </a:ext>
            </a:extLst>
          </p:cNvPr>
          <p:cNvSpPr/>
          <p:nvPr/>
        </p:nvSpPr>
        <p:spPr>
          <a:xfrm>
            <a:off x="8668332" y="3976032"/>
            <a:ext cx="151557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MUMMY</a:t>
            </a:r>
          </a:p>
        </p:txBody>
      </p:sp>
      <p:sp>
        <p:nvSpPr>
          <p:cNvPr id="14" name="Rectangle 13">
            <a:extLst>
              <a:ext uri="{FF2B5EF4-FFF2-40B4-BE49-F238E27FC236}">
                <a16:creationId xmlns:a16="http://schemas.microsoft.com/office/drawing/2014/main" id="{54D83842-59A5-5122-B954-FC1058937D03}"/>
              </a:ext>
            </a:extLst>
          </p:cNvPr>
          <p:cNvSpPr/>
          <p:nvPr/>
        </p:nvSpPr>
        <p:spPr>
          <a:xfrm>
            <a:off x="7323543" y="4244233"/>
            <a:ext cx="151557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MONITORED</a:t>
            </a:r>
          </a:p>
        </p:txBody>
      </p:sp>
      <p:sp>
        <p:nvSpPr>
          <p:cNvPr id="15" name="Rectangle 14">
            <a:extLst>
              <a:ext uri="{FF2B5EF4-FFF2-40B4-BE49-F238E27FC236}">
                <a16:creationId xmlns:a16="http://schemas.microsoft.com/office/drawing/2014/main" id="{20FEE4D4-BB7C-DDEA-EF93-A3336D3737BF}"/>
              </a:ext>
            </a:extLst>
          </p:cNvPr>
          <p:cNvSpPr/>
          <p:nvPr/>
        </p:nvSpPr>
        <p:spPr>
          <a:xfrm>
            <a:off x="3576380" y="4964679"/>
            <a:ext cx="151557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ASSOCIATED</a:t>
            </a:r>
          </a:p>
        </p:txBody>
      </p:sp>
      <p:sp>
        <p:nvSpPr>
          <p:cNvPr id="16" name="Rectangle 15">
            <a:extLst>
              <a:ext uri="{FF2B5EF4-FFF2-40B4-BE49-F238E27FC236}">
                <a16:creationId xmlns:a16="http://schemas.microsoft.com/office/drawing/2014/main" id="{F298363B-0D15-C0BE-223E-23B0BF1A3CF6}"/>
              </a:ext>
            </a:extLst>
          </p:cNvPr>
          <p:cNvSpPr/>
          <p:nvPr/>
        </p:nvSpPr>
        <p:spPr>
          <a:xfrm>
            <a:off x="8668332" y="4938862"/>
            <a:ext cx="151557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 LURK</a:t>
            </a:r>
          </a:p>
        </p:txBody>
      </p:sp>
      <p:sp>
        <p:nvSpPr>
          <p:cNvPr id="17" name="Rectangle 16">
            <a:extLst>
              <a:ext uri="{FF2B5EF4-FFF2-40B4-BE49-F238E27FC236}">
                <a16:creationId xmlns:a16="http://schemas.microsoft.com/office/drawing/2014/main" id="{00894ADC-9AB0-8F67-6B17-1F2341A2181F}"/>
              </a:ext>
            </a:extLst>
          </p:cNvPr>
          <p:cNvSpPr/>
          <p:nvPr/>
        </p:nvSpPr>
        <p:spPr>
          <a:xfrm>
            <a:off x="671488" y="5493597"/>
            <a:ext cx="158761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SAFE</a:t>
            </a:r>
          </a:p>
        </p:txBody>
      </p:sp>
      <p:sp>
        <p:nvSpPr>
          <p:cNvPr id="18" name="Rectangle 17">
            <a:extLst>
              <a:ext uri="{FF2B5EF4-FFF2-40B4-BE49-F238E27FC236}">
                <a16:creationId xmlns:a16="http://schemas.microsoft.com/office/drawing/2014/main" id="{6207A54B-9233-9B7D-EEFC-3C1D538CE3E5}"/>
              </a:ext>
            </a:extLst>
          </p:cNvPr>
          <p:cNvSpPr/>
          <p:nvPr/>
        </p:nvSpPr>
        <p:spPr>
          <a:xfrm>
            <a:off x="7100047" y="5812737"/>
            <a:ext cx="156828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PROTECT</a:t>
            </a:r>
          </a:p>
        </p:txBody>
      </p:sp>
      <p:sp>
        <p:nvSpPr>
          <p:cNvPr id="19" name="Rectangle 18">
            <a:extLst>
              <a:ext uri="{FF2B5EF4-FFF2-40B4-BE49-F238E27FC236}">
                <a16:creationId xmlns:a16="http://schemas.microsoft.com/office/drawing/2014/main" id="{30429BB3-6965-A4D8-BE7E-BA0AC1E172B0}"/>
              </a:ext>
            </a:extLst>
          </p:cNvPr>
          <p:cNvSpPr/>
          <p:nvPr/>
        </p:nvSpPr>
        <p:spPr>
          <a:xfrm>
            <a:off x="1998592" y="6064883"/>
            <a:ext cx="142592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DECAY</a:t>
            </a:r>
          </a:p>
        </p:txBody>
      </p:sp>
      <p:sp>
        <p:nvSpPr>
          <p:cNvPr id="3" name="TextBox 2">
            <a:extLst>
              <a:ext uri="{FF2B5EF4-FFF2-40B4-BE49-F238E27FC236}">
                <a16:creationId xmlns:a16="http://schemas.microsoft.com/office/drawing/2014/main" id="{3FC911E6-55B1-70B2-7EA1-48EDF68F0C32}"/>
              </a:ext>
            </a:extLst>
          </p:cNvPr>
          <p:cNvSpPr txBox="1"/>
          <p:nvPr/>
        </p:nvSpPr>
        <p:spPr>
          <a:xfrm>
            <a:off x="377732" y="1998890"/>
            <a:ext cx="4080295" cy="307777"/>
          </a:xfrm>
          <a:prstGeom prst="rect">
            <a:avLst/>
          </a:prstGeom>
          <a:solidFill>
            <a:schemeClr val="accent6"/>
          </a:solidFill>
        </p:spPr>
        <p:txBody>
          <a:bodyPr wrap="square" rtlCol="0">
            <a:spAutoFit/>
          </a:bodyPr>
          <a:lstStyle/>
          <a:p>
            <a:r>
              <a:rPr lang="en-US" sz="1400" b="1" dirty="0">
                <a:solidFill>
                  <a:srgbClr val="202124"/>
                </a:solidFill>
                <a:latin typeface="arial" panose="020B0604020202020204" pitchFamily="34" charset="0"/>
              </a:rPr>
              <a:t>rite</a:t>
            </a:r>
            <a:r>
              <a:rPr lang="en-US" sz="1400" dirty="0">
                <a:solidFill>
                  <a:srgbClr val="202124"/>
                </a:solidFill>
                <a:latin typeface="arial" panose="020B0604020202020204" pitchFamily="34" charset="0"/>
              </a:rPr>
              <a:t> </a:t>
            </a:r>
            <a:r>
              <a:rPr lang="en-US" sz="1400" b="0" i="0" dirty="0">
                <a:solidFill>
                  <a:srgbClr val="202124"/>
                </a:solidFill>
                <a:effectLst/>
                <a:latin typeface="arial" panose="020B0604020202020204" pitchFamily="34" charset="0"/>
              </a:rPr>
              <a:t>/</a:t>
            </a:r>
            <a:r>
              <a:rPr lang="en-US" sz="1400" b="0" i="0" dirty="0" err="1">
                <a:solidFill>
                  <a:srgbClr val="202124"/>
                </a:solidFill>
                <a:effectLst/>
                <a:latin typeface="arial" panose="020B0604020202020204" pitchFamily="34" charset="0"/>
              </a:rPr>
              <a:t>rʌɪt</a:t>
            </a:r>
            <a:r>
              <a:rPr lang="en-US" sz="1400" b="0" i="0" dirty="0">
                <a:solidFill>
                  <a:srgbClr val="202124"/>
                </a:solidFill>
                <a:effectLst/>
                <a:latin typeface="arial" panose="020B0604020202020204" pitchFamily="34" charset="0"/>
              </a:rPr>
              <a:t>/ - religious ceremony – </a:t>
            </a:r>
            <a:r>
              <a:rPr lang="en-US" sz="1400" b="1" i="0" dirty="0" err="1">
                <a:solidFill>
                  <a:srgbClr val="202124"/>
                </a:solidFill>
                <a:effectLst/>
                <a:latin typeface="arial" panose="020B0604020202020204" pitchFamily="34" charset="0"/>
              </a:rPr>
              <a:t>obred</a:t>
            </a:r>
            <a:r>
              <a:rPr lang="en-US" sz="1400" b="0" i="0" dirty="0">
                <a:solidFill>
                  <a:srgbClr val="202124"/>
                </a:solidFill>
                <a:effectLst/>
                <a:latin typeface="arial" panose="020B0604020202020204" pitchFamily="34" charset="0"/>
              </a:rPr>
              <a:t> (</a:t>
            </a:r>
            <a:r>
              <a:rPr lang="en-US" sz="1400" b="0" i="0" dirty="0" err="1">
                <a:solidFill>
                  <a:srgbClr val="202124"/>
                </a:solidFill>
                <a:effectLst/>
                <a:latin typeface="arial" panose="020B0604020202020204" pitchFamily="34" charset="0"/>
              </a:rPr>
              <a:t>srp</a:t>
            </a:r>
            <a:r>
              <a:rPr lang="en-US" sz="1400" b="0" i="0" dirty="0">
                <a:solidFill>
                  <a:srgbClr val="202124"/>
                </a:solidFill>
                <a:effectLst/>
                <a:latin typeface="arial" panose="020B0604020202020204" pitchFamily="34" charset="0"/>
              </a:rPr>
              <a:t>.)</a:t>
            </a:r>
            <a:endParaRPr lang="en-US" sz="1400" dirty="0"/>
          </a:p>
        </p:txBody>
      </p:sp>
    </p:spTree>
    <p:extLst>
      <p:ext uri="{BB962C8B-B14F-4D97-AF65-F5344CB8AC3E}">
        <p14:creationId xmlns:p14="http://schemas.microsoft.com/office/powerpoint/2010/main" val="17381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 calcmode="lin" valueType="num">
                                      <p:cBhvr additive="base">
                                        <p:cTn id="93" dur="500" fill="hold"/>
                                        <p:tgtEl>
                                          <p:spTgt spid="3"/>
                                        </p:tgtEl>
                                        <p:attrNameLst>
                                          <p:attrName>ppt_x</p:attrName>
                                        </p:attrNameLst>
                                      </p:cBhvr>
                                      <p:tavLst>
                                        <p:tav tm="0">
                                          <p:val>
                                            <p:strVal val="#ppt_x"/>
                                          </p:val>
                                        </p:tav>
                                        <p:tav tm="100000">
                                          <p:val>
                                            <p:strVal val="#ppt_x"/>
                                          </p:val>
                                        </p:tav>
                                      </p:tavLst>
                                    </p:anim>
                                    <p:anim calcmode="lin" valueType="num">
                                      <p:cBhvr additive="base">
                                        <p:cTn id="9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1"/>
            <a:ext cx="10515600" cy="565900"/>
          </a:xfrm>
        </p:spPr>
        <p:txBody>
          <a:bodyPr>
            <a:normAutofit fontScale="90000"/>
          </a:bodyPr>
          <a:lstStyle/>
          <a:p>
            <a:r>
              <a:rPr lang="en-US" dirty="0"/>
              <a:t>Gap-filling exercise                      Textbook, p. 72-73</a:t>
            </a:r>
          </a:p>
        </p:txBody>
      </p:sp>
      <p:sp>
        <p:nvSpPr>
          <p:cNvPr id="4" name="Rectangle 3"/>
          <p:cNvSpPr/>
          <p:nvPr/>
        </p:nvSpPr>
        <p:spPr>
          <a:xfrm>
            <a:off x="634199" y="1178440"/>
            <a:ext cx="10923602" cy="4989571"/>
          </a:xfrm>
          <a:prstGeom prst="rect">
            <a:avLst/>
          </a:prstGeom>
        </p:spPr>
        <p:txBody>
          <a:bodyPr wrap="square">
            <a:spAutoFit/>
          </a:bodyPr>
          <a:lstStyle/>
          <a:p>
            <a:pPr algn="ctr">
              <a:lnSpc>
                <a:spcPct val="115000"/>
              </a:lnSpc>
              <a:spcAft>
                <a:spcPts val="10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The Scales of Truth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Is it possible to have a heart that is (1) L_ _HT_ _ (</a:t>
            </a:r>
            <a:r>
              <a:rPr lang="en-US" sz="1600" b="1" dirty="0">
                <a:latin typeface="Times New Roman" panose="02020603050405020304" pitchFamily="18" charset="0"/>
                <a:ea typeface="Calibri" panose="020F0502020204030204" pitchFamily="34" charset="0"/>
                <a:cs typeface="Times New Roman" panose="02020603050405020304" pitchFamily="18" charset="0"/>
              </a:rPr>
              <a:t>weighing less</a:t>
            </a:r>
            <a:r>
              <a:rPr lang="en-US" sz="1600" dirty="0">
                <a:latin typeface="Times New Roman" panose="02020603050405020304" pitchFamily="18" charset="0"/>
                <a:ea typeface="Calibri" panose="020F0502020204030204" pitchFamily="34" charset="0"/>
                <a:cs typeface="Times New Roman" panose="02020603050405020304" pitchFamily="18" charset="0"/>
              </a:rPr>
              <a:t>) than a feather? To the ancient Egyptians it was not only possible but highly (2) _ ES_ _ _ BL _ (</a:t>
            </a:r>
            <a:r>
              <a:rPr lang="en-US" sz="1600" b="1" dirty="0">
                <a:latin typeface="Times New Roman" panose="02020603050405020304" pitchFamily="18" charset="0"/>
                <a:ea typeface="Calibri" panose="020F0502020204030204" pitchFamily="34" charset="0"/>
                <a:cs typeface="Times New Roman" panose="02020603050405020304" pitchFamily="18" charset="0"/>
              </a:rPr>
              <a:t>very much wanted</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The (3) A_ _ _ R - _ I _E (</a:t>
            </a:r>
            <a:r>
              <a:rPr lang="en-US" sz="1600" b="1" dirty="0">
                <a:latin typeface="Times New Roman" panose="02020603050405020304" pitchFamily="18" charset="0"/>
                <a:ea typeface="Calibri" panose="020F0502020204030204" pitchFamily="34" charset="0"/>
                <a:cs typeface="Times New Roman" panose="02020603050405020304" pitchFamily="18" charset="0"/>
              </a:rPr>
              <a:t>life that begins after you die</a:t>
            </a:r>
            <a:r>
              <a:rPr lang="en-US" sz="1600" dirty="0">
                <a:latin typeface="Times New Roman" panose="02020603050405020304" pitchFamily="18" charset="0"/>
                <a:ea typeface="Calibri" panose="020F0502020204030204" pitchFamily="34" charset="0"/>
                <a:cs typeface="Times New Roman" panose="02020603050405020304" pitchFamily="18" charset="0"/>
              </a:rPr>
              <a:t>)  of the ancient Egyptians was known as the </a:t>
            </a:r>
            <a:r>
              <a:rPr lang="en-US" sz="1600" b="1" dirty="0">
                <a:latin typeface="Times New Roman" panose="02020603050405020304" pitchFamily="18" charset="0"/>
                <a:ea typeface="Calibri" panose="020F0502020204030204" pitchFamily="34" charset="0"/>
                <a:cs typeface="Times New Roman" panose="02020603050405020304" pitchFamily="18" charset="0"/>
              </a:rPr>
              <a:t>Field of Reeds</a:t>
            </a:r>
            <a:r>
              <a:rPr lang="en-US" sz="1600" dirty="0">
                <a:latin typeface="Times New Roman" panose="02020603050405020304" pitchFamily="18" charset="0"/>
                <a:ea typeface="Calibri" panose="020F0502020204030204" pitchFamily="34" charset="0"/>
                <a:cs typeface="Times New Roman" panose="02020603050405020304" pitchFamily="18" charset="0"/>
              </a:rPr>
              <a:t> and was a land very much like one’s life on earth except that there was no (4) _ IC_ _ _ _S (</a:t>
            </a:r>
            <a:r>
              <a:rPr lang="en-US" sz="1600" b="1" dirty="0">
                <a:latin typeface="Times New Roman" panose="02020603050405020304" pitchFamily="18" charset="0"/>
                <a:ea typeface="Calibri" panose="020F0502020204030204" pitchFamily="34" charset="0"/>
                <a:cs typeface="Times New Roman" panose="02020603050405020304" pitchFamily="18" charset="0"/>
              </a:rPr>
              <a:t>the state of being sick</a:t>
            </a:r>
            <a:r>
              <a:rPr lang="en-US" sz="1600" dirty="0">
                <a:latin typeface="Times New Roman" panose="02020603050405020304" pitchFamily="18" charset="0"/>
                <a:ea typeface="Calibri" panose="020F0502020204030204" pitchFamily="34" charset="0"/>
                <a:cs typeface="Times New Roman" panose="02020603050405020304" pitchFamily="18" charset="0"/>
              </a:rPr>
              <a:t>), no disappointment and, of course, no (5) _EA_ _ (</a:t>
            </a:r>
            <a:r>
              <a:rPr lang="en-US" sz="1600" b="1" dirty="0">
                <a:latin typeface="Times New Roman" panose="02020603050405020304" pitchFamily="18" charset="0"/>
                <a:ea typeface="Calibri" panose="020F0502020204030204" pitchFamily="34" charset="0"/>
                <a:cs typeface="Times New Roman" panose="02020603050405020304" pitchFamily="18" charset="0"/>
              </a:rPr>
              <a:t>the state of being dead</a:t>
            </a:r>
            <a:r>
              <a:rPr lang="en-US" sz="1600" dirty="0">
                <a:latin typeface="Times New Roman" panose="02020603050405020304" pitchFamily="18" charset="0"/>
                <a:ea typeface="Calibri" panose="020F0502020204030204" pitchFamily="34" charset="0"/>
                <a:cs typeface="Times New Roman" panose="02020603050405020304" pitchFamily="18" charset="0"/>
              </a:rPr>
              <a:t>). One lived (6) ETE_ _ _ _ LY (</a:t>
            </a:r>
            <a:r>
              <a:rPr lang="en-US" sz="1600" b="1" dirty="0">
                <a:latin typeface="Times New Roman" panose="02020603050405020304" pitchFamily="18" charset="0"/>
                <a:ea typeface="Calibri" panose="020F0502020204030204" pitchFamily="34" charset="0"/>
                <a:cs typeface="Times New Roman" panose="02020603050405020304" pitchFamily="18" charset="0"/>
              </a:rPr>
              <a:t>forever, or for a very long time</a:t>
            </a:r>
            <a:r>
              <a:rPr lang="en-US" sz="1600" dirty="0">
                <a:latin typeface="Times New Roman" panose="02020603050405020304" pitchFamily="18" charset="0"/>
                <a:ea typeface="Calibri" panose="020F0502020204030204" pitchFamily="34" charset="0"/>
                <a:cs typeface="Times New Roman" panose="02020603050405020304" pitchFamily="18" charset="0"/>
              </a:rPr>
              <a:t>) by the streams and beneath the trees which one had loved so well in one’s life on (7) E_ _ TH (</a:t>
            </a:r>
            <a:r>
              <a:rPr lang="en-US" sz="1600" b="1" dirty="0">
                <a:latin typeface="Times New Roman" panose="02020603050405020304" pitchFamily="18" charset="0"/>
                <a:ea typeface="Calibri" panose="020F0502020204030204" pitchFamily="34" charset="0"/>
                <a:cs typeface="Times New Roman" panose="02020603050405020304" pitchFamily="18" charset="0"/>
              </a:rPr>
              <a:t>the land on which we live</a:t>
            </a:r>
            <a:r>
              <a:rPr lang="en-US" sz="1600" dirty="0">
                <a:latin typeface="Times New Roman" panose="02020603050405020304" pitchFamily="18" charset="0"/>
                <a:ea typeface="Calibri" panose="020F0502020204030204" pitchFamily="34" charset="0"/>
                <a:cs typeface="Times New Roman" panose="02020603050405020304" pitchFamily="18" charset="0"/>
              </a:rPr>
              <a:t>). To reach the eternal paradise of the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Field of Reeds</a:t>
            </a:r>
            <a:r>
              <a:rPr lang="en-US" sz="1600" dirty="0">
                <a:latin typeface="Times New Roman" panose="02020603050405020304" pitchFamily="18" charset="0"/>
                <a:ea typeface="Calibri" panose="020F0502020204030204" pitchFamily="34" charset="0"/>
                <a:cs typeface="Times New Roman" panose="02020603050405020304" pitchFamily="18" charset="0"/>
              </a:rPr>
              <a:t>, however, one had to pass through the (8) _RI_ _ (</a:t>
            </a:r>
            <a:r>
              <a:rPr lang="en-US" sz="1600" b="1" dirty="0">
                <a:latin typeface="Times New Roman" panose="02020603050405020304" pitchFamily="18" charset="0"/>
                <a:ea typeface="Calibri" panose="020F0502020204030204" pitchFamily="34" charset="0"/>
                <a:cs typeface="Times New Roman" panose="02020603050405020304" pitchFamily="18" charset="0"/>
              </a:rPr>
              <a:t>the process of examining and deciding whether someone is guilty or innocent</a:t>
            </a:r>
            <a:r>
              <a:rPr lang="en-US" sz="1600" dirty="0">
                <a:latin typeface="Times New Roman" panose="02020603050405020304" pitchFamily="18" charset="0"/>
                <a:ea typeface="Calibri" panose="020F0502020204030204" pitchFamily="34" charset="0"/>
                <a:cs typeface="Times New Roman" panose="02020603050405020304" pitchFamily="18" charset="0"/>
              </a:rPr>
              <a:t>) by Osiris, the judge of the (9) _E_ D (</a:t>
            </a:r>
            <a:r>
              <a:rPr lang="en-US" sz="1600" b="1" dirty="0">
                <a:latin typeface="Times New Roman" panose="02020603050405020304" pitchFamily="18" charset="0"/>
                <a:ea typeface="Calibri" panose="020F0502020204030204" pitchFamily="34" charset="0"/>
                <a:cs typeface="Times New Roman" panose="02020603050405020304" pitchFamily="18" charset="0"/>
              </a:rPr>
              <a:t>the deceased</a:t>
            </a:r>
            <a:r>
              <a:rPr lang="en-US" sz="1600" dirty="0">
                <a:latin typeface="Times New Roman" panose="02020603050405020304" pitchFamily="18" charset="0"/>
                <a:ea typeface="Calibri" panose="020F0502020204030204" pitchFamily="34" charset="0"/>
                <a:cs typeface="Times New Roman" panose="02020603050405020304" pitchFamily="18" charset="0"/>
              </a:rPr>
              <a:t>), in the Hall of Truth.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In The Egyptian Book of the Dead it is (10) R_ _ O_D_D (</a:t>
            </a:r>
            <a:r>
              <a:rPr lang="en-US" sz="1600" b="1" dirty="0">
                <a:latin typeface="Times New Roman" panose="02020603050405020304" pitchFamily="18" charset="0"/>
                <a:ea typeface="Calibri" panose="020F0502020204030204" pitchFamily="34" charset="0"/>
                <a:cs typeface="Times New Roman" panose="02020603050405020304" pitchFamily="18" charset="0"/>
              </a:rPr>
              <a:t>written</a:t>
            </a:r>
            <a:r>
              <a:rPr lang="en-US" sz="1600" dirty="0">
                <a:latin typeface="Times New Roman" panose="02020603050405020304" pitchFamily="18" charset="0"/>
                <a:ea typeface="Calibri" panose="020F0502020204030204" pitchFamily="34" charset="0"/>
                <a:cs typeface="Times New Roman" panose="02020603050405020304" pitchFamily="18" charset="0"/>
              </a:rPr>
              <a:t>) that the soul was (11) L_ _ (</a:t>
            </a:r>
            <a:r>
              <a:rPr lang="en-US" sz="1600" b="1" dirty="0">
                <a:latin typeface="Times New Roman" panose="02020603050405020304" pitchFamily="18" charset="0"/>
                <a:ea typeface="Calibri" panose="020F0502020204030204" pitchFamily="34" charset="0"/>
                <a:cs typeface="Times New Roman" panose="02020603050405020304" pitchFamily="18" charset="0"/>
              </a:rPr>
              <a:t>to show someone a way</a:t>
            </a:r>
            <a:r>
              <a:rPr lang="en-US" sz="1600" dirty="0">
                <a:latin typeface="Times New Roman" panose="02020603050405020304" pitchFamily="18" charset="0"/>
                <a:ea typeface="Calibri" panose="020F0502020204030204" pitchFamily="34" charset="0"/>
                <a:cs typeface="Times New Roman" panose="02020603050405020304" pitchFamily="18" charset="0"/>
              </a:rPr>
              <a:t>) before the god Osiris to recite the forty-two (12) _EG_ _ _ V_ (</a:t>
            </a:r>
            <a:r>
              <a:rPr lang="en-US" sz="1600" b="1" dirty="0">
                <a:latin typeface="Times New Roman" panose="02020603050405020304" pitchFamily="18" charset="0"/>
                <a:ea typeface="Calibri" panose="020F0502020204030204" pitchFamily="34" charset="0"/>
                <a:cs typeface="Times New Roman" panose="02020603050405020304" pitchFamily="18" charset="0"/>
              </a:rPr>
              <a:t>not positive</a:t>
            </a:r>
            <a:r>
              <a:rPr lang="en-US" sz="1600" dirty="0">
                <a:latin typeface="Times New Roman" panose="02020603050405020304" pitchFamily="18" charset="0"/>
                <a:ea typeface="Calibri" panose="020F0502020204030204" pitchFamily="34" charset="0"/>
                <a:cs typeface="Times New Roman" panose="02020603050405020304" pitchFamily="18" charset="0"/>
              </a:rPr>
              <a:t>) confessions beginning with the prayer, “I have not learned the things which are not” meaning that the soul (13) S_RO_ _ (</a:t>
            </a:r>
            <a:r>
              <a:rPr lang="en-US" sz="1600" b="1" dirty="0">
                <a:latin typeface="Times New Roman" panose="02020603050405020304" pitchFamily="18" charset="0"/>
                <a:ea typeface="Calibri" panose="020F0502020204030204" pitchFamily="34" charset="0"/>
                <a:cs typeface="Times New Roman" panose="02020603050405020304" pitchFamily="18" charset="0"/>
              </a:rPr>
              <a:t>made a lot of effort to achieve something</a:t>
            </a:r>
            <a:r>
              <a:rPr lang="en-US" sz="1600" dirty="0">
                <a:latin typeface="Times New Roman" panose="02020603050405020304" pitchFamily="18" charset="0"/>
                <a:ea typeface="Calibri" panose="020F0502020204030204" pitchFamily="34" charset="0"/>
                <a:cs typeface="Times New Roman" panose="02020603050405020304" pitchFamily="18" charset="0"/>
              </a:rPr>
              <a:t>) in life to devote itself to matters of (14) L_S_IN_ (</a:t>
            </a:r>
            <a:r>
              <a:rPr lang="en-US" sz="1600" b="1" dirty="0">
                <a:latin typeface="Times New Roman" panose="02020603050405020304" pitchFamily="18" charset="0"/>
                <a:ea typeface="Calibri" panose="020F0502020204030204" pitchFamily="34" charset="0"/>
                <a:cs typeface="Times New Roman" panose="02020603050405020304" pitchFamily="18" charset="0"/>
              </a:rPr>
              <a:t>long-term</a:t>
            </a:r>
            <a:r>
              <a:rPr lang="en-US" sz="1600" dirty="0">
                <a:latin typeface="Times New Roman" panose="02020603050405020304" pitchFamily="18" charset="0"/>
                <a:ea typeface="Calibri" panose="020F0502020204030204" pitchFamily="34" charset="0"/>
                <a:cs typeface="Times New Roman" panose="02020603050405020304" pitchFamily="18" charset="0"/>
              </a:rPr>
              <a:t>) importance rather than the (15) TR_ _ I_L (</a:t>
            </a:r>
            <a:r>
              <a:rPr lang="en-US" sz="1600" b="1" dirty="0">
                <a:latin typeface="Times New Roman" panose="02020603050405020304" pitchFamily="18" charset="0"/>
                <a:ea typeface="Calibri" panose="020F0502020204030204" pitchFamily="34" charset="0"/>
                <a:cs typeface="Times New Roman" panose="02020603050405020304" pitchFamily="18" charset="0"/>
              </a:rPr>
              <a:t>not very important</a:t>
            </a:r>
            <a:r>
              <a:rPr lang="en-US" sz="1600" dirty="0">
                <a:latin typeface="Times New Roman" panose="02020603050405020304" pitchFamily="18" charset="0"/>
                <a:ea typeface="Calibri" panose="020F0502020204030204" pitchFamily="34" charset="0"/>
                <a:cs typeface="Times New Roman" panose="02020603050405020304" pitchFamily="18" charset="0"/>
              </a:rPr>
              <a:t>) matters of everyday life. The forty-two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Negative Declarations </a:t>
            </a:r>
            <a:r>
              <a:rPr lang="en-US" sz="1600" dirty="0">
                <a:latin typeface="Times New Roman" panose="02020603050405020304" pitchFamily="18" charset="0"/>
                <a:ea typeface="Calibri" panose="020F0502020204030204" pitchFamily="34" charset="0"/>
                <a:cs typeface="Times New Roman" panose="02020603050405020304" pitchFamily="18" charset="0"/>
              </a:rPr>
              <a:t>which followed the opening prayer were meant to (16) AS _ _ R_ (</a:t>
            </a:r>
            <a:r>
              <a:rPr lang="en-US" sz="1600" b="1" dirty="0">
                <a:latin typeface="Times New Roman" panose="02020603050405020304" pitchFamily="18" charset="0"/>
                <a:ea typeface="Calibri" panose="020F0502020204030204" pitchFamily="34" charset="0"/>
                <a:cs typeface="Times New Roman" panose="02020603050405020304" pitchFamily="18" charset="0"/>
              </a:rPr>
              <a:t>to convince</a:t>
            </a:r>
            <a:r>
              <a:rPr lang="en-US" sz="1600" dirty="0">
                <a:latin typeface="Times New Roman" panose="02020603050405020304" pitchFamily="18" charset="0"/>
                <a:ea typeface="Calibri" panose="020F0502020204030204" pitchFamily="34" charset="0"/>
                <a:cs typeface="Times New Roman" panose="02020603050405020304" pitchFamily="18" charset="0"/>
              </a:rPr>
              <a:t>) Osiris of the soul’s (17) P _ RI _ Y (</a:t>
            </a:r>
            <a:r>
              <a:rPr lang="en-US" sz="1600" b="1" dirty="0">
                <a:latin typeface="Times New Roman" panose="02020603050405020304" pitchFamily="18" charset="0"/>
                <a:ea typeface="Calibri" panose="020F0502020204030204" pitchFamily="34" charset="0"/>
                <a:cs typeface="Times New Roman" panose="02020603050405020304" pitchFamily="18" charset="0"/>
              </a:rPr>
              <a:t>the condition of being pure</a:t>
            </a:r>
            <a:r>
              <a:rPr lang="en-US" sz="1600" dirty="0">
                <a:latin typeface="Times New Roman" panose="02020603050405020304" pitchFamily="18" charset="0"/>
                <a:ea typeface="Calibri" panose="020F0502020204030204" pitchFamily="34" charset="0"/>
                <a:cs typeface="Times New Roman" panose="02020603050405020304" pitchFamily="18" charset="0"/>
              </a:rPr>
              <a:t>) and ended with the statement “I am pure” (18) R _ _ EA _ ED (</a:t>
            </a:r>
            <a:r>
              <a:rPr lang="en-US" sz="1600" b="1" dirty="0">
                <a:latin typeface="Times New Roman" panose="02020603050405020304" pitchFamily="18" charset="0"/>
                <a:ea typeface="Calibri" panose="020F0502020204030204" pitchFamily="34" charset="0"/>
                <a:cs typeface="Times New Roman" panose="02020603050405020304" pitchFamily="18" charset="0"/>
              </a:rPr>
              <a:t>said again</a:t>
            </a:r>
            <a:r>
              <a:rPr lang="en-US" sz="1600" dirty="0">
                <a:latin typeface="Times New Roman" panose="02020603050405020304" pitchFamily="18" charset="0"/>
                <a:ea typeface="Calibri" panose="020F0502020204030204" pitchFamily="34" charset="0"/>
                <a:cs typeface="Times New Roman" panose="02020603050405020304" pitchFamily="18" charset="0"/>
              </a:rPr>
              <a:t>) a number of times. It was not the soul’s claim to purity which would win over Osiris, but, instead, the weight of the </a:t>
            </a:r>
            <a:r>
              <a:rPr lang="en-US" sz="1600" b="1" dirty="0">
                <a:latin typeface="Times New Roman" panose="02020603050405020304" pitchFamily="18" charset="0"/>
                <a:ea typeface="Calibri" panose="020F0502020204030204" pitchFamily="34" charset="0"/>
                <a:cs typeface="Times New Roman" panose="02020603050405020304" pitchFamily="18" charset="0"/>
              </a:rPr>
              <a:t>soul’s heart</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7A7EAC9-125F-9C4E-4856-A081D6DFADEC}"/>
              </a:ext>
            </a:extLst>
          </p:cNvPr>
          <p:cNvSpPr/>
          <p:nvPr/>
        </p:nvSpPr>
        <p:spPr>
          <a:xfrm>
            <a:off x="3594308" y="1656703"/>
            <a:ext cx="250169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LIGHTER</a:t>
            </a:r>
          </a:p>
        </p:txBody>
      </p:sp>
      <p:sp>
        <p:nvSpPr>
          <p:cNvPr id="5" name="Rectangle 4">
            <a:extLst>
              <a:ext uri="{FF2B5EF4-FFF2-40B4-BE49-F238E27FC236}">
                <a16:creationId xmlns:a16="http://schemas.microsoft.com/office/drawing/2014/main" id="{C594CE62-474E-2C54-83C4-A8C57A397412}"/>
              </a:ext>
            </a:extLst>
          </p:cNvPr>
          <p:cNvSpPr/>
          <p:nvPr/>
        </p:nvSpPr>
        <p:spPr>
          <a:xfrm>
            <a:off x="1604144" y="1970468"/>
            <a:ext cx="3317479"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DESIRABLE</a:t>
            </a:r>
          </a:p>
        </p:txBody>
      </p:sp>
      <p:sp>
        <p:nvSpPr>
          <p:cNvPr id="6" name="Rectangle 5">
            <a:extLst>
              <a:ext uri="{FF2B5EF4-FFF2-40B4-BE49-F238E27FC236}">
                <a16:creationId xmlns:a16="http://schemas.microsoft.com/office/drawing/2014/main" id="{32C39A83-4862-C2F4-D265-B1BB4F59B344}"/>
              </a:ext>
            </a:extLst>
          </p:cNvPr>
          <p:cNvSpPr/>
          <p:nvPr/>
        </p:nvSpPr>
        <p:spPr>
          <a:xfrm>
            <a:off x="1120050" y="2340794"/>
            <a:ext cx="450082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AFTER-LIFE</a:t>
            </a:r>
          </a:p>
        </p:txBody>
      </p:sp>
      <p:sp>
        <p:nvSpPr>
          <p:cNvPr id="7" name="Rectangle 6">
            <a:extLst>
              <a:ext uri="{FF2B5EF4-FFF2-40B4-BE49-F238E27FC236}">
                <a16:creationId xmlns:a16="http://schemas.microsoft.com/office/drawing/2014/main" id="{9542BD58-0C74-EA95-68C5-A1B7943D486C}"/>
              </a:ext>
            </a:extLst>
          </p:cNvPr>
          <p:cNvSpPr/>
          <p:nvPr/>
        </p:nvSpPr>
        <p:spPr>
          <a:xfrm>
            <a:off x="6014779" y="2614791"/>
            <a:ext cx="343402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SICKNESS</a:t>
            </a:r>
          </a:p>
        </p:txBody>
      </p:sp>
      <p:sp>
        <p:nvSpPr>
          <p:cNvPr id="8" name="Rectangle 7">
            <a:extLst>
              <a:ext uri="{FF2B5EF4-FFF2-40B4-BE49-F238E27FC236}">
                <a16:creationId xmlns:a16="http://schemas.microsoft.com/office/drawing/2014/main" id="{403B965B-B2F6-7C8E-888E-A7A50CCC4EC1}"/>
              </a:ext>
            </a:extLst>
          </p:cNvPr>
          <p:cNvSpPr/>
          <p:nvPr/>
        </p:nvSpPr>
        <p:spPr>
          <a:xfrm>
            <a:off x="1836957" y="2903627"/>
            <a:ext cx="308466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DEATH</a:t>
            </a:r>
          </a:p>
        </p:txBody>
      </p:sp>
      <p:sp>
        <p:nvSpPr>
          <p:cNvPr id="9" name="Rectangle 8">
            <a:extLst>
              <a:ext uri="{FF2B5EF4-FFF2-40B4-BE49-F238E27FC236}">
                <a16:creationId xmlns:a16="http://schemas.microsoft.com/office/drawing/2014/main" id="{136070E4-7EFC-210F-2E91-845D4B8FA422}"/>
              </a:ext>
            </a:extLst>
          </p:cNvPr>
          <p:cNvSpPr/>
          <p:nvPr/>
        </p:nvSpPr>
        <p:spPr>
          <a:xfrm>
            <a:off x="5844452" y="2903627"/>
            <a:ext cx="436634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ETERNALLY</a:t>
            </a:r>
          </a:p>
        </p:txBody>
      </p:sp>
      <p:sp>
        <p:nvSpPr>
          <p:cNvPr id="10" name="Rectangle 9">
            <a:extLst>
              <a:ext uri="{FF2B5EF4-FFF2-40B4-BE49-F238E27FC236}">
                <a16:creationId xmlns:a16="http://schemas.microsoft.com/office/drawing/2014/main" id="{616DB886-1318-8BCE-0D56-BB50B3CF2C68}"/>
              </a:ext>
            </a:extLst>
          </p:cNvPr>
          <p:cNvSpPr/>
          <p:nvPr/>
        </p:nvSpPr>
        <p:spPr>
          <a:xfrm>
            <a:off x="6229933" y="3192463"/>
            <a:ext cx="346091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EARTH</a:t>
            </a:r>
          </a:p>
        </p:txBody>
      </p:sp>
      <p:sp>
        <p:nvSpPr>
          <p:cNvPr id="11" name="Rectangle 10">
            <a:extLst>
              <a:ext uri="{FF2B5EF4-FFF2-40B4-BE49-F238E27FC236}">
                <a16:creationId xmlns:a16="http://schemas.microsoft.com/office/drawing/2014/main" id="{A92AF54D-A7B2-37A8-DCDC-607A5BE0EC7A}"/>
              </a:ext>
            </a:extLst>
          </p:cNvPr>
          <p:cNvSpPr/>
          <p:nvPr/>
        </p:nvSpPr>
        <p:spPr>
          <a:xfrm>
            <a:off x="6400261" y="3485972"/>
            <a:ext cx="5065597"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TRIAL</a:t>
            </a:r>
          </a:p>
        </p:txBody>
      </p:sp>
      <p:sp>
        <p:nvSpPr>
          <p:cNvPr id="12" name="Rectangle 11">
            <a:extLst>
              <a:ext uri="{FF2B5EF4-FFF2-40B4-BE49-F238E27FC236}">
                <a16:creationId xmlns:a16="http://schemas.microsoft.com/office/drawing/2014/main" id="{D910FFA3-10B8-9951-B068-5364CC2BA8A3}"/>
              </a:ext>
            </a:extLst>
          </p:cNvPr>
          <p:cNvSpPr/>
          <p:nvPr/>
        </p:nvSpPr>
        <p:spPr>
          <a:xfrm>
            <a:off x="5516970" y="3736744"/>
            <a:ext cx="207613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DEAD</a:t>
            </a:r>
          </a:p>
        </p:txBody>
      </p:sp>
      <p:sp>
        <p:nvSpPr>
          <p:cNvPr id="13" name="Rectangle 12">
            <a:extLst>
              <a:ext uri="{FF2B5EF4-FFF2-40B4-BE49-F238E27FC236}">
                <a16:creationId xmlns:a16="http://schemas.microsoft.com/office/drawing/2014/main" id="{A26F35BF-0112-7CBE-910F-674259337988}"/>
              </a:ext>
            </a:extLst>
          </p:cNvPr>
          <p:cNvSpPr/>
          <p:nvPr/>
        </p:nvSpPr>
        <p:spPr>
          <a:xfrm>
            <a:off x="4024615" y="4150413"/>
            <a:ext cx="228653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RECORDED</a:t>
            </a:r>
          </a:p>
        </p:txBody>
      </p:sp>
      <p:sp>
        <p:nvSpPr>
          <p:cNvPr id="14" name="Rectangle 13">
            <a:extLst>
              <a:ext uri="{FF2B5EF4-FFF2-40B4-BE49-F238E27FC236}">
                <a16:creationId xmlns:a16="http://schemas.microsoft.com/office/drawing/2014/main" id="{BC5A0277-3D56-4F24-4765-CB3AFBFAC09B}"/>
              </a:ext>
            </a:extLst>
          </p:cNvPr>
          <p:cNvSpPr/>
          <p:nvPr/>
        </p:nvSpPr>
        <p:spPr>
          <a:xfrm>
            <a:off x="7881482" y="4150413"/>
            <a:ext cx="2973269"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LED</a:t>
            </a:r>
          </a:p>
        </p:txBody>
      </p:sp>
      <p:sp>
        <p:nvSpPr>
          <p:cNvPr id="15" name="Rectangle 14">
            <a:extLst>
              <a:ext uri="{FF2B5EF4-FFF2-40B4-BE49-F238E27FC236}">
                <a16:creationId xmlns:a16="http://schemas.microsoft.com/office/drawing/2014/main" id="{453BE941-93E8-B50A-EB45-BCFF955ED629}"/>
              </a:ext>
            </a:extLst>
          </p:cNvPr>
          <p:cNvSpPr/>
          <p:nvPr/>
        </p:nvSpPr>
        <p:spPr>
          <a:xfrm>
            <a:off x="3827391" y="4447284"/>
            <a:ext cx="274373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NEGATIVE</a:t>
            </a:r>
          </a:p>
        </p:txBody>
      </p:sp>
      <p:sp>
        <p:nvSpPr>
          <p:cNvPr id="16" name="Rectangle 15">
            <a:extLst>
              <a:ext uri="{FF2B5EF4-FFF2-40B4-BE49-F238E27FC236}">
                <a16:creationId xmlns:a16="http://schemas.microsoft.com/office/drawing/2014/main" id="{2DA630AD-A30C-CD77-B8CF-B9BB51C34D86}"/>
              </a:ext>
            </a:extLst>
          </p:cNvPr>
          <p:cNvSpPr/>
          <p:nvPr/>
        </p:nvSpPr>
        <p:spPr>
          <a:xfrm>
            <a:off x="4670073" y="4713246"/>
            <a:ext cx="4940092"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STROVE</a:t>
            </a:r>
          </a:p>
        </p:txBody>
      </p:sp>
      <p:sp>
        <p:nvSpPr>
          <p:cNvPr id="17" name="Rectangle 16">
            <a:extLst>
              <a:ext uri="{FF2B5EF4-FFF2-40B4-BE49-F238E27FC236}">
                <a16:creationId xmlns:a16="http://schemas.microsoft.com/office/drawing/2014/main" id="{A4D29268-29E3-6C3B-F308-A32C87B1A072}"/>
              </a:ext>
            </a:extLst>
          </p:cNvPr>
          <p:cNvSpPr/>
          <p:nvPr/>
        </p:nvSpPr>
        <p:spPr>
          <a:xfrm>
            <a:off x="1836957" y="5000044"/>
            <a:ext cx="221509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LASTING</a:t>
            </a:r>
          </a:p>
        </p:txBody>
      </p:sp>
      <p:sp>
        <p:nvSpPr>
          <p:cNvPr id="18" name="Rectangle 17">
            <a:extLst>
              <a:ext uri="{FF2B5EF4-FFF2-40B4-BE49-F238E27FC236}">
                <a16:creationId xmlns:a16="http://schemas.microsoft.com/office/drawing/2014/main" id="{9E973831-D68D-6098-CD68-D8DBBC3091E2}"/>
              </a:ext>
            </a:extLst>
          </p:cNvPr>
          <p:cNvSpPr/>
          <p:nvPr/>
        </p:nvSpPr>
        <p:spPr>
          <a:xfrm>
            <a:off x="6305862" y="5000044"/>
            <a:ext cx="3062255"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TRIVIAL</a:t>
            </a:r>
          </a:p>
        </p:txBody>
      </p:sp>
      <p:sp>
        <p:nvSpPr>
          <p:cNvPr id="19" name="Rectangle 18">
            <a:extLst>
              <a:ext uri="{FF2B5EF4-FFF2-40B4-BE49-F238E27FC236}">
                <a16:creationId xmlns:a16="http://schemas.microsoft.com/office/drawing/2014/main" id="{4B890E8D-C2A9-3058-724E-17621DFF21F2}"/>
              </a:ext>
            </a:extLst>
          </p:cNvPr>
          <p:cNvSpPr/>
          <p:nvPr/>
        </p:nvSpPr>
        <p:spPr>
          <a:xfrm>
            <a:off x="8022873" y="5286842"/>
            <a:ext cx="237618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ASSURE</a:t>
            </a:r>
          </a:p>
        </p:txBody>
      </p:sp>
      <p:sp>
        <p:nvSpPr>
          <p:cNvPr id="20" name="Rectangle 19">
            <a:extLst>
              <a:ext uri="{FF2B5EF4-FFF2-40B4-BE49-F238E27FC236}">
                <a16:creationId xmlns:a16="http://schemas.microsoft.com/office/drawing/2014/main" id="{FA9573FA-65C4-021D-2336-B8D0B8915D9A}"/>
              </a:ext>
            </a:extLst>
          </p:cNvPr>
          <p:cNvSpPr/>
          <p:nvPr/>
        </p:nvSpPr>
        <p:spPr>
          <a:xfrm>
            <a:off x="1263485" y="5584027"/>
            <a:ext cx="3774680"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PURITY</a:t>
            </a:r>
          </a:p>
        </p:txBody>
      </p:sp>
      <p:sp>
        <p:nvSpPr>
          <p:cNvPr id="21" name="Rectangle 20">
            <a:extLst>
              <a:ext uri="{FF2B5EF4-FFF2-40B4-BE49-F238E27FC236}">
                <a16:creationId xmlns:a16="http://schemas.microsoft.com/office/drawing/2014/main" id="{D1FA1469-C2D7-6367-75F9-948C8ED5CB7F}"/>
              </a:ext>
            </a:extLst>
          </p:cNvPr>
          <p:cNvSpPr/>
          <p:nvPr/>
        </p:nvSpPr>
        <p:spPr>
          <a:xfrm>
            <a:off x="8569720" y="5562762"/>
            <a:ext cx="2784079"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REPEATED</a:t>
            </a:r>
          </a:p>
        </p:txBody>
      </p:sp>
    </p:spTree>
    <p:extLst>
      <p:ext uri="{BB962C8B-B14F-4D97-AF65-F5344CB8AC3E}">
        <p14:creationId xmlns:p14="http://schemas.microsoft.com/office/powerpoint/2010/main" val="22280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5900"/>
          </a:xfrm>
        </p:spPr>
        <p:txBody>
          <a:bodyPr>
            <a:normAutofit fontScale="90000"/>
          </a:bodyPr>
          <a:lstStyle/>
          <a:p>
            <a:r>
              <a:rPr lang="en-US" dirty="0"/>
              <a:t>Vocabulary practice                     Textbook, p. 64-65</a:t>
            </a:r>
          </a:p>
        </p:txBody>
      </p:sp>
      <p:graphicFrame>
        <p:nvGraphicFramePr>
          <p:cNvPr id="4" name="Table 3"/>
          <p:cNvGraphicFramePr>
            <a:graphicFrameLocks noGrp="1"/>
          </p:cNvGraphicFramePr>
          <p:nvPr>
            <p:extLst>
              <p:ext uri="{D42A27DB-BD31-4B8C-83A1-F6EECF244321}">
                <p14:modId xmlns:p14="http://schemas.microsoft.com/office/powerpoint/2010/main" val="3943972347"/>
              </p:ext>
            </p:extLst>
          </p:nvPr>
        </p:nvGraphicFramePr>
        <p:xfrm>
          <a:off x="995449" y="931026"/>
          <a:ext cx="10201102" cy="5270500"/>
        </p:xfrm>
        <a:graphic>
          <a:graphicData uri="http://schemas.openxmlformats.org/drawingml/2006/table">
            <a:tbl>
              <a:tblPr firstRow="1" firstCol="1" bandRow="1"/>
              <a:tblGrid>
                <a:gridCol w="2799550">
                  <a:extLst>
                    <a:ext uri="{9D8B030D-6E8A-4147-A177-3AD203B41FA5}">
                      <a16:colId xmlns:a16="http://schemas.microsoft.com/office/drawing/2014/main" val="1517603039"/>
                    </a:ext>
                  </a:extLst>
                </a:gridCol>
                <a:gridCol w="7401552">
                  <a:extLst>
                    <a:ext uri="{9D8B030D-6E8A-4147-A177-3AD203B41FA5}">
                      <a16:colId xmlns:a16="http://schemas.microsoft.com/office/drawing/2014/main" val="2219353433"/>
                    </a:ext>
                  </a:extLst>
                </a:gridCol>
              </a:tblGrid>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 to mourn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 sacrifice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580388"/>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 elaborate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b. a piece of paper that says what type of medicine you need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589610"/>
                  </a:ext>
                </a:extLst>
              </a:tr>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3. major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 the average period that a person may expect to live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140883"/>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 herbal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 decorated, ornamented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610577"/>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 potion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e. to maintain (something) in its original state, to conserve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802644"/>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 life expectancy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 a dead body of human being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325602"/>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7. corpse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g. to join two things together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315401"/>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8. to preserve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h. a liquid with healing properties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571205"/>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9. shrine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i.</a:t>
                      </a:r>
                      <a:r>
                        <a:rPr lang="en-US" sz="1600">
                          <a:effectLst/>
                          <a:latin typeface="Calibri" panose="020F0502020204030204" pitchFamily="34" charset="0"/>
                          <a:ea typeface="Calibri" panose="020F0502020204030204" pitchFamily="34" charset="0"/>
                          <a:cs typeface="Times New Roman" panose="02020603050405020304" pitchFamily="18" charset="0"/>
                        </a:rPr>
                        <a:t> to </a:t>
                      </a:r>
                      <a:r>
                        <a:rPr lang="en-US" sz="1600">
                          <a:effectLst/>
                          <a:latin typeface="Times New Roman" panose="02020603050405020304" pitchFamily="18" charset="0"/>
                          <a:ea typeface="Calibri" panose="020F0502020204030204" pitchFamily="34" charset="0"/>
                          <a:cs typeface="Times New Roman" panose="02020603050405020304" pitchFamily="18" charset="0"/>
                        </a:rPr>
                        <a:t>reach agreement about an action or event in advance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005895"/>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10. to seal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j. made from herbs (plants)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483580"/>
                  </a:ext>
                </a:extLst>
              </a:tr>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11. heir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 important, significant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1303507"/>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12. to arrange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l. an enclosed space, a cavity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367691"/>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13. offerings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 altar, a holy place within someone’s house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076043"/>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14. tomb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 an underground room where the bodies of dead people are buried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232057"/>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15. chamber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o. to get ready for some activity, purpose, use,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428607"/>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16. crypt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 to grieve for someone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128759"/>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17. prescription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q. a stone chamber beneath the floor of a building which contains coffins, sarcophagi, or religious relics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284647"/>
                  </a:ext>
                </a:extLst>
              </a:tr>
              <a:tr h="0">
                <a:tc>
                  <a:txBody>
                    <a:bodyPr/>
                    <a:lstStyle/>
                    <a:p>
                      <a:pPr algn="just">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18. to prepare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 the amount of water in a material or substance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595115"/>
                  </a:ext>
                </a:extLst>
              </a:tr>
              <a:tr h="0">
                <a:tc>
                  <a:txBody>
                    <a:bodyPr/>
                    <a:lstStyle/>
                    <a:p>
                      <a:pPr algn="just">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19. moisture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 successor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304391"/>
                  </a:ext>
                </a:extLst>
              </a:tr>
            </a:tbl>
          </a:graphicData>
        </a:graphic>
      </p:graphicFrame>
      <p:sp>
        <p:nvSpPr>
          <p:cNvPr id="3" name="Rectangle 2">
            <a:extLst>
              <a:ext uri="{FF2B5EF4-FFF2-40B4-BE49-F238E27FC236}">
                <a16:creationId xmlns:a16="http://schemas.microsoft.com/office/drawing/2014/main" id="{B4F13573-6BDE-245E-DEBD-6C2ECB684030}"/>
              </a:ext>
            </a:extLst>
          </p:cNvPr>
          <p:cNvSpPr/>
          <p:nvPr/>
        </p:nvSpPr>
        <p:spPr>
          <a:xfrm>
            <a:off x="2832847" y="956617"/>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a:t>
            </a:r>
          </a:p>
        </p:txBody>
      </p:sp>
      <p:sp>
        <p:nvSpPr>
          <p:cNvPr id="5" name="Rectangle 4">
            <a:extLst>
              <a:ext uri="{FF2B5EF4-FFF2-40B4-BE49-F238E27FC236}">
                <a16:creationId xmlns:a16="http://schemas.microsoft.com/office/drawing/2014/main" id="{06ACA1E3-156D-2B4E-3CFA-33C2E3689E5D}"/>
              </a:ext>
            </a:extLst>
          </p:cNvPr>
          <p:cNvSpPr/>
          <p:nvPr/>
        </p:nvSpPr>
        <p:spPr>
          <a:xfrm>
            <a:off x="2839755" y="1199234"/>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a:t>
            </a:r>
          </a:p>
        </p:txBody>
      </p:sp>
      <p:sp>
        <p:nvSpPr>
          <p:cNvPr id="6" name="Rectangle 5">
            <a:extLst>
              <a:ext uri="{FF2B5EF4-FFF2-40B4-BE49-F238E27FC236}">
                <a16:creationId xmlns:a16="http://schemas.microsoft.com/office/drawing/2014/main" id="{E3476FE1-D8E4-C654-E379-18E384DD14F7}"/>
              </a:ext>
            </a:extLst>
          </p:cNvPr>
          <p:cNvSpPr/>
          <p:nvPr/>
        </p:nvSpPr>
        <p:spPr>
          <a:xfrm>
            <a:off x="2832847" y="1467442"/>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K</a:t>
            </a:r>
          </a:p>
        </p:txBody>
      </p:sp>
      <p:sp>
        <p:nvSpPr>
          <p:cNvPr id="7" name="Rectangle 6">
            <a:extLst>
              <a:ext uri="{FF2B5EF4-FFF2-40B4-BE49-F238E27FC236}">
                <a16:creationId xmlns:a16="http://schemas.microsoft.com/office/drawing/2014/main" id="{2F0C70BE-007A-0B4B-5483-3662CF422B94}"/>
              </a:ext>
            </a:extLst>
          </p:cNvPr>
          <p:cNvSpPr/>
          <p:nvPr/>
        </p:nvSpPr>
        <p:spPr>
          <a:xfrm>
            <a:off x="2839755" y="1765134"/>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J</a:t>
            </a:r>
          </a:p>
        </p:txBody>
      </p:sp>
      <p:sp>
        <p:nvSpPr>
          <p:cNvPr id="8" name="Rectangle 7">
            <a:extLst>
              <a:ext uri="{FF2B5EF4-FFF2-40B4-BE49-F238E27FC236}">
                <a16:creationId xmlns:a16="http://schemas.microsoft.com/office/drawing/2014/main" id="{11FF7243-B6C6-0C32-97DE-6A6D816A7DF7}"/>
              </a:ext>
            </a:extLst>
          </p:cNvPr>
          <p:cNvSpPr/>
          <p:nvPr/>
        </p:nvSpPr>
        <p:spPr>
          <a:xfrm>
            <a:off x="2832847" y="2033342"/>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a:t>
            </a:r>
          </a:p>
        </p:txBody>
      </p:sp>
      <p:sp>
        <p:nvSpPr>
          <p:cNvPr id="9" name="Rectangle 8">
            <a:extLst>
              <a:ext uri="{FF2B5EF4-FFF2-40B4-BE49-F238E27FC236}">
                <a16:creationId xmlns:a16="http://schemas.microsoft.com/office/drawing/2014/main" id="{05ED5F88-113D-A058-1036-896627231258}"/>
              </a:ext>
            </a:extLst>
          </p:cNvPr>
          <p:cNvSpPr/>
          <p:nvPr/>
        </p:nvSpPr>
        <p:spPr>
          <a:xfrm>
            <a:off x="2839755" y="2301550"/>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a:t>
            </a:r>
          </a:p>
        </p:txBody>
      </p:sp>
      <p:sp>
        <p:nvSpPr>
          <p:cNvPr id="10" name="Rectangle 9">
            <a:extLst>
              <a:ext uri="{FF2B5EF4-FFF2-40B4-BE49-F238E27FC236}">
                <a16:creationId xmlns:a16="http://schemas.microsoft.com/office/drawing/2014/main" id="{C0A5345C-61B8-2064-6A96-BE7C1A1AC7D3}"/>
              </a:ext>
            </a:extLst>
          </p:cNvPr>
          <p:cNvSpPr/>
          <p:nvPr/>
        </p:nvSpPr>
        <p:spPr>
          <a:xfrm>
            <a:off x="2839755" y="2569235"/>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a:t>
            </a:r>
          </a:p>
        </p:txBody>
      </p:sp>
      <p:sp>
        <p:nvSpPr>
          <p:cNvPr id="11" name="Rectangle 10">
            <a:extLst>
              <a:ext uri="{FF2B5EF4-FFF2-40B4-BE49-F238E27FC236}">
                <a16:creationId xmlns:a16="http://schemas.microsoft.com/office/drawing/2014/main" id="{1C3A3203-932E-9B43-E117-F44B0F1FCCAD}"/>
              </a:ext>
            </a:extLst>
          </p:cNvPr>
          <p:cNvSpPr/>
          <p:nvPr/>
        </p:nvSpPr>
        <p:spPr>
          <a:xfrm>
            <a:off x="2839755" y="2809192"/>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a:t>
            </a:r>
          </a:p>
        </p:txBody>
      </p:sp>
      <p:sp>
        <p:nvSpPr>
          <p:cNvPr id="12" name="Rectangle 11">
            <a:extLst>
              <a:ext uri="{FF2B5EF4-FFF2-40B4-BE49-F238E27FC236}">
                <a16:creationId xmlns:a16="http://schemas.microsoft.com/office/drawing/2014/main" id="{D4F9B82F-DFA7-78D6-FF6E-C15793297693}"/>
              </a:ext>
            </a:extLst>
          </p:cNvPr>
          <p:cNvSpPr/>
          <p:nvPr/>
        </p:nvSpPr>
        <p:spPr>
          <a:xfrm>
            <a:off x="2832847" y="3043558"/>
            <a:ext cx="315822" cy="26820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
            </a:r>
          </a:p>
        </p:txBody>
      </p:sp>
      <p:sp>
        <p:nvSpPr>
          <p:cNvPr id="13" name="Rectangle 12">
            <a:extLst>
              <a:ext uri="{FF2B5EF4-FFF2-40B4-BE49-F238E27FC236}">
                <a16:creationId xmlns:a16="http://schemas.microsoft.com/office/drawing/2014/main" id="{6E10EC33-B989-86F7-D204-EC59C2B34116}"/>
              </a:ext>
            </a:extLst>
          </p:cNvPr>
          <p:cNvSpPr/>
          <p:nvPr/>
        </p:nvSpPr>
        <p:spPr>
          <a:xfrm>
            <a:off x="2839755" y="3360089"/>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G</a:t>
            </a:r>
          </a:p>
        </p:txBody>
      </p:sp>
      <p:sp>
        <p:nvSpPr>
          <p:cNvPr id="14" name="Rectangle 13">
            <a:extLst>
              <a:ext uri="{FF2B5EF4-FFF2-40B4-BE49-F238E27FC236}">
                <a16:creationId xmlns:a16="http://schemas.microsoft.com/office/drawing/2014/main" id="{9AC939FB-3B73-FBB1-34D7-40C194154669}"/>
              </a:ext>
            </a:extLst>
          </p:cNvPr>
          <p:cNvSpPr/>
          <p:nvPr/>
        </p:nvSpPr>
        <p:spPr>
          <a:xfrm>
            <a:off x="2825939" y="3619174"/>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a:t>
            </a:r>
          </a:p>
        </p:txBody>
      </p:sp>
      <p:sp>
        <p:nvSpPr>
          <p:cNvPr id="15" name="Rectangle 14">
            <a:extLst>
              <a:ext uri="{FF2B5EF4-FFF2-40B4-BE49-F238E27FC236}">
                <a16:creationId xmlns:a16="http://schemas.microsoft.com/office/drawing/2014/main" id="{F95CC464-F1C7-BF3C-2076-79CCD3466768}"/>
              </a:ext>
            </a:extLst>
          </p:cNvPr>
          <p:cNvSpPr/>
          <p:nvPr/>
        </p:nvSpPr>
        <p:spPr>
          <a:xfrm>
            <a:off x="2825939" y="3867477"/>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a:t>
            </a:r>
          </a:p>
        </p:txBody>
      </p:sp>
      <p:sp>
        <p:nvSpPr>
          <p:cNvPr id="16" name="Rectangle 15">
            <a:extLst>
              <a:ext uri="{FF2B5EF4-FFF2-40B4-BE49-F238E27FC236}">
                <a16:creationId xmlns:a16="http://schemas.microsoft.com/office/drawing/2014/main" id="{427B5FE6-84DF-7004-7520-DDD48E883222}"/>
              </a:ext>
            </a:extLst>
          </p:cNvPr>
          <p:cNvSpPr/>
          <p:nvPr/>
        </p:nvSpPr>
        <p:spPr>
          <a:xfrm>
            <a:off x="2810804" y="4130670"/>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a:t>
            </a:r>
          </a:p>
        </p:txBody>
      </p:sp>
      <p:sp>
        <p:nvSpPr>
          <p:cNvPr id="17" name="Rectangle 16">
            <a:extLst>
              <a:ext uri="{FF2B5EF4-FFF2-40B4-BE49-F238E27FC236}">
                <a16:creationId xmlns:a16="http://schemas.microsoft.com/office/drawing/2014/main" id="{29B1E9BC-AFB9-070F-680C-4E26B531AFB7}"/>
              </a:ext>
            </a:extLst>
          </p:cNvPr>
          <p:cNvSpPr/>
          <p:nvPr/>
        </p:nvSpPr>
        <p:spPr>
          <a:xfrm>
            <a:off x="2810804" y="4391261"/>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a:t>
            </a:r>
          </a:p>
        </p:txBody>
      </p:sp>
      <p:sp>
        <p:nvSpPr>
          <p:cNvPr id="18" name="Rectangle 17">
            <a:extLst>
              <a:ext uri="{FF2B5EF4-FFF2-40B4-BE49-F238E27FC236}">
                <a16:creationId xmlns:a16="http://schemas.microsoft.com/office/drawing/2014/main" id="{F425781E-1AC0-33DF-8A54-40476F402583}"/>
              </a:ext>
            </a:extLst>
          </p:cNvPr>
          <p:cNvSpPr/>
          <p:nvPr/>
        </p:nvSpPr>
        <p:spPr>
          <a:xfrm>
            <a:off x="2810804" y="4651852"/>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a:t>
            </a:r>
          </a:p>
        </p:txBody>
      </p:sp>
      <p:sp>
        <p:nvSpPr>
          <p:cNvPr id="19" name="Rectangle 18">
            <a:extLst>
              <a:ext uri="{FF2B5EF4-FFF2-40B4-BE49-F238E27FC236}">
                <a16:creationId xmlns:a16="http://schemas.microsoft.com/office/drawing/2014/main" id="{D21BFC10-A401-87F3-453B-BA943269BCF8}"/>
              </a:ext>
            </a:extLst>
          </p:cNvPr>
          <p:cNvSpPr/>
          <p:nvPr/>
        </p:nvSpPr>
        <p:spPr>
          <a:xfrm>
            <a:off x="2810804" y="4927677"/>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Q</a:t>
            </a:r>
          </a:p>
        </p:txBody>
      </p:sp>
      <p:sp>
        <p:nvSpPr>
          <p:cNvPr id="20" name="Rectangle 19">
            <a:extLst>
              <a:ext uri="{FF2B5EF4-FFF2-40B4-BE49-F238E27FC236}">
                <a16:creationId xmlns:a16="http://schemas.microsoft.com/office/drawing/2014/main" id="{09471AD6-DA99-B6F4-4FD3-CA579AE1851D}"/>
              </a:ext>
            </a:extLst>
          </p:cNvPr>
          <p:cNvSpPr/>
          <p:nvPr/>
        </p:nvSpPr>
        <p:spPr>
          <a:xfrm>
            <a:off x="2810804" y="5303597"/>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t>
            </a:r>
          </a:p>
        </p:txBody>
      </p:sp>
      <p:sp>
        <p:nvSpPr>
          <p:cNvPr id="21" name="Rectangle 20">
            <a:extLst>
              <a:ext uri="{FF2B5EF4-FFF2-40B4-BE49-F238E27FC236}">
                <a16:creationId xmlns:a16="http://schemas.microsoft.com/office/drawing/2014/main" id="{9382A850-C7F8-4FC0-ED7D-4D30EE3D33A7}"/>
              </a:ext>
            </a:extLst>
          </p:cNvPr>
          <p:cNvSpPr/>
          <p:nvPr/>
        </p:nvSpPr>
        <p:spPr>
          <a:xfrm>
            <a:off x="2825939" y="5699764"/>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a:t>
            </a:r>
          </a:p>
        </p:txBody>
      </p:sp>
      <p:sp>
        <p:nvSpPr>
          <p:cNvPr id="22" name="Rectangle 21">
            <a:extLst>
              <a:ext uri="{FF2B5EF4-FFF2-40B4-BE49-F238E27FC236}">
                <a16:creationId xmlns:a16="http://schemas.microsoft.com/office/drawing/2014/main" id="{E8910ED8-3D64-B6A4-FFC3-4144DB5C57C8}"/>
              </a:ext>
            </a:extLst>
          </p:cNvPr>
          <p:cNvSpPr/>
          <p:nvPr/>
        </p:nvSpPr>
        <p:spPr>
          <a:xfrm>
            <a:off x="2817259" y="5977112"/>
            <a:ext cx="322730"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a:t>
            </a:r>
          </a:p>
        </p:txBody>
      </p:sp>
    </p:spTree>
    <p:extLst>
      <p:ext uri="{BB962C8B-B14F-4D97-AF65-F5344CB8AC3E}">
        <p14:creationId xmlns:p14="http://schemas.microsoft.com/office/powerpoint/2010/main" val="383961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871"/>
            <a:ext cx="10515600" cy="565900"/>
          </a:xfrm>
        </p:spPr>
        <p:txBody>
          <a:bodyPr>
            <a:normAutofit fontScale="90000"/>
          </a:bodyPr>
          <a:lstStyle/>
          <a:p>
            <a:r>
              <a:rPr lang="en-US" dirty="0"/>
              <a:t>Gap-filling exercise                      Textbook, p. 72-73</a:t>
            </a:r>
          </a:p>
        </p:txBody>
      </p:sp>
      <p:sp>
        <p:nvSpPr>
          <p:cNvPr id="4" name="Rectangle 3"/>
          <p:cNvSpPr/>
          <p:nvPr/>
        </p:nvSpPr>
        <p:spPr>
          <a:xfrm>
            <a:off x="665656" y="2396132"/>
            <a:ext cx="8895594" cy="2622769"/>
          </a:xfrm>
          <a:prstGeom prst="rect">
            <a:avLst/>
          </a:prstGeom>
        </p:spPr>
        <p:txBody>
          <a:bodyPr wrap="square">
            <a:spAutoFit/>
          </a:bodyPr>
          <a:lstStyle/>
          <a:p>
            <a:pPr algn="just">
              <a:lnSpc>
                <a:spcPct val="115000"/>
              </a:lnSpc>
              <a:spcAft>
                <a:spcPts val="10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The ‘heart’ of the soul was handed over to Osiris who (19) P _ AC_ _ (</a:t>
            </a:r>
            <a:r>
              <a:rPr lang="en-US" sz="1600" b="1" dirty="0">
                <a:latin typeface="Times New Roman" panose="02020603050405020304" pitchFamily="18" charset="0"/>
                <a:ea typeface="Calibri" panose="020F0502020204030204" pitchFamily="34" charset="0"/>
                <a:cs typeface="Times New Roman" panose="02020603050405020304" pitchFamily="18" charset="0"/>
              </a:rPr>
              <a:t>to put something somewhere</a:t>
            </a:r>
            <a:r>
              <a:rPr lang="en-US" sz="1600" dirty="0">
                <a:latin typeface="Times New Roman" panose="02020603050405020304" pitchFamily="18" charset="0"/>
                <a:ea typeface="Calibri" panose="020F0502020204030204" pitchFamily="34" charset="0"/>
                <a:cs typeface="Times New Roman" panose="02020603050405020304" pitchFamily="18" charset="0"/>
              </a:rPr>
              <a:t>) it on a great golden scale balanced against the white feather of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Ma’at</a:t>
            </a:r>
            <a:r>
              <a:rPr lang="en-US" sz="1600" dirty="0">
                <a:latin typeface="Times New Roman" panose="02020603050405020304" pitchFamily="18" charset="0"/>
                <a:ea typeface="Calibri" panose="020F0502020204030204" pitchFamily="34" charset="0"/>
                <a:cs typeface="Times New Roman" panose="02020603050405020304" pitchFamily="18" charset="0"/>
              </a:rPr>
              <a:t>, the feather of (20) T _ _ TH (</a:t>
            </a:r>
            <a:r>
              <a:rPr lang="en-US" sz="1600" b="1" dirty="0">
                <a:latin typeface="Times New Roman" panose="02020603050405020304" pitchFamily="18" charset="0"/>
                <a:ea typeface="Calibri" panose="020F0502020204030204" pitchFamily="34" charset="0"/>
                <a:cs typeface="Times New Roman" panose="02020603050405020304" pitchFamily="18" charset="0"/>
              </a:rPr>
              <a:t>the quality of being true</a:t>
            </a:r>
            <a:r>
              <a:rPr lang="en-US" sz="1600" dirty="0">
                <a:latin typeface="Times New Roman" panose="02020603050405020304" pitchFamily="18" charset="0"/>
                <a:ea typeface="Calibri" panose="020F0502020204030204" pitchFamily="34" charset="0"/>
                <a:cs typeface="Times New Roman" panose="02020603050405020304" pitchFamily="18" charset="0"/>
              </a:rPr>
              <a:t>) and harmony, on the other side. If the soul’s heart was lighter than the feather then the soul was (21) FR_ _ _ Y (</a:t>
            </a:r>
            <a:r>
              <a:rPr lang="en-US" sz="1600" b="1" dirty="0">
                <a:latin typeface="Times New Roman" panose="02020603050405020304" pitchFamily="18" charset="0"/>
                <a:ea typeface="Calibri" panose="020F0502020204030204" pitchFamily="34" charset="0"/>
                <a:cs typeface="Times New Roman" panose="02020603050405020304" pitchFamily="18" charset="0"/>
              </a:rPr>
              <a:t>without being stopped</a:t>
            </a:r>
            <a:r>
              <a:rPr lang="en-US" sz="1600" dirty="0">
                <a:latin typeface="Times New Roman" panose="02020603050405020304" pitchFamily="18" charset="0"/>
                <a:ea typeface="Calibri" panose="020F0502020204030204" pitchFamily="34" charset="0"/>
                <a:cs typeface="Times New Roman" panose="02020603050405020304" pitchFamily="18" charset="0"/>
              </a:rPr>
              <a:t>) admitted into the bliss of the Field of Reeds. Should the heart prove (22) H _ _ V _ E _ (</a:t>
            </a:r>
            <a:r>
              <a:rPr lang="en-US" sz="1600" b="1" dirty="0">
                <a:latin typeface="Times New Roman" panose="02020603050405020304" pitchFamily="18" charset="0"/>
                <a:ea typeface="Calibri" panose="020F0502020204030204" pitchFamily="34" charset="0"/>
                <a:cs typeface="Times New Roman" panose="02020603050405020304" pitchFamily="18" charset="0"/>
              </a:rPr>
              <a:t>of greater weight</a:t>
            </a:r>
            <a:r>
              <a:rPr lang="en-US" sz="1600" dirty="0">
                <a:latin typeface="Times New Roman" panose="02020603050405020304" pitchFamily="18" charset="0"/>
                <a:ea typeface="Calibri" panose="020F0502020204030204" pitchFamily="34" charset="0"/>
                <a:cs typeface="Times New Roman" panose="02020603050405020304" pitchFamily="18" charset="0"/>
              </a:rPr>
              <a:t>), however, it was thrown to the (23) F_ _OR (</a:t>
            </a:r>
            <a:r>
              <a:rPr lang="en-US" sz="1600" b="1" dirty="0">
                <a:latin typeface="Times New Roman" panose="02020603050405020304" pitchFamily="18" charset="0"/>
                <a:ea typeface="Calibri" panose="020F0502020204030204" pitchFamily="34" charset="0"/>
                <a:cs typeface="Times New Roman" panose="02020603050405020304" pitchFamily="18" charset="0"/>
              </a:rPr>
              <a:t>the flat area that we walk on inside a building or room</a:t>
            </a:r>
            <a:r>
              <a:rPr lang="en-US" sz="1600" dirty="0">
                <a:latin typeface="Times New Roman" panose="02020603050405020304" pitchFamily="18" charset="0"/>
                <a:ea typeface="Calibri" panose="020F0502020204030204" pitchFamily="34" charset="0"/>
                <a:cs typeface="Times New Roman" panose="02020603050405020304" pitchFamily="18" charset="0"/>
              </a:rPr>
              <a:t>) of the Hall of Truth where it was devoured by </a:t>
            </a:r>
            <a:r>
              <a:rPr lang="en-US" sz="1600" dirty="0" err="1">
                <a:latin typeface="Times New Roman" panose="02020603050405020304" pitchFamily="18" charset="0"/>
                <a:ea typeface="Calibri" panose="020F0502020204030204" pitchFamily="34" charset="0"/>
                <a:cs typeface="Times New Roman" panose="02020603050405020304" pitchFamily="18" charset="0"/>
              </a:rPr>
              <a:t>Amut</a:t>
            </a:r>
            <a:r>
              <a:rPr lang="en-US" sz="1600" dirty="0">
                <a:latin typeface="Times New Roman" panose="02020603050405020304" pitchFamily="18" charset="0"/>
                <a:ea typeface="Calibri" panose="020F0502020204030204" pitchFamily="34" charset="0"/>
                <a:cs typeface="Times New Roman" panose="02020603050405020304" pitchFamily="18" charset="0"/>
              </a:rPr>
              <a:t> (a god with the face of a crocodile, front of a leopard and the back of a rhinoceros) and the individual soul then (24) _EA_ ED (</a:t>
            </a:r>
            <a:r>
              <a:rPr lang="en-US" sz="1600" b="1" dirty="0">
                <a:latin typeface="Times New Roman" panose="02020603050405020304" pitchFamily="18" charset="0"/>
                <a:ea typeface="Calibri" panose="020F0502020204030204" pitchFamily="34" charset="0"/>
                <a:cs typeface="Times New Roman" panose="02020603050405020304" pitchFamily="18" charset="0"/>
              </a:rPr>
              <a:t>stopped</a:t>
            </a:r>
            <a:r>
              <a:rPr lang="en-US" sz="1600" dirty="0">
                <a:latin typeface="Times New Roman" panose="02020603050405020304" pitchFamily="18" charset="0"/>
                <a:ea typeface="Calibri" panose="020F0502020204030204" pitchFamily="34" charset="0"/>
                <a:cs typeface="Times New Roman" panose="02020603050405020304" pitchFamily="18" charset="0"/>
              </a:rPr>
              <a:t>) to exist. There was no ‘hell’</a:t>
            </a:r>
            <a:r>
              <a:rPr lang="en-US" sz="1600" i="1"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for the ancient Egyptians; their ‘fate worse than death’ was (25) _O_ - _ X _ S _ _ _ C _ (</a:t>
            </a:r>
            <a:r>
              <a:rPr lang="en-US" sz="1600" b="1" dirty="0">
                <a:latin typeface="Times New Roman" panose="02020603050405020304" pitchFamily="18" charset="0"/>
                <a:ea typeface="Calibri" panose="020F0502020204030204" pitchFamily="34" charset="0"/>
                <a:cs typeface="Times New Roman" panose="02020603050405020304" pitchFamily="18" charset="0"/>
              </a:rPr>
              <a:t>the condition of non-existing</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868011" y="2769832"/>
            <a:ext cx="1977929" cy="2031099"/>
          </a:xfrm>
          <a:prstGeom prst="rect">
            <a:avLst/>
          </a:prstGeom>
        </p:spPr>
      </p:pic>
      <p:sp>
        <p:nvSpPr>
          <p:cNvPr id="3" name="Rectangle 2">
            <a:extLst>
              <a:ext uri="{FF2B5EF4-FFF2-40B4-BE49-F238E27FC236}">
                <a16:creationId xmlns:a16="http://schemas.microsoft.com/office/drawing/2014/main" id="{9192A688-D2FC-7FAC-2EE4-9DE7139B0193}"/>
              </a:ext>
            </a:extLst>
          </p:cNvPr>
          <p:cNvSpPr/>
          <p:nvPr/>
        </p:nvSpPr>
        <p:spPr>
          <a:xfrm>
            <a:off x="5306567" y="2463526"/>
            <a:ext cx="397190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PLACED</a:t>
            </a:r>
          </a:p>
        </p:txBody>
      </p:sp>
      <p:sp>
        <p:nvSpPr>
          <p:cNvPr id="6" name="Rectangle 5">
            <a:extLst>
              <a:ext uri="{FF2B5EF4-FFF2-40B4-BE49-F238E27FC236}">
                <a16:creationId xmlns:a16="http://schemas.microsoft.com/office/drawing/2014/main" id="{D5A5BC6A-000B-54D9-89A2-AC4C68879330}"/>
              </a:ext>
            </a:extLst>
          </p:cNvPr>
          <p:cNvSpPr/>
          <p:nvPr/>
        </p:nvSpPr>
        <p:spPr>
          <a:xfrm>
            <a:off x="7789791" y="2764516"/>
            <a:ext cx="128249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TRUTH</a:t>
            </a:r>
          </a:p>
        </p:txBody>
      </p:sp>
      <p:sp>
        <p:nvSpPr>
          <p:cNvPr id="7" name="Rectangle 6">
            <a:extLst>
              <a:ext uri="{FF2B5EF4-FFF2-40B4-BE49-F238E27FC236}">
                <a16:creationId xmlns:a16="http://schemas.microsoft.com/office/drawing/2014/main" id="{4C3868F6-50BA-9DD1-9CDB-D2C541233A71}"/>
              </a:ext>
            </a:extLst>
          </p:cNvPr>
          <p:cNvSpPr/>
          <p:nvPr/>
        </p:nvSpPr>
        <p:spPr>
          <a:xfrm>
            <a:off x="1801368" y="3312202"/>
            <a:ext cx="335333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FREELY</a:t>
            </a:r>
          </a:p>
        </p:txBody>
      </p:sp>
      <p:sp>
        <p:nvSpPr>
          <p:cNvPr id="8" name="Rectangle 7">
            <a:extLst>
              <a:ext uri="{FF2B5EF4-FFF2-40B4-BE49-F238E27FC236}">
                <a16:creationId xmlns:a16="http://schemas.microsoft.com/office/drawing/2014/main" id="{3CAC4D39-D7AC-2273-F2EB-56A459977DC9}"/>
              </a:ext>
            </a:extLst>
          </p:cNvPr>
          <p:cNvSpPr/>
          <p:nvPr/>
        </p:nvSpPr>
        <p:spPr>
          <a:xfrm>
            <a:off x="2052111" y="3590718"/>
            <a:ext cx="3254456"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HEAVIER</a:t>
            </a:r>
          </a:p>
        </p:txBody>
      </p:sp>
      <p:sp>
        <p:nvSpPr>
          <p:cNvPr id="9" name="Rectangle 8">
            <a:extLst>
              <a:ext uri="{FF2B5EF4-FFF2-40B4-BE49-F238E27FC236}">
                <a16:creationId xmlns:a16="http://schemas.microsoft.com/office/drawing/2014/main" id="{48186F14-4DDB-6BB7-1965-82B2EF6FCCD8}"/>
              </a:ext>
            </a:extLst>
          </p:cNvPr>
          <p:cNvSpPr/>
          <p:nvPr/>
        </p:nvSpPr>
        <p:spPr>
          <a:xfrm>
            <a:off x="8004944" y="3590718"/>
            <a:ext cx="1067338"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FLOOR</a:t>
            </a:r>
          </a:p>
        </p:txBody>
      </p:sp>
      <p:sp>
        <p:nvSpPr>
          <p:cNvPr id="10" name="Rectangle 9">
            <a:extLst>
              <a:ext uri="{FF2B5EF4-FFF2-40B4-BE49-F238E27FC236}">
                <a16:creationId xmlns:a16="http://schemas.microsoft.com/office/drawing/2014/main" id="{028FB4C1-C646-FAF6-763A-6283378995E9}"/>
              </a:ext>
            </a:extLst>
          </p:cNvPr>
          <p:cNvSpPr/>
          <p:nvPr/>
        </p:nvSpPr>
        <p:spPr>
          <a:xfrm>
            <a:off x="2464756" y="4439394"/>
            <a:ext cx="2026561"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CEASED</a:t>
            </a:r>
          </a:p>
        </p:txBody>
      </p:sp>
      <p:sp>
        <p:nvSpPr>
          <p:cNvPr id="11" name="Rectangle 10">
            <a:extLst>
              <a:ext uri="{FF2B5EF4-FFF2-40B4-BE49-F238E27FC236}">
                <a16:creationId xmlns:a16="http://schemas.microsoft.com/office/drawing/2014/main" id="{55EE6773-402E-37EC-EF21-6D38BD578C05}"/>
              </a:ext>
            </a:extLst>
          </p:cNvPr>
          <p:cNvSpPr/>
          <p:nvPr/>
        </p:nvSpPr>
        <p:spPr>
          <a:xfrm>
            <a:off x="2993134" y="4751607"/>
            <a:ext cx="231343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NON-EXISTENCE</a:t>
            </a:r>
            <a:endParaRPr lang="en-US" sz="1400" b="1" dirty="0">
              <a:solidFill>
                <a:schemeClr val="tx1"/>
              </a:solidFill>
            </a:endParaRPr>
          </a:p>
        </p:txBody>
      </p:sp>
    </p:spTree>
    <p:extLst>
      <p:ext uri="{BB962C8B-B14F-4D97-AF65-F5344CB8AC3E}">
        <p14:creationId xmlns:p14="http://schemas.microsoft.com/office/powerpoint/2010/main" val="68385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8C7D-CB54-C5B3-F6DF-E31CF0805FD7}"/>
              </a:ext>
            </a:extLst>
          </p:cNvPr>
          <p:cNvSpPr>
            <a:spLocks noGrp="1"/>
          </p:cNvSpPr>
          <p:nvPr>
            <p:ph type="title"/>
          </p:nvPr>
        </p:nvSpPr>
        <p:spPr>
          <a:xfrm>
            <a:off x="838200" y="365126"/>
            <a:ext cx="10515600" cy="558152"/>
          </a:xfrm>
        </p:spPr>
        <p:txBody>
          <a:bodyPr>
            <a:normAutofit fontScale="90000"/>
          </a:bodyPr>
          <a:lstStyle/>
          <a:p>
            <a:r>
              <a:rPr lang="en-US" dirty="0"/>
              <a:t>Focus on: </a:t>
            </a:r>
            <a:r>
              <a:rPr lang="en-US" b="1" dirty="0">
                <a:solidFill>
                  <a:srgbClr val="FF0000"/>
                </a:solidFill>
              </a:rPr>
              <a:t>contestability</a:t>
            </a:r>
            <a:r>
              <a:rPr lang="en-US" dirty="0">
                <a:solidFill>
                  <a:srgbClr val="FF0000"/>
                </a:solidFill>
              </a:rPr>
              <a:t> </a:t>
            </a:r>
            <a:r>
              <a:rPr lang="en-US" dirty="0"/>
              <a:t>- Tutankhamun</a:t>
            </a:r>
          </a:p>
        </p:txBody>
      </p:sp>
      <p:pic>
        <p:nvPicPr>
          <p:cNvPr id="11" name="Picture 10">
            <a:extLst>
              <a:ext uri="{FF2B5EF4-FFF2-40B4-BE49-F238E27FC236}">
                <a16:creationId xmlns:a16="http://schemas.microsoft.com/office/drawing/2014/main" id="{0D2E3352-0263-3585-B770-B0D56110607B}"/>
              </a:ext>
            </a:extLst>
          </p:cNvPr>
          <p:cNvPicPr>
            <a:picLocks noChangeAspect="1"/>
          </p:cNvPicPr>
          <p:nvPr/>
        </p:nvPicPr>
        <p:blipFill>
          <a:blip r:embed="rId2"/>
          <a:stretch>
            <a:fillRect/>
          </a:stretch>
        </p:blipFill>
        <p:spPr>
          <a:xfrm>
            <a:off x="8569311" y="1136259"/>
            <a:ext cx="1309529" cy="1843679"/>
          </a:xfrm>
          <a:prstGeom prst="rect">
            <a:avLst/>
          </a:prstGeom>
        </p:spPr>
      </p:pic>
      <p:pic>
        <p:nvPicPr>
          <p:cNvPr id="13" name="Picture 12">
            <a:extLst>
              <a:ext uri="{FF2B5EF4-FFF2-40B4-BE49-F238E27FC236}">
                <a16:creationId xmlns:a16="http://schemas.microsoft.com/office/drawing/2014/main" id="{057150C2-8D9B-C22F-46D3-9B312B827393}"/>
              </a:ext>
            </a:extLst>
          </p:cNvPr>
          <p:cNvPicPr>
            <a:picLocks noChangeAspect="1"/>
          </p:cNvPicPr>
          <p:nvPr/>
        </p:nvPicPr>
        <p:blipFill>
          <a:blip r:embed="rId3"/>
          <a:stretch>
            <a:fillRect/>
          </a:stretch>
        </p:blipFill>
        <p:spPr>
          <a:xfrm>
            <a:off x="10271560" y="2752153"/>
            <a:ext cx="1238156" cy="1789943"/>
          </a:xfrm>
          <a:prstGeom prst="rect">
            <a:avLst/>
          </a:prstGeom>
          <a:ln>
            <a:solidFill>
              <a:schemeClr val="tx1"/>
            </a:solidFill>
          </a:ln>
        </p:spPr>
      </p:pic>
      <p:sp>
        <p:nvSpPr>
          <p:cNvPr id="19" name="TextBox 18">
            <a:extLst>
              <a:ext uri="{FF2B5EF4-FFF2-40B4-BE49-F238E27FC236}">
                <a16:creationId xmlns:a16="http://schemas.microsoft.com/office/drawing/2014/main" id="{118642D3-E4D1-B9E4-49C4-1637218F33DD}"/>
              </a:ext>
            </a:extLst>
          </p:cNvPr>
          <p:cNvSpPr txBox="1"/>
          <p:nvPr/>
        </p:nvSpPr>
        <p:spPr>
          <a:xfrm>
            <a:off x="8404852" y="4808813"/>
            <a:ext cx="3588881" cy="307777"/>
          </a:xfrm>
          <a:prstGeom prst="rect">
            <a:avLst/>
          </a:prstGeom>
          <a:solidFill>
            <a:schemeClr val="bg2"/>
          </a:solidFill>
        </p:spPr>
        <p:txBody>
          <a:bodyPr wrap="square">
            <a:spAutoFit/>
          </a:bodyPr>
          <a:lstStyle/>
          <a:p>
            <a:pPr algn="l"/>
            <a:r>
              <a:rPr lang="en-US" sz="1400" b="0" i="0" u="none" strike="noStrike" baseline="0" dirty="0">
                <a:latin typeface="HelveticaNeueLTStd-Lt"/>
              </a:rPr>
              <a:t>The reconstructed head of Tutankhamun</a:t>
            </a:r>
            <a:endParaRPr lang="en-US" sz="1400" dirty="0"/>
          </a:p>
        </p:txBody>
      </p:sp>
      <p:sp>
        <p:nvSpPr>
          <p:cNvPr id="23" name="TextBox 22">
            <a:extLst>
              <a:ext uri="{FF2B5EF4-FFF2-40B4-BE49-F238E27FC236}">
                <a16:creationId xmlns:a16="http://schemas.microsoft.com/office/drawing/2014/main" id="{6C919EF3-5C9A-F8DB-C018-9AE888027BCD}"/>
              </a:ext>
            </a:extLst>
          </p:cNvPr>
          <p:cNvSpPr txBox="1"/>
          <p:nvPr/>
        </p:nvSpPr>
        <p:spPr>
          <a:xfrm>
            <a:off x="872858" y="2004969"/>
            <a:ext cx="7078836" cy="4093428"/>
          </a:xfrm>
          <a:prstGeom prst="rect">
            <a:avLst/>
          </a:prstGeom>
          <a:solidFill>
            <a:schemeClr val="bg2"/>
          </a:solidFill>
        </p:spPr>
        <p:txBody>
          <a:bodyPr wrap="square">
            <a:spAutoFit/>
          </a:bodyPr>
          <a:lstStyle/>
          <a:p>
            <a:pPr algn="l"/>
            <a:r>
              <a:rPr lang="en-US" sz="2000" b="1" i="0" u="none" strike="noStrike" baseline="0" dirty="0">
                <a:solidFill>
                  <a:srgbClr val="FF0000"/>
                </a:solidFill>
                <a:latin typeface="UtopiaStd-Regular"/>
              </a:rPr>
              <a:t>CONTESTABILITY</a:t>
            </a:r>
            <a:r>
              <a:rPr lang="en-US" sz="2000" b="1" i="0" u="none" strike="noStrike" baseline="0" dirty="0">
                <a:latin typeface="UtopiaStd-Regular"/>
              </a:rPr>
              <a:t>:</a:t>
            </a:r>
            <a:r>
              <a:rPr lang="en-US" sz="2000" b="1" i="0" u="none" strike="noStrike" baseline="0" dirty="0">
                <a:solidFill>
                  <a:srgbClr val="0AD79F"/>
                </a:solidFill>
                <a:latin typeface="UtopiaStd-Regular"/>
              </a:rPr>
              <a:t> </a:t>
            </a:r>
            <a:r>
              <a:rPr lang="en-US" sz="2000" b="1" i="0" u="none" strike="noStrike" baseline="0" dirty="0">
                <a:solidFill>
                  <a:srgbClr val="000000"/>
                </a:solidFill>
                <a:latin typeface="UtopiaStd-Regular"/>
              </a:rPr>
              <a:t>why did Tutankhamun die?</a:t>
            </a:r>
          </a:p>
          <a:p>
            <a:pPr algn="l"/>
            <a:endParaRPr lang="en-US" sz="2000" b="1" i="0" u="none" strike="noStrike" baseline="0" dirty="0">
              <a:solidFill>
                <a:srgbClr val="000000"/>
              </a:solidFill>
              <a:latin typeface="UtopiaStd-Regular"/>
            </a:endParaRPr>
          </a:p>
          <a:p>
            <a:pPr algn="just"/>
            <a:r>
              <a:rPr lang="en-US" sz="2000" b="0" i="0" u="none" strike="noStrike" baseline="0" dirty="0">
                <a:solidFill>
                  <a:srgbClr val="000000"/>
                </a:solidFill>
                <a:latin typeface="Times New Roman" panose="02020603050405020304" pitchFamily="18" charset="0"/>
                <a:cs typeface="Times New Roman" panose="02020603050405020304" pitchFamily="18" charset="0"/>
              </a:rPr>
              <a:t>Scholars </a:t>
            </a:r>
            <a:r>
              <a:rPr lang="en-US" sz="2000" b="1" i="0" u="none" strike="noStrike" baseline="0" dirty="0">
                <a:solidFill>
                  <a:srgbClr val="000000"/>
                </a:solidFill>
                <a:latin typeface="Times New Roman" panose="02020603050405020304" pitchFamily="18" charset="0"/>
                <a:cs typeface="Times New Roman" panose="02020603050405020304" pitchFamily="18" charset="0"/>
              </a:rPr>
              <a:t>contest</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why Tutankhamun died. A hole at the back of his skull and a floating shard of bone behind the eyes led some to think he was murdered. This view, held for a time, has been contested in more recent years. In 2005, an extensive number of CT scans were taken of Tutankhamun’s remains. These led the notable Egyptian archaeologist Zahi </a:t>
            </a:r>
            <a:r>
              <a:rPr lang="en-US" sz="2000" b="0" i="0" u="none" strike="noStrike" baseline="0" dirty="0" err="1">
                <a:solidFill>
                  <a:srgbClr val="000000"/>
                </a:solidFill>
                <a:latin typeface="Times New Roman" panose="02020603050405020304" pitchFamily="18" charset="0"/>
                <a:cs typeface="Times New Roman" panose="02020603050405020304" pitchFamily="18" charset="0"/>
              </a:rPr>
              <a:t>Hawass</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 to conclude that he died of complications (possibly gangrene - the rotting away of living tissue) from a broken leg. He thinks the break became infected. The hole in the skull, he thinks, may have been a mummification accident. New analyses have suggested that malaria may have also been a contributing cause to Tutankhamun’s death.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07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1086"/>
          </a:xfrm>
        </p:spPr>
        <p:txBody>
          <a:bodyPr>
            <a:normAutofit fontScale="90000"/>
          </a:bodyPr>
          <a:lstStyle/>
          <a:p>
            <a:r>
              <a:rPr lang="en-US" dirty="0"/>
              <a:t>Word formation                                  Textbook, p. 65</a:t>
            </a:r>
          </a:p>
        </p:txBody>
      </p:sp>
      <p:graphicFrame>
        <p:nvGraphicFramePr>
          <p:cNvPr id="4" name="Table 3"/>
          <p:cNvGraphicFramePr>
            <a:graphicFrameLocks noGrp="1"/>
          </p:cNvGraphicFramePr>
          <p:nvPr>
            <p:extLst>
              <p:ext uri="{D42A27DB-BD31-4B8C-83A1-F6EECF244321}">
                <p14:modId xmlns:p14="http://schemas.microsoft.com/office/powerpoint/2010/main" val="2308769344"/>
              </p:ext>
            </p:extLst>
          </p:nvPr>
        </p:nvGraphicFramePr>
        <p:xfrm>
          <a:off x="1760913" y="856212"/>
          <a:ext cx="8670174" cy="1838452"/>
        </p:xfrm>
        <a:graphic>
          <a:graphicData uri="http://schemas.openxmlformats.org/drawingml/2006/table">
            <a:tbl>
              <a:tblPr firstRow="1" firstCol="1" bandRow="1"/>
              <a:tblGrid>
                <a:gridCol w="2833017">
                  <a:extLst>
                    <a:ext uri="{9D8B030D-6E8A-4147-A177-3AD203B41FA5}">
                      <a16:colId xmlns:a16="http://schemas.microsoft.com/office/drawing/2014/main" val="77367260"/>
                    </a:ext>
                  </a:extLst>
                </a:gridCol>
                <a:gridCol w="2996896">
                  <a:extLst>
                    <a:ext uri="{9D8B030D-6E8A-4147-A177-3AD203B41FA5}">
                      <a16:colId xmlns:a16="http://schemas.microsoft.com/office/drawing/2014/main" val="1842678397"/>
                    </a:ext>
                  </a:extLst>
                </a:gridCol>
                <a:gridCol w="2840261">
                  <a:extLst>
                    <a:ext uri="{9D8B030D-6E8A-4147-A177-3AD203B41FA5}">
                      <a16:colId xmlns:a16="http://schemas.microsoft.com/office/drawing/2014/main" val="3237018651"/>
                    </a:ext>
                  </a:extLst>
                </a:gridCol>
              </a:tblGrid>
              <a:tr h="0">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VERB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NOUN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ADJECTIVE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88189"/>
                  </a:ext>
                </a:extLst>
              </a:tr>
              <a:tr h="0">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MUMMY/MUMMIFICATION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011407"/>
                  </a:ext>
                </a:extLst>
              </a:tr>
              <a:tr h="0">
                <a:tc>
                  <a:txBody>
                    <a:bodyPr/>
                    <a:lstStyle/>
                    <a:p>
                      <a:pPr algn="ctr">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ACCESS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402259"/>
                  </a:ext>
                </a:extLst>
              </a:tr>
              <a:tr h="0">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PRACTICE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56972"/>
                  </a:ext>
                </a:extLst>
              </a:tr>
              <a:tr h="0">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DESTROY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465773"/>
                  </a:ext>
                </a:extLst>
              </a:tr>
              <a:tr h="0">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SUBSTITUTE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236986"/>
                  </a:ext>
                </a:extLst>
              </a:tr>
              <a:tr h="0">
                <a:tc>
                  <a:txBody>
                    <a:bodyPr/>
                    <a:lstStyle/>
                    <a:p>
                      <a:pPr algn="ctr">
                        <a:lnSpc>
                          <a:spcPct val="115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PREPARE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101732"/>
                  </a:ext>
                </a:extLst>
              </a:tr>
            </a:tbl>
          </a:graphicData>
        </a:graphic>
      </p:graphicFrame>
      <p:sp>
        <p:nvSpPr>
          <p:cNvPr id="5" name="Rectangle 4"/>
          <p:cNvSpPr/>
          <p:nvPr/>
        </p:nvSpPr>
        <p:spPr>
          <a:xfrm>
            <a:off x="838200" y="2957039"/>
            <a:ext cx="11006050" cy="2905924"/>
          </a:xfrm>
          <a:prstGeom prst="rect">
            <a:avLst/>
          </a:prstGeom>
        </p:spPr>
        <p:txBody>
          <a:bodyPr wrap="square">
            <a:spAutoFit/>
          </a:bodyPr>
          <a:lstStyle/>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1. Ancient Egyptians used an elaborate process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called___________________to</a:t>
            </a:r>
            <a:r>
              <a:rPr lang="en-US" sz="1600" dirty="0">
                <a:latin typeface="Times New Roman" panose="02020603050405020304" pitchFamily="18" charset="0"/>
                <a:ea typeface="Calibri" panose="020F0502020204030204" pitchFamily="34" charset="0"/>
                <a:cs typeface="Times New Roman" panose="02020603050405020304" pitchFamily="18" charset="0"/>
              </a:rPr>
              <a:t> preserve the body after death.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2.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This_______________started</a:t>
            </a:r>
            <a:r>
              <a:rPr lang="en-US" sz="1600" dirty="0">
                <a:latin typeface="Times New Roman" panose="02020603050405020304" pitchFamily="18" charset="0"/>
                <a:ea typeface="Calibri" panose="020F0502020204030204" pitchFamily="34" charset="0"/>
                <a:cs typeface="Times New Roman" panose="02020603050405020304" pitchFamily="18" charset="0"/>
              </a:rPr>
              <a:t> in the pre-dynastic period when desert burials, which preserved the body naturally, </a:t>
            </a:r>
            <a:r>
              <a:rPr lang="en-US" sz="1600" dirty="0" err="1">
                <a:latin typeface="Times New Roman" panose="02020603050405020304" pitchFamily="18" charset="0"/>
                <a:ea typeface="Calibri" panose="020F0502020204030204" pitchFamily="34" charset="0"/>
                <a:cs typeface="Times New Roman" panose="02020603050405020304" pitchFamily="18" charset="0"/>
              </a:rPr>
              <a:t>were__________________for</a:t>
            </a:r>
            <a:r>
              <a:rPr lang="en-US" sz="1600" dirty="0">
                <a:latin typeface="Times New Roman" panose="02020603050405020304" pitchFamily="18" charset="0"/>
                <a:ea typeface="Calibri" panose="020F0502020204030204" pitchFamily="34" charset="0"/>
                <a:cs typeface="Times New Roman" panose="02020603050405020304" pitchFamily="18" charset="0"/>
              </a:rPr>
              <a:t> burials in coffins.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2. The ancient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Egyptians_______________their</a:t>
            </a:r>
            <a:r>
              <a:rPr lang="en-US" sz="1600" dirty="0">
                <a:latin typeface="Times New Roman" panose="02020603050405020304" pitchFamily="18" charset="0"/>
                <a:ea typeface="Calibri" panose="020F0502020204030204" pitchFamily="34" charset="0"/>
                <a:cs typeface="Times New Roman" panose="02020603050405020304" pitchFamily="18" charset="0"/>
              </a:rPr>
              <a:t> dead </a:t>
            </a:r>
            <a:r>
              <a:rPr lang="en-US" sz="1600" dirty="0" err="1">
                <a:latin typeface="Times New Roman" panose="02020603050405020304" pitchFamily="18" charset="0"/>
                <a:ea typeface="Calibri" panose="020F0502020204030204" pitchFamily="34" charset="0"/>
                <a:cs typeface="Times New Roman" panose="02020603050405020304" pitchFamily="18" charset="0"/>
              </a:rPr>
              <a:t>in________________for</a:t>
            </a:r>
            <a:r>
              <a:rPr lang="en-US" sz="1600" dirty="0">
                <a:latin typeface="Times New Roman" panose="02020603050405020304" pitchFamily="18" charset="0"/>
                <a:ea typeface="Calibri" panose="020F0502020204030204" pitchFamily="34" charset="0"/>
                <a:cs typeface="Times New Roman" panose="02020603050405020304" pitchFamily="18" charset="0"/>
              </a:rPr>
              <a:t> the afterlife.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3. False corridors, hidden chambers and false entrances were often built to prevent the thieves from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gaining________________to</a:t>
            </a:r>
            <a:r>
              <a:rPr lang="en-US" sz="1600" dirty="0">
                <a:latin typeface="Times New Roman" panose="02020603050405020304" pitchFamily="18" charset="0"/>
                <a:ea typeface="Calibri" panose="020F0502020204030204" pitchFamily="34" charset="0"/>
                <a:cs typeface="Times New Roman" panose="02020603050405020304" pitchFamily="18" charset="0"/>
              </a:rPr>
              <a:t> the tombs.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4. When grave robbers entered the tomb, many important sources of evidence ____________________.</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5. Researchers say that many tombs in Egypt's Valley of the Kings are either hidden or</a:t>
            </a:r>
            <a:r>
              <a:rPr lang="en-US" sz="1600" dirty="0">
                <a:latin typeface="Calibri" panose="020F0502020204030204" pitchFamily="34" charset="0"/>
                <a:ea typeface="Calibri" panose="020F0502020204030204" pitchFamily="34" charset="0"/>
                <a:cs typeface="Times New Roman" panose="02020603050405020304" pitchFamily="18" charset="0"/>
              </a:rPr>
              <a:t>_________</a:t>
            </a:r>
            <a:r>
              <a:rPr lang="en-US" sz="1600" dirty="0">
                <a:latin typeface="Times New Roman" panose="02020603050405020304" pitchFamily="18" charset="0"/>
                <a:ea typeface="Calibri" panose="020F0502020204030204" pitchFamily="34" charset="0"/>
                <a:cs typeface="Times New Roman" panose="02020603050405020304" pitchFamily="18" charset="0"/>
              </a:rPr>
              <a:t>_____________.</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6. Funerary figures of slaves were placed in tombs as a ______________________for real slaves.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7. Should the Islamic State’s continuing _________________ of ancient monuments be considered a war crime?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F09F120-57B6-5E35-8B85-51E25B6FFA98}"/>
              </a:ext>
            </a:extLst>
          </p:cNvPr>
          <p:cNvSpPr/>
          <p:nvPr/>
        </p:nvSpPr>
        <p:spPr>
          <a:xfrm>
            <a:off x="2447363" y="1118587"/>
            <a:ext cx="1604684"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TO MUMMIFY</a:t>
            </a:r>
          </a:p>
        </p:txBody>
      </p:sp>
      <p:sp>
        <p:nvSpPr>
          <p:cNvPr id="6" name="Rectangle 5">
            <a:extLst>
              <a:ext uri="{FF2B5EF4-FFF2-40B4-BE49-F238E27FC236}">
                <a16:creationId xmlns:a16="http://schemas.microsoft.com/office/drawing/2014/main" id="{0E9CDAD6-4CA7-D44D-A176-89F8DCB3A658}"/>
              </a:ext>
            </a:extLst>
          </p:cNvPr>
          <p:cNvSpPr/>
          <p:nvPr/>
        </p:nvSpPr>
        <p:spPr>
          <a:xfrm>
            <a:off x="8139955" y="1125550"/>
            <a:ext cx="1604684"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MUMMIFIED</a:t>
            </a:r>
          </a:p>
        </p:txBody>
      </p:sp>
      <p:sp>
        <p:nvSpPr>
          <p:cNvPr id="7" name="Rectangle 6">
            <a:extLst>
              <a:ext uri="{FF2B5EF4-FFF2-40B4-BE49-F238E27FC236}">
                <a16:creationId xmlns:a16="http://schemas.microsoft.com/office/drawing/2014/main" id="{AC1DF497-A250-BD81-3F3B-B53BA3E66972}"/>
              </a:ext>
            </a:extLst>
          </p:cNvPr>
          <p:cNvSpPr/>
          <p:nvPr/>
        </p:nvSpPr>
        <p:spPr>
          <a:xfrm>
            <a:off x="5181598" y="1383747"/>
            <a:ext cx="1604684"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ACCESS</a:t>
            </a:r>
          </a:p>
        </p:txBody>
      </p:sp>
      <p:sp>
        <p:nvSpPr>
          <p:cNvPr id="8" name="Rectangle 7">
            <a:extLst>
              <a:ext uri="{FF2B5EF4-FFF2-40B4-BE49-F238E27FC236}">
                <a16:creationId xmlns:a16="http://schemas.microsoft.com/office/drawing/2014/main" id="{4C81F2CC-F4B6-C403-2850-B13B3ACF2FB1}"/>
              </a:ext>
            </a:extLst>
          </p:cNvPr>
          <p:cNvSpPr/>
          <p:nvPr/>
        </p:nvSpPr>
        <p:spPr>
          <a:xfrm>
            <a:off x="8139954" y="1412058"/>
            <a:ext cx="1792939"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(IN)ACCESSIBLE</a:t>
            </a:r>
          </a:p>
        </p:txBody>
      </p:sp>
      <p:sp>
        <p:nvSpPr>
          <p:cNvPr id="9" name="Rectangle 8">
            <a:extLst>
              <a:ext uri="{FF2B5EF4-FFF2-40B4-BE49-F238E27FC236}">
                <a16:creationId xmlns:a16="http://schemas.microsoft.com/office/drawing/2014/main" id="{4587D622-D5B5-E8AE-D26B-E614196DD4CB}"/>
              </a:ext>
            </a:extLst>
          </p:cNvPr>
          <p:cNvSpPr/>
          <p:nvPr/>
        </p:nvSpPr>
        <p:spPr>
          <a:xfrm>
            <a:off x="2447363" y="1640769"/>
            <a:ext cx="1604684"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TO PRACTISE</a:t>
            </a:r>
          </a:p>
        </p:txBody>
      </p:sp>
      <p:sp>
        <p:nvSpPr>
          <p:cNvPr id="10" name="Rectangle 9">
            <a:extLst>
              <a:ext uri="{FF2B5EF4-FFF2-40B4-BE49-F238E27FC236}">
                <a16:creationId xmlns:a16="http://schemas.microsoft.com/office/drawing/2014/main" id="{790F4784-375C-31A0-E612-7F689C15E48D}"/>
              </a:ext>
            </a:extLst>
          </p:cNvPr>
          <p:cNvSpPr/>
          <p:nvPr/>
        </p:nvSpPr>
        <p:spPr>
          <a:xfrm>
            <a:off x="8234081" y="1661082"/>
            <a:ext cx="1604684"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PRACTICAL</a:t>
            </a:r>
          </a:p>
        </p:txBody>
      </p:sp>
      <p:sp>
        <p:nvSpPr>
          <p:cNvPr id="11" name="Rectangle 10">
            <a:extLst>
              <a:ext uri="{FF2B5EF4-FFF2-40B4-BE49-F238E27FC236}">
                <a16:creationId xmlns:a16="http://schemas.microsoft.com/office/drawing/2014/main" id="{5E88FA6F-067D-E96F-E8CA-9EB8DB7F0ADA}"/>
              </a:ext>
            </a:extLst>
          </p:cNvPr>
          <p:cNvSpPr/>
          <p:nvPr/>
        </p:nvSpPr>
        <p:spPr>
          <a:xfrm>
            <a:off x="5181598" y="1924849"/>
            <a:ext cx="1604684"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DESTRUCTION</a:t>
            </a:r>
          </a:p>
        </p:txBody>
      </p:sp>
      <p:sp>
        <p:nvSpPr>
          <p:cNvPr id="12" name="Rectangle 11">
            <a:extLst>
              <a:ext uri="{FF2B5EF4-FFF2-40B4-BE49-F238E27FC236}">
                <a16:creationId xmlns:a16="http://schemas.microsoft.com/office/drawing/2014/main" id="{8C701478-BFF9-4FD3-C725-090A89404602}"/>
              </a:ext>
            </a:extLst>
          </p:cNvPr>
          <p:cNvSpPr/>
          <p:nvPr/>
        </p:nvSpPr>
        <p:spPr>
          <a:xfrm>
            <a:off x="8234081" y="1939005"/>
            <a:ext cx="1604684"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DESTRUCTIVE</a:t>
            </a:r>
          </a:p>
        </p:txBody>
      </p:sp>
      <p:sp>
        <p:nvSpPr>
          <p:cNvPr id="13" name="Rectangle 12">
            <a:extLst>
              <a:ext uri="{FF2B5EF4-FFF2-40B4-BE49-F238E27FC236}">
                <a16:creationId xmlns:a16="http://schemas.microsoft.com/office/drawing/2014/main" id="{176CF277-6EB7-CF5D-836F-24497131DAC6}"/>
              </a:ext>
            </a:extLst>
          </p:cNvPr>
          <p:cNvSpPr/>
          <p:nvPr/>
        </p:nvSpPr>
        <p:spPr>
          <a:xfrm>
            <a:off x="2447363" y="2162951"/>
            <a:ext cx="1804476"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TO SUBSTITUTE</a:t>
            </a:r>
          </a:p>
        </p:txBody>
      </p:sp>
      <p:sp>
        <p:nvSpPr>
          <p:cNvPr id="14" name="Rectangle 13">
            <a:extLst>
              <a:ext uri="{FF2B5EF4-FFF2-40B4-BE49-F238E27FC236}">
                <a16:creationId xmlns:a16="http://schemas.microsoft.com/office/drawing/2014/main" id="{BD7F559D-E4E2-BE3B-7285-CC503E99E035}"/>
              </a:ext>
            </a:extLst>
          </p:cNvPr>
          <p:cNvSpPr/>
          <p:nvPr/>
        </p:nvSpPr>
        <p:spPr>
          <a:xfrm>
            <a:off x="7509856" y="2184548"/>
            <a:ext cx="3053133"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SUBSTITUTE/SUBSTITUTABLE</a:t>
            </a:r>
          </a:p>
        </p:txBody>
      </p:sp>
      <p:sp>
        <p:nvSpPr>
          <p:cNvPr id="15" name="Rectangle 14">
            <a:extLst>
              <a:ext uri="{FF2B5EF4-FFF2-40B4-BE49-F238E27FC236}">
                <a16:creationId xmlns:a16="http://schemas.microsoft.com/office/drawing/2014/main" id="{BFD9134A-BEFC-7B12-80A8-44DF1EC3E1EA}"/>
              </a:ext>
            </a:extLst>
          </p:cNvPr>
          <p:cNvSpPr/>
          <p:nvPr/>
        </p:nvSpPr>
        <p:spPr>
          <a:xfrm>
            <a:off x="5293658" y="2465951"/>
            <a:ext cx="1604684"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PREPARATION</a:t>
            </a:r>
          </a:p>
        </p:txBody>
      </p:sp>
      <p:sp>
        <p:nvSpPr>
          <p:cNvPr id="16" name="Rectangle 15">
            <a:extLst>
              <a:ext uri="{FF2B5EF4-FFF2-40B4-BE49-F238E27FC236}">
                <a16:creationId xmlns:a16="http://schemas.microsoft.com/office/drawing/2014/main" id="{AE012D6C-996D-2028-3E1E-363804178199}"/>
              </a:ext>
            </a:extLst>
          </p:cNvPr>
          <p:cNvSpPr/>
          <p:nvPr/>
        </p:nvSpPr>
        <p:spPr>
          <a:xfrm>
            <a:off x="8234081" y="2462471"/>
            <a:ext cx="1604684"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PREPARATORY</a:t>
            </a:r>
          </a:p>
        </p:txBody>
      </p:sp>
      <p:sp>
        <p:nvSpPr>
          <p:cNvPr id="17" name="Rectangle 16">
            <a:extLst>
              <a:ext uri="{FF2B5EF4-FFF2-40B4-BE49-F238E27FC236}">
                <a16:creationId xmlns:a16="http://schemas.microsoft.com/office/drawing/2014/main" id="{561E279A-BCD9-369F-4C97-64A09C453CCC}"/>
              </a:ext>
            </a:extLst>
          </p:cNvPr>
          <p:cNvSpPr/>
          <p:nvPr/>
        </p:nvSpPr>
        <p:spPr>
          <a:xfrm>
            <a:off x="5405715" y="3013441"/>
            <a:ext cx="1792943"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mummification</a:t>
            </a:r>
          </a:p>
        </p:txBody>
      </p:sp>
      <p:sp>
        <p:nvSpPr>
          <p:cNvPr id="18" name="Rectangle 17">
            <a:extLst>
              <a:ext uri="{FF2B5EF4-FFF2-40B4-BE49-F238E27FC236}">
                <a16:creationId xmlns:a16="http://schemas.microsoft.com/office/drawing/2014/main" id="{D078272B-9555-51DD-3C47-137E733FA01A}"/>
              </a:ext>
            </a:extLst>
          </p:cNvPr>
          <p:cNvSpPr/>
          <p:nvPr/>
        </p:nvSpPr>
        <p:spPr>
          <a:xfrm>
            <a:off x="1550891" y="3305429"/>
            <a:ext cx="1416427"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practice</a:t>
            </a:r>
          </a:p>
        </p:txBody>
      </p:sp>
      <p:sp>
        <p:nvSpPr>
          <p:cNvPr id="19" name="Rectangle 18">
            <a:extLst>
              <a:ext uri="{FF2B5EF4-FFF2-40B4-BE49-F238E27FC236}">
                <a16:creationId xmlns:a16="http://schemas.microsoft.com/office/drawing/2014/main" id="{07291005-79A0-817C-FA81-BBFB03E5A0CD}"/>
              </a:ext>
            </a:extLst>
          </p:cNvPr>
          <p:cNvSpPr/>
          <p:nvPr/>
        </p:nvSpPr>
        <p:spPr>
          <a:xfrm>
            <a:off x="1344703" y="3592272"/>
            <a:ext cx="1792943"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substituted</a:t>
            </a:r>
          </a:p>
        </p:txBody>
      </p:sp>
      <p:sp>
        <p:nvSpPr>
          <p:cNvPr id="20" name="Rectangle 19">
            <a:extLst>
              <a:ext uri="{FF2B5EF4-FFF2-40B4-BE49-F238E27FC236}">
                <a16:creationId xmlns:a16="http://schemas.microsoft.com/office/drawing/2014/main" id="{45CE3B6E-D072-29A3-24FD-5801D972F392}"/>
              </a:ext>
            </a:extLst>
          </p:cNvPr>
          <p:cNvSpPr/>
          <p:nvPr/>
        </p:nvSpPr>
        <p:spPr>
          <a:xfrm>
            <a:off x="3039032" y="3855951"/>
            <a:ext cx="1416427"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mummified</a:t>
            </a:r>
          </a:p>
        </p:txBody>
      </p:sp>
      <p:sp>
        <p:nvSpPr>
          <p:cNvPr id="21" name="Rectangle 20">
            <a:extLst>
              <a:ext uri="{FF2B5EF4-FFF2-40B4-BE49-F238E27FC236}">
                <a16:creationId xmlns:a16="http://schemas.microsoft.com/office/drawing/2014/main" id="{6BD604F7-67EB-27DC-5C2F-EFB29B58EA1E}"/>
              </a:ext>
            </a:extLst>
          </p:cNvPr>
          <p:cNvSpPr/>
          <p:nvPr/>
        </p:nvSpPr>
        <p:spPr>
          <a:xfrm>
            <a:off x="5593972" y="3857106"/>
            <a:ext cx="1416427"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preparation</a:t>
            </a:r>
          </a:p>
        </p:txBody>
      </p:sp>
      <p:sp>
        <p:nvSpPr>
          <p:cNvPr id="22" name="Rectangle 21">
            <a:extLst>
              <a:ext uri="{FF2B5EF4-FFF2-40B4-BE49-F238E27FC236}">
                <a16:creationId xmlns:a16="http://schemas.microsoft.com/office/drawing/2014/main" id="{2CDB30C1-28A4-9516-C873-E8DBA27D7DF8}"/>
              </a:ext>
            </a:extLst>
          </p:cNvPr>
          <p:cNvSpPr/>
          <p:nvPr/>
        </p:nvSpPr>
        <p:spPr>
          <a:xfrm>
            <a:off x="10067364" y="4108981"/>
            <a:ext cx="1416427"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access</a:t>
            </a:r>
          </a:p>
        </p:txBody>
      </p:sp>
      <p:sp>
        <p:nvSpPr>
          <p:cNvPr id="23" name="Rectangle 22">
            <a:extLst>
              <a:ext uri="{FF2B5EF4-FFF2-40B4-BE49-F238E27FC236}">
                <a16:creationId xmlns:a16="http://schemas.microsoft.com/office/drawing/2014/main" id="{17CF98EA-B360-1B07-50C9-330F2236E6AE}"/>
              </a:ext>
            </a:extLst>
          </p:cNvPr>
          <p:cNvSpPr/>
          <p:nvPr/>
        </p:nvSpPr>
        <p:spPr>
          <a:xfrm>
            <a:off x="7351056" y="4677653"/>
            <a:ext cx="1954309"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were destroyed</a:t>
            </a:r>
          </a:p>
        </p:txBody>
      </p:sp>
      <p:sp>
        <p:nvSpPr>
          <p:cNvPr id="24" name="Rectangle 23">
            <a:extLst>
              <a:ext uri="{FF2B5EF4-FFF2-40B4-BE49-F238E27FC236}">
                <a16:creationId xmlns:a16="http://schemas.microsoft.com/office/drawing/2014/main" id="{7AE4EFF2-48BE-3C05-B9F0-A7EB06EA17E1}"/>
              </a:ext>
            </a:extLst>
          </p:cNvPr>
          <p:cNvSpPr/>
          <p:nvPr/>
        </p:nvSpPr>
        <p:spPr>
          <a:xfrm>
            <a:off x="8139954" y="4968968"/>
            <a:ext cx="1954309"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inaccessible</a:t>
            </a:r>
          </a:p>
        </p:txBody>
      </p:sp>
      <p:sp>
        <p:nvSpPr>
          <p:cNvPr id="25" name="Rectangle 24">
            <a:extLst>
              <a:ext uri="{FF2B5EF4-FFF2-40B4-BE49-F238E27FC236}">
                <a16:creationId xmlns:a16="http://schemas.microsoft.com/office/drawing/2014/main" id="{5D65E3C5-4579-44A2-2D29-5C5D2F5A3855}"/>
              </a:ext>
            </a:extLst>
          </p:cNvPr>
          <p:cNvSpPr/>
          <p:nvPr/>
        </p:nvSpPr>
        <p:spPr>
          <a:xfrm>
            <a:off x="5593971" y="5245542"/>
            <a:ext cx="2052923"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substitute</a:t>
            </a:r>
          </a:p>
        </p:txBody>
      </p:sp>
      <p:sp>
        <p:nvSpPr>
          <p:cNvPr id="26" name="Rectangle 25">
            <a:extLst>
              <a:ext uri="{FF2B5EF4-FFF2-40B4-BE49-F238E27FC236}">
                <a16:creationId xmlns:a16="http://schemas.microsoft.com/office/drawing/2014/main" id="{F84BE228-35D3-305A-D0C8-34E59596C16C}"/>
              </a:ext>
            </a:extLst>
          </p:cNvPr>
          <p:cNvSpPr/>
          <p:nvPr/>
        </p:nvSpPr>
        <p:spPr>
          <a:xfrm>
            <a:off x="4251840" y="5584720"/>
            <a:ext cx="1700726" cy="228711"/>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destruction</a:t>
            </a:r>
          </a:p>
        </p:txBody>
      </p:sp>
    </p:spTree>
    <p:extLst>
      <p:ext uri="{BB962C8B-B14F-4D97-AF65-F5344CB8AC3E}">
        <p14:creationId xmlns:p14="http://schemas.microsoft.com/office/powerpoint/2010/main" val="12018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ppt_x"/>
                                          </p:val>
                                        </p:tav>
                                        <p:tav tm="100000">
                                          <p:val>
                                            <p:strVal val="#ppt_x"/>
                                          </p:val>
                                        </p:tav>
                                      </p:tavLst>
                                    </p:anim>
                                    <p:anim calcmode="lin" valueType="num">
                                      <p:cBhvr additive="base">
                                        <p:cTn id="7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additive="base">
                                        <p:cTn id="101" dur="500" fill="hold"/>
                                        <p:tgtEl>
                                          <p:spTgt spid="19"/>
                                        </p:tgtEl>
                                        <p:attrNameLst>
                                          <p:attrName>ppt_x</p:attrName>
                                        </p:attrNameLst>
                                      </p:cBhvr>
                                      <p:tavLst>
                                        <p:tav tm="0">
                                          <p:val>
                                            <p:strVal val="#ppt_x"/>
                                          </p:val>
                                        </p:tav>
                                        <p:tav tm="100000">
                                          <p:val>
                                            <p:strVal val="#ppt_x"/>
                                          </p:val>
                                        </p:tav>
                                      </p:tavLst>
                                    </p:anim>
                                    <p:anim calcmode="lin" valueType="num">
                                      <p:cBhvr additive="base">
                                        <p:cTn id="10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ppt_x"/>
                                          </p:val>
                                        </p:tav>
                                        <p:tav tm="100000">
                                          <p:val>
                                            <p:strVal val="#ppt_x"/>
                                          </p:val>
                                        </p:tav>
                                      </p:tavLst>
                                    </p:anim>
                                    <p:anim calcmode="lin" valueType="num">
                                      <p:cBhvr additive="base">
                                        <p:cTn id="10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ppt_x"/>
                                          </p:val>
                                        </p:tav>
                                        <p:tav tm="100000">
                                          <p:val>
                                            <p:strVal val="#ppt_x"/>
                                          </p:val>
                                        </p:tav>
                                      </p:tavLst>
                                    </p:anim>
                                    <p:anim calcmode="lin" valueType="num">
                                      <p:cBhvr additive="base">
                                        <p:cTn id="1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ppt_x"/>
                                          </p:val>
                                        </p:tav>
                                        <p:tav tm="100000">
                                          <p:val>
                                            <p:strVal val="#ppt_x"/>
                                          </p:val>
                                        </p:tav>
                                      </p:tavLst>
                                    </p:anim>
                                    <p:anim calcmode="lin" valueType="num">
                                      <p:cBhvr additive="base">
                                        <p:cTn id="1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additive="base">
                                        <p:cTn id="131" dur="500" fill="hold"/>
                                        <p:tgtEl>
                                          <p:spTgt spid="24"/>
                                        </p:tgtEl>
                                        <p:attrNameLst>
                                          <p:attrName>ppt_x</p:attrName>
                                        </p:attrNameLst>
                                      </p:cBhvr>
                                      <p:tavLst>
                                        <p:tav tm="0">
                                          <p:val>
                                            <p:strVal val="#ppt_x"/>
                                          </p:val>
                                        </p:tav>
                                        <p:tav tm="100000">
                                          <p:val>
                                            <p:strVal val="#ppt_x"/>
                                          </p:val>
                                        </p:tav>
                                      </p:tavLst>
                                    </p:anim>
                                    <p:anim calcmode="lin" valueType="num">
                                      <p:cBhvr additive="base">
                                        <p:cTn id="1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additive="base">
                                        <p:cTn id="137" dur="500" fill="hold"/>
                                        <p:tgtEl>
                                          <p:spTgt spid="25"/>
                                        </p:tgtEl>
                                        <p:attrNameLst>
                                          <p:attrName>ppt_x</p:attrName>
                                        </p:attrNameLst>
                                      </p:cBhvr>
                                      <p:tavLst>
                                        <p:tav tm="0">
                                          <p:val>
                                            <p:strVal val="#ppt_x"/>
                                          </p:val>
                                        </p:tav>
                                        <p:tav tm="100000">
                                          <p:val>
                                            <p:strVal val="#ppt_x"/>
                                          </p:val>
                                        </p:tav>
                                      </p:tavLst>
                                    </p:anim>
                                    <p:anim calcmode="lin" valueType="num">
                                      <p:cBhvr additive="base">
                                        <p:cTn id="1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6"/>
                                        </p:tgtEl>
                                        <p:attrNameLst>
                                          <p:attrName>style.visibility</p:attrName>
                                        </p:attrNameLst>
                                      </p:cBhvr>
                                      <p:to>
                                        <p:strVal val="visible"/>
                                      </p:to>
                                    </p:set>
                                    <p:anim calcmode="lin" valueType="num">
                                      <p:cBhvr additive="base">
                                        <p:cTn id="143" dur="500" fill="hold"/>
                                        <p:tgtEl>
                                          <p:spTgt spid="26"/>
                                        </p:tgtEl>
                                        <p:attrNameLst>
                                          <p:attrName>ppt_x</p:attrName>
                                        </p:attrNameLst>
                                      </p:cBhvr>
                                      <p:tavLst>
                                        <p:tav tm="0">
                                          <p:val>
                                            <p:strVal val="#ppt_x"/>
                                          </p:val>
                                        </p:tav>
                                        <p:tav tm="100000">
                                          <p:val>
                                            <p:strVal val="#ppt_x"/>
                                          </p:val>
                                        </p:tav>
                                      </p:tavLst>
                                    </p:anim>
                                    <p:anim calcmode="lin" valueType="num">
                                      <p:cBhvr additive="base">
                                        <p:cTn id="1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78" y="365126"/>
            <a:ext cx="10780222" cy="516024"/>
          </a:xfrm>
        </p:spPr>
        <p:txBody>
          <a:bodyPr>
            <a:noAutofit/>
          </a:bodyPr>
          <a:lstStyle/>
          <a:p>
            <a:r>
              <a:rPr lang="en-US" sz="2800" b="1" dirty="0"/>
              <a:t>Impersonal passive </a:t>
            </a:r>
            <a:r>
              <a:rPr lang="en-US" sz="2800" dirty="0"/>
              <a:t>(</a:t>
            </a:r>
            <a:r>
              <a:rPr lang="en-US" sz="2800" b="1" dirty="0"/>
              <a:t>passive + infinitive constructions</a:t>
            </a:r>
            <a:r>
              <a:rPr lang="en-US" sz="2800" dirty="0"/>
              <a:t>) Textbook, p. 65-66</a:t>
            </a:r>
          </a:p>
        </p:txBody>
      </p:sp>
      <p:sp>
        <p:nvSpPr>
          <p:cNvPr id="5" name="Rectangle 4"/>
          <p:cNvSpPr/>
          <p:nvPr/>
        </p:nvSpPr>
        <p:spPr>
          <a:xfrm>
            <a:off x="881150" y="1719041"/>
            <a:ext cx="10656916" cy="3914918"/>
          </a:xfrm>
          <a:prstGeom prst="rect">
            <a:avLst/>
          </a:prstGeom>
        </p:spPr>
        <p:txBody>
          <a:bodyPr wrap="square">
            <a:spAutoFit/>
          </a:bodyPr>
          <a:lstStyle/>
          <a:p>
            <a:pPr>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1. They believe that </a:t>
            </a:r>
            <a:r>
              <a:rPr lang="en-US" u="sng" dirty="0">
                <a:latin typeface="Times New Roman" panose="02020603050405020304" pitchFamily="18" charset="0"/>
                <a:ea typeface="Calibri" panose="020F0502020204030204" pitchFamily="34" charset="0"/>
                <a:cs typeface="Times New Roman" panose="02020603050405020304" pitchFamily="18" charset="0"/>
              </a:rPr>
              <a:t>King </a:t>
            </a:r>
            <a:r>
              <a:rPr lang="en-US" u="sng" dirty="0" err="1">
                <a:latin typeface="Times New Roman" panose="02020603050405020304" pitchFamily="18" charset="0"/>
                <a:ea typeface="Calibri" panose="020F0502020204030204" pitchFamily="34" charset="0"/>
                <a:cs typeface="Times New Roman" panose="02020603050405020304" pitchFamily="18" charset="0"/>
              </a:rPr>
              <a:t>Tut’s</a:t>
            </a:r>
            <a:r>
              <a:rPr lang="en-US" u="sng" dirty="0">
                <a:latin typeface="Times New Roman" panose="02020603050405020304" pitchFamily="18" charset="0"/>
                <a:ea typeface="Calibri" panose="020F0502020204030204" pitchFamily="34" charset="0"/>
                <a:cs typeface="Times New Roman" panose="02020603050405020304" pitchFamily="18" charset="0"/>
              </a:rPr>
              <a:t> tomb</a:t>
            </a:r>
            <a:r>
              <a:rPr lang="en-US" dirty="0">
                <a:latin typeface="Times New Roman" panose="02020603050405020304" pitchFamily="18" charset="0"/>
                <a:ea typeface="Calibri" panose="020F0502020204030204" pitchFamily="34" charset="0"/>
                <a:cs typeface="Times New Roman" panose="02020603050405020304" pitchFamily="18" charset="0"/>
              </a:rPr>
              <a:t> was not broken into by robbers.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King </a:t>
            </a:r>
            <a:r>
              <a:rPr lang="en-US" dirty="0" err="1">
                <a:latin typeface="Times New Roman" panose="02020603050405020304" pitchFamily="18" charset="0"/>
                <a:ea typeface="Calibri" panose="020F0502020204030204" pitchFamily="34" charset="0"/>
                <a:cs typeface="Times New Roman" panose="02020603050405020304" pitchFamily="18" charset="0"/>
              </a:rPr>
              <a:t>Tut’s</a:t>
            </a:r>
            <a:r>
              <a:rPr lang="en-US" dirty="0">
                <a:latin typeface="Times New Roman" panose="02020603050405020304" pitchFamily="18" charset="0"/>
                <a:ea typeface="Calibri" panose="020F0502020204030204" pitchFamily="34" charset="0"/>
                <a:cs typeface="Times New Roman" panose="02020603050405020304" pitchFamily="18" charset="0"/>
              </a:rPr>
              <a:t> tomb________________________________________________________________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2. They believe that </a:t>
            </a:r>
            <a:r>
              <a:rPr lang="en-US" u="sng" dirty="0">
                <a:latin typeface="Times New Roman" panose="02020603050405020304" pitchFamily="18" charset="0"/>
                <a:ea typeface="Calibri" panose="020F0502020204030204" pitchFamily="34" charset="0"/>
                <a:cs typeface="Times New Roman" panose="02020603050405020304" pitchFamily="18" charset="0"/>
              </a:rPr>
              <a:t>ancient Egyptians</a:t>
            </a:r>
            <a:r>
              <a:rPr lang="en-US" dirty="0">
                <a:latin typeface="Times New Roman" panose="02020603050405020304" pitchFamily="18" charset="0"/>
                <a:ea typeface="Calibri" panose="020F0502020204030204" pitchFamily="34" charset="0"/>
                <a:cs typeface="Times New Roman" panose="02020603050405020304" pitchFamily="18" charset="0"/>
              </a:rPr>
              <a:t> buried their dead with everything that would be needed in the afterlife.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Ancient Egytians________________________________________________________________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3. People think that </a:t>
            </a:r>
            <a:r>
              <a:rPr lang="en-US" u="sng" dirty="0">
                <a:latin typeface="Times New Roman" panose="02020603050405020304" pitchFamily="18" charset="0"/>
                <a:ea typeface="Calibri" panose="020F0502020204030204" pitchFamily="34" charset="0"/>
                <a:cs typeface="Times New Roman" panose="02020603050405020304" pitchFamily="18" charset="0"/>
              </a:rPr>
              <a:t>religion</a:t>
            </a:r>
            <a:r>
              <a:rPr lang="en-US" dirty="0">
                <a:latin typeface="Times New Roman" panose="02020603050405020304" pitchFamily="18" charset="0"/>
                <a:ea typeface="Calibri" panose="020F0502020204030204" pitchFamily="34" charset="0"/>
                <a:cs typeface="Times New Roman" panose="02020603050405020304" pitchFamily="18" charset="0"/>
              </a:rPr>
              <a:t> played an important part in the life and death of ancient Egyptians.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Religion_______________________________________________________________________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4. They say that </a:t>
            </a:r>
            <a:r>
              <a:rPr lang="en-US" u="sng" dirty="0">
                <a:latin typeface="Times New Roman" panose="02020603050405020304" pitchFamily="18" charset="0"/>
                <a:ea typeface="Calibri" panose="020F0502020204030204" pitchFamily="34" charset="0"/>
                <a:cs typeface="Times New Roman" panose="02020603050405020304" pitchFamily="18" charset="0"/>
              </a:rPr>
              <a:t>the earliest tombs</a:t>
            </a:r>
            <a:r>
              <a:rPr lang="en-US" dirty="0">
                <a:latin typeface="Times New Roman" panose="02020603050405020304" pitchFamily="18" charset="0"/>
                <a:ea typeface="Calibri" panose="020F0502020204030204" pitchFamily="34" charset="0"/>
                <a:cs typeface="Times New Roman" panose="02020603050405020304" pitchFamily="18" charset="0"/>
              </a:rPr>
              <a:t> were graves in the desert.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 earliest tombs_______________________________________________________________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5. People think that </a:t>
            </a:r>
            <a:r>
              <a:rPr lang="en-US" u="sng" dirty="0">
                <a:latin typeface="Times New Roman" panose="02020603050405020304" pitchFamily="18" charset="0"/>
                <a:ea typeface="Calibri" panose="020F0502020204030204" pitchFamily="34" charset="0"/>
                <a:cs typeface="Times New Roman" panose="02020603050405020304" pitchFamily="18" charset="0"/>
              </a:rPr>
              <a:t>this</a:t>
            </a:r>
            <a:r>
              <a:rPr lang="en-US" dirty="0">
                <a:latin typeface="Times New Roman" panose="02020603050405020304" pitchFamily="18" charset="0"/>
                <a:ea typeface="Calibri" panose="020F0502020204030204" pitchFamily="34" charset="0"/>
                <a:cs typeface="Times New Roman" panose="02020603050405020304" pitchFamily="18" charset="0"/>
              </a:rPr>
              <a:t> is the original papyrus text.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This__________________________________________________________________________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6. They believe that </a:t>
            </a:r>
            <a:r>
              <a:rPr lang="en-US" u="sng" dirty="0">
                <a:latin typeface="Times New Roman" panose="02020603050405020304" pitchFamily="18" charset="0"/>
                <a:ea typeface="Calibri" panose="020F0502020204030204" pitchFamily="34" charset="0"/>
                <a:cs typeface="Times New Roman" panose="02020603050405020304" pitchFamily="18" charset="0"/>
              </a:rPr>
              <a:t>this document</a:t>
            </a:r>
            <a:r>
              <a:rPr lang="en-US" dirty="0">
                <a:latin typeface="Times New Roman" panose="02020603050405020304" pitchFamily="18" charset="0"/>
                <a:ea typeface="Calibri" panose="020F0502020204030204" pitchFamily="34" charset="0"/>
                <a:cs typeface="Times New Roman" panose="02020603050405020304" pitchFamily="18" charset="0"/>
              </a:rPr>
              <a:t> was found hundreds of years ago.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This document___________________________________________________</a:t>
            </a:r>
            <a:r>
              <a:rPr lang="en-US" sz="1600" dirty="0">
                <a:latin typeface="Times New Roman" panose="02020603050405020304" pitchFamily="18" charset="0"/>
                <a:ea typeface="Calibri" panose="020F0502020204030204" pitchFamily="34" charset="0"/>
                <a:cs typeface="Times New Roman" panose="02020603050405020304" pitchFamily="18" charset="0"/>
              </a:rPr>
              <a:t>_______________</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47404" y="1041563"/>
            <a:ext cx="9426632" cy="375487"/>
          </a:xfrm>
          <a:prstGeom prst="rect">
            <a:avLst/>
          </a:prstGeom>
          <a:solidFill>
            <a:schemeClr val="accent6">
              <a:lumMod val="60000"/>
              <a:lumOff val="40000"/>
            </a:schemeClr>
          </a:solidFill>
        </p:spPr>
        <p:txBody>
          <a:bodyPr wrap="square">
            <a:spAutoFit/>
          </a:bodyPr>
          <a:lstStyle/>
          <a:p>
            <a:pPr>
              <a:lnSpc>
                <a:spcPct val="115000"/>
              </a:lnSpc>
              <a:spcAft>
                <a:spcPts val="0"/>
              </a:spcAft>
            </a:pPr>
            <a:r>
              <a:rPr lang="en-US" sz="1600" b="1" i="1" dirty="0">
                <a:latin typeface="Times New Roman" panose="02020603050405020304" pitchFamily="18" charset="0"/>
                <a:ea typeface="Calibri" panose="020F0502020204030204" pitchFamily="34" charset="0"/>
                <a:cs typeface="Times New Roman" panose="02020603050405020304" pitchFamily="18" charset="0"/>
              </a:rPr>
              <a:t>Rewrite the following sentences using </a:t>
            </a:r>
            <a:r>
              <a:rPr lang="en-US" sz="1600" b="1" i="1" u="sng" dirty="0">
                <a:latin typeface="Times New Roman" panose="02020603050405020304" pitchFamily="18" charset="0"/>
                <a:ea typeface="Calibri" panose="020F0502020204030204" pitchFamily="34" charset="0"/>
                <a:cs typeface="Times New Roman" panose="02020603050405020304" pitchFamily="18" charset="0"/>
              </a:rPr>
              <a:t>IMPERSONAL PASSIVE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(passive + infinitive) constructions: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87C871A-F7B7-A179-1A94-4D4171EA41FD}"/>
              </a:ext>
            </a:extLst>
          </p:cNvPr>
          <p:cNvSpPr/>
          <p:nvPr/>
        </p:nvSpPr>
        <p:spPr>
          <a:xfrm>
            <a:off x="2536166" y="2129858"/>
            <a:ext cx="7194429"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IS BELIEVED </a:t>
            </a:r>
            <a:r>
              <a:rPr lang="en-US" b="1" dirty="0">
                <a:solidFill>
                  <a:srgbClr val="7030A0"/>
                </a:solidFill>
              </a:rPr>
              <a:t>NOT TO HAVE BEEN BROKEN INTO </a:t>
            </a:r>
            <a:r>
              <a:rPr lang="en-US" b="1" dirty="0">
                <a:solidFill>
                  <a:schemeClr val="tx1"/>
                </a:solidFill>
              </a:rPr>
              <a:t>by robbers.</a:t>
            </a:r>
          </a:p>
        </p:txBody>
      </p:sp>
      <p:sp>
        <p:nvSpPr>
          <p:cNvPr id="4" name="Rectangle 3">
            <a:extLst>
              <a:ext uri="{FF2B5EF4-FFF2-40B4-BE49-F238E27FC236}">
                <a16:creationId xmlns:a16="http://schemas.microsoft.com/office/drawing/2014/main" id="{D70F81D5-CDA4-7F10-D157-01C6E1F15E0C}"/>
              </a:ext>
            </a:extLst>
          </p:cNvPr>
          <p:cNvSpPr/>
          <p:nvPr/>
        </p:nvSpPr>
        <p:spPr>
          <a:xfrm>
            <a:off x="2612393" y="2752593"/>
            <a:ext cx="7194429"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ARE BELIEVED </a:t>
            </a:r>
            <a:r>
              <a:rPr lang="en-US" b="1" dirty="0">
                <a:solidFill>
                  <a:srgbClr val="7030A0"/>
                </a:solidFill>
              </a:rPr>
              <a:t>TO HAVE BURIED  </a:t>
            </a:r>
            <a:r>
              <a:rPr lang="en-US" b="1" dirty="0">
                <a:solidFill>
                  <a:schemeClr val="tx1"/>
                </a:solidFill>
              </a:rPr>
              <a:t>their dead with everything…</a:t>
            </a:r>
          </a:p>
        </p:txBody>
      </p:sp>
      <p:sp>
        <p:nvSpPr>
          <p:cNvPr id="7" name="Rectangle 6">
            <a:extLst>
              <a:ext uri="{FF2B5EF4-FFF2-40B4-BE49-F238E27FC236}">
                <a16:creationId xmlns:a16="http://schemas.microsoft.com/office/drawing/2014/main" id="{586A9199-F4CF-8BFB-6F15-3EFDE0C20E37}"/>
              </a:ext>
            </a:extLst>
          </p:cNvPr>
          <p:cNvSpPr/>
          <p:nvPr/>
        </p:nvSpPr>
        <p:spPr>
          <a:xfrm>
            <a:off x="1817298" y="3365835"/>
            <a:ext cx="7913297"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IS THOUGHT </a:t>
            </a:r>
            <a:r>
              <a:rPr lang="en-US" b="1" dirty="0">
                <a:solidFill>
                  <a:srgbClr val="7030A0"/>
                </a:solidFill>
              </a:rPr>
              <a:t>TO HAVE PLAYED </a:t>
            </a:r>
            <a:r>
              <a:rPr lang="en-US" b="1" dirty="0">
                <a:solidFill>
                  <a:schemeClr val="tx1"/>
                </a:solidFill>
              </a:rPr>
              <a:t>an important part in the life and death...</a:t>
            </a:r>
          </a:p>
        </p:txBody>
      </p:sp>
      <p:sp>
        <p:nvSpPr>
          <p:cNvPr id="8" name="Rectangle 7">
            <a:extLst>
              <a:ext uri="{FF2B5EF4-FFF2-40B4-BE49-F238E27FC236}">
                <a16:creationId xmlns:a16="http://schemas.microsoft.com/office/drawing/2014/main" id="{370D7F4F-1612-EABF-195A-19801E3AD62F}"/>
              </a:ext>
            </a:extLst>
          </p:cNvPr>
          <p:cNvSpPr/>
          <p:nvPr/>
        </p:nvSpPr>
        <p:spPr>
          <a:xfrm>
            <a:off x="2714445" y="4025951"/>
            <a:ext cx="7194429"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ARE SAID</a:t>
            </a:r>
            <a:r>
              <a:rPr lang="en-US" b="1" dirty="0">
                <a:solidFill>
                  <a:srgbClr val="7030A0"/>
                </a:solidFill>
              </a:rPr>
              <a:t> TO HAVE BEEN </a:t>
            </a:r>
            <a:r>
              <a:rPr lang="en-US" b="1" dirty="0">
                <a:solidFill>
                  <a:schemeClr val="tx1"/>
                </a:solidFill>
              </a:rPr>
              <a:t>graves in the desert.</a:t>
            </a:r>
          </a:p>
        </p:txBody>
      </p:sp>
      <p:sp>
        <p:nvSpPr>
          <p:cNvPr id="9" name="Rectangle 8">
            <a:extLst>
              <a:ext uri="{FF2B5EF4-FFF2-40B4-BE49-F238E27FC236}">
                <a16:creationId xmlns:a16="http://schemas.microsoft.com/office/drawing/2014/main" id="{0DE202E0-F51C-9C4D-A579-CF74F233CE05}"/>
              </a:ext>
            </a:extLst>
          </p:cNvPr>
          <p:cNvSpPr/>
          <p:nvPr/>
        </p:nvSpPr>
        <p:spPr>
          <a:xfrm>
            <a:off x="1498120" y="4636233"/>
            <a:ext cx="8232475"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IS THOUGHT </a:t>
            </a:r>
            <a:r>
              <a:rPr lang="en-US" b="1" dirty="0">
                <a:solidFill>
                  <a:srgbClr val="7030A0"/>
                </a:solidFill>
              </a:rPr>
              <a:t>TO BE </a:t>
            </a:r>
            <a:r>
              <a:rPr lang="en-US" b="1" dirty="0">
                <a:solidFill>
                  <a:schemeClr val="tx1"/>
                </a:solidFill>
              </a:rPr>
              <a:t>the original papyrus text.</a:t>
            </a:r>
          </a:p>
        </p:txBody>
      </p:sp>
      <p:sp>
        <p:nvSpPr>
          <p:cNvPr id="10" name="Rectangle 9">
            <a:extLst>
              <a:ext uri="{FF2B5EF4-FFF2-40B4-BE49-F238E27FC236}">
                <a16:creationId xmlns:a16="http://schemas.microsoft.com/office/drawing/2014/main" id="{6825FDB2-F575-A8AB-A336-55F5C8504588}"/>
              </a:ext>
            </a:extLst>
          </p:cNvPr>
          <p:cNvSpPr/>
          <p:nvPr/>
        </p:nvSpPr>
        <p:spPr>
          <a:xfrm>
            <a:off x="2366474" y="5250330"/>
            <a:ext cx="7194429"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IS BELIEVED</a:t>
            </a:r>
            <a:r>
              <a:rPr lang="en-US" b="1" dirty="0">
                <a:solidFill>
                  <a:srgbClr val="7030A0"/>
                </a:solidFill>
              </a:rPr>
              <a:t> TO HAVE BEEN FOUND </a:t>
            </a:r>
            <a:r>
              <a:rPr lang="en-US" b="1" dirty="0">
                <a:solidFill>
                  <a:schemeClr val="tx1"/>
                </a:solidFill>
              </a:rPr>
              <a:t>four </a:t>
            </a:r>
            <a:r>
              <a:rPr lang="en-US" b="1" dirty="0" err="1">
                <a:solidFill>
                  <a:schemeClr val="tx1"/>
                </a:solidFill>
              </a:rPr>
              <a:t>hundered</a:t>
            </a:r>
            <a:r>
              <a:rPr lang="en-US" b="1" dirty="0">
                <a:solidFill>
                  <a:schemeClr val="tx1"/>
                </a:solidFill>
              </a:rPr>
              <a:t> years ago.</a:t>
            </a:r>
          </a:p>
        </p:txBody>
      </p:sp>
    </p:spTree>
    <p:extLst>
      <p:ext uri="{BB962C8B-B14F-4D97-AF65-F5344CB8AC3E}">
        <p14:creationId xmlns:p14="http://schemas.microsoft.com/office/powerpoint/2010/main" val="12145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animBg="1"/>
      <p:bldP spid="4"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578" y="365126"/>
            <a:ext cx="10780222" cy="516024"/>
          </a:xfrm>
        </p:spPr>
        <p:txBody>
          <a:bodyPr>
            <a:noAutofit/>
          </a:bodyPr>
          <a:lstStyle/>
          <a:p>
            <a:r>
              <a:rPr lang="en-US" sz="2800" b="1" dirty="0"/>
              <a:t>Impersonal passive </a:t>
            </a:r>
            <a:r>
              <a:rPr lang="en-US" sz="2800" dirty="0"/>
              <a:t>(</a:t>
            </a:r>
            <a:r>
              <a:rPr lang="en-US" sz="2800" b="1" dirty="0"/>
              <a:t>passive + infinitive constructions</a:t>
            </a:r>
            <a:r>
              <a:rPr lang="en-US" sz="2800" dirty="0"/>
              <a:t>) Textbook, p. 65-66</a:t>
            </a:r>
          </a:p>
        </p:txBody>
      </p:sp>
      <p:sp>
        <p:nvSpPr>
          <p:cNvPr id="3" name="Rectangle 2"/>
          <p:cNvSpPr/>
          <p:nvPr/>
        </p:nvSpPr>
        <p:spPr>
          <a:xfrm>
            <a:off x="922712" y="1706963"/>
            <a:ext cx="10582102" cy="3914918"/>
          </a:xfrm>
          <a:prstGeom prst="rect">
            <a:avLst/>
          </a:prstGeom>
        </p:spPr>
        <p:txBody>
          <a:bodyPr wrap="square">
            <a:spAutoFit/>
          </a:bodyPr>
          <a:lstStyle/>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7. They claim that </a:t>
            </a:r>
            <a:r>
              <a:rPr lang="en-US" u="sng" dirty="0">
                <a:latin typeface="Times New Roman" panose="02020603050405020304" pitchFamily="18" charset="0"/>
                <a:ea typeface="Calibri" panose="020F0502020204030204" pitchFamily="34" charset="0"/>
                <a:cs typeface="Times New Roman" panose="02020603050405020304" pitchFamily="18" charset="0"/>
              </a:rPr>
              <a:t>several other important documents</a:t>
            </a:r>
            <a:r>
              <a:rPr lang="en-US" dirty="0">
                <a:latin typeface="Times New Roman" panose="02020603050405020304" pitchFamily="18" charset="0"/>
                <a:ea typeface="Calibri" panose="020F0502020204030204" pitchFamily="34" charset="0"/>
                <a:cs typeface="Times New Roman" panose="02020603050405020304" pitchFamily="18" charset="0"/>
              </a:rPr>
              <a:t> have recently been discovered.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Several other important documents_________________________________________________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8. People think that </a:t>
            </a:r>
            <a:r>
              <a:rPr lang="en-US" u="sng" dirty="0">
                <a:latin typeface="Times New Roman" panose="02020603050405020304" pitchFamily="18" charset="0"/>
                <a:ea typeface="Calibri" panose="020F0502020204030204" pitchFamily="34" charset="0"/>
                <a:cs typeface="Times New Roman" panose="02020603050405020304" pitchFamily="18" charset="0"/>
              </a:rPr>
              <a:t>the Great Pyramid of Giza</a:t>
            </a:r>
            <a:r>
              <a:rPr lang="en-US" dirty="0">
                <a:latin typeface="Times New Roman" panose="02020603050405020304" pitchFamily="18" charset="0"/>
                <a:ea typeface="Calibri" panose="020F0502020204030204" pitchFamily="34" charset="0"/>
                <a:cs typeface="Times New Roman" panose="02020603050405020304" pitchFamily="18" charset="0"/>
              </a:rPr>
              <a:t> was constructed using slave labor.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 Great Pyramid of Giza________________________________________________________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9. Historians now claim that </a:t>
            </a:r>
            <a:r>
              <a:rPr lang="en-US" u="sng" dirty="0">
                <a:latin typeface="Times New Roman" panose="02020603050405020304" pitchFamily="18" charset="0"/>
                <a:ea typeface="Calibri" panose="020F0502020204030204" pitchFamily="34" charset="0"/>
                <a:cs typeface="Times New Roman" panose="02020603050405020304" pitchFamily="18" charset="0"/>
              </a:rPr>
              <a:t>Herodotus’ account</a:t>
            </a:r>
            <a:r>
              <a:rPr lang="en-US" dirty="0">
                <a:latin typeface="Times New Roman" panose="02020603050405020304" pitchFamily="18" charset="0"/>
                <a:ea typeface="Calibri" panose="020F0502020204030204" pitchFamily="34" charset="0"/>
                <a:cs typeface="Times New Roman" panose="02020603050405020304" pitchFamily="18" charset="0"/>
              </a:rPr>
              <a:t> is incorrect.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Herodotus’ account______________________________________________________________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10. People think that </a:t>
            </a:r>
            <a:r>
              <a:rPr lang="en-US" u="sng" dirty="0">
                <a:latin typeface="Times New Roman" panose="02020603050405020304" pitchFamily="18" charset="0"/>
                <a:ea typeface="Calibri" panose="020F0502020204030204" pitchFamily="34" charset="0"/>
                <a:cs typeface="Times New Roman" panose="02020603050405020304" pitchFamily="18" charset="0"/>
              </a:rPr>
              <a:t>Flinders Petrie</a:t>
            </a:r>
            <a:r>
              <a:rPr lang="en-US" dirty="0">
                <a:latin typeface="Times New Roman" panose="02020603050405020304" pitchFamily="18" charset="0"/>
                <a:ea typeface="Calibri" panose="020F0502020204030204" pitchFamily="34" charset="0"/>
                <a:cs typeface="Times New Roman" panose="02020603050405020304" pitchFamily="18" charset="0"/>
              </a:rPr>
              <a:t> is one of fathers of modern archeology.</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Flinders Petrie__________________________________________________________________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11. They think that </a:t>
            </a:r>
            <a:r>
              <a:rPr lang="en-US" u="sng" dirty="0">
                <a:latin typeface="Times New Roman" panose="02020603050405020304" pitchFamily="18" charset="0"/>
                <a:ea typeface="Calibri" panose="020F0502020204030204" pitchFamily="34" charset="0"/>
                <a:cs typeface="Times New Roman" panose="02020603050405020304" pitchFamily="18" charset="0"/>
              </a:rPr>
              <a:t>wives and mothers of pharaohs</a:t>
            </a:r>
            <a:r>
              <a:rPr lang="en-US" dirty="0">
                <a:latin typeface="Times New Roman" panose="02020603050405020304" pitchFamily="18" charset="0"/>
                <a:ea typeface="Calibri" panose="020F0502020204030204" pitchFamily="34" charset="0"/>
                <a:cs typeface="Times New Roman" panose="02020603050405020304" pitchFamily="18" charset="0"/>
              </a:rPr>
              <a:t> had a lot of power.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Wives and mothers of pharaohs____________________________________________________</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12. They say that </a:t>
            </a:r>
            <a:r>
              <a:rPr lang="en-US" u="sng" dirty="0">
                <a:latin typeface="Times New Roman" panose="02020603050405020304" pitchFamily="18" charset="0"/>
                <a:ea typeface="Calibri" panose="020F0502020204030204" pitchFamily="34" charset="0"/>
                <a:cs typeface="Times New Roman" panose="02020603050405020304" pitchFamily="18" charset="0"/>
              </a:rPr>
              <a:t>Nefertiti’s bust</a:t>
            </a:r>
            <a:r>
              <a:rPr lang="en-US" dirty="0">
                <a:latin typeface="Times New Roman" panose="02020603050405020304" pitchFamily="18" charset="0"/>
                <a:ea typeface="Calibri" panose="020F0502020204030204" pitchFamily="34" charset="0"/>
                <a:cs typeface="Times New Roman" panose="02020603050405020304" pitchFamily="18" charset="0"/>
              </a:rPr>
              <a:t> is one of the most copied works of ancient Egypt.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Nefertiti’s bust_________________________________________________________________</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80407" y="1008312"/>
            <a:ext cx="9426632" cy="375487"/>
          </a:xfrm>
          <a:prstGeom prst="rect">
            <a:avLst/>
          </a:prstGeom>
          <a:solidFill>
            <a:schemeClr val="accent6">
              <a:lumMod val="60000"/>
              <a:lumOff val="40000"/>
            </a:schemeClr>
          </a:solidFill>
        </p:spPr>
        <p:txBody>
          <a:bodyPr wrap="square">
            <a:spAutoFit/>
          </a:bodyPr>
          <a:lstStyle/>
          <a:p>
            <a:pPr>
              <a:lnSpc>
                <a:spcPct val="115000"/>
              </a:lnSpc>
              <a:spcAft>
                <a:spcPts val="0"/>
              </a:spcAft>
            </a:pPr>
            <a:r>
              <a:rPr lang="en-US" sz="1600" b="1" i="1" dirty="0">
                <a:latin typeface="Times New Roman" panose="02020603050405020304" pitchFamily="18" charset="0"/>
                <a:ea typeface="Calibri" panose="020F0502020204030204" pitchFamily="34" charset="0"/>
                <a:cs typeface="Times New Roman" panose="02020603050405020304" pitchFamily="18" charset="0"/>
              </a:rPr>
              <a:t>Rewrite the following sentences using </a:t>
            </a:r>
            <a:r>
              <a:rPr lang="en-US" sz="1600" b="1" i="1" u="sng" dirty="0">
                <a:latin typeface="Times New Roman" panose="02020603050405020304" pitchFamily="18" charset="0"/>
                <a:ea typeface="Calibri" panose="020F0502020204030204" pitchFamily="34" charset="0"/>
                <a:cs typeface="Times New Roman" panose="02020603050405020304" pitchFamily="18" charset="0"/>
              </a:rPr>
              <a:t>IMPERSONAL PASSIVE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(passive + infinitive) constructions: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28BF9C4-3BF5-E581-01EA-25B18B1C9B22}"/>
              </a:ext>
            </a:extLst>
          </p:cNvPr>
          <p:cNvSpPr/>
          <p:nvPr/>
        </p:nvSpPr>
        <p:spPr>
          <a:xfrm>
            <a:off x="4232747" y="2084529"/>
            <a:ext cx="5817027"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ARE CLAIMED </a:t>
            </a:r>
            <a:r>
              <a:rPr lang="en-US" b="1" dirty="0">
                <a:solidFill>
                  <a:srgbClr val="7030A0"/>
                </a:solidFill>
              </a:rPr>
              <a:t>TO HAVE RECENTLY BEEN DISCOVERED</a:t>
            </a:r>
            <a:r>
              <a:rPr lang="en-US" b="1" dirty="0">
                <a:solidFill>
                  <a:schemeClr val="tx1"/>
                </a:solidFill>
              </a:rPr>
              <a:t>.</a:t>
            </a:r>
          </a:p>
        </p:txBody>
      </p:sp>
      <p:sp>
        <p:nvSpPr>
          <p:cNvPr id="5" name="Rectangle 4">
            <a:extLst>
              <a:ext uri="{FF2B5EF4-FFF2-40B4-BE49-F238E27FC236}">
                <a16:creationId xmlns:a16="http://schemas.microsoft.com/office/drawing/2014/main" id="{C9D252D3-1D73-39ED-4073-BD0BE9EDFCBA}"/>
              </a:ext>
            </a:extLst>
          </p:cNvPr>
          <p:cNvSpPr/>
          <p:nvPr/>
        </p:nvSpPr>
        <p:spPr>
          <a:xfrm>
            <a:off x="3597215" y="2712261"/>
            <a:ext cx="6314536"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IS THOUGHT </a:t>
            </a:r>
            <a:r>
              <a:rPr lang="en-US" b="1" dirty="0">
                <a:solidFill>
                  <a:srgbClr val="7030A0"/>
                </a:solidFill>
              </a:rPr>
              <a:t>TO HAVE BEEN CONSTRUCTED </a:t>
            </a:r>
            <a:r>
              <a:rPr lang="en-US" b="1" dirty="0">
                <a:solidFill>
                  <a:schemeClr val="tx1"/>
                </a:solidFill>
              </a:rPr>
              <a:t>using slave labor.</a:t>
            </a:r>
          </a:p>
        </p:txBody>
      </p:sp>
      <p:sp>
        <p:nvSpPr>
          <p:cNvPr id="7" name="Rectangle 6">
            <a:extLst>
              <a:ext uri="{FF2B5EF4-FFF2-40B4-BE49-F238E27FC236}">
                <a16:creationId xmlns:a16="http://schemas.microsoft.com/office/drawing/2014/main" id="{19675E8D-FB09-C3D1-6291-AD924C797414}"/>
              </a:ext>
            </a:extLst>
          </p:cNvPr>
          <p:cNvSpPr/>
          <p:nvPr/>
        </p:nvSpPr>
        <p:spPr>
          <a:xfrm>
            <a:off x="2855345" y="3339993"/>
            <a:ext cx="7194429"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IS NOW CLAIMED </a:t>
            </a:r>
            <a:r>
              <a:rPr lang="en-US" b="1" dirty="0">
                <a:solidFill>
                  <a:srgbClr val="7030A0"/>
                </a:solidFill>
              </a:rPr>
              <a:t>TO BE </a:t>
            </a:r>
            <a:r>
              <a:rPr lang="en-US" b="1" dirty="0">
                <a:solidFill>
                  <a:schemeClr val="tx1"/>
                </a:solidFill>
              </a:rPr>
              <a:t>incorrect.</a:t>
            </a:r>
          </a:p>
        </p:txBody>
      </p:sp>
      <p:sp>
        <p:nvSpPr>
          <p:cNvPr id="8" name="Rectangle 7">
            <a:extLst>
              <a:ext uri="{FF2B5EF4-FFF2-40B4-BE49-F238E27FC236}">
                <a16:creationId xmlns:a16="http://schemas.microsoft.com/office/drawing/2014/main" id="{035F8162-6DD9-435D-A77B-86472FC6596F}"/>
              </a:ext>
            </a:extLst>
          </p:cNvPr>
          <p:cNvSpPr/>
          <p:nvPr/>
        </p:nvSpPr>
        <p:spPr>
          <a:xfrm>
            <a:off x="2498785" y="3967725"/>
            <a:ext cx="7194429"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IS THOUGHT </a:t>
            </a:r>
            <a:r>
              <a:rPr lang="en-US" b="1" dirty="0">
                <a:solidFill>
                  <a:srgbClr val="7030A0"/>
                </a:solidFill>
              </a:rPr>
              <a:t>TO BE </a:t>
            </a:r>
            <a:r>
              <a:rPr lang="en-US" b="1" dirty="0">
                <a:solidFill>
                  <a:schemeClr val="tx1"/>
                </a:solidFill>
              </a:rPr>
              <a:t>one of the founding fathers of archeology.</a:t>
            </a:r>
          </a:p>
        </p:txBody>
      </p:sp>
      <p:sp>
        <p:nvSpPr>
          <p:cNvPr id="9" name="Rectangle 8">
            <a:extLst>
              <a:ext uri="{FF2B5EF4-FFF2-40B4-BE49-F238E27FC236}">
                <a16:creationId xmlns:a16="http://schemas.microsoft.com/office/drawing/2014/main" id="{88E6D1EA-405D-7898-A640-8705EE33ADA6}"/>
              </a:ext>
            </a:extLst>
          </p:cNvPr>
          <p:cNvSpPr/>
          <p:nvPr/>
        </p:nvSpPr>
        <p:spPr>
          <a:xfrm>
            <a:off x="3912943" y="4669720"/>
            <a:ext cx="5903917"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ARE THOUGHT </a:t>
            </a:r>
            <a:r>
              <a:rPr lang="en-US" b="1" dirty="0">
                <a:solidFill>
                  <a:srgbClr val="7030A0"/>
                </a:solidFill>
              </a:rPr>
              <a:t>TO HAVE HAD </a:t>
            </a:r>
            <a:r>
              <a:rPr lang="en-US" b="1" dirty="0">
                <a:solidFill>
                  <a:schemeClr val="tx1"/>
                </a:solidFill>
              </a:rPr>
              <a:t>a lot of power.</a:t>
            </a:r>
          </a:p>
        </p:txBody>
      </p:sp>
      <p:sp>
        <p:nvSpPr>
          <p:cNvPr id="10" name="Rectangle 9">
            <a:extLst>
              <a:ext uri="{FF2B5EF4-FFF2-40B4-BE49-F238E27FC236}">
                <a16:creationId xmlns:a16="http://schemas.microsoft.com/office/drawing/2014/main" id="{46804DE1-6A91-C40D-1A7E-2D8574706C16}"/>
              </a:ext>
            </a:extLst>
          </p:cNvPr>
          <p:cNvSpPr/>
          <p:nvPr/>
        </p:nvSpPr>
        <p:spPr>
          <a:xfrm>
            <a:off x="2464281" y="5246632"/>
            <a:ext cx="7194429" cy="2501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rgbClr val="FF0000"/>
                </a:solidFill>
              </a:rPr>
              <a:t>IS SAID </a:t>
            </a:r>
            <a:r>
              <a:rPr lang="en-US" b="1" dirty="0">
                <a:solidFill>
                  <a:srgbClr val="7030A0"/>
                </a:solidFill>
              </a:rPr>
              <a:t>TO BE </a:t>
            </a:r>
            <a:r>
              <a:rPr lang="en-US" b="1" dirty="0">
                <a:solidFill>
                  <a:schemeClr val="tx1"/>
                </a:solidFill>
              </a:rPr>
              <a:t>one of the most copied works of ancient Egypt.</a:t>
            </a:r>
          </a:p>
        </p:txBody>
      </p:sp>
    </p:spTree>
    <p:extLst>
      <p:ext uri="{BB962C8B-B14F-4D97-AF65-F5344CB8AC3E}">
        <p14:creationId xmlns:p14="http://schemas.microsoft.com/office/powerpoint/2010/main" val="10348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1086"/>
          </a:xfrm>
        </p:spPr>
        <p:txBody>
          <a:bodyPr>
            <a:normAutofit fontScale="90000"/>
          </a:bodyPr>
          <a:lstStyle/>
          <a:p>
            <a:r>
              <a:rPr lang="en-US" dirty="0"/>
              <a:t>Prepositions                                        Textbook, p. 66</a:t>
            </a:r>
          </a:p>
        </p:txBody>
      </p:sp>
      <p:graphicFrame>
        <p:nvGraphicFramePr>
          <p:cNvPr id="5" name="Table 4"/>
          <p:cNvGraphicFramePr>
            <a:graphicFrameLocks noGrp="1"/>
          </p:cNvGraphicFramePr>
          <p:nvPr>
            <p:extLst>
              <p:ext uri="{D42A27DB-BD31-4B8C-83A1-F6EECF244321}">
                <p14:modId xmlns:p14="http://schemas.microsoft.com/office/powerpoint/2010/main" val="4269804789"/>
              </p:ext>
            </p:extLst>
          </p:nvPr>
        </p:nvGraphicFramePr>
        <p:xfrm>
          <a:off x="1695797" y="1695044"/>
          <a:ext cx="8370914" cy="262636"/>
        </p:xfrm>
        <a:graphic>
          <a:graphicData uri="http://schemas.openxmlformats.org/drawingml/2006/table">
            <a:tbl>
              <a:tblPr firstRow="1" firstCol="1" bandRow="1"/>
              <a:tblGrid>
                <a:gridCol w="836567">
                  <a:extLst>
                    <a:ext uri="{9D8B030D-6E8A-4147-A177-3AD203B41FA5}">
                      <a16:colId xmlns:a16="http://schemas.microsoft.com/office/drawing/2014/main" val="2698682214"/>
                    </a:ext>
                  </a:extLst>
                </a:gridCol>
                <a:gridCol w="836567">
                  <a:extLst>
                    <a:ext uri="{9D8B030D-6E8A-4147-A177-3AD203B41FA5}">
                      <a16:colId xmlns:a16="http://schemas.microsoft.com/office/drawing/2014/main" val="3558522669"/>
                    </a:ext>
                  </a:extLst>
                </a:gridCol>
                <a:gridCol w="836567">
                  <a:extLst>
                    <a:ext uri="{9D8B030D-6E8A-4147-A177-3AD203B41FA5}">
                      <a16:colId xmlns:a16="http://schemas.microsoft.com/office/drawing/2014/main" val="922657043"/>
                    </a:ext>
                  </a:extLst>
                </a:gridCol>
                <a:gridCol w="836567">
                  <a:extLst>
                    <a:ext uri="{9D8B030D-6E8A-4147-A177-3AD203B41FA5}">
                      <a16:colId xmlns:a16="http://schemas.microsoft.com/office/drawing/2014/main" val="1533032578"/>
                    </a:ext>
                  </a:extLst>
                </a:gridCol>
                <a:gridCol w="837441">
                  <a:extLst>
                    <a:ext uri="{9D8B030D-6E8A-4147-A177-3AD203B41FA5}">
                      <a16:colId xmlns:a16="http://schemas.microsoft.com/office/drawing/2014/main" val="2111378148"/>
                    </a:ext>
                  </a:extLst>
                </a:gridCol>
                <a:gridCol w="837441">
                  <a:extLst>
                    <a:ext uri="{9D8B030D-6E8A-4147-A177-3AD203B41FA5}">
                      <a16:colId xmlns:a16="http://schemas.microsoft.com/office/drawing/2014/main" val="3057882266"/>
                    </a:ext>
                  </a:extLst>
                </a:gridCol>
                <a:gridCol w="837441">
                  <a:extLst>
                    <a:ext uri="{9D8B030D-6E8A-4147-A177-3AD203B41FA5}">
                      <a16:colId xmlns:a16="http://schemas.microsoft.com/office/drawing/2014/main" val="3415147525"/>
                    </a:ext>
                  </a:extLst>
                </a:gridCol>
                <a:gridCol w="837441">
                  <a:extLst>
                    <a:ext uri="{9D8B030D-6E8A-4147-A177-3AD203B41FA5}">
                      <a16:colId xmlns:a16="http://schemas.microsoft.com/office/drawing/2014/main" val="3227142513"/>
                    </a:ext>
                  </a:extLst>
                </a:gridCol>
                <a:gridCol w="837441">
                  <a:extLst>
                    <a:ext uri="{9D8B030D-6E8A-4147-A177-3AD203B41FA5}">
                      <a16:colId xmlns:a16="http://schemas.microsoft.com/office/drawing/2014/main" val="701122303"/>
                    </a:ext>
                  </a:extLst>
                </a:gridCol>
                <a:gridCol w="837441">
                  <a:extLst>
                    <a:ext uri="{9D8B030D-6E8A-4147-A177-3AD203B41FA5}">
                      <a16:colId xmlns:a16="http://schemas.microsoft.com/office/drawing/2014/main" val="1555964084"/>
                    </a:ext>
                  </a:extLst>
                </a:gridCol>
              </a:tblGrid>
              <a:tr h="191156">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FOR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WITH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WITH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FOR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514013"/>
                  </a:ext>
                </a:extLst>
              </a:tr>
            </a:tbl>
          </a:graphicData>
        </a:graphic>
      </p:graphicFrame>
      <p:sp>
        <p:nvSpPr>
          <p:cNvPr id="6" name="Rectangle 5"/>
          <p:cNvSpPr/>
          <p:nvPr/>
        </p:nvSpPr>
        <p:spPr>
          <a:xfrm>
            <a:off x="2894938" y="1007392"/>
            <a:ext cx="4624984" cy="338554"/>
          </a:xfrm>
          <a:prstGeom prst="rect">
            <a:avLst/>
          </a:prstGeom>
          <a:solidFill>
            <a:schemeClr val="accent6">
              <a:lumMod val="60000"/>
              <a:lumOff val="40000"/>
            </a:schemeClr>
          </a:solidFill>
        </p:spPr>
        <p:txBody>
          <a:bodyPr wrap="none">
            <a:spAutoFit/>
          </a:bodyPr>
          <a:lstStyle/>
          <a:p>
            <a:r>
              <a:rPr lang="en-US" sz="1600" b="1" i="1" dirty="0">
                <a:latin typeface="Times New Roman" panose="02020603050405020304" pitchFamily="18" charset="0"/>
                <a:ea typeface="Calibri" panose="020F0502020204030204" pitchFamily="34" charset="0"/>
              </a:rPr>
              <a:t>Insert the appropriate </a:t>
            </a:r>
            <a:r>
              <a:rPr lang="en-US" sz="1600" b="1" i="1" u="sng" dirty="0">
                <a:latin typeface="Times New Roman" panose="02020603050405020304" pitchFamily="18" charset="0"/>
                <a:ea typeface="Calibri" panose="020F0502020204030204" pitchFamily="34" charset="0"/>
              </a:rPr>
              <a:t>prepositions</a:t>
            </a:r>
            <a:r>
              <a:rPr lang="en-US" sz="1600" b="1" i="1" dirty="0">
                <a:latin typeface="Times New Roman" panose="02020603050405020304" pitchFamily="18" charset="0"/>
                <a:ea typeface="Calibri" panose="020F0502020204030204" pitchFamily="34" charset="0"/>
              </a:rPr>
              <a:t> in the text below:</a:t>
            </a:r>
            <a:endParaRPr lang="en-US" sz="1600" dirty="0"/>
          </a:p>
        </p:txBody>
      </p:sp>
      <p:sp>
        <p:nvSpPr>
          <p:cNvPr id="7" name="Rectangle 6"/>
          <p:cNvSpPr/>
          <p:nvPr/>
        </p:nvSpPr>
        <p:spPr>
          <a:xfrm>
            <a:off x="640080" y="2372765"/>
            <a:ext cx="10713720" cy="4105932"/>
          </a:xfrm>
          <a:prstGeom prst="rect">
            <a:avLst/>
          </a:prstGeom>
        </p:spPr>
        <p:txBody>
          <a:bodyPr wrap="square">
            <a:spAutoFit/>
          </a:bodyPr>
          <a:lstStyle/>
          <a:p>
            <a:pPr algn="just">
              <a:lnSpc>
                <a:spcPct val="115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Burial goods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Egyptians buried their dead goods they believed would be needed the afterlife: clothing, jewelry, wigs, tools, chariots, food, even ( first) servants. Small models of servants were later substituted real servants. Wall paintings were believed to provide the dead person ‘real life’ experiences. (</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missing prepositions</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Preparing for the afterlife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The ancient Egyptians believed an afterlife. But death was not kind everybody! The ‘unfortunates’ were those who did not please the gods or did not prepare properly their journey through the Underworld the next life. Travelers the Underworld came across confusing crossroads and could meet terrifying creatures and spirits. </a:t>
            </a:r>
          </a:p>
          <a:p>
            <a:pPr algn="just">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missing prepositions</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allout: Bent Line with No Border 2">
            <a:extLst>
              <a:ext uri="{FF2B5EF4-FFF2-40B4-BE49-F238E27FC236}">
                <a16:creationId xmlns:a16="http://schemas.microsoft.com/office/drawing/2014/main" id="{B421D019-3E1F-AE2D-DFF2-86FBF274971D}"/>
              </a:ext>
            </a:extLst>
          </p:cNvPr>
          <p:cNvSpPr/>
          <p:nvPr/>
        </p:nvSpPr>
        <p:spPr>
          <a:xfrm>
            <a:off x="3699510" y="2694453"/>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WITH</a:t>
            </a:r>
          </a:p>
        </p:txBody>
      </p:sp>
      <p:sp>
        <p:nvSpPr>
          <p:cNvPr id="4" name="Callout: Bent Line with No Border 3">
            <a:extLst>
              <a:ext uri="{FF2B5EF4-FFF2-40B4-BE49-F238E27FC236}">
                <a16:creationId xmlns:a16="http://schemas.microsoft.com/office/drawing/2014/main" id="{28930ED3-E073-B63A-2927-7973A9BBDDF9}"/>
              </a:ext>
            </a:extLst>
          </p:cNvPr>
          <p:cNvSpPr/>
          <p:nvPr/>
        </p:nvSpPr>
        <p:spPr>
          <a:xfrm>
            <a:off x="7368540" y="2694453"/>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IN</a:t>
            </a:r>
          </a:p>
        </p:txBody>
      </p:sp>
      <p:sp>
        <p:nvSpPr>
          <p:cNvPr id="8" name="Callout: Bent Line with No Border 7">
            <a:extLst>
              <a:ext uri="{FF2B5EF4-FFF2-40B4-BE49-F238E27FC236}">
                <a16:creationId xmlns:a16="http://schemas.microsoft.com/office/drawing/2014/main" id="{55B113B5-8380-AD31-6277-D851719B4ABD}"/>
              </a:ext>
            </a:extLst>
          </p:cNvPr>
          <p:cNvSpPr/>
          <p:nvPr/>
        </p:nvSpPr>
        <p:spPr>
          <a:xfrm>
            <a:off x="3020159" y="3116836"/>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AT</a:t>
            </a:r>
          </a:p>
        </p:txBody>
      </p:sp>
      <p:sp>
        <p:nvSpPr>
          <p:cNvPr id="9" name="Callout: Bent Line with No Border 8">
            <a:extLst>
              <a:ext uri="{FF2B5EF4-FFF2-40B4-BE49-F238E27FC236}">
                <a16:creationId xmlns:a16="http://schemas.microsoft.com/office/drawing/2014/main" id="{12709B3D-2395-D091-B142-074B5D327580}"/>
              </a:ext>
            </a:extLst>
          </p:cNvPr>
          <p:cNvSpPr/>
          <p:nvPr/>
        </p:nvSpPr>
        <p:spPr>
          <a:xfrm>
            <a:off x="8867041" y="3116836"/>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FOR</a:t>
            </a:r>
          </a:p>
        </p:txBody>
      </p:sp>
      <p:sp>
        <p:nvSpPr>
          <p:cNvPr id="10" name="Callout: Bent Line with No Border 9">
            <a:extLst>
              <a:ext uri="{FF2B5EF4-FFF2-40B4-BE49-F238E27FC236}">
                <a16:creationId xmlns:a16="http://schemas.microsoft.com/office/drawing/2014/main" id="{810CCF12-EE28-F237-61A6-5FDD968E18A3}"/>
              </a:ext>
            </a:extLst>
          </p:cNvPr>
          <p:cNvSpPr/>
          <p:nvPr/>
        </p:nvSpPr>
        <p:spPr>
          <a:xfrm>
            <a:off x="4824703" y="3474233"/>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WITH</a:t>
            </a:r>
          </a:p>
        </p:txBody>
      </p:sp>
      <p:sp>
        <p:nvSpPr>
          <p:cNvPr id="11" name="Callout: Bent Line with No Border 10">
            <a:extLst>
              <a:ext uri="{FF2B5EF4-FFF2-40B4-BE49-F238E27FC236}">
                <a16:creationId xmlns:a16="http://schemas.microsoft.com/office/drawing/2014/main" id="{E9BA91CD-0A69-16ED-DAA9-0160C97EB8BC}"/>
              </a:ext>
            </a:extLst>
          </p:cNvPr>
          <p:cNvSpPr/>
          <p:nvPr/>
        </p:nvSpPr>
        <p:spPr>
          <a:xfrm>
            <a:off x="3910303" y="4753621"/>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IN</a:t>
            </a:r>
          </a:p>
        </p:txBody>
      </p:sp>
      <p:sp>
        <p:nvSpPr>
          <p:cNvPr id="12" name="Callout: Bent Line with No Border 11">
            <a:extLst>
              <a:ext uri="{FF2B5EF4-FFF2-40B4-BE49-F238E27FC236}">
                <a16:creationId xmlns:a16="http://schemas.microsoft.com/office/drawing/2014/main" id="{FB45E325-690F-DC69-E226-AB1E76D439F7}"/>
              </a:ext>
            </a:extLst>
          </p:cNvPr>
          <p:cNvSpPr/>
          <p:nvPr/>
        </p:nvSpPr>
        <p:spPr>
          <a:xfrm>
            <a:off x="7215122" y="4775234"/>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TO</a:t>
            </a:r>
          </a:p>
        </p:txBody>
      </p:sp>
      <p:sp>
        <p:nvSpPr>
          <p:cNvPr id="13" name="Callout: Bent Line with No Border 12">
            <a:extLst>
              <a:ext uri="{FF2B5EF4-FFF2-40B4-BE49-F238E27FC236}">
                <a16:creationId xmlns:a16="http://schemas.microsoft.com/office/drawing/2014/main" id="{3FF8A5D2-A78A-678B-0DA3-3C0CF6D91D3F}"/>
              </a:ext>
            </a:extLst>
          </p:cNvPr>
          <p:cNvSpPr/>
          <p:nvPr/>
        </p:nvSpPr>
        <p:spPr>
          <a:xfrm>
            <a:off x="5791200" y="5166206"/>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FOR</a:t>
            </a:r>
          </a:p>
        </p:txBody>
      </p:sp>
      <p:sp>
        <p:nvSpPr>
          <p:cNvPr id="14" name="Callout: Bent Line with No Border 13">
            <a:extLst>
              <a:ext uri="{FF2B5EF4-FFF2-40B4-BE49-F238E27FC236}">
                <a16:creationId xmlns:a16="http://schemas.microsoft.com/office/drawing/2014/main" id="{864D3894-65E9-4457-FF33-1B4303408DC6}"/>
              </a:ext>
            </a:extLst>
          </p:cNvPr>
          <p:cNvSpPr/>
          <p:nvPr/>
        </p:nvSpPr>
        <p:spPr>
          <a:xfrm>
            <a:off x="9378875" y="5162956"/>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TO</a:t>
            </a:r>
          </a:p>
        </p:txBody>
      </p:sp>
      <p:sp>
        <p:nvSpPr>
          <p:cNvPr id="15" name="Callout: Bent Line with No Border 14">
            <a:extLst>
              <a:ext uri="{FF2B5EF4-FFF2-40B4-BE49-F238E27FC236}">
                <a16:creationId xmlns:a16="http://schemas.microsoft.com/office/drawing/2014/main" id="{1083E224-18EB-D7D8-D5B6-C41B7DEA9EEB}"/>
              </a:ext>
            </a:extLst>
          </p:cNvPr>
          <p:cNvSpPr/>
          <p:nvPr/>
        </p:nvSpPr>
        <p:spPr>
          <a:xfrm>
            <a:off x="1013080" y="5579740"/>
            <a:ext cx="609600" cy="204117"/>
          </a:xfrm>
          <a:prstGeom prst="callout2">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200" b="1" dirty="0">
                <a:solidFill>
                  <a:schemeClr val="tx1"/>
                </a:solidFill>
              </a:rPr>
              <a:t>IN</a:t>
            </a:r>
          </a:p>
        </p:txBody>
      </p:sp>
    </p:spTree>
    <p:extLst>
      <p:ext uri="{BB962C8B-B14F-4D97-AF65-F5344CB8AC3E}">
        <p14:creationId xmlns:p14="http://schemas.microsoft.com/office/powerpoint/2010/main" val="41756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animBg="1"/>
      <p:bldP spid="4"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5900"/>
          </a:xfrm>
        </p:spPr>
        <p:txBody>
          <a:bodyPr>
            <a:normAutofit fontScale="90000"/>
          </a:bodyPr>
          <a:lstStyle/>
          <a:p>
            <a:r>
              <a:rPr lang="en-US" dirty="0"/>
              <a:t>Tenses                                                 Textbook, p. 67</a:t>
            </a:r>
          </a:p>
        </p:txBody>
      </p:sp>
      <p:sp>
        <p:nvSpPr>
          <p:cNvPr id="4" name="Rectangle 3"/>
          <p:cNvSpPr/>
          <p:nvPr/>
        </p:nvSpPr>
        <p:spPr>
          <a:xfrm>
            <a:off x="1030777" y="1409587"/>
            <a:ext cx="9742517" cy="4056495"/>
          </a:xfrm>
          <a:prstGeom prst="rect">
            <a:avLst/>
          </a:prstGeom>
        </p:spPr>
        <p:txBody>
          <a:bodyPr wrap="square">
            <a:spAutoFit/>
          </a:bodyPr>
          <a:lstStyle/>
          <a:p>
            <a:pPr algn="ctr">
              <a:lnSpc>
                <a:spcPct val="115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The Opening of the Mouth Ceremony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When an ancient Egyptian died, he (1)______________(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NOT/BURY</a:t>
            </a:r>
            <a:r>
              <a:rPr lang="en-US" sz="1600" dirty="0">
                <a:latin typeface="Times New Roman" panose="02020603050405020304" pitchFamily="18" charset="0"/>
                <a:ea typeface="Calibri" panose="020F0502020204030204" pitchFamily="34" charset="0"/>
                <a:cs typeface="Times New Roman" panose="02020603050405020304" pitchFamily="18" charset="0"/>
              </a:rPr>
              <a:t>)  into the ground, (2)_____________(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MOURN</a:t>
            </a:r>
            <a:r>
              <a:rPr lang="en-US" sz="1600" dirty="0">
                <a:latin typeface="Times New Roman" panose="02020603050405020304" pitchFamily="18" charset="0"/>
                <a:ea typeface="Calibri" panose="020F0502020204030204" pitchFamily="34" charset="0"/>
                <a:cs typeface="Times New Roman" panose="02020603050405020304" pitchFamily="18" charset="0"/>
              </a:rPr>
              <a:t>) and then forgotten. Nor was his grave simply visited at certain times and some words (3)____________(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SPEAK</a:t>
            </a:r>
            <a:r>
              <a:rPr lang="en-US" sz="1600" dirty="0">
                <a:latin typeface="Times New Roman" panose="02020603050405020304" pitchFamily="18" charset="0"/>
                <a:ea typeface="Calibri" panose="020F0502020204030204" pitchFamily="34" charset="0"/>
                <a:cs typeface="Times New Roman" panose="02020603050405020304" pitchFamily="18" charset="0"/>
              </a:rPr>
              <a:t>) over it, so that once again he could (4)_____________(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FORGET</a:t>
            </a:r>
            <a:r>
              <a:rPr lang="en-US" sz="1600" dirty="0">
                <a:latin typeface="Times New Roman" panose="02020603050405020304" pitchFamily="18" charset="0"/>
                <a:ea typeface="Calibri" panose="020F0502020204030204" pitchFamily="34" charset="0"/>
                <a:cs typeface="Times New Roman" panose="02020603050405020304" pitchFamily="18" charset="0"/>
              </a:rPr>
              <a:t>) until the next visit. The ancient Egyptians believed in a ritual which (5)______________(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EXIST</a:t>
            </a:r>
            <a:r>
              <a:rPr lang="en-US" sz="1600" dirty="0">
                <a:latin typeface="Times New Roman" panose="02020603050405020304" pitchFamily="18" charset="0"/>
                <a:ea typeface="Calibri" panose="020F0502020204030204" pitchFamily="34" charset="0"/>
                <a:cs typeface="Times New Roman" panose="02020603050405020304" pitchFamily="18" charset="0"/>
              </a:rPr>
              <a:t>) to bring sensory life back to the deceased, (6)____________(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ENABLE</a:t>
            </a:r>
            <a:r>
              <a:rPr lang="en-US" sz="1600" dirty="0">
                <a:latin typeface="Times New Roman" panose="02020603050405020304" pitchFamily="18" charset="0"/>
                <a:ea typeface="Calibri" panose="020F0502020204030204" pitchFamily="34" charset="0"/>
                <a:cs typeface="Times New Roman" panose="02020603050405020304" pitchFamily="18" charset="0"/>
              </a:rPr>
              <a:t>) them to see, smell, breathe, hear, eat and enjoy the foods and drinks brought to the tomb each day.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The ritual that would re-animate the deceased (7)____________(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CALL</a:t>
            </a:r>
            <a:r>
              <a:rPr lang="en-US" sz="1600" dirty="0">
                <a:latin typeface="Times New Roman" panose="02020603050405020304" pitchFamily="18" charset="0"/>
                <a:ea typeface="Calibri" panose="020F0502020204030204" pitchFamily="34" charset="0"/>
                <a:cs typeface="Times New Roman" panose="02020603050405020304" pitchFamily="18" charset="0"/>
              </a:rPr>
              <a:t>) the </a:t>
            </a:r>
            <a:r>
              <a:rPr lang="en-US" sz="1600" b="1" dirty="0">
                <a:latin typeface="Times New Roman" panose="02020603050405020304" pitchFamily="18" charset="0"/>
                <a:ea typeface="Calibri" panose="020F0502020204030204" pitchFamily="34" charset="0"/>
                <a:cs typeface="Times New Roman" panose="02020603050405020304" pitchFamily="18" charset="0"/>
              </a:rPr>
              <a:t>Opening of the Mouth</a:t>
            </a:r>
            <a:r>
              <a:rPr lang="en-US" sz="1600" dirty="0">
                <a:latin typeface="Times New Roman" panose="02020603050405020304" pitchFamily="18" charset="0"/>
                <a:ea typeface="Calibri" panose="020F0502020204030204" pitchFamily="34" charset="0"/>
                <a:cs typeface="Times New Roman" panose="02020603050405020304" pitchFamily="18" charset="0"/>
              </a:rPr>
              <a:t> ceremony. It (8)_____________(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BE</a:t>
            </a:r>
            <a:r>
              <a:rPr lang="en-US" sz="1600" dirty="0">
                <a:latin typeface="Times New Roman" panose="02020603050405020304" pitchFamily="18" charset="0"/>
                <a:ea typeface="Calibri" panose="020F0502020204030204" pitchFamily="34" charset="0"/>
                <a:cs typeface="Times New Roman" panose="02020603050405020304" pitchFamily="18" charset="0"/>
              </a:rPr>
              <a:t>) an important ritual in both funerary and in temple practice. The ceremony (9)____________(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PERFORM</a:t>
            </a:r>
            <a:r>
              <a:rPr lang="en-US" sz="1600" dirty="0">
                <a:latin typeface="Times New Roman" panose="02020603050405020304" pitchFamily="18" charset="0"/>
                <a:ea typeface="Calibri" panose="020F0502020204030204" pitchFamily="34" charset="0"/>
                <a:cs typeface="Times New Roman" panose="02020603050405020304" pitchFamily="18" charset="0"/>
              </a:rPr>
              <a:t>) by the chief priest and other assistants. They used a special tool called an </a:t>
            </a:r>
            <a:r>
              <a:rPr lang="en-US" sz="1600" i="1" dirty="0">
                <a:latin typeface="Times New Roman" panose="02020603050405020304" pitchFamily="18" charset="0"/>
                <a:ea typeface="Calibri" panose="020F0502020204030204" pitchFamily="34" charset="0"/>
                <a:cs typeface="Times New Roman" panose="02020603050405020304" pitchFamily="18" charset="0"/>
              </a:rPr>
              <a:t>adze</a:t>
            </a:r>
            <a:r>
              <a:rPr lang="en-US" sz="1600" dirty="0">
                <a:latin typeface="Times New Roman" panose="02020603050405020304" pitchFamily="18" charset="0"/>
                <a:ea typeface="Calibri" panose="020F0502020204030204" pitchFamily="34" charset="0"/>
                <a:cs typeface="Times New Roman" panose="02020603050405020304" pitchFamily="18" charset="0"/>
              </a:rPr>
              <a:t> (an axe-like tool) to awaken the dead person’s senses. The ritual (10)_____________(</a:t>
            </a:r>
            <a:r>
              <a:rPr lang="en-US" sz="1600" b="1" dirty="0">
                <a:latin typeface="Times New Roman" panose="02020603050405020304" pitchFamily="18" charset="0"/>
                <a:ea typeface="Calibri" panose="020F0502020204030204" pitchFamily="34" charset="0"/>
                <a:cs typeface="Times New Roman" panose="02020603050405020304" pitchFamily="18" charset="0"/>
              </a:rPr>
              <a:t>INVOLVE</a:t>
            </a:r>
            <a:r>
              <a:rPr lang="en-US" sz="1600" dirty="0">
                <a:latin typeface="Times New Roman" panose="02020603050405020304" pitchFamily="18" charset="0"/>
                <a:ea typeface="Calibri" panose="020F0502020204030204" pitchFamily="34" charset="0"/>
                <a:cs typeface="Times New Roman" panose="02020603050405020304" pitchFamily="18" charset="0"/>
              </a:rPr>
              <a:t>) either the mummy or a statue of the deceased and it was conducted inside one of the chambers of the tomb.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C42E5CA-772A-DF64-EE7C-0951B77F3822}"/>
              </a:ext>
            </a:extLst>
          </p:cNvPr>
          <p:cNvSpPr/>
          <p:nvPr/>
        </p:nvSpPr>
        <p:spPr>
          <a:xfrm>
            <a:off x="5771070" y="2044460"/>
            <a:ext cx="2622431"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WASN’T BURIED</a:t>
            </a:r>
          </a:p>
        </p:txBody>
      </p:sp>
      <p:sp>
        <p:nvSpPr>
          <p:cNvPr id="6" name="Rectangle 5">
            <a:extLst>
              <a:ext uri="{FF2B5EF4-FFF2-40B4-BE49-F238E27FC236}">
                <a16:creationId xmlns:a16="http://schemas.microsoft.com/office/drawing/2014/main" id="{7500AA8E-6168-6C8D-2DAB-4D88C6AA71F6}"/>
              </a:ext>
            </a:extLst>
          </p:cNvPr>
          <p:cNvSpPr/>
          <p:nvPr/>
        </p:nvSpPr>
        <p:spPr>
          <a:xfrm>
            <a:off x="1118557" y="2334883"/>
            <a:ext cx="2487285"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MOURNED</a:t>
            </a:r>
          </a:p>
        </p:txBody>
      </p:sp>
      <p:sp>
        <p:nvSpPr>
          <p:cNvPr id="7" name="Rectangle 6">
            <a:extLst>
              <a:ext uri="{FF2B5EF4-FFF2-40B4-BE49-F238E27FC236}">
                <a16:creationId xmlns:a16="http://schemas.microsoft.com/office/drawing/2014/main" id="{3F64E2E0-A958-725C-6AEC-5632BDBAC9BD}"/>
              </a:ext>
            </a:extLst>
          </p:cNvPr>
          <p:cNvSpPr/>
          <p:nvPr/>
        </p:nvSpPr>
        <p:spPr>
          <a:xfrm>
            <a:off x="1118558" y="2628180"/>
            <a:ext cx="2314756"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SPOKEN</a:t>
            </a:r>
          </a:p>
        </p:txBody>
      </p:sp>
      <p:sp>
        <p:nvSpPr>
          <p:cNvPr id="8" name="Rectangle 7">
            <a:extLst>
              <a:ext uri="{FF2B5EF4-FFF2-40B4-BE49-F238E27FC236}">
                <a16:creationId xmlns:a16="http://schemas.microsoft.com/office/drawing/2014/main" id="{2E862AFD-279F-56B8-253D-FE2D21D51C19}"/>
              </a:ext>
            </a:extLst>
          </p:cNvPr>
          <p:cNvSpPr/>
          <p:nvPr/>
        </p:nvSpPr>
        <p:spPr>
          <a:xfrm>
            <a:off x="6458308" y="2610926"/>
            <a:ext cx="2622431"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BE FORGOTTEN</a:t>
            </a:r>
          </a:p>
        </p:txBody>
      </p:sp>
      <p:sp>
        <p:nvSpPr>
          <p:cNvPr id="9" name="Rectangle 8">
            <a:extLst>
              <a:ext uri="{FF2B5EF4-FFF2-40B4-BE49-F238E27FC236}">
                <a16:creationId xmlns:a16="http://schemas.microsoft.com/office/drawing/2014/main" id="{75C354AC-F6F7-F954-F4C2-F8433C3E9359}"/>
              </a:ext>
            </a:extLst>
          </p:cNvPr>
          <p:cNvSpPr/>
          <p:nvPr/>
        </p:nvSpPr>
        <p:spPr>
          <a:xfrm>
            <a:off x="5405885" y="2903619"/>
            <a:ext cx="2418274"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EXISTED</a:t>
            </a:r>
          </a:p>
        </p:txBody>
      </p:sp>
      <p:sp>
        <p:nvSpPr>
          <p:cNvPr id="10" name="Rectangle 9">
            <a:extLst>
              <a:ext uri="{FF2B5EF4-FFF2-40B4-BE49-F238E27FC236}">
                <a16:creationId xmlns:a16="http://schemas.microsoft.com/office/drawing/2014/main" id="{FF124EED-FC16-8F26-28D0-808334B3DF57}"/>
              </a:ext>
            </a:extLst>
          </p:cNvPr>
          <p:cNvSpPr/>
          <p:nvPr/>
        </p:nvSpPr>
        <p:spPr>
          <a:xfrm>
            <a:off x="1926564" y="3204713"/>
            <a:ext cx="2418274"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ENABLING</a:t>
            </a:r>
          </a:p>
        </p:txBody>
      </p:sp>
      <p:sp>
        <p:nvSpPr>
          <p:cNvPr id="11" name="Rectangle 10">
            <a:extLst>
              <a:ext uri="{FF2B5EF4-FFF2-40B4-BE49-F238E27FC236}">
                <a16:creationId xmlns:a16="http://schemas.microsoft.com/office/drawing/2014/main" id="{1AF005AF-9C03-E295-4C2E-0AD898626874}"/>
              </a:ext>
            </a:extLst>
          </p:cNvPr>
          <p:cNvSpPr/>
          <p:nvPr/>
        </p:nvSpPr>
        <p:spPr>
          <a:xfrm>
            <a:off x="5014821" y="4036551"/>
            <a:ext cx="2170983"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IS CALLED</a:t>
            </a:r>
          </a:p>
        </p:txBody>
      </p:sp>
      <p:sp>
        <p:nvSpPr>
          <p:cNvPr id="12" name="Rectangle 11">
            <a:extLst>
              <a:ext uri="{FF2B5EF4-FFF2-40B4-BE49-F238E27FC236}">
                <a16:creationId xmlns:a16="http://schemas.microsoft.com/office/drawing/2014/main" id="{4FE11491-3D71-B8C9-825C-EFC389436EFA}"/>
              </a:ext>
            </a:extLst>
          </p:cNvPr>
          <p:cNvSpPr/>
          <p:nvPr/>
        </p:nvSpPr>
        <p:spPr>
          <a:xfrm>
            <a:off x="1118557" y="4282403"/>
            <a:ext cx="2418274"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WAS</a:t>
            </a:r>
          </a:p>
        </p:txBody>
      </p:sp>
      <p:sp>
        <p:nvSpPr>
          <p:cNvPr id="13" name="Rectangle 12">
            <a:extLst>
              <a:ext uri="{FF2B5EF4-FFF2-40B4-BE49-F238E27FC236}">
                <a16:creationId xmlns:a16="http://schemas.microsoft.com/office/drawing/2014/main" id="{A6CCAC0D-6123-77AC-351D-4C5527BC13EB}"/>
              </a:ext>
            </a:extLst>
          </p:cNvPr>
          <p:cNvSpPr/>
          <p:nvPr/>
        </p:nvSpPr>
        <p:spPr>
          <a:xfrm>
            <a:off x="1118557" y="4575700"/>
            <a:ext cx="2599428"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WAS PERFORMED</a:t>
            </a:r>
          </a:p>
        </p:txBody>
      </p:sp>
      <p:sp>
        <p:nvSpPr>
          <p:cNvPr id="14" name="Rectangle 13">
            <a:extLst>
              <a:ext uri="{FF2B5EF4-FFF2-40B4-BE49-F238E27FC236}">
                <a16:creationId xmlns:a16="http://schemas.microsoft.com/office/drawing/2014/main" id="{4F797963-A992-7629-5106-F0BB34DC7076}"/>
              </a:ext>
            </a:extLst>
          </p:cNvPr>
          <p:cNvSpPr/>
          <p:nvPr/>
        </p:nvSpPr>
        <p:spPr>
          <a:xfrm>
            <a:off x="6104625" y="4857721"/>
            <a:ext cx="2771956" cy="22428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INVOLVED</a:t>
            </a:r>
          </a:p>
        </p:txBody>
      </p:sp>
    </p:spTree>
    <p:extLst>
      <p:ext uri="{BB962C8B-B14F-4D97-AF65-F5344CB8AC3E}">
        <p14:creationId xmlns:p14="http://schemas.microsoft.com/office/powerpoint/2010/main" val="220199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439" y="2734889"/>
            <a:ext cx="5654041" cy="822960"/>
          </a:xfrm>
          <a:solidFill>
            <a:srgbClr val="FFFF00"/>
          </a:solidFill>
        </p:spPr>
        <p:txBody>
          <a:bodyPr>
            <a:normAutofit fontScale="90000"/>
          </a:bodyPr>
          <a:lstStyle/>
          <a:p>
            <a:pPr algn="ctr"/>
            <a:br>
              <a:rPr lang="en-US" b="1" dirty="0"/>
            </a:br>
            <a:r>
              <a:rPr lang="en-US" b="1" dirty="0"/>
              <a:t>Significant mummies</a:t>
            </a:r>
            <a:br>
              <a:rPr lang="en-US" b="1" dirty="0"/>
            </a:br>
            <a:endParaRPr lang="en-US" b="1" dirty="0"/>
          </a:p>
        </p:txBody>
      </p:sp>
      <p:sp>
        <p:nvSpPr>
          <p:cNvPr id="4" name="Rectangle 3"/>
          <p:cNvSpPr/>
          <p:nvPr/>
        </p:nvSpPr>
        <p:spPr>
          <a:xfrm>
            <a:off x="8068107" y="3920812"/>
            <a:ext cx="3180487" cy="584775"/>
          </a:xfrm>
          <a:prstGeom prst="rect">
            <a:avLst/>
          </a:prstGeom>
        </p:spPr>
        <p:txBody>
          <a:bodyPr wrap="none">
            <a:spAutoFit/>
          </a:bodyPr>
          <a:lstStyle/>
          <a:p>
            <a:pPr algn="ctr"/>
            <a:r>
              <a:rPr lang="en-US" sz="3200" b="1" dirty="0" err="1"/>
              <a:t>Texbook</a:t>
            </a:r>
            <a:r>
              <a:rPr lang="en-US" sz="3200" b="1" dirty="0"/>
              <a:t>, p. 67-68</a:t>
            </a:r>
          </a:p>
        </p:txBody>
      </p:sp>
    </p:spTree>
    <p:extLst>
      <p:ext uri="{BB962C8B-B14F-4D97-AF65-F5344CB8AC3E}">
        <p14:creationId xmlns:p14="http://schemas.microsoft.com/office/powerpoint/2010/main" val="93117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7464"/>
          </a:xfrm>
        </p:spPr>
        <p:txBody>
          <a:bodyPr>
            <a:normAutofit fontScale="90000"/>
          </a:bodyPr>
          <a:lstStyle/>
          <a:p>
            <a:r>
              <a:rPr lang="en-US" b="1" dirty="0"/>
              <a:t>Ginger </a:t>
            </a:r>
          </a:p>
        </p:txBody>
      </p:sp>
      <p:graphicFrame>
        <p:nvGraphicFramePr>
          <p:cNvPr id="4" name="Table 3"/>
          <p:cNvGraphicFramePr>
            <a:graphicFrameLocks noGrp="1"/>
          </p:cNvGraphicFramePr>
          <p:nvPr>
            <p:extLst>
              <p:ext uri="{D42A27DB-BD31-4B8C-83A1-F6EECF244321}">
                <p14:modId xmlns:p14="http://schemas.microsoft.com/office/powerpoint/2010/main" val="530675845"/>
              </p:ext>
            </p:extLst>
          </p:nvPr>
        </p:nvGraphicFramePr>
        <p:xfrm>
          <a:off x="1315506" y="1097658"/>
          <a:ext cx="8112235" cy="262636"/>
        </p:xfrm>
        <a:graphic>
          <a:graphicData uri="http://schemas.openxmlformats.org/drawingml/2006/table">
            <a:tbl>
              <a:tblPr firstRow="1" firstCol="1" bandRow="1"/>
              <a:tblGrid>
                <a:gridCol w="766954">
                  <a:extLst>
                    <a:ext uri="{9D8B030D-6E8A-4147-A177-3AD203B41FA5}">
                      <a16:colId xmlns:a16="http://schemas.microsoft.com/office/drawing/2014/main" val="1137069886"/>
                    </a:ext>
                  </a:extLst>
                </a:gridCol>
                <a:gridCol w="449072">
                  <a:extLst>
                    <a:ext uri="{9D8B030D-6E8A-4147-A177-3AD203B41FA5}">
                      <a16:colId xmlns:a16="http://schemas.microsoft.com/office/drawing/2014/main" val="350211987"/>
                    </a:ext>
                  </a:extLst>
                </a:gridCol>
                <a:gridCol w="766043">
                  <a:extLst>
                    <a:ext uri="{9D8B030D-6E8A-4147-A177-3AD203B41FA5}">
                      <a16:colId xmlns:a16="http://schemas.microsoft.com/office/drawing/2014/main" val="839184567"/>
                    </a:ext>
                  </a:extLst>
                </a:gridCol>
                <a:gridCol w="766043">
                  <a:extLst>
                    <a:ext uri="{9D8B030D-6E8A-4147-A177-3AD203B41FA5}">
                      <a16:colId xmlns:a16="http://schemas.microsoft.com/office/drawing/2014/main" val="3722839987"/>
                    </a:ext>
                  </a:extLst>
                </a:gridCol>
                <a:gridCol w="766043">
                  <a:extLst>
                    <a:ext uri="{9D8B030D-6E8A-4147-A177-3AD203B41FA5}">
                      <a16:colId xmlns:a16="http://schemas.microsoft.com/office/drawing/2014/main" val="2155549704"/>
                    </a:ext>
                  </a:extLst>
                </a:gridCol>
                <a:gridCol w="766043">
                  <a:extLst>
                    <a:ext uri="{9D8B030D-6E8A-4147-A177-3AD203B41FA5}">
                      <a16:colId xmlns:a16="http://schemas.microsoft.com/office/drawing/2014/main" val="242193349"/>
                    </a:ext>
                  </a:extLst>
                </a:gridCol>
                <a:gridCol w="766043">
                  <a:extLst>
                    <a:ext uri="{9D8B030D-6E8A-4147-A177-3AD203B41FA5}">
                      <a16:colId xmlns:a16="http://schemas.microsoft.com/office/drawing/2014/main" val="2071303038"/>
                    </a:ext>
                  </a:extLst>
                </a:gridCol>
                <a:gridCol w="766043">
                  <a:extLst>
                    <a:ext uri="{9D8B030D-6E8A-4147-A177-3AD203B41FA5}">
                      <a16:colId xmlns:a16="http://schemas.microsoft.com/office/drawing/2014/main" val="297628805"/>
                    </a:ext>
                  </a:extLst>
                </a:gridCol>
                <a:gridCol w="766043">
                  <a:extLst>
                    <a:ext uri="{9D8B030D-6E8A-4147-A177-3AD203B41FA5}">
                      <a16:colId xmlns:a16="http://schemas.microsoft.com/office/drawing/2014/main" val="2328153660"/>
                    </a:ext>
                  </a:extLst>
                </a:gridCol>
                <a:gridCol w="766954">
                  <a:extLst>
                    <a:ext uri="{9D8B030D-6E8A-4147-A177-3AD203B41FA5}">
                      <a16:colId xmlns:a16="http://schemas.microsoft.com/office/drawing/2014/main" val="3438479982"/>
                    </a:ext>
                  </a:extLst>
                </a:gridCol>
                <a:gridCol w="766954">
                  <a:extLst>
                    <a:ext uri="{9D8B030D-6E8A-4147-A177-3AD203B41FA5}">
                      <a16:colId xmlns:a16="http://schemas.microsoft.com/office/drawing/2014/main" val="1289049901"/>
                    </a:ext>
                  </a:extLst>
                </a:gridCol>
              </a:tblGrid>
              <a:tr h="0">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WITH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FOR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FROM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702878"/>
                  </a:ext>
                </a:extLst>
              </a:tr>
            </a:tbl>
          </a:graphicData>
        </a:graphic>
      </p:graphicFrame>
      <p:sp>
        <p:nvSpPr>
          <p:cNvPr id="5" name="Rectangle 4"/>
          <p:cNvSpPr/>
          <p:nvPr/>
        </p:nvSpPr>
        <p:spPr>
          <a:xfrm>
            <a:off x="838200" y="1737381"/>
            <a:ext cx="6163778" cy="4022961"/>
          </a:xfrm>
          <a:prstGeom prst="rect">
            <a:avLst/>
          </a:prstGeom>
        </p:spPr>
        <p:txBody>
          <a:bodyPr wrap="square">
            <a:spAutoFit/>
          </a:bodyPr>
          <a:lstStyle/>
          <a:p>
            <a:pPr algn="just">
              <a:lnSpc>
                <a:spcPct val="115000"/>
              </a:lnSpc>
              <a:spcAft>
                <a:spcPts val="1000"/>
              </a:spcAft>
            </a:pPr>
            <a:r>
              <a:rPr lang="en-US" b="1" dirty="0">
                <a:latin typeface="Times New Roman" panose="02020603050405020304" pitchFamily="18" charset="0"/>
                <a:ea typeface="Calibri" panose="020F0502020204030204" pitchFamily="34" charset="0"/>
                <a:cs typeface="Times New Roman" panose="02020603050405020304" pitchFamily="18" charset="0"/>
              </a:rPr>
              <a:t>Ginger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Nicknamed (1)____its red hair, ‘Ginger’ is the most famous of six naturally mummified bodies excavated (2)____the late 19</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dirty="0">
                <a:latin typeface="Times New Roman" panose="02020603050405020304" pitchFamily="18" charset="0"/>
                <a:ea typeface="Calibri" panose="020F0502020204030204" pitchFamily="34" charset="0"/>
                <a:cs typeface="Times New Roman" panose="02020603050405020304" pitchFamily="18" charset="0"/>
              </a:rPr>
              <a:t>  century (3)____the shallow graves in the Egyptian desert. It went (4)____display (5)____the British Museum in 1901, becoming the first mummy to be exhibited (6)____public, and has stayed there ever since. Ginger and the other bodies found (7)____it are the oldest known mummies (8)____existence, dating back (9)____about 3400 BCE. Artificial mummification was not yet a common practice (10)____the time of their deaths, but their bodies were naturally dried and preserved by the warm sand (11)____which they were buried.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981419" y="498823"/>
            <a:ext cx="2855269" cy="357534"/>
          </a:xfrm>
          <a:prstGeom prst="rect">
            <a:avLst/>
          </a:prstGeom>
          <a:solidFill>
            <a:schemeClr val="accent6">
              <a:lumMod val="60000"/>
              <a:lumOff val="40000"/>
            </a:schemeClr>
          </a:solidFill>
        </p:spPr>
        <p:txBody>
          <a:bodyPr wrap="none">
            <a:spAutoFit/>
          </a:bodyPr>
          <a:lstStyle/>
          <a:p>
            <a:pPr algn="just">
              <a:lnSpc>
                <a:spcPct val="115000"/>
              </a:lnSpc>
              <a:spcAft>
                <a:spcPts val="1000"/>
              </a:spcAft>
            </a:pPr>
            <a:r>
              <a:rPr lang="en-US" sz="1600" b="1" i="1" dirty="0">
                <a:latin typeface="Times New Roman" panose="02020603050405020304" pitchFamily="18" charset="0"/>
                <a:ea typeface="Calibri" panose="020F0502020204030204" pitchFamily="34" charset="0"/>
                <a:cs typeface="Times New Roman" panose="02020603050405020304" pitchFamily="18" charset="0"/>
              </a:rPr>
              <a:t>Insert the missing </a:t>
            </a:r>
            <a:r>
              <a:rPr lang="en-US" sz="1600" b="1" i="1" u="sng" dirty="0">
                <a:latin typeface="Times New Roman" panose="02020603050405020304" pitchFamily="18" charset="0"/>
                <a:ea typeface="Calibri" panose="020F0502020204030204" pitchFamily="34" charset="0"/>
                <a:cs typeface="Times New Roman" panose="02020603050405020304" pitchFamily="18" charset="0"/>
              </a:rPr>
              <a:t>prepositions</a:t>
            </a:r>
            <a:r>
              <a:rPr lang="en-US" sz="16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5503F63-F3BE-BFF8-DD49-B71A6CC4A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834" y="1471179"/>
            <a:ext cx="3022787" cy="3022787"/>
          </a:xfrm>
          <a:prstGeom prst="rect">
            <a:avLst/>
          </a:prstGeom>
        </p:spPr>
      </p:pic>
      <p:sp>
        <p:nvSpPr>
          <p:cNvPr id="9" name="TextBox 8">
            <a:extLst>
              <a:ext uri="{FF2B5EF4-FFF2-40B4-BE49-F238E27FC236}">
                <a16:creationId xmlns:a16="http://schemas.microsoft.com/office/drawing/2014/main" id="{3A73972C-1ABF-EE8E-1976-039E8AD6B1FB}"/>
              </a:ext>
            </a:extLst>
          </p:cNvPr>
          <p:cNvSpPr txBox="1"/>
          <p:nvPr/>
        </p:nvSpPr>
        <p:spPr>
          <a:xfrm>
            <a:off x="7315200" y="4765556"/>
            <a:ext cx="4752986" cy="1384995"/>
          </a:xfrm>
          <a:prstGeom prst="rect">
            <a:avLst/>
          </a:prstGeom>
          <a:solidFill>
            <a:schemeClr val="accent4">
              <a:lumMod val="20000"/>
              <a:lumOff val="80000"/>
            </a:schemeClr>
          </a:solidFill>
        </p:spPr>
        <p:txBody>
          <a:bodyPr wrap="square">
            <a:spAutoFit/>
          </a:bodyPr>
          <a:lstStyle/>
          <a:p>
            <a:r>
              <a:rPr lang="en-US" sz="1400" b="1" dirty="0">
                <a:solidFill>
                  <a:srgbClr val="3A3A3A"/>
                </a:solidFill>
                <a:latin typeface="rubik"/>
              </a:rPr>
              <a:t>- </a:t>
            </a:r>
            <a:r>
              <a:rPr lang="en-US" sz="1400" b="1" i="0" dirty="0">
                <a:solidFill>
                  <a:srgbClr val="3A3A3A"/>
                </a:solidFill>
                <a:effectLst/>
                <a:latin typeface="rubik"/>
              </a:rPr>
              <a:t>Ginger was found in 1896. </a:t>
            </a:r>
          </a:p>
          <a:p>
            <a:r>
              <a:rPr lang="en-US" sz="1400" b="1" i="0" dirty="0">
                <a:solidFill>
                  <a:srgbClr val="3A3A3A"/>
                </a:solidFill>
                <a:effectLst/>
                <a:latin typeface="rubik"/>
              </a:rPr>
              <a:t>- His body is very well preserved, including the red hair that earned him the nickname Ginger. </a:t>
            </a:r>
          </a:p>
          <a:p>
            <a:r>
              <a:rPr lang="en-US" sz="1400" b="1" i="0" dirty="0">
                <a:solidFill>
                  <a:srgbClr val="3A3A3A"/>
                </a:solidFill>
                <a:effectLst/>
                <a:latin typeface="rubik"/>
              </a:rPr>
              <a:t>- Studies show that he was around 18-21 when he died. </a:t>
            </a:r>
          </a:p>
          <a:p>
            <a:r>
              <a:rPr lang="en-US" sz="1400" b="1" i="0" dirty="0">
                <a:solidFill>
                  <a:srgbClr val="3A3A3A"/>
                </a:solidFill>
                <a:effectLst/>
                <a:latin typeface="rubik"/>
              </a:rPr>
              <a:t>- He has been at the British Museum since 1901.</a:t>
            </a:r>
          </a:p>
          <a:p>
            <a:endParaRPr lang="en-US" sz="1400" b="1" dirty="0"/>
          </a:p>
        </p:txBody>
      </p:sp>
      <p:sp>
        <p:nvSpPr>
          <p:cNvPr id="3" name="Rectangle 2">
            <a:extLst>
              <a:ext uri="{FF2B5EF4-FFF2-40B4-BE49-F238E27FC236}">
                <a16:creationId xmlns:a16="http://schemas.microsoft.com/office/drawing/2014/main" id="{814CC3F6-F822-71DD-3EE7-023573C2ECB8}"/>
              </a:ext>
            </a:extLst>
          </p:cNvPr>
          <p:cNvSpPr/>
          <p:nvPr/>
        </p:nvSpPr>
        <p:spPr>
          <a:xfrm>
            <a:off x="2082570" y="2293048"/>
            <a:ext cx="684076" cy="206187"/>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FOR</a:t>
            </a:r>
          </a:p>
        </p:txBody>
      </p:sp>
      <p:sp>
        <p:nvSpPr>
          <p:cNvPr id="8" name="Rectangle 7">
            <a:extLst>
              <a:ext uri="{FF2B5EF4-FFF2-40B4-BE49-F238E27FC236}">
                <a16:creationId xmlns:a16="http://schemas.microsoft.com/office/drawing/2014/main" id="{42DC43AC-F5D9-5E1D-881A-B5E819A5C647}"/>
              </a:ext>
            </a:extLst>
          </p:cNvPr>
          <p:cNvSpPr/>
          <p:nvPr/>
        </p:nvSpPr>
        <p:spPr>
          <a:xfrm>
            <a:off x="5048892" y="2572127"/>
            <a:ext cx="66415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a:t>
            </a:r>
          </a:p>
        </p:txBody>
      </p:sp>
      <p:sp>
        <p:nvSpPr>
          <p:cNvPr id="10" name="Rectangle 9">
            <a:extLst>
              <a:ext uri="{FF2B5EF4-FFF2-40B4-BE49-F238E27FC236}">
                <a16:creationId xmlns:a16="http://schemas.microsoft.com/office/drawing/2014/main" id="{57793099-69DA-1C0F-1B40-DFD2C5E28D3A}"/>
              </a:ext>
            </a:extLst>
          </p:cNvPr>
          <p:cNvSpPr/>
          <p:nvPr/>
        </p:nvSpPr>
        <p:spPr>
          <a:xfrm>
            <a:off x="1750493" y="2938104"/>
            <a:ext cx="66415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FROM</a:t>
            </a:r>
          </a:p>
        </p:txBody>
      </p:sp>
      <p:sp>
        <p:nvSpPr>
          <p:cNvPr id="11" name="Rectangle 10">
            <a:extLst>
              <a:ext uri="{FF2B5EF4-FFF2-40B4-BE49-F238E27FC236}">
                <a16:creationId xmlns:a16="http://schemas.microsoft.com/office/drawing/2014/main" id="{94B5509D-D3E3-70B4-F15E-5C594D3AF9C8}"/>
              </a:ext>
            </a:extLst>
          </p:cNvPr>
          <p:cNvSpPr/>
          <p:nvPr/>
        </p:nvSpPr>
        <p:spPr>
          <a:xfrm>
            <a:off x="1504615" y="3217134"/>
            <a:ext cx="730585"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ON</a:t>
            </a:r>
          </a:p>
        </p:txBody>
      </p:sp>
      <p:sp>
        <p:nvSpPr>
          <p:cNvPr id="12" name="Rectangle 11">
            <a:extLst>
              <a:ext uri="{FF2B5EF4-FFF2-40B4-BE49-F238E27FC236}">
                <a16:creationId xmlns:a16="http://schemas.microsoft.com/office/drawing/2014/main" id="{8641B685-0ED4-9DE7-D250-706AFD1C2FA5}"/>
              </a:ext>
            </a:extLst>
          </p:cNvPr>
          <p:cNvSpPr/>
          <p:nvPr/>
        </p:nvSpPr>
        <p:spPr>
          <a:xfrm>
            <a:off x="3060979" y="3217134"/>
            <a:ext cx="66415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AT</a:t>
            </a:r>
          </a:p>
        </p:txBody>
      </p:sp>
      <p:sp>
        <p:nvSpPr>
          <p:cNvPr id="13" name="Rectangle 12">
            <a:extLst>
              <a:ext uri="{FF2B5EF4-FFF2-40B4-BE49-F238E27FC236}">
                <a16:creationId xmlns:a16="http://schemas.microsoft.com/office/drawing/2014/main" id="{0652810F-3A18-E1E1-BB80-44A58C0DC3F4}"/>
              </a:ext>
            </a:extLst>
          </p:cNvPr>
          <p:cNvSpPr/>
          <p:nvPr/>
        </p:nvSpPr>
        <p:spPr>
          <a:xfrm>
            <a:off x="5138769" y="3530896"/>
            <a:ext cx="66415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a:t>
            </a:r>
          </a:p>
        </p:txBody>
      </p:sp>
      <p:sp>
        <p:nvSpPr>
          <p:cNvPr id="14" name="Rectangle 13">
            <a:extLst>
              <a:ext uri="{FF2B5EF4-FFF2-40B4-BE49-F238E27FC236}">
                <a16:creationId xmlns:a16="http://schemas.microsoft.com/office/drawing/2014/main" id="{FE41B29C-5D2B-B54A-041A-AC0D99FA0329}"/>
              </a:ext>
            </a:extLst>
          </p:cNvPr>
          <p:cNvSpPr/>
          <p:nvPr/>
        </p:nvSpPr>
        <p:spPr>
          <a:xfrm>
            <a:off x="921990" y="4182690"/>
            <a:ext cx="66415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WITH</a:t>
            </a:r>
          </a:p>
        </p:txBody>
      </p:sp>
      <p:sp>
        <p:nvSpPr>
          <p:cNvPr id="15" name="Rectangle 14">
            <a:extLst>
              <a:ext uri="{FF2B5EF4-FFF2-40B4-BE49-F238E27FC236}">
                <a16:creationId xmlns:a16="http://schemas.microsoft.com/office/drawing/2014/main" id="{916B87A3-4999-CF37-F7AF-FC1A46F421E6}"/>
              </a:ext>
            </a:extLst>
          </p:cNvPr>
          <p:cNvSpPr/>
          <p:nvPr/>
        </p:nvSpPr>
        <p:spPr>
          <a:xfrm>
            <a:off x="5279446" y="4166234"/>
            <a:ext cx="66415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a:t>
            </a:r>
          </a:p>
        </p:txBody>
      </p:sp>
      <p:sp>
        <p:nvSpPr>
          <p:cNvPr id="16" name="Rectangle 15">
            <a:extLst>
              <a:ext uri="{FF2B5EF4-FFF2-40B4-BE49-F238E27FC236}">
                <a16:creationId xmlns:a16="http://schemas.microsoft.com/office/drawing/2014/main" id="{B6B50B85-3092-80FF-AA52-D76A3BFAD82C}"/>
              </a:ext>
            </a:extLst>
          </p:cNvPr>
          <p:cNvSpPr/>
          <p:nvPr/>
        </p:nvSpPr>
        <p:spPr>
          <a:xfrm>
            <a:off x="2124100" y="4488738"/>
            <a:ext cx="664153"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a:t>
            </a:r>
          </a:p>
        </p:txBody>
      </p:sp>
      <p:sp>
        <p:nvSpPr>
          <p:cNvPr id="17" name="Rectangle 16">
            <a:extLst>
              <a:ext uri="{FF2B5EF4-FFF2-40B4-BE49-F238E27FC236}">
                <a16:creationId xmlns:a16="http://schemas.microsoft.com/office/drawing/2014/main" id="{6BBE1F06-52CF-C27F-C194-F940C61B6A6C}"/>
              </a:ext>
            </a:extLst>
          </p:cNvPr>
          <p:cNvSpPr/>
          <p:nvPr/>
        </p:nvSpPr>
        <p:spPr>
          <a:xfrm>
            <a:off x="3876431" y="4773370"/>
            <a:ext cx="789354"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AT</a:t>
            </a:r>
          </a:p>
        </p:txBody>
      </p:sp>
      <p:sp>
        <p:nvSpPr>
          <p:cNvPr id="18" name="Rectangle 17">
            <a:extLst>
              <a:ext uri="{FF2B5EF4-FFF2-40B4-BE49-F238E27FC236}">
                <a16:creationId xmlns:a16="http://schemas.microsoft.com/office/drawing/2014/main" id="{B2FF8026-E645-C961-1482-D67FE223D853}"/>
              </a:ext>
            </a:extLst>
          </p:cNvPr>
          <p:cNvSpPr/>
          <p:nvPr/>
        </p:nvSpPr>
        <p:spPr>
          <a:xfrm>
            <a:off x="1418416" y="5432665"/>
            <a:ext cx="730585" cy="23359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IN</a:t>
            </a:r>
          </a:p>
        </p:txBody>
      </p:sp>
    </p:spTree>
    <p:extLst>
      <p:ext uri="{BB962C8B-B14F-4D97-AF65-F5344CB8AC3E}">
        <p14:creationId xmlns:p14="http://schemas.microsoft.com/office/powerpoint/2010/main" val="359134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3"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4829</Words>
  <Application>Microsoft Office PowerPoint</Application>
  <PresentationFormat>Widescreen</PresentationFormat>
  <Paragraphs>526</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vt:lpstr>
      <vt:lpstr>Calibri</vt:lpstr>
      <vt:lpstr>Calibri Light</vt:lpstr>
      <vt:lpstr>Google Sans</vt:lpstr>
      <vt:lpstr>HelveticaNeueLTStd-Lt</vt:lpstr>
      <vt:lpstr>rubik</vt:lpstr>
      <vt:lpstr>Times New Roman</vt:lpstr>
      <vt:lpstr>UtopiaStd-Regular</vt:lpstr>
      <vt:lpstr>Office Theme</vt:lpstr>
      <vt:lpstr>UNIT 6 Ancient Egypt – beliefs, values and customs</vt:lpstr>
      <vt:lpstr>Vocabulary practice                     Textbook, p. 64-65</vt:lpstr>
      <vt:lpstr>Word formation                                  Textbook, p. 65</vt:lpstr>
      <vt:lpstr>Impersonal passive (passive + infinitive constructions) Textbook, p. 65-66</vt:lpstr>
      <vt:lpstr>Impersonal passive (passive + infinitive constructions) Textbook, p. 65-66</vt:lpstr>
      <vt:lpstr>Prepositions                                        Textbook, p. 66</vt:lpstr>
      <vt:lpstr>Tenses                                                 Textbook, p. 67</vt:lpstr>
      <vt:lpstr> Significant mummies </vt:lpstr>
      <vt:lpstr>Ginger </vt:lpstr>
      <vt:lpstr>Hatshepsut</vt:lpstr>
      <vt:lpstr>King Tutankhamun</vt:lpstr>
      <vt:lpstr>Word formation </vt:lpstr>
      <vt:lpstr>Terms and definitions                     Textbook, p. 70</vt:lpstr>
      <vt:lpstr>Tenses                      </vt:lpstr>
      <vt:lpstr>Terms and definitions                        Textbook, p. 70 </vt:lpstr>
      <vt:lpstr>Gap-filling exercise                      Textbook, p. 70-71</vt:lpstr>
      <vt:lpstr>Prepositions                                        Textbook, p. 71</vt:lpstr>
      <vt:lpstr>Gap-filling exercise                       Textbook, p. 71-72</vt:lpstr>
      <vt:lpstr>Gap-filling exercise                      Textbook, p. 72-73</vt:lpstr>
      <vt:lpstr>Gap-filling exercise                      Textbook, p. 72-73</vt:lpstr>
      <vt:lpstr>Focus on: contestability - Tutankhamun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Ancient Egypt – beliefs, values and customs</dc:title>
  <dc:creator>RePack by Diakov</dc:creator>
  <cp:lastModifiedBy>maja belanov</cp:lastModifiedBy>
  <cp:revision>113</cp:revision>
  <dcterms:created xsi:type="dcterms:W3CDTF">2024-01-12T23:32:08Z</dcterms:created>
  <dcterms:modified xsi:type="dcterms:W3CDTF">2024-03-07T21:13:49Z</dcterms:modified>
</cp:coreProperties>
</file>