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1"/>
  </p:notesMasterIdLst>
  <p:sldIdLst>
    <p:sldId id="256" r:id="rId2"/>
    <p:sldId id="258" r:id="rId3"/>
    <p:sldId id="291" r:id="rId4"/>
    <p:sldId id="301" r:id="rId5"/>
    <p:sldId id="293" r:id="rId6"/>
    <p:sldId id="292" r:id="rId7"/>
    <p:sldId id="298" r:id="rId8"/>
    <p:sldId id="288" r:id="rId9"/>
    <p:sldId id="290" r:id="rId10"/>
    <p:sldId id="278" r:id="rId11"/>
    <p:sldId id="281" r:id="rId12"/>
    <p:sldId id="282" r:id="rId13"/>
    <p:sldId id="299" r:id="rId14"/>
    <p:sldId id="283" r:id="rId15"/>
    <p:sldId id="279" r:id="rId16"/>
    <p:sldId id="285" r:id="rId17"/>
    <p:sldId id="300" r:id="rId18"/>
    <p:sldId id="295" r:id="rId19"/>
    <p:sldId id="297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079" autoAdjust="0"/>
    <p:restoredTop sz="94660"/>
  </p:normalViewPr>
  <p:slideViewPr>
    <p:cSldViewPr>
      <p:cViewPr varScale="1">
        <p:scale>
          <a:sx n="98" d="100"/>
          <a:sy n="98" d="100"/>
        </p:scale>
        <p:origin x="900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6820683-87CA-451D-AFD3-412683523AF6}" type="datetimeFigureOut">
              <a:rPr lang="en-US" smtClean="0"/>
              <a:t>10/11/2023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CB7D5DF-278B-4D73-906E-F7673AE632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282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" name="Google Shape;226;p2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7" name="Google Shape;227;p2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9" name="Google Shape;309;p4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10" name="Google Shape;310;p4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" name="Google Shape;246;p3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7" name="Google Shape;247;p3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9" name="Google Shape;319;p4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0" name="Google Shape;320;p4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Rectangle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Rectangle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Rectangle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Rectangle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Rounded Rectangle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Rounded Rectangle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77B27123-D28A-4B1B-8998-0910F777E2D3}" type="datetimeFigureOut">
              <a:rPr lang="en-US" smtClean="0"/>
              <a:t>10/11/2023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C227AF42-DE0A-40A0-B925-42B041345F9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B27123-D28A-4B1B-8998-0910F777E2D3}" type="datetimeFigureOut">
              <a:rPr lang="en-US" smtClean="0"/>
              <a:t>10/11/2023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7AF42-DE0A-40A0-B925-42B041345F9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B27123-D28A-4B1B-8998-0910F777E2D3}" type="datetimeFigureOut">
              <a:rPr lang="en-US" smtClean="0"/>
              <a:t>10/11/2023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7AF42-DE0A-40A0-B925-42B041345F9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B27123-D28A-4B1B-8998-0910F777E2D3}" type="datetimeFigureOut">
              <a:rPr lang="en-US" smtClean="0"/>
              <a:t>10/11/2023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7AF42-DE0A-40A0-B925-42B041345F9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B27123-D28A-4B1B-8998-0910F777E2D3}" type="datetimeFigureOut">
              <a:rPr lang="en-US" smtClean="0"/>
              <a:t>10/11/2023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7AF42-DE0A-40A0-B925-42B041345F9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B27123-D28A-4B1B-8998-0910F777E2D3}" type="datetimeFigureOut">
              <a:rPr lang="en-US" smtClean="0"/>
              <a:t>10/11/2023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7AF42-DE0A-40A0-B925-42B041345F9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Date Placeholder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77B27123-D28A-4B1B-8998-0910F777E2D3}" type="datetimeFigureOut">
              <a:rPr lang="en-US" smtClean="0"/>
              <a:t>10/11/2023</a:t>
            </a:fld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C227AF42-DE0A-40A0-B925-42B041345F98}" type="slidenum">
              <a:rPr lang="en-US" smtClean="0"/>
              <a:t>‹#›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77B27123-D28A-4B1B-8998-0910F777E2D3}" type="datetimeFigureOut">
              <a:rPr lang="en-US" smtClean="0"/>
              <a:t>10/11/2023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C227AF42-DE0A-40A0-B925-42B041345F9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B27123-D28A-4B1B-8998-0910F777E2D3}" type="datetimeFigureOut">
              <a:rPr lang="en-US" smtClean="0"/>
              <a:t>10/11/2023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7AF42-DE0A-40A0-B925-42B041345F9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B27123-D28A-4B1B-8998-0910F777E2D3}" type="datetimeFigureOut">
              <a:rPr lang="en-US" smtClean="0"/>
              <a:t>10/11/2023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7AF42-DE0A-40A0-B925-42B041345F9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B27123-D28A-4B1B-8998-0910F777E2D3}" type="datetimeFigureOut">
              <a:rPr lang="en-US" smtClean="0"/>
              <a:t>10/11/2023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7AF42-DE0A-40A0-B925-42B041345F9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Rectangle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Rectangle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Rounded Rectangle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Rounded Rectangle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Rectangle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Rectangle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Rectangle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Rectangle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Rectangle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77B27123-D28A-4B1B-8998-0910F777E2D3}" type="datetimeFigureOut">
              <a:rPr lang="en-US" smtClean="0"/>
              <a:t>10/11/2023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C227AF42-DE0A-40A0-B925-42B041345F98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2209800"/>
            <a:ext cx="8458200" cy="1470025"/>
          </a:xfrm>
        </p:spPr>
        <p:txBody>
          <a:bodyPr/>
          <a:lstStyle/>
          <a:p>
            <a:r>
              <a:rPr lang="sr-Latn-RS" dirty="0" smtClean="0"/>
              <a:t>Predmet i zadaci kliničke procene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3899938"/>
            <a:ext cx="4495800" cy="1752600"/>
          </a:xfrm>
        </p:spPr>
        <p:txBody>
          <a:bodyPr/>
          <a:lstStyle/>
          <a:p>
            <a:r>
              <a:rPr lang="sr-Latn-RS" dirty="0" smtClean="0"/>
              <a:t>Pojmovna određenja</a:t>
            </a:r>
          </a:p>
          <a:p>
            <a:r>
              <a:rPr lang="sr-Latn-RS" dirty="0" smtClean="0"/>
              <a:t>Kontekst i razvoj</a:t>
            </a:r>
          </a:p>
          <a:p>
            <a:r>
              <a:rPr lang="sr-Latn-RS" dirty="0" smtClean="0"/>
              <a:t>Ciljevi procene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266113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685800"/>
            <a:ext cx="8229600" cy="1066800"/>
          </a:xfrm>
        </p:spPr>
        <p:txBody>
          <a:bodyPr>
            <a:normAutofit/>
          </a:bodyPr>
          <a:lstStyle/>
          <a:p>
            <a:r>
              <a:rPr lang="sr-Cyrl-CS" b="1" dirty="0">
                <a:solidFill>
                  <a:schemeClr val="accent2"/>
                </a:solidFill>
              </a:rPr>
              <a:t>Klinička procena</a:t>
            </a:r>
            <a:endParaRPr lang="en-US" b="1" dirty="0">
              <a:solidFill>
                <a:schemeClr val="accent2"/>
              </a:solidFill>
            </a:endParaRPr>
          </a:p>
        </p:txBody>
      </p:sp>
      <p:sp>
        <p:nvSpPr>
          <p:cNvPr id="229" name="Google Shape;229;p29"/>
          <p:cNvSpPr txBox="1">
            <a:spLocks noGrp="1"/>
          </p:cNvSpPr>
          <p:nvPr>
            <p:ph idx="1"/>
          </p:nvPr>
        </p:nvSpPr>
        <p:spPr>
          <a:xfrm>
            <a:off x="457200" y="1905000"/>
            <a:ext cx="8229600" cy="48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lvl="0">
              <a:spcBef>
                <a:spcPts val="600"/>
              </a:spcBef>
              <a:spcAft>
                <a:spcPts val="600"/>
              </a:spcAft>
              <a:buClr>
                <a:schemeClr val="accent2"/>
              </a:buClr>
              <a:buFont typeface="Wingdings" pitchFamily="2" charset="2"/>
              <a:buChar char="v"/>
            </a:pPr>
            <a:r>
              <a:rPr lang="sr-Latn-RS" sz="2600" b="1" dirty="0" smtClean="0"/>
              <a:t>Specifičnost</a:t>
            </a:r>
            <a:r>
              <a:rPr lang="sr-Latn-RS" sz="2600" dirty="0" smtClean="0"/>
              <a:t>-</a:t>
            </a:r>
            <a:r>
              <a:rPr lang="sr-Cyrl-CS" sz="2600" dirty="0" smtClean="0"/>
              <a:t> sprovodi </a:t>
            </a:r>
            <a:r>
              <a:rPr lang="sr-Latn-RS" sz="2600" dirty="0" smtClean="0"/>
              <a:t>se sa osobama iz </a:t>
            </a:r>
            <a:r>
              <a:rPr lang="sr-Cyrl-CS" sz="2600" u="sng" dirty="0" smtClean="0"/>
              <a:t>kliničke </a:t>
            </a:r>
            <a:r>
              <a:rPr lang="sr-Cyrl-CS" sz="2600" u="sng" dirty="0"/>
              <a:t>populacije </a:t>
            </a:r>
            <a:r>
              <a:rPr lang="sr-Latn-RS" sz="2600" dirty="0" smtClean="0"/>
              <a:t>kako bi se unapredilo </a:t>
            </a:r>
            <a:r>
              <a:rPr lang="sr-Cyrl-CS" sz="2600" dirty="0" smtClean="0"/>
              <a:t>razumevanj</a:t>
            </a:r>
            <a:r>
              <a:rPr lang="sr-Latn-RS" sz="2600" dirty="0" smtClean="0"/>
              <a:t>e</a:t>
            </a:r>
            <a:r>
              <a:rPr lang="sr-Cyrl-CS" sz="2600" dirty="0" smtClean="0"/>
              <a:t> </a:t>
            </a:r>
            <a:r>
              <a:rPr lang="sr-Latn-RS" sz="2600" dirty="0" smtClean="0"/>
              <a:t>mentalnih smetnji ili</a:t>
            </a:r>
            <a:r>
              <a:rPr lang="sr-Cyrl-CS" sz="2600" dirty="0" smtClean="0"/>
              <a:t> problema</a:t>
            </a:r>
            <a:r>
              <a:rPr lang="sr-Latn-RS" sz="2600" dirty="0" smtClean="0"/>
              <a:t> osobe</a:t>
            </a:r>
            <a:r>
              <a:rPr lang="sr-Cyrl-CS" sz="2600" dirty="0" smtClean="0"/>
              <a:t>.  </a:t>
            </a:r>
            <a:endParaRPr lang="en-US" sz="2600" dirty="0"/>
          </a:p>
          <a:p>
            <a:pPr lvl="0">
              <a:spcBef>
                <a:spcPts val="600"/>
              </a:spcBef>
              <a:spcAft>
                <a:spcPts val="600"/>
              </a:spcAft>
              <a:buClr>
                <a:schemeClr val="accent2"/>
              </a:buClr>
              <a:buFont typeface="Wingdings" pitchFamily="2" charset="2"/>
              <a:buChar char="v"/>
            </a:pPr>
            <a:r>
              <a:rPr lang="sr-Latn-RS" sz="2600" b="1" dirty="0" smtClean="0"/>
              <a:t>Cilj </a:t>
            </a:r>
            <a:r>
              <a:rPr lang="sr-Latn-RS" sz="2600" i="1" dirty="0" smtClean="0"/>
              <a:t>-</a:t>
            </a:r>
            <a:r>
              <a:rPr lang="ru-RU" sz="2600" dirty="0" smtClean="0"/>
              <a:t>uvećati </a:t>
            </a:r>
            <a:r>
              <a:rPr lang="ru-RU" sz="2600" i="1" dirty="0"/>
              <a:t>razumevanje</a:t>
            </a:r>
            <a:r>
              <a:rPr lang="ru-RU" sz="2600" dirty="0"/>
              <a:t> </a:t>
            </a:r>
            <a:r>
              <a:rPr lang="ru-RU" sz="2600" dirty="0" smtClean="0"/>
              <a:t>klijent</a:t>
            </a:r>
            <a:r>
              <a:rPr lang="en-US" sz="2600" dirty="0" smtClean="0"/>
              <a:t>a, </a:t>
            </a:r>
            <a:r>
              <a:rPr lang="en-US" sz="2600" dirty="0" err="1" smtClean="0"/>
              <a:t>njegovi</a:t>
            </a:r>
            <a:r>
              <a:rPr lang="en-US" sz="2600" dirty="0" smtClean="0"/>
              <a:t>/</a:t>
            </a:r>
            <a:r>
              <a:rPr lang="en-US" sz="2600" dirty="0" err="1" smtClean="0"/>
              <a:t>njenih</a:t>
            </a:r>
            <a:r>
              <a:rPr lang="en-US" sz="2600" dirty="0" smtClean="0"/>
              <a:t> </a:t>
            </a:r>
            <a:r>
              <a:rPr lang="ru-RU" sz="2600" dirty="0" smtClean="0"/>
              <a:t> problema</a:t>
            </a:r>
            <a:r>
              <a:rPr lang="en-US" sz="2600" dirty="0" smtClean="0"/>
              <a:t> u </a:t>
            </a:r>
            <a:r>
              <a:rPr lang="en-US" sz="2600" dirty="0" err="1" smtClean="0"/>
              <a:t>specifi</a:t>
            </a:r>
            <a:r>
              <a:rPr lang="sr-Latn-RS" sz="2600" dirty="0" smtClean="0"/>
              <a:t>č</a:t>
            </a:r>
            <a:r>
              <a:rPr lang="en-US" sz="2600" dirty="0" smtClean="0"/>
              <a:t>nom</a:t>
            </a:r>
            <a:r>
              <a:rPr lang="sr-Latn-RS" sz="2600" dirty="0" smtClean="0"/>
              <a:t> kontekstu</a:t>
            </a:r>
            <a:r>
              <a:rPr lang="ru-RU" sz="2600" dirty="0" smtClean="0"/>
              <a:t>, </a:t>
            </a:r>
            <a:r>
              <a:rPr lang="ru-RU" sz="2600" dirty="0"/>
              <a:t>sa ciljem da mu se pruži odgovarajuća </a:t>
            </a:r>
            <a:r>
              <a:rPr lang="ru-RU" sz="2600" i="1" dirty="0"/>
              <a:t>stručna</a:t>
            </a:r>
            <a:r>
              <a:rPr lang="ru-RU" sz="2600" dirty="0"/>
              <a:t> </a:t>
            </a:r>
            <a:r>
              <a:rPr lang="ru-RU" sz="2600" i="1" dirty="0"/>
              <a:t>pomoć</a:t>
            </a:r>
            <a:r>
              <a:rPr lang="ru-RU" sz="2600" dirty="0" smtClean="0"/>
              <a:t>.</a:t>
            </a:r>
            <a:endParaRPr lang="sr-Latn-RS" sz="2600" dirty="0" smtClean="0"/>
          </a:p>
          <a:p>
            <a:pPr lvl="0">
              <a:spcBef>
                <a:spcPts val="600"/>
              </a:spcBef>
              <a:spcAft>
                <a:spcPts val="600"/>
              </a:spcAft>
              <a:buClr>
                <a:schemeClr val="accent2"/>
              </a:buClr>
              <a:buFont typeface="Wingdings" pitchFamily="2" charset="2"/>
              <a:buChar char="v"/>
            </a:pPr>
            <a:r>
              <a:rPr lang="sr-Latn-RS" sz="2600" dirty="0" smtClean="0"/>
              <a:t>Nedostaje isticanje </a:t>
            </a:r>
            <a:r>
              <a:rPr lang="sr-Latn-RS" sz="2600" u="sng" dirty="0" smtClean="0"/>
              <a:t>psiholoških metoda procene</a:t>
            </a:r>
            <a:endParaRPr lang="en-US" sz="2600" u="sng" dirty="0"/>
          </a:p>
          <a:p>
            <a:pPr>
              <a:buFont typeface="Wingdings" pitchFamily="2" charset="2"/>
              <a:buChar char="q"/>
            </a:pPr>
            <a:endParaRPr lang="en-US" dirty="0"/>
          </a:p>
          <a:p>
            <a:pPr marL="342900" lvl="0" indent="-342900" algn="just" rtl="0"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ts val="3200"/>
              <a:buNone/>
            </a:pPr>
            <a:endParaRPr dirty="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97204384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8200"/>
            <a:ext cx="8229600" cy="914400"/>
          </a:xfrm>
        </p:spPr>
        <p:txBody>
          <a:bodyPr/>
          <a:lstStyle/>
          <a:p>
            <a:r>
              <a:rPr lang="ru-RU" b="1" dirty="0">
                <a:solidFill>
                  <a:schemeClr val="accent2"/>
                </a:solidFill>
              </a:rPr>
              <a:t>Klinička procena </a:t>
            </a:r>
            <a:endParaRPr lang="en-US" b="1" dirty="0">
              <a:solidFill>
                <a:schemeClr val="accent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593336"/>
          </a:xfrm>
        </p:spPr>
        <p:txBody>
          <a:bodyPr>
            <a:normAutofit/>
          </a:bodyPr>
          <a:lstStyle/>
          <a:p>
            <a:pPr>
              <a:buClr>
                <a:schemeClr val="accent2"/>
              </a:buClr>
              <a:buFont typeface="Wingdings" pitchFamily="2" charset="2"/>
              <a:buChar char="v"/>
            </a:pPr>
            <a:r>
              <a:rPr lang="sr-Latn-RS" sz="2400" i="1" dirty="0" smtClean="0"/>
              <a:t>P</a:t>
            </a:r>
            <a:r>
              <a:rPr lang="ru-RU" sz="2400" i="1" dirty="0" smtClean="0"/>
              <a:t>roces </a:t>
            </a:r>
            <a:r>
              <a:rPr lang="ru-RU" sz="2400" i="1" dirty="0"/>
              <a:t>prikupljanja informacija koje kliničaru omogućavaju da </a:t>
            </a:r>
            <a:r>
              <a:rPr lang="ru-RU" sz="2400" i="1" u="sng" dirty="0"/>
              <a:t>razume svog ispitanika</a:t>
            </a:r>
            <a:r>
              <a:rPr lang="ru-RU" sz="2400" i="1" dirty="0"/>
              <a:t>. Spomenute informacije će mu, istovremeno, biti neophodne pri </a:t>
            </a:r>
            <a:r>
              <a:rPr lang="ru-RU" sz="2400" i="1" u="sng" dirty="0"/>
              <a:t>donošenju odluka </a:t>
            </a:r>
            <a:r>
              <a:rPr lang="ru-RU" sz="2400" i="1" dirty="0"/>
              <a:t>koje će za cilj imati </a:t>
            </a:r>
            <a:r>
              <a:rPr lang="ru-RU" sz="2400" i="1" u="sng" dirty="0"/>
              <a:t>dobrobit ispitanika </a:t>
            </a:r>
            <a:r>
              <a:rPr lang="ru-RU" sz="2400" i="1" dirty="0"/>
              <a:t>i koje mogu voditi rešavanju njegovih smetnji, tegoba ili problema</a:t>
            </a:r>
            <a:r>
              <a:rPr lang="ru-RU" sz="2400" dirty="0"/>
              <a:t>.</a:t>
            </a:r>
            <a:endParaRPr lang="en-US" sz="2400" dirty="0"/>
          </a:p>
          <a:p>
            <a:pPr marL="109728" lvl="0" indent="0">
              <a:buNone/>
            </a:pPr>
            <a:r>
              <a:rPr lang="sr-Latn-RS" sz="2400" dirty="0" smtClean="0"/>
              <a:t>                                                                   V. Pop</a:t>
            </a:r>
            <a:r>
              <a:rPr lang="en-US" sz="2400" dirty="0" err="1" smtClean="0"/>
              <a:t>ovi</a:t>
            </a:r>
            <a:r>
              <a:rPr lang="hr-HR" sz="2400" dirty="0" smtClean="0"/>
              <a:t>ć</a:t>
            </a:r>
            <a:endParaRPr lang="en-US" sz="2400" dirty="0"/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9733117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762000"/>
          </a:xfrm>
        </p:spPr>
        <p:txBody>
          <a:bodyPr>
            <a:normAutofit/>
          </a:bodyPr>
          <a:lstStyle/>
          <a:p>
            <a:r>
              <a:rPr lang="ru-RU" b="1" dirty="0">
                <a:solidFill>
                  <a:schemeClr val="accent2"/>
                </a:solidFill>
              </a:rPr>
              <a:t>Procena </a:t>
            </a:r>
            <a:r>
              <a:rPr lang="ru-RU" b="1" dirty="0" smtClean="0">
                <a:solidFill>
                  <a:schemeClr val="accent2"/>
                </a:solidFill>
              </a:rPr>
              <a:t>ličnosti</a:t>
            </a:r>
            <a:r>
              <a:rPr lang="sr-Latn-RS" b="1" dirty="0" smtClean="0">
                <a:solidFill>
                  <a:schemeClr val="accent2"/>
                </a:solidFill>
              </a:rPr>
              <a:t>/</a:t>
            </a:r>
            <a:r>
              <a:rPr lang="ru-RU" b="1" dirty="0" smtClean="0">
                <a:solidFill>
                  <a:schemeClr val="accent2"/>
                </a:solidFill>
              </a:rPr>
              <a:t> </a:t>
            </a:r>
            <a:r>
              <a:rPr lang="ru-RU" b="1" dirty="0">
                <a:solidFill>
                  <a:schemeClr val="accent2"/>
                </a:solidFill>
              </a:rPr>
              <a:t>klinička procena </a:t>
            </a:r>
            <a:endParaRPr lang="en-US" b="1" dirty="0">
              <a:solidFill>
                <a:schemeClr val="accent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905000"/>
            <a:ext cx="7543800" cy="3505200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Clr>
                <a:schemeClr val="accent2"/>
              </a:buClr>
              <a:buFont typeface="Wingdings" pitchFamily="2" charset="2"/>
              <a:buChar char="v"/>
            </a:pPr>
            <a:r>
              <a:rPr lang="sr-Latn-RS" sz="3600" i="1" dirty="0" smtClean="0"/>
              <a:t> S</a:t>
            </a:r>
            <a:r>
              <a:rPr lang="ru-RU" sz="3600" i="1" dirty="0" smtClean="0"/>
              <a:t>astoji se od </a:t>
            </a:r>
            <a:r>
              <a:rPr lang="ru-RU" sz="3600" i="1" u="sng" dirty="0" smtClean="0"/>
              <a:t>postupaka</a:t>
            </a:r>
            <a:r>
              <a:rPr lang="ru-RU" sz="3600" i="1" dirty="0" smtClean="0"/>
              <a:t> koji služe za utvrđivanje </a:t>
            </a:r>
            <a:r>
              <a:rPr lang="ru-RU" sz="3600" i="1" u="sng" dirty="0" smtClean="0"/>
              <a:t>sličnosti i razlika </a:t>
            </a:r>
            <a:r>
              <a:rPr lang="ru-RU" sz="3600" i="1" dirty="0" smtClean="0"/>
              <a:t>između ljudi u njihovim </a:t>
            </a:r>
            <a:r>
              <a:rPr lang="ru-RU" sz="3600" i="1" u="sng" dirty="0" smtClean="0"/>
              <a:t>karakteristikama i kapacitetima</a:t>
            </a:r>
            <a:r>
              <a:rPr lang="ru-RU" sz="3600" dirty="0" smtClean="0"/>
              <a:t>.</a:t>
            </a:r>
            <a:r>
              <a:rPr lang="sr-Latn-RS" sz="3600" dirty="0" smtClean="0"/>
              <a:t>    </a:t>
            </a:r>
            <a:r>
              <a:rPr lang="sr-Latn-RS" sz="3600" dirty="0" smtClean="0">
                <a:ea typeface="Times New Roman"/>
                <a:cs typeface="Times New Roman"/>
                <a:sym typeface="Times New Roman"/>
              </a:rPr>
              <a:t>                         </a:t>
            </a:r>
          </a:p>
          <a:p>
            <a:pPr marL="109728" indent="0">
              <a:spcBef>
                <a:spcPts val="600"/>
              </a:spcBef>
              <a:spcAft>
                <a:spcPts val="600"/>
              </a:spcAft>
              <a:buClr>
                <a:schemeClr val="accent2"/>
              </a:buClr>
              <a:buNone/>
            </a:pPr>
            <a:r>
              <a:rPr lang="sr-Latn-RS" sz="3600" dirty="0">
                <a:ea typeface="Times New Roman"/>
                <a:cs typeface="Times New Roman"/>
                <a:sym typeface="Times New Roman"/>
              </a:rPr>
              <a:t> </a:t>
            </a:r>
            <a:r>
              <a:rPr lang="sr-Latn-RS" sz="3600" dirty="0" smtClean="0">
                <a:ea typeface="Times New Roman"/>
                <a:cs typeface="Times New Roman"/>
                <a:sym typeface="Times New Roman"/>
              </a:rPr>
              <a:t>                                           </a:t>
            </a:r>
            <a:r>
              <a:rPr lang="ru-RU" sz="3600" dirty="0" smtClean="0">
                <a:ea typeface="Times New Roman"/>
                <a:cs typeface="Times New Roman"/>
                <a:sym typeface="Times New Roman"/>
              </a:rPr>
              <a:t>(Weiner &amp; Greene, 2008)</a:t>
            </a:r>
          </a:p>
          <a:p>
            <a:pPr>
              <a:spcBef>
                <a:spcPts val="600"/>
              </a:spcBef>
              <a:spcAft>
                <a:spcPts val="600"/>
              </a:spcAft>
              <a:buClr>
                <a:schemeClr val="accent2"/>
              </a:buClr>
              <a:buFont typeface="Arial" pitchFamily="34" charset="0"/>
              <a:buChar char="•"/>
            </a:pPr>
            <a:endParaRPr lang="sr-Latn-RS" sz="3600" dirty="0" smtClean="0"/>
          </a:p>
          <a:p>
            <a:pPr>
              <a:spcBef>
                <a:spcPts val="600"/>
              </a:spcBef>
              <a:spcAft>
                <a:spcPts val="600"/>
              </a:spcAft>
              <a:buClr>
                <a:schemeClr val="accent2"/>
              </a:buClr>
              <a:buFont typeface="Arial" pitchFamily="34" charset="0"/>
              <a:buChar char="•"/>
            </a:pPr>
            <a:r>
              <a:rPr lang="sr-Latn-RS" sz="3600" dirty="0" smtClean="0"/>
              <a:t>Obuhvatna procena </a:t>
            </a:r>
            <a:r>
              <a:rPr lang="sr-Latn-RS" sz="3600" u="sng" dirty="0" smtClean="0"/>
              <a:t>osobe </a:t>
            </a:r>
            <a:r>
              <a:rPr lang="sr-Latn-RS" sz="3600" dirty="0" smtClean="0"/>
              <a:t>=  </a:t>
            </a:r>
          </a:p>
          <a:p>
            <a:pPr marL="109728" indent="0">
              <a:spcBef>
                <a:spcPts val="600"/>
              </a:spcBef>
              <a:spcAft>
                <a:spcPts val="600"/>
              </a:spcAft>
              <a:buClr>
                <a:schemeClr val="accent2"/>
              </a:buClr>
              <a:buNone/>
            </a:pPr>
            <a:r>
              <a:rPr lang="sr-Latn-RS" sz="3600" dirty="0" smtClean="0"/>
              <a:t>crte ličnosti+ sposobnost + mentalni poremećaji</a:t>
            </a:r>
          </a:p>
          <a:p>
            <a:pPr>
              <a:spcBef>
                <a:spcPts val="600"/>
              </a:spcBef>
              <a:spcAft>
                <a:spcPts val="600"/>
              </a:spcAft>
              <a:buClr>
                <a:schemeClr val="accent2"/>
              </a:buClr>
              <a:buFont typeface="Arial" pitchFamily="34" charset="0"/>
              <a:buChar char="•"/>
            </a:pPr>
            <a:r>
              <a:rPr lang="sr-Latn-RS" sz="3600" dirty="0" smtClean="0"/>
              <a:t>U užem smislu- </a:t>
            </a:r>
            <a:r>
              <a:rPr lang="sr-Latn-RS" sz="3600" dirty="0" smtClean="0"/>
              <a:t>razvoj, struktura </a:t>
            </a:r>
            <a:r>
              <a:rPr lang="sr-Latn-RS" sz="3600" dirty="0" smtClean="0"/>
              <a:t>i dinamika </a:t>
            </a:r>
            <a:r>
              <a:rPr lang="sr-Latn-RS" sz="3600" u="sng" dirty="0" smtClean="0"/>
              <a:t>ličnosti</a:t>
            </a:r>
          </a:p>
          <a:p>
            <a:pPr>
              <a:buClr>
                <a:schemeClr val="accent2"/>
              </a:buClr>
              <a:buFont typeface="Wingdings" pitchFamily="2" charset="2"/>
              <a:buChar char="v"/>
            </a:pPr>
            <a:endParaRPr lang="sr-Latn-RS" sz="5500" u="sng" dirty="0"/>
          </a:p>
        </p:txBody>
      </p:sp>
    </p:spTree>
    <p:extLst>
      <p:ext uri="{BB962C8B-B14F-4D97-AF65-F5344CB8AC3E}">
        <p14:creationId xmlns:p14="http://schemas.microsoft.com/office/powerpoint/2010/main" val="339716297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762000"/>
          </a:xfrm>
        </p:spPr>
        <p:txBody>
          <a:bodyPr>
            <a:normAutofit fontScale="90000"/>
          </a:bodyPr>
          <a:lstStyle/>
          <a:p>
            <a:r>
              <a:rPr lang="sr-Latn-RS" b="1" dirty="0">
                <a:solidFill>
                  <a:schemeClr val="accent2"/>
                </a:solidFill>
              </a:rPr>
              <a:t>Psihodijagnostika</a:t>
            </a:r>
            <a:r>
              <a:rPr lang="sr-Latn-RS" b="1" dirty="0" smtClean="0">
                <a:solidFill>
                  <a:schemeClr val="accent2"/>
                </a:solidFill>
              </a:rPr>
              <a:t>/</a:t>
            </a:r>
            <a:r>
              <a:rPr lang="ru-RU" b="1" dirty="0" smtClean="0">
                <a:solidFill>
                  <a:schemeClr val="accent2"/>
                </a:solidFill>
              </a:rPr>
              <a:t> </a:t>
            </a:r>
            <a:r>
              <a:rPr lang="ru-RU" b="1" dirty="0">
                <a:solidFill>
                  <a:schemeClr val="accent2"/>
                </a:solidFill>
              </a:rPr>
              <a:t>klinička procena </a:t>
            </a:r>
            <a:endParaRPr lang="en-US" b="1" dirty="0">
              <a:solidFill>
                <a:schemeClr val="accent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7924800" cy="5181600"/>
          </a:xfrm>
        </p:spPr>
        <p:txBody>
          <a:bodyPr>
            <a:normAutofit fontScale="40000" lnSpcReduction="20000"/>
          </a:bodyPr>
          <a:lstStyle/>
          <a:p>
            <a:pPr>
              <a:buClr>
                <a:schemeClr val="accent2"/>
              </a:buClr>
              <a:buFont typeface="Wingdings" pitchFamily="2" charset="2"/>
              <a:buChar char="v"/>
            </a:pPr>
            <a:endParaRPr lang="sr-Latn-RS" sz="5500" u="sng" dirty="0"/>
          </a:p>
          <a:p>
            <a:pPr>
              <a:lnSpc>
                <a:spcPct val="120000"/>
              </a:lnSpc>
              <a:buClr>
                <a:schemeClr val="accent2"/>
              </a:buClr>
              <a:buFont typeface="Wingdings" pitchFamily="2" charset="2"/>
              <a:buChar char="v"/>
            </a:pPr>
            <a:r>
              <a:rPr lang="sr-Latn-RS" sz="6000" b="1" i="1" dirty="0" smtClean="0"/>
              <a:t>Psihodijagnostika</a:t>
            </a:r>
            <a:r>
              <a:rPr lang="sr-Latn-RS" sz="6000" i="1" dirty="0" smtClean="0"/>
              <a:t>- grana kliničke psihologije </a:t>
            </a:r>
            <a:r>
              <a:rPr lang="en-GB" sz="6000" i="1" dirty="0" err="1"/>
              <a:t>specijalizovana</a:t>
            </a:r>
            <a:r>
              <a:rPr lang="en-GB" sz="6000" i="1" dirty="0"/>
              <a:t> za </a:t>
            </a:r>
            <a:r>
              <a:rPr lang="en-GB" sz="6000" i="1" dirty="0" err="1"/>
              <a:t>praksu</a:t>
            </a:r>
            <a:r>
              <a:rPr lang="en-GB" sz="6000" i="1" dirty="0"/>
              <a:t> i </a:t>
            </a:r>
            <a:r>
              <a:rPr lang="en-GB" sz="6000" i="1" u="sng" dirty="0" err="1"/>
              <a:t>istraživanja</a:t>
            </a:r>
            <a:r>
              <a:rPr lang="en-GB" sz="6000" i="1" u="sng" dirty="0"/>
              <a:t> </a:t>
            </a:r>
            <a:r>
              <a:rPr lang="en-GB" sz="6000" i="1" dirty="0"/>
              <a:t>u </a:t>
            </a:r>
            <a:r>
              <a:rPr lang="en-GB" sz="6000" i="1" dirty="0" err="1"/>
              <a:t>okvirima</a:t>
            </a:r>
            <a:r>
              <a:rPr lang="en-GB" sz="6000" i="1" dirty="0"/>
              <a:t> </a:t>
            </a:r>
            <a:r>
              <a:rPr lang="en-GB" sz="6000" i="1" dirty="0" err="1"/>
              <a:t>psihijatrije</a:t>
            </a:r>
            <a:r>
              <a:rPr lang="en-GB" sz="6000" i="1" dirty="0"/>
              <a:t> </a:t>
            </a:r>
            <a:r>
              <a:rPr lang="sr-Latn-RS" sz="6000" i="1" dirty="0" smtClean="0"/>
              <a:t>                                    </a:t>
            </a:r>
            <a:r>
              <a:rPr lang="en-GB" sz="6000" dirty="0" smtClean="0"/>
              <a:t>(</a:t>
            </a:r>
            <a:r>
              <a:rPr lang="en-GB" sz="6000" dirty="0"/>
              <a:t>Berger, 1989). </a:t>
            </a:r>
            <a:endParaRPr lang="sr-Latn-RS" sz="6000" dirty="0"/>
          </a:p>
          <a:p>
            <a:pPr>
              <a:lnSpc>
                <a:spcPct val="120000"/>
              </a:lnSpc>
              <a:buClr>
                <a:schemeClr val="accent2"/>
              </a:buClr>
              <a:buFont typeface="Wingdings" pitchFamily="2" charset="2"/>
              <a:buChar char="v"/>
            </a:pPr>
            <a:endParaRPr lang="sr-Latn-RS" sz="6000" i="1" dirty="0" smtClean="0"/>
          </a:p>
          <a:p>
            <a:pPr>
              <a:lnSpc>
                <a:spcPct val="120000"/>
              </a:lnSpc>
              <a:buClr>
                <a:schemeClr val="accent2"/>
              </a:buClr>
              <a:buFont typeface="Wingdings" pitchFamily="2" charset="2"/>
              <a:buChar char="v"/>
            </a:pPr>
            <a:r>
              <a:rPr lang="sr-Latn-RS" sz="6000" dirty="0" smtClean="0"/>
              <a:t> </a:t>
            </a:r>
            <a:r>
              <a:rPr lang="sr-Latn-RS" sz="6000" i="1" dirty="0" smtClean="0"/>
              <a:t>G</a:t>
            </a:r>
            <a:r>
              <a:rPr lang="en-GB" sz="6000" i="1" dirty="0" err="1"/>
              <a:t>rana</a:t>
            </a:r>
            <a:r>
              <a:rPr lang="en-GB" sz="6000" i="1" dirty="0"/>
              <a:t> </a:t>
            </a:r>
            <a:r>
              <a:rPr lang="en-GB" sz="6000" i="1" dirty="0" err="1"/>
              <a:t>kliničke</a:t>
            </a:r>
            <a:r>
              <a:rPr lang="en-GB" sz="6000" i="1" dirty="0"/>
              <a:t> </a:t>
            </a:r>
            <a:r>
              <a:rPr lang="en-GB" sz="6000" i="1" dirty="0" err="1"/>
              <a:t>psihologije</a:t>
            </a:r>
            <a:r>
              <a:rPr lang="en-GB" sz="6000" i="1" dirty="0"/>
              <a:t>, </a:t>
            </a:r>
            <a:r>
              <a:rPr lang="sr-Latn-RS" sz="6000" i="1" dirty="0"/>
              <a:t>koja se bavi </a:t>
            </a:r>
            <a:r>
              <a:rPr lang="sr-Latn-RS" sz="6000" i="1" u="sng" dirty="0"/>
              <a:t>praktičnim</a:t>
            </a:r>
            <a:r>
              <a:rPr lang="sr-Latn-RS" sz="6000" i="1" dirty="0"/>
              <a:t> i </a:t>
            </a:r>
            <a:r>
              <a:rPr lang="sr-Latn-RS" sz="6000" i="1" u="sng" dirty="0"/>
              <a:t>metodskim pitanjima </a:t>
            </a:r>
            <a:r>
              <a:rPr lang="sr-Latn-RS" sz="6000" i="1" dirty="0"/>
              <a:t>dijagnostikovanja i procene ličnosti.</a:t>
            </a:r>
            <a:r>
              <a:rPr lang="sr-Latn-RS" sz="6000" dirty="0"/>
              <a:t> </a:t>
            </a:r>
            <a:r>
              <a:rPr lang="sr-Latn-RS" sz="6000" dirty="0" smtClean="0"/>
              <a:t>                                           (</a:t>
            </a:r>
            <a:r>
              <a:rPr lang="sr-Latn-RS" sz="6000" dirty="0"/>
              <a:t>Berger, 2009)</a:t>
            </a:r>
          </a:p>
          <a:p>
            <a:pPr>
              <a:lnSpc>
                <a:spcPct val="120000"/>
              </a:lnSpc>
              <a:buClr>
                <a:schemeClr val="accent2"/>
              </a:buClr>
              <a:buFont typeface="Wingdings" pitchFamily="2" charset="2"/>
              <a:buChar char="v"/>
            </a:pPr>
            <a:endParaRPr lang="sr-Latn-RS" sz="6000" dirty="0"/>
          </a:p>
          <a:p>
            <a:pPr>
              <a:lnSpc>
                <a:spcPct val="120000"/>
              </a:lnSpc>
              <a:buClr>
                <a:schemeClr val="accent2"/>
              </a:buClr>
              <a:buFont typeface="Arial" pitchFamily="34" charset="0"/>
              <a:buChar char="•"/>
            </a:pPr>
            <a:r>
              <a:rPr lang="sr-Latn-RS" sz="6000" b="1" dirty="0" smtClean="0"/>
              <a:t>Metodska pitanja</a:t>
            </a:r>
            <a:r>
              <a:rPr lang="sr-Latn-RS" sz="6000" dirty="0" smtClean="0"/>
              <a:t>- </a:t>
            </a:r>
            <a:r>
              <a:rPr lang="sr-Latn-RS" sz="6000" dirty="0" smtClean="0"/>
              <a:t>konstrukcija i primena instrumenata procene</a:t>
            </a:r>
            <a:r>
              <a:rPr lang="sr-Latn-RS" sz="6000" dirty="0"/>
              <a:t>, validacija </a:t>
            </a:r>
            <a:r>
              <a:rPr lang="sr-Latn-RS" sz="6000" dirty="0" smtClean="0"/>
              <a:t>baterije, integracija, pitanja </a:t>
            </a:r>
            <a:r>
              <a:rPr lang="sr-Latn-RS" sz="6000" dirty="0" smtClean="0"/>
              <a:t>mogućnosti </a:t>
            </a:r>
            <a:r>
              <a:rPr lang="sr-Latn-RS" sz="6000" dirty="0" smtClean="0"/>
              <a:t>spoznaje</a:t>
            </a:r>
            <a:endParaRPr lang="en-US" sz="6000" dirty="0"/>
          </a:p>
          <a:p>
            <a:pPr marL="0" lvl="0" indent="0" algn="just">
              <a:spcBef>
                <a:spcPts val="720"/>
              </a:spcBef>
              <a:buClr>
                <a:srgbClr val="FFFF00"/>
              </a:buClr>
              <a:buSzPts val="3600"/>
              <a:buNone/>
            </a:pPr>
            <a:r>
              <a:rPr lang="ru-RU" dirty="0" smtClean="0">
                <a:latin typeface="Times New Roman"/>
                <a:ea typeface="Times New Roman"/>
                <a:cs typeface="Times New Roman"/>
                <a:sym typeface="Times New Roman"/>
              </a:rPr>
              <a:t>                           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750891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0"/>
            <a:ext cx="8229600" cy="762000"/>
          </a:xfrm>
        </p:spPr>
        <p:txBody>
          <a:bodyPr/>
          <a:lstStyle/>
          <a:p>
            <a:r>
              <a:rPr lang="ru-RU" b="1" dirty="0">
                <a:solidFill>
                  <a:schemeClr val="accent2"/>
                </a:solidFill>
              </a:rPr>
              <a:t>Procena ličnosti</a:t>
            </a:r>
            <a:r>
              <a:rPr lang="sr-Latn-RS" b="1" dirty="0">
                <a:solidFill>
                  <a:schemeClr val="accent2"/>
                </a:solidFill>
              </a:rPr>
              <a:t>/</a:t>
            </a:r>
            <a:r>
              <a:rPr lang="ru-RU" b="1" dirty="0">
                <a:solidFill>
                  <a:schemeClr val="accent2"/>
                </a:solidFill>
              </a:rPr>
              <a:t> klinička procena 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312" name="Google Shape;312;p45"/>
          <p:cNvSpPr txBox="1">
            <a:spLocks noGrp="1"/>
          </p:cNvSpPr>
          <p:nvPr>
            <p:ph idx="1"/>
          </p:nvPr>
        </p:nvSpPr>
        <p:spPr>
          <a:xfrm>
            <a:off x="457200" y="1600200"/>
            <a:ext cx="8229600" cy="49743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85000" lnSpcReduction="10000"/>
          </a:bodyPr>
          <a:lstStyle/>
          <a:p>
            <a:pPr lvl="0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Clr>
                <a:schemeClr val="accent2"/>
              </a:buClr>
              <a:buFont typeface="Wingdings" pitchFamily="2" charset="2"/>
              <a:buChar char="v"/>
            </a:pPr>
            <a:r>
              <a:rPr lang="sr-Cyrl-CS" i="1" dirty="0" smtClean="0"/>
              <a:t>proces </a:t>
            </a:r>
            <a:r>
              <a:rPr lang="sr-Cyrl-CS" i="1" dirty="0"/>
              <a:t>koji u sebe uključuje </a:t>
            </a:r>
            <a:r>
              <a:rPr lang="sr-Cyrl-CS" i="1" u="sng" dirty="0"/>
              <a:t>zadavanje, ocenjivanje i tumačenje</a:t>
            </a:r>
            <a:r>
              <a:rPr lang="sr-Cyrl-CS" i="1" dirty="0"/>
              <a:t> psiholoških testova; </a:t>
            </a:r>
            <a:endParaRPr lang="sr-Latn-RS" i="1" dirty="0" smtClean="0"/>
          </a:p>
          <a:p>
            <a:pPr lvl="0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Clr>
                <a:schemeClr val="accent2"/>
              </a:buClr>
              <a:buFont typeface="Wingdings" pitchFamily="2" charset="2"/>
              <a:buChar char="v"/>
            </a:pPr>
            <a:r>
              <a:rPr lang="sr-Cyrl-CS" i="1" u="sng" dirty="0" smtClean="0"/>
              <a:t>kliničko </a:t>
            </a:r>
            <a:r>
              <a:rPr lang="sr-Cyrl-CS" i="1" u="sng" dirty="0"/>
              <a:t>intervjuisanje, promatranja i prikupljanje istorijskih i drugih informacija</a:t>
            </a:r>
            <a:r>
              <a:rPr lang="sr-Cyrl-CS" i="1" dirty="0"/>
              <a:t>, i, naposletku, </a:t>
            </a:r>
            <a:endParaRPr lang="sr-Latn-RS" i="1" dirty="0" smtClean="0"/>
          </a:p>
          <a:p>
            <a:pPr lvl="0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Clr>
                <a:schemeClr val="accent2"/>
              </a:buClr>
              <a:buFont typeface="Wingdings" pitchFamily="2" charset="2"/>
              <a:buChar char="v"/>
            </a:pPr>
            <a:r>
              <a:rPr lang="sr-Cyrl-CS" i="1" u="sng" dirty="0" smtClean="0"/>
              <a:t>integraciju</a:t>
            </a:r>
            <a:r>
              <a:rPr lang="sr-Cyrl-CS" i="1" dirty="0" smtClean="0"/>
              <a:t> </a:t>
            </a:r>
            <a:r>
              <a:rPr lang="sr-Cyrl-CS" i="1" dirty="0"/>
              <a:t>tih jedinstvenih delova informacija, tako da se krajnji proizvod može koristiti na </a:t>
            </a:r>
            <a:r>
              <a:rPr lang="sr-Cyrl-CS" i="1" u="sng" dirty="0"/>
              <a:t>pouzdan i valjan način u predviđanju </a:t>
            </a:r>
            <a:r>
              <a:rPr lang="sr-Cyrl-CS" i="1" dirty="0"/>
              <a:t>pacijentovog funkcionisanja</a:t>
            </a:r>
            <a:r>
              <a:rPr lang="sr-Cyrl-CS" i="1" dirty="0" smtClean="0"/>
              <a:t>,</a:t>
            </a:r>
            <a:endParaRPr lang="sr-Latn-RS" i="1" dirty="0" smtClean="0"/>
          </a:p>
          <a:p>
            <a:pPr lvl="0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Clr>
                <a:schemeClr val="accent2"/>
              </a:buClr>
              <a:buFont typeface="Wingdings" pitchFamily="2" charset="2"/>
              <a:buChar char="v"/>
            </a:pPr>
            <a:r>
              <a:rPr lang="sr-Cyrl-CS" i="1" dirty="0" smtClean="0"/>
              <a:t> </a:t>
            </a:r>
            <a:r>
              <a:rPr lang="sr-Cyrl-CS" i="1" dirty="0"/>
              <a:t>a i da bi se </a:t>
            </a:r>
            <a:r>
              <a:rPr lang="sr-Cyrl-CS" i="1" u="sng" dirty="0"/>
              <a:t>izgradili planovi </a:t>
            </a:r>
            <a:r>
              <a:rPr lang="sr-Cyrl-CS" i="1" dirty="0"/>
              <a:t>koji bi se koristili u nošenju sa problemima koji traže primenu kliničkog tretmana.</a:t>
            </a:r>
            <a:endParaRPr lang="en-US" dirty="0"/>
          </a:p>
          <a:p>
            <a:pPr marL="342900" lvl="0" indent="-342900" algn="just" rtl="0">
              <a:spcBef>
                <a:spcPts val="560"/>
              </a:spcBef>
              <a:spcAft>
                <a:spcPts val="0"/>
              </a:spcAft>
              <a:buClr>
                <a:srgbClr val="FFFF00"/>
              </a:buClr>
              <a:buSzPts val="2800"/>
              <a:buNone/>
            </a:pPr>
            <a:r>
              <a:rPr lang="sr-Cyrl-CS" sz="2800" dirty="0" smtClean="0">
                <a:latin typeface="Times New Roman"/>
                <a:ea typeface="Times New Roman"/>
                <a:cs typeface="Times New Roman"/>
                <a:sym typeface="Times New Roman"/>
              </a:rPr>
              <a:t>                                     </a:t>
            </a:r>
            <a:r>
              <a:rPr lang="sr-Latn-RS" sz="2800" dirty="0" smtClean="0">
                <a:latin typeface="Times New Roman"/>
                <a:ea typeface="Times New Roman"/>
                <a:cs typeface="Times New Roman"/>
                <a:sym typeface="Times New Roman"/>
              </a:rPr>
              <a:t>              </a:t>
            </a:r>
            <a:r>
              <a:rPr lang="sr-Cyrl-CS" sz="2800" dirty="0" smtClean="0">
                <a:latin typeface="Times New Roman"/>
                <a:ea typeface="Times New Roman"/>
                <a:cs typeface="Times New Roman"/>
                <a:sym typeface="Times New Roman"/>
              </a:rPr>
              <a:t>  </a:t>
            </a:r>
            <a:r>
              <a:rPr lang="sr-Cyrl-CS" sz="2600" dirty="0">
                <a:latin typeface="Times New Roman"/>
                <a:ea typeface="Times New Roman"/>
                <a:cs typeface="Times New Roman"/>
                <a:sym typeface="Times New Roman"/>
              </a:rPr>
              <a:t>(Beutler &amp; </a:t>
            </a:r>
            <a:r>
              <a:rPr lang="sr-Cyrl-CS" sz="2600" dirty="0" smtClean="0">
                <a:latin typeface="Times New Roman"/>
                <a:ea typeface="Times New Roman"/>
                <a:cs typeface="Times New Roman"/>
                <a:sym typeface="Times New Roman"/>
              </a:rPr>
              <a:t>Groth-Marnat</a:t>
            </a:r>
            <a:r>
              <a:rPr lang="sr-Latn-RS" sz="2600" dirty="0" smtClean="0">
                <a:latin typeface="Times New Roman"/>
                <a:ea typeface="Times New Roman"/>
                <a:cs typeface="Times New Roman"/>
                <a:sym typeface="Times New Roman"/>
              </a:rPr>
              <a:t>,</a:t>
            </a:r>
            <a:r>
              <a:rPr lang="sr-Cyrl-CS" sz="2600" dirty="0" smtClean="0"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sr-Cyrl-CS" sz="2600" dirty="0">
                <a:latin typeface="Times New Roman"/>
                <a:ea typeface="Times New Roman"/>
                <a:cs typeface="Times New Roman"/>
                <a:sym typeface="Times New Roman"/>
              </a:rPr>
              <a:t>2003)</a:t>
            </a:r>
            <a:endParaRPr sz="2600" dirty="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85425161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838200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chemeClr val="accent2"/>
                </a:solidFill>
              </a:rPr>
              <a:t>Sadr</a:t>
            </a:r>
            <a:r>
              <a:rPr lang="sr-Latn-RS" dirty="0" smtClean="0">
                <a:solidFill>
                  <a:schemeClr val="accent2"/>
                </a:solidFill>
              </a:rPr>
              <a:t>žaj k</a:t>
            </a:r>
            <a:r>
              <a:rPr lang="sr-Cyrl-CS" dirty="0" smtClean="0">
                <a:solidFill>
                  <a:schemeClr val="accent2"/>
                </a:solidFill>
              </a:rPr>
              <a:t>liničk</a:t>
            </a:r>
            <a:r>
              <a:rPr lang="sr-Latn-RS" dirty="0" smtClean="0">
                <a:solidFill>
                  <a:schemeClr val="accent2"/>
                </a:solidFill>
              </a:rPr>
              <a:t>e</a:t>
            </a:r>
            <a:r>
              <a:rPr lang="sr-Cyrl-CS" dirty="0" smtClean="0">
                <a:solidFill>
                  <a:schemeClr val="accent2"/>
                </a:solidFill>
              </a:rPr>
              <a:t> procen</a:t>
            </a:r>
            <a:r>
              <a:rPr lang="sr-Latn-RS" dirty="0" smtClean="0">
                <a:solidFill>
                  <a:schemeClr val="accent2"/>
                </a:solidFill>
              </a:rPr>
              <a:t>e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249" name="Google Shape;249;p33"/>
          <p:cNvSpPr txBox="1">
            <a:spLocks noGrp="1"/>
          </p:cNvSpPr>
          <p:nvPr>
            <p:ph idx="1"/>
          </p:nvPr>
        </p:nvSpPr>
        <p:spPr>
          <a:xfrm>
            <a:off x="457200" y="1524000"/>
            <a:ext cx="8229600" cy="548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77500" lnSpcReduction="20000"/>
          </a:bodyPr>
          <a:lstStyle/>
          <a:p>
            <a:pPr marL="109728" lvl="0" indent="0">
              <a:buNone/>
            </a:pPr>
            <a:r>
              <a:rPr lang="sr-Latn-RS" sz="3200" dirty="0" smtClean="0"/>
              <a:t>Obično uključuje </a:t>
            </a:r>
            <a:r>
              <a:rPr lang="sr-Cyrl-CS" sz="3200" dirty="0" smtClean="0"/>
              <a:t>prikupljanje </a:t>
            </a:r>
            <a:r>
              <a:rPr lang="sr-Cyrl-CS" sz="3200" dirty="0"/>
              <a:t>informacija </a:t>
            </a:r>
            <a:r>
              <a:rPr lang="sr-Cyrl-CS" sz="3200" dirty="0" smtClean="0"/>
              <a:t>o:</a:t>
            </a:r>
            <a:endParaRPr lang="sr-Latn-RS" sz="3200" dirty="0" smtClean="0"/>
          </a:p>
          <a:p>
            <a:pPr lvl="0">
              <a:lnSpc>
                <a:spcPct val="120000"/>
              </a:lnSpc>
              <a:spcAft>
                <a:spcPts val="600"/>
              </a:spcAft>
              <a:buClr>
                <a:schemeClr val="accent2"/>
              </a:buClr>
              <a:buFont typeface="Wingdings" pitchFamily="2" charset="2"/>
              <a:buChar char="v"/>
            </a:pPr>
            <a:r>
              <a:rPr lang="sr-Cyrl-CS" dirty="0" smtClean="0"/>
              <a:t>osobi</a:t>
            </a:r>
            <a:r>
              <a:rPr lang="sr-Latn-RS" dirty="0" smtClean="0"/>
              <a:t>  </a:t>
            </a:r>
            <a:r>
              <a:rPr lang="sr-Latn-RS" dirty="0" smtClean="0"/>
              <a:t>i </a:t>
            </a:r>
            <a:r>
              <a:rPr lang="sr-Cyrl-CS" dirty="0" smtClean="0"/>
              <a:t>njen</a:t>
            </a:r>
            <a:r>
              <a:rPr lang="sr-Latn-RS" dirty="0" smtClean="0"/>
              <a:t>o</a:t>
            </a:r>
            <a:r>
              <a:rPr lang="sr-Cyrl-CS" dirty="0" smtClean="0"/>
              <a:t>m ponašanj</a:t>
            </a:r>
            <a:r>
              <a:rPr lang="sr-Latn-RS" dirty="0" smtClean="0"/>
              <a:t>u- socio-demografski, biografski podaci, razvoj, aktuelne živote okolnosti</a:t>
            </a:r>
            <a:endParaRPr lang="en-US" dirty="0"/>
          </a:p>
          <a:p>
            <a:pPr lvl="0">
              <a:lnSpc>
                <a:spcPct val="120000"/>
              </a:lnSpc>
              <a:spcAft>
                <a:spcPts val="600"/>
              </a:spcAft>
              <a:buClr>
                <a:schemeClr val="accent2"/>
              </a:buClr>
              <a:buFont typeface="Wingdings" pitchFamily="2" charset="2"/>
              <a:buChar char="v"/>
            </a:pPr>
            <a:r>
              <a:rPr lang="sr-Latn-RS" dirty="0"/>
              <a:t>p</a:t>
            </a:r>
            <a:r>
              <a:rPr lang="sr-Cyrl-CS" dirty="0" smtClean="0"/>
              <a:t>roblemima</a:t>
            </a:r>
            <a:r>
              <a:rPr lang="sr-Latn-RS" dirty="0" smtClean="0"/>
              <a:t>, teškoćama, simptomima- aktuelno stanje (vezana za razlog procene)</a:t>
            </a:r>
          </a:p>
          <a:p>
            <a:pPr lvl="0">
              <a:lnSpc>
                <a:spcPct val="120000"/>
              </a:lnSpc>
              <a:spcAft>
                <a:spcPts val="600"/>
              </a:spcAft>
              <a:buClr>
                <a:schemeClr val="accent2"/>
              </a:buClr>
              <a:buFont typeface="Wingdings" pitchFamily="2" charset="2"/>
              <a:buChar char="v"/>
            </a:pPr>
            <a:r>
              <a:rPr lang="sr-Latn-RS" dirty="0" smtClean="0"/>
              <a:t>intelektualnim i drugim </a:t>
            </a:r>
            <a:r>
              <a:rPr lang="sr-Cyrl-CS" dirty="0" smtClean="0"/>
              <a:t>sposobnostima,</a:t>
            </a:r>
            <a:r>
              <a:rPr lang="sr-Cyrl-CS" dirty="0"/>
              <a:t> </a:t>
            </a:r>
            <a:r>
              <a:rPr lang="sr-Cyrl-CS" dirty="0" smtClean="0"/>
              <a:t>kognitivn</a:t>
            </a:r>
            <a:r>
              <a:rPr lang="sr-Latn-RS" dirty="0" smtClean="0"/>
              <a:t>om funkcionisanju/stilu</a:t>
            </a:r>
            <a:r>
              <a:rPr lang="sr-Cyrl-CS" dirty="0" smtClean="0"/>
              <a:t>, </a:t>
            </a:r>
            <a:r>
              <a:rPr lang="sr-Latn-RS" dirty="0" smtClean="0"/>
              <a:t>efektima simptoma na ove funkcije</a:t>
            </a:r>
            <a:endParaRPr lang="en-US" dirty="0"/>
          </a:p>
          <a:p>
            <a:pPr lvl="0">
              <a:lnSpc>
                <a:spcPct val="120000"/>
              </a:lnSpc>
              <a:spcAft>
                <a:spcPts val="600"/>
              </a:spcAft>
              <a:buClr>
                <a:schemeClr val="accent2"/>
              </a:buClr>
              <a:buFont typeface="Wingdings" pitchFamily="2" charset="2"/>
              <a:buChar char="v"/>
            </a:pPr>
            <a:r>
              <a:rPr lang="sr-Latn-RS" dirty="0"/>
              <a:t>a</a:t>
            </a:r>
            <a:r>
              <a:rPr lang="sr-Cyrl-CS" dirty="0" smtClean="0"/>
              <a:t>fektima</a:t>
            </a:r>
            <a:r>
              <a:rPr lang="sr-Latn-RS" dirty="0" smtClean="0"/>
              <a:t>, emocionalnoj</a:t>
            </a:r>
            <a:r>
              <a:rPr lang="sr-Cyrl-CS" dirty="0" smtClean="0"/>
              <a:t> </a:t>
            </a:r>
            <a:r>
              <a:rPr lang="sr-Latn-RS" dirty="0" smtClean="0"/>
              <a:t>regulaciji, impulsivnoj </a:t>
            </a:r>
            <a:r>
              <a:rPr lang="sr-Cyrl-CS" dirty="0" smtClean="0"/>
              <a:t>kontroli</a:t>
            </a:r>
            <a:r>
              <a:rPr lang="sr-Latn-RS" dirty="0" smtClean="0"/>
              <a:t>, voljno-nagonski dinamizmi</a:t>
            </a:r>
            <a:endParaRPr lang="en-US" dirty="0"/>
          </a:p>
          <a:p>
            <a:pPr>
              <a:lnSpc>
                <a:spcPct val="120000"/>
              </a:lnSpc>
              <a:spcAft>
                <a:spcPts val="600"/>
              </a:spcAft>
              <a:buClr>
                <a:schemeClr val="accent2"/>
              </a:buClr>
              <a:buFont typeface="Wingdings" pitchFamily="2" charset="2"/>
              <a:buChar char="v"/>
            </a:pPr>
            <a:r>
              <a:rPr lang="sr-Latn-RS" dirty="0" smtClean="0"/>
              <a:t>strukturi, dinamici </a:t>
            </a:r>
            <a:r>
              <a:rPr lang="sr-Cyrl-CS" dirty="0" smtClean="0"/>
              <a:t>ličnosti</a:t>
            </a:r>
            <a:r>
              <a:rPr lang="sr-Latn-RS" dirty="0" smtClean="0"/>
              <a:t>- </a:t>
            </a:r>
            <a:r>
              <a:rPr lang="sr-Cyrl-CS" dirty="0" smtClean="0"/>
              <a:t>jedinstven</a:t>
            </a:r>
            <a:r>
              <a:rPr lang="sr-Latn-RS" dirty="0" smtClean="0"/>
              <a:t>i</a:t>
            </a:r>
            <a:r>
              <a:rPr lang="sr-Cyrl-CS" dirty="0" smtClean="0"/>
              <a:t> složaj </a:t>
            </a:r>
            <a:endParaRPr lang="sr-Latn-RS" dirty="0" smtClean="0"/>
          </a:p>
          <a:p>
            <a:pPr>
              <a:lnSpc>
                <a:spcPct val="120000"/>
              </a:lnSpc>
              <a:spcAft>
                <a:spcPts val="600"/>
              </a:spcAft>
              <a:buClr>
                <a:schemeClr val="accent2"/>
              </a:buClr>
              <a:buFont typeface="Wingdings" pitchFamily="2" charset="2"/>
              <a:buChar char="v"/>
            </a:pPr>
            <a:r>
              <a:rPr lang="sr-Latn-RS" dirty="0" smtClean="0"/>
              <a:t>Selfu- </a:t>
            </a:r>
            <a:r>
              <a:rPr lang="sr-Cyrl-CS" dirty="0" smtClean="0"/>
              <a:t>osobenom </a:t>
            </a:r>
            <a:r>
              <a:rPr lang="sr-Cyrl-CS" dirty="0"/>
              <a:t>obrascu predstavljanja ili konstruisanja sveta i sebe, i sl. </a:t>
            </a:r>
            <a:endParaRPr lang="sr-Latn-RS" dirty="0" smtClean="0"/>
          </a:p>
          <a:p>
            <a:pPr>
              <a:lnSpc>
                <a:spcPct val="120000"/>
              </a:lnSpc>
              <a:spcAft>
                <a:spcPts val="600"/>
              </a:spcAft>
              <a:buClr>
                <a:schemeClr val="accent2"/>
              </a:buClr>
              <a:buFont typeface="Wingdings" pitchFamily="2" charset="2"/>
              <a:buChar char="v"/>
            </a:pPr>
            <a:r>
              <a:rPr lang="sr-Cyrl-CS" dirty="0" smtClean="0"/>
              <a:t>psih</a:t>
            </a:r>
            <a:r>
              <a:rPr lang="sr-Latn-RS" dirty="0" smtClean="0"/>
              <a:t>o-socijalnim </a:t>
            </a:r>
            <a:r>
              <a:rPr lang="sr-Cyrl-CS" dirty="0"/>
              <a:t>snagama i slabostima</a:t>
            </a:r>
            <a:r>
              <a:rPr lang="sr-Cyrl-CS" dirty="0" smtClean="0"/>
              <a:t>,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005682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609600"/>
            <a:ext cx="8229600" cy="762000"/>
          </a:xfrm>
        </p:spPr>
        <p:txBody>
          <a:bodyPr>
            <a:normAutofit/>
          </a:bodyPr>
          <a:lstStyle/>
          <a:p>
            <a:r>
              <a:rPr lang="sr-Latn-RS" dirty="0" smtClean="0">
                <a:solidFill>
                  <a:schemeClr val="accent2"/>
                </a:solidFill>
              </a:rPr>
              <a:t>Ciljevi kliničke procene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0"/>
            <a:ext cx="8305800" cy="5105400"/>
          </a:xfrm>
        </p:spPr>
        <p:txBody>
          <a:bodyPr>
            <a:normAutofit fontScale="62500" lnSpcReduction="20000"/>
          </a:bodyPr>
          <a:lstStyle/>
          <a:p>
            <a:pPr>
              <a:spcAft>
                <a:spcPts val="1200"/>
              </a:spcAft>
              <a:buClr>
                <a:schemeClr val="accent2"/>
              </a:buClr>
              <a:buFont typeface="Wingdings" pitchFamily="2" charset="2"/>
              <a:buChar char="Ø"/>
            </a:pPr>
            <a:endParaRPr lang="sr-Latn-RS" b="1" dirty="0" smtClean="0"/>
          </a:p>
          <a:p>
            <a:pPr>
              <a:spcAft>
                <a:spcPts val="1200"/>
              </a:spcAft>
              <a:buClr>
                <a:schemeClr val="accent2"/>
              </a:buClr>
              <a:buFont typeface="Wingdings" pitchFamily="2" charset="2"/>
              <a:buChar char="Ø"/>
            </a:pPr>
            <a:r>
              <a:rPr lang="sr-Latn-RS" b="1" dirty="0" smtClean="0"/>
              <a:t>Dijagnostička  </a:t>
            </a:r>
            <a:r>
              <a:rPr lang="sr-Latn-RS" b="1" dirty="0" smtClean="0"/>
              <a:t>klasifikacija/diferencijalno dijagnostički zadatak- </a:t>
            </a:r>
            <a:r>
              <a:rPr lang="sr-Latn-RS" dirty="0" smtClean="0"/>
              <a:t>indikatori koji su povezani sa specifičnim poremećajem, ne dijagnoza</a:t>
            </a:r>
          </a:p>
          <a:p>
            <a:pPr>
              <a:spcAft>
                <a:spcPts val="1200"/>
              </a:spcAft>
              <a:buClr>
                <a:schemeClr val="accent2"/>
              </a:buClr>
              <a:buFont typeface="Wingdings" pitchFamily="2" charset="2"/>
              <a:buChar char="Ø"/>
            </a:pPr>
            <a:r>
              <a:rPr lang="sr-Latn-RS" b="1" dirty="0" smtClean="0"/>
              <a:t>Procena ličnosti (dinamička dijagnoza)- </a:t>
            </a:r>
            <a:r>
              <a:rPr lang="sr-Latn-RS" dirty="0" smtClean="0"/>
              <a:t>opis, razumevanje, tumačenje- struktura, dinamika, razvoj, etiološka hipoteza poremećaja i problema- veza sa teorijama ličnosti i razvoja</a:t>
            </a:r>
          </a:p>
          <a:p>
            <a:pPr marL="109728" indent="0">
              <a:spcAft>
                <a:spcPts val="1200"/>
              </a:spcAft>
              <a:buClr>
                <a:schemeClr val="accent2"/>
              </a:buClr>
              <a:buNone/>
            </a:pPr>
            <a:r>
              <a:rPr lang="sr-Latn-RS" b="1" i="1" dirty="0" smtClean="0"/>
              <a:t>Šta je u individui bolesno  i  šta je u bolesti individualno </a:t>
            </a:r>
            <a:r>
              <a:rPr lang="sr-Latn-RS" i="1" dirty="0" smtClean="0"/>
              <a:t>(J.Berger)</a:t>
            </a:r>
          </a:p>
          <a:p>
            <a:pPr>
              <a:spcAft>
                <a:spcPts val="1200"/>
              </a:spcAft>
              <a:buClr>
                <a:schemeClr val="accent2"/>
              </a:buClr>
              <a:buFont typeface="Wingdings" pitchFamily="2" charset="2"/>
              <a:buChar char="Ø"/>
            </a:pPr>
            <a:r>
              <a:rPr lang="sr-Latn-RS" b="1" dirty="0" smtClean="0"/>
              <a:t>U cilju psihoterapijskog tretmana- </a:t>
            </a:r>
            <a:r>
              <a:rPr lang="sr-Latn-RS" dirty="0" smtClean="0"/>
              <a:t>indikacije, prepreke, vrsta tretmana, </a:t>
            </a:r>
            <a:r>
              <a:rPr lang="sr-Latn-RS" dirty="0"/>
              <a:t>ciljevi,</a:t>
            </a:r>
            <a:endParaRPr lang="sr-Latn-RS" dirty="0" smtClean="0"/>
          </a:p>
          <a:p>
            <a:pPr>
              <a:spcAft>
                <a:spcPts val="1200"/>
              </a:spcAft>
              <a:buClr>
                <a:schemeClr val="accent2"/>
              </a:buClr>
              <a:buFont typeface="Wingdings" pitchFamily="2" charset="2"/>
              <a:buChar char="Ø"/>
            </a:pPr>
            <a:r>
              <a:rPr lang="sr-Latn-RS" b="1" dirty="0"/>
              <a:t>Evaluacija efekata tretmana</a:t>
            </a:r>
          </a:p>
          <a:p>
            <a:pPr>
              <a:spcAft>
                <a:spcPts val="1200"/>
              </a:spcAft>
              <a:buClr>
                <a:schemeClr val="accent2"/>
              </a:buClr>
              <a:buFont typeface="Wingdings" pitchFamily="2" charset="2"/>
              <a:buChar char="Ø"/>
            </a:pPr>
            <a:r>
              <a:rPr lang="sr-Latn-RS" b="1" dirty="0" smtClean="0"/>
              <a:t>Predikcija i postdikcija </a:t>
            </a:r>
            <a:r>
              <a:rPr lang="sr-Latn-RS" dirty="0" smtClean="0"/>
              <a:t>ponašanja (suicidalni rizik, recidiv</a:t>
            </a:r>
            <a:r>
              <a:rPr lang="sr-Latn-RS" dirty="0" smtClean="0"/>
              <a:t>, forenzika,...)</a:t>
            </a:r>
            <a:endParaRPr lang="sr-Latn-RS" dirty="0" smtClean="0"/>
          </a:p>
          <a:p>
            <a:pPr>
              <a:spcAft>
                <a:spcPts val="1200"/>
              </a:spcAft>
              <a:buClr>
                <a:schemeClr val="accent2"/>
              </a:buClr>
              <a:buFont typeface="Wingdings" pitchFamily="2" charset="2"/>
              <a:buChar char="Ø"/>
            </a:pPr>
            <a:r>
              <a:rPr lang="sr-Latn-RS" b="1" dirty="0" smtClean="0"/>
              <a:t>Prema posebnim zahtevima- </a:t>
            </a:r>
            <a:r>
              <a:rPr lang="sr-Latn-RS" dirty="0" smtClean="0"/>
              <a:t>procena radnih sposobnosti, specifičnih sposobnosti (oružje, vožnja), uračunljivosti, intelektualne ometenosti, zrelosti za školu, psihički korelati moždanih funkcija (neuropsihološka procena)</a:t>
            </a:r>
          </a:p>
        </p:txBody>
      </p:sp>
    </p:spTree>
    <p:extLst>
      <p:ext uri="{BB962C8B-B14F-4D97-AF65-F5344CB8AC3E}">
        <p14:creationId xmlns:p14="http://schemas.microsoft.com/office/powerpoint/2010/main" val="20518584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85800"/>
            <a:ext cx="8229600" cy="762000"/>
          </a:xfrm>
        </p:spPr>
        <p:txBody>
          <a:bodyPr>
            <a:normAutofit fontScale="90000"/>
          </a:bodyPr>
          <a:lstStyle/>
          <a:p>
            <a:r>
              <a:rPr lang="sr-Latn-RS" b="1" dirty="0" smtClean="0">
                <a:solidFill>
                  <a:schemeClr val="accent2"/>
                </a:solidFill>
              </a:rPr>
              <a:t>Ciljevi kliničke psihološke procene</a:t>
            </a:r>
            <a:endParaRPr lang="en-US" b="1" dirty="0">
              <a:solidFill>
                <a:schemeClr val="accent2"/>
              </a:solidFill>
            </a:endParaRPr>
          </a:p>
        </p:txBody>
      </p:sp>
      <p:sp>
        <p:nvSpPr>
          <p:cNvPr id="322" name="Google Shape;322;p47"/>
          <p:cNvSpPr txBox="1">
            <a:spLocks noGrp="1"/>
          </p:cNvSpPr>
          <p:nvPr>
            <p:ph idx="1"/>
          </p:nvPr>
        </p:nvSpPr>
        <p:spPr>
          <a:xfrm>
            <a:off x="457200" y="1828800"/>
            <a:ext cx="8077200" cy="47457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lvl="0">
              <a:spcAft>
                <a:spcPts val="600"/>
              </a:spcAft>
              <a:buClr>
                <a:schemeClr val="accent2"/>
              </a:buClr>
              <a:buFont typeface="Wingdings" pitchFamily="2" charset="2"/>
              <a:buChar char="Ø"/>
            </a:pPr>
            <a:r>
              <a:rPr lang="sr-Cyrl-CS" sz="2400" dirty="0" smtClean="0"/>
              <a:t>utvrđivanja </a:t>
            </a:r>
            <a:r>
              <a:rPr lang="sr-Cyrl-CS" sz="2400" dirty="0"/>
              <a:t>dijagnoze ili poremećaja,</a:t>
            </a:r>
            <a:endParaRPr lang="en-US" sz="2400" dirty="0"/>
          </a:p>
          <a:p>
            <a:pPr lvl="0">
              <a:spcAft>
                <a:spcPts val="600"/>
              </a:spcAft>
              <a:buClr>
                <a:schemeClr val="accent2"/>
              </a:buClr>
              <a:buFont typeface="Wingdings" pitchFamily="2" charset="2"/>
              <a:buChar char="Ø"/>
            </a:pPr>
            <a:r>
              <a:rPr lang="sr-Cyrl-CS" sz="2400" dirty="0"/>
              <a:t>predviđanja ili anticipiranja mogućeg toka datog problema,</a:t>
            </a:r>
            <a:endParaRPr lang="en-US" sz="2400" dirty="0"/>
          </a:p>
          <a:p>
            <a:pPr lvl="0">
              <a:spcAft>
                <a:spcPts val="600"/>
              </a:spcAft>
              <a:buClr>
                <a:schemeClr val="accent2"/>
              </a:buClr>
              <a:buFont typeface="Wingdings" pitchFamily="2" charset="2"/>
              <a:buChar char="Ø"/>
            </a:pPr>
            <a:r>
              <a:rPr lang="sr-Latn-RS" sz="2400" dirty="0" smtClean="0"/>
              <a:t>otkrivanja </a:t>
            </a:r>
            <a:r>
              <a:rPr lang="sr-Cyrl-CS" sz="2400" dirty="0" smtClean="0"/>
              <a:t>etiologij</a:t>
            </a:r>
            <a:r>
              <a:rPr lang="sr-Latn-RS" sz="2400" dirty="0" smtClean="0"/>
              <a:t>e</a:t>
            </a:r>
            <a:r>
              <a:rPr lang="sr-Cyrl-CS" sz="2400" dirty="0" smtClean="0"/>
              <a:t> </a:t>
            </a:r>
            <a:r>
              <a:rPr lang="sr-Cyrl-CS" sz="2400" dirty="0"/>
              <a:t>ili </a:t>
            </a:r>
            <a:r>
              <a:rPr lang="sr-Cyrl-CS" sz="2400" dirty="0" smtClean="0"/>
              <a:t>uzrok</a:t>
            </a:r>
            <a:r>
              <a:rPr lang="sr-Latn-RS" sz="2400" dirty="0" smtClean="0"/>
              <a:t>a</a:t>
            </a:r>
            <a:r>
              <a:rPr lang="sr-Cyrl-CS" sz="2400" dirty="0" smtClean="0"/>
              <a:t> </a:t>
            </a:r>
            <a:r>
              <a:rPr lang="sr-Cyrl-CS" sz="2400" dirty="0"/>
              <a:t>poremećenog ponašanja,</a:t>
            </a:r>
            <a:endParaRPr lang="en-US" sz="2400" dirty="0"/>
          </a:p>
          <a:p>
            <a:pPr lvl="0">
              <a:spcAft>
                <a:spcPts val="600"/>
              </a:spcAft>
              <a:buClr>
                <a:schemeClr val="accent2"/>
              </a:buClr>
              <a:buFont typeface="Wingdings" pitchFamily="2" charset="2"/>
              <a:buChar char="Ø"/>
            </a:pPr>
            <a:r>
              <a:rPr lang="sr-Latn-RS" sz="2400" dirty="0" smtClean="0"/>
              <a:t>utvrđivanja</a:t>
            </a:r>
            <a:r>
              <a:rPr lang="sr-Cyrl-CS" sz="2400" dirty="0" smtClean="0"/>
              <a:t> </a:t>
            </a:r>
            <a:r>
              <a:rPr lang="sr-Latn-RS" sz="2400" dirty="0" smtClean="0"/>
              <a:t>vrste </a:t>
            </a:r>
            <a:r>
              <a:rPr lang="sr-Cyrl-CS" sz="2400" dirty="0" smtClean="0"/>
              <a:t>tretmana </a:t>
            </a:r>
            <a:r>
              <a:rPr lang="sr-Cyrl-CS" sz="2400" dirty="0"/>
              <a:t>koji može ublažiti ili promeniti tok datog </a:t>
            </a:r>
            <a:r>
              <a:rPr lang="sr-Cyrl-CS" sz="2400" dirty="0" smtClean="0"/>
              <a:t>problema,</a:t>
            </a:r>
            <a:endParaRPr lang="en-US" sz="2400" dirty="0"/>
          </a:p>
          <a:p>
            <a:pPr lvl="0">
              <a:spcAft>
                <a:spcPts val="600"/>
              </a:spcAft>
              <a:buClr>
                <a:schemeClr val="accent2"/>
              </a:buClr>
              <a:buFont typeface="Wingdings" pitchFamily="2" charset="2"/>
              <a:buChar char="Ø"/>
            </a:pPr>
            <a:r>
              <a:rPr lang="sr-Cyrl-CS" sz="2400" dirty="0" smtClean="0"/>
              <a:t>stepen</a:t>
            </a:r>
            <a:r>
              <a:rPr lang="sr-Latn-RS" sz="2400" dirty="0" smtClean="0"/>
              <a:t>a</a:t>
            </a:r>
            <a:r>
              <a:rPr lang="sr-Cyrl-CS" sz="2400" dirty="0" smtClean="0"/>
              <a:t> </a:t>
            </a:r>
            <a:r>
              <a:rPr lang="sr-Cyrl-CS" sz="2400" dirty="0"/>
              <a:t>funkcionalnog </a:t>
            </a:r>
            <a:r>
              <a:rPr lang="sr-Cyrl-CS" sz="2400" dirty="0" smtClean="0"/>
              <a:t>oštećenja</a:t>
            </a:r>
            <a:r>
              <a:rPr lang="sr-Latn-RS" sz="2400" dirty="0" smtClean="0"/>
              <a:t> </a:t>
            </a:r>
            <a:r>
              <a:rPr lang="sr-Cyrl-CS" sz="2400" dirty="0" smtClean="0"/>
              <a:t>u </a:t>
            </a:r>
            <a:r>
              <a:rPr lang="sr-Cyrl-CS" sz="2400" dirty="0"/>
              <a:t>svakodnevnim i specifičnim životnim delatnostima,</a:t>
            </a:r>
            <a:endParaRPr lang="en-US" sz="2400" dirty="0"/>
          </a:p>
          <a:p>
            <a:pPr lvl="0">
              <a:spcAft>
                <a:spcPts val="600"/>
              </a:spcAft>
              <a:buClr>
                <a:schemeClr val="accent2"/>
              </a:buClr>
              <a:buFont typeface="Wingdings" pitchFamily="2" charset="2"/>
              <a:buChar char="Ø"/>
            </a:pPr>
            <a:r>
              <a:rPr lang="sr-Latn-RS" sz="2400" dirty="0"/>
              <a:t>p</a:t>
            </a:r>
            <a:r>
              <a:rPr lang="sr-Latn-RS" sz="2400" dirty="0" smtClean="0"/>
              <a:t>rocene </a:t>
            </a:r>
            <a:r>
              <a:rPr lang="sr-Cyrl-CS" sz="2400" dirty="0" smtClean="0"/>
              <a:t>snage </a:t>
            </a:r>
            <a:r>
              <a:rPr lang="sr-Cyrl-CS" sz="2400" dirty="0"/>
              <a:t>ličnosti i kapacitete za prilagođavanje. </a:t>
            </a:r>
            <a:endParaRPr lang="en-US" sz="2400" dirty="0"/>
          </a:p>
          <a:p>
            <a:pPr marL="0" lvl="0" indent="0" algn="just">
              <a:lnSpc>
                <a:spcPct val="90000"/>
              </a:lnSpc>
              <a:spcBef>
                <a:spcPts val="592"/>
              </a:spcBef>
              <a:buClr>
                <a:srgbClr val="FFFF00"/>
              </a:buClr>
              <a:buSzPts val="2960"/>
              <a:buNone/>
            </a:pPr>
            <a:r>
              <a:rPr lang="sr-Latn-RS" sz="2400" dirty="0" smtClean="0">
                <a:latin typeface="Times New Roman"/>
                <a:ea typeface="Times New Roman"/>
                <a:cs typeface="Times New Roman"/>
                <a:sym typeface="Times New Roman"/>
              </a:rPr>
              <a:t>                                             </a:t>
            </a:r>
            <a:r>
              <a:rPr lang="sr-Cyrl-CS" sz="2400" dirty="0" smtClean="0">
                <a:latin typeface="Times New Roman"/>
                <a:ea typeface="Times New Roman"/>
                <a:cs typeface="Times New Roman"/>
                <a:sym typeface="Times New Roman"/>
              </a:rPr>
              <a:t>(</a:t>
            </a:r>
            <a:r>
              <a:rPr lang="sr-Cyrl-CS" sz="2400" dirty="0">
                <a:latin typeface="Times New Roman"/>
                <a:ea typeface="Times New Roman"/>
                <a:cs typeface="Times New Roman"/>
                <a:sym typeface="Times New Roman"/>
              </a:rPr>
              <a:t>Beutler &amp; </a:t>
            </a:r>
            <a:r>
              <a:rPr lang="sr-Cyrl-CS" sz="2400" dirty="0" smtClean="0">
                <a:latin typeface="Times New Roman"/>
                <a:ea typeface="Times New Roman"/>
                <a:cs typeface="Times New Roman"/>
                <a:sym typeface="Times New Roman"/>
              </a:rPr>
              <a:t>Groth-Marnat</a:t>
            </a:r>
            <a:r>
              <a:rPr lang="sr-Latn-RS" sz="2400" dirty="0" smtClean="0">
                <a:latin typeface="Times New Roman"/>
                <a:ea typeface="Times New Roman"/>
                <a:cs typeface="Times New Roman"/>
                <a:sym typeface="Times New Roman"/>
              </a:rPr>
              <a:t>,</a:t>
            </a:r>
            <a:r>
              <a:rPr lang="sr-Cyrl-CS" sz="2400" dirty="0" smtClean="0">
                <a:latin typeface="Times New Roman"/>
                <a:ea typeface="Times New Roman"/>
                <a:cs typeface="Times New Roman"/>
                <a:sym typeface="Times New Roman"/>
              </a:rPr>
              <a:t> 2003</a:t>
            </a:r>
            <a:r>
              <a:rPr lang="sr-Latn-RS" sz="2400" dirty="0" smtClean="0">
                <a:latin typeface="Times New Roman"/>
                <a:ea typeface="Times New Roman"/>
                <a:cs typeface="Times New Roman"/>
                <a:sym typeface="Times New Roman"/>
              </a:rPr>
              <a:t>)</a:t>
            </a:r>
            <a:endParaRPr sz="2400" dirty="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5082189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990600"/>
            <a:ext cx="8229600" cy="838200"/>
          </a:xfrm>
        </p:spPr>
        <p:txBody>
          <a:bodyPr>
            <a:normAutofit/>
          </a:bodyPr>
          <a:lstStyle/>
          <a:p>
            <a:r>
              <a:rPr lang="sr-Latn-RS" dirty="0" smtClean="0">
                <a:solidFill>
                  <a:schemeClr val="accent2"/>
                </a:solidFill>
              </a:rPr>
              <a:t>Metode procene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Aft>
                <a:spcPts val="1200"/>
              </a:spcAft>
              <a:buClr>
                <a:schemeClr val="accent2"/>
              </a:buClr>
              <a:buFont typeface="Wingdings" pitchFamily="2" charset="2"/>
              <a:buChar char="v"/>
            </a:pPr>
            <a:r>
              <a:rPr lang="sr-Latn-RS" dirty="0" smtClean="0"/>
              <a:t>Naturalističke/kvalitativne - intervju i opservacija</a:t>
            </a:r>
          </a:p>
          <a:p>
            <a:pPr>
              <a:spcAft>
                <a:spcPts val="1200"/>
              </a:spcAft>
              <a:buClr>
                <a:schemeClr val="accent2"/>
              </a:buClr>
              <a:buFont typeface="Wingdings" pitchFamily="2" charset="2"/>
              <a:buChar char="v"/>
            </a:pPr>
            <a:r>
              <a:rPr lang="sr-Latn-RS" dirty="0" smtClean="0"/>
              <a:t>Psiholški instrumenti/kvantitativne- testovi, skale, tehnike</a:t>
            </a:r>
          </a:p>
          <a:p>
            <a:pPr>
              <a:spcAft>
                <a:spcPts val="1200"/>
              </a:spcAft>
              <a:buClr>
                <a:schemeClr val="accent2"/>
              </a:buClr>
              <a:buFont typeface="Wingdings" pitchFamily="2" charset="2"/>
              <a:buChar char="v"/>
            </a:pPr>
            <a:r>
              <a:rPr lang="sr-Latn-RS" dirty="0" smtClean="0"/>
              <a:t>Drugi izvori- iskazi drugih ljudi, dokumenta, artefakti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848947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8200"/>
            <a:ext cx="8229600" cy="1066800"/>
          </a:xfrm>
        </p:spPr>
        <p:txBody>
          <a:bodyPr/>
          <a:lstStyle/>
          <a:p>
            <a:r>
              <a:rPr lang="sr-Latn-RS" dirty="0" smtClean="0">
                <a:solidFill>
                  <a:schemeClr val="accent2"/>
                </a:solidFill>
              </a:rPr>
              <a:t>Edukacija za kliničku procenu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2249424"/>
            <a:ext cx="7924800" cy="4325112"/>
          </a:xfrm>
        </p:spPr>
        <p:txBody>
          <a:bodyPr/>
          <a:lstStyle/>
          <a:p>
            <a:pPr>
              <a:buClr>
                <a:schemeClr val="accent2"/>
              </a:buClr>
              <a:buFont typeface="Wingdings" panose="05000000000000000000" pitchFamily="2" charset="2"/>
              <a:buChar char="Ø"/>
            </a:pPr>
            <a:r>
              <a:rPr lang="sr-Latn-RS" sz="2400" dirty="0" smtClean="0"/>
              <a:t>Osnovne i master studije- osnovna baterija TTS</a:t>
            </a:r>
          </a:p>
          <a:p>
            <a:pPr>
              <a:buClr>
                <a:schemeClr val="accent2"/>
              </a:buClr>
              <a:buFont typeface="Wingdings" panose="05000000000000000000" pitchFamily="2" charset="2"/>
              <a:buChar char="Ø"/>
            </a:pPr>
            <a:r>
              <a:rPr lang="sr-Latn-RS" sz="2400" dirty="0" smtClean="0"/>
              <a:t>Specijalističke studije </a:t>
            </a:r>
            <a:r>
              <a:rPr lang="sr-Latn-RS" sz="2400" b="1" dirty="0" smtClean="0"/>
              <a:t>medicinske</a:t>
            </a:r>
            <a:r>
              <a:rPr lang="sr-Latn-RS" sz="2400" dirty="0" smtClean="0"/>
              <a:t> </a:t>
            </a:r>
            <a:r>
              <a:rPr lang="sr-Latn-RS" sz="2400" b="1" smtClean="0"/>
              <a:t>psihologije </a:t>
            </a:r>
            <a:r>
              <a:rPr lang="sr-Latn-RS" sz="2400" b="1"/>
              <a:t>-</a:t>
            </a:r>
            <a:endParaRPr lang="sr-Latn-RS" sz="2400" b="1" smtClean="0"/>
          </a:p>
          <a:p>
            <a:pPr marL="109728" indent="0">
              <a:buClr>
                <a:schemeClr val="accent2"/>
              </a:buClr>
              <a:buNone/>
            </a:pPr>
            <a:r>
              <a:rPr lang="sr-Latn-RS" sz="2400" dirty="0" smtClean="0"/>
              <a:t>Medicinski </a:t>
            </a:r>
            <a:r>
              <a:rPr lang="sr-Latn-RS" sz="2400" dirty="0"/>
              <a:t>fakultet, 3 godine, „kruženje“</a:t>
            </a:r>
          </a:p>
          <a:p>
            <a:pPr>
              <a:buClr>
                <a:schemeClr val="accent2"/>
              </a:buClr>
              <a:buFont typeface="Wingdings" panose="05000000000000000000" pitchFamily="2" charset="2"/>
              <a:buChar char="Ø"/>
            </a:pPr>
            <a:r>
              <a:rPr lang="sr-Latn-RS" sz="2400" dirty="0" smtClean="0"/>
              <a:t>Specijalizacija opšteg tipa, subspecijalizacije, kontinuirane edukacije za primenu TTS</a:t>
            </a:r>
          </a:p>
          <a:p>
            <a:pPr>
              <a:buClr>
                <a:schemeClr val="accent2"/>
              </a:buClr>
              <a:buFont typeface="Wingdings" panose="05000000000000000000" pitchFamily="2" charset="2"/>
              <a:buChar char="Ø"/>
            </a:pPr>
            <a:r>
              <a:rPr lang="sr-Latn-RS" sz="2400" dirty="0" smtClean="0"/>
              <a:t>Praksa- između „naivnog“ i „naučnog“ pristupa- između nauke i (umetničke) veštine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58764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>
          <a:xfrm>
            <a:off x="381000" y="533400"/>
            <a:ext cx="8229600" cy="838200"/>
          </a:xfrm>
        </p:spPr>
        <p:txBody>
          <a:bodyPr/>
          <a:lstStyle/>
          <a:p>
            <a:pPr eaLnBrk="1" hangingPunct="1"/>
            <a:r>
              <a:rPr lang="hr-HR" sz="3600" b="1" dirty="0" smtClean="0">
                <a:solidFill>
                  <a:srgbClr val="7B9899"/>
                </a:solidFill>
              </a:rPr>
              <a:t>Klinička </a:t>
            </a:r>
            <a:r>
              <a:rPr lang="en-US" sz="3600" b="1" dirty="0" err="1" smtClean="0">
                <a:solidFill>
                  <a:srgbClr val="7B9899"/>
                </a:solidFill>
              </a:rPr>
              <a:t>procena</a:t>
            </a:r>
            <a:endParaRPr lang="sr-Latn-CS" sz="3600" b="1" dirty="0" smtClean="0">
              <a:solidFill>
                <a:srgbClr val="7B9899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81000" y="1676400"/>
            <a:ext cx="8610600" cy="5029200"/>
          </a:xfrm>
        </p:spPr>
        <p:txBody>
          <a:bodyPr>
            <a:normAutofit/>
          </a:bodyPr>
          <a:lstStyle/>
          <a:p>
            <a:pPr marL="342900" indent="-342900" eaLnBrk="1" fontAlgn="auto" hangingPunct="1">
              <a:lnSpc>
                <a:spcPct val="110000"/>
              </a:lnSpc>
              <a:spcBef>
                <a:spcPts val="1200"/>
              </a:spcBef>
              <a:spcAft>
                <a:spcPts val="600"/>
              </a:spcAft>
              <a:buClr>
                <a:schemeClr val="accent2"/>
              </a:buClr>
              <a:buFont typeface="Wingdings" pitchFamily="2" charset="2"/>
              <a:buChar char="v"/>
              <a:defRPr/>
            </a:pPr>
            <a:r>
              <a:rPr lang="hr-HR" sz="2400" b="1" dirty="0" smtClean="0"/>
              <a:t>Oblast kliničke psihologije</a:t>
            </a:r>
          </a:p>
          <a:p>
            <a:pPr marL="342900" indent="-342900" eaLnBrk="1" fontAlgn="auto" hangingPunct="1">
              <a:lnSpc>
                <a:spcPct val="110000"/>
              </a:lnSpc>
              <a:spcBef>
                <a:spcPts val="1200"/>
              </a:spcBef>
              <a:spcAft>
                <a:spcPts val="600"/>
              </a:spcAft>
              <a:buClr>
                <a:schemeClr val="accent2"/>
              </a:buClr>
              <a:buFont typeface="Wingdings" pitchFamily="2" charset="2"/>
              <a:buChar char="v"/>
              <a:defRPr/>
            </a:pPr>
            <a:r>
              <a:rPr lang="hr-HR" sz="2400" b="1" dirty="0" smtClean="0"/>
              <a:t>Definicija kliničke psihologije</a:t>
            </a:r>
            <a:br>
              <a:rPr lang="hr-HR" sz="2400" b="1" dirty="0" smtClean="0"/>
            </a:br>
            <a:r>
              <a:rPr lang="hr-HR" sz="2400" dirty="0" smtClean="0"/>
              <a:t>Primenjena </a:t>
            </a:r>
            <a:r>
              <a:rPr lang="hr-HR" sz="2400" dirty="0"/>
              <a:t>grana psihologije koja se </a:t>
            </a:r>
            <a:r>
              <a:rPr lang="hr-HR" sz="2400" dirty="0" smtClean="0"/>
              <a:t>bavi </a:t>
            </a:r>
            <a:r>
              <a:rPr lang="hr-HR" sz="2400" i="1" dirty="0" smtClean="0"/>
              <a:t>proučavanjem</a:t>
            </a:r>
            <a:r>
              <a:rPr lang="hr-HR" sz="2400" i="1" dirty="0"/>
              <a:t>, </a:t>
            </a:r>
            <a:r>
              <a:rPr lang="hr-HR" sz="2400" i="1" u="sng" dirty="0"/>
              <a:t>procenom </a:t>
            </a:r>
            <a:r>
              <a:rPr lang="hr-HR" sz="2400" i="1" dirty="0"/>
              <a:t>i modifikacijom ličnosti i ponašanja</a:t>
            </a:r>
            <a:r>
              <a:rPr lang="hr-HR" sz="2400" dirty="0" smtClean="0"/>
              <a:t>.</a:t>
            </a:r>
          </a:p>
          <a:p>
            <a:pPr marL="342900" indent="-342900">
              <a:lnSpc>
                <a:spcPct val="110000"/>
              </a:lnSpc>
              <a:spcBef>
                <a:spcPts val="1200"/>
              </a:spcBef>
              <a:spcAft>
                <a:spcPts val="600"/>
              </a:spcAft>
              <a:buClr>
                <a:schemeClr val="accent2"/>
              </a:buClr>
              <a:buFont typeface="Wingdings" pitchFamily="2" charset="2"/>
              <a:buChar char="v"/>
              <a:defRPr/>
            </a:pPr>
            <a:r>
              <a:rPr lang="hr-HR" sz="2400" b="1" i="1" dirty="0"/>
              <a:t>Klinički metod</a:t>
            </a:r>
            <a:r>
              <a:rPr lang="hr-HR" sz="2400" dirty="0"/>
              <a:t> - ispitivanje </a:t>
            </a:r>
            <a:r>
              <a:rPr lang="hr-HR" sz="2400" dirty="0" smtClean="0"/>
              <a:t>pojedinca </a:t>
            </a:r>
            <a:br>
              <a:rPr lang="hr-HR" sz="2400" dirty="0" smtClean="0"/>
            </a:br>
            <a:r>
              <a:rPr lang="hr-HR" sz="2400" dirty="0" smtClean="0"/>
              <a:t>(ali i parova, porodica, grupa)</a:t>
            </a: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hr-HR" sz="2400" dirty="0" smtClean="0"/>
              <a:t>studija slučaja</a:t>
            </a:r>
            <a:r>
              <a:rPr lang="en-US" sz="2400" dirty="0" smtClean="0"/>
              <a:t>- </a:t>
            </a:r>
            <a:r>
              <a:rPr lang="en-US" sz="2400" dirty="0" err="1" smtClean="0"/>
              <a:t>kvalitativni</a:t>
            </a:r>
            <a:r>
              <a:rPr lang="en-US" sz="2400" dirty="0" smtClean="0"/>
              <a:t> </a:t>
            </a:r>
            <a:r>
              <a:rPr lang="en-US" sz="2400" dirty="0" err="1" smtClean="0"/>
              <a:t>metod</a:t>
            </a:r>
            <a:endParaRPr lang="hr-HR" sz="2400" dirty="0" smtClean="0"/>
          </a:p>
        </p:txBody>
      </p:sp>
    </p:spTree>
    <p:extLst>
      <p:ext uri="{BB962C8B-B14F-4D97-AF65-F5344CB8AC3E}">
        <p14:creationId xmlns:p14="http://schemas.microsoft.com/office/powerpoint/2010/main" val="10907338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>
          <a:xfrm>
            <a:off x="457200" y="838200"/>
            <a:ext cx="8229600" cy="6858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b="1" dirty="0" err="1" smtClean="0">
                <a:solidFill>
                  <a:srgbClr val="7B9899"/>
                </a:solidFill>
              </a:rPr>
              <a:t>Zadaci</a:t>
            </a:r>
            <a:r>
              <a:rPr lang="en-US" b="1" dirty="0" smtClean="0">
                <a:solidFill>
                  <a:srgbClr val="7B9899"/>
                </a:solidFill>
              </a:rPr>
              <a:t> </a:t>
            </a:r>
            <a:r>
              <a:rPr lang="en-US" b="1" dirty="0" err="1" smtClean="0">
                <a:solidFill>
                  <a:srgbClr val="7B9899"/>
                </a:solidFill>
              </a:rPr>
              <a:t>klini</a:t>
            </a:r>
            <a:r>
              <a:rPr lang="hr-HR" b="1" dirty="0" smtClean="0">
                <a:solidFill>
                  <a:srgbClr val="7B9899"/>
                </a:solidFill>
              </a:rPr>
              <a:t>č</a:t>
            </a:r>
            <a:r>
              <a:rPr lang="en-US" b="1" dirty="0" err="1" smtClean="0">
                <a:solidFill>
                  <a:srgbClr val="7B9899"/>
                </a:solidFill>
              </a:rPr>
              <a:t>ke</a:t>
            </a:r>
            <a:r>
              <a:rPr lang="en-US" b="1" dirty="0" smtClean="0">
                <a:solidFill>
                  <a:srgbClr val="7B9899"/>
                </a:solidFill>
              </a:rPr>
              <a:t> </a:t>
            </a:r>
            <a:r>
              <a:rPr lang="en-US" b="1" dirty="0" err="1" smtClean="0">
                <a:solidFill>
                  <a:srgbClr val="7B9899"/>
                </a:solidFill>
              </a:rPr>
              <a:t>psihologije</a:t>
            </a:r>
            <a:endParaRPr lang="sr-Latn-CS" b="1" dirty="0" smtClean="0">
              <a:solidFill>
                <a:srgbClr val="7B9899"/>
              </a:solidFill>
            </a:endParaRPr>
          </a:p>
        </p:txBody>
      </p:sp>
      <p:sp>
        <p:nvSpPr>
          <p:cNvPr id="17411" name="Content Placeholder 2"/>
          <p:cNvSpPr>
            <a:spLocks noGrp="1"/>
          </p:cNvSpPr>
          <p:nvPr>
            <p:ph sz="quarter" idx="1"/>
          </p:nvPr>
        </p:nvSpPr>
        <p:spPr>
          <a:xfrm>
            <a:off x="755650" y="1844675"/>
            <a:ext cx="7704138" cy="4254500"/>
          </a:xfrm>
        </p:spPr>
        <p:txBody>
          <a:bodyPr>
            <a:normAutofit fontScale="92500" lnSpcReduction="10000"/>
          </a:bodyPr>
          <a:lstStyle/>
          <a:p>
            <a:pPr eaLnBrk="1" hangingPunct="1">
              <a:spcAft>
                <a:spcPts val="1200"/>
              </a:spcAft>
            </a:pPr>
            <a:r>
              <a:rPr lang="hr-HR" b="1" u="sng" dirty="0" smtClean="0"/>
              <a:t>Klinička procena- psihodijagnostika i procena ličnosti</a:t>
            </a:r>
            <a:r>
              <a:rPr lang="hr-HR" u="sng" dirty="0" smtClean="0"/>
              <a:t> </a:t>
            </a:r>
          </a:p>
          <a:p>
            <a:pPr eaLnBrk="1" hangingPunct="1">
              <a:spcAft>
                <a:spcPts val="1200"/>
              </a:spcAft>
            </a:pPr>
            <a:r>
              <a:rPr lang="hr-HR" b="1" dirty="0" smtClean="0"/>
              <a:t>Savetovanje i psihoterapija</a:t>
            </a:r>
            <a:r>
              <a:rPr lang="hr-HR" dirty="0" smtClean="0"/>
              <a:t> </a:t>
            </a:r>
          </a:p>
          <a:p>
            <a:pPr eaLnBrk="1" hangingPunct="1">
              <a:spcAft>
                <a:spcPts val="1200"/>
              </a:spcAft>
            </a:pPr>
            <a:r>
              <a:rPr lang="hr-HR" b="1" dirty="0" smtClean="0"/>
              <a:t>Istraživanje</a:t>
            </a:r>
          </a:p>
          <a:p>
            <a:pPr eaLnBrk="1" hangingPunct="1">
              <a:spcAft>
                <a:spcPts val="1200"/>
              </a:spcAft>
            </a:pPr>
            <a:r>
              <a:rPr lang="hr-HR" b="1" dirty="0" smtClean="0"/>
              <a:t>Prevencija</a:t>
            </a:r>
            <a:r>
              <a:rPr lang="hr-HR" dirty="0" smtClean="0"/>
              <a:t> </a:t>
            </a:r>
          </a:p>
          <a:p>
            <a:pPr eaLnBrk="1" hangingPunct="1">
              <a:spcAft>
                <a:spcPts val="1200"/>
              </a:spcAft>
            </a:pPr>
            <a:r>
              <a:rPr lang="hr-HR" b="1" dirty="0" smtClean="0"/>
              <a:t>Edukacija</a:t>
            </a:r>
          </a:p>
          <a:p>
            <a:pPr marL="109728" indent="0">
              <a:spcAft>
                <a:spcPts val="1200"/>
              </a:spcAft>
              <a:buNone/>
            </a:pPr>
            <a:r>
              <a:rPr lang="en-US" dirty="0" err="1"/>
              <a:t>Psihodijagnosti</a:t>
            </a:r>
            <a:r>
              <a:rPr lang="sr-Latn-RS" dirty="0"/>
              <a:t>č</a:t>
            </a:r>
            <a:r>
              <a:rPr lang="en-US" dirty="0" err="1"/>
              <a:t>ar</a:t>
            </a:r>
            <a:r>
              <a:rPr lang="sr-Latn-RS" dirty="0"/>
              <a:t>- repoznat kao </a:t>
            </a:r>
            <a:r>
              <a:rPr lang="sr-Latn-RS" dirty="0" smtClean="0"/>
              <a:t>sržni deo profesionalnog identiteta  </a:t>
            </a:r>
            <a:r>
              <a:rPr lang="sr-Latn-RS" dirty="0"/>
              <a:t>kliničkih psihologa</a:t>
            </a:r>
            <a:endParaRPr lang="hr-HR" dirty="0"/>
          </a:p>
          <a:p>
            <a:pPr eaLnBrk="1" hangingPunct="1">
              <a:spcAft>
                <a:spcPts val="1200"/>
              </a:spcAft>
            </a:pPr>
            <a:endParaRPr lang="sr-Latn-CS" dirty="0" smtClean="0"/>
          </a:p>
        </p:txBody>
      </p:sp>
    </p:spTree>
    <p:extLst>
      <p:ext uri="{BB962C8B-B14F-4D97-AF65-F5344CB8AC3E}">
        <p14:creationId xmlns:p14="http://schemas.microsoft.com/office/powerpoint/2010/main" val="21765708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85800"/>
            <a:ext cx="8229600" cy="685800"/>
          </a:xfrm>
        </p:spPr>
        <p:txBody>
          <a:bodyPr>
            <a:normAutofit fontScale="90000"/>
          </a:bodyPr>
          <a:lstStyle/>
          <a:p>
            <a:r>
              <a:rPr lang="sr-Latn-RS" dirty="0" smtClean="0">
                <a:solidFill>
                  <a:schemeClr val="accent2"/>
                </a:solidFill>
              </a:rPr>
              <a:t>Periodizacija razvoja kliničke procene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 fontScale="70000" lnSpcReduction="20000"/>
          </a:bodyPr>
          <a:lstStyle/>
          <a:p>
            <a:pPr>
              <a:spcBef>
                <a:spcPts val="600"/>
              </a:spcBef>
              <a:spcAft>
                <a:spcPts val="600"/>
              </a:spcAft>
              <a:buClr>
                <a:schemeClr val="accent2"/>
              </a:buClr>
              <a:buFont typeface="Wingdings" pitchFamily="2" charset="2"/>
              <a:buChar char="v"/>
            </a:pPr>
            <a:r>
              <a:rPr lang="sr-Latn-RS" b="1" dirty="0" smtClean="0"/>
              <a:t>Prednaučni period- </a:t>
            </a:r>
            <a:r>
              <a:rPr lang="sr-Latn-RS" dirty="0" smtClean="0"/>
              <a:t>interesovanje za razumevanje ljudskog ponašanja (i onoga što stoji „iza“)</a:t>
            </a:r>
          </a:p>
          <a:p>
            <a:pPr>
              <a:spcBef>
                <a:spcPts val="600"/>
              </a:spcBef>
              <a:spcAft>
                <a:spcPts val="600"/>
              </a:spcAft>
              <a:buClr>
                <a:schemeClr val="accent2"/>
              </a:buClr>
              <a:buFont typeface="Wingdings" pitchFamily="2" charset="2"/>
              <a:buChar char="v"/>
            </a:pPr>
            <a:r>
              <a:rPr lang="sr-Latn-RS" b="1" dirty="0" smtClean="0"/>
              <a:t>Period eksperimentalne psihologije- </a:t>
            </a:r>
            <a:r>
              <a:rPr lang="sr-Latn-RS" dirty="0" smtClean="0"/>
              <a:t>prenošenje Vuntovih metoda u psihijatrijski kontekst (eksperimentalna psihijatrija)</a:t>
            </a:r>
          </a:p>
          <a:p>
            <a:pPr>
              <a:spcBef>
                <a:spcPts val="600"/>
              </a:spcBef>
              <a:spcAft>
                <a:spcPts val="600"/>
              </a:spcAft>
              <a:buClr>
                <a:schemeClr val="accent2"/>
              </a:buClr>
              <a:buFont typeface="Wingdings" pitchFamily="2" charset="2"/>
              <a:buChar char="v"/>
            </a:pPr>
            <a:r>
              <a:rPr lang="sr-Latn-RS" b="1" dirty="0" smtClean="0"/>
              <a:t>Period testova- </a:t>
            </a:r>
            <a:r>
              <a:rPr lang="sr-Latn-RS" dirty="0" smtClean="0"/>
              <a:t>početak procene/dijagnostike; test kao „strukovni simbol“</a:t>
            </a:r>
          </a:p>
          <a:p>
            <a:pPr>
              <a:spcBef>
                <a:spcPts val="600"/>
              </a:spcBef>
              <a:spcAft>
                <a:spcPts val="600"/>
              </a:spcAft>
              <a:buClr>
                <a:schemeClr val="accent2"/>
              </a:buClr>
              <a:buFont typeface="Wingdings" pitchFamily="2" charset="2"/>
              <a:buChar char="v"/>
            </a:pPr>
            <a:r>
              <a:rPr lang="sr-Latn-RS" b="1" dirty="0" smtClean="0"/>
              <a:t>Period baterije TTS</a:t>
            </a:r>
            <a:r>
              <a:rPr lang="sr-Latn-RS" dirty="0" smtClean="0"/>
              <a:t>- hiperprodukcija, ni jedan dovoljno obuhvatan; Murry, 1938; Rapaport, 1945; profil ličnosti, sposobnosti; specifične skupine- eksploracija, teorija ličnosti</a:t>
            </a:r>
          </a:p>
          <a:p>
            <a:pPr>
              <a:spcBef>
                <a:spcPts val="600"/>
              </a:spcBef>
              <a:spcAft>
                <a:spcPts val="600"/>
              </a:spcAft>
              <a:buClr>
                <a:schemeClr val="accent2"/>
              </a:buClr>
              <a:buFont typeface="Wingdings" pitchFamily="2" charset="2"/>
              <a:buChar char="v"/>
            </a:pPr>
            <a:r>
              <a:rPr lang="sr-Latn-RS" b="1" dirty="0" smtClean="0"/>
              <a:t>Vankinički prodor- </a:t>
            </a:r>
            <a:r>
              <a:rPr lang="sr-Latn-RS" dirty="0" smtClean="0"/>
              <a:t>neklinička populacija- zadatak više nije dijagnostika; problemi življenja ili psihijatrizacija psiho-socijalnih problema; vojna psihologija- predviđanje ponašanja/uspeha</a:t>
            </a:r>
          </a:p>
          <a:p>
            <a:pPr>
              <a:spcBef>
                <a:spcPts val="600"/>
              </a:spcBef>
              <a:spcAft>
                <a:spcPts val="600"/>
              </a:spcAft>
              <a:buClr>
                <a:schemeClr val="accent2"/>
              </a:buClr>
              <a:buFont typeface="Wingdings" pitchFamily="2" charset="2"/>
              <a:buChar char="v"/>
            </a:pPr>
            <a:r>
              <a:rPr lang="sr-Latn-RS" b="1" dirty="0" smtClean="0"/>
              <a:t>Period pragmatizma</a:t>
            </a:r>
            <a:r>
              <a:rPr lang="sr-Latn-RS" dirty="0" smtClean="0"/>
              <a:t>- opšta teorija, opšti metod? ni psihoanaliza, ni baterija, Meehl-ova kritika kliničke predikcije- ka psihoterapiji, istraživanjma, prevenciji ili ka </a:t>
            </a:r>
            <a:r>
              <a:rPr lang="sr-Latn-RS" b="1" dirty="0" smtClean="0"/>
              <a:t>specifičnim  ciljevima i instrumentima  procene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7501174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8200"/>
            <a:ext cx="8229600" cy="685800"/>
          </a:xfrm>
        </p:spPr>
        <p:txBody>
          <a:bodyPr>
            <a:normAutofit fontScale="90000"/>
          </a:bodyPr>
          <a:lstStyle/>
          <a:p>
            <a:r>
              <a:rPr lang="hr-HR" b="1" dirty="0" smtClean="0">
                <a:solidFill>
                  <a:schemeClr val="accent2"/>
                </a:solidFill>
              </a:rPr>
              <a:t>Razvoj </a:t>
            </a:r>
            <a:r>
              <a:rPr lang="hr-HR" b="1" dirty="0">
                <a:solidFill>
                  <a:schemeClr val="accent2"/>
                </a:solidFill>
              </a:rPr>
              <a:t>kliničke </a:t>
            </a:r>
            <a:r>
              <a:rPr lang="hr-HR" b="1" dirty="0" smtClean="0">
                <a:solidFill>
                  <a:schemeClr val="accent2"/>
                </a:solidFill>
              </a:rPr>
              <a:t>psihološke procene 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905000"/>
            <a:ext cx="8382000" cy="4669536"/>
          </a:xfrm>
        </p:spPr>
        <p:txBody>
          <a:bodyPr>
            <a:normAutofit fontScale="77500" lnSpcReduction="20000"/>
          </a:bodyPr>
          <a:lstStyle/>
          <a:p>
            <a:pPr marL="0" indent="0">
              <a:lnSpc>
                <a:spcPct val="110000"/>
              </a:lnSpc>
              <a:spcBef>
                <a:spcPts val="1200"/>
              </a:spcBef>
              <a:spcAft>
                <a:spcPts val="600"/>
              </a:spcAft>
              <a:buClr>
                <a:schemeClr val="accent2"/>
              </a:buClr>
              <a:buNone/>
              <a:defRPr/>
            </a:pPr>
            <a:r>
              <a:rPr lang="hr-HR" dirty="0" smtClean="0"/>
              <a:t>Dijagnostička procena </a:t>
            </a:r>
            <a:r>
              <a:rPr lang="hr-HR" dirty="0"/>
              <a:t>u okviru psihijatrije:</a:t>
            </a:r>
          </a:p>
          <a:p>
            <a:pPr>
              <a:lnSpc>
                <a:spcPct val="110000"/>
              </a:lnSpc>
              <a:spcBef>
                <a:spcPts val="1200"/>
              </a:spcBef>
              <a:spcAft>
                <a:spcPts val="600"/>
              </a:spcAft>
              <a:buClr>
                <a:schemeClr val="accent2"/>
              </a:buClr>
              <a:buFont typeface="Wingdings" pitchFamily="2" charset="2"/>
              <a:buChar char="v"/>
              <a:defRPr/>
            </a:pPr>
            <a:r>
              <a:rPr lang="hr-HR" b="1" dirty="0"/>
              <a:t>psihijatrija</a:t>
            </a:r>
            <a:r>
              <a:rPr lang="hr-HR" dirty="0"/>
              <a:t>- </a:t>
            </a:r>
            <a:r>
              <a:rPr lang="hr-HR" i="1" dirty="0"/>
              <a:t>predmet</a:t>
            </a:r>
            <a:r>
              <a:rPr lang="hr-HR" dirty="0"/>
              <a:t> (mentalne bolesti), </a:t>
            </a:r>
            <a:r>
              <a:rPr lang="hr-HR" i="1" dirty="0" smtClean="0"/>
              <a:t>klinički metod</a:t>
            </a:r>
            <a:endParaRPr lang="hr-HR" i="1" dirty="0"/>
          </a:p>
          <a:p>
            <a:pPr>
              <a:lnSpc>
                <a:spcPct val="110000"/>
              </a:lnSpc>
              <a:spcBef>
                <a:spcPts val="1200"/>
              </a:spcBef>
              <a:spcAft>
                <a:spcPts val="600"/>
              </a:spcAft>
              <a:buClr>
                <a:schemeClr val="accent2"/>
              </a:buClr>
              <a:buFont typeface="Wingdings" pitchFamily="2" charset="2"/>
              <a:buChar char="v"/>
              <a:defRPr/>
            </a:pPr>
            <a:r>
              <a:rPr lang="hr-HR" b="1" dirty="0"/>
              <a:t>psihologija</a:t>
            </a:r>
            <a:r>
              <a:rPr lang="hr-HR" dirty="0"/>
              <a:t>- </a:t>
            </a:r>
            <a:r>
              <a:rPr lang="hr-HR" i="1" dirty="0" smtClean="0"/>
              <a:t>metode</a:t>
            </a:r>
            <a:r>
              <a:rPr lang="hr-HR" dirty="0" smtClean="0"/>
              <a:t> </a:t>
            </a:r>
            <a:r>
              <a:rPr lang="hr-HR" i="1" dirty="0"/>
              <a:t>objektivnog merenja </a:t>
            </a:r>
            <a:r>
              <a:rPr lang="hr-HR" dirty="0" smtClean="0"/>
              <a:t>(</a:t>
            </a:r>
            <a:r>
              <a:rPr lang="hr-HR" dirty="0"/>
              <a:t>instrumenti procene -</a:t>
            </a:r>
            <a:r>
              <a:rPr lang="hr-HR" dirty="0" smtClean="0"/>
              <a:t>TTS), </a:t>
            </a:r>
            <a:r>
              <a:rPr lang="hr-HR" i="1" dirty="0" smtClean="0"/>
              <a:t>statistički metod </a:t>
            </a:r>
          </a:p>
          <a:p>
            <a:pPr>
              <a:lnSpc>
                <a:spcPct val="110000"/>
              </a:lnSpc>
              <a:spcBef>
                <a:spcPts val="1200"/>
              </a:spcBef>
              <a:spcAft>
                <a:spcPts val="600"/>
              </a:spcAft>
              <a:buClr>
                <a:schemeClr val="accent2"/>
              </a:buClr>
              <a:buFont typeface="Wingdings" pitchFamily="2" charset="2"/>
              <a:buChar char="v"/>
              <a:defRPr/>
            </a:pPr>
            <a:r>
              <a:rPr lang="hr-HR" dirty="0" smtClean="0"/>
              <a:t>Od psihodijagnostike se postepeno razvijaju i granaju ostale oblasti kliničke psihologije i zadaci kliničke procene</a:t>
            </a:r>
          </a:p>
          <a:p>
            <a:pPr>
              <a:lnSpc>
                <a:spcPct val="110000"/>
              </a:lnSpc>
              <a:spcBef>
                <a:spcPts val="1200"/>
              </a:spcBef>
              <a:spcAft>
                <a:spcPts val="600"/>
              </a:spcAft>
              <a:buClr>
                <a:schemeClr val="accent2"/>
              </a:buClr>
              <a:buFont typeface="Wingdings" pitchFamily="2" charset="2"/>
              <a:buChar char="v"/>
              <a:defRPr/>
            </a:pPr>
            <a:r>
              <a:rPr lang="hr-HR" dirty="0" smtClean="0"/>
              <a:t>Od laboranta do eksperta - </a:t>
            </a:r>
            <a:r>
              <a:rPr lang="hr-HR" b="1" dirty="0" smtClean="0"/>
              <a:t>klinički metod- studija slučaja</a:t>
            </a:r>
            <a:r>
              <a:rPr lang="hr-HR" dirty="0" smtClean="0"/>
              <a:t>:</a:t>
            </a:r>
          </a:p>
          <a:p>
            <a:pPr marL="342900" indent="-342900">
              <a:lnSpc>
                <a:spcPct val="110000"/>
              </a:lnSpc>
              <a:spcBef>
                <a:spcPts val="600"/>
              </a:spcBef>
              <a:buClr>
                <a:schemeClr val="accent2"/>
              </a:buClr>
              <a:buFont typeface="Wingdings" pitchFamily="2" charset="2"/>
              <a:buChar char="Ø"/>
              <a:defRPr/>
            </a:pPr>
            <a:r>
              <a:rPr lang="hr-HR" dirty="0"/>
              <a:t>Naturalističko-kvalitativni pristup</a:t>
            </a:r>
          </a:p>
          <a:p>
            <a:pPr marL="342900" indent="-342900">
              <a:lnSpc>
                <a:spcPct val="110000"/>
              </a:lnSpc>
              <a:spcBef>
                <a:spcPts val="600"/>
              </a:spcBef>
              <a:buClr>
                <a:schemeClr val="accent2"/>
              </a:buClr>
              <a:buFont typeface="Wingdings" pitchFamily="2" charset="2"/>
              <a:buChar char="Ø"/>
              <a:defRPr/>
            </a:pPr>
            <a:r>
              <a:rPr lang="hr-HR" dirty="0"/>
              <a:t>Psihometrijska tradicija</a:t>
            </a:r>
          </a:p>
          <a:p>
            <a:pPr marL="342900" indent="-342900">
              <a:lnSpc>
                <a:spcPct val="110000"/>
              </a:lnSpc>
              <a:spcBef>
                <a:spcPts val="600"/>
              </a:spcBef>
              <a:buClr>
                <a:schemeClr val="accent2"/>
              </a:buClr>
              <a:buFont typeface="Wingdings" pitchFamily="2" charset="2"/>
              <a:buChar char="Ø"/>
              <a:defRPr/>
            </a:pPr>
            <a:r>
              <a:rPr lang="hr-HR" dirty="0"/>
              <a:t>Kliničar- </a:t>
            </a:r>
            <a:r>
              <a:rPr lang="hr-HR" dirty="0" smtClean="0"/>
              <a:t>selekcija</a:t>
            </a:r>
            <a:r>
              <a:rPr lang="en-US" dirty="0" smtClean="0"/>
              <a:t>, </a:t>
            </a:r>
            <a:r>
              <a:rPr lang="en-US" dirty="0" err="1" smtClean="0"/>
              <a:t>interpretacija</a:t>
            </a:r>
            <a:r>
              <a:rPr lang="en-US" dirty="0" smtClean="0"/>
              <a:t> </a:t>
            </a:r>
            <a:r>
              <a:rPr lang="hr-HR" dirty="0" smtClean="0"/>
              <a:t>i </a:t>
            </a:r>
            <a:r>
              <a:rPr lang="hr-HR" dirty="0"/>
              <a:t>integracija</a:t>
            </a:r>
            <a:endParaRPr lang="en-US" dirty="0"/>
          </a:p>
          <a:p>
            <a:pPr>
              <a:lnSpc>
                <a:spcPct val="110000"/>
              </a:lnSpc>
              <a:spcBef>
                <a:spcPts val="1200"/>
              </a:spcBef>
              <a:spcAft>
                <a:spcPts val="600"/>
              </a:spcAft>
              <a:buClr>
                <a:schemeClr val="accent2"/>
              </a:buClr>
              <a:buFont typeface="Wingdings" pitchFamily="2" charset="2"/>
              <a:buChar char="v"/>
              <a:defRPr/>
            </a:pPr>
            <a:endParaRPr lang="hr-HR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05357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>
          <a:xfrm>
            <a:off x="381000" y="533400"/>
            <a:ext cx="8229600" cy="1066800"/>
          </a:xfrm>
        </p:spPr>
        <p:txBody>
          <a:bodyPr/>
          <a:lstStyle/>
          <a:p>
            <a:pPr eaLnBrk="1" hangingPunct="1"/>
            <a:r>
              <a:rPr lang="hr-HR" sz="3600" b="1" dirty="0" smtClean="0">
                <a:solidFill>
                  <a:srgbClr val="7B9899"/>
                </a:solidFill>
              </a:rPr>
              <a:t>Klinička psiholo</a:t>
            </a:r>
            <a:r>
              <a:rPr lang="sr-Latn-RS" sz="3600" b="1" dirty="0" smtClean="0">
                <a:solidFill>
                  <a:srgbClr val="7B9899"/>
                </a:solidFill>
              </a:rPr>
              <a:t>šk</a:t>
            </a:r>
            <a:r>
              <a:rPr lang="hr-HR" sz="3600" b="1" dirty="0" smtClean="0">
                <a:solidFill>
                  <a:srgbClr val="7B9899"/>
                </a:solidFill>
              </a:rPr>
              <a:t>a procena </a:t>
            </a:r>
            <a:endParaRPr lang="sr-Latn-CS" sz="3600" b="1" dirty="0" smtClean="0">
              <a:solidFill>
                <a:srgbClr val="7B9899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28600" y="1524000"/>
            <a:ext cx="8610600" cy="5181600"/>
          </a:xfrm>
        </p:spPr>
        <p:txBody>
          <a:bodyPr>
            <a:normAutofit fontScale="92500" lnSpcReduction="10000"/>
          </a:bodyPr>
          <a:lstStyle/>
          <a:p>
            <a:pPr marL="342900" indent="-342900">
              <a:lnSpc>
                <a:spcPct val="110000"/>
              </a:lnSpc>
              <a:spcBef>
                <a:spcPts val="1200"/>
              </a:spcBef>
              <a:spcAft>
                <a:spcPts val="600"/>
              </a:spcAft>
              <a:buClr>
                <a:schemeClr val="accent2"/>
              </a:buClr>
              <a:buFont typeface="Wingdings" pitchFamily="2" charset="2"/>
              <a:buChar char="v"/>
              <a:defRPr/>
            </a:pPr>
            <a:r>
              <a:rPr lang="hr-HR" sz="2400" b="1" dirty="0" smtClean="0"/>
              <a:t>Klinička procena</a:t>
            </a:r>
            <a:r>
              <a:rPr lang="en-US" sz="2400" b="1" dirty="0" smtClean="0"/>
              <a:t>- </a:t>
            </a:r>
            <a:r>
              <a:rPr lang="hr-HR" sz="2400" b="1" i="1" dirty="0" smtClean="0"/>
              <a:t>nespecifično</a:t>
            </a:r>
            <a:r>
              <a:rPr lang="en-US" sz="2400" b="1" i="1" dirty="0" smtClean="0"/>
              <a:t>- </a:t>
            </a:r>
            <a:r>
              <a:rPr lang="hr-HR" sz="2400" b="1" dirty="0" smtClean="0"/>
              <a:t> </a:t>
            </a:r>
            <a:r>
              <a:rPr lang="hr-HR" sz="2400" dirty="0" smtClean="0"/>
              <a:t>klinička/psihijatrijska populacija? Mesto rada</a:t>
            </a:r>
            <a:r>
              <a:rPr lang="en-US" sz="2400" dirty="0" smtClean="0"/>
              <a:t>, </a:t>
            </a:r>
            <a:r>
              <a:rPr lang="hr-HR" sz="2400" dirty="0" smtClean="0"/>
              <a:t>ispitanici ili metod</a:t>
            </a:r>
            <a:r>
              <a:rPr lang="en-US" sz="2400" dirty="0" smtClean="0"/>
              <a:t> </a:t>
            </a:r>
            <a:r>
              <a:rPr lang="en-US" sz="2400" dirty="0" err="1" smtClean="0"/>
              <a:t>ispitivanja</a:t>
            </a:r>
            <a:r>
              <a:rPr lang="en-US" sz="2400" dirty="0" smtClean="0"/>
              <a:t> </a:t>
            </a:r>
            <a:r>
              <a:rPr lang="en-US" sz="2400" dirty="0" err="1" smtClean="0"/>
              <a:t>pojedinca</a:t>
            </a:r>
            <a:r>
              <a:rPr lang="hr-HR" sz="2400" dirty="0" smtClean="0"/>
              <a:t>?</a:t>
            </a:r>
            <a:endParaRPr lang="en-US" sz="2400" dirty="0" smtClean="0"/>
          </a:p>
          <a:p>
            <a:pPr marL="342900" indent="-342900">
              <a:lnSpc>
                <a:spcPct val="110000"/>
              </a:lnSpc>
              <a:spcBef>
                <a:spcPts val="1200"/>
              </a:spcBef>
              <a:spcAft>
                <a:spcPts val="600"/>
              </a:spcAft>
              <a:buClr>
                <a:schemeClr val="accent2"/>
              </a:buClr>
              <a:buFont typeface="Wingdings" pitchFamily="2" charset="2"/>
              <a:buChar char="v"/>
              <a:defRPr/>
            </a:pPr>
            <a:r>
              <a:rPr lang="hr-HR" sz="2400" dirty="0" smtClean="0"/>
              <a:t> </a:t>
            </a:r>
            <a:r>
              <a:rPr lang="hr-HR" sz="2400" b="1" dirty="0" smtClean="0"/>
              <a:t>Psihološka procena - </a:t>
            </a:r>
            <a:r>
              <a:rPr lang="hr-HR" sz="2400" b="1" i="1" dirty="0" smtClean="0"/>
              <a:t>preširoko</a:t>
            </a:r>
            <a:r>
              <a:rPr lang="hr-HR" sz="2400" dirty="0" smtClean="0"/>
              <a:t>, različiti postupci za različite ciljeve</a:t>
            </a:r>
            <a:r>
              <a:rPr lang="en-US" sz="2400" dirty="0" smtClean="0"/>
              <a:t>- </a:t>
            </a:r>
            <a:r>
              <a:rPr lang="en-US" sz="2400" dirty="0" err="1" smtClean="0"/>
              <a:t>oblasti</a:t>
            </a:r>
            <a:r>
              <a:rPr lang="en-US" sz="2400" dirty="0" smtClean="0"/>
              <a:t> </a:t>
            </a:r>
            <a:r>
              <a:rPr lang="en-US" sz="2400" dirty="0" err="1" smtClean="0"/>
              <a:t>procene</a:t>
            </a:r>
            <a:r>
              <a:rPr lang="en-US" sz="2400" dirty="0" smtClean="0"/>
              <a:t>, </a:t>
            </a:r>
            <a:r>
              <a:rPr lang="en-US" sz="2400" dirty="0" err="1" smtClean="0"/>
              <a:t>idiografski</a:t>
            </a:r>
            <a:r>
              <a:rPr lang="en-US" sz="2400" dirty="0" smtClean="0"/>
              <a:t> i </a:t>
            </a:r>
            <a:r>
              <a:rPr lang="en-US" sz="2400" dirty="0" err="1" smtClean="0"/>
              <a:t>nomotetski</a:t>
            </a:r>
            <a:r>
              <a:rPr lang="en-US" sz="2400" dirty="0" smtClean="0"/>
              <a:t> </a:t>
            </a:r>
            <a:r>
              <a:rPr lang="en-US" sz="2400" dirty="0" err="1" smtClean="0"/>
              <a:t>pristup</a:t>
            </a:r>
            <a:endParaRPr lang="hr-HR" sz="2400" dirty="0" smtClean="0"/>
          </a:p>
          <a:p>
            <a:pPr marL="342900" indent="-342900" eaLnBrk="1" fontAlgn="auto" hangingPunct="1">
              <a:lnSpc>
                <a:spcPct val="110000"/>
              </a:lnSpc>
              <a:spcBef>
                <a:spcPts val="1200"/>
              </a:spcBef>
              <a:spcAft>
                <a:spcPts val="600"/>
              </a:spcAft>
              <a:buClr>
                <a:schemeClr val="accent2"/>
              </a:buClr>
              <a:buFont typeface="Wingdings" pitchFamily="2" charset="2"/>
              <a:buChar char="v"/>
              <a:defRPr/>
            </a:pPr>
            <a:r>
              <a:rPr lang="hr-HR" sz="2400" b="1" dirty="0" smtClean="0"/>
              <a:t>Procena ličnosti – </a:t>
            </a:r>
            <a:r>
              <a:rPr lang="hr-HR" sz="2400" b="1" i="1" dirty="0" smtClean="0"/>
              <a:t>obuhvatno</a:t>
            </a:r>
            <a:r>
              <a:rPr lang="hr-HR" sz="2400" dirty="0" smtClean="0"/>
              <a:t> (procena ma koje osobe</a:t>
            </a:r>
            <a:r>
              <a:rPr lang="en-US" sz="2400" dirty="0" smtClean="0"/>
              <a:t>, ne </a:t>
            </a:r>
            <a:r>
              <a:rPr lang="en-US" sz="2400" dirty="0" err="1" smtClean="0"/>
              <a:t>samo</a:t>
            </a:r>
            <a:r>
              <a:rPr lang="en-US" sz="2400" dirty="0" smtClean="0"/>
              <a:t> </a:t>
            </a:r>
            <a:r>
              <a:rPr lang="en-US" sz="2400" dirty="0" err="1" smtClean="0"/>
              <a:t>pacijenti</a:t>
            </a:r>
            <a:r>
              <a:rPr lang="hr-HR" sz="2400" dirty="0" smtClean="0"/>
              <a:t>) ili </a:t>
            </a:r>
            <a:r>
              <a:rPr lang="hr-HR" sz="2400" b="1" i="1" dirty="0" smtClean="0"/>
              <a:t>preusko</a:t>
            </a:r>
            <a:r>
              <a:rPr lang="hr-HR" sz="2400" dirty="0" smtClean="0"/>
              <a:t> </a:t>
            </a:r>
            <a:r>
              <a:rPr lang="hr-HR" sz="2400" dirty="0" smtClean="0"/>
              <a:t>(ne samo </a:t>
            </a:r>
            <a:r>
              <a:rPr lang="hr-HR" sz="2400" dirty="0" smtClean="0"/>
              <a:t>crta ličnosti), iako se koristi  kao sinonim PP</a:t>
            </a:r>
          </a:p>
          <a:p>
            <a:pPr marL="342900" indent="-342900">
              <a:lnSpc>
                <a:spcPct val="110000"/>
              </a:lnSpc>
              <a:spcBef>
                <a:spcPts val="1200"/>
              </a:spcBef>
              <a:spcAft>
                <a:spcPts val="600"/>
              </a:spcAft>
              <a:buClr>
                <a:schemeClr val="accent2"/>
              </a:buClr>
              <a:buFont typeface="Wingdings" pitchFamily="2" charset="2"/>
              <a:buChar char="v"/>
              <a:defRPr/>
            </a:pPr>
            <a:r>
              <a:rPr lang="hr-HR" sz="2400" b="1" dirty="0" smtClean="0"/>
              <a:t>Psihodijagnostika (dijagnostička procena) - </a:t>
            </a:r>
            <a:r>
              <a:rPr lang="hr-HR" sz="2400" b="1" i="1" dirty="0" smtClean="0"/>
              <a:t>preusko, </a:t>
            </a:r>
            <a:r>
              <a:rPr lang="hr-HR" sz="2400" dirty="0" smtClean="0"/>
              <a:t>utvrđivanje psihopatologije, samo jedan od zadataka psihološke procene, početak razvoja</a:t>
            </a:r>
          </a:p>
          <a:p>
            <a:pPr marL="342900" indent="-342900">
              <a:lnSpc>
                <a:spcPct val="110000"/>
              </a:lnSpc>
              <a:spcBef>
                <a:spcPts val="1200"/>
              </a:spcBef>
              <a:spcAft>
                <a:spcPts val="600"/>
              </a:spcAft>
              <a:buClr>
                <a:schemeClr val="accent2"/>
              </a:buClr>
              <a:buFont typeface="Wingdings" pitchFamily="2" charset="2"/>
              <a:buChar char="v"/>
              <a:defRPr/>
            </a:pPr>
            <a:r>
              <a:rPr lang="hr-HR" sz="2400" b="1" dirty="0" smtClean="0"/>
              <a:t>Psihološko testiranje- </a:t>
            </a:r>
            <a:r>
              <a:rPr lang="hr-HR" sz="2400" b="1" i="1" dirty="0" smtClean="0"/>
              <a:t>preusko</a:t>
            </a:r>
            <a:r>
              <a:rPr lang="hr-HR" sz="2400" dirty="0" smtClean="0"/>
              <a:t>, fokus na sredstva procene, zadavanje testova (psihotehničar)- procena mnogo složenija</a:t>
            </a:r>
          </a:p>
          <a:p>
            <a:pPr marL="457200" indent="-457200" eaLnBrk="1" fontAlgn="auto" hangingPunct="1">
              <a:spcAft>
                <a:spcPts val="0"/>
              </a:spcAft>
              <a:buClr>
                <a:schemeClr val="accent2"/>
              </a:buClr>
              <a:buFont typeface="Arial" pitchFamily="34" charset="0"/>
              <a:buChar char="•"/>
              <a:defRPr/>
            </a:pPr>
            <a:endParaRPr lang="sr-Latn-CS" dirty="0"/>
          </a:p>
        </p:txBody>
      </p:sp>
    </p:spTree>
    <p:extLst>
      <p:ext uri="{BB962C8B-B14F-4D97-AF65-F5344CB8AC3E}">
        <p14:creationId xmlns:p14="http://schemas.microsoft.com/office/powerpoint/2010/main" val="13983535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85800"/>
            <a:ext cx="8229600" cy="609600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600200"/>
            <a:ext cx="9144000" cy="4974336"/>
          </a:xfrm>
        </p:spPr>
        <p:txBody>
          <a:bodyPr>
            <a:normAutofit fontScale="85000" lnSpcReduction="20000"/>
          </a:bodyPr>
          <a:lstStyle/>
          <a:p>
            <a:pPr marL="109728" indent="0">
              <a:buNone/>
            </a:pPr>
            <a:endParaRPr lang="sr-Latn-RS" dirty="0" smtClean="0"/>
          </a:p>
          <a:p>
            <a:pPr marL="109728" indent="0">
              <a:buNone/>
            </a:pPr>
            <a:endParaRPr lang="sr-Latn-RS" dirty="0"/>
          </a:p>
          <a:p>
            <a:pPr marL="109728" indent="0">
              <a:buNone/>
            </a:pPr>
            <a:r>
              <a:rPr lang="sr-Latn-RS" sz="2400" dirty="0" smtClean="0"/>
              <a:t>Psihodijagnostika   </a:t>
            </a:r>
          </a:p>
          <a:p>
            <a:pPr marL="109728" indent="0">
              <a:buNone/>
            </a:pPr>
            <a:r>
              <a:rPr lang="sr-Latn-RS" sz="2400" dirty="0" smtClean="0"/>
              <a:t>                                             </a:t>
            </a:r>
          </a:p>
          <a:p>
            <a:endParaRPr lang="sr-Latn-RS" dirty="0"/>
          </a:p>
          <a:p>
            <a:endParaRPr lang="sr-Latn-RS" dirty="0" smtClean="0"/>
          </a:p>
          <a:p>
            <a:endParaRPr lang="sr-Latn-RS" dirty="0"/>
          </a:p>
          <a:p>
            <a:endParaRPr lang="sr-Latn-RS" dirty="0" smtClean="0"/>
          </a:p>
          <a:p>
            <a:endParaRPr lang="sr-Latn-RS" dirty="0"/>
          </a:p>
          <a:p>
            <a:endParaRPr lang="sr-Latn-RS" dirty="0" smtClean="0"/>
          </a:p>
          <a:p>
            <a:pPr marL="109728" indent="0">
              <a:buNone/>
            </a:pPr>
            <a:endParaRPr lang="sr-Latn-RS" dirty="0" smtClean="0"/>
          </a:p>
          <a:p>
            <a:pPr marL="109728" indent="0">
              <a:buNone/>
            </a:pPr>
            <a:r>
              <a:rPr lang="sr-Latn-RS" dirty="0"/>
              <a:t> </a:t>
            </a:r>
            <a:r>
              <a:rPr lang="sr-Latn-RS" dirty="0" smtClean="0"/>
              <a:t>                            </a:t>
            </a:r>
          </a:p>
          <a:p>
            <a:pPr marL="109728" indent="0">
              <a:buNone/>
            </a:pPr>
            <a:r>
              <a:rPr lang="sr-Latn-RS" dirty="0" smtClean="0"/>
              <a:t>                  </a:t>
            </a:r>
            <a:endParaRPr lang="sr-Latn-RS" dirty="0" smtClean="0"/>
          </a:p>
          <a:p>
            <a:pPr marL="109728" indent="0">
              <a:buNone/>
            </a:pPr>
            <a:r>
              <a:rPr lang="sr-Latn-RS" dirty="0"/>
              <a:t> </a:t>
            </a:r>
            <a:r>
              <a:rPr lang="sr-Latn-RS" dirty="0" smtClean="0"/>
              <a:t>             </a:t>
            </a:r>
            <a:r>
              <a:rPr lang="sr-Latn-RS" dirty="0" smtClean="0"/>
              <a:t> </a:t>
            </a:r>
            <a:r>
              <a:rPr lang="sr-Latn-RS" dirty="0" smtClean="0"/>
              <a:t>Psihološka kliničk</a:t>
            </a:r>
            <a:r>
              <a:rPr lang="en-US" dirty="0" smtClean="0"/>
              <a:t>a</a:t>
            </a:r>
            <a:r>
              <a:rPr lang="sr-Latn-RS" dirty="0" smtClean="0"/>
              <a:t> </a:t>
            </a:r>
            <a:r>
              <a:rPr lang="sr-Latn-RS" dirty="0" smtClean="0"/>
              <a:t>procena=procena ličnosti</a:t>
            </a:r>
            <a:endParaRPr lang="sr-Latn-RS" dirty="0" smtClean="0"/>
          </a:p>
          <a:p>
            <a:pPr marL="109728" indent="0">
              <a:buNone/>
            </a:pPr>
            <a:r>
              <a:rPr lang="sr-Latn-RS" dirty="0" smtClean="0"/>
              <a:t>                   </a:t>
            </a:r>
            <a:r>
              <a:rPr lang="sr-Latn-RS" dirty="0"/>
              <a:t>ekspertiza za </a:t>
            </a:r>
            <a:r>
              <a:rPr lang="sr-Latn-RS" dirty="0" smtClean="0"/>
              <a:t>primenu kliničke metode</a:t>
            </a:r>
            <a:endParaRPr lang="en-US" dirty="0"/>
          </a:p>
        </p:txBody>
      </p:sp>
      <p:sp>
        <p:nvSpPr>
          <p:cNvPr id="9" name="Oval 8"/>
          <p:cNvSpPr/>
          <p:nvPr/>
        </p:nvSpPr>
        <p:spPr>
          <a:xfrm>
            <a:off x="2362200" y="1676400"/>
            <a:ext cx="4419600" cy="3962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3048000" y="2667000"/>
            <a:ext cx="3028950" cy="2895600"/>
          </a:xfrm>
          <a:prstGeom prst="ellipse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Oval 7"/>
          <p:cNvSpPr/>
          <p:nvPr/>
        </p:nvSpPr>
        <p:spPr>
          <a:xfrm>
            <a:off x="3571875" y="3276600"/>
            <a:ext cx="1981200" cy="1676400"/>
          </a:xfrm>
          <a:prstGeom prst="ellipse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RS" dirty="0" smtClean="0">
                <a:solidFill>
                  <a:schemeClr val="tx1"/>
                </a:solidFill>
              </a:rPr>
              <a:t>testiranje = laborant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12" name="Straight Arrow Connector 11"/>
          <p:cNvCxnSpPr/>
          <p:nvPr/>
        </p:nvCxnSpPr>
        <p:spPr>
          <a:xfrm>
            <a:off x="1676400" y="2895600"/>
            <a:ext cx="1676400" cy="8382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892292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533400"/>
            <a:ext cx="8229600" cy="1066800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hr-HR" sz="3600" b="1" dirty="0">
                <a:solidFill>
                  <a:srgbClr val="7B9899"/>
                </a:solidFill>
              </a:rPr>
              <a:t>Klinička </a:t>
            </a:r>
            <a:r>
              <a:rPr lang="hr-HR" sz="3600" b="1" dirty="0" smtClean="0">
                <a:solidFill>
                  <a:srgbClr val="7B9899"/>
                </a:solidFill>
              </a:rPr>
              <a:t>psihološka procena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827088" y="1773238"/>
            <a:ext cx="7978775" cy="4325937"/>
          </a:xfrm>
        </p:spPr>
        <p:txBody>
          <a:bodyPr>
            <a:normAutofit fontScale="92500"/>
          </a:bodyPr>
          <a:lstStyle/>
          <a:p>
            <a:pPr marL="0" indent="0" eaLnBrk="1" fontAlgn="auto" hangingPunct="1">
              <a:lnSpc>
                <a:spcPct val="110000"/>
              </a:lnSpc>
              <a:spcBef>
                <a:spcPts val="1200"/>
              </a:spcBef>
              <a:spcAft>
                <a:spcPts val="600"/>
              </a:spcAft>
              <a:buFont typeface="Wingdings 2" pitchFamily="18" charset="2"/>
              <a:buNone/>
              <a:defRPr/>
            </a:pPr>
            <a:r>
              <a:rPr lang="hr-HR" b="1" dirty="0" smtClean="0"/>
              <a:t>Razvoj </a:t>
            </a:r>
            <a:endParaRPr lang="en-US" b="1" dirty="0" smtClean="0"/>
          </a:p>
          <a:p>
            <a:pPr marL="457200" indent="-457200">
              <a:lnSpc>
                <a:spcPct val="120000"/>
              </a:lnSpc>
              <a:spcBef>
                <a:spcPts val="1200"/>
              </a:spcBef>
              <a:spcAft>
                <a:spcPts val="600"/>
              </a:spcAft>
              <a:buClr>
                <a:schemeClr val="accent2"/>
              </a:buClr>
              <a:buFont typeface="Wingdings" pitchFamily="2" charset="2"/>
              <a:buChar char="§"/>
              <a:defRPr/>
            </a:pPr>
            <a:r>
              <a:rPr lang="hr-HR" dirty="0"/>
              <a:t>od fokusa na bolest ka </a:t>
            </a:r>
            <a:r>
              <a:rPr lang="hr-HR" i="1" dirty="0"/>
              <a:t>ličnosti u </a:t>
            </a:r>
            <a:r>
              <a:rPr lang="hr-HR" i="1" dirty="0" smtClean="0"/>
              <a:t>celini (i snage)</a:t>
            </a:r>
            <a:endParaRPr lang="hr-HR" i="1" dirty="0"/>
          </a:p>
          <a:p>
            <a:pPr marL="457200" indent="-457200" eaLnBrk="1" fontAlgn="auto" hangingPunct="1">
              <a:lnSpc>
                <a:spcPct val="110000"/>
              </a:lnSpc>
              <a:spcBef>
                <a:spcPts val="1200"/>
              </a:spcBef>
              <a:spcAft>
                <a:spcPts val="600"/>
              </a:spcAft>
              <a:buClr>
                <a:schemeClr val="accent2"/>
              </a:buClr>
              <a:buFont typeface="Wingdings" pitchFamily="2" charset="2"/>
              <a:buChar char="§"/>
              <a:defRPr/>
            </a:pPr>
            <a:r>
              <a:rPr lang="hr-HR" dirty="0"/>
              <a:t>sa psihopatologije ka </a:t>
            </a:r>
            <a:r>
              <a:rPr lang="hr-HR" i="1" dirty="0"/>
              <a:t>problemima življenja</a:t>
            </a:r>
            <a:r>
              <a:rPr lang="hr-HR" dirty="0"/>
              <a:t> </a:t>
            </a:r>
          </a:p>
          <a:p>
            <a:pPr marL="457200" indent="-457200" eaLnBrk="1" fontAlgn="auto" hangingPunct="1">
              <a:lnSpc>
                <a:spcPct val="110000"/>
              </a:lnSpc>
              <a:spcBef>
                <a:spcPts val="1200"/>
              </a:spcBef>
              <a:spcAft>
                <a:spcPts val="600"/>
              </a:spcAft>
              <a:buClr>
                <a:schemeClr val="accent2"/>
              </a:buClr>
              <a:buFont typeface="Wingdings" pitchFamily="2" charset="2"/>
              <a:buChar char="§"/>
              <a:defRPr/>
            </a:pPr>
            <a:r>
              <a:rPr lang="hr-HR" dirty="0"/>
              <a:t>od </a:t>
            </a:r>
            <a:r>
              <a:rPr lang="en-US" dirty="0" err="1" smtClean="0"/>
              <a:t>dijagnosti</a:t>
            </a:r>
            <a:r>
              <a:rPr lang="sr-Latn-RS" dirty="0" smtClean="0"/>
              <a:t>č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hr-HR" dirty="0" smtClean="0"/>
              <a:t>procene </a:t>
            </a:r>
            <a:r>
              <a:rPr lang="hr-HR" dirty="0"/>
              <a:t>ka </a:t>
            </a:r>
            <a:r>
              <a:rPr lang="hr-HR" i="1" dirty="0"/>
              <a:t>pružanju pomoći </a:t>
            </a:r>
            <a:r>
              <a:rPr lang="hr-HR" dirty="0"/>
              <a:t>pojedincima (</a:t>
            </a:r>
            <a:r>
              <a:rPr lang="hr-HR" i="1" dirty="0"/>
              <a:t>psihoterapija,  savetovanje</a:t>
            </a:r>
            <a:r>
              <a:rPr lang="hr-HR" dirty="0"/>
              <a:t>). </a:t>
            </a:r>
            <a:endParaRPr lang="hr-HR" dirty="0" smtClean="0"/>
          </a:p>
          <a:p>
            <a:pPr marL="457200" indent="-457200">
              <a:lnSpc>
                <a:spcPct val="110000"/>
              </a:lnSpc>
              <a:spcBef>
                <a:spcPts val="1200"/>
              </a:spcBef>
              <a:spcAft>
                <a:spcPts val="600"/>
              </a:spcAft>
              <a:buClr>
                <a:schemeClr val="accent2"/>
              </a:buClr>
              <a:buFont typeface="Wingdings" pitchFamily="2" charset="2"/>
              <a:buChar char="§"/>
              <a:defRPr/>
            </a:pPr>
            <a:r>
              <a:rPr lang="hr-HR" dirty="0" smtClean="0"/>
              <a:t>Od „psihocentrične” ka </a:t>
            </a:r>
            <a:r>
              <a:rPr lang="hr-HR" i="1" dirty="0" smtClean="0"/>
              <a:t>ekološkoj</a:t>
            </a:r>
            <a:r>
              <a:rPr lang="en-US" i="1" dirty="0" smtClean="0"/>
              <a:t> </a:t>
            </a:r>
            <a:r>
              <a:rPr lang="hr-HR" dirty="0" smtClean="0"/>
              <a:t>perspektive- „osoba u okruženju”</a:t>
            </a:r>
            <a:r>
              <a:rPr lang="en-US" dirty="0" smtClean="0"/>
              <a:t> (person-in-environment)</a:t>
            </a:r>
            <a:endParaRPr lang="sr-Latn-CS" dirty="0"/>
          </a:p>
          <a:p>
            <a:pPr>
              <a:buClr>
                <a:schemeClr val="accent2"/>
              </a:buClr>
              <a:buFont typeface="Wingdings" pitchFamily="2" charset="2"/>
              <a:buChar char="§"/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596345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0"/>
            <a:ext cx="8229600" cy="762000"/>
          </a:xfrm>
        </p:spPr>
        <p:txBody>
          <a:bodyPr>
            <a:normAutofit/>
          </a:bodyPr>
          <a:lstStyle/>
          <a:p>
            <a:r>
              <a:rPr lang="sr-Latn-RS" dirty="0" smtClean="0">
                <a:solidFill>
                  <a:schemeClr val="accent2"/>
                </a:solidFill>
              </a:rPr>
              <a:t>Opšta definicija procene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7848600" cy="4745736"/>
          </a:xfrm>
        </p:spPr>
        <p:txBody>
          <a:bodyPr>
            <a:normAutofit/>
          </a:bodyPr>
          <a:lstStyle/>
          <a:p>
            <a:pPr lvl="0">
              <a:spcAft>
                <a:spcPts val="600"/>
              </a:spcAft>
              <a:buClr>
                <a:schemeClr val="accent2"/>
              </a:buClr>
              <a:buFont typeface="Wingdings" pitchFamily="2" charset="2"/>
              <a:buChar char="v"/>
            </a:pPr>
            <a:r>
              <a:rPr lang="sr-Latn-RS" sz="2600" dirty="0" smtClean="0"/>
              <a:t>P</a:t>
            </a:r>
            <a:r>
              <a:rPr lang="ru-RU" sz="2600" dirty="0" smtClean="0"/>
              <a:t>roces </a:t>
            </a:r>
            <a:r>
              <a:rPr lang="ru-RU" sz="2600" dirty="0"/>
              <a:t>prikupljanja informacija koje će procenjivač </a:t>
            </a:r>
            <a:r>
              <a:rPr lang="en-US" sz="2600" dirty="0" smtClean="0"/>
              <a:t>(</a:t>
            </a:r>
            <a:r>
              <a:rPr lang="ru-RU" sz="2600" dirty="0" smtClean="0"/>
              <a:t>ili </a:t>
            </a:r>
            <a:r>
              <a:rPr lang="sr-Latn-RS" sz="2600" dirty="0" smtClean="0"/>
              <a:t>onaj za koga procenjivač radi</a:t>
            </a:r>
            <a:r>
              <a:rPr lang="en-US" sz="2600" dirty="0" smtClean="0"/>
              <a:t>)</a:t>
            </a:r>
            <a:r>
              <a:rPr lang="sr-Latn-RS" sz="2600" dirty="0" smtClean="0"/>
              <a:t>, </a:t>
            </a:r>
            <a:r>
              <a:rPr lang="ru-RU" sz="2600" dirty="0" smtClean="0"/>
              <a:t>iskoristiti </a:t>
            </a:r>
            <a:r>
              <a:rPr lang="ru-RU" sz="2600" dirty="0"/>
              <a:t>kao osnovu </a:t>
            </a:r>
            <a:r>
              <a:rPr lang="sr-Latn-RS" sz="2600" dirty="0" smtClean="0"/>
              <a:t>za</a:t>
            </a:r>
            <a:r>
              <a:rPr lang="ru-RU" sz="2600" dirty="0" smtClean="0"/>
              <a:t> donošenj</a:t>
            </a:r>
            <a:r>
              <a:rPr lang="sr-Latn-RS" sz="2600" dirty="0" smtClean="0"/>
              <a:t>e</a:t>
            </a:r>
            <a:r>
              <a:rPr lang="ru-RU" sz="2600" dirty="0" smtClean="0"/>
              <a:t> </a:t>
            </a:r>
            <a:r>
              <a:rPr lang="ru-RU" sz="2600" dirty="0"/>
              <a:t>odluka ili </a:t>
            </a:r>
            <a:r>
              <a:rPr lang="ru-RU" sz="2600" dirty="0" smtClean="0"/>
              <a:t>ostvarivanj</a:t>
            </a:r>
            <a:r>
              <a:rPr lang="sr-Latn-RS" sz="2600" dirty="0" smtClean="0"/>
              <a:t>e</a:t>
            </a:r>
            <a:r>
              <a:rPr lang="ru-RU" sz="2600" dirty="0" smtClean="0"/>
              <a:t> </a:t>
            </a:r>
            <a:r>
              <a:rPr lang="ru-RU" sz="2600" dirty="0"/>
              <a:t>željenog cilja</a:t>
            </a:r>
            <a:r>
              <a:rPr lang="ru-RU" sz="2600" dirty="0" smtClean="0"/>
              <a:t>.</a:t>
            </a:r>
            <a:endParaRPr lang="sr-Latn-RS" sz="2600" dirty="0" smtClean="0"/>
          </a:p>
          <a:p>
            <a:pPr lvl="0">
              <a:spcAft>
                <a:spcPts val="600"/>
              </a:spcAft>
              <a:buClr>
                <a:schemeClr val="accent2"/>
              </a:buClr>
              <a:buFont typeface="Wingdings" pitchFamily="2" charset="2"/>
              <a:buChar char="v"/>
            </a:pPr>
            <a:r>
              <a:rPr lang="sr-Latn-RS" sz="2600" dirty="0" smtClean="0"/>
              <a:t>Procena nije cilj po sebi!!!</a:t>
            </a:r>
            <a:endParaRPr lang="en-US" sz="2600" dirty="0"/>
          </a:p>
          <a:p>
            <a:pPr lvl="0">
              <a:spcAft>
                <a:spcPts val="600"/>
              </a:spcAft>
              <a:buClr>
                <a:schemeClr val="accent2"/>
              </a:buClr>
              <a:buFont typeface="Wingdings" pitchFamily="2" charset="2"/>
              <a:buChar char="v"/>
            </a:pPr>
            <a:r>
              <a:rPr lang="sr-Cyrl-CS" sz="2600" dirty="0"/>
              <a:t>Svrha </a:t>
            </a:r>
            <a:r>
              <a:rPr lang="sr-Cyrl-CS" sz="2600" dirty="0" smtClean="0"/>
              <a:t>procene</a:t>
            </a:r>
            <a:r>
              <a:rPr lang="sr-Latn-RS" sz="2600" dirty="0" smtClean="0"/>
              <a:t>- </a:t>
            </a:r>
            <a:r>
              <a:rPr lang="ru-RU" sz="2600" dirty="0" smtClean="0"/>
              <a:t>sredstvo </a:t>
            </a:r>
            <a:r>
              <a:rPr lang="ru-RU" sz="2600" dirty="0"/>
              <a:t>kojim se dolazi do željenog cilja</a:t>
            </a:r>
            <a:r>
              <a:rPr lang="sr-Latn-RS" sz="2600" dirty="0" smtClean="0"/>
              <a:t>:</a:t>
            </a:r>
            <a:endParaRPr lang="en-US" sz="2600" dirty="0"/>
          </a:p>
          <a:p>
            <a:pPr lvl="0">
              <a:spcAft>
                <a:spcPts val="600"/>
              </a:spcAft>
              <a:buClr>
                <a:schemeClr val="accent2"/>
              </a:buClr>
              <a:buFont typeface="Wingdings" pitchFamily="2" charset="2"/>
              <a:buChar char="Ø"/>
            </a:pPr>
            <a:r>
              <a:rPr lang="sr-Latn-RS" sz="2400" dirty="0" smtClean="0"/>
              <a:t>omogućava </a:t>
            </a:r>
            <a:r>
              <a:rPr lang="sr-Cyrl-CS" sz="2400" dirty="0" smtClean="0"/>
              <a:t>donošenje </a:t>
            </a:r>
            <a:r>
              <a:rPr lang="sr-Cyrl-CS" sz="2400" dirty="0"/>
              <a:t>odluka,</a:t>
            </a:r>
            <a:endParaRPr lang="en-US" sz="2400" dirty="0"/>
          </a:p>
          <a:p>
            <a:pPr lvl="0">
              <a:spcAft>
                <a:spcPts val="600"/>
              </a:spcAft>
              <a:buClr>
                <a:schemeClr val="accent2"/>
              </a:buClr>
              <a:buFont typeface="Wingdings" pitchFamily="2" charset="2"/>
              <a:buChar char="Ø"/>
            </a:pPr>
            <a:r>
              <a:rPr lang="ru-RU" sz="2400" dirty="0"/>
              <a:t>pomaže u rešavanju </a:t>
            </a:r>
            <a:r>
              <a:rPr lang="ru-RU" sz="2400" dirty="0" smtClean="0"/>
              <a:t>problema</a:t>
            </a:r>
            <a:endParaRPr lang="en-US" sz="2400" dirty="0"/>
          </a:p>
          <a:p>
            <a:pPr marL="109728" indent="0">
              <a:spcAft>
                <a:spcPts val="600"/>
              </a:spcAft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646766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">
  <a:themeElements>
    <a:clrScheme name="Urban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Urban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Urban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900</TotalTime>
  <Words>1128</Words>
  <Application>Microsoft Office PowerPoint</Application>
  <PresentationFormat>On-screen Show (4:3)</PresentationFormat>
  <Paragraphs>129</Paragraphs>
  <Slides>19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7" baseType="lpstr">
      <vt:lpstr>Arial</vt:lpstr>
      <vt:lpstr>Calibri</vt:lpstr>
      <vt:lpstr>Georgia</vt:lpstr>
      <vt:lpstr>Times New Roman</vt:lpstr>
      <vt:lpstr>Trebuchet MS</vt:lpstr>
      <vt:lpstr>Wingdings</vt:lpstr>
      <vt:lpstr>Wingdings 2</vt:lpstr>
      <vt:lpstr>Urban</vt:lpstr>
      <vt:lpstr>Predmet i zadaci kliničke procene</vt:lpstr>
      <vt:lpstr>Klinička procena</vt:lpstr>
      <vt:lpstr>Zadaci kliničke psihologije</vt:lpstr>
      <vt:lpstr>Periodizacija razvoja kliničke procene</vt:lpstr>
      <vt:lpstr>Razvoj kliničke psihološke procene </vt:lpstr>
      <vt:lpstr>Klinička psihološka procena </vt:lpstr>
      <vt:lpstr>PowerPoint Presentation</vt:lpstr>
      <vt:lpstr>Klinička psihološka procena</vt:lpstr>
      <vt:lpstr>Opšta definicija procene</vt:lpstr>
      <vt:lpstr>Klinička procena</vt:lpstr>
      <vt:lpstr>Klinička procena </vt:lpstr>
      <vt:lpstr>Procena ličnosti/ klinička procena </vt:lpstr>
      <vt:lpstr>Psihodijagnostika/ klinička procena </vt:lpstr>
      <vt:lpstr>Procena ličnosti/ klinička procena </vt:lpstr>
      <vt:lpstr>Sadržaj kliničke procene</vt:lpstr>
      <vt:lpstr>Ciljevi kliničke procene</vt:lpstr>
      <vt:lpstr>Ciljevi kliničke psihološke procene</vt:lpstr>
      <vt:lpstr>Metode procene</vt:lpstr>
      <vt:lpstr>Edukacija za kliničku procenu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Predmet i zadaci kliničke procene</dc:title>
  <dc:creator>Windows User</dc:creator>
  <cp:lastModifiedBy>Tamara</cp:lastModifiedBy>
  <cp:revision>60</cp:revision>
  <dcterms:created xsi:type="dcterms:W3CDTF">2021-10-09T10:50:55Z</dcterms:created>
  <dcterms:modified xsi:type="dcterms:W3CDTF">2023-10-11T08:46:37Z</dcterms:modified>
</cp:coreProperties>
</file>