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92" r:id="rId3"/>
    <p:sldId id="290" r:id="rId4"/>
    <p:sldId id="269" r:id="rId5"/>
    <p:sldId id="266" r:id="rId6"/>
    <p:sldId id="270" r:id="rId7"/>
    <p:sldId id="289" r:id="rId8"/>
    <p:sldId id="293" r:id="rId9"/>
    <p:sldId id="294" r:id="rId10"/>
    <p:sldId id="277" r:id="rId11"/>
    <p:sldId id="273" r:id="rId12"/>
    <p:sldId id="274" r:id="rId13"/>
    <p:sldId id="297" r:id="rId14"/>
    <p:sldId id="298" r:id="rId15"/>
    <p:sldId id="284" r:id="rId16"/>
    <p:sldId id="300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41" autoAdjust="0"/>
  </p:normalViewPr>
  <p:slideViewPr>
    <p:cSldViewPr>
      <p:cViewPr varScale="1">
        <p:scale>
          <a:sx n="82" d="100"/>
          <a:sy n="82" d="100"/>
        </p:scale>
        <p:origin x="1386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76340-6480-4BC9-99B5-36B4FFEA439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04910-831B-4598-84DF-595071AB7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32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6908" indent="-342900"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04910-831B-4598-84DF-595071AB7D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F11CD64-47B6-4F12-B481-9F9125C72AC5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5D73D7A-55EA-431A-96F9-C5098A807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CD64-47B6-4F12-B481-9F9125C72AC5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3D7A-55EA-431A-96F9-C5098A807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CD64-47B6-4F12-B481-9F9125C72AC5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3D7A-55EA-431A-96F9-C5098A807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CD64-47B6-4F12-B481-9F9125C72AC5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3D7A-55EA-431A-96F9-C5098A807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CD64-47B6-4F12-B481-9F9125C72AC5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3D7A-55EA-431A-96F9-C5098A807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CD64-47B6-4F12-B481-9F9125C72AC5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3D7A-55EA-431A-96F9-C5098A807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11CD64-47B6-4F12-B481-9F9125C72AC5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D73D7A-55EA-431A-96F9-C5098A80785E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F11CD64-47B6-4F12-B481-9F9125C72AC5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5D73D7A-55EA-431A-96F9-C5098A807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CD64-47B6-4F12-B481-9F9125C72AC5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3D7A-55EA-431A-96F9-C5098A807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CD64-47B6-4F12-B481-9F9125C72AC5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3D7A-55EA-431A-96F9-C5098A807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CD64-47B6-4F12-B481-9F9125C72AC5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3D7A-55EA-431A-96F9-C5098A807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F11CD64-47B6-4F12-B481-9F9125C72AC5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5D73D7A-55EA-431A-96F9-C5098A8078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24200"/>
            <a:ext cx="8458200" cy="7477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343400"/>
            <a:ext cx="7010400" cy="1600200"/>
          </a:xfrm>
        </p:spPr>
        <p:txBody>
          <a:bodyPr>
            <a:noAutofit/>
          </a:bodyPr>
          <a:lstStyle/>
          <a:p>
            <a:pPr algn="ctr">
              <a:buClr>
                <a:schemeClr val="accent2">
                  <a:lumMod val="50000"/>
                </a:schemeClr>
              </a:buClr>
            </a:pPr>
            <a:r>
              <a:rPr lang="en-US" sz="3200" dirty="0"/>
              <a:t>ODRASLO DOBA</a:t>
            </a:r>
          </a:p>
          <a:p>
            <a:pPr algn="ctr">
              <a:buClr>
                <a:schemeClr val="accent2">
                  <a:lumMod val="50000"/>
                </a:schemeClr>
              </a:buClr>
            </a:pPr>
            <a:r>
              <a:rPr lang="en-US" sz="3200" dirty="0"/>
              <a:t> </a:t>
            </a:r>
            <a:r>
              <a:rPr lang="en-US" sz="3200" dirty="0" err="1"/>
              <a:t>rano</a:t>
            </a:r>
            <a:r>
              <a:rPr lang="en-US" sz="3200" dirty="0"/>
              <a:t>, </a:t>
            </a:r>
            <a:r>
              <a:rPr lang="en-US" sz="3200" dirty="0" err="1"/>
              <a:t>srednje</a:t>
            </a:r>
            <a:r>
              <a:rPr lang="en-US" sz="3200" dirty="0"/>
              <a:t>, </a:t>
            </a:r>
            <a:r>
              <a:rPr lang="en-US" sz="3200" dirty="0" err="1"/>
              <a:t>starije</a:t>
            </a:r>
            <a:endParaRPr lang="en-US" sz="3200" dirty="0"/>
          </a:p>
          <a:p>
            <a:pPr algn="ctr">
              <a:buClr>
                <a:schemeClr val="accent2">
                  <a:lumMod val="50000"/>
                </a:schemeClr>
              </a:buClr>
            </a:pPr>
            <a:r>
              <a:rPr lang="en-US" sz="3200" dirty="0" err="1"/>
              <a:t>Zadaci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izvori</a:t>
            </a:r>
            <a:r>
              <a:rPr lang="en-US" sz="3200" dirty="0"/>
              <a:t> </a:t>
            </a:r>
            <a:r>
              <a:rPr lang="en-US" sz="3200" dirty="0" err="1"/>
              <a:t>krize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"/>
            <a:ext cx="6400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98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14400"/>
          </a:xfrm>
        </p:spPr>
        <p:txBody>
          <a:bodyPr/>
          <a:lstStyle/>
          <a:p>
            <a:r>
              <a:rPr lang="sr-Latn-RS" dirty="0"/>
              <a:t>P</a:t>
            </a:r>
            <a:r>
              <a:rPr lang="en-US" dirty="0" err="1"/>
              <a:t>relaz</a:t>
            </a:r>
            <a:r>
              <a:rPr lang="sr-Latn-RS" dirty="0"/>
              <a:t>ni periodi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482193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400" dirty="0"/>
              <a:t>P</a:t>
            </a:r>
            <a:r>
              <a:rPr lang="en-US" sz="2400" dirty="0" err="1"/>
              <a:t>reklapajući</a:t>
            </a:r>
            <a:r>
              <a:rPr lang="en-US" sz="2400" dirty="0"/>
              <a:t> </a:t>
            </a:r>
            <a:r>
              <a:rPr lang="en-US" sz="2400" dirty="0" err="1"/>
              <a:t>periodi</a:t>
            </a:r>
            <a:r>
              <a:rPr lang="en-US" sz="2400" dirty="0"/>
              <a:t> </a:t>
            </a:r>
            <a:r>
              <a:rPr lang="sr-Latn-RS" sz="2400" dirty="0"/>
              <a:t>između razdoblja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400" dirty="0"/>
              <a:t>N</a:t>
            </a:r>
            <a:r>
              <a:rPr lang="en-US" sz="2400" dirty="0" err="1"/>
              <a:t>ajznačajniji</a:t>
            </a:r>
            <a:r>
              <a:rPr lang="en-US" sz="2400" dirty="0"/>
              <a:t> </a:t>
            </a:r>
            <a:r>
              <a:rPr lang="en-US" sz="2400" dirty="0" err="1"/>
              <a:t>prelazi</a:t>
            </a:r>
            <a:r>
              <a:rPr lang="en-US" sz="2400" dirty="0"/>
              <a:t> u </a:t>
            </a:r>
            <a:r>
              <a:rPr lang="en-US" sz="2400" dirty="0" err="1"/>
              <a:t>razvoju</a:t>
            </a:r>
            <a:r>
              <a:rPr lang="en-US" sz="2400" dirty="0"/>
              <a:t> </a:t>
            </a:r>
            <a:r>
              <a:rPr lang="en-US" sz="2400" dirty="0" err="1"/>
              <a:t>odraslih</a:t>
            </a:r>
            <a:r>
              <a:rPr lang="en-US" sz="2400" dirty="0"/>
              <a:t> </a:t>
            </a:r>
            <a:r>
              <a:rPr lang="sr-Latn-RS" sz="2400" dirty="0"/>
              <a:t>su </a:t>
            </a:r>
            <a:r>
              <a:rPr lang="en-US" sz="2400" dirty="0" err="1"/>
              <a:t>između</a:t>
            </a:r>
            <a:r>
              <a:rPr lang="en-US" sz="2400" dirty="0"/>
              <a:t> </a:t>
            </a:r>
            <a:r>
              <a:rPr lang="en-US" sz="2400" dirty="0" err="1"/>
              <a:t>razdoblja</a:t>
            </a:r>
            <a:r>
              <a:rPr lang="en-US" sz="2400" dirty="0"/>
              <a:t> - </a:t>
            </a:r>
            <a:r>
              <a:rPr lang="en-US" sz="2400" dirty="0" err="1"/>
              <a:t>rana</a:t>
            </a:r>
            <a:r>
              <a:rPr lang="en-US" sz="2400" dirty="0"/>
              <a:t> </a:t>
            </a:r>
            <a:r>
              <a:rPr lang="en-US" sz="2400" dirty="0" err="1"/>
              <a:t>tranzicija</a:t>
            </a:r>
            <a:r>
              <a:rPr lang="en-US" sz="2400" dirty="0"/>
              <a:t> </a:t>
            </a:r>
            <a:r>
              <a:rPr lang="en-US" sz="2400" dirty="0" err="1"/>
              <a:t>odraslih</a:t>
            </a:r>
            <a:r>
              <a:rPr lang="en-US" sz="2400" dirty="0"/>
              <a:t>, </a:t>
            </a:r>
            <a:r>
              <a:rPr lang="en-US" sz="2400" dirty="0" err="1"/>
              <a:t>tranzicija</a:t>
            </a:r>
            <a:r>
              <a:rPr lang="en-US" sz="2400" dirty="0"/>
              <a:t> </a:t>
            </a:r>
            <a:r>
              <a:rPr lang="en-US" sz="2400" dirty="0" err="1"/>
              <a:t>srednjeg</a:t>
            </a:r>
            <a:r>
              <a:rPr lang="en-US" sz="2400" dirty="0"/>
              <a:t> </a:t>
            </a:r>
            <a:r>
              <a:rPr lang="sr-Latn-RS" sz="2400" dirty="0"/>
              <a:t>doba</a:t>
            </a:r>
            <a:r>
              <a:rPr lang="en-US" sz="2400" dirty="0"/>
              <a:t> i </a:t>
            </a:r>
            <a:r>
              <a:rPr lang="en-US" sz="2400" dirty="0" err="1"/>
              <a:t>kasna</a:t>
            </a:r>
            <a:r>
              <a:rPr lang="en-US" sz="2400" dirty="0"/>
              <a:t> </a:t>
            </a:r>
            <a:r>
              <a:rPr lang="en-US" sz="2400" dirty="0" err="1"/>
              <a:t>tranzicija</a:t>
            </a:r>
            <a:r>
              <a:rPr lang="en-US" sz="2400" dirty="0"/>
              <a:t> </a:t>
            </a:r>
            <a:r>
              <a:rPr lang="en-US" sz="2400" dirty="0" err="1"/>
              <a:t>odraslih</a:t>
            </a:r>
            <a:r>
              <a:rPr lang="en-US" sz="2400" dirty="0"/>
              <a:t> </a:t>
            </a:r>
            <a:endParaRPr lang="sr-Latn-RS" sz="24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sr-Latn-RS" sz="2400" dirty="0"/>
              <a:t>T</a:t>
            </a:r>
            <a:r>
              <a:rPr lang="en-US" sz="2400" dirty="0" err="1"/>
              <a:t>ranzicije</a:t>
            </a:r>
            <a:r>
              <a:rPr lang="en-US" sz="2400" dirty="0"/>
              <a:t> </a:t>
            </a:r>
            <a:r>
              <a:rPr lang="en-US" sz="2400" i="1" dirty="0"/>
              <a:t>u </a:t>
            </a:r>
            <a:r>
              <a:rPr lang="en-US" sz="2400" i="1" dirty="0" err="1"/>
              <a:t>sklopu</a:t>
            </a:r>
            <a:r>
              <a:rPr lang="en-US" sz="2400" dirty="0"/>
              <a:t> </a:t>
            </a:r>
            <a:r>
              <a:rPr lang="sr-Latn-RS" sz="2400" dirty="0"/>
              <a:t>svakog</a:t>
            </a:r>
            <a:r>
              <a:rPr lang="en-US" sz="2400" dirty="0"/>
              <a:t> </a:t>
            </a:r>
            <a:r>
              <a:rPr lang="sr-Latn-RS" sz="2400" dirty="0"/>
              <a:t>razdoblja</a:t>
            </a:r>
            <a:r>
              <a:rPr lang="en-US" sz="2400" dirty="0"/>
              <a:t> (</a:t>
            </a:r>
            <a:r>
              <a:rPr lang="en-US" sz="2400" dirty="0" err="1"/>
              <a:t>prelaz</a:t>
            </a:r>
            <a:r>
              <a:rPr lang="hr-HR" sz="2400" dirty="0"/>
              <a:t>i</a:t>
            </a:r>
            <a:r>
              <a:rPr lang="en-US" sz="2400" dirty="0"/>
              <a:t> </a:t>
            </a:r>
            <a:r>
              <a:rPr lang="hr-HR" sz="2400" dirty="0"/>
              <a:t>oko </a:t>
            </a:r>
            <a:r>
              <a:rPr lang="en-US" sz="2400" dirty="0"/>
              <a:t>30</a:t>
            </a:r>
            <a:r>
              <a:rPr lang="hr-HR" sz="2400" dirty="0"/>
              <a:t>,</a:t>
            </a:r>
            <a:r>
              <a:rPr lang="en-US" sz="2400" dirty="0"/>
              <a:t> </a:t>
            </a:r>
            <a:r>
              <a:rPr lang="hr-HR" sz="2400" dirty="0"/>
              <a:t>40, </a:t>
            </a:r>
            <a:r>
              <a:rPr lang="en-US" sz="2400" dirty="0"/>
              <a:t>50</a:t>
            </a:r>
            <a:r>
              <a:rPr lang="hr-HR" sz="2400" dirty="0"/>
              <a:t>, 60+5</a:t>
            </a:r>
            <a:r>
              <a:rPr lang="en-US" sz="2400" dirty="0"/>
              <a:t> </a:t>
            </a:r>
            <a:r>
              <a:rPr lang="en-US" sz="2400" dirty="0" err="1"/>
              <a:t>godina</a:t>
            </a:r>
            <a:r>
              <a:rPr lang="en-US" sz="2400" dirty="0"/>
              <a:t>).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/>
              <a:t> </a:t>
            </a:r>
            <a:r>
              <a:rPr lang="en-US" sz="2400" dirty="0" err="1"/>
              <a:t>Svaki</a:t>
            </a:r>
            <a:r>
              <a:rPr lang="en-US" sz="2400" dirty="0"/>
              <a:t> </a:t>
            </a:r>
            <a:r>
              <a:rPr lang="en-US" sz="2400" dirty="0" err="1"/>
              <a:t>prelazni</a:t>
            </a:r>
            <a:r>
              <a:rPr lang="en-US" sz="2400" dirty="0"/>
              <a:t> period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menja</a:t>
            </a:r>
            <a:r>
              <a:rPr lang="en-US" sz="2400" dirty="0"/>
              <a:t> </a:t>
            </a:r>
            <a:r>
              <a:rPr lang="en-US" sz="2400" dirty="0" err="1"/>
              <a:t>strukturu</a:t>
            </a:r>
            <a:r>
              <a:rPr lang="en-US" sz="2400" dirty="0"/>
              <a:t> </a:t>
            </a:r>
            <a:r>
              <a:rPr lang="sr-Latn-RS" sz="2400" dirty="0"/>
              <a:t>smenjuje </a:t>
            </a:r>
            <a:r>
              <a:rPr lang="en-US" sz="2400" dirty="0" err="1"/>
              <a:t>stabilniji</a:t>
            </a:r>
            <a:r>
              <a:rPr lang="en-US" sz="2400" dirty="0"/>
              <a:t> period </a:t>
            </a:r>
            <a:r>
              <a:rPr lang="en-US" sz="2400" dirty="0" err="1"/>
              <a:t>izgra</a:t>
            </a:r>
            <a:r>
              <a:rPr lang="sr-Latn-RS" sz="2400" dirty="0"/>
              <a:t>đene</a:t>
            </a:r>
            <a:r>
              <a:rPr lang="en-US" sz="2400" dirty="0"/>
              <a:t> </a:t>
            </a:r>
            <a:r>
              <a:rPr lang="en-US" sz="2400" dirty="0" err="1"/>
              <a:t>strukture</a:t>
            </a:r>
            <a:endParaRPr lang="sr-Latn-RS" sz="24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i="1" dirty="0" err="1"/>
              <a:t>Trajanje</a:t>
            </a:r>
            <a:r>
              <a:rPr lang="en-US" sz="2400" i="1" dirty="0"/>
              <a:t>: 4-5 </a:t>
            </a:r>
            <a:r>
              <a:rPr lang="en-US" sz="2400" i="1" dirty="0" err="1"/>
              <a:t>godina</a:t>
            </a: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endParaRPr lang="sr-Latn-RS" sz="24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3715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 err="1"/>
              <a:t>Prelazni</a:t>
            </a:r>
            <a:r>
              <a:rPr lang="en-US" dirty="0"/>
              <a:t> period</a:t>
            </a:r>
            <a:r>
              <a:rPr lang="sr-Latn-RS" dirty="0"/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74573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200" dirty="0" err="1"/>
              <a:t>Prelazi</a:t>
            </a:r>
            <a:r>
              <a:rPr lang="en-US" sz="2200" dirty="0"/>
              <a:t> </a:t>
            </a:r>
            <a:r>
              <a:rPr lang="sr-Latn-RS" sz="2200" dirty="0"/>
              <a:t>- </a:t>
            </a:r>
            <a:r>
              <a:rPr lang="en-US" sz="2200" dirty="0" err="1"/>
              <a:t>mostovi</a:t>
            </a:r>
            <a:r>
              <a:rPr lang="en-US" sz="2200" dirty="0"/>
              <a:t> </a:t>
            </a:r>
            <a:r>
              <a:rPr lang="en-US" sz="2200" dirty="0" err="1"/>
              <a:t>koji</a:t>
            </a:r>
            <a:r>
              <a:rPr lang="en-US" sz="2200" dirty="0"/>
              <a:t> </a:t>
            </a:r>
            <a:r>
              <a:rPr lang="en-US" sz="2200" dirty="0" err="1"/>
              <a:t>povezuju</a:t>
            </a:r>
            <a:r>
              <a:rPr lang="en-US" sz="2200" dirty="0"/>
              <a:t> </a:t>
            </a:r>
            <a:r>
              <a:rPr lang="en-US" sz="2200" dirty="0" err="1"/>
              <a:t>periode</a:t>
            </a:r>
            <a:r>
              <a:rPr lang="en-US" sz="2200" dirty="0"/>
              <a:t> u </a:t>
            </a:r>
            <a:r>
              <a:rPr lang="en-US" sz="2200" dirty="0" err="1"/>
              <a:t>životnom</a:t>
            </a:r>
            <a:r>
              <a:rPr lang="en-US" sz="2200" dirty="0"/>
              <a:t> </a:t>
            </a:r>
            <a:r>
              <a:rPr lang="en-US" sz="2200" dirty="0" err="1"/>
              <a:t>ciklusu</a:t>
            </a:r>
            <a:r>
              <a:rPr lang="en-US" sz="2200" dirty="0"/>
              <a:t>. </a:t>
            </a:r>
            <a:endParaRPr lang="sr-Latn-RS" sz="22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200" dirty="0" err="1"/>
              <a:t>P</a:t>
            </a:r>
            <a:r>
              <a:rPr lang="en-US" sz="2200" dirty="0" err="1"/>
              <a:t>rekidaju</a:t>
            </a:r>
            <a:r>
              <a:rPr lang="en-US" sz="2200" dirty="0"/>
              <a:t> </a:t>
            </a:r>
            <a:r>
              <a:rPr lang="en-US" sz="2200" dirty="0" err="1"/>
              <a:t>prošlu</a:t>
            </a:r>
            <a:r>
              <a:rPr lang="en-US" sz="2200" dirty="0"/>
              <a:t> </a:t>
            </a:r>
            <a:r>
              <a:rPr lang="en-US" sz="2200" dirty="0" err="1"/>
              <a:t>životnu</a:t>
            </a:r>
            <a:r>
              <a:rPr lang="en-US" sz="2200" dirty="0"/>
              <a:t> </a:t>
            </a:r>
            <a:r>
              <a:rPr lang="en-US" sz="2200" dirty="0" err="1"/>
              <a:t>strukturu</a:t>
            </a:r>
            <a:r>
              <a:rPr lang="en-US" sz="2200" dirty="0"/>
              <a:t> i </a:t>
            </a:r>
            <a:r>
              <a:rPr lang="en-US" sz="2200" dirty="0" err="1"/>
              <a:t>iniciraju</a:t>
            </a:r>
            <a:r>
              <a:rPr lang="en-US" sz="2200" dirty="0"/>
              <a:t> </a:t>
            </a:r>
            <a:r>
              <a:rPr lang="en-US" sz="2200" dirty="0" err="1"/>
              <a:t>buduću</a:t>
            </a:r>
            <a:r>
              <a:rPr lang="en-US" sz="2200" dirty="0"/>
              <a:t> </a:t>
            </a:r>
            <a:r>
              <a:rPr lang="en-US" sz="2200" dirty="0" err="1"/>
              <a:t>životnu</a:t>
            </a:r>
            <a:r>
              <a:rPr lang="en-US" sz="2200" dirty="0"/>
              <a:t> </a:t>
            </a:r>
            <a:r>
              <a:rPr lang="en-US" sz="2200" dirty="0" err="1"/>
              <a:t>strukturu</a:t>
            </a:r>
            <a:r>
              <a:rPr lang="en-US" sz="2200" dirty="0"/>
              <a:t>, </a:t>
            </a:r>
            <a:r>
              <a:rPr lang="en-US" sz="2200" dirty="0" err="1"/>
              <a:t>ali</a:t>
            </a:r>
            <a:r>
              <a:rPr lang="en-US" sz="2200" dirty="0"/>
              <a:t> </a:t>
            </a:r>
            <a:r>
              <a:rPr lang="en-US" sz="2200" dirty="0" err="1"/>
              <a:t>sami</a:t>
            </a:r>
            <a:r>
              <a:rPr lang="en-US" sz="2200" dirty="0"/>
              <a:t> </a:t>
            </a:r>
            <a:r>
              <a:rPr lang="en-US" sz="2200" dirty="0" err="1"/>
              <a:t>nisu</a:t>
            </a:r>
            <a:r>
              <a:rPr lang="en-US" sz="2200" dirty="0"/>
              <a:t> u </a:t>
            </a:r>
            <a:r>
              <a:rPr lang="en-US" sz="2200" dirty="0" err="1"/>
              <a:t>potpunosti</a:t>
            </a:r>
            <a:r>
              <a:rPr lang="en-US" sz="2200" dirty="0"/>
              <a:t> </a:t>
            </a:r>
            <a:r>
              <a:rPr lang="en-US" sz="2200" dirty="0" err="1"/>
              <a:t>deo</a:t>
            </a:r>
            <a:r>
              <a:rPr lang="en-US" sz="2200" dirty="0"/>
              <a:t> </a:t>
            </a:r>
            <a:r>
              <a:rPr lang="en-US" sz="2200" dirty="0" err="1"/>
              <a:t>ni</a:t>
            </a:r>
            <a:r>
              <a:rPr lang="en-US" sz="2200" dirty="0"/>
              <a:t> </a:t>
            </a:r>
            <a:r>
              <a:rPr lang="en-US" sz="2200" dirty="0" err="1"/>
              <a:t>jedne</a:t>
            </a:r>
            <a:r>
              <a:rPr lang="en-US" sz="2200" dirty="0"/>
              <a:t> </a:t>
            </a:r>
            <a:r>
              <a:rPr lang="en-US" sz="2200" dirty="0" err="1"/>
              <a:t>ni</a:t>
            </a:r>
            <a:r>
              <a:rPr lang="en-US" sz="2200" dirty="0"/>
              <a:t> </a:t>
            </a:r>
            <a:r>
              <a:rPr lang="en-US" sz="2200" dirty="0" err="1"/>
              <a:t>druge</a:t>
            </a:r>
            <a:r>
              <a:rPr lang="en-US" sz="2200" dirty="0"/>
              <a:t>. </a:t>
            </a:r>
            <a:endParaRPr lang="sr-Latn-RS" sz="22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200" dirty="0"/>
              <a:t>„</a:t>
            </a:r>
            <a:r>
              <a:rPr lang="sr-Latn-RS" sz="2200" dirty="0"/>
              <a:t>Z</a:t>
            </a:r>
            <a:r>
              <a:rPr lang="en-US" sz="2200" dirty="0"/>
              <a:t>one </a:t>
            </a:r>
            <a:r>
              <a:rPr lang="en-US" sz="2200" dirty="0" err="1"/>
              <a:t>preklapanja</a:t>
            </a:r>
            <a:r>
              <a:rPr lang="en-US" sz="2200" dirty="0"/>
              <a:t>“ - </a:t>
            </a:r>
            <a:r>
              <a:rPr lang="en-US" sz="2200" dirty="0" err="1"/>
              <a:t>kao</a:t>
            </a:r>
            <a:r>
              <a:rPr lang="en-US" sz="2200" dirty="0"/>
              <a:t> </a:t>
            </a:r>
            <a:r>
              <a:rPr lang="en-US" sz="2200" dirty="0" err="1"/>
              <a:t>što</a:t>
            </a:r>
            <a:r>
              <a:rPr lang="en-US" sz="2200" dirty="0"/>
              <a:t> se </a:t>
            </a:r>
            <a:r>
              <a:rPr lang="en-US" sz="2200" dirty="0" err="1"/>
              <a:t>zima</a:t>
            </a:r>
            <a:r>
              <a:rPr lang="en-US" sz="2200" dirty="0"/>
              <a:t> ne </a:t>
            </a:r>
            <a:r>
              <a:rPr lang="en-US" sz="2200" dirty="0" err="1"/>
              <a:t>završava</a:t>
            </a:r>
            <a:r>
              <a:rPr lang="en-US" sz="2200" dirty="0"/>
              <a:t> </a:t>
            </a:r>
            <a:r>
              <a:rPr lang="en-US" sz="2200" dirty="0" err="1"/>
              <a:t>naglo</a:t>
            </a:r>
            <a:r>
              <a:rPr lang="en-US" sz="2200" dirty="0"/>
              <a:t> i </a:t>
            </a:r>
            <a:r>
              <a:rPr lang="en-US" sz="2200" dirty="0" err="1"/>
              <a:t>odjednom</a:t>
            </a:r>
            <a:r>
              <a:rPr lang="en-US" sz="2200" dirty="0"/>
              <a:t> </a:t>
            </a:r>
            <a:r>
              <a:rPr lang="en-US" sz="2200" dirty="0" err="1"/>
              <a:t>postaje</a:t>
            </a:r>
            <a:r>
              <a:rPr lang="en-US" sz="2200" dirty="0"/>
              <a:t> </a:t>
            </a:r>
            <a:r>
              <a:rPr lang="en-US" sz="2200" dirty="0" err="1"/>
              <a:t>proleće</a:t>
            </a:r>
            <a:r>
              <a:rPr lang="en-US" sz="2200" dirty="0"/>
              <a:t>, </a:t>
            </a:r>
            <a:r>
              <a:rPr lang="en-US" sz="2200" dirty="0" err="1"/>
              <a:t>prelazi</a:t>
            </a:r>
            <a:r>
              <a:rPr lang="en-US" sz="2200" dirty="0"/>
              <a:t> </a:t>
            </a:r>
            <a:r>
              <a:rPr lang="en-US" sz="2200" dirty="0" err="1"/>
              <a:t>predstavljaju</a:t>
            </a:r>
            <a:r>
              <a:rPr lang="en-US" sz="2200" dirty="0"/>
              <a:t> </a:t>
            </a:r>
            <a:r>
              <a:rPr lang="en-US" sz="2200" dirty="0" err="1"/>
              <a:t>vreme</a:t>
            </a:r>
            <a:r>
              <a:rPr lang="en-US" sz="2200" dirty="0"/>
              <a:t> </a:t>
            </a:r>
            <a:r>
              <a:rPr lang="en-US" sz="2200" dirty="0" err="1"/>
              <a:t>kada</a:t>
            </a:r>
            <a:r>
              <a:rPr lang="en-US" sz="2200" dirty="0"/>
              <a:t> </a:t>
            </a:r>
            <a:r>
              <a:rPr lang="en-US" sz="2200" dirty="0" err="1"/>
              <a:t>jedno</a:t>
            </a:r>
            <a:r>
              <a:rPr lang="en-US" sz="2200" dirty="0"/>
              <a:t> </a:t>
            </a:r>
            <a:r>
              <a:rPr lang="en-US" sz="2200" dirty="0" err="1"/>
              <a:t>godišnje</a:t>
            </a:r>
            <a:r>
              <a:rPr lang="en-US" sz="2200" dirty="0"/>
              <a:t> </a:t>
            </a:r>
            <a:r>
              <a:rPr lang="en-US" sz="2200" dirty="0" err="1"/>
              <a:t>doba</a:t>
            </a:r>
            <a:r>
              <a:rPr lang="en-US" sz="2200" dirty="0"/>
              <a:t> </a:t>
            </a:r>
            <a:r>
              <a:rPr lang="en-US" sz="2200" dirty="0" err="1"/>
              <a:t>čoveka</a:t>
            </a:r>
            <a:r>
              <a:rPr lang="en-US" sz="2200" dirty="0"/>
              <a:t> </a:t>
            </a:r>
            <a:r>
              <a:rPr lang="en-US" sz="2200" dirty="0" err="1"/>
              <a:t>prelazi</a:t>
            </a:r>
            <a:r>
              <a:rPr lang="en-US" sz="2200" dirty="0"/>
              <a:t> u </a:t>
            </a:r>
            <a:r>
              <a:rPr lang="en-US" sz="2200" dirty="0" err="1"/>
              <a:t>drugo</a:t>
            </a:r>
            <a:r>
              <a:rPr lang="en-US" sz="2200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200" dirty="0" err="1"/>
              <a:t>Tranzicije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„</a:t>
            </a:r>
            <a:r>
              <a:rPr lang="en-US" sz="2200" dirty="0" err="1"/>
              <a:t>granične</a:t>
            </a:r>
            <a:r>
              <a:rPr lang="en-US" sz="2200" dirty="0"/>
              <a:t> zone </a:t>
            </a:r>
            <a:r>
              <a:rPr lang="en-US" sz="2200" dirty="0" err="1"/>
              <a:t>između</a:t>
            </a:r>
            <a:r>
              <a:rPr lang="en-US" sz="2200" dirty="0"/>
              <a:t> </a:t>
            </a:r>
            <a:r>
              <a:rPr lang="en-US" sz="2200" dirty="0" err="1"/>
              <a:t>dva</a:t>
            </a:r>
            <a:r>
              <a:rPr lang="en-US" sz="2200" dirty="0"/>
              <a:t> </a:t>
            </a:r>
            <a:r>
              <a:rPr lang="en-US" sz="2200" dirty="0" err="1"/>
              <a:t>stanja</a:t>
            </a:r>
            <a:r>
              <a:rPr lang="en-US" sz="2200" dirty="0"/>
              <a:t> </a:t>
            </a:r>
            <a:r>
              <a:rPr lang="en-US" sz="2200" dirty="0" err="1"/>
              <a:t>veće</a:t>
            </a:r>
            <a:r>
              <a:rPr lang="en-US" sz="2200" dirty="0"/>
              <a:t> </a:t>
            </a:r>
            <a:r>
              <a:rPr lang="en-US" sz="2200" dirty="0" err="1"/>
              <a:t>stabilnosti</a:t>
            </a:r>
            <a:r>
              <a:rPr lang="en-US" sz="2200" dirty="0"/>
              <a:t>“, </a:t>
            </a:r>
            <a:r>
              <a:rPr lang="en-US" sz="2200" dirty="0" err="1"/>
              <a:t>tokom</a:t>
            </a:r>
            <a:r>
              <a:rPr lang="en-US" sz="2200" dirty="0"/>
              <a:t> </a:t>
            </a:r>
            <a:r>
              <a:rPr lang="en-US" sz="2200" dirty="0" err="1"/>
              <a:t>kojih</a:t>
            </a:r>
            <a:r>
              <a:rPr lang="en-US" sz="2200" dirty="0"/>
              <a:t> </a:t>
            </a:r>
            <a:r>
              <a:rPr lang="en-US" sz="2200" dirty="0" err="1"/>
              <a:t>pojedinac</a:t>
            </a:r>
            <a:r>
              <a:rPr lang="en-US" sz="2200" dirty="0"/>
              <a:t> </a:t>
            </a:r>
            <a:r>
              <a:rPr lang="en-US" sz="2200" dirty="0" err="1"/>
              <a:t>doživljava</a:t>
            </a:r>
            <a:r>
              <a:rPr lang="en-US" sz="2200" dirty="0"/>
              <a:t> </a:t>
            </a:r>
            <a:r>
              <a:rPr lang="en-US" sz="2200" dirty="0" err="1"/>
              <a:t>svoj</a:t>
            </a:r>
            <a:r>
              <a:rPr lang="en-US" sz="2200" dirty="0"/>
              <a:t> </a:t>
            </a:r>
            <a:r>
              <a:rPr lang="en-US" sz="2200" dirty="0" err="1"/>
              <a:t>život</a:t>
            </a:r>
            <a:r>
              <a:rPr lang="en-US" sz="2200" dirty="0"/>
              <a:t> </a:t>
            </a:r>
            <a:r>
              <a:rPr lang="sr-Latn-RS" sz="2200" dirty="0"/>
              <a:t>kao </a:t>
            </a:r>
            <a:r>
              <a:rPr lang="en-US" sz="2200" dirty="0" err="1"/>
              <a:t>promen</a:t>
            </a:r>
            <a:r>
              <a:rPr lang="sr-Latn-RS" sz="2200" dirty="0"/>
              <a:t>u</a:t>
            </a:r>
            <a:r>
              <a:rPr lang="en-US" sz="2200" dirty="0"/>
              <a:t> u </a:t>
            </a:r>
            <a:r>
              <a:rPr lang="en-US" sz="2200" dirty="0" err="1"/>
              <a:t>strukturi</a:t>
            </a:r>
            <a:r>
              <a:rPr lang="en-US" sz="2200" dirty="0"/>
              <a:t>.</a:t>
            </a:r>
            <a:endParaRPr lang="hr-HR" sz="22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000" b="1" dirty="0" err="1"/>
              <a:t>Mladi</a:t>
            </a:r>
            <a:r>
              <a:rPr lang="en-US" sz="2000" b="1" dirty="0"/>
              <a:t> / </a:t>
            </a:r>
            <a:r>
              <a:rPr lang="en-US" sz="2000" b="1" dirty="0" err="1"/>
              <a:t>Stari</a:t>
            </a:r>
            <a:r>
              <a:rPr lang="en-US" sz="2000" b="1" dirty="0"/>
              <a:t> </a:t>
            </a:r>
            <a:r>
              <a:rPr lang="en-US" sz="2000" b="1" dirty="0" err="1"/>
              <a:t>polaritet</a:t>
            </a:r>
            <a:r>
              <a:rPr lang="hr-HR" sz="2000" b="1" dirty="0"/>
              <a:t>-</a:t>
            </a:r>
            <a:r>
              <a:rPr lang="en-US" sz="2000" dirty="0"/>
              <a:t> </a:t>
            </a:r>
            <a:r>
              <a:rPr lang="en-US" sz="2000" dirty="0" err="1"/>
              <a:t>biti</a:t>
            </a:r>
            <a:r>
              <a:rPr lang="en-US" sz="2000" dirty="0"/>
              <a:t> </a:t>
            </a:r>
            <a:r>
              <a:rPr lang="en-US" sz="2000" dirty="0" err="1"/>
              <a:t>prerano</a:t>
            </a:r>
            <a:r>
              <a:rPr lang="en-US" sz="2000" dirty="0"/>
              <a:t> star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predugo</a:t>
            </a:r>
            <a:r>
              <a:rPr lang="en-US" sz="2000" dirty="0"/>
              <a:t> </a:t>
            </a:r>
            <a:r>
              <a:rPr lang="en-US" sz="2000" dirty="0" err="1"/>
              <a:t>pokuša</a:t>
            </a:r>
            <a:r>
              <a:rPr lang="hr-HR" sz="2000" dirty="0"/>
              <a:t>va</a:t>
            </a:r>
            <a:r>
              <a:rPr lang="en-US" sz="2000" dirty="0" err="1"/>
              <a:t>ti</a:t>
            </a:r>
            <a:r>
              <a:rPr lang="en-US" sz="2000" dirty="0"/>
              <a:t> da </a:t>
            </a:r>
            <a:r>
              <a:rPr lang="hr-HR" sz="2000" dirty="0"/>
              <a:t>se </a:t>
            </a:r>
            <a:r>
              <a:rPr lang="en-US" sz="2000" dirty="0" err="1"/>
              <a:t>održi</a:t>
            </a:r>
            <a:r>
              <a:rPr lang="en-US" sz="2000" dirty="0"/>
              <a:t> </a:t>
            </a:r>
            <a:r>
              <a:rPr lang="en-US" sz="2000" dirty="0" err="1"/>
              <a:t>prevlast</a:t>
            </a:r>
            <a:r>
              <a:rPr lang="en-US" sz="2000" dirty="0"/>
              <a:t> </a:t>
            </a:r>
            <a:r>
              <a:rPr lang="en-US" sz="2000" dirty="0" err="1"/>
              <a:t>mladosti</a:t>
            </a:r>
            <a:r>
              <a:rPr lang="en-US" sz="2000" dirty="0"/>
              <a:t>; </a:t>
            </a:r>
            <a:r>
              <a:rPr lang="en-US" sz="2000" dirty="0" err="1"/>
              <a:t>svaki</a:t>
            </a:r>
            <a:r>
              <a:rPr lang="en-US" sz="2000" dirty="0"/>
              <a:t> </a:t>
            </a:r>
            <a:r>
              <a:rPr lang="en-US" sz="2000" dirty="0" err="1"/>
              <a:t>prelaz</a:t>
            </a:r>
            <a:r>
              <a:rPr lang="en-US" sz="2000" dirty="0"/>
              <a:t> </a:t>
            </a:r>
            <a:r>
              <a:rPr lang="en-US" sz="2000" dirty="0" err="1"/>
              <a:t>zahteva</a:t>
            </a:r>
            <a:r>
              <a:rPr lang="en-US" sz="2000" dirty="0"/>
              <a:t> da </a:t>
            </a:r>
            <a:r>
              <a:rPr lang="en-US" sz="2000" dirty="0" err="1"/>
              <a:t>stvori</a:t>
            </a:r>
            <a:r>
              <a:rPr lang="en-US" sz="2000" dirty="0"/>
              <a:t> </a:t>
            </a:r>
            <a:r>
              <a:rPr lang="en-US" sz="2000" dirty="0" err="1"/>
              <a:t>ravnotežu</a:t>
            </a:r>
            <a:r>
              <a:rPr lang="en-US" sz="2000" dirty="0"/>
              <a:t> </a:t>
            </a:r>
            <a:r>
              <a:rPr lang="sr-Latn-RS" sz="2000" dirty="0"/>
              <a:t>polariteta </a:t>
            </a:r>
            <a:r>
              <a:rPr lang="en-US" sz="2000" dirty="0"/>
              <a:t>„</a:t>
            </a:r>
            <a:r>
              <a:rPr lang="en-US" sz="2000" dirty="0" err="1"/>
              <a:t>prikladnih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to </a:t>
            </a:r>
            <a:r>
              <a:rPr lang="en-US" sz="2000" dirty="0" err="1"/>
              <a:t>doba</a:t>
            </a:r>
            <a:r>
              <a:rPr lang="en-US" sz="2000" dirty="0"/>
              <a:t> </a:t>
            </a:r>
            <a:r>
              <a:rPr lang="en-US" sz="2000" dirty="0" err="1"/>
              <a:t>života</a:t>
            </a:r>
            <a:r>
              <a:rPr lang="en-US" sz="2000" dirty="0"/>
              <a:t>“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91295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10600" cy="609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Prelazni</a:t>
            </a:r>
            <a:r>
              <a:rPr lang="en-US" dirty="0"/>
              <a:t>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000" dirty="0" err="1"/>
              <a:t>Tokom</a:t>
            </a:r>
            <a:r>
              <a:rPr lang="en-US" sz="2000" dirty="0"/>
              <a:t> </a:t>
            </a:r>
            <a:r>
              <a:rPr lang="en-US" sz="2000" dirty="0" err="1"/>
              <a:t>ovih</a:t>
            </a:r>
            <a:r>
              <a:rPr lang="en-US" sz="2000" dirty="0"/>
              <a:t> </a:t>
            </a:r>
            <a:r>
              <a:rPr lang="en-US" sz="2000" dirty="0" err="1"/>
              <a:t>perioda</a:t>
            </a:r>
            <a:r>
              <a:rPr lang="en-US" sz="2000" dirty="0"/>
              <a:t> „</a:t>
            </a:r>
            <a:r>
              <a:rPr lang="en-US" sz="2000" dirty="0" err="1"/>
              <a:t>čovek</a:t>
            </a:r>
            <a:r>
              <a:rPr lang="en-US" sz="2000" dirty="0"/>
              <a:t> se </a:t>
            </a:r>
            <a:r>
              <a:rPr lang="en-US" sz="2000" dirty="0" err="1"/>
              <a:t>mora</a:t>
            </a:r>
            <a:r>
              <a:rPr lang="en-US" sz="2000" dirty="0"/>
              <a:t> </a:t>
            </a:r>
            <a:r>
              <a:rPr lang="en-US" sz="2000" dirty="0" err="1"/>
              <a:t>pomiriti</a:t>
            </a:r>
            <a:r>
              <a:rPr lang="en-US" sz="2000" dirty="0"/>
              <a:t> sa </a:t>
            </a:r>
            <a:r>
              <a:rPr lang="en-US" sz="2000" dirty="0" err="1"/>
              <a:t>prošlošću</a:t>
            </a:r>
            <a:r>
              <a:rPr lang="en-US" sz="2000" dirty="0"/>
              <a:t> i </a:t>
            </a:r>
            <a:r>
              <a:rPr lang="en-US" sz="2000" dirty="0" err="1"/>
              <a:t>pripremiti</a:t>
            </a:r>
            <a:r>
              <a:rPr lang="en-US" sz="2000" dirty="0"/>
              <a:t> se za </a:t>
            </a:r>
            <a:r>
              <a:rPr lang="en-US" sz="2000" dirty="0" err="1"/>
              <a:t>budućnost</a:t>
            </a:r>
            <a:r>
              <a:rPr lang="en-US" sz="2000" dirty="0"/>
              <a:t>“.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000" b="1" dirty="0"/>
              <a:t>O</a:t>
            </a:r>
            <a:r>
              <a:rPr lang="en-US" sz="2000" b="1" dirty="0" err="1"/>
              <a:t>svr</a:t>
            </a:r>
            <a:r>
              <a:rPr lang="sr-Latn-RS" sz="2000" b="1" dirty="0"/>
              <a:t>t</a:t>
            </a:r>
            <a:r>
              <a:rPr lang="en-US" sz="2000" b="1" dirty="0"/>
              <a:t> </a:t>
            </a:r>
            <a:r>
              <a:rPr lang="en-US" sz="2000" b="1" dirty="0" err="1"/>
              <a:t>unazad</a:t>
            </a:r>
            <a:r>
              <a:rPr lang="en-US" sz="2000" dirty="0"/>
              <a:t>: </a:t>
            </a:r>
            <a:r>
              <a:rPr lang="sr-Latn-RS" sz="2000" dirty="0"/>
              <a:t>šta se dešavalo </a:t>
            </a:r>
            <a:r>
              <a:rPr lang="en-US" sz="2000" dirty="0"/>
              <a:t>u </a:t>
            </a:r>
            <a:r>
              <a:rPr lang="en-US" sz="2000" dirty="0" err="1"/>
              <a:t>raznim</a:t>
            </a:r>
            <a:r>
              <a:rPr lang="en-US" sz="2000" dirty="0"/>
              <a:t> </a:t>
            </a:r>
            <a:r>
              <a:rPr lang="en-US" sz="2000" dirty="0" err="1"/>
              <a:t>oblastima</a:t>
            </a:r>
            <a:r>
              <a:rPr lang="en-US" sz="2000" dirty="0"/>
              <a:t> </a:t>
            </a:r>
            <a:r>
              <a:rPr lang="en-US" sz="2000" dirty="0" err="1"/>
              <a:t>poput</a:t>
            </a:r>
            <a:r>
              <a:rPr lang="en-US" sz="2000" dirty="0"/>
              <a:t> </a:t>
            </a:r>
            <a:r>
              <a:rPr lang="en-US" sz="2000" dirty="0" err="1"/>
              <a:t>karijere</a:t>
            </a:r>
            <a:r>
              <a:rPr lang="en-US" sz="2000" dirty="0"/>
              <a:t>, </a:t>
            </a:r>
            <a:r>
              <a:rPr lang="hr-HR" sz="2000" dirty="0"/>
              <a:t>socijalnih </a:t>
            </a:r>
            <a:r>
              <a:rPr lang="en-US" sz="2000" dirty="0" err="1"/>
              <a:t>odnosa</a:t>
            </a:r>
            <a:r>
              <a:rPr lang="en-US" sz="2000" dirty="0"/>
              <a:t>, </a:t>
            </a:r>
            <a:r>
              <a:rPr lang="en-US" sz="2000" dirty="0" err="1"/>
              <a:t>duhovnosti</a:t>
            </a:r>
            <a:r>
              <a:rPr lang="en-US" sz="2000" dirty="0"/>
              <a:t> i </a:t>
            </a:r>
            <a:r>
              <a:rPr lang="en-US" sz="2000" dirty="0" err="1"/>
              <a:t>životnog</a:t>
            </a:r>
            <a:r>
              <a:rPr lang="en-US" sz="2000" dirty="0"/>
              <a:t> </a:t>
            </a:r>
            <a:r>
              <a:rPr lang="en-US" sz="2000" dirty="0" err="1"/>
              <a:t>stila</a:t>
            </a:r>
            <a:r>
              <a:rPr lang="en-US" sz="2000" dirty="0"/>
              <a:t>? Na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način</a:t>
            </a:r>
            <a:r>
              <a:rPr lang="en-US" sz="2000" dirty="0"/>
              <a:t> </a:t>
            </a:r>
            <a:r>
              <a:rPr lang="en-US" sz="2000" dirty="0" err="1"/>
              <a:t>ciljevi</a:t>
            </a:r>
            <a:r>
              <a:rPr lang="en-US" sz="2000" dirty="0"/>
              <a:t> </a:t>
            </a:r>
            <a:r>
              <a:rPr lang="en-US" sz="2000" dirty="0" err="1"/>
              <a:t>ispunjeni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nisu</a:t>
            </a:r>
            <a:r>
              <a:rPr lang="en-US" sz="2000" dirty="0"/>
              <a:t>, i da li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određene</a:t>
            </a:r>
            <a:r>
              <a:rPr lang="en-US" sz="2000" dirty="0"/>
              <a:t> </a:t>
            </a:r>
            <a:r>
              <a:rPr lang="en-US" sz="2000" dirty="0" err="1"/>
              <a:t>vrednosti</a:t>
            </a:r>
            <a:r>
              <a:rPr lang="en-US" sz="2000" dirty="0"/>
              <a:t> </a:t>
            </a:r>
            <a:r>
              <a:rPr lang="en-US" sz="2000" dirty="0" err="1"/>
              <a:t>doživljene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zanemarene</a:t>
            </a:r>
            <a:r>
              <a:rPr lang="en-US" sz="2000" dirty="0"/>
              <a:t>? </a:t>
            </a:r>
            <a:br>
              <a:rPr lang="sr-Latn-RS" sz="2000" dirty="0"/>
            </a:br>
            <a:r>
              <a:rPr lang="en-US" sz="2000" dirty="0" err="1"/>
              <a:t>Određeni</a:t>
            </a:r>
            <a:r>
              <a:rPr lang="en-US" sz="2000" dirty="0"/>
              <a:t> </a:t>
            </a:r>
            <a:r>
              <a:rPr lang="en-US" sz="2000" dirty="0" err="1"/>
              <a:t>aspekti</a:t>
            </a:r>
            <a:r>
              <a:rPr lang="en-US" sz="2000" dirty="0"/>
              <a:t> </a:t>
            </a:r>
            <a:r>
              <a:rPr lang="en-US" sz="2000" dirty="0" err="1"/>
              <a:t>života</a:t>
            </a:r>
            <a:r>
              <a:rPr lang="en-US" sz="2000" dirty="0"/>
              <a:t> se </a:t>
            </a:r>
            <a:r>
              <a:rPr lang="sr-Latn-RS" sz="2000" dirty="0"/>
              <a:t>doživljavaju kao </a:t>
            </a:r>
            <a:r>
              <a:rPr lang="en-US" sz="2000" dirty="0" err="1"/>
              <a:t>stagn</a:t>
            </a:r>
            <a:r>
              <a:rPr lang="sr-Latn-RS" sz="2000" dirty="0"/>
              <a:t>acija, </a:t>
            </a:r>
            <a:r>
              <a:rPr lang="en-US" sz="2000" dirty="0"/>
              <a:t> </a:t>
            </a:r>
            <a:r>
              <a:rPr lang="en-US" sz="2000" dirty="0" err="1"/>
              <a:t>zaglavljen</a:t>
            </a:r>
            <a:r>
              <a:rPr lang="sr-Latn-RS" sz="2000" dirty="0"/>
              <a:t>ost</a:t>
            </a:r>
            <a:r>
              <a:rPr lang="en-US" sz="2000" dirty="0"/>
              <a:t>, </a:t>
            </a:r>
            <a:r>
              <a:rPr lang="sr-Latn-RS" sz="2000" dirty="0"/>
              <a:t>i osoba treba</a:t>
            </a:r>
            <a:r>
              <a:rPr lang="en-US" sz="2000" dirty="0"/>
              <a:t> da </a:t>
            </a:r>
            <a:r>
              <a:rPr lang="en-US" sz="2000" dirty="0" err="1"/>
              <a:t>odluči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delove</a:t>
            </a:r>
            <a:r>
              <a:rPr lang="en-US" sz="2000" dirty="0"/>
              <a:t> </a:t>
            </a:r>
            <a:r>
              <a:rPr lang="en-US" sz="2000" dirty="0" err="1"/>
              <a:t>svoje</a:t>
            </a:r>
            <a:r>
              <a:rPr lang="en-US" sz="2000" dirty="0"/>
              <a:t> </a:t>
            </a:r>
            <a:r>
              <a:rPr lang="en-US" sz="2000" dirty="0" err="1"/>
              <a:t>prošlosti</a:t>
            </a:r>
            <a:r>
              <a:rPr lang="en-US" sz="2000" dirty="0"/>
              <a:t> </a:t>
            </a:r>
            <a:r>
              <a:rPr lang="en-US" sz="2000" dirty="0" err="1"/>
              <a:t>želi</a:t>
            </a:r>
            <a:r>
              <a:rPr lang="en-US" sz="2000" dirty="0"/>
              <a:t> da </a:t>
            </a:r>
            <a:r>
              <a:rPr lang="en-US" sz="2000" dirty="0" err="1"/>
              <a:t>zadrži</a:t>
            </a:r>
            <a:r>
              <a:rPr lang="en-US" sz="2000" dirty="0"/>
              <a:t>, a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želi</a:t>
            </a:r>
            <a:r>
              <a:rPr lang="en-US" sz="2000" dirty="0"/>
              <a:t> da </a:t>
            </a:r>
            <a:r>
              <a:rPr lang="en-US" sz="2000" dirty="0" err="1"/>
              <a:t>odbaci</a:t>
            </a:r>
            <a:r>
              <a:rPr lang="en-US" sz="2000" dirty="0"/>
              <a:t>. </a:t>
            </a:r>
            <a:r>
              <a:rPr lang="en-US" sz="2000" dirty="0" err="1"/>
              <a:t>Proces</a:t>
            </a:r>
            <a:r>
              <a:rPr lang="en-US" sz="2000" dirty="0"/>
              <a:t> </a:t>
            </a:r>
            <a:r>
              <a:rPr lang="sr-Latn-RS" sz="2000" dirty="0"/>
              <a:t>„</a:t>
            </a:r>
            <a:r>
              <a:rPr lang="en-US" sz="2000" dirty="0" err="1"/>
              <a:t>puštanja</a:t>
            </a:r>
            <a:r>
              <a:rPr lang="sr-Latn-RS" sz="2000" dirty="0"/>
              <a:t>“</a:t>
            </a:r>
            <a:r>
              <a:rPr lang="en-US" sz="2000" dirty="0"/>
              <a:t> </a:t>
            </a:r>
            <a:r>
              <a:rPr lang="en-US" sz="2000" dirty="0" err="1"/>
              <a:t>određenih</a:t>
            </a:r>
            <a:r>
              <a:rPr lang="en-US" sz="2000" dirty="0"/>
              <a:t> </a:t>
            </a:r>
            <a:r>
              <a:rPr lang="en-US" sz="2000" dirty="0" err="1"/>
              <a:t>veza</a:t>
            </a:r>
            <a:r>
              <a:rPr lang="en-US" sz="2000" dirty="0"/>
              <a:t>, </a:t>
            </a:r>
            <a:r>
              <a:rPr lang="en-US" sz="2000" dirty="0" err="1"/>
              <a:t>potraga</a:t>
            </a:r>
            <a:r>
              <a:rPr lang="en-US" sz="2000" dirty="0"/>
              <a:t>, </a:t>
            </a:r>
            <a:r>
              <a:rPr lang="en-US" sz="2000" dirty="0" err="1"/>
              <a:t>snova</a:t>
            </a:r>
            <a:r>
              <a:rPr lang="en-US" sz="2000" dirty="0"/>
              <a:t> i </a:t>
            </a:r>
            <a:r>
              <a:rPr lang="en-US" sz="2000" dirty="0" err="1"/>
              <a:t>očekivanja</a:t>
            </a:r>
            <a:r>
              <a:rPr lang="en-US" sz="2000" dirty="0"/>
              <a:t> </a:t>
            </a:r>
            <a:r>
              <a:rPr lang="en-US" sz="2000" dirty="0" err="1"/>
              <a:t>može</a:t>
            </a:r>
            <a:r>
              <a:rPr lang="en-US" sz="2000" dirty="0"/>
              <a:t> </a:t>
            </a:r>
            <a:r>
              <a:rPr lang="en-US" sz="2000" dirty="0" err="1"/>
              <a:t>izazvati</a:t>
            </a:r>
            <a:r>
              <a:rPr lang="en-US" sz="2000" dirty="0"/>
              <a:t> </a:t>
            </a:r>
            <a:r>
              <a:rPr lang="en-US" sz="2000" dirty="0" err="1"/>
              <a:t>bes</a:t>
            </a:r>
            <a:r>
              <a:rPr lang="en-US" sz="2000" dirty="0"/>
              <a:t>, </a:t>
            </a:r>
            <a:r>
              <a:rPr lang="en-US" sz="2000" dirty="0" err="1"/>
              <a:t>tugu</a:t>
            </a:r>
            <a:r>
              <a:rPr lang="en-US" sz="2000" dirty="0"/>
              <a:t> i </a:t>
            </a:r>
            <a:r>
              <a:rPr lang="en-US" sz="2000" dirty="0" err="1"/>
              <a:t>osećaj</a:t>
            </a:r>
            <a:r>
              <a:rPr lang="en-US" sz="2000" dirty="0"/>
              <a:t> </a:t>
            </a:r>
            <a:r>
              <a:rPr lang="en-US" sz="2000" dirty="0" err="1"/>
              <a:t>gubitka</a:t>
            </a:r>
            <a:r>
              <a:rPr lang="en-US" sz="2000" dirty="0"/>
              <a:t>.</a:t>
            </a:r>
            <a:endParaRPr lang="sr-Latn-RS" sz="20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000" b="1" dirty="0"/>
              <a:t>Traganje za </a:t>
            </a:r>
            <a:r>
              <a:rPr lang="en-US" sz="2000" b="1" dirty="0" err="1"/>
              <a:t>alternativ</a:t>
            </a:r>
            <a:r>
              <a:rPr lang="sr-Latn-RS" sz="2000" b="1" dirty="0"/>
              <a:t>nim</a:t>
            </a:r>
            <a:r>
              <a:rPr lang="en-US" sz="2000" b="1" dirty="0"/>
              <a:t> </a:t>
            </a:r>
            <a:r>
              <a:rPr lang="en-US" sz="2000" b="1" dirty="0" err="1"/>
              <a:t>opcij</a:t>
            </a:r>
            <a:r>
              <a:rPr lang="sr-Latn-RS" sz="2000" b="1" dirty="0"/>
              <a:t>ama</a:t>
            </a:r>
            <a:r>
              <a:rPr lang="sr-Latn-RS" sz="2000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različite</a:t>
            </a:r>
            <a:r>
              <a:rPr lang="en-US" sz="2000" dirty="0"/>
              <a:t> </a:t>
            </a:r>
            <a:r>
              <a:rPr lang="en-US" sz="2000" dirty="0" err="1"/>
              <a:t>mogućnosti</a:t>
            </a:r>
            <a:r>
              <a:rPr lang="en-US" sz="2000" dirty="0"/>
              <a:t> i </a:t>
            </a:r>
            <a:r>
              <a:rPr lang="en-US" sz="2000" dirty="0" err="1"/>
              <a:t>nove</a:t>
            </a:r>
            <a:r>
              <a:rPr lang="en-US" sz="2000" dirty="0"/>
              <a:t> </a:t>
            </a:r>
            <a:r>
              <a:rPr lang="en-US" sz="2000" dirty="0" err="1"/>
              <a:t>život</a:t>
            </a:r>
            <a:r>
              <a:rPr lang="sr-Latn-RS" sz="2000" dirty="0"/>
              <a:t>ne perspektive, osvešćivanje d</a:t>
            </a:r>
            <a:r>
              <a:rPr lang="en-US" sz="2000" dirty="0" err="1"/>
              <a:t>elov</a:t>
            </a:r>
            <a:r>
              <a:rPr lang="sr-Latn-RS" sz="2000" dirty="0"/>
              <a:t>a</a:t>
            </a:r>
            <a:r>
              <a:rPr lang="en-US" sz="2000" dirty="0"/>
              <a:t> </a:t>
            </a:r>
            <a:r>
              <a:rPr lang="en-US" sz="2000" dirty="0" err="1"/>
              <a:t>sebe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bili</a:t>
            </a:r>
            <a:r>
              <a:rPr lang="en-US" sz="2000" dirty="0"/>
              <a:t> </a:t>
            </a:r>
            <a:r>
              <a:rPr lang="en-US" sz="2000" dirty="0" err="1"/>
              <a:t>zanemareni</a:t>
            </a:r>
            <a:r>
              <a:rPr lang="en-US" sz="2000" dirty="0"/>
              <a:t> </a:t>
            </a:r>
            <a:r>
              <a:rPr lang="en-US" sz="2000" dirty="0" err="1"/>
              <a:t>tokom</a:t>
            </a:r>
            <a:r>
              <a:rPr lang="en-US" sz="2000" dirty="0"/>
              <a:t> </a:t>
            </a:r>
            <a:r>
              <a:rPr lang="en-US" sz="2000" dirty="0" err="1"/>
              <a:t>prethodnog</a:t>
            </a:r>
            <a:r>
              <a:rPr lang="en-US" sz="2000" dirty="0"/>
              <a:t> </a:t>
            </a:r>
            <a:r>
              <a:rPr lang="en-US" sz="2000" dirty="0" err="1"/>
              <a:t>perioda</a:t>
            </a:r>
            <a:r>
              <a:rPr lang="sr-Latn-RS" sz="2000" dirty="0"/>
              <a:t>. </a:t>
            </a:r>
            <a:r>
              <a:rPr lang="en-US" sz="2000" dirty="0" err="1"/>
              <a:t>Osećaj</a:t>
            </a:r>
            <a:r>
              <a:rPr lang="en-US" sz="2000" dirty="0"/>
              <a:t> </a:t>
            </a:r>
            <a:r>
              <a:rPr lang="en-US" sz="2000" dirty="0" err="1"/>
              <a:t>obnove</a:t>
            </a:r>
            <a:r>
              <a:rPr lang="en-US" sz="2000" dirty="0"/>
              <a:t>, </a:t>
            </a:r>
            <a:r>
              <a:rPr lang="en-US" sz="2000" dirty="0" err="1"/>
              <a:t>nade</a:t>
            </a:r>
            <a:r>
              <a:rPr lang="en-US" sz="2000" dirty="0"/>
              <a:t> i </a:t>
            </a:r>
            <a:r>
              <a:rPr lang="en-US" sz="2000" dirty="0" err="1"/>
              <a:t>novog</a:t>
            </a:r>
            <a:r>
              <a:rPr lang="en-US" sz="2000" dirty="0"/>
              <a:t> </a:t>
            </a:r>
            <a:r>
              <a:rPr lang="en-US" sz="2000" dirty="0" err="1"/>
              <a:t>pokretanja</a:t>
            </a:r>
            <a:r>
              <a:rPr lang="en-US" sz="2000" dirty="0"/>
              <a:t> </a:t>
            </a:r>
            <a:r>
              <a:rPr lang="en-US" sz="2000" dirty="0" err="1"/>
              <a:t>često</a:t>
            </a:r>
            <a:r>
              <a:rPr lang="en-US" sz="2000" dirty="0"/>
              <a:t> je </a:t>
            </a:r>
            <a:r>
              <a:rPr lang="en-US" sz="2000" dirty="0" err="1"/>
              <a:t>prisutan</a:t>
            </a:r>
            <a:r>
              <a:rPr lang="en-US" sz="2000" dirty="0"/>
              <a:t> </a:t>
            </a:r>
            <a:r>
              <a:rPr lang="en-US" sz="2000" dirty="0" err="1"/>
              <a:t>tokom</a:t>
            </a:r>
            <a:r>
              <a:rPr lang="en-US" sz="2000" dirty="0"/>
              <a:t> </a:t>
            </a:r>
            <a:r>
              <a:rPr lang="en-US" sz="2000" dirty="0" err="1"/>
              <a:t>tranzicije</a:t>
            </a:r>
            <a:r>
              <a:rPr lang="en-US" sz="2000" dirty="0"/>
              <a:t>.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048496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Prelazni</a:t>
            </a:r>
            <a:r>
              <a:rPr lang="en-US" dirty="0"/>
              <a:t>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9530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ostati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perspektiva</a:t>
            </a:r>
            <a:r>
              <a:rPr lang="en-US" sz="3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3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može menjati </a:t>
            </a:r>
            <a:r>
              <a:rPr lang="sr-Latn-R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(posao ili brak se mogu zadržati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izmenjenim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uslovima</a:t>
            </a:r>
            <a:r>
              <a:rPr lang="sr-Latn-R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sr-Latn-R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Hope Springs,</a:t>
            </a:r>
            <a:r>
              <a:rPr lang="sr-Latn-R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Meril Strip &amp;Tomi Li Džons)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Glatka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tranzicija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rezultat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toga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čovek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ulazi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hr-H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zadovoljavajuć</a:t>
            </a:r>
            <a:r>
              <a:rPr lang="sr-Latn-R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životnom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strukturom</a:t>
            </a:r>
            <a:r>
              <a:rPr lang="sr-Latn-R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Krizna t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ranzicij</a:t>
            </a:r>
            <a:r>
              <a:rPr lang="hr-HR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r-H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ože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proizaći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rezignacije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inertnosti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pasivnog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popuštanja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kontrolisanog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očaja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 </a:t>
            </a:r>
            <a:r>
              <a:rPr lang="hr-H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seća</a:t>
            </a:r>
            <a:r>
              <a:rPr lang="hr-H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zaglavljeno</a:t>
            </a:r>
            <a:r>
              <a:rPr lang="hr-H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trenutnim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okolnostima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verujući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se ne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promeniti</a:t>
            </a:r>
            <a:r>
              <a:rPr lang="hr-H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seća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sr-Latn-R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otreba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većim</a:t>
            </a:r>
            <a:r>
              <a:rPr lang="hr-H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zna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čajnijim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promenama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stagnacijom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Patnja kao pokretač!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Čovek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osećati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je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nesrećan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braku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 je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pogrešnom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putu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karijere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želi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promeni mesto boravka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Blank</a:t>
            </a:r>
            <a:r>
              <a:rPr lang="hr-H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Feđa Štukan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sr-Latn-R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endParaRPr lang="en-US" sz="3300" dirty="0"/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3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sr-Latn-RS" dirty="0"/>
              <a:t>Tranzicije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898136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400" b="1" dirty="0"/>
              <a:t>P</a:t>
            </a:r>
            <a:r>
              <a:rPr lang="vi-VN" sz="2400" b="1" dirty="0"/>
              <a:t>relaz </a:t>
            </a:r>
            <a:r>
              <a:rPr lang="sr-Latn-RS" sz="2400" b="1" dirty="0"/>
              <a:t>30</a:t>
            </a:r>
            <a:r>
              <a:rPr lang="vi-VN" sz="2400" b="1" dirty="0"/>
              <a:t> godina</a:t>
            </a:r>
            <a:r>
              <a:rPr lang="vi-VN" sz="2400" dirty="0"/>
              <a:t>. U ovom trenutku pojedinci shvataju da se </a:t>
            </a:r>
            <a:r>
              <a:rPr lang="vi-VN" sz="2400" u="sng" dirty="0"/>
              <a:t>približavaju </a:t>
            </a:r>
            <a:r>
              <a:rPr lang="hr-HR" sz="2400" u="sng" dirty="0"/>
              <a:t>„</a:t>
            </a:r>
            <a:r>
              <a:rPr lang="vi-VN" sz="2400" u="sng" dirty="0"/>
              <a:t>tački bez povratka</a:t>
            </a:r>
            <a:r>
              <a:rPr lang="hr-HR" sz="2400" u="sng" dirty="0"/>
              <a:t>”</a:t>
            </a:r>
            <a:r>
              <a:rPr lang="vi-VN" sz="2400" u="sng" dirty="0"/>
              <a:t>. </a:t>
            </a:r>
            <a:r>
              <a:rPr lang="vi-VN" sz="2400" dirty="0"/>
              <a:t>Ako ostanu u svom sadašnjem životnom toku, uskoro će imati previše uloženog da bi se promenili</a:t>
            </a:r>
            <a:r>
              <a:rPr lang="en-US" sz="2400" dirty="0"/>
              <a:t>(?)</a:t>
            </a:r>
            <a:r>
              <a:rPr lang="vi-VN" sz="2400" dirty="0"/>
              <a:t>. Suočeni sa ovom činjenicom, oni preispituju svoje prvobitne izbore  i prave konkretne promene ili zaključuju da su izabrali najbolji kurs.</a:t>
            </a:r>
            <a:endParaRPr lang="sr-Latn-RS" sz="24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400" b="1" dirty="0"/>
              <a:t>Druga t</a:t>
            </a:r>
            <a:r>
              <a:rPr lang="vi-VN" sz="2400" b="1" dirty="0"/>
              <a:t>ranzicij</a:t>
            </a:r>
            <a:r>
              <a:rPr lang="sr-Latn-RS" sz="2400" b="1" dirty="0"/>
              <a:t>a</a:t>
            </a:r>
            <a:r>
              <a:rPr lang="vi-VN" sz="2400" b="1" dirty="0"/>
              <a:t> </a:t>
            </a:r>
            <a:r>
              <a:rPr lang="vi-VN" sz="2400" dirty="0"/>
              <a:t>srednjeg života</a:t>
            </a:r>
            <a:r>
              <a:rPr lang="sr-Latn-RS" sz="2400" dirty="0"/>
              <a:t>,</a:t>
            </a:r>
            <a:r>
              <a:rPr lang="vi-VN" sz="2400" dirty="0"/>
              <a:t> između </a:t>
            </a:r>
            <a:r>
              <a:rPr lang="sr-Latn-RS" sz="2400" dirty="0"/>
              <a:t>40-45 </a:t>
            </a:r>
            <a:r>
              <a:rPr lang="vi-VN" sz="2400" dirty="0"/>
              <a:t>godine. Do ovog perioda, većina ljudi sebe smatra „još mladim“. Međutim, </a:t>
            </a:r>
            <a:r>
              <a:rPr lang="hr-HR" sz="2400" dirty="0"/>
              <a:t>već </a:t>
            </a:r>
            <a:r>
              <a:rPr lang="vi-VN" sz="2400" dirty="0"/>
              <a:t>nakon </a:t>
            </a:r>
            <a:r>
              <a:rPr lang="en-US" sz="2400" dirty="0"/>
              <a:t>40.</a:t>
            </a:r>
            <a:r>
              <a:rPr lang="vi-VN" sz="2400" dirty="0"/>
              <a:t>, mnogi sebe doživljavaju kao stariju generaciju.</a:t>
            </a:r>
            <a:r>
              <a:rPr lang="sr-Latn-RS" sz="2400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400" dirty="0"/>
              <a:t>P</a:t>
            </a:r>
            <a:r>
              <a:rPr lang="vi-VN" sz="2400" dirty="0"/>
              <a:t>eriod </a:t>
            </a:r>
            <a:r>
              <a:rPr lang="vi-VN" sz="2400" u="sng" dirty="0"/>
              <a:t>emocionalnih previranja</a:t>
            </a:r>
            <a:r>
              <a:rPr lang="vi-VN" sz="2400" dirty="0"/>
              <a:t>. </a:t>
            </a:r>
            <a:r>
              <a:rPr lang="sr-Latn-RS" sz="2400" dirty="0"/>
              <a:t>Osobe</a:t>
            </a:r>
            <a:r>
              <a:rPr lang="vi-VN" sz="2400" dirty="0"/>
              <a:t> razmatraju uspeh svojih prošlih izbora i mogućnost da ostvare svoje mladalačke snove.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ormira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 no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životn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struktur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može uključivati nove elemente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promena smera karijere, razvod ili redefinisanje odnosa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braku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24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394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/>
          </a:bodyPr>
          <a:lstStyle/>
          <a:p>
            <a:r>
              <a:rPr lang="sr-Latn-RS" dirty="0"/>
              <a:t>Tranzicije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b="1" dirty="0"/>
              <a:t>Treća </a:t>
            </a:r>
            <a:r>
              <a:rPr lang="vi-VN" b="1" dirty="0"/>
              <a:t>tranzicij</a:t>
            </a:r>
            <a:r>
              <a:rPr lang="sr-Latn-RS" b="1" dirty="0"/>
              <a:t>a</a:t>
            </a:r>
            <a:r>
              <a:rPr lang="vi-VN" b="1" dirty="0"/>
              <a:t> </a:t>
            </a:r>
            <a:r>
              <a:rPr lang="vi-VN" dirty="0"/>
              <a:t>između </a:t>
            </a:r>
            <a:r>
              <a:rPr lang="sr-Latn-RS" dirty="0"/>
              <a:t>50-55</a:t>
            </a:r>
            <a:r>
              <a:rPr lang="vi-VN" dirty="0"/>
              <a:t> godine, u kojoj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osobe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/>
              <a:t>razmišljaju o tome da još jednom modifikuju svoju životnu strukturu, na primer, usvajanjem </a:t>
            </a:r>
            <a:r>
              <a:rPr lang="vi-VN" u="sng" dirty="0"/>
              <a:t>nove uloge</a:t>
            </a:r>
            <a:r>
              <a:rPr lang="en-US" u="sng" dirty="0"/>
              <a:t>-</a:t>
            </a:r>
            <a:r>
              <a:rPr lang="vi-VN" u="sng" dirty="0"/>
              <a:t> </a:t>
            </a:r>
            <a:r>
              <a:rPr lang="vi-VN" dirty="0"/>
              <a:t>u svojoj karijeri ili vide sebe kao baku i dedu. </a:t>
            </a:r>
            <a:r>
              <a:rPr lang="sr-Latn-RS" dirty="0"/>
              <a:t>Č</a:t>
            </a:r>
            <a:r>
              <a:rPr lang="vi-VN" dirty="0"/>
              <a:t>esto manje dramatična 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od prethodnih i naredne faze.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endParaRPr lang="sr-Latn-RS" dirty="0"/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b="1" dirty="0">
                <a:latin typeface="Times New Roman" pitchFamily="18" charset="0"/>
                <a:cs typeface="Times New Roman" pitchFamily="18" charset="0"/>
              </a:rPr>
              <a:t>Četvrta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tranzicija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između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60-65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godine.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relaz u kasnu odraslu osobu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 srednjih godina i početak kasnog odraslog doba.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ojedinci se moraju pomiriti sa predstojećim penzionisanjem i velikim životnim promenama koje će to doneti.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ogu sebe da vide kao osobe čija je radna karijera završena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ali i da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će sada imati mnogo više slobodnog vremena za bavljenje hobijima i drugim interes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ovanji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 kada mnogi prvi put moraju da se pomire sa sopstvenom smrtnošću.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108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05706" y="762000"/>
            <a:ext cx="7010400" cy="5794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hr-HR" altLang="en-US" sz="4000" dirty="0">
                <a:solidFill>
                  <a:schemeClr val="tx1"/>
                </a:solidFill>
              </a:rPr>
              <a:t>ŽIVOTNI CIKLUS PORODICE</a:t>
            </a:r>
            <a:endParaRPr lang="sr-Latn-CS" altLang="en-US" sz="4000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507413" cy="476885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r-HR" altLang="en-US" sz="2400" dirty="0"/>
              <a:t>Usklađivanje životnih ciklusa porodice  i ličnih načina prolaženja kroz ove faze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hr-HR" altLang="en-US" sz="2400" dirty="0"/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r-HR" altLang="en-US" sz="2400" dirty="0"/>
              <a:t>Problemi članova porodica su odre</a:t>
            </a:r>
            <a:r>
              <a:rPr lang="sr-Latn-CS" altLang="en-US" sz="2400" dirty="0"/>
              <a:t>đ</a:t>
            </a:r>
            <a:r>
              <a:rPr lang="hr-HR" altLang="en-US" sz="2400" dirty="0"/>
              <a:t>eni formativnim tokom </a:t>
            </a:r>
            <a:r>
              <a:rPr lang="hr-HR" altLang="en-US" sz="2400" b="1" i="1" dirty="0"/>
              <a:t>prošlosti</a:t>
            </a:r>
            <a:r>
              <a:rPr lang="hr-HR" altLang="en-US" sz="2400" dirty="0"/>
              <a:t> njihovih porodica, </a:t>
            </a:r>
            <a:r>
              <a:rPr lang="hr-HR" altLang="en-US" sz="2400" b="1" i="1" dirty="0"/>
              <a:t>sadašnjim zadacima</a:t>
            </a:r>
            <a:r>
              <a:rPr lang="hr-HR" altLang="en-US" sz="2400" dirty="0"/>
              <a:t> koje porodica pokušava da ostvari i </a:t>
            </a:r>
            <a:r>
              <a:rPr lang="hr-HR" altLang="en-US" sz="2400" b="1" i="1" dirty="0"/>
              <a:t>budućnosti kojoj teži</a:t>
            </a:r>
            <a:r>
              <a:rPr lang="hr-HR" altLang="en-US" sz="2400" dirty="0"/>
              <a:t> 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hr-HR" altLang="en-US" sz="2400" dirty="0"/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r-HR" altLang="en-US" sz="2400" dirty="0"/>
              <a:t>Proces ima specifične faze - </a:t>
            </a:r>
            <a:r>
              <a:rPr lang="hr-HR" altLang="en-US" sz="2400" b="1" dirty="0"/>
              <a:t>životne cikluse</a:t>
            </a:r>
            <a:r>
              <a:rPr lang="hr-HR" altLang="en-US" sz="2400" dirty="0"/>
              <a:t>: </a:t>
            </a:r>
            <a:r>
              <a:rPr lang="hr-HR" altLang="en-US" sz="2400" b="1" i="1" dirty="0"/>
              <a:t>granice</a:t>
            </a:r>
            <a:r>
              <a:rPr lang="hr-HR" altLang="en-US" sz="2400" dirty="0"/>
              <a:t> se pomeraju, psihološka </a:t>
            </a:r>
            <a:r>
              <a:rPr lang="hr-HR" altLang="en-US" sz="2400" b="1" i="1" dirty="0"/>
              <a:t>distanca</a:t>
            </a:r>
            <a:r>
              <a:rPr lang="hr-HR" altLang="en-US" sz="2400" dirty="0"/>
              <a:t> među članovima se menja, a </a:t>
            </a:r>
            <a:r>
              <a:rPr lang="hr-HR" altLang="en-US" sz="2400" b="1" i="1" dirty="0"/>
              <a:t>uloge</a:t>
            </a:r>
            <a:r>
              <a:rPr lang="hr-HR" altLang="en-US" sz="2400" dirty="0"/>
              <a:t> unutar i između podsistema se stalno redefinišu</a:t>
            </a:r>
            <a:endParaRPr lang="sr-Latn-C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58121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96213" cy="854075"/>
          </a:xfrm>
        </p:spPr>
        <p:txBody>
          <a:bodyPr>
            <a:normAutofit/>
          </a:bodyPr>
          <a:lstStyle/>
          <a:p>
            <a:pPr algn="ctr"/>
            <a:r>
              <a:rPr lang="hr-HR" altLang="en-US" sz="3600" dirty="0">
                <a:solidFill>
                  <a:schemeClr val="tx1"/>
                </a:solidFill>
              </a:rPr>
              <a:t>ŽIVOTNI CIKLUS PORODICE</a:t>
            </a:r>
            <a:endParaRPr lang="sr-Latn-CS" altLang="en-US" sz="3600" dirty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52600"/>
            <a:ext cx="8424863" cy="4572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r-HR" altLang="en-US" sz="2400" b="1" dirty="0"/>
              <a:t>ZDRAV RAZVOJ</a:t>
            </a:r>
            <a:r>
              <a:rPr lang="hr-HR" altLang="en-US" sz="2400" dirty="0"/>
              <a:t>: optimalan balans između </a:t>
            </a:r>
            <a:endParaRPr lang="en-US" altLang="en-US" sz="2400" dirty="0"/>
          </a:p>
          <a:p>
            <a:pPr eaLnBrk="1" hangingPunct="1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r-HR" altLang="en-US" sz="2400" dirty="0"/>
              <a:t>povezanosti i odvojenosti, </a:t>
            </a:r>
            <a:endParaRPr lang="en-US" altLang="en-US" sz="2400" dirty="0"/>
          </a:p>
          <a:p>
            <a:pPr eaLnBrk="1" hangingPunct="1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sz="2400" dirty="0"/>
              <a:t> </a:t>
            </a:r>
            <a:r>
              <a:rPr lang="hr-HR" altLang="en-US" sz="2400" dirty="0"/>
              <a:t>pripadanja i </a:t>
            </a:r>
            <a:r>
              <a:rPr lang="en-US" altLang="en-US" sz="2400" dirty="0" err="1"/>
              <a:t>autonomije</a:t>
            </a:r>
            <a:endParaRPr lang="hr-HR" altLang="en-US" sz="2400" dirty="0"/>
          </a:p>
          <a:p>
            <a:pPr eaLnBrk="1" hangingPunct="1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hr-HR" altLang="en-US" sz="2400" b="1" dirty="0"/>
          </a:p>
          <a:p>
            <a:pPr eaLnBrk="1" hangingPunct="1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r-HR" altLang="en-US" sz="2400" b="1" dirty="0"/>
              <a:t>Usklađenost</a:t>
            </a:r>
            <a:r>
              <a:rPr lang="hr-HR" altLang="en-US" sz="2400" dirty="0"/>
              <a:t> </a:t>
            </a:r>
          </a:p>
          <a:p>
            <a:pPr eaLnBrk="1" hangingPunct="1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r-HR" altLang="en-US" sz="2400" dirty="0"/>
              <a:t>individualnih faza razvoja i </a:t>
            </a:r>
            <a:r>
              <a:rPr lang="en-US" altLang="en-US" sz="2400" dirty="0"/>
              <a:t>faze </a:t>
            </a:r>
            <a:r>
              <a:rPr lang="hr-HR" altLang="en-US" sz="2400" dirty="0"/>
              <a:t>životn</a:t>
            </a:r>
            <a:r>
              <a:rPr lang="en-US" altLang="en-US" sz="2400" dirty="0" err="1"/>
              <a:t>og</a:t>
            </a:r>
            <a:r>
              <a:rPr lang="hr-HR" altLang="en-US" sz="2400" dirty="0"/>
              <a:t> ciklusa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porodice</a:t>
            </a:r>
            <a:endParaRPr lang="hr-HR" altLang="en-US" sz="2400" dirty="0"/>
          </a:p>
          <a:p>
            <a:pPr eaLnBrk="1" hangingPunct="1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hr-HR" altLang="en-US" sz="2400" dirty="0"/>
              <a:t>individualnih faza dece i roditelja</a:t>
            </a:r>
          </a:p>
          <a:p>
            <a:pPr eaLnBrk="1" hangingPunct="1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hr-HR" altLang="en-US" sz="2400" b="1" dirty="0"/>
          </a:p>
          <a:p>
            <a:pPr eaLnBrk="1" hangingPunct="1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r-HR" altLang="en-US" sz="2400" b="1" dirty="0"/>
              <a:t>Životni ciklusi</a:t>
            </a:r>
            <a:r>
              <a:rPr lang="hr-HR" altLang="en-US" sz="2400" dirty="0"/>
              <a:t> treba da odražavaju razvoj porodice koji je baziran na neprekidnom balansu vrednovanja horizontalne i vertikalne generacijske povezanosti i aktuelnog konteksta</a:t>
            </a:r>
            <a:endParaRPr lang="sr-Latn-C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11132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33400"/>
            <a:ext cx="7010400" cy="8080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chemeClr val="tx1"/>
                </a:solidFill>
              </a:rPr>
              <a:t>I </a:t>
            </a:r>
            <a:r>
              <a:rPr lang="hr-HR" altLang="en-US" sz="2800" b="1" dirty="0">
                <a:solidFill>
                  <a:schemeClr val="tx1"/>
                </a:solidFill>
              </a:rPr>
              <a:t>POČETNA PORODICA</a:t>
            </a:r>
            <a:endParaRPr lang="sr-Latn-CS" altLang="en-US" sz="2800" b="1" dirty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496300" cy="5040312"/>
          </a:xfrm>
        </p:spPr>
        <p:txBody>
          <a:bodyPr>
            <a:normAutofit/>
          </a:bodyPr>
          <a:lstStyle/>
          <a:p>
            <a:pPr marL="0" indent="0" eaLnBrk="1" hangingPunct="1">
              <a:buClr>
                <a:schemeClr val="accent2">
                  <a:lumMod val="75000"/>
                </a:schemeClr>
              </a:buClr>
              <a:buNone/>
              <a:defRPr/>
            </a:pPr>
            <a:r>
              <a:rPr lang="hr-HR" sz="2400" b="1" i="1" dirty="0"/>
              <a:t>Od venčanja do rođenja prvog deteta</a:t>
            </a:r>
            <a:r>
              <a:rPr lang="hr-HR" sz="2400" dirty="0"/>
              <a:t>  (tudnoće)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hr-HR" sz="2400" dirty="0"/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r-HR" sz="2400" dirty="0"/>
              <a:t>Brak nije spajanje dva pojedinca</a:t>
            </a:r>
            <a:r>
              <a:rPr lang="en-US" sz="2400" dirty="0"/>
              <a:t>,</a:t>
            </a:r>
            <a:r>
              <a:rPr lang="hr-HR" sz="2400" dirty="0"/>
              <a:t> već spajanje dva celokupna porodična sistema i njihovog uklapanja da bi se stvorio novi sistem. 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r-HR" sz="2400" dirty="0"/>
              <a:t>Sistemi iz kojih partneri potiču imaju različite obrazce i očekivanja. 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r-HR" sz="2400" dirty="0"/>
              <a:t>Partneri uče da funkcionišu kao </a:t>
            </a:r>
            <a:r>
              <a:rPr lang="hr-HR" sz="2400" b="1" i="1" dirty="0"/>
              <a:t>dijada</a:t>
            </a:r>
            <a:r>
              <a:rPr lang="hr-HR" sz="2400" dirty="0"/>
              <a:t> – uspostavljaju granicu prema roditeljskim porodicama. 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hr-HR" sz="2400" b="1" u="sng" dirty="0"/>
          </a:p>
          <a:p>
            <a:pPr algn="ctr"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r-HR" sz="2400" b="1" u="sng" dirty="0"/>
              <a:t>ZADATAK: posvećivanje novom sistemu</a:t>
            </a:r>
            <a:endParaRPr lang="sr-Latn-CS" sz="2400" b="1" u="sng" dirty="0"/>
          </a:p>
        </p:txBody>
      </p:sp>
    </p:spTree>
    <p:extLst>
      <p:ext uri="{BB962C8B-B14F-4D97-AF65-F5344CB8AC3E}">
        <p14:creationId xmlns:p14="http://schemas.microsoft.com/office/powerpoint/2010/main" val="3689772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5363" y="609600"/>
            <a:ext cx="7010400" cy="8794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chemeClr val="tx1"/>
                </a:solidFill>
              </a:rPr>
              <a:t>I </a:t>
            </a:r>
            <a:r>
              <a:rPr lang="hr-HR" altLang="en-US" sz="2800" b="1" dirty="0">
                <a:solidFill>
                  <a:schemeClr val="tx1"/>
                </a:solidFill>
              </a:rPr>
              <a:t>POČETNA PORODICA</a:t>
            </a:r>
            <a:endParaRPr lang="sr-Latn-CS" altLang="en-US" sz="2800" b="1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" y="1828800"/>
            <a:ext cx="8186737" cy="4768850"/>
          </a:xfrm>
        </p:spPr>
        <p:txBody>
          <a:bodyPr>
            <a:normAutofit/>
          </a:bodyPr>
          <a:lstStyle/>
          <a:p>
            <a:pPr marL="495300" indent="-495300" eaLnBrk="1" hangingPunct="1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r-HR" altLang="en-US" sz="2400" dirty="0"/>
              <a:t>Uspostavljanje </a:t>
            </a:r>
            <a:r>
              <a:rPr lang="hr-HR" altLang="en-US" sz="2400" b="1" i="1" dirty="0"/>
              <a:t>unutrašnjih odnosa </a:t>
            </a:r>
            <a:r>
              <a:rPr lang="hr-HR" altLang="en-US" sz="2400" dirty="0"/>
              <a:t>(komunikacioni stil, dinamika moći) uz pravila funkcionisanja. </a:t>
            </a:r>
          </a:p>
          <a:p>
            <a:pPr marL="495300" indent="-495300" eaLnBrk="1" hangingPunct="1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r-HR" altLang="en-US" sz="2400" dirty="0"/>
              <a:t>Struktuiše se zajedničko i individualno </a:t>
            </a:r>
            <a:r>
              <a:rPr lang="hr-HR" altLang="en-US" sz="2400" b="1" i="1" dirty="0"/>
              <a:t>slobodno vreme</a:t>
            </a:r>
          </a:p>
          <a:p>
            <a:pPr marL="495300" indent="-495300" eaLnBrk="1" hangingPunct="1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r-HR" altLang="en-US" sz="2400" dirty="0"/>
              <a:t>Formira se </a:t>
            </a:r>
            <a:r>
              <a:rPr lang="hr-HR" altLang="en-US" sz="2400" b="1" i="1" dirty="0"/>
              <a:t>sistem vrednosti </a:t>
            </a:r>
            <a:r>
              <a:rPr lang="hr-HR" altLang="en-US" sz="2400" dirty="0"/>
              <a:t>(kompromisni, zajednički ili dominira sistem jednog partnera).</a:t>
            </a:r>
          </a:p>
          <a:p>
            <a:pPr marL="495300" indent="-495300" eaLnBrk="1" hangingPunct="1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r-HR" altLang="en-US" sz="2400" dirty="0"/>
              <a:t>U brak se unosi </a:t>
            </a:r>
            <a:r>
              <a:rPr lang="hr-HR" altLang="en-US" sz="2400" b="1" i="1" dirty="0"/>
              <a:t>koncept JA, koncept o bračnom partneru i koncept o braku</a:t>
            </a:r>
            <a:r>
              <a:rPr lang="hr-HR" altLang="en-US" sz="2400" dirty="0"/>
              <a:t>, uključujući i razloge za brak uobličene u idealnu viziju braka. </a:t>
            </a:r>
          </a:p>
        </p:txBody>
      </p:sp>
    </p:spTree>
    <p:extLst>
      <p:ext uri="{BB962C8B-B14F-4D97-AF65-F5344CB8AC3E}">
        <p14:creationId xmlns:p14="http://schemas.microsoft.com/office/powerpoint/2010/main" val="393604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rmAutofit/>
          </a:bodyPr>
          <a:lstStyle/>
          <a:p>
            <a:r>
              <a:rPr lang="hr-HR" dirty="0"/>
              <a:t>Faze razvoja identiteta- Erikson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91600" cy="5105400"/>
          </a:xfrm>
        </p:spPr>
        <p:txBody>
          <a:bodyPr>
            <a:noAutofit/>
          </a:bodyPr>
          <a:lstStyle/>
          <a:p>
            <a:pPr marL="571500" indent="-571500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50000"/>
                </a:schemeClr>
              </a:buClr>
              <a:buSzTx/>
              <a:buFont typeface="+mj-lt"/>
              <a:buAutoNum type="arabicPeriod"/>
            </a:pPr>
            <a:r>
              <a:rPr lang="hr-HR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Poverenje</a:t>
            </a:r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hr-HR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nepoverenje</a:t>
            </a:r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prva godina</a:t>
            </a:r>
            <a:endParaRPr lang="hr-HR" sz="2000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71500" indent="-571500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50000"/>
                </a:schemeClr>
              </a:buClr>
              <a:buSzTx/>
              <a:buFont typeface="+mj-lt"/>
              <a:buAutoNum type="arabicPeriod"/>
            </a:pPr>
            <a:r>
              <a:rPr lang="hr-HR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Autonomija- s</a:t>
            </a: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hr-HR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id, sumnja</a:t>
            </a:r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druga godina</a:t>
            </a:r>
          </a:p>
          <a:p>
            <a:pPr marL="571500" indent="-571500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50000"/>
                </a:schemeClr>
              </a:buClr>
              <a:buSzTx/>
              <a:buFont typeface="+mj-lt"/>
              <a:buAutoNum type="arabicPeriod"/>
            </a:pPr>
            <a:r>
              <a:rPr lang="hr-HR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Inicijativa- krivica- </a:t>
            </a:r>
            <a:r>
              <a:rPr lang="hr-HR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rano detinjstvo</a:t>
            </a:r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(3- 6 godina)</a:t>
            </a:r>
            <a:endParaRPr lang="hr-HR" sz="2000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71500" indent="-571500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50000"/>
                </a:schemeClr>
              </a:buClr>
              <a:buSzTx/>
              <a:buFont typeface="+mj-lt"/>
              <a:buAutoNum type="arabicPeriod"/>
            </a:pPr>
            <a:r>
              <a:rPr lang="hr-HR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Odgovornost – inferiornost</a:t>
            </a:r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- srednje detinjstvo (6 -12 godina)</a:t>
            </a:r>
          </a:p>
          <a:p>
            <a:pPr marL="571500" indent="-571500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50000"/>
                </a:schemeClr>
              </a:buClr>
              <a:buSzTx/>
              <a:buFont typeface="+mj-lt"/>
              <a:buAutoNum type="arabicPeriod"/>
            </a:pPr>
            <a:r>
              <a:rPr lang="hr-HR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Identitet- konfuzija</a:t>
            </a:r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adolescencija (13-18/21); </a:t>
            </a:r>
          </a:p>
          <a:p>
            <a:pPr marL="571500" indent="-571500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50000"/>
                </a:schemeClr>
              </a:buClr>
              <a:buSzTx/>
              <a:buFont typeface="+mj-lt"/>
              <a:buAutoNum type="arabicPeriod"/>
            </a:pPr>
            <a:r>
              <a:rPr lang="hr-HR" sz="2000" b="1" i="1" dirty="0"/>
              <a:t>Intimnosti</a:t>
            </a:r>
            <a:r>
              <a:rPr lang="hr-HR" sz="2000" b="1" dirty="0"/>
              <a:t> – </a:t>
            </a:r>
            <a:r>
              <a:rPr lang="hr-HR" sz="2000" b="1" i="1" dirty="0"/>
              <a:t>izolacija</a:t>
            </a:r>
            <a:r>
              <a:rPr lang="hr-HR" sz="2000" b="1" dirty="0"/>
              <a:t>- </a:t>
            </a:r>
            <a:r>
              <a:rPr lang="hr-HR" sz="2000" dirty="0"/>
              <a:t>mladi odrasli (21-30 g.);</a:t>
            </a:r>
          </a:p>
          <a:p>
            <a:pPr marL="571500" indent="-571500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50000"/>
                </a:schemeClr>
              </a:buClr>
              <a:buSzTx/>
              <a:buFont typeface="+mj-lt"/>
              <a:buAutoNum type="arabicPeriod"/>
            </a:pPr>
            <a:r>
              <a:rPr lang="hr-HR" sz="2000" b="1" dirty="0"/>
              <a:t> </a:t>
            </a:r>
            <a:r>
              <a:rPr lang="hr-HR" sz="2000" b="1" i="1" dirty="0"/>
              <a:t>(Re)produkcija</a:t>
            </a:r>
            <a:r>
              <a:rPr lang="hr-HR" sz="2000" b="1" dirty="0"/>
              <a:t> </a:t>
            </a:r>
            <a:r>
              <a:rPr lang="hr-HR" sz="2000" b="1" i="1" dirty="0"/>
              <a:t>– stagnacija-</a:t>
            </a:r>
            <a:r>
              <a:rPr lang="hr-HR" sz="2000" dirty="0"/>
              <a:t> srednje odraslo doba  (30-50</a:t>
            </a:r>
            <a:r>
              <a:rPr lang="en-US" sz="2000" dirty="0"/>
              <a:t> </a:t>
            </a:r>
            <a:r>
              <a:rPr lang="hr-HR" sz="2000" dirty="0"/>
              <a:t>g.); </a:t>
            </a:r>
            <a:endParaRPr lang="hr-HR" sz="2000" u="sng" dirty="0"/>
          </a:p>
          <a:p>
            <a:pPr marL="571500" indent="-571500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50000"/>
                </a:schemeClr>
              </a:buClr>
              <a:buSzTx/>
              <a:buFont typeface="+mj-lt"/>
              <a:buAutoNum type="arabicPeriod"/>
            </a:pPr>
            <a:r>
              <a:rPr lang="hr-HR" sz="2000" b="1" i="1" dirty="0"/>
              <a:t>Integritet- očaj  -</a:t>
            </a:r>
            <a:r>
              <a:rPr lang="hr-HR" sz="2000" dirty="0"/>
              <a:t>star</a:t>
            </a:r>
            <a:r>
              <a:rPr lang="en-US" sz="2000" dirty="0" err="1"/>
              <a:t>ije</a:t>
            </a:r>
            <a:r>
              <a:rPr lang="en-US" sz="2000" dirty="0"/>
              <a:t> </a:t>
            </a:r>
            <a:r>
              <a:rPr lang="en-US" sz="2000" dirty="0" err="1"/>
              <a:t>odraslo</a:t>
            </a:r>
            <a:r>
              <a:rPr lang="en-US" sz="2000" dirty="0"/>
              <a:t> </a:t>
            </a:r>
            <a:r>
              <a:rPr lang="en-US" sz="2000" dirty="0" err="1"/>
              <a:t>doba</a:t>
            </a:r>
            <a:r>
              <a:rPr lang="hr-HR" sz="2000" dirty="0"/>
              <a:t> (50 – 65 g.), </a:t>
            </a:r>
          </a:p>
          <a:p>
            <a:pPr marL="571500" indent="-571500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50000"/>
                </a:schemeClr>
              </a:buClr>
              <a:buSzTx/>
              <a:buFont typeface="+mj-lt"/>
              <a:buAutoNum type="arabicPeriod"/>
            </a:pPr>
            <a:endParaRPr lang="hr-HR" sz="2200" b="1" dirty="0"/>
          </a:p>
          <a:p>
            <a:pPr marL="0" indent="0" algn="ctr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50000"/>
                </a:schemeClr>
              </a:buClr>
              <a:buSzTx/>
              <a:buNone/>
            </a:pPr>
            <a:r>
              <a:rPr lang="hr-HR" sz="2200" b="1" dirty="0"/>
              <a:t>Uzrasne granice su relativne, nije ih ni potrebno </a:t>
            </a:r>
            <a:br>
              <a:rPr lang="hr-HR" sz="2200" b="1" dirty="0"/>
            </a:br>
            <a:r>
              <a:rPr lang="hr-HR" sz="2200" b="1" dirty="0"/>
              <a:t>precizno definisati!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87004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93838" y="685801"/>
            <a:ext cx="70104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chemeClr val="tx1"/>
                </a:solidFill>
              </a:rPr>
              <a:t>I </a:t>
            </a:r>
            <a:r>
              <a:rPr lang="hr-HR" altLang="en-US" sz="2800" b="1" dirty="0">
                <a:solidFill>
                  <a:schemeClr val="tx1"/>
                </a:solidFill>
              </a:rPr>
              <a:t>POČETNA PORODICA</a:t>
            </a:r>
            <a:endParaRPr lang="sr-Latn-CS" altLang="en-US" sz="2800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4548188"/>
          </a:xfrm>
        </p:spPr>
        <p:txBody>
          <a:bodyPr>
            <a:normAutofit/>
          </a:bodyPr>
          <a:lstStyle/>
          <a:p>
            <a:pPr marL="109728" indent="0" eaLnBrk="1" hangingPunct="1">
              <a:spcAft>
                <a:spcPts val="600"/>
              </a:spcAft>
              <a:buClr>
                <a:schemeClr val="accent2">
                  <a:lumMod val="75000"/>
                </a:schemeClr>
              </a:buClr>
              <a:buNone/>
            </a:pPr>
            <a:r>
              <a:rPr lang="hr-HR" altLang="en-US" sz="2400" b="1" dirty="0"/>
              <a:t>Načini reagovanja na promene izazvane razvojem:</a:t>
            </a:r>
          </a:p>
          <a:p>
            <a:pPr marL="109728" indent="0" eaLnBrk="1" hangingPunct="1">
              <a:spcAft>
                <a:spcPts val="600"/>
              </a:spcAft>
              <a:buClr>
                <a:schemeClr val="accent2">
                  <a:lumMod val="75000"/>
                </a:schemeClr>
              </a:buClr>
              <a:buNone/>
            </a:pPr>
            <a:endParaRPr lang="hr-HR" altLang="en-US" sz="2400" b="1" dirty="0"/>
          </a:p>
          <a:p>
            <a:pPr eaLnBrk="1" hangingPunct="1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r-HR" altLang="en-US" sz="2400" b="1" i="1" dirty="0"/>
              <a:t>Kompenzacija</a:t>
            </a:r>
            <a:r>
              <a:rPr lang="hr-HR" altLang="en-US" sz="2400" dirty="0"/>
              <a:t> promene sa ciljem da se održi homeostaza (rađanje deteta –''utrougljava'' probleme i odlaže ih za sledeći ciklus)</a:t>
            </a:r>
          </a:p>
          <a:p>
            <a:pPr eaLnBrk="1" hangingPunct="1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r-HR" altLang="en-US" sz="2400" b="1" i="1" dirty="0"/>
              <a:t>Inkorporiranje </a:t>
            </a:r>
            <a:r>
              <a:rPr lang="hr-HR" altLang="en-US" sz="2400" dirty="0"/>
              <a:t>promene u cilju produkcije rasta i razvoja sistema</a:t>
            </a:r>
          </a:p>
          <a:p>
            <a:pPr eaLnBrk="1" hangingPunct="1"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r-HR" altLang="en-US" sz="2400" b="1" i="1" dirty="0"/>
              <a:t>Slamanje sistema</a:t>
            </a:r>
            <a:r>
              <a:rPr lang="hr-HR" altLang="en-US" sz="2400" dirty="0"/>
              <a:t> (razvod)</a:t>
            </a:r>
            <a:endParaRPr lang="sr-Latn-C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3379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010400" cy="1008063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r>
              <a:rPr lang="en-US" altLang="en-US" sz="2800" b="1" dirty="0">
                <a:solidFill>
                  <a:schemeClr val="tx1"/>
                </a:solidFill>
              </a:rPr>
              <a:t>II </a:t>
            </a:r>
            <a:r>
              <a:rPr lang="hr-HR" altLang="en-US" sz="2800" b="1" dirty="0">
                <a:solidFill>
                  <a:schemeClr val="tx1"/>
                </a:solidFill>
              </a:rPr>
              <a:t>PORODICA SA MALIM DETETOM</a:t>
            </a:r>
            <a:r>
              <a:rPr lang="sr-Latn-CS" altLang="en-US" sz="4600" dirty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05000"/>
            <a:ext cx="8351837" cy="461962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Clr>
                <a:schemeClr val="accent2">
                  <a:lumMod val="75000"/>
                </a:schemeClr>
              </a:buClr>
              <a:buNone/>
              <a:defRPr/>
            </a:pPr>
            <a:r>
              <a:rPr lang="hr-HR" sz="2400" b="1" i="1" dirty="0"/>
              <a:t>Trudnoća, rađanje prvog deteta do predškolskog uzrasta</a:t>
            </a:r>
            <a:endParaRPr lang="hr-HR" sz="2400" dirty="0"/>
          </a:p>
          <a:p>
            <a:pPr eaLnBrk="1" hangingPunct="1">
              <a:lnSpc>
                <a:spcPct val="9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hr-HR" sz="2400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r-HR" sz="2400" dirty="0"/>
              <a:t>Roditeljstvo porodicu čini relativno stalnim sistemom. Odrasli se pomeraju za jednu generaciju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r-HR" sz="2400" b="1" dirty="0"/>
              <a:t>Roditeljske uloge:</a:t>
            </a:r>
            <a:r>
              <a:rPr lang="hr-HR" sz="2400" dirty="0"/>
              <a:t> raspodela osnovne brige, zaduženja, autoriteta i moći, učešće u procesu vaspitanja </a:t>
            </a:r>
          </a:p>
          <a:p>
            <a:pPr eaLnBrk="1" hangingPunct="1">
              <a:lnSpc>
                <a:spcPct val="9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hr-HR" sz="2400" b="1" u="sng" dirty="0"/>
          </a:p>
          <a:p>
            <a:pPr algn="ctr" eaLnBrk="1" hangingPunct="1">
              <a:lnSpc>
                <a:spcPct val="9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r-HR" sz="2400" b="1" u="sng" dirty="0"/>
              <a:t>ZADATAK: integrisati novog člana</a:t>
            </a:r>
            <a:endParaRPr lang="sr-Latn-CS" sz="2400" b="1" u="sng" dirty="0"/>
          </a:p>
        </p:txBody>
      </p:sp>
    </p:spTree>
    <p:extLst>
      <p:ext uri="{BB962C8B-B14F-4D97-AF65-F5344CB8AC3E}">
        <p14:creationId xmlns:p14="http://schemas.microsoft.com/office/powerpoint/2010/main" val="1273270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010400" cy="8747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chemeClr val="tx1"/>
                </a:solidFill>
              </a:rPr>
              <a:t>II </a:t>
            </a:r>
            <a:r>
              <a:rPr lang="hr-HR" altLang="en-US" sz="2800" b="1" dirty="0">
                <a:solidFill>
                  <a:schemeClr val="tx1"/>
                </a:solidFill>
              </a:rPr>
              <a:t>PORODICA SA MALIM DETETOM</a:t>
            </a:r>
            <a:endParaRPr lang="sr-Latn-CS" altLang="en-US" sz="2800" b="1" dirty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736013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r-HR" altLang="en-US" sz="2400" b="1" dirty="0"/>
              <a:t>Tipični problemi</a:t>
            </a:r>
            <a:r>
              <a:rPr lang="hr-HR" altLang="en-US" sz="2400" dirty="0"/>
              <a:t>: sukob oko preuzimanja odgovornosti i nesposobnost funkcionisanja u roditeljskoj ulozi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r-HR" altLang="en-US" sz="2400" b="1" dirty="0"/>
              <a:t>Istraživanje:</a:t>
            </a:r>
            <a:r>
              <a:rPr lang="hr-HR" altLang="en-US" sz="2400" dirty="0"/>
              <a:t> roditeljstvo je često praćeno smanjenjem bračnog zadovoljstva, vraćanjem na tradicionalne uloge polova i smanjenjem samopoštovanja kod žena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r-HR" altLang="en-US" sz="2400" b="1" dirty="0"/>
              <a:t>Iskustva iz porodice porekla- </a:t>
            </a:r>
            <a:r>
              <a:rPr lang="hr-HR" altLang="en-US" sz="2400" dirty="0"/>
              <a:t>aktiviraju se konflikti sa svojim roditeljima: dede/babe moraji da se pomere u stranu i dozvole svojoj deci da postanu centralni roditeljski autoriteti; Konstruktivno prenošenje znanja i podrške roditeljima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r-HR" altLang="en-US" sz="2400" b="1" dirty="0"/>
              <a:t>Problemi </a:t>
            </a:r>
            <a:r>
              <a:rPr lang="en-US" altLang="en-US" sz="2400" b="1" dirty="0"/>
              <a:t>- </a:t>
            </a:r>
            <a:r>
              <a:rPr lang="hr-HR" altLang="en-US" sz="2400" dirty="0"/>
              <a:t>posledica disfunkcionalne bračne relacije ili se radi o teškoćama u roditeljskim ulogama </a:t>
            </a:r>
            <a:endParaRPr lang="sr-Latn-C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99314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609600"/>
            <a:ext cx="8208963" cy="7318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chemeClr val="tx1"/>
                </a:solidFill>
              </a:rPr>
              <a:t>III </a:t>
            </a:r>
            <a:r>
              <a:rPr lang="hr-HR" altLang="en-US" sz="2800" b="1" dirty="0">
                <a:solidFill>
                  <a:schemeClr val="tx1"/>
                </a:solidFill>
              </a:rPr>
              <a:t>PORODICA SA PREDŠKOLSKIM  DETETOM</a:t>
            </a:r>
            <a:endParaRPr lang="sr-Latn-CS" altLang="en-US" sz="2800" b="1" dirty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04999"/>
            <a:ext cx="8462962" cy="4619625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None/>
              <a:defRPr/>
            </a:pPr>
            <a:r>
              <a:rPr lang="hr-HR" sz="2400" b="1" i="1" dirty="0"/>
              <a:t>Od 3-5 g. do polaska u školu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r-HR" sz="2400" dirty="0"/>
              <a:t>Mogućnost aktiviranja nerazrešenih </a:t>
            </a:r>
            <a:r>
              <a:rPr lang="hr-HR" sz="2400" b="1" dirty="0"/>
              <a:t>razvojnih problema </a:t>
            </a:r>
            <a:r>
              <a:rPr lang="hr-HR" sz="2400" dirty="0"/>
              <a:t>istog tipa kao kod roditelja 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r-HR" sz="2400" dirty="0"/>
              <a:t>Problemi vezani za roditeljstvo i aktiviranje nerazrešenih </a:t>
            </a:r>
            <a:r>
              <a:rPr lang="hr-HR" sz="2400" b="1" dirty="0"/>
              <a:t>bračnih problema</a:t>
            </a:r>
            <a:r>
              <a:rPr lang="hr-HR" sz="2400" dirty="0"/>
              <a:t>. 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r-HR" sz="2400" b="1" dirty="0"/>
              <a:t>Problemi kod dece</a:t>
            </a:r>
            <a:r>
              <a:rPr lang="hr-HR" sz="2400" dirty="0"/>
              <a:t>: navike – spavanje, ishrana, enureza. Razlučiti razvojne teškoće od simptoma i roditeljsku od bračne disfunkcionalnosti</a:t>
            </a:r>
            <a:endParaRPr lang="hr-HR" sz="2400" b="1" u="sng" dirty="0"/>
          </a:p>
          <a:p>
            <a:pPr algn="ctr" eaLnBrk="1" hangingPunct="1"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r-HR" sz="2400" b="1" u="sng" dirty="0"/>
              <a:t>ZADATAK: nega, stimulacija</a:t>
            </a:r>
            <a:endParaRPr lang="sr-Latn-CS" sz="2400" b="1" u="sng" dirty="0"/>
          </a:p>
        </p:txBody>
      </p:sp>
    </p:spTree>
    <p:extLst>
      <p:ext uri="{BB962C8B-B14F-4D97-AF65-F5344CB8AC3E}">
        <p14:creationId xmlns:p14="http://schemas.microsoft.com/office/powerpoint/2010/main" val="3036111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09601"/>
            <a:ext cx="7418387" cy="762000"/>
          </a:xfrm>
        </p:spPr>
        <p:txBody>
          <a:bodyPr/>
          <a:lstStyle/>
          <a:p>
            <a:pPr algn="ctr" eaLnBrk="1" hangingPunct="1"/>
            <a:r>
              <a:rPr lang="en-US" altLang="en-US" sz="2800" b="1" dirty="0">
                <a:solidFill>
                  <a:schemeClr val="tx1"/>
                </a:solidFill>
              </a:rPr>
              <a:t>IV </a:t>
            </a:r>
            <a:r>
              <a:rPr lang="hr-HR" altLang="en-US" sz="2800" b="1" dirty="0">
                <a:solidFill>
                  <a:schemeClr val="tx1"/>
                </a:solidFill>
              </a:rPr>
              <a:t>PORODICA SA ŠKOLSKIM  DETETOM</a:t>
            </a:r>
            <a:endParaRPr lang="sr-Latn-CS" altLang="en-US" sz="2800" b="1" dirty="0">
              <a:solidFill>
                <a:schemeClr val="tx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1"/>
            <a:ext cx="8507412" cy="4997450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None/>
              <a:defRPr/>
            </a:pPr>
            <a:r>
              <a:rPr lang="hr-HR" sz="2400" b="1" i="1" dirty="0"/>
              <a:t>Od polaska u školu do puberteta.</a:t>
            </a:r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None/>
              <a:defRPr/>
            </a:pPr>
            <a:endParaRPr lang="hr-HR" sz="2400" b="1" i="1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r-HR" sz="2400" dirty="0"/>
              <a:t>Dete više odsustvuje od kuće tako da roditelji imaju više vremena za profesionalni život i partnerski odnos.</a:t>
            </a:r>
            <a:endParaRPr lang="hr-HR" sz="2400" b="1" u="sng" dirty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r-HR" sz="2400" dirty="0"/>
              <a:t>Školski sistem utiče na porodicu. Socijalizacija – u život deteta ulaze drugovi, učitelji.  Početni stepeni odgovornosti, radne navike, vanškolske aktivnosti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r-HR" sz="2400" dirty="0"/>
              <a:t>Roditeljski subsistem testira odnos prema spoljnjim sistemima, odnos prema školi i obavezama, stepen samostalnosti deteta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r-HR" sz="2400" b="1" dirty="0"/>
              <a:t>Problemi:</a:t>
            </a:r>
            <a:r>
              <a:rPr lang="hr-HR" sz="2400" dirty="0"/>
              <a:t>  sa učenjem, ponašanjem, školska fobija</a:t>
            </a:r>
          </a:p>
          <a:p>
            <a:pPr marL="109728" indent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None/>
              <a:defRPr/>
            </a:pPr>
            <a:endParaRPr lang="hr-HR" sz="2400" dirty="0"/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r-HR" sz="2400" b="1" dirty="0"/>
              <a:t>ZADATAK: </a:t>
            </a:r>
            <a:r>
              <a:rPr lang="hr-HR" sz="2400" b="1" u="sng" dirty="0"/>
              <a:t>pomoć u preuzimanju odgovornosti</a:t>
            </a:r>
            <a:endParaRPr lang="hr-HR" sz="2400" u="sng" dirty="0"/>
          </a:p>
          <a:p>
            <a:pPr eaLnBrk="1" hangingPunct="1">
              <a:lnSpc>
                <a:spcPct val="90000"/>
              </a:lnSpc>
              <a:defRPr/>
            </a:pPr>
            <a:endParaRPr lang="sr-Latn-CS" sz="2600" dirty="0"/>
          </a:p>
        </p:txBody>
      </p:sp>
    </p:spTree>
    <p:extLst>
      <p:ext uri="{BB962C8B-B14F-4D97-AF65-F5344CB8AC3E}">
        <p14:creationId xmlns:p14="http://schemas.microsoft.com/office/powerpoint/2010/main" val="2830751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7010400" cy="879475"/>
          </a:xfrm>
        </p:spPr>
        <p:txBody>
          <a:bodyPr/>
          <a:lstStyle/>
          <a:p>
            <a:pPr algn="ctr" eaLnBrk="1" hangingPunct="1"/>
            <a:r>
              <a:rPr lang="en-US" altLang="en-US" sz="2800" b="1" dirty="0">
                <a:solidFill>
                  <a:schemeClr val="tx1"/>
                </a:solidFill>
              </a:rPr>
              <a:t>V </a:t>
            </a:r>
            <a:r>
              <a:rPr lang="hr-HR" altLang="en-US" sz="2800" b="1" dirty="0">
                <a:solidFill>
                  <a:schemeClr val="tx1"/>
                </a:solidFill>
              </a:rPr>
              <a:t>PORODICA SA ADOLESCENTOM</a:t>
            </a:r>
            <a:endParaRPr lang="sr-Latn-CS" altLang="en-US" sz="2800" b="1" dirty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362950" cy="480536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r-HR" sz="2600" b="1" i="1" dirty="0"/>
              <a:t>Od ulaska u pubertet do odlaska deteta iz kuće.</a:t>
            </a:r>
          </a:p>
          <a:p>
            <a:pPr eaLnBrk="1" hangingPunct="1">
              <a:lnSpc>
                <a:spcPct val="80000"/>
              </a:lnSpc>
              <a:defRPr/>
            </a:pPr>
            <a:endParaRPr lang="hr-HR" sz="2600" b="1" i="1" dirty="0"/>
          </a:p>
          <a:p>
            <a:pPr eaLnBrk="1" hangingPunct="1">
              <a:lnSpc>
                <a:spcPct val="8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r-HR" sz="2400" dirty="0"/>
              <a:t>Roditelji ne mogu više da zadrže potpuni autoritet.  Adolescenti otvaraju za porodicu čitav niz novih vrednosti - granice moraju postati popustljivije </a:t>
            </a:r>
          </a:p>
          <a:p>
            <a:pPr eaLnBrk="1" hangingPunct="1">
              <a:lnSpc>
                <a:spcPct val="8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hr-HR" sz="2400" dirty="0"/>
          </a:p>
          <a:p>
            <a:pPr eaLnBrk="1" hangingPunct="1">
              <a:lnSpc>
                <a:spcPct val="8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r-HR" sz="2400" dirty="0"/>
              <a:t>Roditeljima je teško da rukuju fleksibilnim granicama. Adolescenti zbunjuju porodice jer su provokativni, testiraju granice autoriteta, a sledećeg trenutka se ponašaju zavisno kao deca </a:t>
            </a:r>
          </a:p>
          <a:p>
            <a:pPr eaLnBrk="1" hangingPunct="1">
              <a:lnSpc>
                <a:spcPct val="8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hr-HR" sz="2400" dirty="0"/>
          </a:p>
          <a:p>
            <a:pPr eaLnBrk="1" hangingPunct="1">
              <a:lnSpc>
                <a:spcPct val="8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r-HR" sz="2400" dirty="0"/>
              <a:t>Faza koja ''obično prestaje posle sedam godina'‘ (do ostvarenog, poništenog, odloženog ii </a:t>
            </a:r>
            <a:r>
              <a:rPr lang="hr-HR" sz="2400"/>
              <a:t>difuznog identiteta, Marcia)</a:t>
            </a:r>
            <a:endParaRPr lang="sr-Latn-CS" sz="2400" dirty="0"/>
          </a:p>
        </p:txBody>
      </p:sp>
    </p:spTree>
    <p:extLst>
      <p:ext uri="{BB962C8B-B14F-4D97-AF65-F5344CB8AC3E}">
        <p14:creationId xmlns:p14="http://schemas.microsoft.com/office/powerpoint/2010/main" val="2794934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7010400" cy="798513"/>
          </a:xfrm>
        </p:spPr>
        <p:txBody>
          <a:bodyPr/>
          <a:lstStyle/>
          <a:p>
            <a:pPr algn="ctr" eaLnBrk="1" hangingPunct="1"/>
            <a:r>
              <a:rPr lang="en-US" altLang="en-US" sz="2800" b="1" dirty="0">
                <a:solidFill>
                  <a:schemeClr val="tx1"/>
                </a:solidFill>
              </a:rPr>
              <a:t>V </a:t>
            </a:r>
            <a:r>
              <a:rPr lang="hr-HR" altLang="en-US" sz="2800" b="1" dirty="0">
                <a:solidFill>
                  <a:schemeClr val="tx1"/>
                </a:solidFill>
              </a:rPr>
              <a:t>PORODICA SA ADOLESCENTOM</a:t>
            </a:r>
            <a:endParaRPr lang="sr-Latn-CS" altLang="en-US" sz="2800" b="1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8713787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r-HR" altLang="en-US" sz="2400" dirty="0"/>
              <a:t>Adolescenti počinju da uspostavljaju nezavisne veze sa širom porodicom i suprotnim polom- stereotipi o ulozi polova; (ne)razlikovanje intimnosti od seksualnosti </a:t>
            </a:r>
          </a:p>
          <a:p>
            <a:pPr eaLnBrk="1" hangingPunct="1">
              <a:lnSpc>
                <a:spcPct val="8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hr-HR" altLang="en-US" sz="2400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r-HR" altLang="en-US" sz="2400" b="1" dirty="0"/>
              <a:t>Problemi:</a:t>
            </a:r>
            <a:r>
              <a:rPr lang="hr-HR" altLang="en-US" sz="2400" dirty="0"/>
              <a:t> rana trudnoća, delinkvencija, depresija, pokušaj samoubistva, nesuicidalno samopovređivanje, i druge teškoće mentalnog zdravlja, alkoh</a:t>
            </a:r>
            <a:r>
              <a:rPr lang="en-US" altLang="en-US" sz="2400" dirty="0"/>
              <a:t>o</a:t>
            </a:r>
            <a:r>
              <a:rPr lang="hr-HR" altLang="en-US" sz="2400" dirty="0"/>
              <a:t>lizam, narkomanija.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r-HR" altLang="en-US" sz="2400" dirty="0"/>
              <a:t>Problemi su nastavak ranijih emocionalnih i razvojnih teškoća koje nisu adekvatno rešavane, pa se intenziviraju do nivoa simptoma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r-HR" altLang="en-US" sz="2400" dirty="0"/>
              <a:t>Kriza identiteta paralelno sa krizom srednjih godina!</a:t>
            </a:r>
          </a:p>
          <a:p>
            <a:pPr eaLnBrk="1" hangingPunct="1">
              <a:lnSpc>
                <a:spcPct val="8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hr-HR" altLang="en-US" sz="2400" dirty="0"/>
          </a:p>
          <a:p>
            <a:pPr marL="342900" indent="-342900" algn="ctr" eaLnBrk="1" hangingPunct="1">
              <a:lnSpc>
                <a:spcPct val="8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r-HR" altLang="en-US" sz="2400" b="1" u="sng" dirty="0"/>
              <a:t>ZADATAK: promena fleksibilnosti granica</a:t>
            </a:r>
          </a:p>
          <a:p>
            <a:pPr eaLnBrk="1" hangingPunct="1">
              <a:lnSpc>
                <a:spcPct val="80000"/>
              </a:lnSpc>
              <a:defRPr/>
            </a:pPr>
            <a:endParaRPr lang="sr-Latn-C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518945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7594" y="762000"/>
            <a:ext cx="7010400" cy="685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chemeClr val="tx1"/>
                </a:solidFill>
              </a:rPr>
              <a:t>V </a:t>
            </a:r>
            <a:r>
              <a:rPr lang="hr-HR" altLang="en-US" sz="2800" b="1" dirty="0">
                <a:solidFill>
                  <a:schemeClr val="tx1"/>
                </a:solidFill>
              </a:rPr>
              <a:t>PORODICA SA ADOLESCENTOM</a:t>
            </a:r>
            <a:endParaRPr lang="sr-Latn-CS" altLang="en-US" sz="2800" b="1" dirty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05000"/>
            <a:ext cx="7923212" cy="411480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r-HR" altLang="en-US" sz="2400" b="1" dirty="0"/>
              <a:t>Centralni događaj u braku</a:t>
            </a:r>
            <a:r>
              <a:rPr lang="hr-HR" altLang="en-US" sz="2400" dirty="0"/>
              <a:t>: kriza srednjeg životnog doba jednog ili oba roditelja – može rezultitrati preuređivanjem odnosa ili razvodom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hr-HR" altLang="en-US" sz="2400" dirty="0"/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r-HR" altLang="en-US" sz="2400" b="1" dirty="0"/>
              <a:t>Razvojni problemi</a:t>
            </a:r>
            <a:r>
              <a:rPr lang="hr-HR" altLang="en-US" sz="2400" dirty="0"/>
              <a:t> adolescenata imaju povratan uticaj na roditelje, pa rešavanje tih problema dovodi do paralelnog rasta i razvoja svih članova porodice</a:t>
            </a:r>
            <a:endParaRPr lang="sr-Latn-C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62280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599"/>
            <a:ext cx="7010400" cy="762001"/>
          </a:xfrm>
        </p:spPr>
        <p:txBody>
          <a:bodyPr/>
          <a:lstStyle/>
          <a:p>
            <a:pPr algn="ctr" eaLnBrk="1" hangingPunct="1"/>
            <a:r>
              <a:rPr lang="en-US" altLang="en-US" sz="2800" b="1" dirty="0">
                <a:solidFill>
                  <a:schemeClr val="tx1"/>
                </a:solidFill>
              </a:rPr>
              <a:t>VI </a:t>
            </a:r>
            <a:r>
              <a:rPr lang="hr-HR" altLang="en-US" sz="2800" b="1" dirty="0">
                <a:solidFill>
                  <a:schemeClr val="tx1"/>
                </a:solidFill>
              </a:rPr>
              <a:t>ODLAZAK DECE OD RODITELJA </a:t>
            </a:r>
            <a:endParaRPr lang="sr-Latn-CS" altLang="en-US" sz="2800" b="1" dirty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435975" cy="4751387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hr-HR" sz="2800" b="1" dirty="0"/>
              <a:t>'</a:t>
            </a:r>
            <a:r>
              <a:rPr lang="hr-HR" sz="2400" b="1" i="1" dirty="0"/>
              <a:t>'Rasturanje porodice</a:t>
            </a:r>
            <a:r>
              <a:rPr lang="hr-HR" sz="2400" b="1" dirty="0"/>
              <a:t>''</a:t>
            </a:r>
            <a:r>
              <a:rPr lang="hr-HR" sz="2400" dirty="0"/>
              <a:t> </a:t>
            </a:r>
            <a:endParaRPr lang="en-US" sz="2400" dirty="0"/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r-HR" sz="2400" dirty="0"/>
              <a:t> najduža faza u životu porodice - složeni zadaci, najveći broj izlazaka i ulazaka članova porodice. 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r-HR" sz="2400" dirty="0"/>
              <a:t>Deca se </a:t>
            </a:r>
            <a:r>
              <a:rPr lang="en-US" sz="2400" dirty="0"/>
              <a:t>“</a:t>
            </a:r>
            <a:r>
              <a:rPr lang="hr-HR" sz="2400" dirty="0"/>
              <a:t>(ne)puštaju da odu'‘- vidljiv odnos između stepena diferenciranosti mlade osobe i disfunkcionalnosti u porodičnom sistemu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r-HR" sz="2400" dirty="0"/>
              <a:t>Roditelji menjaju status jer prave mesto sledećoj generaciji (priprema za ulogu</a:t>
            </a:r>
            <a:r>
              <a:rPr lang="en-US" sz="2400" dirty="0"/>
              <a:t> </a:t>
            </a:r>
            <a:r>
              <a:rPr lang="hr-HR" sz="2400" dirty="0"/>
              <a:t>baba/deda) i prave nove odnose sa svojim roditeljima koji zbog bolesti i starosti postaju zavisni od njihove brige- „sendvič generacija”</a:t>
            </a:r>
            <a:endParaRPr lang="sr-Latn-CS" sz="2400" dirty="0"/>
          </a:p>
        </p:txBody>
      </p:sp>
    </p:spTree>
    <p:extLst>
      <p:ext uri="{BB962C8B-B14F-4D97-AF65-F5344CB8AC3E}">
        <p14:creationId xmlns:p14="http://schemas.microsoft.com/office/powerpoint/2010/main" val="2494168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106" y="685800"/>
            <a:ext cx="7010400" cy="685800"/>
          </a:xfrm>
        </p:spPr>
        <p:txBody>
          <a:bodyPr/>
          <a:lstStyle/>
          <a:p>
            <a:pPr algn="ctr" eaLnBrk="1" hangingPunct="1"/>
            <a:r>
              <a:rPr lang="en-US" altLang="en-US" sz="2800" b="1" dirty="0">
                <a:solidFill>
                  <a:schemeClr val="tx1"/>
                </a:solidFill>
              </a:rPr>
              <a:t>VI </a:t>
            </a:r>
            <a:r>
              <a:rPr lang="hr-HR" altLang="en-US" sz="2800" b="1" dirty="0">
                <a:solidFill>
                  <a:schemeClr val="tx1"/>
                </a:solidFill>
              </a:rPr>
              <a:t>ODLAZAK DECE OD RODITELJA</a:t>
            </a:r>
            <a:endParaRPr lang="sr-Latn-CS" altLang="en-US" sz="2800" b="1" dirty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05000"/>
            <a:ext cx="7850187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r-HR" altLang="en-US" sz="2400" dirty="0"/>
              <a:t>Šansa za kompletiranje potreba koje ranije nisu mogle biti ostvarene ili  osećanje praznine i gubitka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r-HR" altLang="en-US" sz="2400" dirty="0"/>
              <a:t>Neophodno restruktuisanje bračnih odnosa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r-HR" altLang="en-US" sz="2400" dirty="0"/>
              <a:t>Fenomen odlaska i ponovnog vraćanja -višestruka širenja i sužavanja granica porodičnog sistema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None/>
            </a:pPr>
            <a:endParaRPr lang="hr-HR" altLang="en-US" sz="2400" b="1" u="sng" dirty="0"/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hr-HR" altLang="en-US" sz="2400" b="1" u="sng" dirty="0"/>
              <a:t>ZADATAK: napustiti – pustiti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None/>
            </a:pPr>
            <a:endParaRPr lang="hr-HR" altLang="en-US" sz="2400" b="1" u="sng" dirty="0"/>
          </a:p>
          <a:p>
            <a:pPr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en-US" sz="2400" b="1" dirty="0"/>
              <a:t>VII </a:t>
            </a:r>
            <a:r>
              <a:rPr lang="hr-HR" altLang="en-US" sz="2400" b="1" dirty="0"/>
              <a:t>OSTARELA PORODICA</a:t>
            </a:r>
            <a:endParaRPr lang="sr-Latn-CS" alt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336351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78" y="1981200"/>
            <a:ext cx="6480044" cy="459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945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066800"/>
          </a:xfrm>
        </p:spPr>
        <p:txBody>
          <a:bodyPr/>
          <a:lstStyle/>
          <a:p>
            <a:r>
              <a:rPr lang="sr-Latn-RS" dirty="0"/>
              <a:t>Z</a:t>
            </a:r>
            <a:r>
              <a:rPr lang="vi-VN" dirty="0"/>
              <a:t>aključ</a:t>
            </a:r>
            <a:r>
              <a:rPr lang="sr-Latn-RS" dirty="0"/>
              <a:t>ak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1713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dirty="0"/>
              <a:t>P</a:t>
            </a:r>
            <a:r>
              <a:rPr lang="vi-VN" dirty="0"/>
              <a:t>ostoji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/>
              <a:t>ljudski životni ciklus kroz koji se razvijaju naši životi, ali da moramo pažljivo voditi računa o pol, rasi i socioekonomskim faktorima koji mogu snažno uticati na različite aspekte ovog ciklusa.</a:t>
            </a:r>
            <a:r>
              <a:rPr lang="sr-Latn-RS" dirty="0"/>
              <a:t> </a:t>
            </a:r>
            <a:br>
              <a:rPr lang="sr-Latn-RS" dirty="0"/>
            </a:br>
            <a:r>
              <a:rPr lang="sr-Latn-RS" sz="2000"/>
              <a:t>(WEIRD-</a:t>
            </a:r>
            <a:r>
              <a:rPr lang="en-US" sz="2000" dirty="0"/>
              <a:t> (Western, Educated, Industrialized, Rich, Democratic)</a:t>
            </a:r>
            <a:r>
              <a:rPr lang="vi-VN" sz="2000" dirty="0"/>
              <a:t>.</a:t>
            </a:r>
            <a:endParaRPr lang="sr-Latn-RS" sz="20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89050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A82C5-7B07-FA81-B7B0-E6EF11ED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r>
              <a:rPr lang="sr-Latn-RS" sz="2400" b="1" dirty="0"/>
              <a:t>Izveštaj o ispitivanju osobe o suočavanju sa ličnom razvojnom krizom</a:t>
            </a:r>
            <a:endParaRPr lang="sr-Latn-R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292CC-852C-65DA-FC1A-26544C214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534400" cy="4876800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sr-Latn-CS" b="1" dirty="0"/>
              <a:t>Struktura izveštaja:</a:t>
            </a:r>
            <a:endParaRPr lang="sr-Latn-RS" dirty="0"/>
          </a:p>
          <a:p>
            <a:pPr marL="109728" indent="0">
              <a:buNone/>
            </a:pPr>
            <a:endParaRPr lang="sr-Latn-RS" dirty="0"/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sr-Latn-CS" dirty="0"/>
              <a:t>Informacije o ispitivanju – uslovi, tok i trajanje ispitivanja;</a:t>
            </a:r>
            <a:br>
              <a:rPr lang="sr-Latn-CS" dirty="0"/>
            </a:br>
            <a:r>
              <a:rPr lang="sr-Latn-CS" dirty="0"/>
              <a:t>obja</a:t>
            </a:r>
            <a:r>
              <a:rPr lang="hr-HR" dirty="0"/>
              <a:t>šnjenje svrhe ispitivanja, poverljivosti informacija i anonimnosti</a:t>
            </a:r>
            <a:endParaRPr lang="sr-Latn-RS" dirty="0"/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sr-Latn-CS" dirty="0"/>
              <a:t>Ponašanje ispitanika/ce tokom intervjua; opservacija i utisak ispitivača</a:t>
            </a:r>
            <a:endParaRPr lang="sr-Latn-RS" dirty="0"/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es-ES" dirty="0" err="1"/>
              <a:t>Op</a:t>
            </a:r>
            <a:r>
              <a:rPr lang="sr-Latn-CS" dirty="0"/>
              <a:t>šte informacije o ispitaniku/ci – anonimizovano</a:t>
            </a:r>
            <a:endParaRPr lang="sr-Latn-RS" dirty="0"/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sr-Latn-CS" dirty="0"/>
              <a:t>Informacije i subjektivni doživljaj razvojne krize; povezanost sa saznanjima o tom životnom periodu stečenim kroz kurs i literaturu</a:t>
            </a:r>
            <a:endParaRPr lang="sr-Latn-RS" dirty="0"/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sr-Latn-CS" dirty="0"/>
              <a:t>Način prevladavanja  krize, spoljne i unutašnje prepreke i snage</a:t>
            </a:r>
            <a:endParaRPr lang="sr-Latn-RS" dirty="0"/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sr-Latn-CS" dirty="0"/>
              <a:t>Autorefleksija – šta je ovo ispitivanje za vas značilo</a:t>
            </a:r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29550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01000" cy="808038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/>
              <a:t>Faze psihosocijalnog razvoja</a:t>
            </a:r>
            <a:r>
              <a:rPr lang="hr-HR" sz="3600" dirty="0"/>
              <a:t> </a:t>
            </a:r>
            <a:endParaRPr lang="sr-Latn-CS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8768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spcBef>
                <a:spcPct val="0"/>
              </a:spcBef>
              <a:buClr>
                <a:schemeClr val="accent2">
                  <a:lumMod val="50000"/>
                </a:schemeClr>
              </a:buClr>
              <a:buFont typeface="+mj-lt"/>
              <a:buAutoNum type="arabicPeriod" startAt="6"/>
            </a:pPr>
            <a:r>
              <a:rPr lang="hr-HR" sz="2400" b="1" i="1" dirty="0"/>
              <a:t>Faza intimnosti</a:t>
            </a:r>
            <a:r>
              <a:rPr lang="hr-HR" sz="2400" dirty="0"/>
              <a:t> </a:t>
            </a:r>
            <a:r>
              <a:rPr lang="hr-HR" sz="2400" b="1" i="1" dirty="0"/>
              <a:t>vs. izolacija</a:t>
            </a:r>
            <a:endParaRPr lang="hr-HR" sz="2400" dirty="0"/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chemeClr val="accent2">
                  <a:lumMod val="50000"/>
                </a:schemeClr>
              </a:buClr>
              <a:buNone/>
            </a:pPr>
            <a:endParaRPr lang="hr-HR" sz="2400" dirty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Uzrast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mladi odrasli - 21-30/35g.?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Značajan odnos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partnerski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Razvojni zadaci: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azvoj i održavanje odnosa koji su nam potrebni kao podrška, potvrda naše mo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u odraslom dobu, korigovanje i sprovođenje životnog plana i rešavanje problema i izazova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Potrebe: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trajniji, bliski emocionalni odnosi, početak profesionalne karijere, zasnivanje porodice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zazovi: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egativna iskustva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izvori krize</a:t>
            </a:r>
            <a:endParaRPr lang="sr-Latn-C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48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>
            <a:normAutofit/>
          </a:bodyPr>
          <a:lstStyle/>
          <a:p>
            <a:r>
              <a:rPr lang="hr-HR" b="1" dirty="0"/>
              <a:t>Faze psihosocijalnog razvoja</a:t>
            </a:r>
            <a:r>
              <a:rPr lang="hr-HR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466953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90000"/>
              </a:lnSpc>
              <a:spcBef>
                <a:spcPct val="0"/>
              </a:spcBef>
              <a:buClr>
                <a:schemeClr val="accent2">
                  <a:lumMod val="50000"/>
                </a:schemeClr>
              </a:buClr>
              <a:buFont typeface="+mj-lt"/>
              <a:buAutoNum type="arabicPeriod" startAt="7"/>
            </a:pPr>
            <a:r>
              <a:rPr lang="hr-HR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Faza (re)produkcije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vs. stagnacije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chemeClr val="accent2">
                  <a:lumMod val="50000"/>
                </a:schemeClr>
              </a:buClr>
              <a:buNone/>
            </a:pPr>
            <a:endParaRPr lang="hr-HR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odraslo doba -30/35-50/60g. 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značajan odnos: roditeljski, 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profesionalna karijera,  potomstvo, odnosi na poslu</a:t>
            </a: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buClr>
                <a:schemeClr val="accent2">
                  <a:lumMod val="50000"/>
                </a:schemeClr>
              </a:buClr>
              <a:buFont typeface="+mj-lt"/>
              <a:buAutoNum type="arabicPeriod" startAt="7"/>
            </a:pPr>
            <a:endParaRPr lang="hr-HR" sz="2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Clr>
                <a:schemeClr val="accent2">
                  <a:lumMod val="50000"/>
                </a:schemeClr>
              </a:buClr>
              <a:buNone/>
            </a:pPr>
            <a:r>
              <a:rPr lang="hr-HR" sz="2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hr-HR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Faza integriteta vs. očaja</a:t>
            </a:r>
          </a:p>
          <a:p>
            <a:pPr marL="0" indent="0">
              <a:lnSpc>
                <a:spcPct val="90000"/>
              </a:lnSpc>
              <a:buClr>
                <a:schemeClr val="accent2">
                  <a:lumMod val="50000"/>
                </a:schemeClr>
              </a:buClr>
              <a:buNone/>
            </a:pPr>
            <a:endParaRPr lang="hr-HR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zrelo doba </a:t>
            </a:r>
            <a:r>
              <a:rPr lang="hr-HR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-od 50/60- 65+g. </a:t>
            </a:r>
          </a:p>
          <a:p>
            <a:pPr marL="457200" indent="-457200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značajan odnos: separacija od dece, gubici bliskih relacija, unuci,</a:t>
            </a:r>
          </a:p>
          <a:p>
            <a:pPr marL="457200" indent="-457200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preispitivanje sopstvenog života, bilansiranje, životni smisao, odnos prema dotadašnjem iskustvu i ostvarenost ciljeva, odnos prema smrti i starenju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90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sr-Latn-RS" dirty="0"/>
              <a:t>2. Stadijumi životnog ciklusa- Levinson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9333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400" dirty="0"/>
              <a:t>P</a:t>
            </a:r>
            <a:r>
              <a:rPr lang="en-US" sz="2400" dirty="0" err="1"/>
              <a:t>ostojanje</a:t>
            </a:r>
            <a:r>
              <a:rPr lang="en-US" sz="2400" dirty="0"/>
              <a:t> </a:t>
            </a:r>
            <a:r>
              <a:rPr lang="en-US" sz="2400" dirty="0" err="1"/>
              <a:t>univerzalnog</a:t>
            </a:r>
            <a:r>
              <a:rPr lang="en-US" sz="2400" dirty="0"/>
              <a:t>, </a:t>
            </a:r>
            <a:r>
              <a:rPr lang="en-US" sz="2400" dirty="0" err="1"/>
              <a:t>fiksnog</a:t>
            </a:r>
            <a:r>
              <a:rPr lang="en-US" sz="2400" dirty="0"/>
              <a:t> </a:t>
            </a:r>
            <a:r>
              <a:rPr lang="en-US" sz="2400" dirty="0" err="1"/>
              <a:t>napredovanja</a:t>
            </a:r>
            <a:r>
              <a:rPr lang="en-US" sz="2400" dirty="0"/>
              <a:t> u </a:t>
            </a:r>
            <a:r>
              <a:rPr lang="en-US" sz="2400" dirty="0" err="1"/>
              <a:t>starosnoj</a:t>
            </a:r>
            <a:r>
              <a:rPr lang="en-US" sz="2400" dirty="0"/>
              <a:t> </a:t>
            </a:r>
            <a:r>
              <a:rPr lang="en-US" sz="2400" dirty="0" err="1"/>
              <a:t>dobi</a:t>
            </a:r>
            <a:r>
              <a:rPr lang="en-US" sz="2400" dirty="0"/>
              <a:t>, </a:t>
            </a:r>
            <a:r>
              <a:rPr lang="en-US" sz="2400" dirty="0" err="1"/>
              <a:t>kao</a:t>
            </a:r>
            <a:r>
              <a:rPr lang="en-US" sz="2400" dirty="0"/>
              <a:t> u </a:t>
            </a:r>
            <a:r>
              <a:rPr lang="en-US" sz="2400" dirty="0" err="1"/>
              <a:t>detinjstvu</a:t>
            </a:r>
            <a:r>
              <a:rPr lang="en-US" sz="2400" dirty="0"/>
              <a:t> i </a:t>
            </a:r>
            <a:r>
              <a:rPr lang="en-US" sz="2400" dirty="0" err="1"/>
              <a:t>adolescenciji</a:t>
            </a:r>
            <a:r>
              <a:rPr lang="en-US" sz="2400" dirty="0"/>
              <a:t>. </a:t>
            </a:r>
            <a:endParaRPr lang="sr-Latn-RS" sz="2400" dirty="0"/>
          </a:p>
          <a:p>
            <a:pPr marL="109728" indent="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None/>
            </a:pPr>
            <a:r>
              <a:rPr lang="en-US" sz="2400" dirty="0"/>
              <a:t>Najšire</a:t>
            </a:r>
            <a:r>
              <a:rPr lang="sr-Latn-RS" sz="2400" dirty="0"/>
              <a:t> 4</a:t>
            </a:r>
            <a:r>
              <a:rPr lang="en-US" sz="2400" dirty="0"/>
              <a:t> </a:t>
            </a:r>
            <a:r>
              <a:rPr lang="en-US" sz="2400" dirty="0" err="1"/>
              <a:t>životn</a:t>
            </a:r>
            <a:r>
              <a:rPr lang="sr-Latn-RS" sz="2400" dirty="0"/>
              <a:t>e</a:t>
            </a:r>
            <a:r>
              <a:rPr lang="en-US" sz="2400" dirty="0"/>
              <a:t> </a:t>
            </a:r>
            <a:r>
              <a:rPr lang="en-US" sz="2400" dirty="0" err="1"/>
              <a:t>faza</a:t>
            </a:r>
            <a:r>
              <a:rPr lang="en-US" sz="2400" dirty="0"/>
              <a:t> </a:t>
            </a:r>
            <a:r>
              <a:rPr lang="en-US" sz="2400" dirty="0" err="1"/>
              <a:t>životnog</a:t>
            </a:r>
            <a:r>
              <a:rPr lang="en-US" sz="2400" dirty="0"/>
              <a:t> </a:t>
            </a:r>
            <a:r>
              <a:rPr lang="en-US" sz="2400" dirty="0" err="1"/>
              <a:t>ciklusa</a:t>
            </a:r>
            <a:r>
              <a:rPr lang="en-US" sz="2400" dirty="0"/>
              <a:t>: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Detinjstvo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adolescencija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0-22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godine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 err="1"/>
              <a:t>Rano</a:t>
            </a:r>
            <a:r>
              <a:rPr lang="en-US" sz="2400" dirty="0"/>
              <a:t> </a:t>
            </a:r>
            <a:r>
              <a:rPr lang="en-US" sz="2400" dirty="0" err="1"/>
              <a:t>odraslo</a:t>
            </a:r>
            <a:r>
              <a:rPr lang="en-US" sz="2400" dirty="0"/>
              <a:t> </a:t>
            </a:r>
            <a:r>
              <a:rPr lang="en-US" sz="2400" dirty="0" err="1"/>
              <a:t>doba</a:t>
            </a:r>
            <a:r>
              <a:rPr lang="en-US" sz="2400" dirty="0"/>
              <a:t>: 1</a:t>
            </a:r>
            <a:r>
              <a:rPr lang="hr-HR" sz="2400" dirty="0"/>
              <a:t>8/22</a:t>
            </a:r>
            <a:r>
              <a:rPr lang="en-US" sz="2400" dirty="0"/>
              <a:t>-4</a:t>
            </a:r>
            <a:r>
              <a:rPr lang="hr-HR" sz="2400" dirty="0"/>
              <a:t>o</a:t>
            </a:r>
            <a:r>
              <a:rPr lang="en-US" sz="2400" dirty="0"/>
              <a:t> </a:t>
            </a:r>
            <a:r>
              <a:rPr lang="en-US" sz="2400" dirty="0" err="1"/>
              <a:t>godina</a:t>
            </a:r>
            <a:endParaRPr lang="en-US" sz="2400" dirty="0"/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 err="1"/>
              <a:t>Srednje</a:t>
            </a:r>
            <a:r>
              <a:rPr lang="en-US" sz="2400" dirty="0"/>
              <a:t> </a:t>
            </a:r>
            <a:r>
              <a:rPr lang="en-US" sz="2400" dirty="0" err="1"/>
              <a:t>odraslo</a:t>
            </a:r>
            <a:r>
              <a:rPr lang="en-US" sz="2400" dirty="0"/>
              <a:t> </a:t>
            </a:r>
            <a:r>
              <a:rPr lang="en-US" sz="2400" dirty="0" err="1"/>
              <a:t>doba</a:t>
            </a:r>
            <a:r>
              <a:rPr lang="en-US" sz="2400" dirty="0"/>
              <a:t>: 40-65 </a:t>
            </a:r>
            <a:r>
              <a:rPr lang="en-US" sz="2400" dirty="0" err="1"/>
              <a:t>godina</a:t>
            </a:r>
            <a:endParaRPr lang="en-US" sz="2400" dirty="0"/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 err="1"/>
              <a:t>Kasno</a:t>
            </a:r>
            <a:r>
              <a:rPr lang="en-US" sz="2400" dirty="0"/>
              <a:t> </a:t>
            </a:r>
            <a:r>
              <a:rPr lang="en-US" sz="2400" dirty="0" err="1"/>
              <a:t>odraslo</a:t>
            </a:r>
            <a:r>
              <a:rPr lang="en-US" sz="2400" dirty="0"/>
              <a:t> </a:t>
            </a:r>
            <a:r>
              <a:rPr lang="en-US" sz="2400" dirty="0" err="1"/>
              <a:t>doba</a:t>
            </a:r>
            <a:r>
              <a:rPr lang="en-US" sz="2400" dirty="0"/>
              <a:t>: 6</a:t>
            </a:r>
            <a:r>
              <a:rPr lang="hr-HR" sz="2400" dirty="0"/>
              <a:t>5</a:t>
            </a:r>
            <a:r>
              <a:rPr lang="en-US" sz="2400" dirty="0"/>
              <a:t>-?</a:t>
            </a:r>
          </a:p>
          <a:p>
            <a:pPr marL="109728" indent="0" algn="ctr">
              <a:buNone/>
            </a:pPr>
            <a:r>
              <a:rPr lang="sr-Latn-RS" sz="2400" dirty="0"/>
              <a:t>Odraslo doba- stagnacija vs. promene?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4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15425" cy="6309960"/>
          </a:xfrm>
        </p:spPr>
      </p:pic>
    </p:spTree>
    <p:extLst>
      <p:ext uri="{BB962C8B-B14F-4D97-AF65-F5344CB8AC3E}">
        <p14:creationId xmlns:p14="http://schemas.microsoft.com/office/powerpoint/2010/main" val="2243196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r>
              <a:rPr lang="sr-Latn-RS" dirty="0"/>
              <a:t>Životna struktura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924800" cy="4593336"/>
          </a:xfrm>
        </p:spPr>
        <p:txBody>
          <a:bodyPr>
            <a:norm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400" b="1" dirty="0"/>
              <a:t>Obrasci načina života </a:t>
            </a:r>
            <a:r>
              <a:rPr lang="sr-Latn-RS" sz="2400" dirty="0"/>
              <a:t>osobe u određenom periodu koji predstavljaju </a:t>
            </a:r>
            <a:r>
              <a:rPr lang="sr-Latn-RS" sz="2400" u="sng" dirty="0"/>
              <a:t>kognitivni referentni okvir </a:t>
            </a:r>
            <a:r>
              <a:rPr lang="sr-Latn-RS" sz="2400" dirty="0"/>
              <a:t>koji odražava promenljivi  doživljaj sopstvenog života i njegovog smisla 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400" b="1" dirty="0"/>
              <a:t>Posao i porodica</a:t>
            </a:r>
            <a:r>
              <a:rPr lang="en-US" sz="2400" b="1" dirty="0"/>
              <a:t> </a:t>
            </a:r>
            <a:r>
              <a:rPr lang="en-US" sz="2400" dirty="0" err="1"/>
              <a:t>su</a:t>
            </a:r>
            <a:r>
              <a:rPr lang="sr-Latn-RS" sz="2400" dirty="0"/>
              <a:t> </a:t>
            </a:r>
            <a:r>
              <a:rPr lang="sr-Latn-RS" sz="2400" u="sng" dirty="0"/>
              <a:t>centralne teme</a:t>
            </a:r>
            <a:r>
              <a:rPr lang="en-US" sz="2400" dirty="0"/>
              <a:t>,</a:t>
            </a:r>
            <a:r>
              <a:rPr lang="sr-Latn-RS" sz="2400" dirty="0"/>
              <a:t> ali uključuje i grupnu pripadnost, različite socijalne identitete (etnički, religijski, rasni, klasni,...), značajne lične i društvene događaje, uspone i padove,... 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400" dirty="0"/>
              <a:t>U različitim periodima života različita je životna struktura, a prelazak iz jedne u drugu  traje približno 5 godina- </a:t>
            </a:r>
            <a:r>
              <a:rPr lang="sr-Latn-RS" sz="2400" b="1" dirty="0"/>
              <a:t>periodi tranzicije</a:t>
            </a:r>
          </a:p>
        </p:txBody>
      </p:sp>
    </p:spTree>
    <p:extLst>
      <p:ext uri="{BB962C8B-B14F-4D97-AF65-F5344CB8AC3E}">
        <p14:creationId xmlns:p14="http://schemas.microsoft.com/office/powerpoint/2010/main" val="3635620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sr-Latn-RS" dirty="0"/>
              <a:t>Univerzalni poredak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638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akro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univerzalni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poredak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vremenski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raspored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životnih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događaja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porodica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karijera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osećaj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zrelosti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razlikuju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redosled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ostaje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Pojedinci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prolaze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kroz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beskrajno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različite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načine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univerzalni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  <a:endParaRPr lang="sr-Latn-R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Događaji kao markeri-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lazak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kuće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venčanje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započinjanje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prvog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rađanje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dece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godišnja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razvoja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odraslih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nisu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dobri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loši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oblikovano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određenim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biološkim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psihološkim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socijalnim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faktorima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edinstven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razvojn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zada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izbor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obaveze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pomeriti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napred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postaviti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temelje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sledeću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fazu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stvoriti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stagnaciju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krizu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godinama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dolaze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45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661</TotalTime>
  <Words>2383</Words>
  <Application>Microsoft Office PowerPoint</Application>
  <PresentationFormat>On-screen Show (4:3)</PresentationFormat>
  <Paragraphs>190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Calibri</vt:lpstr>
      <vt:lpstr>Georgia</vt:lpstr>
      <vt:lpstr>Times New Roman</vt:lpstr>
      <vt:lpstr>Trebuchet MS</vt:lpstr>
      <vt:lpstr>Wingdings</vt:lpstr>
      <vt:lpstr>Wingdings 2</vt:lpstr>
      <vt:lpstr>Urban</vt:lpstr>
      <vt:lpstr>PowerPoint Presentation</vt:lpstr>
      <vt:lpstr>Faze razvoja identiteta- Erikson</vt:lpstr>
      <vt:lpstr>PowerPoint Presentation</vt:lpstr>
      <vt:lpstr>Faze psihosocijalnog razvoja </vt:lpstr>
      <vt:lpstr>Faze psihosocijalnog razvoja </vt:lpstr>
      <vt:lpstr>2. Stadijumi životnog ciklusa- Levinson</vt:lpstr>
      <vt:lpstr>PowerPoint Presentation</vt:lpstr>
      <vt:lpstr>Životna struktura</vt:lpstr>
      <vt:lpstr>Univerzalni poredak</vt:lpstr>
      <vt:lpstr>Prelazni periodi</vt:lpstr>
      <vt:lpstr>Prelazni periodi</vt:lpstr>
      <vt:lpstr>Prelazni period</vt:lpstr>
      <vt:lpstr>Prelazni period</vt:lpstr>
      <vt:lpstr>Tranzicije</vt:lpstr>
      <vt:lpstr>Tranzicije</vt:lpstr>
      <vt:lpstr>ŽIVOTNI CIKLUS PORODICE</vt:lpstr>
      <vt:lpstr>ŽIVOTNI CIKLUS PORODICE</vt:lpstr>
      <vt:lpstr>I POČETNA PORODICA</vt:lpstr>
      <vt:lpstr>I POČETNA PORODICA</vt:lpstr>
      <vt:lpstr>I POČETNA PORODICA</vt:lpstr>
      <vt:lpstr>II PORODICA SA MALIM DETETOM </vt:lpstr>
      <vt:lpstr>II PORODICA SA MALIM DETETOM</vt:lpstr>
      <vt:lpstr>III PORODICA SA PREDŠKOLSKIM  DETETOM</vt:lpstr>
      <vt:lpstr>IV PORODICA SA ŠKOLSKIM  DETETOM</vt:lpstr>
      <vt:lpstr>V PORODICA SA ADOLESCENTOM</vt:lpstr>
      <vt:lpstr>V PORODICA SA ADOLESCENTOM</vt:lpstr>
      <vt:lpstr>V PORODICA SA ADOLESCENTOM</vt:lpstr>
      <vt:lpstr>VI ODLAZAK DECE OD RODITELJA </vt:lpstr>
      <vt:lpstr>VI ODLAZAK DECE OD RODITELJA</vt:lpstr>
      <vt:lpstr>Zaključak </vt:lpstr>
      <vt:lpstr>Izveštaj o ispitivanju osobe o suočavanju sa ličnom razvojnom krizom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Tamara Dzamonja Ignjatovic</cp:lastModifiedBy>
  <cp:revision>64</cp:revision>
  <dcterms:created xsi:type="dcterms:W3CDTF">2022-10-30T12:15:27Z</dcterms:created>
  <dcterms:modified xsi:type="dcterms:W3CDTF">2026-01-20T09:37:37Z</dcterms:modified>
</cp:coreProperties>
</file>