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3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9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7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5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1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7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535F7-EE1F-4239-A069-7682352F5822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DB3A9-461E-4BE2-8106-2FFF690C7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375" y="20783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latin typeface="Bahnschrift" panose="020B0502040204020203" pitchFamily="34" charset="0"/>
              </a:rPr>
              <a:t>UNIT 1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 </a:t>
            </a:r>
            <a:br>
              <a:rPr lang="sr-Latn-RS" dirty="0" smtClean="0"/>
            </a:br>
            <a:r>
              <a:rPr lang="sr-Latn-RS" b="1" dirty="0" smtClean="0">
                <a:solidFill>
                  <a:srgbClr val="FF0000"/>
                </a:solidFill>
                <a:latin typeface="Bahnschrift" panose="020B0502040204020203" pitchFamily="34" charset="0"/>
              </a:rPr>
              <a:t>INVESTIGATING THE ANCIENT PAST</a:t>
            </a:r>
            <a:endParaRPr lang="en-US" b="1" dirty="0">
              <a:solidFill>
                <a:srgbClr val="FF000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026" y="332135"/>
            <a:ext cx="10515600" cy="516024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latin typeface="Bahnschrift" panose="020B0502040204020203" pitchFamily="34" charset="0"/>
              </a:rPr>
              <a:t>INVESTIGATING THE ANCIENT PAST</a:t>
            </a:r>
            <a:endParaRPr lang="en-US" b="1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087" y="1162306"/>
            <a:ext cx="10879975" cy="509630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would you define the subject matter of history/archeology?</a:t>
            </a:r>
          </a:p>
          <a:p>
            <a:r>
              <a:rPr lang="en-US" dirty="0" smtClean="0"/>
              <a:t>What are the similarities/differences between studying history and archeology as scientific fields?</a:t>
            </a:r>
          </a:p>
          <a:p>
            <a:r>
              <a:rPr lang="en-US" dirty="0" smtClean="0"/>
              <a:t>Why did you choose to study history/archeology at the university level</a:t>
            </a:r>
            <a:r>
              <a:rPr lang="en-US" dirty="0"/>
              <a:t>?</a:t>
            </a:r>
            <a:endParaRPr lang="en-US" dirty="0" smtClean="0"/>
          </a:p>
        </p:txBody>
      </p:sp>
      <p:sp>
        <p:nvSpPr>
          <p:cNvPr id="5" name="Rectangular Callout 315"/>
          <p:cNvSpPr>
            <a:spLocks noChangeArrowheads="1"/>
          </p:cNvSpPr>
          <p:nvPr/>
        </p:nvSpPr>
        <p:spPr bwMode="auto">
          <a:xfrm>
            <a:off x="1002009" y="1295833"/>
            <a:ext cx="1757363" cy="1008062"/>
          </a:xfrm>
          <a:prstGeom prst="wedgeRectCallout">
            <a:avLst>
              <a:gd name="adj1" fmla="val -20833"/>
              <a:gd name="adj2" fmla="val 62500"/>
            </a:avLst>
          </a:prstGeom>
          <a:noFill/>
          <a:ln w="25400">
            <a:solidFill>
              <a:srgbClr val="800C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History is the version of past events that people have decided to agree upon.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Napoleon Bonaparte</a:t>
            </a:r>
          </a:p>
        </p:txBody>
      </p:sp>
      <p:sp>
        <p:nvSpPr>
          <p:cNvPr id="6" name="Oval Callout 163"/>
          <p:cNvSpPr>
            <a:spLocks noChangeArrowheads="1"/>
          </p:cNvSpPr>
          <p:nvPr/>
        </p:nvSpPr>
        <p:spPr bwMode="auto">
          <a:xfrm>
            <a:off x="3141065" y="1295832"/>
            <a:ext cx="1882775" cy="1008063"/>
          </a:xfrm>
          <a:prstGeom prst="wedgeEllipseCallout">
            <a:avLst>
              <a:gd name="adj1" fmla="val -17995"/>
              <a:gd name="adj2" fmla="val 62523"/>
            </a:avLst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History is written by the victors.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Walter Benjamin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Oval Callout 316"/>
          <p:cNvSpPr>
            <a:spLocks noChangeArrowheads="1"/>
          </p:cNvSpPr>
          <p:nvPr/>
        </p:nvSpPr>
        <p:spPr bwMode="auto">
          <a:xfrm>
            <a:off x="5578718" y="1231760"/>
            <a:ext cx="2070100" cy="1373446"/>
          </a:xfrm>
          <a:prstGeom prst="wedgeEllipseCallout">
            <a:avLst>
              <a:gd name="adj1" fmla="val -18375"/>
              <a:gd name="adj2" fmla="val 36130"/>
            </a:avLst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Archeology is not what you find, it’s what you find out.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David Hurst Thomas</a:t>
            </a:r>
          </a:p>
        </p:txBody>
      </p:sp>
      <p:sp>
        <p:nvSpPr>
          <p:cNvPr id="8" name="Rounded Rectangular Callout 318"/>
          <p:cNvSpPr>
            <a:spLocks noChangeArrowheads="1"/>
          </p:cNvSpPr>
          <p:nvPr/>
        </p:nvSpPr>
        <p:spPr bwMode="auto">
          <a:xfrm>
            <a:off x="8153869" y="1418340"/>
            <a:ext cx="1808163" cy="992187"/>
          </a:xfrm>
          <a:prstGeom prst="wedgeRoundRectCallout">
            <a:avLst>
              <a:gd name="adj1" fmla="val -19162"/>
              <a:gd name="adj2" fmla="val 63250"/>
              <a:gd name="adj3" fmla="val 16667"/>
            </a:avLst>
          </a:prstGeom>
          <a:noFill/>
          <a:ln w="25400">
            <a:solidFill>
              <a:srgbClr val="800C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Those that fail to learn from history, are doomed to repeat 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     Winston Churchill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ular Callout 289"/>
          <p:cNvSpPr>
            <a:spLocks noChangeArrowheads="1"/>
          </p:cNvSpPr>
          <p:nvPr/>
        </p:nvSpPr>
        <p:spPr bwMode="auto">
          <a:xfrm>
            <a:off x="1004463" y="2766779"/>
            <a:ext cx="1947862" cy="100965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noFill/>
          <a:ln w="25400">
            <a:solidFill>
              <a:srgbClr val="800C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The more you know about the past, the better prepared you are for the future.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Theodore Roosevelt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ounded Rectangular Callout 317"/>
          <p:cNvSpPr>
            <a:spLocks noChangeArrowheads="1"/>
          </p:cNvSpPr>
          <p:nvPr/>
        </p:nvSpPr>
        <p:spPr bwMode="auto">
          <a:xfrm>
            <a:off x="3734790" y="2799235"/>
            <a:ext cx="2578100" cy="911225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F2F2F2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The archeologist is the best husband a woman can have. The older she gets, the more interested he is in her.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Agatha Christie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ounded Rectangular Callout 313"/>
          <p:cNvSpPr>
            <a:spLocks noChangeArrowheads="1"/>
          </p:cNvSpPr>
          <p:nvPr/>
        </p:nvSpPr>
        <p:spPr bwMode="auto">
          <a:xfrm>
            <a:off x="6938335" y="2818663"/>
            <a:ext cx="2431067" cy="934009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noFill/>
          <a:ln w="25400">
            <a:solidFill>
              <a:srgbClr val="800C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Archeology holds all the keys to understanding who we are and where we come from.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Sarah </a:t>
            </a:r>
            <a:r>
              <a:rPr kumimoji="0" lang="en-US" altLang="en-US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rPr>
              <a:t>Parcak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58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39" y="315249"/>
            <a:ext cx="10515600" cy="58252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hnschrift" panose="020B0502040204020203" pitchFamily="34" charset="0"/>
              </a:rPr>
              <a:t>HISTORY AND THE PAST 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377" y="958848"/>
            <a:ext cx="11290070" cy="5674707"/>
          </a:xfrm>
        </p:spPr>
        <p:txBody>
          <a:bodyPr/>
          <a:lstStyle/>
          <a:p>
            <a:r>
              <a:rPr lang="en-US" sz="2000" dirty="0" smtClean="0"/>
              <a:t>The common way of defining history is saying that </a:t>
            </a:r>
            <a:r>
              <a:rPr lang="en-US" sz="2000" i="1" dirty="0" smtClean="0"/>
              <a:t>history is the study of the past</a:t>
            </a:r>
            <a:r>
              <a:rPr lang="en-US" sz="2000" dirty="0" smtClean="0"/>
              <a:t>.  </a:t>
            </a:r>
          </a:p>
          <a:p>
            <a:r>
              <a:rPr lang="en-US" sz="2000" dirty="0" smtClean="0"/>
              <a:t>But studying the past is not a simple collection of facts – historians usually look for patterns – e.g. cause and effect, what has remained the same, what has changed and why. </a:t>
            </a:r>
          </a:p>
          <a:p>
            <a:r>
              <a:rPr lang="en-US" sz="2000" dirty="0" smtClean="0"/>
              <a:t>Historians follow a process of </a:t>
            </a:r>
            <a:r>
              <a:rPr lang="en-US" sz="2000" b="1" dirty="0" smtClean="0">
                <a:solidFill>
                  <a:srgbClr val="FF0000"/>
                </a:solidFill>
              </a:rPr>
              <a:t>historical inquiry</a:t>
            </a:r>
            <a:r>
              <a:rPr lang="en-US" sz="2000" dirty="0" smtClean="0"/>
              <a:t>: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           - a process of investigation that includes posing questions,</a:t>
            </a:r>
          </a:p>
          <a:p>
            <a:pPr marL="914400" lvl="2" indent="0" algn="just">
              <a:buNone/>
            </a:pPr>
            <a:r>
              <a:rPr lang="en-US" sz="1600" dirty="0" smtClean="0"/>
              <a:t> locating and analyzing sources and using evidence from</a:t>
            </a:r>
          </a:p>
          <a:p>
            <a:pPr marL="914400" lvl="2" indent="0" algn="just">
              <a:buNone/>
            </a:pPr>
            <a:r>
              <a:rPr lang="en-US" sz="1600" dirty="0" smtClean="0"/>
              <a:t> sources to develop an informed explanation about the past. 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In reconstructing the past, the aim of a historian is to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 identify the best version – or the perspective most likely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 to be correct.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Oral accounts, written documents, artifacts and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 archeological finds form the basis of research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 and investigation in history.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993" y="1966333"/>
            <a:ext cx="5097000" cy="37623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7007" y="6001788"/>
            <a:ext cx="4382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inquiry</a:t>
            </a:r>
            <a:r>
              <a:rPr lang="en-US" dirty="0" smtClean="0"/>
              <a:t> /</a:t>
            </a:r>
            <a:r>
              <a:rPr lang="en-US" dirty="0" err="1" smtClean="0"/>
              <a:t>ɪn</a:t>
            </a:r>
            <a:r>
              <a:rPr lang="en-US" dirty="0" err="1"/>
              <a:t>ˈkwʌɪ</a:t>
            </a:r>
            <a:r>
              <a:rPr lang="en-US" dirty="0"/>
              <a:t>(ə)</a:t>
            </a:r>
            <a:r>
              <a:rPr lang="en-US" dirty="0" err="1"/>
              <a:t>ri</a:t>
            </a:r>
            <a:r>
              <a:rPr lang="en-US" dirty="0" smtClean="0"/>
              <a:t>/ - investigation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2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77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hnschrift" panose="020B0502040204020203" pitchFamily="34" charset="0"/>
              </a:rPr>
              <a:t>GATHERING THE EVIDENCE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010" y="956751"/>
            <a:ext cx="11308977" cy="5254251"/>
          </a:xfrm>
        </p:spPr>
        <p:txBody>
          <a:bodyPr/>
          <a:lstStyle/>
          <a:p>
            <a:r>
              <a:rPr lang="en-US" dirty="0" smtClean="0"/>
              <a:t>Historians should not rely on </a:t>
            </a:r>
            <a:r>
              <a:rPr lang="en-US" u="sng" dirty="0" smtClean="0"/>
              <a:t>only one source of evidence </a:t>
            </a:r>
            <a:r>
              <a:rPr lang="en-US" dirty="0" smtClean="0"/>
              <a:t>for an inquiry. Why?</a:t>
            </a:r>
            <a:endParaRPr lang="en-US" dirty="0"/>
          </a:p>
          <a:p>
            <a:r>
              <a:rPr lang="en-US" dirty="0" smtClean="0"/>
              <a:t>Because:</a:t>
            </a:r>
          </a:p>
          <a:p>
            <a:pPr lvl="1"/>
            <a:r>
              <a:rPr lang="en-US" dirty="0" smtClean="0"/>
              <a:t>- it may be incorrect or </a:t>
            </a:r>
            <a:r>
              <a:rPr lang="en-US" dirty="0" smtClean="0">
                <a:solidFill>
                  <a:srgbClr val="FF0000"/>
                </a:solidFill>
              </a:rPr>
              <a:t>distorted </a:t>
            </a:r>
          </a:p>
          <a:p>
            <a:pPr lvl="1"/>
            <a:r>
              <a:rPr lang="en-US" dirty="0" smtClean="0"/>
              <a:t>- it may contain errors – accidental or </a:t>
            </a:r>
            <a:r>
              <a:rPr lang="en-US" dirty="0" smtClean="0">
                <a:solidFill>
                  <a:srgbClr val="FF0000"/>
                </a:solidFill>
              </a:rPr>
              <a:t>deliberate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- it may be an </a:t>
            </a:r>
            <a:r>
              <a:rPr lang="en-US" dirty="0" smtClean="0">
                <a:solidFill>
                  <a:srgbClr val="FF0000"/>
                </a:solidFill>
              </a:rPr>
              <a:t>exaggeration</a:t>
            </a:r>
            <a:r>
              <a:rPr lang="en-US" dirty="0" smtClean="0"/>
              <a:t> or it may </a:t>
            </a:r>
            <a:r>
              <a:rPr lang="en-US" dirty="0" smtClean="0">
                <a:solidFill>
                  <a:srgbClr val="FF0000"/>
                </a:solidFill>
              </a:rPr>
              <a:t>omit</a:t>
            </a:r>
            <a:r>
              <a:rPr lang="en-US" dirty="0" smtClean="0"/>
              <a:t> important parts</a:t>
            </a:r>
          </a:p>
          <a:p>
            <a:pPr lvl="1"/>
            <a:r>
              <a:rPr lang="en-US" dirty="0" smtClean="0"/>
              <a:t>- it may reflect a strong </a:t>
            </a:r>
            <a:r>
              <a:rPr lang="en-US" dirty="0" smtClean="0">
                <a:solidFill>
                  <a:srgbClr val="FF0000"/>
                </a:solidFill>
              </a:rPr>
              <a:t>bias </a:t>
            </a:r>
          </a:p>
          <a:p>
            <a:pPr marL="0" indent="0">
              <a:buNone/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Historians need to look for and analyze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as many sources of evidence as possible.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982" y="3627893"/>
            <a:ext cx="3801005" cy="17242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03633" y="2286000"/>
            <a:ext cx="438646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distorted </a:t>
            </a:r>
            <a:r>
              <a:rPr lang="en-US" dirty="0" smtClean="0"/>
              <a:t>– misrepresented, misleading, false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764113" y="2717046"/>
            <a:ext cx="240186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deliberate </a:t>
            </a:r>
            <a:r>
              <a:rPr lang="en-US" dirty="0" smtClean="0"/>
              <a:t>– intentional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65469" y="5368232"/>
            <a:ext cx="1038833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exaggeration </a:t>
            </a:r>
            <a:r>
              <a:rPr lang="en-US" dirty="0" smtClean="0"/>
              <a:t>/</a:t>
            </a:r>
            <a:r>
              <a:rPr lang="en-US" dirty="0" err="1" smtClean="0"/>
              <a:t>ɪɡˌzadʒəˈreɪʃn</a:t>
            </a:r>
            <a:r>
              <a:rPr lang="en-US" dirty="0" smtClean="0"/>
              <a:t>/</a:t>
            </a:r>
            <a:r>
              <a:rPr lang="en-US" b="1" dirty="0" smtClean="0"/>
              <a:t> </a:t>
            </a:r>
            <a:r>
              <a:rPr lang="en-US" dirty="0" smtClean="0"/>
              <a:t>– a statement that represents something as way better of worse than it really is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5485" y="5857743"/>
            <a:ext cx="7162397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t</a:t>
            </a:r>
            <a:r>
              <a:rPr lang="en-US" b="1" dirty="0" smtClean="0"/>
              <a:t>o omit  </a:t>
            </a:r>
            <a:r>
              <a:rPr lang="en-US" dirty="0" smtClean="0"/>
              <a:t>– to leave out; to exclude something (spr. </a:t>
            </a:r>
            <a:r>
              <a:rPr lang="en-US" i="1" dirty="0" err="1" smtClean="0"/>
              <a:t>izostaviti</a:t>
            </a:r>
            <a:r>
              <a:rPr lang="en-US" dirty="0"/>
              <a:t>)</a:t>
            </a:r>
            <a:r>
              <a:rPr lang="en-US" dirty="0" smtClean="0"/>
              <a:t>   </a:t>
            </a:r>
            <a:r>
              <a:rPr lang="en-US" b="1" dirty="0" smtClean="0">
                <a:solidFill>
                  <a:srgbClr val="FF0000"/>
                </a:solidFill>
              </a:rPr>
              <a:t>omission (n.)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010" y="3843695"/>
            <a:ext cx="855681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/>
              <a:t>bias </a:t>
            </a:r>
            <a:r>
              <a:rPr lang="en-US" altLang="en-US" sz="14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/ˈ</a:t>
            </a:r>
            <a:r>
              <a:rPr lang="en-US" altLang="en-US" sz="14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bʌɪəs</a:t>
            </a:r>
            <a:r>
              <a:rPr lang="en-US" altLang="en-US" sz="1400" dirty="0" smtClean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dirty="0" smtClean="0"/>
              <a:t>– prejudice for </a:t>
            </a:r>
            <a:r>
              <a:rPr lang="en-US" dirty="0"/>
              <a:t>o</a:t>
            </a:r>
            <a:r>
              <a:rPr lang="en-US" dirty="0" smtClean="0"/>
              <a:t>r against someone/something (</a:t>
            </a:r>
            <a:r>
              <a:rPr lang="en-US" dirty="0" err="1" smtClean="0"/>
              <a:t>srp</a:t>
            </a:r>
            <a:r>
              <a:rPr lang="en-US" dirty="0" smtClean="0"/>
              <a:t>. </a:t>
            </a:r>
            <a:r>
              <a:rPr lang="en-US" i="1" dirty="0" err="1" smtClean="0"/>
              <a:t>predrasud</a:t>
            </a:r>
            <a:r>
              <a:rPr lang="sr-Latn-RS" i="1" dirty="0" smtClean="0"/>
              <a:t>a</a:t>
            </a:r>
            <a:r>
              <a:rPr lang="en-US" i="1" dirty="0" smtClean="0"/>
              <a:t>,</a:t>
            </a:r>
            <a:r>
              <a:rPr lang="en-US" i="1" dirty="0" err="1" smtClean="0"/>
              <a:t>predube</a:t>
            </a:r>
            <a:r>
              <a:rPr lang="sr-Latn-RS" i="1" dirty="0" smtClean="0"/>
              <a:t>đenje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-261610"/>
            <a:ext cx="184731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89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2262"/>
            <a:ext cx="10515600" cy="44888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hnschrift" panose="020B0502040204020203" pitchFamily="34" charset="0"/>
              </a:rPr>
              <a:t>UNDERSTANDING THE PAST 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691" y="1014154"/>
            <a:ext cx="10515600" cy="512955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conducting their investigations (or inquiries), historians rely on the work of many other experts: biologists, geneticists, paleontologists, anthropologists and archeologists, translators, etc.</a:t>
            </a:r>
          </a:p>
          <a:p>
            <a:r>
              <a:rPr lang="en-US" dirty="0" smtClean="0"/>
              <a:t>Just like detectives or journalists, historians ask </a:t>
            </a:r>
            <a:r>
              <a:rPr lang="en-US" u="sng" dirty="0" smtClean="0">
                <a:solidFill>
                  <a:srgbClr val="FF0000"/>
                </a:solidFill>
              </a:rPr>
              <a:t>the 5 basic ‘W’ questions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ho,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hat,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hen,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here and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hy. </a:t>
            </a:r>
          </a:p>
          <a:p>
            <a:r>
              <a:rPr lang="en-US" dirty="0" smtClean="0"/>
              <a:t>_______________ is often called ‘</a:t>
            </a:r>
            <a:r>
              <a:rPr lang="en-US" i="1" dirty="0" smtClean="0"/>
              <a:t>the father of history</a:t>
            </a:r>
            <a:r>
              <a:rPr lang="en-US" dirty="0" smtClean="0"/>
              <a:t>’. 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He was the first to record what he had read, saw or heard in a planned and ordered manner. </a:t>
            </a:r>
          </a:p>
          <a:p>
            <a:r>
              <a:rPr lang="en-US" dirty="0" smtClean="0"/>
              <a:t>He is best known for his nine-volume text </a:t>
            </a:r>
            <a:r>
              <a:rPr lang="en-US" b="1" i="1" dirty="0" smtClean="0"/>
              <a:t>The Histories </a:t>
            </a:r>
            <a:r>
              <a:rPr lang="en-US" dirty="0" smtClean="0"/>
              <a:t>which documents the circumstances that had led to the wars between ancient Greece and Persia (480 to 479 BCE).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:\Users\User\Desktop\physicalapp.htm_txt_herodotus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4390" y="2731884"/>
            <a:ext cx="1538489" cy="26880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838199" y="2922494"/>
            <a:ext cx="2631141" cy="3785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Herodotus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8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108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hnschrift" panose="020B0502040204020203" pitchFamily="34" charset="0"/>
              </a:rPr>
              <a:t>THE ROLE OF ARCHEOLOGISTS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245" y="933601"/>
            <a:ext cx="11399330" cy="5318598"/>
          </a:xfrm>
        </p:spPr>
        <p:txBody>
          <a:bodyPr>
            <a:normAutofit/>
          </a:bodyPr>
          <a:lstStyle/>
          <a:p>
            <a:r>
              <a:rPr lang="en-US" dirty="0" smtClean="0"/>
              <a:t>Archeology is the </a:t>
            </a:r>
            <a:r>
              <a:rPr lang="en-US" i="1" dirty="0" smtClean="0"/>
              <a:t>study of past cultures through material (physical) remains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remains may include:</a:t>
            </a:r>
          </a:p>
          <a:p>
            <a:pPr lvl="1"/>
            <a:r>
              <a:rPr lang="en-US" dirty="0" smtClean="0"/>
              <a:t>-</a:t>
            </a:r>
            <a:r>
              <a:rPr lang="sr-Latn-RS" dirty="0" smtClean="0"/>
              <a:t> </a:t>
            </a:r>
            <a:r>
              <a:rPr lang="en-US" dirty="0" smtClean="0"/>
              <a:t>skeletal remains</a:t>
            </a:r>
          </a:p>
          <a:p>
            <a:pPr lvl="1"/>
            <a:r>
              <a:rPr lang="en-US" dirty="0" smtClean="0"/>
              <a:t>-</a:t>
            </a:r>
            <a:r>
              <a:rPr lang="sr-Latn-RS" dirty="0" smtClean="0"/>
              <a:t> </a:t>
            </a:r>
            <a:r>
              <a:rPr lang="en-US" dirty="0" smtClean="0"/>
              <a:t>the ruins of temples, towns and tombs</a:t>
            </a:r>
          </a:p>
          <a:p>
            <a:pPr lvl="1"/>
            <a:r>
              <a:rPr lang="en-US" dirty="0" smtClean="0"/>
              <a:t>-</a:t>
            </a:r>
            <a:r>
              <a:rPr lang="sr-Latn-RS" dirty="0" smtClean="0"/>
              <a:t> various</a:t>
            </a:r>
            <a:r>
              <a:rPr lang="en-US" dirty="0" smtClean="0"/>
              <a:t> artifacts </a:t>
            </a:r>
          </a:p>
          <a:p>
            <a:pPr lvl="1"/>
            <a:r>
              <a:rPr lang="en-US" dirty="0" smtClean="0"/>
              <a:t>-</a:t>
            </a:r>
            <a:r>
              <a:rPr lang="sr-Latn-RS" dirty="0" smtClean="0"/>
              <a:t> </a:t>
            </a:r>
            <a:r>
              <a:rPr lang="en-US" dirty="0" smtClean="0"/>
              <a:t>weapons, tools, coins, inscriptions</a:t>
            </a:r>
          </a:p>
          <a:p>
            <a:pPr lvl="1"/>
            <a:r>
              <a:rPr lang="en-US" dirty="0" smtClean="0"/>
              <a:t>-</a:t>
            </a:r>
            <a:r>
              <a:rPr lang="sr-Latn-RS" dirty="0" smtClean="0"/>
              <a:t> </a:t>
            </a:r>
            <a:r>
              <a:rPr lang="en-US" dirty="0" smtClean="0"/>
              <a:t>even rubbish dumps (</a:t>
            </a:r>
            <a:r>
              <a:rPr lang="en-US" dirty="0" err="1" smtClean="0">
                <a:solidFill>
                  <a:srgbClr val="FF0000"/>
                </a:solidFill>
              </a:rPr>
              <a:t>middens</a:t>
            </a:r>
            <a:r>
              <a:rPr lang="en-US" dirty="0" smtClean="0"/>
              <a:t>)   </a:t>
            </a:r>
          </a:p>
          <a:p>
            <a:r>
              <a:rPr lang="en-US" dirty="0" smtClean="0"/>
              <a:t>Archeologists use these remains to understand and re-create all aspects of past cultures.</a:t>
            </a:r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archeological </a:t>
            </a:r>
            <a:r>
              <a:rPr lang="en-US" b="1" dirty="0">
                <a:solidFill>
                  <a:srgbClr val="FF0000"/>
                </a:solidFill>
              </a:rPr>
              <a:t>record</a:t>
            </a:r>
            <a:r>
              <a:rPr lang="en-US" dirty="0"/>
              <a:t> collects, studies, and analyzes all things related to past human activity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04660" y="3520088"/>
            <a:ext cx="6174970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b="1" dirty="0" err="1"/>
              <a:t>m</a:t>
            </a:r>
            <a:r>
              <a:rPr lang="en-US" b="1" dirty="0" err="1" smtClean="0"/>
              <a:t>idden</a:t>
            </a:r>
            <a:r>
              <a:rPr lang="en-US" dirty="0" smtClean="0"/>
              <a:t> – an old dump for domestic waste (</a:t>
            </a:r>
            <a:r>
              <a:rPr lang="sr-Latn-RS" dirty="0" smtClean="0"/>
              <a:t>srp. </a:t>
            </a:r>
            <a:r>
              <a:rPr lang="en-US" i="1" dirty="0" err="1" smtClean="0"/>
              <a:t>otpadne</a:t>
            </a:r>
            <a:r>
              <a:rPr lang="en-US" i="1" dirty="0" smtClean="0"/>
              <a:t> </a:t>
            </a:r>
            <a:r>
              <a:rPr lang="en-US" i="1" dirty="0" err="1" smtClean="0"/>
              <a:t>humke</a:t>
            </a:r>
            <a:r>
              <a:rPr lang="en-US" dirty="0"/>
              <a:t>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76901" y="5664801"/>
            <a:ext cx="10527914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sr-Latn-RS" b="1" dirty="0"/>
              <a:t>a</a:t>
            </a:r>
            <a:r>
              <a:rPr lang="en-US" b="1" dirty="0" err="1" smtClean="0"/>
              <a:t>rcheological</a:t>
            </a:r>
            <a:r>
              <a:rPr lang="en-US" b="1" dirty="0" smtClean="0"/>
              <a:t> record </a:t>
            </a:r>
            <a:r>
              <a:rPr lang="en-US" dirty="0" smtClean="0"/>
              <a:t>– (</a:t>
            </a:r>
            <a:r>
              <a:rPr lang="en-US" dirty="0" err="1" smtClean="0"/>
              <a:t>srp</a:t>
            </a:r>
            <a:r>
              <a:rPr lang="en-US" dirty="0" smtClean="0"/>
              <a:t>. </a:t>
            </a:r>
            <a:r>
              <a:rPr lang="sr-Latn-RS" b="1" dirty="0" smtClean="0"/>
              <a:t>a</a:t>
            </a:r>
            <a:r>
              <a:rPr lang="en-US" b="1" dirty="0" err="1" smtClean="0"/>
              <a:t>rheol</a:t>
            </a:r>
            <a:r>
              <a:rPr lang="sr-Latn-RS" b="1" dirty="0" smtClean="0"/>
              <a:t>oški zapis</a:t>
            </a:r>
            <a:r>
              <a:rPr lang="sr-Latn-RS" dirty="0" smtClean="0"/>
              <a:t>) – odnosi se i na </a:t>
            </a:r>
            <a:r>
              <a:rPr lang="en-US" dirty="0" err="1" smtClean="0"/>
              <a:t>fizičke</a:t>
            </a:r>
            <a:r>
              <a:rPr lang="en-US" dirty="0" smtClean="0"/>
              <a:t> </a:t>
            </a:r>
            <a:r>
              <a:rPr lang="en-US" dirty="0" err="1"/>
              <a:t>ostatke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kulture</a:t>
            </a:r>
            <a:r>
              <a:rPr lang="en-US" dirty="0"/>
              <a:t> </a:t>
            </a:r>
            <a:r>
              <a:rPr lang="en-US" dirty="0" err="1"/>
              <a:t>pronađene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iskopavanju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 </a:t>
            </a:r>
            <a:r>
              <a:rPr lang="en-US" dirty="0" err="1"/>
              <a:t>arheologa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arheološku</a:t>
            </a:r>
            <a:r>
              <a:rPr lang="en-US" dirty="0"/>
              <a:t> </a:t>
            </a:r>
            <a:r>
              <a:rPr lang="en-US" dirty="0" err="1" smtClean="0"/>
              <a:t>evidenciju</a:t>
            </a:r>
            <a:r>
              <a:rPr lang="sr-Latn-RS" dirty="0" smtClean="0"/>
              <a:t> 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838" y="1454727"/>
            <a:ext cx="1863813" cy="194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0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8872"/>
            <a:ext cx="10515600" cy="615776"/>
          </a:xfrm>
        </p:spPr>
        <p:txBody>
          <a:bodyPr>
            <a:normAutofit fontScale="90000"/>
          </a:bodyPr>
          <a:lstStyle/>
          <a:p>
            <a:r>
              <a:rPr lang="sr-Latn-RS" sz="4000" dirty="0" smtClean="0">
                <a:latin typeface="Bahnschrift" panose="020B0502040204020203" pitchFamily="34" charset="0"/>
              </a:rPr>
              <a:t>THE </a:t>
            </a:r>
            <a:r>
              <a:rPr lang="en-US" sz="4000" dirty="0" smtClean="0">
                <a:latin typeface="Bahnschrift" panose="020B0502040204020203" pitchFamily="34" charset="0"/>
              </a:rPr>
              <a:t>‘DIG’</a:t>
            </a:r>
            <a:endParaRPr lang="en-US" sz="4000" dirty="0">
              <a:latin typeface="Bahnschrift" panose="020B0502040204020203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56" y="814648"/>
            <a:ext cx="4842846" cy="3728991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95702" y="814648"/>
            <a:ext cx="6701851" cy="547295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Since the material remains of past cultures are buried, they have to be </a:t>
            </a:r>
            <a:r>
              <a:rPr lang="en-US" sz="2400" b="1" dirty="0" smtClean="0">
                <a:solidFill>
                  <a:srgbClr val="FF0000"/>
                </a:solidFill>
              </a:rPr>
              <a:t>excavated</a:t>
            </a:r>
            <a:r>
              <a:rPr lang="en-US" sz="2400" dirty="0" smtClean="0"/>
              <a:t> (uncovered).</a:t>
            </a:r>
          </a:p>
          <a:p>
            <a:pPr algn="just"/>
            <a:r>
              <a:rPr lang="en-US" sz="2400" dirty="0" smtClean="0"/>
              <a:t>An excavation site is usually called ‘</a:t>
            </a:r>
            <a:r>
              <a:rPr lang="en-US" sz="2400" dirty="0" smtClean="0">
                <a:solidFill>
                  <a:srgbClr val="FF0000"/>
                </a:solidFill>
              </a:rPr>
              <a:t>the dig</a:t>
            </a:r>
            <a:r>
              <a:rPr lang="en-US" sz="2400" dirty="0" smtClean="0"/>
              <a:t>’.</a:t>
            </a:r>
          </a:p>
          <a:p>
            <a:pPr algn="just"/>
            <a:r>
              <a:rPr lang="en-US" sz="2400" dirty="0" smtClean="0"/>
              <a:t>Archeologists first rope off the site, then mark it off into segments, forming a </a:t>
            </a:r>
            <a:r>
              <a:rPr lang="en-US" sz="2400" dirty="0" smtClean="0">
                <a:solidFill>
                  <a:srgbClr val="FF0000"/>
                </a:solidFill>
              </a:rPr>
              <a:t>grid</a:t>
            </a:r>
            <a:r>
              <a:rPr lang="en-US" sz="2400" dirty="0" smtClean="0"/>
              <a:t>. </a:t>
            </a:r>
          </a:p>
          <a:p>
            <a:pPr algn="just"/>
            <a:r>
              <a:rPr lang="en-US" sz="2400" dirty="0" smtClean="0"/>
              <a:t>By using various tools (</a:t>
            </a:r>
            <a:r>
              <a:rPr lang="en-US" sz="2400" dirty="0" smtClean="0">
                <a:solidFill>
                  <a:srgbClr val="FF0000"/>
                </a:solidFill>
              </a:rPr>
              <a:t>trowels</a:t>
            </a:r>
            <a:r>
              <a:rPr lang="en-US" sz="2400" dirty="0" smtClean="0"/>
              <a:t>, brushes, etc.) the archeologists expose the remains, photograph and number them. </a:t>
            </a:r>
          </a:p>
          <a:p>
            <a:pPr algn="just"/>
            <a:r>
              <a:rPr lang="en-US" sz="2400" dirty="0" smtClean="0"/>
              <a:t>They also </a:t>
            </a:r>
            <a:r>
              <a:rPr lang="en-US" sz="2400" dirty="0" smtClean="0">
                <a:solidFill>
                  <a:srgbClr val="FF0000"/>
                </a:solidFill>
              </a:rPr>
              <a:t>record </a:t>
            </a:r>
            <a:r>
              <a:rPr lang="en-US" sz="2400" dirty="0" smtClean="0"/>
              <a:t>details of the size, appearance, the exact location, etc.</a:t>
            </a:r>
          </a:p>
          <a:p>
            <a:pPr algn="just"/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6264" y="4506706"/>
            <a:ext cx="4580313" cy="18158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1600" b="1" dirty="0"/>
              <a:t>t</a:t>
            </a:r>
            <a:r>
              <a:rPr lang="en-US" sz="1600" b="1" dirty="0" smtClean="0"/>
              <a:t>o excavate </a:t>
            </a:r>
            <a:r>
              <a:rPr lang="en-US" sz="1600" dirty="0" smtClean="0"/>
              <a:t>/ˈ</a:t>
            </a:r>
            <a:r>
              <a:rPr lang="en-US" sz="1600" dirty="0" err="1"/>
              <a:t>ɛkskəveɪt</a:t>
            </a:r>
            <a:r>
              <a:rPr lang="en-US" sz="1600" dirty="0" smtClean="0"/>
              <a:t>/ - to remove earth that is covering the objects buried in the ground</a:t>
            </a:r>
          </a:p>
          <a:p>
            <a:pPr marL="285750" indent="-285750">
              <a:buFontTx/>
              <a:buChar char="-"/>
            </a:pPr>
            <a:r>
              <a:rPr lang="en-US" sz="1600" b="1" dirty="0" smtClean="0"/>
              <a:t>excavation</a:t>
            </a:r>
            <a:r>
              <a:rPr lang="en-US" sz="1600" dirty="0" smtClean="0"/>
              <a:t> (n.) </a:t>
            </a:r>
          </a:p>
          <a:p>
            <a:pPr marL="285750" indent="-285750">
              <a:buFontTx/>
              <a:buChar char="-"/>
            </a:pPr>
            <a:endParaRPr lang="en-US" sz="1600" dirty="0" smtClean="0"/>
          </a:p>
          <a:p>
            <a:r>
              <a:rPr lang="en-US" sz="1600" b="1" dirty="0" smtClean="0"/>
              <a:t>grid</a:t>
            </a:r>
            <a:r>
              <a:rPr lang="en-US" sz="1600" dirty="0" smtClean="0"/>
              <a:t> - a pattern or structure made</a:t>
            </a:r>
          </a:p>
          <a:p>
            <a:r>
              <a:rPr lang="en-US" sz="1600" dirty="0" smtClean="0"/>
              <a:t> from horizontal and vertical lines</a:t>
            </a:r>
          </a:p>
          <a:p>
            <a:r>
              <a:rPr lang="en-US" sz="1600" dirty="0" smtClean="0"/>
              <a:t> crossing each other to form squares</a:t>
            </a:r>
            <a:endParaRPr lang="en-US" sz="1600" dirty="0"/>
          </a:p>
        </p:txBody>
      </p:sp>
      <p:pic>
        <p:nvPicPr>
          <p:cNvPr id="1026" name="Picture 2" descr="picture of gri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196" y="5279649"/>
            <a:ext cx="1340085" cy="89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95702" y="4861620"/>
            <a:ext cx="6354591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sr-Latn-RS" b="1" dirty="0"/>
              <a:t>t</a:t>
            </a:r>
            <a:r>
              <a:rPr lang="sr-Latn-RS" b="1" dirty="0" smtClean="0"/>
              <a:t>rowel</a:t>
            </a:r>
            <a:r>
              <a:rPr lang="en-US" b="1" dirty="0" smtClean="0"/>
              <a:t> </a:t>
            </a:r>
            <a:r>
              <a:rPr lang="en-US" dirty="0"/>
              <a:t>/ˈ</a:t>
            </a:r>
            <a:r>
              <a:rPr lang="en-US" dirty="0" err="1"/>
              <a:t>traʊəl</a:t>
            </a:r>
            <a:r>
              <a:rPr lang="en-US" dirty="0"/>
              <a:t>/</a:t>
            </a:r>
            <a:r>
              <a:rPr lang="en-US" dirty="0" smtClean="0"/>
              <a:t>– </a:t>
            </a:r>
            <a:r>
              <a:rPr lang="sr-Latn-RS" dirty="0" smtClean="0"/>
              <a:t>a small, handheld tool with a flat, pointed blade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0903" y="5396441"/>
            <a:ext cx="1490507" cy="7743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39985" y="5321958"/>
            <a:ext cx="5080918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sr-Latn-RS" b="1" dirty="0"/>
              <a:t>t</a:t>
            </a:r>
            <a:r>
              <a:rPr lang="sr-Latn-RS" b="1" dirty="0" smtClean="0"/>
              <a:t>o record</a:t>
            </a:r>
            <a:r>
              <a:rPr lang="sr-Latn-RS" b="1" dirty="0"/>
              <a:t> </a:t>
            </a:r>
            <a:r>
              <a:rPr lang="sr-Latn-RS" b="1" dirty="0" smtClean="0"/>
              <a:t> </a:t>
            </a:r>
            <a:r>
              <a:rPr lang="en-US" dirty="0" smtClean="0"/>
              <a:t>/</a:t>
            </a:r>
            <a:r>
              <a:rPr lang="en-US" dirty="0" err="1" smtClean="0"/>
              <a:t>rɪ</a:t>
            </a:r>
            <a:r>
              <a:rPr lang="en-US" dirty="0" err="1"/>
              <a:t>ˈkɔːd</a:t>
            </a:r>
            <a:r>
              <a:rPr lang="en-US" dirty="0" smtClean="0"/>
              <a:t>/</a:t>
            </a:r>
            <a:r>
              <a:rPr lang="sr-Latn-RS" dirty="0" smtClean="0"/>
              <a:t> - to document something</a:t>
            </a:r>
            <a:endParaRPr lang="sr-Latn-RS" dirty="0"/>
          </a:p>
          <a:p>
            <a:r>
              <a:rPr lang="sr-Latn-RS" b="1" dirty="0" smtClean="0"/>
              <a:t>record </a:t>
            </a:r>
            <a:r>
              <a:rPr lang="sr-Latn-RS" dirty="0" smtClean="0"/>
              <a:t>(n.) </a:t>
            </a:r>
            <a:r>
              <a:rPr lang="en-US" dirty="0"/>
              <a:t>/ˈ</a:t>
            </a:r>
            <a:r>
              <a:rPr lang="en-US" dirty="0" err="1"/>
              <a:t>rɛkɔːd</a:t>
            </a:r>
            <a:r>
              <a:rPr lang="en-US" dirty="0" smtClean="0"/>
              <a:t>/</a:t>
            </a:r>
            <a:r>
              <a:rPr lang="sr-Latn-RS" dirty="0" smtClean="0"/>
              <a:t> - an account, a document, etc.</a:t>
            </a:r>
            <a:endParaRPr lang="en-US" dirty="0" smtClean="0"/>
          </a:p>
          <a:p>
            <a:r>
              <a:rPr lang="en-US" dirty="0" smtClean="0"/>
              <a:t>e.g. </a:t>
            </a:r>
            <a:r>
              <a:rPr lang="en-US" b="1" dirty="0" smtClean="0"/>
              <a:t>an archeological record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888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883</Words>
  <Application>Microsoft Office PowerPoint</Application>
  <PresentationFormat>Widescreen</PresentationFormat>
  <Paragraphs>100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Bahnschrift</vt:lpstr>
      <vt:lpstr>Book Antiqua</vt:lpstr>
      <vt:lpstr>Calibri</vt:lpstr>
      <vt:lpstr>Calibri Light</vt:lpstr>
      <vt:lpstr>Office Theme</vt:lpstr>
      <vt:lpstr>UNIT 1   INVESTIGATING THE ANCIENT PAST</vt:lpstr>
      <vt:lpstr>INVESTIGATING THE ANCIENT PAST</vt:lpstr>
      <vt:lpstr>HISTORY AND THE PAST </vt:lpstr>
      <vt:lpstr>GATHERING THE EVIDENCE</vt:lpstr>
      <vt:lpstr>UNDERSTANDING THE PAST </vt:lpstr>
      <vt:lpstr>THE ROLE OF ARCHEOLOGISTS</vt:lpstr>
      <vt:lpstr>THE ‘DIG’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  INVESTIGATING THE ANCIENT PAST</dc:title>
  <dc:creator>RePack by Diakov</dc:creator>
  <cp:lastModifiedBy>RePack by Diakov</cp:lastModifiedBy>
  <cp:revision>63</cp:revision>
  <dcterms:created xsi:type="dcterms:W3CDTF">2023-10-01T22:02:36Z</dcterms:created>
  <dcterms:modified xsi:type="dcterms:W3CDTF">2023-10-25T20:53:57Z</dcterms:modified>
</cp:coreProperties>
</file>