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9" r:id="rId4"/>
    <p:sldId id="265" r:id="rId5"/>
    <p:sldId id="264" r:id="rId6"/>
    <p:sldId id="260" r:id="rId7"/>
    <p:sldId id="274" r:id="rId8"/>
    <p:sldId id="275" r:id="rId9"/>
    <p:sldId id="276" r:id="rId10"/>
    <p:sldId id="277" r:id="rId11"/>
    <p:sldId id="278" r:id="rId12"/>
    <p:sldId id="261" r:id="rId13"/>
    <p:sldId id="268" r:id="rId14"/>
    <p:sldId id="262" r:id="rId15"/>
    <p:sldId id="281" r:id="rId16"/>
    <p:sldId id="270" r:id="rId17"/>
    <p:sldId id="272" r:id="rId18"/>
    <p:sldId id="273" r:id="rId19"/>
    <p:sldId id="266" r:id="rId20"/>
    <p:sldId id="280" r:id="rId21"/>
    <p:sldId id="282" r:id="rId22"/>
    <p:sldId id="284" r:id="rId23"/>
    <p:sldId id="279" r:id="rId24"/>
    <p:sldId id="269" r:id="rId25"/>
    <p:sldId id="27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4/3/2024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inapsaedicije.rs/?view=article&amp;id=169:elektronsko-testiranje-i-bodovanje-e-pons&amp;catid=14:opst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PAI </a:t>
            </a:r>
            <a:r>
              <a:rPr lang="en-US" sz="4400" dirty="0" err="1"/>
              <a:t>Inventar</a:t>
            </a:r>
            <a:r>
              <a:rPr lang="en-US" sz="4400" dirty="0"/>
              <a:t> </a:t>
            </a:r>
            <a:r>
              <a:rPr lang="en-US" sz="4400" dirty="0" err="1"/>
              <a:t>za</a:t>
            </a:r>
            <a:r>
              <a:rPr lang="en-US" sz="4400" dirty="0"/>
              <a:t> </a:t>
            </a:r>
            <a:r>
              <a:rPr lang="en-US" sz="4400" dirty="0" err="1"/>
              <a:t>procenu</a:t>
            </a:r>
            <a:r>
              <a:rPr lang="en-US" sz="4400" dirty="0"/>
              <a:t> </a:t>
            </a:r>
            <a:r>
              <a:rPr lang="en-US" sz="4400" dirty="0" err="1" smtClean="0"/>
              <a:t>ličnosti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2400" dirty="0"/>
              <a:t>Personality Assessment Inventory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Leslie C. Morey</a:t>
            </a:r>
          </a:p>
        </p:txBody>
      </p:sp>
    </p:spTree>
    <p:extLst>
      <p:ext uri="{BB962C8B-B14F-4D97-AF65-F5344CB8AC3E}">
        <p14:creationId xmlns:p14="http://schemas.microsoft.com/office/powerpoint/2010/main" val="2289269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312270"/>
          </a:xfrm>
        </p:spPr>
        <p:txBody>
          <a:bodyPr/>
          <a:lstStyle/>
          <a:p>
            <a:r>
              <a:rPr lang="en-US" b="1" dirty="0" err="1"/>
              <a:t>kliničk</a:t>
            </a:r>
            <a:r>
              <a:rPr lang="hr-HR" b="1" dirty="0"/>
              <a:t>e</a:t>
            </a:r>
            <a:r>
              <a:rPr lang="en-US" b="1" dirty="0"/>
              <a:t> </a:t>
            </a:r>
            <a:r>
              <a:rPr lang="en-US" b="1" dirty="0" err="1"/>
              <a:t>skal</a:t>
            </a:r>
            <a:r>
              <a:rPr lang="hr-HR" b="1" dirty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 err="1"/>
              <a:t>Shizofrenija</a:t>
            </a:r>
            <a:r>
              <a:rPr lang="hr-HR" b="1" dirty="0"/>
              <a:t>- </a:t>
            </a:r>
            <a:r>
              <a:rPr lang="hr-HR" b="1" dirty="0" smtClean="0"/>
              <a:t>SCZ</a:t>
            </a:r>
            <a:endParaRPr lang="en-US" b="1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/>
              <a:t>Psihotična</a:t>
            </a:r>
            <a:r>
              <a:rPr lang="en-US" sz="2000" dirty="0"/>
              <a:t> </a:t>
            </a:r>
            <a:r>
              <a:rPr lang="en-US" sz="2000" dirty="0" err="1"/>
              <a:t>doživljavanja</a:t>
            </a:r>
            <a:r>
              <a:rPr lang="hr-HR" sz="2000" dirty="0"/>
              <a:t> </a:t>
            </a:r>
            <a:r>
              <a:rPr lang="hr-HR" sz="2000" dirty="0" smtClean="0"/>
              <a:t>SCZ-P- halucinacije, magijsko mišljenje, deluzija</a:t>
            </a:r>
            <a:endParaRPr lang="en-US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/>
              <a:t>Socijalna</a:t>
            </a:r>
            <a:r>
              <a:rPr lang="en-US" sz="2000" dirty="0"/>
              <a:t> </a:t>
            </a:r>
            <a:r>
              <a:rPr lang="en-US" sz="2000" dirty="0" err="1"/>
              <a:t>otuđenost</a:t>
            </a:r>
            <a:r>
              <a:rPr lang="hr-HR" sz="2000" dirty="0"/>
              <a:t> </a:t>
            </a:r>
            <a:r>
              <a:rPr lang="hr-HR" sz="2000" dirty="0" smtClean="0"/>
              <a:t>SCZ-S- izolacija, nelagoda i nespretnost u interakcijama</a:t>
            </a:r>
            <a:endParaRPr lang="en-US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/>
              <a:t>Poremećaj</a:t>
            </a:r>
            <a:r>
              <a:rPr lang="en-US" sz="2000" dirty="0"/>
              <a:t> </a:t>
            </a:r>
            <a:r>
              <a:rPr lang="en-US" sz="2000" dirty="0" err="1"/>
              <a:t>mišljenja</a:t>
            </a:r>
            <a:r>
              <a:rPr lang="hr-HR" sz="2000" dirty="0"/>
              <a:t> </a:t>
            </a:r>
            <a:r>
              <a:rPr lang="hr-HR" sz="2000" dirty="0" smtClean="0"/>
              <a:t>SCZ-T- konfuznost, disociranost, teškoće koncentracije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 err="1"/>
              <a:t>Osobine</a:t>
            </a:r>
            <a:r>
              <a:rPr lang="en-US" b="1" dirty="0"/>
              <a:t> </a:t>
            </a:r>
            <a:r>
              <a:rPr lang="en-US" b="1" dirty="0" err="1"/>
              <a:t>graničnog</a:t>
            </a:r>
            <a:r>
              <a:rPr lang="en-US" b="1" dirty="0"/>
              <a:t> </a:t>
            </a:r>
            <a:r>
              <a:rPr lang="en-US" b="1" dirty="0" err="1"/>
              <a:t>poremećaja</a:t>
            </a:r>
            <a:r>
              <a:rPr lang="hr-HR" b="1" dirty="0"/>
              <a:t>- </a:t>
            </a:r>
            <a:r>
              <a:rPr lang="hr-HR" b="1" dirty="0" smtClean="0"/>
              <a:t>BOR/24</a:t>
            </a:r>
            <a:endParaRPr lang="en-US" b="1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/>
              <a:t>Afektivna</a:t>
            </a:r>
            <a:r>
              <a:rPr lang="en-US" sz="2000" dirty="0"/>
              <a:t> </a:t>
            </a:r>
            <a:r>
              <a:rPr lang="en-US" sz="2000" dirty="0" err="1"/>
              <a:t>nestabilnost</a:t>
            </a:r>
            <a:r>
              <a:rPr lang="hr-HR" sz="2000" dirty="0"/>
              <a:t> </a:t>
            </a:r>
            <a:r>
              <a:rPr lang="hr-HR" sz="2000" dirty="0" smtClean="0"/>
              <a:t>BOR-A/6- emocionalna nestabilnost, slaba kontrola</a:t>
            </a:r>
            <a:endParaRPr lang="en-US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/>
              <a:t>Problemi</a:t>
            </a:r>
            <a:r>
              <a:rPr lang="en-US" sz="2000" dirty="0"/>
              <a:t> </a:t>
            </a:r>
            <a:r>
              <a:rPr lang="en-US" sz="2000" dirty="0" err="1"/>
              <a:t>identiteta</a:t>
            </a:r>
            <a:r>
              <a:rPr lang="hr-HR" sz="2000" dirty="0"/>
              <a:t> </a:t>
            </a:r>
            <a:r>
              <a:rPr lang="hr-HR" sz="2000" dirty="0" smtClean="0"/>
              <a:t>BOR-I/6- difuzan identitet, praznina, nedostatak svrhe</a:t>
            </a:r>
            <a:endParaRPr lang="en-US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/>
              <a:t>Negativni</a:t>
            </a:r>
            <a:r>
              <a:rPr lang="en-US" sz="2000" dirty="0"/>
              <a:t> </a:t>
            </a:r>
            <a:r>
              <a:rPr lang="en-US" sz="2000" dirty="0" err="1"/>
              <a:t>odnosi</a:t>
            </a:r>
            <a:r>
              <a:rPr lang="hr-HR" sz="2000" dirty="0"/>
              <a:t> </a:t>
            </a:r>
            <a:r>
              <a:rPr lang="hr-HR" sz="2000" dirty="0" smtClean="0"/>
              <a:t>BOR-N/6- intenzivni ambivalentni odnosi, osećaj izneverenosti</a:t>
            </a:r>
            <a:endParaRPr lang="en-US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/>
              <a:t>Samopovređivanje</a:t>
            </a:r>
            <a:r>
              <a:rPr lang="hr-HR" sz="2000" dirty="0"/>
              <a:t> </a:t>
            </a:r>
            <a:r>
              <a:rPr lang="hr-HR" sz="2000" dirty="0" smtClean="0"/>
              <a:t>BOR-S/6- impulsivne reakcije sa mogućim povredama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052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74047"/>
          </a:xfrm>
        </p:spPr>
        <p:txBody>
          <a:bodyPr/>
          <a:lstStyle/>
          <a:p>
            <a:r>
              <a:rPr lang="en-US" b="1" dirty="0" err="1"/>
              <a:t>kliničk</a:t>
            </a:r>
            <a:r>
              <a:rPr lang="hr-HR" b="1" dirty="0"/>
              <a:t>e</a:t>
            </a:r>
            <a:r>
              <a:rPr lang="en-US" b="1" dirty="0"/>
              <a:t> </a:t>
            </a:r>
            <a:r>
              <a:rPr lang="en-US" b="1" dirty="0" err="1"/>
              <a:t>skal</a:t>
            </a:r>
            <a:r>
              <a:rPr lang="hr-HR" b="1" dirty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298" y="2121408"/>
            <a:ext cx="10558130" cy="40507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 err="1"/>
              <a:t>Antisocijalne</a:t>
            </a:r>
            <a:r>
              <a:rPr lang="en-US" b="1" dirty="0"/>
              <a:t> </a:t>
            </a:r>
            <a:r>
              <a:rPr lang="en-US" b="1" dirty="0" err="1"/>
              <a:t>osobine</a:t>
            </a:r>
            <a:r>
              <a:rPr lang="hr-HR" b="1" dirty="0"/>
              <a:t>- ANT</a:t>
            </a:r>
            <a:endParaRPr lang="en-US" b="1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/>
              <a:t>Antisocijalno</a:t>
            </a:r>
            <a:r>
              <a:rPr lang="en-US" sz="2000" dirty="0"/>
              <a:t> </a:t>
            </a:r>
            <a:r>
              <a:rPr lang="en-US" sz="2000" dirty="0" err="1"/>
              <a:t>ponašanje</a:t>
            </a:r>
            <a:r>
              <a:rPr lang="hr-HR" sz="2000" dirty="0"/>
              <a:t> ANT- </a:t>
            </a:r>
            <a:r>
              <a:rPr lang="hr-HR" sz="2000" dirty="0" smtClean="0"/>
              <a:t>A- kriminalno i antisocijalno ponašanje</a:t>
            </a:r>
            <a:endParaRPr lang="en-US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/>
              <a:t>Egocentričnost</a:t>
            </a:r>
            <a:r>
              <a:rPr lang="hr-HR" sz="2000" dirty="0"/>
              <a:t> </a:t>
            </a:r>
            <a:r>
              <a:rPr lang="hr-HR" sz="2000" dirty="0" smtClean="0"/>
              <a:t>ANT-E- nedostatak empatije, osećanja kriviće,  eksploatatorski odnosi</a:t>
            </a:r>
            <a:endParaRPr lang="en-US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000" dirty="0"/>
              <a:t>P</a:t>
            </a:r>
            <a:r>
              <a:rPr lang="en-US" sz="2000" dirty="0" err="1"/>
              <a:t>otraga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stimulusima</a:t>
            </a:r>
            <a:r>
              <a:rPr lang="hr-HR" sz="2000" dirty="0"/>
              <a:t> </a:t>
            </a:r>
            <a:r>
              <a:rPr lang="hr-HR" sz="2000" dirty="0" smtClean="0"/>
              <a:t>ANT-S- potreba za uzbuđenje, netolerancija dosade, sklonost rizicima, bez anticipacije posledica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 err="1"/>
              <a:t>Problemi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alkoholom</a:t>
            </a:r>
            <a:r>
              <a:rPr lang="hr-HR" dirty="0"/>
              <a:t>- </a:t>
            </a:r>
            <a:r>
              <a:rPr lang="hr-HR" b="1" dirty="0" smtClean="0"/>
              <a:t>ALC/24</a:t>
            </a:r>
            <a:r>
              <a:rPr lang="hr-HR" dirty="0" smtClean="0"/>
              <a:t>- karakteristike </a:t>
            </a:r>
            <a:r>
              <a:rPr lang="hr-HR" dirty="0" smtClean="0"/>
              <a:t>zavisnosti</a:t>
            </a:r>
            <a:r>
              <a:rPr lang="hr-HR" dirty="0" smtClean="0"/>
              <a:t>, opijanje, posledice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 err="1"/>
              <a:t>Problemi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drogama</a:t>
            </a:r>
            <a:r>
              <a:rPr lang="hr-HR" b="1" dirty="0" smtClean="0"/>
              <a:t>-DRG/24- </a:t>
            </a:r>
            <a:r>
              <a:rPr lang="hr-HR" dirty="0" smtClean="0"/>
              <a:t>zavisnost i posledice konzumacije PAS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427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 </a:t>
            </a:r>
            <a:r>
              <a:rPr lang="en-US" b="1" dirty="0" err="1"/>
              <a:t>skala</a:t>
            </a:r>
            <a:r>
              <a:rPr lang="en-US" b="1" dirty="0"/>
              <a:t> </a:t>
            </a:r>
            <a:r>
              <a:rPr lang="en-US" b="1" dirty="0" err="1"/>
              <a:t>tretmana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449513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Agresivnost</a:t>
            </a:r>
            <a:r>
              <a:rPr lang="hr-HR" b="1" dirty="0" smtClean="0"/>
              <a:t> AGG/18</a:t>
            </a:r>
            <a:endParaRPr lang="en-US" b="1" dirty="0" smtClean="0"/>
          </a:p>
          <a:p>
            <a:pPr lvl="1"/>
            <a:r>
              <a:rPr lang="en-US" dirty="0" err="1" smtClean="0"/>
              <a:t>Agresivan</a:t>
            </a:r>
            <a:r>
              <a:rPr lang="en-US" dirty="0" smtClean="0"/>
              <a:t> </a:t>
            </a:r>
            <a:r>
              <a:rPr lang="en-US" dirty="0" err="1" smtClean="0"/>
              <a:t>stav</a:t>
            </a:r>
            <a:r>
              <a:rPr lang="hr-HR" dirty="0"/>
              <a:t> </a:t>
            </a:r>
            <a:r>
              <a:rPr lang="hr-HR" dirty="0" smtClean="0"/>
              <a:t>AGG-A/6- hostilnost, instrumentalna agresija, slaba kontrola besa</a:t>
            </a:r>
            <a:endParaRPr lang="en-US" dirty="0"/>
          </a:p>
          <a:p>
            <a:pPr lvl="1"/>
            <a:r>
              <a:rPr lang="en-US" dirty="0" err="1" smtClean="0"/>
              <a:t>Verbalna</a:t>
            </a:r>
            <a:r>
              <a:rPr lang="en-US" dirty="0" smtClean="0"/>
              <a:t> </a:t>
            </a:r>
            <a:r>
              <a:rPr lang="en-US" dirty="0" err="1" smtClean="0"/>
              <a:t>agresivnost</a:t>
            </a:r>
            <a:r>
              <a:rPr lang="hr-HR" dirty="0"/>
              <a:t> </a:t>
            </a:r>
            <a:r>
              <a:rPr lang="hr-HR" dirty="0" smtClean="0"/>
              <a:t>AGG-V/6- od asertivnosti do verbalnog zlostavljanja</a:t>
            </a:r>
            <a:endParaRPr lang="en-US" dirty="0"/>
          </a:p>
          <a:p>
            <a:pPr lvl="1"/>
            <a:r>
              <a:rPr lang="en-US" dirty="0" err="1" smtClean="0"/>
              <a:t>Fizička</a:t>
            </a:r>
            <a:r>
              <a:rPr lang="en-US" dirty="0" smtClean="0"/>
              <a:t> </a:t>
            </a:r>
            <a:r>
              <a:rPr lang="en-US" dirty="0" err="1" smtClean="0"/>
              <a:t>agresivnost</a:t>
            </a:r>
            <a:r>
              <a:rPr lang="hr-HR" dirty="0"/>
              <a:t> </a:t>
            </a:r>
            <a:r>
              <a:rPr lang="hr-HR" dirty="0" smtClean="0"/>
              <a:t>AGG-P/6- </a:t>
            </a:r>
            <a:r>
              <a:rPr lang="hr-HR" dirty="0" smtClean="0"/>
              <a:t>o</a:t>
            </a:r>
            <a:r>
              <a:rPr lang="hr-HR" dirty="0"/>
              <a:t>š</a:t>
            </a:r>
            <a:r>
              <a:rPr lang="hr-HR" dirty="0" smtClean="0"/>
              <a:t>tećenje </a:t>
            </a:r>
            <a:r>
              <a:rPr lang="hr-HR" dirty="0" smtClean="0"/>
              <a:t>imovine, tuče, pretnje nasiljem</a:t>
            </a:r>
            <a:endParaRPr lang="en-US" dirty="0"/>
          </a:p>
          <a:p>
            <a:endParaRPr lang="hr-HR" b="1" dirty="0" smtClean="0"/>
          </a:p>
          <a:p>
            <a:r>
              <a:rPr lang="en-US" b="1" dirty="0" err="1" smtClean="0"/>
              <a:t>Suicidalne</a:t>
            </a:r>
            <a:r>
              <a:rPr lang="en-US" b="1" dirty="0" smtClean="0"/>
              <a:t> </a:t>
            </a:r>
            <a:r>
              <a:rPr lang="en-US" b="1" dirty="0" err="1" smtClean="0"/>
              <a:t>ideje</a:t>
            </a:r>
            <a:r>
              <a:rPr lang="hr-HR" b="1" dirty="0" smtClean="0"/>
              <a:t>- SUI/12- </a:t>
            </a:r>
            <a:r>
              <a:rPr lang="hr-HR" dirty="0" smtClean="0"/>
              <a:t>suic.ideacija</a:t>
            </a:r>
            <a:r>
              <a:rPr lang="hr-HR" dirty="0" smtClean="0"/>
              <a:t>, od misli do planova o realizaciji, beznađe</a:t>
            </a:r>
            <a:endParaRPr lang="en-US" dirty="0"/>
          </a:p>
          <a:p>
            <a:r>
              <a:rPr lang="en-US" b="1" dirty="0" err="1" smtClean="0"/>
              <a:t>Stres</a:t>
            </a:r>
            <a:r>
              <a:rPr lang="hr-HR" b="1" dirty="0" smtClean="0"/>
              <a:t>-STR/8- </a:t>
            </a:r>
            <a:r>
              <a:rPr lang="hr-HR" dirty="0" smtClean="0"/>
              <a:t>uticaj nedavnih stresora na glavne oblasti života (posao, porodica,..)</a:t>
            </a:r>
            <a:endParaRPr lang="en-US" dirty="0"/>
          </a:p>
          <a:p>
            <a:r>
              <a:rPr lang="en-US" b="1" dirty="0" err="1"/>
              <a:t>Nedostatak</a:t>
            </a:r>
            <a:r>
              <a:rPr lang="en-US" b="1" dirty="0"/>
              <a:t> </a:t>
            </a:r>
            <a:r>
              <a:rPr lang="en-US" b="1" dirty="0" err="1" smtClean="0"/>
              <a:t>podrške</a:t>
            </a:r>
            <a:r>
              <a:rPr lang="hr-HR" b="1" dirty="0" smtClean="0"/>
              <a:t>-NON/8- </a:t>
            </a:r>
            <a:r>
              <a:rPr lang="hr-HR" dirty="0" smtClean="0"/>
              <a:t>percepcija nedostatka podrške, nivo i kvalitet</a:t>
            </a:r>
            <a:endParaRPr lang="en-US" dirty="0"/>
          </a:p>
          <a:p>
            <a:r>
              <a:rPr lang="en-US" b="1" dirty="0" err="1"/>
              <a:t>Odbijanje</a:t>
            </a:r>
            <a:r>
              <a:rPr lang="en-US" b="1" dirty="0"/>
              <a:t> </a:t>
            </a:r>
            <a:r>
              <a:rPr lang="en-US" b="1" dirty="0" err="1" smtClean="0"/>
              <a:t>tretmana</a:t>
            </a:r>
            <a:r>
              <a:rPr lang="hr-HR" b="1" dirty="0" smtClean="0"/>
              <a:t>-RXR/8- </a:t>
            </a:r>
            <a:r>
              <a:rPr lang="hr-HR" dirty="0" smtClean="0"/>
              <a:t>nedostatak motivacije i otvorenosti za promenu, negativni stavovi prema promeni, u negativnoj korelaciji sa stepenom podrške (više motivisani oni koji nemaju podršku)</a:t>
            </a:r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23391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 </a:t>
            </a:r>
            <a:r>
              <a:rPr lang="en-US" b="1" dirty="0" err="1"/>
              <a:t>interpersonalne</a:t>
            </a:r>
            <a:r>
              <a:rPr lang="en-US" b="1" dirty="0"/>
              <a:t> </a:t>
            </a:r>
            <a:r>
              <a:rPr lang="en-US" b="1" dirty="0" err="1"/>
              <a:t>skale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 smtClean="0"/>
              <a:t>Dominacija</a:t>
            </a:r>
            <a:r>
              <a:rPr lang="hr-HR" sz="2400" b="1" dirty="0" smtClean="0"/>
              <a:t>-DOM/12</a:t>
            </a:r>
            <a:r>
              <a:rPr lang="hr-HR" sz="2400" dirty="0" smtClean="0"/>
              <a:t>- stepen kontrole i nezavisnosti u soc.relacijama. Suprotan pol je submisivnost</a:t>
            </a:r>
            <a:endParaRPr lang="en-US" sz="2400" dirty="0"/>
          </a:p>
          <a:p>
            <a:r>
              <a:rPr lang="en-US" sz="2400" b="1" dirty="0" err="1" smtClean="0"/>
              <a:t>Toplina</a:t>
            </a:r>
            <a:r>
              <a:rPr lang="hr-HR" sz="2400" b="1" dirty="0" smtClean="0"/>
              <a:t>-WRM/12- </a:t>
            </a:r>
            <a:r>
              <a:rPr lang="hr-HR" sz="2400" dirty="0" smtClean="0"/>
              <a:t>spremnost da se pruži podrška i </a:t>
            </a:r>
            <a:r>
              <a:rPr lang="hr-HR" sz="2400" dirty="0" smtClean="0"/>
              <a:t>empatija</a:t>
            </a:r>
            <a:r>
              <a:rPr lang="hr-HR" sz="2400" dirty="0" smtClean="0"/>
              <a:t>, otvorenost i toplina vs. </a:t>
            </a:r>
            <a:r>
              <a:rPr lang="hr-HR" sz="2400" dirty="0" smtClean="0"/>
              <a:t>hladnoći</a:t>
            </a:r>
            <a:r>
              <a:rPr lang="hr-HR" sz="2400" dirty="0" smtClean="0"/>
              <a:t>, odbacivanju.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091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kritičn</a:t>
            </a:r>
            <a:r>
              <a:rPr lang="hr-HR" b="1" dirty="0" smtClean="0"/>
              <a:t>e</a:t>
            </a:r>
            <a:r>
              <a:rPr lang="en-US" b="1" dirty="0" smtClean="0"/>
              <a:t> </a:t>
            </a:r>
            <a:r>
              <a:rPr lang="en-US" b="1" dirty="0" err="1" smtClean="0"/>
              <a:t>stavk</a:t>
            </a:r>
            <a:r>
              <a:rPr lang="hr-HR" b="1" dirty="0" smtClean="0"/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27 </a:t>
            </a:r>
            <a:r>
              <a:rPr lang="en-US" b="1" dirty="0" err="1"/>
              <a:t>kritičnih</a:t>
            </a:r>
            <a:r>
              <a:rPr lang="en-US" b="1" dirty="0"/>
              <a:t> </a:t>
            </a:r>
            <a:r>
              <a:rPr lang="en-US" b="1" dirty="0" err="1"/>
              <a:t>stavki</a:t>
            </a:r>
            <a:r>
              <a:rPr lang="en-US" b="1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hr-HR" dirty="0" smtClean="0"/>
              <a:t>indikatori </a:t>
            </a:r>
            <a:r>
              <a:rPr lang="hr-HR" dirty="0"/>
              <a:t>krize,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ispitivanje</a:t>
            </a:r>
            <a:r>
              <a:rPr lang="en-US" dirty="0"/>
              <a:t>.</a:t>
            </a:r>
            <a:endParaRPr lang="hr-HR" dirty="0"/>
          </a:p>
          <a:p>
            <a:r>
              <a:rPr lang="hr-HR" dirty="0" smtClean="0"/>
              <a:t>Dodatna </a:t>
            </a:r>
            <a:r>
              <a:rPr lang="hr-HR" dirty="0"/>
              <a:t>procena kroz intervju</a:t>
            </a:r>
          </a:p>
          <a:p>
            <a:r>
              <a:rPr lang="hr-HR" b="1" dirty="0"/>
              <a:t>7 oblasti sadržaja- </a:t>
            </a:r>
            <a:r>
              <a:rPr lang="hr-HR" dirty="0"/>
              <a:t>sumanutosti i halucinacije, potencilal za samopovređivanje, za agresivnost, zloupotrebu PAS-pre i sada, traumatski stresori, simuliranje, nepouzdanost, stil odgovaranja „tačno”, idiosinkratični kontekst</a:t>
            </a:r>
          </a:p>
          <a:p>
            <a:r>
              <a:rPr lang="hr-HR" dirty="0"/>
              <a:t>Kriterijum- indikatori krize i retki u opštoj populaciji</a:t>
            </a:r>
          </a:p>
          <a:p>
            <a:r>
              <a:rPr lang="hr-HR" dirty="0"/>
              <a:t>Skoruju se odgovori „tačno” (samo je „netačno” uobičajeno i nepatološki)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778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Izvedeni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indeks</a:t>
            </a:r>
            <a:r>
              <a:rPr lang="hr-HR" dirty="0">
                <a:solidFill>
                  <a:schemeClr val="tx1"/>
                </a:solidFill>
              </a:rPr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indeks</a:t>
            </a:r>
            <a:r>
              <a:rPr lang="en-US" sz="2400" dirty="0" smtClean="0"/>
              <a:t> </a:t>
            </a:r>
            <a:r>
              <a:rPr lang="en-US" sz="2400" dirty="0" err="1" smtClean="0"/>
              <a:t>simuliranja</a:t>
            </a:r>
            <a:r>
              <a:rPr lang="hr-HR" sz="2400" dirty="0" smtClean="0"/>
              <a:t>-MAL</a:t>
            </a:r>
            <a:r>
              <a:rPr lang="en-US" sz="2400" dirty="0" smtClean="0"/>
              <a:t> </a:t>
            </a:r>
            <a:endParaRPr lang="hr-HR" sz="2400" dirty="0" smtClean="0"/>
          </a:p>
          <a:p>
            <a:r>
              <a:rPr lang="en-US" sz="2400" dirty="0" err="1" smtClean="0"/>
              <a:t>indeks</a:t>
            </a:r>
            <a:r>
              <a:rPr lang="en-US" sz="2400" dirty="0" smtClean="0"/>
              <a:t> </a:t>
            </a:r>
            <a:r>
              <a:rPr lang="en-US" sz="2400" dirty="0" err="1" smtClean="0"/>
              <a:t>defanzivnosti</a:t>
            </a:r>
            <a:r>
              <a:rPr lang="hr-HR" sz="2400" dirty="0" smtClean="0"/>
              <a:t>- DEF</a:t>
            </a:r>
          </a:p>
          <a:p>
            <a:r>
              <a:rPr lang="en-US" sz="2400" dirty="0" err="1" smtClean="0"/>
              <a:t>indeks</a:t>
            </a:r>
            <a:r>
              <a:rPr lang="en-US" sz="2400" dirty="0" smtClean="0"/>
              <a:t> </a:t>
            </a:r>
            <a:r>
              <a:rPr lang="en-US" sz="2400" dirty="0" err="1"/>
              <a:t>potencijala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 smtClean="0"/>
              <a:t>suicid</a:t>
            </a:r>
            <a:r>
              <a:rPr lang="hr-HR" sz="2400" dirty="0" smtClean="0"/>
              <a:t>- SPI</a:t>
            </a:r>
            <a:r>
              <a:rPr lang="en-US" sz="2400" dirty="0" smtClean="0"/>
              <a:t> </a:t>
            </a:r>
            <a:endParaRPr lang="hr-HR" sz="2400" dirty="0" smtClean="0"/>
          </a:p>
          <a:p>
            <a:r>
              <a:rPr lang="en-US" sz="2400" dirty="0" err="1" smtClean="0"/>
              <a:t>indeks</a:t>
            </a:r>
            <a:r>
              <a:rPr lang="en-US" sz="2400" dirty="0" smtClean="0"/>
              <a:t> </a:t>
            </a:r>
            <a:r>
              <a:rPr lang="en-US" sz="2400" dirty="0" err="1"/>
              <a:t>potencijala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 smtClean="0"/>
              <a:t>nasilje</a:t>
            </a:r>
            <a:r>
              <a:rPr lang="hr-HR" sz="2400" dirty="0" smtClean="0"/>
              <a:t>- VPI</a:t>
            </a:r>
            <a:r>
              <a:rPr lang="en-US" sz="2400" dirty="0" smtClean="0"/>
              <a:t> </a:t>
            </a:r>
            <a:endParaRPr lang="hr-HR" sz="2400" dirty="0" smtClean="0"/>
          </a:p>
          <a:p>
            <a:r>
              <a:rPr lang="en-US" sz="2400" dirty="0" err="1" smtClean="0"/>
              <a:t>Rogersov</a:t>
            </a:r>
            <a:r>
              <a:rPr lang="hr-HR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 err="1" smtClean="0"/>
              <a:t>diskriminativn</a:t>
            </a:r>
            <a:r>
              <a:rPr lang="hr-HR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 err="1" smtClean="0"/>
              <a:t>funkciju</a:t>
            </a:r>
            <a:r>
              <a:rPr lang="hr-HR" sz="2400" dirty="0" smtClean="0"/>
              <a:t>- RDF</a:t>
            </a:r>
            <a:r>
              <a:rPr lang="en-US" sz="2400" dirty="0" smtClean="0"/>
              <a:t> </a:t>
            </a:r>
            <a:endParaRPr lang="hr-HR" sz="2400" dirty="0" smtClean="0"/>
          </a:p>
          <a:p>
            <a:r>
              <a:rPr lang="en-US" sz="2400" dirty="0" err="1" smtClean="0"/>
              <a:t>Cashelov</a:t>
            </a:r>
            <a:r>
              <a:rPr lang="hr-HR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 err="1" smtClean="0"/>
              <a:t>diskriminativn</a:t>
            </a:r>
            <a:r>
              <a:rPr lang="hr-HR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 err="1"/>
              <a:t>funkciju</a:t>
            </a:r>
            <a:r>
              <a:rPr lang="en-US" sz="2400" dirty="0"/>
              <a:t> </a:t>
            </a:r>
            <a:r>
              <a:rPr lang="hr-HR" sz="2400" dirty="0" smtClean="0"/>
              <a:t>-CDF</a:t>
            </a:r>
            <a:r>
              <a:rPr lang="en-US" sz="2400" dirty="0" smtClean="0"/>
              <a:t> </a:t>
            </a:r>
            <a:endParaRPr lang="hr-HR" sz="2400" dirty="0" smtClean="0"/>
          </a:p>
          <a:p>
            <a:r>
              <a:rPr lang="en-US" sz="2400" dirty="0" err="1" smtClean="0"/>
              <a:t>indeks</a:t>
            </a:r>
            <a:r>
              <a:rPr lang="en-US" sz="2400" dirty="0" smtClean="0"/>
              <a:t> </a:t>
            </a:r>
            <a:r>
              <a:rPr lang="en-US" sz="2400" dirty="0" err="1"/>
              <a:t>terapijskog</a:t>
            </a:r>
            <a:r>
              <a:rPr lang="en-US" sz="2400" dirty="0"/>
              <a:t> </a:t>
            </a:r>
            <a:r>
              <a:rPr lang="en-US" sz="2400" dirty="0" err="1" smtClean="0"/>
              <a:t>procesa</a:t>
            </a:r>
            <a:r>
              <a:rPr lang="hr-HR" sz="2400" dirty="0" smtClean="0"/>
              <a:t>- TPI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856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</a:t>
            </a:r>
            <a:r>
              <a:rPr lang="en-US" dirty="0" err="1"/>
              <a:t>ratki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PAI </a:t>
            </a:r>
            <a:r>
              <a:rPr lang="en-US" dirty="0" err="1"/>
              <a:t>inventara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Početnih </a:t>
            </a:r>
            <a:r>
              <a:rPr lang="en-US" dirty="0"/>
              <a:t>160 </a:t>
            </a:r>
            <a:r>
              <a:rPr lang="en-US" dirty="0" err="1"/>
              <a:t>tvrdnji</a:t>
            </a:r>
            <a:r>
              <a:rPr lang="hr-HR" dirty="0"/>
              <a:t> koje najviše koreliraju sa skalama- podaci o 20 skala (osim za INC i STR)</a:t>
            </a:r>
          </a:p>
          <a:p>
            <a:r>
              <a:rPr lang="hr-HR" dirty="0"/>
              <a:t>Uslov – ne više od 8 izostavljenih odgovora</a:t>
            </a:r>
          </a:p>
          <a:p>
            <a:r>
              <a:rPr lang="hr-HR" dirty="0"/>
              <a:t>Kada postoji deficit pažnje, neurološki pacijenti i nekooperativni ipiranici, i sl.</a:t>
            </a:r>
          </a:p>
          <a:p>
            <a:r>
              <a:rPr lang="hr-HR" dirty="0"/>
              <a:t>ili samo 22 kritična ajtema</a:t>
            </a:r>
            <a:r>
              <a:rPr lang="en-US" dirty="0"/>
              <a:t>.</a:t>
            </a: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12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Klinička primena- dijagnostička procena, eksploracija ličnosti</a:t>
            </a:r>
          </a:p>
          <a:p>
            <a:r>
              <a:rPr lang="hr-HR" dirty="0"/>
              <a:t>Kolaborativna procena</a:t>
            </a:r>
            <a:endParaRPr lang="en-US" dirty="0"/>
          </a:p>
          <a:p>
            <a:r>
              <a:rPr lang="hr-HR" dirty="0" smtClean="0"/>
              <a:t>Zdravstvena psihologija ( hronični bol) i neuropsihološka procena</a:t>
            </a:r>
            <a:endParaRPr lang="hr-HR" dirty="0"/>
          </a:p>
          <a:p>
            <a:r>
              <a:rPr lang="hr-HR" dirty="0" smtClean="0"/>
              <a:t>Forenzika- veštačenje, (di)simulacija, adaptacija na penalne uslove</a:t>
            </a:r>
          </a:p>
          <a:p>
            <a:r>
              <a:rPr lang="hr-HR" dirty="0" smtClean="0"/>
              <a:t>Psihoterapija- izbor tretmana (grupno/individualno), farmakoterapija, terapijski ciljevi, evaluacija tretmana</a:t>
            </a:r>
          </a:p>
          <a:p>
            <a:r>
              <a:rPr lang="hr-HR" dirty="0" smtClean="0"/>
              <a:t>Selekcija- poslovi javne bezbednosti</a:t>
            </a:r>
          </a:p>
        </p:txBody>
      </p:sp>
    </p:spTree>
    <p:extLst>
      <p:ext uri="{BB962C8B-B14F-4D97-AF65-F5344CB8AC3E}">
        <p14:creationId xmlns:p14="http://schemas.microsoft.com/office/powerpoint/2010/main" val="22110975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Testovi materijal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Sveska sa stavkama</a:t>
            </a:r>
          </a:p>
          <a:p>
            <a:r>
              <a:rPr lang="hr-HR" dirty="0" smtClean="0"/>
              <a:t>List za odgovore- ručno i elektronsko skorovanje</a:t>
            </a:r>
          </a:p>
          <a:p>
            <a:r>
              <a:rPr lang="hr-HR" dirty="0" smtClean="0"/>
              <a:t>Obrazac za kritične stavke</a:t>
            </a:r>
          </a:p>
          <a:p>
            <a:r>
              <a:rPr lang="hr-HR" dirty="0" smtClean="0"/>
              <a:t>Obrazac za profila</a:t>
            </a:r>
          </a:p>
          <a:p>
            <a:r>
              <a:rPr lang="hr-HR" dirty="0" smtClean="0"/>
              <a:t>Priručnik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57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</a:t>
            </a:r>
            <a:r>
              <a:rPr lang="hr-HR" dirty="0" smtClean="0"/>
              <a:t>adavanje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Zadatak</a:t>
            </a:r>
            <a:r>
              <a:rPr lang="en-US" dirty="0"/>
              <a:t> </a:t>
            </a:r>
            <a:r>
              <a:rPr lang="en-US" dirty="0" err="1"/>
              <a:t>ispitanika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/>
              <a:t>da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tvrdnju</a:t>
            </a:r>
            <a:r>
              <a:rPr lang="en-US" dirty="0"/>
              <a:t> </a:t>
            </a:r>
            <a:r>
              <a:rPr lang="en-US" dirty="0" err="1"/>
              <a:t>navede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je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tačna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u </a:t>
            </a:r>
            <a:r>
              <a:rPr lang="en-US" dirty="0" err="1"/>
              <a:t>rasponu</a:t>
            </a:r>
            <a:r>
              <a:rPr lang="en-US" dirty="0"/>
              <a:t> od “</a:t>
            </a:r>
            <a:r>
              <a:rPr lang="en-US" dirty="0" err="1"/>
              <a:t>netačna</a:t>
            </a:r>
            <a:r>
              <a:rPr lang="en-US" dirty="0"/>
              <a:t> - </a:t>
            </a:r>
            <a:r>
              <a:rPr lang="en-US" dirty="0" err="1"/>
              <a:t>nimalo</a:t>
            </a:r>
            <a:r>
              <a:rPr lang="en-US" dirty="0"/>
              <a:t> </a:t>
            </a:r>
            <a:r>
              <a:rPr lang="en-US" dirty="0" err="1"/>
              <a:t>tačna</a:t>
            </a:r>
            <a:r>
              <a:rPr lang="en-US" dirty="0"/>
              <a:t>” do “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tačna</a:t>
            </a:r>
            <a:r>
              <a:rPr lang="en-US" dirty="0"/>
              <a:t>” (</a:t>
            </a:r>
            <a:r>
              <a:rPr lang="en-US" dirty="0" err="1"/>
              <a:t>četvorostepena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odgovora</a:t>
            </a:r>
            <a:r>
              <a:rPr lang="en-US" dirty="0" smtClean="0"/>
              <a:t>).</a:t>
            </a:r>
            <a:endParaRPr lang="hr-HR" dirty="0" smtClean="0"/>
          </a:p>
          <a:p>
            <a:r>
              <a:rPr lang="hr-HR" dirty="0" smtClean="0"/>
              <a:t>Uputstvo- opšte smernice</a:t>
            </a:r>
          </a:p>
          <a:p>
            <a:r>
              <a:rPr lang="hr-HR" dirty="0"/>
              <a:t>U</a:t>
            </a:r>
            <a:r>
              <a:rPr lang="hr-HR" dirty="0" smtClean="0"/>
              <a:t>kratko o nameni upitnika- karakteristike ličnosti, tegobe,..</a:t>
            </a:r>
          </a:p>
          <a:p>
            <a:r>
              <a:rPr lang="hr-HR" dirty="0" smtClean="0"/>
              <a:t>Svrha procene</a:t>
            </a:r>
          </a:p>
          <a:p>
            <a:r>
              <a:rPr lang="hr-HR" dirty="0"/>
              <a:t>O sadašnjem stanju, a neka pitanja o ponašanju uopšte</a:t>
            </a:r>
          </a:p>
          <a:p>
            <a:r>
              <a:rPr lang="hr-HR" dirty="0" smtClean="0"/>
              <a:t>Nema tačnih i netačnih odgovora</a:t>
            </a:r>
          </a:p>
          <a:p>
            <a:r>
              <a:rPr lang="hr-HR" dirty="0" smtClean="0"/>
              <a:t>Važnost iskrenog odgovaranja– pomoć i razumevanje</a:t>
            </a:r>
          </a:p>
          <a:p>
            <a:r>
              <a:rPr lang="hr-HR" dirty="0" smtClean="0"/>
              <a:t>Da se ne preskaču pitanja, da pokuša da na sve odgovori- do 18 izostavljenih odgovora (vraćanje na njih ukoliko je moguće)</a:t>
            </a:r>
            <a:endParaRPr lang="en-US" dirty="0"/>
          </a:p>
          <a:p>
            <a:r>
              <a:rPr lang="hr-HR" dirty="0" smtClean="0"/>
              <a:t>Neka „neprimerena” pitanja- o bolestima zavisnosti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5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8987"/>
          </a:xfrm>
        </p:spPr>
        <p:txBody>
          <a:bodyPr/>
          <a:lstStyle/>
          <a:p>
            <a:r>
              <a:rPr lang="hr-HR" dirty="0" smtClean="0"/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467293"/>
            <a:ext cx="10058400" cy="529501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Inventar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hr-HR" dirty="0" smtClean="0"/>
              <a:t>samo</a:t>
            </a:r>
            <a:r>
              <a:rPr lang="en-US" dirty="0" err="1" smtClean="0"/>
              <a:t>procenu</a:t>
            </a:r>
            <a:r>
              <a:rPr lang="en-US" dirty="0" smtClean="0"/>
              <a:t> </a:t>
            </a:r>
            <a:r>
              <a:rPr lang="en-US" dirty="0" err="1"/>
              <a:t>ličnosti</a:t>
            </a:r>
            <a:r>
              <a:rPr lang="en-US" dirty="0"/>
              <a:t> PAI </a:t>
            </a:r>
            <a:endParaRPr lang="hr-HR" dirty="0" smtClean="0"/>
          </a:p>
          <a:p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 smtClean="0"/>
              <a:t>konstrukcije</a:t>
            </a:r>
            <a:r>
              <a:rPr lang="en-US" dirty="0" smtClean="0"/>
              <a:t>: 1991.</a:t>
            </a:r>
            <a:endParaRPr lang="hr-HR" dirty="0" smtClean="0"/>
          </a:p>
          <a:p>
            <a:r>
              <a:rPr lang="hr-HR" dirty="0" smtClean="0"/>
              <a:t>Autor:  </a:t>
            </a:r>
            <a:r>
              <a:rPr lang="en-US" dirty="0" smtClean="0"/>
              <a:t>Leslie </a:t>
            </a:r>
            <a:r>
              <a:rPr lang="en-US" dirty="0"/>
              <a:t>C. </a:t>
            </a:r>
            <a:r>
              <a:rPr lang="en-US" dirty="0" smtClean="0"/>
              <a:t>Morey</a:t>
            </a:r>
            <a:endParaRPr lang="hr-HR" dirty="0" smtClean="0"/>
          </a:p>
          <a:p>
            <a:r>
              <a:rPr lang="hr-HR" dirty="0" smtClean="0"/>
              <a:t>N</a:t>
            </a:r>
            <a:r>
              <a:rPr lang="en-US" dirty="0" smtClean="0"/>
              <a:t>amen</a:t>
            </a:r>
            <a:r>
              <a:rPr lang="hr-HR" dirty="0" smtClean="0"/>
              <a:t>a- </a:t>
            </a:r>
            <a:r>
              <a:rPr lang="en-US" dirty="0" err="1" smtClean="0"/>
              <a:t>kliničko</a:t>
            </a:r>
            <a:r>
              <a:rPr lang="en-US" dirty="0" smtClean="0"/>
              <a:t> </a:t>
            </a:r>
            <a:r>
              <a:rPr lang="en-US" dirty="0" err="1" smtClean="0"/>
              <a:t>ispitivanje</a:t>
            </a:r>
            <a:r>
              <a:rPr lang="hr-HR" dirty="0" smtClean="0"/>
              <a:t> p</a:t>
            </a:r>
            <a:r>
              <a:rPr lang="en-US" dirty="0" err="1" smtClean="0"/>
              <a:t>sihopatolo</a:t>
            </a:r>
            <a:r>
              <a:rPr lang="hr-HR" dirty="0" smtClean="0"/>
              <a:t>ških dispozicija/stanja </a:t>
            </a:r>
            <a:r>
              <a:rPr lang="hr-HR" dirty="0"/>
              <a:t>i </a:t>
            </a:r>
            <a:r>
              <a:rPr lang="hr-HR" dirty="0" smtClean="0"/>
              <a:t>karakteristika  </a:t>
            </a:r>
            <a:r>
              <a:rPr lang="hr-HR" dirty="0"/>
              <a:t>ličnosti</a:t>
            </a:r>
            <a:endParaRPr lang="en-US" dirty="0"/>
          </a:p>
          <a:p>
            <a:r>
              <a:rPr lang="hr-HR" dirty="0" smtClean="0"/>
              <a:t>Uzrast-</a:t>
            </a:r>
            <a:r>
              <a:rPr lang="en-US" dirty="0" smtClean="0"/>
              <a:t> </a:t>
            </a:r>
            <a:r>
              <a:rPr lang="en-US" dirty="0" err="1" smtClean="0"/>
              <a:t>osob</a:t>
            </a:r>
            <a:r>
              <a:rPr lang="hr-HR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starij</a:t>
            </a:r>
            <a:r>
              <a:rPr lang="hr-HR" dirty="0" smtClean="0"/>
              <a:t>e</a:t>
            </a:r>
            <a:r>
              <a:rPr lang="en-US" dirty="0" smtClean="0"/>
              <a:t> </a:t>
            </a:r>
            <a:r>
              <a:rPr lang="en-US" dirty="0"/>
              <a:t>od 18 </a:t>
            </a:r>
            <a:r>
              <a:rPr lang="en-US" dirty="0" err="1"/>
              <a:t>godina</a:t>
            </a:r>
            <a:r>
              <a:rPr lang="en-US" dirty="0" smtClean="0"/>
              <a:t>.</a:t>
            </a:r>
            <a:endParaRPr lang="hr-HR" dirty="0" smtClean="0"/>
          </a:p>
          <a:p>
            <a:r>
              <a:rPr lang="hr-HR" dirty="0" smtClean="0"/>
              <a:t>PAI-A- forma za adolescente, 2007.</a:t>
            </a:r>
          </a:p>
          <a:p>
            <a:r>
              <a:rPr lang="hr-HR" dirty="0" smtClean="0"/>
              <a:t>P</a:t>
            </a:r>
            <a:r>
              <a:rPr lang="en-US" dirty="0" err="1" smtClean="0"/>
              <a:t>ored</a:t>
            </a:r>
            <a:r>
              <a:rPr lang="en-US" dirty="0" smtClean="0"/>
              <a:t> </a:t>
            </a:r>
            <a:r>
              <a:rPr lang="en-US" dirty="0"/>
              <a:t>MMPI-2,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primenjivan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u </a:t>
            </a:r>
            <a:r>
              <a:rPr lang="en-US" dirty="0" err="1"/>
              <a:t>kliničkoj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istraživanjima</a:t>
            </a:r>
            <a:r>
              <a:rPr lang="en-US" dirty="0"/>
              <a:t>.</a:t>
            </a:r>
          </a:p>
          <a:p>
            <a:r>
              <a:rPr lang="hr-HR" dirty="0" smtClean="0"/>
              <a:t>Značajno </a:t>
            </a:r>
            <a:r>
              <a:rPr lang="en-US" dirty="0" err="1" smtClean="0"/>
              <a:t>poboljšanje</a:t>
            </a:r>
            <a:r>
              <a:rPr lang="hr-HR" dirty="0" smtClean="0"/>
              <a:t> na osnovu kliničke prakse i psihometrijskih</a:t>
            </a:r>
            <a:r>
              <a:rPr lang="en-US" dirty="0" smtClean="0"/>
              <a:t> </a:t>
            </a:r>
            <a:r>
              <a:rPr lang="hr-HR" dirty="0" smtClean="0"/>
              <a:t>usavršavanja</a:t>
            </a:r>
          </a:p>
          <a:p>
            <a:r>
              <a:rPr lang="hr-HR" dirty="0" smtClean="0"/>
              <a:t>Široka primena </a:t>
            </a:r>
            <a:r>
              <a:rPr lang="en-US" dirty="0" smtClean="0"/>
              <a:t>u </a:t>
            </a:r>
            <a:r>
              <a:rPr lang="en-US" dirty="0" err="1" smtClean="0"/>
              <a:t>kliničko</a:t>
            </a:r>
            <a:r>
              <a:rPr lang="hr-HR" dirty="0" smtClean="0"/>
              <a:t>j praksi</a:t>
            </a:r>
            <a:r>
              <a:rPr lang="en-US" dirty="0" smtClean="0"/>
              <a:t>, </a:t>
            </a:r>
            <a:r>
              <a:rPr lang="en-US" dirty="0" err="1" smtClean="0"/>
              <a:t>forenzi</a:t>
            </a:r>
            <a:r>
              <a:rPr lang="hr-HR" dirty="0" smtClean="0"/>
              <a:t>ci, psihoterapiji, </a:t>
            </a:r>
            <a:r>
              <a:rPr lang="en-US" dirty="0" err="1" smtClean="0"/>
              <a:t>selekcij</a:t>
            </a:r>
            <a:r>
              <a:rPr lang="hr-HR" dirty="0" smtClean="0"/>
              <a:t>i</a:t>
            </a:r>
            <a:r>
              <a:rPr lang="en-US" dirty="0" smtClean="0"/>
              <a:t>.</a:t>
            </a:r>
            <a:endParaRPr lang="hr-HR" dirty="0" smtClean="0"/>
          </a:p>
          <a:p>
            <a:pPr fontAlgn="t"/>
            <a:r>
              <a:rPr lang="hr-HR" dirty="0" smtClean="0"/>
              <a:t>S</a:t>
            </a:r>
            <a:r>
              <a:rPr lang="en-US" dirty="0" err="1" smtClean="0"/>
              <a:t>tandardizacioni</a:t>
            </a:r>
            <a:r>
              <a:rPr lang="en-US" dirty="0" smtClean="0"/>
              <a:t> </a:t>
            </a:r>
            <a:r>
              <a:rPr lang="en-US" dirty="0" err="1"/>
              <a:t>uzorak</a:t>
            </a:r>
            <a:r>
              <a:rPr lang="en-US" dirty="0"/>
              <a:t> </a:t>
            </a:r>
            <a:r>
              <a:rPr lang="hr-H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393 </a:t>
            </a:r>
            <a:r>
              <a:rPr lang="en-US" dirty="0" err="1"/>
              <a:t>ispitanika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regiona</a:t>
            </a:r>
            <a:r>
              <a:rPr lang="en-US" dirty="0"/>
              <a:t> </a:t>
            </a:r>
            <a:r>
              <a:rPr lang="en-US" dirty="0" err="1"/>
              <a:t>Srbije</a:t>
            </a:r>
            <a:r>
              <a:rPr lang="en-US" dirty="0"/>
              <a:t>, </a:t>
            </a:r>
            <a:r>
              <a:rPr lang="en-US" dirty="0" err="1"/>
              <a:t>uzrasta</a:t>
            </a:r>
            <a:r>
              <a:rPr lang="en-US" dirty="0"/>
              <a:t> od 18 do 60 </a:t>
            </a:r>
            <a:r>
              <a:rPr lang="en-US" dirty="0" err="1" smtClean="0"/>
              <a:t>godina</a:t>
            </a:r>
            <a:r>
              <a:rPr lang="hr-HR" dirty="0" smtClean="0"/>
              <a:t>, (prethodno kvotni uzorak N=209 i klinički N=425</a:t>
            </a:r>
            <a:endParaRPr lang="en-US" dirty="0"/>
          </a:p>
          <a:p>
            <a:r>
              <a:rPr lang="en-US" dirty="0" err="1" smtClean="0"/>
              <a:t>Izdavač</a:t>
            </a:r>
            <a:r>
              <a:rPr lang="en-US" dirty="0" smtClean="0"/>
              <a:t>: </a:t>
            </a:r>
            <a:r>
              <a:rPr lang="en-US" dirty="0" err="1"/>
              <a:t>Sinapsa</a:t>
            </a:r>
            <a:r>
              <a:rPr lang="en-US" dirty="0"/>
              <a:t> </a:t>
            </a:r>
            <a:r>
              <a:rPr lang="en-US" dirty="0" err="1"/>
              <a:t>edicije</a:t>
            </a:r>
            <a:r>
              <a:rPr lang="en-US" dirty="0"/>
              <a:t>, Beograd, 2016.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AutoShape 2" descr="data:image/jpeg;base64,/9j/4AAQSkZJRgABAQAAAQABAAD/2wCEAAkGBwgHBgkIBwgKCgkLDRYPDQwMDRsUFRAWIB0iIiAdHx8kKDQsJCYxJx8fLT0tMTU3Ojo6Iys/RD84QzQ5OjcBCgoKDQwNGg8PGjclHyU3Nzc3Nzc3Nzc3Nzc3Nzc3Nzc3Nzc3Nzc3Nzc3Nzc3Nzc3Nzc3Nzc3Nzc3Nzc3Nzc3N//AABEIADgALAMBIgACEQEDEQH/xAAbAAACAwEBAQAAAAAAAAAAAAAEBQADBgIHAf/EADAQAAIBAwIDBQYHAAAAAAAAAAECAwAEEQUhEjGBE0FRYXEGFCIjMqEHM1KCkZLB/8QAGQEAAwEBAQAAAAAAAAAAAAAAAQIEAwAF/8QAHBEAAgICAwAAAAAAAAAAAAAAAAECESExAwQy/9oADAMBAAIRAxEAPwD7wZ2U8/GuLh0tkLSMOAd5q5B37VzJBYzLIdQdyEUmOJD9Teflv9qzk6NUrYnk1SHiPZrt4nerbO8inmCgDLfTvzo7StLgmTJ+EYzk0JqWmRRuXt/lyocq6isVy5KX12o2FybHG1CtnNQyGS3WVtiwGR51x8OBljW6JRjxkHlSq/eeed1gjAkiIALcipGc/f7U4lYcOBilWqn3cwTKccbBGPlSz0Px+shej3N5EXt5yjEICrKORPcfGpOl32TvdyBic4C438OQGKT2eo6i080uEVWcYRuH4fQ9BTiW5aS2Se6IQqrGQHbGM7n+KnccltpxK1jyojPJRVZQZogupwyEEEcxVZwTuKqR572S/vLexXiuplUncL3npSK69oIb11tLe3JEkiqJZDgBiQAQN81mLq9ku5nmmYs7tk+p/wAFH+zaB9Yt5GQSLbcVx2ZP1FASo/vw9M07WAWbTQ5Lu4lewi0+eS7jOCFjJA6+HmaB9vkfRoVsbqRTqV2BJLEjZEEXcCe9mI9AAfEVp/wu1n3Cz1e41iQ9gyNeLMxOWKD5gz+5MV5Prmqzazq13qd1+bcyFyP0jkF6AAdKWMFdjym2qGWh697uq2t1nsRsjjcr5HyrVJKkiB42DoRkMpyDXmaEsc8hRkF3cQpwwzyIuc4VyBmmoQCjbbrWs0KQadoUtxsJ72UqmRnEUYAY9Wk4ehqVKMtHIP1+8Fn7AaZZgcMt/I0uO8IDuevwL6cXOsMdhv31KlclQWcqc1cBtUqUQH//2Q=="/>
          <p:cNvSpPr>
            <a:spLocks noChangeAspect="1" noChangeArrowheads="1"/>
          </p:cNvSpPr>
          <p:nvPr/>
        </p:nvSpPr>
        <p:spPr bwMode="auto">
          <a:xfrm flipH="1" flipV="1">
            <a:off x="460374" y="160338"/>
            <a:ext cx="294537" cy="29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wgHBgkIBwgKCgkLDRYPDQwMDRsUFRAWIB0iIiAdHx8kKDQsJCYxJx8fLT0tMTU3Ojo6Iys/RD84QzQ5OjcBCgoKDQwNGg8PGjclHyU3Nzc3Nzc3Nzc3Nzc3Nzc3Nzc3Nzc3Nzc3Nzc3Nzc3Nzc3Nzc3Nzc3Nzc3Nzc3Nzc3N//AABEIADgALAMBIgACEQEDEQH/xAAbAAACAwEBAQAAAAAAAAAAAAAEBQADBgIHAf/EADAQAAIBAwIDBQYHAAAAAAAAAAECAwAEEQUhEjGBE0FRYXEGFCIjMqEHM1KCkZLB/8QAGQEAAwEBAQAAAAAAAAAAAAAAAQIEAwAF/8QAHBEAAgICAwAAAAAAAAAAAAAAAAECESExAwQy/9oADAMBAAIRAxEAPwD7wZ2U8/GuLh0tkLSMOAd5q5B37VzJBYzLIdQdyEUmOJD9Teflv9qzk6NUrYnk1SHiPZrt4nerbO8inmCgDLfTvzo7StLgmTJ+EYzk0JqWmRRuXt/lyocq6isVy5KX12o2FybHG1CtnNQyGS3WVtiwGR51x8OBljW6JRjxkHlSq/eeed1gjAkiIALcipGc/f7U4lYcOBilWqn3cwTKccbBGPlSz0Px+shej3N5EXt5yjEICrKORPcfGpOl32TvdyBic4C438OQGKT2eo6i080uEVWcYRuH4fQ9BTiW5aS2Se6IQqrGQHbGM7n+KnccltpxK1jyojPJRVZQZogupwyEEEcxVZwTuKqR572S/vLexXiuplUncL3npSK69oIb11tLe3JEkiqJZDgBiQAQN81mLq9ku5nmmYs7tk+p/wAFH+zaB9Yt5GQSLbcVx2ZP1FASo/vw9M07WAWbTQ5Lu4lewi0+eS7jOCFjJA6+HmaB9vkfRoVsbqRTqV2BJLEjZEEXcCe9mI9AAfEVp/wu1n3Cz1e41iQ9gyNeLMxOWKD5gz+5MV5Prmqzazq13qd1+bcyFyP0jkF6AAdKWMFdjym2qGWh697uq2t1nsRsjjcr5HyrVJKkiB42DoRkMpyDXmaEsc8hRkF3cQpwwzyIuc4VyBmmoQCjbbrWs0KQadoUtxsJ72UqmRnEUYAY9Wk4ehqVKMtHIP1+8Fn7AaZZgcMt/I0uO8IDuevwL6cXOsMdhv31KlclQWcqc1cBtUqU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2" descr="https://phhp-news.sites.medinfo.ufl.edu/wordpress/files/2020/06/morey_les-476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2706" y="0"/>
            <a:ext cx="2090573" cy="254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79553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Interpretacija- redosled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839433"/>
            <a:ext cx="10058400" cy="5018567"/>
          </a:xfrm>
        </p:spPr>
        <p:txBody>
          <a:bodyPr>
            <a:normAutofit/>
          </a:bodyPr>
          <a:lstStyle/>
          <a:p>
            <a:r>
              <a:rPr lang="hr-HR" dirty="0" smtClean="0"/>
              <a:t>1. </a:t>
            </a:r>
            <a:r>
              <a:rPr lang="hr-HR" b="1" dirty="0" smtClean="0"/>
              <a:t>Kritične stavke/27- </a:t>
            </a:r>
            <a:r>
              <a:rPr lang="hr-HR" dirty="0" smtClean="0"/>
              <a:t>indikatori krize, za brzu trijažu: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dirty="0" smtClean="0"/>
              <a:t>Neodložne intervencije, hospitalizacija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dirty="0" smtClean="0"/>
              <a:t>Rizik od neuspeha tretmana (ajtemi nepouzdanosti)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dirty="0" smtClean="0"/>
              <a:t>Evaluacija problemske situacije- </a:t>
            </a:r>
            <a:r>
              <a:rPr lang="hr-HR" dirty="0" smtClean="0"/>
              <a:t>trauma, </a:t>
            </a:r>
            <a:r>
              <a:rPr lang="hr-HR" dirty="0" smtClean="0"/>
              <a:t>zloupotreba PAS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dirty="0" smtClean="0"/>
              <a:t>Motivacija- simulacija</a:t>
            </a:r>
          </a:p>
          <a:p>
            <a:r>
              <a:rPr lang="hr-HR" b="1" dirty="0" smtClean="0"/>
              <a:t>2. Skale validnosti</a:t>
            </a:r>
          </a:p>
          <a:p>
            <a:r>
              <a:rPr lang="hr-HR" b="1" dirty="0" smtClean="0"/>
              <a:t>3.Kliničke skale- </a:t>
            </a:r>
            <a:r>
              <a:rPr lang="hr-HR" dirty="0" smtClean="0"/>
              <a:t>povišenje </a:t>
            </a:r>
            <a:r>
              <a:rPr lang="hr-HR" dirty="0" smtClean="0"/>
              <a:t>T vrednosti :</a:t>
            </a:r>
            <a:endParaRPr lang="hr-HR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dirty="0" smtClean="0"/>
              <a:t>SOM</a:t>
            </a:r>
            <a:r>
              <a:rPr lang="hr-HR" dirty="0" smtClean="0"/>
              <a:t>, DEP, ANX, ARD-  distres, internalizovana patologija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dirty="0" smtClean="0"/>
              <a:t>MAN, SCZ i PAR- psihotični premećaj, distorzije, dezorganizovano ponašanje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dirty="0" smtClean="0"/>
              <a:t>PAR</a:t>
            </a:r>
            <a:r>
              <a:rPr lang="hr-HR" dirty="0" smtClean="0"/>
              <a:t>, BOR</a:t>
            </a:r>
            <a:r>
              <a:rPr lang="hr-HR" dirty="0" smtClean="0"/>
              <a:t>, ANT- poremećaji ličnosti, maskiranje psihotičnosti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dirty="0" smtClean="0"/>
              <a:t>ALC i/ili DRG-  zloupotreba PAS</a:t>
            </a:r>
          </a:p>
          <a:p>
            <a:pPr marL="0" indent="0">
              <a:buNone/>
            </a:pPr>
            <a:r>
              <a:rPr lang="hr-HR" dirty="0" smtClean="0"/>
              <a:t>   Povišenja </a:t>
            </a:r>
            <a:r>
              <a:rPr lang="hr-HR" dirty="0" smtClean="0"/>
              <a:t>na više klastera- komorbiditet, visok distres, komplikacije</a:t>
            </a:r>
          </a:p>
          <a:p>
            <a:r>
              <a:rPr lang="hr-HR" b="1" dirty="0"/>
              <a:t>4. Analiza supskala- </a:t>
            </a:r>
            <a:r>
              <a:rPr lang="hr-HR" dirty="0"/>
              <a:t>ključni elementi povišenja </a:t>
            </a:r>
            <a:r>
              <a:rPr lang="hr-HR" dirty="0" smtClean="0"/>
              <a:t>skala</a:t>
            </a:r>
            <a:br>
              <a:rPr lang="hr-HR" dirty="0" smtClean="0"/>
            </a:br>
            <a:r>
              <a:rPr lang="hr-HR" dirty="0" smtClean="0"/>
              <a:t>U </a:t>
            </a:r>
            <a:r>
              <a:rPr lang="hr-HR" dirty="0"/>
              <a:t>kombinacija sa ostalim skalama (BOR-I sa STR, DEP ili SCZ)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122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Interpretacija- redosled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8"/>
            <a:ext cx="10200664" cy="4050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 smtClean="0"/>
              <a:t>5. Korak - analiza ličnosti</a:t>
            </a:r>
          </a:p>
          <a:p>
            <a:r>
              <a:rPr lang="hr-HR" b="1" dirty="0" smtClean="0"/>
              <a:t>A. Self-koncept- </a:t>
            </a:r>
            <a:r>
              <a:rPr lang="hr-HR" dirty="0" smtClean="0"/>
              <a:t>ukrštanjem skala </a:t>
            </a:r>
            <a:r>
              <a:rPr lang="hr-HR" b="1" dirty="0" smtClean="0"/>
              <a:t>MAN-G</a:t>
            </a:r>
            <a:r>
              <a:rPr lang="hr-HR" dirty="0" smtClean="0"/>
              <a:t> samocenjenje, </a:t>
            </a:r>
            <a:r>
              <a:rPr lang="hr-HR" b="1" dirty="0" smtClean="0"/>
              <a:t>BOR-I</a:t>
            </a:r>
            <a:r>
              <a:rPr lang="hr-HR" dirty="0" smtClean="0"/>
              <a:t>- stabilnost identiteta i </a:t>
            </a:r>
            <a:r>
              <a:rPr lang="hr-HR" b="1" dirty="0" smtClean="0"/>
              <a:t>DEP-C</a:t>
            </a:r>
            <a:r>
              <a:rPr lang="hr-HR" dirty="0" smtClean="0"/>
              <a:t>- samoefikasnosti</a:t>
            </a:r>
          </a:p>
          <a:p>
            <a:r>
              <a:rPr lang="hr-HR" b="1" dirty="0" smtClean="0"/>
              <a:t>B. Interpersonalni odnosi- </a:t>
            </a:r>
            <a:r>
              <a:rPr lang="hr-HR" dirty="0" smtClean="0"/>
              <a:t>ukrštanje </a:t>
            </a:r>
            <a:r>
              <a:rPr lang="hr-HR" b="1" dirty="0" smtClean="0"/>
              <a:t>DOM i WRM</a:t>
            </a:r>
            <a:r>
              <a:rPr lang="hr-HR" dirty="0" smtClean="0"/>
              <a:t>, u kombinaciji sa ostalim skalama da li je nesigurnost, povlačenje, otuđenost,..</a:t>
            </a:r>
          </a:p>
          <a:p>
            <a:r>
              <a:rPr lang="hr-HR" b="1" dirty="0" smtClean="0"/>
              <a:t>C. Nivo stresa- STR i NON- </a:t>
            </a:r>
            <a:r>
              <a:rPr lang="hr-HR" dirty="0" smtClean="0"/>
              <a:t>aktuelna kriza u nekoj oblasti i NON –soc.podrška</a:t>
            </a:r>
          </a:p>
          <a:p>
            <a:r>
              <a:rPr lang="hr-HR" b="1" dirty="0" smtClean="0"/>
              <a:t>D. Terapijski tretman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suicidalnost-</a:t>
            </a:r>
            <a:r>
              <a:rPr lang="hr-HR" b="1" dirty="0" smtClean="0"/>
              <a:t>SUI</a:t>
            </a:r>
            <a:r>
              <a:rPr lang="hr-HR" dirty="0" smtClean="0"/>
              <a:t>- verbalizovana i indeks suicidalnosti </a:t>
            </a:r>
            <a:r>
              <a:rPr lang="hr-HR" b="1" dirty="0" smtClean="0"/>
              <a:t>SPI</a:t>
            </a:r>
            <a:r>
              <a:rPr lang="hr-HR" dirty="0" smtClean="0"/>
              <a:t> (rizik i bez verbalizacije)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agresivnost- </a:t>
            </a:r>
            <a:r>
              <a:rPr lang="hr-HR" b="1" dirty="0" smtClean="0"/>
              <a:t>AGG</a:t>
            </a:r>
            <a:r>
              <a:rPr lang="hr-HR" dirty="0" smtClean="0"/>
              <a:t> i indeks potencijala za nasije </a:t>
            </a:r>
            <a:r>
              <a:rPr lang="hr-HR" b="1" dirty="0" smtClean="0"/>
              <a:t>VPI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o</a:t>
            </a:r>
            <a:r>
              <a:rPr lang="hr-HR" dirty="0" smtClean="0"/>
              <a:t>dbijanje tremana- </a:t>
            </a:r>
            <a:r>
              <a:rPr lang="hr-HR" b="1" dirty="0" smtClean="0"/>
              <a:t>RXR i </a:t>
            </a:r>
            <a:r>
              <a:rPr lang="hr-HR" dirty="0" smtClean="0"/>
              <a:t>indeks terapijskog procesa </a:t>
            </a:r>
            <a:r>
              <a:rPr lang="hr-HR" b="1" dirty="0" smtClean="0"/>
              <a:t>TPI </a:t>
            </a:r>
            <a:r>
              <a:rPr lang="hr-HR" dirty="0" smtClean="0"/>
              <a:t>(složenost, teškoće)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3673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Interpretacija- redosled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850065"/>
            <a:ext cx="10200664" cy="5007935"/>
          </a:xfrm>
        </p:spPr>
        <p:txBody>
          <a:bodyPr>
            <a:normAutofit lnSpcReduction="10000"/>
          </a:bodyPr>
          <a:lstStyle/>
          <a:p>
            <a:r>
              <a:rPr lang="hr-HR" b="1" dirty="0" smtClean="0"/>
              <a:t>6. Korak - analiza profila</a:t>
            </a:r>
          </a:p>
          <a:p>
            <a:r>
              <a:rPr lang="hr-HR" dirty="0" smtClean="0"/>
              <a:t>Modalni profili- visina profila i međuodnos skala- Klasteri opisani u priručniku</a:t>
            </a:r>
          </a:p>
          <a:p>
            <a:r>
              <a:rPr lang="hr-HR" b="1" dirty="0" smtClean="0"/>
              <a:t>7. Korak- razmatrenje dualnog profila- 2 najizražanije skale</a:t>
            </a:r>
          </a:p>
          <a:p>
            <a:r>
              <a:rPr lang="hr-HR" dirty="0" smtClean="0"/>
              <a:t>Zanemaruje druge odnose, postojanje 3. naglašene skale, odnose subskala</a:t>
            </a:r>
          </a:p>
          <a:p>
            <a:r>
              <a:rPr lang="hr-HR" dirty="0" smtClean="0"/>
              <a:t>55 kombinacija po 2 skale </a:t>
            </a:r>
            <a:r>
              <a:rPr lang="hr-HR" dirty="0" smtClean="0"/>
              <a:t>više </a:t>
            </a:r>
            <a:r>
              <a:rPr lang="hr-HR" dirty="0" smtClean="0"/>
              <a:t>od T&lt;70, nisu sve jadnako zastupljene</a:t>
            </a:r>
          </a:p>
          <a:p>
            <a:r>
              <a:rPr lang="hr-HR" b="1" dirty="0" smtClean="0"/>
              <a:t>8. Korak- dodatni indeksi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DEF i MAL sa skalama validnosti PIM i NIM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VPI sa AGG skalom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SPI sa SUI skalom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TPI sa RXR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Matematičke funkcije za </a:t>
            </a:r>
            <a:r>
              <a:rPr lang="hr-HR" b="1" dirty="0" smtClean="0"/>
              <a:t>simulaciju</a:t>
            </a:r>
            <a:r>
              <a:rPr lang="hr-HR" dirty="0" smtClean="0"/>
              <a:t>- </a:t>
            </a:r>
            <a:r>
              <a:rPr lang="hr-HR" b="1" dirty="0" smtClean="0"/>
              <a:t>RDF</a:t>
            </a:r>
            <a:r>
              <a:rPr lang="hr-HR" dirty="0" smtClean="0"/>
              <a:t> </a:t>
            </a:r>
            <a:r>
              <a:rPr lang="hr-HR" dirty="0"/>
              <a:t>sa NIM i </a:t>
            </a:r>
            <a:r>
              <a:rPr lang="hr-HR" dirty="0" smtClean="0"/>
              <a:t>MAL</a:t>
            </a:r>
            <a:r>
              <a:rPr lang="hr-HR" b="1" dirty="0" smtClean="0"/>
              <a:t>, defanzivnost</a:t>
            </a:r>
            <a:r>
              <a:rPr lang="hr-HR" dirty="0" smtClean="0"/>
              <a:t> </a:t>
            </a:r>
            <a:r>
              <a:rPr lang="hr-HR" b="1" dirty="0"/>
              <a:t>CFD</a:t>
            </a:r>
            <a:r>
              <a:rPr lang="hr-HR" dirty="0"/>
              <a:t> sa PIM i DEF</a:t>
            </a:r>
            <a:r>
              <a:rPr lang="hr-HR" dirty="0" smtClean="0"/>
              <a:t>, ili </a:t>
            </a:r>
            <a:r>
              <a:rPr lang="hr-HR" b="1" dirty="0" smtClean="0"/>
              <a:t>poricaje zavisnosti- Est ALC i Est DRG </a:t>
            </a:r>
            <a:r>
              <a:rPr lang="hr-HR" dirty="0" smtClean="0"/>
              <a:t>uz ALC i DRG</a:t>
            </a:r>
            <a:br>
              <a:rPr lang="hr-HR" dirty="0" smtClean="0"/>
            </a:b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1666003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Profil ispitanika iz opšte populacije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226229"/>
          </a:xfrm>
        </p:spPr>
        <p:txBody>
          <a:bodyPr>
            <a:normAutofit/>
          </a:bodyPr>
          <a:lstStyle/>
          <a:p>
            <a:r>
              <a:rPr lang="hr-HR" dirty="0" smtClean="0"/>
              <a:t>Bez povišenja na kliničkim skalama-skorovi ispod T&lt;60;  važno razlikovati od disimulacije u kliničkim uslovima</a:t>
            </a:r>
          </a:p>
          <a:p>
            <a:r>
              <a:rPr lang="hr-HR" dirty="0" smtClean="0"/>
              <a:t>Niža PIM- nema potrebe za nerealističnim naglašavanjem pozitivnih aspekata</a:t>
            </a:r>
          </a:p>
          <a:p>
            <a:r>
              <a:rPr lang="hr-HR" dirty="0" smtClean="0"/>
              <a:t>Indeks </a:t>
            </a:r>
            <a:r>
              <a:rPr lang="hr-HR" dirty="0" smtClean="0"/>
              <a:t>DEF- </a:t>
            </a:r>
            <a:r>
              <a:rPr lang="hr-HR" dirty="0" smtClean="0"/>
              <a:t>svega nekoliko ajtema pozitivno</a:t>
            </a:r>
          </a:p>
          <a:p>
            <a:r>
              <a:rPr lang="hr-HR" dirty="0" smtClean="0"/>
              <a:t>Skale tretmana- ispod </a:t>
            </a:r>
            <a:r>
              <a:rPr lang="hr-HR" dirty="0" smtClean="0"/>
              <a:t>T&lt;60</a:t>
            </a:r>
          </a:p>
          <a:p>
            <a:r>
              <a:rPr lang="hr-HR" dirty="0" smtClean="0"/>
              <a:t>DOM </a:t>
            </a:r>
            <a:r>
              <a:rPr lang="hr-HR" dirty="0" smtClean="0"/>
              <a:t>između 40T i 60T</a:t>
            </a:r>
          </a:p>
          <a:p>
            <a:r>
              <a:rPr lang="hr-HR" dirty="0" smtClean="0"/>
              <a:t>WRM iznad 40T- harmonični odnosi sa okolinom</a:t>
            </a:r>
          </a:p>
          <a:p>
            <a:r>
              <a:rPr lang="hr-HR" dirty="0" smtClean="0"/>
              <a:t>Kod muških ispitanika povišenja na ALC i ANT (oko 5T)</a:t>
            </a:r>
          </a:p>
          <a:p>
            <a:r>
              <a:rPr lang="hr-HR" dirty="0" smtClean="0"/>
              <a:t>Kod mlađih PAR, BOR, ANT povišenje 5-7T</a:t>
            </a:r>
          </a:p>
          <a:p>
            <a:r>
              <a:rPr lang="hr-HR" dirty="0" smtClean="0"/>
              <a:t>Uticaj </a:t>
            </a:r>
            <a:r>
              <a:rPr lang="hr-HR" dirty="0" smtClean="0"/>
              <a:t>rase na PAR- marginalizovane grupe više za 7T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5332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Prednosti pai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8"/>
            <a:ext cx="10275092" cy="4396350"/>
          </a:xfrm>
        </p:spPr>
        <p:txBody>
          <a:bodyPr/>
          <a:lstStyle/>
          <a:p>
            <a:r>
              <a:rPr lang="hr-HR" dirty="0" smtClean="0"/>
              <a:t>Dobre metrijske karakteristike</a:t>
            </a:r>
          </a:p>
          <a:p>
            <a:r>
              <a:rPr lang="hr-HR" dirty="0" smtClean="0"/>
              <a:t>Empirijska baza za koncipiranje upitnika, izbor stavki, norme i validaciju</a:t>
            </a:r>
          </a:p>
          <a:p>
            <a:r>
              <a:rPr lang="hr-HR" dirty="0" smtClean="0"/>
              <a:t>Usklađenost za zahtevima kliničke  prakse i dijagnostičke klasifikacije- poznati okvir</a:t>
            </a:r>
          </a:p>
          <a:p>
            <a:r>
              <a:rPr lang="hr-HR" dirty="0" smtClean="0"/>
              <a:t>Obuhvatnost- širok dijapazon mentalnih poremećaja, terapijske implikacije, neodložne intervencije, situacioni stres,..</a:t>
            </a:r>
          </a:p>
          <a:p>
            <a:r>
              <a:rPr lang="hr-HR" dirty="0" smtClean="0"/>
              <a:t>Ne preklapanje skala- povećanje diskriminativne validnosti</a:t>
            </a:r>
          </a:p>
          <a:p>
            <a:r>
              <a:rPr lang="hr-HR" dirty="0" smtClean="0"/>
              <a:t>Specifične norme za različite grupe ispitanika (klinika, forenzika, selekcija)</a:t>
            </a:r>
          </a:p>
          <a:p>
            <a:r>
              <a:rPr lang="hr-HR" dirty="0" smtClean="0"/>
              <a:t>Jednostavnost za odgovaranje i razumevanje stavki</a:t>
            </a:r>
          </a:p>
          <a:p>
            <a:r>
              <a:rPr lang="hr-HR" dirty="0" smtClean="0"/>
              <a:t>Upotreba softvera za ocenjivanje i interpretaciju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7236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nedostatci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268759"/>
          </a:xfrm>
        </p:spPr>
        <p:txBody>
          <a:bodyPr/>
          <a:lstStyle/>
          <a:p>
            <a:r>
              <a:rPr lang="hr-HR" dirty="0" smtClean="0"/>
              <a:t>Ograničenja samoprocene- uvid, motivacija, kontekst, lični stil, aktuelno stanje, kognitivni kapaciteti</a:t>
            </a:r>
          </a:p>
          <a:p>
            <a:r>
              <a:rPr lang="hr-HR" dirty="0" smtClean="0"/>
              <a:t>Izostanak nekih poremećaja- npr. </a:t>
            </a:r>
            <a:r>
              <a:rPr lang="hr-HR" dirty="0" smtClean="0"/>
              <a:t>ishrane</a:t>
            </a:r>
            <a:r>
              <a:rPr lang="hr-HR" dirty="0" smtClean="0"/>
              <a:t>, disocijativni</a:t>
            </a:r>
          </a:p>
          <a:p>
            <a:r>
              <a:rPr lang="hr-HR" dirty="0" smtClean="0"/>
              <a:t>SCH skala- niža validnost, falš pozitivi</a:t>
            </a:r>
          </a:p>
          <a:p>
            <a:r>
              <a:rPr lang="hr-HR" dirty="0" smtClean="0"/>
              <a:t>Neke skale </a:t>
            </a:r>
            <a:r>
              <a:rPr lang="hr-HR" smtClean="0"/>
              <a:t>nemaju </a:t>
            </a:r>
            <a:r>
              <a:rPr lang="hr-HR" smtClean="0"/>
              <a:t>supskale</a:t>
            </a:r>
            <a:endParaRPr lang="hr-HR" dirty="0" smtClean="0"/>
          </a:p>
          <a:p>
            <a:r>
              <a:rPr lang="hr-HR" dirty="0" smtClean="0"/>
              <a:t>Vremenska odrednica za odgovore- trenutno ili bilo kad, davno, nedavno</a:t>
            </a:r>
          </a:p>
          <a:p>
            <a:r>
              <a:rPr lang="hr-HR" dirty="0" smtClean="0"/>
              <a:t>Nedostaju kros-kulturna istraživanja- validnost i drugim kulturama- INC</a:t>
            </a:r>
          </a:p>
          <a:p>
            <a:r>
              <a:rPr lang="hr-HR" dirty="0" smtClean="0"/>
              <a:t>Odsustvo posebnih normi za poduzorke (Afroamerikanci- povišenja na PAR)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862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84680"/>
          </a:xfrm>
        </p:spPr>
        <p:txBody>
          <a:bodyPr/>
          <a:lstStyle/>
          <a:p>
            <a:r>
              <a:rPr lang="hr-HR" dirty="0" smtClean="0"/>
              <a:t>OPIS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669312"/>
            <a:ext cx="10058400" cy="473680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344 </a:t>
            </a:r>
            <a:r>
              <a:rPr lang="en-US" b="1" dirty="0" err="1" smtClean="0"/>
              <a:t>tvrdnje</a:t>
            </a:r>
            <a:endParaRPr lang="hr-HR" b="1" dirty="0" smtClean="0"/>
          </a:p>
          <a:p>
            <a:r>
              <a:rPr lang="hr-HR" b="1" dirty="0" smtClean="0"/>
              <a:t>4-stepena skala za odgovore </a:t>
            </a:r>
            <a:r>
              <a:rPr lang="hr-HR" dirty="0" smtClean="0"/>
              <a:t>(netačno, malo tačno, uglavnom tačno, veoma tačno)</a:t>
            </a:r>
          </a:p>
          <a:p>
            <a:r>
              <a:rPr lang="en-US" b="1" dirty="0" smtClean="0"/>
              <a:t>22 </a:t>
            </a:r>
            <a:r>
              <a:rPr lang="en-US" b="1" dirty="0" err="1"/>
              <a:t>nezavisne</a:t>
            </a:r>
            <a:r>
              <a:rPr lang="en-US" b="1" dirty="0"/>
              <a:t> </a:t>
            </a:r>
            <a:r>
              <a:rPr lang="en-US" b="1" dirty="0" err="1" smtClean="0"/>
              <a:t>skale</a:t>
            </a:r>
            <a:r>
              <a:rPr lang="hr-HR" b="1" dirty="0" smtClean="0"/>
              <a:t> </a:t>
            </a:r>
            <a:r>
              <a:rPr lang="hr-HR" dirty="0" smtClean="0"/>
              <a:t>koje se ne preklapaju</a:t>
            </a:r>
            <a:r>
              <a:rPr lang="en-US" b="1" dirty="0" smtClean="0"/>
              <a:t>:</a:t>
            </a: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4 </a:t>
            </a:r>
            <a:r>
              <a:rPr lang="en-US" dirty="0" err="1"/>
              <a:t>skale</a:t>
            </a:r>
            <a:r>
              <a:rPr lang="en-US" dirty="0"/>
              <a:t> </a:t>
            </a:r>
            <a:r>
              <a:rPr lang="en-US" dirty="0" err="1"/>
              <a:t>validnosti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11 </a:t>
            </a:r>
            <a:r>
              <a:rPr lang="en-US" dirty="0" err="1"/>
              <a:t>kliničkih</a:t>
            </a:r>
            <a:r>
              <a:rPr lang="en-US" dirty="0"/>
              <a:t> </a:t>
            </a:r>
            <a:r>
              <a:rPr lang="en-US" dirty="0" err="1" smtClean="0"/>
              <a:t>skala</a:t>
            </a:r>
            <a:r>
              <a:rPr lang="hr-HR" dirty="0" smtClean="0"/>
              <a:t> (nezavisne od skala validnosti)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5 skala tretmana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2 interpersonalne skale</a:t>
            </a:r>
          </a:p>
          <a:p>
            <a:r>
              <a:rPr lang="hr-HR" b="1" dirty="0" smtClean="0"/>
              <a:t>Ateorijski, baziran na DSM klasifikaciji</a:t>
            </a:r>
          </a:p>
          <a:p>
            <a:r>
              <a:rPr lang="hr-HR" b="1" dirty="0" smtClean="0"/>
              <a:t>Standardizovan na normativnom, kliničkom i studentskom uzorku </a:t>
            </a:r>
            <a:r>
              <a:rPr lang="hr-HR" dirty="0" smtClean="0"/>
              <a:t>(min.1000 ispitanika)</a:t>
            </a:r>
          </a:p>
          <a:p>
            <a:r>
              <a:rPr lang="hr-HR" b="1" dirty="0" smtClean="0"/>
              <a:t>Stavke</a:t>
            </a:r>
            <a:r>
              <a:rPr lang="hr-HR" dirty="0" smtClean="0"/>
              <a:t>- kulturološki, rasno i rodno što neutralnije- eliminisani ajtemi osetljivi na demografske karakteristike i sa različitim značenjem u drugim kulturama</a:t>
            </a:r>
          </a:p>
          <a:p>
            <a:r>
              <a:rPr lang="hr-HR" dirty="0" smtClean="0"/>
              <a:t>Preveden na mnoge svetske jezike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278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Pozicija Pai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3431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U odnosu na druge inventare:</a:t>
            </a:r>
          </a:p>
          <a:p>
            <a:r>
              <a:rPr lang="hr-HR" dirty="0" smtClean="0"/>
              <a:t>NEO PI-R, 16 PF, TCI-R – procena ličnosti, poremećaja ličnosti, bazirani na faktorskim teorijama</a:t>
            </a:r>
          </a:p>
          <a:p>
            <a:r>
              <a:rPr lang="hr-HR" dirty="0" smtClean="0"/>
              <a:t>MCMI- poremećaji ličnosti</a:t>
            </a:r>
          </a:p>
          <a:p>
            <a:r>
              <a:rPr lang="hr-HR" dirty="0" smtClean="0"/>
              <a:t>MMPI-2, PAI- psihopatologija, sa dodatnom procenom ličnosti i poremećaja ličnosti (granični i antisocijalni)- bazirani na dijagnostičkoj klasifikaciji</a:t>
            </a:r>
          </a:p>
          <a:p>
            <a:r>
              <a:rPr lang="hr-HR" dirty="0" smtClean="0"/>
              <a:t>PAI- inventar „srednje” dužine -u rasponu od 175 (MCMI),do 567 (MMPI)  ajtema</a:t>
            </a:r>
          </a:p>
          <a:p>
            <a:r>
              <a:rPr lang="hr-HR" dirty="0"/>
              <a:t>Zadavanje- </a:t>
            </a:r>
            <a:r>
              <a:rPr lang="en-US" dirty="0" err="1"/>
              <a:t>individualn</a:t>
            </a:r>
            <a:r>
              <a:rPr lang="hr-HR" dirty="0"/>
              <a:t>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grupn</a:t>
            </a:r>
            <a:r>
              <a:rPr lang="hr-HR" dirty="0"/>
              <a:t>o</a:t>
            </a:r>
            <a:r>
              <a:rPr lang="en-US" dirty="0"/>
              <a:t>, </a:t>
            </a:r>
            <a:r>
              <a:rPr lang="en-US" dirty="0" err="1"/>
              <a:t>papir</a:t>
            </a:r>
            <a:r>
              <a:rPr lang="en-US" dirty="0"/>
              <a:t> </a:t>
            </a:r>
            <a:r>
              <a:rPr lang="en-US" dirty="0" err="1"/>
              <a:t>olovka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elektronsko</a:t>
            </a:r>
            <a:r>
              <a:rPr lang="en-US" dirty="0"/>
              <a:t> </a:t>
            </a:r>
            <a:r>
              <a:rPr lang="en-US" dirty="0" err="1"/>
              <a:t>zadavanje</a:t>
            </a:r>
            <a:endParaRPr lang="hr-HR" dirty="0"/>
          </a:p>
          <a:p>
            <a:r>
              <a:rPr lang="hr-HR" dirty="0"/>
              <a:t>Trajanje-40-50 min.</a:t>
            </a:r>
            <a:endParaRPr lang="en-US" dirty="0"/>
          </a:p>
          <a:p>
            <a:pPr fontAlgn="t"/>
            <a:r>
              <a:rPr lang="hr-HR" dirty="0"/>
              <a:t>Ocenjivanje- </a:t>
            </a:r>
            <a:r>
              <a:rPr lang="en-US" dirty="0" err="1"/>
              <a:t>ručno</a:t>
            </a:r>
            <a:r>
              <a:rPr lang="en-US" dirty="0"/>
              <a:t> (15-20 </a:t>
            </a:r>
            <a:r>
              <a:rPr lang="en-US" dirty="0" err="1"/>
              <a:t>minuta</a:t>
            </a:r>
            <a:r>
              <a:rPr lang="en-US" dirty="0"/>
              <a:t>, list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 </a:t>
            </a:r>
            <a:r>
              <a:rPr lang="en-US" dirty="0">
                <a:solidFill>
                  <a:srgbClr val="FFFFFF"/>
                </a:solidFill>
                <a:hlinkClick r:id="rId2"/>
              </a:rPr>
              <a:t>e-PONS</a:t>
            </a:r>
            <a:r>
              <a:rPr lang="en-US" dirty="0"/>
              <a:t> program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elektronsko</a:t>
            </a:r>
            <a:r>
              <a:rPr lang="en-US" dirty="0"/>
              <a:t> </a:t>
            </a:r>
            <a:r>
              <a:rPr lang="hr-HR" dirty="0" smtClean="0"/>
              <a:t>skorovanje i interpretaciju u 3 vrste namene- kliničku, forenzičku i uslove selekcije</a:t>
            </a:r>
            <a:endParaRPr lang="hr-HR" dirty="0"/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758632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 </a:t>
            </a:r>
            <a:r>
              <a:rPr lang="en-US" b="1" dirty="0" err="1"/>
              <a:t>skale</a:t>
            </a:r>
            <a:r>
              <a:rPr lang="en-US" b="1" dirty="0"/>
              <a:t> </a:t>
            </a:r>
            <a:r>
              <a:rPr lang="en-US" b="1" dirty="0" err="1" smtClean="0"/>
              <a:t>validnosti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Inkonzistentnost</a:t>
            </a:r>
            <a:r>
              <a:rPr lang="hr-HR" b="1" dirty="0" smtClean="0"/>
              <a:t> INC/10 parova stavki- </a:t>
            </a:r>
            <a:r>
              <a:rPr lang="hr-HR" dirty="0" smtClean="0"/>
              <a:t>parovi visoko koreliraju kod konzistentnog odgovaranja (VRIN)</a:t>
            </a:r>
            <a:endParaRPr lang="en-US" dirty="0"/>
          </a:p>
          <a:p>
            <a:r>
              <a:rPr lang="en-US" b="1" dirty="0" err="1"/>
              <a:t>Retki</a:t>
            </a:r>
            <a:r>
              <a:rPr lang="en-US" b="1" dirty="0"/>
              <a:t> </a:t>
            </a:r>
            <a:r>
              <a:rPr lang="en-US" b="1" dirty="0" err="1" smtClean="0"/>
              <a:t>odgovori</a:t>
            </a:r>
            <a:r>
              <a:rPr lang="hr-HR" b="1" dirty="0" smtClean="0"/>
              <a:t> INF/8-</a:t>
            </a:r>
            <a:r>
              <a:rPr lang="hr-HR" dirty="0" smtClean="0"/>
              <a:t>nasumično odgovaranje, retko ili često birani, nezavisni od psihopatologije, iz svakodnevog života</a:t>
            </a:r>
            <a:endParaRPr lang="en-US" dirty="0"/>
          </a:p>
          <a:p>
            <a:r>
              <a:rPr lang="en-US" b="1" dirty="0" err="1"/>
              <a:t>Negativna</a:t>
            </a:r>
            <a:r>
              <a:rPr lang="en-US" b="1" dirty="0"/>
              <a:t> </a:t>
            </a:r>
            <a:r>
              <a:rPr lang="en-US" b="1" dirty="0" err="1" smtClean="0"/>
              <a:t>impresija</a:t>
            </a:r>
            <a:r>
              <a:rPr lang="hr-HR" b="1" dirty="0" smtClean="0"/>
              <a:t> NIM/9</a:t>
            </a:r>
            <a:r>
              <a:rPr lang="hr-HR" dirty="0" smtClean="0"/>
              <a:t>- prezentacija u negativnom svetlu, agravacja, simulacija</a:t>
            </a:r>
            <a:endParaRPr lang="en-US" dirty="0"/>
          </a:p>
          <a:p>
            <a:r>
              <a:rPr lang="en-US" b="1" dirty="0" err="1"/>
              <a:t>Pozitivna</a:t>
            </a:r>
            <a:r>
              <a:rPr lang="en-US" b="1" dirty="0"/>
              <a:t> </a:t>
            </a:r>
            <a:r>
              <a:rPr lang="en-US" b="1" dirty="0" err="1" smtClean="0"/>
              <a:t>impresija</a:t>
            </a:r>
            <a:r>
              <a:rPr lang="hr-HR" b="1" dirty="0" smtClean="0"/>
              <a:t> PIM/9- </a:t>
            </a:r>
            <a:r>
              <a:rPr lang="hr-HR" dirty="0" smtClean="0"/>
              <a:t>soc.poželjna prezentacija, nepriznavanje čak i banalnih nedostataka</a:t>
            </a:r>
            <a:endParaRPr lang="hr-HR" dirty="0"/>
          </a:p>
          <a:p>
            <a:endParaRPr lang="hr-HR" dirty="0" smtClean="0"/>
          </a:p>
          <a:p>
            <a:r>
              <a:rPr lang="hr-HR" b="1" dirty="0" smtClean="0"/>
              <a:t>Izostavljanje</a:t>
            </a:r>
            <a:r>
              <a:rPr lang="hr-HR" dirty="0" smtClean="0"/>
              <a:t>- </a:t>
            </a:r>
            <a:r>
              <a:rPr lang="hr-HR" dirty="0" smtClean="0"/>
              <a:t>do 18 odgovora (5%), za skale  i supskale- ne interpretirari ako nedostaje 20% (</a:t>
            </a:r>
            <a:r>
              <a:rPr lang="hr-HR" dirty="0" smtClean="0"/>
              <a:t>izostav</a:t>
            </a:r>
            <a:r>
              <a:rPr lang="en-US" dirty="0" err="1" smtClean="0"/>
              <a:t>ljanje</a:t>
            </a:r>
            <a:r>
              <a:rPr lang="hr-HR" dirty="0" smtClean="0"/>
              <a:t> </a:t>
            </a:r>
            <a:r>
              <a:rPr lang="hr-HR" dirty="0" smtClean="0"/>
              <a:t>2 ajtema od 8 na istoj supskali)</a:t>
            </a:r>
          </a:p>
          <a:p>
            <a:r>
              <a:rPr lang="hr-HR" dirty="0" smtClean="0"/>
              <a:t>Ako izostaju  odgovori u drugoj polovini upitnika- kraća verzija na prvih 160 ajtema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745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11 </a:t>
            </a:r>
            <a:r>
              <a:rPr lang="en-US" b="1" dirty="0" err="1"/>
              <a:t>kliničkih</a:t>
            </a:r>
            <a:r>
              <a:rPr lang="en-US" b="1" dirty="0"/>
              <a:t> </a:t>
            </a:r>
            <a:r>
              <a:rPr lang="en-US" b="1" dirty="0" err="1"/>
              <a:t>skala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974155" y="1694828"/>
            <a:ext cx="4754880" cy="516317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400" b="1" dirty="0" err="1"/>
              <a:t>Somatske</a:t>
            </a:r>
            <a:r>
              <a:rPr lang="en-US" sz="6400" b="1" dirty="0"/>
              <a:t> </a:t>
            </a:r>
            <a:r>
              <a:rPr lang="en-US" sz="6400" b="1" dirty="0" err="1" smtClean="0"/>
              <a:t>žalbe</a:t>
            </a:r>
            <a:r>
              <a:rPr lang="hr-HR" sz="6400" b="1" dirty="0" smtClean="0"/>
              <a:t>- SOM</a:t>
            </a:r>
            <a:endParaRPr lang="en-US" sz="6400" b="1" dirty="0" smtClean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Konverzija</a:t>
            </a:r>
            <a:r>
              <a:rPr lang="hr-HR" sz="6400" dirty="0" smtClean="0"/>
              <a:t> SOM-C</a:t>
            </a:r>
            <a:endParaRPr lang="en-US" sz="6400" dirty="0" smtClean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Somatizacija</a:t>
            </a:r>
            <a:r>
              <a:rPr lang="hr-HR" sz="6400" dirty="0"/>
              <a:t> </a:t>
            </a:r>
            <a:r>
              <a:rPr lang="hr-HR" sz="6400" dirty="0" smtClean="0"/>
              <a:t>SOM-S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Zabrinutost</a:t>
            </a:r>
            <a:r>
              <a:rPr lang="en-US" sz="6400" dirty="0" smtClean="0"/>
              <a:t> </a:t>
            </a:r>
            <a:r>
              <a:rPr lang="en-US" sz="6400" dirty="0" err="1"/>
              <a:t>za</a:t>
            </a:r>
            <a:r>
              <a:rPr lang="en-US" sz="6400" dirty="0"/>
              <a:t> </a:t>
            </a:r>
            <a:r>
              <a:rPr lang="en-US" sz="6400" dirty="0" err="1" smtClean="0"/>
              <a:t>zdravlje</a:t>
            </a:r>
            <a:r>
              <a:rPr lang="hr-HR" sz="6400" dirty="0"/>
              <a:t> </a:t>
            </a:r>
            <a:r>
              <a:rPr lang="hr-HR" sz="6400" dirty="0" smtClean="0"/>
              <a:t>SOM-H</a:t>
            </a:r>
            <a:endParaRPr lang="en-US" sz="6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400" b="1" dirty="0" err="1" smtClean="0"/>
              <a:t>Anksioznost</a:t>
            </a:r>
            <a:r>
              <a:rPr lang="hr-HR" sz="6400" b="1" dirty="0" smtClean="0"/>
              <a:t> </a:t>
            </a:r>
            <a:r>
              <a:rPr lang="hr-HR" sz="6400" b="1" dirty="0" smtClean="0"/>
              <a:t>-ANX</a:t>
            </a:r>
            <a:endParaRPr lang="en-US" sz="6400" b="1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Kognitivna</a:t>
            </a:r>
            <a:r>
              <a:rPr lang="hr-HR" sz="6400" dirty="0"/>
              <a:t> </a:t>
            </a:r>
            <a:r>
              <a:rPr lang="hr-HR" sz="6400" dirty="0" smtClean="0"/>
              <a:t>ANX-C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Afektivna</a:t>
            </a:r>
            <a:r>
              <a:rPr lang="hr-HR" sz="6400" dirty="0" smtClean="0"/>
              <a:t> ANX-A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Fiziološka</a:t>
            </a:r>
            <a:r>
              <a:rPr lang="hr-HR" sz="6400" dirty="0"/>
              <a:t> </a:t>
            </a:r>
            <a:r>
              <a:rPr lang="hr-HR" sz="6400" dirty="0" smtClean="0"/>
              <a:t>ANX-P</a:t>
            </a:r>
            <a:endParaRPr lang="en-US" sz="6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400" b="1" dirty="0" err="1" smtClean="0"/>
              <a:t>Poremećaji</a:t>
            </a:r>
            <a:r>
              <a:rPr lang="en-US" sz="6400" b="1" dirty="0" smtClean="0"/>
              <a:t> </a:t>
            </a:r>
            <a:r>
              <a:rPr lang="en-US" sz="6400" b="1" dirty="0" err="1"/>
              <a:t>povezani</a:t>
            </a:r>
            <a:r>
              <a:rPr lang="en-US" sz="6400" b="1" dirty="0"/>
              <a:t> </a:t>
            </a:r>
            <a:r>
              <a:rPr lang="en-US" sz="6400" b="1" dirty="0" err="1"/>
              <a:t>sa</a:t>
            </a:r>
            <a:r>
              <a:rPr lang="en-US" sz="6400" b="1" dirty="0"/>
              <a:t> </a:t>
            </a:r>
            <a:r>
              <a:rPr lang="en-US" sz="6400" b="1" dirty="0" err="1" smtClean="0"/>
              <a:t>anksioznošću</a:t>
            </a:r>
            <a:r>
              <a:rPr lang="hr-HR" sz="6400" b="1" dirty="0" smtClean="0"/>
              <a:t>- ARD</a:t>
            </a:r>
            <a:endParaRPr lang="en-US" sz="6400" b="1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Opsesivno-kompulzivni</a:t>
            </a:r>
            <a:r>
              <a:rPr lang="hr-HR" sz="6400" dirty="0"/>
              <a:t> </a:t>
            </a:r>
            <a:r>
              <a:rPr lang="hr-HR" sz="6400" dirty="0" smtClean="0"/>
              <a:t>ARD-O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Fobije</a:t>
            </a:r>
            <a:r>
              <a:rPr lang="hr-HR" sz="6400" dirty="0"/>
              <a:t> </a:t>
            </a:r>
            <a:r>
              <a:rPr lang="hr-HR" sz="6400" dirty="0" smtClean="0"/>
              <a:t>ARD-P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Traumatski</a:t>
            </a:r>
            <a:r>
              <a:rPr lang="en-US" sz="6400" dirty="0" smtClean="0"/>
              <a:t> </a:t>
            </a:r>
            <a:r>
              <a:rPr lang="en-US" sz="6400" dirty="0" err="1" smtClean="0"/>
              <a:t>stres</a:t>
            </a:r>
            <a:r>
              <a:rPr lang="hr-HR" sz="6400" dirty="0"/>
              <a:t> </a:t>
            </a:r>
            <a:r>
              <a:rPr lang="hr-HR" sz="6400" dirty="0" smtClean="0"/>
              <a:t>ARD-T</a:t>
            </a:r>
            <a:endParaRPr lang="en-US" sz="6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400" b="1" dirty="0" err="1" smtClean="0"/>
              <a:t>Depresija</a:t>
            </a:r>
            <a:r>
              <a:rPr lang="hr-HR" sz="6400" b="1" dirty="0" smtClean="0"/>
              <a:t>-DEP</a:t>
            </a:r>
            <a:endParaRPr lang="en-US" sz="6400" b="1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Kognitivna</a:t>
            </a:r>
            <a:r>
              <a:rPr lang="hr-HR" sz="6400" dirty="0"/>
              <a:t> </a:t>
            </a:r>
            <a:r>
              <a:rPr lang="hr-HR" sz="6400" dirty="0" smtClean="0"/>
              <a:t>DEP-C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Afektivna</a:t>
            </a:r>
            <a:r>
              <a:rPr lang="hr-HR" sz="6400" dirty="0"/>
              <a:t> </a:t>
            </a:r>
            <a:r>
              <a:rPr lang="hr-HR" sz="6400" dirty="0" smtClean="0"/>
              <a:t>DEP-A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Fiziološka</a:t>
            </a:r>
            <a:r>
              <a:rPr lang="hr-HR" sz="6400" dirty="0"/>
              <a:t> </a:t>
            </a:r>
            <a:r>
              <a:rPr lang="hr-HR" sz="6400" dirty="0" smtClean="0"/>
              <a:t>DEP-P</a:t>
            </a:r>
            <a:endParaRPr lang="en-US" sz="6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400" b="1" dirty="0" err="1" smtClean="0"/>
              <a:t>Manija</a:t>
            </a:r>
            <a:r>
              <a:rPr lang="hr-HR" sz="6400" b="1" dirty="0"/>
              <a:t>- MAN</a:t>
            </a:r>
            <a:endParaRPr lang="en-US" sz="6400" b="1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/>
              <a:t>Nivo</a:t>
            </a:r>
            <a:r>
              <a:rPr lang="en-US" sz="6400" dirty="0"/>
              <a:t> </a:t>
            </a:r>
            <a:r>
              <a:rPr lang="en-US" sz="6400" dirty="0" err="1" smtClean="0"/>
              <a:t>aktivnosti</a:t>
            </a:r>
            <a:r>
              <a:rPr lang="hr-HR" sz="6400" dirty="0" smtClean="0"/>
              <a:t> MAN-A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Grandioznost</a:t>
            </a:r>
            <a:r>
              <a:rPr lang="hr-HR" sz="6400" dirty="0" smtClean="0"/>
              <a:t> MAN-G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Iritabilnost</a:t>
            </a:r>
            <a:r>
              <a:rPr lang="hr-HR" sz="6400" dirty="0" smtClean="0"/>
              <a:t> MAN-I</a:t>
            </a:r>
            <a:endParaRPr lang="en-US" sz="6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364224" y="1694828"/>
            <a:ext cx="4754880" cy="51631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1600" b="1" dirty="0" smtClean="0"/>
              <a:t>Paranoidnost- PAR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r-HR" sz="1400" dirty="0" smtClean="0"/>
              <a:t>Hipervigilnost PAR-H</a:t>
            </a:r>
            <a:endParaRPr lang="hr-HR" sz="1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r-HR" sz="1400" dirty="0"/>
              <a:t>Ideje persekucije </a:t>
            </a:r>
            <a:r>
              <a:rPr lang="hr-HR" sz="1400" dirty="0" smtClean="0"/>
              <a:t>PAR-P</a:t>
            </a:r>
            <a:endParaRPr lang="hr-HR" sz="1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r-HR" sz="1400" dirty="0"/>
              <a:t>Ogorčenost </a:t>
            </a:r>
            <a:r>
              <a:rPr lang="hr-HR" sz="1400" dirty="0" smtClean="0"/>
              <a:t>PAR-O</a:t>
            </a:r>
            <a:endParaRPr lang="hr-HR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b="1" dirty="0" err="1" smtClean="0"/>
              <a:t>Shizofrenija</a:t>
            </a:r>
            <a:r>
              <a:rPr lang="hr-HR" sz="1600" b="1" dirty="0" smtClean="0"/>
              <a:t>- SCZ</a:t>
            </a:r>
            <a:endParaRPr lang="en-US" sz="1600" b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 smtClean="0"/>
              <a:t>Psihotična</a:t>
            </a:r>
            <a:r>
              <a:rPr lang="en-US" sz="1600" dirty="0" smtClean="0"/>
              <a:t> </a:t>
            </a:r>
            <a:r>
              <a:rPr lang="en-US" sz="1600" dirty="0" err="1" smtClean="0"/>
              <a:t>doživljavanja</a:t>
            </a:r>
            <a:r>
              <a:rPr lang="hr-HR" sz="1600" dirty="0"/>
              <a:t> </a:t>
            </a:r>
            <a:r>
              <a:rPr lang="hr-HR" sz="1600" dirty="0" smtClean="0"/>
              <a:t>SCZ-P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 smtClean="0"/>
              <a:t>Socijalna</a:t>
            </a:r>
            <a:r>
              <a:rPr lang="en-US" sz="1600" dirty="0" smtClean="0"/>
              <a:t> </a:t>
            </a:r>
            <a:r>
              <a:rPr lang="en-US" sz="1600" dirty="0" err="1" smtClean="0"/>
              <a:t>otuđenost</a:t>
            </a:r>
            <a:r>
              <a:rPr lang="hr-HR" sz="1600" dirty="0"/>
              <a:t> </a:t>
            </a:r>
            <a:r>
              <a:rPr lang="hr-HR" sz="1600" dirty="0" smtClean="0"/>
              <a:t>SCZ-S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 smtClean="0"/>
              <a:t>Poremećaj</a:t>
            </a:r>
            <a:r>
              <a:rPr lang="en-US" sz="1600" dirty="0" smtClean="0"/>
              <a:t> </a:t>
            </a:r>
            <a:r>
              <a:rPr lang="en-US" sz="1600" dirty="0" err="1" smtClean="0"/>
              <a:t>mišljenja</a:t>
            </a:r>
            <a:r>
              <a:rPr lang="hr-HR" sz="1600" dirty="0"/>
              <a:t> </a:t>
            </a:r>
            <a:r>
              <a:rPr lang="hr-HR" sz="1600" dirty="0" smtClean="0"/>
              <a:t>SCZ-T</a:t>
            </a:r>
            <a:endParaRPr lang="en-US" sz="1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b="1" dirty="0" err="1" smtClean="0"/>
              <a:t>Osobine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graničnog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poremećaja</a:t>
            </a:r>
            <a:r>
              <a:rPr lang="hr-HR" sz="1600" b="1" dirty="0" smtClean="0"/>
              <a:t>- BOR</a:t>
            </a:r>
            <a:endParaRPr lang="en-US" sz="1600" b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 smtClean="0"/>
              <a:t>Afektivna</a:t>
            </a:r>
            <a:r>
              <a:rPr lang="en-US" sz="1600" dirty="0" smtClean="0"/>
              <a:t> </a:t>
            </a:r>
            <a:r>
              <a:rPr lang="en-US" sz="1600" dirty="0" err="1" smtClean="0"/>
              <a:t>nestabilnost</a:t>
            </a:r>
            <a:r>
              <a:rPr lang="hr-HR" sz="1600" dirty="0"/>
              <a:t> </a:t>
            </a:r>
            <a:r>
              <a:rPr lang="hr-HR" sz="1600" dirty="0" smtClean="0"/>
              <a:t>BOR-A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 smtClean="0"/>
              <a:t>Problemi</a:t>
            </a:r>
            <a:r>
              <a:rPr lang="en-US" sz="1600" dirty="0" smtClean="0"/>
              <a:t> </a:t>
            </a:r>
            <a:r>
              <a:rPr lang="en-US" sz="1600" dirty="0" err="1" smtClean="0"/>
              <a:t>identiteta</a:t>
            </a:r>
            <a:r>
              <a:rPr lang="hr-HR" sz="1600" dirty="0"/>
              <a:t> </a:t>
            </a:r>
            <a:r>
              <a:rPr lang="hr-HR" sz="1600" dirty="0" smtClean="0"/>
              <a:t>BOR-I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 smtClean="0"/>
              <a:t>Negativni</a:t>
            </a:r>
            <a:r>
              <a:rPr lang="en-US" sz="1600" dirty="0" smtClean="0"/>
              <a:t> </a:t>
            </a:r>
            <a:r>
              <a:rPr lang="en-US" sz="1600" dirty="0" err="1" smtClean="0"/>
              <a:t>odnosi</a:t>
            </a:r>
            <a:r>
              <a:rPr lang="hr-HR" sz="1600" dirty="0"/>
              <a:t> </a:t>
            </a:r>
            <a:r>
              <a:rPr lang="hr-HR" sz="1600" dirty="0" smtClean="0"/>
              <a:t>BOR-N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 smtClean="0"/>
              <a:t>Samopovređivanje</a:t>
            </a:r>
            <a:r>
              <a:rPr lang="hr-HR" sz="1600" dirty="0"/>
              <a:t> </a:t>
            </a:r>
            <a:r>
              <a:rPr lang="hr-HR" sz="1600" dirty="0" smtClean="0"/>
              <a:t>BOR-S</a:t>
            </a:r>
            <a:endParaRPr lang="en-US" sz="1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b="1" dirty="0" err="1" smtClean="0"/>
              <a:t>Antisocijalne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osobine</a:t>
            </a:r>
            <a:r>
              <a:rPr lang="hr-HR" sz="1600" b="1" dirty="0" smtClean="0"/>
              <a:t>- ANT</a:t>
            </a:r>
            <a:endParaRPr lang="en-US" sz="1600" b="1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/>
              <a:t>Antisocijalno</a:t>
            </a:r>
            <a:r>
              <a:rPr lang="en-US" sz="1600" dirty="0"/>
              <a:t> </a:t>
            </a:r>
            <a:r>
              <a:rPr lang="en-US" sz="1600" dirty="0" err="1" smtClean="0"/>
              <a:t>ponašanje</a:t>
            </a:r>
            <a:r>
              <a:rPr lang="hr-HR" sz="1600" dirty="0"/>
              <a:t> </a:t>
            </a:r>
            <a:r>
              <a:rPr lang="hr-HR" sz="1600" dirty="0" smtClean="0"/>
              <a:t>ANT- A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 smtClean="0"/>
              <a:t>Egocentričnost</a:t>
            </a:r>
            <a:r>
              <a:rPr lang="hr-HR" sz="1600" dirty="0"/>
              <a:t> </a:t>
            </a:r>
            <a:r>
              <a:rPr lang="hr-HR" sz="1600" dirty="0" smtClean="0"/>
              <a:t>ANT-E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1600" dirty="0" smtClean="0"/>
              <a:t>P</a:t>
            </a:r>
            <a:r>
              <a:rPr lang="en-US" sz="1600" dirty="0" err="1" smtClean="0"/>
              <a:t>otraga</a:t>
            </a:r>
            <a:r>
              <a:rPr lang="en-US" sz="1600" dirty="0" smtClean="0"/>
              <a:t> </a:t>
            </a:r>
            <a:r>
              <a:rPr lang="en-US" sz="1600" dirty="0" err="1"/>
              <a:t>za</a:t>
            </a:r>
            <a:r>
              <a:rPr lang="en-US" sz="1600" dirty="0"/>
              <a:t> </a:t>
            </a:r>
            <a:r>
              <a:rPr lang="en-US" sz="1600" dirty="0" err="1" smtClean="0"/>
              <a:t>stimulusima</a:t>
            </a:r>
            <a:r>
              <a:rPr lang="hr-HR" sz="1600" dirty="0"/>
              <a:t> </a:t>
            </a:r>
            <a:r>
              <a:rPr lang="hr-HR" sz="1600" dirty="0" smtClean="0"/>
              <a:t>ANT-S</a:t>
            </a:r>
            <a:endParaRPr lang="en-US" sz="1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b="1" dirty="0" err="1" smtClean="0"/>
              <a:t>Problemi</a:t>
            </a:r>
            <a:r>
              <a:rPr lang="en-US" sz="1600" b="1" dirty="0" smtClean="0"/>
              <a:t> </a:t>
            </a:r>
            <a:r>
              <a:rPr lang="en-US" sz="1600" b="1" dirty="0" err="1"/>
              <a:t>sa</a:t>
            </a:r>
            <a:r>
              <a:rPr lang="en-US" sz="1600" b="1" dirty="0"/>
              <a:t> </a:t>
            </a:r>
            <a:r>
              <a:rPr lang="en-US" sz="1600" b="1" dirty="0" err="1" smtClean="0"/>
              <a:t>alkoholom</a:t>
            </a:r>
            <a:r>
              <a:rPr lang="hr-HR" sz="1600" b="1" dirty="0" smtClean="0"/>
              <a:t>- ALC</a:t>
            </a:r>
            <a:endParaRPr lang="en-US" sz="16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b="1" dirty="0" err="1"/>
              <a:t>Problemi</a:t>
            </a:r>
            <a:r>
              <a:rPr lang="en-US" sz="1600" b="1" dirty="0"/>
              <a:t> </a:t>
            </a:r>
            <a:r>
              <a:rPr lang="en-US" sz="1600" b="1" dirty="0" err="1"/>
              <a:t>sa</a:t>
            </a:r>
            <a:r>
              <a:rPr lang="en-US" sz="1600" b="1" dirty="0"/>
              <a:t> </a:t>
            </a:r>
            <a:r>
              <a:rPr lang="en-US" sz="1600" b="1" dirty="0" err="1" smtClean="0"/>
              <a:t>drogama</a:t>
            </a:r>
            <a:r>
              <a:rPr lang="hr-HR" sz="1600" b="1" dirty="0" smtClean="0"/>
              <a:t>-DRG</a:t>
            </a:r>
            <a:endParaRPr lang="en-US" sz="1600" b="1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89324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err="1" smtClean="0"/>
              <a:t>kliničk</a:t>
            </a:r>
            <a:r>
              <a:rPr lang="hr-HR" b="1" dirty="0" smtClean="0"/>
              <a:t>e</a:t>
            </a:r>
            <a:r>
              <a:rPr lang="en-US" b="1" dirty="0" smtClean="0"/>
              <a:t> </a:t>
            </a:r>
            <a:r>
              <a:rPr lang="en-US" b="1" dirty="0" err="1" smtClean="0"/>
              <a:t>skal</a:t>
            </a:r>
            <a:r>
              <a:rPr lang="hr-HR" b="1" dirty="0" smtClean="0"/>
              <a:t>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76177" y="2121408"/>
            <a:ext cx="10568763" cy="4050792"/>
          </a:xfrm>
        </p:spPr>
        <p:txBody>
          <a:bodyPr>
            <a:normAutofit fontScale="32500" lnSpcReduction="20000"/>
          </a:bodyPr>
          <a:lstStyle/>
          <a:p>
            <a:pPr marL="27432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err="1"/>
              <a:t>Somatske</a:t>
            </a:r>
            <a:r>
              <a:rPr lang="en-US" sz="6600" b="1" dirty="0"/>
              <a:t> </a:t>
            </a:r>
            <a:r>
              <a:rPr lang="en-US" sz="6600" b="1" dirty="0" err="1"/>
              <a:t>žalbe</a:t>
            </a:r>
            <a:r>
              <a:rPr lang="hr-HR" sz="6600" b="1" dirty="0"/>
              <a:t>- </a:t>
            </a:r>
            <a:r>
              <a:rPr lang="hr-HR" sz="6600" b="1" dirty="0" smtClean="0"/>
              <a:t>SOM/24</a:t>
            </a:r>
            <a:endParaRPr lang="hr-HR" sz="6400" b="1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Konverzija</a:t>
            </a:r>
            <a:r>
              <a:rPr lang="hr-HR" sz="6400" dirty="0" smtClean="0"/>
              <a:t> SOM-C/8- konverzivni poremećaji, senzorne i motoričke disfunkcije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/>
              <a:t>Somatizacija</a:t>
            </a:r>
            <a:r>
              <a:rPr lang="hr-HR" sz="6400" dirty="0"/>
              <a:t> </a:t>
            </a:r>
            <a:r>
              <a:rPr lang="hr-HR" sz="6400" dirty="0" smtClean="0"/>
              <a:t>SOM-S/8- telesni simptomi, umor, žalbe na zdravlje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/>
              <a:t>Zabrinutost</a:t>
            </a:r>
            <a:r>
              <a:rPr lang="en-US" sz="6400" dirty="0"/>
              <a:t> </a:t>
            </a:r>
            <a:r>
              <a:rPr lang="en-US" sz="6400" dirty="0" err="1"/>
              <a:t>za</a:t>
            </a:r>
            <a:r>
              <a:rPr lang="en-US" sz="6400" dirty="0"/>
              <a:t> </a:t>
            </a:r>
            <a:r>
              <a:rPr lang="en-US" sz="6400" dirty="0" err="1"/>
              <a:t>zdravlje</a:t>
            </a:r>
            <a:r>
              <a:rPr lang="hr-HR" sz="6400" dirty="0"/>
              <a:t> </a:t>
            </a:r>
            <a:r>
              <a:rPr lang="hr-HR" sz="6400" dirty="0" smtClean="0"/>
              <a:t>SOM-H/8- zaokupljenost brigama o zdavlju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hr-HR" sz="6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6400" b="1" dirty="0" err="1" smtClean="0"/>
              <a:t>Anksioznost</a:t>
            </a:r>
            <a:r>
              <a:rPr lang="hr-HR" sz="6400" b="1" dirty="0" smtClean="0"/>
              <a:t> –ANX/24</a:t>
            </a:r>
            <a:endParaRPr lang="en-US" sz="6400" b="1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/>
              <a:t>Kognitivna</a:t>
            </a:r>
            <a:r>
              <a:rPr lang="hr-HR" sz="6400" dirty="0"/>
              <a:t> </a:t>
            </a:r>
            <a:r>
              <a:rPr lang="hr-HR" sz="6400" dirty="0" smtClean="0"/>
              <a:t>ANX-C/8-</a:t>
            </a:r>
            <a:r>
              <a:rPr lang="en-US" sz="6400" dirty="0" smtClean="0"/>
              <a:t> </a:t>
            </a:r>
            <a:r>
              <a:rPr lang="hr-HR" sz="6400" dirty="0" smtClean="0"/>
              <a:t>briga</a:t>
            </a:r>
            <a:r>
              <a:rPr lang="hr-HR" sz="6400" dirty="0" smtClean="0"/>
              <a:t>, ruminacije o problemima, problemi pažnje i koncentracije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/>
              <a:t>Afektivna</a:t>
            </a:r>
            <a:r>
              <a:rPr lang="hr-HR" sz="6400" dirty="0"/>
              <a:t> </a:t>
            </a:r>
            <a:r>
              <a:rPr lang="hr-HR" sz="6400" dirty="0" smtClean="0"/>
              <a:t>ANX-A/8-</a:t>
            </a:r>
            <a:r>
              <a:rPr lang="en-US" sz="6400" dirty="0" smtClean="0"/>
              <a:t> </a:t>
            </a:r>
            <a:r>
              <a:rPr lang="hr-HR" sz="6400" dirty="0" smtClean="0"/>
              <a:t>doživljaj </a:t>
            </a:r>
            <a:r>
              <a:rPr lang="hr-HR" sz="6400" dirty="0" smtClean="0"/>
              <a:t>uznemirenosti, napetosti, 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/>
              <a:t>Fiziološka</a:t>
            </a:r>
            <a:r>
              <a:rPr lang="hr-HR" sz="6400" dirty="0"/>
              <a:t> </a:t>
            </a:r>
            <a:r>
              <a:rPr lang="hr-HR" sz="6400" dirty="0" smtClean="0"/>
              <a:t>ANX-P/8- fiziološki znaci uznemirenosti (znojenje, drhtanje glasa, tremor, rad srca, ritam disanja...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sz="6400" dirty="0"/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hr-HR" sz="6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412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err="1" smtClean="0"/>
              <a:t>kliničk</a:t>
            </a:r>
            <a:r>
              <a:rPr lang="hr-HR" b="1" dirty="0" smtClean="0"/>
              <a:t>e</a:t>
            </a:r>
            <a:r>
              <a:rPr lang="en-US" b="1" dirty="0" smtClean="0"/>
              <a:t> </a:t>
            </a:r>
            <a:r>
              <a:rPr lang="en-US" b="1" dirty="0" err="1" smtClean="0"/>
              <a:t>skal</a:t>
            </a:r>
            <a:r>
              <a:rPr lang="hr-HR" b="1" dirty="0" smtClean="0"/>
              <a:t>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69847" y="2121408"/>
            <a:ext cx="10881147" cy="4050792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400" b="1" dirty="0" err="1"/>
              <a:t>Poremećaji</a:t>
            </a:r>
            <a:r>
              <a:rPr lang="en-US" sz="6400" b="1" dirty="0"/>
              <a:t> </a:t>
            </a:r>
            <a:r>
              <a:rPr lang="en-US" sz="6400" b="1" dirty="0" err="1"/>
              <a:t>povezani</a:t>
            </a:r>
            <a:r>
              <a:rPr lang="en-US" sz="6400" b="1" dirty="0"/>
              <a:t> </a:t>
            </a:r>
            <a:r>
              <a:rPr lang="en-US" sz="6400" b="1" dirty="0" err="1"/>
              <a:t>sa</a:t>
            </a:r>
            <a:r>
              <a:rPr lang="en-US" sz="6400" b="1" dirty="0"/>
              <a:t> </a:t>
            </a:r>
            <a:r>
              <a:rPr lang="en-US" sz="6400" b="1" dirty="0" err="1"/>
              <a:t>anksioznošću</a:t>
            </a:r>
            <a:r>
              <a:rPr lang="hr-HR" sz="6400" b="1" dirty="0"/>
              <a:t>- </a:t>
            </a:r>
            <a:r>
              <a:rPr lang="hr-HR" sz="6400" b="1" dirty="0" smtClean="0"/>
              <a:t>ARD/24</a:t>
            </a:r>
            <a:endParaRPr lang="en-US" sz="6400" b="1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/>
              <a:t>Opsesivno-kompulzivni</a:t>
            </a:r>
            <a:r>
              <a:rPr lang="hr-HR" sz="6400" dirty="0"/>
              <a:t> </a:t>
            </a:r>
            <a:r>
              <a:rPr lang="hr-HR" sz="6400" dirty="0" smtClean="0"/>
              <a:t>ARD-O- intruzivne isli, prisilne radnje, rigidnost, perfekcionizam, neodlučnost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/>
              <a:t>Fobije</a:t>
            </a:r>
            <a:r>
              <a:rPr lang="hr-HR" sz="6400" dirty="0"/>
              <a:t> </a:t>
            </a:r>
            <a:r>
              <a:rPr lang="hr-HR" sz="6400" dirty="0" smtClean="0"/>
              <a:t>ARD-P- socijalna f., agorafobija, klaustofobija, specifične 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/>
              <a:t>Traumatski</a:t>
            </a:r>
            <a:r>
              <a:rPr lang="en-US" sz="6400" dirty="0"/>
              <a:t> </a:t>
            </a:r>
            <a:r>
              <a:rPr lang="en-US" sz="6400" dirty="0" err="1"/>
              <a:t>stres</a:t>
            </a:r>
            <a:r>
              <a:rPr lang="hr-HR" sz="6400" dirty="0"/>
              <a:t> </a:t>
            </a:r>
            <a:r>
              <a:rPr lang="hr-HR" sz="6400" dirty="0" smtClean="0"/>
              <a:t>ARD-T- simptomi PTSD, izbegavanje, flešbekovi, noćne more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sz="6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400" b="1" dirty="0" err="1"/>
              <a:t>Depresija</a:t>
            </a:r>
            <a:r>
              <a:rPr lang="hr-HR" sz="6400" b="1" dirty="0" smtClean="0"/>
              <a:t>-DEP/24</a:t>
            </a:r>
            <a:endParaRPr lang="en-US" sz="6400" b="1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/>
              <a:t>Kognitivna</a:t>
            </a:r>
            <a:r>
              <a:rPr lang="hr-HR" sz="6400" dirty="0"/>
              <a:t> </a:t>
            </a:r>
            <a:r>
              <a:rPr lang="hr-HR" sz="6400" dirty="0" smtClean="0"/>
              <a:t>DEP-C- misli o bezvrednosti, beznadežnosti, neuspehu, bespomoćnosti</a:t>
            </a:r>
            <a:endParaRPr lang="en-US" sz="64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Afektivna</a:t>
            </a:r>
            <a:r>
              <a:rPr lang="hr-HR" sz="6400" dirty="0" smtClean="0"/>
              <a:t> DEP-A- tuga, anhedonija gubitak interesovanja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400" dirty="0" err="1" smtClean="0"/>
              <a:t>Fiziološka</a:t>
            </a:r>
            <a:r>
              <a:rPr lang="hr-HR" sz="6400" dirty="0" smtClean="0"/>
              <a:t> DEP-P- </a:t>
            </a:r>
            <a:r>
              <a:rPr lang="hr-HR" sz="6400" dirty="0"/>
              <a:t>pasivnost, nivo energije, bezvoljnost, </a:t>
            </a:r>
            <a:r>
              <a:rPr lang="hr-HR" sz="6400" dirty="0" smtClean="0"/>
              <a:t>poremećaj </a:t>
            </a:r>
            <a:r>
              <a:rPr lang="hr-HR" sz="6400" dirty="0"/>
              <a:t>sna, apetita</a:t>
            </a:r>
            <a:endParaRPr lang="en-US" sz="6400" dirty="0"/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hr-HR" sz="6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980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78354"/>
          </a:xfrm>
        </p:spPr>
        <p:txBody>
          <a:bodyPr/>
          <a:lstStyle/>
          <a:p>
            <a:r>
              <a:rPr lang="en-US" b="1" dirty="0" err="1"/>
              <a:t>kliničk</a:t>
            </a:r>
            <a:r>
              <a:rPr lang="hr-HR" b="1" dirty="0"/>
              <a:t>e</a:t>
            </a:r>
            <a:r>
              <a:rPr lang="en-US" b="1" dirty="0"/>
              <a:t> </a:t>
            </a:r>
            <a:r>
              <a:rPr lang="en-US" b="1" dirty="0" err="1"/>
              <a:t>skal</a:t>
            </a:r>
            <a:r>
              <a:rPr lang="hr-HR" b="1" dirty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100" b="1" dirty="0" err="1"/>
              <a:t>Manija</a:t>
            </a:r>
            <a:r>
              <a:rPr lang="hr-HR" sz="2100" b="1" dirty="0"/>
              <a:t>- MAN</a:t>
            </a:r>
            <a:endParaRPr lang="en-US" sz="2100" b="1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100" dirty="0" err="1"/>
              <a:t>Nivo</a:t>
            </a:r>
            <a:r>
              <a:rPr lang="en-US" sz="2100" dirty="0"/>
              <a:t> </a:t>
            </a:r>
            <a:r>
              <a:rPr lang="en-US" sz="2100" dirty="0" err="1"/>
              <a:t>aktivnosti</a:t>
            </a:r>
            <a:r>
              <a:rPr lang="hr-HR" sz="2100" dirty="0"/>
              <a:t> </a:t>
            </a:r>
            <a:r>
              <a:rPr lang="hr-HR" sz="2100" dirty="0" smtClean="0"/>
              <a:t>MAN-A hiperaktivnost, dezorganizovanost, ubrzane misli</a:t>
            </a:r>
            <a:endParaRPr lang="en-US" sz="21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100" dirty="0" err="1"/>
              <a:t>Grandioznost</a:t>
            </a:r>
            <a:r>
              <a:rPr lang="hr-HR" sz="2100" dirty="0"/>
              <a:t> </a:t>
            </a:r>
            <a:r>
              <a:rPr lang="hr-HR" sz="2100" dirty="0" smtClean="0"/>
              <a:t>MAN-G- omnipotencija, uverenje o specjalnim talentima, misiji</a:t>
            </a:r>
            <a:endParaRPr lang="en-US" sz="21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100" dirty="0" err="1"/>
              <a:t>Iritabilnost</a:t>
            </a:r>
            <a:r>
              <a:rPr lang="hr-HR" sz="2100" dirty="0"/>
              <a:t> </a:t>
            </a:r>
            <a:r>
              <a:rPr lang="hr-HR" sz="2100" dirty="0" smtClean="0"/>
              <a:t>MAN-I- frustracija zbog prepereka, u odnosu na zahteve, planove i očekivanja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hr-HR" sz="21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2100" b="1" dirty="0"/>
              <a:t>Paranoidnost- PAR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r-HR" sz="2100" dirty="0"/>
              <a:t>Hipervigilnost </a:t>
            </a:r>
            <a:r>
              <a:rPr lang="hr-HR" sz="2100" dirty="0" smtClean="0"/>
              <a:t>PAR-H- sumnjičavost, doživljaj omoalovažavanja</a:t>
            </a:r>
            <a:endParaRPr lang="hr-HR" sz="21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r-HR" sz="2100" dirty="0"/>
              <a:t>Ideje persekucije </a:t>
            </a:r>
            <a:r>
              <a:rPr lang="hr-HR" sz="2100" dirty="0" smtClean="0"/>
              <a:t>PAR-P- doživljaj ugroženosti, nepravde,</a:t>
            </a:r>
            <a:endParaRPr lang="hr-HR" sz="21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r-HR" sz="2100" dirty="0"/>
              <a:t>Ogorčenost </a:t>
            </a:r>
            <a:r>
              <a:rPr lang="hr-HR" sz="2100" dirty="0" smtClean="0"/>
              <a:t>PAR-O- cinizam, zameranje drugima, eksternalizacija krivice</a:t>
            </a:r>
            <a:endParaRPr lang="hr-HR" sz="210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sz="6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634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421</TotalTime>
  <Words>1883</Words>
  <Application>Microsoft Office PowerPoint</Application>
  <PresentationFormat>Widescreen</PresentationFormat>
  <Paragraphs>252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Rockwell</vt:lpstr>
      <vt:lpstr>Rockwell Condensed</vt:lpstr>
      <vt:lpstr>Wingdings</vt:lpstr>
      <vt:lpstr>Wood Type</vt:lpstr>
      <vt:lpstr>PAI Inventar za procenu ličnosti Personality Assessment Inventory</vt:lpstr>
      <vt:lpstr>Uvod</vt:lpstr>
      <vt:lpstr>OPIS</vt:lpstr>
      <vt:lpstr>Pozicija Pai</vt:lpstr>
      <vt:lpstr>4 skale validnosti</vt:lpstr>
      <vt:lpstr>11 kliničkih skala</vt:lpstr>
      <vt:lpstr> kliničke skale</vt:lpstr>
      <vt:lpstr> kliničke skale</vt:lpstr>
      <vt:lpstr>kliničke skale</vt:lpstr>
      <vt:lpstr>kliničke skale</vt:lpstr>
      <vt:lpstr>kliničke skale</vt:lpstr>
      <vt:lpstr>5 skala tretmana </vt:lpstr>
      <vt:lpstr>2 interpersonalne skale </vt:lpstr>
      <vt:lpstr>kritične stavke</vt:lpstr>
      <vt:lpstr>Izvedeni indeksi</vt:lpstr>
      <vt:lpstr>Kratki oblik PAI inventara </vt:lpstr>
      <vt:lpstr>primena</vt:lpstr>
      <vt:lpstr>Testovi materijal</vt:lpstr>
      <vt:lpstr>zadavanje</vt:lpstr>
      <vt:lpstr>Interpretacija- redosled</vt:lpstr>
      <vt:lpstr>Interpretacija- redosled</vt:lpstr>
      <vt:lpstr>Interpretacija- redosled</vt:lpstr>
      <vt:lpstr>Profil ispitanika iz opšte populacije</vt:lpstr>
      <vt:lpstr>Prednosti pai</vt:lpstr>
      <vt:lpstr>nedostatci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 Inventar za procenu ličnosti Personality Assessment Inventory</dc:title>
  <dc:creator>Tamara</dc:creator>
  <cp:lastModifiedBy>Tamara</cp:lastModifiedBy>
  <cp:revision>43</cp:revision>
  <dcterms:created xsi:type="dcterms:W3CDTF">2024-03-31T15:38:29Z</dcterms:created>
  <dcterms:modified xsi:type="dcterms:W3CDTF">2024-04-03T07:09:02Z</dcterms:modified>
</cp:coreProperties>
</file>