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61" r:id="rId4"/>
    <p:sldId id="259" r:id="rId5"/>
    <p:sldId id="257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3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66001-C837-4D04-86D8-BEDB677992CE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0E834-04EE-4824-93AA-FFDAD7482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7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Četiri načina na koji ljudi prevlađuju krizu identiteta </a:t>
            </a:r>
          </a:p>
          <a:p>
            <a:endParaRPr lang="sr-Latn-RS" dirty="0" smtClean="0"/>
          </a:p>
          <a:p>
            <a:r>
              <a:rPr lang="sr-Latn-RS" dirty="0" smtClean="0"/>
              <a:t>Postoje  3 osnovne kategorije na osnovu kojih možemo ljude svrstati</a:t>
            </a:r>
            <a:r>
              <a:rPr lang="sr-Latn-RS" baseline="0" dirty="0" smtClean="0"/>
              <a:t> u 4 načina na koji prevlađuju krizu identiteta:</a:t>
            </a:r>
          </a:p>
          <a:p>
            <a:r>
              <a:rPr lang="sr-Latn-RS" baseline="0" dirty="0" smtClean="0"/>
              <a:t>1) Da li osoba prolazi kroz glavnu krizu identiteta </a:t>
            </a:r>
          </a:p>
          <a:p>
            <a:r>
              <a:rPr lang="sr-Latn-RS" baseline="0" dirty="0" smtClean="0"/>
              <a:t>2) </a:t>
            </a:r>
            <a:r>
              <a:rPr lang="en-US" baseline="0" dirty="0" smtClean="0"/>
              <a:t>D</a:t>
            </a:r>
            <a:r>
              <a:rPr lang="sr-Latn-RS" baseline="0" dirty="0" smtClean="0"/>
              <a:t>a li je osoba posvećena određenom zanimanju</a:t>
            </a:r>
          </a:p>
          <a:p>
            <a:r>
              <a:rPr lang="sr-Latn-RS" baseline="0" dirty="0" smtClean="0"/>
              <a:t>3) Da li je osoba posvećena određenom paketu vrednosti ili verovanja </a:t>
            </a:r>
          </a:p>
          <a:p>
            <a:endParaRPr lang="sr-Latn-RS" dirty="0" smtClean="0"/>
          </a:p>
          <a:p>
            <a:r>
              <a:rPr lang="sr-Latn-RS" dirty="0" smtClean="0"/>
              <a:t>M</a:t>
            </a:r>
            <a:r>
              <a:rPr lang="en-US" dirty="0" smtClean="0"/>
              <a:t>a</a:t>
            </a:r>
            <a:r>
              <a:rPr lang="sr-Latn-RS" dirty="0" smtClean="0"/>
              <a:t>rcia razlikuje četiri kategorije</a:t>
            </a:r>
            <a:r>
              <a:rPr lang="sr-Latn-RS" baseline="0" dirty="0" smtClean="0"/>
              <a:t> tj statusa identiteta pojedinca tj 4 strategije za postizanje identita:</a:t>
            </a:r>
            <a:r>
              <a:rPr lang="sr-Latn-RS" dirty="0" smtClean="0"/>
              <a:t> </a:t>
            </a:r>
          </a:p>
          <a:p>
            <a:pPr marL="228600" indent="-228600">
              <a:buAutoNum type="arabicParenR"/>
            </a:pPr>
            <a:r>
              <a:rPr lang="en-US" dirty="0" smtClean="0"/>
              <a:t>A</a:t>
            </a:r>
            <a:r>
              <a:rPr lang="sr-Latn-RS" dirty="0" smtClean="0"/>
              <a:t>chieved - prethodi mu period</a:t>
            </a:r>
            <a:r>
              <a:rPr lang="sr-Latn-RS" baseline="0" dirty="0" smtClean="0"/>
              <a:t> intenzivnog donošenja odluka. Najpoželjnija. </a:t>
            </a:r>
          </a:p>
          <a:p>
            <a:pPr marL="228600" indent="-228600">
              <a:buAutoNum type="arabicParenR"/>
            </a:pPr>
            <a:r>
              <a:rPr lang="sr-Latn-RS" baseline="0" dirty="0" smtClean="0"/>
              <a:t>Foreclosed - prolaze period relativno udobno, bez kriza, i rano u životu – preuzeto od roditelja. </a:t>
            </a:r>
            <a:br>
              <a:rPr lang="sr-Latn-RS" baseline="0" dirty="0" smtClean="0"/>
            </a:br>
            <a:r>
              <a:rPr lang="sr-Latn-RS" i="1" baseline="0" dirty="0" smtClean="0"/>
              <a:t>Phinney, 1989 (za identitet dece iz različitih etničkih/rasnih grupa) – istražila kulturni identitet u manjoj meri, usvaja mišljenje roditelja  bez mnogo razmišljanja sa nejasnim osećanjima.</a:t>
            </a:r>
          </a:p>
          <a:p>
            <a:pPr marL="228600" indent="-228600">
              <a:buAutoNum type="arabicParenR"/>
            </a:pPr>
            <a:r>
              <a:rPr lang="sr-Latn-RS" baseline="0" dirty="0" smtClean="0"/>
              <a:t>Diffused - prolazak kroz krizu identiteta ali bez razrešenja, manjak odluka i pravca u životu. Nestalnost. </a:t>
            </a:r>
            <a:br>
              <a:rPr lang="sr-Latn-RS" baseline="0" dirty="0" smtClean="0"/>
            </a:br>
            <a:r>
              <a:rPr lang="sr-Latn-RS" i="1" baseline="0" dirty="0" smtClean="0"/>
              <a:t>Phinney, 1989 – nezainteresovana ili nesvesna za sopstveni kulturni identitet  i malo ili nikakva uključenost u sopstveno etničko i kultno nasleđe.</a:t>
            </a:r>
          </a:p>
          <a:p>
            <a:pPr marL="228600" indent="-228600">
              <a:buAutoNum type="arabicParenR"/>
            </a:pPr>
            <a:r>
              <a:rPr lang="sr-Latn-RS" baseline="0" dirty="0" smtClean="0"/>
              <a:t>Moratorium - osobe koje imaju iskustvo napetosti, za vreme krize identiteta ali koje nisu donele odluke o karijeri ili ličnim vrednostima. Karakteriše ih konstantno preispitivanje nekih pitanja, konfliktna osećanja po određenim pitanjima. </a:t>
            </a:r>
            <a:br>
              <a:rPr lang="sr-Latn-RS" baseline="0" dirty="0" smtClean="0"/>
            </a:br>
            <a:r>
              <a:rPr lang="sr-Latn-RS" i="1" baseline="0" dirty="0" smtClean="0"/>
              <a:t>Phinney, 1989 – intenzivno i aktivno do/po/kazuje etnički identitet</a:t>
            </a:r>
          </a:p>
          <a:p>
            <a:pPr marL="228600" indent="-228600">
              <a:buNone/>
            </a:pPr>
            <a:endParaRPr lang="sr-Latn-RS" i="1" baseline="0" dirty="0" smtClean="0"/>
          </a:p>
          <a:p>
            <a:pPr marL="228600" indent="-228600">
              <a:buNone/>
            </a:pPr>
            <a:r>
              <a:rPr lang="sr-Latn-RS" baseline="0" dirty="0" smtClean="0"/>
              <a:t>Uloga socijalne radnice je da osobama sa 2, 3 i 4 kategorijama indentiteta pomognu da usvoje veštine za prevazilaženje krize (</a:t>
            </a:r>
            <a:r>
              <a:rPr lang="sr-Latn-RS" i="1" baseline="0" dirty="0" smtClean="0"/>
              <a:t>coping</a:t>
            </a:r>
            <a:r>
              <a:rPr lang="sr-Latn-RS" baseline="0" dirty="0" smtClean="0"/>
              <a:t>)  i to: uvažavanjem i priznavanje da problem postoji, razumevanjem dinamike procesa i davanjem povratne informacije o novim i drugačijim alternativama. </a:t>
            </a:r>
          </a:p>
          <a:p>
            <a:pPr marL="228600" indent="-228600">
              <a:buNone/>
            </a:pPr>
            <a:r>
              <a:rPr lang="sr-Latn-RS" baseline="0" dirty="0" smtClean="0"/>
              <a:t>NPR. </a:t>
            </a:r>
            <a:r>
              <a:rPr lang="en-US" baseline="0" dirty="0" smtClean="0"/>
              <a:t>A</a:t>
            </a:r>
            <a:r>
              <a:rPr lang="sr-Latn-RS" baseline="0" dirty="0" smtClean="0"/>
              <a:t>dolescenti – roditelji kontrola vs samostalnost. </a:t>
            </a:r>
          </a:p>
          <a:p>
            <a:pPr marL="228600" indent="-228600">
              <a:buNone/>
            </a:pPr>
            <a:r>
              <a:rPr lang="sr-Latn-RS" baseline="0" dirty="0" smtClean="0"/>
              <a:t>Etnički identitet - Identifikacija sa određenom etničkom grupom, osećaj pripadanja, ceni kulturno nasleđe.</a:t>
            </a:r>
          </a:p>
          <a:p>
            <a:pPr marL="228600" indent="-228600">
              <a:buAutoNum type="arabicParenR"/>
            </a:pPr>
            <a:endParaRPr lang="sr-Latn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570EB-CD85-43FD-B9F8-0E4858F041F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44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55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0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8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9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84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28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0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8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5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66C635-B499-452D-8C6E-065BBB7E0D82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9B1C246-945E-4271-9FBF-929A9A0354A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56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160" y="1122363"/>
            <a:ext cx="10149840" cy="2387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Razvojne</a:t>
            </a:r>
            <a:r>
              <a:rPr lang="en-US" dirty="0" smtClean="0"/>
              <a:t> </a:t>
            </a:r>
            <a:r>
              <a:rPr lang="en-US" dirty="0" err="1" smtClean="0"/>
              <a:t>krize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razvojni</a:t>
            </a:r>
            <a:r>
              <a:rPr lang="en-US" dirty="0" smtClean="0"/>
              <a:t> </a:t>
            </a:r>
            <a:r>
              <a:rPr lang="en-US" dirty="0" err="1" smtClean="0"/>
              <a:t>zadaci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kriza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sansa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4000" dirty="0" smtClean="0"/>
          </a:p>
          <a:p>
            <a:r>
              <a:rPr lang="en-US" sz="4000" dirty="0" err="1" smtClean="0"/>
              <a:t>Detinjstvo</a:t>
            </a:r>
            <a:r>
              <a:rPr lang="en-US" sz="4000" dirty="0" smtClean="0"/>
              <a:t> </a:t>
            </a:r>
            <a:r>
              <a:rPr lang="en-US" sz="4000" dirty="0" err="1" smtClean="0"/>
              <a:t>i</a:t>
            </a:r>
            <a:r>
              <a:rPr lang="en-US" sz="4000" dirty="0" smtClean="0"/>
              <a:t> </a:t>
            </a:r>
            <a:r>
              <a:rPr lang="en-US" sz="4000" dirty="0" err="1" smtClean="0"/>
              <a:t>adolescencija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855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Razvojne</a:t>
            </a:r>
            <a:r>
              <a:rPr lang="en-US" dirty="0" smtClean="0"/>
              <a:t> </a:t>
            </a:r>
            <a:r>
              <a:rPr lang="en-US" dirty="0" err="1" smtClean="0"/>
              <a:t>krize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zadaci</a:t>
            </a:r>
            <a:r>
              <a:rPr lang="en-US" dirty="0" smtClean="0"/>
              <a:t> u </a:t>
            </a:r>
            <a:r>
              <a:rPr lang="en-US" dirty="0" err="1" smtClean="0"/>
              <a:t>detinjstvu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Normativne</a:t>
            </a:r>
            <a:r>
              <a:rPr lang="en-US" sz="3200" dirty="0" smtClean="0"/>
              <a:t> </a:t>
            </a:r>
            <a:r>
              <a:rPr lang="en-US" sz="3200" dirty="0" err="1" smtClean="0"/>
              <a:t>seperacije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err="1" smtClean="0"/>
              <a:t>Polazak</a:t>
            </a:r>
            <a:r>
              <a:rPr lang="en-US" b="1" dirty="0" smtClean="0"/>
              <a:t> </a:t>
            </a:r>
            <a:r>
              <a:rPr lang="en-US" b="1" dirty="0" smtClean="0"/>
              <a:t>u </a:t>
            </a:r>
            <a:r>
              <a:rPr lang="en-US" b="1" dirty="0" err="1" smtClean="0"/>
              <a:t>vrtic</a:t>
            </a:r>
            <a:endParaRPr lang="en-US" b="1" dirty="0" smtClean="0"/>
          </a:p>
          <a:p>
            <a:r>
              <a:rPr lang="en-US" b="1" dirty="0" err="1" smtClean="0"/>
              <a:t>Polazak</a:t>
            </a:r>
            <a:r>
              <a:rPr lang="en-US" b="1" dirty="0" smtClean="0"/>
              <a:t> u </a:t>
            </a:r>
            <a:r>
              <a:rPr lang="en-US" b="1" dirty="0" err="1" smtClean="0"/>
              <a:t>skolu</a:t>
            </a:r>
            <a:endParaRPr lang="en-US" b="1" dirty="0" smtClean="0"/>
          </a:p>
          <a:p>
            <a:r>
              <a:rPr lang="en-US" b="1" dirty="0" err="1" smtClean="0"/>
              <a:t>Rodjenje</a:t>
            </a:r>
            <a:r>
              <a:rPr lang="en-US" b="1" dirty="0" smtClean="0"/>
              <a:t> </a:t>
            </a:r>
            <a:r>
              <a:rPr lang="en-US" b="1" dirty="0" err="1" smtClean="0"/>
              <a:t>brata</a:t>
            </a:r>
            <a:r>
              <a:rPr lang="en-US" b="1" dirty="0" smtClean="0"/>
              <a:t>/</a:t>
            </a:r>
            <a:r>
              <a:rPr lang="en-US" b="1" dirty="0" err="1" smtClean="0"/>
              <a:t>sestre</a:t>
            </a:r>
            <a:r>
              <a:rPr lang="en-US" b="1" dirty="0" smtClean="0"/>
              <a:t>/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biti</a:t>
            </a:r>
            <a:r>
              <a:rPr lang="en-US" b="1" dirty="0" smtClean="0"/>
              <a:t> </a:t>
            </a:r>
            <a:r>
              <a:rPr lang="en-US" b="1" dirty="0" err="1" smtClean="0"/>
              <a:t>jedinac</a:t>
            </a:r>
            <a:r>
              <a:rPr lang="en-US" b="1" dirty="0" smtClean="0"/>
              <a:t>/</a:t>
            </a:r>
            <a:r>
              <a:rPr lang="en-US" b="1" dirty="0" err="1" smtClean="0"/>
              <a:t>ica</a:t>
            </a:r>
            <a:endParaRPr lang="en-US" b="1" dirty="0" smtClean="0"/>
          </a:p>
          <a:p>
            <a:r>
              <a:rPr lang="en-US" b="1" dirty="0" err="1" smtClean="0"/>
              <a:t>Virtuelna</a:t>
            </a:r>
            <a:r>
              <a:rPr lang="en-US" b="1" dirty="0" smtClean="0"/>
              <a:t> </a:t>
            </a:r>
            <a:r>
              <a:rPr lang="en-US" b="1" dirty="0" err="1" smtClean="0"/>
              <a:t>realnosti</a:t>
            </a:r>
            <a:r>
              <a:rPr lang="en-US" b="1" dirty="0" smtClean="0"/>
              <a:t>- </a:t>
            </a:r>
            <a:r>
              <a:rPr lang="en-US" b="1" dirty="0" err="1" smtClean="0"/>
              <a:t>uticaj</a:t>
            </a:r>
            <a:r>
              <a:rPr lang="en-US" b="1" dirty="0" smtClean="0"/>
              <a:t> </a:t>
            </a:r>
            <a:r>
              <a:rPr lang="en-US" b="1" dirty="0" err="1" smtClean="0"/>
              <a:t>tehnologija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Negativni</a:t>
            </a:r>
            <a:r>
              <a:rPr lang="en-US" sz="3200" dirty="0" smtClean="0"/>
              <a:t> </a:t>
            </a:r>
            <a:r>
              <a:rPr lang="en-US" sz="3200" dirty="0" err="1" smtClean="0"/>
              <a:t>dogadjaji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063365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err="1" smtClean="0"/>
              <a:t>Razvod</a:t>
            </a:r>
            <a:r>
              <a:rPr lang="en-US" b="1" dirty="0" smtClean="0"/>
              <a:t> </a:t>
            </a:r>
            <a:r>
              <a:rPr lang="en-US" b="1" dirty="0" err="1" smtClean="0"/>
              <a:t>roditelja</a:t>
            </a:r>
            <a:endParaRPr lang="en-US" b="1" dirty="0" smtClean="0"/>
          </a:p>
          <a:p>
            <a:r>
              <a:rPr lang="en-US" b="1" dirty="0" smtClean="0"/>
              <a:t>Rani </a:t>
            </a:r>
            <a:r>
              <a:rPr lang="en-US" b="1" dirty="0" err="1" smtClean="0"/>
              <a:t>gubici</a:t>
            </a:r>
            <a:endParaRPr lang="en-US" b="1" dirty="0" smtClean="0"/>
          </a:p>
          <a:p>
            <a:r>
              <a:rPr lang="en-US" b="1" dirty="0" err="1" smtClean="0"/>
              <a:t>Zdravstveni</a:t>
            </a:r>
            <a:r>
              <a:rPr lang="en-US" b="1" dirty="0" smtClean="0"/>
              <a:t> problem</a:t>
            </a:r>
          </a:p>
          <a:p>
            <a:r>
              <a:rPr lang="en-US" b="1" dirty="0" err="1" smtClean="0"/>
              <a:t>Bolesti</a:t>
            </a:r>
            <a:r>
              <a:rPr lang="en-US" b="1" dirty="0" smtClean="0"/>
              <a:t> </a:t>
            </a:r>
            <a:r>
              <a:rPr lang="en-US" b="1" dirty="0" err="1" smtClean="0"/>
              <a:t>roditelja</a:t>
            </a:r>
            <a:endParaRPr lang="en-US" b="1" dirty="0" smtClean="0"/>
          </a:p>
          <a:p>
            <a:r>
              <a:rPr lang="en-US" b="1" dirty="0" err="1" smtClean="0"/>
              <a:t>Zanemarivanje</a:t>
            </a:r>
            <a:endParaRPr lang="en-US" b="1" dirty="0" smtClean="0"/>
          </a:p>
          <a:p>
            <a:r>
              <a:rPr lang="en-US" b="1" dirty="0" err="1" smtClean="0"/>
              <a:t>Porodicno</a:t>
            </a:r>
            <a:r>
              <a:rPr lang="en-US" b="1" dirty="0" smtClean="0"/>
              <a:t> </a:t>
            </a:r>
            <a:r>
              <a:rPr lang="en-US" b="1" dirty="0" err="1" smtClean="0"/>
              <a:t>nasilje</a:t>
            </a:r>
            <a:endParaRPr lang="en-US" b="1" dirty="0" smtClean="0"/>
          </a:p>
          <a:p>
            <a:r>
              <a:rPr lang="en-US" b="1" dirty="0" err="1" smtClean="0"/>
              <a:t>Vrsnjacko</a:t>
            </a:r>
            <a:r>
              <a:rPr lang="en-US" b="1" dirty="0" smtClean="0"/>
              <a:t> </a:t>
            </a:r>
            <a:r>
              <a:rPr lang="en-US" b="1" dirty="0" err="1" smtClean="0"/>
              <a:t>nasilje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34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Radionica</a:t>
            </a:r>
            <a:r>
              <a:rPr lang="en-US" dirty="0" smtClean="0"/>
              <a:t> </a:t>
            </a:r>
            <a:r>
              <a:rPr lang="sr-Latn-RS" dirty="0" smtClean="0"/>
              <a:t>detinstvo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dirty="0" smtClean="0"/>
              <a:t>4 </a:t>
            </a:r>
            <a:r>
              <a:rPr lang="en-US" dirty="0" err="1" smtClean="0"/>
              <a:t>tematske</a:t>
            </a:r>
            <a:r>
              <a:rPr lang="sr-Latn-RS" dirty="0" smtClean="0"/>
              <a:t> </a:t>
            </a:r>
            <a:r>
              <a:rPr lang="sr-Latn-RS" dirty="0"/>
              <a:t>grupe </a:t>
            </a:r>
            <a:endParaRPr lang="en-US" dirty="0" smtClean="0"/>
          </a:p>
          <a:p>
            <a:r>
              <a:rPr lang="sr-Latn-RS" dirty="0" smtClean="0"/>
              <a:t>podela </a:t>
            </a:r>
            <a:r>
              <a:rPr lang="sr-Latn-RS" dirty="0"/>
              <a:t>na </a:t>
            </a:r>
            <a:r>
              <a:rPr lang="sr-Latn-RS" dirty="0" smtClean="0"/>
              <a:t>2</a:t>
            </a:r>
            <a:r>
              <a:rPr lang="en-US" dirty="0"/>
              <a:t>-</a:t>
            </a:r>
            <a:r>
              <a:rPr lang="sr-Latn-RS" dirty="0" smtClean="0"/>
              <a:t>3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svaku</a:t>
            </a:r>
            <a:r>
              <a:rPr lang="en-US" dirty="0" smtClean="0"/>
              <a:t> </a:t>
            </a:r>
            <a:r>
              <a:rPr lang="en-US" dirty="0" err="1" smtClean="0"/>
              <a:t>temu</a:t>
            </a:r>
            <a:r>
              <a:rPr lang="sr-Latn-RS" dirty="0" smtClean="0"/>
              <a:t> </a:t>
            </a:r>
            <a:r>
              <a:rPr lang="sr-Latn-RS" dirty="0"/>
              <a:t>po </a:t>
            </a:r>
            <a:r>
              <a:rPr lang="en-US" dirty="0" smtClean="0"/>
              <a:t>5</a:t>
            </a:r>
            <a:r>
              <a:rPr lang="sr-Latn-RS" dirty="0" smtClean="0"/>
              <a:t>-6 </a:t>
            </a:r>
            <a:r>
              <a:rPr lang="sr-Latn-RS" dirty="0"/>
              <a:t>clanova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d</a:t>
            </a:r>
            <a:r>
              <a:rPr lang="sr-Latn-RS" dirty="0" smtClean="0"/>
              <a:t>iskusij</a:t>
            </a:r>
            <a:r>
              <a:rPr lang="en-US" dirty="0" smtClean="0"/>
              <a:t>u</a:t>
            </a:r>
          </a:p>
          <a:p>
            <a:r>
              <a:rPr lang="sr-Latn-RS" dirty="0" smtClean="0"/>
              <a:t>Tesko</a:t>
            </a:r>
            <a:r>
              <a:rPr lang="en-US" dirty="0" smtClean="0"/>
              <a:t>c</a:t>
            </a:r>
            <a:r>
              <a:rPr lang="sr-Latn-RS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RS" dirty="0" smtClean="0"/>
              <a:t>zazovi </a:t>
            </a:r>
            <a:r>
              <a:rPr lang="sr-Latn-RS" dirty="0" smtClean="0"/>
              <a:t>prevladavanj</a:t>
            </a:r>
            <a:r>
              <a:rPr lang="en-US" dirty="0" smtClean="0"/>
              <a:t>a</a:t>
            </a:r>
            <a:endParaRPr lang="en-US" dirty="0"/>
          </a:p>
          <a:p>
            <a:r>
              <a:rPr lang="en-US" dirty="0" err="1" smtClean="0"/>
              <a:t>Sanse</a:t>
            </a:r>
            <a:r>
              <a:rPr lang="en-US" dirty="0" smtClean="0"/>
              <a:t> I z</a:t>
            </a:r>
            <a:r>
              <a:rPr lang="sr-Latn-RS" dirty="0" smtClean="0"/>
              <a:t>adovoljstva</a:t>
            </a:r>
            <a:endParaRPr lang="en-US" dirty="0" smtClean="0"/>
          </a:p>
          <a:p>
            <a:r>
              <a:rPr lang="en-US" dirty="0" smtClean="0"/>
              <a:t>10 min </a:t>
            </a:r>
            <a:r>
              <a:rPr lang="en-US" dirty="0" err="1" smtClean="0"/>
              <a:t>diskusija</a:t>
            </a:r>
            <a:endParaRPr lang="en-US" dirty="0" smtClean="0"/>
          </a:p>
          <a:p>
            <a:r>
              <a:rPr lang="en-US" dirty="0" smtClean="0"/>
              <a:t>15 </a:t>
            </a:r>
            <a:r>
              <a:rPr lang="en-US" dirty="0" err="1" smtClean="0"/>
              <a:t>minuta</a:t>
            </a:r>
            <a:r>
              <a:rPr lang="en-US" dirty="0" smtClean="0"/>
              <a:t> </a:t>
            </a:r>
            <a:r>
              <a:rPr lang="en-US" dirty="0" err="1" smtClean="0"/>
              <a:t>izvestavanje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14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Razvojne</a:t>
            </a:r>
            <a:r>
              <a:rPr lang="en-US" dirty="0" smtClean="0"/>
              <a:t> </a:t>
            </a:r>
            <a:r>
              <a:rPr lang="en-US" dirty="0" err="1" smtClean="0"/>
              <a:t>krize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zadaci</a:t>
            </a:r>
            <a:r>
              <a:rPr lang="en-US" dirty="0" smtClean="0"/>
              <a:t> u </a:t>
            </a:r>
            <a:r>
              <a:rPr lang="en-US" dirty="0" err="1" smtClean="0"/>
              <a:t>adolescenciji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Normativni</a:t>
            </a:r>
            <a:r>
              <a:rPr lang="en-US" sz="3200" dirty="0" smtClean="0"/>
              <a:t> </a:t>
            </a:r>
            <a:r>
              <a:rPr lang="en-US" sz="3200" dirty="0" err="1" smtClean="0"/>
              <a:t>dogadjaji</a:t>
            </a:r>
            <a:endParaRPr lang="en-US" sz="32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err="1" smtClean="0"/>
              <a:t>Izbor</a:t>
            </a:r>
            <a:r>
              <a:rPr lang="en-US" b="1" dirty="0" smtClean="0"/>
              <a:t> </a:t>
            </a:r>
            <a:r>
              <a:rPr lang="en-US" b="1" dirty="0" err="1" smtClean="0"/>
              <a:t>fakulteta</a:t>
            </a:r>
            <a:r>
              <a:rPr lang="en-US" b="1" dirty="0" smtClean="0"/>
              <a:t>/ </a:t>
            </a:r>
            <a:r>
              <a:rPr lang="en-US" b="1" dirty="0" err="1" smtClean="0"/>
              <a:t>zanimanja</a:t>
            </a:r>
            <a:r>
              <a:rPr lang="sr-Cyrl-CS" b="1" dirty="0" smtClean="0"/>
              <a:t>,</a:t>
            </a:r>
            <a:endParaRPr lang="en-US" b="1" dirty="0" smtClean="0"/>
          </a:p>
          <a:p>
            <a:r>
              <a:rPr lang="en-US" b="1" dirty="0" err="1" smtClean="0"/>
              <a:t>Odlazak</a:t>
            </a:r>
            <a:r>
              <a:rPr lang="en-US" b="1" dirty="0" smtClean="0"/>
              <a:t> od </a:t>
            </a:r>
            <a:r>
              <a:rPr lang="en-US" b="1" dirty="0" err="1" smtClean="0"/>
              <a:t>kuce</a:t>
            </a:r>
            <a:r>
              <a:rPr lang="en-US" b="1" dirty="0" smtClean="0"/>
              <a:t>/</a:t>
            </a:r>
            <a:r>
              <a:rPr lang="en-US" b="1" dirty="0" err="1" smtClean="0"/>
              <a:t>separacija</a:t>
            </a:r>
            <a:r>
              <a:rPr lang="en-US" b="1" dirty="0" smtClean="0"/>
              <a:t>, </a:t>
            </a:r>
            <a:r>
              <a:rPr lang="sr-Cyrl-CS" b="1" dirty="0" smtClean="0"/>
              <a:t> </a:t>
            </a:r>
            <a:endParaRPr lang="en-US" b="1" dirty="0" smtClean="0"/>
          </a:p>
          <a:p>
            <a:r>
              <a:rPr lang="en-US" b="1" dirty="0" err="1" smtClean="0"/>
              <a:t>Promena</a:t>
            </a:r>
            <a:r>
              <a:rPr lang="en-US" b="1" dirty="0" smtClean="0"/>
              <a:t> </a:t>
            </a:r>
            <a:r>
              <a:rPr lang="en-US" b="1" dirty="0" err="1" smtClean="0"/>
              <a:t>socijalne</a:t>
            </a:r>
            <a:r>
              <a:rPr lang="en-US" b="1" dirty="0" smtClean="0"/>
              <a:t> </a:t>
            </a:r>
            <a:r>
              <a:rPr lang="en-US" b="1" dirty="0" err="1" smtClean="0"/>
              <a:t>sredine</a:t>
            </a:r>
            <a:endParaRPr lang="en-US" b="1" dirty="0" smtClean="0"/>
          </a:p>
          <a:p>
            <a:r>
              <a:rPr lang="en-US" b="1" dirty="0" err="1" smtClean="0"/>
              <a:t>Nove</a:t>
            </a:r>
            <a:r>
              <a:rPr lang="en-US" b="1" dirty="0" smtClean="0"/>
              <a:t> </a:t>
            </a:r>
            <a:r>
              <a:rPr lang="en-US" b="1" dirty="0" err="1" smtClean="0"/>
              <a:t>uloge</a:t>
            </a:r>
            <a:r>
              <a:rPr lang="en-US" b="1" dirty="0" smtClean="0"/>
              <a:t>, </a:t>
            </a:r>
            <a:r>
              <a:rPr lang="en-US" b="1" dirty="0" err="1" smtClean="0"/>
              <a:t>samostalnost</a:t>
            </a:r>
            <a:endParaRPr lang="en-US" b="1" dirty="0" smtClean="0"/>
          </a:p>
          <a:p>
            <a:r>
              <a:rPr lang="en-US" b="1" dirty="0" err="1" smtClean="0"/>
              <a:t>Partnerske</a:t>
            </a:r>
            <a:r>
              <a:rPr lang="en-US" b="1" dirty="0" smtClean="0"/>
              <a:t> </a:t>
            </a:r>
            <a:r>
              <a:rPr lang="en-US" b="1" dirty="0" err="1" smtClean="0"/>
              <a:t>relacije</a:t>
            </a:r>
            <a:endParaRPr lang="en-US" b="1" dirty="0" smtClean="0"/>
          </a:p>
          <a:p>
            <a:r>
              <a:rPr lang="en-US" b="1" dirty="0" err="1" smtClean="0"/>
              <a:t>Seksualna</a:t>
            </a:r>
            <a:r>
              <a:rPr lang="en-US" b="1" dirty="0" smtClean="0"/>
              <a:t> </a:t>
            </a:r>
            <a:r>
              <a:rPr lang="en-US" b="1" dirty="0" err="1" smtClean="0"/>
              <a:t>iskustva</a:t>
            </a:r>
            <a:endParaRPr lang="en-US" b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Posebna</a:t>
            </a:r>
            <a:r>
              <a:rPr lang="en-US" sz="3200" dirty="0" smtClean="0"/>
              <a:t>  </a:t>
            </a:r>
            <a:r>
              <a:rPr lang="en-US" sz="3200" dirty="0" err="1" smtClean="0"/>
              <a:t>pitanja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izazovi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err="1" smtClean="0"/>
              <a:t>Identitet</a:t>
            </a:r>
            <a:endParaRPr lang="en-US" b="1" dirty="0" smtClean="0"/>
          </a:p>
          <a:p>
            <a:r>
              <a:rPr lang="en-US" b="1" dirty="0" err="1" smtClean="0"/>
              <a:t>Rodni</a:t>
            </a:r>
            <a:r>
              <a:rPr lang="en-US" b="1" dirty="0" smtClean="0"/>
              <a:t> </a:t>
            </a:r>
            <a:r>
              <a:rPr lang="en-US" b="1" dirty="0" err="1" smtClean="0"/>
              <a:t>identitet</a:t>
            </a:r>
            <a:endParaRPr lang="en-US" b="1" dirty="0" smtClean="0"/>
          </a:p>
          <a:p>
            <a:r>
              <a:rPr lang="en-US" b="1" dirty="0" err="1" smtClean="0"/>
              <a:t>Seksualna</a:t>
            </a:r>
            <a:r>
              <a:rPr lang="en-US" b="1" dirty="0" smtClean="0"/>
              <a:t> </a:t>
            </a:r>
            <a:r>
              <a:rPr lang="en-US" b="1" dirty="0" err="1" smtClean="0"/>
              <a:t>orijentacija</a:t>
            </a:r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060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sr-Latn-RS" sz="3200" b="1" dirty="0"/>
              <a:t>Kategorije identiteta (Marcia, 1980,1991) 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33600" y="17526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990599" y="1219201"/>
            <a:ext cx="10086109" cy="7740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/>
          </a:p>
          <a:p>
            <a:r>
              <a:rPr lang="en-US" sz="2800" dirty="0" smtClean="0"/>
              <a:t>4 </a:t>
            </a:r>
            <a:r>
              <a:rPr lang="sr-Latn-RS" sz="2800" dirty="0" smtClean="0"/>
              <a:t>kategorije </a:t>
            </a:r>
            <a:r>
              <a:rPr lang="sr-Latn-RS" sz="2800" dirty="0"/>
              <a:t>statusa identiteta pojedinca: </a:t>
            </a:r>
          </a:p>
          <a:p>
            <a:endParaRPr lang="sr-Latn-RS" sz="2800" dirty="0"/>
          </a:p>
          <a:p>
            <a:pPr marL="228600" indent="-228600">
              <a:lnSpc>
                <a:spcPct val="150000"/>
              </a:lnSpc>
              <a:buAutoNum type="arabicParenR"/>
            </a:pPr>
            <a:r>
              <a:rPr lang="en-US" sz="2800" b="1" dirty="0" smtClean="0"/>
              <a:t> </a:t>
            </a:r>
            <a:r>
              <a:rPr lang="en-US" sz="2800" b="1" dirty="0" err="1" smtClean="0"/>
              <a:t>Ostvareni</a:t>
            </a:r>
            <a:r>
              <a:rPr lang="en-US" sz="2800" b="1" dirty="0" smtClean="0"/>
              <a:t> (A</a:t>
            </a:r>
            <a:r>
              <a:rPr lang="sr-Latn-RS" sz="2800" b="1" dirty="0" smtClean="0"/>
              <a:t>chieved</a:t>
            </a:r>
            <a:r>
              <a:rPr lang="en-US" sz="2800" b="1" dirty="0" smtClean="0"/>
              <a:t>)</a:t>
            </a:r>
            <a:r>
              <a:rPr lang="sr-Latn-RS" sz="2800" b="1" dirty="0" smtClean="0"/>
              <a:t> </a:t>
            </a:r>
            <a:r>
              <a:rPr lang="sr-Latn-RS" sz="2800" dirty="0" smtClean="0"/>
              <a:t>– </a:t>
            </a:r>
            <a:r>
              <a:rPr lang="en-US" sz="2800" dirty="0" err="1" smtClean="0"/>
              <a:t>dozivljaj</a:t>
            </a:r>
            <a:r>
              <a:rPr lang="en-US" sz="2800" dirty="0" smtClean="0"/>
              <a:t> </a:t>
            </a:r>
            <a:r>
              <a:rPr lang="sr-Latn-RS" sz="2800" dirty="0" smtClean="0"/>
              <a:t>potpun</a:t>
            </a:r>
            <a:r>
              <a:rPr lang="en-US" sz="2800" dirty="0" err="1" smtClean="0"/>
              <a:t>og</a:t>
            </a:r>
            <a:r>
              <a:rPr lang="sr-Latn-RS" sz="2800" dirty="0" smtClean="0"/>
              <a:t> ličn</a:t>
            </a:r>
            <a:r>
              <a:rPr lang="en-US" sz="2800" dirty="0" err="1" smtClean="0"/>
              <a:t>og</a:t>
            </a:r>
            <a:r>
              <a:rPr lang="sr-Latn-RS" sz="2800" dirty="0" smtClean="0"/>
              <a:t> identitet</a:t>
            </a:r>
            <a:r>
              <a:rPr lang="en-US" sz="2800" dirty="0" smtClean="0"/>
              <a:t>a</a:t>
            </a:r>
            <a:r>
              <a:rPr lang="sr-Latn-RS" sz="2800" dirty="0" smtClean="0"/>
              <a:t>. </a:t>
            </a:r>
            <a:endParaRPr lang="sr-Latn-RS" sz="2800" dirty="0"/>
          </a:p>
          <a:p>
            <a:pPr marL="228600" indent="-228600">
              <a:lnSpc>
                <a:spcPct val="150000"/>
              </a:lnSpc>
              <a:buAutoNum type="arabicParenR"/>
            </a:pPr>
            <a:r>
              <a:rPr lang="en-US" sz="2800" b="1" dirty="0" smtClean="0"/>
              <a:t> </a:t>
            </a:r>
            <a:r>
              <a:rPr lang="en-US" sz="2800" b="1" dirty="0" err="1" smtClean="0"/>
              <a:t>Preuzet</a:t>
            </a:r>
            <a:r>
              <a:rPr lang="en-US" sz="2800" b="1" dirty="0" smtClean="0"/>
              <a:t>/</a:t>
            </a:r>
            <a:r>
              <a:rPr lang="en-US" sz="2800" b="1" dirty="0" err="1" smtClean="0"/>
              <a:t>ponisten</a:t>
            </a:r>
            <a:r>
              <a:rPr lang="en-US" sz="2800" b="1" dirty="0" smtClean="0"/>
              <a:t> (</a:t>
            </a:r>
            <a:r>
              <a:rPr lang="sr-Latn-RS" sz="2800" b="1" dirty="0" smtClean="0"/>
              <a:t>Foreclosed</a:t>
            </a:r>
            <a:r>
              <a:rPr lang="en-US" sz="2800" b="1" dirty="0" smtClean="0"/>
              <a:t>)</a:t>
            </a:r>
            <a:r>
              <a:rPr lang="sr-Latn-RS" sz="2800" dirty="0" smtClean="0"/>
              <a:t> </a:t>
            </a:r>
            <a:r>
              <a:rPr lang="en-US" sz="2800" dirty="0" err="1" smtClean="0"/>
              <a:t>nametnut</a:t>
            </a:r>
            <a:r>
              <a:rPr lang="en-US" sz="2800" dirty="0" smtClean="0"/>
              <a:t> </a:t>
            </a:r>
            <a:r>
              <a:rPr lang="en-US" sz="2800" dirty="0" err="1" smtClean="0"/>
              <a:t>ocekivanjima</a:t>
            </a:r>
            <a:r>
              <a:rPr lang="en-US" sz="2800" dirty="0" smtClean="0"/>
              <a:t>, bez</a:t>
            </a:r>
            <a:r>
              <a:rPr lang="sr-Latn-RS" sz="2800" dirty="0" smtClean="0"/>
              <a:t> odlučivanja</a:t>
            </a:r>
            <a:r>
              <a:rPr lang="en-US" sz="2800" dirty="0" smtClean="0"/>
              <a:t>,</a:t>
            </a:r>
            <a:r>
              <a:rPr lang="sr-Latn-RS" sz="2800" dirty="0" smtClean="0"/>
              <a:t> </a:t>
            </a:r>
            <a:r>
              <a:rPr lang="en-US" sz="2800" dirty="0" smtClean="0"/>
              <a:t>ne </a:t>
            </a:r>
            <a:r>
              <a:rPr lang="en-US" sz="2800" dirty="0" err="1" smtClean="0"/>
              <a:t>dovodi</a:t>
            </a:r>
            <a:r>
              <a:rPr lang="en-US" sz="2800" dirty="0" smtClean="0"/>
              <a:t> se u </a:t>
            </a:r>
            <a:r>
              <a:rPr lang="en-US" sz="2800" dirty="0" err="1" smtClean="0"/>
              <a:t>pitanje</a:t>
            </a:r>
            <a:endParaRPr lang="sr-Latn-RS" sz="2800" dirty="0"/>
          </a:p>
          <a:p>
            <a:pPr marL="228600" indent="-228600">
              <a:lnSpc>
                <a:spcPct val="150000"/>
              </a:lnSpc>
              <a:buAutoNum type="arabicParenR"/>
            </a:pPr>
            <a:r>
              <a:rPr lang="en-US" sz="2800" b="1" dirty="0" smtClean="0"/>
              <a:t> </a:t>
            </a:r>
            <a:r>
              <a:rPr lang="en-US" sz="2800" b="1" dirty="0" err="1" smtClean="0"/>
              <a:t>Difuzni</a:t>
            </a:r>
            <a:r>
              <a:rPr lang="en-US" sz="2800" b="1" dirty="0" smtClean="0"/>
              <a:t> (</a:t>
            </a:r>
            <a:r>
              <a:rPr lang="sr-Latn-RS" sz="2800" b="1" dirty="0" smtClean="0"/>
              <a:t>Diffused</a:t>
            </a:r>
            <a:r>
              <a:rPr lang="en-US" sz="2800" b="1" dirty="0" smtClean="0"/>
              <a:t>)</a:t>
            </a:r>
            <a:r>
              <a:rPr lang="sr-Latn-RS" sz="2800" dirty="0" smtClean="0"/>
              <a:t> – </a:t>
            </a:r>
            <a:r>
              <a:rPr lang="en-US" sz="2800" dirty="0" err="1" smtClean="0"/>
              <a:t>neodredjen</a:t>
            </a:r>
            <a:r>
              <a:rPr lang="en-US" sz="2800" dirty="0" smtClean="0"/>
              <a:t>, </a:t>
            </a:r>
            <a:r>
              <a:rPr lang="en-US" sz="2800" dirty="0" err="1" smtClean="0"/>
              <a:t>nedefinisan</a:t>
            </a:r>
            <a:r>
              <a:rPr lang="en-US" sz="2800" dirty="0" smtClean="0"/>
              <a:t>, </a:t>
            </a:r>
            <a:r>
              <a:rPr lang="en-US" sz="2800" dirty="0" err="1" smtClean="0"/>
              <a:t>sve</a:t>
            </a:r>
            <a:r>
              <a:rPr lang="en-US" sz="2800" dirty="0" smtClean="0"/>
              <a:t> </a:t>
            </a:r>
            <a:r>
              <a:rPr lang="en-US" sz="2800" dirty="0" err="1" smtClean="0"/>
              <a:t>mogucnosti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neodredjene</a:t>
            </a:r>
            <a:r>
              <a:rPr lang="en-US" sz="2800" dirty="0" smtClean="0"/>
              <a:t>, </a:t>
            </a:r>
            <a:r>
              <a:rPr lang="en-US" sz="2800" dirty="0" err="1" smtClean="0"/>
              <a:t>prisutne</a:t>
            </a:r>
            <a:r>
              <a:rPr lang="en-US" sz="2800" dirty="0" smtClean="0"/>
              <a:t> </a:t>
            </a:r>
            <a:r>
              <a:rPr lang="en-US" sz="2800" dirty="0" err="1" smtClean="0"/>
              <a:t>kontradikcije</a:t>
            </a:r>
            <a:endParaRPr lang="sr-Latn-RS" sz="2800" i="1" dirty="0" smtClean="0"/>
          </a:p>
          <a:p>
            <a:pPr marL="228600" indent="-228600">
              <a:lnSpc>
                <a:spcPct val="150000"/>
              </a:lnSpc>
              <a:buAutoNum type="arabicParenR"/>
            </a:pPr>
            <a:r>
              <a:rPr lang="en-US" sz="2800" b="1" dirty="0" smtClean="0"/>
              <a:t> </a:t>
            </a:r>
            <a:r>
              <a:rPr lang="en-US" sz="2800" b="1" dirty="0" err="1" smtClean="0"/>
              <a:t>Odlozeni</a:t>
            </a:r>
            <a:r>
              <a:rPr lang="en-US" sz="2800" b="1" dirty="0" smtClean="0"/>
              <a:t> (</a:t>
            </a:r>
            <a:r>
              <a:rPr lang="sr-Latn-RS" sz="2800" b="1" dirty="0" smtClean="0"/>
              <a:t>Moratorium</a:t>
            </a:r>
            <a:r>
              <a:rPr lang="en-US" sz="2800" b="1" dirty="0" smtClean="0"/>
              <a:t>)-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mogucnosti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otvorene</a:t>
            </a:r>
            <a:endParaRPr lang="en-US" sz="2800" i="1" dirty="0"/>
          </a:p>
          <a:p>
            <a:pPr marL="228600" indent="-228600">
              <a:lnSpc>
                <a:spcPct val="150000"/>
              </a:lnSpc>
              <a:buAutoNum type="arabicParenR"/>
            </a:pPr>
            <a:endParaRPr lang="en-US" i="1" dirty="0" smtClean="0"/>
          </a:p>
          <a:p>
            <a:pPr marL="228600" indent="-228600">
              <a:buAutoNum type="arabicParenR"/>
            </a:pPr>
            <a:endParaRPr lang="en-US" i="1" dirty="0"/>
          </a:p>
          <a:p>
            <a:pPr marL="228600" indent="-228600">
              <a:buAutoNum type="arabicParenR"/>
            </a:pPr>
            <a:endParaRPr lang="en-US" i="1" dirty="0" smtClean="0"/>
          </a:p>
          <a:p>
            <a:pPr marL="228600" indent="-228600">
              <a:buAutoNum type="arabicParenR"/>
            </a:pPr>
            <a:endParaRPr lang="en-US" i="1" dirty="0"/>
          </a:p>
          <a:p>
            <a:pPr marL="228600" indent="-228600">
              <a:buAutoNum type="arabicParenR"/>
            </a:pPr>
            <a:endParaRPr lang="en-US" i="1" dirty="0" smtClean="0"/>
          </a:p>
          <a:p>
            <a:pPr marL="228600" indent="-228600">
              <a:buAutoNum type="arabicParenR"/>
            </a:pPr>
            <a:endParaRPr lang="en-US" i="1" dirty="0"/>
          </a:p>
          <a:p>
            <a:pPr marL="228600" indent="-228600">
              <a:buAutoNum type="arabicParenR"/>
            </a:pPr>
            <a:endParaRPr lang="sr-Latn-RS" i="1" dirty="0"/>
          </a:p>
          <a:p>
            <a:pPr marL="228600" indent="-228600"/>
            <a:endParaRPr lang="sr-Latn-RS" dirty="0"/>
          </a:p>
          <a:p>
            <a:pPr marL="228600" indent="-228600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7044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Radionica</a:t>
            </a:r>
            <a:r>
              <a:rPr lang="en-US" dirty="0" smtClean="0"/>
              <a:t> </a:t>
            </a:r>
            <a:r>
              <a:rPr lang="en-US" dirty="0" err="1" smtClean="0"/>
              <a:t>adolescencija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8-10</a:t>
            </a:r>
            <a:r>
              <a:rPr lang="sr-Latn-RS" dirty="0" smtClean="0"/>
              <a:t> </a:t>
            </a:r>
            <a:r>
              <a:rPr lang="en-US" dirty="0" err="1" smtClean="0"/>
              <a:t>tematskih</a:t>
            </a:r>
            <a:r>
              <a:rPr lang="en-US" dirty="0" smtClean="0"/>
              <a:t> </a:t>
            </a:r>
            <a:r>
              <a:rPr lang="sr-Latn-RS" dirty="0" smtClean="0"/>
              <a:t> grup</a:t>
            </a:r>
            <a:r>
              <a:rPr lang="en-US" dirty="0" smtClean="0"/>
              <a:t>a</a:t>
            </a:r>
            <a:r>
              <a:rPr lang="sr-Latn-RS" dirty="0" smtClean="0"/>
              <a:t> </a:t>
            </a:r>
            <a:endParaRPr lang="en-US" dirty="0" smtClean="0"/>
          </a:p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svaku</a:t>
            </a:r>
            <a:r>
              <a:rPr lang="en-US" dirty="0" smtClean="0"/>
              <a:t> </a:t>
            </a:r>
            <a:r>
              <a:rPr lang="en-US" dirty="0" err="1" smtClean="0"/>
              <a:t>temu</a:t>
            </a:r>
            <a:r>
              <a:rPr lang="sr-Latn-RS" dirty="0" smtClean="0"/>
              <a:t> </a:t>
            </a:r>
            <a:r>
              <a:rPr lang="sr-Latn-RS" dirty="0"/>
              <a:t>po </a:t>
            </a:r>
            <a:r>
              <a:rPr lang="en-US" dirty="0" smtClean="0"/>
              <a:t>5</a:t>
            </a:r>
            <a:r>
              <a:rPr lang="sr-Latn-RS" dirty="0" smtClean="0"/>
              <a:t>-6 </a:t>
            </a:r>
            <a:r>
              <a:rPr lang="sr-Latn-RS" dirty="0"/>
              <a:t>clanova</a:t>
            </a:r>
            <a:endParaRPr lang="en-US" dirty="0"/>
          </a:p>
          <a:p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d</a:t>
            </a:r>
            <a:r>
              <a:rPr lang="sr-Latn-RS" dirty="0" smtClean="0"/>
              <a:t>iskusij</a:t>
            </a:r>
            <a:r>
              <a:rPr lang="en-US" dirty="0" smtClean="0"/>
              <a:t>u</a:t>
            </a:r>
          </a:p>
          <a:p>
            <a:r>
              <a:rPr lang="sr-Latn-RS" dirty="0" smtClean="0"/>
              <a:t>tesko</a:t>
            </a:r>
            <a:r>
              <a:rPr lang="en-US" dirty="0" smtClean="0"/>
              <a:t>c</a:t>
            </a:r>
            <a:r>
              <a:rPr lang="sr-Latn-RS" dirty="0" smtClean="0"/>
              <a:t>e </a:t>
            </a:r>
            <a:r>
              <a:rPr lang="sr-Latn-RS" dirty="0"/>
              <a:t>prevladavanje</a:t>
            </a:r>
            <a:endParaRPr lang="en-US" dirty="0"/>
          </a:p>
          <a:p>
            <a:r>
              <a:rPr lang="en-US" dirty="0" err="1" smtClean="0"/>
              <a:t>i</a:t>
            </a:r>
            <a:r>
              <a:rPr lang="sr-Latn-RS" dirty="0" smtClean="0"/>
              <a:t>zazovi</a:t>
            </a:r>
            <a:r>
              <a:rPr lang="sr-Latn-RS" dirty="0"/>
              <a:t>, </a:t>
            </a:r>
            <a:r>
              <a:rPr lang="en-US" dirty="0" smtClean="0"/>
              <a:t>z</a:t>
            </a:r>
            <a:r>
              <a:rPr lang="sr-Latn-RS" dirty="0" smtClean="0"/>
              <a:t>adovoljstva</a:t>
            </a:r>
            <a:endParaRPr lang="en-US" dirty="0" smtClean="0"/>
          </a:p>
          <a:p>
            <a:r>
              <a:rPr lang="en-US" dirty="0" smtClean="0"/>
              <a:t>10 min </a:t>
            </a:r>
            <a:r>
              <a:rPr lang="en-US" dirty="0" err="1" smtClean="0"/>
              <a:t>diskusija</a:t>
            </a:r>
            <a:endParaRPr lang="en-US" dirty="0" smtClean="0"/>
          </a:p>
          <a:p>
            <a:r>
              <a:rPr lang="en-US" smtClean="0"/>
              <a:t>20 </a:t>
            </a:r>
            <a:r>
              <a:rPr lang="en-US" dirty="0" err="1" smtClean="0"/>
              <a:t>minuta</a:t>
            </a:r>
            <a:r>
              <a:rPr lang="en-US" dirty="0" smtClean="0"/>
              <a:t> </a:t>
            </a:r>
            <a:r>
              <a:rPr lang="en-US" dirty="0" err="1" smtClean="0"/>
              <a:t>izvestavanje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708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</TotalTime>
  <Words>330</Words>
  <Application>Microsoft Office PowerPoint</Application>
  <PresentationFormat>Widescreen</PresentationFormat>
  <Paragraphs>81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Razvojne krize i razvojni zadaci kriza kao sansa</vt:lpstr>
      <vt:lpstr>Razvojne krize i  zadaci u detinjstvu</vt:lpstr>
      <vt:lpstr>Radionica detinstvo</vt:lpstr>
      <vt:lpstr>Razvojne krize i zadaci u adolescenciji</vt:lpstr>
      <vt:lpstr>Kategorije identiteta (Marcia, 1980,1991) </vt:lpstr>
      <vt:lpstr>Radionica adolescencija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Razvojne krize I razvojni zadaci</dc:title>
  <dc:creator>Tamara</dc:creator>
  <cp:lastModifiedBy>Tamara</cp:lastModifiedBy>
  <cp:revision>10</cp:revision>
  <dcterms:created xsi:type="dcterms:W3CDTF">2022-11-26T12:15:20Z</dcterms:created>
  <dcterms:modified xsi:type="dcterms:W3CDTF">2022-11-29T07:34:38Z</dcterms:modified>
</cp:coreProperties>
</file>