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</p:sldIdLst>
  <p:sldSz cy="6858000" cx="9144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183E8BCB-03B0-4DEC-8041-01523EFE5820}">
  <a:tblStyle styleId="{183E8BCB-03B0-4DEC-8041-01523EFE582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20" Type="http://schemas.openxmlformats.org/officeDocument/2006/relationships/slide" Target="slides/slide1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1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2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2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3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4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4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5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5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6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6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7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7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8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8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7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8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9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9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3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0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30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1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31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2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32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33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4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34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5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35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6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36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7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37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8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38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9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39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0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40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1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41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2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42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43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4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44:notes"/>
          <p:cNvSpPr/>
          <p:nvPr>
            <p:ph idx="2" type="sldImg"/>
          </p:nvPr>
        </p:nvSpPr>
        <p:spPr>
          <a:xfrm>
            <a:off x="1524300" y="514350"/>
            <a:ext cx="6096300" cy="25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5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45:notes"/>
          <p:cNvSpPr/>
          <p:nvPr>
            <p:ph idx="2" type="sldImg"/>
          </p:nvPr>
        </p:nvSpPr>
        <p:spPr>
          <a:xfrm>
            <a:off x="1524300" y="514350"/>
            <a:ext cx="6096300" cy="25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516a433553_0_0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g516a433553_0_0:notes"/>
          <p:cNvSpPr/>
          <p:nvPr>
            <p:ph idx="2" type="sldImg"/>
          </p:nvPr>
        </p:nvSpPr>
        <p:spPr>
          <a:xfrm>
            <a:off x="1524300" y="514350"/>
            <a:ext cx="6096300" cy="25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6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7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7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9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0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0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1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1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1613555" y="223837"/>
            <a:ext cx="5916889" cy="12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body"/>
          </p:nvPr>
        </p:nvSpPr>
        <p:spPr>
          <a:xfrm>
            <a:off x="530224" y="2797555"/>
            <a:ext cx="8083550" cy="30530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1" type="ft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0" type="dt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20557" y="6442064"/>
            <a:ext cx="205740" cy="2114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25400" marR="0" algn="l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25400" marR="0" algn="l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25400" marR="0" algn="l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25400" marR="0" algn="l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25400" marR="0" algn="l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5400" marR="0" algn="l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5400" marR="0" algn="l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5400" marR="0" algn="l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5400" marR="0" algn="l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ctrTitle"/>
          </p:nvPr>
        </p:nvSpPr>
        <p:spPr>
          <a:xfrm>
            <a:off x="2422397" y="498157"/>
            <a:ext cx="4299204" cy="695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1" type="ft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0" type="dt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420557" y="6442064"/>
            <a:ext cx="205740" cy="2114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25400" marR="0" algn="l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25400" marR="0" algn="l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25400" marR="0" algn="l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25400" marR="0" algn="l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25400" marR="0" algn="l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5400" marR="0" algn="l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5400" marR="0" algn="l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5400" marR="0" algn="l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5400" marR="0" algn="l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idx="11" type="ft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0" type="dt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420557" y="6442064"/>
            <a:ext cx="205740" cy="2114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25400" marR="0" algn="l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25400" marR="0" algn="l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25400" marR="0" algn="l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25400" marR="0" algn="l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25400" marR="0" algn="l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5400" marR="0" algn="l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5400" marR="0" algn="l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5400" marR="0" algn="l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5400" marR="0" algn="l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>
  <p:cSld name="Title 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1613555" y="223837"/>
            <a:ext cx="5916889" cy="12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1" type="ft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20557" y="6442064"/>
            <a:ext cx="205740" cy="2114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25400" marR="0" algn="l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25400" marR="0" algn="l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25400" marR="0" algn="l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25400" marR="0" algn="l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25400" marR="0" algn="l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5400" marR="0" algn="l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5400" marR="0" algn="l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5400" marR="0" algn="l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5400" marR="0" algn="l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>
  <p:cSld name="Two Conte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1613555" y="223837"/>
            <a:ext cx="5916889" cy="12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1" type="ft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20557" y="6442064"/>
            <a:ext cx="205740" cy="2114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25400" marR="0" algn="l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25400" marR="0" algn="l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25400" marR="0" algn="l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25400" marR="0" algn="l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25400" marR="0" algn="l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5400" marR="0" algn="l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5400" marR="0" algn="l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5400" marR="0" algn="l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5400" marR="0" algn="l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613555" y="223837"/>
            <a:ext cx="5916889" cy="12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30224" y="2797555"/>
            <a:ext cx="8083550" cy="30530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1" type="ft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888888"/>
                </a:solidFill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" name="Google Shape;9;p1"/>
          <p:cNvSpPr txBox="1"/>
          <p:nvPr>
            <p:ph idx="10" type="dt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888888"/>
                </a:solidFill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420557" y="6442064"/>
            <a:ext cx="205740" cy="2114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25400" marR="0" rtl="0" algn="l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25400" marR="0" rtl="0" algn="l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25400" marR="0" rtl="0" algn="l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25400" marR="0" rtl="0" algn="l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25400" marR="0" rtl="0" algn="l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5400" marR="0" rtl="0" algn="l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5400" marR="0" rtl="0" algn="l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5400" marR="0" rtl="0" algn="l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5400" marR="0" rtl="0" algn="l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7.jpg"/><Relationship Id="rId6" Type="http://schemas.openxmlformats.org/officeDocument/2006/relationships/image" Target="../media/image1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5" Type="http://schemas.openxmlformats.org/officeDocument/2006/relationships/image" Target="../media/image20.jpg"/><Relationship Id="rId6" Type="http://schemas.openxmlformats.org/officeDocument/2006/relationships/image" Target="../media/image16.jpg"/><Relationship Id="rId7" Type="http://schemas.openxmlformats.org/officeDocument/2006/relationships/image" Target="../media/image1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9.png"/><Relationship Id="rId4" Type="http://schemas.openxmlformats.org/officeDocument/2006/relationships/image" Target="../media/image2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4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6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7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0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2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title"/>
          </p:nvPr>
        </p:nvSpPr>
        <p:spPr>
          <a:xfrm>
            <a:off x="680203" y="2273617"/>
            <a:ext cx="8184515" cy="1173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0" rtl="0" algn="ctr">
              <a:lnSpc>
                <a:spcPct val="11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“Svi su oni isti”</a:t>
            </a:r>
            <a:endParaRPr sz="4400"/>
          </a:p>
          <a:p>
            <a:pPr indent="0" lvl="0" marL="0" rtl="0" algn="ctr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200">
                <a:latin typeface="Trebuchet MS"/>
                <a:ea typeface="Trebuchet MS"/>
                <a:cs typeface="Trebuchet MS"/>
                <a:sym typeface="Trebuchet MS"/>
              </a:rPr>
              <a:t>Stereotipi kao način posmatranja socijalnog sveta</a:t>
            </a:r>
            <a:endParaRPr sz="32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/>
          <p:nvPr>
            <p:ph type="title"/>
          </p:nvPr>
        </p:nvSpPr>
        <p:spPr>
          <a:xfrm>
            <a:off x="923877" y="650550"/>
            <a:ext cx="5634000" cy="6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Opažanje grupa</a:t>
            </a:r>
            <a:endParaRPr sz="4400"/>
          </a:p>
        </p:txBody>
      </p:sp>
      <p:sp>
        <p:nvSpPr>
          <p:cNvPr id="106" name="Google Shape;106;p16"/>
          <p:cNvSpPr/>
          <p:nvPr/>
        </p:nvSpPr>
        <p:spPr>
          <a:xfrm>
            <a:off x="647700" y="1892300"/>
            <a:ext cx="7848600" cy="30607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7" name="Google Shape;107;p16"/>
          <p:cNvSpPr txBox="1"/>
          <p:nvPr>
            <p:ph idx="12" type="sldNum"/>
          </p:nvPr>
        </p:nvSpPr>
        <p:spPr>
          <a:xfrm>
            <a:off x="8420557" y="6442064"/>
            <a:ext cx="205740" cy="2114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075">
            <a:noAutofit/>
          </a:bodyPr>
          <a:lstStyle/>
          <a:p>
            <a:pPr indent="0" lvl="0" marL="25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/>
        </p:nvSpPr>
        <p:spPr>
          <a:xfrm>
            <a:off x="1046170" y="569200"/>
            <a:ext cx="6570000" cy="6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latin typeface="Trebuchet MS"/>
                <a:ea typeface="Trebuchet MS"/>
                <a:cs typeface="Trebuchet MS"/>
                <a:sym typeface="Trebuchet MS"/>
              </a:rPr>
              <a:t>Grupa kao subjekt</a:t>
            </a:r>
            <a:endParaRPr sz="44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3" name="Google Shape;113;p17"/>
          <p:cNvSpPr/>
          <p:nvPr/>
        </p:nvSpPr>
        <p:spPr>
          <a:xfrm>
            <a:off x="1638300" y="1663700"/>
            <a:ext cx="5854700" cy="3517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4" name="Google Shape;114;p17"/>
          <p:cNvSpPr txBox="1"/>
          <p:nvPr/>
        </p:nvSpPr>
        <p:spPr>
          <a:xfrm>
            <a:off x="2129808" y="5694050"/>
            <a:ext cx="42069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Trebuchet MS"/>
                <a:ea typeface="Trebuchet MS"/>
                <a:cs typeface="Trebuchet MS"/>
                <a:sym typeface="Trebuchet MS"/>
              </a:rPr>
              <a:t>“Pobedili smo”</a:t>
            </a:r>
            <a:endParaRPr sz="3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5" name="Google Shape;115;p17"/>
          <p:cNvSpPr txBox="1"/>
          <p:nvPr>
            <p:ph idx="12" type="sldNum"/>
          </p:nvPr>
        </p:nvSpPr>
        <p:spPr>
          <a:xfrm>
            <a:off x="8420557" y="6442064"/>
            <a:ext cx="205740" cy="2114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075">
            <a:noAutofit/>
          </a:bodyPr>
          <a:lstStyle/>
          <a:p>
            <a:pPr indent="0" lvl="0" marL="25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/>
          <p:nvPr>
            <p:ph idx="12" type="sldNum"/>
          </p:nvPr>
        </p:nvSpPr>
        <p:spPr>
          <a:xfrm>
            <a:off x="8420557" y="6442064"/>
            <a:ext cx="205740" cy="2114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075">
            <a:noAutofit/>
          </a:bodyPr>
          <a:lstStyle/>
          <a:p>
            <a:pPr indent="0" lvl="0" marL="25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1" name="Google Shape;121;p18"/>
          <p:cNvSpPr txBox="1"/>
          <p:nvPr>
            <p:ph type="title"/>
          </p:nvPr>
        </p:nvSpPr>
        <p:spPr>
          <a:xfrm>
            <a:off x="1613555" y="223837"/>
            <a:ext cx="5916889" cy="12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Vlastite i tuđe grupe</a:t>
            </a:r>
            <a:endParaRPr/>
          </a:p>
          <a:p>
            <a:pPr indent="0" lvl="0" marL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>
                <a:latin typeface="Trebuchet MS"/>
                <a:ea typeface="Trebuchet MS"/>
                <a:cs typeface="Trebuchet MS"/>
                <a:sym typeface="Trebuchet MS"/>
              </a:rPr>
              <a:t>(ingroups &amp; outgroups)</a:t>
            </a:r>
            <a:endParaRPr/>
          </a:p>
        </p:txBody>
      </p:sp>
      <p:sp>
        <p:nvSpPr>
          <p:cNvPr id="122" name="Google Shape;122;p18"/>
          <p:cNvSpPr txBox="1"/>
          <p:nvPr/>
        </p:nvSpPr>
        <p:spPr>
          <a:xfrm>
            <a:off x="535940" y="2611818"/>
            <a:ext cx="7865745" cy="2164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-342900" lvl="0" marL="355600" marR="1803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Trebuchet MS"/>
                <a:ea typeface="Trebuchet MS"/>
                <a:cs typeface="Trebuchet MS"/>
                <a:sym typeface="Trebuchet MS"/>
              </a:rPr>
              <a:t>Homogenost u opažanju tuđih grupa  (homogeinity bias)</a:t>
            </a:r>
            <a:endParaRPr sz="32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t/>
            </a:r>
            <a:endParaRPr sz="4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Trebuchet MS"/>
                <a:ea typeface="Trebuchet MS"/>
                <a:cs typeface="Trebuchet MS"/>
                <a:sym typeface="Trebuchet MS"/>
              </a:rPr>
              <a:t>Pristrasnost prema vlastitoj grupi (ingroup bias)</a:t>
            </a:r>
            <a:endParaRPr sz="32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/>
          <p:nvPr>
            <p:ph idx="12" type="sldNum"/>
          </p:nvPr>
        </p:nvSpPr>
        <p:spPr>
          <a:xfrm>
            <a:off x="8420557" y="6442064"/>
            <a:ext cx="205740" cy="2114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075">
            <a:noAutofit/>
          </a:bodyPr>
          <a:lstStyle/>
          <a:p>
            <a:pPr indent="0" lvl="0" marL="25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8" name="Google Shape;128;p19"/>
          <p:cNvSpPr txBox="1"/>
          <p:nvPr>
            <p:ph type="title"/>
          </p:nvPr>
        </p:nvSpPr>
        <p:spPr>
          <a:xfrm>
            <a:off x="1821814" y="2823845"/>
            <a:ext cx="6219825" cy="513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“Svi su oni isti” : perceptivna sličnost</a:t>
            </a:r>
            <a:endParaRPr sz="3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>
            <p:ph type="title"/>
          </p:nvPr>
        </p:nvSpPr>
        <p:spPr>
          <a:xfrm>
            <a:off x="158661" y="118427"/>
            <a:ext cx="555625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3175">
            <a:noAutofit/>
          </a:bodyPr>
          <a:lstStyle/>
          <a:p>
            <a:pPr indent="-1503680" lvl="0" marL="1515745" marR="5080" rtl="0" algn="l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>
                <a:latin typeface="Trebuchet MS"/>
                <a:ea typeface="Trebuchet MS"/>
                <a:cs typeface="Trebuchet MS"/>
                <a:sym typeface="Trebuchet MS"/>
              </a:rPr>
              <a:t>Homogenost u opažanju  tuđih grupa</a:t>
            </a:r>
            <a:endParaRPr sz="44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4" name="Google Shape;134;p20"/>
          <p:cNvSpPr/>
          <p:nvPr/>
        </p:nvSpPr>
        <p:spPr>
          <a:xfrm>
            <a:off x="323850" y="1436687"/>
            <a:ext cx="4749800" cy="3124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5" name="Google Shape;135;p20"/>
          <p:cNvSpPr/>
          <p:nvPr/>
        </p:nvSpPr>
        <p:spPr>
          <a:xfrm>
            <a:off x="457200" y="4149725"/>
            <a:ext cx="2540000" cy="22987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6" name="Google Shape;136;p20"/>
          <p:cNvSpPr/>
          <p:nvPr/>
        </p:nvSpPr>
        <p:spPr>
          <a:xfrm>
            <a:off x="4768850" y="2830512"/>
            <a:ext cx="4267200" cy="39116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7" name="Google Shape;137;p20"/>
          <p:cNvSpPr/>
          <p:nvPr/>
        </p:nvSpPr>
        <p:spPr>
          <a:xfrm>
            <a:off x="5842000" y="31750"/>
            <a:ext cx="2895600" cy="27051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8" name="Google Shape;138;p20"/>
          <p:cNvSpPr txBox="1"/>
          <p:nvPr>
            <p:ph idx="12" type="sldNum"/>
          </p:nvPr>
        </p:nvSpPr>
        <p:spPr>
          <a:xfrm>
            <a:off x="8420557" y="6442064"/>
            <a:ext cx="205740" cy="2114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075">
            <a:noAutofit/>
          </a:bodyPr>
          <a:lstStyle/>
          <a:p>
            <a:pPr indent="0" lvl="0" marL="25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/>
          <p:nvPr>
            <p:ph idx="12" type="sldNum"/>
          </p:nvPr>
        </p:nvSpPr>
        <p:spPr>
          <a:xfrm>
            <a:off x="8420557" y="6442064"/>
            <a:ext cx="205740" cy="2114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075">
            <a:noAutofit/>
          </a:bodyPr>
          <a:lstStyle/>
          <a:p>
            <a:pPr indent="0" lvl="0" marL="25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4" name="Google Shape;144;p21"/>
          <p:cNvSpPr txBox="1"/>
          <p:nvPr>
            <p:ph type="title"/>
          </p:nvPr>
        </p:nvSpPr>
        <p:spPr>
          <a:xfrm>
            <a:off x="1096824" y="2823845"/>
            <a:ext cx="7317740" cy="995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000">
            <a:noAutofit/>
          </a:bodyPr>
          <a:lstStyle/>
          <a:p>
            <a:pPr indent="-2290445" lvl="0" marL="2302510" marR="508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“Mi smo bolji od njih” – pristrasnost prema  sopstvenoj grupi</a:t>
            </a:r>
            <a:endParaRPr sz="3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/>
          <p:nvPr/>
        </p:nvSpPr>
        <p:spPr>
          <a:xfrm>
            <a:off x="65088" y="236537"/>
            <a:ext cx="4267199" cy="5956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50" name="Google Shape;150;p22"/>
          <p:cNvSpPr/>
          <p:nvPr/>
        </p:nvSpPr>
        <p:spPr>
          <a:xfrm>
            <a:off x="3810000" y="419100"/>
            <a:ext cx="5334000" cy="16129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51" name="Google Shape;151;p22"/>
          <p:cNvSpPr/>
          <p:nvPr/>
        </p:nvSpPr>
        <p:spPr>
          <a:xfrm>
            <a:off x="4776787" y="2451100"/>
            <a:ext cx="1663700" cy="9652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52" name="Google Shape;152;p22"/>
          <p:cNvSpPr/>
          <p:nvPr/>
        </p:nvSpPr>
        <p:spPr>
          <a:xfrm>
            <a:off x="6632575" y="3073400"/>
            <a:ext cx="1765300" cy="7112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53" name="Google Shape;153;p22"/>
          <p:cNvSpPr/>
          <p:nvPr/>
        </p:nvSpPr>
        <p:spPr>
          <a:xfrm>
            <a:off x="5618162" y="4030662"/>
            <a:ext cx="1987550" cy="154077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54" name="Google Shape;154;p22"/>
          <p:cNvSpPr txBox="1"/>
          <p:nvPr/>
        </p:nvSpPr>
        <p:spPr>
          <a:xfrm>
            <a:off x="8445957" y="6454764"/>
            <a:ext cx="154940" cy="1860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4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rPr>
              <a:t>18</a:t>
            </a:r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5" name="Google Shape;155;p22"/>
          <p:cNvSpPr/>
          <p:nvPr/>
        </p:nvSpPr>
        <p:spPr>
          <a:xfrm>
            <a:off x="8262937" y="6356350"/>
            <a:ext cx="424180" cy="365125"/>
          </a:xfrm>
          <a:custGeom>
            <a:rect b="b" l="l" r="r" t="t"/>
            <a:pathLst>
              <a:path extrusionOk="0" h="365125" w="424179">
                <a:moveTo>
                  <a:pt x="0" y="0"/>
                </a:moveTo>
                <a:lnTo>
                  <a:pt x="423862" y="0"/>
                </a:lnTo>
                <a:lnTo>
                  <a:pt x="423862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  <a:solidFill>
            <a:srgbClr val="FF7C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56" name="Google Shape;156;p22"/>
          <p:cNvSpPr txBox="1"/>
          <p:nvPr/>
        </p:nvSpPr>
        <p:spPr>
          <a:xfrm>
            <a:off x="8407508" y="6419532"/>
            <a:ext cx="205740" cy="238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latin typeface="Trebuchet MS"/>
                <a:ea typeface="Trebuchet MS"/>
                <a:cs typeface="Trebuchet MS"/>
                <a:sym typeface="Trebuchet MS"/>
              </a:rPr>
              <a:t>18</a:t>
            </a:r>
            <a:endParaRPr sz="14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 txBox="1"/>
          <p:nvPr>
            <p:ph type="title"/>
          </p:nvPr>
        </p:nvSpPr>
        <p:spPr>
          <a:xfrm>
            <a:off x="355325" y="0"/>
            <a:ext cx="7598700" cy="6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Evropa u očima Amerikanaca</a:t>
            </a:r>
            <a:endParaRPr sz="4400"/>
          </a:p>
        </p:txBody>
      </p:sp>
      <p:sp>
        <p:nvSpPr>
          <p:cNvPr id="162" name="Google Shape;162;p23"/>
          <p:cNvSpPr/>
          <p:nvPr/>
        </p:nvSpPr>
        <p:spPr>
          <a:xfrm>
            <a:off x="179387" y="836612"/>
            <a:ext cx="8850312" cy="589914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 txBox="1"/>
          <p:nvPr>
            <p:ph type="title"/>
          </p:nvPr>
        </p:nvSpPr>
        <p:spPr>
          <a:xfrm>
            <a:off x="461948" y="207650"/>
            <a:ext cx="6938700" cy="6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Evropa u ocima Španaca</a:t>
            </a:r>
            <a:endParaRPr sz="4400"/>
          </a:p>
        </p:txBody>
      </p:sp>
      <p:sp>
        <p:nvSpPr>
          <p:cNvPr id="168" name="Google Shape;168;p24"/>
          <p:cNvSpPr/>
          <p:nvPr/>
        </p:nvSpPr>
        <p:spPr>
          <a:xfrm>
            <a:off x="69850" y="1290637"/>
            <a:ext cx="9074150" cy="498792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5"/>
          <p:cNvSpPr/>
          <p:nvPr/>
        </p:nvSpPr>
        <p:spPr>
          <a:xfrm>
            <a:off x="1143000" y="0"/>
            <a:ext cx="6858000" cy="68579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74" name="Google Shape;174;p25"/>
          <p:cNvSpPr txBox="1"/>
          <p:nvPr>
            <p:ph idx="12" type="sldNum"/>
          </p:nvPr>
        </p:nvSpPr>
        <p:spPr>
          <a:xfrm>
            <a:off x="8420557" y="6442064"/>
            <a:ext cx="205740" cy="2114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075">
            <a:noAutofit/>
          </a:bodyPr>
          <a:lstStyle/>
          <a:p>
            <a:pPr indent="0" lvl="0" marL="25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idx="12" type="sldNum"/>
          </p:nvPr>
        </p:nvSpPr>
        <p:spPr>
          <a:xfrm>
            <a:off x="8420557" y="6442064"/>
            <a:ext cx="205740" cy="2114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075">
            <a:noAutofit/>
          </a:bodyPr>
          <a:lstStyle/>
          <a:p>
            <a:pPr indent="0" lvl="0" marL="25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" name="Google Shape;49;p8"/>
          <p:cNvSpPr txBox="1"/>
          <p:nvPr>
            <p:ph type="title"/>
          </p:nvPr>
        </p:nvSpPr>
        <p:spPr>
          <a:xfrm>
            <a:off x="923875" y="536575"/>
            <a:ext cx="7702500" cy="6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Opažanje osobina grupa</a:t>
            </a:r>
            <a:endParaRPr sz="4400"/>
          </a:p>
        </p:txBody>
      </p:sp>
      <p:sp>
        <p:nvSpPr>
          <p:cNvPr id="50" name="Google Shape;50;p8"/>
          <p:cNvSpPr txBox="1"/>
          <p:nvPr/>
        </p:nvSpPr>
        <p:spPr>
          <a:xfrm>
            <a:off x="535940" y="1709420"/>
            <a:ext cx="7942500" cy="4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latin typeface="Trebuchet MS"/>
                <a:ea typeface="Trebuchet MS"/>
                <a:cs typeface="Trebuchet MS"/>
                <a:sym typeface="Trebuchet MS"/>
              </a:rPr>
              <a:t>Stereotipi</a:t>
            </a:r>
            <a:endParaRPr b="0" i="0" sz="3200" u="none" cap="none" strike="noStrike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t/>
            </a:r>
            <a:endParaRPr b="0" i="0" sz="46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12985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latin typeface="Trebuchet MS"/>
                <a:ea typeface="Trebuchet MS"/>
                <a:cs typeface="Trebuchet MS"/>
                <a:sym typeface="Trebuchet MS"/>
              </a:rPr>
              <a:t>Poreklo reči: štamparska presa za izradu  istovetnih kopija</a:t>
            </a:r>
            <a:endParaRPr b="0" i="0" sz="3200" u="none" cap="none" strike="noStrike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t/>
            </a:r>
            <a:endParaRPr b="0" i="0" sz="47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latin typeface="Trebuchet MS"/>
                <a:ea typeface="Trebuchet MS"/>
                <a:cs typeface="Trebuchet MS"/>
                <a:sym typeface="Trebuchet MS"/>
              </a:rPr>
              <a:t>Walter Lippman (1920) : društvo utiskuje u naše  glave slike o drugim grupama</a:t>
            </a:r>
            <a:endParaRPr b="0" i="0" sz="3200" u="none" cap="none" strike="noStrike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latin typeface="Trebuchet MS"/>
                <a:ea typeface="Trebuchet MS"/>
                <a:cs typeface="Trebuchet MS"/>
                <a:sym typeface="Trebuchet MS"/>
              </a:rPr>
              <a:t>Stereotipi – “slike o drugima u našim glavama”</a:t>
            </a:r>
            <a:endParaRPr b="0" i="0" sz="3200" u="none" cap="none" strike="noStrike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/>
          <p:nvPr/>
        </p:nvSpPr>
        <p:spPr>
          <a:xfrm>
            <a:off x="179387" y="981075"/>
            <a:ext cx="8893175" cy="454025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80" name="Google Shape;180;p26"/>
          <p:cNvSpPr txBox="1"/>
          <p:nvPr>
            <p:ph idx="12" type="sldNum"/>
          </p:nvPr>
        </p:nvSpPr>
        <p:spPr>
          <a:xfrm>
            <a:off x="8420557" y="6442064"/>
            <a:ext cx="205740" cy="2114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075">
            <a:noAutofit/>
          </a:bodyPr>
          <a:lstStyle/>
          <a:p>
            <a:pPr indent="0" lvl="0" marL="25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7"/>
          <p:cNvSpPr txBox="1"/>
          <p:nvPr>
            <p:ph idx="12" type="sldNum"/>
          </p:nvPr>
        </p:nvSpPr>
        <p:spPr>
          <a:xfrm>
            <a:off x="8420557" y="6442064"/>
            <a:ext cx="205740" cy="2114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075">
            <a:noAutofit/>
          </a:bodyPr>
          <a:lstStyle/>
          <a:p>
            <a:pPr indent="0" lvl="0" marL="25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6" name="Google Shape;186;p27"/>
          <p:cNvSpPr txBox="1"/>
          <p:nvPr>
            <p:ph type="title"/>
          </p:nvPr>
        </p:nvSpPr>
        <p:spPr>
          <a:xfrm>
            <a:off x="1221430" y="2715895"/>
            <a:ext cx="6836409" cy="695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Kontrastereotipno ponašanje</a:t>
            </a:r>
            <a:endParaRPr sz="4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8"/>
          <p:cNvSpPr/>
          <p:nvPr/>
        </p:nvSpPr>
        <p:spPr>
          <a:xfrm>
            <a:off x="127000" y="203200"/>
            <a:ext cx="8890000" cy="6451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92" name="Google Shape;192;p28"/>
          <p:cNvSpPr txBox="1"/>
          <p:nvPr>
            <p:ph idx="12" type="sldNum"/>
          </p:nvPr>
        </p:nvSpPr>
        <p:spPr>
          <a:xfrm>
            <a:off x="8420557" y="6442064"/>
            <a:ext cx="205740" cy="2114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075">
            <a:noAutofit/>
          </a:bodyPr>
          <a:lstStyle/>
          <a:p>
            <a:pPr indent="0" lvl="0" marL="25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9"/>
          <p:cNvSpPr txBox="1"/>
          <p:nvPr/>
        </p:nvSpPr>
        <p:spPr>
          <a:xfrm>
            <a:off x="8445957" y="6454764"/>
            <a:ext cx="154940" cy="1860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4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rPr>
              <a:t>33</a:t>
            </a:r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8" name="Google Shape;198;p29"/>
          <p:cNvSpPr/>
          <p:nvPr/>
        </p:nvSpPr>
        <p:spPr>
          <a:xfrm>
            <a:off x="114300" y="44450"/>
            <a:ext cx="9029700" cy="672147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0"/>
          <p:cNvSpPr/>
          <p:nvPr/>
        </p:nvSpPr>
        <p:spPr>
          <a:xfrm>
            <a:off x="231775" y="274637"/>
            <a:ext cx="8696325" cy="624998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04" name="Google Shape;204;p30"/>
          <p:cNvSpPr txBox="1"/>
          <p:nvPr>
            <p:ph idx="12" type="sldNum"/>
          </p:nvPr>
        </p:nvSpPr>
        <p:spPr>
          <a:xfrm>
            <a:off x="8420557" y="6442064"/>
            <a:ext cx="205740" cy="2114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075">
            <a:noAutofit/>
          </a:bodyPr>
          <a:lstStyle/>
          <a:p>
            <a:pPr indent="0" lvl="0" marL="25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1"/>
          <p:cNvSpPr txBox="1"/>
          <p:nvPr>
            <p:ph idx="12" type="sldNum"/>
          </p:nvPr>
        </p:nvSpPr>
        <p:spPr>
          <a:xfrm>
            <a:off x="8420557" y="6442064"/>
            <a:ext cx="205740" cy="2114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075">
            <a:noAutofit/>
          </a:bodyPr>
          <a:lstStyle/>
          <a:p>
            <a:pPr indent="0" lvl="0" marL="25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0" name="Google Shape;210;p31"/>
          <p:cNvSpPr txBox="1"/>
          <p:nvPr>
            <p:ph type="title"/>
          </p:nvPr>
        </p:nvSpPr>
        <p:spPr>
          <a:xfrm>
            <a:off x="1848529" y="2715895"/>
            <a:ext cx="5719445" cy="695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Posledice: diskriminacija</a:t>
            </a:r>
            <a:endParaRPr sz="4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2"/>
          <p:cNvSpPr/>
          <p:nvPr/>
        </p:nvSpPr>
        <p:spPr>
          <a:xfrm>
            <a:off x="0" y="0"/>
            <a:ext cx="9144000" cy="566737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16" name="Google Shape;216;p32"/>
          <p:cNvSpPr/>
          <p:nvPr/>
        </p:nvSpPr>
        <p:spPr>
          <a:xfrm>
            <a:off x="1547812" y="2192337"/>
            <a:ext cx="7596187" cy="466566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17" name="Google Shape;217;p32"/>
          <p:cNvSpPr txBox="1"/>
          <p:nvPr>
            <p:ph idx="12" type="sldNum"/>
          </p:nvPr>
        </p:nvSpPr>
        <p:spPr>
          <a:xfrm>
            <a:off x="8420557" y="6442064"/>
            <a:ext cx="205740" cy="2114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075">
            <a:noAutofit/>
          </a:bodyPr>
          <a:lstStyle/>
          <a:p>
            <a:pPr indent="0" lvl="0" marL="25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3"/>
          <p:cNvSpPr/>
          <p:nvPr/>
        </p:nvSpPr>
        <p:spPr>
          <a:xfrm>
            <a:off x="1331912" y="0"/>
            <a:ext cx="6911975" cy="68579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23" name="Google Shape;223;p33"/>
          <p:cNvSpPr txBox="1"/>
          <p:nvPr>
            <p:ph idx="12" type="sldNum"/>
          </p:nvPr>
        </p:nvSpPr>
        <p:spPr>
          <a:xfrm>
            <a:off x="8420557" y="6442064"/>
            <a:ext cx="205740" cy="2114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075">
            <a:noAutofit/>
          </a:bodyPr>
          <a:lstStyle/>
          <a:p>
            <a:pPr indent="0" lvl="0" marL="25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4"/>
          <p:cNvSpPr/>
          <p:nvPr/>
        </p:nvSpPr>
        <p:spPr>
          <a:xfrm>
            <a:off x="1714500" y="0"/>
            <a:ext cx="5702300" cy="68579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29" name="Google Shape;229;p34"/>
          <p:cNvSpPr txBox="1"/>
          <p:nvPr>
            <p:ph idx="12" type="sldNum"/>
          </p:nvPr>
        </p:nvSpPr>
        <p:spPr>
          <a:xfrm>
            <a:off x="8420557" y="6442064"/>
            <a:ext cx="205740" cy="2114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075">
            <a:noAutofit/>
          </a:bodyPr>
          <a:lstStyle/>
          <a:p>
            <a:pPr indent="0" lvl="0" marL="25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5"/>
          <p:cNvSpPr/>
          <p:nvPr/>
        </p:nvSpPr>
        <p:spPr>
          <a:xfrm>
            <a:off x="1206500" y="1130300"/>
            <a:ext cx="6731000" cy="4597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35" name="Google Shape;235;p35"/>
          <p:cNvSpPr txBox="1"/>
          <p:nvPr>
            <p:ph idx="12" type="sldNum"/>
          </p:nvPr>
        </p:nvSpPr>
        <p:spPr>
          <a:xfrm>
            <a:off x="8420557" y="6442064"/>
            <a:ext cx="205740" cy="2114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075">
            <a:noAutofit/>
          </a:bodyPr>
          <a:lstStyle/>
          <a:p>
            <a:pPr indent="0" lvl="0" marL="25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idx="12" type="sldNum"/>
          </p:nvPr>
        </p:nvSpPr>
        <p:spPr>
          <a:xfrm>
            <a:off x="8420557" y="6442064"/>
            <a:ext cx="205740" cy="2114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075">
            <a:noAutofit/>
          </a:bodyPr>
          <a:lstStyle/>
          <a:p>
            <a:pPr indent="0" lvl="0" marL="25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" name="Google Shape;56;p9"/>
          <p:cNvSpPr txBox="1"/>
          <p:nvPr>
            <p:ph type="title"/>
          </p:nvPr>
        </p:nvSpPr>
        <p:spPr>
          <a:xfrm>
            <a:off x="604077" y="498150"/>
            <a:ext cx="5860800" cy="6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Šta su stereotipi</a:t>
            </a:r>
            <a:endParaRPr sz="4400"/>
          </a:p>
        </p:txBody>
      </p:sp>
      <p:sp>
        <p:nvSpPr>
          <p:cNvPr id="57" name="Google Shape;57;p9"/>
          <p:cNvSpPr txBox="1"/>
          <p:nvPr/>
        </p:nvSpPr>
        <p:spPr>
          <a:xfrm>
            <a:off x="535940" y="1633220"/>
            <a:ext cx="7765415" cy="43103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000">
            <a:noAutofit/>
          </a:bodyPr>
          <a:lstStyle/>
          <a:p>
            <a:pPr indent="0" lvl="0" marL="12700" marR="20066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latin typeface="Trebuchet MS"/>
                <a:ea typeface="Trebuchet MS"/>
                <a:cs typeface="Trebuchet MS"/>
                <a:sym typeface="Trebuchet MS"/>
              </a:rPr>
              <a:t>Neosnovana generalizacija o karakteristikama  neke grupe (Brigham, 1971)</a:t>
            </a:r>
            <a:endParaRPr b="0" i="0" sz="3200" u="none" cap="none" strike="noStrike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t/>
            </a:r>
            <a:endParaRPr b="0" i="0" sz="45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latin typeface="Trebuchet MS"/>
                <a:ea typeface="Trebuchet MS"/>
                <a:cs typeface="Trebuchet MS"/>
                <a:sym typeface="Trebuchet MS"/>
              </a:rPr>
              <a:t>Verovanje o osobinama i ponašanju pripadnika  različitih grupa (Hilton &amp; Von Hippel, 1996)</a:t>
            </a:r>
            <a:endParaRPr b="0" i="0" sz="3200" u="none" cap="none" strike="noStrike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t/>
            </a:r>
            <a:endParaRPr b="0" i="0" sz="47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8699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6"/>
          <p:cNvSpPr/>
          <p:nvPr/>
        </p:nvSpPr>
        <p:spPr>
          <a:xfrm>
            <a:off x="203200" y="1346200"/>
            <a:ext cx="8724900" cy="4152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41" name="Google Shape;241;p36"/>
          <p:cNvSpPr txBox="1"/>
          <p:nvPr>
            <p:ph idx="12" type="sldNum"/>
          </p:nvPr>
        </p:nvSpPr>
        <p:spPr>
          <a:xfrm>
            <a:off x="8420557" y="6442064"/>
            <a:ext cx="205740" cy="2114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075">
            <a:noAutofit/>
          </a:bodyPr>
          <a:lstStyle/>
          <a:p>
            <a:pPr indent="0" lvl="0" marL="25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7"/>
          <p:cNvSpPr/>
          <p:nvPr/>
        </p:nvSpPr>
        <p:spPr>
          <a:xfrm>
            <a:off x="1917700" y="1536700"/>
            <a:ext cx="5295900" cy="3771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47" name="Google Shape;247;p37"/>
          <p:cNvSpPr txBox="1"/>
          <p:nvPr>
            <p:ph idx="12" type="sldNum"/>
          </p:nvPr>
        </p:nvSpPr>
        <p:spPr>
          <a:xfrm>
            <a:off x="8420557" y="6442064"/>
            <a:ext cx="205740" cy="2114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075">
            <a:noAutofit/>
          </a:bodyPr>
          <a:lstStyle/>
          <a:p>
            <a:pPr indent="0" lvl="0" marL="25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8"/>
          <p:cNvSpPr txBox="1"/>
          <p:nvPr>
            <p:ph idx="12" type="sldNum"/>
          </p:nvPr>
        </p:nvSpPr>
        <p:spPr>
          <a:xfrm>
            <a:off x="8420557" y="6442064"/>
            <a:ext cx="205740" cy="2114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075">
            <a:noAutofit/>
          </a:bodyPr>
          <a:lstStyle/>
          <a:p>
            <a:pPr indent="0" lvl="0" marL="25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3" name="Google Shape;253;p38"/>
          <p:cNvSpPr txBox="1"/>
          <p:nvPr>
            <p:ph type="title"/>
          </p:nvPr>
        </p:nvSpPr>
        <p:spPr>
          <a:xfrm>
            <a:off x="2243264" y="2941320"/>
            <a:ext cx="4786630" cy="695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Merenje stereotipija</a:t>
            </a:r>
            <a:endParaRPr sz="44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9"/>
          <p:cNvSpPr txBox="1"/>
          <p:nvPr>
            <p:ph type="title"/>
          </p:nvPr>
        </p:nvSpPr>
        <p:spPr>
          <a:xfrm>
            <a:off x="2257882" y="498157"/>
            <a:ext cx="4632960" cy="695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>
                <a:latin typeface="Times New Roman"/>
                <a:ea typeface="Times New Roman"/>
                <a:cs typeface="Times New Roman"/>
                <a:sym typeface="Times New Roman"/>
              </a:rPr>
              <a:t>Merenje stereotipija</a:t>
            </a:r>
            <a:endParaRPr sz="4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9" name="Google Shape;259;p39"/>
          <p:cNvSpPr/>
          <p:nvPr/>
        </p:nvSpPr>
        <p:spPr>
          <a:xfrm>
            <a:off x="3955112" y="4500245"/>
            <a:ext cx="180975" cy="28257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60" name="Google Shape;260;p39"/>
          <p:cNvSpPr txBox="1"/>
          <p:nvPr/>
        </p:nvSpPr>
        <p:spPr>
          <a:xfrm>
            <a:off x="535940" y="1540764"/>
            <a:ext cx="7481570" cy="4403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4775">
            <a:noAutofit/>
          </a:bodyPr>
          <a:lstStyle/>
          <a:p>
            <a:pPr indent="-342900" lvl="0" marL="355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Klasi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an pristup (Katz &amp; Braly,1933)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55600" marR="0" rtl="0" algn="l">
              <a:lnSpc>
                <a:spcPct val="100000"/>
              </a:lnSpc>
              <a:spcBef>
                <a:spcPts val="73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ek lista osobina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5560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Šta sa rezultatima?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55600" marR="5080" rtl="0" algn="l">
              <a:lnSpc>
                <a:spcPct val="100699"/>
              </a:lnSpc>
              <a:spcBef>
                <a:spcPts val="735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Procenti prihva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enosti osobina za grupe  (generalizovanost osobina). Gde je granica  stereotipnosti? 30	?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55600" marR="427355" rtl="0" algn="l">
              <a:lnSpc>
                <a:spcPct val="100000"/>
              </a:lnSpc>
              <a:spcBef>
                <a:spcPts val="725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Analiza stereotipa o grupi : pozitivnost i  negativnost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1" name="Google Shape;261;p39"/>
          <p:cNvSpPr txBox="1"/>
          <p:nvPr>
            <p:ph idx="12" type="sldNum"/>
          </p:nvPr>
        </p:nvSpPr>
        <p:spPr>
          <a:xfrm>
            <a:off x="8420557" y="6442064"/>
            <a:ext cx="205740" cy="2114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075">
            <a:noAutofit/>
          </a:bodyPr>
          <a:lstStyle/>
          <a:p>
            <a:pPr indent="0" lvl="0" marL="25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0"/>
          <p:cNvSpPr/>
          <p:nvPr/>
        </p:nvSpPr>
        <p:spPr>
          <a:xfrm>
            <a:off x="458220" y="2517775"/>
            <a:ext cx="8219100" cy="3421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67" name="Google Shape;267;p40"/>
          <p:cNvSpPr txBox="1"/>
          <p:nvPr/>
        </p:nvSpPr>
        <p:spPr>
          <a:xfrm>
            <a:off x="552211" y="345757"/>
            <a:ext cx="7989000" cy="9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850">
            <a:noAutofit/>
          </a:bodyPr>
          <a:lstStyle/>
          <a:p>
            <a:pPr indent="-635" lvl="0" marL="12700" marR="5080" rtl="0" algn="ctr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“Procitajte listu reci i izaberite one koje vam izgledaju tipicne za Japance. Onoliko reci  koliko smatrate da je potrebno da opišete taj narod, ispišite na sledecim linijama. Ukoliko  u tabeli ne nađete prave reci za sve tipicne karakteristike Japanaca, mozete dodati one  koje smatrate da su neophodne da bi opis bio adekvatan.”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40"/>
          <p:cNvSpPr txBox="1"/>
          <p:nvPr>
            <p:ph idx="12" type="sldNum"/>
          </p:nvPr>
        </p:nvSpPr>
        <p:spPr>
          <a:xfrm>
            <a:off x="8420557" y="6442064"/>
            <a:ext cx="205800" cy="2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075">
            <a:noAutofit/>
          </a:bodyPr>
          <a:lstStyle/>
          <a:p>
            <a:pPr indent="0" lvl="0" marL="25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1"/>
          <p:cNvSpPr txBox="1"/>
          <p:nvPr>
            <p:ph idx="12" type="sldNum"/>
          </p:nvPr>
        </p:nvSpPr>
        <p:spPr>
          <a:xfrm>
            <a:off x="8420557" y="6442064"/>
            <a:ext cx="205800" cy="2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075">
            <a:noAutofit/>
          </a:bodyPr>
          <a:lstStyle/>
          <a:p>
            <a:pPr indent="0" lvl="0" marL="25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274" name="Google Shape;274;p41"/>
          <p:cNvGraphicFramePr/>
          <p:nvPr/>
        </p:nvGraphicFramePr>
        <p:xfrm>
          <a:off x="1139189" y="150863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{183E8BCB-03B0-4DEC-8041-01523EFE5820}</a:tableStyleId>
              </a:tblPr>
              <a:tblGrid>
                <a:gridCol w="2401575"/>
                <a:gridCol w="1028075"/>
                <a:gridCol w="914400"/>
                <a:gridCol w="914400"/>
                <a:gridCol w="914400"/>
                <a:gridCol w="1141725"/>
              </a:tblGrid>
              <a:tr h="2286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42265" marR="0" rtl="0" algn="l">
                        <a:lnSpc>
                          <a:spcPct val="84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1933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8600" marR="0" rtl="0" algn="l">
                        <a:lnSpc>
                          <a:spcPct val="84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1951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8600" marR="0" rtl="0" algn="l">
                        <a:lnSpc>
                          <a:spcPct val="84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1969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8600" marR="0" rtl="0" algn="l">
                        <a:lnSpc>
                          <a:spcPct val="84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1986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9234" marR="0" rtl="0" algn="l">
                        <a:lnSpc>
                          <a:spcPct val="84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2001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6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Sujeverni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0800" marB="0" marR="0" marL="0"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422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84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0800" marB="0" marR="0" marL="0"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41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0800" marB="0" marR="0" marL="0"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0800" marB="0" marR="0" marL="0"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0800" marB="0" marR="0" marL="0"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92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0800" marB="0" marR="0" marL="0"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2578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4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Lenji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42265" marR="0" rtl="0" algn="l">
                        <a:lnSpc>
                          <a:spcPct val="104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75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8600" marR="0" rtl="0" algn="l">
                        <a:lnSpc>
                          <a:spcPct val="104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31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8600" marR="0" rtl="0" algn="l">
                        <a:lnSpc>
                          <a:spcPct val="104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26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8600" marR="0" rtl="0" algn="l">
                        <a:lnSpc>
                          <a:spcPct val="104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9234" marR="0" rtl="0" algn="l">
                        <a:lnSpc>
                          <a:spcPct val="104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2902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18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Bezbrižni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42265" marR="0" rtl="0" algn="l">
                        <a:lnSpc>
                          <a:spcPct val="1118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38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8600" marR="0" rtl="0" algn="l">
                        <a:lnSpc>
                          <a:spcPct val="1118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8600" marR="0" rtl="0" algn="l">
                        <a:lnSpc>
                          <a:spcPct val="1118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27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8600" marR="0" rtl="0" algn="l">
                        <a:lnSpc>
                          <a:spcPct val="1118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9234" marR="0" rtl="0" algn="l">
                        <a:lnSpc>
                          <a:spcPct val="1118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274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4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Neobrazovani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42265" marR="0" rtl="0" algn="l">
                        <a:lnSpc>
                          <a:spcPct val="104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38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8600" marR="0" rtl="0" algn="l">
                        <a:lnSpc>
                          <a:spcPct val="104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24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8600" marR="0" rtl="0" algn="l">
                        <a:lnSpc>
                          <a:spcPct val="104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8600" marR="0" rtl="0" algn="l">
                        <a:lnSpc>
                          <a:spcPct val="104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9234" marR="0" rtl="0" algn="l">
                        <a:lnSpc>
                          <a:spcPct val="104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274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4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Muzikalni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42265" marR="0" rtl="0" algn="l">
                        <a:lnSpc>
                          <a:spcPct val="104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26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8600" marR="0" rtl="0" algn="l">
                        <a:lnSpc>
                          <a:spcPct val="104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33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8600" marR="0" rtl="0" algn="l">
                        <a:lnSpc>
                          <a:spcPct val="104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47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8600" marR="0" rtl="0" algn="l">
                        <a:lnSpc>
                          <a:spcPct val="104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29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9234" marR="0" rtl="0" algn="l">
                        <a:lnSpc>
                          <a:spcPct val="104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28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2736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4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Razmetljivi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42265" marR="0" rtl="0" algn="l">
                        <a:lnSpc>
                          <a:spcPct val="104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26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8600" marR="0" rtl="0" algn="l">
                        <a:lnSpc>
                          <a:spcPct val="104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8600" marR="0" rtl="0" algn="l">
                        <a:lnSpc>
                          <a:spcPct val="104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8600" marR="0" rtl="0" algn="l">
                        <a:lnSpc>
                          <a:spcPct val="104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9234" marR="0" rtl="0" algn="l">
                        <a:lnSpc>
                          <a:spcPct val="104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274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4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Veoma religiozni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42265" marR="0" rtl="0" algn="l">
                        <a:lnSpc>
                          <a:spcPct val="104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24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8600" marR="0" rtl="0" algn="l">
                        <a:lnSpc>
                          <a:spcPct val="104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8600" marR="0" rtl="0" algn="l">
                        <a:lnSpc>
                          <a:spcPct val="104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8600" marR="0" rtl="0" algn="l">
                        <a:lnSpc>
                          <a:spcPct val="104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23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9234" marR="0" rtl="0" algn="l">
                        <a:lnSpc>
                          <a:spcPct val="104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274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4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Glupi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42265" marR="0" rtl="0" algn="l">
                        <a:lnSpc>
                          <a:spcPct val="104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8600" marR="0" rtl="0" algn="l">
                        <a:lnSpc>
                          <a:spcPct val="104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8600" marR="0" rtl="0" algn="l">
                        <a:lnSpc>
                          <a:spcPct val="104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8600" marR="0" rtl="0" algn="l">
                        <a:lnSpc>
                          <a:spcPct val="104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9234" marR="0" rtl="0" algn="l">
                        <a:lnSpc>
                          <a:spcPct val="104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4114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4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Prljavi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42265" marR="0" rtl="0" algn="l">
                        <a:lnSpc>
                          <a:spcPct val="104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8600" marR="0" rtl="0" algn="l">
                        <a:lnSpc>
                          <a:spcPct val="104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8600" marR="0" rtl="0" algn="l">
                        <a:lnSpc>
                          <a:spcPct val="104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4114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Hedonisti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028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028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26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028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028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2736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4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Lojalni porodici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8600" marR="0" rtl="0" algn="l">
                        <a:lnSpc>
                          <a:spcPct val="104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39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8600" marR="0" rtl="0" algn="l">
                        <a:lnSpc>
                          <a:spcPct val="104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274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4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Glasni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8600" marR="0" rtl="0" algn="l">
                        <a:lnSpc>
                          <a:spcPct val="104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2736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4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Tradicionalisti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8600" marR="0" rtl="0" algn="l">
                        <a:lnSpc>
                          <a:spcPct val="104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8600" marR="0" rtl="0" algn="l">
                        <a:lnSpc>
                          <a:spcPct val="104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258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4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Agresivni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8600" marR="0" rtl="0" algn="l">
                        <a:lnSpc>
                          <a:spcPct val="104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8600" marR="0" rtl="0" algn="l">
                        <a:lnSpc>
                          <a:spcPct val="104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2902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222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Umetnički nastrojeni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8600" marR="0" rtl="0" algn="l">
                        <a:lnSpc>
                          <a:spcPct val="11222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251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4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Naprasiti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8600" marR="0" rtl="0" algn="l">
                        <a:lnSpc>
                          <a:spcPct val="104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</a:tbl>
          </a:graphicData>
        </a:graphic>
      </p:graphicFrame>
      <p:sp>
        <p:nvSpPr>
          <p:cNvPr id="275" name="Google Shape;275;p41"/>
          <p:cNvSpPr txBox="1"/>
          <p:nvPr>
            <p:ph type="title"/>
          </p:nvPr>
        </p:nvSpPr>
        <p:spPr>
          <a:xfrm>
            <a:off x="343499" y="392075"/>
            <a:ext cx="6735600" cy="7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noAutofit/>
          </a:bodyPr>
          <a:lstStyle/>
          <a:p>
            <a:pPr indent="0" lvl="0" marL="12700" rtl="0" algn="l">
              <a:lnSpc>
                <a:spcPct val="1153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800">
                <a:latin typeface="Trebuchet MS"/>
                <a:ea typeface="Trebuchet MS"/>
                <a:cs typeface="Trebuchet MS"/>
                <a:sym typeface="Trebuchet MS"/>
              </a:rPr>
              <a:t>Ponavljanja studije Kaca i Brejlija (1933)</a:t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16915" rtl="0" algn="l">
              <a:lnSpc>
                <a:spcPct val="1145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latin typeface="Trebuchet MS"/>
                <a:ea typeface="Trebuchet MS"/>
                <a:cs typeface="Trebuchet MS"/>
                <a:sym typeface="Trebuchet MS"/>
              </a:rPr>
              <a:t>Stereotip o Crncima – ispitanici belci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2"/>
          <p:cNvSpPr txBox="1"/>
          <p:nvPr>
            <p:ph idx="12" type="sldNum"/>
          </p:nvPr>
        </p:nvSpPr>
        <p:spPr>
          <a:xfrm>
            <a:off x="8420557" y="6442064"/>
            <a:ext cx="205800" cy="2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075">
            <a:noAutofit/>
          </a:bodyPr>
          <a:lstStyle/>
          <a:p>
            <a:pPr indent="0" lvl="0" marL="25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1" name="Google Shape;281;p42"/>
          <p:cNvSpPr txBox="1"/>
          <p:nvPr>
            <p:ph type="title"/>
          </p:nvPr>
        </p:nvSpPr>
        <p:spPr>
          <a:xfrm>
            <a:off x="2243278" y="2941325"/>
            <a:ext cx="5964900" cy="6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Stereotipi, predrasude, diskriminacija?</a:t>
            </a:r>
            <a:endParaRPr sz="4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ctrTitle"/>
          </p:nvPr>
        </p:nvSpPr>
        <p:spPr>
          <a:xfrm>
            <a:off x="805425" y="498150"/>
            <a:ext cx="5916300" cy="6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77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Odakle stereotipi?</a:t>
            </a:r>
            <a:endParaRPr/>
          </a:p>
        </p:txBody>
      </p:sp>
      <p:sp>
        <p:nvSpPr>
          <p:cNvPr id="63" name="Google Shape;63;p10"/>
          <p:cNvSpPr txBox="1"/>
          <p:nvPr/>
        </p:nvSpPr>
        <p:spPr>
          <a:xfrm>
            <a:off x="535940" y="1633220"/>
            <a:ext cx="3494404" cy="513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latin typeface="Trebuchet MS"/>
                <a:ea typeface="Trebuchet MS"/>
                <a:cs typeface="Trebuchet MS"/>
                <a:sym typeface="Trebuchet MS"/>
              </a:rPr>
              <a:t>Proces kategorizacije</a:t>
            </a:r>
            <a:endParaRPr b="0" i="0" sz="3200" u="none" cap="none" strike="noStrike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4" name="Google Shape;64;p10"/>
          <p:cNvSpPr/>
          <p:nvPr/>
        </p:nvSpPr>
        <p:spPr>
          <a:xfrm>
            <a:off x="3095812" y="2621275"/>
            <a:ext cx="5792700" cy="4032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5" name="Google Shape;65;p10"/>
          <p:cNvSpPr txBox="1"/>
          <p:nvPr>
            <p:ph idx="12" type="sldNum"/>
          </p:nvPr>
        </p:nvSpPr>
        <p:spPr>
          <a:xfrm>
            <a:off x="8420557" y="6442064"/>
            <a:ext cx="205740" cy="2114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075">
            <a:noAutofit/>
          </a:bodyPr>
          <a:lstStyle/>
          <a:p>
            <a:pPr indent="0" lvl="0" marL="25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/>
          <p:nvPr>
            <p:ph type="ctrTitle"/>
          </p:nvPr>
        </p:nvSpPr>
        <p:spPr>
          <a:xfrm>
            <a:off x="535949" y="498150"/>
            <a:ext cx="6185700" cy="6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77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Odakle stereotipi?</a:t>
            </a:r>
            <a:endParaRPr/>
          </a:p>
        </p:txBody>
      </p:sp>
      <p:sp>
        <p:nvSpPr>
          <p:cNvPr id="71" name="Google Shape;71;p11"/>
          <p:cNvSpPr txBox="1"/>
          <p:nvPr/>
        </p:nvSpPr>
        <p:spPr>
          <a:xfrm>
            <a:off x="535940" y="2319020"/>
            <a:ext cx="50259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Trebuchet MS"/>
                <a:ea typeface="Trebuchet MS"/>
                <a:cs typeface="Trebuchet MS"/>
                <a:sym typeface="Trebuchet MS"/>
              </a:rPr>
              <a:t>Proces socijalne kategorizacije</a:t>
            </a:r>
            <a:endParaRPr sz="3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2" name="Google Shape;72;p11"/>
          <p:cNvSpPr/>
          <p:nvPr/>
        </p:nvSpPr>
        <p:spPr>
          <a:xfrm>
            <a:off x="3398837" y="3038475"/>
            <a:ext cx="4368800" cy="2489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420557" y="6442064"/>
            <a:ext cx="205740" cy="2114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075">
            <a:noAutofit/>
          </a:bodyPr>
          <a:lstStyle/>
          <a:p>
            <a:pPr indent="0" lvl="0" marL="25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/>
          <p:nvPr>
            <p:ph type="title"/>
          </p:nvPr>
        </p:nvSpPr>
        <p:spPr>
          <a:xfrm>
            <a:off x="0" y="498150"/>
            <a:ext cx="8895300" cy="6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Izvestan broj ljudi može činiti…</a:t>
            </a:r>
            <a:endParaRPr sz="4400"/>
          </a:p>
        </p:txBody>
      </p:sp>
      <p:sp>
        <p:nvSpPr>
          <p:cNvPr id="79" name="Google Shape;79;p12"/>
          <p:cNvSpPr txBox="1"/>
          <p:nvPr/>
        </p:nvSpPr>
        <p:spPr>
          <a:xfrm>
            <a:off x="535940" y="1540764"/>
            <a:ext cx="7214870" cy="17703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noAutofit/>
          </a:bodyPr>
          <a:lstStyle/>
          <a:p>
            <a:pPr indent="0" lvl="0" marL="12700" marR="5080" rtl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Trebuchet MS"/>
                <a:ea typeface="Trebuchet MS"/>
                <a:cs typeface="Trebuchet MS"/>
                <a:sym typeface="Trebuchet MS"/>
              </a:rPr>
              <a:t>Kategoriju (atributivni skup, prostorni skup)  ali i</a:t>
            </a:r>
            <a:endParaRPr sz="32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None/>
            </a:pPr>
            <a:r>
              <a:rPr lang="en-US" sz="3200">
                <a:latin typeface="Trebuchet MS"/>
                <a:ea typeface="Trebuchet MS"/>
                <a:cs typeface="Trebuchet MS"/>
                <a:sym typeface="Trebuchet MS"/>
              </a:rPr>
              <a:t>Grupu kao socijalni entitet</a:t>
            </a:r>
            <a:endParaRPr sz="3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0" name="Google Shape;80;p12"/>
          <p:cNvSpPr/>
          <p:nvPr/>
        </p:nvSpPr>
        <p:spPr>
          <a:xfrm>
            <a:off x="457200" y="3752850"/>
            <a:ext cx="3594100" cy="2400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1" name="Google Shape;81;p12"/>
          <p:cNvSpPr/>
          <p:nvPr/>
        </p:nvSpPr>
        <p:spPr>
          <a:xfrm>
            <a:off x="4870450" y="3722687"/>
            <a:ext cx="3778250" cy="24003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2" name="Google Shape;82;p12"/>
          <p:cNvSpPr txBox="1"/>
          <p:nvPr>
            <p:ph idx="12" type="sldNum"/>
          </p:nvPr>
        </p:nvSpPr>
        <p:spPr>
          <a:xfrm>
            <a:off x="8420557" y="6442064"/>
            <a:ext cx="205740" cy="2114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075">
            <a:noAutofit/>
          </a:bodyPr>
          <a:lstStyle/>
          <a:p>
            <a:pPr indent="0" lvl="0" marL="25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/>
          <p:nvPr/>
        </p:nvSpPr>
        <p:spPr>
          <a:xfrm>
            <a:off x="1085850" y="1382712"/>
            <a:ext cx="7518300" cy="4026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8" name="Google Shape;88;p13"/>
          <p:cNvSpPr txBox="1"/>
          <p:nvPr>
            <p:ph idx="12" type="sldNum"/>
          </p:nvPr>
        </p:nvSpPr>
        <p:spPr>
          <a:xfrm>
            <a:off x="8420557" y="6442064"/>
            <a:ext cx="205740" cy="2114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075">
            <a:noAutofit/>
          </a:bodyPr>
          <a:lstStyle/>
          <a:p>
            <a:pPr indent="0" lvl="0" marL="25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/>
          <p:nvPr/>
        </p:nvSpPr>
        <p:spPr>
          <a:xfrm>
            <a:off x="4762" y="0"/>
            <a:ext cx="9139237" cy="68579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4" name="Google Shape;94;p14"/>
          <p:cNvSpPr txBox="1"/>
          <p:nvPr>
            <p:ph idx="12" type="sldNum"/>
          </p:nvPr>
        </p:nvSpPr>
        <p:spPr>
          <a:xfrm>
            <a:off x="8420557" y="6442064"/>
            <a:ext cx="205740" cy="2114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075">
            <a:noAutofit/>
          </a:bodyPr>
          <a:lstStyle/>
          <a:p>
            <a:pPr indent="0" lvl="0" marL="25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0" name="Google Shape;100;p15"/>
          <p:cNvSpPr txBox="1"/>
          <p:nvPr>
            <p:ph idx="12" type="sldNum"/>
          </p:nvPr>
        </p:nvSpPr>
        <p:spPr>
          <a:xfrm>
            <a:off x="8420557" y="6442064"/>
            <a:ext cx="205740" cy="2114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075">
            <a:noAutofit/>
          </a:bodyPr>
          <a:lstStyle/>
          <a:p>
            <a:pPr indent="0" lvl="0" marL="25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