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B7C6E7E-7B97-40C8-9F3E-EB59D64537BD}">
  <a:tblStyle styleId="{0B7C6E7E-7B97-40C8-9F3E-EB59D64537B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9761c50a19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9761c50a19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9761c50a19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9761c50a19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9761c50a19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9761c50a19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9761c50a19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9761c50a19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9761c50a19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9761c50a19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9761c50a19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9761c50a19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9761c50a19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9761c50a19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9761c50a19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9761c50a19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761c50a19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761c50a19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9761c50a19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9761c50a19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9761c50a1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9761c50a1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9761c50a19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29761c50a19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9761c50a19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9761c50a19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9761c50a19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29761c50a19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9761c50a19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29761c50a19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9761c50a19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9761c50a19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9761c50a19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29761c50a19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9761c50a1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9761c50a1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9761c50a19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9761c50a19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9761c50a19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9761c50a19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9761c50a1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9761c50a19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9761c50a19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9761c50a19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9761c50a1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9761c50a19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9761c50a19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9761c50a19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249363" y="1044716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sr" sz="4280" dirty="0"/>
              <a:t>STATISTIČKI I GRAFIČKI PRIKAZ BIVARIJACIONIH PODATAKA</a:t>
            </a:r>
            <a:endParaRPr sz="4280"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388075" y="4091125"/>
            <a:ext cx="5668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Aleksa Filipović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38862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sr"/>
              <a:t>Povezanost dve numeričke varijable</a:t>
            </a:r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95600" cy="378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/>
              <a:t>Najvažnije osobine r i C</a:t>
            </a:r>
            <a:endParaRPr dirty="0"/>
          </a:p>
          <a:p>
            <a:pPr marL="457200" lvl="0" indent="-325755" algn="l" rtl="0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sr" dirty="0"/>
              <a:t>Koeficijent linearne korelacije je količnik kovarijanse dve varijable i proizvoda njihovih standardnih devijacija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25755" algn="l" rtl="0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sr" dirty="0"/>
              <a:t>Koeficijent linearne korelacije varijable sa samom sobom je uvek +1, i posle linearne transformacije</a:t>
            </a:r>
            <a:endParaRPr dirty="0"/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sr" dirty="0"/>
              <a:t>Npr imamo X i Y, Y = 2*X — korelacija između X i Y je +1</a:t>
            </a: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25755" algn="l" rtl="0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sr" dirty="0"/>
              <a:t>Korelacija između dve varijable iznosi neki broj, ako drugu varijablu transformisemo u treću linearno, korelacija izmedju prve i treće ce biti ista kao između prve I druge</a:t>
            </a:r>
            <a:endParaRPr dirty="0"/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sr" dirty="0"/>
              <a:t>r(X,Y) = 0.4 — Z = 2*Y — r(X,Z) = 0,4</a:t>
            </a: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38862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sr"/>
              <a:t>Povezanost dve numeričke varijable</a:t>
            </a:r>
            <a:endParaRPr/>
          </a:p>
        </p:txBody>
      </p:sp>
      <p:sp>
        <p:nvSpPr>
          <p:cNvPr id="124" name="Google Shape;124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/>
              <a:t>Tri ključna pitanja za korelaciju</a:t>
            </a: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sr" b="1" dirty="0"/>
              <a:t>Da li je korelacija linearna ili nelinearna?</a:t>
            </a:r>
            <a:endParaRPr b="1" dirty="0"/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To vidimo upravo pomocu dijagrama rasprsenja (scatter)</a:t>
            </a: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9144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ako linija koju povučemo kroz tačke ima linearan oblik onda je linearna!</a:t>
            </a:r>
            <a:endParaRPr dirty="0"/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r i C su mere linearne korelacije!</a:t>
            </a:r>
            <a:endParaRPr dirty="0"/>
          </a:p>
        </p:txBody>
      </p:sp>
      <p:pic>
        <p:nvPicPr>
          <p:cNvPr id="125" name="Google Shape;12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1950" y="2364175"/>
            <a:ext cx="2690107" cy="137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3"/>
          <p:cNvSpPr txBox="1"/>
          <p:nvPr/>
        </p:nvSpPr>
        <p:spPr>
          <a:xfrm>
            <a:off x="4140968" y="2364175"/>
            <a:ext cx="3229200" cy="12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/>
              <a:t>X - vrednosti prve numeričke varijable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/>
              <a:t>Y - vrednosti druge numeričke varijable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/>
              <a:t>Tačke - skorovi ispitanika na te dve varijable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38862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sr"/>
              <a:t>Povezanost dve numeričke varijable</a:t>
            </a:r>
            <a:endParaRPr/>
          </a:p>
        </p:txBody>
      </p:sp>
      <p:sp>
        <p:nvSpPr>
          <p:cNvPr id="132" name="Google Shape;132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b="1" dirty="0"/>
              <a:t>2. Da li je korelacija pozitivna ili negativna?</a:t>
            </a:r>
            <a:endParaRPr b="1"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Ako je predznak r i C - onda je negativna, ako je predznak + onda pozitivna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Pozitivna korelacija: povećanje vrednosti na X varijabli je praćeno povećanjem vrednosti na Y varijabli i obtnuto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Negativna korelacija: povećanje vrednosti na X varijabli je praćeno smanjenjem vrednosti na Y varijabli i obtnuto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Nulta korelacija: povećanje ili smanjenje X varijable nije praćeno povećanjem ili smanjenjem vrednosti na Y varijabli!</a:t>
            </a: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38862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sr"/>
              <a:t>Povezanost dve numeričke varijable</a:t>
            </a:r>
            <a:endParaRPr/>
          </a:p>
        </p:txBody>
      </p:sp>
      <p:sp>
        <p:nvSpPr>
          <p:cNvPr id="138" name="Google Shape;138;p25"/>
          <p:cNvSpPr txBox="1">
            <a:spLocks noGrp="1"/>
          </p:cNvSpPr>
          <p:nvPr>
            <p:ph type="body" idx="1"/>
          </p:nvPr>
        </p:nvSpPr>
        <p:spPr>
          <a:xfrm>
            <a:off x="79475" y="1152475"/>
            <a:ext cx="8885400" cy="384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b="1" dirty="0"/>
              <a:t>2.</a:t>
            </a:r>
            <a:r>
              <a:rPr lang="sr" dirty="0"/>
              <a:t> </a:t>
            </a:r>
            <a:r>
              <a:rPr lang="sr" b="1" dirty="0"/>
              <a:t>Da li je korelacija pozitivna ili negativna?</a:t>
            </a:r>
            <a:endParaRPr b="1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39" name="Google Shape;13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596100"/>
            <a:ext cx="1981076" cy="161137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5"/>
          <p:cNvSpPr txBox="1"/>
          <p:nvPr/>
        </p:nvSpPr>
        <p:spPr>
          <a:xfrm>
            <a:off x="2990750" y="1698725"/>
            <a:ext cx="4081500" cy="12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/>
              <a:t>Tačke u I i III – pozitivna korelacija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>
                <a:solidFill>
                  <a:schemeClr val="dk1"/>
                </a:solidFill>
              </a:rPr>
              <a:t>Tačke u II i IV – Negativna korelacija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r" dirty="0">
                <a:solidFill>
                  <a:schemeClr val="dk1"/>
                </a:solidFill>
              </a:rPr>
              <a:t>Podjednak broj tačaka svuda - nema korelacije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141" name="Google Shape;14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500" y="3453075"/>
            <a:ext cx="2322100" cy="118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64275" y="3453075"/>
            <a:ext cx="2322099" cy="118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38862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sr"/>
              <a:t>Povezanost dve numeričke varijable</a:t>
            </a:r>
            <a:endParaRPr/>
          </a:p>
        </p:txBody>
      </p:sp>
      <p:sp>
        <p:nvSpPr>
          <p:cNvPr id="148" name="Google Shape;148;p26"/>
          <p:cNvSpPr txBox="1">
            <a:spLocks noGrp="1"/>
          </p:cNvSpPr>
          <p:nvPr>
            <p:ph type="body" idx="1"/>
          </p:nvPr>
        </p:nvSpPr>
        <p:spPr>
          <a:xfrm>
            <a:off x="79475" y="1152475"/>
            <a:ext cx="8885400" cy="384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b="1" dirty="0"/>
              <a:t>3. Intezitet korelacije (‘’koliko je korelacija jaka’’)</a:t>
            </a:r>
            <a:endParaRPr b="1"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Što je vrednost r bliža 1 ili -1 to je korelacija intenzivnija tj ‘’jača’’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r" dirty="0"/>
              <a:t>Predznak nema veze sa tim, korelacija -0.8 je jača od korelacije +0.4 (bolje su povezane varijable samo imaju negativan smer povezanosti)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sr" dirty="0"/>
              <a:t>- Na dijagramu raspršenja: što su tačke više raspoređene kao prava linije to je korelacija jača (npr ovde je savršeno pozitivna i savršeno negatinva!) Šta je treća?</a:t>
            </a: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49" name="Google Shape;14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500" y="3453075"/>
            <a:ext cx="2322100" cy="118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64275" y="3453075"/>
            <a:ext cx="2322099" cy="118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31075" y="3453075"/>
            <a:ext cx="2333770" cy="118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38862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sr"/>
              <a:t>Povezanost dve numeričke varijable</a:t>
            </a:r>
            <a:endParaRPr/>
          </a:p>
        </p:txBody>
      </p:sp>
      <p:sp>
        <p:nvSpPr>
          <p:cNvPr id="157" name="Google Shape;157;p27"/>
          <p:cNvSpPr txBox="1">
            <a:spLocks noGrp="1"/>
          </p:cNvSpPr>
          <p:nvPr>
            <p:ph type="body" idx="1"/>
          </p:nvPr>
        </p:nvSpPr>
        <p:spPr>
          <a:xfrm>
            <a:off x="79475" y="1152475"/>
            <a:ext cx="8885400" cy="384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b="1" dirty="0"/>
              <a:t>3. Intezitet korelacije (‘’koliko je korelacija jaka’’)</a:t>
            </a:r>
            <a:endParaRPr b="1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58" name="Google Shape;15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723" y="1603748"/>
            <a:ext cx="1254775" cy="126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70123" y="1578752"/>
            <a:ext cx="1254775" cy="1302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32674" y="2963824"/>
            <a:ext cx="1392225" cy="139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1699" y="3030224"/>
            <a:ext cx="1392225" cy="1392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63645" y="1851595"/>
            <a:ext cx="2024950" cy="21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38862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sr"/>
              <a:t>Povezanost dve numeričke varijable</a:t>
            </a:r>
            <a:endParaRPr/>
          </a:p>
        </p:txBody>
      </p:sp>
      <p:sp>
        <p:nvSpPr>
          <p:cNvPr id="168" name="Google Shape;168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Okvirno! tumačenje inteziteta korelacije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/>
              <a:t>od 0.00 do ±0.30 ➩ Mala povezanost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/>
              <a:t>od ±0.30 do ±0.60 ➩ Osrednja povezanost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/>
              <a:t> od ±0.60 do ±1.00 ➩ Visoka ili vrlo visoka povezanost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38862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sr"/>
              <a:t>Povezanost dve numeričke varijable</a:t>
            </a:r>
            <a:endParaRPr/>
          </a:p>
        </p:txBody>
      </p:sp>
      <p:sp>
        <p:nvSpPr>
          <p:cNvPr id="174" name="Google Shape;174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/>
              <a:t>Outlier (iznimak) = podaci koji štrče od glavnine</a:t>
            </a: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mogu imati velik uticaj na intezitet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Uočavaju se scatter plotom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75" name="Google Shape;17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600" y="2542850"/>
            <a:ext cx="3112576" cy="195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1075" y="2542850"/>
            <a:ext cx="3154775" cy="195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38862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sr"/>
              <a:t>Povezanost dve numeričke varijable</a:t>
            </a:r>
            <a:endParaRPr/>
          </a:p>
        </p:txBody>
      </p:sp>
      <p:sp>
        <p:nvSpPr>
          <p:cNvPr id="182" name="Google Shape;182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667900" cy="38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/>
              <a:t>Nelinearna korelacija</a:t>
            </a: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r i C su mere linearne korelacije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Može se desiti da su varijable u jakoj nelinearnoj povezanosti a da r bude blizu 0 ili 0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83" name="Google Shape;18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7500" y="2846925"/>
            <a:ext cx="2032751" cy="187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6126" y="2711125"/>
            <a:ext cx="3027624" cy="215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8018" y="2469500"/>
            <a:ext cx="3064676" cy="225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38862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sr"/>
              <a:t>Povezanost dve numeričke varijable</a:t>
            </a:r>
            <a:endParaRPr/>
          </a:p>
        </p:txBody>
      </p:sp>
      <p:sp>
        <p:nvSpPr>
          <p:cNvPr id="191" name="Google Shape;191;p31"/>
          <p:cNvSpPr txBox="1">
            <a:spLocks noGrp="1"/>
          </p:cNvSpPr>
          <p:nvPr>
            <p:ph type="body" idx="1"/>
          </p:nvPr>
        </p:nvSpPr>
        <p:spPr>
          <a:xfrm>
            <a:off x="311700" y="1113625"/>
            <a:ext cx="8520600" cy="37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/>
              <a:t>Korelacija </a:t>
            </a:r>
            <a:r>
              <a:rPr lang="s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≠</a:t>
            </a:r>
            <a:r>
              <a:rPr lang="sr" dirty="0"/>
              <a:t> uzročnost</a:t>
            </a: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Ako su dve varijable povezane, ne znači da jedna uzrokuje drugu!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192" name="Google Shape;192;p31"/>
          <p:cNvSpPr txBox="1"/>
          <p:nvPr/>
        </p:nvSpPr>
        <p:spPr>
          <a:xfrm>
            <a:off x="5808100" y="2312750"/>
            <a:ext cx="2990700" cy="10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/>
              <a:t>Može da postoji konfundirajuća varijabla Z</a:t>
            </a:r>
            <a:endParaRPr dirty="0"/>
          </a:p>
        </p:txBody>
      </p:sp>
      <p:pic>
        <p:nvPicPr>
          <p:cNvPr id="193" name="Google Shape;19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125" y="2441727"/>
            <a:ext cx="2012524" cy="34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43574" y="2404938"/>
            <a:ext cx="2436050" cy="41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9125" y="3452775"/>
            <a:ext cx="2266557" cy="35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36325" y="3424513"/>
            <a:ext cx="419875" cy="41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90418" y="3440935"/>
            <a:ext cx="419875" cy="387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38867" y="3424525"/>
            <a:ext cx="2245476" cy="38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7974" y="4212024"/>
            <a:ext cx="1821375" cy="66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38867" y="4178998"/>
            <a:ext cx="2012451" cy="727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235446" y="3971926"/>
            <a:ext cx="419875" cy="35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923496" y="2997126"/>
            <a:ext cx="419875" cy="35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751671" y="3940601"/>
            <a:ext cx="419875" cy="35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092674" y="2572488"/>
            <a:ext cx="1102227" cy="8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557638" y="2555975"/>
            <a:ext cx="1144470" cy="8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058950" y="3592063"/>
            <a:ext cx="531475" cy="8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832625" y="3592048"/>
            <a:ext cx="531475" cy="8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425250" y="3142418"/>
            <a:ext cx="626198" cy="38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232350" y="3126006"/>
            <a:ext cx="679308" cy="41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578762" y="3575638"/>
            <a:ext cx="1102227" cy="8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30475" y="4255199"/>
            <a:ext cx="495348" cy="41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3287375" y="4184155"/>
            <a:ext cx="626200" cy="530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1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487275" y="4212025"/>
            <a:ext cx="586304" cy="46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1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966675" y="4212049"/>
            <a:ext cx="626200" cy="494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469774" y="4706563"/>
            <a:ext cx="1102227" cy="8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Teme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sr" dirty="0"/>
              <a:t>Povezanost dve numeričke varijable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114300" lvl="0" indent="0" algn="l" rtl="0"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sr" dirty="0"/>
              <a:t>2.   Povezanost dve kateogričke varijable</a:t>
            </a:r>
            <a:endParaRPr dirty="0"/>
          </a:p>
          <a:p>
            <a:pPr marL="114300" lvl="0" indent="0" algn="l" rtl="0"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lang="sr" dirty="0"/>
          </a:p>
          <a:p>
            <a:pPr marL="114300" lvl="0" indent="0" algn="l" rtl="0"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sr" dirty="0"/>
              <a:t>3.   Povezanost binarne kategoričke i numeričke varijable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38862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sr"/>
              <a:t>Povezanost dve numeričke varijable</a:t>
            </a:r>
            <a:endParaRPr/>
          </a:p>
        </p:txBody>
      </p:sp>
      <p:sp>
        <p:nvSpPr>
          <p:cNvPr id="221" name="Google Shape;221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/>
              <a:t>Korelacija </a:t>
            </a:r>
            <a:r>
              <a:rPr lang="s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≠</a:t>
            </a:r>
            <a:r>
              <a:rPr lang="sr" dirty="0"/>
              <a:t> uzročnost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sr" dirty="0"/>
              <a:t>Primeri besmislenih korelacija:</a:t>
            </a: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Visoka korelacija između broja novorođene dece i broja gnezda roda!?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Visoka korelacija između broja sveštenika i broja prostitutki!?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2. Povezanost dve kategoričke varijable</a:t>
            </a:r>
            <a:endParaRPr/>
          </a:p>
        </p:txBody>
      </p:sp>
      <p:sp>
        <p:nvSpPr>
          <p:cNvPr id="227" name="Google Shape;227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747100" cy="381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Kada se govori o povezanosti dve kategoričke varijable = asocijacija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Koji je ovo nacrt iz metodologije?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r" dirty="0"/>
              <a:t>Bivarijantni frekvencijski nacrt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Uzmimo slučaj 2x2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Iz metodologije a / b </a:t>
            </a:r>
            <a:r>
              <a:rPr lang="s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≠</a:t>
            </a:r>
            <a:r>
              <a:rPr lang="sr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r" dirty="0"/>
              <a:t>c / d - ima asocijacije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10 / 50 </a:t>
            </a:r>
            <a:r>
              <a:rPr lang="s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≠</a:t>
            </a:r>
            <a:r>
              <a:rPr lang="sr" dirty="0"/>
              <a:t> 50 / 10 , dakle ima asocijacije</a:t>
            </a:r>
            <a:endParaRPr dirty="0"/>
          </a:p>
        </p:txBody>
      </p:sp>
      <p:graphicFrame>
        <p:nvGraphicFramePr>
          <p:cNvPr id="228" name="Google Shape;228;p33"/>
          <p:cNvGraphicFramePr/>
          <p:nvPr/>
        </p:nvGraphicFramePr>
        <p:xfrm>
          <a:off x="511825" y="2440075"/>
          <a:ext cx="3240525" cy="1188630"/>
        </p:xfrm>
        <a:graphic>
          <a:graphicData uri="http://schemas.openxmlformats.org/drawingml/2006/table">
            <a:tbl>
              <a:tblPr>
                <a:noFill/>
                <a:tableStyleId>{0B7C6E7E-7B97-40C8-9F3E-EB59D64537BD}</a:tableStyleId>
              </a:tblPr>
              <a:tblGrid>
                <a:gridCol w="1080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4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Zdrav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Bolestan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Uzima lek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 dirty="0"/>
                        <a:t>10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50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Ne uzima 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50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 dirty="0"/>
                        <a:t>10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229" name="Google Shape;229;p33"/>
          <p:cNvCxnSpPr/>
          <p:nvPr/>
        </p:nvCxnSpPr>
        <p:spPr>
          <a:xfrm>
            <a:off x="2340575" y="3698700"/>
            <a:ext cx="0" cy="303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aphicFrame>
        <p:nvGraphicFramePr>
          <p:cNvPr id="230" name="Google Shape;230;p33"/>
          <p:cNvGraphicFramePr/>
          <p:nvPr/>
        </p:nvGraphicFramePr>
        <p:xfrm>
          <a:off x="4087725" y="2438125"/>
          <a:ext cx="3045450" cy="1188630"/>
        </p:xfrm>
        <a:graphic>
          <a:graphicData uri="http://schemas.openxmlformats.org/drawingml/2006/table">
            <a:tbl>
              <a:tblPr>
                <a:noFill/>
                <a:tableStyleId>{0B7C6E7E-7B97-40C8-9F3E-EB59D64537BD}</a:tableStyleId>
              </a:tblPr>
              <a:tblGrid>
                <a:gridCol w="101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 dirty="0"/>
                        <a:t>Zdrav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Bolestan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Uzima lek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 dirty="0"/>
                        <a:t>30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 dirty="0"/>
                        <a:t>30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Ne uzima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30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 dirty="0"/>
                        <a:t>30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231" name="Google Shape;231;p33"/>
          <p:cNvCxnSpPr/>
          <p:nvPr/>
        </p:nvCxnSpPr>
        <p:spPr>
          <a:xfrm>
            <a:off x="7080225" y="3645925"/>
            <a:ext cx="281100" cy="495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32" name="Google Shape;232;p33"/>
          <p:cNvSpPr txBox="1"/>
          <p:nvPr/>
        </p:nvSpPr>
        <p:spPr>
          <a:xfrm>
            <a:off x="6546591" y="4160995"/>
            <a:ext cx="2203200" cy="6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/>
              <a:t>Ne postoji asocijacija: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sr" sz="1800" dirty="0">
                <a:solidFill>
                  <a:schemeClr val="dk2"/>
                </a:solidFill>
              </a:rPr>
              <a:t>a / b </a:t>
            </a:r>
            <a:r>
              <a:rPr lang="s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</a:t>
            </a:r>
            <a:r>
              <a:rPr lang="sr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r" sz="1800" dirty="0">
                <a:solidFill>
                  <a:schemeClr val="dk2"/>
                </a:solidFill>
              </a:rPr>
              <a:t>c / d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2. Povezanost dve kategoričke varijable</a:t>
            </a:r>
            <a:endParaRPr/>
          </a:p>
        </p:txBody>
      </p:sp>
      <p:sp>
        <p:nvSpPr>
          <p:cNvPr id="238" name="Google Shape;238;p34"/>
          <p:cNvSpPr txBox="1">
            <a:spLocks noGrp="1"/>
          </p:cNvSpPr>
          <p:nvPr>
            <p:ph type="body" idx="1"/>
          </p:nvPr>
        </p:nvSpPr>
        <p:spPr>
          <a:xfrm>
            <a:off x="118500" y="1166925"/>
            <a:ext cx="8907000" cy="381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/>
              <a:t>Fi koeficijent: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0 do 1, što je bliže </a:t>
            </a:r>
            <a:r>
              <a:rPr lang="sr"/>
              <a:t>1 veća </a:t>
            </a:r>
            <a:r>
              <a:rPr lang="sr" dirty="0"/>
              <a:t>asocijacija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sr" dirty="0"/>
              <a:t>Količnik šansi: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239" name="Google Shape;23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875" y="1754220"/>
            <a:ext cx="4108099" cy="76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3654025"/>
            <a:ext cx="3238500" cy="11049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4"/>
          <p:cNvSpPr txBox="1"/>
          <p:nvPr/>
        </p:nvSpPr>
        <p:spPr>
          <a:xfrm>
            <a:off x="5345775" y="2196100"/>
            <a:ext cx="3279900" cy="8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sr" dirty="0"/>
              <a:t>Oba se koriste samo u slučaju kada obe varijable imaju samo dve kategorije ( tj 2x2 nacrt)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2. Povezanost dve kategoričke varijable</a:t>
            </a:r>
            <a:endParaRPr/>
          </a:p>
        </p:txBody>
      </p:sp>
      <p:sp>
        <p:nvSpPr>
          <p:cNvPr id="247" name="Google Shape;247;p35"/>
          <p:cNvSpPr txBox="1">
            <a:spLocks noGrp="1"/>
          </p:cNvSpPr>
          <p:nvPr>
            <p:ph type="body" idx="1"/>
          </p:nvPr>
        </p:nvSpPr>
        <p:spPr>
          <a:xfrm>
            <a:off x="118500" y="1159700"/>
            <a:ext cx="8907000" cy="381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/>
              <a:t>Koeficijent kontigencije: (ne mora da bude 2x2 nacrt)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0 do 1, što je bliže 1 večća asocijacija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248" name="Google Shape;24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705696"/>
            <a:ext cx="1637662" cy="118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5"/>
          <p:cNvSpPr txBox="1"/>
          <p:nvPr/>
        </p:nvSpPr>
        <p:spPr>
          <a:xfrm>
            <a:off x="3055750" y="1705700"/>
            <a:ext cx="4045500" cy="9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r" dirty="0"/>
              <a:t>N: ukupan broj ispitanika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r" dirty="0"/>
              <a:t>fo: opažene frekvence - one koje smo dobili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r" dirty="0"/>
              <a:t>ft: teorijske frekvence - N / k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aphicFrame>
        <p:nvGraphicFramePr>
          <p:cNvPr id="250" name="Google Shape;250;p35"/>
          <p:cNvGraphicFramePr/>
          <p:nvPr/>
        </p:nvGraphicFramePr>
        <p:xfrm>
          <a:off x="311700" y="3781400"/>
          <a:ext cx="3240525" cy="1188630"/>
        </p:xfrm>
        <a:graphic>
          <a:graphicData uri="http://schemas.openxmlformats.org/drawingml/2006/table">
            <a:tbl>
              <a:tblPr>
                <a:noFill/>
                <a:tableStyleId>{0B7C6E7E-7B97-40C8-9F3E-EB59D64537BD}</a:tableStyleId>
              </a:tblPr>
              <a:tblGrid>
                <a:gridCol w="1080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4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Zdrav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Bolestan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Uzima lek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 dirty="0"/>
                        <a:t>10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50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Ne uzima 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50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 dirty="0"/>
                        <a:t>10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51" name="Google Shape;251;p35"/>
          <p:cNvGraphicFramePr/>
          <p:nvPr/>
        </p:nvGraphicFramePr>
        <p:xfrm>
          <a:off x="4102850" y="3781400"/>
          <a:ext cx="3240525" cy="1188630"/>
        </p:xfrm>
        <a:graphic>
          <a:graphicData uri="http://schemas.openxmlformats.org/drawingml/2006/table">
            <a:tbl>
              <a:tblPr>
                <a:noFill/>
                <a:tableStyleId>{0B7C6E7E-7B97-40C8-9F3E-EB59D64537BD}</a:tableStyleId>
              </a:tblPr>
              <a:tblGrid>
                <a:gridCol w="1080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4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Zdrav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Bolestan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Uzima lek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 dirty="0"/>
                        <a:t>30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 dirty="0"/>
                        <a:t>30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Ne uzima 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/>
                        <a:t>30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" dirty="0"/>
                        <a:t>30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252" name="Google Shape;252;p35"/>
          <p:cNvCxnSpPr/>
          <p:nvPr/>
        </p:nvCxnSpPr>
        <p:spPr>
          <a:xfrm>
            <a:off x="4645725" y="2490075"/>
            <a:ext cx="692700" cy="883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6"/>
          <p:cNvSpPr txBox="1">
            <a:spLocks noGrp="1"/>
          </p:cNvSpPr>
          <p:nvPr>
            <p:ph type="title"/>
          </p:nvPr>
        </p:nvSpPr>
        <p:spPr>
          <a:xfrm>
            <a:off x="311700" y="2882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/>
              <a:t>3. Povezanost jedne numeričke i jedne kategoričke varijable</a:t>
            </a:r>
            <a:br>
              <a:rPr lang="sr" dirty="0"/>
            </a:br>
            <a:endParaRPr dirty="0"/>
          </a:p>
        </p:txBody>
      </p:sp>
      <p:sp>
        <p:nvSpPr>
          <p:cNvPr id="258" name="Google Shape;258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Povezanost jedne numeričke varijable i jedne binarne kategoričke (dve kategorije)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Koji je to nacrt u metodologiji?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r" dirty="0"/>
              <a:t>Faktorijalni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Primer: pol i Iq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Pointbiserijska korelacija: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259" name="Google Shape;25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3975" y="3395300"/>
            <a:ext cx="4252075" cy="106732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6"/>
          <p:cNvSpPr txBox="1"/>
          <p:nvPr/>
        </p:nvSpPr>
        <p:spPr>
          <a:xfrm>
            <a:off x="5432475" y="3395300"/>
            <a:ext cx="3265200" cy="11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r" dirty="0"/>
              <a:t>-1 do 1 </a:t>
            </a:r>
            <a:endParaRPr dirty="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r" dirty="0"/>
              <a:t>Predznak govori koja grupa ima veći prosek na numeričkoj varijabli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7"/>
          <p:cNvSpPr txBox="1">
            <a:spLocks noGrp="1"/>
          </p:cNvSpPr>
          <p:nvPr>
            <p:ph type="ctrTitle"/>
          </p:nvPr>
        </p:nvSpPr>
        <p:spPr>
          <a:xfrm>
            <a:off x="275583" y="93240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sr" sz="4280"/>
              <a:t>Hvala na pažnji!</a:t>
            </a:r>
            <a:endParaRPr sz="428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Do sada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Univarijacioni statistički i grafički prikaz numeričkih varijabli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r" dirty="0"/>
              <a:t>M, Mdn, Mod, Max, Min, Range, Sd, V, IQR…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r" dirty="0"/>
              <a:t>Histogram, linijski grafik</a:t>
            </a: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Univarijacioni statistički i grafički prikaz kategoričkih varijabli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r" dirty="0"/>
              <a:t>Frekvence, %, entroipija…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r" dirty="0"/>
              <a:t>Štapićasti dijagram (bar chart), pitasti dijagram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/>
              <a:t>Sada</a:t>
            </a:r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/>
              <a:t>Bivariaciona raspodela dveju varijabli</a:t>
            </a:r>
            <a:br>
              <a:rPr lang="sr"/>
            </a:b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/>
              <a:t>Tako dobijamo bivariacionu raspodelu dveju varijabli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r"/>
              <a:t>Pratimo njihove zajedničke promene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38862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sr"/>
              <a:t>Povezanost dve numeričke varijable</a:t>
            </a: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Koji nacrt iz metodologije odgovara ovom opisu?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r" dirty="0"/>
              <a:t>Korlacioni -  sve varijable numeričke</a:t>
            </a: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Povezanost dve numeričke varijable = korelacija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Gledamo da li su promene na jednoj numeričkoj varijabli praćene promenama na drugoj numeričkoj varijabli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r" dirty="0"/>
              <a:t>Ako jesu - postoji korlacija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38862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sr"/>
              <a:t>Povezanost dve numeričke varijable</a:t>
            </a:r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Varijabilitet = promena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r" dirty="0"/>
              <a:t>U korelaciji govorimo o promenama!</a:t>
            </a: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Koje mere varijabiliteta znamo?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Šta nam govori Sd i V? Koliko se ljudi razlikuju između sebe i od proseka</a:t>
            </a:r>
            <a:endParaRPr dirty="0"/>
          </a:p>
        </p:txBody>
      </p:sp>
      <p:pic>
        <p:nvPicPr>
          <p:cNvPr id="86" name="Google Shape;8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9750" y="2879175"/>
            <a:ext cx="1431444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90887" y="2781224"/>
            <a:ext cx="1897392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09075" y="2753881"/>
            <a:ext cx="1711925" cy="52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38862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sr"/>
              <a:t>Povezanost dve numeričke varijable</a:t>
            </a:r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311700" y="1159700"/>
            <a:ext cx="8638800" cy="37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Zajedničko variranje dve numeričke varijable – kovariranje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b="1" dirty="0"/>
              <a:t>Kovarijansa</a:t>
            </a:r>
            <a:r>
              <a:rPr lang="sr" dirty="0"/>
              <a:t> - pokazatelj povezanosti dve numeričke varijable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Na koju meru (koju smo učili do sad) vas podseća formula?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Kovarijansa je osetljiva na merne jedinice i menja svoju vrednost zbog njih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r" dirty="0"/>
              <a:t>Npr: kovarijansa visine (m) i težine (kg) NIJE ista kovarijansi visine (cm) i težine (g)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Kovarijansa se kreće od - ∞ do + ∞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r" dirty="0"/>
              <a:t>Nije baš zgodno pri tumačenju inteziteta povezanosti</a:t>
            </a:r>
            <a:endParaRPr dirty="0"/>
          </a:p>
        </p:txBody>
      </p:sp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9825" y="1962150"/>
            <a:ext cx="3305125" cy="79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38862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sr"/>
              <a:t>Povezanost dve numeričke varijable</a:t>
            </a:r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660400" cy="38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Standardizovani Z skor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sr" dirty="0"/>
              <a:t>Nije osetljiv na merne jedinice!</a:t>
            </a: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Tako je nastao </a:t>
            </a:r>
            <a:r>
              <a:rPr lang="sr" b="1" dirty="0"/>
              <a:t>Brave Pirsonov koeficijent linearne korelacije</a:t>
            </a:r>
            <a:r>
              <a:rPr lang="sr" dirty="0"/>
              <a:t>:</a:t>
            </a:r>
            <a:endParaRPr dirty="0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02" name="Google Shape;10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4196" y="1152471"/>
            <a:ext cx="1101346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9650" y="3057325"/>
            <a:ext cx="3562350" cy="100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79700" y="3128000"/>
            <a:ext cx="3622600" cy="87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30425" y="4261675"/>
            <a:ext cx="1101350" cy="428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80263" y="4233100"/>
            <a:ext cx="1571625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457200" lvl="0" indent="-388620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sr" dirty="0"/>
              <a:t>Povezanost dve numeričke varijable</a:t>
            </a:r>
            <a:endParaRPr dirty="0"/>
          </a:p>
        </p:txBody>
      </p:sp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" dirty="0"/>
              <a:t>Najvažnije osobine r i C</a:t>
            </a: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Ako su obe varijable standardizovane ( M = 0, Sd = 1) tada su r i C jednaki!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Kovarijansa nije ograničena, dok koeficijent linearne korelacije jeste (-1 do 1)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Kovarijansa zavisi od mernih jedinica, dok koeficijent linearne korelacije ne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Kada su </a:t>
            </a:r>
            <a:r>
              <a:rPr lang="sr" i="1" dirty="0"/>
              <a:t>dve varijable statistički nezavisne</a:t>
            </a:r>
            <a:r>
              <a:rPr lang="sr" dirty="0"/>
              <a:t>, tada su koeficijent linearne korelacije i kovarijansa oba nula, obrnuto ne važi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r" dirty="0"/>
              <a:t>r i C su uvek istog predznaka (to govori da li je povezanost pozitivna ili negativna)</a:t>
            </a: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1168</Words>
  <Application>Microsoft Office PowerPoint</Application>
  <PresentationFormat>On-screen Show (16:9)</PresentationFormat>
  <Paragraphs>192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Simple Light</vt:lpstr>
      <vt:lpstr>STATISTIČKI I GRAFIČKI PRIKAZ BIVARIJACIONIH PODATAKA</vt:lpstr>
      <vt:lpstr>Teme</vt:lpstr>
      <vt:lpstr>Do sada</vt:lpstr>
      <vt:lpstr>Sada</vt:lpstr>
      <vt:lpstr>Povezanost dve numeričke varijable</vt:lpstr>
      <vt:lpstr>Povezanost dve numeričke varijable</vt:lpstr>
      <vt:lpstr>Povezanost dve numeričke varijable</vt:lpstr>
      <vt:lpstr>Povezanost dve numeričke varijable</vt:lpstr>
      <vt:lpstr>Povezanost dve numeričke varijable</vt:lpstr>
      <vt:lpstr>Povezanost dve numeričke varijable</vt:lpstr>
      <vt:lpstr>Povezanost dve numeričke varijable</vt:lpstr>
      <vt:lpstr>Povezanost dve numeričke varijable</vt:lpstr>
      <vt:lpstr>Povezanost dve numeričke varijable</vt:lpstr>
      <vt:lpstr>Povezanost dve numeričke varijable</vt:lpstr>
      <vt:lpstr>Povezanost dve numeričke varijable</vt:lpstr>
      <vt:lpstr>Povezanost dve numeričke varijable</vt:lpstr>
      <vt:lpstr>Povezanost dve numeričke varijable</vt:lpstr>
      <vt:lpstr>Povezanost dve numeričke varijable</vt:lpstr>
      <vt:lpstr>Povezanost dve numeričke varijable</vt:lpstr>
      <vt:lpstr>Povezanost dve numeričke varijable</vt:lpstr>
      <vt:lpstr>2. Povezanost dve kategoričke varijable</vt:lpstr>
      <vt:lpstr>2. Povezanost dve kategoričke varijable</vt:lpstr>
      <vt:lpstr>2. Povezanost dve kategoričke varijable</vt:lpstr>
      <vt:lpstr>3. Povezanost jedne numeričke i jedne kategoričke varijable 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STATISTIČKI I GRAFIČKI PRIKAZ BIVARIJACIONIH PODATAKA</dc:title>
  <cp:lastModifiedBy>Aleksa Filipovic</cp:lastModifiedBy>
  <cp:revision>8</cp:revision>
  <dcterms:modified xsi:type="dcterms:W3CDTF">2023-11-06T00:57:41Z</dcterms:modified>
</cp:coreProperties>
</file>