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354" r:id="rId5"/>
    <p:sldId id="355" r:id="rId6"/>
    <p:sldId id="263" r:id="rId7"/>
    <p:sldId id="261" r:id="rId8"/>
    <p:sldId id="264" r:id="rId9"/>
    <p:sldId id="296" r:id="rId10"/>
    <p:sldId id="297" r:id="rId11"/>
    <p:sldId id="299" r:id="rId12"/>
    <p:sldId id="301" r:id="rId13"/>
    <p:sldId id="311" r:id="rId14"/>
    <p:sldId id="302" r:id="rId15"/>
    <p:sldId id="303" r:id="rId16"/>
    <p:sldId id="305" r:id="rId17"/>
    <p:sldId id="312" r:id="rId18"/>
    <p:sldId id="313" r:id="rId19"/>
    <p:sldId id="314" r:id="rId20"/>
    <p:sldId id="306" r:id="rId21"/>
    <p:sldId id="315" r:id="rId22"/>
    <p:sldId id="307" r:id="rId23"/>
    <p:sldId id="308" r:id="rId24"/>
    <p:sldId id="309" r:id="rId25"/>
    <p:sldId id="319" r:id="rId26"/>
    <p:sldId id="258" r:id="rId27"/>
    <p:sldId id="322" r:id="rId28"/>
    <p:sldId id="266" r:id="rId29"/>
    <p:sldId id="323" r:id="rId30"/>
    <p:sldId id="321" r:id="rId31"/>
    <p:sldId id="268" r:id="rId32"/>
    <p:sldId id="269" r:id="rId33"/>
    <p:sldId id="276" r:id="rId34"/>
    <p:sldId id="259" r:id="rId35"/>
    <p:sldId id="271" r:id="rId36"/>
    <p:sldId id="272" r:id="rId37"/>
    <p:sldId id="324" r:id="rId38"/>
    <p:sldId id="273" r:id="rId39"/>
    <p:sldId id="274" r:id="rId40"/>
    <p:sldId id="277" r:id="rId41"/>
    <p:sldId id="278" r:id="rId42"/>
    <p:sldId id="279" r:id="rId43"/>
    <p:sldId id="280" r:id="rId44"/>
    <p:sldId id="281" r:id="rId45"/>
    <p:sldId id="357" r:id="rId46"/>
    <p:sldId id="335" r:id="rId47"/>
    <p:sldId id="336" r:id="rId48"/>
    <p:sldId id="358" r:id="rId49"/>
    <p:sldId id="275" r:id="rId50"/>
    <p:sldId id="337" r:id="rId51"/>
    <p:sldId id="338" r:id="rId52"/>
    <p:sldId id="339" r:id="rId53"/>
    <p:sldId id="340" r:id="rId54"/>
    <p:sldId id="341" r:id="rId55"/>
    <p:sldId id="342" r:id="rId56"/>
    <p:sldId id="343" r:id="rId57"/>
    <p:sldId id="344" r:id="rId58"/>
    <p:sldId id="353" r:id="rId59"/>
    <p:sldId id="334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5" Type="http://schemas.openxmlformats.org/officeDocument/2006/relationships/slide" Target="slides/slide2.xml"/><Relationship Id="rId61" Type="http://schemas.openxmlformats.org/officeDocument/2006/relationships/presProps" Target="presProp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vana Perunicic Mladenovic" userId="0a5ca5f3ee661ab0" providerId="LiveId" clId="{708040DA-D9C9-465F-9BE6-0CDE51FA5479}"/>
    <pc:docChg chg="custSel delSld modSld">
      <pc:chgData name="Ivana Perunicic Mladenovic" userId="0a5ca5f3ee661ab0" providerId="LiveId" clId="{708040DA-D9C9-465F-9BE6-0CDE51FA5479}" dt="2025-12-17T08:21:44.986" v="13" actId="47"/>
      <pc:docMkLst>
        <pc:docMk/>
      </pc:docMkLst>
      <pc:sldChg chg="del">
        <pc:chgData name="Ivana Perunicic Mladenovic" userId="0a5ca5f3ee661ab0" providerId="LiveId" clId="{708040DA-D9C9-465F-9BE6-0CDE51FA5479}" dt="2025-12-17T08:21:19.869" v="10" actId="47"/>
        <pc:sldMkLst>
          <pc:docMk/>
          <pc:sldMk cId="2833341146" sldId="286"/>
        </pc:sldMkLst>
      </pc:sldChg>
      <pc:sldChg chg="del">
        <pc:chgData name="Ivana Perunicic Mladenovic" userId="0a5ca5f3ee661ab0" providerId="LiveId" clId="{708040DA-D9C9-465F-9BE6-0CDE51FA5479}" dt="2025-12-17T08:21:19.869" v="10" actId="47"/>
        <pc:sldMkLst>
          <pc:docMk/>
          <pc:sldMk cId="4264729535" sldId="287"/>
        </pc:sldMkLst>
      </pc:sldChg>
      <pc:sldChg chg="del">
        <pc:chgData name="Ivana Perunicic Mladenovic" userId="0a5ca5f3ee661ab0" providerId="LiveId" clId="{708040DA-D9C9-465F-9BE6-0CDE51FA5479}" dt="2025-12-17T08:21:19.869" v="10" actId="47"/>
        <pc:sldMkLst>
          <pc:docMk/>
          <pc:sldMk cId="1878394370" sldId="288"/>
        </pc:sldMkLst>
      </pc:sldChg>
      <pc:sldChg chg="del">
        <pc:chgData name="Ivana Perunicic Mladenovic" userId="0a5ca5f3ee661ab0" providerId="LiveId" clId="{708040DA-D9C9-465F-9BE6-0CDE51FA5479}" dt="2025-12-17T08:21:19.869" v="10" actId="47"/>
        <pc:sldMkLst>
          <pc:docMk/>
          <pc:sldMk cId="2083170583" sldId="289"/>
        </pc:sldMkLst>
      </pc:sldChg>
      <pc:sldChg chg="del">
        <pc:chgData name="Ivana Perunicic Mladenovic" userId="0a5ca5f3ee661ab0" providerId="LiveId" clId="{708040DA-D9C9-465F-9BE6-0CDE51FA5479}" dt="2025-12-17T08:21:29.740" v="11" actId="47"/>
        <pc:sldMkLst>
          <pc:docMk/>
          <pc:sldMk cId="276785004" sldId="290"/>
        </pc:sldMkLst>
      </pc:sldChg>
      <pc:sldChg chg="del">
        <pc:chgData name="Ivana Perunicic Mladenovic" userId="0a5ca5f3ee661ab0" providerId="LiveId" clId="{708040DA-D9C9-465F-9BE6-0CDE51FA5479}" dt="2025-12-17T08:21:19.869" v="10" actId="47"/>
        <pc:sldMkLst>
          <pc:docMk/>
          <pc:sldMk cId="28876062" sldId="295"/>
        </pc:sldMkLst>
      </pc:sldChg>
      <pc:sldChg chg="del">
        <pc:chgData name="Ivana Perunicic Mladenovic" userId="0a5ca5f3ee661ab0" providerId="LiveId" clId="{708040DA-D9C9-465F-9BE6-0CDE51FA5479}" dt="2025-12-17T08:21:29.740" v="11" actId="47"/>
        <pc:sldMkLst>
          <pc:docMk/>
          <pc:sldMk cId="1854922630" sldId="327"/>
        </pc:sldMkLst>
      </pc:sldChg>
      <pc:sldChg chg="del">
        <pc:chgData name="Ivana Perunicic Mladenovic" userId="0a5ca5f3ee661ab0" providerId="LiveId" clId="{708040DA-D9C9-465F-9BE6-0CDE51FA5479}" dt="2025-12-17T08:21:29.740" v="11" actId="47"/>
        <pc:sldMkLst>
          <pc:docMk/>
          <pc:sldMk cId="4164350546" sldId="328"/>
        </pc:sldMkLst>
      </pc:sldChg>
      <pc:sldChg chg="del">
        <pc:chgData name="Ivana Perunicic Mladenovic" userId="0a5ca5f3ee661ab0" providerId="LiveId" clId="{708040DA-D9C9-465F-9BE6-0CDE51FA5479}" dt="2025-12-17T08:21:31.641" v="12" actId="47"/>
        <pc:sldMkLst>
          <pc:docMk/>
          <pc:sldMk cId="387316298" sldId="329"/>
        </pc:sldMkLst>
      </pc:sldChg>
      <pc:sldChg chg="del">
        <pc:chgData name="Ivana Perunicic Mladenovic" userId="0a5ca5f3ee661ab0" providerId="LiveId" clId="{708040DA-D9C9-465F-9BE6-0CDE51FA5479}" dt="2025-12-17T08:21:44.986" v="13" actId="47"/>
        <pc:sldMkLst>
          <pc:docMk/>
          <pc:sldMk cId="625893515" sldId="330"/>
        </pc:sldMkLst>
      </pc:sldChg>
      <pc:sldChg chg="del">
        <pc:chgData name="Ivana Perunicic Mladenovic" userId="0a5ca5f3ee661ab0" providerId="LiveId" clId="{708040DA-D9C9-465F-9BE6-0CDE51FA5479}" dt="2025-12-17T08:21:44.986" v="13" actId="47"/>
        <pc:sldMkLst>
          <pc:docMk/>
          <pc:sldMk cId="3882357607" sldId="332"/>
        </pc:sldMkLst>
      </pc:sldChg>
      <pc:sldChg chg="del">
        <pc:chgData name="Ivana Perunicic Mladenovic" userId="0a5ca5f3ee661ab0" providerId="LiveId" clId="{708040DA-D9C9-465F-9BE6-0CDE51FA5479}" dt="2025-12-17T08:21:29.740" v="11" actId="47"/>
        <pc:sldMkLst>
          <pc:docMk/>
          <pc:sldMk cId="3419780610" sldId="333"/>
        </pc:sldMkLst>
      </pc:sldChg>
      <pc:sldChg chg="delSp modSp mod">
        <pc:chgData name="Ivana Perunicic Mladenovic" userId="0a5ca5f3ee661ab0" providerId="LiveId" clId="{708040DA-D9C9-465F-9BE6-0CDE51FA5479}" dt="2025-12-17T08:17:32.132" v="7" actId="478"/>
        <pc:sldMkLst>
          <pc:docMk/>
          <pc:sldMk cId="3014007416" sldId="354"/>
        </pc:sldMkLst>
        <pc:spChg chg="mod">
          <ac:chgData name="Ivana Perunicic Mladenovic" userId="0a5ca5f3ee661ab0" providerId="LiveId" clId="{708040DA-D9C9-465F-9BE6-0CDE51FA5479}" dt="2025-12-17T08:17:27.058" v="4" actId="20577"/>
          <ac:spMkLst>
            <pc:docMk/>
            <pc:sldMk cId="3014007416" sldId="354"/>
            <ac:spMk id="3" creationId="{681E581E-5880-5767-047A-B9D5E714EC1F}"/>
          </ac:spMkLst>
        </pc:spChg>
        <pc:spChg chg="del mod">
          <ac:chgData name="Ivana Perunicic Mladenovic" userId="0a5ca5f3ee661ab0" providerId="LiveId" clId="{708040DA-D9C9-465F-9BE6-0CDE51FA5479}" dt="2025-12-17T08:17:32.132" v="7" actId="478"/>
          <ac:spMkLst>
            <pc:docMk/>
            <pc:sldMk cId="3014007416" sldId="354"/>
            <ac:spMk id="5" creationId="{BA5A9ABD-BE90-8A60-C291-6C8F3A5AD545}"/>
          </ac:spMkLst>
        </pc:spChg>
      </pc:sldChg>
      <pc:sldChg chg="delSp modSp mod">
        <pc:chgData name="Ivana Perunicic Mladenovic" userId="0a5ca5f3ee661ab0" providerId="LiveId" clId="{708040DA-D9C9-465F-9BE6-0CDE51FA5479}" dt="2025-12-17T08:17:41.110" v="9" actId="478"/>
        <pc:sldMkLst>
          <pc:docMk/>
          <pc:sldMk cId="2191174027" sldId="355"/>
        </pc:sldMkLst>
        <pc:spChg chg="del mod">
          <ac:chgData name="Ivana Perunicic Mladenovic" userId="0a5ca5f3ee661ab0" providerId="LiveId" clId="{708040DA-D9C9-465F-9BE6-0CDE51FA5479}" dt="2025-12-17T08:17:41.110" v="9" actId="478"/>
          <ac:spMkLst>
            <pc:docMk/>
            <pc:sldMk cId="2191174027" sldId="355"/>
            <ac:spMk id="5" creationId="{296E1453-EC44-A36C-4842-FD1B468AF7D5}"/>
          </ac:spMkLst>
        </pc:spChg>
      </pc:sldChg>
      <pc:sldChg chg="del">
        <pc:chgData name="Ivana Perunicic Mladenovic" userId="0a5ca5f3ee661ab0" providerId="LiveId" clId="{708040DA-D9C9-465F-9BE6-0CDE51FA5479}" dt="2025-12-17T08:21:19.869" v="10" actId="47"/>
        <pc:sldMkLst>
          <pc:docMk/>
          <pc:sldMk cId="469191561" sldId="35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A51C9-C171-729A-D55E-BE33A65A4D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8B8E40-0C7A-6B42-795C-365CC03C52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0B180B-4D38-95A3-F4D0-940DEC308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CC4C3-6800-4628-BE5E-9B82C299633E}" type="datetimeFigureOut">
              <a:rPr lang="sr-Latn-RS" smtClean="0"/>
              <a:t>24.12.2025.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D02C20-8FD2-DF90-C363-F8D508C66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0F04FE-622D-FED6-4364-58CAA5131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0A9F2-9745-40F7-A1FD-1B9CAE80E34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380935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B44D1-E589-A718-798C-9ED5C174E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62121D-2F59-D871-7B26-7B17524C04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F1AB38-4B81-501B-3D37-85044EFA2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CC4C3-6800-4628-BE5E-9B82C299633E}" type="datetimeFigureOut">
              <a:rPr lang="sr-Latn-RS" smtClean="0"/>
              <a:t>24.12.2025.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AEF50A-CA2F-F7F0-7F69-171457B46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245272-17F5-B7CF-87A6-ED4E05292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0A9F2-9745-40F7-A1FD-1B9CAE80E34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516268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245FD8-50AE-0ED5-F9E0-4B71DE7318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CAE9FB-CDED-46C4-D98C-151556A6EB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834A47-1835-BE74-9858-E4E694808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CC4C3-6800-4628-BE5E-9B82C299633E}" type="datetimeFigureOut">
              <a:rPr lang="sr-Latn-RS" smtClean="0"/>
              <a:t>24.12.2025.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20633D-EF22-D4FC-6A3C-E6BA94571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39137-055C-3A68-A7CB-E1441FDE9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0A9F2-9745-40F7-A1FD-1B9CAE80E34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529496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E269C-7A82-4325-BDE0-577ACFE9CA95}" type="datetimeFigureOut">
              <a:rPr lang="en-US"/>
              <a:pPr>
                <a:defRPr/>
              </a:pPr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7FDD2-52E6-4E8D-8C66-B631B8845F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6606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7EFD1-8A7E-43C5-8BA0-1174ACFE07E5}" type="datetimeFigureOut">
              <a:rPr lang="en-US"/>
              <a:pPr>
                <a:defRPr/>
              </a:pPr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3EF6FD-0874-4EEB-8842-98A9A96814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335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80DEC-01FA-4D7B-A648-B61C64254BE6}" type="datetimeFigureOut">
              <a:rPr lang="en-US"/>
              <a:pPr>
                <a:defRPr/>
              </a:pPr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240B59-19BC-49FA-A86C-D8EDACD76A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106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20AD2-9957-4824-83EF-7C6CA8E10E77}" type="datetimeFigureOut">
              <a:rPr lang="en-US"/>
              <a:pPr>
                <a:defRPr/>
              </a:pPr>
              <a:t>12/24/2025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60B29-5BF9-458B-9D2B-CFA1CE2A26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801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7EDCE-0C89-4C15-BA1D-B252FACCA0BE}" type="datetimeFigureOut">
              <a:rPr lang="en-US"/>
              <a:pPr>
                <a:defRPr/>
              </a:pPr>
              <a:t>12/24/2025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05B56-FEC4-4372-A0D5-A04CAEBC4E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0411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EA0CB-F101-4FC0-A40A-61C16FCC6456}" type="datetimeFigureOut">
              <a:rPr lang="en-US"/>
              <a:pPr>
                <a:defRPr/>
              </a:pPr>
              <a:t>12/24/2025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4B8B8-1B5C-4485-BA7F-3D2B022865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2584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C47C9-94A0-4573-8C18-AAFB4DADD523}" type="datetimeFigureOut">
              <a:rPr lang="en-US"/>
              <a:pPr>
                <a:defRPr/>
              </a:pPr>
              <a:t>12/24/2025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F6726-4D66-414A-A672-6C89983216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0076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0D8001-620A-45C0-9287-5DC2B480976E}" type="datetimeFigureOut">
              <a:rPr lang="en-US"/>
              <a:pPr>
                <a:defRPr/>
              </a:pPr>
              <a:t>12/24/2025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286DE5-5C07-4837-B87D-C43A8CCAC9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483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C41D6-721E-8470-0210-5097C575D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4D44F-1DBE-794B-A288-F8C5E226A2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92EC7-413C-94AE-06F1-834C325F1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CC4C3-6800-4628-BE5E-9B82C299633E}" type="datetimeFigureOut">
              <a:rPr lang="sr-Latn-RS" smtClean="0"/>
              <a:t>24.12.2025.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17685F-5642-8FCF-1A7F-6319A516A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93E7B6-12AA-ECC0-D241-C19387A33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0A9F2-9745-40F7-A1FD-1B9CAE80E34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8924233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40419-9EBC-4B5C-88CE-E8312AD06A84}" type="datetimeFigureOut">
              <a:rPr lang="en-US"/>
              <a:pPr>
                <a:defRPr/>
              </a:pPr>
              <a:t>12/24/2025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9BE28-529C-4B0D-B5B3-C13A0127E7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6693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2E1BC-3E0B-495F-9B39-6FC15647FC70}" type="datetimeFigureOut">
              <a:rPr lang="en-US"/>
              <a:pPr>
                <a:defRPr/>
              </a:pPr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1F77C-305D-4904-AD4E-2377A11BEE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1082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CA0910-B666-4FC7-ADBE-B1EC2D456C2F}" type="datetimeFigureOut">
              <a:rPr lang="en-US"/>
              <a:pPr>
                <a:defRPr/>
              </a:pPr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7127E-43E3-409F-A71C-847434A354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332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066BD-46D2-3066-58A9-DFE84F3DB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2ABB57-80E1-2B66-93E2-0BA615C7BD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B94363-8AA6-49EF-8E0C-A25537D28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0864-6D77-48D6-872E-1E0F2CFECE7B}" type="datetimeFigureOut">
              <a:rPr lang="sr-Latn-RS" smtClean="0"/>
              <a:t>24.12.2025.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663398-9907-37A2-8A13-2D28D69A1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3FD93E-53F1-4A3E-6C88-333D93AAC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016FF-A97B-4D6E-919F-794CC9783A2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1517156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A9EEA-98AC-2F85-A1FE-CE1ACFAE2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1F2C7-199E-573C-4093-AE35BD276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210683-5209-C38B-9CBC-17CC28E45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0864-6D77-48D6-872E-1E0F2CFECE7B}" type="datetimeFigureOut">
              <a:rPr lang="sr-Latn-RS" smtClean="0"/>
              <a:t>24.12.2025.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239796-7F20-7DCD-D89C-95917C0EA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430802-437C-EB44-A24D-9274C467B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016FF-A97B-4D6E-919F-794CC9783A2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6594469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07FBA-3FE1-1DDF-DD11-DF3FB8F5E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09D0CE-4089-62E6-0180-0FF8B2C256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0E1224-1419-C832-97B2-6DACF8D3A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0864-6D77-48D6-872E-1E0F2CFECE7B}" type="datetimeFigureOut">
              <a:rPr lang="sr-Latn-RS" smtClean="0"/>
              <a:t>24.12.2025.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CAEC38-6E6B-B273-7447-40A45F354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F90BAD-CAA7-F6CC-62DA-455C4BEB6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016FF-A97B-4D6E-919F-794CC9783A2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1010262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2E0D7-FC66-F698-3DF5-203B5278B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E62C67-FBE9-49B4-18D0-0F193C8037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5ABDF4-ADFC-5E5D-7243-FFDFACAD49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0A099-7180-56D4-CDEA-86271DDD9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0864-6D77-48D6-872E-1E0F2CFECE7B}" type="datetimeFigureOut">
              <a:rPr lang="sr-Latn-RS" smtClean="0"/>
              <a:t>24.12.2025.</a:t>
            </a:fld>
            <a:endParaRPr lang="sr-Lat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5753F5-B764-612C-76DF-130693B98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918F24-6647-54D0-7B36-5B8F9BC79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016FF-A97B-4D6E-919F-794CC9783A2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1266281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494C9-CAEB-55C2-299A-4CB35535F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953EB9-6A26-BE75-911F-2E1EC5468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A25440-E0B7-A72C-0703-58551D04C7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AB8FF3-814B-273F-36AC-5E9616B482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3FF253-FEF0-4896-FDB4-63F9B03B91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969579-0CFA-3D57-51FB-90A229C6A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0864-6D77-48D6-872E-1E0F2CFECE7B}" type="datetimeFigureOut">
              <a:rPr lang="sr-Latn-RS" smtClean="0"/>
              <a:t>24.12.2025.</a:t>
            </a:fld>
            <a:endParaRPr lang="sr-Latn-R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737AC2-E089-9A54-79E6-5055B485E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2D9537-CC8A-4F98-65C9-018CF9D53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016FF-A97B-4D6E-919F-794CC9783A2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5476662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885E0-6784-FF36-F488-1D220F17C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F89B84-8003-3AE8-39B6-BEDD52700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0864-6D77-48D6-872E-1E0F2CFECE7B}" type="datetimeFigureOut">
              <a:rPr lang="sr-Latn-RS" smtClean="0"/>
              <a:t>24.12.2025.</a:t>
            </a:fld>
            <a:endParaRPr lang="sr-Latn-R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5A9EFD-DA9C-F68D-02E4-7BA37AE80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2AC9A9-A412-1BFE-1383-E48EE8B67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016FF-A97B-4D6E-919F-794CC9783A2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4538764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CAE6AC-4FA5-1DF0-757D-11A1FCD1E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0864-6D77-48D6-872E-1E0F2CFECE7B}" type="datetimeFigureOut">
              <a:rPr lang="sr-Latn-RS" smtClean="0"/>
              <a:t>24.12.2025.</a:t>
            </a:fld>
            <a:endParaRPr lang="sr-Latn-R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50328A-B38D-F87D-956B-2309E6F83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49E62E-1701-D6C5-5E5E-2AF02379A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016FF-A97B-4D6E-919F-794CC9783A2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168781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EFEB1-124C-285B-9B0F-3D020241E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C121EE-89BD-E951-0F52-2CF78D0A3F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A11C90-077A-E885-9777-04969A036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CC4C3-6800-4628-BE5E-9B82C299633E}" type="datetimeFigureOut">
              <a:rPr lang="sr-Latn-RS" smtClean="0"/>
              <a:t>24.12.2025.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4E83E-32A5-D92A-D92C-695586157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2F276-63E7-664B-665E-CD981872E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0A9F2-9745-40F7-A1FD-1B9CAE80E34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1034347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A92CE-13C8-5A99-0C09-042964FE2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88358F-CDF8-8BA7-68BE-23789314D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93D041-A154-4A9A-82D5-1A1162A16D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5F0F7C-C18D-552F-6808-CC66F8830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0864-6D77-48D6-872E-1E0F2CFECE7B}" type="datetimeFigureOut">
              <a:rPr lang="sr-Latn-RS" smtClean="0"/>
              <a:t>24.12.2025.</a:t>
            </a:fld>
            <a:endParaRPr lang="sr-Lat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620E2-2AC9-5CA5-9D0E-A43D16D95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7352EA-0FB8-BE6F-67AD-C9CCA6D6A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016FF-A97B-4D6E-919F-794CC9783A2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5679260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1B463-99DC-5E10-FECA-D1849FC92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963748-3196-517C-72CD-62E88CB054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A2C50B-3ED9-D16A-955D-B87EF30665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D66B17-3CAC-DD80-88E6-4F0A6C33C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0864-6D77-48D6-872E-1E0F2CFECE7B}" type="datetimeFigureOut">
              <a:rPr lang="sr-Latn-RS" smtClean="0"/>
              <a:t>24.12.2025.</a:t>
            </a:fld>
            <a:endParaRPr lang="sr-Lat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914656-507E-58FC-E125-4908DF9AC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CFA031-B693-3C8F-C30C-5392D3989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016FF-A97B-4D6E-919F-794CC9783A2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742673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39198-008F-99AD-F222-27A3DF62A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B62CAD-A85F-B9E4-9EBD-3C12B77BF1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9031BF-DEE1-FC8B-E106-CB7E9ECA9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0864-6D77-48D6-872E-1E0F2CFECE7B}" type="datetimeFigureOut">
              <a:rPr lang="sr-Latn-RS" smtClean="0"/>
              <a:t>24.12.2025.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A37BDC-B551-E516-8E01-7FD22AEF3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CDA1E-E960-FFE4-E0C5-207700D0A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016FF-A97B-4D6E-919F-794CC9783A2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9929870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DF6E476-AD2B-0B7C-2FC1-23249C8988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795897-DEF4-AD3D-DB67-5EB0A74C27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B00C5C-79F5-22B6-6A33-2C006BB19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0864-6D77-48D6-872E-1E0F2CFECE7B}" type="datetimeFigureOut">
              <a:rPr lang="sr-Latn-RS" smtClean="0"/>
              <a:t>24.12.2025.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56FDEE-97C5-2833-F303-4DF4FB7AA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DFE96-2AF6-74BA-649F-E21BBF046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016FF-A97B-4D6E-919F-794CC9783A2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932550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04B1C-1664-0607-6E03-111BD1C40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EF27AB-D50C-5727-580B-B05F0371E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3BA441-5477-1AF9-DC06-E3152B653B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727A5B-1A63-F7C2-E2D7-A668DA291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CC4C3-6800-4628-BE5E-9B82C299633E}" type="datetimeFigureOut">
              <a:rPr lang="sr-Latn-RS" smtClean="0"/>
              <a:t>24.12.2025.</a:t>
            </a:fld>
            <a:endParaRPr lang="sr-Lat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A2EC38-5D41-658B-99C9-5D2D843FB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A0DBF5-F0BF-9BE9-15F9-92A9FC61D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0A9F2-9745-40F7-A1FD-1B9CAE80E34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3838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FCCBE-5A04-4BD2-8796-48E5A9B4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450ECB-62A6-14D9-86E3-0F6CF209BD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16F66-0A1E-C6D3-641A-1512866056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0EC015-C4A0-F791-BD39-287B90448F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353203-4BC9-20F5-3BC0-770AD722DA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E5F7AE-EF71-9F71-B8D4-B96DF6E1E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CC4C3-6800-4628-BE5E-9B82C299633E}" type="datetimeFigureOut">
              <a:rPr lang="sr-Latn-RS" smtClean="0"/>
              <a:t>24.12.2025.</a:t>
            </a:fld>
            <a:endParaRPr lang="sr-Latn-R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29C0E5-7A72-5EE2-D3A3-5E75A0C42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D7464D-8686-2D51-754E-D10767EAF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0A9F2-9745-40F7-A1FD-1B9CAE80E34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858243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7FF6D-49C7-78F5-6E78-4EB8A3956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8DA7E7-8FCD-A2A7-BD56-79FBF4260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CC4C3-6800-4628-BE5E-9B82C299633E}" type="datetimeFigureOut">
              <a:rPr lang="sr-Latn-RS" smtClean="0"/>
              <a:t>24.12.2025.</a:t>
            </a:fld>
            <a:endParaRPr lang="sr-Latn-R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C4027E-892B-F1BD-0A6F-D36A54A05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3373FD-20D9-C962-E025-6D329079E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0A9F2-9745-40F7-A1FD-1B9CAE80E34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251966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725DE4-BFA9-D8F1-FBF8-E4829F420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CC4C3-6800-4628-BE5E-9B82C299633E}" type="datetimeFigureOut">
              <a:rPr lang="sr-Latn-RS" smtClean="0"/>
              <a:t>24.12.2025.</a:t>
            </a:fld>
            <a:endParaRPr lang="sr-Latn-R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37A4C9-B8E0-BCBD-D3F7-78B5FEA78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9B7312-0495-96D4-B50A-9CCAF6356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0A9F2-9745-40F7-A1FD-1B9CAE80E34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932151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1A0C6-72B7-EE85-D82D-5939E229F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7C8A6-3715-4A55-328E-D6083742E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D83906-9237-0895-54AF-480A88A079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63B2C3-58C5-2E7D-A209-6AC75CE92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CC4C3-6800-4628-BE5E-9B82C299633E}" type="datetimeFigureOut">
              <a:rPr lang="sr-Latn-RS" smtClean="0"/>
              <a:t>24.12.2025.</a:t>
            </a:fld>
            <a:endParaRPr lang="sr-Lat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60FA63-A905-88E0-CDCD-6619F9C78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36D4A1-A9BE-89ED-30C3-A2B1B296C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0A9F2-9745-40F7-A1FD-1B9CAE80E34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744615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BBF0-148D-8BDE-6605-58CF7EBA3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8D1F69-0AA6-5301-AFC5-52F7810305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CE4899-D169-C890-6551-775CE3DA29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2FFBB5-C88D-3B85-521C-E5563FAE1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CC4C3-6800-4628-BE5E-9B82C299633E}" type="datetimeFigureOut">
              <a:rPr lang="sr-Latn-RS" smtClean="0"/>
              <a:t>24.12.2025.</a:t>
            </a:fld>
            <a:endParaRPr lang="sr-Lat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C17D06-8CCA-8B6F-0ADE-434D570A2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660140-07B6-D3CF-C386-615467AEC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0A9F2-9745-40F7-A1FD-1B9CAE80E34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810527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CEEA80-429F-D52A-8EB0-B8FAE06BB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BEB5CD-9501-9545-2F44-B633344AE3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8ADCF-B0FC-F950-0120-002DEE5B8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6CC4C3-6800-4628-BE5E-9B82C299633E}" type="datetimeFigureOut">
              <a:rPr lang="sr-Latn-RS" smtClean="0"/>
              <a:t>24.12.2025.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D58772-FEB5-119A-7016-D58EC8843F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D395F-00D5-3D58-C26E-F08DAD03C8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70A9F2-9745-40F7-A1FD-1B9CAE80E34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089242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48697D1-66B2-40B9-80A9-CD2D6513A508}" type="datetimeFigureOut">
              <a:rPr lang="en-US"/>
              <a:pPr>
                <a:defRPr/>
              </a:pPr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087F28F-1D23-428D-AB12-A1C3FCA366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858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4B9EF8-861A-0D32-592A-3E807C22F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A15DD-B80C-C679-3856-6531E01052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998BE3-74F0-B273-F813-0435A43CD5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A20864-6D77-48D6-872E-1E0F2CFECE7B}" type="datetimeFigureOut">
              <a:rPr lang="sr-Latn-RS" smtClean="0"/>
              <a:t>24.12.2025.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1A7413-E5C0-6ED7-AFCC-8B7B99750F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69AF2-1B0D-B70C-5CCA-B2CA0DB01C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6016FF-A97B-4D6E-919F-794CC9783A2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445070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348A4-1041-650D-5BAA-C78ACCF745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6884" y="1332675"/>
            <a:ext cx="10238232" cy="23876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Poremećaji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ličnosti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b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što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mislili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znate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pogrešno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je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postavljeno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75C481-CF46-E477-0D96-C5A6428995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/>
          <a:p>
            <a:pPr algn="l"/>
            <a:r>
              <a:rPr lang="en-US" dirty="0"/>
              <a:t>Ivana </a:t>
            </a:r>
            <a:r>
              <a:rPr lang="en-US" dirty="0" err="1"/>
              <a:t>Peruničić-Mladenović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9439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3E7D0-90AB-C635-9C68-7B1DDD0C6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Osnovni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podaci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dijagnoze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02F90-AEC3-1E8A-C46E-92FEEE8D4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021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err="1"/>
              <a:t>Osnovni</a:t>
            </a:r>
            <a:r>
              <a:rPr lang="en-US" sz="2000" b="1" dirty="0"/>
              <a:t> </a:t>
            </a:r>
            <a:r>
              <a:rPr lang="en-US" sz="2000" b="1" dirty="0" err="1"/>
              <a:t>podaci</a:t>
            </a:r>
            <a:r>
              <a:rPr lang="en-US" sz="2000" b="1" dirty="0"/>
              <a:t> o </a:t>
            </a:r>
            <a:r>
              <a:rPr lang="en-US" sz="2000" b="1" dirty="0" err="1"/>
              <a:t>osobi</a:t>
            </a:r>
            <a:endParaRPr lang="en-US" sz="2000" b="1" dirty="0"/>
          </a:p>
          <a:p>
            <a:r>
              <a:rPr lang="en-US" sz="2000" dirty="0"/>
              <a:t>Nina, 35 </a:t>
            </a:r>
            <a:r>
              <a:rPr lang="en-US" sz="2000" dirty="0" err="1"/>
              <a:t>godina</a:t>
            </a:r>
            <a:endParaRPr lang="en-US" sz="2000" dirty="0"/>
          </a:p>
          <a:p>
            <a:r>
              <a:rPr lang="en-US" sz="2000" dirty="0" err="1"/>
              <a:t>Poreklo</a:t>
            </a:r>
            <a:r>
              <a:rPr lang="en-US" sz="2000" dirty="0"/>
              <a:t>: </a:t>
            </a:r>
            <a:r>
              <a:rPr lang="en-US" sz="2000" dirty="0" err="1"/>
              <a:t>malo</a:t>
            </a:r>
            <a:r>
              <a:rPr lang="en-US" sz="2000" dirty="0"/>
              <a:t> mesto u </a:t>
            </a:r>
            <a:r>
              <a:rPr lang="en-US" sz="2000" dirty="0" err="1"/>
              <a:t>Srbiji</a:t>
            </a:r>
            <a:endParaRPr lang="en-US" sz="2000" dirty="0"/>
          </a:p>
          <a:p>
            <a:r>
              <a:rPr lang="en-US" sz="2000" dirty="0" err="1"/>
              <a:t>Živi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radi</a:t>
            </a:r>
            <a:r>
              <a:rPr lang="en-US" sz="2000" dirty="0"/>
              <a:t> u </a:t>
            </a:r>
            <a:r>
              <a:rPr lang="en-US" sz="2000" dirty="0" err="1"/>
              <a:t>Austriji</a:t>
            </a:r>
            <a:endParaRPr lang="en-US" sz="2000" dirty="0"/>
          </a:p>
          <a:p>
            <a:r>
              <a:rPr lang="en-US" sz="2000" dirty="0" err="1"/>
              <a:t>Zanimanje</a:t>
            </a:r>
            <a:r>
              <a:rPr lang="en-US" sz="2000" dirty="0"/>
              <a:t>: </a:t>
            </a:r>
            <a:r>
              <a:rPr lang="en-US" sz="2000" dirty="0" err="1"/>
              <a:t>inženjer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 err="1"/>
              <a:t>Dijagnoze</a:t>
            </a:r>
            <a:r>
              <a:rPr lang="en-US" sz="2000" b="1" dirty="0"/>
              <a:t> </a:t>
            </a:r>
            <a:r>
              <a:rPr lang="en-US" sz="2000" b="1" dirty="0" err="1"/>
              <a:t>postavljane</a:t>
            </a:r>
            <a:r>
              <a:rPr lang="en-US" sz="2000" b="1" dirty="0"/>
              <a:t> </a:t>
            </a:r>
            <a:r>
              <a:rPr lang="en-US" sz="2000" b="1" dirty="0" err="1"/>
              <a:t>tokom</a:t>
            </a:r>
            <a:r>
              <a:rPr lang="en-US" sz="2000" b="1" dirty="0"/>
              <a:t> </a:t>
            </a:r>
            <a:r>
              <a:rPr lang="en-US" sz="2000" b="1" dirty="0" err="1"/>
              <a:t>poslednjih</a:t>
            </a:r>
            <a:r>
              <a:rPr lang="en-US" sz="2000" b="1" dirty="0"/>
              <a:t> </a:t>
            </a:r>
            <a:r>
              <a:rPr lang="en-US" sz="2000" b="1" dirty="0" err="1"/>
              <a:t>godina</a:t>
            </a:r>
            <a:endParaRPr lang="en-US" sz="2000" b="1" dirty="0"/>
          </a:p>
          <a:p>
            <a:r>
              <a:rPr lang="en-US" sz="2000" b="1" dirty="0"/>
              <a:t>F32 </a:t>
            </a:r>
            <a:r>
              <a:rPr lang="en-US" sz="2000" b="1" dirty="0" err="1"/>
              <a:t>depresivni</a:t>
            </a:r>
            <a:r>
              <a:rPr lang="en-US" sz="2000" b="1" dirty="0"/>
              <a:t> </a:t>
            </a:r>
            <a:r>
              <a:rPr lang="en-US" sz="2000" b="1" dirty="0" err="1"/>
              <a:t>poremećaj</a:t>
            </a:r>
            <a:endParaRPr lang="en-US" sz="2000" dirty="0"/>
          </a:p>
          <a:p>
            <a:r>
              <a:rPr lang="en-US" sz="2000" b="1" dirty="0"/>
              <a:t>F34 </a:t>
            </a:r>
            <a:r>
              <a:rPr lang="en-US" sz="2000" b="1" dirty="0" err="1"/>
              <a:t>anksiozni</a:t>
            </a:r>
            <a:r>
              <a:rPr lang="en-US" sz="2000" b="1" dirty="0"/>
              <a:t> </a:t>
            </a:r>
            <a:r>
              <a:rPr lang="en-US" sz="2000" b="1" dirty="0" err="1"/>
              <a:t>poremećaj</a:t>
            </a:r>
            <a:endParaRPr lang="en-US" sz="2000" dirty="0"/>
          </a:p>
          <a:p>
            <a:r>
              <a:rPr lang="en-US" sz="2000" b="1" dirty="0"/>
              <a:t>F63 </a:t>
            </a:r>
            <a:r>
              <a:rPr lang="en-US" sz="2000" b="1" dirty="0" err="1"/>
              <a:t>patološko</a:t>
            </a:r>
            <a:r>
              <a:rPr lang="en-US" sz="2000" b="1" dirty="0"/>
              <a:t> </a:t>
            </a:r>
            <a:r>
              <a:rPr lang="en-US" sz="2000" b="1" dirty="0" err="1"/>
              <a:t>kockanje</a:t>
            </a:r>
            <a:endParaRPr lang="en-US" sz="2000" dirty="0"/>
          </a:p>
          <a:p>
            <a:r>
              <a:rPr lang="en-US" sz="2000" b="1" dirty="0"/>
              <a:t>F60.3 </a:t>
            </a:r>
            <a:r>
              <a:rPr lang="en-US" sz="2000" b="1" dirty="0" err="1"/>
              <a:t>granični</a:t>
            </a:r>
            <a:r>
              <a:rPr lang="en-US" sz="2000" b="1" dirty="0"/>
              <a:t> </a:t>
            </a:r>
            <a:r>
              <a:rPr lang="en-US" sz="2000" b="1" dirty="0" err="1"/>
              <a:t>poremećaj</a:t>
            </a:r>
            <a:r>
              <a:rPr lang="en-US" sz="2000" b="1" dirty="0"/>
              <a:t> </a:t>
            </a:r>
            <a:r>
              <a:rPr lang="en-US" sz="2000" b="1" dirty="0" err="1"/>
              <a:t>ličnosti</a:t>
            </a:r>
            <a:endParaRPr lang="en-US" sz="2000" b="1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*Svi </a:t>
            </a:r>
            <a:r>
              <a:rPr lang="en-US" sz="2000" dirty="0" err="1"/>
              <a:t>lični</a:t>
            </a:r>
            <a:r>
              <a:rPr lang="en-US" sz="2000" dirty="0"/>
              <a:t> </a:t>
            </a:r>
            <a:r>
              <a:rPr lang="en-US" sz="2000" dirty="0" err="1"/>
              <a:t>podaci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izmenjeni</a:t>
            </a:r>
            <a:r>
              <a:rPr lang="en-US" sz="2000" dirty="0"/>
              <a:t> </a:t>
            </a:r>
            <a:r>
              <a:rPr lang="en-US" sz="2000" dirty="0" err="1"/>
              <a:t>radi</a:t>
            </a:r>
            <a:r>
              <a:rPr lang="en-US" sz="2000" dirty="0"/>
              <a:t> </a:t>
            </a:r>
            <a:r>
              <a:rPr lang="en-US" sz="2000" dirty="0" err="1"/>
              <a:t>zaštite</a:t>
            </a:r>
            <a:r>
              <a:rPr lang="en-US" sz="2000" dirty="0"/>
              <a:t> </a:t>
            </a:r>
            <a:r>
              <a:rPr lang="en-US" sz="2000" dirty="0" err="1"/>
              <a:t>identiteta</a:t>
            </a:r>
            <a:r>
              <a:rPr lang="en-US" sz="2000" dirty="0"/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sr-Latn-RS" sz="1400" dirty="0"/>
          </a:p>
        </p:txBody>
      </p:sp>
    </p:spTree>
    <p:extLst>
      <p:ext uri="{BB962C8B-B14F-4D97-AF65-F5344CB8AC3E}">
        <p14:creationId xmlns:p14="http://schemas.microsoft.com/office/powerpoint/2010/main" val="1486411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DF16C-BDCD-7DD2-CB4B-12D8885E6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237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Psihijatrijska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istorija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povod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za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upućivanje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7ABA25-399C-6785-EDA9-47544BB61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3800"/>
            <a:ext cx="10920984" cy="46672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 err="1"/>
              <a:t>Psihijatrijska</a:t>
            </a:r>
            <a:r>
              <a:rPr lang="en-US" sz="1800" b="1" dirty="0"/>
              <a:t> </a:t>
            </a:r>
            <a:r>
              <a:rPr lang="en-US" sz="1800" b="1" dirty="0" err="1"/>
              <a:t>i</a:t>
            </a:r>
            <a:r>
              <a:rPr lang="en-US" sz="1800" b="1" dirty="0"/>
              <a:t> </a:t>
            </a:r>
            <a:r>
              <a:rPr lang="en-US" sz="1800" b="1" dirty="0" err="1"/>
              <a:t>terapijska</a:t>
            </a:r>
            <a:r>
              <a:rPr lang="en-US" sz="1800" b="1" dirty="0"/>
              <a:t> </a:t>
            </a:r>
            <a:r>
              <a:rPr lang="en-US" sz="1800" b="1" dirty="0" err="1"/>
              <a:t>istorija</a:t>
            </a:r>
            <a:endParaRPr lang="en-US" sz="1800" b="1" dirty="0"/>
          </a:p>
          <a:p>
            <a:r>
              <a:rPr lang="en-US" sz="1800" dirty="0" err="1"/>
              <a:t>Trenutna</a:t>
            </a:r>
            <a:r>
              <a:rPr lang="en-US" sz="1800" dirty="0"/>
              <a:t> </a:t>
            </a:r>
            <a:r>
              <a:rPr lang="en-US" sz="1800" dirty="0" err="1"/>
              <a:t>th</a:t>
            </a:r>
            <a:r>
              <a:rPr lang="en-US" sz="1800" dirty="0"/>
              <a:t>: Zoloft (SSRI), Lamictal (</a:t>
            </a:r>
            <a:r>
              <a:rPr lang="en-US" sz="1800" dirty="0" err="1"/>
              <a:t>stabilizator</a:t>
            </a:r>
            <a:r>
              <a:rPr lang="en-US" sz="1800" dirty="0"/>
              <a:t>), </a:t>
            </a:r>
            <a:r>
              <a:rPr lang="en-US" sz="1800" dirty="0" err="1"/>
              <a:t>Aktavel</a:t>
            </a:r>
            <a:r>
              <a:rPr lang="en-US" sz="1800" dirty="0"/>
              <a:t> (</a:t>
            </a:r>
            <a:r>
              <a:rPr lang="en-US" sz="1800" dirty="0" err="1"/>
              <a:t>atipični</a:t>
            </a:r>
            <a:r>
              <a:rPr lang="en-US" sz="1800" dirty="0"/>
              <a:t> AP), </a:t>
            </a:r>
            <a:r>
              <a:rPr lang="en-US" sz="1800" dirty="0" err="1"/>
              <a:t>Lunata</a:t>
            </a:r>
            <a:r>
              <a:rPr lang="en-US" sz="1800" dirty="0"/>
              <a:t> (</a:t>
            </a:r>
            <a:r>
              <a:rPr lang="en-US" sz="1800" dirty="0" err="1"/>
              <a:t>sedativ</a:t>
            </a:r>
            <a:r>
              <a:rPr lang="en-US" sz="1800" dirty="0"/>
              <a:t>), </a:t>
            </a:r>
            <a:r>
              <a:rPr lang="en-US" sz="1800" dirty="0" err="1"/>
              <a:t>Trittico</a:t>
            </a:r>
            <a:r>
              <a:rPr lang="en-US" sz="1800" dirty="0"/>
              <a:t> (AD), Lorazepam (BZD)</a:t>
            </a:r>
          </a:p>
          <a:p>
            <a:r>
              <a:rPr lang="en-US" sz="1800" dirty="0" err="1"/>
              <a:t>Lečena</a:t>
            </a:r>
            <a:r>
              <a:rPr lang="en-US" sz="1800" dirty="0"/>
              <a:t> 2020. </a:t>
            </a:r>
            <a:r>
              <a:rPr lang="en-US" sz="1800" dirty="0" err="1"/>
              <a:t>dispanzerski</a:t>
            </a:r>
            <a:r>
              <a:rPr lang="en-US" sz="1800" dirty="0"/>
              <a:t> </a:t>
            </a:r>
            <a:r>
              <a:rPr lang="en-US" sz="1800" dirty="0" err="1"/>
              <a:t>zbog</a:t>
            </a:r>
            <a:r>
              <a:rPr lang="en-US" sz="1800" dirty="0"/>
              <a:t> </a:t>
            </a:r>
            <a:r>
              <a:rPr lang="en-US" sz="1800" dirty="0" err="1"/>
              <a:t>alkohola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kockanja</a:t>
            </a:r>
            <a:endParaRPr lang="en-US" sz="1800" dirty="0"/>
          </a:p>
          <a:p>
            <a:r>
              <a:rPr lang="en-US" sz="1800" dirty="0"/>
              <a:t>Tada </a:t>
            </a:r>
            <a:r>
              <a:rPr lang="en-US" sz="1800" dirty="0" err="1"/>
              <a:t>emocionalno</a:t>
            </a:r>
            <a:r>
              <a:rPr lang="en-US" sz="1800" dirty="0"/>
              <a:t> </a:t>
            </a:r>
            <a:r>
              <a:rPr lang="en-US" sz="1800" dirty="0" err="1"/>
              <a:t>destabilizovana</a:t>
            </a:r>
            <a:r>
              <a:rPr lang="en-US" sz="1800" dirty="0"/>
              <a:t> </a:t>
            </a:r>
            <a:r>
              <a:rPr lang="en-US" sz="1800" dirty="0" err="1"/>
              <a:t>zbog</a:t>
            </a:r>
            <a:r>
              <a:rPr lang="en-US" sz="1800" dirty="0"/>
              <a:t> </a:t>
            </a:r>
            <a:r>
              <a:rPr lang="en-US" sz="1800" dirty="0" err="1"/>
              <a:t>neuzvraćene</a:t>
            </a:r>
            <a:r>
              <a:rPr lang="en-US" sz="1800" dirty="0"/>
              <a:t> </a:t>
            </a:r>
            <a:r>
              <a:rPr lang="en-US" sz="1800" dirty="0" err="1"/>
              <a:t>ljubavi</a:t>
            </a:r>
            <a:r>
              <a:rPr lang="en-US" sz="1800" dirty="0"/>
              <a:t> </a:t>
            </a:r>
            <a:r>
              <a:rPr lang="en-US" sz="1800" dirty="0" err="1"/>
              <a:t>prema</a:t>
            </a:r>
            <a:r>
              <a:rPr lang="en-US" sz="1800" dirty="0"/>
              <a:t> </a:t>
            </a:r>
            <a:r>
              <a:rPr lang="en-US" sz="1800" dirty="0" err="1"/>
              <a:t>ženi</a:t>
            </a:r>
            <a:endParaRPr lang="en-US" sz="1800" dirty="0"/>
          </a:p>
          <a:p>
            <a:pPr marL="0" indent="0">
              <a:buNone/>
            </a:pPr>
            <a:r>
              <a:rPr lang="en-US" sz="1800" b="1" dirty="0" err="1"/>
              <a:t>Elementi</a:t>
            </a:r>
            <a:r>
              <a:rPr lang="en-US" sz="1800" b="1" dirty="0"/>
              <a:t> koji </a:t>
            </a:r>
            <a:r>
              <a:rPr lang="en-US" sz="1800" b="1" dirty="0" err="1"/>
              <a:t>ukazuju</a:t>
            </a:r>
            <a:r>
              <a:rPr lang="en-US" sz="1800" b="1" dirty="0"/>
              <a:t> </a:t>
            </a:r>
            <a:r>
              <a:rPr lang="en-US" sz="1800" b="1" dirty="0" err="1"/>
              <a:t>na</a:t>
            </a:r>
            <a:r>
              <a:rPr lang="en-US" sz="1800" b="1" dirty="0"/>
              <a:t> </a:t>
            </a:r>
            <a:r>
              <a:rPr lang="en-US" sz="1800" b="1" dirty="0" err="1"/>
              <a:t>difuziju</a:t>
            </a:r>
            <a:r>
              <a:rPr lang="en-US" sz="1800" b="1" dirty="0"/>
              <a:t> </a:t>
            </a:r>
            <a:r>
              <a:rPr lang="en-US" sz="1800" b="1" dirty="0" err="1"/>
              <a:t>identiteta</a:t>
            </a:r>
            <a:endParaRPr lang="en-US" sz="1800" b="1" dirty="0"/>
          </a:p>
          <a:p>
            <a:r>
              <a:rPr lang="en-US" sz="1800" dirty="0" err="1"/>
              <a:t>Izrazita</a:t>
            </a:r>
            <a:r>
              <a:rPr lang="en-US" sz="1800" dirty="0"/>
              <a:t> </a:t>
            </a:r>
            <a:r>
              <a:rPr lang="en-US" sz="1800" dirty="0" err="1"/>
              <a:t>nelagodnost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distanciranost</a:t>
            </a:r>
            <a:r>
              <a:rPr lang="en-US" sz="1800" dirty="0"/>
              <a:t> </a:t>
            </a:r>
            <a:r>
              <a:rPr lang="en-US" sz="1800" dirty="0" err="1"/>
              <a:t>prema</a:t>
            </a:r>
            <a:r>
              <a:rPr lang="en-US" sz="1800" dirty="0"/>
              <a:t> </a:t>
            </a:r>
            <a:r>
              <a:rPr lang="en-US" sz="1800" dirty="0" err="1"/>
              <a:t>telu</a:t>
            </a:r>
            <a:endParaRPr lang="en-US" sz="1800" dirty="0"/>
          </a:p>
          <a:p>
            <a:r>
              <a:rPr lang="en-US" sz="1800" dirty="0" err="1"/>
              <a:t>Izbegavanje</a:t>
            </a:r>
            <a:r>
              <a:rPr lang="en-US" sz="1800" dirty="0"/>
              <a:t> </a:t>
            </a:r>
            <a:r>
              <a:rPr lang="en-US" sz="1800" dirty="0" err="1"/>
              <a:t>ogledanja</a:t>
            </a:r>
            <a:r>
              <a:rPr lang="en-US" sz="1800" dirty="0"/>
              <a:t>, </a:t>
            </a:r>
            <a:r>
              <a:rPr lang="en-US" sz="1800" dirty="0" err="1"/>
              <a:t>posebno</a:t>
            </a:r>
            <a:r>
              <a:rPr lang="en-US" sz="1800" dirty="0"/>
              <a:t> naga</a:t>
            </a:r>
          </a:p>
          <a:p>
            <a:r>
              <a:rPr lang="en-US" sz="1800" dirty="0"/>
              <a:t>Jak </a:t>
            </a:r>
            <a:r>
              <a:rPr lang="en-US" sz="1800" dirty="0" err="1"/>
              <a:t>diskomfor</a:t>
            </a:r>
            <a:r>
              <a:rPr lang="en-US" sz="1800" dirty="0"/>
              <a:t> u </a:t>
            </a:r>
            <a:r>
              <a:rPr lang="en-US" sz="1800" dirty="0" err="1"/>
              <a:t>kupaćem</a:t>
            </a:r>
            <a:r>
              <a:rPr lang="en-US" sz="1800" dirty="0"/>
              <a:t> </a:t>
            </a:r>
            <a:r>
              <a:rPr lang="en-US" sz="1800" dirty="0" err="1"/>
              <a:t>kostimu</a:t>
            </a:r>
            <a:endParaRPr lang="en-US" sz="1800" dirty="0"/>
          </a:p>
          <a:p>
            <a:r>
              <a:rPr lang="en-US" sz="1800" dirty="0" err="1"/>
              <a:t>Preferira</a:t>
            </a:r>
            <a:r>
              <a:rPr lang="en-US" sz="1800" dirty="0"/>
              <a:t> </a:t>
            </a:r>
            <a:r>
              <a:rPr lang="en-US" sz="1800" dirty="0" err="1"/>
              <a:t>široku</a:t>
            </a:r>
            <a:r>
              <a:rPr lang="en-US" sz="1800" dirty="0"/>
              <a:t> </a:t>
            </a:r>
            <a:r>
              <a:rPr lang="en-US" sz="1800" dirty="0" err="1"/>
              <a:t>odeću</a:t>
            </a:r>
            <a:r>
              <a:rPr lang="en-US" sz="1800" dirty="0"/>
              <a:t>, </a:t>
            </a:r>
            <a:r>
              <a:rPr lang="en-US" sz="1800" dirty="0" err="1"/>
              <a:t>patike</a:t>
            </a:r>
            <a:r>
              <a:rPr lang="en-US" sz="1800" dirty="0"/>
              <a:t>, </a:t>
            </a:r>
            <a:r>
              <a:rPr lang="en-US" sz="1800" dirty="0" err="1"/>
              <a:t>pantalone</a:t>
            </a:r>
            <a:r>
              <a:rPr lang="en-US" sz="1800" dirty="0"/>
              <a:t>; </a:t>
            </a:r>
            <a:r>
              <a:rPr lang="en-US" sz="1800" dirty="0" err="1"/>
              <a:t>voli</a:t>
            </a:r>
            <a:r>
              <a:rPr lang="en-US" sz="1800" dirty="0"/>
              <a:t> </a:t>
            </a:r>
            <a:r>
              <a:rPr lang="en-US" sz="1800" dirty="0" err="1"/>
              <a:t>zimsku</a:t>
            </a:r>
            <a:r>
              <a:rPr lang="en-US" sz="1800" dirty="0"/>
              <a:t> </a:t>
            </a:r>
            <a:r>
              <a:rPr lang="en-US" sz="1800" dirty="0" err="1"/>
              <a:t>garderobu</a:t>
            </a:r>
            <a:endParaRPr lang="en-US" sz="1800" dirty="0"/>
          </a:p>
          <a:p>
            <a:r>
              <a:rPr lang="en-US" sz="1800" dirty="0"/>
              <a:t>U online </a:t>
            </a:r>
            <a:r>
              <a:rPr lang="en-US" sz="1800" dirty="0" err="1"/>
              <a:t>prostoru</a:t>
            </a:r>
            <a:r>
              <a:rPr lang="en-US" sz="1800" dirty="0"/>
              <a:t> </a:t>
            </a:r>
            <a:r>
              <a:rPr lang="en-US" sz="1800" dirty="0" err="1"/>
              <a:t>povremeno</a:t>
            </a:r>
            <a:r>
              <a:rPr lang="en-US" sz="1800" dirty="0"/>
              <a:t> </a:t>
            </a:r>
            <a:r>
              <a:rPr lang="en-US" sz="1800" dirty="0" err="1"/>
              <a:t>kreirala</a:t>
            </a:r>
            <a:r>
              <a:rPr lang="en-US" sz="1800" dirty="0"/>
              <a:t> „</a:t>
            </a:r>
            <a:r>
              <a:rPr lang="en-US" sz="1800" dirty="0" err="1"/>
              <a:t>drugačiju</a:t>
            </a:r>
            <a:r>
              <a:rPr lang="en-US" sz="1800" dirty="0"/>
              <a:t> </a:t>
            </a:r>
            <a:r>
              <a:rPr lang="en-US" sz="1800" dirty="0" err="1"/>
              <a:t>verziju</a:t>
            </a:r>
            <a:r>
              <a:rPr lang="en-US" sz="1800" dirty="0"/>
              <a:t> </a:t>
            </a:r>
            <a:r>
              <a:rPr lang="en-US" sz="1800" dirty="0" err="1"/>
              <a:t>sebe</a:t>
            </a:r>
            <a:r>
              <a:rPr lang="en-US" sz="1800" dirty="0"/>
              <a:t>“</a:t>
            </a:r>
          </a:p>
          <a:p>
            <a:r>
              <a:rPr lang="en-US" sz="1800" dirty="0" err="1"/>
              <a:t>Deklariše</a:t>
            </a:r>
            <a:r>
              <a:rPr lang="en-US" sz="1800" dirty="0"/>
              <a:t> se </a:t>
            </a:r>
            <a:r>
              <a:rPr lang="en-US" sz="1800" dirty="0" err="1"/>
              <a:t>kao</a:t>
            </a:r>
            <a:r>
              <a:rPr lang="en-US" sz="1800" dirty="0"/>
              <a:t> </a:t>
            </a:r>
            <a:r>
              <a:rPr lang="en-US" sz="1800" dirty="0" err="1"/>
              <a:t>biseksualna</a:t>
            </a:r>
            <a:r>
              <a:rPr lang="en-US" sz="1800" dirty="0"/>
              <a:t>, </a:t>
            </a:r>
            <a:r>
              <a:rPr lang="en-US" sz="1800" dirty="0" err="1"/>
              <a:t>ali</a:t>
            </a:r>
            <a:r>
              <a:rPr lang="en-US" sz="1800" dirty="0"/>
              <a:t> se </a:t>
            </a:r>
            <a:r>
              <a:rPr lang="en-US" sz="1800" dirty="0" err="1"/>
              <a:t>zaljubljuje</a:t>
            </a:r>
            <a:r>
              <a:rPr lang="en-US" sz="1800" dirty="0"/>
              <a:t> </a:t>
            </a:r>
            <a:r>
              <a:rPr lang="en-US" sz="1800" dirty="0" err="1"/>
              <a:t>gotovo</a:t>
            </a:r>
            <a:r>
              <a:rPr lang="en-US" sz="1800" dirty="0"/>
              <a:t> </a:t>
            </a:r>
            <a:r>
              <a:rPr lang="en-US" sz="1800" dirty="0" err="1"/>
              <a:t>isključivo</a:t>
            </a:r>
            <a:r>
              <a:rPr lang="en-US" sz="1800" dirty="0"/>
              <a:t> u </a:t>
            </a:r>
            <a:r>
              <a:rPr lang="en-US" sz="1800" dirty="0" err="1"/>
              <a:t>žene</a:t>
            </a:r>
            <a:endParaRPr lang="en-US" sz="1800" dirty="0"/>
          </a:p>
          <a:p>
            <a:pPr marL="0" indent="0">
              <a:buNone/>
            </a:pPr>
            <a:r>
              <a:rPr lang="en-US" sz="1800" b="1" dirty="0" err="1"/>
              <a:t>Dosadašnje</a:t>
            </a:r>
            <a:r>
              <a:rPr lang="en-US" sz="1800" b="1" dirty="0"/>
              <a:t> </a:t>
            </a:r>
            <a:r>
              <a:rPr lang="en-US" sz="1800" b="1" dirty="0" err="1"/>
              <a:t>psihološke</a:t>
            </a:r>
            <a:r>
              <a:rPr lang="en-US" sz="1800" b="1" dirty="0"/>
              <a:t> </a:t>
            </a:r>
            <a:r>
              <a:rPr lang="en-US" sz="1800" b="1" dirty="0" err="1"/>
              <a:t>procene</a:t>
            </a:r>
            <a:endParaRPr lang="en-US" sz="1800" b="1" dirty="0"/>
          </a:p>
          <a:p>
            <a:r>
              <a:rPr lang="en-US" sz="1800" dirty="0" err="1"/>
              <a:t>Psihološko</a:t>
            </a:r>
            <a:r>
              <a:rPr lang="en-US" sz="1800" dirty="0"/>
              <a:t> </a:t>
            </a:r>
            <a:r>
              <a:rPr lang="en-US" sz="1800" dirty="0" err="1"/>
              <a:t>testiranje</a:t>
            </a:r>
            <a:r>
              <a:rPr lang="en-US" sz="1800" dirty="0"/>
              <a:t> u </a:t>
            </a:r>
            <a:r>
              <a:rPr lang="en-US" sz="1800" dirty="0" err="1"/>
              <a:t>Austriji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Srbiji</a:t>
            </a:r>
            <a:r>
              <a:rPr lang="en-US" sz="1800" dirty="0"/>
              <a:t> </a:t>
            </a:r>
            <a:r>
              <a:rPr lang="en-US" sz="1800" dirty="0" err="1"/>
              <a:t>ukazuje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b="1" dirty="0" err="1"/>
              <a:t>granični</a:t>
            </a:r>
            <a:r>
              <a:rPr lang="en-US" sz="1800" b="1" dirty="0"/>
              <a:t> </a:t>
            </a:r>
            <a:r>
              <a:rPr lang="en-US" sz="1800" b="1" dirty="0" err="1"/>
              <a:t>poremećaj</a:t>
            </a:r>
            <a:r>
              <a:rPr lang="en-US" sz="1800" b="1" dirty="0"/>
              <a:t> </a:t>
            </a:r>
            <a:r>
              <a:rPr lang="en-US" sz="1800" b="1" dirty="0" err="1"/>
              <a:t>ličnosti</a:t>
            </a:r>
            <a:br>
              <a:rPr lang="en-US" sz="1800" dirty="0"/>
            </a:br>
            <a:endParaRPr lang="sr-Latn-RS" sz="1800" dirty="0"/>
          </a:p>
        </p:txBody>
      </p:sp>
    </p:spTree>
    <p:extLst>
      <p:ext uri="{BB962C8B-B14F-4D97-AF65-F5344CB8AC3E}">
        <p14:creationId xmlns:p14="http://schemas.microsoft.com/office/powerpoint/2010/main" val="1630666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BD4C6-62E5-F53E-F0BF-9247F8948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Prvi </a:t>
            </a:r>
            <a:r>
              <a:rPr lang="en-US" sz="3600" b="1" dirty="0" err="1"/>
              <a:t>tragovi</a:t>
            </a:r>
            <a:r>
              <a:rPr lang="en-US" sz="3600" b="1" dirty="0"/>
              <a:t> koji </a:t>
            </a:r>
            <a:r>
              <a:rPr lang="en-US" sz="3600" b="1" dirty="0" err="1"/>
              <a:t>vode</a:t>
            </a:r>
            <a:r>
              <a:rPr lang="en-US" sz="3600" b="1" dirty="0"/>
              <a:t> ka </a:t>
            </a:r>
            <a:r>
              <a:rPr lang="en-US" sz="3600" b="1" dirty="0" err="1"/>
              <a:t>dijagnozi</a:t>
            </a:r>
            <a:r>
              <a:rPr lang="en-US" sz="3600" b="1" dirty="0"/>
              <a:t> </a:t>
            </a:r>
            <a:r>
              <a:rPr lang="en-US" sz="3600" b="1" dirty="0" err="1"/>
              <a:t>graničnog</a:t>
            </a:r>
            <a:r>
              <a:rPr lang="en-US" sz="3600" b="1" dirty="0"/>
              <a:t> PL</a:t>
            </a:r>
            <a:endParaRPr lang="sr-Latn-RS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500B20-05D7-6C71-D1D2-33B006DD9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93463"/>
          </a:xfrm>
        </p:spPr>
        <p:txBody>
          <a:bodyPr>
            <a:noAutofit/>
          </a:bodyPr>
          <a:lstStyle/>
          <a:p>
            <a:r>
              <a:rPr lang="sr-Latn-RS" sz="2400" dirty="0"/>
              <a:t>Impulsivna ponašanja (alkohol, kockanje, impulsivni iznosi)</a:t>
            </a:r>
            <a:endParaRPr lang="en-US" sz="2400" dirty="0"/>
          </a:p>
          <a:p>
            <a:r>
              <a:rPr lang="sr-Latn-RS" sz="2400" dirty="0"/>
              <a:t>Intenzivne, neuzvraćene zaljubljenosti u žene kroz adolescenciju i odraslo doba</a:t>
            </a:r>
            <a:endParaRPr lang="en-US" sz="2400" dirty="0"/>
          </a:p>
          <a:p>
            <a:r>
              <a:rPr lang="sr-Latn-RS" sz="2400" dirty="0"/>
              <a:t>Nestabilni i komplikovani odnosi (šefica, bračni par, idealizacija–razočaranje</a:t>
            </a:r>
            <a:r>
              <a:rPr lang="en-US" sz="2400" dirty="0"/>
              <a:t>)</a:t>
            </a:r>
          </a:p>
          <a:p>
            <a:r>
              <a:rPr lang="sr-Latn-RS" sz="2400" dirty="0"/>
              <a:t>Emocionalna </a:t>
            </a:r>
            <a:r>
              <a:rPr lang="sr-Latn-RS" sz="2400" dirty="0" err="1"/>
              <a:t>reaktivnost</a:t>
            </a:r>
            <a:r>
              <a:rPr lang="sr-Latn-RS" sz="2400" dirty="0"/>
              <a:t> na stres, </a:t>
            </a:r>
            <a:r>
              <a:rPr lang="en-US" sz="2400" dirty="0" err="1"/>
              <a:t>teško</a:t>
            </a:r>
            <a:r>
              <a:rPr lang="en-US" sz="2400" dirty="0"/>
              <a:t> </a:t>
            </a:r>
            <a:r>
              <a:rPr lang="en-US" sz="2400" dirty="0" err="1"/>
              <a:t>upravljanje</a:t>
            </a:r>
            <a:r>
              <a:rPr lang="en-US" sz="2400" dirty="0"/>
              <a:t> </a:t>
            </a:r>
            <a:r>
              <a:rPr lang="en-US" sz="2400" dirty="0" err="1"/>
              <a:t>jakim</a:t>
            </a:r>
            <a:r>
              <a:rPr lang="en-US" sz="2400" dirty="0"/>
              <a:t> </a:t>
            </a:r>
            <a:r>
              <a:rPr lang="en-US" sz="2400" dirty="0" err="1"/>
              <a:t>emocijama</a:t>
            </a:r>
            <a:r>
              <a:rPr lang="en-US" sz="2400" dirty="0"/>
              <a:t> (</a:t>
            </a:r>
            <a:r>
              <a:rPr lang="en-US" sz="2400" dirty="0" err="1"/>
              <a:t>brza</a:t>
            </a:r>
            <a:r>
              <a:rPr lang="en-US" sz="2400" dirty="0"/>
              <a:t> </a:t>
            </a:r>
            <a:r>
              <a:rPr lang="en-US" sz="2400" dirty="0" err="1"/>
              <a:t>preplavljenost</a:t>
            </a:r>
            <a:r>
              <a:rPr lang="en-US" sz="2400" dirty="0"/>
              <a:t>)</a:t>
            </a:r>
          </a:p>
          <a:p>
            <a:r>
              <a:rPr lang="sr-Latn-RS" sz="2400" dirty="0"/>
              <a:t>Epizode konfuznog mišljenja pod jakim afektom (bez psihotičnog kvaliteta)</a:t>
            </a:r>
            <a:endParaRPr lang="en-US" sz="2400" dirty="0"/>
          </a:p>
          <a:p>
            <a:r>
              <a:rPr lang="sr-Latn-RS" sz="2400" dirty="0"/>
              <a:t>Porodična nestabilnost (majčina depresija, alkohol, ljubavnik; odsutan otac)</a:t>
            </a:r>
            <a:endParaRPr lang="en-US" sz="2400" dirty="0"/>
          </a:p>
          <a:p>
            <a:r>
              <a:rPr lang="sr-Latn-RS" sz="2400" dirty="0"/>
              <a:t>Raniji nalazi testiranja sugerišu „granični PL“</a:t>
            </a:r>
          </a:p>
        </p:txBody>
      </p:sp>
    </p:spTree>
    <p:extLst>
      <p:ext uri="{BB962C8B-B14F-4D97-AF65-F5344CB8AC3E}">
        <p14:creationId xmlns:p14="http://schemas.microsoft.com/office/powerpoint/2010/main" val="31577387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C89A7-466D-C3EB-BA5F-6F223D4BD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304"/>
            <a:ext cx="10515600" cy="1325563"/>
          </a:xfrm>
        </p:spPr>
        <p:txBody>
          <a:bodyPr>
            <a:normAutofit/>
          </a:bodyPr>
          <a:lstStyle/>
          <a:p>
            <a:r>
              <a:rPr lang="pl-P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Drugi tragovi koji dodatno „liče“ na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granični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PL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27374A-A426-B496-83E5-4E01774CB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6192"/>
            <a:ext cx="10515600" cy="5175504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err="1"/>
              <a:t>Impulsivna</a:t>
            </a:r>
            <a:r>
              <a:rPr lang="en-US" b="1" dirty="0"/>
              <a:t> </a:t>
            </a:r>
            <a:r>
              <a:rPr lang="en-US" b="1" dirty="0" err="1"/>
              <a:t>ponašanja</a:t>
            </a:r>
            <a:r>
              <a:rPr lang="en-US" b="1" dirty="0"/>
              <a:t> u </a:t>
            </a:r>
            <a:r>
              <a:rPr lang="en-US" b="1" dirty="0" err="1"/>
              <a:t>trenucima</a:t>
            </a:r>
            <a:r>
              <a:rPr lang="en-US" b="1" dirty="0"/>
              <a:t> </a:t>
            </a:r>
            <a:r>
              <a:rPr lang="en-US" b="1" dirty="0" err="1"/>
              <a:t>emocionalne</a:t>
            </a:r>
            <a:r>
              <a:rPr lang="en-US" b="1" dirty="0"/>
              <a:t> </a:t>
            </a:r>
            <a:r>
              <a:rPr lang="en-US" b="1" dirty="0" err="1"/>
              <a:t>preplavljenosti</a:t>
            </a:r>
            <a:r>
              <a:rPr lang="en-US" b="1" dirty="0"/>
              <a:t> </a:t>
            </a:r>
          </a:p>
          <a:p>
            <a:pPr marL="0" indent="0">
              <a:buNone/>
            </a:pPr>
            <a:r>
              <a:rPr lang="en-US" i="1" dirty="0"/>
              <a:t>    (</a:t>
            </a:r>
            <a:r>
              <a:rPr lang="en-US" i="1" dirty="0" err="1"/>
              <a:t>alkohol</a:t>
            </a:r>
            <a:r>
              <a:rPr lang="en-US" i="1" dirty="0"/>
              <a:t>, </a:t>
            </a:r>
            <a:r>
              <a:rPr lang="en-US" i="1" dirty="0" err="1"/>
              <a:t>epizode</a:t>
            </a:r>
            <a:r>
              <a:rPr lang="en-US" i="1" dirty="0"/>
              <a:t> </a:t>
            </a:r>
            <a:r>
              <a:rPr lang="en-US" i="1" dirty="0" err="1"/>
              <a:t>kockanja</a:t>
            </a:r>
            <a:r>
              <a:rPr lang="en-US" i="1" dirty="0"/>
              <a:t>, </a:t>
            </a:r>
            <a:r>
              <a:rPr lang="en-US" i="1" dirty="0" err="1"/>
              <a:t>brzi</a:t>
            </a:r>
            <a:r>
              <a:rPr lang="en-US" i="1" dirty="0"/>
              <a:t> </a:t>
            </a:r>
            <a:r>
              <a:rPr lang="en-US" i="1" dirty="0" err="1"/>
              <a:t>impulsi</a:t>
            </a:r>
            <a:r>
              <a:rPr lang="en-US" i="1" dirty="0"/>
              <a:t> bez </a:t>
            </a:r>
            <a:r>
              <a:rPr lang="en-US" i="1" dirty="0" err="1"/>
              <a:t>promišljanja</a:t>
            </a:r>
            <a:r>
              <a:rPr lang="en-US" i="1" dirty="0"/>
              <a:t>)</a:t>
            </a:r>
          </a:p>
          <a:p>
            <a:r>
              <a:rPr lang="en-US" b="1" dirty="0" err="1"/>
              <a:t>Nestabilan</a:t>
            </a:r>
            <a:r>
              <a:rPr lang="en-US" b="1" dirty="0"/>
              <a:t> </a:t>
            </a:r>
            <a:r>
              <a:rPr lang="en-US" b="1" dirty="0" err="1"/>
              <a:t>identitetski</a:t>
            </a:r>
            <a:r>
              <a:rPr lang="en-US" b="1" dirty="0"/>
              <a:t> </a:t>
            </a:r>
            <a:r>
              <a:rPr lang="en-US" b="1" dirty="0" err="1"/>
              <a:t>doživljaj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    </a:t>
            </a:r>
            <a:r>
              <a:rPr lang="en-US" i="1" dirty="0"/>
              <a:t>(</a:t>
            </a:r>
            <a:r>
              <a:rPr lang="en-US" i="1" dirty="0" err="1"/>
              <a:t>deklariše</a:t>
            </a:r>
            <a:r>
              <a:rPr lang="en-US" i="1" dirty="0"/>
              <a:t> se </a:t>
            </a:r>
            <a:r>
              <a:rPr lang="en-US" i="1" dirty="0" err="1"/>
              <a:t>kao</a:t>
            </a:r>
            <a:r>
              <a:rPr lang="en-US" i="1" dirty="0"/>
              <a:t> bi, </a:t>
            </a:r>
            <a:r>
              <a:rPr lang="en-US" i="1" dirty="0" err="1"/>
              <a:t>ali</a:t>
            </a:r>
            <a:r>
              <a:rPr lang="en-US" i="1" dirty="0"/>
              <a:t> u </a:t>
            </a:r>
            <a:r>
              <a:rPr lang="en-US" i="1" dirty="0" err="1"/>
              <a:t>realnosti</a:t>
            </a:r>
            <a:r>
              <a:rPr lang="en-US" i="1" dirty="0"/>
              <a:t> </a:t>
            </a:r>
            <a:r>
              <a:rPr lang="en-US" i="1" dirty="0" err="1"/>
              <a:t>emocionalno</a:t>
            </a:r>
            <a:r>
              <a:rPr lang="en-US" i="1" dirty="0"/>
              <a:t> </a:t>
            </a:r>
            <a:r>
              <a:rPr lang="en-US" i="1" dirty="0" err="1"/>
              <a:t>reaguje</a:t>
            </a:r>
            <a:r>
              <a:rPr lang="en-US" i="1" dirty="0"/>
              <a:t> </a:t>
            </a:r>
            <a:r>
              <a:rPr lang="en-US" i="1" dirty="0" err="1"/>
              <a:t>gotovo</a:t>
            </a:r>
            <a:r>
              <a:rPr lang="en-US" i="1" dirty="0"/>
              <a:t> </a:t>
            </a:r>
            <a:r>
              <a:rPr lang="en-US" i="1" dirty="0" err="1"/>
              <a:t>isključivo</a:t>
            </a:r>
            <a:r>
              <a:rPr lang="en-US" i="1" dirty="0"/>
              <a:t> </a:t>
            </a:r>
            <a:r>
              <a:rPr lang="en-US" i="1" dirty="0" err="1"/>
              <a:t>na</a:t>
            </a:r>
            <a:r>
              <a:rPr lang="en-US" i="1" dirty="0"/>
              <a:t> </a:t>
            </a:r>
            <a:r>
              <a:rPr lang="en-US" i="1" dirty="0" err="1"/>
              <a:t>žene</a:t>
            </a:r>
            <a:r>
              <a:rPr lang="en-US" i="1" dirty="0"/>
              <a:t>)</a:t>
            </a:r>
          </a:p>
          <a:p>
            <a:r>
              <a:rPr lang="en-US" b="1" dirty="0" err="1"/>
              <a:t>Nerazrešena</a:t>
            </a:r>
            <a:r>
              <a:rPr lang="en-US" b="1" dirty="0"/>
              <a:t> </a:t>
            </a:r>
            <a:r>
              <a:rPr lang="en-US" b="1" dirty="0" err="1"/>
              <a:t>psihoseksualna</a:t>
            </a:r>
            <a:r>
              <a:rPr lang="en-US" b="1" dirty="0"/>
              <a:t> </a:t>
            </a:r>
            <a:r>
              <a:rPr lang="en-US" b="1" dirty="0" err="1"/>
              <a:t>dinamika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    </a:t>
            </a:r>
            <a:r>
              <a:rPr lang="en-US" i="1" dirty="0"/>
              <a:t>(</a:t>
            </a:r>
            <a:r>
              <a:rPr lang="en-US" i="1" dirty="0" err="1"/>
              <a:t>prvi</a:t>
            </a:r>
            <a:r>
              <a:rPr lang="en-US" i="1" dirty="0"/>
              <a:t> </a:t>
            </a:r>
            <a:r>
              <a:rPr lang="en-US" i="1" dirty="0" err="1"/>
              <a:t>seksualni</a:t>
            </a:r>
            <a:r>
              <a:rPr lang="en-US" i="1" dirty="0"/>
              <a:t> </a:t>
            </a:r>
            <a:r>
              <a:rPr lang="en-US" i="1" dirty="0" err="1"/>
              <a:t>odnos</a:t>
            </a:r>
            <a:r>
              <a:rPr lang="en-US" i="1" dirty="0"/>
              <a:t> </a:t>
            </a:r>
            <a:r>
              <a:rPr lang="en-US" i="1" dirty="0" err="1"/>
              <a:t>sa</a:t>
            </a:r>
            <a:r>
              <a:rPr lang="en-US" i="1" dirty="0"/>
              <a:t> 26, u </a:t>
            </a:r>
            <a:r>
              <a:rPr lang="en-US" i="1" dirty="0" err="1"/>
              <a:t>kontekstu</a:t>
            </a:r>
            <a:r>
              <a:rPr lang="en-US" i="1" dirty="0"/>
              <a:t> </a:t>
            </a:r>
            <a:r>
              <a:rPr lang="en-US" i="1" dirty="0" err="1"/>
              <a:t>bračnog</a:t>
            </a:r>
            <a:r>
              <a:rPr lang="en-US" i="1" dirty="0"/>
              <a:t> para)</a:t>
            </a:r>
          </a:p>
          <a:p>
            <a:r>
              <a:rPr lang="en-US" b="1" dirty="0" err="1"/>
              <a:t>Problemi</a:t>
            </a:r>
            <a:r>
              <a:rPr lang="en-US" b="1" dirty="0"/>
              <a:t> </a:t>
            </a:r>
            <a:r>
              <a:rPr lang="en-US" b="1" dirty="0" err="1"/>
              <a:t>sa</a:t>
            </a:r>
            <a:r>
              <a:rPr lang="en-US" b="1" dirty="0"/>
              <a:t> </a:t>
            </a:r>
            <a:r>
              <a:rPr lang="en-US" b="1" dirty="0" err="1"/>
              <a:t>telesnim</a:t>
            </a:r>
            <a:r>
              <a:rPr lang="en-US" b="1" dirty="0"/>
              <a:t> </a:t>
            </a:r>
            <a:r>
              <a:rPr lang="en-US" b="1" dirty="0" err="1"/>
              <a:t>doživljajem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    </a:t>
            </a:r>
            <a:r>
              <a:rPr lang="en-US" i="1" dirty="0"/>
              <a:t>(</a:t>
            </a:r>
            <a:r>
              <a:rPr lang="en-US" i="1" dirty="0" err="1"/>
              <a:t>neprijatnost</a:t>
            </a:r>
            <a:r>
              <a:rPr lang="en-US" i="1" dirty="0"/>
              <a:t> u </a:t>
            </a:r>
            <a:r>
              <a:rPr lang="en-US" i="1" dirty="0" err="1"/>
              <a:t>kupaćem</a:t>
            </a:r>
            <a:r>
              <a:rPr lang="en-US" i="1" dirty="0"/>
              <a:t>, </a:t>
            </a:r>
            <a:r>
              <a:rPr lang="en-US" i="1" dirty="0" err="1"/>
              <a:t>izbegavanje</a:t>
            </a:r>
            <a:r>
              <a:rPr lang="en-US" i="1" dirty="0"/>
              <a:t> </a:t>
            </a:r>
            <a:r>
              <a:rPr lang="en-US" i="1" dirty="0" err="1"/>
              <a:t>gledanja</a:t>
            </a:r>
            <a:r>
              <a:rPr lang="en-US" i="1" dirty="0"/>
              <a:t> </a:t>
            </a:r>
            <a:r>
              <a:rPr lang="en-US" i="1" dirty="0" err="1"/>
              <a:t>svog</a:t>
            </a:r>
            <a:r>
              <a:rPr lang="en-US" i="1" dirty="0"/>
              <a:t> </a:t>
            </a:r>
            <a:r>
              <a:rPr lang="en-US" i="1" dirty="0" err="1"/>
              <a:t>tela</a:t>
            </a:r>
            <a:r>
              <a:rPr lang="en-US" i="1" dirty="0"/>
              <a:t>, </a:t>
            </a:r>
            <a:r>
              <a:rPr lang="en-US" i="1" dirty="0" err="1"/>
              <a:t>skrivanje</a:t>
            </a:r>
            <a:r>
              <a:rPr lang="en-US" i="1" dirty="0"/>
              <a:t> </a:t>
            </a:r>
            <a:r>
              <a:rPr lang="en-US" i="1" dirty="0" err="1"/>
              <a:t>tela</a:t>
            </a:r>
            <a:r>
              <a:rPr lang="en-US" i="1" dirty="0"/>
              <a:t>)</a:t>
            </a:r>
          </a:p>
          <a:p>
            <a:r>
              <a:rPr lang="en-US" b="1" dirty="0" err="1"/>
              <a:t>Platon­ske</a:t>
            </a:r>
            <a:r>
              <a:rPr lang="en-US" b="1" dirty="0"/>
              <a:t>, </a:t>
            </a:r>
            <a:r>
              <a:rPr lang="en-US" b="1" dirty="0" err="1"/>
              <a:t>jednostrane</a:t>
            </a:r>
            <a:r>
              <a:rPr lang="en-US" b="1" dirty="0"/>
              <a:t>, </a:t>
            </a:r>
            <a:r>
              <a:rPr lang="en-US" b="1" dirty="0" err="1"/>
              <a:t>dugotrajne</a:t>
            </a:r>
            <a:r>
              <a:rPr lang="en-US" b="1" dirty="0"/>
              <a:t> </a:t>
            </a:r>
            <a:r>
              <a:rPr lang="en-US" b="1" dirty="0" err="1"/>
              <a:t>intenzivne</a:t>
            </a:r>
            <a:r>
              <a:rPr lang="en-US" b="1" dirty="0"/>
              <a:t> </a:t>
            </a:r>
            <a:r>
              <a:rPr lang="en-US" b="1" dirty="0" err="1"/>
              <a:t>veze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     </a:t>
            </a:r>
            <a:r>
              <a:rPr lang="en-US" i="1" dirty="0"/>
              <a:t>(</a:t>
            </a:r>
            <a:r>
              <a:rPr lang="en-US" i="1" dirty="0" err="1"/>
              <a:t>godinama</a:t>
            </a:r>
            <a:r>
              <a:rPr lang="en-US" i="1" dirty="0"/>
              <a:t> </a:t>
            </a:r>
            <a:r>
              <a:rPr lang="en-US" i="1" dirty="0" err="1"/>
              <a:t>traje</a:t>
            </a:r>
            <a:r>
              <a:rPr lang="en-US" i="1" dirty="0"/>
              <a:t> </a:t>
            </a:r>
            <a:r>
              <a:rPr lang="en-US" i="1" dirty="0" err="1"/>
              <a:t>ista</a:t>
            </a:r>
            <a:r>
              <a:rPr lang="en-US" i="1" dirty="0"/>
              <a:t> </a:t>
            </a:r>
            <a:r>
              <a:rPr lang="en-US" i="1" dirty="0" err="1"/>
              <a:t>emocionalna</a:t>
            </a:r>
            <a:r>
              <a:rPr lang="en-US" i="1" dirty="0"/>
              <a:t> </a:t>
            </a:r>
            <a:r>
              <a:rPr lang="en-US" i="1" dirty="0" err="1"/>
              <a:t>fiksacija</a:t>
            </a:r>
            <a:r>
              <a:rPr lang="en-US" i="1" dirty="0"/>
              <a:t>)</a:t>
            </a:r>
          </a:p>
          <a:p>
            <a:r>
              <a:rPr lang="en-US" b="1" dirty="0" err="1"/>
              <a:t>Epizode</a:t>
            </a:r>
            <a:r>
              <a:rPr lang="en-US" b="1" dirty="0"/>
              <a:t> </a:t>
            </a:r>
            <a:r>
              <a:rPr lang="en-US" b="1" dirty="0" err="1"/>
              <a:t>konfuzije</a:t>
            </a:r>
            <a:r>
              <a:rPr lang="en-US" b="1" dirty="0"/>
              <a:t> </a:t>
            </a:r>
            <a:r>
              <a:rPr lang="en-US" b="1" dirty="0" err="1"/>
              <a:t>mišljenja</a:t>
            </a:r>
            <a:r>
              <a:rPr lang="en-US" b="1" dirty="0"/>
              <a:t> pod </a:t>
            </a:r>
            <a:r>
              <a:rPr lang="en-US" b="1" dirty="0" err="1"/>
              <a:t>jakim</a:t>
            </a:r>
            <a:r>
              <a:rPr lang="en-US" b="1" dirty="0"/>
              <a:t> </a:t>
            </a:r>
            <a:r>
              <a:rPr lang="en-US" b="1" dirty="0" err="1"/>
              <a:t>emocijama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      </a:t>
            </a:r>
            <a:r>
              <a:rPr lang="en-US" i="1" dirty="0"/>
              <a:t>(</a:t>
            </a:r>
            <a:r>
              <a:rPr lang="en-US" i="1" dirty="0" err="1"/>
              <a:t>ali</a:t>
            </a:r>
            <a:r>
              <a:rPr lang="en-US" i="1" dirty="0"/>
              <a:t> bez </a:t>
            </a:r>
            <a:r>
              <a:rPr lang="en-US" i="1" dirty="0" err="1"/>
              <a:t>psihotičnog</a:t>
            </a:r>
            <a:r>
              <a:rPr lang="en-US" i="1" dirty="0"/>
              <a:t> </a:t>
            </a:r>
            <a:r>
              <a:rPr lang="en-US" i="1" dirty="0" err="1"/>
              <a:t>kvaliteta</a:t>
            </a:r>
            <a:r>
              <a:rPr lang="en-US" i="1" dirty="0"/>
              <a:t>)</a:t>
            </a:r>
          </a:p>
          <a:p>
            <a:r>
              <a:rPr lang="en-US" b="1" dirty="0" err="1"/>
              <a:t>Regresivne</a:t>
            </a:r>
            <a:r>
              <a:rPr lang="en-US" b="1" dirty="0"/>
              <a:t> </a:t>
            </a:r>
            <a:r>
              <a:rPr lang="en-US" b="1" dirty="0" err="1"/>
              <a:t>odbrane</a:t>
            </a:r>
            <a:br>
              <a:rPr lang="en-US" dirty="0"/>
            </a:br>
            <a:r>
              <a:rPr lang="en-US" i="1" dirty="0"/>
              <a:t>(</a:t>
            </a:r>
            <a:r>
              <a:rPr lang="en-US" i="1" dirty="0" err="1"/>
              <a:t>fantazija</a:t>
            </a:r>
            <a:r>
              <a:rPr lang="en-US" i="1" dirty="0"/>
              <a:t> </a:t>
            </a:r>
            <a:r>
              <a:rPr lang="en-US" i="1" dirty="0" err="1"/>
              <a:t>kao</a:t>
            </a:r>
            <a:r>
              <a:rPr lang="en-US" i="1" dirty="0"/>
              <a:t> </a:t>
            </a:r>
            <a:r>
              <a:rPr lang="en-US" i="1" dirty="0" err="1"/>
              <a:t>bekstvo</a:t>
            </a:r>
            <a:r>
              <a:rPr lang="en-US" i="1" dirty="0"/>
              <a:t>, </a:t>
            </a:r>
            <a:r>
              <a:rPr lang="en-US" i="1" dirty="0" err="1"/>
              <a:t>stvaranje</a:t>
            </a:r>
            <a:r>
              <a:rPr lang="en-US" i="1" dirty="0"/>
              <a:t> </a:t>
            </a:r>
            <a:r>
              <a:rPr lang="en-US" i="1" dirty="0" err="1"/>
              <a:t>alternativnih</a:t>
            </a:r>
            <a:r>
              <a:rPr lang="en-US" i="1" dirty="0"/>
              <a:t> </a:t>
            </a:r>
            <a:r>
              <a:rPr lang="en-US" i="1" dirty="0" err="1"/>
              <a:t>verzija</a:t>
            </a:r>
            <a:r>
              <a:rPr lang="en-US" i="1" dirty="0"/>
              <a:t> </a:t>
            </a:r>
            <a:r>
              <a:rPr lang="en-US" i="1" dirty="0" err="1"/>
              <a:t>sebe</a:t>
            </a:r>
            <a:r>
              <a:rPr lang="en-US" i="1" dirty="0"/>
              <a:t>)</a:t>
            </a:r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2348061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72C65-1C97-209C-8407-2CB78A1A5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Zašto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bi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većina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psihijatara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posumnjala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granični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PL u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prvih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minuta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628460-A51B-D997-9D64-2E1AE136C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83531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3800" dirty="0"/>
              <a:t>- </a:t>
            </a:r>
            <a:r>
              <a:rPr lang="en-US" sz="3800" dirty="0" err="1"/>
              <a:t>Impulsivna</a:t>
            </a:r>
            <a:r>
              <a:rPr lang="en-US" sz="3800" dirty="0"/>
              <a:t> </a:t>
            </a:r>
            <a:r>
              <a:rPr lang="en-US" sz="3800" dirty="0" err="1"/>
              <a:t>ponašanja</a:t>
            </a:r>
            <a:r>
              <a:rPr lang="en-US" sz="3800" dirty="0"/>
              <a:t> (</a:t>
            </a:r>
            <a:r>
              <a:rPr lang="en-US" sz="3800" dirty="0" err="1"/>
              <a:t>kockanje</a:t>
            </a:r>
            <a:r>
              <a:rPr lang="en-US" sz="3800" dirty="0"/>
              <a:t>, </a:t>
            </a:r>
            <a:r>
              <a:rPr lang="en-US" sz="3800" dirty="0" err="1"/>
              <a:t>alkohol</a:t>
            </a:r>
            <a:r>
              <a:rPr lang="en-US" sz="3800" dirty="0"/>
              <a:t>, </a:t>
            </a:r>
            <a:r>
              <a:rPr lang="en-US" sz="3800" dirty="0" err="1"/>
              <a:t>nagle</a:t>
            </a:r>
            <a:r>
              <a:rPr lang="en-US" sz="3800" dirty="0"/>
              <a:t> </a:t>
            </a:r>
            <a:r>
              <a:rPr lang="en-US" sz="3800" dirty="0" err="1"/>
              <a:t>odluke</a:t>
            </a:r>
            <a:r>
              <a:rPr lang="en-US" sz="3800" dirty="0"/>
              <a:t> pod </a:t>
            </a:r>
            <a:r>
              <a:rPr lang="en-US" sz="3800" dirty="0" err="1"/>
              <a:t>emocijama</a:t>
            </a:r>
            <a:r>
              <a:rPr lang="en-US" sz="3800" dirty="0"/>
              <a:t>)</a:t>
            </a:r>
          </a:p>
          <a:p>
            <a:pPr marL="0" indent="0">
              <a:buNone/>
            </a:pPr>
            <a:r>
              <a:rPr lang="en-US" sz="3800" dirty="0"/>
              <a:t>- </a:t>
            </a:r>
            <a:r>
              <a:rPr lang="en-US" sz="3800" dirty="0" err="1"/>
              <a:t>Intenzivne</a:t>
            </a:r>
            <a:r>
              <a:rPr lang="en-US" sz="3800" dirty="0"/>
              <a:t>, </a:t>
            </a:r>
            <a:r>
              <a:rPr lang="en-US" sz="3800" dirty="0" err="1"/>
              <a:t>nestandardne</a:t>
            </a:r>
            <a:r>
              <a:rPr lang="en-US" sz="3800" dirty="0"/>
              <a:t> </a:t>
            </a:r>
            <a:r>
              <a:rPr lang="en-US" sz="3800" dirty="0" err="1"/>
              <a:t>i</a:t>
            </a:r>
            <a:r>
              <a:rPr lang="en-US" sz="3800" dirty="0"/>
              <a:t> </a:t>
            </a:r>
            <a:r>
              <a:rPr lang="en-US" sz="3800" dirty="0" err="1"/>
              <a:t>najčešće</a:t>
            </a:r>
            <a:r>
              <a:rPr lang="en-US" sz="3800" dirty="0"/>
              <a:t> </a:t>
            </a:r>
            <a:r>
              <a:rPr lang="en-US" sz="3800" dirty="0" err="1"/>
              <a:t>neuzvraćene</a:t>
            </a:r>
            <a:r>
              <a:rPr lang="en-US" sz="3800" dirty="0"/>
              <a:t> </a:t>
            </a:r>
            <a:r>
              <a:rPr lang="en-US" sz="3800" dirty="0" err="1"/>
              <a:t>ljubavne</a:t>
            </a:r>
            <a:r>
              <a:rPr lang="en-US" sz="3800" dirty="0"/>
              <a:t> </a:t>
            </a:r>
            <a:r>
              <a:rPr lang="en-US" sz="3800" dirty="0" err="1"/>
              <a:t>veze</a:t>
            </a:r>
            <a:r>
              <a:rPr lang="en-US" sz="3800" dirty="0"/>
              <a:t> (</a:t>
            </a:r>
            <a:r>
              <a:rPr lang="en-US" sz="3800" dirty="0" err="1"/>
              <a:t>dugogodišnje</a:t>
            </a:r>
            <a:r>
              <a:rPr lang="en-US" sz="3800" dirty="0"/>
              <a:t> </a:t>
            </a:r>
            <a:r>
              <a:rPr lang="en-US" sz="3800" dirty="0" err="1"/>
              <a:t>fiksacije</a:t>
            </a:r>
            <a:r>
              <a:rPr lang="en-US" sz="3800" dirty="0"/>
              <a:t>, </a:t>
            </a:r>
            <a:r>
              <a:rPr lang="en-US" sz="3800" dirty="0" err="1"/>
              <a:t>idealizacija</a:t>
            </a:r>
            <a:r>
              <a:rPr lang="en-US" sz="3800" dirty="0"/>
              <a:t>)</a:t>
            </a:r>
          </a:p>
          <a:p>
            <a:pPr marL="0" indent="0">
              <a:buNone/>
            </a:pPr>
            <a:r>
              <a:rPr lang="en-US" sz="3800" dirty="0"/>
              <a:t>- </a:t>
            </a:r>
            <a:r>
              <a:rPr lang="en-US" sz="3800" dirty="0" err="1"/>
              <a:t>Problemi</a:t>
            </a:r>
            <a:r>
              <a:rPr lang="en-US" sz="3800" dirty="0"/>
              <a:t> </a:t>
            </a:r>
            <a:r>
              <a:rPr lang="en-US" sz="3800" dirty="0" err="1"/>
              <a:t>sa</a:t>
            </a:r>
            <a:r>
              <a:rPr lang="en-US" sz="3800" dirty="0"/>
              <a:t> </a:t>
            </a:r>
            <a:r>
              <a:rPr lang="en-US" sz="3800" dirty="0" err="1"/>
              <a:t>identitetom</a:t>
            </a:r>
            <a:r>
              <a:rPr lang="en-US" sz="3800" dirty="0"/>
              <a:t> (</a:t>
            </a:r>
            <a:r>
              <a:rPr lang="en-US" sz="3800" dirty="0" err="1"/>
              <a:t>seksualni</a:t>
            </a:r>
            <a:r>
              <a:rPr lang="en-US" sz="3800" dirty="0"/>
              <a:t> </a:t>
            </a:r>
            <a:r>
              <a:rPr lang="en-US" sz="3800" dirty="0" err="1"/>
              <a:t>identitet</a:t>
            </a:r>
            <a:r>
              <a:rPr lang="en-US" sz="3800" dirty="0"/>
              <a:t>, </a:t>
            </a:r>
            <a:r>
              <a:rPr lang="en-US" sz="3800" dirty="0" err="1"/>
              <a:t>telesni</a:t>
            </a:r>
            <a:r>
              <a:rPr lang="en-US" sz="3800" dirty="0"/>
              <a:t> </a:t>
            </a:r>
            <a:r>
              <a:rPr lang="en-US" sz="3800" dirty="0" err="1"/>
              <a:t>doživljaj</a:t>
            </a:r>
            <a:r>
              <a:rPr lang="en-US" sz="3800" dirty="0"/>
              <a:t>, </a:t>
            </a:r>
            <a:r>
              <a:rPr lang="en-US" sz="3800" dirty="0" err="1"/>
              <a:t>odnosi</a:t>
            </a:r>
            <a:r>
              <a:rPr lang="en-US" sz="3800" dirty="0"/>
              <a:t>)</a:t>
            </a:r>
          </a:p>
          <a:p>
            <a:pPr marL="0" indent="0">
              <a:buNone/>
            </a:pPr>
            <a:r>
              <a:rPr lang="en-US" sz="3800" dirty="0"/>
              <a:t>- </a:t>
            </a:r>
            <a:r>
              <a:rPr lang="en-US" sz="3800" dirty="0" err="1"/>
              <a:t>Afektivna</a:t>
            </a:r>
            <a:r>
              <a:rPr lang="en-US" sz="3800" dirty="0"/>
              <a:t> </a:t>
            </a:r>
            <a:r>
              <a:rPr lang="en-US" sz="3800" dirty="0" err="1"/>
              <a:t>reaktivnost</a:t>
            </a:r>
            <a:r>
              <a:rPr lang="en-US" sz="3800" dirty="0"/>
              <a:t> (</a:t>
            </a:r>
            <a:r>
              <a:rPr lang="en-US" sz="3800" dirty="0" err="1"/>
              <a:t>brza</a:t>
            </a:r>
            <a:r>
              <a:rPr lang="en-US" sz="3800" dirty="0"/>
              <a:t> </a:t>
            </a:r>
            <a:r>
              <a:rPr lang="en-US" sz="3800" dirty="0" err="1"/>
              <a:t>emocionalna</a:t>
            </a:r>
            <a:r>
              <a:rPr lang="en-US" sz="3800" dirty="0"/>
              <a:t> </a:t>
            </a:r>
            <a:r>
              <a:rPr lang="en-US" sz="3800" dirty="0" err="1"/>
              <a:t>preplavljenost</a:t>
            </a:r>
            <a:r>
              <a:rPr lang="en-US" sz="3800" dirty="0"/>
              <a:t>)</a:t>
            </a:r>
          </a:p>
          <a:p>
            <a:pPr marL="0" indent="0">
              <a:buNone/>
            </a:pPr>
            <a:r>
              <a:rPr lang="en-US" sz="3800" dirty="0"/>
              <a:t>- </a:t>
            </a:r>
            <a:r>
              <a:rPr lang="en-US" sz="3800" dirty="0" err="1"/>
              <a:t>Poremećena</a:t>
            </a:r>
            <a:r>
              <a:rPr lang="en-US" sz="3800" dirty="0"/>
              <a:t> </a:t>
            </a:r>
            <a:r>
              <a:rPr lang="en-US" sz="3800" dirty="0" err="1"/>
              <a:t>porodična</a:t>
            </a:r>
            <a:r>
              <a:rPr lang="en-US" sz="3800" dirty="0"/>
              <a:t> </a:t>
            </a:r>
            <a:r>
              <a:rPr lang="en-US" sz="3800" dirty="0" err="1"/>
              <a:t>dinamika</a:t>
            </a:r>
            <a:r>
              <a:rPr lang="en-US" sz="3800" dirty="0"/>
              <a:t> (</a:t>
            </a:r>
            <a:r>
              <a:rPr lang="en-US" sz="3800" dirty="0" err="1"/>
              <a:t>majčina</a:t>
            </a:r>
            <a:r>
              <a:rPr lang="en-US" sz="3800" dirty="0"/>
              <a:t> </a:t>
            </a:r>
            <a:r>
              <a:rPr lang="en-US" sz="3800" dirty="0" err="1"/>
              <a:t>depresija</a:t>
            </a:r>
            <a:r>
              <a:rPr lang="en-US" sz="3800" dirty="0"/>
              <a:t>, </a:t>
            </a:r>
            <a:r>
              <a:rPr lang="en-US" sz="3800" dirty="0" err="1"/>
              <a:t>alkohol</a:t>
            </a:r>
            <a:r>
              <a:rPr lang="en-US" sz="3800" dirty="0"/>
              <a:t>, </a:t>
            </a:r>
            <a:r>
              <a:rPr lang="en-US" sz="3800" dirty="0" err="1"/>
              <a:t>ljubavnik</a:t>
            </a:r>
            <a:r>
              <a:rPr lang="en-US" sz="3800" dirty="0"/>
              <a:t>; </a:t>
            </a:r>
            <a:r>
              <a:rPr lang="en-US" sz="3800" dirty="0" err="1"/>
              <a:t>otac</a:t>
            </a:r>
            <a:r>
              <a:rPr lang="en-US" sz="3800" dirty="0"/>
              <a:t> </a:t>
            </a:r>
            <a:r>
              <a:rPr lang="en-US" sz="3800" dirty="0" err="1"/>
              <a:t>odsutan</a:t>
            </a:r>
            <a:r>
              <a:rPr lang="en-US" sz="3800" dirty="0"/>
              <a:t>)</a:t>
            </a:r>
          </a:p>
          <a:p>
            <a:pPr marL="0" indent="0">
              <a:buNone/>
            </a:pPr>
            <a:r>
              <a:rPr lang="en-US" sz="3800" dirty="0"/>
              <a:t>- </a:t>
            </a:r>
            <a:r>
              <a:rPr lang="en-US" sz="3800" dirty="0" err="1"/>
              <a:t>Konfuzni</a:t>
            </a:r>
            <a:r>
              <a:rPr lang="en-US" sz="3800" dirty="0"/>
              <a:t> </a:t>
            </a:r>
            <a:r>
              <a:rPr lang="en-US" sz="3800" dirty="0" err="1"/>
              <a:t>narativi</a:t>
            </a:r>
            <a:r>
              <a:rPr lang="en-US" sz="3800" dirty="0"/>
              <a:t> pod </a:t>
            </a:r>
            <a:r>
              <a:rPr lang="en-US" sz="3800" dirty="0" err="1"/>
              <a:t>afektom</a:t>
            </a:r>
            <a:r>
              <a:rPr lang="en-US" sz="3800" dirty="0"/>
              <a:t> (</a:t>
            </a:r>
            <a:r>
              <a:rPr lang="en-US" sz="3800" dirty="0" err="1"/>
              <a:t>kratke</a:t>
            </a:r>
            <a:r>
              <a:rPr lang="en-US" sz="3800" dirty="0"/>
              <a:t> </a:t>
            </a:r>
            <a:r>
              <a:rPr lang="en-US" sz="3800" dirty="0" err="1"/>
              <a:t>epizode</a:t>
            </a:r>
            <a:r>
              <a:rPr lang="en-US" sz="3800" dirty="0"/>
              <a:t> </a:t>
            </a:r>
            <a:r>
              <a:rPr lang="en-US" sz="3800" dirty="0" err="1"/>
              <a:t>dezorganizovanog</a:t>
            </a:r>
            <a:r>
              <a:rPr lang="en-US" sz="3800" dirty="0"/>
              <a:t> </a:t>
            </a:r>
            <a:r>
              <a:rPr lang="en-US" sz="3800" dirty="0" err="1"/>
              <a:t>mišljenja</a:t>
            </a:r>
            <a:r>
              <a:rPr lang="en-US" sz="3800" dirty="0"/>
              <a:t> bez </a:t>
            </a:r>
            <a:r>
              <a:rPr lang="en-US" sz="3800" dirty="0" err="1"/>
              <a:t>psihoze</a:t>
            </a:r>
            <a:r>
              <a:rPr lang="en-US" sz="3800" dirty="0"/>
              <a:t>)</a:t>
            </a:r>
          </a:p>
          <a:p>
            <a:pPr marL="0" indent="0">
              <a:buNone/>
            </a:pPr>
            <a:r>
              <a:rPr lang="en-US" sz="3800" dirty="0"/>
              <a:t>- </a:t>
            </a:r>
            <a:r>
              <a:rPr lang="en-US" sz="3800" dirty="0" err="1"/>
              <a:t>Dijagnostička</a:t>
            </a:r>
            <a:r>
              <a:rPr lang="en-US" sz="3800" dirty="0"/>
              <a:t> “</a:t>
            </a:r>
            <a:r>
              <a:rPr lang="en-US" sz="3800" dirty="0" err="1"/>
              <a:t>inercija</a:t>
            </a:r>
            <a:r>
              <a:rPr lang="en-US" sz="3800" dirty="0"/>
              <a:t>”(</a:t>
            </a:r>
            <a:r>
              <a:rPr lang="en-US" sz="3800" dirty="0" err="1"/>
              <a:t>više</a:t>
            </a:r>
            <a:r>
              <a:rPr lang="en-US" sz="3800" dirty="0"/>
              <a:t> </a:t>
            </a:r>
            <a:r>
              <a:rPr lang="en-US" sz="3800" dirty="0" err="1"/>
              <a:t>dijagnostičara</a:t>
            </a:r>
            <a:r>
              <a:rPr lang="en-US" sz="3800" dirty="0"/>
              <a:t> </a:t>
            </a:r>
            <a:r>
              <a:rPr lang="en-US" sz="3800" dirty="0" err="1"/>
              <a:t>već</a:t>
            </a:r>
            <a:r>
              <a:rPr lang="en-US" sz="3800" dirty="0"/>
              <a:t> </a:t>
            </a:r>
            <a:r>
              <a:rPr lang="en-US" sz="3800" dirty="0" err="1"/>
              <a:t>navodilo</a:t>
            </a:r>
            <a:r>
              <a:rPr lang="en-US" sz="3800" dirty="0"/>
              <a:t> „</a:t>
            </a:r>
            <a:r>
              <a:rPr lang="en-US" sz="3800" dirty="0" err="1"/>
              <a:t>granični</a:t>
            </a:r>
            <a:r>
              <a:rPr lang="en-US" sz="3800" dirty="0"/>
              <a:t> PL“)</a:t>
            </a:r>
          </a:p>
          <a:p>
            <a:pPr marL="0" indent="0">
              <a:buNone/>
            </a:pPr>
            <a:r>
              <a:rPr lang="en-US" sz="3800" dirty="0"/>
              <a:t>- Prava starost </a:t>
            </a:r>
            <a:r>
              <a:rPr lang="en-US" sz="3800" dirty="0" err="1"/>
              <a:t>javljanja</a:t>
            </a:r>
            <a:r>
              <a:rPr lang="en-US" sz="3800" dirty="0"/>
              <a:t>(</a:t>
            </a:r>
            <a:r>
              <a:rPr lang="en-US" sz="3800" dirty="0" err="1"/>
              <a:t>rane</a:t>
            </a:r>
            <a:r>
              <a:rPr lang="en-US" sz="3800" dirty="0"/>
              <a:t> 20-te do </a:t>
            </a:r>
            <a:r>
              <a:rPr lang="en-US" sz="3800" dirty="0" err="1"/>
              <a:t>srednjih</a:t>
            </a:r>
            <a:r>
              <a:rPr lang="en-US" sz="3800" dirty="0"/>
              <a:t> 30-ih)</a:t>
            </a:r>
          </a:p>
          <a:p>
            <a:pPr marL="0" indent="0">
              <a:buNone/>
            </a:pPr>
            <a:endParaRPr lang="en-US" sz="3800" dirty="0"/>
          </a:p>
          <a:p>
            <a:pPr marL="0" indent="0">
              <a:buNone/>
            </a:pPr>
            <a:r>
              <a:rPr lang="en-US" sz="3800" dirty="0" err="1"/>
              <a:t>Konzistentno</a:t>
            </a:r>
            <a:r>
              <a:rPr lang="en-US" sz="3800" dirty="0"/>
              <a:t> </a:t>
            </a:r>
            <a:r>
              <a:rPr lang="en-US" sz="3800" dirty="0" err="1"/>
              <a:t>viđena</a:t>
            </a:r>
            <a:r>
              <a:rPr lang="en-US" sz="3800" dirty="0"/>
              <a:t> u </a:t>
            </a:r>
            <a:r>
              <a:rPr lang="en-US" sz="3800" dirty="0" err="1"/>
              <a:t>različitim</a:t>
            </a:r>
            <a:r>
              <a:rPr lang="en-US" sz="3800" dirty="0"/>
              <a:t> </a:t>
            </a:r>
            <a:r>
              <a:rPr lang="en-US" sz="3800" dirty="0" err="1"/>
              <a:t>zdravstvenim</a:t>
            </a:r>
            <a:r>
              <a:rPr lang="en-US" sz="3800" dirty="0"/>
              <a:t> </a:t>
            </a:r>
            <a:r>
              <a:rPr lang="en-US" sz="3800" dirty="0" err="1"/>
              <a:t>sistemima</a:t>
            </a:r>
            <a:r>
              <a:rPr lang="en-US" sz="3800" dirty="0"/>
              <a:t> (</a:t>
            </a:r>
            <a:r>
              <a:rPr lang="en-US" sz="3800" dirty="0" err="1"/>
              <a:t>Srbija</a:t>
            </a:r>
            <a:r>
              <a:rPr lang="en-US" sz="3800" dirty="0"/>
              <a:t> + </a:t>
            </a:r>
            <a:r>
              <a:rPr lang="en-US" sz="3800" dirty="0" err="1"/>
              <a:t>Austrija</a:t>
            </a:r>
            <a:r>
              <a:rPr lang="en-US" sz="3800" dirty="0"/>
              <a:t>)</a:t>
            </a:r>
          </a:p>
          <a:p>
            <a:pPr marL="0" indent="0">
              <a:buNone/>
            </a:pPr>
            <a:r>
              <a:rPr lang="en-US" sz="3800" dirty="0"/>
              <a:t>U </a:t>
            </a:r>
            <a:r>
              <a:rPr lang="en-US" sz="3800" dirty="0" err="1"/>
              <a:t>zbiru</a:t>
            </a:r>
            <a:r>
              <a:rPr lang="en-US" sz="3800" dirty="0"/>
              <a:t>: </a:t>
            </a:r>
            <a:r>
              <a:rPr lang="en-US" sz="3800" dirty="0" err="1"/>
              <a:t>sve</a:t>
            </a:r>
            <a:r>
              <a:rPr lang="en-US" sz="3800" dirty="0"/>
              <a:t> </a:t>
            </a:r>
            <a:r>
              <a:rPr lang="en-US" sz="3800" dirty="0" err="1"/>
              <a:t>izgleda</a:t>
            </a:r>
            <a:r>
              <a:rPr lang="en-US" sz="3800" dirty="0"/>
              <a:t> </a:t>
            </a:r>
            <a:r>
              <a:rPr lang="en-US" sz="3800" dirty="0" err="1"/>
              <a:t>kao</a:t>
            </a:r>
            <a:r>
              <a:rPr lang="en-US" sz="3800" dirty="0"/>
              <a:t> </a:t>
            </a:r>
            <a:r>
              <a:rPr lang="en-US" sz="3800" dirty="0" err="1"/>
              <a:t>klasična</a:t>
            </a:r>
            <a:r>
              <a:rPr lang="en-US" sz="3800" dirty="0"/>
              <a:t> borderline </a:t>
            </a:r>
            <a:r>
              <a:rPr lang="en-US" sz="3800" dirty="0" err="1"/>
              <a:t>prezentacija</a:t>
            </a:r>
            <a:br>
              <a:rPr lang="en-US" sz="3800" dirty="0"/>
            </a:br>
            <a:r>
              <a:rPr lang="en-US" sz="3800" dirty="0"/>
              <a:t>Ali…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051828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5788A-7800-D244-2263-F944DF1AF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DSM-5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kriterijumi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za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granični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poremećaj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ličnosti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D55F45-0288-B66A-38D4-FE14F7106D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i="1" dirty="0"/>
              <a:t>(</a:t>
            </a:r>
            <a:r>
              <a:rPr lang="en-US" i="1" dirty="0" err="1"/>
              <a:t>potrebno</a:t>
            </a:r>
            <a:r>
              <a:rPr lang="en-US" i="1" dirty="0"/>
              <a:t> ≥5 od 9)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b="1" dirty="0" err="1"/>
              <a:t>Intenzivan</a:t>
            </a:r>
            <a:r>
              <a:rPr lang="en-US" b="1" dirty="0"/>
              <a:t> </a:t>
            </a:r>
            <a:r>
              <a:rPr lang="en-US" b="1" dirty="0" err="1"/>
              <a:t>strah</a:t>
            </a:r>
            <a:r>
              <a:rPr lang="en-US" b="1" dirty="0"/>
              <a:t> od </a:t>
            </a:r>
            <a:r>
              <a:rPr lang="en-US" b="1" dirty="0" err="1"/>
              <a:t>napuštanja</a:t>
            </a:r>
            <a:br>
              <a:rPr lang="en-US" dirty="0"/>
            </a:br>
            <a:r>
              <a:rPr lang="en-US" dirty="0"/>
              <a:t>(ne </a:t>
            </a:r>
            <a:r>
              <a:rPr lang="en-US" dirty="0" err="1"/>
              <a:t>stvarne</a:t>
            </a:r>
            <a:r>
              <a:rPr lang="en-US" dirty="0"/>
              <a:t> </a:t>
            </a:r>
            <a:r>
              <a:rPr lang="en-US" dirty="0" err="1"/>
              <a:t>separacije</a:t>
            </a:r>
            <a:r>
              <a:rPr lang="en-US" dirty="0"/>
              <a:t>,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i="1" dirty="0" err="1"/>
              <a:t>doživljaja</a:t>
            </a:r>
            <a:r>
              <a:rPr lang="en-US" dirty="0"/>
              <a:t> </a:t>
            </a:r>
            <a:r>
              <a:rPr lang="en-US" dirty="0" err="1"/>
              <a:t>napuštanja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b="1" dirty="0" err="1"/>
              <a:t>Nestabilni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intenzivni</a:t>
            </a:r>
            <a:r>
              <a:rPr lang="en-US" b="1" dirty="0"/>
              <a:t> </a:t>
            </a:r>
            <a:r>
              <a:rPr lang="en-US" b="1" dirty="0" err="1"/>
              <a:t>međuljudski</a:t>
            </a:r>
            <a:r>
              <a:rPr lang="en-US" b="1" dirty="0"/>
              <a:t> </a:t>
            </a:r>
            <a:r>
              <a:rPr lang="en-US" b="1" dirty="0" err="1"/>
              <a:t>odnosi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 err="1"/>
              <a:t>klackalica</a:t>
            </a:r>
            <a:r>
              <a:rPr lang="en-US" dirty="0"/>
              <a:t> </a:t>
            </a:r>
            <a:r>
              <a:rPr lang="en-US" dirty="0" err="1"/>
              <a:t>idealizacija</a:t>
            </a:r>
            <a:r>
              <a:rPr lang="en-US" dirty="0"/>
              <a:t> ↔ </a:t>
            </a:r>
            <a:r>
              <a:rPr lang="en-US" dirty="0" err="1"/>
              <a:t>devalvacija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b="1" dirty="0" err="1"/>
              <a:t>Poremećaj</a:t>
            </a:r>
            <a:r>
              <a:rPr lang="en-US" b="1" dirty="0"/>
              <a:t> </a:t>
            </a:r>
            <a:r>
              <a:rPr lang="en-US" b="1" dirty="0" err="1"/>
              <a:t>identiteta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 err="1"/>
              <a:t>nestabilna</a:t>
            </a:r>
            <a:r>
              <a:rPr lang="en-US" dirty="0"/>
              <a:t> </a:t>
            </a:r>
            <a:r>
              <a:rPr lang="en-US" dirty="0" err="1"/>
              <a:t>slika</a:t>
            </a:r>
            <a:r>
              <a:rPr lang="en-US" dirty="0"/>
              <a:t> o </a:t>
            </a:r>
            <a:r>
              <a:rPr lang="en-US" dirty="0" err="1"/>
              <a:t>sebi</a:t>
            </a:r>
            <a:r>
              <a:rPr lang="en-US" dirty="0"/>
              <a:t> / </a:t>
            </a:r>
            <a:r>
              <a:rPr lang="en-US" dirty="0" err="1"/>
              <a:t>osećaj</a:t>
            </a:r>
            <a:r>
              <a:rPr lang="en-US" dirty="0"/>
              <a:t> </a:t>
            </a:r>
            <a:r>
              <a:rPr lang="en-US" dirty="0" err="1"/>
              <a:t>unutrašnje</a:t>
            </a:r>
            <a:r>
              <a:rPr lang="en-US" dirty="0"/>
              <a:t> </a:t>
            </a:r>
            <a:r>
              <a:rPr lang="en-US" dirty="0" err="1"/>
              <a:t>praznine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b="1" dirty="0" err="1"/>
              <a:t>Impulsivnost</a:t>
            </a:r>
            <a:r>
              <a:rPr lang="en-US" b="1" dirty="0"/>
              <a:t> u </a:t>
            </a:r>
            <a:r>
              <a:rPr lang="en-US" b="1" dirty="0" err="1"/>
              <a:t>najmanje</a:t>
            </a:r>
            <a:r>
              <a:rPr lang="en-US" b="1" dirty="0"/>
              <a:t> </a:t>
            </a:r>
            <a:r>
              <a:rPr lang="en-US" b="1" dirty="0" err="1"/>
              <a:t>dve</a:t>
            </a:r>
            <a:r>
              <a:rPr lang="en-US" b="1" dirty="0"/>
              <a:t> </a:t>
            </a:r>
            <a:r>
              <a:rPr lang="en-US" b="1" dirty="0" err="1"/>
              <a:t>oblasti</a:t>
            </a:r>
            <a:r>
              <a:rPr lang="en-US" b="1" dirty="0"/>
              <a:t> </a:t>
            </a:r>
            <a:r>
              <a:rPr lang="en-US" b="1" dirty="0" err="1"/>
              <a:t>koje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štetne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 err="1"/>
              <a:t>seks</a:t>
            </a:r>
            <a:r>
              <a:rPr lang="en-US" dirty="0"/>
              <a:t>, </a:t>
            </a:r>
            <a:r>
              <a:rPr lang="en-US" dirty="0" err="1"/>
              <a:t>droga</a:t>
            </a:r>
            <a:r>
              <a:rPr lang="en-US" dirty="0"/>
              <a:t>, </a:t>
            </a:r>
            <a:r>
              <a:rPr lang="en-US" dirty="0" err="1"/>
              <a:t>novac</a:t>
            </a:r>
            <a:r>
              <a:rPr lang="en-US" dirty="0"/>
              <a:t>, </a:t>
            </a:r>
            <a:r>
              <a:rPr lang="en-US" dirty="0" err="1"/>
              <a:t>sredstva</a:t>
            </a:r>
            <a:r>
              <a:rPr lang="en-US" dirty="0"/>
              <a:t>, </a:t>
            </a:r>
            <a:r>
              <a:rPr lang="en-US" dirty="0" err="1"/>
              <a:t>vožnja</a:t>
            </a:r>
            <a:r>
              <a:rPr lang="en-US" dirty="0"/>
              <a:t>…)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b="1" dirty="0" err="1"/>
              <a:t>Ponavljajuće</a:t>
            </a:r>
            <a:r>
              <a:rPr lang="en-US" b="1" dirty="0"/>
              <a:t> </a:t>
            </a:r>
            <a:r>
              <a:rPr lang="en-US" b="1" dirty="0" err="1"/>
              <a:t>suicidalne</a:t>
            </a:r>
            <a:r>
              <a:rPr lang="en-US" b="1" dirty="0"/>
              <a:t> </a:t>
            </a:r>
            <a:r>
              <a:rPr lang="en-US" b="1" dirty="0" err="1"/>
              <a:t>radnje</a:t>
            </a:r>
            <a:r>
              <a:rPr lang="en-US" b="1" dirty="0"/>
              <a:t> </a:t>
            </a:r>
            <a:r>
              <a:rPr lang="en-US" b="1" dirty="0" err="1"/>
              <a:t>ili</a:t>
            </a:r>
            <a:r>
              <a:rPr lang="en-US" b="1" dirty="0"/>
              <a:t> </a:t>
            </a:r>
            <a:r>
              <a:rPr lang="en-US" b="1" dirty="0" err="1"/>
              <a:t>samopovređivanje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b="1" dirty="0" err="1"/>
              <a:t>Afektivna</a:t>
            </a:r>
            <a:r>
              <a:rPr lang="en-US" b="1" dirty="0"/>
              <a:t> </a:t>
            </a:r>
            <a:r>
              <a:rPr lang="en-US" b="1" dirty="0" err="1"/>
              <a:t>nestabilnost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 err="1"/>
              <a:t>brzi</a:t>
            </a:r>
            <a:r>
              <a:rPr lang="en-US" dirty="0"/>
              <a:t>, </a:t>
            </a:r>
            <a:r>
              <a:rPr lang="en-US" dirty="0" err="1"/>
              <a:t>intenzivni</a:t>
            </a:r>
            <a:r>
              <a:rPr lang="en-US" dirty="0"/>
              <a:t> </a:t>
            </a:r>
            <a:r>
              <a:rPr lang="en-US" dirty="0" err="1"/>
              <a:t>afektivni</a:t>
            </a:r>
            <a:r>
              <a:rPr lang="en-US" dirty="0"/>
              <a:t> </a:t>
            </a:r>
            <a:r>
              <a:rPr lang="en-US" dirty="0" err="1"/>
              <a:t>pomaci</a:t>
            </a:r>
            <a:r>
              <a:rPr lang="en-US" dirty="0"/>
              <a:t> koji </a:t>
            </a:r>
            <a:r>
              <a:rPr lang="en-US" dirty="0" err="1"/>
              <a:t>traju</a:t>
            </a:r>
            <a:r>
              <a:rPr lang="en-US" dirty="0"/>
              <a:t> sate, ne </a:t>
            </a:r>
            <a:r>
              <a:rPr lang="en-US" dirty="0" err="1"/>
              <a:t>dane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b="1" dirty="0" err="1"/>
              <a:t>Hroničan</a:t>
            </a:r>
            <a:r>
              <a:rPr lang="en-US" b="1" dirty="0"/>
              <a:t> </a:t>
            </a:r>
            <a:r>
              <a:rPr lang="en-US" b="1" dirty="0" err="1"/>
              <a:t>osećaj</a:t>
            </a:r>
            <a:r>
              <a:rPr lang="en-US" b="1" dirty="0"/>
              <a:t> </a:t>
            </a:r>
            <a:r>
              <a:rPr lang="en-US" b="1" dirty="0" err="1"/>
              <a:t>praznine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b="1" dirty="0" err="1"/>
              <a:t>Neprimerena</a:t>
            </a:r>
            <a:r>
              <a:rPr lang="en-US" b="1" dirty="0"/>
              <a:t>, </a:t>
            </a:r>
            <a:r>
              <a:rPr lang="en-US" b="1" dirty="0" err="1"/>
              <a:t>intenzivna</a:t>
            </a:r>
            <a:r>
              <a:rPr lang="en-US" b="1" dirty="0"/>
              <a:t> </a:t>
            </a:r>
            <a:r>
              <a:rPr lang="en-US" b="1" dirty="0" err="1"/>
              <a:t>ljutnja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poteškoće</a:t>
            </a:r>
            <a:r>
              <a:rPr lang="en-US" dirty="0"/>
              <a:t> u </a:t>
            </a:r>
            <a:r>
              <a:rPr lang="en-US" dirty="0" err="1"/>
              <a:t>njenoj</a:t>
            </a:r>
            <a:r>
              <a:rPr lang="en-US" dirty="0"/>
              <a:t> </a:t>
            </a:r>
            <a:r>
              <a:rPr lang="en-US" dirty="0" err="1"/>
              <a:t>kontroli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b="1" dirty="0" err="1"/>
              <a:t>Prolazni</a:t>
            </a:r>
            <a:r>
              <a:rPr lang="en-US" b="1" dirty="0"/>
              <a:t> </a:t>
            </a:r>
            <a:r>
              <a:rPr lang="en-US" b="1" dirty="0" err="1"/>
              <a:t>paranoidi</a:t>
            </a:r>
            <a:r>
              <a:rPr lang="en-US" b="1" dirty="0"/>
              <a:t> </a:t>
            </a:r>
            <a:r>
              <a:rPr lang="en-US" b="1" dirty="0" err="1"/>
              <a:t>ili</a:t>
            </a:r>
            <a:r>
              <a:rPr lang="en-US" b="1" dirty="0"/>
              <a:t> </a:t>
            </a:r>
            <a:r>
              <a:rPr lang="en-US" b="1" dirty="0" err="1"/>
              <a:t>disocijativni</a:t>
            </a:r>
            <a:r>
              <a:rPr lang="en-US" b="1" dirty="0"/>
              <a:t> </a:t>
            </a:r>
            <a:r>
              <a:rPr lang="en-US" b="1" dirty="0" err="1"/>
              <a:t>simptomi</a:t>
            </a:r>
            <a:r>
              <a:rPr lang="en-US" b="1" dirty="0"/>
              <a:t> pod </a:t>
            </a:r>
            <a:r>
              <a:rPr lang="en-US" b="1" dirty="0" err="1"/>
              <a:t>stresom</a:t>
            </a:r>
            <a:endParaRPr lang="en-U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1051269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B2D0D-C334-0D49-8C29-10B279D75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Šta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DSM-5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kriterijuma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za BPD ova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osoba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ZAISTA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4B352-AC68-B569-2B81-86909E3403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/>
              <a:t>1. </a:t>
            </a:r>
            <a:r>
              <a:rPr lang="en-US" b="1" dirty="0" err="1"/>
              <a:t>Impulsivnost</a:t>
            </a:r>
            <a:r>
              <a:rPr lang="en-US" b="1" dirty="0"/>
              <a:t> u </a:t>
            </a:r>
            <a:r>
              <a:rPr lang="en-US" b="1" dirty="0" err="1"/>
              <a:t>više</a:t>
            </a:r>
            <a:r>
              <a:rPr lang="en-US" b="1" dirty="0"/>
              <a:t> </a:t>
            </a:r>
            <a:r>
              <a:rPr lang="en-US" b="1" dirty="0" err="1"/>
              <a:t>oblasti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alkohol</a:t>
            </a:r>
            <a:r>
              <a:rPr lang="en-US" dirty="0"/>
              <a:t> (</a:t>
            </a:r>
            <a:r>
              <a:rPr lang="en-US" dirty="0" err="1"/>
              <a:t>epizode</a:t>
            </a:r>
            <a:r>
              <a:rPr lang="en-US" dirty="0"/>
              <a:t>)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kockanje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impulsivni</a:t>
            </a:r>
            <a:r>
              <a:rPr lang="en-US" dirty="0"/>
              <a:t> </a:t>
            </a:r>
            <a:r>
              <a:rPr lang="en-US" dirty="0" err="1"/>
              <a:t>troškovi</a:t>
            </a:r>
            <a:r>
              <a:rPr lang="en-US" dirty="0"/>
              <a:t> / </a:t>
            </a:r>
            <a:r>
              <a:rPr lang="en-US" dirty="0" err="1"/>
              <a:t>brze</a:t>
            </a:r>
            <a:r>
              <a:rPr lang="en-US" dirty="0"/>
              <a:t> </a:t>
            </a:r>
            <a:r>
              <a:rPr lang="en-US" dirty="0" err="1"/>
              <a:t>odluke</a:t>
            </a:r>
            <a:br>
              <a:rPr lang="en-US" dirty="0"/>
            </a:br>
            <a:r>
              <a:rPr lang="en-US" dirty="0"/>
              <a:t>✔ </a:t>
            </a:r>
            <a:r>
              <a:rPr lang="en-US" dirty="0" err="1"/>
              <a:t>prisutno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2. </a:t>
            </a:r>
            <a:r>
              <a:rPr lang="en-US" b="1" dirty="0" err="1"/>
              <a:t>Afektivna</a:t>
            </a:r>
            <a:r>
              <a:rPr lang="en-US" b="1" dirty="0"/>
              <a:t> </a:t>
            </a:r>
            <a:r>
              <a:rPr lang="en-US" b="1" dirty="0" err="1"/>
              <a:t>reaktivnost</a:t>
            </a:r>
            <a:r>
              <a:rPr lang="en-US" b="1" dirty="0"/>
              <a:t> / </a:t>
            </a:r>
            <a:r>
              <a:rPr lang="en-US" b="1" dirty="0" err="1"/>
              <a:t>nestabilnost</a:t>
            </a:r>
            <a:endParaRPr lang="en-US" b="1" dirty="0"/>
          </a:p>
          <a:p>
            <a:pPr marL="0" indent="0">
              <a:lnSpc>
                <a:spcPct val="120000"/>
              </a:lnSpc>
              <a:buNone/>
            </a:pPr>
            <a:r>
              <a:rPr lang="en-US" dirty="0"/>
              <a:t>• </a:t>
            </a:r>
            <a:r>
              <a:rPr lang="en-US" dirty="0" err="1"/>
              <a:t>jaka</a:t>
            </a:r>
            <a:r>
              <a:rPr lang="en-US" dirty="0"/>
              <a:t> </a:t>
            </a:r>
            <a:r>
              <a:rPr lang="en-US" dirty="0" err="1"/>
              <a:t>emocionalna</a:t>
            </a:r>
            <a:r>
              <a:rPr lang="en-US" dirty="0"/>
              <a:t> </a:t>
            </a:r>
            <a:r>
              <a:rPr lang="en-US" dirty="0" err="1"/>
              <a:t>preplavljenost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epizode</a:t>
            </a:r>
            <a:r>
              <a:rPr lang="en-US" dirty="0"/>
              <a:t> </a:t>
            </a:r>
            <a:r>
              <a:rPr lang="en-US" dirty="0" err="1"/>
              <a:t>konfuzije</a:t>
            </a:r>
            <a:r>
              <a:rPr lang="en-US" dirty="0"/>
              <a:t> u </a:t>
            </a:r>
            <a:r>
              <a:rPr lang="en-US" dirty="0" err="1"/>
              <a:t>afektu</a:t>
            </a:r>
            <a:br>
              <a:rPr lang="en-US" dirty="0"/>
            </a:br>
            <a:r>
              <a:rPr lang="en-US" dirty="0"/>
              <a:t>✔ </a:t>
            </a:r>
            <a:r>
              <a:rPr lang="en-US" dirty="0" err="1"/>
              <a:t>prisutno</a:t>
            </a:r>
            <a:br>
              <a:rPr lang="en-US" dirty="0"/>
            </a:br>
            <a:r>
              <a:rPr lang="en-US" b="1" dirty="0"/>
              <a:t>3. </a:t>
            </a:r>
            <a:r>
              <a:rPr lang="en-US" b="1" dirty="0" err="1"/>
              <a:t>Elementi</a:t>
            </a:r>
            <a:r>
              <a:rPr lang="en-US" b="1" dirty="0"/>
              <a:t> </a:t>
            </a:r>
            <a:r>
              <a:rPr lang="en-US" b="1" dirty="0" err="1"/>
              <a:t>problema</a:t>
            </a:r>
            <a:r>
              <a:rPr lang="en-US" b="1" dirty="0"/>
              <a:t> </a:t>
            </a:r>
            <a:r>
              <a:rPr lang="en-US" b="1" dirty="0" err="1"/>
              <a:t>sa</a:t>
            </a:r>
            <a:r>
              <a:rPr lang="en-US" b="1" dirty="0"/>
              <a:t> </a:t>
            </a:r>
            <a:r>
              <a:rPr lang="en-US" b="1" dirty="0" err="1"/>
              <a:t>identitetom</a:t>
            </a:r>
            <a:endParaRPr lang="en-US" b="1" dirty="0"/>
          </a:p>
          <a:p>
            <a:pPr marL="0" indent="0">
              <a:lnSpc>
                <a:spcPct val="120000"/>
              </a:lnSpc>
              <a:buNone/>
            </a:pPr>
            <a:r>
              <a:rPr lang="en-US" dirty="0"/>
              <a:t>• </a:t>
            </a:r>
            <a:r>
              <a:rPr lang="en-US" dirty="0" err="1"/>
              <a:t>seksualna</a:t>
            </a:r>
            <a:r>
              <a:rPr lang="en-US" dirty="0"/>
              <a:t>/</a:t>
            </a:r>
            <a:r>
              <a:rPr lang="en-US" dirty="0" err="1"/>
              <a:t>psihoseksualna</a:t>
            </a:r>
            <a:r>
              <a:rPr lang="en-US" dirty="0"/>
              <a:t> </a:t>
            </a:r>
            <a:r>
              <a:rPr lang="en-US" dirty="0" err="1"/>
              <a:t>konfuzija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telesni</a:t>
            </a:r>
            <a:r>
              <a:rPr lang="en-US" dirty="0"/>
              <a:t> </a:t>
            </a:r>
            <a:r>
              <a:rPr lang="en-US" dirty="0" err="1"/>
              <a:t>diskomfort</a:t>
            </a:r>
            <a:br>
              <a:rPr lang="en-US" dirty="0"/>
            </a:br>
            <a:r>
              <a:rPr lang="en-US" dirty="0"/>
              <a:t>✔ </a:t>
            </a:r>
            <a:r>
              <a:rPr lang="en-US" dirty="0" err="1"/>
              <a:t>prisutno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…</a:t>
            </a:r>
            <a:br>
              <a:rPr lang="en-US" dirty="0"/>
            </a:br>
            <a:r>
              <a:rPr lang="en-US" i="1" dirty="0"/>
              <a:t>(</a:t>
            </a:r>
            <a:r>
              <a:rPr lang="en-US" i="1" dirty="0" err="1"/>
              <a:t>ovo</a:t>
            </a:r>
            <a:r>
              <a:rPr lang="en-US" i="1" dirty="0"/>
              <a:t> </a:t>
            </a:r>
            <a:r>
              <a:rPr lang="en-US" i="1" dirty="0" err="1"/>
              <a:t>više</a:t>
            </a:r>
            <a:r>
              <a:rPr lang="en-US" i="1" dirty="0"/>
              <a:t> </a:t>
            </a:r>
            <a:r>
              <a:rPr lang="en-US" i="1" dirty="0" err="1"/>
              <a:t>liči</a:t>
            </a:r>
            <a:r>
              <a:rPr lang="en-US" i="1" dirty="0"/>
              <a:t> </a:t>
            </a:r>
            <a:r>
              <a:rPr lang="en-US" i="1" dirty="0" err="1"/>
              <a:t>na</a:t>
            </a:r>
            <a:r>
              <a:rPr lang="en-US" i="1" dirty="0"/>
              <a:t> </a:t>
            </a:r>
            <a:r>
              <a:rPr lang="en-US" i="1" dirty="0" err="1"/>
              <a:t>nerazrešenu</a:t>
            </a:r>
            <a:r>
              <a:rPr lang="en-US" i="1" dirty="0"/>
              <a:t> </a:t>
            </a:r>
            <a:r>
              <a:rPr lang="en-US" i="1" dirty="0" err="1"/>
              <a:t>razvojnu</a:t>
            </a:r>
            <a:r>
              <a:rPr lang="en-US" i="1" dirty="0"/>
              <a:t>/</a:t>
            </a:r>
            <a:r>
              <a:rPr lang="en-US" i="1" dirty="0" err="1"/>
              <a:t>rodnu</a:t>
            </a:r>
            <a:r>
              <a:rPr lang="en-US" i="1" dirty="0"/>
              <a:t> </a:t>
            </a:r>
            <a:r>
              <a:rPr lang="en-US" i="1" dirty="0" err="1"/>
              <a:t>temu</a:t>
            </a:r>
            <a:r>
              <a:rPr lang="en-US" i="1" dirty="0"/>
              <a:t> </a:t>
            </a:r>
            <a:r>
              <a:rPr lang="en-US" i="1" dirty="0" err="1"/>
              <a:t>nego</a:t>
            </a:r>
            <a:r>
              <a:rPr lang="en-US" i="1" dirty="0"/>
              <a:t> </a:t>
            </a:r>
            <a:r>
              <a:rPr lang="en-US" i="1" dirty="0" err="1"/>
              <a:t>na</a:t>
            </a:r>
            <a:r>
              <a:rPr lang="en-US" i="1" dirty="0"/>
              <a:t> GPL </a:t>
            </a:r>
            <a:r>
              <a:rPr lang="en-US" i="1" dirty="0" err="1"/>
              <a:t>poremećaj</a:t>
            </a:r>
            <a:r>
              <a:rPr lang="en-US" i="1" dirty="0"/>
              <a:t> </a:t>
            </a:r>
            <a:r>
              <a:rPr lang="en-US" i="1" dirty="0" err="1"/>
              <a:t>identiteta</a:t>
            </a:r>
            <a:r>
              <a:rPr lang="en-US" i="1" dirty="0"/>
              <a:t>)</a:t>
            </a:r>
            <a:endParaRPr lang="en-U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741189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05711-43EE-DC83-3A08-FB1A79A10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šta NEDOSTAJE — ključno za 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GPL</a:t>
            </a:r>
            <a:r>
              <a:rPr lang="pl-P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3AE47-867F-6215-2D39-EA9C16955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✘ Strah od </a:t>
            </a:r>
            <a:r>
              <a:rPr lang="en-US" b="1" dirty="0" err="1"/>
              <a:t>napuštanja</a:t>
            </a:r>
            <a:endParaRPr lang="en-US" b="1" dirty="0"/>
          </a:p>
          <a:p>
            <a:r>
              <a:rPr lang="en-US" dirty="0" err="1"/>
              <a:t>nema</a:t>
            </a:r>
            <a:r>
              <a:rPr lang="en-US" dirty="0"/>
              <a:t> ga u </a:t>
            </a:r>
            <a:r>
              <a:rPr lang="en-US" dirty="0" err="1"/>
              <a:t>anamnezi</a:t>
            </a:r>
            <a:r>
              <a:rPr lang="en-US" dirty="0"/>
              <a:t>, </a:t>
            </a:r>
            <a:r>
              <a:rPr lang="en-US" dirty="0" err="1"/>
              <a:t>nema</a:t>
            </a:r>
            <a:r>
              <a:rPr lang="en-US" dirty="0"/>
              <a:t> ga u </a:t>
            </a:r>
            <a:r>
              <a:rPr lang="en-US" dirty="0" err="1"/>
              <a:t>vezama</a:t>
            </a:r>
            <a:r>
              <a:rPr lang="en-US" dirty="0"/>
              <a:t>, </a:t>
            </a:r>
            <a:r>
              <a:rPr lang="en-US" dirty="0" err="1"/>
              <a:t>nema</a:t>
            </a:r>
            <a:r>
              <a:rPr lang="en-US" dirty="0"/>
              <a:t> ga u </a:t>
            </a:r>
            <a:r>
              <a:rPr lang="en-US" dirty="0" err="1"/>
              <a:t>prezentaciji</a:t>
            </a:r>
            <a:endParaRPr lang="en-US" dirty="0"/>
          </a:p>
          <a:p>
            <a:r>
              <a:rPr lang="en-US" b="1" dirty="0"/>
              <a:t>✘ </a:t>
            </a:r>
            <a:r>
              <a:rPr lang="en-US" b="1" dirty="0" err="1"/>
              <a:t>Nestabilni</a:t>
            </a:r>
            <a:r>
              <a:rPr lang="en-US" b="1" dirty="0"/>
              <a:t> </a:t>
            </a:r>
            <a:r>
              <a:rPr lang="en-US" b="1" dirty="0" err="1"/>
              <a:t>odnosi</a:t>
            </a:r>
            <a:r>
              <a:rPr lang="en-US" b="1" dirty="0"/>
              <a:t> </a:t>
            </a:r>
            <a:r>
              <a:rPr lang="en-US" b="1" dirty="0" err="1"/>
              <a:t>idealizacija</a:t>
            </a:r>
            <a:r>
              <a:rPr lang="en-US" b="1" dirty="0"/>
              <a:t>–</a:t>
            </a:r>
            <a:r>
              <a:rPr lang="en-US" b="1" dirty="0" err="1"/>
              <a:t>devalvacija</a:t>
            </a:r>
            <a:endParaRPr lang="en-US" b="1" dirty="0"/>
          </a:p>
          <a:p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ciklusa</a:t>
            </a:r>
            <a:r>
              <a:rPr lang="en-US" dirty="0"/>
              <a:t> “</a:t>
            </a:r>
            <a:r>
              <a:rPr lang="en-US" dirty="0" err="1"/>
              <a:t>obožavam</a:t>
            </a:r>
            <a:r>
              <a:rPr lang="en-US" dirty="0"/>
              <a:t>–</a:t>
            </a:r>
            <a:r>
              <a:rPr lang="en-US" dirty="0" err="1"/>
              <a:t>mrzim</a:t>
            </a:r>
            <a:r>
              <a:rPr lang="en-US" dirty="0"/>
              <a:t>”,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brze</a:t>
            </a:r>
            <a:r>
              <a:rPr lang="en-US" dirty="0"/>
              <a:t> </a:t>
            </a:r>
            <a:r>
              <a:rPr lang="en-US" dirty="0" err="1"/>
              <a:t>oscilacije</a:t>
            </a:r>
            <a:endParaRPr lang="en-US" dirty="0"/>
          </a:p>
          <a:p>
            <a:r>
              <a:rPr lang="en-US" b="1" dirty="0"/>
              <a:t>✘ </a:t>
            </a:r>
            <a:r>
              <a:rPr lang="en-US" b="1" dirty="0" err="1"/>
              <a:t>Samopovređivanje</a:t>
            </a:r>
            <a:r>
              <a:rPr lang="en-US" b="1" dirty="0"/>
              <a:t> / </a:t>
            </a:r>
            <a:r>
              <a:rPr lang="en-US" b="1" dirty="0" err="1"/>
              <a:t>suicidnost</a:t>
            </a:r>
            <a:endParaRPr lang="en-US" b="1" dirty="0"/>
          </a:p>
          <a:p>
            <a:r>
              <a:rPr lang="en-US" dirty="0" err="1"/>
              <a:t>nikada</a:t>
            </a:r>
            <a:r>
              <a:rPr lang="en-US" dirty="0"/>
              <a:t>,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direktno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indirektno</a:t>
            </a:r>
            <a:endParaRPr lang="en-US" dirty="0"/>
          </a:p>
          <a:p>
            <a:r>
              <a:rPr lang="en-US" b="1" dirty="0"/>
              <a:t>✘ </a:t>
            </a:r>
            <a:r>
              <a:rPr lang="en-US" b="1" dirty="0" err="1"/>
              <a:t>Hronična</a:t>
            </a:r>
            <a:r>
              <a:rPr lang="en-US" b="1" dirty="0"/>
              <a:t> </a:t>
            </a:r>
            <a:r>
              <a:rPr lang="en-US" b="1" dirty="0" err="1"/>
              <a:t>praznina</a:t>
            </a:r>
            <a:endParaRPr lang="en-US" b="1" dirty="0"/>
          </a:p>
          <a:p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opisala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jednom</a:t>
            </a:r>
            <a:endParaRPr lang="en-US" dirty="0"/>
          </a:p>
          <a:p>
            <a:r>
              <a:rPr lang="en-US" b="1" dirty="0"/>
              <a:t>✘ Intenzivna, </a:t>
            </a:r>
            <a:r>
              <a:rPr lang="en-US" b="1" dirty="0" err="1"/>
              <a:t>neprimerena</a:t>
            </a:r>
            <a:r>
              <a:rPr lang="en-US" b="1" dirty="0"/>
              <a:t> </a:t>
            </a:r>
            <a:r>
              <a:rPr lang="en-US" b="1" dirty="0" err="1"/>
              <a:t>ljutnja</a:t>
            </a:r>
            <a:endParaRPr lang="en-US" b="1" dirty="0"/>
          </a:p>
          <a:p>
            <a:r>
              <a:rPr lang="en-US" dirty="0" err="1"/>
              <a:t>nije</a:t>
            </a:r>
            <a:r>
              <a:rPr lang="en-US" dirty="0"/>
              <a:t> deo </a:t>
            </a:r>
            <a:r>
              <a:rPr lang="en-US" dirty="0" err="1"/>
              <a:t>kliničke</a:t>
            </a:r>
            <a:r>
              <a:rPr lang="en-US" dirty="0"/>
              <a:t> </a:t>
            </a:r>
            <a:r>
              <a:rPr lang="en-US" dirty="0" err="1"/>
              <a:t>slike</a:t>
            </a:r>
            <a:endParaRPr lang="en-US" dirty="0"/>
          </a:p>
          <a:p>
            <a:r>
              <a:rPr lang="en-US" b="1" dirty="0"/>
              <a:t>✘ </a:t>
            </a:r>
            <a:r>
              <a:rPr lang="en-US" b="1" dirty="0" err="1"/>
              <a:t>Paranoja</a:t>
            </a:r>
            <a:r>
              <a:rPr lang="en-US" b="1" dirty="0"/>
              <a:t> / </a:t>
            </a:r>
            <a:r>
              <a:rPr lang="en-US" b="1" dirty="0" err="1"/>
              <a:t>disocijacija</a:t>
            </a:r>
            <a:r>
              <a:rPr lang="en-US" b="1" dirty="0"/>
              <a:t> pod </a:t>
            </a:r>
            <a:r>
              <a:rPr lang="en-US" b="1" dirty="0" err="1"/>
              <a:t>stresom</a:t>
            </a:r>
            <a:endParaRPr lang="en-US" b="1" dirty="0"/>
          </a:p>
          <a:p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prisutno</a:t>
            </a:r>
            <a:endParaRPr lang="en-U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2050941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5350E-18A6-3CFE-F6E9-C9C599C37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Tragovi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koji NE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idu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prilog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graničnog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PL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66481C-6A7F-374E-2AE7-B4B13F6B0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1056"/>
            <a:ext cx="10515600" cy="45859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• </a:t>
            </a:r>
            <a:r>
              <a:rPr lang="en-US" sz="2400" b="1" dirty="0" err="1"/>
              <a:t>Impulsivnost</a:t>
            </a:r>
            <a:r>
              <a:rPr lang="en-US" sz="2400" b="1" dirty="0"/>
              <a:t> </a:t>
            </a:r>
            <a:r>
              <a:rPr lang="en-US" sz="2400" b="1" dirty="0" err="1"/>
              <a:t>nije</a:t>
            </a:r>
            <a:r>
              <a:rPr lang="en-US" sz="2400" b="1" dirty="0"/>
              <a:t> </a:t>
            </a:r>
            <a:r>
              <a:rPr lang="en-US" sz="2400" b="1" dirty="0" err="1"/>
              <a:t>pervazivna</a:t>
            </a:r>
            <a:r>
              <a:rPr lang="en-US" sz="2400" dirty="0"/>
              <a:t>, </a:t>
            </a:r>
            <a:r>
              <a:rPr lang="en-US" sz="2400" dirty="0" err="1"/>
              <a:t>već</a:t>
            </a:r>
            <a:r>
              <a:rPr lang="en-US" sz="2400" dirty="0"/>
              <a:t> </a:t>
            </a:r>
            <a:r>
              <a:rPr lang="en-US" sz="2400" dirty="0" err="1"/>
              <a:t>situaciona</a:t>
            </a:r>
            <a:r>
              <a:rPr lang="en-US" sz="2400" dirty="0"/>
              <a:t> (</a:t>
            </a:r>
            <a:r>
              <a:rPr lang="en-US" sz="2400" dirty="0" err="1"/>
              <a:t>javlja</a:t>
            </a:r>
            <a:r>
              <a:rPr lang="en-US" sz="2400" dirty="0"/>
              <a:t> se </a:t>
            </a:r>
            <a:r>
              <a:rPr lang="en-US" sz="2400" dirty="0" err="1"/>
              <a:t>samo</a:t>
            </a:r>
            <a:r>
              <a:rPr lang="en-US" sz="2400" dirty="0"/>
              <a:t> u </a:t>
            </a:r>
            <a:r>
              <a:rPr lang="en-US" sz="2400" dirty="0" err="1"/>
              <a:t>kontekstu</a:t>
            </a:r>
            <a:r>
              <a:rPr lang="en-US" sz="2400" dirty="0"/>
              <a:t> </a:t>
            </a:r>
            <a:r>
              <a:rPr lang="en-US" sz="2400" dirty="0" err="1"/>
              <a:t>afekta</a:t>
            </a:r>
            <a:r>
              <a:rPr lang="en-US" sz="2400" dirty="0"/>
              <a:t> + </a:t>
            </a:r>
            <a:r>
              <a:rPr lang="en-US" sz="2400" dirty="0" err="1"/>
              <a:t>psihoseksualnog</a:t>
            </a:r>
            <a:r>
              <a:rPr lang="en-US" sz="2400" dirty="0"/>
              <a:t> </a:t>
            </a:r>
            <a:r>
              <a:rPr lang="en-US" sz="2400" dirty="0" err="1"/>
              <a:t>konflikta</a:t>
            </a:r>
            <a:r>
              <a:rPr lang="en-US" sz="2400" dirty="0"/>
              <a:t>)</a:t>
            </a:r>
          </a:p>
          <a:p>
            <a:pPr>
              <a:buNone/>
            </a:pPr>
            <a:r>
              <a:rPr lang="en-US" sz="2400" dirty="0"/>
              <a:t>• </a:t>
            </a:r>
            <a:r>
              <a:rPr lang="en-US" sz="2400" b="1" dirty="0" err="1"/>
              <a:t>Epizode</a:t>
            </a:r>
            <a:r>
              <a:rPr lang="en-US" sz="2400" b="1" dirty="0"/>
              <a:t> </a:t>
            </a:r>
            <a:r>
              <a:rPr lang="en-US" sz="2400" b="1" dirty="0" err="1"/>
              <a:t>kockanja</a:t>
            </a:r>
            <a:r>
              <a:rPr lang="en-US" sz="2400" b="1" dirty="0"/>
              <a:t> </a:t>
            </a:r>
            <a:r>
              <a:rPr lang="en-US" sz="2400" b="1" dirty="0" err="1"/>
              <a:t>nisu</a:t>
            </a:r>
            <a:r>
              <a:rPr lang="en-US" sz="2400" b="1" dirty="0"/>
              <a:t> </a:t>
            </a:r>
            <a:r>
              <a:rPr lang="en-US" sz="2400" b="1" dirty="0" err="1"/>
              <a:t>trajne</a:t>
            </a:r>
            <a:r>
              <a:rPr lang="en-US" sz="2400" dirty="0"/>
              <a:t> (</a:t>
            </a:r>
            <a:r>
              <a:rPr lang="en-US" sz="2400" dirty="0" err="1"/>
              <a:t>blokirala</a:t>
            </a:r>
            <a:r>
              <a:rPr lang="en-US" sz="2400" dirty="0"/>
              <a:t> </a:t>
            </a:r>
            <a:r>
              <a:rPr lang="en-US" sz="2400" dirty="0" err="1"/>
              <a:t>sebi</a:t>
            </a:r>
            <a:r>
              <a:rPr lang="en-US" sz="2400" dirty="0"/>
              <a:t> </a:t>
            </a:r>
            <a:r>
              <a:rPr lang="en-US" sz="2400" dirty="0" err="1"/>
              <a:t>pristup</a:t>
            </a:r>
            <a:r>
              <a:rPr lang="en-US" sz="2400" dirty="0"/>
              <a:t> — </a:t>
            </a:r>
            <a:r>
              <a:rPr lang="en-US" sz="2400" dirty="0" err="1"/>
              <a:t>suprotno</a:t>
            </a:r>
            <a:r>
              <a:rPr lang="en-US" sz="2400" dirty="0"/>
              <a:t> </a:t>
            </a:r>
            <a:r>
              <a:rPr lang="en-US" sz="2400" dirty="0" err="1"/>
              <a:t>patološkom</a:t>
            </a:r>
            <a:r>
              <a:rPr lang="en-US" sz="2400" dirty="0"/>
              <a:t> </a:t>
            </a:r>
            <a:r>
              <a:rPr lang="en-US" sz="2400" dirty="0" err="1"/>
              <a:t>kockanju</a:t>
            </a:r>
            <a:r>
              <a:rPr lang="en-US" sz="2400" dirty="0"/>
              <a:t>)</a:t>
            </a:r>
          </a:p>
          <a:p>
            <a:pPr>
              <a:buNone/>
            </a:pPr>
            <a:r>
              <a:rPr lang="en-US" sz="2400" dirty="0"/>
              <a:t>• </a:t>
            </a:r>
            <a:r>
              <a:rPr lang="en-US" sz="2400" b="1" dirty="0" err="1"/>
              <a:t>Funkcionisanje</a:t>
            </a:r>
            <a:r>
              <a:rPr lang="en-US" sz="2400" b="1" dirty="0"/>
              <a:t> je </a:t>
            </a:r>
            <a:r>
              <a:rPr lang="en-US" sz="2400" b="1" dirty="0" err="1"/>
              <a:t>stabilno</a:t>
            </a:r>
            <a:r>
              <a:rPr lang="en-US" sz="2400" dirty="0"/>
              <a:t> (</a:t>
            </a:r>
            <a:r>
              <a:rPr lang="en-US" sz="2400" dirty="0" err="1"/>
              <a:t>škola</a:t>
            </a:r>
            <a:r>
              <a:rPr lang="en-US" sz="2400" dirty="0"/>
              <a:t>, </a:t>
            </a:r>
            <a:r>
              <a:rPr lang="en-US" sz="2400" dirty="0" err="1"/>
              <a:t>fakultet</a:t>
            </a:r>
            <a:r>
              <a:rPr lang="en-US" sz="2400" dirty="0"/>
              <a:t>, </a:t>
            </a:r>
            <a:r>
              <a:rPr lang="en-US" sz="2400" dirty="0" err="1"/>
              <a:t>inženjerski</a:t>
            </a:r>
            <a:r>
              <a:rPr lang="en-US" sz="2400" dirty="0"/>
              <a:t> </a:t>
            </a:r>
            <a:r>
              <a:rPr lang="en-US" sz="2400" dirty="0" err="1"/>
              <a:t>posao</a:t>
            </a:r>
            <a:r>
              <a:rPr lang="en-US" sz="2400" dirty="0"/>
              <a:t> → </a:t>
            </a:r>
            <a:r>
              <a:rPr lang="en-US" sz="2400" dirty="0" err="1"/>
              <a:t>nema</a:t>
            </a:r>
            <a:r>
              <a:rPr lang="en-US" sz="2400" dirty="0"/>
              <a:t> </a:t>
            </a:r>
            <a:r>
              <a:rPr lang="en-US" sz="2400" dirty="0" err="1"/>
              <a:t>dugotrajnog</a:t>
            </a:r>
            <a:r>
              <a:rPr lang="en-US" sz="2400" dirty="0"/>
              <a:t> </a:t>
            </a:r>
            <a:r>
              <a:rPr lang="en-US" sz="2400" dirty="0" err="1"/>
              <a:t>obrasca</a:t>
            </a:r>
            <a:r>
              <a:rPr lang="en-US" sz="2400" dirty="0"/>
              <a:t> </a:t>
            </a:r>
            <a:r>
              <a:rPr lang="en-US" sz="2400" dirty="0" err="1"/>
              <a:t>disfunkcije</a:t>
            </a:r>
            <a:r>
              <a:rPr lang="en-US" sz="2400" dirty="0"/>
              <a:t>)</a:t>
            </a:r>
          </a:p>
          <a:p>
            <a:pPr>
              <a:buNone/>
            </a:pPr>
            <a:r>
              <a:rPr lang="en-US" sz="2400" dirty="0"/>
              <a:t>• </a:t>
            </a:r>
            <a:r>
              <a:rPr lang="en-US" sz="2400" b="1" dirty="0"/>
              <a:t>Nema </a:t>
            </a:r>
            <a:r>
              <a:rPr lang="en-US" sz="2400" b="1" dirty="0" err="1"/>
              <a:t>bazične</a:t>
            </a:r>
            <a:r>
              <a:rPr lang="en-US" sz="2400" b="1" dirty="0"/>
              <a:t> </a:t>
            </a:r>
            <a:r>
              <a:rPr lang="en-US" sz="2400" b="1" dirty="0" err="1"/>
              <a:t>granične</a:t>
            </a:r>
            <a:r>
              <a:rPr lang="en-US" sz="2400" b="1" dirty="0"/>
              <a:t> </a:t>
            </a:r>
            <a:r>
              <a:rPr lang="en-US" sz="2400" b="1" dirty="0" err="1"/>
              <a:t>dinamike</a:t>
            </a:r>
            <a:br>
              <a:rPr lang="en-US" sz="2400" dirty="0"/>
            </a:br>
            <a:r>
              <a:rPr lang="en-US" sz="2400" dirty="0"/>
              <a:t>– </a:t>
            </a:r>
            <a:r>
              <a:rPr lang="en-US" sz="2400" dirty="0" err="1"/>
              <a:t>nema</a:t>
            </a:r>
            <a:r>
              <a:rPr lang="en-US" sz="2400" dirty="0"/>
              <a:t> </a:t>
            </a:r>
            <a:r>
              <a:rPr lang="en-US" sz="2400" dirty="0" err="1"/>
              <a:t>straha</a:t>
            </a:r>
            <a:r>
              <a:rPr lang="en-US" sz="2400" dirty="0"/>
              <a:t> od </a:t>
            </a:r>
            <a:r>
              <a:rPr lang="en-US" sz="2400" dirty="0" err="1"/>
              <a:t>napuštanja</a:t>
            </a:r>
            <a:br>
              <a:rPr lang="en-US" sz="2400" dirty="0"/>
            </a:br>
            <a:r>
              <a:rPr lang="en-US" sz="2400" dirty="0"/>
              <a:t>– </a:t>
            </a:r>
            <a:r>
              <a:rPr lang="en-US" sz="2400" dirty="0" err="1"/>
              <a:t>nema</a:t>
            </a:r>
            <a:r>
              <a:rPr lang="en-US" sz="2400" dirty="0"/>
              <a:t> </a:t>
            </a:r>
            <a:r>
              <a:rPr lang="en-US" sz="2400" dirty="0" err="1"/>
              <a:t>ciklusa</a:t>
            </a:r>
            <a:r>
              <a:rPr lang="en-US" sz="2400" dirty="0"/>
              <a:t> </a:t>
            </a:r>
            <a:r>
              <a:rPr lang="en-US" sz="2400" dirty="0" err="1"/>
              <a:t>idealizacija</a:t>
            </a:r>
            <a:r>
              <a:rPr lang="en-US" sz="2400" dirty="0"/>
              <a:t>–</a:t>
            </a:r>
            <a:r>
              <a:rPr lang="en-US" sz="2400" dirty="0" err="1"/>
              <a:t>devalvacija</a:t>
            </a:r>
            <a:br>
              <a:rPr lang="en-US" sz="2400" dirty="0"/>
            </a:br>
            <a:r>
              <a:rPr lang="en-US" sz="2400" dirty="0"/>
              <a:t>– </a:t>
            </a:r>
            <a:r>
              <a:rPr lang="en-US" sz="2400" dirty="0" err="1"/>
              <a:t>nema</a:t>
            </a:r>
            <a:r>
              <a:rPr lang="en-US" sz="2400" dirty="0"/>
              <a:t> </a:t>
            </a:r>
            <a:r>
              <a:rPr lang="en-US" sz="2400" dirty="0" err="1"/>
              <a:t>suicidnosti</a:t>
            </a:r>
            <a:r>
              <a:rPr lang="en-US" sz="2400" dirty="0"/>
              <a:t> / </a:t>
            </a:r>
            <a:r>
              <a:rPr lang="en-US" sz="2400" dirty="0" err="1"/>
              <a:t>samopovređivanja</a:t>
            </a:r>
            <a:br>
              <a:rPr lang="en-US" sz="2400" dirty="0"/>
            </a:br>
            <a:r>
              <a:rPr lang="en-US" sz="2400" dirty="0"/>
              <a:t>– </a:t>
            </a:r>
            <a:r>
              <a:rPr lang="en-US" sz="2400" dirty="0" err="1"/>
              <a:t>nema</a:t>
            </a:r>
            <a:r>
              <a:rPr lang="en-US" sz="2400" dirty="0"/>
              <a:t> </a:t>
            </a:r>
            <a:r>
              <a:rPr lang="en-US" sz="2400" dirty="0" err="1"/>
              <a:t>hronične</a:t>
            </a:r>
            <a:r>
              <a:rPr lang="en-US" sz="2400" dirty="0"/>
              <a:t> </a:t>
            </a:r>
            <a:r>
              <a:rPr lang="en-US" sz="2400" dirty="0" err="1"/>
              <a:t>praznine</a:t>
            </a:r>
            <a:endParaRPr lang="en-US" sz="2400" dirty="0"/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2758862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ECF13-62B4-225E-A964-1B9CA4ED9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85A3C43-89DD-95AC-2043-D510C67532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0764520"/>
              </p:ext>
            </p:extLst>
          </p:nvPr>
        </p:nvGraphicFramePr>
        <p:xfrm>
          <a:off x="660243" y="1690688"/>
          <a:ext cx="4306824" cy="2468880"/>
        </p:xfrm>
        <a:graphic>
          <a:graphicData uri="http://schemas.openxmlformats.org/drawingml/2006/table">
            <a:tbl>
              <a:tblPr/>
              <a:tblGrid>
                <a:gridCol w="2153412">
                  <a:extLst>
                    <a:ext uri="{9D8B030D-6E8A-4147-A177-3AD203B41FA5}">
                      <a16:colId xmlns:a16="http://schemas.microsoft.com/office/drawing/2014/main" val="1497722190"/>
                    </a:ext>
                  </a:extLst>
                </a:gridCol>
                <a:gridCol w="2153412">
                  <a:extLst>
                    <a:ext uri="{9D8B030D-6E8A-4147-A177-3AD203B41FA5}">
                      <a16:colId xmlns:a16="http://schemas.microsoft.com/office/drawing/2014/main" val="2544433447"/>
                    </a:ext>
                  </a:extLst>
                </a:gridCol>
              </a:tblGrid>
              <a:tr h="12093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/>
                        <a:t>NEO PI-R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IQ skor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3467151"/>
                  </a:ext>
                </a:extLst>
              </a:tr>
              <a:tr h="12093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NIQ (Neuroticizam)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88.48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7773739"/>
                  </a:ext>
                </a:extLst>
              </a:tr>
              <a:tr h="12093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/>
                        <a:t>EIQ (</a:t>
                      </a:r>
                      <a:r>
                        <a:rPr lang="en-US" b="1" dirty="0" err="1"/>
                        <a:t>Ekstraverzija</a:t>
                      </a:r>
                      <a:r>
                        <a:rPr lang="en-US" b="1" dirty="0"/>
                        <a:t>)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80.46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2996852"/>
                  </a:ext>
                </a:extLst>
              </a:tr>
              <a:tr h="12093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/>
                        <a:t>OIQ (</a:t>
                      </a:r>
                      <a:r>
                        <a:rPr lang="en-US" b="1" dirty="0" err="1"/>
                        <a:t>Otvorenost</a:t>
                      </a:r>
                      <a:r>
                        <a:rPr lang="en-US" b="1" dirty="0"/>
                        <a:t>)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116.36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8165387"/>
                  </a:ext>
                </a:extLst>
              </a:tr>
              <a:tr h="12093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/>
                        <a:t>AIQ (</a:t>
                      </a:r>
                      <a:r>
                        <a:rPr lang="en-US" b="1" dirty="0" err="1"/>
                        <a:t>Saradljivost</a:t>
                      </a:r>
                      <a:r>
                        <a:rPr lang="en-US" b="1" dirty="0"/>
                        <a:t>)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102.08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225481"/>
                  </a:ext>
                </a:extLst>
              </a:tr>
              <a:tr h="12093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CIQ (Savesnost)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80.80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807529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AE6C4BE-7C31-049D-8965-334B7F461B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4635158"/>
              </p:ext>
            </p:extLst>
          </p:nvPr>
        </p:nvGraphicFramePr>
        <p:xfrm>
          <a:off x="4789109" y="1675645"/>
          <a:ext cx="3714344" cy="4023360"/>
        </p:xfrm>
        <a:graphic>
          <a:graphicData uri="http://schemas.openxmlformats.org/drawingml/2006/table">
            <a:tbl>
              <a:tblPr/>
              <a:tblGrid>
                <a:gridCol w="1857172">
                  <a:extLst>
                    <a:ext uri="{9D8B030D-6E8A-4147-A177-3AD203B41FA5}">
                      <a16:colId xmlns:a16="http://schemas.microsoft.com/office/drawing/2014/main" val="2462259391"/>
                    </a:ext>
                  </a:extLst>
                </a:gridCol>
                <a:gridCol w="1857172">
                  <a:extLst>
                    <a:ext uri="{9D8B030D-6E8A-4147-A177-3AD203B41FA5}">
                      <a16:colId xmlns:a16="http://schemas.microsoft.com/office/drawing/2014/main" val="3282373722"/>
                    </a:ext>
                  </a:extLst>
                </a:gridCol>
              </a:tblGrid>
              <a:tr h="3543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/>
                        <a:t>DELTA </a:t>
                      </a:r>
                      <a:r>
                        <a:rPr lang="en-US" b="1" dirty="0" err="1"/>
                        <a:t>skala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/>
                        <a:t>IQ </a:t>
                      </a:r>
                      <a:r>
                        <a:rPr lang="en-US" b="1" dirty="0" err="1"/>
                        <a:t>skor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4677214"/>
                  </a:ext>
                </a:extLst>
              </a:tr>
              <a:tr h="3543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mtIQ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80.70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2332803"/>
                  </a:ext>
                </a:extLst>
              </a:tr>
              <a:tr h="3543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manIQ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82.78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729483"/>
                  </a:ext>
                </a:extLst>
              </a:tr>
              <a:tr h="3543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faIQ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99.21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5014354"/>
                  </a:ext>
                </a:extLst>
              </a:tr>
              <a:tr h="3543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geiIQ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80.15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4197134"/>
                  </a:ext>
                </a:extLst>
              </a:tr>
              <a:tr h="3543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/>
                        <a:t>depIQ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97.50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7205984"/>
                  </a:ext>
                </a:extLst>
              </a:tr>
              <a:tr h="3543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eaIQ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67.38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4482061"/>
                  </a:ext>
                </a:extLst>
              </a:tr>
              <a:tr h="3543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parIQ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92.98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1220076"/>
                  </a:ext>
                </a:extLst>
              </a:tr>
              <a:tr h="3543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sodIQ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86.04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2816819"/>
                  </a:ext>
                </a:extLst>
              </a:tr>
              <a:tr h="3543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pdIQ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103.18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7858999"/>
                  </a:ext>
                </a:extLst>
              </a:tr>
              <a:tr h="3543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DELTA total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82.57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9529251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A3CAF10-8686-2BE0-4CF0-74593C993E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198306"/>
              </p:ext>
            </p:extLst>
          </p:nvPr>
        </p:nvGraphicFramePr>
        <p:xfrm>
          <a:off x="8503453" y="557645"/>
          <a:ext cx="2963123" cy="59352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7968">
                  <a:extLst>
                    <a:ext uri="{9D8B030D-6E8A-4147-A177-3AD203B41FA5}">
                      <a16:colId xmlns:a16="http://schemas.microsoft.com/office/drawing/2014/main" val="899048195"/>
                    </a:ext>
                  </a:extLst>
                </a:gridCol>
                <a:gridCol w="585155">
                  <a:extLst>
                    <a:ext uri="{9D8B030D-6E8A-4147-A177-3AD203B41FA5}">
                      <a16:colId xmlns:a16="http://schemas.microsoft.com/office/drawing/2014/main" val="2246026289"/>
                    </a:ext>
                  </a:extLst>
                </a:gridCol>
              </a:tblGrid>
              <a:tr h="1611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1 - </a:t>
                      </a:r>
                      <a:r>
                        <a:rPr lang="en-US" sz="1400" kern="100" dirty="0" err="1">
                          <a:effectLst/>
                        </a:rPr>
                        <a:t>Shizoid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80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extLst>
                  <a:ext uri="{0D108BD9-81ED-4DB2-BD59-A6C34878D82A}">
                    <a16:rowId xmlns:a16="http://schemas.microsoft.com/office/drawing/2014/main" val="537864207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2A - Avoidant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69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extLst>
                  <a:ext uri="{0D108BD9-81ED-4DB2-BD59-A6C34878D82A}">
                    <a16:rowId xmlns:a16="http://schemas.microsoft.com/office/drawing/2014/main" val="3161773361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2B - Depressive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solidFill>
                            <a:srgbClr val="FF0000"/>
                          </a:solidFill>
                          <a:effectLst/>
                        </a:rPr>
                        <a:t>79</a:t>
                      </a:r>
                      <a:endParaRPr lang="en-US" sz="14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extLst>
                  <a:ext uri="{0D108BD9-81ED-4DB2-BD59-A6C34878D82A}">
                    <a16:rowId xmlns:a16="http://schemas.microsoft.com/office/drawing/2014/main" val="4069000500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3 - Dependent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60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extLst>
                  <a:ext uri="{0D108BD9-81ED-4DB2-BD59-A6C34878D82A}">
                    <a16:rowId xmlns:a16="http://schemas.microsoft.com/office/drawing/2014/main" val="2782897222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4 - Histrionic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51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extLst>
                  <a:ext uri="{0D108BD9-81ED-4DB2-BD59-A6C34878D82A}">
                    <a16:rowId xmlns:a16="http://schemas.microsoft.com/office/drawing/2014/main" val="1908609087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5 - Narcissistic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solidFill>
                            <a:srgbClr val="FF0000"/>
                          </a:solidFill>
                          <a:effectLst/>
                        </a:rPr>
                        <a:t>77</a:t>
                      </a:r>
                      <a:endParaRPr lang="en-US" sz="14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extLst>
                  <a:ext uri="{0D108BD9-81ED-4DB2-BD59-A6C34878D82A}">
                    <a16:rowId xmlns:a16="http://schemas.microsoft.com/office/drawing/2014/main" val="2570557711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6A - Antisocial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64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extLst>
                  <a:ext uri="{0D108BD9-81ED-4DB2-BD59-A6C34878D82A}">
                    <a16:rowId xmlns:a16="http://schemas.microsoft.com/office/drawing/2014/main" val="291310540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6B - Sadistic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64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extLst>
                  <a:ext uri="{0D108BD9-81ED-4DB2-BD59-A6C34878D82A}">
                    <a16:rowId xmlns:a16="http://schemas.microsoft.com/office/drawing/2014/main" val="486748393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7 - Compulsive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44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extLst>
                  <a:ext uri="{0D108BD9-81ED-4DB2-BD59-A6C34878D82A}">
                    <a16:rowId xmlns:a16="http://schemas.microsoft.com/office/drawing/2014/main" val="4294818455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8A - Negativistic Pas-Agr.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47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extLst>
                  <a:ext uri="{0D108BD9-81ED-4DB2-BD59-A6C34878D82A}">
                    <a16:rowId xmlns:a16="http://schemas.microsoft.com/office/drawing/2014/main" val="3480850298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8B - Masochistic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solidFill>
                            <a:srgbClr val="FF0000"/>
                          </a:solidFill>
                          <a:effectLst/>
                        </a:rPr>
                        <a:t>84</a:t>
                      </a:r>
                      <a:endParaRPr lang="en-US" sz="14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extLst>
                  <a:ext uri="{0D108BD9-81ED-4DB2-BD59-A6C34878D82A}">
                    <a16:rowId xmlns:a16="http://schemas.microsoft.com/office/drawing/2014/main" val="184295832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extLst>
                  <a:ext uri="{0D108BD9-81ED-4DB2-BD59-A6C34878D82A}">
                    <a16:rowId xmlns:a16="http://schemas.microsoft.com/office/drawing/2014/main" val="3285234548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S - Schizotypal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64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extLst>
                  <a:ext uri="{0D108BD9-81ED-4DB2-BD59-A6C34878D82A}">
                    <a16:rowId xmlns:a16="http://schemas.microsoft.com/office/drawing/2014/main" val="1154742920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C - Borderline 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59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extLst>
                  <a:ext uri="{0D108BD9-81ED-4DB2-BD59-A6C34878D82A}">
                    <a16:rowId xmlns:a16="http://schemas.microsoft.com/office/drawing/2014/main" val="808910335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P - Paranoid 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30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extLst>
                  <a:ext uri="{0D108BD9-81ED-4DB2-BD59-A6C34878D82A}">
                    <a16:rowId xmlns:a16="http://schemas.microsoft.com/office/drawing/2014/main" val="1840515588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extLst>
                  <a:ext uri="{0D108BD9-81ED-4DB2-BD59-A6C34878D82A}">
                    <a16:rowId xmlns:a16="http://schemas.microsoft.com/office/drawing/2014/main" val="1305660976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A - Anxiety 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24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extLst>
                  <a:ext uri="{0D108BD9-81ED-4DB2-BD59-A6C34878D82A}">
                    <a16:rowId xmlns:a16="http://schemas.microsoft.com/office/drawing/2014/main" val="146797047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H - Somatoform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43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extLst>
                  <a:ext uri="{0D108BD9-81ED-4DB2-BD59-A6C34878D82A}">
                    <a16:rowId xmlns:a16="http://schemas.microsoft.com/office/drawing/2014/main" val="4103363088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N - Bipolar: Manic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69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extLst>
                  <a:ext uri="{0D108BD9-81ED-4DB2-BD59-A6C34878D82A}">
                    <a16:rowId xmlns:a16="http://schemas.microsoft.com/office/drawing/2014/main" val="1823867138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D - Dysthymia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65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extLst>
                  <a:ext uri="{0D108BD9-81ED-4DB2-BD59-A6C34878D82A}">
                    <a16:rowId xmlns:a16="http://schemas.microsoft.com/office/drawing/2014/main" val="1834851557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B - Alcohol Dependence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63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extLst>
                  <a:ext uri="{0D108BD9-81ED-4DB2-BD59-A6C34878D82A}">
                    <a16:rowId xmlns:a16="http://schemas.microsoft.com/office/drawing/2014/main" val="2112542540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T - Drug Dependence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62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extLst>
                  <a:ext uri="{0D108BD9-81ED-4DB2-BD59-A6C34878D82A}">
                    <a16:rowId xmlns:a16="http://schemas.microsoft.com/office/drawing/2014/main" val="2909198521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R - PTSD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40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extLst>
                  <a:ext uri="{0D108BD9-81ED-4DB2-BD59-A6C34878D82A}">
                    <a16:rowId xmlns:a16="http://schemas.microsoft.com/office/drawing/2014/main" val="183059176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extLst>
                  <a:ext uri="{0D108BD9-81ED-4DB2-BD59-A6C34878D82A}">
                    <a16:rowId xmlns:a16="http://schemas.microsoft.com/office/drawing/2014/main" val="2078661432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SS - Thought Disorder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60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extLst>
                  <a:ext uri="{0D108BD9-81ED-4DB2-BD59-A6C34878D82A}">
                    <a16:rowId xmlns:a16="http://schemas.microsoft.com/office/drawing/2014/main" val="282339254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CC - Major Depression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52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extLst>
                  <a:ext uri="{0D108BD9-81ED-4DB2-BD59-A6C34878D82A}">
                    <a16:rowId xmlns:a16="http://schemas.microsoft.com/office/drawing/2014/main" val="206069085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PP - Delusional Disorder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60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4" marR="64464" marT="0" marB="0" anchor="b"/>
                </a:tc>
                <a:extLst>
                  <a:ext uri="{0D108BD9-81ED-4DB2-BD59-A6C34878D82A}">
                    <a16:rowId xmlns:a16="http://schemas.microsoft.com/office/drawing/2014/main" val="21987771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5251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CD19F-5B1A-A948-2BDB-1FFC8ADFC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Sadržaj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predavanja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E581E-5880-5767-047A-B9D5E714E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1912"/>
            <a:ext cx="10515600" cy="459505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600" b="1" dirty="0"/>
              <a:t>1. </a:t>
            </a:r>
            <a:r>
              <a:rPr lang="en-US" sz="2600" b="1" dirty="0" err="1"/>
              <a:t>Ličnost</a:t>
            </a:r>
            <a:r>
              <a:rPr lang="en-US" sz="2600" b="1" dirty="0"/>
              <a:t> </a:t>
            </a:r>
            <a:r>
              <a:rPr lang="en-US" sz="2600" b="1" dirty="0" err="1"/>
              <a:t>i</a:t>
            </a:r>
            <a:r>
              <a:rPr lang="en-US" sz="2600" b="1" dirty="0"/>
              <a:t> </a:t>
            </a:r>
            <a:r>
              <a:rPr lang="en-US" sz="2600" b="1" dirty="0" err="1"/>
              <a:t>poremećaji</a:t>
            </a:r>
            <a:r>
              <a:rPr lang="en-US" sz="2600" b="1" dirty="0"/>
              <a:t> </a:t>
            </a:r>
            <a:r>
              <a:rPr lang="en-US" sz="2600" b="1" dirty="0" err="1"/>
              <a:t>ličnosti</a:t>
            </a:r>
            <a:r>
              <a:rPr lang="en-US" sz="2600" b="1" dirty="0"/>
              <a:t> u </a:t>
            </a:r>
            <a:r>
              <a:rPr lang="en-US" sz="2600" b="1" dirty="0" err="1"/>
              <a:t>dva</a:t>
            </a:r>
            <a:r>
              <a:rPr lang="en-US" sz="2600" b="1" dirty="0"/>
              <a:t> </a:t>
            </a:r>
            <a:r>
              <a:rPr lang="en-US" sz="2600" b="1" dirty="0" err="1"/>
              <a:t>modela</a:t>
            </a:r>
            <a:br>
              <a:rPr lang="en-US" sz="2600" dirty="0"/>
            </a:br>
            <a:r>
              <a:rPr lang="en-US" sz="2600" dirty="0"/>
              <a:t>– </a:t>
            </a:r>
            <a:r>
              <a:rPr lang="en-US" sz="2600" dirty="0" err="1"/>
              <a:t>Medicinski</a:t>
            </a:r>
            <a:r>
              <a:rPr lang="en-US" sz="2600" dirty="0"/>
              <a:t> vs. </a:t>
            </a:r>
            <a:r>
              <a:rPr lang="en-US" sz="2600" dirty="0" err="1"/>
              <a:t>empirijski</a:t>
            </a:r>
            <a:r>
              <a:rPr lang="en-US" sz="2600" dirty="0"/>
              <a:t> </a:t>
            </a:r>
            <a:r>
              <a:rPr lang="en-US" sz="2600" dirty="0" err="1"/>
              <a:t>pristup</a:t>
            </a:r>
            <a:br>
              <a:rPr lang="en-US" sz="2600" dirty="0"/>
            </a:br>
            <a:r>
              <a:rPr lang="en-US" sz="2600" dirty="0"/>
              <a:t>– </a:t>
            </a:r>
            <a:r>
              <a:rPr lang="en-US" sz="2600" dirty="0" err="1"/>
              <a:t>Zašto</a:t>
            </a:r>
            <a:r>
              <a:rPr lang="en-US" sz="2600" dirty="0"/>
              <a:t> </a:t>
            </a:r>
            <a:r>
              <a:rPr lang="en-US" sz="2600" dirty="0" err="1"/>
              <a:t>isti</a:t>
            </a:r>
            <a:r>
              <a:rPr lang="en-US" sz="2600" dirty="0"/>
              <a:t> </a:t>
            </a:r>
            <a:r>
              <a:rPr lang="en-US" sz="2600" dirty="0" err="1"/>
              <a:t>čovek</a:t>
            </a:r>
            <a:r>
              <a:rPr lang="en-US" sz="2600" dirty="0"/>
              <a:t> „</a:t>
            </a:r>
            <a:r>
              <a:rPr lang="en-US" sz="2600" dirty="0" err="1"/>
              <a:t>izgleda</a:t>
            </a:r>
            <a:r>
              <a:rPr lang="en-US" sz="2600" dirty="0"/>
              <a:t>“ </a:t>
            </a:r>
            <a:r>
              <a:rPr lang="en-US" sz="2600" dirty="0" err="1"/>
              <a:t>drugačije</a:t>
            </a:r>
            <a:r>
              <a:rPr lang="en-US" sz="2600" dirty="0"/>
              <a:t> u </a:t>
            </a:r>
            <a:r>
              <a:rPr lang="en-US" sz="2600" dirty="0" err="1"/>
              <a:t>dva</a:t>
            </a:r>
            <a:r>
              <a:rPr lang="en-US" sz="2600" dirty="0"/>
              <a:t> </a:t>
            </a:r>
            <a:r>
              <a:rPr lang="en-US" sz="2600" dirty="0" err="1"/>
              <a:t>sistema</a:t>
            </a:r>
            <a:endParaRPr lang="en-US" sz="2600" dirty="0"/>
          </a:p>
          <a:p>
            <a:pPr>
              <a:buNone/>
            </a:pPr>
            <a:r>
              <a:rPr lang="en-US" sz="2600" b="1" dirty="0"/>
              <a:t>2. </a:t>
            </a:r>
            <a:r>
              <a:rPr lang="en-US" sz="2600" b="1" dirty="0" err="1"/>
              <a:t>Slabosti</a:t>
            </a:r>
            <a:r>
              <a:rPr lang="en-US" sz="2600" b="1" dirty="0"/>
              <a:t> </a:t>
            </a:r>
            <a:r>
              <a:rPr lang="en-US" sz="2600" b="1" dirty="0" err="1"/>
              <a:t>kategorijalnih</a:t>
            </a:r>
            <a:r>
              <a:rPr lang="en-US" sz="2600" b="1" dirty="0"/>
              <a:t> </a:t>
            </a:r>
            <a:r>
              <a:rPr lang="en-US" sz="2600" b="1" dirty="0" err="1"/>
              <a:t>modela</a:t>
            </a:r>
            <a:r>
              <a:rPr lang="en-US" sz="2600" b="1" dirty="0"/>
              <a:t> (DSM/ICD)</a:t>
            </a:r>
            <a:br>
              <a:rPr lang="en-US" sz="2600" dirty="0"/>
            </a:br>
            <a:r>
              <a:rPr lang="en-US" sz="2600" dirty="0"/>
              <a:t>– </a:t>
            </a:r>
            <a:r>
              <a:rPr lang="en-US" sz="2600" dirty="0" err="1"/>
              <a:t>Struktura</a:t>
            </a:r>
            <a:r>
              <a:rPr lang="en-US" sz="2600" dirty="0"/>
              <a:t>, </a:t>
            </a:r>
            <a:r>
              <a:rPr lang="en-US" sz="2600" dirty="0" err="1"/>
              <a:t>pouzdanost</a:t>
            </a:r>
            <a:r>
              <a:rPr lang="en-US" sz="2600" dirty="0"/>
              <a:t>, </a:t>
            </a:r>
            <a:r>
              <a:rPr lang="en-US" sz="2600" dirty="0" err="1"/>
              <a:t>validnost</a:t>
            </a:r>
            <a:br>
              <a:rPr lang="en-US" sz="2600" dirty="0"/>
            </a:br>
            <a:r>
              <a:rPr lang="en-US" sz="2600" dirty="0"/>
              <a:t>– </a:t>
            </a:r>
            <a:r>
              <a:rPr lang="en-US" sz="2600" dirty="0" err="1"/>
              <a:t>Komorbiditet</a:t>
            </a:r>
            <a:r>
              <a:rPr lang="en-US" sz="2600" dirty="0"/>
              <a:t> </a:t>
            </a:r>
            <a:r>
              <a:rPr lang="en-US" sz="2600" dirty="0" err="1"/>
              <a:t>i</a:t>
            </a:r>
            <a:r>
              <a:rPr lang="en-US" sz="2600" dirty="0"/>
              <a:t> </a:t>
            </a:r>
            <a:r>
              <a:rPr lang="en-US" sz="2600" dirty="0" err="1"/>
              <a:t>nedostatak</a:t>
            </a:r>
            <a:r>
              <a:rPr lang="en-US" sz="2600" dirty="0"/>
              <a:t> </a:t>
            </a:r>
            <a:r>
              <a:rPr lang="en-US" sz="2600" dirty="0" err="1"/>
              <a:t>teorije</a:t>
            </a:r>
            <a:endParaRPr lang="en-US" sz="2600" dirty="0"/>
          </a:p>
          <a:p>
            <a:pPr>
              <a:buNone/>
            </a:pPr>
            <a:r>
              <a:rPr lang="en-US" sz="2600" b="1" dirty="0"/>
              <a:t>3. </a:t>
            </a:r>
            <a:r>
              <a:rPr lang="en-US" sz="2600" b="1" dirty="0" err="1"/>
              <a:t>Savremena</a:t>
            </a:r>
            <a:r>
              <a:rPr lang="en-US" sz="2600" b="1" dirty="0"/>
              <a:t> </a:t>
            </a:r>
            <a:r>
              <a:rPr lang="en-US" sz="2600" b="1" dirty="0" err="1"/>
              <a:t>rešenja</a:t>
            </a:r>
            <a:r>
              <a:rPr lang="en-US" sz="2600" b="1" dirty="0"/>
              <a:t> (DSM-5 AMPD </a:t>
            </a:r>
            <a:r>
              <a:rPr lang="en-US" sz="2600" b="1" dirty="0" err="1"/>
              <a:t>i</a:t>
            </a:r>
            <a:r>
              <a:rPr lang="en-US" sz="2600" b="1" dirty="0"/>
              <a:t> ICD-11)</a:t>
            </a:r>
            <a:br>
              <a:rPr lang="en-US" sz="2600" dirty="0"/>
            </a:br>
            <a:r>
              <a:rPr lang="en-US" sz="2600" dirty="0"/>
              <a:t>– </a:t>
            </a:r>
            <a:r>
              <a:rPr lang="en-US" sz="2600" dirty="0" err="1"/>
              <a:t>Dimenzionalni</a:t>
            </a:r>
            <a:r>
              <a:rPr lang="en-US" sz="2600" dirty="0"/>
              <a:t> </a:t>
            </a:r>
            <a:r>
              <a:rPr lang="en-US" sz="2600" dirty="0" err="1"/>
              <a:t>pristupi</a:t>
            </a:r>
            <a:br>
              <a:rPr lang="en-US" sz="2600" dirty="0"/>
            </a:br>
            <a:r>
              <a:rPr lang="en-US" sz="2600" dirty="0"/>
              <a:t>– </a:t>
            </a:r>
            <a:r>
              <a:rPr lang="en-US" sz="2600" dirty="0" err="1"/>
              <a:t>Funkcionisanje</a:t>
            </a:r>
            <a:r>
              <a:rPr lang="en-US" sz="2600" dirty="0"/>
              <a:t> </a:t>
            </a:r>
            <a:r>
              <a:rPr lang="en-US" sz="2600" dirty="0" err="1"/>
              <a:t>ličnosti</a:t>
            </a:r>
            <a:r>
              <a:rPr lang="en-US" sz="2600" dirty="0"/>
              <a:t> + </a:t>
            </a:r>
            <a:r>
              <a:rPr lang="en-US" sz="2600" dirty="0" err="1"/>
              <a:t>domeni</a:t>
            </a:r>
            <a:endParaRPr lang="en-US" sz="2600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0140074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644E4-4F9B-9234-7B31-53F371314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Šta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pokazuju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psihološki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testovi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AC21B3-E8D4-B3F5-C73B-90140CCD57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• </a:t>
            </a:r>
            <a:r>
              <a:rPr lang="en-US" b="1" dirty="0"/>
              <a:t>Ni </a:t>
            </a:r>
            <a:r>
              <a:rPr lang="en-US" b="1" dirty="0" err="1"/>
              <a:t>jedna</a:t>
            </a:r>
            <a:r>
              <a:rPr lang="en-US" b="1" dirty="0"/>
              <a:t> </a:t>
            </a:r>
            <a:r>
              <a:rPr lang="en-US" b="1" dirty="0" err="1"/>
              <a:t>skala</a:t>
            </a:r>
            <a:r>
              <a:rPr lang="en-US" b="1" dirty="0"/>
              <a:t> </a:t>
            </a:r>
            <a:r>
              <a:rPr lang="en-US" b="1" dirty="0" err="1"/>
              <a:t>teških</a:t>
            </a:r>
            <a:r>
              <a:rPr lang="en-US" b="1" dirty="0"/>
              <a:t> </a:t>
            </a:r>
            <a:r>
              <a:rPr lang="en-US" b="1" dirty="0" err="1"/>
              <a:t>poremećaja</a:t>
            </a:r>
            <a:r>
              <a:rPr lang="en-US" b="1" dirty="0"/>
              <a:t> </a:t>
            </a:r>
            <a:r>
              <a:rPr lang="en-US" b="1" dirty="0" err="1"/>
              <a:t>ličnosti</a:t>
            </a:r>
            <a:r>
              <a:rPr lang="en-US" b="1" dirty="0"/>
              <a:t> </a:t>
            </a:r>
            <a:r>
              <a:rPr lang="en-US" b="1" dirty="0" err="1"/>
              <a:t>nije</a:t>
            </a:r>
            <a:r>
              <a:rPr lang="en-US" b="1" dirty="0"/>
              <a:t> </a:t>
            </a:r>
            <a:r>
              <a:rPr lang="en-US" b="1" dirty="0" err="1"/>
              <a:t>povišena</a:t>
            </a:r>
            <a:br>
              <a:rPr lang="en-US" dirty="0"/>
            </a:br>
            <a:r>
              <a:rPr lang="en-US" dirty="0"/>
              <a:t>(NEO, DELTA, MCMI-III →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ispod</a:t>
            </a:r>
            <a:r>
              <a:rPr lang="en-US" dirty="0"/>
              <a:t> </a:t>
            </a:r>
            <a:r>
              <a:rPr lang="en-US" dirty="0" err="1"/>
              <a:t>kliničkog</a:t>
            </a:r>
            <a:r>
              <a:rPr lang="en-US" dirty="0"/>
              <a:t> </a:t>
            </a:r>
            <a:r>
              <a:rPr lang="en-US" dirty="0" err="1"/>
              <a:t>praga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b="1" dirty="0"/>
              <a:t>Borderline </a:t>
            </a:r>
            <a:r>
              <a:rPr lang="en-US" b="1" dirty="0" err="1"/>
              <a:t>skala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MCMI-III = 59</a:t>
            </a:r>
            <a:br>
              <a:rPr lang="en-US" dirty="0"/>
            </a:br>
            <a:r>
              <a:rPr lang="en-US" dirty="0"/>
              <a:t>(→ </a:t>
            </a:r>
            <a:r>
              <a:rPr lang="en-US" dirty="0" err="1"/>
              <a:t>ispod</a:t>
            </a:r>
            <a:r>
              <a:rPr lang="en-US" dirty="0"/>
              <a:t> </a:t>
            </a:r>
            <a:r>
              <a:rPr lang="en-US" dirty="0" err="1"/>
              <a:t>dijagnostičkog</a:t>
            </a:r>
            <a:r>
              <a:rPr lang="en-US" dirty="0"/>
              <a:t> </a:t>
            </a:r>
            <a:r>
              <a:rPr lang="en-US" dirty="0" err="1"/>
              <a:t>praga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b="1" dirty="0"/>
              <a:t>Nema </a:t>
            </a:r>
            <a:r>
              <a:rPr lang="en-US" b="1" dirty="0" err="1"/>
              <a:t>psihotičnih</a:t>
            </a:r>
            <a:r>
              <a:rPr lang="en-US" b="1" dirty="0"/>
              <a:t> </a:t>
            </a:r>
            <a:r>
              <a:rPr lang="en-US" b="1" dirty="0" err="1"/>
              <a:t>markera</a:t>
            </a:r>
            <a:br>
              <a:rPr lang="en-US" dirty="0"/>
            </a:br>
            <a:r>
              <a:rPr lang="en-US" dirty="0"/>
              <a:t>(Delta = </a:t>
            </a:r>
            <a:r>
              <a:rPr lang="en-US" dirty="0" err="1"/>
              <a:t>niska</a:t>
            </a:r>
            <a:r>
              <a:rPr lang="en-US" dirty="0"/>
              <a:t>; severe syndrome </a:t>
            </a:r>
            <a:r>
              <a:rPr lang="en-US" dirty="0" err="1"/>
              <a:t>skale</a:t>
            </a:r>
            <a:r>
              <a:rPr lang="en-US" dirty="0"/>
              <a:t> = </a:t>
            </a:r>
            <a:r>
              <a:rPr lang="en-US" dirty="0" err="1"/>
              <a:t>niske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b="1" dirty="0" err="1"/>
              <a:t>Dominantne</a:t>
            </a:r>
            <a:r>
              <a:rPr lang="en-US" b="1" dirty="0"/>
              <a:t> </a:t>
            </a:r>
            <a:r>
              <a:rPr lang="en-US" b="1" dirty="0" err="1"/>
              <a:t>crte</a:t>
            </a:r>
            <a:r>
              <a:rPr lang="en-US" b="1" dirty="0"/>
              <a:t>: </a:t>
            </a:r>
            <a:r>
              <a:rPr lang="en-US" b="1" dirty="0" err="1"/>
              <a:t>introvertna</a:t>
            </a:r>
            <a:r>
              <a:rPr lang="en-US" b="1" dirty="0"/>
              <a:t>, </a:t>
            </a:r>
            <a:r>
              <a:rPr lang="en-US" b="1" dirty="0" err="1"/>
              <a:t>dobroćudna</a:t>
            </a:r>
            <a:r>
              <a:rPr lang="en-US" b="1" dirty="0"/>
              <a:t>, </a:t>
            </a:r>
            <a:r>
              <a:rPr lang="en-US" b="1" dirty="0" err="1"/>
              <a:t>visoko</a:t>
            </a:r>
            <a:r>
              <a:rPr lang="en-US" b="1" dirty="0"/>
              <a:t> </a:t>
            </a:r>
            <a:r>
              <a:rPr lang="en-US" b="1" dirty="0" err="1"/>
              <a:t>otvorena</a:t>
            </a:r>
            <a:r>
              <a:rPr lang="en-US" b="1" dirty="0"/>
              <a:t>, </a:t>
            </a:r>
            <a:r>
              <a:rPr lang="en-US" b="1" dirty="0" err="1"/>
              <a:t>senzitivna</a:t>
            </a:r>
            <a:br>
              <a:rPr lang="en-US" dirty="0"/>
            </a:br>
            <a:r>
              <a:rPr lang="en-US" dirty="0"/>
              <a:t>(ne </a:t>
            </a:r>
            <a:r>
              <a:rPr lang="en-US" dirty="0" err="1"/>
              <a:t>liči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BPD,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ASPD,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manipulativne</a:t>
            </a:r>
            <a:r>
              <a:rPr lang="en-US" dirty="0"/>
              <a:t> </a:t>
            </a:r>
            <a:r>
              <a:rPr lang="en-US" dirty="0" err="1"/>
              <a:t>stilove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b="1" dirty="0" err="1"/>
              <a:t>Glavni</a:t>
            </a:r>
            <a:r>
              <a:rPr lang="en-US" b="1" dirty="0"/>
              <a:t> problem: </a:t>
            </a:r>
            <a:r>
              <a:rPr lang="en-US" b="1" dirty="0" err="1"/>
              <a:t>niska</a:t>
            </a:r>
            <a:r>
              <a:rPr lang="en-US" b="1" dirty="0"/>
              <a:t> </a:t>
            </a:r>
            <a:r>
              <a:rPr lang="en-US" b="1" dirty="0" err="1"/>
              <a:t>samokontrola</a:t>
            </a:r>
            <a:r>
              <a:rPr lang="en-US" b="1" dirty="0"/>
              <a:t> + </a:t>
            </a:r>
            <a:r>
              <a:rPr lang="en-US" b="1" dirty="0" err="1"/>
              <a:t>visok</a:t>
            </a:r>
            <a:r>
              <a:rPr lang="en-US" b="1" dirty="0"/>
              <a:t> </a:t>
            </a:r>
            <a:r>
              <a:rPr lang="en-US" b="1" dirty="0" err="1"/>
              <a:t>afektivni</a:t>
            </a:r>
            <a:r>
              <a:rPr lang="en-US" b="1" dirty="0"/>
              <a:t> </a:t>
            </a:r>
            <a:r>
              <a:rPr lang="en-US" b="1" dirty="0" err="1"/>
              <a:t>naboj</a:t>
            </a:r>
            <a:br>
              <a:rPr lang="en-US" dirty="0"/>
            </a:br>
            <a:r>
              <a:rPr lang="en-US" dirty="0"/>
              <a:t>(→ </a:t>
            </a:r>
            <a:r>
              <a:rPr lang="en-US" dirty="0" err="1"/>
              <a:t>reaktivno</a:t>
            </a:r>
            <a:r>
              <a:rPr lang="en-US" dirty="0"/>
              <a:t>, ne </a:t>
            </a:r>
            <a:r>
              <a:rPr lang="en-US" dirty="0" err="1"/>
              <a:t>strukturno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b="1" dirty="0" err="1"/>
              <a:t>Slabija</a:t>
            </a:r>
            <a:r>
              <a:rPr lang="en-US" b="1" dirty="0"/>
              <a:t> </a:t>
            </a:r>
            <a:r>
              <a:rPr lang="en-US" b="1" dirty="0" err="1"/>
              <a:t>kontrola</a:t>
            </a:r>
            <a:r>
              <a:rPr lang="en-US" b="1" dirty="0"/>
              <a:t> </a:t>
            </a:r>
            <a:r>
              <a:rPr lang="en-US" b="1" dirty="0" err="1"/>
              <a:t>impulsa</a:t>
            </a:r>
            <a:r>
              <a:rPr lang="en-US" b="1" dirty="0"/>
              <a:t> </a:t>
            </a:r>
            <a:r>
              <a:rPr lang="en-US" b="1" dirty="0" err="1"/>
              <a:t>prisutna</a:t>
            </a:r>
            <a:br>
              <a:rPr lang="en-US" dirty="0"/>
            </a:br>
            <a:r>
              <a:rPr lang="en-US" dirty="0"/>
              <a:t>• </a:t>
            </a:r>
            <a:r>
              <a:rPr lang="en-US" b="1" dirty="0" err="1"/>
              <a:t>Interpersonalno</a:t>
            </a:r>
            <a:r>
              <a:rPr lang="en-US" b="1" dirty="0"/>
              <a:t>: </a:t>
            </a:r>
            <a:r>
              <a:rPr lang="en-US" b="1" dirty="0" err="1"/>
              <a:t>povučena</a:t>
            </a:r>
            <a:r>
              <a:rPr lang="en-US" b="1" dirty="0"/>
              <a:t>, </a:t>
            </a:r>
            <a:r>
              <a:rPr lang="en-US" b="1" dirty="0" err="1"/>
              <a:t>senzitivna</a:t>
            </a:r>
            <a:r>
              <a:rPr lang="en-US" b="1" dirty="0"/>
              <a:t>, </a:t>
            </a:r>
            <a:r>
              <a:rPr lang="en-US" b="1" dirty="0" err="1"/>
              <a:t>topla</a:t>
            </a:r>
            <a:br>
              <a:rPr lang="en-US" dirty="0"/>
            </a:br>
            <a:r>
              <a:rPr lang="en-US" dirty="0"/>
              <a:t>(→ anti-GPL </a:t>
            </a:r>
            <a:r>
              <a:rPr lang="en-US" dirty="0" err="1"/>
              <a:t>profil</a:t>
            </a:r>
            <a:r>
              <a:rPr lang="en-US" dirty="0"/>
              <a:t>)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8828467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E8B06-1352-BAAB-5DE7-C715D561F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Ako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nije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borderline…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šta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jeste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osovina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6643E4-6638-4357-D758-B4E10AE03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sz="3200" dirty="0"/>
              <a:t>• </a:t>
            </a:r>
            <a:r>
              <a:rPr lang="en-US" sz="3200" b="1" dirty="0" err="1"/>
              <a:t>Identitetski</a:t>
            </a:r>
            <a:r>
              <a:rPr lang="en-US" sz="3200" b="1" dirty="0"/>
              <a:t> </a:t>
            </a:r>
            <a:r>
              <a:rPr lang="en-US" sz="3200" b="1" dirty="0" err="1"/>
              <a:t>i</a:t>
            </a:r>
            <a:r>
              <a:rPr lang="en-US" sz="3200" b="1" dirty="0"/>
              <a:t> </a:t>
            </a:r>
            <a:r>
              <a:rPr lang="en-US" sz="3200" b="1" dirty="0" err="1"/>
              <a:t>psihoseksualni</a:t>
            </a:r>
            <a:r>
              <a:rPr lang="en-US" sz="3200" b="1" dirty="0"/>
              <a:t> </a:t>
            </a:r>
            <a:r>
              <a:rPr lang="en-US" sz="3200" b="1" dirty="0" err="1"/>
              <a:t>konflikt</a:t>
            </a:r>
            <a:br>
              <a:rPr lang="en-US" sz="3200" dirty="0"/>
            </a:br>
            <a:r>
              <a:rPr lang="en-US" sz="3200" dirty="0"/>
              <a:t>(</a:t>
            </a:r>
            <a:r>
              <a:rPr lang="en-US" sz="3200" dirty="0" err="1"/>
              <a:t>nejasno</a:t>
            </a:r>
            <a:r>
              <a:rPr lang="en-US" sz="3200" dirty="0"/>
              <a:t> </a:t>
            </a:r>
            <a:r>
              <a:rPr lang="en-US" sz="3200" dirty="0" err="1"/>
              <a:t>osećanje</a:t>
            </a:r>
            <a:r>
              <a:rPr lang="en-US" sz="3200" dirty="0"/>
              <a:t> </a:t>
            </a:r>
            <a:r>
              <a:rPr lang="en-US" sz="3200" dirty="0" err="1"/>
              <a:t>pripadanja</a:t>
            </a:r>
            <a:r>
              <a:rPr lang="en-US" sz="3200" dirty="0"/>
              <a:t>, ko je, </a:t>
            </a:r>
            <a:r>
              <a:rPr lang="en-US" sz="3200" dirty="0" err="1"/>
              <a:t>šta</a:t>
            </a:r>
            <a:r>
              <a:rPr lang="en-US" sz="3200" dirty="0"/>
              <a:t> </a:t>
            </a:r>
            <a:r>
              <a:rPr lang="en-US" sz="3200" dirty="0" err="1"/>
              <a:t>želi</a:t>
            </a:r>
            <a:r>
              <a:rPr lang="en-US" sz="3200" dirty="0"/>
              <a:t>, </a:t>
            </a:r>
            <a:r>
              <a:rPr lang="en-US" sz="3200" dirty="0" err="1"/>
              <a:t>kome</a:t>
            </a:r>
            <a:r>
              <a:rPr lang="en-US" sz="3200" dirty="0"/>
              <a:t> se </a:t>
            </a:r>
            <a:r>
              <a:rPr lang="en-US" sz="3200" dirty="0" err="1"/>
              <a:t>orijentiše</a:t>
            </a:r>
            <a:r>
              <a:rPr lang="en-US" sz="3200" dirty="0"/>
              <a:t>)</a:t>
            </a:r>
          </a:p>
          <a:p>
            <a:pPr>
              <a:buNone/>
            </a:pPr>
            <a:r>
              <a:rPr lang="en-US" sz="3200" dirty="0"/>
              <a:t>• </a:t>
            </a:r>
            <a:r>
              <a:rPr lang="en-US" sz="3200" b="1" dirty="0" err="1"/>
              <a:t>Telesni</a:t>
            </a:r>
            <a:r>
              <a:rPr lang="en-US" sz="3200" b="1" dirty="0"/>
              <a:t> self-</a:t>
            </a:r>
            <a:r>
              <a:rPr lang="en-US" sz="3200" b="1" dirty="0" err="1"/>
              <a:t>koncept</a:t>
            </a:r>
            <a:r>
              <a:rPr lang="en-US" sz="3200" b="1" dirty="0"/>
              <a:t> </a:t>
            </a:r>
            <a:r>
              <a:rPr lang="en-US" sz="3200" b="1" dirty="0" err="1"/>
              <a:t>narušen</a:t>
            </a:r>
            <a:br>
              <a:rPr lang="en-US" sz="3200" dirty="0"/>
            </a:br>
            <a:r>
              <a:rPr lang="en-US" sz="3200" dirty="0"/>
              <a:t>(</a:t>
            </a:r>
            <a:r>
              <a:rPr lang="en-US" sz="3200" dirty="0" err="1"/>
              <a:t>nelagodnost</a:t>
            </a:r>
            <a:r>
              <a:rPr lang="en-US" sz="3200" dirty="0"/>
              <a:t>, </a:t>
            </a:r>
            <a:r>
              <a:rPr lang="en-US" sz="3200" dirty="0" err="1"/>
              <a:t>izbegavanje</a:t>
            </a:r>
            <a:r>
              <a:rPr lang="en-US" sz="3200" dirty="0"/>
              <a:t> </a:t>
            </a:r>
            <a:r>
              <a:rPr lang="en-US" sz="3200" dirty="0" err="1"/>
              <a:t>sopstvenog</a:t>
            </a:r>
            <a:r>
              <a:rPr lang="en-US" sz="3200" dirty="0"/>
              <a:t> </a:t>
            </a:r>
            <a:r>
              <a:rPr lang="en-US" sz="3200" dirty="0" err="1"/>
              <a:t>tela</a:t>
            </a:r>
            <a:r>
              <a:rPr lang="en-US" sz="3200" dirty="0"/>
              <a:t>, </a:t>
            </a:r>
            <a:r>
              <a:rPr lang="en-US" sz="3200" dirty="0" err="1"/>
              <a:t>prikrivanje</a:t>
            </a:r>
            <a:r>
              <a:rPr lang="en-US" sz="3200" dirty="0"/>
              <a:t>)</a:t>
            </a:r>
          </a:p>
          <a:p>
            <a:pPr>
              <a:buNone/>
            </a:pPr>
            <a:r>
              <a:rPr lang="en-US" sz="3200" dirty="0"/>
              <a:t>• </a:t>
            </a:r>
            <a:r>
              <a:rPr lang="en-US" sz="3200" b="1" dirty="0" err="1"/>
              <a:t>Introvertna</a:t>
            </a:r>
            <a:r>
              <a:rPr lang="en-US" sz="3200" b="1" dirty="0"/>
              <a:t>, </a:t>
            </a:r>
            <a:r>
              <a:rPr lang="en-US" sz="3200" b="1" dirty="0" err="1"/>
              <a:t>povučena</a:t>
            </a:r>
            <a:r>
              <a:rPr lang="en-US" sz="3200" b="1" dirty="0"/>
              <a:t>, </a:t>
            </a:r>
            <a:r>
              <a:rPr lang="en-US" sz="3200" b="1" dirty="0" err="1"/>
              <a:t>senzitivna</a:t>
            </a:r>
            <a:r>
              <a:rPr lang="en-US" sz="3200" b="1" dirty="0"/>
              <a:t> </a:t>
            </a:r>
            <a:r>
              <a:rPr lang="en-US" sz="3200" b="1" dirty="0" err="1"/>
              <a:t>struktura</a:t>
            </a:r>
            <a:br>
              <a:rPr lang="en-US" sz="3200" dirty="0"/>
            </a:br>
            <a:r>
              <a:rPr lang="en-US" sz="3200" dirty="0"/>
              <a:t>(</a:t>
            </a:r>
            <a:r>
              <a:rPr lang="en-US" sz="3200" dirty="0" err="1"/>
              <a:t>niska</a:t>
            </a:r>
            <a:r>
              <a:rPr lang="en-US" sz="3200" dirty="0"/>
              <a:t> </a:t>
            </a:r>
            <a:r>
              <a:rPr lang="en-US" sz="3200" dirty="0" err="1"/>
              <a:t>socijabilnost</a:t>
            </a:r>
            <a:r>
              <a:rPr lang="en-US" sz="3200" dirty="0"/>
              <a:t>, </a:t>
            </a:r>
            <a:r>
              <a:rPr lang="en-US" sz="3200" dirty="0" err="1"/>
              <a:t>visok</a:t>
            </a:r>
            <a:r>
              <a:rPr lang="en-US" sz="3200" dirty="0"/>
              <a:t> </a:t>
            </a:r>
            <a:r>
              <a:rPr lang="en-US" sz="3200" dirty="0" err="1"/>
              <a:t>stid</a:t>
            </a:r>
            <a:r>
              <a:rPr lang="en-US" sz="3200" dirty="0"/>
              <a:t>, </a:t>
            </a:r>
            <a:r>
              <a:rPr lang="en-US" sz="3200" dirty="0" err="1"/>
              <a:t>visok</a:t>
            </a:r>
            <a:r>
              <a:rPr lang="en-US" sz="3200" dirty="0"/>
              <a:t> </a:t>
            </a:r>
            <a:r>
              <a:rPr lang="en-US" sz="3200" dirty="0" err="1"/>
              <a:t>interpersonalni</a:t>
            </a:r>
            <a:r>
              <a:rPr lang="en-US" sz="3200" dirty="0"/>
              <a:t> </a:t>
            </a:r>
            <a:r>
              <a:rPr lang="en-US" sz="3200" dirty="0" err="1"/>
              <a:t>oprez</a:t>
            </a:r>
            <a:r>
              <a:rPr lang="en-US" sz="3200" dirty="0"/>
              <a:t>)</a:t>
            </a:r>
          </a:p>
          <a:p>
            <a:pPr>
              <a:buNone/>
            </a:pPr>
            <a:r>
              <a:rPr lang="en-US" sz="3200" dirty="0"/>
              <a:t>• </a:t>
            </a:r>
            <a:r>
              <a:rPr lang="en-US" sz="3200" b="1" dirty="0" err="1"/>
              <a:t>Reaktivna</a:t>
            </a:r>
            <a:r>
              <a:rPr lang="en-US" sz="3200" b="1" dirty="0"/>
              <a:t> </a:t>
            </a:r>
            <a:r>
              <a:rPr lang="en-US" sz="3200" b="1" dirty="0" err="1"/>
              <a:t>impulsivnost</a:t>
            </a:r>
            <a:endParaRPr lang="en-US" sz="3200" b="1" dirty="0"/>
          </a:p>
          <a:p>
            <a:pPr>
              <a:buNone/>
            </a:pPr>
            <a:r>
              <a:rPr lang="en-US" sz="3200" dirty="0"/>
              <a:t>   (</a:t>
            </a:r>
            <a:r>
              <a:rPr lang="en-US" sz="3200" dirty="0" err="1"/>
              <a:t>javlja</a:t>
            </a:r>
            <a:r>
              <a:rPr lang="en-US" sz="3200" dirty="0"/>
              <a:t> se pod </a:t>
            </a:r>
            <a:r>
              <a:rPr lang="en-US" sz="3200" dirty="0" err="1"/>
              <a:t>jakim</a:t>
            </a:r>
            <a:r>
              <a:rPr lang="en-US" sz="3200" dirty="0"/>
              <a:t> </a:t>
            </a:r>
            <a:r>
              <a:rPr lang="en-US" sz="3200" dirty="0" err="1"/>
              <a:t>afektom</a:t>
            </a:r>
            <a:r>
              <a:rPr lang="en-US" sz="3200" dirty="0"/>
              <a:t>, ne </a:t>
            </a:r>
            <a:r>
              <a:rPr lang="en-US" sz="3200" dirty="0" err="1"/>
              <a:t>pervazivno</a:t>
            </a:r>
            <a:r>
              <a:rPr lang="en-US" sz="3200" dirty="0"/>
              <a:t>)</a:t>
            </a:r>
          </a:p>
          <a:p>
            <a:pPr>
              <a:buNone/>
            </a:pPr>
            <a:r>
              <a:rPr lang="en-US" sz="3200" dirty="0"/>
              <a:t>• </a:t>
            </a:r>
            <a:r>
              <a:rPr lang="en-US" sz="3200" b="1" dirty="0" err="1"/>
              <a:t>Dominantni</a:t>
            </a:r>
            <a:r>
              <a:rPr lang="en-US" sz="3200" b="1" dirty="0"/>
              <a:t> </a:t>
            </a:r>
            <a:r>
              <a:rPr lang="en-US" sz="3200" b="1" dirty="0" err="1"/>
              <a:t>afekti</a:t>
            </a:r>
            <a:r>
              <a:rPr lang="en-US" sz="3200" b="1" dirty="0"/>
              <a:t>: </a:t>
            </a:r>
            <a:r>
              <a:rPr lang="en-US" sz="3200" b="1" dirty="0" err="1"/>
              <a:t>stid</a:t>
            </a:r>
            <a:r>
              <a:rPr lang="en-US" sz="3200" b="1" dirty="0"/>
              <a:t>, </a:t>
            </a:r>
            <a:r>
              <a:rPr lang="en-US" sz="3200" b="1" dirty="0" err="1"/>
              <a:t>strah</a:t>
            </a:r>
            <a:r>
              <a:rPr lang="en-US" sz="3200" b="1" dirty="0"/>
              <a:t>, </a:t>
            </a:r>
            <a:r>
              <a:rPr lang="en-US" sz="3200" b="1" dirty="0" err="1"/>
              <a:t>nesigurnost</a:t>
            </a:r>
            <a:br>
              <a:rPr lang="en-US" sz="3200" dirty="0"/>
            </a:br>
            <a:r>
              <a:rPr lang="en-US" sz="3200" dirty="0"/>
              <a:t>(ne </a:t>
            </a:r>
            <a:r>
              <a:rPr lang="en-US" sz="3200" dirty="0" err="1"/>
              <a:t>bes</a:t>
            </a:r>
            <a:r>
              <a:rPr lang="en-US" sz="3200" dirty="0"/>
              <a:t>, </a:t>
            </a:r>
            <a:r>
              <a:rPr lang="en-US" sz="3200" dirty="0" err="1"/>
              <a:t>neprijateljstvo</a:t>
            </a:r>
            <a:r>
              <a:rPr lang="en-US" sz="3200" dirty="0"/>
              <a:t> </a:t>
            </a:r>
            <a:r>
              <a:rPr lang="en-US" sz="3200" dirty="0" err="1"/>
              <a:t>ili</a:t>
            </a:r>
            <a:r>
              <a:rPr lang="en-US" sz="3200" dirty="0"/>
              <a:t> </a:t>
            </a:r>
            <a:r>
              <a:rPr lang="en-US" sz="3200" dirty="0" err="1"/>
              <a:t>dramatične</a:t>
            </a:r>
            <a:r>
              <a:rPr lang="en-US" sz="3200" dirty="0"/>
              <a:t> </a:t>
            </a:r>
            <a:r>
              <a:rPr lang="en-US" sz="3200" dirty="0" err="1"/>
              <a:t>relacije</a:t>
            </a:r>
            <a:r>
              <a:rPr lang="en-US" sz="3200" dirty="0"/>
              <a:t>)</a:t>
            </a:r>
          </a:p>
          <a:p>
            <a:pPr>
              <a:buNone/>
            </a:pPr>
            <a:r>
              <a:rPr lang="en-US" sz="3200" dirty="0"/>
              <a:t>• </a:t>
            </a:r>
            <a:r>
              <a:rPr lang="en-US" sz="3200" b="1" dirty="0"/>
              <a:t>Visoka </a:t>
            </a:r>
            <a:r>
              <a:rPr lang="en-US" sz="3200" b="1" dirty="0" err="1"/>
              <a:t>otvorenost</a:t>
            </a:r>
            <a:r>
              <a:rPr lang="en-US" sz="3200" b="1" dirty="0"/>
              <a:t> + </a:t>
            </a:r>
            <a:r>
              <a:rPr lang="en-US" sz="3200" b="1" dirty="0" err="1"/>
              <a:t>slaba</a:t>
            </a:r>
            <a:r>
              <a:rPr lang="en-US" sz="3200" b="1" dirty="0"/>
              <a:t> </a:t>
            </a:r>
            <a:r>
              <a:rPr lang="en-US" sz="3200" b="1" dirty="0" err="1"/>
              <a:t>kontrola</a:t>
            </a:r>
            <a:r>
              <a:rPr lang="en-US" sz="3200" b="1" dirty="0"/>
              <a:t> </a:t>
            </a:r>
            <a:r>
              <a:rPr lang="en-US" sz="3200" b="1" dirty="0" err="1"/>
              <a:t>impulsa</a:t>
            </a:r>
            <a:br>
              <a:rPr lang="en-US" sz="3200" dirty="0"/>
            </a:br>
            <a:r>
              <a:rPr lang="en-US" sz="3200" dirty="0"/>
              <a:t>(</a:t>
            </a:r>
            <a:r>
              <a:rPr lang="en-US" sz="3200" dirty="0" err="1"/>
              <a:t>kombinacija</a:t>
            </a:r>
            <a:r>
              <a:rPr lang="en-US" sz="3200" dirty="0"/>
              <a:t> </a:t>
            </a:r>
            <a:r>
              <a:rPr lang="en-US" sz="3200" dirty="0" err="1"/>
              <a:t>koja</a:t>
            </a:r>
            <a:r>
              <a:rPr lang="en-US" sz="3200" dirty="0"/>
              <a:t> </a:t>
            </a:r>
            <a:r>
              <a:rPr lang="en-US" sz="3200" dirty="0" err="1"/>
              <a:t>deluje</a:t>
            </a:r>
            <a:r>
              <a:rPr lang="en-US" sz="3200" dirty="0"/>
              <a:t> </a:t>
            </a:r>
            <a:r>
              <a:rPr lang="en-US" sz="3200" dirty="0" err="1"/>
              <a:t>haotično</a:t>
            </a:r>
            <a:r>
              <a:rPr lang="en-US" sz="3200" dirty="0"/>
              <a:t>, </a:t>
            </a:r>
            <a:r>
              <a:rPr lang="en-US" sz="3200" dirty="0" err="1"/>
              <a:t>ali</a:t>
            </a:r>
            <a:r>
              <a:rPr lang="en-US" sz="3200" dirty="0"/>
              <a:t> </a:t>
            </a:r>
            <a:r>
              <a:rPr lang="en-US" sz="3200" dirty="0" err="1"/>
              <a:t>nije</a:t>
            </a:r>
            <a:r>
              <a:rPr lang="en-US" sz="3200" dirty="0"/>
              <a:t> </a:t>
            </a:r>
            <a:r>
              <a:rPr lang="en-US" sz="3200" dirty="0" err="1"/>
              <a:t>obrazac</a:t>
            </a:r>
            <a:r>
              <a:rPr lang="en-US" sz="3200" dirty="0"/>
              <a:t> PL)</a:t>
            </a:r>
          </a:p>
          <a:p>
            <a:pPr marL="0" indent="0">
              <a:buNone/>
            </a:pPr>
            <a:endParaRPr lang="en-US" sz="3200" b="1" dirty="0"/>
          </a:p>
          <a:p>
            <a:r>
              <a:rPr lang="en-US" sz="3200" b="1" dirty="0" err="1"/>
              <a:t>Ključno</a:t>
            </a:r>
            <a:r>
              <a:rPr lang="en-US" sz="3200" b="1" dirty="0"/>
              <a:t>:</a:t>
            </a:r>
            <a:br>
              <a:rPr lang="en-US" sz="3200" dirty="0"/>
            </a:br>
            <a:r>
              <a:rPr lang="en-US" sz="3200" b="1" dirty="0"/>
              <a:t>Rodna </a:t>
            </a:r>
            <a:r>
              <a:rPr lang="en-US" sz="3200" b="1" dirty="0" err="1"/>
              <a:t>i</a:t>
            </a:r>
            <a:r>
              <a:rPr lang="en-US" sz="3200" b="1" dirty="0"/>
              <a:t> </a:t>
            </a:r>
            <a:r>
              <a:rPr lang="en-US" sz="3200" b="1" dirty="0" err="1"/>
              <a:t>psihoseksualna</a:t>
            </a:r>
            <a:r>
              <a:rPr lang="en-US" sz="3200" b="1" dirty="0"/>
              <a:t> </a:t>
            </a:r>
            <a:r>
              <a:rPr lang="en-US" sz="3200" b="1" dirty="0" err="1"/>
              <a:t>pitanja</a:t>
            </a:r>
            <a:r>
              <a:rPr lang="en-US" sz="3200" b="1" dirty="0"/>
              <a:t> se </a:t>
            </a:r>
            <a:r>
              <a:rPr lang="en-US" sz="3200" b="1" dirty="0" err="1"/>
              <a:t>često</a:t>
            </a:r>
            <a:r>
              <a:rPr lang="en-US" sz="3200" b="1" dirty="0"/>
              <a:t> </a:t>
            </a:r>
            <a:r>
              <a:rPr lang="en-US" sz="3200" b="1" dirty="0" err="1"/>
              <a:t>pogrešno</a:t>
            </a:r>
            <a:r>
              <a:rPr lang="en-US" sz="3200" b="1" dirty="0"/>
              <a:t> </a:t>
            </a:r>
            <a:r>
              <a:rPr lang="en-US" sz="3200" b="1" dirty="0" err="1"/>
              <a:t>čitaju</a:t>
            </a:r>
            <a:r>
              <a:rPr lang="en-US" sz="3200" b="1" dirty="0"/>
              <a:t> </a:t>
            </a:r>
            <a:r>
              <a:rPr lang="en-US" sz="3200" b="1" dirty="0" err="1"/>
              <a:t>kao</a:t>
            </a:r>
            <a:r>
              <a:rPr lang="en-US" sz="3200" b="1" dirty="0"/>
              <a:t> „</a:t>
            </a:r>
            <a:r>
              <a:rPr lang="en-US" sz="3200" b="1" dirty="0" err="1"/>
              <a:t>nestabilan</a:t>
            </a:r>
            <a:r>
              <a:rPr lang="en-US" sz="3200" b="1" dirty="0"/>
              <a:t> </a:t>
            </a:r>
            <a:r>
              <a:rPr lang="en-US" sz="3200" b="1" dirty="0" err="1"/>
              <a:t>identitet</a:t>
            </a:r>
            <a:r>
              <a:rPr lang="en-US" sz="3200" b="1" dirty="0"/>
              <a:t>“ → </a:t>
            </a:r>
            <a:r>
              <a:rPr lang="en-US" sz="3200" b="1" dirty="0" err="1"/>
              <a:t>i</a:t>
            </a:r>
            <a:r>
              <a:rPr lang="en-US" sz="3200" b="1" dirty="0"/>
              <a:t> </a:t>
            </a:r>
            <a:r>
              <a:rPr lang="en-US" sz="3200" b="1" dirty="0" err="1"/>
              <a:t>dijagnoza</a:t>
            </a:r>
            <a:r>
              <a:rPr lang="en-US" sz="3200" b="1" dirty="0"/>
              <a:t> </a:t>
            </a:r>
            <a:r>
              <a:rPr lang="en-US" sz="3200" b="1" dirty="0" err="1"/>
              <a:t>brzo</a:t>
            </a:r>
            <a:r>
              <a:rPr lang="en-US" sz="3200" b="1" dirty="0"/>
              <a:t> </a:t>
            </a:r>
            <a:r>
              <a:rPr lang="en-US" sz="3200" b="1" dirty="0" err="1"/>
              <a:t>sklizne</a:t>
            </a:r>
            <a:r>
              <a:rPr lang="en-US" sz="3200" b="1" dirty="0"/>
              <a:t> u borderline.</a:t>
            </a:r>
            <a:endParaRPr lang="en-US" sz="3200" dirty="0"/>
          </a:p>
          <a:p>
            <a:endParaRPr lang="en-U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0997030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564BF-BF7A-087E-80C6-EE7E7B831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296" y="0"/>
            <a:ext cx="10771632" cy="1325563"/>
          </a:xfrm>
        </p:spPr>
        <p:txBody>
          <a:bodyPr>
            <a:normAutofit/>
          </a:bodyPr>
          <a:lstStyle/>
          <a:p>
            <a:r>
              <a:rPr lang="nl-N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Kliničke lekcije iz ovog slučaja (most ka modelima)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6397DF-2572-0299-8179-D5CDB1A6D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296" y="1097280"/>
            <a:ext cx="11140440" cy="560527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1. GPL </a:t>
            </a:r>
            <a:r>
              <a:rPr lang="en-US" b="1" dirty="0" err="1"/>
              <a:t>dijagnoza</a:t>
            </a:r>
            <a:r>
              <a:rPr lang="en-US" b="1" dirty="0"/>
              <a:t> se u </a:t>
            </a:r>
            <a:r>
              <a:rPr lang="en-US" b="1" dirty="0" err="1"/>
              <a:t>praksi</a:t>
            </a:r>
            <a:r>
              <a:rPr lang="en-US" b="1" dirty="0"/>
              <a:t> </a:t>
            </a:r>
            <a:r>
              <a:rPr lang="en-US" b="1" dirty="0" err="1"/>
              <a:t>daje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kada</a:t>
            </a:r>
            <a:r>
              <a:rPr lang="en-US" b="1" dirty="0"/>
              <a:t> </a:t>
            </a:r>
            <a:r>
              <a:rPr lang="en-US" b="1" dirty="0" err="1"/>
              <a:t>nema</a:t>
            </a:r>
            <a:r>
              <a:rPr lang="en-US" b="1" dirty="0"/>
              <a:t> </a:t>
            </a:r>
            <a:r>
              <a:rPr lang="en-US" b="1" dirty="0" err="1"/>
              <a:t>obrasca</a:t>
            </a:r>
            <a:r>
              <a:rPr lang="en-US" b="1" dirty="0"/>
              <a:t>.</a:t>
            </a:r>
            <a:br>
              <a:rPr lang="en-US" dirty="0"/>
            </a:br>
            <a:r>
              <a:rPr lang="en-US" dirty="0"/>
              <a:t>– </a:t>
            </a:r>
            <a:r>
              <a:rPr lang="en-US" dirty="0" err="1"/>
              <a:t>Dovoljno</a:t>
            </a:r>
            <a:r>
              <a:rPr lang="en-US" dirty="0"/>
              <a:t> je </a:t>
            </a:r>
            <a:r>
              <a:rPr lang="en-US" dirty="0" err="1"/>
              <a:t>nekoliko</a:t>
            </a:r>
            <a:r>
              <a:rPr lang="en-US" dirty="0"/>
              <a:t> </a:t>
            </a:r>
            <a:r>
              <a:rPr lang="en-US" dirty="0" err="1"/>
              <a:t>burnih</a:t>
            </a:r>
            <a:r>
              <a:rPr lang="en-US" dirty="0"/>
              <a:t> </a:t>
            </a:r>
            <a:r>
              <a:rPr lang="en-US" dirty="0" err="1"/>
              <a:t>epizoda</a:t>
            </a:r>
            <a:r>
              <a:rPr lang="en-US" dirty="0"/>
              <a:t>, </a:t>
            </a:r>
            <a:r>
              <a:rPr lang="en-US" dirty="0" err="1"/>
              <a:t>impulsivnost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„</a:t>
            </a:r>
            <a:r>
              <a:rPr lang="en-US" dirty="0" err="1"/>
              <a:t>težak</a:t>
            </a:r>
            <a:r>
              <a:rPr lang="en-US" dirty="0"/>
              <a:t> </a:t>
            </a:r>
            <a:r>
              <a:rPr lang="en-US" dirty="0" err="1"/>
              <a:t>život</a:t>
            </a:r>
            <a:r>
              <a:rPr lang="en-US" dirty="0"/>
              <a:t>“.</a:t>
            </a:r>
          </a:p>
          <a:p>
            <a:pPr marL="0" indent="0">
              <a:buNone/>
            </a:pPr>
            <a:r>
              <a:rPr lang="en-US" b="1" dirty="0"/>
              <a:t>2. </a:t>
            </a:r>
            <a:r>
              <a:rPr lang="en-US" b="1" dirty="0" err="1"/>
              <a:t>Minimalni</a:t>
            </a:r>
            <a:r>
              <a:rPr lang="en-US" b="1" dirty="0"/>
              <a:t> set </a:t>
            </a:r>
            <a:r>
              <a:rPr lang="en-US" b="1" dirty="0" err="1"/>
              <a:t>simptoma</a:t>
            </a:r>
            <a:r>
              <a:rPr lang="en-US" b="1" dirty="0"/>
              <a:t> </a:t>
            </a:r>
            <a:r>
              <a:rPr lang="en-US" b="1" dirty="0" err="1"/>
              <a:t>često</a:t>
            </a:r>
            <a:r>
              <a:rPr lang="en-US" b="1" dirty="0"/>
              <a:t> “</a:t>
            </a:r>
            <a:r>
              <a:rPr lang="en-US" b="1" dirty="0" err="1"/>
              <a:t>aktivira</a:t>
            </a:r>
            <a:r>
              <a:rPr lang="en-US" b="1" dirty="0"/>
              <a:t>” </a:t>
            </a:r>
            <a:r>
              <a:rPr lang="en-US" b="1" dirty="0" err="1"/>
              <a:t>dijagnozu</a:t>
            </a:r>
            <a:r>
              <a:rPr lang="en-US" b="1" dirty="0"/>
              <a:t>.</a:t>
            </a:r>
            <a:br>
              <a:rPr lang="en-US" dirty="0"/>
            </a:br>
            <a:r>
              <a:rPr lang="en-US" dirty="0"/>
              <a:t>– Ne </a:t>
            </a:r>
            <a:r>
              <a:rPr lang="en-US" dirty="0" err="1"/>
              <a:t>proverava</a:t>
            </a:r>
            <a:r>
              <a:rPr lang="en-US" dirty="0"/>
              <a:t> se </a:t>
            </a:r>
            <a:r>
              <a:rPr lang="en-US" dirty="0" err="1"/>
              <a:t>pervazivnost</a:t>
            </a:r>
            <a:r>
              <a:rPr lang="en-US" dirty="0"/>
              <a:t>, </a:t>
            </a:r>
            <a:r>
              <a:rPr lang="en-US" dirty="0" err="1"/>
              <a:t>stabilnost</a:t>
            </a:r>
            <a:r>
              <a:rPr lang="en-US" dirty="0"/>
              <a:t>, </a:t>
            </a:r>
            <a:r>
              <a:rPr lang="en-US" dirty="0" err="1"/>
              <a:t>razvojni</a:t>
            </a:r>
            <a:r>
              <a:rPr lang="en-US" dirty="0"/>
              <a:t> </a:t>
            </a:r>
            <a:r>
              <a:rPr lang="en-US" dirty="0" err="1"/>
              <a:t>tok</a:t>
            </a:r>
            <a:r>
              <a:rPr lang="en-US" dirty="0"/>
              <a:t>, </a:t>
            </a:r>
            <a:r>
              <a:rPr lang="en-US" dirty="0" err="1"/>
              <a:t>kontekst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/>
              <a:t>3. </a:t>
            </a:r>
            <a:r>
              <a:rPr lang="en-US" b="1" dirty="0" err="1"/>
              <a:t>Slične</a:t>
            </a:r>
            <a:r>
              <a:rPr lang="en-US" b="1" dirty="0"/>
              <a:t> </a:t>
            </a:r>
            <a:r>
              <a:rPr lang="en-US" b="1" dirty="0" err="1"/>
              <a:t>pojave</a:t>
            </a:r>
            <a:r>
              <a:rPr lang="en-US" b="1" dirty="0"/>
              <a:t> </a:t>
            </a:r>
            <a:r>
              <a:rPr lang="en-US" b="1" dirty="0" err="1"/>
              <a:t>iz</a:t>
            </a:r>
            <a:r>
              <a:rPr lang="en-US" b="1" dirty="0"/>
              <a:t> </a:t>
            </a:r>
            <a:r>
              <a:rPr lang="en-US" b="1" dirty="0" err="1"/>
              <a:t>različitih</a:t>
            </a:r>
            <a:r>
              <a:rPr lang="en-US" b="1" dirty="0"/>
              <a:t> </a:t>
            </a:r>
            <a:r>
              <a:rPr lang="en-US" b="1" dirty="0" err="1"/>
              <a:t>domena</a:t>
            </a:r>
            <a:r>
              <a:rPr lang="en-US" b="1" dirty="0"/>
              <a:t> (</a:t>
            </a:r>
            <a:r>
              <a:rPr lang="en-US" b="1" dirty="0" err="1"/>
              <a:t>seksualnost</a:t>
            </a:r>
            <a:r>
              <a:rPr lang="en-US" b="1" dirty="0"/>
              <a:t>, </a:t>
            </a:r>
            <a:r>
              <a:rPr lang="en-US" b="1" dirty="0" err="1"/>
              <a:t>identitet</a:t>
            </a:r>
            <a:r>
              <a:rPr lang="en-US" b="1" dirty="0"/>
              <a:t>, </a:t>
            </a:r>
            <a:r>
              <a:rPr lang="en-US" b="1" dirty="0" err="1"/>
              <a:t>stres</a:t>
            </a:r>
            <a:r>
              <a:rPr lang="en-US" b="1" dirty="0"/>
              <a:t>) </a:t>
            </a:r>
            <a:r>
              <a:rPr lang="en-US" b="1" dirty="0" err="1"/>
              <a:t>tumače</a:t>
            </a:r>
            <a:r>
              <a:rPr lang="en-US" b="1" dirty="0"/>
              <a:t> se </a:t>
            </a:r>
            <a:r>
              <a:rPr lang="en-US" b="1" dirty="0" err="1"/>
              <a:t>kao</a:t>
            </a:r>
            <a:r>
              <a:rPr lang="en-US" b="1" dirty="0"/>
              <a:t> „</a:t>
            </a:r>
            <a:r>
              <a:rPr lang="en-US" b="1" dirty="0" err="1"/>
              <a:t>granično</a:t>
            </a:r>
            <a:r>
              <a:rPr lang="en-US" b="1" dirty="0"/>
              <a:t>“.</a:t>
            </a:r>
            <a:br>
              <a:rPr lang="en-US" dirty="0"/>
            </a:br>
            <a:r>
              <a:rPr lang="en-US" dirty="0"/>
              <a:t>– </a:t>
            </a:r>
            <a:r>
              <a:rPr lang="en-US" dirty="0" err="1"/>
              <a:t>Nestabilnost</a:t>
            </a:r>
            <a:r>
              <a:rPr lang="en-US" dirty="0"/>
              <a:t> ≠ </a:t>
            </a:r>
            <a:r>
              <a:rPr lang="en-US" dirty="0" err="1"/>
              <a:t>psihoseksualni</a:t>
            </a:r>
            <a:r>
              <a:rPr lang="en-US" dirty="0"/>
              <a:t> </a:t>
            </a:r>
            <a:r>
              <a:rPr lang="en-US" dirty="0" err="1"/>
              <a:t>konflikt</a:t>
            </a:r>
            <a:r>
              <a:rPr lang="en-US" dirty="0"/>
              <a:t> ≠ </a:t>
            </a:r>
            <a:r>
              <a:rPr lang="en-US" dirty="0" err="1"/>
              <a:t>impulsivnost</a:t>
            </a:r>
            <a:r>
              <a:rPr lang="en-US" dirty="0"/>
              <a:t> pod </a:t>
            </a:r>
            <a:r>
              <a:rPr lang="en-US" dirty="0" err="1"/>
              <a:t>stresom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/>
              <a:t>4. GPL </a:t>
            </a:r>
            <a:r>
              <a:rPr lang="en-US" b="1" dirty="0" err="1"/>
              <a:t>postaje</a:t>
            </a:r>
            <a:r>
              <a:rPr lang="en-US" b="1" dirty="0"/>
              <a:t> “</a:t>
            </a:r>
            <a:r>
              <a:rPr lang="en-US" b="1" dirty="0" err="1"/>
              <a:t>etiketa</a:t>
            </a:r>
            <a:r>
              <a:rPr lang="en-US" b="1" dirty="0"/>
              <a:t> za </a:t>
            </a:r>
            <a:r>
              <a:rPr lang="en-US" b="1" dirty="0" err="1"/>
              <a:t>sve</a:t>
            </a:r>
            <a:r>
              <a:rPr lang="en-US" b="1" dirty="0"/>
              <a:t> </a:t>
            </a:r>
            <a:r>
              <a:rPr lang="en-US" b="1" dirty="0" err="1"/>
              <a:t>nejasne</a:t>
            </a:r>
            <a:r>
              <a:rPr lang="en-US" b="1" dirty="0"/>
              <a:t> </a:t>
            </a:r>
            <a:r>
              <a:rPr lang="en-US" b="1" dirty="0" err="1"/>
              <a:t>slučajeve</a:t>
            </a:r>
            <a:r>
              <a:rPr lang="en-US" b="1" dirty="0"/>
              <a:t>”.</a:t>
            </a:r>
            <a:br>
              <a:rPr lang="en-US" dirty="0"/>
            </a:br>
            <a:r>
              <a:rPr lang="en-US" dirty="0"/>
              <a:t>– </a:t>
            </a:r>
            <a:r>
              <a:rPr lang="en-US" dirty="0" err="1"/>
              <a:t>Umesto</a:t>
            </a:r>
            <a:r>
              <a:rPr lang="en-US" dirty="0"/>
              <a:t> da se pita </a:t>
            </a:r>
            <a:r>
              <a:rPr lang="en-US" i="1" dirty="0" err="1"/>
              <a:t>zašto</a:t>
            </a:r>
            <a:r>
              <a:rPr lang="en-US" dirty="0"/>
              <a:t> je </a:t>
            </a:r>
            <a:r>
              <a:rPr lang="en-US" dirty="0" err="1"/>
              <a:t>ponašanje</a:t>
            </a:r>
            <a:r>
              <a:rPr lang="en-US" dirty="0"/>
              <a:t> </a:t>
            </a:r>
            <a:r>
              <a:rPr lang="en-US" dirty="0" err="1"/>
              <a:t>takvo</a:t>
            </a:r>
            <a:r>
              <a:rPr lang="en-US" dirty="0"/>
              <a:t>, </a:t>
            </a:r>
            <a:r>
              <a:rPr lang="en-US" dirty="0" err="1"/>
              <a:t>dijagnoza</a:t>
            </a:r>
            <a:r>
              <a:rPr lang="en-US" dirty="0"/>
              <a:t> </a:t>
            </a:r>
            <a:r>
              <a:rPr lang="en-US" dirty="0" err="1"/>
              <a:t>postaje</a:t>
            </a:r>
            <a:r>
              <a:rPr lang="en-US" dirty="0"/>
              <a:t> </a:t>
            </a:r>
            <a:r>
              <a:rPr lang="en-US" dirty="0" err="1"/>
              <a:t>objašnjenje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/>
              <a:t>5. </a:t>
            </a:r>
            <a:r>
              <a:rPr lang="en-US" b="1" dirty="0" err="1"/>
              <a:t>Psihometrija</a:t>
            </a:r>
            <a:r>
              <a:rPr lang="en-US" b="1" dirty="0"/>
              <a:t> </a:t>
            </a:r>
            <a:r>
              <a:rPr lang="en-US" b="1" dirty="0" err="1"/>
              <a:t>retko</a:t>
            </a:r>
            <a:r>
              <a:rPr lang="en-US" b="1" dirty="0"/>
              <a:t> </a:t>
            </a:r>
            <a:r>
              <a:rPr lang="en-US" b="1" dirty="0" err="1"/>
              <a:t>podrži</a:t>
            </a:r>
            <a:r>
              <a:rPr lang="en-US" b="1" dirty="0"/>
              <a:t> ono </a:t>
            </a:r>
            <a:r>
              <a:rPr lang="en-US" b="1" dirty="0" err="1"/>
              <a:t>što</a:t>
            </a:r>
            <a:r>
              <a:rPr lang="en-US" b="1" dirty="0"/>
              <a:t> </a:t>
            </a:r>
            <a:r>
              <a:rPr lang="en-US" b="1" dirty="0" err="1"/>
              <a:t>kliničari</a:t>
            </a:r>
            <a:r>
              <a:rPr lang="en-US" b="1" dirty="0"/>
              <a:t> </a:t>
            </a:r>
            <a:r>
              <a:rPr lang="en-US" b="1" dirty="0" err="1"/>
              <a:t>intuitivno</a:t>
            </a:r>
            <a:r>
              <a:rPr lang="en-US" b="1" dirty="0"/>
              <a:t> „</a:t>
            </a:r>
            <a:r>
              <a:rPr lang="en-US" b="1" dirty="0" err="1"/>
              <a:t>osete</a:t>
            </a:r>
            <a:r>
              <a:rPr lang="en-US" b="1" dirty="0"/>
              <a:t>“.</a:t>
            </a:r>
            <a:br>
              <a:rPr lang="en-US" dirty="0"/>
            </a:br>
            <a:r>
              <a:rPr lang="en-US" dirty="0"/>
              <a:t>– Na </a:t>
            </a:r>
            <a:r>
              <a:rPr lang="en-US" dirty="0" err="1"/>
              <a:t>testovima</a:t>
            </a:r>
            <a:r>
              <a:rPr lang="en-US" dirty="0"/>
              <a:t>: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pervazivne</a:t>
            </a:r>
            <a:r>
              <a:rPr lang="en-US" dirty="0"/>
              <a:t> </a:t>
            </a:r>
            <a:r>
              <a:rPr lang="en-US" dirty="0" err="1"/>
              <a:t>nestabilnosti</a:t>
            </a:r>
            <a:r>
              <a:rPr lang="en-US" dirty="0"/>
              <a:t>,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patologije</a:t>
            </a:r>
            <a:r>
              <a:rPr lang="en-US" dirty="0"/>
              <a:t> </a:t>
            </a:r>
            <a:r>
              <a:rPr lang="en-US" dirty="0" err="1"/>
              <a:t>ličnosti</a:t>
            </a:r>
            <a:r>
              <a:rPr lang="en-US" dirty="0"/>
              <a:t> →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dijagnoza</a:t>
            </a:r>
            <a:r>
              <a:rPr lang="en-US" dirty="0"/>
              <a:t> </a:t>
            </a:r>
            <a:r>
              <a:rPr lang="en-US" dirty="0" err="1"/>
              <a:t>ostaje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/>
              <a:t>6. </a:t>
            </a:r>
            <a:r>
              <a:rPr lang="en-US" b="1" dirty="0" err="1"/>
              <a:t>Slučaj</a:t>
            </a:r>
            <a:r>
              <a:rPr lang="en-US" b="1" dirty="0"/>
              <a:t> </a:t>
            </a:r>
            <a:r>
              <a:rPr lang="en-US" b="1" dirty="0" err="1"/>
              <a:t>pokazuje</a:t>
            </a:r>
            <a:r>
              <a:rPr lang="en-US" b="1" dirty="0"/>
              <a:t> </a:t>
            </a:r>
            <a:r>
              <a:rPr lang="en-US" b="1" dirty="0" err="1"/>
              <a:t>koliko</a:t>
            </a:r>
            <a:r>
              <a:rPr lang="en-US" b="1" dirty="0"/>
              <a:t> je GPL </a:t>
            </a:r>
            <a:r>
              <a:rPr lang="en-US" b="1" dirty="0" err="1"/>
              <a:t>dijagnoza</a:t>
            </a:r>
            <a:r>
              <a:rPr lang="en-US" b="1" dirty="0"/>
              <a:t> </a:t>
            </a:r>
            <a:r>
              <a:rPr lang="en-US" b="1" dirty="0" err="1"/>
              <a:t>osetljiva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predrasude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očekivanja</a:t>
            </a:r>
            <a:r>
              <a:rPr lang="en-US" b="1" dirty="0"/>
              <a:t>.</a:t>
            </a:r>
            <a:br>
              <a:rPr lang="en-US" dirty="0"/>
            </a:br>
            <a:r>
              <a:rPr lang="en-US" dirty="0"/>
              <a:t>– </a:t>
            </a:r>
            <a:r>
              <a:rPr lang="en-US" dirty="0" err="1"/>
              <a:t>Ljubavni</a:t>
            </a:r>
            <a:r>
              <a:rPr lang="en-US" dirty="0"/>
              <a:t> </a:t>
            </a:r>
            <a:r>
              <a:rPr lang="en-US" dirty="0" err="1"/>
              <a:t>haos</a:t>
            </a:r>
            <a:r>
              <a:rPr lang="en-US" dirty="0"/>
              <a:t>, </a:t>
            </a:r>
            <a:r>
              <a:rPr lang="en-US" dirty="0" err="1"/>
              <a:t>telesni</a:t>
            </a:r>
            <a:r>
              <a:rPr lang="en-US" dirty="0"/>
              <a:t> </a:t>
            </a:r>
            <a:r>
              <a:rPr lang="en-US" dirty="0" err="1"/>
              <a:t>stid</a:t>
            </a:r>
            <a:r>
              <a:rPr lang="en-US" dirty="0"/>
              <a:t>, </a:t>
            </a:r>
            <a:r>
              <a:rPr lang="en-US" dirty="0" err="1"/>
              <a:t>impuls</a:t>
            </a:r>
            <a:r>
              <a:rPr lang="en-US" dirty="0"/>
              <a:t> pod </a:t>
            </a:r>
            <a:r>
              <a:rPr lang="en-US" dirty="0" err="1"/>
              <a:t>stresom</a:t>
            </a:r>
            <a:r>
              <a:rPr lang="en-US" dirty="0"/>
              <a:t> — </a:t>
            </a:r>
            <a:r>
              <a:rPr lang="en-US" dirty="0" err="1"/>
              <a:t>sve</a:t>
            </a:r>
            <a:r>
              <a:rPr lang="en-US" dirty="0"/>
              <a:t> se </a:t>
            </a:r>
            <a:r>
              <a:rPr lang="en-US" dirty="0" err="1"/>
              <a:t>čita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“borderline”.</a:t>
            </a:r>
          </a:p>
          <a:p>
            <a:pPr marL="0" indent="0">
              <a:buNone/>
            </a:pPr>
            <a:r>
              <a:rPr lang="en-US" b="1" dirty="0"/>
              <a:t>→ PORUKA:</a:t>
            </a:r>
            <a:br>
              <a:rPr lang="en-US" dirty="0"/>
            </a:b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slučaj</a:t>
            </a:r>
            <a:r>
              <a:rPr lang="en-US" dirty="0"/>
              <a:t> je </a:t>
            </a:r>
            <a:r>
              <a:rPr lang="en-US" i="1" dirty="0" err="1"/>
              <a:t>tipičan</a:t>
            </a:r>
            <a:r>
              <a:rPr lang="en-US" i="1" dirty="0"/>
              <a:t> primer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b="1" dirty="0" err="1"/>
              <a:t>kategorijalni</a:t>
            </a:r>
            <a:r>
              <a:rPr lang="en-US" b="1" dirty="0"/>
              <a:t> model </a:t>
            </a:r>
            <a:r>
              <a:rPr lang="en-US" b="1" dirty="0" err="1"/>
              <a:t>dovodi</a:t>
            </a:r>
            <a:r>
              <a:rPr lang="en-US" b="1" dirty="0"/>
              <a:t> do </a:t>
            </a:r>
            <a:r>
              <a:rPr lang="en-US" b="1" dirty="0" err="1"/>
              <a:t>prekomerne</a:t>
            </a:r>
            <a:r>
              <a:rPr lang="en-US" b="1" dirty="0"/>
              <a:t> </a:t>
            </a:r>
            <a:r>
              <a:rPr lang="en-US" b="1" dirty="0" err="1"/>
              <a:t>dijagnostike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zašto</a:t>
            </a:r>
            <a:r>
              <a:rPr lang="en-US" dirty="0"/>
              <a:t> </a:t>
            </a:r>
            <a:r>
              <a:rPr lang="en-US" dirty="0" err="1"/>
              <a:t>nam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b="1" dirty="0" err="1"/>
              <a:t>dimenzionalni</a:t>
            </a:r>
            <a:r>
              <a:rPr lang="en-US" b="1" dirty="0"/>
              <a:t> </a:t>
            </a:r>
            <a:r>
              <a:rPr lang="en-US" b="1" dirty="0" err="1"/>
              <a:t>modeli</a:t>
            </a:r>
            <a:r>
              <a:rPr lang="en-US" b="1" dirty="0"/>
              <a:t> </a:t>
            </a:r>
            <a:r>
              <a:rPr lang="en-US" b="1" dirty="0" err="1"/>
              <a:t>ličnosti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psihopatologije</a:t>
            </a:r>
            <a:r>
              <a:rPr lang="en-US" dirty="0"/>
              <a:t>.</a:t>
            </a:r>
          </a:p>
          <a:p>
            <a:pPr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3073419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74E6E-18F9-0FEC-CE6F-C6AF44777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Medicinski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model </a:t>
            </a: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psihologija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individualnih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razlika</a:t>
            </a:r>
            <a:endParaRPr lang="sr-Latn-R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E2AA0E-FA30-C99E-35FA-57BE630804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modela</a:t>
            </a:r>
            <a:r>
              <a:rPr lang="en-US" dirty="0"/>
              <a:t> </a:t>
            </a:r>
            <a:r>
              <a:rPr lang="en-US" dirty="0" err="1"/>
              <a:t>daju</a:t>
            </a:r>
            <a:r>
              <a:rPr lang="en-US" dirty="0"/>
              <a:t> </a:t>
            </a:r>
            <a:r>
              <a:rPr lang="en-US" dirty="0" err="1"/>
              <a:t>različite</a:t>
            </a:r>
            <a:r>
              <a:rPr lang="en-US" dirty="0"/>
              <a:t> </a:t>
            </a:r>
            <a:r>
              <a:rPr lang="en-US" dirty="0" err="1"/>
              <a:t>istine</a:t>
            </a:r>
            <a:r>
              <a:rPr lang="en-US" dirty="0"/>
              <a:t> o </a:t>
            </a:r>
            <a:r>
              <a:rPr lang="en-US" dirty="0" err="1"/>
              <a:t>istoj</a:t>
            </a:r>
            <a:r>
              <a:rPr lang="en-US" dirty="0"/>
              <a:t> </a:t>
            </a:r>
            <a:r>
              <a:rPr lang="en-US" dirty="0" err="1"/>
              <a:t>osobi</a:t>
            </a:r>
            <a:endParaRPr lang="sr-Latn-R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1FE3B9-3B07-673E-BE67-712B07341252}"/>
              </a:ext>
            </a:extLst>
          </p:cNvPr>
          <p:cNvSpPr txBox="1"/>
          <p:nvPr/>
        </p:nvSpPr>
        <p:spPr>
          <a:xfrm>
            <a:off x="3675888" y="5931972"/>
            <a:ext cx="80007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Upozorenje</a:t>
            </a:r>
            <a:r>
              <a:rPr lang="en-US" dirty="0"/>
              <a:t>: od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trenutka</a:t>
            </a:r>
            <a:r>
              <a:rPr lang="en-US" dirty="0"/>
              <a:t> </a:t>
            </a:r>
            <a:r>
              <a:rPr lang="en-US" dirty="0" err="1"/>
              <a:t>studenti</a:t>
            </a:r>
            <a:r>
              <a:rPr lang="en-US" dirty="0"/>
              <a:t>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zavole</a:t>
            </a:r>
            <a:r>
              <a:rPr lang="en-US" dirty="0"/>
              <a:t> PIR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psihometriju</a:t>
            </a:r>
            <a:r>
              <a:rPr lang="en-US" dirty="0"/>
              <a:t> </a:t>
            </a:r>
            <a:r>
              <a:rPr lang="en-US" dirty="0" err="1"/>
              <a:t>zauvek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2030992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92BC4-BE32-35D6-AB35-D167342DE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344" y="91440"/>
            <a:ext cx="11076432" cy="1325563"/>
          </a:xfrm>
        </p:spPr>
        <p:txBody>
          <a:bodyPr>
            <a:normAutofit/>
          </a:bodyPr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Gde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dijagnoze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zapravo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lome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kategorije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vs.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dimenzije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8530C-46C1-877C-A257-77CE4C8377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792" y="1506538"/>
            <a:ext cx="10732008" cy="5260022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sz="5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Oko </a:t>
            </a:r>
            <a:r>
              <a:rPr lang="en-US" sz="50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čega</a:t>
            </a:r>
            <a:r>
              <a:rPr lang="en-US" sz="5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 </a:t>
            </a:r>
            <a:r>
              <a:rPr lang="en-US" sz="50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svi</a:t>
            </a:r>
            <a:r>
              <a:rPr lang="en-US" sz="5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0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slažemo</a:t>
            </a:r>
            <a:r>
              <a:rPr lang="en-US" sz="5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000" b="1" dirty="0"/>
              <a:t>— </a:t>
            </a:r>
            <a:r>
              <a:rPr lang="en-US" sz="50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definicija</a:t>
            </a:r>
            <a:r>
              <a:rPr lang="en-US" sz="5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0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ličnosti</a:t>
            </a:r>
            <a:endParaRPr lang="en-US" sz="50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5000" dirty="0"/>
              <a:t>„</a:t>
            </a:r>
            <a:r>
              <a:rPr lang="en-US" sz="5000" dirty="0" err="1"/>
              <a:t>Crte</a:t>
            </a:r>
            <a:r>
              <a:rPr lang="en-US" sz="5000" dirty="0"/>
              <a:t> </a:t>
            </a:r>
            <a:r>
              <a:rPr lang="en-US" sz="5000" dirty="0" err="1"/>
              <a:t>ličnosti</a:t>
            </a:r>
            <a:r>
              <a:rPr lang="en-US" sz="5000" dirty="0"/>
              <a:t> </a:t>
            </a:r>
            <a:r>
              <a:rPr lang="en-US" sz="5000" dirty="0" err="1"/>
              <a:t>predstavljaju</a:t>
            </a:r>
            <a:r>
              <a:rPr lang="en-US" sz="5000" dirty="0"/>
              <a:t> </a:t>
            </a:r>
            <a:r>
              <a:rPr lang="en-US" sz="5000" dirty="0" err="1"/>
              <a:t>tendenciju</a:t>
            </a:r>
            <a:r>
              <a:rPr lang="en-US" sz="5000" dirty="0"/>
              <a:t> da se </a:t>
            </a:r>
            <a:r>
              <a:rPr lang="en-US" sz="5000" dirty="0" err="1"/>
              <a:t>oseća</a:t>
            </a:r>
            <a:r>
              <a:rPr lang="en-US" sz="5000" dirty="0"/>
              <a:t>, </a:t>
            </a:r>
            <a:r>
              <a:rPr lang="en-US" sz="5000" dirty="0" err="1"/>
              <a:t>opaža</a:t>
            </a:r>
            <a:r>
              <a:rPr lang="en-US" sz="5000" dirty="0"/>
              <a:t>, </a:t>
            </a:r>
            <a:r>
              <a:rPr lang="en-US" sz="5000" dirty="0" err="1"/>
              <a:t>ponaša</a:t>
            </a:r>
            <a:r>
              <a:rPr lang="en-US" sz="5000" dirty="0"/>
              <a:t> </a:t>
            </a:r>
            <a:r>
              <a:rPr lang="en-US" sz="5000" dirty="0" err="1"/>
              <a:t>i</a:t>
            </a:r>
            <a:r>
              <a:rPr lang="en-US" sz="5000" dirty="0"/>
              <a:t> </a:t>
            </a:r>
            <a:r>
              <a:rPr lang="en-US" sz="5000" dirty="0" err="1"/>
              <a:t>razmišlja</a:t>
            </a:r>
            <a:r>
              <a:rPr lang="en-US" sz="5000" dirty="0"/>
              <a:t> </a:t>
            </a:r>
            <a:r>
              <a:rPr lang="en-US" sz="5000" dirty="0" err="1"/>
              <a:t>na</a:t>
            </a:r>
            <a:r>
              <a:rPr lang="en-US" sz="5000" dirty="0"/>
              <a:t> </a:t>
            </a:r>
            <a:r>
              <a:rPr lang="en-US" sz="5000" dirty="0" err="1"/>
              <a:t>relativno</a:t>
            </a:r>
            <a:r>
              <a:rPr lang="en-US" sz="5000" dirty="0"/>
              <a:t> </a:t>
            </a:r>
            <a:r>
              <a:rPr lang="en-US" sz="5000" dirty="0" err="1"/>
              <a:t>konzistentan</a:t>
            </a:r>
            <a:r>
              <a:rPr lang="en-US" sz="5000" dirty="0"/>
              <a:t> </a:t>
            </a:r>
            <a:r>
              <a:rPr lang="en-US" sz="5000" dirty="0" err="1"/>
              <a:t>način</a:t>
            </a:r>
            <a:r>
              <a:rPr lang="en-US" sz="5000" dirty="0"/>
              <a:t> </a:t>
            </a:r>
            <a:r>
              <a:rPr lang="en-US" sz="5000" dirty="0" err="1"/>
              <a:t>kroz</a:t>
            </a:r>
            <a:r>
              <a:rPr lang="en-US" sz="5000" dirty="0"/>
              <a:t> </a:t>
            </a:r>
            <a:r>
              <a:rPr lang="en-US" sz="5000" dirty="0" err="1"/>
              <a:t>vreme</a:t>
            </a:r>
            <a:r>
              <a:rPr lang="en-US" sz="5000" dirty="0"/>
              <a:t> </a:t>
            </a:r>
            <a:r>
              <a:rPr lang="en-US" sz="5000" dirty="0" err="1"/>
              <a:t>i</a:t>
            </a:r>
            <a:r>
              <a:rPr lang="en-US" sz="5000" dirty="0"/>
              <a:t> </a:t>
            </a:r>
            <a:r>
              <a:rPr lang="en-US" sz="5000" dirty="0" err="1"/>
              <a:t>situacije</a:t>
            </a:r>
            <a:r>
              <a:rPr lang="en-US" sz="5000" dirty="0"/>
              <a:t>.“</a:t>
            </a:r>
            <a:br>
              <a:rPr lang="en-US" sz="5000" dirty="0"/>
            </a:br>
            <a:r>
              <a:rPr lang="en-US" sz="5000" i="1" dirty="0"/>
              <a:t>(DSM — </a:t>
            </a:r>
            <a:r>
              <a:rPr lang="en-US" sz="5000" i="1" dirty="0" err="1"/>
              <a:t>potpuno</a:t>
            </a:r>
            <a:r>
              <a:rPr lang="en-US" sz="5000" i="1" dirty="0"/>
              <a:t> </a:t>
            </a:r>
            <a:r>
              <a:rPr lang="en-US" sz="5000" i="1" dirty="0" err="1"/>
              <a:t>kompatibilan</a:t>
            </a:r>
            <a:r>
              <a:rPr lang="en-US" sz="5000" i="1" dirty="0"/>
              <a:t> </a:t>
            </a:r>
            <a:r>
              <a:rPr lang="en-US" sz="5000" i="1" dirty="0" err="1"/>
              <a:t>sa</a:t>
            </a:r>
            <a:r>
              <a:rPr lang="en-US" sz="5000" i="1" dirty="0"/>
              <a:t> </a:t>
            </a:r>
            <a:r>
              <a:rPr lang="en-US" sz="5000" i="1" dirty="0" err="1"/>
              <a:t>psihologijom</a:t>
            </a:r>
            <a:r>
              <a:rPr lang="en-US" sz="5000" i="1" dirty="0"/>
              <a:t> </a:t>
            </a:r>
            <a:r>
              <a:rPr lang="en-US" sz="5000" i="1" dirty="0" err="1"/>
              <a:t>individualnih</a:t>
            </a:r>
            <a:r>
              <a:rPr lang="en-US" sz="5000" i="1" dirty="0"/>
              <a:t> </a:t>
            </a:r>
            <a:r>
              <a:rPr lang="en-US" sz="5000" i="1" dirty="0" err="1"/>
              <a:t>razlika</a:t>
            </a:r>
            <a:r>
              <a:rPr lang="en-US" sz="5000" i="1" dirty="0"/>
              <a:t>)</a:t>
            </a:r>
            <a:endParaRPr lang="en-US" sz="5000" dirty="0"/>
          </a:p>
          <a:p>
            <a:pPr marL="0" indent="0">
              <a:buNone/>
            </a:pPr>
            <a:r>
              <a:rPr lang="en-US" sz="5000" b="1" dirty="0"/>
              <a:t>✓ Tu </a:t>
            </a:r>
            <a:r>
              <a:rPr lang="en-US" sz="5000" b="1" dirty="0" err="1"/>
              <a:t>nema</a:t>
            </a:r>
            <a:r>
              <a:rPr lang="en-US" sz="5000" b="1" dirty="0"/>
              <a:t> </a:t>
            </a:r>
            <a:r>
              <a:rPr lang="en-US" sz="5000" b="1" dirty="0" err="1"/>
              <a:t>spora</a:t>
            </a:r>
            <a:r>
              <a:rPr lang="en-US" sz="5000" b="1" dirty="0"/>
              <a:t>:</a:t>
            </a:r>
            <a:br>
              <a:rPr lang="en-US" sz="5000" dirty="0"/>
            </a:br>
            <a:r>
              <a:rPr lang="en-US" sz="5000" dirty="0" err="1"/>
              <a:t>Ličnost</a:t>
            </a:r>
            <a:r>
              <a:rPr lang="en-US" sz="5000" dirty="0"/>
              <a:t> = </a:t>
            </a:r>
            <a:r>
              <a:rPr lang="en-US" sz="5000" dirty="0" err="1"/>
              <a:t>stabilni</a:t>
            </a:r>
            <a:r>
              <a:rPr lang="en-US" sz="5000" dirty="0"/>
              <a:t> </a:t>
            </a:r>
            <a:r>
              <a:rPr lang="en-US" sz="5000" dirty="0" err="1"/>
              <a:t>obrasci</a:t>
            </a:r>
            <a:r>
              <a:rPr lang="en-US" sz="5000" dirty="0"/>
              <a:t> </a:t>
            </a:r>
            <a:r>
              <a:rPr lang="en-US" sz="5000" dirty="0" err="1"/>
              <a:t>reagovanja</a:t>
            </a:r>
            <a:r>
              <a:rPr lang="en-US" sz="5000" dirty="0"/>
              <a:t>.</a:t>
            </a:r>
          </a:p>
          <a:p>
            <a:pPr marL="0" indent="0">
              <a:buNone/>
            </a:pPr>
            <a:r>
              <a:rPr lang="en-US" sz="5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en-US" sz="50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Gde</a:t>
            </a:r>
            <a:r>
              <a:rPr lang="en-US" sz="5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0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nastaje</a:t>
            </a:r>
            <a:r>
              <a:rPr lang="en-US" sz="5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problem </a:t>
            </a:r>
            <a:r>
              <a:rPr lang="en-US" sz="5000" b="1" dirty="0"/>
              <a:t>— </a:t>
            </a:r>
            <a:r>
              <a:rPr lang="en-US" sz="50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kako</a:t>
            </a:r>
            <a:r>
              <a:rPr lang="en-US" sz="5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0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merimo</a:t>
            </a:r>
            <a:r>
              <a:rPr lang="en-US" sz="5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0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ličnost</a:t>
            </a:r>
            <a:endParaRPr lang="en-US" sz="50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5000" b="1" dirty="0" err="1"/>
              <a:t>Medicinski</a:t>
            </a:r>
            <a:r>
              <a:rPr lang="en-US" sz="5000" b="1" dirty="0"/>
              <a:t> model (</a:t>
            </a:r>
            <a:r>
              <a:rPr lang="en-US" sz="5000" b="1" dirty="0" err="1"/>
              <a:t>psihijatrija</a:t>
            </a:r>
            <a:r>
              <a:rPr lang="en-US" sz="5000" b="1" dirty="0"/>
              <a:t>)</a:t>
            </a:r>
          </a:p>
          <a:p>
            <a:pPr marL="0" indent="0">
              <a:buNone/>
            </a:pPr>
            <a:r>
              <a:rPr lang="en-US" sz="5000" dirty="0"/>
              <a:t>• </a:t>
            </a:r>
            <a:r>
              <a:rPr lang="en-US" sz="5000" dirty="0" err="1"/>
              <a:t>Fokus</a:t>
            </a:r>
            <a:r>
              <a:rPr lang="en-US" sz="5000" dirty="0"/>
              <a:t>: </a:t>
            </a:r>
            <a:r>
              <a:rPr lang="en-US" sz="5000" b="1" dirty="0" err="1"/>
              <a:t>etikete</a:t>
            </a:r>
            <a:r>
              <a:rPr lang="en-US" sz="5000" dirty="0"/>
              <a:t> (</a:t>
            </a:r>
            <a:r>
              <a:rPr lang="en-US" sz="5000" dirty="0" err="1"/>
              <a:t>ima</a:t>
            </a:r>
            <a:r>
              <a:rPr lang="en-US" sz="5000" dirty="0"/>
              <a:t> / </a:t>
            </a:r>
            <a:r>
              <a:rPr lang="en-US" sz="5000" dirty="0" err="1"/>
              <a:t>nema</a:t>
            </a:r>
            <a:r>
              <a:rPr lang="en-US" sz="5000" dirty="0"/>
              <a:t> </a:t>
            </a:r>
            <a:r>
              <a:rPr lang="en-US" sz="5000" dirty="0" err="1"/>
              <a:t>poremećaj</a:t>
            </a:r>
            <a:r>
              <a:rPr lang="en-US" sz="5000" dirty="0"/>
              <a:t>)</a:t>
            </a:r>
            <a:br>
              <a:rPr lang="en-US" sz="5000" dirty="0"/>
            </a:br>
            <a:r>
              <a:rPr lang="en-US" sz="5000" dirty="0"/>
              <a:t>• Gleda </a:t>
            </a:r>
            <a:r>
              <a:rPr lang="en-US" sz="5000" b="1" dirty="0" err="1"/>
              <a:t>poremećaje</a:t>
            </a:r>
            <a:r>
              <a:rPr lang="en-US" sz="5000" dirty="0"/>
              <a:t>, ne </a:t>
            </a:r>
            <a:r>
              <a:rPr lang="en-US" sz="5000" dirty="0" err="1"/>
              <a:t>dimenzije</a:t>
            </a:r>
            <a:br>
              <a:rPr lang="en-US" sz="5000" dirty="0"/>
            </a:br>
            <a:r>
              <a:rPr lang="en-US" sz="5000" dirty="0"/>
              <a:t>• Svet </a:t>
            </a:r>
            <a:r>
              <a:rPr lang="en-US" sz="5000" b="1" dirty="0" err="1"/>
              <a:t>simptoma</a:t>
            </a:r>
            <a:r>
              <a:rPr lang="en-US" sz="5000" dirty="0"/>
              <a:t>, ne </a:t>
            </a:r>
            <a:r>
              <a:rPr lang="en-US" sz="5000" dirty="0" err="1"/>
              <a:t>crta</a:t>
            </a:r>
            <a:endParaRPr lang="en-US" sz="5000" dirty="0"/>
          </a:p>
          <a:p>
            <a:pPr marL="0" indent="0">
              <a:buNone/>
            </a:pPr>
            <a:r>
              <a:rPr lang="en-US" sz="5000" b="1" dirty="0" err="1"/>
              <a:t>Empirijski</a:t>
            </a:r>
            <a:r>
              <a:rPr lang="en-US" sz="5000" b="1" dirty="0"/>
              <a:t> model (</a:t>
            </a:r>
            <a:r>
              <a:rPr lang="en-US" sz="5000" b="1" dirty="0" err="1"/>
              <a:t>psihologija</a:t>
            </a:r>
            <a:r>
              <a:rPr lang="en-US" sz="5000" b="1" dirty="0"/>
              <a:t> </a:t>
            </a:r>
            <a:r>
              <a:rPr lang="en-US" sz="5000" b="1" dirty="0" err="1"/>
              <a:t>individualnih</a:t>
            </a:r>
            <a:r>
              <a:rPr lang="en-US" sz="5000" b="1" dirty="0"/>
              <a:t> </a:t>
            </a:r>
            <a:r>
              <a:rPr lang="en-US" sz="5000" b="1" dirty="0" err="1"/>
              <a:t>razlika</a:t>
            </a:r>
            <a:r>
              <a:rPr lang="en-US" sz="5000" b="1" dirty="0"/>
              <a:t>)</a:t>
            </a:r>
          </a:p>
          <a:p>
            <a:pPr marL="0" indent="0">
              <a:buNone/>
            </a:pPr>
            <a:r>
              <a:rPr lang="en-US" sz="5000" dirty="0"/>
              <a:t>• </a:t>
            </a:r>
            <a:r>
              <a:rPr lang="en-US" sz="5000" dirty="0" err="1"/>
              <a:t>Svaka</a:t>
            </a:r>
            <a:r>
              <a:rPr lang="en-US" sz="5000" dirty="0"/>
              <a:t> </a:t>
            </a:r>
            <a:r>
              <a:rPr lang="en-US" sz="5000" dirty="0" err="1"/>
              <a:t>crta</a:t>
            </a:r>
            <a:r>
              <a:rPr lang="en-US" sz="5000" dirty="0"/>
              <a:t> </a:t>
            </a:r>
            <a:r>
              <a:rPr lang="en-US" sz="5000" dirty="0" err="1"/>
              <a:t>postoji</a:t>
            </a:r>
            <a:r>
              <a:rPr lang="en-US" sz="5000" dirty="0"/>
              <a:t> u </a:t>
            </a:r>
            <a:r>
              <a:rPr lang="en-US" sz="5000" b="1" dirty="0" err="1"/>
              <a:t>svakom</a:t>
            </a:r>
            <a:r>
              <a:rPr lang="en-US" sz="5000" dirty="0"/>
              <a:t> </a:t>
            </a:r>
            <a:r>
              <a:rPr lang="en-US" sz="5000" dirty="0" err="1"/>
              <a:t>pojedincu</a:t>
            </a:r>
            <a:r>
              <a:rPr lang="en-US" sz="5000" dirty="0"/>
              <a:t> — </a:t>
            </a:r>
            <a:r>
              <a:rPr lang="en-US" sz="5000" dirty="0" err="1"/>
              <a:t>samo</a:t>
            </a:r>
            <a:r>
              <a:rPr lang="en-US" sz="5000" dirty="0"/>
              <a:t> u </a:t>
            </a:r>
            <a:r>
              <a:rPr lang="en-US" sz="5000" dirty="0" err="1"/>
              <a:t>različitoj</a:t>
            </a:r>
            <a:r>
              <a:rPr lang="en-US" sz="5000" dirty="0"/>
              <a:t> meri</a:t>
            </a:r>
            <a:br>
              <a:rPr lang="en-US" sz="5000" dirty="0"/>
            </a:br>
            <a:r>
              <a:rPr lang="en-US" sz="5000" dirty="0"/>
              <a:t>• </a:t>
            </a:r>
            <a:r>
              <a:rPr lang="en-US" sz="5000" dirty="0" err="1"/>
              <a:t>Fokus</a:t>
            </a:r>
            <a:r>
              <a:rPr lang="en-US" sz="5000" dirty="0"/>
              <a:t> </a:t>
            </a:r>
            <a:r>
              <a:rPr lang="en-US" sz="5000" dirty="0" err="1"/>
              <a:t>nije</a:t>
            </a:r>
            <a:r>
              <a:rPr lang="en-US" sz="5000" dirty="0"/>
              <a:t> </a:t>
            </a:r>
            <a:r>
              <a:rPr lang="en-US" sz="5000" i="1" dirty="0"/>
              <a:t>„da li </a:t>
            </a:r>
            <a:r>
              <a:rPr lang="en-US" sz="5000" i="1" dirty="0" err="1"/>
              <a:t>osoba</a:t>
            </a:r>
            <a:r>
              <a:rPr lang="en-US" sz="5000" i="1" dirty="0"/>
              <a:t> </a:t>
            </a:r>
            <a:r>
              <a:rPr lang="en-US" sz="5000" i="1" dirty="0" err="1"/>
              <a:t>ima</a:t>
            </a:r>
            <a:r>
              <a:rPr lang="en-US" sz="5000" i="1" dirty="0"/>
              <a:t> </a:t>
            </a:r>
            <a:r>
              <a:rPr lang="en-US" sz="5000" i="1" dirty="0" err="1"/>
              <a:t>poremećaj</a:t>
            </a:r>
            <a:r>
              <a:rPr lang="en-US" sz="5000" i="1" dirty="0"/>
              <a:t>“</a:t>
            </a:r>
            <a:r>
              <a:rPr lang="en-US" sz="5000" dirty="0"/>
              <a:t>, </a:t>
            </a:r>
            <a:r>
              <a:rPr lang="en-US" sz="5000" dirty="0" err="1"/>
              <a:t>već</a:t>
            </a:r>
            <a:r>
              <a:rPr lang="en-US" sz="5000" dirty="0"/>
              <a:t> </a:t>
            </a:r>
            <a:r>
              <a:rPr lang="en-US" sz="5000" b="1" dirty="0" err="1"/>
              <a:t>kako</a:t>
            </a:r>
            <a:r>
              <a:rPr lang="en-US" sz="5000" b="1" dirty="0"/>
              <a:t> </a:t>
            </a:r>
            <a:r>
              <a:rPr lang="en-US" sz="5000" b="1" dirty="0" err="1"/>
              <a:t>funkcioniše</a:t>
            </a:r>
            <a:r>
              <a:rPr lang="en-US" sz="5000" b="1" dirty="0"/>
              <a:t> </a:t>
            </a:r>
            <a:r>
              <a:rPr lang="en-US" sz="5000" b="1" dirty="0" err="1"/>
              <a:t>i</a:t>
            </a:r>
            <a:r>
              <a:rPr lang="en-US" sz="5000" b="1" dirty="0"/>
              <a:t> </a:t>
            </a:r>
            <a:r>
              <a:rPr lang="en-US" sz="5000" b="1" dirty="0" err="1"/>
              <a:t>gde</a:t>
            </a:r>
            <a:r>
              <a:rPr lang="en-US" sz="5000" b="1" dirty="0"/>
              <a:t> se </a:t>
            </a:r>
            <a:r>
              <a:rPr lang="en-US" sz="5000" b="1" dirty="0" err="1"/>
              <a:t>nalazi</a:t>
            </a:r>
            <a:r>
              <a:rPr lang="en-US" sz="5000" b="1" dirty="0"/>
              <a:t> </a:t>
            </a:r>
            <a:r>
              <a:rPr lang="en-US" sz="5000" b="1" dirty="0" err="1"/>
              <a:t>na</a:t>
            </a:r>
            <a:r>
              <a:rPr lang="en-US" sz="5000" b="1" dirty="0"/>
              <a:t> </a:t>
            </a:r>
            <a:r>
              <a:rPr lang="en-US" sz="5000" b="1" dirty="0" err="1"/>
              <a:t>kontinuumu</a:t>
            </a:r>
            <a:r>
              <a:rPr lang="en-US" sz="5000" b="1" dirty="0"/>
              <a:t> </a:t>
            </a:r>
            <a:r>
              <a:rPr lang="en-US" sz="5000" b="1" dirty="0" err="1"/>
              <a:t>crta</a:t>
            </a:r>
            <a:br>
              <a:rPr lang="en-US" sz="5000" dirty="0"/>
            </a:br>
            <a:r>
              <a:rPr lang="en-US" sz="5000" dirty="0"/>
              <a:t>• </a:t>
            </a:r>
            <a:r>
              <a:rPr lang="en-US" sz="5000" dirty="0" err="1"/>
              <a:t>Dimenzije</a:t>
            </a:r>
            <a:r>
              <a:rPr lang="en-US" sz="5000" dirty="0"/>
              <a:t> </a:t>
            </a:r>
            <a:r>
              <a:rPr lang="en-US" sz="5000" dirty="0" err="1"/>
              <a:t>objašnjavaju</a:t>
            </a:r>
            <a:r>
              <a:rPr lang="en-US" sz="5000" dirty="0"/>
              <a:t> </a:t>
            </a:r>
            <a:r>
              <a:rPr lang="en-US" sz="5000" b="1" dirty="0" err="1"/>
              <a:t>i</a:t>
            </a:r>
            <a:r>
              <a:rPr lang="en-US" sz="5000" b="1" dirty="0"/>
              <a:t> </a:t>
            </a:r>
            <a:r>
              <a:rPr lang="en-US" sz="5000" b="1" dirty="0" err="1"/>
              <a:t>normalno</a:t>
            </a:r>
            <a:r>
              <a:rPr lang="en-US" sz="5000" b="1" dirty="0"/>
              <a:t> </a:t>
            </a:r>
            <a:r>
              <a:rPr lang="en-US" sz="5000" b="1" dirty="0" err="1"/>
              <a:t>i</a:t>
            </a:r>
            <a:r>
              <a:rPr lang="en-US" sz="5000" b="1" dirty="0"/>
              <a:t> </a:t>
            </a:r>
            <a:r>
              <a:rPr lang="en-US" sz="5000" b="1" dirty="0" err="1"/>
              <a:t>problematično</a:t>
            </a:r>
            <a:r>
              <a:rPr lang="en-US" sz="5000" dirty="0"/>
              <a:t> </a:t>
            </a:r>
            <a:r>
              <a:rPr lang="en-US" sz="5000" dirty="0" err="1"/>
              <a:t>ponašanje</a:t>
            </a:r>
            <a:r>
              <a:rPr lang="en-US" sz="5000" dirty="0"/>
              <a:t> — </a:t>
            </a:r>
            <a:r>
              <a:rPr lang="en-US" sz="5000" dirty="0" err="1"/>
              <a:t>kontinuum</a:t>
            </a:r>
            <a:r>
              <a:rPr lang="en-US" sz="5000" dirty="0"/>
              <a:t>, ne </a:t>
            </a:r>
            <a:r>
              <a:rPr lang="en-US" sz="5000" dirty="0" err="1"/>
              <a:t>kategorija</a:t>
            </a:r>
            <a:endParaRPr lang="en-US" sz="5000" dirty="0"/>
          </a:p>
          <a:p>
            <a:pPr marL="0" indent="0">
              <a:buNone/>
            </a:pPr>
            <a:endParaRPr lang="en-US" sz="4500" b="1" dirty="0"/>
          </a:p>
          <a:p>
            <a:pPr marL="0" indent="0" algn="ctr">
              <a:buNone/>
            </a:pPr>
            <a:r>
              <a:rPr lang="en-US" sz="5000" i="1" dirty="0"/>
              <a:t>Ista </a:t>
            </a:r>
            <a:r>
              <a:rPr lang="en-US" sz="5000" i="1" dirty="0" err="1"/>
              <a:t>osoba</a:t>
            </a:r>
            <a:r>
              <a:rPr lang="en-US" sz="5000" i="1" dirty="0"/>
              <a:t> </a:t>
            </a:r>
            <a:r>
              <a:rPr lang="en-US" sz="5000" i="1" dirty="0" err="1"/>
              <a:t>može</a:t>
            </a:r>
            <a:r>
              <a:rPr lang="en-US" sz="5000" i="1" dirty="0"/>
              <a:t> </a:t>
            </a:r>
            <a:r>
              <a:rPr lang="en-US" sz="5000" i="1" dirty="0" err="1"/>
              <a:t>izgledati</a:t>
            </a:r>
            <a:r>
              <a:rPr lang="en-US" sz="5000" i="1" dirty="0"/>
              <a:t> </a:t>
            </a:r>
            <a:r>
              <a:rPr lang="en-US" sz="5000" i="1" dirty="0" err="1"/>
              <a:t>potpuno</a:t>
            </a:r>
            <a:r>
              <a:rPr lang="en-US" sz="5000" i="1" dirty="0"/>
              <a:t> </a:t>
            </a:r>
            <a:r>
              <a:rPr lang="en-US" sz="5000" i="1" dirty="0" err="1"/>
              <a:t>drugačije</a:t>
            </a:r>
            <a:r>
              <a:rPr lang="en-US" sz="5000" i="1" dirty="0"/>
              <a:t> u </a:t>
            </a:r>
            <a:r>
              <a:rPr lang="en-US" sz="5000" i="1" dirty="0" err="1"/>
              <a:t>dva</a:t>
            </a:r>
            <a:r>
              <a:rPr lang="en-US" sz="5000" i="1" dirty="0"/>
              <a:t> </a:t>
            </a:r>
            <a:r>
              <a:rPr lang="en-US" sz="5000" i="1" dirty="0" err="1"/>
              <a:t>modela</a:t>
            </a:r>
            <a:endParaRPr lang="en-US" sz="5000" i="1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5733741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5B9D7-F64C-8485-626A-C6C45838D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1389"/>
            <a:ext cx="10515600" cy="1325563"/>
          </a:xfrm>
        </p:spPr>
        <p:txBody>
          <a:bodyPr>
            <a:normAutofit/>
          </a:bodyPr>
          <a:lstStyle/>
          <a:p>
            <a:r>
              <a:rPr lang="pl-P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Dva pogleda na osobu: bolest ili varijacije?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ADA00C-CD3A-A620-16B6-2AAB08409E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• </a:t>
            </a:r>
            <a:r>
              <a:rPr lang="en-US" sz="2400" dirty="0" err="1"/>
              <a:t>Psihijatri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psiholozi</a:t>
            </a:r>
            <a:r>
              <a:rPr lang="en-US" sz="2400" dirty="0"/>
              <a:t> se </a:t>
            </a:r>
            <a:r>
              <a:rPr lang="en-US" sz="2400" b="1" dirty="0"/>
              <a:t>ne </a:t>
            </a:r>
            <a:r>
              <a:rPr lang="en-US" sz="2400" b="1" dirty="0" err="1"/>
              <a:t>slažu</a:t>
            </a:r>
            <a:r>
              <a:rPr lang="en-US" sz="2400" b="1" dirty="0"/>
              <a:t> </a:t>
            </a:r>
            <a:r>
              <a:rPr lang="en-US" sz="2400" b="1" dirty="0" err="1"/>
              <a:t>oko</a:t>
            </a:r>
            <a:r>
              <a:rPr lang="en-US" sz="2400" b="1" dirty="0"/>
              <a:t> </a:t>
            </a:r>
            <a:r>
              <a:rPr lang="en-US" sz="2400" b="1" dirty="0" err="1"/>
              <a:t>osnovnog</a:t>
            </a:r>
            <a:r>
              <a:rPr lang="en-US" sz="2400" b="1" dirty="0"/>
              <a:t> </a:t>
            </a:r>
            <a:r>
              <a:rPr lang="en-US" sz="2400" b="1" dirty="0" err="1"/>
              <a:t>pitanja</a:t>
            </a:r>
            <a:r>
              <a:rPr lang="en-US" sz="2400" b="1" dirty="0"/>
              <a:t>:</a:t>
            </a:r>
            <a:br>
              <a:rPr lang="en-US" sz="2400" dirty="0"/>
            </a:br>
            <a:r>
              <a:rPr lang="en-US" sz="2400" b="1" dirty="0" err="1"/>
              <a:t>Šta</a:t>
            </a:r>
            <a:r>
              <a:rPr lang="en-US" sz="2400" b="1" dirty="0"/>
              <a:t> je </a:t>
            </a:r>
            <a:r>
              <a:rPr lang="en-US" sz="2400" b="1" dirty="0" err="1"/>
              <a:t>crta</a:t>
            </a:r>
            <a:r>
              <a:rPr lang="en-US" sz="2400" b="1" dirty="0"/>
              <a:t> </a:t>
            </a:r>
            <a:r>
              <a:rPr lang="en-US" sz="2400" b="1" dirty="0" err="1"/>
              <a:t>ličnosti</a:t>
            </a:r>
            <a:r>
              <a:rPr lang="en-US" sz="2400" b="1" dirty="0"/>
              <a:t>?</a:t>
            </a:r>
            <a:endParaRPr lang="en-US" sz="2400" dirty="0"/>
          </a:p>
          <a:p>
            <a:pPr>
              <a:buNone/>
            </a:pPr>
            <a:r>
              <a:rPr lang="en-US" sz="2400" dirty="0"/>
              <a:t>• </a:t>
            </a:r>
            <a:r>
              <a:rPr lang="en-US" sz="2400" dirty="0" err="1"/>
              <a:t>Medicinski</a:t>
            </a:r>
            <a:r>
              <a:rPr lang="en-US" sz="2400" dirty="0"/>
              <a:t> model:</a:t>
            </a:r>
            <a:br>
              <a:rPr lang="en-US" sz="2400" dirty="0"/>
            </a:br>
            <a:r>
              <a:rPr lang="en-US" sz="2400" b="1" dirty="0" err="1"/>
              <a:t>crta</a:t>
            </a:r>
            <a:r>
              <a:rPr lang="en-US" sz="2400" b="1" dirty="0"/>
              <a:t> = „mala </a:t>
            </a:r>
            <a:r>
              <a:rPr lang="en-US" sz="2400" b="1" dirty="0" err="1"/>
              <a:t>bolest</a:t>
            </a:r>
            <a:r>
              <a:rPr lang="en-US" sz="2400" b="1" dirty="0"/>
              <a:t>“</a:t>
            </a:r>
            <a:br>
              <a:rPr lang="en-US" sz="2400" dirty="0"/>
            </a:br>
            <a:r>
              <a:rPr lang="en-US" sz="2400" dirty="0"/>
              <a:t>(</a:t>
            </a:r>
            <a:r>
              <a:rPr lang="en-US" sz="2400" dirty="0" err="1"/>
              <a:t>narcističan</a:t>
            </a:r>
            <a:r>
              <a:rPr lang="en-US" sz="2400" dirty="0"/>
              <a:t>, </a:t>
            </a:r>
            <a:r>
              <a:rPr lang="en-US" sz="2400" dirty="0" err="1"/>
              <a:t>histeričan</a:t>
            </a:r>
            <a:r>
              <a:rPr lang="en-US" sz="2400" dirty="0"/>
              <a:t>, </a:t>
            </a:r>
            <a:r>
              <a:rPr lang="en-US" sz="2400" dirty="0" err="1"/>
              <a:t>paranoidan</a:t>
            </a:r>
            <a:r>
              <a:rPr lang="en-US" sz="2400" dirty="0"/>
              <a:t>...)</a:t>
            </a:r>
          </a:p>
          <a:p>
            <a:pPr>
              <a:buNone/>
            </a:pPr>
            <a:r>
              <a:rPr lang="en-US" sz="2400" dirty="0"/>
              <a:t>• </a:t>
            </a:r>
            <a:r>
              <a:rPr lang="en-US" sz="2400" dirty="0" err="1"/>
              <a:t>Psihologija</a:t>
            </a:r>
            <a:r>
              <a:rPr lang="en-US" sz="2400" dirty="0"/>
              <a:t> </a:t>
            </a:r>
            <a:r>
              <a:rPr lang="en-US" sz="2400" dirty="0" err="1"/>
              <a:t>individualnih</a:t>
            </a:r>
            <a:r>
              <a:rPr lang="en-US" sz="2400" dirty="0"/>
              <a:t> </a:t>
            </a:r>
            <a:r>
              <a:rPr lang="en-US" sz="2400" dirty="0" err="1"/>
              <a:t>razlika</a:t>
            </a:r>
            <a:r>
              <a:rPr lang="en-US" sz="2400" dirty="0"/>
              <a:t>:</a:t>
            </a:r>
            <a:br>
              <a:rPr lang="en-US" sz="2400" dirty="0"/>
            </a:br>
            <a:r>
              <a:rPr lang="en-US" sz="2400" b="1" dirty="0" err="1"/>
              <a:t>crta</a:t>
            </a:r>
            <a:r>
              <a:rPr lang="en-US" sz="2400" b="1" dirty="0"/>
              <a:t> = </a:t>
            </a:r>
            <a:r>
              <a:rPr lang="en-US" sz="2400" b="1" dirty="0" err="1"/>
              <a:t>normalna</a:t>
            </a:r>
            <a:r>
              <a:rPr lang="en-US" sz="2400" b="1" dirty="0"/>
              <a:t> </a:t>
            </a:r>
            <a:r>
              <a:rPr lang="en-US" sz="2400" b="1" dirty="0" err="1"/>
              <a:t>varijacija</a:t>
            </a:r>
            <a:r>
              <a:rPr lang="en-US" sz="2400" dirty="0"/>
              <a:t> </a:t>
            </a:r>
            <a:r>
              <a:rPr lang="en-US" sz="2400" dirty="0" err="1"/>
              <a:t>koja</a:t>
            </a:r>
            <a:r>
              <a:rPr lang="en-US" sz="2400" dirty="0"/>
              <a:t> </a:t>
            </a:r>
            <a:r>
              <a:rPr lang="en-US" sz="2400" dirty="0" err="1"/>
              <a:t>objašnjava</a:t>
            </a:r>
            <a:r>
              <a:rPr lang="en-US" sz="2400" dirty="0"/>
              <a:t> </a:t>
            </a:r>
            <a:r>
              <a:rPr lang="en-US" sz="2400" dirty="0" err="1"/>
              <a:t>zašto</a:t>
            </a:r>
            <a:r>
              <a:rPr lang="en-US" sz="2400" dirty="0"/>
              <a:t> se </a:t>
            </a:r>
            <a:r>
              <a:rPr lang="en-US" sz="2400" dirty="0" err="1"/>
              <a:t>neko</a:t>
            </a:r>
            <a:r>
              <a:rPr lang="en-US" sz="2400" dirty="0"/>
              <a:t> </a:t>
            </a:r>
            <a:r>
              <a:rPr lang="en-US" sz="2400" dirty="0" err="1"/>
              <a:t>bolje</a:t>
            </a:r>
            <a:r>
              <a:rPr lang="en-US" sz="2400" dirty="0"/>
              <a:t>, a </a:t>
            </a:r>
            <a:r>
              <a:rPr lang="en-US" sz="2400" dirty="0" err="1"/>
              <a:t>neko</a:t>
            </a:r>
            <a:r>
              <a:rPr lang="en-US" sz="2400" dirty="0"/>
              <a:t> </a:t>
            </a:r>
            <a:r>
              <a:rPr lang="en-US" sz="2400" dirty="0" err="1"/>
              <a:t>lošije</a:t>
            </a:r>
            <a:r>
              <a:rPr lang="en-US" sz="2400" dirty="0"/>
              <a:t> </a:t>
            </a:r>
            <a:r>
              <a:rPr lang="en-US" sz="2400" dirty="0" err="1"/>
              <a:t>adaptira</a:t>
            </a:r>
            <a:r>
              <a:rPr lang="en-US" sz="2400" dirty="0"/>
              <a:t>.</a:t>
            </a:r>
          </a:p>
          <a:p>
            <a:pPr>
              <a:buNone/>
            </a:pPr>
            <a:r>
              <a:rPr lang="en-US" sz="2400" dirty="0"/>
              <a:t>• </a:t>
            </a:r>
            <a:r>
              <a:rPr lang="en-US" sz="2400" dirty="0" err="1"/>
              <a:t>Zato</a:t>
            </a:r>
            <a:r>
              <a:rPr lang="en-US" sz="2400" dirty="0"/>
              <a:t> </a:t>
            </a:r>
            <a:r>
              <a:rPr lang="en-US" sz="2400" dirty="0" err="1"/>
              <a:t>ista</a:t>
            </a:r>
            <a:r>
              <a:rPr lang="en-US" sz="2400" dirty="0"/>
              <a:t> </a:t>
            </a:r>
            <a:r>
              <a:rPr lang="en-US" sz="2400" dirty="0" err="1"/>
              <a:t>osoba</a:t>
            </a:r>
            <a:r>
              <a:rPr lang="en-US" sz="2400" dirty="0"/>
              <a:t> </a:t>
            </a:r>
            <a:r>
              <a:rPr lang="en-US" sz="2400" dirty="0" err="1"/>
              <a:t>može</a:t>
            </a:r>
            <a:r>
              <a:rPr lang="en-US" sz="2400" dirty="0"/>
              <a:t> </a:t>
            </a:r>
            <a:r>
              <a:rPr lang="en-US" sz="2400" dirty="0" err="1"/>
              <a:t>biti</a:t>
            </a:r>
            <a:r>
              <a:rPr lang="en-US" sz="2400" dirty="0"/>
              <a:t>:</a:t>
            </a:r>
            <a:br>
              <a:rPr lang="en-US" sz="2400" dirty="0"/>
            </a:br>
            <a:r>
              <a:rPr lang="en-US" sz="2400" dirty="0"/>
              <a:t>→ „</a:t>
            </a:r>
            <a:r>
              <a:rPr lang="en-US" sz="2400" b="1" dirty="0" err="1"/>
              <a:t>granična</a:t>
            </a:r>
            <a:r>
              <a:rPr lang="en-US" sz="2400" dirty="0"/>
              <a:t>“ u </a:t>
            </a:r>
            <a:r>
              <a:rPr lang="en-US" sz="2400" dirty="0" err="1"/>
              <a:t>medicinskom</a:t>
            </a:r>
            <a:r>
              <a:rPr lang="en-US" sz="2400" dirty="0"/>
              <a:t> </a:t>
            </a:r>
            <a:r>
              <a:rPr lang="en-US" sz="2400" dirty="0" err="1"/>
              <a:t>modelu</a:t>
            </a:r>
            <a:br>
              <a:rPr lang="en-US" sz="2400" dirty="0"/>
            </a:br>
            <a:r>
              <a:rPr lang="en-US" sz="2400" dirty="0"/>
              <a:t>→ </a:t>
            </a:r>
            <a:r>
              <a:rPr lang="en-US" sz="2400" dirty="0" err="1"/>
              <a:t>potpuno</a:t>
            </a:r>
            <a:r>
              <a:rPr lang="en-US" sz="2400" dirty="0"/>
              <a:t> </a:t>
            </a:r>
            <a:r>
              <a:rPr lang="en-US" sz="2400" b="1" dirty="0" err="1"/>
              <a:t>neupadljiva</a:t>
            </a:r>
            <a:r>
              <a:rPr lang="en-US" sz="2400" dirty="0"/>
              <a:t> u </a:t>
            </a:r>
            <a:r>
              <a:rPr lang="en-US" sz="2400" dirty="0" err="1"/>
              <a:t>modelu</a:t>
            </a:r>
            <a:r>
              <a:rPr lang="en-US" sz="2400" dirty="0"/>
              <a:t> </a:t>
            </a:r>
            <a:r>
              <a:rPr lang="en-US" sz="2400" dirty="0" err="1"/>
              <a:t>individualnih</a:t>
            </a:r>
            <a:r>
              <a:rPr lang="en-US" sz="2400" dirty="0"/>
              <a:t> </a:t>
            </a:r>
            <a:r>
              <a:rPr lang="en-US" sz="2400" dirty="0" err="1"/>
              <a:t>razlika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6812037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6E869-131A-6343-86D5-5ACDB6CD6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Medicinski model vs. Model individualnih razlika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A6B8A1E8-38D0-0DE2-11A4-A78654349F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6620299"/>
              </p:ext>
            </p:extLst>
          </p:nvPr>
        </p:nvGraphicFramePr>
        <p:xfrm>
          <a:off x="838200" y="1516032"/>
          <a:ext cx="10839450" cy="3836615"/>
        </p:xfrm>
        <a:graphic>
          <a:graphicData uri="http://schemas.openxmlformats.org/drawingml/2006/table">
            <a:tbl>
              <a:tblPr/>
              <a:tblGrid>
                <a:gridCol w="2586011">
                  <a:extLst>
                    <a:ext uri="{9D8B030D-6E8A-4147-A177-3AD203B41FA5}">
                      <a16:colId xmlns:a16="http://schemas.microsoft.com/office/drawing/2014/main" val="3735218937"/>
                    </a:ext>
                  </a:extLst>
                </a:gridCol>
                <a:gridCol w="3452077">
                  <a:extLst>
                    <a:ext uri="{9D8B030D-6E8A-4147-A177-3AD203B41FA5}">
                      <a16:colId xmlns:a16="http://schemas.microsoft.com/office/drawing/2014/main" val="3994946164"/>
                    </a:ext>
                  </a:extLst>
                </a:gridCol>
                <a:gridCol w="4801362">
                  <a:extLst>
                    <a:ext uri="{9D8B030D-6E8A-4147-A177-3AD203B41FA5}">
                      <a16:colId xmlns:a16="http://schemas.microsoft.com/office/drawing/2014/main" val="2880004011"/>
                    </a:ext>
                  </a:extLst>
                </a:gridCol>
              </a:tblGrid>
              <a:tr h="41648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/>
                        <a:t>DIMENZIJA</a:t>
                      </a:r>
                      <a:endParaRPr lang="en-US" sz="1600"/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/>
                        <a:t>MEDICINSKI MODEL</a:t>
                      </a:r>
                      <a:endParaRPr lang="en-US" sz="1600" dirty="0"/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/>
                        <a:t>MODEL INDIVIDUALNIH RAZLIKA</a:t>
                      </a:r>
                      <a:endParaRPr lang="en-US" sz="1600" dirty="0"/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8560852"/>
                  </a:ext>
                </a:extLst>
              </a:tr>
              <a:tr h="23799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 err="1"/>
                        <a:t>Fokus</a:t>
                      </a:r>
                      <a:endParaRPr lang="en-US" sz="1600" dirty="0"/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Bolest, poremećaj, dijagnoza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Varijacije u funkcionisanju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3227773"/>
                  </a:ext>
                </a:extLst>
              </a:tr>
              <a:tr h="41648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/>
                        <a:t>Cilj procene</a:t>
                      </a:r>
                      <a:endParaRPr lang="en-US" sz="1600"/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 err="1"/>
                        <a:t>Utvrditi</a:t>
                      </a:r>
                      <a:r>
                        <a:rPr lang="en-US" sz="1600" dirty="0"/>
                        <a:t> “</a:t>
                      </a:r>
                      <a:r>
                        <a:rPr lang="pl-PL" sz="1600" dirty="0"/>
                        <a:t>šta nije u redu</a:t>
                      </a:r>
                      <a:r>
                        <a:rPr lang="en-US" sz="1600" dirty="0"/>
                        <a:t>”</a:t>
                      </a:r>
                      <a:endParaRPr lang="pl-PL" sz="1600" dirty="0"/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1600"/>
                        <a:t>Razumeti kako osoba funkcioniše i zašto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1439118"/>
                  </a:ext>
                </a:extLst>
              </a:tr>
              <a:tr h="41648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/>
                        <a:t>Logika</a:t>
                      </a:r>
                      <a:endParaRPr lang="en-US" sz="1600"/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 err="1"/>
                        <a:t>Kategorialna</a:t>
                      </a:r>
                      <a:r>
                        <a:rPr lang="en-US" sz="1600" dirty="0"/>
                        <a:t> (</a:t>
                      </a:r>
                      <a:r>
                        <a:rPr lang="en-US" sz="1600" dirty="0" err="1"/>
                        <a:t>ima</a:t>
                      </a:r>
                      <a:r>
                        <a:rPr lang="en-US" sz="1600" dirty="0"/>
                        <a:t> / </a:t>
                      </a:r>
                      <a:r>
                        <a:rPr lang="en-US" sz="1600" dirty="0" err="1"/>
                        <a:t>nema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poremećaj</a:t>
                      </a:r>
                      <a:r>
                        <a:rPr lang="en-US" sz="1600" dirty="0"/>
                        <a:t>)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 err="1"/>
                        <a:t>Dimenzionalna</a:t>
                      </a:r>
                      <a:r>
                        <a:rPr lang="en-US" sz="1600" dirty="0"/>
                        <a:t> (</a:t>
                      </a:r>
                      <a:r>
                        <a:rPr lang="en-US" sz="1600" dirty="0" err="1"/>
                        <a:t>kontinuumi</a:t>
                      </a:r>
                      <a:r>
                        <a:rPr lang="en-US" sz="1600" dirty="0"/>
                        <a:t>, </a:t>
                      </a:r>
                      <a:r>
                        <a:rPr lang="en-US" sz="1600" dirty="0" err="1"/>
                        <a:t>intenzitet</a:t>
                      </a:r>
                      <a:r>
                        <a:rPr lang="en-US" sz="1600" dirty="0"/>
                        <a:t>)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292660"/>
                  </a:ext>
                </a:extLst>
              </a:tr>
              <a:tr h="23799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 err="1"/>
                        <a:t>Simptom</a:t>
                      </a:r>
                      <a:endParaRPr lang="en-US" sz="1600" dirty="0"/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Znak bolesti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Obrazac reagovanja u kontekstu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0054371"/>
                  </a:ext>
                </a:extLst>
              </a:tr>
              <a:tr h="23799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/>
                        <a:t>Varijabilnost među ljudima</a:t>
                      </a:r>
                      <a:endParaRPr lang="en-US" sz="1600"/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Odstupanje = patologija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Varijacija = normalna i očekivana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4321360"/>
                  </a:ext>
                </a:extLst>
              </a:tr>
              <a:tr h="41648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 err="1"/>
                        <a:t>Stabilnost</a:t>
                      </a:r>
                      <a:r>
                        <a:rPr lang="en-US" sz="1600" b="1" dirty="0"/>
                        <a:t> </a:t>
                      </a:r>
                      <a:r>
                        <a:rPr lang="en-US" sz="1600" b="1" dirty="0" err="1"/>
                        <a:t>ponašanja</a:t>
                      </a:r>
                      <a:endParaRPr lang="en-US" sz="1600" dirty="0"/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Simptomi kao epizode bolesti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 err="1"/>
                        <a:t>Stabilni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stilovi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crte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oblikuju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ponašanje</a:t>
                      </a:r>
                      <a:endParaRPr lang="en-US" sz="1600" dirty="0"/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0902166"/>
                  </a:ext>
                </a:extLst>
              </a:tr>
              <a:tr h="41648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 err="1"/>
                        <a:t>Razumevanje</a:t>
                      </a:r>
                      <a:r>
                        <a:rPr lang="en-US" sz="1600" b="1" dirty="0"/>
                        <a:t> </a:t>
                      </a:r>
                      <a:r>
                        <a:rPr lang="en-US" sz="1600" b="1" dirty="0" err="1"/>
                        <a:t>disfunkcije</a:t>
                      </a:r>
                      <a:endParaRPr lang="en-US" sz="1600" dirty="0"/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 err="1"/>
                        <a:t>Rezultat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bolesti</a:t>
                      </a:r>
                      <a:endParaRPr lang="en-US" sz="1600" dirty="0"/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 err="1"/>
                        <a:t>Ekstremi</a:t>
                      </a:r>
                      <a:r>
                        <a:rPr lang="en-US" sz="1600" dirty="0"/>
                        <a:t>/</a:t>
                      </a:r>
                      <a:r>
                        <a:rPr lang="en-US" sz="1600" dirty="0" err="1"/>
                        <a:t>rigidnost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crta</a:t>
                      </a:r>
                      <a:r>
                        <a:rPr lang="en-US" sz="1600" dirty="0"/>
                        <a:t> + </a:t>
                      </a:r>
                      <a:r>
                        <a:rPr lang="en-US" sz="1600" dirty="0" err="1"/>
                        <a:t>loša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adaptacija</a:t>
                      </a:r>
                      <a:endParaRPr lang="en-US" sz="1600" dirty="0"/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4674907"/>
                  </a:ext>
                </a:extLst>
              </a:tr>
              <a:tr h="59497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/>
                        <a:t>Ličnost</a:t>
                      </a:r>
                      <a:endParaRPr lang="en-US" sz="1600"/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„Premorbidna“, rani oblik poremećaja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 err="1"/>
                        <a:t>Organizacioni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princip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psihičkog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života</a:t>
                      </a:r>
                      <a:r>
                        <a:rPr lang="en-US" sz="1600" dirty="0"/>
                        <a:t>; </a:t>
                      </a:r>
                      <a:r>
                        <a:rPr lang="en-US" sz="1600" dirty="0" err="1"/>
                        <a:t>objašnjava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adaptaciju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patologiju</a:t>
                      </a:r>
                      <a:endParaRPr lang="en-US" sz="1600" dirty="0"/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2284858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6E5DF5DA-C808-CB62-EE25-296D55A2DB3B}"/>
              </a:ext>
            </a:extLst>
          </p:cNvPr>
          <p:cNvSpPr txBox="1"/>
          <p:nvPr/>
        </p:nvSpPr>
        <p:spPr>
          <a:xfrm>
            <a:off x="1975104" y="5606719"/>
            <a:ext cx="84033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U </a:t>
            </a:r>
            <a:r>
              <a:rPr lang="en-US" b="1" dirty="0" err="1"/>
              <a:t>medicinskom</a:t>
            </a:r>
            <a:r>
              <a:rPr lang="en-US" b="1" dirty="0"/>
              <a:t> </a:t>
            </a:r>
            <a:r>
              <a:rPr lang="en-US" b="1" dirty="0" err="1"/>
              <a:t>modelu</a:t>
            </a:r>
            <a:r>
              <a:rPr lang="en-US" b="1" dirty="0"/>
              <a:t> — </a:t>
            </a:r>
            <a:r>
              <a:rPr lang="en-US" b="1" dirty="0" err="1"/>
              <a:t>ličnost</a:t>
            </a:r>
            <a:r>
              <a:rPr lang="en-US" b="1" dirty="0"/>
              <a:t> je </a:t>
            </a:r>
            <a:r>
              <a:rPr lang="en-US" b="1" dirty="0" err="1"/>
              <a:t>suspektna</a:t>
            </a:r>
            <a:r>
              <a:rPr lang="en-US" b="1" dirty="0"/>
              <a:t>, “in </a:t>
            </a:r>
            <a:r>
              <a:rPr lang="en-US" b="1" dirty="0" err="1"/>
              <a:t>obs</a:t>
            </a:r>
            <a:r>
              <a:rPr lang="en-US" b="1" dirty="0"/>
              <a:t>”.</a:t>
            </a:r>
            <a:br>
              <a:rPr lang="en-US" b="1" dirty="0"/>
            </a:br>
            <a:r>
              <a:rPr lang="en-US" b="1" dirty="0"/>
              <a:t>U </a:t>
            </a:r>
            <a:r>
              <a:rPr lang="en-US" b="1" dirty="0" err="1"/>
              <a:t>psihologiji</a:t>
            </a:r>
            <a:r>
              <a:rPr lang="en-US" b="1" dirty="0"/>
              <a:t> </a:t>
            </a:r>
            <a:r>
              <a:rPr lang="en-US" b="1" dirty="0" err="1"/>
              <a:t>individualnih</a:t>
            </a:r>
            <a:r>
              <a:rPr lang="en-US" b="1" dirty="0"/>
              <a:t> </a:t>
            </a:r>
            <a:r>
              <a:rPr lang="en-US" b="1" dirty="0" err="1"/>
              <a:t>razlika</a:t>
            </a:r>
            <a:r>
              <a:rPr lang="en-US" b="1" dirty="0"/>
              <a:t> — </a:t>
            </a:r>
            <a:r>
              <a:rPr lang="en-US" b="1" dirty="0" err="1"/>
              <a:t>ličnost</a:t>
            </a:r>
            <a:r>
              <a:rPr lang="en-US" b="1" dirty="0"/>
              <a:t> je </a:t>
            </a:r>
            <a:r>
              <a:rPr lang="en-US" b="1" dirty="0" err="1"/>
              <a:t>ključ</a:t>
            </a:r>
            <a:r>
              <a:rPr lang="en-US" b="1" dirty="0"/>
              <a:t> </a:t>
            </a:r>
            <a:r>
              <a:rPr lang="en-US" b="1" dirty="0" err="1"/>
              <a:t>razumevanja</a:t>
            </a:r>
            <a:r>
              <a:rPr lang="en-US" b="1" dirty="0"/>
              <a:t> </a:t>
            </a:r>
            <a:r>
              <a:rPr lang="en-US" b="1" dirty="0" err="1"/>
              <a:t>reakcija</a:t>
            </a:r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25383075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39" name="Rectangle 8238">
            <a:extLst>
              <a:ext uri="{FF2B5EF4-FFF2-40B4-BE49-F238E27FC236}">
                <a16:creationId xmlns:a16="http://schemas.microsoft.com/office/drawing/2014/main" id="{99D1FD2A-2BBA-4B7A-80E4-09314FE25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194" name="Picture 2" descr="Several books in different colors&#10;&#10;AI-generated content may be incorrect.">
            <a:extLst>
              <a:ext uri="{FF2B5EF4-FFF2-40B4-BE49-F238E27FC236}">
                <a16:creationId xmlns:a16="http://schemas.microsoft.com/office/drawing/2014/main" id="{650C700B-FE44-BD1E-EE4A-256F9BA42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03" b="1"/>
          <a:stretch>
            <a:fillRect/>
          </a:stretch>
        </p:blipFill>
        <p:spPr bwMode="auto">
          <a:xfrm>
            <a:off x="321731" y="557189"/>
            <a:ext cx="7086768" cy="57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blue and white cover with white text&#10;&#10;AI-generated content may be incorrect.">
            <a:extLst>
              <a:ext uri="{FF2B5EF4-FFF2-40B4-BE49-F238E27FC236}">
                <a16:creationId xmlns:a16="http://schemas.microsoft.com/office/drawing/2014/main" id="{21B33C29-E90B-A1FC-504C-91F187B9EFB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826" r="-2" b="-2"/>
          <a:stretch>
            <a:fillRect/>
          </a:stretch>
        </p:blipFill>
        <p:spPr>
          <a:xfrm>
            <a:off x="7601026" y="557189"/>
            <a:ext cx="4269242" cy="574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7125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C6535-1443-2386-770B-D546038E0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30009-9DD9-0AB9-BCB4-49C2C1192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0"/>
            <a:ext cx="10820400" cy="1325563"/>
          </a:xfrm>
        </p:spPr>
        <p:txBody>
          <a:bodyPr>
            <a:normAutofit/>
          </a:bodyPr>
          <a:lstStyle/>
          <a:p>
            <a:r>
              <a:rPr lang="fi-FI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DSM i poremećaji ličnosti: kako se menjala paradigma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9DA0B-FCB1-DEF8-78B1-7AC6A962D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07008"/>
            <a:ext cx="10820400" cy="5431535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8000" b="1" dirty="0"/>
              <a:t>1</a:t>
            </a:r>
            <a:r>
              <a:rPr lang="en-US" sz="9600" b="1" dirty="0"/>
              <a:t>. DSM-I </a:t>
            </a:r>
            <a:r>
              <a:rPr lang="en-US" sz="9600" b="1" dirty="0" err="1"/>
              <a:t>i</a:t>
            </a:r>
            <a:r>
              <a:rPr lang="en-US" sz="9600" b="1" dirty="0"/>
              <a:t> DSM-II (1952–1968) — era </a:t>
            </a:r>
            <a:r>
              <a:rPr lang="en-US" sz="9600" b="1" dirty="0" err="1"/>
              <a:t>psihoanalize</a:t>
            </a:r>
            <a:endParaRPr lang="en-US" sz="9600" b="1" dirty="0"/>
          </a:p>
          <a:p>
            <a:pPr>
              <a:buNone/>
            </a:pPr>
            <a:r>
              <a:rPr lang="en-US" sz="9600" dirty="0"/>
              <a:t>• </a:t>
            </a:r>
            <a:r>
              <a:rPr lang="en-US" sz="9600" dirty="0" err="1"/>
              <a:t>Dominacija</a:t>
            </a:r>
            <a:r>
              <a:rPr lang="en-US" sz="9600" dirty="0"/>
              <a:t> </a:t>
            </a:r>
            <a:r>
              <a:rPr lang="en-US" sz="9600" dirty="0" err="1"/>
              <a:t>psihodinamskih</a:t>
            </a:r>
            <a:r>
              <a:rPr lang="en-US" sz="9600" dirty="0"/>
              <a:t> </a:t>
            </a:r>
            <a:r>
              <a:rPr lang="en-US" sz="9600" dirty="0" err="1"/>
              <a:t>teorija</a:t>
            </a:r>
            <a:r>
              <a:rPr lang="en-US" sz="9600" dirty="0"/>
              <a:t> - PL </a:t>
            </a:r>
            <a:r>
              <a:rPr lang="en-US" sz="9600" dirty="0" err="1"/>
              <a:t>opisani</a:t>
            </a:r>
            <a:r>
              <a:rPr lang="en-US" sz="9600" dirty="0"/>
              <a:t> </a:t>
            </a:r>
            <a:r>
              <a:rPr lang="en-US" sz="9600" dirty="0" err="1"/>
              <a:t>kroz</a:t>
            </a:r>
            <a:r>
              <a:rPr lang="en-US" sz="9600" dirty="0"/>
              <a:t> „</a:t>
            </a:r>
            <a:r>
              <a:rPr lang="en-US" sz="9600" dirty="0" err="1"/>
              <a:t>karakternu</a:t>
            </a:r>
            <a:r>
              <a:rPr lang="en-US" sz="9600" dirty="0"/>
              <a:t> </a:t>
            </a:r>
            <a:r>
              <a:rPr lang="en-US" sz="9600" dirty="0" err="1"/>
              <a:t>patologiju</a:t>
            </a:r>
            <a:r>
              <a:rPr lang="en-US" sz="9600" dirty="0"/>
              <a:t>“</a:t>
            </a:r>
          </a:p>
          <a:p>
            <a:pPr>
              <a:buNone/>
            </a:pPr>
            <a:r>
              <a:rPr lang="en-US" sz="9600" dirty="0"/>
              <a:t>• Malo </a:t>
            </a:r>
            <a:r>
              <a:rPr lang="en-US" sz="9600" dirty="0" err="1"/>
              <a:t>empirije</a:t>
            </a:r>
            <a:endParaRPr lang="en-US" sz="9600" dirty="0"/>
          </a:p>
          <a:p>
            <a:pPr>
              <a:buNone/>
            </a:pPr>
            <a:r>
              <a:rPr lang="en-US" sz="9600" b="1" dirty="0"/>
              <a:t>→ </a:t>
            </a:r>
            <a:r>
              <a:rPr lang="en-US" sz="9600" b="1" dirty="0" err="1"/>
              <a:t>Ličnost</a:t>
            </a:r>
            <a:r>
              <a:rPr lang="en-US" sz="9600" b="1" dirty="0"/>
              <a:t> = mini </a:t>
            </a:r>
            <a:r>
              <a:rPr lang="en-US" sz="9600" b="1" dirty="0" err="1"/>
              <a:t>verzija</a:t>
            </a:r>
            <a:r>
              <a:rPr lang="en-US" sz="9600" b="1" dirty="0"/>
              <a:t> </a:t>
            </a:r>
            <a:r>
              <a:rPr lang="en-US" sz="9600" b="1" dirty="0" err="1"/>
              <a:t>poremećaja</a:t>
            </a:r>
            <a:endParaRPr lang="en-US" sz="9600" dirty="0"/>
          </a:p>
          <a:p>
            <a:pPr>
              <a:buNone/>
            </a:pPr>
            <a:r>
              <a:rPr lang="en-US" sz="9600" b="1" dirty="0"/>
              <a:t>2. DSM-III (1980) — </a:t>
            </a:r>
            <a:r>
              <a:rPr lang="en-US" sz="9600" b="1" dirty="0" err="1"/>
              <a:t>veliki</a:t>
            </a:r>
            <a:r>
              <a:rPr lang="en-US" sz="9600" b="1" dirty="0"/>
              <a:t> </a:t>
            </a:r>
            <a:r>
              <a:rPr lang="en-US" sz="9600" b="1" dirty="0" err="1"/>
              <a:t>zaokret</a:t>
            </a:r>
            <a:endParaRPr lang="en-US" sz="9600" b="1" dirty="0"/>
          </a:p>
          <a:p>
            <a:pPr>
              <a:buNone/>
            </a:pPr>
            <a:r>
              <a:rPr lang="en-US" sz="9600" dirty="0"/>
              <a:t>• </a:t>
            </a:r>
            <a:r>
              <a:rPr lang="en-US" sz="9600" dirty="0" err="1"/>
              <a:t>Uvođenje</a:t>
            </a:r>
            <a:r>
              <a:rPr lang="en-US" sz="9600" dirty="0"/>
              <a:t> </a:t>
            </a:r>
            <a:r>
              <a:rPr lang="en-US" sz="9600" dirty="0" err="1"/>
              <a:t>dijagnostičkih</a:t>
            </a:r>
            <a:r>
              <a:rPr lang="en-US" sz="9600" dirty="0"/>
              <a:t> </a:t>
            </a:r>
            <a:r>
              <a:rPr lang="en-US" sz="9600" dirty="0" err="1"/>
              <a:t>kriterijuma</a:t>
            </a:r>
            <a:endParaRPr lang="en-US" sz="9600" dirty="0"/>
          </a:p>
          <a:p>
            <a:pPr>
              <a:buNone/>
            </a:pPr>
            <a:r>
              <a:rPr lang="en-US" sz="9600" dirty="0"/>
              <a:t>• </a:t>
            </a:r>
            <a:r>
              <a:rPr lang="en-US" sz="9600" dirty="0" err="1"/>
              <a:t>Neutralnost</a:t>
            </a:r>
            <a:r>
              <a:rPr lang="en-US" sz="9600" dirty="0"/>
              <a:t> </a:t>
            </a:r>
            <a:r>
              <a:rPr lang="en-US" sz="9600" dirty="0" err="1"/>
              <a:t>prema</a:t>
            </a:r>
            <a:r>
              <a:rPr lang="en-US" sz="9600" dirty="0"/>
              <a:t> </a:t>
            </a:r>
            <a:r>
              <a:rPr lang="en-US" sz="9600" dirty="0" err="1"/>
              <a:t>teorijama</a:t>
            </a:r>
            <a:r>
              <a:rPr lang="en-US" sz="9600" dirty="0"/>
              <a:t> </a:t>
            </a:r>
            <a:r>
              <a:rPr lang="en-US" sz="9600" dirty="0" err="1"/>
              <a:t>uzroka</a:t>
            </a:r>
            <a:endParaRPr lang="en-US" sz="9600" dirty="0"/>
          </a:p>
          <a:p>
            <a:pPr>
              <a:buNone/>
            </a:pPr>
            <a:r>
              <a:rPr lang="en-US" sz="9600" dirty="0"/>
              <a:t>• Milon </a:t>
            </a:r>
            <a:r>
              <a:rPr lang="en-US" sz="9600" dirty="0" err="1"/>
              <a:t>uvodi</a:t>
            </a:r>
            <a:r>
              <a:rPr lang="en-US" sz="9600" dirty="0"/>
              <a:t> Ose </a:t>
            </a:r>
            <a:r>
              <a:rPr lang="en-US" sz="9600" dirty="0" err="1"/>
              <a:t>i</a:t>
            </a:r>
            <a:r>
              <a:rPr lang="en-US" sz="9600" dirty="0"/>
              <a:t> </a:t>
            </a:r>
            <a:r>
              <a:rPr lang="en-US" sz="9600" dirty="0" err="1"/>
              <a:t>klastere</a:t>
            </a:r>
            <a:endParaRPr lang="en-US" sz="9600" dirty="0"/>
          </a:p>
          <a:p>
            <a:pPr>
              <a:buNone/>
            </a:pPr>
            <a:r>
              <a:rPr lang="en-US" sz="9600" b="1" dirty="0"/>
              <a:t>→ Red u </a:t>
            </a:r>
            <a:r>
              <a:rPr lang="en-US" sz="9600" b="1" dirty="0" err="1"/>
              <a:t>haosu</a:t>
            </a:r>
            <a:r>
              <a:rPr lang="en-US" sz="9600" b="1" dirty="0"/>
              <a:t>, </a:t>
            </a:r>
            <a:r>
              <a:rPr lang="en-US" sz="9600" b="1" dirty="0" err="1"/>
              <a:t>ali</a:t>
            </a:r>
            <a:r>
              <a:rPr lang="en-US" sz="9600" b="1" dirty="0"/>
              <a:t> </a:t>
            </a:r>
            <a:r>
              <a:rPr lang="en-US" sz="9600" b="1" dirty="0" err="1"/>
              <a:t>i</a:t>
            </a:r>
            <a:r>
              <a:rPr lang="en-US" sz="9600" b="1" dirty="0"/>
              <a:t> </a:t>
            </a:r>
            <a:r>
              <a:rPr lang="en-US" sz="9600" b="1" dirty="0" err="1"/>
              <a:t>dalje</a:t>
            </a:r>
            <a:r>
              <a:rPr lang="en-US" sz="9600" b="1" dirty="0"/>
              <a:t> </a:t>
            </a:r>
            <a:r>
              <a:rPr lang="en-US" sz="9600" b="1" dirty="0" err="1"/>
              <a:t>kategorije</a:t>
            </a:r>
            <a:endParaRPr lang="en-US" sz="9600" dirty="0"/>
          </a:p>
          <a:p>
            <a:pPr>
              <a:buNone/>
            </a:pPr>
            <a:r>
              <a:rPr lang="en-US" sz="9600" b="1" dirty="0"/>
              <a:t>3. DSM-IV (1994) — status quo</a:t>
            </a:r>
          </a:p>
          <a:p>
            <a:pPr>
              <a:buNone/>
            </a:pPr>
            <a:r>
              <a:rPr lang="en-US" sz="9600" dirty="0"/>
              <a:t>• </a:t>
            </a:r>
            <a:r>
              <a:rPr lang="en-US" sz="9600" dirty="0" err="1"/>
              <a:t>Umerene</a:t>
            </a:r>
            <a:r>
              <a:rPr lang="en-US" sz="9600" dirty="0"/>
              <a:t> ismene</a:t>
            </a:r>
          </a:p>
          <a:p>
            <a:pPr>
              <a:buNone/>
            </a:pPr>
            <a:r>
              <a:rPr lang="en-US" sz="9600" dirty="0"/>
              <a:t>• </a:t>
            </a:r>
            <a:r>
              <a:rPr lang="en-US" sz="9600" dirty="0" err="1"/>
              <a:t>Fokus</a:t>
            </a:r>
            <a:r>
              <a:rPr lang="en-US" sz="9600" dirty="0"/>
              <a:t> </a:t>
            </a:r>
            <a:r>
              <a:rPr lang="en-US" sz="9600" dirty="0" err="1"/>
              <a:t>na</a:t>
            </a:r>
            <a:r>
              <a:rPr lang="en-US" sz="9600" dirty="0"/>
              <a:t> </a:t>
            </a:r>
            <a:r>
              <a:rPr lang="en-US" sz="9600" dirty="0" err="1"/>
              <a:t>tada</a:t>
            </a:r>
            <a:r>
              <a:rPr lang="en-US" sz="9600" dirty="0"/>
              <a:t> </a:t>
            </a:r>
            <a:r>
              <a:rPr lang="en-US" sz="9600" dirty="0" err="1"/>
              <a:t>dostupnu</a:t>
            </a:r>
            <a:r>
              <a:rPr lang="en-US" sz="9600" dirty="0"/>
              <a:t> </a:t>
            </a:r>
            <a:r>
              <a:rPr lang="en-US" sz="9600" dirty="0" err="1"/>
              <a:t>empiriju</a:t>
            </a:r>
            <a:endParaRPr lang="en-US" sz="9600" dirty="0"/>
          </a:p>
          <a:p>
            <a:pPr>
              <a:buNone/>
            </a:pPr>
            <a:r>
              <a:rPr lang="en-US" sz="9600" dirty="0"/>
              <a:t>• Ali PL </a:t>
            </a:r>
            <a:r>
              <a:rPr lang="en-US" sz="9600" dirty="0" err="1"/>
              <a:t>i</a:t>
            </a:r>
            <a:r>
              <a:rPr lang="en-US" sz="9600" dirty="0"/>
              <a:t> </a:t>
            </a:r>
            <a:r>
              <a:rPr lang="en-US" sz="9600" dirty="0" err="1"/>
              <a:t>dalje</a:t>
            </a:r>
            <a:r>
              <a:rPr lang="en-US" sz="9600" dirty="0"/>
              <a:t> </a:t>
            </a:r>
            <a:r>
              <a:rPr lang="en-US" sz="9600" dirty="0" err="1"/>
              <a:t>tretirane</a:t>
            </a:r>
            <a:r>
              <a:rPr lang="en-US" sz="9600" dirty="0"/>
              <a:t> </a:t>
            </a:r>
            <a:r>
              <a:rPr lang="en-US" sz="9600" dirty="0" err="1"/>
              <a:t>kao</a:t>
            </a:r>
            <a:r>
              <a:rPr lang="en-US" sz="9600" dirty="0"/>
              <a:t> </a:t>
            </a:r>
            <a:r>
              <a:rPr lang="en-US" sz="9600" dirty="0" err="1"/>
              <a:t>diskretne</a:t>
            </a:r>
            <a:r>
              <a:rPr lang="en-US" sz="9600" dirty="0"/>
              <a:t> </a:t>
            </a:r>
            <a:r>
              <a:rPr lang="en-US" sz="9600" dirty="0" err="1"/>
              <a:t>kategorije</a:t>
            </a:r>
            <a:endParaRPr lang="en-US" sz="9600" dirty="0"/>
          </a:p>
          <a:p>
            <a:pPr>
              <a:buNone/>
            </a:pPr>
            <a:r>
              <a:rPr lang="en-US" sz="9600" b="1" dirty="0"/>
              <a:t>→ Kao da </a:t>
            </a:r>
            <a:r>
              <a:rPr lang="en-US" sz="9600" b="1" dirty="0" err="1"/>
              <a:t>radimo</a:t>
            </a:r>
            <a:r>
              <a:rPr lang="en-US" sz="9600" b="1" dirty="0"/>
              <a:t> </a:t>
            </a:r>
            <a:r>
              <a:rPr lang="en-US" sz="9600" b="1" dirty="0" err="1"/>
              <a:t>sa</a:t>
            </a:r>
            <a:r>
              <a:rPr lang="en-US" sz="9600" b="1" dirty="0"/>
              <a:t> </a:t>
            </a:r>
            <a:r>
              <a:rPr lang="en-US" sz="9600" b="1" dirty="0" err="1"/>
              <a:t>bolestima</a:t>
            </a:r>
            <a:r>
              <a:rPr lang="en-US" sz="9600" b="1" dirty="0"/>
              <a:t>, a ne </a:t>
            </a:r>
            <a:r>
              <a:rPr lang="en-US" sz="9600" b="1" dirty="0" err="1"/>
              <a:t>dimenzijama</a:t>
            </a:r>
            <a:endParaRPr lang="en-US" sz="9600" b="1" dirty="0"/>
          </a:p>
          <a:p>
            <a:pPr>
              <a:buNone/>
            </a:pPr>
            <a:endParaRPr lang="en-US" sz="8000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993996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E3DC5-CE4A-7D4C-3DE6-C0AD099C9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162"/>
            <a:ext cx="10877550" cy="1325563"/>
          </a:xfrm>
        </p:spPr>
        <p:txBody>
          <a:bodyPr>
            <a:noAutofit/>
          </a:bodyPr>
          <a:lstStyle/>
          <a:p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Šta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dešavalo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psihologiji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ličnosti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dok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 DSM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menjao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ili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dve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discipline,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dva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sveta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koji se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jedva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dodiruju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…)</a:t>
            </a:r>
            <a:b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sr-Latn-R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A4DF9-A222-96CE-9AEC-198908164D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904" y="1253330"/>
            <a:ext cx="10515600" cy="544750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7200" b="1" dirty="0"/>
              <a:t>1950–1970: </a:t>
            </a:r>
            <a:r>
              <a:rPr lang="en-US" sz="7200" b="1" dirty="0" err="1"/>
              <a:t>Rađanje</a:t>
            </a:r>
            <a:r>
              <a:rPr lang="en-US" sz="7200" b="1" dirty="0"/>
              <a:t> </a:t>
            </a:r>
            <a:r>
              <a:rPr lang="en-US" sz="7200" b="1" dirty="0" err="1"/>
              <a:t>nauke</a:t>
            </a:r>
            <a:r>
              <a:rPr lang="en-US" sz="7200" b="1" dirty="0"/>
              <a:t> o </a:t>
            </a:r>
            <a:r>
              <a:rPr lang="en-US" sz="7200" b="1" dirty="0" err="1"/>
              <a:t>dimenzijama</a:t>
            </a:r>
            <a:r>
              <a:rPr lang="en-US" sz="7200" b="1" dirty="0"/>
              <a:t> </a:t>
            </a:r>
            <a:r>
              <a:rPr lang="en-US" sz="7200" b="1" dirty="0" err="1"/>
              <a:t>ličnosti</a:t>
            </a:r>
            <a:endParaRPr lang="en-US" sz="7200" b="1" dirty="0"/>
          </a:p>
          <a:p>
            <a:r>
              <a:rPr lang="en-US" sz="7200" dirty="0" err="1"/>
              <a:t>Velike</a:t>
            </a:r>
            <a:r>
              <a:rPr lang="en-US" sz="7200" dirty="0"/>
              <a:t> </a:t>
            </a:r>
            <a:r>
              <a:rPr lang="en-US" sz="7200" dirty="0" err="1"/>
              <a:t>leksičke</a:t>
            </a:r>
            <a:r>
              <a:rPr lang="en-US" sz="7200" dirty="0"/>
              <a:t> </a:t>
            </a:r>
            <a:r>
              <a:rPr lang="en-US" sz="7200" dirty="0" err="1"/>
              <a:t>studije</a:t>
            </a:r>
            <a:r>
              <a:rPr lang="en-US" sz="7200" dirty="0"/>
              <a:t> → </a:t>
            </a:r>
            <a:r>
              <a:rPr lang="en-US" sz="7200" dirty="0" err="1"/>
              <a:t>prve</a:t>
            </a:r>
            <a:r>
              <a:rPr lang="en-US" sz="7200" dirty="0"/>
              <a:t> </a:t>
            </a:r>
            <a:r>
              <a:rPr lang="en-US" sz="7200" dirty="0" err="1"/>
              <a:t>verzije</a:t>
            </a:r>
            <a:r>
              <a:rPr lang="en-US" sz="7200" dirty="0"/>
              <a:t> „</a:t>
            </a:r>
            <a:r>
              <a:rPr lang="en-US" sz="7200" dirty="0" err="1"/>
              <a:t>petofaktorskog</a:t>
            </a:r>
            <a:r>
              <a:rPr lang="en-US" sz="7200" dirty="0"/>
              <a:t>“ </a:t>
            </a:r>
            <a:r>
              <a:rPr lang="en-US" sz="7200" dirty="0" err="1"/>
              <a:t>modela</a:t>
            </a:r>
            <a:endParaRPr lang="en-US" sz="7200" dirty="0"/>
          </a:p>
          <a:p>
            <a:r>
              <a:rPr lang="en-US" sz="7200" dirty="0" err="1"/>
              <a:t>Psihometrija</a:t>
            </a:r>
            <a:r>
              <a:rPr lang="en-US" sz="7200" dirty="0"/>
              <a:t> </a:t>
            </a:r>
            <a:r>
              <a:rPr lang="en-US" sz="7200" dirty="0" err="1"/>
              <a:t>eksplodira</a:t>
            </a:r>
            <a:r>
              <a:rPr lang="en-US" sz="7200" dirty="0"/>
              <a:t>: </a:t>
            </a:r>
            <a:r>
              <a:rPr lang="en-US" sz="7200" dirty="0" err="1"/>
              <a:t>faktorska</a:t>
            </a:r>
            <a:r>
              <a:rPr lang="en-US" sz="7200" dirty="0"/>
              <a:t> </a:t>
            </a:r>
            <a:r>
              <a:rPr lang="en-US" sz="7200" dirty="0" err="1"/>
              <a:t>analiza</a:t>
            </a:r>
            <a:r>
              <a:rPr lang="en-US" sz="7200" dirty="0"/>
              <a:t>, rani </a:t>
            </a:r>
            <a:r>
              <a:rPr lang="en-US" sz="7200" dirty="0" err="1"/>
              <a:t>inventari</a:t>
            </a:r>
            <a:r>
              <a:rPr lang="en-US" sz="7200" dirty="0"/>
              <a:t> </a:t>
            </a:r>
            <a:r>
              <a:rPr lang="en-US" sz="7200" dirty="0" err="1"/>
              <a:t>ličnosti</a:t>
            </a:r>
            <a:endParaRPr lang="en-US" sz="7200" dirty="0"/>
          </a:p>
          <a:p>
            <a:r>
              <a:rPr lang="en-US" sz="7200" dirty="0" err="1"/>
              <a:t>Fokus</a:t>
            </a:r>
            <a:r>
              <a:rPr lang="en-US" sz="7200" dirty="0"/>
              <a:t> </a:t>
            </a:r>
            <a:r>
              <a:rPr lang="en-US" sz="7200" dirty="0" err="1"/>
              <a:t>na</a:t>
            </a:r>
            <a:r>
              <a:rPr lang="en-US" sz="7200" dirty="0"/>
              <a:t> </a:t>
            </a:r>
            <a:r>
              <a:rPr lang="en-US" sz="7200" b="1" dirty="0" err="1"/>
              <a:t>merljivim</a:t>
            </a:r>
            <a:r>
              <a:rPr lang="en-US" sz="7200" b="1" dirty="0"/>
              <a:t>, </a:t>
            </a:r>
            <a:r>
              <a:rPr lang="en-US" sz="7200" b="1" dirty="0" err="1"/>
              <a:t>stabilnim</a:t>
            </a:r>
            <a:r>
              <a:rPr lang="en-US" sz="7200" b="1" dirty="0"/>
              <a:t>, </a:t>
            </a:r>
            <a:r>
              <a:rPr lang="en-US" sz="7200" b="1" dirty="0" err="1"/>
              <a:t>univerzalnim</a:t>
            </a:r>
            <a:r>
              <a:rPr lang="en-US" sz="7200" b="1" dirty="0"/>
              <a:t> </a:t>
            </a:r>
            <a:r>
              <a:rPr lang="en-US" sz="7200" b="1" dirty="0" err="1"/>
              <a:t>osobinama</a:t>
            </a:r>
            <a:r>
              <a:rPr lang="en-US" sz="7200" dirty="0"/>
              <a:t> </a:t>
            </a:r>
          </a:p>
          <a:p>
            <a:pPr marL="0" indent="0">
              <a:buNone/>
            </a:pPr>
            <a:r>
              <a:rPr lang="en-US" sz="7200" b="1" dirty="0"/>
              <a:t>1980-e: </a:t>
            </a:r>
            <a:r>
              <a:rPr lang="en-US" sz="7200" b="1" dirty="0" err="1"/>
              <a:t>Dokazi</a:t>
            </a:r>
            <a:r>
              <a:rPr lang="en-US" sz="7200" b="1" dirty="0"/>
              <a:t> se </a:t>
            </a:r>
            <a:r>
              <a:rPr lang="en-US" sz="7200" b="1" dirty="0" err="1"/>
              <a:t>akumuliraju</a:t>
            </a:r>
            <a:endParaRPr lang="en-US" sz="7200" b="1" dirty="0"/>
          </a:p>
          <a:p>
            <a:r>
              <a:rPr lang="en-US" sz="7200" dirty="0" err="1"/>
              <a:t>Ogromna</a:t>
            </a:r>
            <a:r>
              <a:rPr lang="en-US" sz="7200" dirty="0"/>
              <a:t> </a:t>
            </a:r>
            <a:r>
              <a:rPr lang="en-US" sz="7200" dirty="0" err="1"/>
              <a:t>međunarodna</a:t>
            </a:r>
            <a:r>
              <a:rPr lang="en-US" sz="7200" dirty="0"/>
              <a:t> </a:t>
            </a:r>
            <a:r>
              <a:rPr lang="en-US" sz="7200" dirty="0" err="1"/>
              <a:t>istraživanja</a:t>
            </a:r>
            <a:r>
              <a:rPr lang="en-US" sz="7200" dirty="0"/>
              <a:t> </a:t>
            </a:r>
            <a:r>
              <a:rPr lang="en-US" sz="7200" dirty="0" err="1"/>
              <a:t>potvrđuju</a:t>
            </a:r>
            <a:r>
              <a:rPr lang="en-US" sz="7200" dirty="0"/>
              <a:t> </a:t>
            </a:r>
            <a:r>
              <a:rPr lang="en-US" sz="7200" b="1" dirty="0"/>
              <a:t>Big Five</a:t>
            </a:r>
            <a:endParaRPr lang="en-US" sz="7200" dirty="0"/>
          </a:p>
          <a:p>
            <a:r>
              <a:rPr lang="en-US" sz="7200" dirty="0" err="1"/>
              <a:t>Počinje</a:t>
            </a:r>
            <a:r>
              <a:rPr lang="en-US" sz="7200" dirty="0"/>
              <a:t> </a:t>
            </a:r>
            <a:r>
              <a:rPr lang="en-US" sz="7200" dirty="0" err="1"/>
              <a:t>konceptualizacija</a:t>
            </a:r>
            <a:r>
              <a:rPr lang="en-US" sz="7200" dirty="0"/>
              <a:t> </a:t>
            </a:r>
            <a:r>
              <a:rPr lang="en-US" sz="7200" dirty="0" err="1"/>
              <a:t>crta</a:t>
            </a:r>
            <a:r>
              <a:rPr lang="en-US" sz="7200" dirty="0"/>
              <a:t> </a:t>
            </a:r>
            <a:r>
              <a:rPr lang="en-US" sz="7200" dirty="0" err="1"/>
              <a:t>kao</a:t>
            </a:r>
            <a:r>
              <a:rPr lang="en-US" sz="7200" dirty="0"/>
              <a:t> </a:t>
            </a:r>
            <a:r>
              <a:rPr lang="en-US" sz="7200" b="1" dirty="0" err="1"/>
              <a:t>kontinualnih</a:t>
            </a:r>
            <a:r>
              <a:rPr lang="en-US" sz="7200" b="1" dirty="0"/>
              <a:t> </a:t>
            </a:r>
            <a:r>
              <a:rPr lang="en-US" sz="7200" b="1" dirty="0" err="1"/>
              <a:t>dimenzija</a:t>
            </a:r>
            <a:r>
              <a:rPr lang="en-US" sz="7200" dirty="0"/>
              <a:t>, ne </a:t>
            </a:r>
            <a:r>
              <a:rPr lang="en-US" sz="7200" dirty="0" err="1"/>
              <a:t>kategorija</a:t>
            </a:r>
            <a:endParaRPr lang="en-US" sz="7200" dirty="0"/>
          </a:p>
          <a:p>
            <a:r>
              <a:rPr lang="en-US" sz="7200" dirty="0" err="1"/>
              <a:t>Psihologija</a:t>
            </a:r>
            <a:r>
              <a:rPr lang="en-US" sz="7200" dirty="0"/>
              <a:t> </a:t>
            </a:r>
            <a:r>
              <a:rPr lang="en-US" sz="7200" dirty="0" err="1"/>
              <a:t>već</a:t>
            </a:r>
            <a:r>
              <a:rPr lang="en-US" sz="7200" dirty="0"/>
              <a:t> </a:t>
            </a:r>
            <a:r>
              <a:rPr lang="en-US" sz="7200" dirty="0" err="1"/>
              <a:t>tada</a:t>
            </a:r>
            <a:r>
              <a:rPr lang="en-US" sz="7200" dirty="0"/>
              <a:t> </a:t>
            </a:r>
            <a:r>
              <a:rPr lang="en-US" sz="7200" dirty="0" err="1"/>
              <a:t>zna</a:t>
            </a:r>
            <a:r>
              <a:rPr lang="en-US" sz="7200" dirty="0"/>
              <a:t>: </a:t>
            </a:r>
            <a:r>
              <a:rPr lang="en-US" sz="7200" i="1" dirty="0"/>
              <a:t>"Svi </a:t>
            </a:r>
            <a:r>
              <a:rPr lang="en-US" sz="7200" i="1" dirty="0" err="1"/>
              <a:t>ljudi</a:t>
            </a:r>
            <a:r>
              <a:rPr lang="en-US" sz="7200" i="1" dirty="0"/>
              <a:t> </a:t>
            </a:r>
            <a:r>
              <a:rPr lang="en-US" sz="7200" i="1" dirty="0" err="1"/>
              <a:t>imaju</a:t>
            </a:r>
            <a:r>
              <a:rPr lang="en-US" sz="7200" i="1" dirty="0"/>
              <a:t> </a:t>
            </a:r>
            <a:r>
              <a:rPr lang="en-US" sz="7200" i="1" dirty="0" err="1"/>
              <a:t>sve</a:t>
            </a:r>
            <a:r>
              <a:rPr lang="en-US" sz="7200" i="1" dirty="0"/>
              <a:t> </a:t>
            </a:r>
            <a:r>
              <a:rPr lang="en-US" sz="7200" i="1" dirty="0" err="1"/>
              <a:t>osobine</a:t>
            </a:r>
            <a:r>
              <a:rPr lang="en-US" sz="7200" i="1" dirty="0"/>
              <a:t> – </a:t>
            </a:r>
            <a:r>
              <a:rPr lang="en-US" sz="7200" i="1" dirty="0" err="1"/>
              <a:t>samo</a:t>
            </a:r>
            <a:r>
              <a:rPr lang="en-US" sz="7200" i="1" dirty="0"/>
              <a:t> </a:t>
            </a:r>
            <a:r>
              <a:rPr lang="en-US" sz="7200" i="1" dirty="0" err="1"/>
              <a:t>različitim</a:t>
            </a:r>
            <a:r>
              <a:rPr lang="en-US" sz="7200" i="1" dirty="0"/>
              <a:t> </a:t>
            </a:r>
            <a:r>
              <a:rPr lang="en-US" sz="7200" i="1" dirty="0" err="1"/>
              <a:t>intenzitetom</a:t>
            </a:r>
            <a:r>
              <a:rPr lang="en-US" sz="7200" i="1" dirty="0"/>
              <a:t>."</a:t>
            </a:r>
            <a:endParaRPr lang="en-US" sz="7200" dirty="0"/>
          </a:p>
          <a:p>
            <a:r>
              <a:rPr lang="en-US" sz="7200" i="1" dirty="0"/>
              <a:t>(U </a:t>
            </a:r>
            <a:r>
              <a:rPr lang="en-US" sz="7200" i="1" dirty="0" err="1"/>
              <a:t>isto</a:t>
            </a:r>
            <a:r>
              <a:rPr lang="en-US" sz="7200" i="1" dirty="0"/>
              <a:t> </a:t>
            </a:r>
            <a:r>
              <a:rPr lang="en-US" sz="7200" i="1" dirty="0" err="1"/>
              <a:t>vreme</a:t>
            </a:r>
            <a:r>
              <a:rPr lang="en-US" sz="7200" i="1" dirty="0"/>
              <a:t> </a:t>
            </a:r>
            <a:r>
              <a:rPr lang="en-US" sz="7200" i="1" dirty="0" err="1"/>
              <a:t>psihijatrija</a:t>
            </a:r>
            <a:r>
              <a:rPr lang="en-US" sz="7200" i="1" dirty="0"/>
              <a:t> </a:t>
            </a:r>
            <a:r>
              <a:rPr lang="en-US" sz="7200" i="1" dirty="0" err="1"/>
              <a:t>uvodi</a:t>
            </a:r>
            <a:r>
              <a:rPr lang="en-US" sz="7200" i="1" dirty="0"/>
              <a:t> </a:t>
            </a:r>
            <a:r>
              <a:rPr lang="en-US" sz="7200" i="1" dirty="0" err="1"/>
              <a:t>klastere</a:t>
            </a:r>
            <a:r>
              <a:rPr lang="en-US" sz="7200" i="1" dirty="0"/>
              <a:t> </a:t>
            </a:r>
            <a:r>
              <a:rPr lang="en-US" sz="7200" i="1" dirty="0" err="1"/>
              <a:t>i</a:t>
            </a:r>
            <a:r>
              <a:rPr lang="en-US" sz="7200" i="1" dirty="0"/>
              <a:t> </a:t>
            </a:r>
            <a:r>
              <a:rPr lang="en-US" sz="7200" i="1" dirty="0" err="1"/>
              <a:t>kategoričke</a:t>
            </a:r>
            <a:r>
              <a:rPr lang="en-US" sz="7200" i="1" dirty="0"/>
              <a:t> PL </a:t>
            </a:r>
            <a:r>
              <a:rPr lang="en-US" sz="7200" i="1" dirty="0" err="1"/>
              <a:t>kao</a:t>
            </a:r>
            <a:r>
              <a:rPr lang="en-US" sz="7200" i="1" dirty="0"/>
              <a:t> da </a:t>
            </a:r>
            <a:r>
              <a:rPr lang="en-US" sz="7200" i="1" dirty="0" err="1"/>
              <a:t>faktorska</a:t>
            </a:r>
            <a:r>
              <a:rPr lang="en-US" sz="7200" i="1" dirty="0"/>
              <a:t> </a:t>
            </a:r>
            <a:r>
              <a:rPr lang="en-US" sz="7200" i="1" dirty="0" err="1"/>
              <a:t>analiza</a:t>
            </a:r>
            <a:r>
              <a:rPr lang="en-US" sz="7200" i="1" dirty="0"/>
              <a:t> ne </a:t>
            </a:r>
            <a:r>
              <a:rPr lang="en-US" sz="7200" i="1" dirty="0" err="1"/>
              <a:t>postoji</a:t>
            </a:r>
            <a:r>
              <a:rPr lang="en-US" sz="7200" i="1" dirty="0"/>
              <a:t>…)</a:t>
            </a:r>
            <a:endParaRPr lang="en-US" sz="7200" dirty="0"/>
          </a:p>
          <a:p>
            <a:pPr marL="0" indent="0">
              <a:buNone/>
            </a:pPr>
            <a:r>
              <a:rPr lang="en-US" sz="7200" b="1" dirty="0"/>
              <a:t>1990-e: </a:t>
            </a:r>
            <a:r>
              <a:rPr lang="en-US" sz="7200" b="1" dirty="0" err="1"/>
              <a:t>Moderni</a:t>
            </a:r>
            <a:r>
              <a:rPr lang="en-US" sz="7200" b="1" dirty="0"/>
              <a:t> model </a:t>
            </a:r>
            <a:r>
              <a:rPr lang="en-US" sz="7200" b="1" dirty="0" err="1"/>
              <a:t>ličnosti</a:t>
            </a:r>
            <a:r>
              <a:rPr lang="en-US" sz="7200" b="1" dirty="0"/>
              <a:t> </a:t>
            </a:r>
          </a:p>
          <a:p>
            <a:r>
              <a:rPr lang="en-US" sz="7200" dirty="0"/>
              <a:t>HEXACO (</a:t>
            </a:r>
            <a:r>
              <a:rPr lang="en-US" sz="7200" dirty="0" err="1"/>
              <a:t>šesti</a:t>
            </a:r>
            <a:r>
              <a:rPr lang="en-US" sz="7200" dirty="0"/>
              <a:t> </a:t>
            </a:r>
            <a:r>
              <a:rPr lang="en-US" sz="7200" dirty="0" err="1"/>
              <a:t>faktor</a:t>
            </a:r>
            <a:r>
              <a:rPr lang="en-US" sz="7200" dirty="0"/>
              <a:t> — </a:t>
            </a:r>
            <a:r>
              <a:rPr lang="en-US" sz="7200" dirty="0" err="1"/>
              <a:t>poštenje</a:t>
            </a:r>
            <a:r>
              <a:rPr lang="en-US" sz="7200" dirty="0"/>
              <a:t>)</a:t>
            </a:r>
          </a:p>
          <a:p>
            <a:r>
              <a:rPr lang="en-US" sz="7200" dirty="0" err="1"/>
              <a:t>Stabilnost</a:t>
            </a:r>
            <a:r>
              <a:rPr lang="en-US" sz="7200" dirty="0"/>
              <a:t> </a:t>
            </a:r>
            <a:r>
              <a:rPr lang="en-US" sz="7200" dirty="0" err="1"/>
              <a:t>crta</a:t>
            </a:r>
            <a:r>
              <a:rPr lang="en-US" sz="7200" dirty="0"/>
              <a:t> </a:t>
            </a:r>
            <a:r>
              <a:rPr lang="en-US" sz="7200" dirty="0" err="1"/>
              <a:t>kroz</a:t>
            </a:r>
            <a:r>
              <a:rPr lang="en-US" sz="7200" dirty="0"/>
              <a:t> </a:t>
            </a:r>
            <a:r>
              <a:rPr lang="en-US" sz="7200" dirty="0" err="1"/>
              <a:t>vreme</a:t>
            </a:r>
            <a:r>
              <a:rPr lang="en-US" sz="7200" dirty="0"/>
              <a:t> </a:t>
            </a:r>
          </a:p>
          <a:p>
            <a:r>
              <a:rPr lang="en-US" sz="7200" dirty="0" err="1"/>
              <a:t>Integracija</a:t>
            </a:r>
            <a:r>
              <a:rPr lang="en-US" sz="7200" dirty="0"/>
              <a:t> </a:t>
            </a:r>
            <a:r>
              <a:rPr lang="en-US" sz="7200" dirty="0" err="1"/>
              <a:t>sa</a:t>
            </a:r>
            <a:r>
              <a:rPr lang="en-US" sz="7200" dirty="0"/>
              <a:t> </a:t>
            </a:r>
            <a:r>
              <a:rPr lang="en-US" sz="7200" dirty="0" err="1"/>
              <a:t>biologijom</a:t>
            </a:r>
            <a:r>
              <a:rPr lang="en-US" sz="7200" dirty="0"/>
              <a:t>, </a:t>
            </a:r>
            <a:r>
              <a:rPr lang="en-US" sz="7200" dirty="0" err="1"/>
              <a:t>genetikom</a:t>
            </a:r>
            <a:r>
              <a:rPr lang="en-US" sz="7200" dirty="0"/>
              <a:t>, </a:t>
            </a:r>
            <a:r>
              <a:rPr lang="en-US" sz="7200" dirty="0" err="1"/>
              <a:t>neuropsihologijom</a:t>
            </a:r>
            <a:endParaRPr lang="en-US" sz="7200" dirty="0"/>
          </a:p>
          <a:p>
            <a:pPr marL="0" indent="0">
              <a:buNone/>
            </a:pPr>
            <a:r>
              <a:rPr lang="en-US" sz="7200" b="1" dirty="0"/>
              <a:t>2000-e: </a:t>
            </a:r>
            <a:r>
              <a:rPr lang="en-US" sz="7200" b="1" dirty="0" err="1"/>
              <a:t>Spajanje</a:t>
            </a:r>
            <a:r>
              <a:rPr lang="en-US" sz="7200" b="1" dirty="0"/>
              <a:t> </a:t>
            </a:r>
            <a:r>
              <a:rPr lang="en-US" sz="7200" b="1" dirty="0" err="1"/>
              <a:t>ličnosti</a:t>
            </a:r>
            <a:r>
              <a:rPr lang="en-US" sz="7200" b="1" dirty="0"/>
              <a:t> </a:t>
            </a:r>
            <a:r>
              <a:rPr lang="en-US" sz="7200" b="1" dirty="0" err="1"/>
              <a:t>i</a:t>
            </a:r>
            <a:r>
              <a:rPr lang="en-US" sz="7200" b="1" dirty="0"/>
              <a:t> </a:t>
            </a:r>
            <a:r>
              <a:rPr lang="en-US" sz="7200" b="1" dirty="0" err="1"/>
              <a:t>psihopatologije</a:t>
            </a:r>
            <a:endParaRPr lang="en-US" sz="7200" b="1" dirty="0"/>
          </a:p>
          <a:p>
            <a:r>
              <a:rPr lang="en-US" sz="7200" dirty="0" err="1"/>
              <a:t>Pojavljuju</a:t>
            </a:r>
            <a:r>
              <a:rPr lang="en-US" sz="7200" dirty="0"/>
              <a:t> se </a:t>
            </a:r>
            <a:r>
              <a:rPr lang="en-US" sz="7200" dirty="0" err="1"/>
              <a:t>modeli</a:t>
            </a:r>
            <a:r>
              <a:rPr lang="en-US" sz="7200" dirty="0"/>
              <a:t> koji </a:t>
            </a:r>
            <a:r>
              <a:rPr lang="en-US" sz="7200" dirty="0" err="1"/>
              <a:t>direktno</a:t>
            </a:r>
            <a:r>
              <a:rPr lang="en-US" sz="7200" dirty="0"/>
              <a:t> </a:t>
            </a:r>
            <a:r>
              <a:rPr lang="en-US" sz="7200" dirty="0" err="1"/>
              <a:t>povezuju</a:t>
            </a:r>
            <a:r>
              <a:rPr lang="en-US" sz="7200" dirty="0"/>
              <a:t> </a:t>
            </a:r>
            <a:r>
              <a:rPr lang="en-US" sz="7200" dirty="0" err="1"/>
              <a:t>crte</a:t>
            </a:r>
            <a:r>
              <a:rPr lang="en-US" sz="7200" dirty="0"/>
              <a:t> </a:t>
            </a:r>
            <a:r>
              <a:rPr lang="en-US" sz="7200" dirty="0" err="1"/>
              <a:t>sa</a:t>
            </a:r>
            <a:r>
              <a:rPr lang="en-US" sz="7200" dirty="0"/>
              <a:t> </a:t>
            </a:r>
            <a:r>
              <a:rPr lang="en-US" sz="7200" dirty="0" err="1"/>
              <a:t>simptomima</a:t>
            </a:r>
            <a:endParaRPr lang="en-US" sz="7200" dirty="0"/>
          </a:p>
          <a:p>
            <a:r>
              <a:rPr lang="en-US" sz="7200" dirty="0" err="1"/>
              <a:t>Predstave</a:t>
            </a:r>
            <a:r>
              <a:rPr lang="en-US" sz="7200" dirty="0"/>
              <a:t> </a:t>
            </a:r>
            <a:r>
              <a:rPr lang="en-US" sz="7200" dirty="0" err="1"/>
              <a:t>psihopatologije</a:t>
            </a:r>
            <a:r>
              <a:rPr lang="en-US" sz="7200" dirty="0"/>
              <a:t> </a:t>
            </a:r>
            <a:r>
              <a:rPr lang="en-US" sz="7200" dirty="0" err="1"/>
              <a:t>kao</a:t>
            </a:r>
            <a:r>
              <a:rPr lang="en-US" sz="7200" dirty="0"/>
              <a:t> </a:t>
            </a:r>
            <a:r>
              <a:rPr lang="en-US" sz="7200" b="1" dirty="0" err="1"/>
              <a:t>ekstrema</a:t>
            </a:r>
            <a:r>
              <a:rPr lang="en-US" sz="7200" b="1" dirty="0"/>
              <a:t> </a:t>
            </a:r>
            <a:r>
              <a:rPr lang="en-US" sz="7200" b="1" dirty="0" err="1"/>
              <a:t>normalnih</a:t>
            </a:r>
            <a:r>
              <a:rPr lang="en-US" sz="7200" b="1" dirty="0"/>
              <a:t> </a:t>
            </a:r>
            <a:r>
              <a:rPr lang="en-US" sz="7200" b="1" dirty="0" err="1"/>
              <a:t>osobina</a:t>
            </a:r>
            <a:endParaRPr lang="en-US" sz="7200" dirty="0"/>
          </a:p>
          <a:p>
            <a:r>
              <a:rPr lang="en-US" sz="7200" dirty="0" err="1"/>
              <a:t>Širenje</a:t>
            </a:r>
            <a:r>
              <a:rPr lang="en-US" sz="7200" dirty="0"/>
              <a:t> </a:t>
            </a:r>
            <a:r>
              <a:rPr lang="en-US" sz="7200" b="1" dirty="0" err="1"/>
              <a:t>dimenzionalnih</a:t>
            </a:r>
            <a:r>
              <a:rPr lang="en-US" sz="7200" dirty="0"/>
              <a:t> </a:t>
            </a:r>
            <a:r>
              <a:rPr lang="en-US" sz="7200" dirty="0" err="1"/>
              <a:t>pristupa</a:t>
            </a:r>
            <a:r>
              <a:rPr lang="en-US" sz="7200" dirty="0"/>
              <a:t> (</a:t>
            </a:r>
            <a:r>
              <a:rPr lang="en-US" sz="7200" dirty="0" err="1"/>
              <a:t>psihoticizam</a:t>
            </a:r>
            <a:r>
              <a:rPr lang="en-US" sz="7200" dirty="0"/>
              <a:t>, </a:t>
            </a:r>
            <a:r>
              <a:rPr lang="en-US" sz="7200" dirty="0" err="1"/>
              <a:t>HiTOP</a:t>
            </a:r>
            <a:r>
              <a:rPr lang="en-US" sz="7200" dirty="0"/>
              <a:t>)</a:t>
            </a:r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688325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3B74C-2E06-DB7D-DC03-9812A67D6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3078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 err="1"/>
              <a:t>Ishodi</a:t>
            </a:r>
            <a:r>
              <a:rPr lang="en-US" sz="3600" b="1" dirty="0"/>
              <a:t> </a:t>
            </a:r>
            <a:r>
              <a:rPr lang="en-US" sz="3600" b="1" dirty="0" err="1"/>
              <a:t>predavanja</a:t>
            </a:r>
            <a:br>
              <a:rPr lang="en-US" sz="3600" b="1" dirty="0"/>
            </a:br>
            <a:endParaRPr lang="sr-Latn-RS" sz="27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6A74DD-94A1-4B2C-09EB-87F0E4EB2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5568"/>
            <a:ext cx="10515600" cy="514807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2400" b="1" dirty="0"/>
              <a:t>1. </a:t>
            </a:r>
            <a:r>
              <a:rPr lang="en-US" sz="2400" b="1" dirty="0" err="1"/>
              <a:t>Razlikovati</a:t>
            </a:r>
            <a:r>
              <a:rPr lang="en-US" sz="2400" b="1" dirty="0"/>
              <a:t> </a:t>
            </a:r>
            <a:r>
              <a:rPr lang="en-US" sz="2400" b="1" dirty="0" err="1"/>
              <a:t>dva</a:t>
            </a:r>
            <a:r>
              <a:rPr lang="en-US" sz="2400" b="1" dirty="0"/>
              <a:t> </a:t>
            </a:r>
            <a:r>
              <a:rPr lang="en-US" sz="2400" b="1" dirty="0" err="1"/>
              <a:t>koncepta</a:t>
            </a:r>
            <a:r>
              <a:rPr lang="en-US" sz="2400" b="1" dirty="0"/>
              <a:t> </a:t>
            </a:r>
            <a:r>
              <a:rPr lang="en-US" sz="2400" b="1" dirty="0" err="1"/>
              <a:t>ličnosti</a:t>
            </a:r>
            <a:r>
              <a:rPr lang="en-US" sz="2400" b="1" dirty="0"/>
              <a:t>:</a:t>
            </a:r>
            <a:br>
              <a:rPr lang="en-US" sz="2400" dirty="0"/>
            </a:br>
            <a:r>
              <a:rPr lang="en-US" sz="2400" dirty="0"/>
              <a:t>– </a:t>
            </a:r>
            <a:r>
              <a:rPr lang="en-US" sz="2400" dirty="0" err="1"/>
              <a:t>medicinski</a:t>
            </a:r>
            <a:r>
              <a:rPr lang="en-US" sz="2400" dirty="0"/>
              <a:t> (</a:t>
            </a:r>
            <a:r>
              <a:rPr lang="en-US" sz="2400" dirty="0" err="1"/>
              <a:t>simptomi</a:t>
            </a:r>
            <a:r>
              <a:rPr lang="en-US" sz="2400" dirty="0"/>
              <a:t>, </a:t>
            </a:r>
            <a:r>
              <a:rPr lang="en-US" sz="2400" dirty="0" err="1"/>
              <a:t>kategorije</a:t>
            </a:r>
            <a:r>
              <a:rPr lang="en-US" sz="2400" dirty="0"/>
              <a:t>)</a:t>
            </a:r>
            <a:br>
              <a:rPr lang="en-US" sz="2400" dirty="0"/>
            </a:br>
            <a:r>
              <a:rPr lang="en-US" sz="2400" dirty="0"/>
              <a:t>– </a:t>
            </a:r>
            <a:r>
              <a:rPr lang="en-US" sz="2400" dirty="0" err="1"/>
              <a:t>empirijski</a:t>
            </a:r>
            <a:r>
              <a:rPr lang="en-US" sz="2400" dirty="0"/>
              <a:t> (</a:t>
            </a:r>
            <a:r>
              <a:rPr lang="en-US" sz="2400" dirty="0" err="1"/>
              <a:t>dimenzije</a:t>
            </a:r>
            <a:r>
              <a:rPr lang="en-US" sz="2400" dirty="0"/>
              <a:t>, </a:t>
            </a:r>
            <a:r>
              <a:rPr lang="en-US" sz="2400" dirty="0" err="1"/>
              <a:t>varijabilnost</a:t>
            </a:r>
            <a:r>
              <a:rPr lang="en-US" sz="2400" dirty="0"/>
              <a:t>)</a:t>
            </a:r>
          </a:p>
          <a:p>
            <a:pPr>
              <a:buNone/>
            </a:pPr>
            <a:r>
              <a:rPr lang="en-US" sz="2400" b="1" dirty="0"/>
              <a:t>2. </a:t>
            </a:r>
            <a:r>
              <a:rPr lang="en-US" sz="2400" b="1" dirty="0" err="1"/>
              <a:t>Razumeti</a:t>
            </a:r>
            <a:r>
              <a:rPr lang="en-US" sz="2400" b="1" dirty="0"/>
              <a:t> </a:t>
            </a:r>
            <a:r>
              <a:rPr lang="en-US" sz="2400" b="1" dirty="0" err="1"/>
              <a:t>zašto</a:t>
            </a:r>
            <a:r>
              <a:rPr lang="en-US" sz="2400" b="1" dirty="0"/>
              <a:t> </a:t>
            </a:r>
            <a:r>
              <a:rPr lang="en-US" sz="2400" b="1" dirty="0" err="1"/>
              <a:t>su</a:t>
            </a:r>
            <a:r>
              <a:rPr lang="en-US" sz="2400" b="1" dirty="0"/>
              <a:t> </a:t>
            </a:r>
            <a:r>
              <a:rPr lang="en-US" sz="2400" b="1" dirty="0" err="1"/>
              <a:t>kategorijalni</a:t>
            </a:r>
            <a:r>
              <a:rPr lang="en-US" sz="2400" b="1" dirty="0"/>
              <a:t> </a:t>
            </a:r>
            <a:r>
              <a:rPr lang="en-US" sz="2400" b="1" dirty="0" err="1"/>
              <a:t>modeli</a:t>
            </a:r>
            <a:r>
              <a:rPr lang="en-US" sz="2400" b="1" dirty="0"/>
              <a:t> </a:t>
            </a:r>
            <a:r>
              <a:rPr lang="en-US" sz="2400" b="1" dirty="0" err="1"/>
              <a:t>ograničeni</a:t>
            </a:r>
            <a:r>
              <a:rPr lang="en-US" sz="2400" b="1" dirty="0"/>
              <a:t>:</a:t>
            </a:r>
            <a:br>
              <a:rPr lang="en-US" sz="2400" dirty="0"/>
            </a:br>
            <a:r>
              <a:rPr lang="en-US" sz="2400" dirty="0"/>
              <a:t>– </a:t>
            </a:r>
            <a:r>
              <a:rPr lang="en-US" sz="2400" dirty="0" err="1"/>
              <a:t>slaba</a:t>
            </a:r>
            <a:r>
              <a:rPr lang="en-US" sz="2400" dirty="0"/>
              <a:t> </a:t>
            </a:r>
            <a:r>
              <a:rPr lang="en-US" sz="2400" dirty="0" err="1"/>
              <a:t>pouzdanost</a:t>
            </a:r>
            <a:br>
              <a:rPr lang="en-US" sz="2400" dirty="0"/>
            </a:br>
            <a:r>
              <a:rPr lang="en-US" sz="2400" dirty="0"/>
              <a:t>– </a:t>
            </a:r>
            <a:r>
              <a:rPr lang="en-US" sz="2400" dirty="0" err="1"/>
              <a:t>visok</a:t>
            </a:r>
            <a:r>
              <a:rPr lang="en-US" sz="2400" dirty="0"/>
              <a:t> </a:t>
            </a:r>
            <a:r>
              <a:rPr lang="en-US" sz="2400" dirty="0" err="1"/>
              <a:t>komorbiditet</a:t>
            </a:r>
            <a:br>
              <a:rPr lang="en-US" sz="2400" dirty="0"/>
            </a:br>
            <a:r>
              <a:rPr lang="en-US" sz="2400" dirty="0"/>
              <a:t>– </a:t>
            </a:r>
            <a:r>
              <a:rPr lang="en-US" sz="2400" dirty="0" err="1"/>
              <a:t>odsustvo</a:t>
            </a:r>
            <a:r>
              <a:rPr lang="en-US" sz="2400" dirty="0"/>
              <a:t> </a:t>
            </a:r>
            <a:r>
              <a:rPr lang="en-US" sz="2400" dirty="0" err="1"/>
              <a:t>teorijske</a:t>
            </a:r>
            <a:r>
              <a:rPr lang="en-US" sz="2400" dirty="0"/>
              <a:t> </a:t>
            </a:r>
            <a:r>
              <a:rPr lang="en-US" sz="2400" dirty="0" err="1"/>
              <a:t>osnove</a:t>
            </a:r>
            <a:br>
              <a:rPr lang="en-US" sz="2400" dirty="0"/>
            </a:br>
            <a:r>
              <a:rPr lang="en-US" sz="2400" dirty="0"/>
              <a:t>– </a:t>
            </a:r>
            <a:r>
              <a:rPr lang="en-US" sz="2400" dirty="0" err="1"/>
              <a:t>preveliko</a:t>
            </a:r>
            <a:r>
              <a:rPr lang="en-US" sz="2400" dirty="0"/>
              <a:t> </a:t>
            </a:r>
            <a:r>
              <a:rPr lang="en-US" sz="2400" dirty="0" err="1"/>
              <a:t>oslanjanje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klinički</a:t>
            </a:r>
            <a:r>
              <a:rPr lang="en-US" sz="2400" dirty="0"/>
              <a:t> </a:t>
            </a:r>
            <a:r>
              <a:rPr lang="en-US" sz="2400" dirty="0" err="1"/>
              <a:t>utisak</a:t>
            </a:r>
            <a:endParaRPr lang="en-US" sz="2400" dirty="0"/>
          </a:p>
          <a:p>
            <a:pPr>
              <a:buNone/>
            </a:pPr>
            <a:r>
              <a:rPr lang="en-US" sz="2400" b="1" dirty="0"/>
              <a:t>3. </a:t>
            </a:r>
            <a:r>
              <a:rPr lang="en-US" sz="2400" b="1" dirty="0" err="1"/>
              <a:t>Uočiti</a:t>
            </a:r>
            <a:r>
              <a:rPr lang="en-US" sz="2400" b="1" dirty="0"/>
              <a:t> </a:t>
            </a:r>
            <a:r>
              <a:rPr lang="en-US" sz="2400" b="1" dirty="0" err="1"/>
              <a:t>kako</a:t>
            </a:r>
            <a:r>
              <a:rPr lang="en-US" sz="2400" b="1" dirty="0"/>
              <a:t> </a:t>
            </a:r>
            <a:r>
              <a:rPr lang="en-US" sz="2400" b="1" dirty="0" err="1"/>
              <a:t>nastaju</a:t>
            </a:r>
            <a:r>
              <a:rPr lang="en-US" sz="2400" b="1" dirty="0"/>
              <a:t> </a:t>
            </a:r>
            <a:r>
              <a:rPr lang="en-US" sz="2400" b="1" dirty="0" err="1"/>
              <a:t>pogrešne</a:t>
            </a:r>
            <a:r>
              <a:rPr lang="en-US" sz="2400" b="1" dirty="0"/>
              <a:t> </a:t>
            </a:r>
            <a:r>
              <a:rPr lang="en-US" sz="2400" b="1" dirty="0" err="1"/>
              <a:t>dijagnoze</a:t>
            </a:r>
            <a:r>
              <a:rPr lang="en-US" sz="2400" b="1" dirty="0"/>
              <a:t> PL:</a:t>
            </a:r>
            <a:br>
              <a:rPr lang="en-US" sz="2400" dirty="0"/>
            </a:br>
            <a:r>
              <a:rPr lang="en-US" sz="2400" dirty="0"/>
              <a:t>– </a:t>
            </a:r>
            <a:r>
              <a:rPr lang="en-US" sz="2400" dirty="0" err="1"/>
              <a:t>brza</a:t>
            </a:r>
            <a:r>
              <a:rPr lang="en-US" sz="2400" dirty="0"/>
              <a:t> </a:t>
            </a:r>
            <a:r>
              <a:rPr lang="en-US" sz="2400" dirty="0" err="1"/>
              <a:t>kategorizacija</a:t>
            </a:r>
            <a:br>
              <a:rPr lang="en-US" sz="2400" dirty="0"/>
            </a:br>
            <a:r>
              <a:rPr lang="en-US" sz="2400" dirty="0"/>
              <a:t>– </a:t>
            </a:r>
            <a:r>
              <a:rPr lang="en-US" sz="2400" dirty="0" err="1"/>
              <a:t>fokus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dramatiku</a:t>
            </a:r>
            <a:r>
              <a:rPr lang="en-US" sz="2400" dirty="0"/>
              <a:t>, a ne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podatke</a:t>
            </a:r>
            <a:br>
              <a:rPr lang="en-US" sz="2400" dirty="0"/>
            </a:br>
            <a:r>
              <a:rPr lang="en-US" sz="2400" dirty="0"/>
              <a:t>– </a:t>
            </a:r>
            <a:r>
              <a:rPr lang="en-US" sz="2400" dirty="0" err="1"/>
              <a:t>ignorisanje</a:t>
            </a:r>
            <a:r>
              <a:rPr lang="en-US" sz="2400" dirty="0"/>
              <a:t> </a:t>
            </a:r>
            <a:r>
              <a:rPr lang="en-US" sz="2400" dirty="0" err="1"/>
              <a:t>dimenzionalnih</a:t>
            </a:r>
            <a:r>
              <a:rPr lang="en-US" sz="2400" dirty="0"/>
              <a:t> </a:t>
            </a:r>
            <a:r>
              <a:rPr lang="en-US" sz="2400" dirty="0" err="1"/>
              <a:t>informacija</a:t>
            </a:r>
            <a:endParaRPr lang="en-US" sz="2400" dirty="0"/>
          </a:p>
          <a:p>
            <a:pPr>
              <a:buNone/>
            </a:pPr>
            <a:r>
              <a:rPr lang="en-US" sz="2400" b="1" dirty="0"/>
              <a:t>4. </a:t>
            </a:r>
            <a:r>
              <a:rPr lang="en-US" sz="2400" b="1" dirty="0" err="1"/>
              <a:t>Uvideti</a:t>
            </a:r>
            <a:r>
              <a:rPr lang="en-US" sz="2400" b="1" dirty="0"/>
              <a:t> </a:t>
            </a:r>
            <a:r>
              <a:rPr lang="en-US" sz="2400" b="1" dirty="0" err="1"/>
              <a:t>prednost</a:t>
            </a:r>
            <a:r>
              <a:rPr lang="en-US" sz="2400" b="1" dirty="0"/>
              <a:t> </a:t>
            </a:r>
            <a:r>
              <a:rPr lang="en-US" sz="2400" b="1" dirty="0" err="1"/>
              <a:t>dimenzionalnog</a:t>
            </a:r>
            <a:r>
              <a:rPr lang="en-US" sz="2400" b="1" dirty="0"/>
              <a:t> </a:t>
            </a:r>
            <a:r>
              <a:rPr lang="en-US" sz="2400" b="1" dirty="0" err="1"/>
              <a:t>pristupa</a:t>
            </a:r>
            <a:r>
              <a:rPr lang="en-US" sz="2400" b="1" dirty="0"/>
              <a:t>:</a:t>
            </a:r>
            <a:br>
              <a:rPr lang="en-US" sz="2400" dirty="0"/>
            </a:br>
            <a:r>
              <a:rPr lang="en-US" sz="2400" dirty="0"/>
              <a:t>– meri </a:t>
            </a:r>
            <a:r>
              <a:rPr lang="en-US" sz="2400" i="1" dirty="0" err="1"/>
              <a:t>koliko</a:t>
            </a:r>
            <a:r>
              <a:rPr lang="en-US" sz="2400" dirty="0"/>
              <a:t>, a ne </a:t>
            </a:r>
            <a:r>
              <a:rPr lang="en-US" sz="2400" i="1" dirty="0"/>
              <a:t>da li</a:t>
            </a:r>
            <a:br>
              <a:rPr lang="en-US" sz="2400" dirty="0"/>
            </a:br>
            <a:r>
              <a:rPr lang="en-US" sz="2400" dirty="0"/>
              <a:t>– </a:t>
            </a:r>
            <a:r>
              <a:rPr lang="en-US" sz="2400" dirty="0" err="1"/>
              <a:t>otkriva</a:t>
            </a:r>
            <a:r>
              <a:rPr lang="en-US" sz="2400" dirty="0"/>
              <a:t> </a:t>
            </a:r>
            <a:r>
              <a:rPr lang="en-US" sz="2400" dirty="0" err="1"/>
              <a:t>nijanse</a:t>
            </a:r>
            <a:r>
              <a:rPr lang="en-US" sz="2400" dirty="0"/>
              <a:t> </a:t>
            </a:r>
            <a:r>
              <a:rPr lang="en-US" sz="2400" dirty="0" err="1"/>
              <a:t>koje</a:t>
            </a:r>
            <a:r>
              <a:rPr lang="en-US" sz="2400" dirty="0"/>
              <a:t> </a:t>
            </a:r>
            <a:r>
              <a:rPr lang="en-US" sz="2400" dirty="0" err="1"/>
              <a:t>kategorije</a:t>
            </a:r>
            <a:r>
              <a:rPr lang="en-US" sz="2400" dirty="0"/>
              <a:t> </a:t>
            </a:r>
            <a:r>
              <a:rPr lang="en-US" sz="2400" dirty="0" err="1"/>
              <a:t>brišu</a:t>
            </a:r>
            <a:br>
              <a:rPr lang="en-US" sz="2400" dirty="0"/>
            </a:br>
            <a:r>
              <a:rPr lang="en-US" sz="2400" dirty="0"/>
              <a:t>– </a:t>
            </a:r>
            <a:r>
              <a:rPr lang="en-US" sz="2400" dirty="0" err="1"/>
              <a:t>povećava</a:t>
            </a:r>
            <a:r>
              <a:rPr lang="en-US" sz="2400" dirty="0"/>
              <a:t> </a:t>
            </a:r>
            <a:r>
              <a:rPr lang="en-US" sz="2400" dirty="0" err="1"/>
              <a:t>tačnost</a:t>
            </a:r>
            <a:r>
              <a:rPr lang="en-US" sz="2400" dirty="0"/>
              <a:t> </a:t>
            </a:r>
            <a:r>
              <a:rPr lang="en-US" sz="2400" dirty="0" err="1"/>
              <a:t>kliničke</a:t>
            </a:r>
            <a:r>
              <a:rPr lang="en-US" sz="2400" dirty="0"/>
              <a:t> </a:t>
            </a:r>
            <a:r>
              <a:rPr lang="en-US" sz="2400" dirty="0" err="1"/>
              <a:t>procene</a:t>
            </a:r>
            <a:endParaRPr lang="en-US" sz="2400" dirty="0"/>
          </a:p>
          <a:p>
            <a:pPr>
              <a:buNone/>
            </a:pPr>
            <a:r>
              <a:rPr lang="en-US" sz="2400" b="1" dirty="0"/>
              <a:t>5. </a:t>
            </a:r>
            <a:r>
              <a:rPr lang="en-US" sz="2400" b="1" dirty="0" err="1"/>
              <a:t>Razviti</a:t>
            </a:r>
            <a:r>
              <a:rPr lang="en-US" sz="2400" b="1" dirty="0"/>
              <a:t> </a:t>
            </a:r>
            <a:r>
              <a:rPr lang="en-US" sz="2400" b="1" dirty="0" err="1"/>
              <a:t>profesionalnu</a:t>
            </a:r>
            <a:r>
              <a:rPr lang="en-US" sz="2400" b="1" dirty="0"/>
              <a:t> </a:t>
            </a:r>
            <a:r>
              <a:rPr lang="en-US" sz="2400" b="1" dirty="0" err="1"/>
              <a:t>kliničku</a:t>
            </a:r>
            <a:r>
              <a:rPr lang="en-US" sz="2400" b="1" dirty="0"/>
              <a:t> </a:t>
            </a:r>
            <a:r>
              <a:rPr lang="en-US" sz="2400" b="1" dirty="0" err="1"/>
              <a:t>skepsu</a:t>
            </a:r>
            <a:r>
              <a:rPr lang="en-US" sz="2400" b="1" dirty="0"/>
              <a:t>:</a:t>
            </a:r>
            <a:br>
              <a:rPr lang="en-US" sz="2400" dirty="0"/>
            </a:br>
            <a:r>
              <a:rPr lang="en-US" sz="2400" dirty="0"/>
              <a:t>– </a:t>
            </a:r>
            <a:r>
              <a:rPr lang="en-US" sz="2400" dirty="0" err="1"/>
              <a:t>razumeti</a:t>
            </a:r>
            <a:r>
              <a:rPr lang="en-US" sz="2400" dirty="0"/>
              <a:t> „</a:t>
            </a:r>
            <a:r>
              <a:rPr lang="en-US" sz="2400" dirty="0" err="1"/>
              <a:t>čudno</a:t>
            </a:r>
            <a:r>
              <a:rPr lang="en-US" sz="2400" dirty="0"/>
              <a:t>“ </a:t>
            </a:r>
            <a:r>
              <a:rPr lang="en-US" sz="2400" dirty="0" err="1"/>
              <a:t>ponašanje</a:t>
            </a:r>
            <a:r>
              <a:rPr lang="en-US" sz="2400" dirty="0"/>
              <a:t> u </a:t>
            </a:r>
            <a:r>
              <a:rPr lang="en-US" sz="2400" dirty="0" err="1"/>
              <a:t>kontekstu</a:t>
            </a:r>
            <a:r>
              <a:rPr lang="en-US" sz="2400" dirty="0"/>
              <a:t> </a:t>
            </a:r>
            <a:r>
              <a:rPr lang="en-US" sz="2400" dirty="0" err="1"/>
              <a:t>dimenzija</a:t>
            </a:r>
            <a:br>
              <a:rPr lang="en-US" sz="2400" dirty="0"/>
            </a:br>
            <a:r>
              <a:rPr lang="en-US" sz="2400" dirty="0"/>
              <a:t>– </a:t>
            </a:r>
            <a:r>
              <a:rPr lang="en-US" sz="2400" dirty="0" err="1"/>
              <a:t>uočiti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slabosti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snage</a:t>
            </a:r>
            <a:r>
              <a:rPr lang="en-US" sz="2400" dirty="0"/>
              <a:t> </a:t>
            </a:r>
            <a:r>
              <a:rPr lang="en-US" sz="2400" dirty="0" err="1"/>
              <a:t>ličnosti</a:t>
            </a:r>
            <a:br>
              <a:rPr lang="en-US" sz="2400" dirty="0"/>
            </a:br>
            <a:r>
              <a:rPr lang="en-US" sz="2400" dirty="0"/>
              <a:t>– </a:t>
            </a:r>
            <a:r>
              <a:rPr lang="en-US" sz="2400" dirty="0" err="1"/>
              <a:t>zaključivati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osnovu</a:t>
            </a:r>
            <a:r>
              <a:rPr lang="en-US" sz="2400" dirty="0"/>
              <a:t> </a:t>
            </a:r>
            <a:r>
              <a:rPr lang="en-US" sz="2400" dirty="0" err="1"/>
              <a:t>podataka</a:t>
            </a:r>
            <a:r>
              <a:rPr lang="en-US" sz="2400" dirty="0"/>
              <a:t>, a ne </a:t>
            </a:r>
            <a:r>
              <a:rPr lang="en-US" sz="2400" dirty="0" err="1"/>
              <a:t>etiketa</a:t>
            </a:r>
            <a:r>
              <a:rPr lang="en-US" sz="2400" dirty="0"/>
              <a:t>     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1911740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85C5-A06C-5E8E-3415-9B8D496A4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DSM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naspram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psihologije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dve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istorije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koje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idu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suprotnim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pravcima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  <a:b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kraju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sreću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dimenzionalnim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modelima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88FA763-C1D2-947A-90BC-91597DAF92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8491033"/>
              </p:ext>
            </p:extLst>
          </p:nvPr>
        </p:nvGraphicFramePr>
        <p:xfrm>
          <a:off x="838199" y="2218212"/>
          <a:ext cx="10887075" cy="3597372"/>
        </p:xfrm>
        <a:graphic>
          <a:graphicData uri="http://schemas.openxmlformats.org/drawingml/2006/table">
            <a:tbl>
              <a:tblPr/>
              <a:tblGrid>
                <a:gridCol w="1193239">
                  <a:extLst>
                    <a:ext uri="{9D8B030D-6E8A-4147-A177-3AD203B41FA5}">
                      <a16:colId xmlns:a16="http://schemas.microsoft.com/office/drawing/2014/main" val="1256131819"/>
                    </a:ext>
                  </a:extLst>
                </a:gridCol>
                <a:gridCol w="5118109">
                  <a:extLst>
                    <a:ext uri="{9D8B030D-6E8A-4147-A177-3AD203B41FA5}">
                      <a16:colId xmlns:a16="http://schemas.microsoft.com/office/drawing/2014/main" val="1755212777"/>
                    </a:ext>
                  </a:extLst>
                </a:gridCol>
                <a:gridCol w="4575727">
                  <a:extLst>
                    <a:ext uri="{9D8B030D-6E8A-4147-A177-3AD203B41FA5}">
                      <a16:colId xmlns:a16="http://schemas.microsoft.com/office/drawing/2014/main" val="923601905"/>
                    </a:ext>
                  </a:extLst>
                </a:gridCol>
              </a:tblGrid>
              <a:tr h="52139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Godine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DSM – šta se dešava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/>
                        <a:t>Psihologija ličnosti – šta se dešava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7946155"/>
                  </a:ext>
                </a:extLst>
              </a:tr>
              <a:tr h="52139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1950–70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/>
                        <a:t>DSM I–II: psihoanaliza dominira, kategorije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Leksičke studije, osnove Big Five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7287649"/>
                  </a:ext>
                </a:extLst>
              </a:tr>
              <a:tr h="75589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1980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dirty="0"/>
                        <a:t>DSM-III: klasteri, Osa II, povećanje pouzdanosti, kategorije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Big Five potvrđen; eksplozija psihometrije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5611081"/>
                  </a:ext>
                </a:extLst>
              </a:tr>
              <a:tr h="52139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1990-e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DSM-IV: male ismene, </a:t>
                      </a:r>
                      <a:r>
                        <a:rPr lang="en-US" dirty="0" err="1"/>
                        <a:t>kategorije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HEXACO, stabilnost crta kroz život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8431601"/>
                  </a:ext>
                </a:extLst>
              </a:tr>
              <a:tr h="75589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2000-e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DSM-IV-TR: status quo, </a:t>
                      </a:r>
                      <a:r>
                        <a:rPr lang="en-US" dirty="0" err="1"/>
                        <a:t>kategorije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/>
                        <a:t>Psihoticizam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povezivanje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crta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psihopatologije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5575584"/>
                  </a:ext>
                </a:extLst>
              </a:tr>
              <a:tr h="52139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2013+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dirty="0"/>
                        <a:t>DSM-5: AMPD (ali opciono), kategorije ostaju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/>
                        <a:t>HiTOP</a:t>
                      </a:r>
                      <a:r>
                        <a:rPr lang="en-US" dirty="0"/>
                        <a:t>, P-</a:t>
                      </a:r>
                      <a:r>
                        <a:rPr lang="en-US" dirty="0" err="1"/>
                        <a:t>faktor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dimenzionalni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sistemi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9868928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FE62F84-927F-048F-A9AE-2F04C72EACF1}"/>
              </a:ext>
            </a:extLst>
          </p:cNvPr>
          <p:cNvSpPr txBox="1"/>
          <p:nvPr/>
        </p:nvSpPr>
        <p:spPr>
          <a:xfrm>
            <a:off x="923544" y="5952744"/>
            <a:ext cx="106070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/>
              <a:t>Velika </a:t>
            </a:r>
            <a:r>
              <a:rPr lang="en-US" sz="1800" b="1" dirty="0" err="1"/>
              <a:t>ironija</a:t>
            </a:r>
            <a:r>
              <a:rPr lang="en-US" sz="1800" b="1" dirty="0"/>
              <a:t>: </a:t>
            </a:r>
            <a:r>
              <a:rPr lang="en-US" sz="1800" dirty="0"/>
              <a:t>Dok DSM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dalje</a:t>
            </a:r>
            <a:r>
              <a:rPr lang="en-US" sz="1800" dirty="0"/>
              <a:t> </a:t>
            </a:r>
            <a:r>
              <a:rPr lang="en-US" sz="1800" dirty="0" err="1"/>
              <a:t>brani</a:t>
            </a:r>
            <a:r>
              <a:rPr lang="en-US" sz="1800" dirty="0"/>
              <a:t> </a:t>
            </a:r>
            <a:r>
              <a:rPr lang="en-US" sz="1800" dirty="0" err="1"/>
              <a:t>kategoričke</a:t>
            </a:r>
            <a:r>
              <a:rPr lang="en-US" sz="1800" dirty="0"/>
              <a:t> PL, PIR </a:t>
            </a:r>
            <a:r>
              <a:rPr lang="en-US" sz="1800" dirty="0" err="1"/>
              <a:t>pravi</a:t>
            </a:r>
            <a:r>
              <a:rPr lang="en-US" sz="1800" dirty="0"/>
              <a:t> </a:t>
            </a:r>
            <a:r>
              <a:rPr lang="en-US" sz="1800" dirty="0" err="1"/>
              <a:t>najveći</a:t>
            </a:r>
            <a:r>
              <a:rPr lang="en-US" sz="1800" dirty="0"/>
              <a:t> </a:t>
            </a:r>
            <a:r>
              <a:rPr lang="en-US" sz="1800" dirty="0" err="1"/>
              <a:t>empirijski</a:t>
            </a:r>
            <a:r>
              <a:rPr lang="en-US" sz="1800" dirty="0"/>
              <a:t> </a:t>
            </a:r>
            <a:r>
              <a:rPr lang="en-US" sz="1800" dirty="0" err="1"/>
              <a:t>iskorak</a:t>
            </a:r>
            <a:r>
              <a:rPr lang="en-US" sz="1800" dirty="0"/>
              <a:t> 20. </a:t>
            </a:r>
            <a:r>
              <a:rPr lang="en-US" sz="1800" dirty="0" err="1"/>
              <a:t>veka</a:t>
            </a:r>
            <a:r>
              <a:rPr lang="en-US" sz="1800" dirty="0"/>
              <a:t>. </a:t>
            </a:r>
            <a:r>
              <a:rPr lang="en-US" sz="1800" b="1" dirty="0" err="1"/>
              <a:t>Kategorialni</a:t>
            </a:r>
            <a:r>
              <a:rPr lang="en-US" sz="1800" b="1" dirty="0"/>
              <a:t> PL </a:t>
            </a:r>
            <a:r>
              <a:rPr lang="en-US" sz="1800" b="1" dirty="0" err="1"/>
              <a:t>postaju</a:t>
            </a:r>
            <a:r>
              <a:rPr lang="en-US" sz="1800" b="1" dirty="0"/>
              <a:t> </a:t>
            </a:r>
            <a:r>
              <a:rPr lang="en-US" sz="1800" b="1" dirty="0" err="1"/>
              <a:t>istorijski</a:t>
            </a:r>
            <a:r>
              <a:rPr lang="en-US" sz="1800" b="1" dirty="0"/>
              <a:t> </a:t>
            </a:r>
            <a:r>
              <a:rPr lang="en-US" sz="1800" b="1" dirty="0" err="1"/>
              <a:t>višak</a:t>
            </a:r>
            <a:r>
              <a:rPr lang="en-US" sz="1800" b="1" dirty="0"/>
              <a:t>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3508686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5E6F9-4EC7-5597-BEC9-72E191FB8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187" y="0"/>
            <a:ext cx="10715625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DSM-5: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klasifikacija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poremećajem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identiteta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BC2786-B853-0BCA-E84D-412897D8F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2944"/>
            <a:ext cx="10515600" cy="5128831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3800" b="1" dirty="0" err="1"/>
              <a:t>Poremećaji</a:t>
            </a:r>
            <a:r>
              <a:rPr lang="en-US" sz="3800" b="1" dirty="0"/>
              <a:t> </a:t>
            </a:r>
            <a:r>
              <a:rPr lang="en-US" sz="3800" b="1" dirty="0" err="1"/>
              <a:t>ličnosti</a:t>
            </a:r>
            <a:r>
              <a:rPr lang="en-US" sz="3800" b="1" dirty="0"/>
              <a:t> u </a:t>
            </a:r>
            <a:r>
              <a:rPr lang="en-US" sz="3800" b="1" dirty="0" err="1"/>
              <a:t>dve</a:t>
            </a:r>
            <a:r>
              <a:rPr lang="en-US" sz="3800" b="1" dirty="0"/>
              <a:t> </a:t>
            </a:r>
            <a:r>
              <a:rPr lang="en-US" sz="3800" b="1" dirty="0" err="1"/>
              <a:t>sekcije</a:t>
            </a:r>
            <a:r>
              <a:rPr lang="en-US" sz="3800" b="1" dirty="0"/>
              <a:t>:</a:t>
            </a:r>
          </a:p>
          <a:p>
            <a:r>
              <a:rPr lang="en-US" sz="3800" b="1" dirty="0" err="1"/>
              <a:t>Sekcija</a:t>
            </a:r>
            <a:r>
              <a:rPr lang="en-US" sz="3800" b="1" dirty="0"/>
              <a:t> II — </a:t>
            </a:r>
            <a:r>
              <a:rPr lang="en-US" sz="3800" b="1" dirty="0" err="1"/>
              <a:t>stari</a:t>
            </a:r>
            <a:r>
              <a:rPr lang="en-US" sz="3800" b="1" dirty="0"/>
              <a:t> model:</a:t>
            </a:r>
            <a:br>
              <a:rPr lang="en-US" sz="3800" dirty="0"/>
            </a:br>
            <a:r>
              <a:rPr lang="en-US" sz="3800" dirty="0"/>
              <a:t>“Imam 10 </a:t>
            </a:r>
            <a:r>
              <a:rPr lang="en-US" sz="3800" dirty="0" err="1"/>
              <a:t>poremećaja</a:t>
            </a:r>
            <a:r>
              <a:rPr lang="en-US" sz="3800" dirty="0"/>
              <a:t> </a:t>
            </a:r>
            <a:r>
              <a:rPr lang="en-US" sz="3800" dirty="0" err="1"/>
              <a:t>ličnosti</a:t>
            </a:r>
            <a:r>
              <a:rPr lang="en-US" sz="3800" dirty="0"/>
              <a:t> </a:t>
            </a:r>
            <a:r>
              <a:rPr lang="en-US" sz="3800" dirty="0" err="1"/>
              <a:t>i</a:t>
            </a:r>
            <a:r>
              <a:rPr lang="en-US" sz="3800" dirty="0"/>
              <a:t> 3 </a:t>
            </a:r>
            <a:r>
              <a:rPr lang="en-US" sz="3800" dirty="0" err="1"/>
              <a:t>klastera</a:t>
            </a:r>
            <a:r>
              <a:rPr lang="en-US" sz="3800" dirty="0"/>
              <a:t> </a:t>
            </a:r>
            <a:r>
              <a:rPr lang="en-US" sz="3800" dirty="0" err="1"/>
              <a:t>i</a:t>
            </a:r>
            <a:r>
              <a:rPr lang="en-US" sz="3800" dirty="0"/>
              <a:t> </a:t>
            </a:r>
            <a:r>
              <a:rPr lang="en-US" sz="3800" dirty="0" err="1"/>
              <a:t>preko</a:t>
            </a:r>
            <a:r>
              <a:rPr lang="en-US" sz="3800" dirty="0"/>
              <a:t> 40 </a:t>
            </a:r>
            <a:r>
              <a:rPr lang="en-US" sz="3800" dirty="0" err="1"/>
              <a:t>godina</a:t>
            </a:r>
            <a:r>
              <a:rPr lang="en-US" sz="3800" dirty="0"/>
              <a:t> </a:t>
            </a:r>
            <a:r>
              <a:rPr lang="en-US" sz="3800" dirty="0" err="1"/>
              <a:t>staža</a:t>
            </a:r>
            <a:r>
              <a:rPr lang="en-US" sz="3800" dirty="0"/>
              <a:t> .</a:t>
            </a:r>
            <a:br>
              <a:rPr lang="en-US" sz="3800" dirty="0"/>
            </a:br>
            <a:r>
              <a:rPr lang="en-US" sz="3800" dirty="0" err="1"/>
              <a:t>Preživeo</a:t>
            </a:r>
            <a:r>
              <a:rPr lang="en-US" sz="3800" dirty="0"/>
              <a:t> </a:t>
            </a:r>
            <a:r>
              <a:rPr lang="en-US" sz="3800" dirty="0" err="1"/>
              <a:t>sam</a:t>
            </a:r>
            <a:r>
              <a:rPr lang="en-US" sz="3800" dirty="0"/>
              <a:t> </a:t>
            </a:r>
            <a:r>
              <a:rPr lang="en-US" sz="3800" dirty="0" err="1"/>
              <a:t>psihoanalizu</a:t>
            </a:r>
            <a:r>
              <a:rPr lang="en-US" sz="3800" dirty="0"/>
              <a:t>, </a:t>
            </a:r>
            <a:r>
              <a:rPr lang="en-US" sz="3800" dirty="0" err="1"/>
              <a:t>preživeo</a:t>
            </a:r>
            <a:r>
              <a:rPr lang="en-US" sz="3800" dirty="0"/>
              <a:t> </a:t>
            </a:r>
            <a:r>
              <a:rPr lang="en-US" sz="3800" dirty="0" err="1"/>
              <a:t>sam</a:t>
            </a:r>
            <a:r>
              <a:rPr lang="en-US" sz="3800" dirty="0"/>
              <a:t> DSM-III….</a:t>
            </a:r>
            <a:br>
              <a:rPr lang="en-US" sz="3800" dirty="0"/>
            </a:br>
            <a:r>
              <a:rPr lang="en-US" sz="3800" dirty="0"/>
              <a:t>Ne </a:t>
            </a:r>
            <a:r>
              <a:rPr lang="en-US" sz="3800" dirty="0" err="1"/>
              <a:t>kapiram</a:t>
            </a:r>
            <a:r>
              <a:rPr lang="en-US" sz="3800" dirty="0"/>
              <a:t> </a:t>
            </a:r>
            <a:r>
              <a:rPr lang="en-US" sz="3800" dirty="0" err="1"/>
              <a:t>statistiku</a:t>
            </a:r>
            <a:r>
              <a:rPr lang="en-US" sz="3800" dirty="0"/>
              <a:t>, </a:t>
            </a:r>
            <a:r>
              <a:rPr lang="en-US" sz="3800" dirty="0" err="1"/>
              <a:t>ali</a:t>
            </a:r>
            <a:r>
              <a:rPr lang="en-US" sz="3800" dirty="0"/>
              <a:t> </a:t>
            </a:r>
            <a:r>
              <a:rPr lang="en-US" sz="3800" dirty="0" err="1"/>
              <a:t>sam</a:t>
            </a:r>
            <a:r>
              <a:rPr lang="en-US" sz="3800" dirty="0"/>
              <a:t> </a:t>
            </a:r>
            <a:r>
              <a:rPr lang="en-US" sz="3800" dirty="0" err="1"/>
              <a:t>i</a:t>
            </a:r>
            <a:r>
              <a:rPr lang="en-US" sz="3800" dirty="0"/>
              <a:t> </a:t>
            </a:r>
            <a:r>
              <a:rPr lang="en-US" sz="3800" dirty="0" err="1"/>
              <a:t>dalje</a:t>
            </a:r>
            <a:r>
              <a:rPr lang="en-US" sz="3800" dirty="0"/>
              <a:t> </a:t>
            </a:r>
            <a:r>
              <a:rPr lang="en-US" sz="3800" i="1" dirty="0" err="1"/>
              <a:t>zvanični</a:t>
            </a:r>
            <a:r>
              <a:rPr lang="en-US" sz="3800" dirty="0"/>
              <a:t>.“</a:t>
            </a:r>
          </a:p>
          <a:p>
            <a:r>
              <a:rPr lang="en-US" sz="3800" dirty="0"/>
              <a:t> </a:t>
            </a:r>
            <a:r>
              <a:rPr lang="en-US" sz="3800" b="1" dirty="0" err="1"/>
              <a:t>Sekcija</a:t>
            </a:r>
            <a:r>
              <a:rPr lang="en-US" sz="3800" b="1" dirty="0"/>
              <a:t> III — novi model:</a:t>
            </a:r>
            <a:br>
              <a:rPr lang="en-US" sz="3800" dirty="0"/>
            </a:br>
            <a:r>
              <a:rPr lang="en-US" sz="3800" dirty="0"/>
              <a:t>„Imam </a:t>
            </a:r>
            <a:r>
              <a:rPr lang="en-US" sz="3800" dirty="0" err="1"/>
              <a:t>dimenzije</a:t>
            </a:r>
            <a:r>
              <a:rPr lang="en-US" sz="3800" dirty="0"/>
              <a:t>, </a:t>
            </a:r>
            <a:r>
              <a:rPr lang="en-US" sz="3800" dirty="0" err="1"/>
              <a:t>domene</a:t>
            </a:r>
            <a:r>
              <a:rPr lang="en-US" sz="3800" dirty="0"/>
              <a:t>, </a:t>
            </a:r>
            <a:r>
              <a:rPr lang="en-US" sz="3800" dirty="0" err="1"/>
              <a:t>latentne</a:t>
            </a:r>
            <a:r>
              <a:rPr lang="en-US" sz="3800" dirty="0"/>
              <a:t> </a:t>
            </a:r>
            <a:r>
              <a:rPr lang="en-US" sz="3800" dirty="0" err="1"/>
              <a:t>faktore</a:t>
            </a:r>
            <a:r>
              <a:rPr lang="en-US" sz="3800" dirty="0"/>
              <a:t> </a:t>
            </a:r>
            <a:r>
              <a:rPr lang="en-US" sz="3800" dirty="0" err="1"/>
              <a:t>i</a:t>
            </a:r>
            <a:r>
              <a:rPr lang="en-US" sz="3800" dirty="0"/>
              <a:t> </a:t>
            </a:r>
            <a:r>
              <a:rPr lang="en-US" sz="3800" dirty="0" err="1"/>
              <a:t>empiriju</a:t>
            </a:r>
            <a:r>
              <a:rPr lang="en-US" sz="3800" dirty="0"/>
              <a:t>.</a:t>
            </a:r>
            <a:br>
              <a:rPr lang="en-US" sz="3800" dirty="0"/>
            </a:br>
            <a:r>
              <a:rPr lang="en-US" sz="3800" dirty="0" err="1"/>
              <a:t>Još</a:t>
            </a:r>
            <a:r>
              <a:rPr lang="en-US" sz="3800" dirty="0"/>
              <a:t> </a:t>
            </a:r>
            <a:r>
              <a:rPr lang="en-US" sz="3800" dirty="0" err="1"/>
              <a:t>nisam</a:t>
            </a:r>
            <a:r>
              <a:rPr lang="en-US" sz="3800" dirty="0"/>
              <a:t> </a:t>
            </a:r>
            <a:r>
              <a:rPr lang="en-US" sz="3800" dirty="0" err="1"/>
              <a:t>zvaničan</a:t>
            </a:r>
            <a:r>
              <a:rPr lang="en-US" sz="3800" dirty="0"/>
              <a:t>… </a:t>
            </a:r>
            <a:r>
              <a:rPr lang="en-US" sz="3800" dirty="0" err="1"/>
              <a:t>jer</a:t>
            </a:r>
            <a:r>
              <a:rPr lang="en-US" sz="3800" dirty="0"/>
              <a:t> </a:t>
            </a:r>
            <a:r>
              <a:rPr lang="en-US" sz="3800" dirty="0" err="1"/>
              <a:t>sam</a:t>
            </a:r>
            <a:r>
              <a:rPr lang="en-US" sz="3800" dirty="0"/>
              <a:t> u </a:t>
            </a:r>
            <a:r>
              <a:rPr lang="en-US" sz="3800" dirty="0" err="1"/>
              <a:t>dodatku</a:t>
            </a:r>
            <a:r>
              <a:rPr lang="en-US" sz="3800" dirty="0"/>
              <a:t>. </a:t>
            </a:r>
            <a:r>
              <a:rPr lang="en-US" sz="3800" dirty="0" err="1"/>
              <a:t>Pročitaj</a:t>
            </a:r>
            <a:r>
              <a:rPr lang="en-US" sz="3800" dirty="0"/>
              <a:t> me </a:t>
            </a:r>
            <a:r>
              <a:rPr lang="en-US" sz="3800" dirty="0" err="1"/>
              <a:t>kad</a:t>
            </a:r>
            <a:r>
              <a:rPr lang="en-US" sz="3800" dirty="0"/>
              <a:t> </a:t>
            </a:r>
            <a:r>
              <a:rPr lang="en-US" sz="3800" dirty="0" err="1"/>
              <a:t>stigneš</a:t>
            </a:r>
            <a:r>
              <a:rPr lang="en-US" sz="3800" dirty="0"/>
              <a:t>.”</a:t>
            </a:r>
          </a:p>
          <a:p>
            <a:r>
              <a:rPr lang="en-US" sz="3800" b="1" dirty="0"/>
              <a:t>DSM-5 </a:t>
            </a:r>
            <a:r>
              <a:rPr lang="en-US" sz="3800" b="1" dirty="0" err="1"/>
              <a:t>generalno</a:t>
            </a:r>
            <a:r>
              <a:rPr lang="en-US" sz="3800" b="1" dirty="0"/>
              <a:t>:</a:t>
            </a:r>
            <a:br>
              <a:rPr lang="en-US" sz="3800" dirty="0"/>
            </a:br>
            <a:r>
              <a:rPr lang="en-US" sz="3800" dirty="0"/>
              <a:t>„Ne </a:t>
            </a:r>
            <a:r>
              <a:rPr lang="en-US" sz="3800" dirty="0" err="1"/>
              <a:t>mogu</a:t>
            </a:r>
            <a:r>
              <a:rPr lang="en-US" sz="3800" dirty="0"/>
              <a:t> da se </a:t>
            </a:r>
            <a:r>
              <a:rPr lang="en-US" sz="3800" dirty="0" err="1"/>
              <a:t>odlučim</a:t>
            </a:r>
            <a:r>
              <a:rPr lang="en-US" sz="3800" dirty="0"/>
              <a:t>… pa </a:t>
            </a:r>
            <a:r>
              <a:rPr lang="en-US" sz="3800" dirty="0" err="1"/>
              <a:t>sam</a:t>
            </a:r>
            <a:r>
              <a:rPr lang="en-US" sz="3800" dirty="0"/>
              <a:t> </a:t>
            </a:r>
            <a:r>
              <a:rPr lang="en-US" sz="3800" dirty="0" err="1"/>
              <a:t>ostavio</a:t>
            </a:r>
            <a:r>
              <a:rPr lang="en-US" sz="3800" dirty="0"/>
              <a:t> </a:t>
            </a:r>
            <a:r>
              <a:rPr lang="en-US" sz="3800" b="1" dirty="0"/>
              <a:t>oba </a:t>
            </a:r>
            <a:r>
              <a:rPr lang="en-US" sz="3800" b="1" dirty="0" err="1"/>
              <a:t>modela</a:t>
            </a:r>
            <a:r>
              <a:rPr lang="en-US" sz="3800" dirty="0"/>
              <a:t>. </a:t>
            </a:r>
            <a:r>
              <a:rPr lang="en-US" sz="3800" dirty="0" err="1"/>
              <a:t>Snađite</a:t>
            </a:r>
            <a:r>
              <a:rPr lang="en-US" sz="3800" dirty="0"/>
              <a:t> se, </a:t>
            </a:r>
            <a:r>
              <a:rPr lang="en-US" sz="3800" dirty="0" err="1"/>
              <a:t>kolege</a:t>
            </a:r>
            <a:r>
              <a:rPr lang="en-US" sz="3800" dirty="0"/>
              <a:t>.“</a:t>
            </a:r>
          </a:p>
          <a:p>
            <a:r>
              <a:rPr lang="en-US" sz="3800" b="1" dirty="0"/>
              <a:t>Kako </a:t>
            </a:r>
            <a:r>
              <a:rPr lang="en-US" sz="3800" b="1" dirty="0" err="1"/>
              <a:t>različite</a:t>
            </a:r>
            <a:r>
              <a:rPr lang="en-US" sz="3800" b="1" dirty="0"/>
              <a:t> </a:t>
            </a:r>
            <a:r>
              <a:rPr lang="en-US" sz="3800" b="1" dirty="0" err="1"/>
              <a:t>profesije</a:t>
            </a:r>
            <a:r>
              <a:rPr lang="en-US" sz="3800" b="1" dirty="0"/>
              <a:t> </a:t>
            </a:r>
            <a:r>
              <a:rPr lang="en-US" sz="3800" b="1" dirty="0" err="1"/>
              <a:t>reaguju</a:t>
            </a:r>
            <a:r>
              <a:rPr lang="en-US" sz="3800" b="1" dirty="0"/>
              <a:t>:</a:t>
            </a:r>
          </a:p>
          <a:p>
            <a:r>
              <a:rPr lang="en-US" sz="3800" b="1" dirty="0" err="1"/>
              <a:t>Psiholozi</a:t>
            </a:r>
            <a:endParaRPr lang="en-US" sz="3800" b="1" dirty="0"/>
          </a:p>
          <a:p>
            <a:pPr marL="0" indent="0">
              <a:buNone/>
            </a:pPr>
            <a:r>
              <a:rPr lang="en-US" sz="3800" dirty="0"/>
              <a:t>    „Hvala, </a:t>
            </a:r>
            <a:r>
              <a:rPr lang="en-US" sz="3800" dirty="0" err="1"/>
              <a:t>napokon</a:t>
            </a:r>
            <a:r>
              <a:rPr lang="en-US" sz="3800" dirty="0"/>
              <a:t> </a:t>
            </a:r>
            <a:r>
              <a:rPr lang="en-US" sz="3800" dirty="0" err="1"/>
              <a:t>smo</a:t>
            </a:r>
            <a:r>
              <a:rPr lang="en-US" sz="3800" dirty="0"/>
              <a:t> deo </a:t>
            </a:r>
            <a:r>
              <a:rPr lang="en-US" sz="3800" dirty="0" err="1"/>
              <a:t>priče</a:t>
            </a:r>
            <a:r>
              <a:rPr lang="en-US" sz="3800" dirty="0"/>
              <a:t>!“</a:t>
            </a:r>
          </a:p>
          <a:p>
            <a:r>
              <a:rPr lang="en-US" sz="3800" b="1" dirty="0" err="1"/>
              <a:t>Psihijatri</a:t>
            </a:r>
            <a:endParaRPr lang="en-US" sz="3800" b="1" dirty="0"/>
          </a:p>
          <a:p>
            <a:pPr marL="0" indent="0">
              <a:buNone/>
            </a:pPr>
            <a:r>
              <a:rPr lang="en-US" sz="3800" dirty="0"/>
              <a:t>    „</a:t>
            </a:r>
            <a:r>
              <a:rPr lang="en-US" sz="3800" dirty="0" err="1"/>
              <a:t>Sve</a:t>
            </a:r>
            <a:r>
              <a:rPr lang="en-US" sz="3800" dirty="0"/>
              <a:t> </a:t>
            </a:r>
            <a:r>
              <a:rPr lang="en-US" sz="3800" dirty="0" err="1"/>
              <a:t>dok</a:t>
            </a:r>
            <a:r>
              <a:rPr lang="en-US" sz="3800" dirty="0"/>
              <a:t> </a:t>
            </a:r>
            <a:r>
              <a:rPr lang="en-US" sz="3800" dirty="0" err="1"/>
              <a:t>stoje</a:t>
            </a:r>
            <a:r>
              <a:rPr lang="en-US" sz="3800" dirty="0"/>
              <a:t> </a:t>
            </a:r>
            <a:r>
              <a:rPr lang="en-US" sz="3800" dirty="0" err="1"/>
              <a:t>klasteri</a:t>
            </a:r>
            <a:r>
              <a:rPr lang="en-US" sz="3800" dirty="0"/>
              <a:t> A, B, C — mi </a:t>
            </a:r>
            <a:r>
              <a:rPr lang="en-US" sz="3800" dirty="0" err="1"/>
              <a:t>smo</a:t>
            </a:r>
            <a:r>
              <a:rPr lang="en-US" sz="3800" dirty="0"/>
              <a:t> </a:t>
            </a:r>
            <a:r>
              <a:rPr lang="en-US" sz="3800" dirty="0" err="1"/>
              <a:t>mirni</a:t>
            </a:r>
            <a:r>
              <a:rPr lang="en-US" sz="3800" dirty="0"/>
              <a:t>.“</a:t>
            </a:r>
          </a:p>
          <a:p>
            <a:pPr marL="0" indent="0" algn="r">
              <a:buNone/>
            </a:pPr>
            <a:br>
              <a:rPr lang="en-US" sz="3600" dirty="0"/>
            </a:br>
            <a:r>
              <a:rPr lang="en-US" sz="3600" b="1" dirty="0" err="1"/>
              <a:t>Poruka</a:t>
            </a:r>
            <a:r>
              <a:rPr lang="en-US" sz="3600" b="1" dirty="0"/>
              <a:t> </a:t>
            </a:r>
            <a:r>
              <a:rPr lang="en-US" sz="3600" b="1" dirty="0" err="1"/>
              <a:t>studentima</a:t>
            </a:r>
            <a:endParaRPr lang="en-US" sz="3600" b="1" dirty="0"/>
          </a:p>
          <a:p>
            <a:pPr marL="0" indent="0" algn="r">
              <a:buNone/>
            </a:pPr>
            <a:r>
              <a:rPr lang="en-US" sz="3600" dirty="0"/>
              <a:t>Ako </a:t>
            </a:r>
            <a:r>
              <a:rPr lang="en-US" sz="3600" dirty="0" err="1"/>
              <a:t>vam</a:t>
            </a:r>
            <a:r>
              <a:rPr lang="en-US" sz="3600" dirty="0"/>
              <a:t> DSM-5 </a:t>
            </a:r>
            <a:r>
              <a:rPr lang="en-US" sz="3600" dirty="0" err="1"/>
              <a:t>deluje</a:t>
            </a:r>
            <a:r>
              <a:rPr lang="en-US" sz="3600" dirty="0"/>
              <a:t> </a:t>
            </a:r>
            <a:r>
              <a:rPr lang="en-US" sz="3600" dirty="0" err="1"/>
              <a:t>zbunjujuće</a:t>
            </a:r>
            <a:r>
              <a:rPr lang="en-US" sz="3600" dirty="0"/>
              <a:t> — to je </a:t>
            </a:r>
            <a:r>
              <a:rPr lang="en-US" sz="3600" dirty="0" err="1"/>
              <a:t>zato</a:t>
            </a:r>
            <a:r>
              <a:rPr lang="en-US" sz="3600" dirty="0"/>
              <a:t> </a:t>
            </a:r>
            <a:r>
              <a:rPr lang="en-US" sz="3600" dirty="0" err="1"/>
              <a:t>što</a:t>
            </a:r>
            <a:r>
              <a:rPr lang="en-US" sz="3600" dirty="0"/>
              <a:t> </a:t>
            </a:r>
            <a:r>
              <a:rPr lang="en-US" sz="3600" i="1" dirty="0" err="1"/>
              <a:t>jeste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>Ali vi </a:t>
            </a:r>
            <a:r>
              <a:rPr lang="en-US" sz="3600" dirty="0" err="1"/>
              <a:t>ste</a:t>
            </a:r>
            <a:r>
              <a:rPr lang="en-US" sz="3600" dirty="0"/>
              <a:t> </a:t>
            </a:r>
            <a:r>
              <a:rPr lang="en-US" sz="3600" dirty="0" err="1"/>
              <a:t>generacija</a:t>
            </a:r>
            <a:r>
              <a:rPr lang="en-US" sz="3600" dirty="0"/>
              <a:t> </a:t>
            </a:r>
            <a:r>
              <a:rPr lang="en-US" sz="3600" dirty="0" err="1"/>
              <a:t>koja</a:t>
            </a:r>
            <a:r>
              <a:rPr lang="en-US" sz="3600" dirty="0"/>
              <a:t> </a:t>
            </a:r>
            <a:r>
              <a:rPr lang="en-US" sz="3600" dirty="0" err="1"/>
              <a:t>će</a:t>
            </a:r>
            <a:r>
              <a:rPr lang="en-US" sz="3600" dirty="0"/>
              <a:t> </a:t>
            </a:r>
            <a:r>
              <a:rPr lang="en-US" sz="3600" dirty="0" err="1"/>
              <a:t>ovo</a:t>
            </a:r>
            <a:r>
              <a:rPr lang="en-US" sz="3600" dirty="0"/>
              <a:t> </a:t>
            </a:r>
            <a:r>
              <a:rPr lang="en-US" sz="3600" dirty="0" err="1"/>
              <a:t>konačno</a:t>
            </a:r>
            <a:r>
              <a:rPr lang="en-US" sz="3600" dirty="0"/>
              <a:t> </a:t>
            </a:r>
            <a:r>
              <a:rPr lang="en-US" sz="3600" dirty="0" err="1"/>
              <a:t>raščistiti</a:t>
            </a:r>
            <a:r>
              <a:rPr lang="en-US" sz="3600" dirty="0"/>
              <a:t>.</a:t>
            </a:r>
          </a:p>
          <a:p>
            <a:endParaRPr lang="en-US" sz="3400" dirty="0"/>
          </a:p>
          <a:p>
            <a:pPr marL="0" indent="0">
              <a:buNone/>
            </a:pPr>
            <a:endParaRPr lang="en-US" sz="3400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1965405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C5609-34DF-2CE4-41E7-9B718D160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352" y="118872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Klasteri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arheologija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dijagnostike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pl-P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ali i dalje u upotrebi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87CEE4-CAB2-5922-AAFF-4120A64AB1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352" y="1435608"/>
            <a:ext cx="10515600" cy="542239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8000" dirty="0"/>
              <a:t>Ovo je </a:t>
            </a:r>
            <a:r>
              <a:rPr lang="en-US" sz="8000" i="1" dirty="0" err="1"/>
              <a:t>isti</a:t>
            </a:r>
            <a:r>
              <a:rPr lang="en-US" sz="8000" dirty="0"/>
              <a:t> </a:t>
            </a:r>
            <a:r>
              <a:rPr lang="en-US" sz="8000" dirty="0" err="1"/>
              <a:t>sistem</a:t>
            </a:r>
            <a:r>
              <a:rPr lang="en-US" sz="8000" dirty="0"/>
              <a:t> koji je </a:t>
            </a:r>
            <a:r>
              <a:rPr lang="en-US" sz="8000" dirty="0" err="1"/>
              <a:t>postojao</a:t>
            </a:r>
            <a:r>
              <a:rPr lang="en-US" sz="8000" dirty="0"/>
              <a:t> u DSM-III </a:t>
            </a:r>
            <a:r>
              <a:rPr lang="en-US" sz="8000" dirty="0" err="1"/>
              <a:t>i</a:t>
            </a:r>
            <a:r>
              <a:rPr lang="en-US" sz="8000" dirty="0"/>
              <a:t> DSM-IV, </a:t>
            </a:r>
            <a:r>
              <a:rPr lang="en-US" sz="8000" dirty="0" err="1"/>
              <a:t>praktično</a:t>
            </a:r>
            <a:r>
              <a:rPr lang="en-US" sz="8000" dirty="0"/>
              <a:t> </a:t>
            </a:r>
            <a:r>
              <a:rPr lang="en-US" sz="8000" dirty="0" err="1"/>
              <a:t>neizmenjen</a:t>
            </a:r>
            <a:r>
              <a:rPr lang="en-US" sz="8000" dirty="0"/>
              <a:t>.</a:t>
            </a:r>
          </a:p>
          <a:p>
            <a:pPr>
              <a:buNone/>
            </a:pPr>
            <a:r>
              <a:rPr lang="en-US" sz="8000" dirty="0"/>
              <a:t>🔶 </a:t>
            </a:r>
            <a:r>
              <a:rPr lang="en-US" sz="8000" b="1" dirty="0" err="1"/>
              <a:t>Klaster</a:t>
            </a:r>
            <a:r>
              <a:rPr lang="en-US" sz="8000" b="1" dirty="0"/>
              <a:t> A — „</a:t>
            </a:r>
            <a:r>
              <a:rPr lang="en-US" sz="8000" b="1" dirty="0" err="1"/>
              <a:t>Čudni</a:t>
            </a:r>
            <a:r>
              <a:rPr lang="en-US" sz="8000" b="1" dirty="0"/>
              <a:t> </a:t>
            </a:r>
            <a:r>
              <a:rPr lang="en-US" sz="8000" b="1" dirty="0" err="1"/>
              <a:t>i</a:t>
            </a:r>
            <a:r>
              <a:rPr lang="en-US" sz="8000" b="1" dirty="0"/>
              <a:t> </a:t>
            </a:r>
            <a:r>
              <a:rPr lang="en-US" sz="8000" b="1" dirty="0" err="1"/>
              <a:t>ekscentrični</a:t>
            </a:r>
            <a:r>
              <a:rPr lang="en-US" sz="8000" b="1" dirty="0"/>
              <a:t>“</a:t>
            </a:r>
            <a:br>
              <a:rPr lang="en-US" sz="8000" dirty="0"/>
            </a:br>
            <a:r>
              <a:rPr lang="en-US" sz="8000" dirty="0"/>
              <a:t>  • </a:t>
            </a:r>
            <a:r>
              <a:rPr lang="en-US" sz="8000" dirty="0" err="1"/>
              <a:t>Paranoidni</a:t>
            </a:r>
            <a:br>
              <a:rPr lang="en-US" sz="8000" dirty="0"/>
            </a:br>
            <a:r>
              <a:rPr lang="en-US" sz="8000" dirty="0"/>
              <a:t>  • </a:t>
            </a:r>
            <a:r>
              <a:rPr lang="en-US" sz="8000" dirty="0" err="1"/>
              <a:t>Shizoidni</a:t>
            </a:r>
            <a:br>
              <a:rPr lang="en-US" sz="8000" dirty="0"/>
            </a:br>
            <a:r>
              <a:rPr lang="en-US" sz="8000" dirty="0"/>
              <a:t>  • </a:t>
            </a:r>
            <a:r>
              <a:rPr lang="en-US" sz="8000" dirty="0" err="1"/>
              <a:t>Shizotipalni</a:t>
            </a:r>
            <a:endParaRPr lang="en-US" sz="8000" dirty="0"/>
          </a:p>
          <a:p>
            <a:pPr>
              <a:buNone/>
            </a:pPr>
            <a:r>
              <a:rPr lang="en-US" sz="8000" dirty="0"/>
              <a:t>🔶 </a:t>
            </a:r>
            <a:r>
              <a:rPr lang="en-US" sz="8000" b="1" dirty="0" err="1"/>
              <a:t>Klaster</a:t>
            </a:r>
            <a:r>
              <a:rPr lang="en-US" sz="8000" b="1" dirty="0"/>
              <a:t> B — „</a:t>
            </a:r>
            <a:r>
              <a:rPr lang="en-US" sz="8000" b="1" dirty="0" err="1"/>
              <a:t>Dramatični</a:t>
            </a:r>
            <a:r>
              <a:rPr lang="en-US" sz="8000" b="1" dirty="0"/>
              <a:t> </a:t>
            </a:r>
            <a:r>
              <a:rPr lang="en-US" sz="8000" b="1" dirty="0" err="1"/>
              <a:t>i</a:t>
            </a:r>
            <a:r>
              <a:rPr lang="en-US" sz="8000" b="1" dirty="0"/>
              <a:t> </a:t>
            </a:r>
            <a:r>
              <a:rPr lang="en-US" sz="8000" b="1" dirty="0" err="1"/>
              <a:t>emocionalni</a:t>
            </a:r>
            <a:r>
              <a:rPr lang="en-US" sz="8000" b="1" dirty="0"/>
              <a:t>“</a:t>
            </a:r>
            <a:br>
              <a:rPr lang="en-US" sz="8000" dirty="0"/>
            </a:br>
            <a:r>
              <a:rPr lang="en-US" sz="8000" dirty="0"/>
              <a:t>  • </a:t>
            </a:r>
            <a:r>
              <a:rPr lang="en-US" sz="8000" dirty="0" err="1"/>
              <a:t>Antisocijalni</a:t>
            </a:r>
            <a:br>
              <a:rPr lang="en-US" sz="8000" dirty="0"/>
            </a:br>
            <a:r>
              <a:rPr lang="en-US" sz="8000" dirty="0"/>
              <a:t>  • </a:t>
            </a:r>
            <a:r>
              <a:rPr lang="en-US" sz="8000" dirty="0" err="1"/>
              <a:t>Granični</a:t>
            </a:r>
            <a:br>
              <a:rPr lang="en-US" sz="8000" dirty="0"/>
            </a:br>
            <a:r>
              <a:rPr lang="en-US" sz="8000" dirty="0"/>
              <a:t>  • </a:t>
            </a:r>
            <a:r>
              <a:rPr lang="en-US" sz="8000" dirty="0" err="1"/>
              <a:t>Histrionični</a:t>
            </a:r>
            <a:br>
              <a:rPr lang="en-US" sz="8000" dirty="0"/>
            </a:br>
            <a:r>
              <a:rPr lang="en-US" sz="8000" dirty="0"/>
              <a:t>  • </a:t>
            </a:r>
            <a:r>
              <a:rPr lang="en-US" sz="8000" dirty="0" err="1"/>
              <a:t>Narcistički</a:t>
            </a:r>
            <a:endParaRPr lang="en-US" sz="8000" dirty="0"/>
          </a:p>
          <a:p>
            <a:pPr>
              <a:buNone/>
            </a:pPr>
            <a:r>
              <a:rPr lang="en-US" sz="8000" dirty="0"/>
              <a:t>🔶 </a:t>
            </a:r>
            <a:r>
              <a:rPr lang="en-US" sz="8000" b="1" dirty="0" err="1"/>
              <a:t>Klaster</a:t>
            </a:r>
            <a:r>
              <a:rPr lang="en-US" sz="8000" b="1" dirty="0"/>
              <a:t> C — „</a:t>
            </a:r>
            <a:r>
              <a:rPr lang="en-US" sz="8000" b="1" dirty="0" err="1"/>
              <a:t>Uplašeni</a:t>
            </a:r>
            <a:r>
              <a:rPr lang="en-US" sz="8000" b="1" dirty="0"/>
              <a:t> </a:t>
            </a:r>
            <a:r>
              <a:rPr lang="en-US" sz="8000" b="1" dirty="0" err="1"/>
              <a:t>i</a:t>
            </a:r>
            <a:r>
              <a:rPr lang="en-US" sz="8000" b="1" dirty="0"/>
              <a:t> </a:t>
            </a:r>
            <a:r>
              <a:rPr lang="en-US" sz="8000" b="1" dirty="0" err="1"/>
              <a:t>izbegavajući</a:t>
            </a:r>
            <a:r>
              <a:rPr lang="en-US" sz="8000" b="1" dirty="0"/>
              <a:t>“</a:t>
            </a:r>
            <a:br>
              <a:rPr lang="en-US" sz="8000" dirty="0"/>
            </a:br>
            <a:r>
              <a:rPr lang="en-US" sz="8000" dirty="0"/>
              <a:t>  • </a:t>
            </a:r>
            <a:r>
              <a:rPr lang="en-US" sz="8000" dirty="0" err="1"/>
              <a:t>Izbegavajući</a:t>
            </a:r>
            <a:br>
              <a:rPr lang="en-US" sz="8000" dirty="0"/>
            </a:br>
            <a:r>
              <a:rPr lang="en-US" sz="8000" dirty="0"/>
              <a:t>  • </a:t>
            </a:r>
            <a:r>
              <a:rPr lang="en-US" sz="8000" dirty="0" err="1"/>
              <a:t>Zavisan</a:t>
            </a:r>
            <a:br>
              <a:rPr lang="en-US" sz="8000" dirty="0"/>
            </a:br>
            <a:r>
              <a:rPr lang="en-US" sz="8000" dirty="0"/>
              <a:t>  • </a:t>
            </a:r>
            <a:r>
              <a:rPr lang="en-US" sz="8000" dirty="0" err="1"/>
              <a:t>Opsesivno-kompulzivni</a:t>
            </a:r>
            <a:endParaRPr lang="en-US" sz="8000" dirty="0"/>
          </a:p>
          <a:p>
            <a:pPr>
              <a:buNone/>
            </a:pPr>
            <a:r>
              <a:rPr lang="en-US" sz="8000" dirty="0"/>
              <a:t>🔶 </a:t>
            </a:r>
            <a:r>
              <a:rPr lang="en-US" sz="8000" b="1" dirty="0" err="1"/>
              <a:t>Ostali</a:t>
            </a:r>
            <a:r>
              <a:rPr lang="en-US" sz="8000" b="1" dirty="0"/>
              <a:t> (Drugi PL)</a:t>
            </a:r>
            <a:br>
              <a:rPr lang="en-US" sz="8000" dirty="0"/>
            </a:br>
            <a:r>
              <a:rPr lang="en-US" sz="8000" dirty="0"/>
              <a:t>  • </a:t>
            </a:r>
            <a:r>
              <a:rPr lang="en-US" sz="8000" dirty="0" err="1"/>
              <a:t>Specifikovani</a:t>
            </a:r>
            <a:br>
              <a:rPr lang="en-US" sz="8000" dirty="0"/>
            </a:br>
            <a:r>
              <a:rPr lang="en-US" sz="8000" dirty="0"/>
              <a:t>  • </a:t>
            </a:r>
            <a:r>
              <a:rPr lang="en-US" sz="8000" dirty="0" err="1"/>
              <a:t>Nespesifikovani</a:t>
            </a:r>
            <a:br>
              <a:rPr lang="en-US" sz="8000" dirty="0"/>
            </a:br>
            <a:r>
              <a:rPr lang="en-US" sz="8000" dirty="0"/>
              <a:t>  • </a:t>
            </a:r>
            <a:r>
              <a:rPr lang="en-US" sz="8000" dirty="0" err="1"/>
              <a:t>Promene</a:t>
            </a:r>
            <a:r>
              <a:rPr lang="en-US" sz="8000" dirty="0"/>
              <a:t> </a:t>
            </a:r>
            <a:r>
              <a:rPr lang="en-US" sz="8000" dirty="0" err="1"/>
              <a:t>ličnosti</a:t>
            </a:r>
            <a:r>
              <a:rPr lang="en-US" sz="8000" dirty="0"/>
              <a:t> </a:t>
            </a:r>
            <a:r>
              <a:rPr lang="en-US" sz="8000" dirty="0" err="1"/>
              <a:t>zbog</a:t>
            </a:r>
            <a:r>
              <a:rPr lang="en-US" sz="8000" dirty="0"/>
              <a:t> </a:t>
            </a:r>
            <a:r>
              <a:rPr lang="en-US" sz="8000" dirty="0" err="1"/>
              <a:t>medicinskog</a:t>
            </a:r>
            <a:r>
              <a:rPr lang="en-US" sz="8000" dirty="0"/>
              <a:t> </a:t>
            </a:r>
            <a:r>
              <a:rPr lang="en-US" sz="8000" dirty="0" err="1"/>
              <a:t>stanja</a:t>
            </a:r>
            <a:endParaRPr lang="en-US" sz="8000" dirty="0"/>
          </a:p>
          <a:p>
            <a:pPr>
              <a:buNone/>
            </a:pPr>
            <a:r>
              <a:rPr lang="en-US" sz="8000" dirty="0"/>
              <a:t>➡️ </a:t>
            </a:r>
            <a:r>
              <a:rPr lang="en-US" sz="8000" b="1" dirty="0"/>
              <a:t>Ovo je deo koji </a:t>
            </a:r>
            <a:r>
              <a:rPr lang="en-US" sz="8000" b="1" dirty="0" err="1"/>
              <a:t>većina</a:t>
            </a:r>
            <a:r>
              <a:rPr lang="en-US" sz="8000" b="1" dirty="0"/>
              <a:t> </a:t>
            </a:r>
            <a:r>
              <a:rPr lang="en-US" sz="8000" b="1" dirty="0" err="1"/>
              <a:t>psihijatara</a:t>
            </a:r>
            <a:r>
              <a:rPr lang="en-US" sz="8000" b="1" dirty="0"/>
              <a:t> </a:t>
            </a:r>
            <a:r>
              <a:rPr lang="en-US" sz="8000" b="1" dirty="0" err="1"/>
              <a:t>i</a:t>
            </a:r>
            <a:r>
              <a:rPr lang="en-US" sz="8000" b="1" dirty="0"/>
              <a:t> </a:t>
            </a:r>
            <a:r>
              <a:rPr lang="en-US" sz="8000" b="1" dirty="0" err="1"/>
              <a:t>dalje</a:t>
            </a:r>
            <a:r>
              <a:rPr lang="en-US" sz="8000" b="1" dirty="0"/>
              <a:t> </a:t>
            </a:r>
            <a:r>
              <a:rPr lang="en-US" sz="8000" b="1" dirty="0" err="1"/>
              <a:t>koristi</a:t>
            </a:r>
            <a:r>
              <a:rPr lang="en-US" sz="8000" b="1" dirty="0"/>
              <a:t>.</a:t>
            </a:r>
            <a:endParaRPr lang="en-US" sz="8000" dirty="0"/>
          </a:p>
          <a:p>
            <a:pPr marL="0" indent="0">
              <a:buNone/>
            </a:pPr>
            <a:br>
              <a:rPr lang="en-US" sz="4800" dirty="0"/>
            </a:br>
            <a:r>
              <a:rPr lang="en-US" sz="4800" dirty="0"/>
              <a:t> 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6387407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BCF61-ADC3-26B2-0ED6-FC62B1170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Šta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kategorialni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F4F548-1C65-E088-20E5-3E9EC61B34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600" b="1" dirty="0" err="1"/>
              <a:t>Kategorijalni</a:t>
            </a:r>
            <a:r>
              <a:rPr lang="en-US" sz="2600" b="1" dirty="0"/>
              <a:t> </a:t>
            </a:r>
            <a:r>
              <a:rPr lang="en-US" sz="2600" b="1" dirty="0" err="1"/>
              <a:t>modeli</a:t>
            </a:r>
            <a:r>
              <a:rPr lang="en-US" sz="2600" b="1" dirty="0"/>
              <a:t> </a:t>
            </a:r>
            <a:r>
              <a:rPr lang="en-US" sz="2600" b="1" dirty="0" err="1"/>
              <a:t>psihopatologije</a:t>
            </a:r>
            <a:r>
              <a:rPr lang="en-US" sz="2600" b="1" dirty="0"/>
              <a:t> (DSM, ICD)</a:t>
            </a:r>
          </a:p>
          <a:p>
            <a:r>
              <a:rPr lang="en-US" sz="2600" dirty="0" err="1"/>
              <a:t>Tradicionalni</a:t>
            </a:r>
            <a:r>
              <a:rPr lang="en-US" sz="2600" dirty="0"/>
              <a:t>, </a:t>
            </a:r>
            <a:r>
              <a:rPr lang="en-US" sz="2600" dirty="0" err="1"/>
              <a:t>medicinski</a:t>
            </a:r>
            <a:r>
              <a:rPr lang="en-US" sz="2600" dirty="0"/>
              <a:t> </a:t>
            </a:r>
            <a:r>
              <a:rPr lang="en-US" sz="2600" dirty="0" err="1"/>
              <a:t>pristup</a:t>
            </a:r>
            <a:r>
              <a:rPr lang="en-US" sz="2600" dirty="0"/>
              <a:t> </a:t>
            </a:r>
            <a:r>
              <a:rPr lang="en-US" sz="2600" dirty="0" err="1"/>
              <a:t>klasifikaciji</a:t>
            </a:r>
            <a:r>
              <a:rPr lang="en-US" sz="2600" dirty="0"/>
              <a:t> </a:t>
            </a:r>
            <a:r>
              <a:rPr lang="en-US" sz="2600" dirty="0" err="1"/>
              <a:t>mentalnih</a:t>
            </a:r>
            <a:r>
              <a:rPr lang="en-US" sz="2600" dirty="0"/>
              <a:t> </a:t>
            </a:r>
            <a:r>
              <a:rPr lang="en-US" sz="2600" dirty="0" err="1"/>
              <a:t>poremećaja</a:t>
            </a:r>
            <a:r>
              <a:rPr lang="en-US" sz="2600" dirty="0"/>
              <a:t>.</a:t>
            </a:r>
          </a:p>
          <a:p>
            <a:r>
              <a:rPr lang="en-US" sz="2600" dirty="0" err="1"/>
              <a:t>Inspirisani</a:t>
            </a:r>
            <a:r>
              <a:rPr lang="en-US" sz="2600" dirty="0"/>
              <a:t> </a:t>
            </a:r>
            <a:r>
              <a:rPr lang="en-US" sz="2600" dirty="0" err="1"/>
              <a:t>nozološkom</a:t>
            </a:r>
            <a:r>
              <a:rPr lang="en-US" sz="2600" dirty="0"/>
              <a:t> </a:t>
            </a:r>
            <a:r>
              <a:rPr lang="en-US" sz="2600" dirty="0" err="1"/>
              <a:t>logikom</a:t>
            </a:r>
            <a:r>
              <a:rPr lang="en-US" sz="2600" dirty="0"/>
              <a:t> medicine: </a:t>
            </a:r>
            <a:r>
              <a:rPr lang="en-US" sz="2600" dirty="0" err="1"/>
              <a:t>jasno</a:t>
            </a:r>
            <a:r>
              <a:rPr lang="en-US" sz="2600" dirty="0"/>
              <a:t> </a:t>
            </a:r>
            <a:r>
              <a:rPr lang="en-US" sz="2600" dirty="0" err="1"/>
              <a:t>definisane</a:t>
            </a:r>
            <a:r>
              <a:rPr lang="en-US" sz="2600" dirty="0"/>
              <a:t> </a:t>
            </a:r>
            <a:r>
              <a:rPr lang="en-US" sz="2600" dirty="0" err="1"/>
              <a:t>kategorije</a:t>
            </a:r>
            <a:r>
              <a:rPr lang="en-US" sz="2600" dirty="0"/>
              <a:t>, </a:t>
            </a:r>
            <a:r>
              <a:rPr lang="en-US" sz="2600" dirty="0" err="1"/>
              <a:t>stabilne</a:t>
            </a:r>
            <a:r>
              <a:rPr lang="en-US" sz="2600" dirty="0"/>
              <a:t> </a:t>
            </a:r>
            <a:r>
              <a:rPr lang="en-US" sz="2600" dirty="0" err="1"/>
              <a:t>granice</a:t>
            </a:r>
            <a:r>
              <a:rPr lang="en-US" sz="2600" dirty="0"/>
              <a:t>, </a:t>
            </a:r>
            <a:r>
              <a:rPr lang="en-US" sz="2600" dirty="0" err="1"/>
              <a:t>pretpostavljena</a:t>
            </a:r>
            <a:r>
              <a:rPr lang="en-US" sz="2600" dirty="0"/>
              <a:t> </a:t>
            </a:r>
            <a:r>
              <a:rPr lang="en-US" sz="2600" dirty="0" err="1"/>
              <a:t>etiologija</a:t>
            </a:r>
            <a:r>
              <a:rPr lang="en-US" sz="2600" dirty="0"/>
              <a:t>.</a:t>
            </a:r>
          </a:p>
          <a:p>
            <a:r>
              <a:rPr lang="en-US" sz="2600" dirty="0" err="1"/>
              <a:t>Cilj</a:t>
            </a:r>
            <a:r>
              <a:rPr lang="en-US" sz="2600" dirty="0"/>
              <a:t>: </a:t>
            </a:r>
            <a:r>
              <a:rPr lang="en-US" sz="2600" dirty="0" err="1"/>
              <a:t>uvesti</a:t>
            </a:r>
            <a:r>
              <a:rPr lang="en-US" sz="2600" dirty="0"/>
              <a:t> </a:t>
            </a:r>
            <a:r>
              <a:rPr lang="en-US" sz="2600" dirty="0" err="1"/>
              <a:t>strukturu</a:t>
            </a:r>
            <a:r>
              <a:rPr lang="en-US" sz="2600" dirty="0"/>
              <a:t> u </a:t>
            </a:r>
            <a:r>
              <a:rPr lang="en-US" sz="2600" dirty="0" err="1"/>
              <a:t>kliničke</a:t>
            </a:r>
            <a:r>
              <a:rPr lang="en-US" sz="2600" dirty="0"/>
              <a:t> </a:t>
            </a:r>
            <a:r>
              <a:rPr lang="en-US" sz="2600" dirty="0" err="1"/>
              <a:t>fenomene</a:t>
            </a:r>
            <a:r>
              <a:rPr lang="en-US" sz="2600" dirty="0"/>
              <a:t>, </a:t>
            </a:r>
            <a:r>
              <a:rPr lang="en-US" sz="2600" dirty="0" err="1"/>
              <a:t>olakšati</a:t>
            </a:r>
            <a:r>
              <a:rPr lang="en-US" sz="2600" dirty="0"/>
              <a:t> </a:t>
            </a:r>
            <a:r>
              <a:rPr lang="en-US" sz="2600" dirty="0" err="1"/>
              <a:t>komunikaciju</a:t>
            </a:r>
            <a:r>
              <a:rPr lang="en-US" sz="2600" dirty="0"/>
              <a:t>, </a:t>
            </a:r>
            <a:r>
              <a:rPr lang="en-US" sz="2600" dirty="0" err="1"/>
              <a:t>planirati</a:t>
            </a:r>
            <a:r>
              <a:rPr lang="en-US" sz="2600" dirty="0"/>
              <a:t> </a:t>
            </a:r>
            <a:r>
              <a:rPr lang="en-US" sz="2600" dirty="0" err="1"/>
              <a:t>tretman</a:t>
            </a:r>
            <a:r>
              <a:rPr lang="en-US" sz="2600" dirty="0"/>
              <a:t>, </a:t>
            </a:r>
            <a:r>
              <a:rPr lang="en-US" sz="2600" dirty="0" err="1"/>
              <a:t>predviđati</a:t>
            </a:r>
            <a:r>
              <a:rPr lang="en-US" sz="2600" dirty="0"/>
              <a:t> </a:t>
            </a:r>
            <a:r>
              <a:rPr lang="en-US" sz="2600" dirty="0" err="1"/>
              <a:t>ishod</a:t>
            </a:r>
            <a:r>
              <a:rPr lang="en-US" sz="2600" dirty="0"/>
              <a:t>.</a:t>
            </a:r>
          </a:p>
          <a:p>
            <a:r>
              <a:rPr lang="en-US" sz="2600" b="1" dirty="0" err="1"/>
              <a:t>Zašto</a:t>
            </a:r>
            <a:r>
              <a:rPr lang="en-US" sz="2600" b="1" dirty="0"/>
              <a:t> </a:t>
            </a:r>
            <a:r>
              <a:rPr lang="en-US" sz="2600" b="1" dirty="0" err="1"/>
              <a:t>kategorički</a:t>
            </a:r>
            <a:r>
              <a:rPr lang="en-US" sz="2600" b="1" dirty="0"/>
              <a:t> </a:t>
            </a:r>
            <a:r>
              <a:rPr lang="en-US" sz="2600" b="1" dirty="0" err="1"/>
              <a:t>modeli</a:t>
            </a:r>
            <a:r>
              <a:rPr lang="en-US" sz="2600" b="1" dirty="0"/>
              <a:t> </a:t>
            </a:r>
            <a:r>
              <a:rPr lang="en-US" sz="2600" b="1" dirty="0" err="1"/>
              <a:t>funkcionišu</a:t>
            </a:r>
            <a:r>
              <a:rPr lang="en-US" sz="2600" b="1" dirty="0"/>
              <a:t> u </a:t>
            </a:r>
            <a:r>
              <a:rPr lang="en-US" sz="2600" b="1" dirty="0" err="1"/>
              <a:t>somatskoj</a:t>
            </a:r>
            <a:r>
              <a:rPr lang="en-US" sz="2600" b="1" dirty="0"/>
              <a:t> </a:t>
            </a:r>
            <a:r>
              <a:rPr lang="en-US" sz="2600" b="1" dirty="0" err="1"/>
              <a:t>medicini</a:t>
            </a:r>
            <a:r>
              <a:rPr lang="en-US" sz="2600" b="1" dirty="0"/>
              <a:t>?</a:t>
            </a:r>
          </a:p>
          <a:p>
            <a:r>
              <a:rPr lang="en-US" sz="2600" dirty="0" err="1"/>
              <a:t>Jasni</a:t>
            </a:r>
            <a:r>
              <a:rPr lang="en-US" sz="2600" dirty="0"/>
              <a:t> </a:t>
            </a:r>
            <a:r>
              <a:rPr lang="en-US" sz="2600" dirty="0" err="1"/>
              <a:t>simptomi</a:t>
            </a:r>
            <a:endParaRPr lang="en-US" sz="2600" dirty="0"/>
          </a:p>
          <a:p>
            <a:r>
              <a:rPr lang="en-US" sz="2600" dirty="0" err="1"/>
              <a:t>Poznata</a:t>
            </a:r>
            <a:r>
              <a:rPr lang="en-US" sz="2600" dirty="0"/>
              <a:t> </a:t>
            </a:r>
            <a:r>
              <a:rPr lang="en-US" sz="2600" dirty="0" err="1"/>
              <a:t>etiologija</a:t>
            </a:r>
            <a:endParaRPr lang="en-US" sz="2600" dirty="0"/>
          </a:p>
          <a:p>
            <a:r>
              <a:rPr lang="en-US" sz="2600" dirty="0" err="1"/>
              <a:t>Standardizovani</a:t>
            </a:r>
            <a:r>
              <a:rPr lang="en-US" sz="2600" dirty="0"/>
              <a:t> </a:t>
            </a:r>
            <a:r>
              <a:rPr lang="en-US" sz="2600" dirty="0" err="1"/>
              <a:t>tretmani</a:t>
            </a:r>
            <a:br>
              <a:rPr lang="en-US" sz="2600" dirty="0"/>
            </a:br>
            <a:r>
              <a:rPr lang="en-US" sz="2600" dirty="0"/>
              <a:t>➡ </a:t>
            </a:r>
            <a:r>
              <a:rPr lang="en-US" sz="2600" dirty="0" err="1"/>
              <a:t>Pneumonija</a:t>
            </a:r>
            <a:r>
              <a:rPr lang="en-US" sz="2600" dirty="0"/>
              <a:t>, </a:t>
            </a:r>
            <a:r>
              <a:rPr lang="en-US" sz="2600" dirty="0" err="1"/>
              <a:t>infarkt</a:t>
            </a:r>
            <a:r>
              <a:rPr lang="en-US" sz="2600" dirty="0"/>
              <a:t>, </a:t>
            </a:r>
            <a:r>
              <a:rPr lang="en-US" sz="2600" dirty="0" err="1"/>
              <a:t>dijabetes</a:t>
            </a:r>
            <a:r>
              <a:rPr lang="en-US" sz="2600" dirty="0"/>
              <a:t> = </a:t>
            </a:r>
            <a:r>
              <a:rPr lang="en-US" sz="2600" dirty="0" err="1"/>
              <a:t>čvrste</a:t>
            </a:r>
            <a:r>
              <a:rPr lang="en-US" sz="2600" dirty="0"/>
              <a:t> </a:t>
            </a:r>
            <a:r>
              <a:rPr lang="en-US" sz="2600" dirty="0" err="1"/>
              <a:t>kategorije</a:t>
            </a:r>
            <a:endParaRPr lang="en-US" sz="2600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9417096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4F481-81F7-E0A5-45D0-13A7F230D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65536" cy="1325563"/>
          </a:xfrm>
        </p:spPr>
        <p:txBody>
          <a:bodyPr>
            <a:normAutofit/>
          </a:bodyPr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Zašto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kategorički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loše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funkcionišu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psihijatriji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D4ED48-D015-CDE7-CE5B-DC62E4E8F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8268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600" b="1" dirty="0"/>
              <a:t>1. </a:t>
            </a:r>
            <a:r>
              <a:rPr lang="en-US" sz="2600" b="1" dirty="0" err="1"/>
              <a:t>Simptomi</a:t>
            </a:r>
            <a:r>
              <a:rPr lang="en-US" sz="2600" b="1" dirty="0"/>
              <a:t> </a:t>
            </a:r>
            <a:r>
              <a:rPr lang="en-US" sz="2600" b="1" dirty="0" err="1"/>
              <a:t>su</a:t>
            </a:r>
            <a:r>
              <a:rPr lang="en-US" sz="2600" b="1" dirty="0"/>
              <a:t> </a:t>
            </a:r>
            <a:r>
              <a:rPr lang="en-US" sz="2600" b="1" dirty="0" err="1"/>
              <a:t>nespecifični</a:t>
            </a:r>
            <a:endParaRPr lang="en-US" sz="2600" b="1" dirty="0"/>
          </a:p>
          <a:p>
            <a:r>
              <a:rPr lang="en-US" sz="2600" dirty="0"/>
              <a:t>Isti </a:t>
            </a:r>
            <a:r>
              <a:rPr lang="en-US" sz="2600" dirty="0" err="1"/>
              <a:t>simptomi</a:t>
            </a:r>
            <a:r>
              <a:rPr lang="en-US" sz="2600" dirty="0"/>
              <a:t> (</a:t>
            </a:r>
            <a:r>
              <a:rPr lang="en-US" sz="2600" dirty="0" err="1"/>
              <a:t>nesanica</a:t>
            </a:r>
            <a:r>
              <a:rPr lang="en-US" sz="2600" dirty="0"/>
              <a:t>, </a:t>
            </a:r>
            <a:r>
              <a:rPr lang="en-US" sz="2600" dirty="0" err="1"/>
              <a:t>anksioznost</a:t>
            </a:r>
            <a:r>
              <a:rPr lang="en-US" sz="2600" dirty="0"/>
              <a:t>, </a:t>
            </a:r>
            <a:r>
              <a:rPr lang="en-US" sz="2600" dirty="0" err="1"/>
              <a:t>depresivnost</a:t>
            </a:r>
            <a:r>
              <a:rPr lang="en-US" sz="2600" dirty="0"/>
              <a:t>) → </a:t>
            </a:r>
            <a:r>
              <a:rPr lang="en-US" sz="2600" dirty="0" err="1"/>
              <a:t>različite</a:t>
            </a:r>
            <a:r>
              <a:rPr lang="en-US" sz="2600" dirty="0"/>
              <a:t> </a:t>
            </a:r>
            <a:r>
              <a:rPr lang="en-US" sz="2600" dirty="0" err="1"/>
              <a:t>dijagnoze</a:t>
            </a:r>
            <a:br>
              <a:rPr lang="en-US" sz="2600" dirty="0"/>
            </a:br>
            <a:r>
              <a:rPr lang="en-US" sz="2600" dirty="0"/>
              <a:t>(</a:t>
            </a:r>
            <a:r>
              <a:rPr lang="en-US" sz="2600" dirty="0" err="1"/>
              <a:t>Depresija</a:t>
            </a:r>
            <a:r>
              <a:rPr lang="en-US" sz="2600" dirty="0"/>
              <a:t>, </a:t>
            </a:r>
            <a:r>
              <a:rPr lang="en-US" sz="2600" dirty="0" err="1"/>
              <a:t>Bipolarni</a:t>
            </a:r>
            <a:r>
              <a:rPr lang="en-US" sz="2600" dirty="0"/>
              <a:t>, </a:t>
            </a:r>
            <a:r>
              <a:rPr lang="en-US" sz="2600" dirty="0" err="1"/>
              <a:t>Šizoafektivni</a:t>
            </a:r>
            <a:r>
              <a:rPr lang="en-US" sz="2600" dirty="0"/>
              <a:t>, PTSD…)</a:t>
            </a:r>
          </a:p>
          <a:p>
            <a:pPr marL="0" indent="0">
              <a:buNone/>
            </a:pPr>
            <a:r>
              <a:rPr lang="en-US" sz="2600" b="1" dirty="0"/>
              <a:t>2. </a:t>
            </a:r>
            <a:r>
              <a:rPr lang="en-US" sz="2600" b="1" dirty="0" err="1"/>
              <a:t>Granice</a:t>
            </a:r>
            <a:r>
              <a:rPr lang="en-US" sz="2600" b="1" dirty="0"/>
              <a:t> </a:t>
            </a:r>
            <a:r>
              <a:rPr lang="en-US" sz="2600" b="1" dirty="0" err="1"/>
              <a:t>poremećaja</a:t>
            </a:r>
            <a:r>
              <a:rPr lang="en-US" sz="2600" b="1" dirty="0"/>
              <a:t> </a:t>
            </a:r>
            <a:r>
              <a:rPr lang="en-US" sz="2600" b="1" dirty="0" err="1"/>
              <a:t>su</a:t>
            </a:r>
            <a:r>
              <a:rPr lang="en-US" sz="2600" b="1" dirty="0"/>
              <a:t> </a:t>
            </a:r>
            <a:r>
              <a:rPr lang="en-US" sz="2600" b="1" dirty="0" err="1"/>
              <a:t>mutne</a:t>
            </a:r>
            <a:r>
              <a:rPr lang="en-US" sz="2600" b="1" dirty="0"/>
              <a:t> </a:t>
            </a:r>
            <a:r>
              <a:rPr lang="en-US" sz="2600" b="1" dirty="0" err="1"/>
              <a:t>i</a:t>
            </a:r>
            <a:r>
              <a:rPr lang="en-US" sz="2600" b="1" dirty="0"/>
              <a:t> </a:t>
            </a:r>
            <a:r>
              <a:rPr lang="en-US" sz="2600" b="1" dirty="0" err="1"/>
              <a:t>preklapaju</a:t>
            </a:r>
            <a:r>
              <a:rPr lang="en-US" sz="2600" b="1" dirty="0"/>
              <a:t> se</a:t>
            </a:r>
          </a:p>
          <a:p>
            <a:r>
              <a:rPr lang="en-US" sz="2600" dirty="0"/>
              <a:t>➡ </a:t>
            </a:r>
            <a:r>
              <a:rPr lang="en-US" sz="2600" dirty="0" err="1"/>
              <a:t>Ostavlja</a:t>
            </a:r>
            <a:r>
              <a:rPr lang="en-US" sz="2600" dirty="0"/>
              <a:t> </a:t>
            </a:r>
            <a:r>
              <a:rPr lang="en-US" sz="2600" dirty="0" err="1"/>
              <a:t>utisak</a:t>
            </a:r>
            <a:r>
              <a:rPr lang="en-US" sz="2600" dirty="0"/>
              <a:t> </a:t>
            </a:r>
            <a:r>
              <a:rPr lang="en-US" sz="2600" dirty="0" err="1"/>
              <a:t>jasnoće</a:t>
            </a:r>
            <a:r>
              <a:rPr lang="en-US" sz="2600" dirty="0"/>
              <a:t>, </a:t>
            </a:r>
            <a:r>
              <a:rPr lang="en-US" sz="2600" dirty="0" err="1"/>
              <a:t>ali</a:t>
            </a:r>
            <a:r>
              <a:rPr lang="en-US" sz="2600" dirty="0"/>
              <a:t> ne </a:t>
            </a:r>
            <a:r>
              <a:rPr lang="en-US" sz="2600" dirty="0" err="1"/>
              <a:t>daje</a:t>
            </a:r>
            <a:r>
              <a:rPr lang="en-US" sz="2600" dirty="0"/>
              <a:t> </a:t>
            </a:r>
            <a:r>
              <a:rPr lang="en-US" sz="2600" dirty="0" err="1"/>
              <a:t>precizno</a:t>
            </a:r>
            <a:r>
              <a:rPr lang="en-US" sz="2600" dirty="0"/>
              <a:t> </a:t>
            </a:r>
            <a:r>
              <a:rPr lang="en-US" sz="2600" dirty="0" err="1"/>
              <a:t>razumevanje</a:t>
            </a:r>
            <a:r>
              <a:rPr lang="en-US" sz="2600" dirty="0"/>
              <a:t> </a:t>
            </a:r>
            <a:r>
              <a:rPr lang="en-US" sz="2600" dirty="0" err="1"/>
              <a:t>funkcionisanja</a:t>
            </a:r>
            <a:r>
              <a:rPr lang="en-US" sz="2600" dirty="0"/>
              <a:t>.</a:t>
            </a:r>
          </a:p>
          <a:p>
            <a:pPr marL="0" indent="0">
              <a:buNone/>
            </a:pPr>
            <a:r>
              <a:rPr lang="en-US" sz="2600" b="1" dirty="0"/>
              <a:t>3. </a:t>
            </a:r>
            <a:r>
              <a:rPr lang="en-US" sz="2600" b="1" dirty="0" err="1"/>
              <a:t>Politetični</a:t>
            </a:r>
            <a:r>
              <a:rPr lang="en-US" sz="2600" b="1" dirty="0"/>
              <a:t> </a:t>
            </a:r>
            <a:r>
              <a:rPr lang="en-US" sz="2600" b="1" dirty="0" err="1"/>
              <a:t>kriterijumi</a:t>
            </a:r>
            <a:r>
              <a:rPr lang="en-US" sz="2600" b="1" dirty="0"/>
              <a:t> (DSM/ICD)</a:t>
            </a:r>
          </a:p>
          <a:p>
            <a:r>
              <a:rPr lang="en-US" sz="2600" dirty="0"/>
              <a:t>Za </a:t>
            </a:r>
            <a:r>
              <a:rPr lang="en-US" sz="2600" dirty="0" err="1"/>
              <a:t>dijagnozu</a:t>
            </a:r>
            <a:r>
              <a:rPr lang="en-US" sz="2600" dirty="0"/>
              <a:t> je </a:t>
            </a:r>
            <a:r>
              <a:rPr lang="en-US" sz="2600" dirty="0" err="1"/>
              <a:t>dovoljno</a:t>
            </a:r>
            <a:r>
              <a:rPr lang="en-US" sz="2600" dirty="0"/>
              <a:t> </a:t>
            </a:r>
            <a:r>
              <a:rPr lang="en-US" sz="2600" dirty="0" err="1"/>
              <a:t>ispuniti</a:t>
            </a:r>
            <a:r>
              <a:rPr lang="en-US" sz="2600" dirty="0"/>
              <a:t> </a:t>
            </a:r>
            <a:r>
              <a:rPr lang="en-US" sz="2600" i="1" dirty="0"/>
              <a:t>deo</a:t>
            </a:r>
            <a:r>
              <a:rPr lang="en-US" sz="2600" dirty="0"/>
              <a:t> </a:t>
            </a:r>
            <a:r>
              <a:rPr lang="en-US" sz="2600" dirty="0" err="1"/>
              <a:t>kriterijuma</a:t>
            </a:r>
            <a:endParaRPr lang="en-US" sz="2600" dirty="0"/>
          </a:p>
          <a:p>
            <a:r>
              <a:rPr lang="en-US" sz="2600" dirty="0" err="1"/>
              <a:t>Dve</a:t>
            </a:r>
            <a:r>
              <a:rPr lang="en-US" sz="2600" dirty="0"/>
              <a:t> </a:t>
            </a:r>
            <a:r>
              <a:rPr lang="en-US" sz="2600" dirty="0" err="1"/>
              <a:t>osobe</a:t>
            </a:r>
            <a:r>
              <a:rPr lang="en-US" sz="2600" dirty="0"/>
              <a:t> </a:t>
            </a:r>
            <a:r>
              <a:rPr lang="en-US" sz="2600" dirty="0" err="1"/>
              <a:t>sa</a:t>
            </a:r>
            <a:r>
              <a:rPr lang="en-US" sz="2600" dirty="0"/>
              <a:t> </a:t>
            </a:r>
            <a:r>
              <a:rPr lang="en-US" sz="2600" dirty="0" err="1"/>
              <a:t>potpuno</a:t>
            </a:r>
            <a:r>
              <a:rPr lang="en-US" sz="2600" dirty="0"/>
              <a:t> </a:t>
            </a:r>
            <a:r>
              <a:rPr lang="en-US" sz="2600" dirty="0" err="1"/>
              <a:t>različitim</a:t>
            </a:r>
            <a:r>
              <a:rPr lang="en-US" sz="2600" dirty="0"/>
              <a:t> </a:t>
            </a:r>
            <a:r>
              <a:rPr lang="en-US" sz="2600" dirty="0" err="1"/>
              <a:t>profilima</a:t>
            </a:r>
            <a:r>
              <a:rPr lang="en-US" sz="2600" dirty="0"/>
              <a:t> → </a:t>
            </a:r>
            <a:r>
              <a:rPr lang="en-US" sz="2600" dirty="0" err="1"/>
              <a:t>ista</a:t>
            </a:r>
            <a:r>
              <a:rPr lang="en-US" sz="2600" dirty="0"/>
              <a:t> </a:t>
            </a:r>
            <a:r>
              <a:rPr lang="en-US" sz="2600" dirty="0" err="1"/>
              <a:t>dijagnoza</a:t>
            </a:r>
            <a:br>
              <a:rPr lang="en-US" sz="2600" dirty="0"/>
            </a:br>
            <a:r>
              <a:rPr lang="en-US" sz="2600" dirty="0"/>
              <a:t>➡ </a:t>
            </a:r>
            <a:r>
              <a:rPr lang="en-US" sz="2600" dirty="0" err="1"/>
              <a:t>Smanjena</a:t>
            </a:r>
            <a:r>
              <a:rPr lang="en-US" sz="2600" dirty="0"/>
              <a:t> </a:t>
            </a:r>
            <a:r>
              <a:rPr lang="en-US" sz="2600" dirty="0" err="1"/>
              <a:t>validnost</a:t>
            </a:r>
            <a:r>
              <a:rPr lang="en-US" sz="2600" dirty="0"/>
              <a:t> </a:t>
            </a:r>
            <a:r>
              <a:rPr lang="en-US" sz="2600" dirty="0" err="1"/>
              <a:t>i</a:t>
            </a:r>
            <a:r>
              <a:rPr lang="en-US" sz="2600" dirty="0"/>
              <a:t> </a:t>
            </a:r>
            <a:r>
              <a:rPr lang="en-US" sz="2600" dirty="0" err="1"/>
              <a:t>smisao</a:t>
            </a:r>
            <a:r>
              <a:rPr lang="en-US" sz="2600" dirty="0"/>
              <a:t> </a:t>
            </a:r>
            <a:r>
              <a:rPr lang="en-US" sz="2600" dirty="0" err="1"/>
              <a:t>povezivanja</a:t>
            </a:r>
            <a:r>
              <a:rPr lang="en-US" sz="2600" dirty="0"/>
              <a:t> </a:t>
            </a:r>
            <a:r>
              <a:rPr lang="en-US" sz="2600" dirty="0" err="1"/>
              <a:t>dijagnoza</a:t>
            </a:r>
            <a:r>
              <a:rPr lang="en-US" sz="2600" dirty="0"/>
              <a:t> </a:t>
            </a:r>
            <a:r>
              <a:rPr lang="en-US" sz="2600" dirty="0" err="1"/>
              <a:t>sa</a:t>
            </a:r>
            <a:r>
              <a:rPr lang="en-US" sz="2600" dirty="0"/>
              <a:t> </a:t>
            </a:r>
            <a:r>
              <a:rPr lang="en-US" sz="2600" dirty="0" err="1"/>
              <a:t>testovima</a:t>
            </a:r>
            <a:r>
              <a:rPr lang="en-US" sz="2600" dirty="0"/>
              <a:t> </a:t>
            </a:r>
            <a:r>
              <a:rPr lang="en-US" sz="2600" dirty="0" err="1"/>
              <a:t>ličnosti</a:t>
            </a:r>
            <a:endParaRPr lang="en-US" sz="2600" dirty="0"/>
          </a:p>
          <a:p>
            <a:pPr marL="0" indent="0">
              <a:buNone/>
            </a:pPr>
            <a:r>
              <a:rPr lang="en-US" sz="2600" b="1" dirty="0"/>
              <a:t>4. </a:t>
            </a:r>
            <a:r>
              <a:rPr lang="en-US" sz="2600" b="1" dirty="0" err="1"/>
              <a:t>Dijagnoze</a:t>
            </a:r>
            <a:r>
              <a:rPr lang="en-US" sz="2600" b="1" dirty="0"/>
              <a:t> ne </a:t>
            </a:r>
            <a:r>
              <a:rPr lang="en-US" sz="2600" b="1" dirty="0" err="1"/>
              <a:t>predstavljaju</a:t>
            </a:r>
            <a:r>
              <a:rPr lang="en-US" sz="2600" b="1" dirty="0"/>
              <a:t> </a:t>
            </a:r>
            <a:r>
              <a:rPr lang="en-US" sz="2600" b="1" dirty="0" err="1"/>
              <a:t>prave</a:t>
            </a:r>
            <a:r>
              <a:rPr lang="en-US" sz="2600" b="1" dirty="0"/>
              <a:t> </a:t>
            </a:r>
            <a:r>
              <a:rPr lang="en-US" sz="2600" b="1" dirty="0" err="1"/>
              <a:t>prirodne</a:t>
            </a:r>
            <a:r>
              <a:rPr lang="en-US" sz="2600" b="1" dirty="0"/>
              <a:t> </a:t>
            </a:r>
            <a:r>
              <a:rPr lang="en-US" sz="2600" b="1" dirty="0" err="1"/>
              <a:t>kategorije</a:t>
            </a:r>
            <a:endParaRPr lang="en-US" sz="2600" b="1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1319646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BEE70-7FE2-E1CD-887F-4101F3E7C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Slabosti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kategorijalnih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pristupa</a:t>
            </a:r>
            <a:b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zašto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kategorije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pucaju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kada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gledamo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realne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ljude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sr-Latn-RS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3BA0D5-37F0-5515-8D50-FBBDA1FDC9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400" dirty="0" err="1"/>
              <a:t>Iz</a:t>
            </a:r>
            <a:r>
              <a:rPr lang="en-US" sz="2400" dirty="0"/>
              <a:t> </a:t>
            </a:r>
            <a:r>
              <a:rPr lang="en-US" sz="2400" dirty="0" err="1"/>
              <a:t>didaktičkih</a:t>
            </a:r>
            <a:r>
              <a:rPr lang="en-US" sz="2400" dirty="0"/>
              <a:t> </a:t>
            </a:r>
            <a:r>
              <a:rPr lang="en-US" sz="2400" dirty="0" err="1"/>
              <a:t>razloga</a:t>
            </a:r>
            <a:r>
              <a:rPr lang="en-US" sz="2400" dirty="0"/>
              <a:t> </a:t>
            </a:r>
            <a:r>
              <a:rPr lang="en-US" sz="2400" dirty="0" err="1"/>
              <a:t>grupisaćemo</a:t>
            </a:r>
            <a:r>
              <a:rPr lang="en-US" sz="2400" dirty="0"/>
              <a:t> </a:t>
            </a:r>
            <a:r>
              <a:rPr lang="en-US" sz="2400" dirty="0" err="1"/>
              <a:t>probleme</a:t>
            </a:r>
            <a:r>
              <a:rPr lang="en-US" sz="2400" dirty="0"/>
              <a:t> u </a:t>
            </a:r>
            <a:r>
              <a:rPr lang="en-US" sz="2400" dirty="0" err="1"/>
              <a:t>četiri</a:t>
            </a:r>
            <a:r>
              <a:rPr lang="en-US" sz="2400" dirty="0"/>
              <a:t> </a:t>
            </a:r>
            <a:r>
              <a:rPr lang="en-US" sz="2400" dirty="0" err="1"/>
              <a:t>oblasti</a:t>
            </a:r>
            <a:r>
              <a:rPr lang="en-US" sz="2400" dirty="0"/>
              <a:t>:</a:t>
            </a:r>
          </a:p>
          <a:p>
            <a:pPr>
              <a:buFont typeface="+mj-lt"/>
              <a:buAutoNum type="arabicPeriod"/>
            </a:pPr>
            <a:r>
              <a:rPr lang="en-US" sz="2400" b="1" dirty="0" err="1"/>
              <a:t>Strukturalni</a:t>
            </a:r>
            <a:r>
              <a:rPr lang="en-US" sz="2400" b="1" dirty="0"/>
              <a:t> problem</a:t>
            </a:r>
            <a:br>
              <a:rPr lang="en-US" sz="2400" dirty="0"/>
            </a:br>
            <a:r>
              <a:rPr lang="en-US" sz="2400" dirty="0"/>
              <a:t>(</a:t>
            </a:r>
            <a:r>
              <a:rPr lang="en-US" sz="2400" dirty="0" err="1"/>
              <a:t>kategorije</a:t>
            </a:r>
            <a:r>
              <a:rPr lang="en-US" sz="2400" dirty="0"/>
              <a:t> ne prate </a:t>
            </a:r>
            <a:r>
              <a:rPr lang="en-US" sz="2400" dirty="0" err="1"/>
              <a:t>prirodnu</a:t>
            </a:r>
            <a:r>
              <a:rPr lang="en-US" sz="2400" dirty="0"/>
              <a:t> </a:t>
            </a:r>
            <a:r>
              <a:rPr lang="en-US" sz="2400" dirty="0" err="1"/>
              <a:t>strukturu</a:t>
            </a:r>
            <a:r>
              <a:rPr lang="en-US" sz="2400" dirty="0"/>
              <a:t> </a:t>
            </a:r>
            <a:r>
              <a:rPr lang="en-US" sz="2400" dirty="0" err="1"/>
              <a:t>psihičkog</a:t>
            </a:r>
            <a:r>
              <a:rPr lang="en-US" sz="2400" dirty="0"/>
              <a:t> </a:t>
            </a:r>
            <a:r>
              <a:rPr lang="en-US" sz="2400" dirty="0" err="1"/>
              <a:t>funkcionisanja</a:t>
            </a:r>
            <a:r>
              <a:rPr lang="en-US" sz="2400" dirty="0"/>
              <a:t>)</a:t>
            </a:r>
          </a:p>
          <a:p>
            <a:pPr>
              <a:buFont typeface="+mj-lt"/>
              <a:buAutoNum type="arabicPeriod"/>
            </a:pPr>
            <a:r>
              <a:rPr lang="en-US" sz="2400" b="1" dirty="0" err="1"/>
              <a:t>Problemi</a:t>
            </a:r>
            <a:r>
              <a:rPr lang="en-US" sz="2400" b="1" dirty="0"/>
              <a:t> </a:t>
            </a:r>
            <a:r>
              <a:rPr lang="en-US" sz="2400" b="1" dirty="0" err="1"/>
              <a:t>pouzdanosti</a:t>
            </a:r>
            <a:r>
              <a:rPr lang="en-US" sz="2400" b="1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</a:t>
            </a:r>
            <a:r>
              <a:rPr lang="en-US" sz="2400" b="1" dirty="0" err="1"/>
              <a:t>validnosti</a:t>
            </a:r>
            <a:br>
              <a:rPr lang="en-US" sz="2400" dirty="0"/>
            </a:br>
            <a:r>
              <a:rPr lang="en-US" sz="2400" dirty="0"/>
              <a:t>(</a:t>
            </a:r>
            <a:r>
              <a:rPr lang="en-US" sz="2400" dirty="0" err="1"/>
              <a:t>dijagnoze</a:t>
            </a:r>
            <a:r>
              <a:rPr lang="en-US" sz="2400" dirty="0"/>
              <a:t> </a:t>
            </a:r>
            <a:r>
              <a:rPr lang="en-US" sz="2400" dirty="0" err="1"/>
              <a:t>nisu</a:t>
            </a:r>
            <a:r>
              <a:rPr lang="en-US" sz="2400" dirty="0"/>
              <a:t> </a:t>
            </a:r>
            <a:r>
              <a:rPr lang="en-US" sz="2400" dirty="0" err="1"/>
              <a:t>stabilne</a:t>
            </a:r>
            <a:r>
              <a:rPr lang="en-US" sz="2400" dirty="0"/>
              <a:t>, </a:t>
            </a:r>
            <a:r>
              <a:rPr lang="en-US" sz="2400" dirty="0" err="1"/>
              <a:t>preklapaju</a:t>
            </a:r>
            <a:r>
              <a:rPr lang="en-US" sz="2400" dirty="0"/>
              <a:t> se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slabo</a:t>
            </a:r>
            <a:r>
              <a:rPr lang="en-US" sz="2400" dirty="0"/>
              <a:t> </a:t>
            </a:r>
            <a:r>
              <a:rPr lang="en-US" sz="2400" dirty="0" err="1"/>
              <a:t>predviđaju</a:t>
            </a:r>
            <a:r>
              <a:rPr lang="en-US" sz="2400" dirty="0"/>
              <a:t>)</a:t>
            </a:r>
          </a:p>
          <a:p>
            <a:pPr>
              <a:buFont typeface="+mj-lt"/>
              <a:buAutoNum type="arabicPeriod"/>
            </a:pPr>
            <a:r>
              <a:rPr lang="en-US" sz="2400" b="1" dirty="0" err="1"/>
              <a:t>Konceptualna</a:t>
            </a:r>
            <a:r>
              <a:rPr lang="en-US" sz="2400" b="1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</a:t>
            </a:r>
            <a:r>
              <a:rPr lang="en-US" sz="2400" b="1" dirty="0" err="1"/>
              <a:t>etiološka</a:t>
            </a:r>
            <a:r>
              <a:rPr lang="en-US" sz="2400" b="1" dirty="0"/>
              <a:t> </a:t>
            </a:r>
            <a:r>
              <a:rPr lang="en-US" sz="2400" b="1" dirty="0" err="1"/>
              <a:t>ograničenja</a:t>
            </a:r>
            <a:br>
              <a:rPr lang="en-US" sz="2400" dirty="0"/>
            </a:br>
            <a:r>
              <a:rPr lang="en-US" sz="2400" dirty="0"/>
              <a:t>(</a:t>
            </a:r>
            <a:r>
              <a:rPr lang="en-US" sz="2400" dirty="0" err="1"/>
              <a:t>nema</a:t>
            </a:r>
            <a:r>
              <a:rPr lang="en-US" sz="2400" dirty="0"/>
              <a:t> </a:t>
            </a:r>
            <a:r>
              <a:rPr lang="en-US" sz="2400" dirty="0" err="1"/>
              <a:t>jasnih</a:t>
            </a:r>
            <a:r>
              <a:rPr lang="en-US" sz="2400" dirty="0"/>
              <a:t> </a:t>
            </a:r>
            <a:r>
              <a:rPr lang="en-US" sz="2400" dirty="0" err="1"/>
              <a:t>uzroka</a:t>
            </a:r>
            <a:r>
              <a:rPr lang="en-US" sz="2400" dirty="0"/>
              <a:t>, </a:t>
            </a:r>
            <a:r>
              <a:rPr lang="en-US" sz="2400" dirty="0" err="1"/>
              <a:t>teorijskih</a:t>
            </a:r>
            <a:r>
              <a:rPr lang="en-US" sz="2400" dirty="0"/>
              <a:t> </a:t>
            </a:r>
            <a:r>
              <a:rPr lang="en-US" sz="2400" dirty="0" err="1"/>
              <a:t>modela</a:t>
            </a:r>
            <a:r>
              <a:rPr lang="en-US" sz="2400" dirty="0"/>
              <a:t>, </a:t>
            </a:r>
            <a:r>
              <a:rPr lang="en-US" sz="2400" dirty="0" err="1"/>
              <a:t>niti</a:t>
            </a:r>
            <a:r>
              <a:rPr lang="en-US" sz="2400" dirty="0"/>
              <a:t> </a:t>
            </a:r>
            <a:r>
              <a:rPr lang="en-US" sz="2400" dirty="0" err="1"/>
              <a:t>latentnih</a:t>
            </a:r>
            <a:r>
              <a:rPr lang="en-US" sz="2400" dirty="0"/>
              <a:t> </a:t>
            </a:r>
            <a:r>
              <a:rPr lang="en-US" sz="2400" dirty="0" err="1"/>
              <a:t>faktora</a:t>
            </a:r>
            <a:r>
              <a:rPr lang="en-US" sz="2400" dirty="0"/>
              <a:t>)</a:t>
            </a:r>
          </a:p>
          <a:p>
            <a:pPr>
              <a:buFont typeface="+mj-lt"/>
              <a:buAutoNum type="arabicPeriod"/>
            </a:pPr>
            <a:r>
              <a:rPr lang="en-US" sz="2400" b="1" dirty="0" err="1"/>
              <a:t>Problemi</a:t>
            </a:r>
            <a:r>
              <a:rPr lang="en-US" sz="2400" b="1" dirty="0"/>
              <a:t> u </a:t>
            </a:r>
            <a:r>
              <a:rPr lang="en-US" sz="2400" b="1" dirty="0" err="1"/>
              <a:t>primeni</a:t>
            </a:r>
            <a:br>
              <a:rPr lang="en-US" sz="2400" dirty="0"/>
            </a:br>
            <a:r>
              <a:rPr lang="en-US" sz="2400" dirty="0"/>
              <a:t>(</a:t>
            </a:r>
            <a:r>
              <a:rPr lang="en-US" sz="2400" dirty="0" err="1"/>
              <a:t>loša</a:t>
            </a:r>
            <a:r>
              <a:rPr lang="en-US" sz="2400" dirty="0"/>
              <a:t> </a:t>
            </a:r>
            <a:r>
              <a:rPr lang="en-US" sz="2400" dirty="0" err="1"/>
              <a:t>klinička</a:t>
            </a:r>
            <a:r>
              <a:rPr lang="en-US" sz="2400" dirty="0"/>
              <a:t> </a:t>
            </a:r>
            <a:r>
              <a:rPr lang="en-US" sz="2400" dirty="0" err="1"/>
              <a:t>upotrebljivost</a:t>
            </a:r>
            <a:r>
              <a:rPr lang="en-US" sz="2400" dirty="0"/>
              <a:t>)</a:t>
            </a:r>
          </a:p>
          <a:p>
            <a:pPr marL="0" indent="0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b="1" dirty="0" err="1">
                <a:solidFill>
                  <a:srgbClr val="FF0000"/>
                </a:solidFill>
              </a:rPr>
              <a:t>Napomena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  <a:r>
              <a:rPr lang="en-US" b="1" dirty="0" err="1">
                <a:solidFill>
                  <a:srgbClr val="FF0000"/>
                </a:solidFill>
              </a:rPr>
              <a:t>ovaj</a:t>
            </a:r>
            <a:r>
              <a:rPr lang="en-US" b="1" dirty="0">
                <a:solidFill>
                  <a:srgbClr val="FF0000"/>
                </a:solidFill>
              </a:rPr>
              <a:t> deo </a:t>
            </a:r>
            <a:r>
              <a:rPr lang="en-US" b="1" dirty="0" err="1">
                <a:solidFill>
                  <a:srgbClr val="FF0000"/>
                </a:solidFill>
              </a:rPr>
              <a:t>predavanja</a:t>
            </a:r>
            <a:r>
              <a:rPr lang="en-US" b="1" dirty="0">
                <a:solidFill>
                  <a:srgbClr val="FF0000"/>
                </a:solidFill>
              </a:rPr>
              <a:t> ne </a:t>
            </a:r>
            <a:r>
              <a:rPr lang="en-US" b="1" dirty="0" err="1">
                <a:solidFill>
                  <a:srgbClr val="FF0000"/>
                </a:solidFill>
              </a:rPr>
              <a:t>preskačite</a:t>
            </a:r>
            <a:r>
              <a:rPr lang="en-US" b="1" dirty="0">
                <a:solidFill>
                  <a:srgbClr val="FF0000"/>
                </a:solidFill>
              </a:rPr>
              <a:t>. Ja ga </a:t>
            </a:r>
            <a:r>
              <a:rPr lang="en-US" b="1" dirty="0" err="1">
                <a:solidFill>
                  <a:srgbClr val="FF0000"/>
                </a:solidFill>
              </a:rPr>
              <a:t>nikad</a:t>
            </a:r>
            <a:r>
              <a:rPr lang="en-US" b="1" dirty="0">
                <a:solidFill>
                  <a:srgbClr val="FF0000"/>
                </a:solidFill>
              </a:rPr>
              <a:t> ne </a:t>
            </a:r>
            <a:r>
              <a:rPr lang="en-US" b="1" dirty="0" err="1">
                <a:solidFill>
                  <a:srgbClr val="FF0000"/>
                </a:solidFill>
              </a:rPr>
              <a:t>preskočim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ispitu</a:t>
            </a:r>
            <a:r>
              <a:rPr lang="en-US" b="1" dirty="0">
                <a:solidFill>
                  <a:srgbClr val="FF0000"/>
                </a:solidFill>
              </a:rPr>
              <a:t>.</a:t>
            </a:r>
            <a:endParaRPr lang="sr-Latn-R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6798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5BF33-41B0-519B-4D5E-16A9057B3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Strukturalni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kategorijalnog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pristupa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EC590-0642-20E8-5F21-A17301FC8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6343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Unutarkategorijalna</a:t>
            </a:r>
            <a:r>
              <a:rPr lang="en-US" sz="2400" b="1" dirty="0"/>
              <a:t> </a:t>
            </a:r>
            <a:r>
              <a:rPr lang="en-US" sz="2400" b="1" dirty="0" err="1"/>
              <a:t>heterogenost</a:t>
            </a:r>
            <a:endParaRPr lang="en-US" sz="2400" b="1" dirty="0"/>
          </a:p>
          <a:p>
            <a:r>
              <a:rPr lang="en-US" sz="2400" b="1" dirty="0" err="1"/>
              <a:t>Unutrašnja</a:t>
            </a:r>
            <a:r>
              <a:rPr lang="en-US" sz="2400" b="1" dirty="0"/>
              <a:t> </a:t>
            </a:r>
            <a:r>
              <a:rPr lang="en-US" sz="2400" b="1" dirty="0" err="1"/>
              <a:t>heterogenost</a:t>
            </a:r>
            <a:r>
              <a:rPr lang="en-US" sz="2400" b="1" dirty="0"/>
              <a:t> </a:t>
            </a:r>
            <a:r>
              <a:rPr lang="en-US" sz="2400" b="1" dirty="0" err="1"/>
              <a:t>dijagnoza</a:t>
            </a:r>
            <a:endParaRPr lang="en-US" sz="2400" b="1" dirty="0"/>
          </a:p>
          <a:p>
            <a:r>
              <a:rPr lang="en-US" sz="2400" dirty="0" err="1"/>
              <a:t>Jedna</a:t>
            </a:r>
            <a:r>
              <a:rPr lang="en-US" sz="2400" dirty="0"/>
              <a:t> </a:t>
            </a:r>
            <a:r>
              <a:rPr lang="en-US" sz="2400" dirty="0" err="1"/>
              <a:t>dijagnoza</a:t>
            </a:r>
            <a:r>
              <a:rPr lang="en-US" sz="2400" dirty="0"/>
              <a:t> = </a:t>
            </a:r>
            <a:r>
              <a:rPr lang="en-US" sz="2400" i="1" dirty="0" err="1"/>
              <a:t>radikalno</a:t>
            </a:r>
            <a:r>
              <a:rPr lang="en-US" sz="2400" i="1" dirty="0"/>
              <a:t> </a:t>
            </a:r>
            <a:r>
              <a:rPr lang="en-US" sz="2400" i="1" dirty="0" err="1"/>
              <a:t>različiti</a:t>
            </a:r>
            <a:r>
              <a:rPr lang="en-US" sz="2400" i="1" dirty="0"/>
              <a:t> </a:t>
            </a:r>
            <a:r>
              <a:rPr lang="en-US" sz="2400" i="1" dirty="0" err="1"/>
              <a:t>klinički</a:t>
            </a:r>
            <a:r>
              <a:rPr lang="en-US" sz="2400" i="1" dirty="0"/>
              <a:t> </a:t>
            </a:r>
            <a:r>
              <a:rPr lang="en-US" sz="2400" i="1" dirty="0" err="1"/>
              <a:t>profili</a:t>
            </a:r>
            <a:endParaRPr lang="en-US" sz="2400" dirty="0"/>
          </a:p>
          <a:p>
            <a:r>
              <a:rPr lang="en-US" sz="2400" dirty="0"/>
              <a:t>Primer: </a:t>
            </a:r>
            <a:r>
              <a:rPr lang="en-US" sz="2400" b="1" dirty="0" err="1"/>
              <a:t>Granični</a:t>
            </a:r>
            <a:r>
              <a:rPr lang="en-US" sz="2400" b="1" dirty="0"/>
              <a:t> PL</a:t>
            </a:r>
            <a:endParaRPr lang="en-US" sz="2400" dirty="0"/>
          </a:p>
          <a:p>
            <a:pPr lvl="1"/>
            <a:r>
              <a:rPr lang="en-US" dirty="0"/>
              <a:t>9 </a:t>
            </a:r>
            <a:r>
              <a:rPr lang="en-US" dirty="0" err="1"/>
              <a:t>kriterijuma</a:t>
            </a:r>
            <a:r>
              <a:rPr lang="en-US" dirty="0"/>
              <a:t> → </a:t>
            </a:r>
            <a:r>
              <a:rPr lang="en-US" dirty="0" err="1"/>
              <a:t>dovoljno</a:t>
            </a:r>
            <a:r>
              <a:rPr lang="en-US" dirty="0"/>
              <a:t> </a:t>
            </a:r>
            <a:r>
              <a:rPr lang="en-US" b="1" dirty="0"/>
              <a:t>5</a:t>
            </a:r>
            <a:endParaRPr lang="en-US" dirty="0"/>
          </a:p>
          <a:p>
            <a:pPr lvl="1"/>
            <a:r>
              <a:rPr lang="en-US" dirty="0"/>
              <a:t>126 </a:t>
            </a:r>
            <a:r>
              <a:rPr lang="en-US" dirty="0" err="1"/>
              <a:t>mogućih</a:t>
            </a:r>
            <a:r>
              <a:rPr lang="en-US" dirty="0"/>
              <a:t> </a:t>
            </a:r>
            <a:r>
              <a:rPr lang="en-US" dirty="0" err="1"/>
              <a:t>kombinacija</a:t>
            </a:r>
            <a:r>
              <a:rPr lang="en-US" dirty="0"/>
              <a:t> </a:t>
            </a:r>
            <a:r>
              <a:rPr lang="en-US" dirty="0" err="1"/>
              <a:t>simptoma</a:t>
            </a:r>
            <a:r>
              <a:rPr lang="en-US" dirty="0"/>
              <a:t> → </a:t>
            </a:r>
            <a:r>
              <a:rPr lang="en-US" dirty="0" err="1"/>
              <a:t>ista</a:t>
            </a:r>
            <a:r>
              <a:rPr lang="en-US" dirty="0"/>
              <a:t> </a:t>
            </a:r>
            <a:r>
              <a:rPr lang="en-US" dirty="0" err="1"/>
              <a:t>dijagnoza</a:t>
            </a:r>
            <a:endParaRPr lang="en-US" dirty="0"/>
          </a:p>
          <a:p>
            <a:r>
              <a:rPr lang="en-US" sz="2400" dirty="0"/>
              <a:t>„Ista </a:t>
            </a:r>
            <a:r>
              <a:rPr lang="en-US" sz="2400" dirty="0" err="1"/>
              <a:t>etiketa</a:t>
            </a:r>
            <a:r>
              <a:rPr lang="en-US" sz="2400" dirty="0"/>
              <a:t>“ ne </a:t>
            </a:r>
            <a:r>
              <a:rPr lang="en-US" sz="2400" dirty="0" err="1"/>
              <a:t>znači</a:t>
            </a:r>
            <a:r>
              <a:rPr lang="en-US" sz="2400" dirty="0"/>
              <a:t> </a:t>
            </a:r>
            <a:r>
              <a:rPr lang="en-US" sz="2400" dirty="0" err="1"/>
              <a:t>isto</a:t>
            </a:r>
            <a:r>
              <a:rPr lang="en-US" sz="2400" dirty="0"/>
              <a:t> </a:t>
            </a:r>
            <a:r>
              <a:rPr lang="en-US" sz="2400" dirty="0" err="1"/>
              <a:t>funkcionisanje</a:t>
            </a:r>
            <a:br>
              <a:rPr lang="en-US" sz="2400" dirty="0"/>
            </a:br>
            <a:r>
              <a:rPr lang="en-US" sz="2400" dirty="0"/>
              <a:t>(</a:t>
            </a:r>
            <a:r>
              <a:rPr lang="en-US" sz="2400" dirty="0" err="1"/>
              <a:t>Widiger</a:t>
            </a:r>
            <a:r>
              <a:rPr lang="en-US" sz="2400" dirty="0"/>
              <a:t>, 2011)</a:t>
            </a:r>
          </a:p>
          <a:p>
            <a:endParaRPr lang="en-US" sz="2400" dirty="0"/>
          </a:p>
          <a:p>
            <a:pPr marL="0" indent="0" algn="r">
              <a:buNone/>
            </a:pPr>
            <a:r>
              <a:rPr lang="en-US" sz="2400" dirty="0"/>
              <a:t>👉 </a:t>
            </a:r>
            <a:r>
              <a:rPr lang="en-US" sz="2400" i="1" dirty="0" err="1"/>
              <a:t>Dijagnoza</a:t>
            </a:r>
            <a:r>
              <a:rPr lang="en-US" sz="2400" dirty="0"/>
              <a:t> </a:t>
            </a:r>
            <a:r>
              <a:rPr lang="en-US" sz="2400" dirty="0" err="1"/>
              <a:t>nije</a:t>
            </a:r>
            <a:r>
              <a:rPr lang="en-US" sz="2400" dirty="0"/>
              <a:t> </a:t>
            </a:r>
            <a:r>
              <a:rPr lang="en-US" sz="2400" dirty="0" err="1"/>
              <a:t>opis</a:t>
            </a:r>
            <a:r>
              <a:rPr lang="en-US" sz="2400" dirty="0"/>
              <a:t> </a:t>
            </a:r>
            <a:r>
              <a:rPr lang="en-US" sz="2400" dirty="0" err="1"/>
              <a:t>osobe</a:t>
            </a:r>
            <a:r>
              <a:rPr lang="en-US" sz="2400" dirty="0"/>
              <a:t> — </a:t>
            </a:r>
            <a:r>
              <a:rPr lang="en-US" sz="2400" dirty="0" err="1"/>
              <a:t>ona</a:t>
            </a:r>
            <a:r>
              <a:rPr lang="en-US" sz="2400" dirty="0"/>
              <a:t> je </a:t>
            </a:r>
            <a:r>
              <a:rPr lang="en-US" sz="2400" dirty="0" err="1"/>
              <a:t>administrativna</a:t>
            </a:r>
            <a:r>
              <a:rPr lang="en-US" sz="2400" dirty="0"/>
              <a:t> </a:t>
            </a:r>
            <a:r>
              <a:rPr lang="en-US" sz="2400" dirty="0" err="1"/>
              <a:t>skraćenica</a:t>
            </a:r>
            <a:r>
              <a:rPr lang="en-US" sz="2400" dirty="0"/>
              <a:t>.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2221635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72F46-622E-6271-263F-0144AB0C4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5397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Preklapanje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kriterijuma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BEE9D-22FA-03FE-149A-44EC86750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3040"/>
            <a:ext cx="10515600" cy="4956047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Preklapanje</a:t>
            </a:r>
            <a:r>
              <a:rPr lang="en-US" sz="2400" b="1" dirty="0"/>
              <a:t> </a:t>
            </a:r>
            <a:r>
              <a:rPr lang="en-US" sz="2400" b="1" dirty="0" err="1"/>
              <a:t>simptoma</a:t>
            </a:r>
            <a:r>
              <a:rPr lang="en-US" sz="2400" b="1" dirty="0"/>
              <a:t> </a:t>
            </a:r>
            <a:r>
              <a:rPr lang="en-US" sz="2400" b="1" dirty="0" err="1"/>
              <a:t>među</a:t>
            </a:r>
            <a:r>
              <a:rPr lang="en-US" sz="2400" b="1" dirty="0"/>
              <a:t> </a:t>
            </a:r>
            <a:r>
              <a:rPr lang="en-US" sz="2400" b="1" dirty="0" err="1"/>
              <a:t>dijagnozama</a:t>
            </a:r>
            <a:endParaRPr lang="en-US" sz="2400" b="1" dirty="0"/>
          </a:p>
          <a:p>
            <a:r>
              <a:rPr lang="en-US" sz="2400" dirty="0" err="1"/>
              <a:t>Afektivna</a:t>
            </a:r>
            <a:r>
              <a:rPr lang="en-US" sz="2400" dirty="0"/>
              <a:t> </a:t>
            </a:r>
            <a:r>
              <a:rPr lang="en-US" sz="2400" dirty="0" err="1"/>
              <a:t>nestabilnost</a:t>
            </a:r>
            <a:endParaRPr lang="en-US" sz="2400" dirty="0"/>
          </a:p>
          <a:p>
            <a:r>
              <a:rPr lang="en-US" sz="2400" dirty="0" err="1"/>
              <a:t>Nesanica</a:t>
            </a:r>
            <a:endParaRPr lang="en-US" sz="2400" dirty="0"/>
          </a:p>
          <a:p>
            <a:r>
              <a:rPr lang="en-US" sz="2400" dirty="0" err="1"/>
              <a:t>Depresivno</a:t>
            </a:r>
            <a:r>
              <a:rPr lang="en-US" sz="2400" dirty="0"/>
              <a:t> </a:t>
            </a:r>
            <a:r>
              <a:rPr lang="en-US" sz="2400" dirty="0" err="1"/>
              <a:t>raspoloženje</a:t>
            </a:r>
            <a:br>
              <a:rPr lang="en-US" sz="2400" dirty="0"/>
            </a:br>
            <a:r>
              <a:rPr lang="en-US" sz="2400" dirty="0"/>
              <a:t>➡ </a:t>
            </a:r>
            <a:r>
              <a:rPr lang="en-US" sz="2400" dirty="0" err="1"/>
              <a:t>javlja</a:t>
            </a:r>
            <a:r>
              <a:rPr lang="en-US" sz="2400" dirty="0"/>
              <a:t> se u </a:t>
            </a:r>
            <a:r>
              <a:rPr lang="en-US" sz="2400" dirty="0" err="1"/>
              <a:t>depresiji</a:t>
            </a:r>
            <a:r>
              <a:rPr lang="en-US" sz="2400" dirty="0"/>
              <a:t>, </a:t>
            </a:r>
            <a:r>
              <a:rPr lang="en-US" sz="2400" dirty="0" err="1"/>
              <a:t>bipolarnom</a:t>
            </a:r>
            <a:r>
              <a:rPr lang="en-US" sz="2400" dirty="0"/>
              <a:t>, </a:t>
            </a:r>
            <a:r>
              <a:rPr lang="en-US" sz="2400" dirty="0" err="1"/>
              <a:t>graničnom</a:t>
            </a:r>
            <a:r>
              <a:rPr lang="en-US" sz="2400" dirty="0"/>
              <a:t>, PTSD-u…</a:t>
            </a:r>
          </a:p>
          <a:p>
            <a:r>
              <a:rPr lang="en-US" sz="2400" b="1" dirty="0" err="1"/>
              <a:t>Posledice</a:t>
            </a:r>
            <a:r>
              <a:rPr lang="en-US" sz="2400" b="1" dirty="0"/>
              <a:t>:</a:t>
            </a:r>
          </a:p>
          <a:p>
            <a:r>
              <a:rPr lang="en-US" sz="2400" dirty="0"/>
              <a:t>Slaba </a:t>
            </a:r>
            <a:r>
              <a:rPr lang="en-US" sz="2400" dirty="0" err="1"/>
              <a:t>diferencijalna</a:t>
            </a:r>
            <a:r>
              <a:rPr lang="en-US" sz="2400" dirty="0"/>
              <a:t> </a:t>
            </a:r>
            <a:r>
              <a:rPr lang="en-US" sz="2400" dirty="0" err="1"/>
              <a:t>dijagnoza</a:t>
            </a:r>
            <a:endParaRPr lang="en-US" sz="2400" dirty="0"/>
          </a:p>
          <a:p>
            <a:r>
              <a:rPr lang="en-US" sz="2400" dirty="0" err="1"/>
              <a:t>Veštački</a:t>
            </a:r>
            <a:r>
              <a:rPr lang="en-US" sz="2400" dirty="0"/>
              <a:t> </a:t>
            </a:r>
            <a:r>
              <a:rPr lang="en-US" sz="2400" dirty="0" err="1"/>
              <a:t>razdvojeni</a:t>
            </a:r>
            <a:r>
              <a:rPr lang="en-US" sz="2400" dirty="0"/>
              <a:t> </a:t>
            </a:r>
            <a:r>
              <a:rPr lang="en-US" sz="2400" dirty="0" err="1"/>
              <a:t>poremećaji</a:t>
            </a:r>
            <a:endParaRPr lang="en-US" sz="2400" dirty="0"/>
          </a:p>
          <a:p>
            <a:r>
              <a:rPr lang="en-US" sz="2400" dirty="0" err="1"/>
              <a:t>Komorbiditet</a:t>
            </a:r>
            <a:r>
              <a:rPr lang="en-US" sz="2400" dirty="0"/>
              <a:t> </a:t>
            </a:r>
            <a:r>
              <a:rPr lang="en-US" sz="2400" dirty="0" err="1"/>
              <a:t>postaje</a:t>
            </a:r>
            <a:r>
              <a:rPr lang="en-US" sz="2400" dirty="0"/>
              <a:t> „</a:t>
            </a:r>
            <a:r>
              <a:rPr lang="en-US" sz="2400" dirty="0" err="1"/>
              <a:t>pravilo</a:t>
            </a:r>
            <a:r>
              <a:rPr lang="en-US" sz="2400" dirty="0"/>
              <a:t>, ne </a:t>
            </a:r>
            <a:r>
              <a:rPr lang="en-US" sz="2400" dirty="0" err="1"/>
              <a:t>izuzetak</a:t>
            </a:r>
            <a:r>
              <a:rPr lang="en-US" sz="2400" dirty="0"/>
              <a:t>“ – 6 do 8 dg </a:t>
            </a:r>
            <a:r>
              <a:rPr lang="en-US" sz="2400" dirty="0" err="1"/>
              <a:t>prosek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psihijatriji</a:t>
            </a:r>
            <a:br>
              <a:rPr lang="en-US" sz="2400" dirty="0"/>
            </a:br>
            <a:endParaRPr lang="en-US" sz="2400" dirty="0"/>
          </a:p>
          <a:p>
            <a:pPr marL="0" indent="0">
              <a:buNone/>
            </a:pPr>
            <a:r>
              <a:rPr lang="en-US" sz="2400" dirty="0"/>
              <a:t>👉 </a:t>
            </a:r>
            <a:r>
              <a:rPr lang="en-US" sz="2400" i="1" dirty="0"/>
              <a:t>Ako </a:t>
            </a:r>
            <a:r>
              <a:rPr lang="en-US" sz="2400" i="1" dirty="0" err="1"/>
              <a:t>neko</a:t>
            </a:r>
            <a:r>
              <a:rPr lang="en-US" sz="2400" i="1" dirty="0"/>
              <a:t> </a:t>
            </a:r>
            <a:r>
              <a:rPr lang="en-US" sz="2400" i="1" dirty="0" err="1"/>
              <a:t>ima</a:t>
            </a:r>
            <a:r>
              <a:rPr lang="en-US" sz="2400" i="1" dirty="0"/>
              <a:t> 3 </a:t>
            </a:r>
            <a:r>
              <a:rPr lang="en-US" sz="2400" i="1" dirty="0" err="1"/>
              <a:t>dijagnoze</a:t>
            </a:r>
            <a:r>
              <a:rPr lang="en-US" sz="2400" i="1" dirty="0"/>
              <a:t> — </a:t>
            </a:r>
            <a:r>
              <a:rPr lang="en-US" sz="2400" i="1" dirty="0" err="1"/>
              <a:t>možda</a:t>
            </a:r>
            <a:r>
              <a:rPr lang="en-US" sz="2400" i="1" dirty="0"/>
              <a:t> je problem u </a:t>
            </a:r>
            <a:r>
              <a:rPr lang="en-US" sz="2400" i="1" dirty="0" err="1"/>
              <a:t>modelu</a:t>
            </a:r>
            <a:r>
              <a:rPr lang="en-US" sz="2400" i="1" dirty="0"/>
              <a:t>, ne u </a:t>
            </a:r>
            <a:r>
              <a:rPr lang="en-US" sz="2400" i="1" dirty="0" err="1"/>
              <a:t>pacijentu</a:t>
            </a:r>
            <a:r>
              <a:rPr lang="en-US" sz="2400" i="1" dirty="0"/>
              <a:t>.</a:t>
            </a:r>
            <a:endParaRPr lang="en-US" sz="2400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2913333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C7747-7C4C-F013-88D3-E05A66670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pouzdanosti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E0EF6-5696-A521-31CA-5043361F1D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/>
              <a:t>Niska </a:t>
            </a:r>
            <a:r>
              <a:rPr lang="en-US" sz="2400" b="1" dirty="0" err="1"/>
              <a:t>pouzdanost</a:t>
            </a:r>
            <a:r>
              <a:rPr lang="en-US" sz="2400" b="1" dirty="0"/>
              <a:t> </a:t>
            </a:r>
            <a:r>
              <a:rPr lang="en-US" sz="2400" b="1" dirty="0" err="1"/>
              <a:t>kategorijalnih</a:t>
            </a:r>
            <a:r>
              <a:rPr lang="en-US" sz="2400" b="1" dirty="0"/>
              <a:t> </a:t>
            </a:r>
            <a:r>
              <a:rPr lang="en-US" sz="2400" b="1" dirty="0" err="1"/>
              <a:t>dijagnoza</a:t>
            </a:r>
            <a:endParaRPr lang="en-US" sz="2400" b="1" dirty="0"/>
          </a:p>
          <a:p>
            <a:r>
              <a:rPr lang="en-US" sz="2400" dirty="0"/>
              <a:t>Niska </a:t>
            </a:r>
            <a:r>
              <a:rPr lang="en-US" sz="2400" b="1" dirty="0"/>
              <a:t>inter-rater</a:t>
            </a:r>
            <a:r>
              <a:rPr lang="en-US" sz="2400" dirty="0"/>
              <a:t> </a:t>
            </a:r>
            <a:r>
              <a:rPr lang="en-US" sz="2400" dirty="0" err="1"/>
              <a:t>pouzdanost</a:t>
            </a:r>
            <a:endParaRPr lang="en-US" sz="2400" dirty="0"/>
          </a:p>
          <a:p>
            <a:r>
              <a:rPr lang="en-US" sz="2400" dirty="0"/>
              <a:t>Niska </a:t>
            </a:r>
            <a:r>
              <a:rPr lang="en-US" sz="2400" b="1" dirty="0"/>
              <a:t>test–retest</a:t>
            </a:r>
            <a:r>
              <a:rPr lang="en-US" sz="2400" dirty="0"/>
              <a:t> </a:t>
            </a:r>
            <a:r>
              <a:rPr lang="en-US" sz="2400" dirty="0" err="1"/>
              <a:t>pouzdanost</a:t>
            </a:r>
            <a:endParaRPr lang="en-US" sz="2400" dirty="0"/>
          </a:p>
          <a:p>
            <a:r>
              <a:rPr lang="en-US" sz="2400" dirty="0" err="1"/>
              <a:t>Dijagnoze</a:t>
            </a:r>
            <a:r>
              <a:rPr lang="en-US" sz="2400" dirty="0"/>
              <a:t> se </a:t>
            </a:r>
            <a:r>
              <a:rPr lang="en-US" sz="2400" dirty="0" err="1"/>
              <a:t>menjaju</a:t>
            </a:r>
            <a:r>
              <a:rPr lang="en-US" sz="2400" dirty="0"/>
              <a:t> bez </a:t>
            </a:r>
            <a:r>
              <a:rPr lang="en-US" sz="2400" dirty="0" err="1"/>
              <a:t>stvarne</a:t>
            </a:r>
            <a:r>
              <a:rPr lang="en-US" sz="2400" dirty="0"/>
              <a:t> </a:t>
            </a:r>
            <a:r>
              <a:rPr lang="en-US" sz="2400" dirty="0" err="1"/>
              <a:t>promene</a:t>
            </a:r>
            <a:r>
              <a:rPr lang="en-US" sz="2400" dirty="0"/>
              <a:t> u </a:t>
            </a:r>
            <a:r>
              <a:rPr lang="en-US" sz="2400" dirty="0" err="1"/>
              <a:t>psihopatologiji</a:t>
            </a:r>
            <a:br>
              <a:rPr lang="en-US" sz="2400" dirty="0"/>
            </a:br>
            <a:endParaRPr lang="en-US" sz="2400" dirty="0"/>
          </a:p>
          <a:p>
            <a:pPr marL="0" indent="0">
              <a:buNone/>
            </a:pPr>
            <a:r>
              <a:rPr lang="en-US" sz="2400" dirty="0"/>
              <a:t>👉 </a:t>
            </a:r>
            <a:r>
              <a:rPr lang="en-US" sz="2400" i="1" dirty="0"/>
              <a:t>Ako se </a:t>
            </a:r>
            <a:r>
              <a:rPr lang="en-US" sz="2400" i="1" dirty="0" err="1"/>
              <a:t>dijagnoza</a:t>
            </a:r>
            <a:r>
              <a:rPr lang="en-US" sz="2400" i="1" dirty="0"/>
              <a:t> </a:t>
            </a:r>
            <a:r>
              <a:rPr lang="en-US" sz="2400" i="1" dirty="0" err="1"/>
              <a:t>menja</a:t>
            </a:r>
            <a:r>
              <a:rPr lang="en-US" sz="2400" i="1" dirty="0"/>
              <a:t> </a:t>
            </a:r>
            <a:r>
              <a:rPr lang="en-US" sz="2400" i="1" dirty="0" err="1"/>
              <a:t>svakih</a:t>
            </a:r>
            <a:r>
              <a:rPr lang="en-US" sz="2400" i="1" dirty="0"/>
              <a:t> </a:t>
            </a:r>
            <a:r>
              <a:rPr lang="en-US" sz="2400" i="1" dirty="0" err="1"/>
              <a:t>godinu</a:t>
            </a:r>
            <a:r>
              <a:rPr lang="en-US" sz="2400" i="1" dirty="0"/>
              <a:t> dana — to </a:t>
            </a:r>
            <a:r>
              <a:rPr lang="en-US" sz="2400" i="1" dirty="0" err="1"/>
              <a:t>nije</a:t>
            </a:r>
            <a:r>
              <a:rPr lang="en-US" sz="2400" i="1" dirty="0"/>
              <a:t> dobra </a:t>
            </a:r>
            <a:r>
              <a:rPr lang="en-US" sz="2400" i="1" dirty="0" err="1"/>
              <a:t>dijagnoza</a:t>
            </a:r>
            <a:r>
              <a:rPr lang="en-US" sz="2400" i="1" dirty="0"/>
              <a:t>.</a:t>
            </a:r>
            <a:endParaRPr lang="en-US" sz="2400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7639478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1F21C-2AA7-3342-A658-C506F1DE1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validnosti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B8C20-CBF2-653D-2D07-476843CC20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Slaba </a:t>
            </a:r>
            <a:r>
              <a:rPr lang="en-US" b="1" dirty="0" err="1"/>
              <a:t>prediktivna</a:t>
            </a:r>
            <a:r>
              <a:rPr lang="en-US" b="1" dirty="0"/>
              <a:t> </a:t>
            </a:r>
            <a:r>
              <a:rPr lang="en-US" b="1" dirty="0" err="1"/>
              <a:t>validnost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Ograničena</a:t>
            </a:r>
            <a:r>
              <a:rPr lang="en-US" dirty="0"/>
              <a:t> </a:t>
            </a:r>
            <a:r>
              <a:rPr lang="en-US" dirty="0" err="1"/>
              <a:t>dijagnostička</a:t>
            </a:r>
            <a:r>
              <a:rPr lang="en-US" dirty="0"/>
              <a:t> </a:t>
            </a:r>
            <a:r>
              <a:rPr lang="en-US" dirty="0" err="1"/>
              <a:t>pouzdanost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validinost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en-US" dirty="0" err="1"/>
              <a:t>Dijagnoze</a:t>
            </a:r>
            <a:r>
              <a:rPr lang="en-US" dirty="0"/>
              <a:t> </a:t>
            </a:r>
            <a:r>
              <a:rPr lang="en-US" dirty="0" err="1"/>
              <a:t>slabo</a:t>
            </a:r>
            <a:r>
              <a:rPr lang="en-US" dirty="0"/>
              <a:t> </a:t>
            </a:r>
            <a:r>
              <a:rPr lang="en-US" dirty="0" err="1"/>
              <a:t>predviđaju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tok</a:t>
            </a:r>
            <a:r>
              <a:rPr lang="en-US" dirty="0"/>
              <a:t> </a:t>
            </a:r>
            <a:r>
              <a:rPr lang="en-US" dirty="0" err="1"/>
              <a:t>poremećaja</a:t>
            </a:r>
            <a:endParaRPr lang="en-US" dirty="0"/>
          </a:p>
          <a:p>
            <a:pPr lvl="1"/>
            <a:r>
              <a:rPr lang="en-US" dirty="0" err="1"/>
              <a:t>odgovor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tretman</a:t>
            </a:r>
            <a:endParaRPr lang="en-US" dirty="0"/>
          </a:p>
          <a:p>
            <a:pPr lvl="1"/>
            <a:r>
              <a:rPr lang="en-US" dirty="0" err="1"/>
              <a:t>dugoročni</a:t>
            </a:r>
            <a:r>
              <a:rPr lang="en-US" dirty="0"/>
              <a:t> </a:t>
            </a:r>
            <a:r>
              <a:rPr lang="en-US" dirty="0" err="1"/>
              <a:t>ishod</a:t>
            </a:r>
            <a:endParaRPr lang="en-US" dirty="0"/>
          </a:p>
          <a:p>
            <a:pPr lvl="1"/>
            <a:r>
              <a:rPr lang="en-US" b="1" dirty="0"/>
              <a:t>Slaba </a:t>
            </a:r>
            <a:r>
              <a:rPr lang="en-US" b="1" dirty="0" err="1"/>
              <a:t>konstruktna</a:t>
            </a:r>
            <a:r>
              <a:rPr lang="en-US" b="1" dirty="0"/>
              <a:t> </a:t>
            </a:r>
            <a:r>
              <a:rPr lang="en-US" b="1" dirty="0" err="1"/>
              <a:t>validnost</a:t>
            </a:r>
            <a:endParaRPr lang="en-US" b="1" dirty="0"/>
          </a:p>
          <a:p>
            <a:r>
              <a:rPr lang="en-US" dirty="0" err="1"/>
              <a:t>Heterogene</a:t>
            </a:r>
            <a:endParaRPr lang="en-US" dirty="0"/>
          </a:p>
          <a:p>
            <a:r>
              <a:rPr lang="en-US" dirty="0" err="1"/>
              <a:t>Nestabilne</a:t>
            </a:r>
            <a:endParaRPr lang="en-US" dirty="0"/>
          </a:p>
          <a:p>
            <a:r>
              <a:rPr lang="en-US" dirty="0"/>
              <a:t>Slab </a:t>
            </a:r>
            <a:r>
              <a:rPr lang="en-US" dirty="0" err="1"/>
              <a:t>preklop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rezultatima</a:t>
            </a:r>
            <a:r>
              <a:rPr lang="en-US" dirty="0"/>
              <a:t> </a:t>
            </a:r>
            <a:r>
              <a:rPr lang="en-US" dirty="0" err="1"/>
              <a:t>psiholoških</a:t>
            </a:r>
            <a:r>
              <a:rPr lang="en-US" dirty="0"/>
              <a:t> </a:t>
            </a:r>
            <a:r>
              <a:rPr lang="en-US" dirty="0" err="1"/>
              <a:t>testova</a:t>
            </a:r>
            <a:r>
              <a:rPr lang="en-US" dirty="0"/>
              <a:t> – </a:t>
            </a:r>
            <a:r>
              <a:rPr lang="en-US" dirty="0" err="1"/>
              <a:t>instrumenti</a:t>
            </a:r>
            <a:r>
              <a:rPr lang="en-US" dirty="0"/>
              <a:t> </a:t>
            </a:r>
            <a:r>
              <a:rPr lang="en-US" dirty="0" err="1"/>
              <a:t>napravljeni</a:t>
            </a:r>
            <a:r>
              <a:rPr lang="en-US" dirty="0"/>
              <a:t> da mere PL ne </a:t>
            </a:r>
            <a:r>
              <a:rPr lang="en-US" dirty="0" err="1"/>
              <a:t>korespondiraju</a:t>
            </a:r>
            <a:r>
              <a:rPr lang="en-US" dirty="0"/>
              <a:t> </a:t>
            </a:r>
            <a:r>
              <a:rPr lang="en-US" dirty="0" err="1"/>
              <a:t>mnogo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👉 </a:t>
            </a:r>
            <a:r>
              <a:rPr lang="en-US" i="1" dirty="0" err="1"/>
              <a:t>Suprotno</a:t>
            </a:r>
            <a:r>
              <a:rPr lang="en-US" i="1" dirty="0"/>
              <a:t> </a:t>
            </a:r>
            <a:r>
              <a:rPr lang="en-US" i="1" dirty="0" err="1"/>
              <a:t>somatskoj</a:t>
            </a:r>
            <a:r>
              <a:rPr lang="en-US" i="1" dirty="0"/>
              <a:t> </a:t>
            </a:r>
            <a:r>
              <a:rPr lang="en-US" i="1" dirty="0" err="1"/>
              <a:t>medicini</a:t>
            </a:r>
            <a:r>
              <a:rPr lang="en-US" i="1" dirty="0"/>
              <a:t> — </a:t>
            </a:r>
            <a:r>
              <a:rPr lang="en-US" i="1" dirty="0" err="1"/>
              <a:t>kategorije</a:t>
            </a:r>
            <a:r>
              <a:rPr lang="en-US" i="1" dirty="0"/>
              <a:t> </a:t>
            </a:r>
            <a:r>
              <a:rPr lang="en-US" i="1" dirty="0" err="1"/>
              <a:t>nisu</a:t>
            </a:r>
            <a:r>
              <a:rPr lang="en-US" i="1" dirty="0"/>
              <a:t> „</a:t>
            </a:r>
            <a:r>
              <a:rPr lang="en-US" i="1" dirty="0" err="1"/>
              <a:t>prirodne</a:t>
            </a:r>
            <a:r>
              <a:rPr lang="en-US" i="1" dirty="0"/>
              <a:t> </a:t>
            </a:r>
            <a:r>
              <a:rPr lang="en-US" i="1" dirty="0" err="1"/>
              <a:t>vrste</a:t>
            </a:r>
            <a:r>
              <a:rPr lang="en-US" i="1" dirty="0"/>
              <a:t>“.</a:t>
            </a:r>
            <a:endParaRPr lang="en-U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86786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FFE5F-3603-B94F-A14C-F8FED216D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F4C28-1DFA-530B-4850-78917CF9D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Ličnost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je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svuda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je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vidimo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samo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kad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„ne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valja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F0152A-B6F8-FB81-A9DC-0D4B033D0C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• U </a:t>
            </a:r>
            <a:r>
              <a:rPr lang="en-US" dirty="0" err="1"/>
              <a:t>kliničkoj</a:t>
            </a:r>
            <a:r>
              <a:rPr lang="en-US" dirty="0"/>
              <a:t> </a:t>
            </a:r>
            <a:r>
              <a:rPr lang="en-US" dirty="0" err="1"/>
              <a:t>praksi</a:t>
            </a:r>
            <a:r>
              <a:rPr lang="en-US" dirty="0"/>
              <a:t> </a:t>
            </a:r>
            <a:r>
              <a:rPr lang="en-US" dirty="0" err="1"/>
              <a:t>ličnost</a:t>
            </a:r>
            <a:r>
              <a:rPr lang="en-US" dirty="0"/>
              <a:t> </a:t>
            </a:r>
            <a:r>
              <a:rPr lang="en-US" dirty="0" err="1"/>
              <a:t>procenjujemo</a:t>
            </a:r>
            <a:r>
              <a:rPr lang="en-US" dirty="0"/>
              <a:t> </a:t>
            </a:r>
            <a:r>
              <a:rPr lang="en-US" dirty="0" err="1"/>
              <a:t>stalno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b="1" dirty="0"/>
              <a:t>Problem je u </a:t>
            </a:r>
            <a:r>
              <a:rPr lang="en-US" b="1" dirty="0" err="1"/>
              <a:t>jednom</a:t>
            </a:r>
            <a:r>
              <a:rPr lang="en-US" b="1" dirty="0"/>
              <a:t>:</a:t>
            </a:r>
            <a:br>
              <a:rPr lang="en-US" b="1" dirty="0"/>
            </a:br>
            <a:r>
              <a:rPr lang="en-US" b="1" dirty="0" err="1"/>
              <a:t>ličnošću</a:t>
            </a:r>
            <a:r>
              <a:rPr lang="en-US" b="1" dirty="0"/>
              <a:t> se </a:t>
            </a:r>
            <a:r>
              <a:rPr lang="en-US" b="1" dirty="0" err="1"/>
              <a:t>bavimo</a:t>
            </a:r>
            <a:r>
              <a:rPr lang="en-US" b="1" dirty="0"/>
              <a:t> </a:t>
            </a:r>
            <a:r>
              <a:rPr lang="en-US" b="1" dirty="0" err="1"/>
              <a:t>samo</a:t>
            </a:r>
            <a:r>
              <a:rPr lang="en-US" b="1" dirty="0"/>
              <a:t> </a:t>
            </a:r>
            <a:r>
              <a:rPr lang="en-US" b="1" dirty="0" err="1"/>
              <a:t>kad</a:t>
            </a:r>
            <a:r>
              <a:rPr lang="en-US" b="1" dirty="0"/>
              <a:t> </a:t>
            </a:r>
            <a:r>
              <a:rPr lang="en-US" b="1" dirty="0" err="1"/>
              <a:t>nešto</a:t>
            </a:r>
            <a:r>
              <a:rPr lang="en-US" b="1" dirty="0"/>
              <a:t> </a:t>
            </a:r>
            <a:r>
              <a:rPr lang="en-US" b="1" dirty="0" err="1"/>
              <a:t>nije</a:t>
            </a:r>
            <a:r>
              <a:rPr lang="en-US" b="1" dirty="0"/>
              <a:t> u </a:t>
            </a:r>
            <a:r>
              <a:rPr lang="en-US" b="1" dirty="0" err="1"/>
              <a:t>redu</a:t>
            </a:r>
            <a:r>
              <a:rPr lang="en-US" b="1" dirty="0"/>
              <a:t>.</a:t>
            </a:r>
            <a:br>
              <a:rPr lang="en-US" dirty="0"/>
            </a:br>
            <a:r>
              <a:rPr lang="en-US" dirty="0"/>
              <a:t>Kad je </a:t>
            </a:r>
            <a:r>
              <a:rPr lang="en-US" dirty="0" err="1"/>
              <a:t>pacijent</a:t>
            </a:r>
            <a:r>
              <a:rPr lang="en-US" dirty="0"/>
              <a:t> </a:t>
            </a:r>
            <a:r>
              <a:rPr lang="en-US" dirty="0" err="1"/>
              <a:t>težak</a:t>
            </a:r>
            <a:r>
              <a:rPr lang="en-US" dirty="0"/>
              <a:t>, </a:t>
            </a:r>
            <a:r>
              <a:rPr lang="en-US" dirty="0" err="1"/>
              <a:t>komplikovan</a:t>
            </a:r>
            <a:r>
              <a:rPr lang="en-US" dirty="0"/>
              <a:t>, “</a:t>
            </a:r>
            <a:r>
              <a:rPr lang="en-US" dirty="0" err="1"/>
              <a:t>čudan</a:t>
            </a:r>
            <a:r>
              <a:rPr lang="en-US" dirty="0"/>
              <a:t>”, “</a:t>
            </a:r>
            <a:r>
              <a:rPr lang="en-US" dirty="0" err="1"/>
              <a:t>nejasan</a:t>
            </a:r>
            <a:r>
              <a:rPr lang="en-US" dirty="0"/>
              <a:t>”, “</a:t>
            </a:r>
            <a:r>
              <a:rPr lang="en-US" dirty="0" err="1"/>
              <a:t>neko</a:t>
            </a:r>
            <a:r>
              <a:rPr lang="en-US" dirty="0"/>
              <a:t> </a:t>
            </a:r>
            <a:r>
              <a:rPr lang="en-US" dirty="0" err="1"/>
              <a:t>koga</a:t>
            </a:r>
            <a:r>
              <a:rPr lang="en-US" dirty="0"/>
              <a:t> ne </a:t>
            </a:r>
            <a:r>
              <a:rPr lang="en-US" dirty="0" err="1"/>
              <a:t>umemo</a:t>
            </a:r>
            <a:r>
              <a:rPr lang="en-US" dirty="0"/>
              <a:t> da </a:t>
            </a:r>
            <a:r>
              <a:rPr lang="en-US" dirty="0" err="1"/>
              <a:t>popravimo</a:t>
            </a:r>
            <a:r>
              <a:rPr lang="en-US" dirty="0"/>
              <a:t>”.</a:t>
            </a:r>
          </a:p>
          <a:p>
            <a:pPr marL="0" indent="0">
              <a:buNone/>
            </a:pPr>
            <a:r>
              <a:rPr lang="en-US" dirty="0"/>
              <a:t>• U </a:t>
            </a:r>
            <a:r>
              <a:rPr lang="en-US" dirty="0" err="1"/>
              <a:t>medicinskoj</a:t>
            </a:r>
            <a:r>
              <a:rPr lang="en-US" dirty="0"/>
              <a:t> </a:t>
            </a:r>
            <a:r>
              <a:rPr lang="en-US" dirty="0" err="1"/>
              <a:t>tradiciji</a:t>
            </a:r>
            <a:r>
              <a:rPr lang="en-US" dirty="0"/>
              <a:t> </a:t>
            </a:r>
            <a:r>
              <a:rPr lang="en-US" dirty="0" err="1"/>
              <a:t>ličnost</a:t>
            </a:r>
            <a:r>
              <a:rPr lang="en-US" dirty="0"/>
              <a:t> se ne </a:t>
            </a:r>
            <a:r>
              <a:rPr lang="en-US" dirty="0" err="1"/>
              <a:t>negira</a:t>
            </a:r>
            <a:r>
              <a:rPr lang="en-US" dirty="0"/>
              <a:t> —</a:t>
            </a:r>
            <a:br>
              <a:rPr lang="en-US" dirty="0"/>
            </a:br>
            <a:r>
              <a:rPr lang="en-US" b="1" dirty="0" err="1"/>
              <a:t>samo</a:t>
            </a:r>
            <a:r>
              <a:rPr lang="en-US" b="1" dirty="0"/>
              <a:t> je </a:t>
            </a:r>
            <a:r>
              <a:rPr lang="en-US" b="1" dirty="0" err="1"/>
              <a:t>negativno</a:t>
            </a:r>
            <a:r>
              <a:rPr lang="en-US" b="1" dirty="0"/>
              <a:t> </a:t>
            </a:r>
            <a:r>
              <a:rPr lang="en-US" b="1" dirty="0" err="1"/>
              <a:t>konotirana</a:t>
            </a:r>
            <a:r>
              <a:rPr lang="en-US" b="1" dirty="0"/>
              <a:t>:</a:t>
            </a:r>
            <a:br>
              <a:rPr lang="en-US" dirty="0"/>
            </a:br>
            <a:r>
              <a:rPr lang="en-US" dirty="0" err="1"/>
              <a:t>ličnošću</a:t>
            </a:r>
            <a:r>
              <a:rPr lang="en-US" dirty="0"/>
              <a:t> se </a:t>
            </a:r>
            <a:r>
              <a:rPr lang="en-US" dirty="0" err="1"/>
              <a:t>bavimo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kad</a:t>
            </a:r>
            <a:r>
              <a:rPr lang="en-US" dirty="0"/>
              <a:t> </a:t>
            </a:r>
            <a:r>
              <a:rPr lang="en-US" dirty="0" err="1"/>
              <a:t>zaboli</a:t>
            </a:r>
            <a:r>
              <a:rPr lang="en-US" dirty="0"/>
              <a:t>, </a:t>
            </a:r>
            <a:r>
              <a:rPr lang="en-US" dirty="0" err="1"/>
              <a:t>kad</a:t>
            </a:r>
            <a:r>
              <a:rPr lang="en-US" dirty="0"/>
              <a:t> </a:t>
            </a:r>
            <a:r>
              <a:rPr lang="en-US" dirty="0" err="1"/>
              <a:t>frustrira</a:t>
            </a:r>
            <a:r>
              <a:rPr lang="en-US" dirty="0"/>
              <a:t>, </a:t>
            </a:r>
            <a:r>
              <a:rPr lang="en-US" dirty="0" err="1"/>
              <a:t>kad</a:t>
            </a:r>
            <a:r>
              <a:rPr lang="en-US" dirty="0"/>
              <a:t> </a:t>
            </a:r>
            <a:r>
              <a:rPr lang="en-US" dirty="0" err="1"/>
              <a:t>remeti</a:t>
            </a:r>
            <a:r>
              <a:rPr lang="en-US" dirty="0"/>
              <a:t> </a:t>
            </a:r>
            <a:r>
              <a:rPr lang="en-US" dirty="0" err="1"/>
              <a:t>tretman</a:t>
            </a:r>
            <a:r>
              <a:rPr lang="en-US" dirty="0"/>
              <a:t>.</a:t>
            </a:r>
          </a:p>
          <a:p>
            <a:r>
              <a:rPr lang="en-US" b="1" dirty="0"/>
              <a:t>I </a:t>
            </a:r>
            <a:r>
              <a:rPr lang="en-US" b="1" dirty="0" err="1"/>
              <a:t>tako</a:t>
            </a:r>
            <a:r>
              <a:rPr lang="en-US" b="1" dirty="0"/>
              <a:t> </a:t>
            </a:r>
            <a:r>
              <a:rPr lang="en-US" b="1" dirty="0" err="1"/>
              <a:t>nastaje</a:t>
            </a:r>
            <a:r>
              <a:rPr lang="en-US" b="1" dirty="0"/>
              <a:t> </a:t>
            </a:r>
            <a:r>
              <a:rPr lang="en-US" b="1" dirty="0" err="1"/>
              <a:t>paradoks</a:t>
            </a:r>
            <a:r>
              <a:rPr lang="en-US" b="1" dirty="0"/>
              <a:t>:</a:t>
            </a:r>
            <a:br>
              <a:rPr lang="en-US" dirty="0"/>
            </a:br>
            <a:r>
              <a:rPr lang="en-US" dirty="0" err="1"/>
              <a:t>Ličnost</a:t>
            </a:r>
            <a:r>
              <a:rPr lang="en-US" dirty="0"/>
              <a:t> je </a:t>
            </a:r>
            <a:r>
              <a:rPr lang="en-US" dirty="0" err="1"/>
              <a:t>ključna</a:t>
            </a:r>
            <a:r>
              <a:rPr lang="en-US" dirty="0"/>
              <a:t> za </a:t>
            </a:r>
            <a:r>
              <a:rPr lang="en-US" dirty="0" err="1"/>
              <a:t>razumevanje</a:t>
            </a:r>
            <a:r>
              <a:rPr lang="en-US" dirty="0"/>
              <a:t> </a:t>
            </a:r>
            <a:r>
              <a:rPr lang="en-US" dirty="0" err="1"/>
              <a:t>pacijenta</a:t>
            </a:r>
            <a:r>
              <a:rPr lang="en-US" dirty="0"/>
              <a:t> —</a:t>
            </a:r>
            <a:br>
              <a:rPr lang="en-US" dirty="0"/>
            </a:br>
            <a:r>
              <a:rPr lang="en-US" dirty="0" err="1"/>
              <a:t>ali</a:t>
            </a:r>
            <a:r>
              <a:rPr lang="en-US" dirty="0"/>
              <a:t> je </a:t>
            </a:r>
            <a:r>
              <a:rPr lang="en-US" dirty="0" err="1"/>
              <a:t>konceptualizujemo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deficit, </a:t>
            </a:r>
            <a:r>
              <a:rPr lang="en-US" dirty="0" err="1"/>
              <a:t>smetnju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problem.</a:t>
            </a:r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9306469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92BDA-BDBC-E209-1799-DCC446A81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Konceptualna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etiološka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ograničenja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36BBF-A533-EE72-F304-6D376F3784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err="1"/>
              <a:t>Konceptualni</a:t>
            </a:r>
            <a:r>
              <a:rPr lang="en-US" b="1" dirty="0"/>
              <a:t> </a:t>
            </a:r>
            <a:r>
              <a:rPr lang="en-US" b="1" dirty="0" err="1"/>
              <a:t>problemi</a:t>
            </a:r>
            <a:endParaRPr lang="en-US" b="1" dirty="0"/>
          </a:p>
          <a:p>
            <a:r>
              <a:rPr lang="en-US" dirty="0" err="1"/>
              <a:t>Kriterijumi</a:t>
            </a:r>
            <a:r>
              <a:rPr lang="en-US" dirty="0"/>
              <a:t> </a:t>
            </a:r>
            <a:r>
              <a:rPr lang="en-US" dirty="0" err="1"/>
              <a:t>preširoki</a:t>
            </a:r>
            <a:r>
              <a:rPr lang="en-US" dirty="0"/>
              <a:t>, </a:t>
            </a:r>
            <a:r>
              <a:rPr lang="en-US" dirty="0" err="1"/>
              <a:t>neprecizni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nekih</a:t>
            </a:r>
            <a:r>
              <a:rPr lang="en-US" dirty="0"/>
              <a:t> dg </a:t>
            </a:r>
            <a:r>
              <a:rPr lang="en-US" dirty="0" err="1"/>
              <a:t>bazirani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crtama</a:t>
            </a:r>
            <a:r>
              <a:rPr lang="en-US" dirty="0"/>
              <a:t>, a </a:t>
            </a:r>
            <a:r>
              <a:rPr lang="en-US" dirty="0" err="1"/>
              <a:t>negde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specifičnom</a:t>
            </a:r>
            <a:r>
              <a:rPr lang="en-US" dirty="0"/>
              <a:t>/</a:t>
            </a:r>
            <a:r>
              <a:rPr lang="en-US" dirty="0" err="1"/>
              <a:t>nisko</a:t>
            </a:r>
            <a:r>
              <a:rPr lang="en-US" dirty="0"/>
              <a:t> </a:t>
            </a:r>
            <a:r>
              <a:rPr lang="en-US" dirty="0" err="1"/>
              <a:t>frekventnom</a:t>
            </a:r>
            <a:r>
              <a:rPr lang="en-US" dirty="0"/>
              <a:t> </a:t>
            </a:r>
            <a:r>
              <a:rPr lang="en-US" dirty="0" err="1"/>
              <a:t>ponašanju</a:t>
            </a:r>
            <a:endParaRPr lang="en-US" dirty="0"/>
          </a:p>
          <a:p>
            <a:r>
              <a:rPr lang="en-US" dirty="0"/>
              <a:t>Nema </a:t>
            </a:r>
            <a:r>
              <a:rPr lang="en-US" dirty="0" err="1"/>
              <a:t>jasne</a:t>
            </a:r>
            <a:r>
              <a:rPr lang="en-US" dirty="0"/>
              <a:t> „</a:t>
            </a:r>
            <a:r>
              <a:rPr lang="en-US" dirty="0" err="1"/>
              <a:t>osnove</a:t>
            </a:r>
            <a:r>
              <a:rPr lang="en-US" dirty="0"/>
              <a:t>“ </a:t>
            </a:r>
            <a:r>
              <a:rPr lang="en-US" dirty="0" err="1"/>
              <a:t>poremećaja</a:t>
            </a:r>
            <a:endParaRPr lang="en-US" dirty="0"/>
          </a:p>
          <a:p>
            <a:pPr marL="0" indent="0">
              <a:buNone/>
            </a:pPr>
            <a:br>
              <a:rPr lang="en-US" dirty="0"/>
            </a:br>
            <a:r>
              <a:rPr lang="en-US" b="1" dirty="0" err="1"/>
              <a:t>Etiološki</a:t>
            </a:r>
            <a:r>
              <a:rPr lang="en-US" b="1" dirty="0"/>
              <a:t> </a:t>
            </a:r>
            <a:r>
              <a:rPr lang="en-US" b="1" dirty="0" err="1"/>
              <a:t>problemi</a:t>
            </a:r>
            <a:endParaRPr lang="en-US" b="1" dirty="0"/>
          </a:p>
          <a:p>
            <a:r>
              <a:rPr lang="en-US" dirty="0" err="1"/>
              <a:t>Granice</a:t>
            </a:r>
            <a:r>
              <a:rPr lang="en-US" dirty="0"/>
              <a:t> DSM/ICD ne prate </a:t>
            </a:r>
            <a:r>
              <a:rPr lang="en-US" dirty="0" err="1"/>
              <a:t>nalaze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genetike</a:t>
            </a:r>
            <a:endParaRPr lang="en-US" dirty="0"/>
          </a:p>
          <a:p>
            <a:pPr lvl="1"/>
            <a:r>
              <a:rPr lang="en-US" dirty="0" err="1"/>
              <a:t>neurobiologije</a:t>
            </a:r>
            <a:endParaRPr lang="en-US" dirty="0"/>
          </a:p>
          <a:p>
            <a:pPr lvl="1"/>
            <a:r>
              <a:rPr lang="en-US" dirty="0" err="1"/>
              <a:t>kognitivne</a:t>
            </a:r>
            <a:r>
              <a:rPr lang="en-US" dirty="0"/>
              <a:t> </a:t>
            </a:r>
            <a:r>
              <a:rPr lang="en-US" dirty="0" err="1"/>
              <a:t>nauke</a:t>
            </a:r>
            <a:endParaRPr lang="en-US" dirty="0"/>
          </a:p>
          <a:p>
            <a:pPr marL="457200" lvl="1" indent="0">
              <a:buNone/>
            </a:pPr>
            <a:br>
              <a:rPr lang="en-US" dirty="0"/>
            </a:b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8658017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ED61E-9A4E-BA2C-A837-49BAA955A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661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4. </a:t>
            </a:r>
            <a:r>
              <a:rPr lang="en-US" sz="3600" b="1" dirty="0" err="1"/>
              <a:t>Problemi</a:t>
            </a:r>
            <a:r>
              <a:rPr lang="en-US" sz="3600" b="1" dirty="0"/>
              <a:t> u </a:t>
            </a:r>
            <a:r>
              <a:rPr lang="en-US" sz="3600" b="1" dirty="0" err="1"/>
              <a:t>kliničkoj</a:t>
            </a:r>
            <a:r>
              <a:rPr lang="en-US" sz="3600" b="1" dirty="0"/>
              <a:t> </a:t>
            </a:r>
            <a:r>
              <a:rPr lang="en-US" sz="3600" b="1" dirty="0" err="1"/>
              <a:t>praksi</a:t>
            </a:r>
            <a:endParaRPr lang="sr-Latn-RS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E9BFF-4581-35FF-2B98-3DA036593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7224"/>
            <a:ext cx="10515600" cy="50941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600" b="1" dirty="0"/>
              <a:t>Kako </a:t>
            </a:r>
            <a:r>
              <a:rPr lang="en-US" sz="2600" b="1" dirty="0" err="1"/>
              <a:t>kliničari</a:t>
            </a:r>
            <a:r>
              <a:rPr lang="en-US" sz="2600" b="1" dirty="0"/>
              <a:t> </a:t>
            </a:r>
            <a:r>
              <a:rPr lang="en-US" sz="2600" b="1" dirty="0" err="1"/>
              <a:t>zapravo</a:t>
            </a:r>
            <a:r>
              <a:rPr lang="en-US" sz="2600" b="1" dirty="0"/>
              <a:t> </a:t>
            </a:r>
            <a:r>
              <a:rPr lang="en-US" sz="2600" b="1" dirty="0" err="1"/>
              <a:t>dijagnostikuju</a:t>
            </a:r>
            <a:r>
              <a:rPr lang="en-US" sz="2600" b="1" dirty="0"/>
              <a:t>?</a:t>
            </a:r>
          </a:p>
          <a:p>
            <a:pPr marL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x-none" sz="2600" dirty="0">
                <a:ea typeface="Calibri" panose="020F0502020204030204" pitchFamily="34" charset="0"/>
                <a:cs typeface="Times New Roman" panose="02020603050405020304" pitchFamily="18" charset="0"/>
              </a:rPr>
              <a:t>Dijagnoze se nedovoljno koriste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praksi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granični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narcistični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najčešći</a:t>
            </a:r>
            <a:endParaRPr lang="en-US" sz="2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x-none" sz="2600" dirty="0">
                <a:ea typeface="Calibri" panose="020F0502020204030204" pitchFamily="34" charset="0"/>
                <a:cs typeface="Times New Roman" panose="02020603050405020304" pitchFamily="18" charset="0"/>
              </a:rPr>
              <a:t>Dijagnoze se pogrešno postavljaju na osnovu samo nekoliko kriterijuma </a:t>
            </a:r>
            <a:endParaRPr lang="en-US" sz="2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x-none" sz="2600" dirty="0">
                <a:ea typeface="Calibri" panose="020F0502020204030204" pitchFamily="34" charset="0"/>
                <a:cs typeface="Times New Roman" panose="02020603050405020304" pitchFamily="18" charset="0"/>
              </a:rPr>
              <a:t>(nestabilnost afekta i suicidalni pokušaj 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x-none" sz="2600" dirty="0">
                <a:ea typeface="Calibri" panose="020F0502020204030204" pitchFamily="34" charset="0"/>
                <a:cs typeface="Times New Roman" panose="02020603050405020304" pitchFamily="18" charset="0"/>
              </a:rPr>
              <a:t>graničn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x-none" sz="2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PL</a:t>
            </a:r>
            <a:r>
              <a:rPr lang="x-none" sz="2600" dirty="0"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2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Kliničari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često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ne prate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kriterijume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! </a:t>
            </a:r>
            <a:endParaRPr lang="en-US" sz="2600" b="1" dirty="0"/>
          </a:p>
          <a:p>
            <a:r>
              <a:rPr lang="en-US" sz="2600" dirty="0" err="1"/>
              <a:t>Heuristički</a:t>
            </a:r>
            <a:r>
              <a:rPr lang="en-US" sz="2600" dirty="0"/>
              <a:t> (</a:t>
            </a:r>
            <a:r>
              <a:rPr lang="en-US" sz="2600" dirty="0" err="1"/>
              <a:t>brzo</a:t>
            </a:r>
            <a:r>
              <a:rPr lang="en-US" sz="2600" dirty="0"/>
              <a:t> </a:t>
            </a:r>
            <a:r>
              <a:rPr lang="en-US" sz="2600" dirty="0" err="1"/>
              <a:t>i</a:t>
            </a:r>
            <a:r>
              <a:rPr lang="en-US" sz="2600" dirty="0"/>
              <a:t> </a:t>
            </a:r>
            <a:r>
              <a:rPr lang="en-US" sz="2600" dirty="0" err="1"/>
              <a:t>štedljivo</a:t>
            </a:r>
            <a:r>
              <a:rPr lang="en-US" sz="2600" dirty="0"/>
              <a:t>)</a:t>
            </a:r>
          </a:p>
          <a:p>
            <a:r>
              <a:rPr lang="en-US" sz="2600" dirty="0" err="1"/>
              <a:t>Fokus</a:t>
            </a:r>
            <a:r>
              <a:rPr lang="en-US" sz="2600" dirty="0"/>
              <a:t> </a:t>
            </a:r>
            <a:r>
              <a:rPr lang="en-US" sz="2600" dirty="0" err="1"/>
              <a:t>na</a:t>
            </a:r>
            <a:r>
              <a:rPr lang="en-US" sz="2600" dirty="0"/>
              <a:t> </a:t>
            </a:r>
            <a:r>
              <a:rPr lang="en-US" sz="2600" dirty="0" err="1"/>
              <a:t>upadljive</a:t>
            </a:r>
            <a:r>
              <a:rPr lang="en-US" sz="2600" dirty="0"/>
              <a:t> </a:t>
            </a:r>
            <a:r>
              <a:rPr lang="en-US" sz="2600" dirty="0" err="1"/>
              <a:t>simptome</a:t>
            </a:r>
            <a:r>
              <a:rPr lang="en-US" sz="2600" dirty="0"/>
              <a:t> (</a:t>
            </a:r>
            <a:r>
              <a:rPr lang="en-US" sz="2600" dirty="0" err="1"/>
              <a:t>npr</a:t>
            </a:r>
            <a:r>
              <a:rPr lang="en-US" sz="2600" dirty="0"/>
              <a:t>. </a:t>
            </a:r>
            <a:r>
              <a:rPr lang="en-US" sz="2600" dirty="0" err="1"/>
              <a:t>suicid</a:t>
            </a:r>
            <a:r>
              <a:rPr lang="en-US" sz="2600" dirty="0"/>
              <a:t> + </a:t>
            </a:r>
            <a:r>
              <a:rPr lang="en-US" sz="2600" dirty="0" err="1"/>
              <a:t>afektivna</a:t>
            </a:r>
            <a:r>
              <a:rPr lang="en-US" sz="2600" dirty="0"/>
              <a:t> </a:t>
            </a:r>
            <a:r>
              <a:rPr lang="en-US" sz="2600" dirty="0" err="1"/>
              <a:t>nestabilnost</a:t>
            </a:r>
            <a:r>
              <a:rPr lang="en-US" sz="2600" dirty="0"/>
              <a:t>)</a:t>
            </a:r>
          </a:p>
          <a:p>
            <a:pPr marL="0" indent="0">
              <a:buNone/>
            </a:pPr>
            <a:r>
              <a:rPr lang="en-US" sz="2600" b="1" dirty="0" err="1"/>
              <a:t>Praktične</a:t>
            </a:r>
            <a:r>
              <a:rPr lang="en-US" sz="2600" b="1" dirty="0"/>
              <a:t> </a:t>
            </a:r>
            <a:r>
              <a:rPr lang="en-US" sz="2600" b="1" dirty="0" err="1"/>
              <a:t>posledice</a:t>
            </a:r>
            <a:endParaRPr lang="en-US" sz="2600" b="1" dirty="0"/>
          </a:p>
          <a:p>
            <a:r>
              <a:rPr lang="en-US" sz="2600" dirty="0" err="1"/>
              <a:t>Narcistički</a:t>
            </a:r>
            <a:r>
              <a:rPr lang="en-US" sz="2600" dirty="0"/>
              <a:t> PL se </a:t>
            </a:r>
            <a:r>
              <a:rPr lang="en-US" sz="2600" dirty="0" err="1"/>
              <a:t>dijagnostikuje</a:t>
            </a:r>
            <a:r>
              <a:rPr lang="en-US" sz="2600" dirty="0"/>
              <a:t> </a:t>
            </a:r>
            <a:r>
              <a:rPr lang="en-US" sz="2600" i="1" dirty="0"/>
              <a:t>2× </a:t>
            </a:r>
            <a:r>
              <a:rPr lang="en-US" sz="2600" i="1" dirty="0" err="1"/>
              <a:t>češće</a:t>
            </a:r>
            <a:r>
              <a:rPr lang="en-US" sz="2600" dirty="0"/>
              <a:t> </a:t>
            </a:r>
            <a:r>
              <a:rPr lang="en-US" sz="2600" dirty="0" err="1"/>
              <a:t>nego</a:t>
            </a:r>
            <a:r>
              <a:rPr lang="en-US" sz="2600" dirty="0"/>
              <a:t> </a:t>
            </a:r>
            <a:r>
              <a:rPr lang="en-US" sz="2600" dirty="0" err="1"/>
              <a:t>što</a:t>
            </a:r>
            <a:r>
              <a:rPr lang="en-US" sz="2600" dirty="0"/>
              <a:t> </a:t>
            </a:r>
            <a:r>
              <a:rPr lang="en-US" sz="2600" dirty="0" err="1"/>
              <a:t>kriterijumi</a:t>
            </a:r>
            <a:r>
              <a:rPr lang="en-US" sz="2600" dirty="0"/>
              <a:t> </a:t>
            </a:r>
            <a:r>
              <a:rPr lang="en-US" sz="2600" dirty="0" err="1"/>
              <a:t>ukazuju</a:t>
            </a:r>
            <a:endParaRPr lang="en-US" sz="2600" dirty="0"/>
          </a:p>
          <a:p>
            <a:r>
              <a:rPr lang="en-US" sz="2600" dirty="0" err="1"/>
              <a:t>Šizotipalni</a:t>
            </a:r>
            <a:r>
              <a:rPr lang="en-US" sz="2600" dirty="0"/>
              <a:t> PL se </a:t>
            </a:r>
            <a:r>
              <a:rPr lang="en-US" sz="2600" dirty="0" err="1"/>
              <a:t>dijagnostikuje</a:t>
            </a:r>
            <a:r>
              <a:rPr lang="en-US" sz="2600" dirty="0"/>
              <a:t> </a:t>
            </a:r>
            <a:r>
              <a:rPr lang="en-US" sz="2600" i="1" dirty="0"/>
              <a:t>8% </a:t>
            </a:r>
            <a:r>
              <a:rPr lang="en-US" sz="2600" i="1" dirty="0" err="1"/>
              <a:t>ređe</a:t>
            </a:r>
            <a:br>
              <a:rPr lang="en-US" sz="2600" dirty="0"/>
            </a:br>
            <a:endParaRPr lang="en-US" sz="2600" dirty="0"/>
          </a:p>
          <a:p>
            <a:pPr marL="0" indent="0">
              <a:buNone/>
            </a:pPr>
            <a:r>
              <a:rPr lang="en-US" sz="2600" dirty="0"/>
              <a:t>👉 </a:t>
            </a:r>
            <a:r>
              <a:rPr lang="en-US" sz="2600" i="1" dirty="0" err="1"/>
              <a:t>Kriterijumi</a:t>
            </a:r>
            <a:r>
              <a:rPr lang="en-US" sz="2600" i="1" dirty="0"/>
              <a:t> se </a:t>
            </a:r>
            <a:r>
              <a:rPr lang="en-US" sz="2600" i="1" dirty="0" err="1"/>
              <a:t>retko</a:t>
            </a:r>
            <a:r>
              <a:rPr lang="en-US" sz="2600" i="1" dirty="0"/>
              <a:t> prate </a:t>
            </a:r>
            <a:r>
              <a:rPr lang="en-US" sz="2600" i="1" dirty="0" err="1"/>
              <a:t>sistematski</a:t>
            </a:r>
            <a:r>
              <a:rPr lang="en-US" sz="2600" i="1" dirty="0"/>
              <a:t> — </a:t>
            </a:r>
            <a:r>
              <a:rPr lang="en-US" sz="2600" i="1" dirty="0" err="1"/>
              <a:t>sistem</a:t>
            </a:r>
            <a:r>
              <a:rPr lang="en-US" sz="2600" i="1" dirty="0"/>
              <a:t> </a:t>
            </a:r>
            <a:r>
              <a:rPr lang="en-US" sz="2600" i="1" dirty="0" err="1"/>
              <a:t>nije</a:t>
            </a:r>
            <a:r>
              <a:rPr lang="en-US" sz="2600" i="1" dirty="0"/>
              <a:t> user-friendly.</a:t>
            </a:r>
            <a:endParaRPr lang="en-US" sz="2600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6228672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51BAF-6076-1FCB-8AAD-A69C25596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Rezime</a:t>
            </a:r>
            <a:endParaRPr lang="sr-Latn-R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5A73D3-0AA8-05FE-8AC0-984DC9613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7904"/>
            <a:ext cx="10515600" cy="4659059"/>
          </a:xfrm>
        </p:spPr>
        <p:txBody>
          <a:bodyPr>
            <a:normAutofit/>
          </a:bodyPr>
          <a:lstStyle/>
          <a:p>
            <a:r>
              <a:rPr lang="en-US" b="1" dirty="0" err="1"/>
              <a:t>Zašto</a:t>
            </a:r>
            <a:r>
              <a:rPr lang="en-US" b="1" dirty="0"/>
              <a:t> </a:t>
            </a:r>
            <a:r>
              <a:rPr lang="en-US" b="1" dirty="0" err="1"/>
              <a:t>kategorijalni</a:t>
            </a:r>
            <a:r>
              <a:rPr lang="en-US" b="1" dirty="0"/>
              <a:t> model mora da ode?</a:t>
            </a:r>
          </a:p>
          <a:p>
            <a:r>
              <a:rPr lang="en-US" dirty="0" err="1"/>
              <a:t>Heterogen</a:t>
            </a:r>
            <a:endParaRPr lang="en-US" dirty="0"/>
          </a:p>
          <a:p>
            <a:r>
              <a:rPr lang="en-US" dirty="0" err="1"/>
              <a:t>Preklapajući</a:t>
            </a:r>
            <a:endParaRPr lang="en-US" dirty="0"/>
          </a:p>
          <a:p>
            <a:r>
              <a:rPr lang="en-US" dirty="0" err="1"/>
              <a:t>Nepouzdan</a:t>
            </a:r>
            <a:endParaRPr lang="en-US" dirty="0"/>
          </a:p>
          <a:p>
            <a:r>
              <a:rPr lang="en-US" dirty="0" err="1"/>
              <a:t>Slabo</a:t>
            </a:r>
            <a:r>
              <a:rPr lang="en-US" dirty="0"/>
              <a:t> </a:t>
            </a:r>
            <a:r>
              <a:rPr lang="en-US" dirty="0" err="1"/>
              <a:t>validan</a:t>
            </a:r>
            <a:endParaRPr lang="en-US" dirty="0"/>
          </a:p>
          <a:p>
            <a:r>
              <a:rPr lang="en-US" dirty="0" err="1"/>
              <a:t>Loše</a:t>
            </a:r>
            <a:r>
              <a:rPr lang="en-US" dirty="0"/>
              <a:t> </a:t>
            </a:r>
            <a:r>
              <a:rPr lang="en-US" dirty="0" err="1"/>
              <a:t>povezan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biološkim</a:t>
            </a:r>
            <a:r>
              <a:rPr lang="en-US" dirty="0"/>
              <a:t> </a:t>
            </a:r>
            <a:r>
              <a:rPr lang="en-US" dirty="0" err="1"/>
              <a:t>osnovama</a:t>
            </a:r>
            <a:endParaRPr lang="en-US" dirty="0"/>
          </a:p>
          <a:p>
            <a:r>
              <a:rPr lang="en-US" dirty="0"/>
              <a:t>Ne </a:t>
            </a:r>
            <a:r>
              <a:rPr lang="en-US" dirty="0" err="1"/>
              <a:t>prati</a:t>
            </a:r>
            <a:r>
              <a:rPr lang="en-US" dirty="0"/>
              <a:t> </a:t>
            </a:r>
            <a:r>
              <a:rPr lang="en-US" dirty="0" err="1"/>
              <a:t>kontinuum</a:t>
            </a:r>
            <a:r>
              <a:rPr lang="en-US" dirty="0"/>
              <a:t> </a:t>
            </a:r>
            <a:r>
              <a:rPr lang="en-US" dirty="0" err="1"/>
              <a:t>psihopatologije</a:t>
            </a:r>
            <a:endParaRPr lang="en-US" dirty="0"/>
          </a:p>
          <a:p>
            <a:r>
              <a:rPr lang="en-US" dirty="0"/>
              <a:t>Ne </a:t>
            </a:r>
            <a:r>
              <a:rPr lang="en-US" dirty="0" err="1"/>
              <a:t>objašnjava</a:t>
            </a:r>
            <a:r>
              <a:rPr lang="en-US" dirty="0"/>
              <a:t> </a:t>
            </a:r>
            <a:r>
              <a:rPr lang="en-US" dirty="0" err="1"/>
              <a:t>varijabilnost</a:t>
            </a:r>
            <a:r>
              <a:rPr lang="en-US" dirty="0"/>
              <a:t> </a:t>
            </a:r>
            <a:r>
              <a:rPr lang="en-US" dirty="0" err="1"/>
              <a:t>unutar</a:t>
            </a:r>
            <a:r>
              <a:rPr lang="en-US" dirty="0"/>
              <a:t> </a:t>
            </a:r>
            <a:r>
              <a:rPr lang="en-US" dirty="0" err="1"/>
              <a:t>osobe</a:t>
            </a:r>
            <a:endParaRPr lang="en-US" dirty="0"/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7240201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860F7-D495-EA20-1844-289DB2C1D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Slabosti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kategorijalnih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modela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b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empirijski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dokazi</a:t>
            </a:r>
            <a:br>
              <a:rPr lang="en-US" dirty="0"/>
            </a:br>
            <a:endParaRPr lang="sr-Latn-R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0D690-87D5-22F1-827E-1220BC45F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3896"/>
            <a:ext cx="10515600" cy="5038979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en-US" sz="4000" b="1" dirty="0"/>
              <a:t>668 </a:t>
            </a:r>
            <a:r>
              <a:rPr lang="en-US" sz="4000" b="1" dirty="0" err="1"/>
              <a:t>pacijenata</a:t>
            </a:r>
            <a:r>
              <a:rPr lang="en-US" sz="4000" b="1" dirty="0"/>
              <a:t> </a:t>
            </a:r>
            <a:r>
              <a:rPr lang="en-US" sz="4000" b="1" dirty="0" err="1"/>
              <a:t>sa</a:t>
            </a:r>
            <a:r>
              <a:rPr lang="en-US" sz="4000" b="1" dirty="0"/>
              <a:t> dg PL</a:t>
            </a:r>
            <a:r>
              <a:rPr lang="en-US" sz="4000" dirty="0"/>
              <a:t>, </a:t>
            </a:r>
            <a:r>
              <a:rPr lang="en-US" sz="4000" dirty="0" err="1"/>
              <a:t>praćenje</a:t>
            </a:r>
            <a:r>
              <a:rPr lang="en-US" sz="4000" dirty="0"/>
              <a:t> </a:t>
            </a:r>
            <a:r>
              <a:rPr lang="en-US" sz="4000" b="1" dirty="0"/>
              <a:t>10 Godina</a:t>
            </a:r>
          </a:p>
          <a:p>
            <a:pPr>
              <a:buNone/>
            </a:pPr>
            <a:br>
              <a:rPr lang="en-US" sz="4000" dirty="0"/>
            </a:br>
            <a:r>
              <a:rPr lang="en-US" sz="4000" dirty="0"/>
              <a:t>• Na </a:t>
            </a:r>
            <a:r>
              <a:rPr lang="en-US" sz="4000" dirty="0" err="1"/>
              <a:t>početku</a:t>
            </a:r>
            <a:r>
              <a:rPr lang="en-US" sz="4000" dirty="0"/>
              <a:t> </a:t>
            </a:r>
            <a:r>
              <a:rPr lang="en-US" sz="4000" dirty="0" err="1"/>
              <a:t>primenjeni</a:t>
            </a:r>
            <a:r>
              <a:rPr lang="en-US" sz="4000" dirty="0"/>
              <a:t>:</a:t>
            </a:r>
            <a:br>
              <a:rPr lang="en-US" sz="4000" dirty="0"/>
            </a:br>
            <a:r>
              <a:rPr lang="en-US" sz="4000" dirty="0"/>
              <a:t> – DSM-IV </a:t>
            </a:r>
            <a:r>
              <a:rPr lang="en-US" sz="4000" b="1" dirty="0" err="1"/>
              <a:t>kategorije</a:t>
            </a:r>
            <a:br>
              <a:rPr lang="en-US" sz="4000" dirty="0"/>
            </a:br>
            <a:r>
              <a:rPr lang="en-US" sz="4000" dirty="0"/>
              <a:t> – NEO-PI-R </a:t>
            </a:r>
            <a:r>
              <a:rPr lang="en-US" sz="4000" dirty="0" err="1"/>
              <a:t>i</a:t>
            </a:r>
            <a:r>
              <a:rPr lang="en-US" sz="4000" dirty="0"/>
              <a:t> SNAP </a:t>
            </a:r>
            <a:r>
              <a:rPr lang="en-US" sz="4000" b="1" dirty="0" err="1"/>
              <a:t>dimenzije</a:t>
            </a:r>
            <a:endParaRPr lang="en-US" sz="4000" b="1" dirty="0"/>
          </a:p>
          <a:p>
            <a:pPr>
              <a:buNone/>
            </a:pPr>
            <a:br>
              <a:rPr lang="en-US" sz="4000" dirty="0"/>
            </a:br>
            <a:r>
              <a:rPr lang="en-US" sz="4000" dirty="0"/>
              <a:t>• </a:t>
            </a:r>
            <a:r>
              <a:rPr lang="en-US" sz="4000" dirty="0" err="1"/>
              <a:t>Praćeni</a:t>
            </a:r>
            <a:r>
              <a:rPr lang="en-US" sz="4000" dirty="0"/>
              <a:t> </a:t>
            </a:r>
            <a:r>
              <a:rPr lang="en-US" sz="4000" dirty="0" err="1"/>
              <a:t>ishodi</a:t>
            </a:r>
            <a:r>
              <a:rPr lang="en-US" sz="4000" dirty="0"/>
              <a:t>: </a:t>
            </a:r>
            <a:r>
              <a:rPr lang="en-US" sz="4000" dirty="0" err="1"/>
              <a:t>globalno</a:t>
            </a:r>
            <a:r>
              <a:rPr lang="en-US" sz="4000" dirty="0"/>
              <a:t> </a:t>
            </a:r>
            <a:r>
              <a:rPr lang="en-US" sz="4000" dirty="0" err="1"/>
              <a:t>funkcionisanje</a:t>
            </a:r>
            <a:r>
              <a:rPr lang="en-US" sz="4000" dirty="0"/>
              <a:t>, </a:t>
            </a:r>
            <a:r>
              <a:rPr lang="en-US" sz="4000" dirty="0" err="1"/>
              <a:t>nove</a:t>
            </a:r>
            <a:r>
              <a:rPr lang="en-US" sz="4000" dirty="0"/>
              <a:t> dg, </a:t>
            </a:r>
            <a:r>
              <a:rPr lang="en-US" sz="4000" dirty="0" err="1"/>
              <a:t>suicidni</a:t>
            </a:r>
            <a:r>
              <a:rPr lang="en-US" sz="4000" dirty="0"/>
              <a:t> </a:t>
            </a:r>
            <a:r>
              <a:rPr lang="en-US" sz="4000" dirty="0" err="1"/>
              <a:t>pokušaji</a:t>
            </a:r>
            <a:r>
              <a:rPr lang="en-US" sz="4000" dirty="0"/>
              <a:t>, </a:t>
            </a:r>
            <a:r>
              <a:rPr lang="en-US" sz="4000" dirty="0" err="1"/>
              <a:t>hospitalizacije</a:t>
            </a:r>
            <a:r>
              <a:rPr lang="en-US" sz="4000" dirty="0"/>
              <a:t>, </a:t>
            </a:r>
            <a:r>
              <a:rPr lang="en-US" sz="4000" dirty="0" err="1"/>
              <a:t>farmakoterapija</a:t>
            </a:r>
            <a:r>
              <a:rPr lang="en-US" sz="4000" dirty="0"/>
              <a:t>, </a:t>
            </a:r>
            <a:r>
              <a:rPr lang="en-US" sz="4000" dirty="0" err="1"/>
              <a:t>radno</a:t>
            </a:r>
            <a:r>
              <a:rPr lang="en-US" sz="4000" dirty="0"/>
              <a:t> </a:t>
            </a:r>
            <a:r>
              <a:rPr lang="en-US" sz="4000" dirty="0" err="1"/>
              <a:t>i</a:t>
            </a:r>
            <a:r>
              <a:rPr lang="en-US" sz="4000" dirty="0"/>
              <a:t> </a:t>
            </a:r>
            <a:r>
              <a:rPr lang="en-US" sz="4000" dirty="0" err="1"/>
              <a:t>interpersonalno</a:t>
            </a:r>
            <a:r>
              <a:rPr lang="en-US" sz="4000" dirty="0"/>
              <a:t> </a:t>
            </a:r>
            <a:r>
              <a:rPr lang="en-US" sz="4000" dirty="0" err="1"/>
              <a:t>funkcionisanje</a:t>
            </a:r>
            <a:br>
              <a:rPr lang="en-US" sz="4000" dirty="0"/>
            </a:br>
            <a:endParaRPr lang="en-US" sz="4000" dirty="0"/>
          </a:p>
          <a:p>
            <a:pPr>
              <a:buNone/>
            </a:pPr>
            <a:r>
              <a:rPr lang="en-US" sz="4000" b="1" dirty="0" err="1"/>
              <a:t>Ključni</a:t>
            </a:r>
            <a:r>
              <a:rPr lang="en-US" sz="4000" b="1" dirty="0"/>
              <a:t> </a:t>
            </a:r>
            <a:r>
              <a:rPr lang="en-US" sz="4000" b="1" dirty="0" err="1"/>
              <a:t>nalaz</a:t>
            </a:r>
            <a:endParaRPr lang="en-US" sz="4000" b="1" dirty="0"/>
          </a:p>
          <a:p>
            <a:pPr>
              <a:buNone/>
            </a:pPr>
            <a:r>
              <a:rPr lang="en-US" sz="4000" b="1" dirty="0" err="1"/>
              <a:t>Dimenzionalne</a:t>
            </a:r>
            <a:r>
              <a:rPr lang="en-US" sz="4000" b="1" dirty="0"/>
              <a:t> mere </a:t>
            </a:r>
            <a:r>
              <a:rPr lang="en-US" sz="4000" b="1" dirty="0" err="1"/>
              <a:t>ličnosti</a:t>
            </a:r>
            <a:r>
              <a:rPr lang="en-US" sz="4000" b="1" dirty="0"/>
              <a:t> </a:t>
            </a:r>
            <a:r>
              <a:rPr lang="en-US" sz="4000" b="1" dirty="0" err="1"/>
              <a:t>daleko</a:t>
            </a:r>
            <a:r>
              <a:rPr lang="en-US" sz="4000" b="1" dirty="0"/>
              <a:t> </a:t>
            </a:r>
            <a:r>
              <a:rPr lang="en-US" sz="4000" b="1" dirty="0" err="1"/>
              <a:t>bolje</a:t>
            </a:r>
            <a:r>
              <a:rPr lang="en-US" sz="4000" b="1" dirty="0"/>
              <a:t> </a:t>
            </a:r>
            <a:r>
              <a:rPr lang="en-US" sz="4000" b="1" dirty="0" err="1"/>
              <a:t>predviđaju</a:t>
            </a:r>
            <a:r>
              <a:rPr lang="en-US" sz="4000" b="1" dirty="0"/>
              <a:t> </a:t>
            </a:r>
            <a:r>
              <a:rPr lang="en-US" sz="4000" b="1" dirty="0" err="1"/>
              <a:t>buduće</a:t>
            </a:r>
            <a:r>
              <a:rPr lang="en-US" sz="4000" b="1" dirty="0"/>
              <a:t> </a:t>
            </a:r>
            <a:r>
              <a:rPr lang="en-US" sz="4000" b="1" dirty="0" err="1"/>
              <a:t>funkcionisanje</a:t>
            </a:r>
            <a:r>
              <a:rPr lang="en-US" sz="4000" b="1" dirty="0"/>
              <a:t> </a:t>
            </a:r>
            <a:r>
              <a:rPr lang="en-US" sz="4000" b="1" dirty="0" err="1"/>
              <a:t>nego</a:t>
            </a:r>
            <a:r>
              <a:rPr lang="en-US" sz="4000" b="1" dirty="0"/>
              <a:t> </a:t>
            </a:r>
            <a:r>
              <a:rPr lang="en-US" sz="4000" b="1" dirty="0" err="1"/>
              <a:t>kategorijalne</a:t>
            </a:r>
            <a:r>
              <a:rPr lang="en-US" sz="4000" b="1" dirty="0"/>
              <a:t> </a:t>
            </a:r>
            <a:r>
              <a:rPr lang="en-US" sz="4000" b="1" dirty="0" err="1"/>
              <a:t>dijagnoze</a:t>
            </a:r>
            <a:r>
              <a:rPr lang="en-US" sz="4000" b="1" dirty="0"/>
              <a:t>.</a:t>
            </a:r>
            <a:endParaRPr lang="en-US" sz="4000" dirty="0"/>
          </a:p>
          <a:p>
            <a:pPr>
              <a:buNone/>
            </a:pPr>
            <a:r>
              <a:rPr lang="en-US" sz="4000" dirty="0"/>
              <a:t>👉 </a:t>
            </a:r>
            <a:r>
              <a:rPr lang="en-US" sz="4000" dirty="0" err="1"/>
              <a:t>kontinuumi</a:t>
            </a:r>
            <a:r>
              <a:rPr lang="en-US" sz="4000" dirty="0"/>
              <a:t> </a:t>
            </a:r>
            <a:r>
              <a:rPr lang="en-US" sz="4000" dirty="0" err="1"/>
              <a:t>crta</a:t>
            </a:r>
            <a:r>
              <a:rPr lang="en-US" sz="4000" dirty="0"/>
              <a:t> &gt; </a:t>
            </a:r>
            <a:r>
              <a:rPr lang="en-US" sz="4000" dirty="0" err="1"/>
              <a:t>prisustvo</a:t>
            </a:r>
            <a:r>
              <a:rPr lang="en-US" sz="4000" dirty="0"/>
              <a:t>/</a:t>
            </a:r>
            <a:r>
              <a:rPr lang="en-US" sz="4000" dirty="0" err="1"/>
              <a:t>odsustvo</a:t>
            </a:r>
            <a:r>
              <a:rPr lang="en-US" sz="4000" dirty="0"/>
              <a:t> </a:t>
            </a:r>
            <a:r>
              <a:rPr lang="en-US" sz="4000" dirty="0" err="1"/>
              <a:t>dijagnoze</a:t>
            </a:r>
            <a:endParaRPr lang="en-US" sz="4000" dirty="0"/>
          </a:p>
          <a:p>
            <a:pPr>
              <a:buNone/>
            </a:pPr>
            <a:r>
              <a:rPr lang="en-US" sz="4000" dirty="0"/>
              <a:t>👉 </a:t>
            </a:r>
            <a:r>
              <a:rPr lang="en-US" sz="4000" dirty="0" err="1"/>
              <a:t>prediktivna</a:t>
            </a:r>
            <a:r>
              <a:rPr lang="en-US" sz="4000" dirty="0"/>
              <a:t> </a:t>
            </a:r>
            <a:r>
              <a:rPr lang="en-US" sz="4000" dirty="0" err="1"/>
              <a:t>vrednost</a:t>
            </a:r>
            <a:r>
              <a:rPr lang="en-US" sz="4000" dirty="0"/>
              <a:t> </a:t>
            </a:r>
            <a:r>
              <a:rPr lang="en-US" sz="4000" dirty="0" err="1"/>
              <a:t>stabilna</a:t>
            </a:r>
            <a:r>
              <a:rPr lang="en-US" sz="4000" dirty="0"/>
              <a:t> </a:t>
            </a:r>
            <a:r>
              <a:rPr lang="en-US" sz="4000" dirty="0" err="1"/>
              <a:t>nakon</a:t>
            </a:r>
            <a:r>
              <a:rPr lang="en-US" sz="4000" dirty="0"/>
              <a:t> 2, 4, 6, 8 </a:t>
            </a:r>
            <a:r>
              <a:rPr lang="en-US" sz="4000" dirty="0" err="1"/>
              <a:t>i</a:t>
            </a:r>
            <a:r>
              <a:rPr lang="en-US" sz="4000" dirty="0"/>
              <a:t> 10 Godina</a:t>
            </a:r>
          </a:p>
          <a:p>
            <a:pPr>
              <a:buNone/>
            </a:pPr>
            <a:r>
              <a:rPr lang="en-US" sz="4000" dirty="0"/>
              <a:t>👉 DSM </a:t>
            </a:r>
            <a:r>
              <a:rPr lang="en-US" sz="4000" dirty="0" err="1"/>
              <a:t>kategorije</a:t>
            </a:r>
            <a:r>
              <a:rPr lang="en-US" sz="4000" dirty="0"/>
              <a:t> = </a:t>
            </a:r>
            <a:r>
              <a:rPr lang="en-US" sz="4000" dirty="0" err="1"/>
              <a:t>slaba</a:t>
            </a:r>
            <a:r>
              <a:rPr lang="en-US" sz="4000" dirty="0"/>
              <a:t> </a:t>
            </a:r>
            <a:r>
              <a:rPr lang="en-US" sz="4000" dirty="0" err="1"/>
              <a:t>prognoza</a:t>
            </a:r>
            <a:r>
              <a:rPr lang="en-US" sz="4000" dirty="0"/>
              <a:t>, </a:t>
            </a:r>
            <a:r>
              <a:rPr lang="en-US" sz="4000" dirty="0" err="1"/>
              <a:t>slaba</a:t>
            </a:r>
            <a:r>
              <a:rPr lang="en-US" sz="4000" dirty="0"/>
              <a:t> </a:t>
            </a:r>
            <a:r>
              <a:rPr lang="en-US" sz="4000" dirty="0" err="1"/>
              <a:t>klinička</a:t>
            </a:r>
            <a:r>
              <a:rPr lang="en-US" sz="4000" dirty="0"/>
              <a:t> </a:t>
            </a:r>
            <a:r>
              <a:rPr lang="en-US" sz="4000" dirty="0" err="1"/>
              <a:t>korisnost</a:t>
            </a:r>
            <a:endParaRPr lang="en-US" sz="4000" dirty="0"/>
          </a:p>
          <a:p>
            <a:pPr>
              <a:buNone/>
            </a:pPr>
            <a:endParaRPr lang="en-US" sz="4000" dirty="0"/>
          </a:p>
          <a:p>
            <a:pPr>
              <a:buNone/>
            </a:pPr>
            <a:r>
              <a:rPr lang="en-US" sz="4000" b="1" dirty="0" err="1"/>
              <a:t>Poenta</a:t>
            </a:r>
            <a:endParaRPr lang="en-US" sz="4000" b="1" dirty="0"/>
          </a:p>
          <a:p>
            <a:pPr>
              <a:buNone/>
            </a:pPr>
            <a:r>
              <a:rPr lang="en-US" sz="4000" dirty="0"/>
              <a:t>Ako model ne </a:t>
            </a:r>
            <a:r>
              <a:rPr lang="en-US" sz="4000" dirty="0" err="1"/>
              <a:t>predviđa</a:t>
            </a:r>
            <a:r>
              <a:rPr lang="en-US" sz="4000" dirty="0"/>
              <a:t> </a:t>
            </a:r>
            <a:r>
              <a:rPr lang="en-US" sz="4000" dirty="0" err="1"/>
              <a:t>stvaran</a:t>
            </a:r>
            <a:r>
              <a:rPr lang="en-US" sz="4000" dirty="0"/>
              <a:t> </a:t>
            </a:r>
            <a:r>
              <a:rPr lang="en-US" sz="4000" dirty="0" err="1"/>
              <a:t>život</a:t>
            </a:r>
            <a:r>
              <a:rPr lang="en-US" sz="4000" dirty="0"/>
              <a:t> </a:t>
            </a:r>
            <a:r>
              <a:rPr lang="en-US" sz="4000" dirty="0" err="1"/>
              <a:t>pacijenta</a:t>
            </a:r>
            <a:r>
              <a:rPr lang="en-US" sz="4000" dirty="0"/>
              <a:t> —</a:t>
            </a:r>
            <a:br>
              <a:rPr lang="en-US" sz="4000" dirty="0"/>
            </a:br>
            <a:r>
              <a:rPr lang="en-US" sz="4000" b="1" dirty="0"/>
              <a:t>to </a:t>
            </a:r>
            <a:r>
              <a:rPr lang="en-US" sz="4000" b="1" dirty="0" err="1"/>
              <a:t>nije</a:t>
            </a:r>
            <a:r>
              <a:rPr lang="en-US" sz="4000" b="1" dirty="0"/>
              <a:t> </a:t>
            </a:r>
            <a:r>
              <a:rPr lang="en-US" sz="4000" b="1" dirty="0" err="1"/>
              <a:t>dobar</a:t>
            </a:r>
            <a:r>
              <a:rPr lang="en-US" sz="4000" b="1" dirty="0"/>
              <a:t> model.</a:t>
            </a:r>
            <a:endParaRPr lang="en-US" sz="4000" dirty="0"/>
          </a:p>
          <a:p>
            <a:pPr>
              <a:buNone/>
            </a:pPr>
            <a:r>
              <a:rPr lang="en-US" sz="4000" i="1" dirty="0"/>
              <a:t>(Morey et al., 2007; 2012)</a:t>
            </a:r>
            <a:endParaRPr lang="en-US" sz="4000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9440817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7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1747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6113" y="100013"/>
            <a:ext cx="10707687" cy="297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3144838"/>
            <a:ext cx="10609263" cy="350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239713"/>
            <a:ext cx="10515600" cy="1325562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Poremećaji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ličnosti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faceti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velikih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pet</a:t>
            </a:r>
          </a:p>
        </p:txBody>
      </p:sp>
      <p:sp>
        <p:nvSpPr>
          <p:cNvPr id="3277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2771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304925"/>
            <a:ext cx="11334750" cy="539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Kreiranje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novog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modela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AMPL u DSM - 5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2789" y="1690688"/>
            <a:ext cx="11247564" cy="4802187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 err="1"/>
              <a:t>Zbog</a:t>
            </a:r>
            <a:r>
              <a:rPr lang="en-US" sz="2400" dirty="0"/>
              <a:t> </a:t>
            </a:r>
            <a:r>
              <a:rPr lang="en-US" sz="2400" dirty="0" err="1"/>
              <a:t>svih</a:t>
            </a:r>
            <a:r>
              <a:rPr lang="en-US" sz="2400" dirty="0"/>
              <a:t> </a:t>
            </a:r>
            <a:r>
              <a:rPr lang="en-US" sz="2400" dirty="0" err="1"/>
              <a:t>uočenih</a:t>
            </a:r>
            <a:r>
              <a:rPr lang="en-US" sz="2400" dirty="0"/>
              <a:t> </a:t>
            </a:r>
            <a:r>
              <a:rPr lang="en-US" sz="2400" dirty="0" err="1"/>
              <a:t>nedostataka</a:t>
            </a:r>
            <a:r>
              <a:rPr lang="en-US" sz="2400" dirty="0"/>
              <a:t> </a:t>
            </a:r>
            <a:r>
              <a:rPr lang="en-US" sz="2400" dirty="0" err="1"/>
              <a:t>uvodi</a:t>
            </a:r>
            <a:r>
              <a:rPr lang="en-US" sz="2400" dirty="0"/>
              <a:t> se </a:t>
            </a:r>
            <a:r>
              <a:rPr lang="en-US" sz="2400" dirty="0" err="1"/>
              <a:t>novi</a:t>
            </a:r>
            <a:r>
              <a:rPr lang="en-US" sz="2400" dirty="0"/>
              <a:t> </a:t>
            </a:r>
            <a:r>
              <a:rPr lang="en-US" sz="2400" dirty="0" err="1"/>
              <a:t>alternativni</a:t>
            </a:r>
            <a:r>
              <a:rPr lang="en-US" sz="2400" dirty="0"/>
              <a:t> model za PL :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 err="1"/>
              <a:t>jasnija</a:t>
            </a:r>
            <a:r>
              <a:rPr lang="en-US" sz="2400" dirty="0"/>
              <a:t> </a:t>
            </a:r>
            <a:r>
              <a:rPr lang="en-US" sz="2400" dirty="0" err="1"/>
              <a:t>konceptualna</a:t>
            </a:r>
            <a:r>
              <a:rPr lang="en-US" sz="2400" dirty="0"/>
              <a:t> </a:t>
            </a:r>
            <a:r>
              <a:rPr lang="en-US" sz="2400" dirty="0" err="1"/>
              <a:t>baza</a:t>
            </a:r>
            <a:r>
              <a:rPr lang="en-US" sz="2400" dirty="0"/>
              <a:t> za </a:t>
            </a:r>
            <a:r>
              <a:rPr lang="en-US" sz="2400" dirty="0" err="1"/>
              <a:t>patologiju</a:t>
            </a:r>
            <a:r>
              <a:rPr lang="en-US" sz="2400" dirty="0"/>
              <a:t> PL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 err="1"/>
              <a:t>efikasniji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finiji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procene</a:t>
            </a:r>
            <a:endParaRPr lang="en-US" sz="2400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 err="1"/>
              <a:t>empirijski</a:t>
            </a:r>
            <a:r>
              <a:rPr lang="en-US" sz="2400" dirty="0"/>
              <a:t> </a:t>
            </a:r>
            <a:r>
              <a:rPr lang="en-US" sz="2400" dirty="0" err="1"/>
              <a:t>zasnovani</a:t>
            </a:r>
            <a:r>
              <a:rPr lang="en-US" sz="2400" dirty="0"/>
              <a:t> </a:t>
            </a:r>
            <a:r>
              <a:rPr lang="en-US" sz="2400" dirty="0" err="1"/>
              <a:t>kriterijumi</a:t>
            </a:r>
            <a:r>
              <a:rPr lang="en-US" sz="2400" dirty="0"/>
              <a:t> PL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Po </a:t>
            </a:r>
            <a:r>
              <a:rPr lang="en-US" sz="2400" dirty="0" err="1"/>
              <a:t>prvi</a:t>
            </a:r>
            <a:r>
              <a:rPr lang="en-US" sz="2400" dirty="0"/>
              <a:t> put u </a:t>
            </a:r>
            <a:r>
              <a:rPr lang="en-US" sz="2400" dirty="0" err="1"/>
              <a:t>istoriji</a:t>
            </a:r>
            <a:r>
              <a:rPr lang="en-US" sz="2400" dirty="0"/>
              <a:t> APA: </a:t>
            </a:r>
            <a:r>
              <a:rPr lang="en-US" sz="2400" dirty="0" err="1"/>
              <a:t>radna</a:t>
            </a:r>
            <a:r>
              <a:rPr lang="en-US" sz="2400" dirty="0"/>
              <a:t> </a:t>
            </a:r>
            <a:r>
              <a:rPr lang="en-US" sz="2400" dirty="0" err="1"/>
              <a:t>grupa</a:t>
            </a:r>
            <a:r>
              <a:rPr lang="en-US" sz="2400" dirty="0"/>
              <a:t> za </a:t>
            </a:r>
            <a:r>
              <a:rPr lang="en-US" sz="2400" dirty="0" err="1"/>
              <a:t>poremećaje</a:t>
            </a:r>
            <a:r>
              <a:rPr lang="en-US" sz="2400" dirty="0"/>
              <a:t> </a:t>
            </a:r>
            <a:r>
              <a:rPr lang="en-US" sz="2400" dirty="0" err="1"/>
              <a:t>ličnosti</a:t>
            </a:r>
            <a:r>
              <a:rPr lang="en-US" sz="2400" dirty="0"/>
              <a:t> </a:t>
            </a:r>
            <a:r>
              <a:rPr lang="en-US" sz="2400" dirty="0" err="1"/>
              <a:t>uključuje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psihologe</a:t>
            </a:r>
            <a:r>
              <a:rPr lang="en-US" sz="2400" dirty="0"/>
              <a:t>: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/>
              <a:t>Leslie Morey     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/>
              <a:t>Lee Anna Clark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/>
              <a:t> Robert Krueger 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/>
              <a:t>Donna Bender   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/>
              <a:t>Roel Verheul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400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Osnova AMPL </a:t>
            </a:r>
            <a:r>
              <a:rPr lang="en-US" sz="2400" dirty="0" err="1"/>
              <a:t>rezultati</a:t>
            </a:r>
            <a:r>
              <a:rPr lang="en-US" sz="2400" dirty="0"/>
              <a:t> </a:t>
            </a:r>
            <a:r>
              <a:rPr lang="en-US" sz="2400" dirty="0" err="1"/>
              <a:t>istraživanja</a:t>
            </a:r>
            <a:r>
              <a:rPr lang="en-US" sz="2400" dirty="0"/>
              <a:t> </a:t>
            </a:r>
            <a:r>
              <a:rPr lang="en-US" sz="2400" dirty="0" err="1"/>
              <a:t>iz</a:t>
            </a:r>
            <a:r>
              <a:rPr lang="en-US" sz="2400" dirty="0"/>
              <a:t> </a:t>
            </a:r>
            <a:r>
              <a:rPr lang="en-US" sz="2400" dirty="0" err="1"/>
              <a:t>psihologije</a:t>
            </a:r>
            <a:r>
              <a:rPr lang="en-US" sz="2400" dirty="0"/>
              <a:t> </a:t>
            </a:r>
            <a:r>
              <a:rPr lang="en-US" sz="2400" dirty="0" err="1"/>
              <a:t>ličnosti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individualnih</a:t>
            </a:r>
            <a:r>
              <a:rPr lang="en-US" sz="2400" dirty="0"/>
              <a:t> </a:t>
            </a:r>
            <a:r>
              <a:rPr lang="en-US" sz="2400" dirty="0" err="1"/>
              <a:t>razlika</a:t>
            </a:r>
            <a:r>
              <a:rPr lang="en-US" sz="2400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4884393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DSM-5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sekcija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III: Mere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razvoju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err="1"/>
              <a:t>Alternativni</a:t>
            </a:r>
            <a:r>
              <a:rPr lang="en-US" sz="2400" dirty="0"/>
              <a:t> model </a:t>
            </a:r>
            <a:r>
              <a:rPr lang="en-US" sz="2400" dirty="0" err="1"/>
              <a:t>poremećaja</a:t>
            </a:r>
            <a:r>
              <a:rPr lang="en-US" sz="2400" dirty="0"/>
              <a:t> </a:t>
            </a:r>
            <a:r>
              <a:rPr lang="en-US" sz="2400" dirty="0" err="1"/>
              <a:t>ličnosti</a:t>
            </a:r>
            <a:r>
              <a:rPr lang="en-US" sz="2400" dirty="0"/>
              <a:t> (AMPD) </a:t>
            </a:r>
            <a:r>
              <a:rPr lang="en-US" sz="2400" dirty="0" err="1"/>
              <a:t>smešten</a:t>
            </a:r>
            <a:r>
              <a:rPr lang="en-US" sz="2400" dirty="0"/>
              <a:t> je u </a:t>
            </a:r>
            <a:r>
              <a:rPr lang="en-US" sz="2400" dirty="0" err="1"/>
              <a:t>Sekciju</a:t>
            </a:r>
            <a:r>
              <a:rPr lang="en-US" sz="2400" dirty="0"/>
              <a:t> III</a:t>
            </a:r>
            <a:br>
              <a:rPr lang="en-US" sz="2400" dirty="0"/>
            </a:br>
            <a:r>
              <a:rPr lang="en-US" sz="2400" dirty="0"/>
              <a:t>• </a:t>
            </a:r>
            <a:r>
              <a:rPr lang="en-US" sz="2400" dirty="0" err="1"/>
              <a:t>Hibridni</a:t>
            </a:r>
            <a:r>
              <a:rPr lang="en-US" sz="2400" dirty="0"/>
              <a:t> </a:t>
            </a:r>
            <a:r>
              <a:rPr lang="en-US" sz="2400" dirty="0" err="1"/>
              <a:t>pristup</a:t>
            </a:r>
            <a:r>
              <a:rPr lang="en-US" sz="2400" dirty="0"/>
              <a:t>: </a:t>
            </a:r>
            <a:r>
              <a:rPr lang="en-US" sz="2400" b="1" dirty="0" err="1"/>
              <a:t>kategorije</a:t>
            </a:r>
            <a:r>
              <a:rPr lang="en-US" sz="2400" b="1" dirty="0"/>
              <a:t> + </a:t>
            </a:r>
            <a:r>
              <a:rPr lang="en-US" sz="2400" b="1" dirty="0" err="1"/>
              <a:t>dimenzije</a:t>
            </a:r>
            <a:br>
              <a:rPr lang="en-US" sz="2400" dirty="0"/>
            </a:br>
            <a:r>
              <a:rPr lang="en-US" sz="2400" dirty="0"/>
              <a:t>• Prva </a:t>
            </a:r>
            <a:r>
              <a:rPr lang="en-US" sz="2400" dirty="0" err="1"/>
              <a:t>zvanična</a:t>
            </a:r>
            <a:r>
              <a:rPr lang="en-US" sz="2400" dirty="0"/>
              <a:t> </a:t>
            </a:r>
            <a:r>
              <a:rPr lang="en-US" sz="2400" b="1" dirty="0" err="1"/>
              <a:t>dimenzionalna</a:t>
            </a:r>
            <a:r>
              <a:rPr lang="en-US" sz="2400" b="1" dirty="0"/>
              <a:t> </a:t>
            </a:r>
            <a:r>
              <a:rPr lang="en-US" sz="2400" b="1" dirty="0" err="1"/>
              <a:t>alternativa</a:t>
            </a:r>
            <a:r>
              <a:rPr lang="en-US" sz="2400" dirty="0"/>
              <a:t> u DSM-u</a:t>
            </a:r>
            <a:br>
              <a:rPr lang="en-US" sz="2400" dirty="0"/>
            </a:br>
            <a:r>
              <a:rPr lang="en-US" sz="2400" dirty="0"/>
              <a:t>• </a:t>
            </a:r>
            <a:r>
              <a:rPr lang="en-US" sz="2400" dirty="0" err="1"/>
              <a:t>Teorijski</a:t>
            </a:r>
            <a:r>
              <a:rPr lang="en-US" sz="2400" dirty="0"/>
              <a:t> </a:t>
            </a:r>
            <a:r>
              <a:rPr lang="en-US" sz="2400" dirty="0" err="1"/>
              <a:t>širok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integrativan</a:t>
            </a:r>
            <a:r>
              <a:rPr lang="en-US" sz="2400" dirty="0"/>
              <a:t> model</a:t>
            </a:r>
          </a:p>
          <a:p>
            <a:pPr>
              <a:buNone/>
            </a:pPr>
            <a:r>
              <a:rPr lang="en-US" sz="2400" b="1" dirty="0" err="1"/>
              <a:t>Šta</a:t>
            </a:r>
            <a:r>
              <a:rPr lang="en-US" sz="2400" b="1" dirty="0"/>
              <a:t> </a:t>
            </a:r>
            <a:r>
              <a:rPr lang="en-US" sz="2400" b="1" dirty="0" err="1"/>
              <a:t>dimenzionalni</a:t>
            </a:r>
            <a:r>
              <a:rPr lang="en-US" sz="2400" b="1" dirty="0"/>
              <a:t> model </a:t>
            </a:r>
            <a:r>
              <a:rPr lang="en-US" sz="2400" b="1" dirty="0" err="1"/>
              <a:t>rešava</a:t>
            </a:r>
            <a:r>
              <a:rPr lang="en-US" sz="2400" b="1" dirty="0"/>
              <a:t>:</a:t>
            </a:r>
            <a:endParaRPr lang="en-US" sz="2400" dirty="0"/>
          </a:p>
          <a:p>
            <a:pPr>
              <a:buNone/>
            </a:pPr>
            <a:r>
              <a:rPr lang="en-US" sz="2400" dirty="0"/>
              <a:t>• </a:t>
            </a:r>
            <a:r>
              <a:rPr lang="en-US" sz="2400" dirty="0" err="1"/>
              <a:t>ekstremnu</a:t>
            </a:r>
            <a:r>
              <a:rPr lang="en-US" sz="2400" dirty="0"/>
              <a:t> </a:t>
            </a:r>
            <a:r>
              <a:rPr lang="en-US" sz="2400" dirty="0" err="1"/>
              <a:t>heterogenost</a:t>
            </a:r>
            <a:r>
              <a:rPr lang="en-US" sz="2400" dirty="0"/>
              <a:t> </a:t>
            </a:r>
            <a:r>
              <a:rPr lang="en-US" sz="2400" dirty="0" err="1"/>
              <a:t>unutar</a:t>
            </a:r>
            <a:r>
              <a:rPr lang="en-US" sz="2400" dirty="0"/>
              <a:t> </a:t>
            </a:r>
            <a:r>
              <a:rPr lang="en-US" sz="2400" dirty="0" err="1"/>
              <a:t>kategorija</a:t>
            </a:r>
            <a:endParaRPr lang="en-US" sz="2400" dirty="0"/>
          </a:p>
          <a:p>
            <a:pPr>
              <a:buNone/>
            </a:pPr>
            <a:r>
              <a:rPr lang="en-US" sz="2400" dirty="0"/>
              <a:t>• </a:t>
            </a:r>
            <a:r>
              <a:rPr lang="en-US" sz="2400" dirty="0" err="1"/>
              <a:t>prekomerne</a:t>
            </a:r>
            <a:r>
              <a:rPr lang="en-US" sz="2400" dirty="0"/>
              <a:t> </a:t>
            </a:r>
            <a:r>
              <a:rPr lang="en-US" sz="2400" dirty="0" err="1"/>
              <a:t>kovarijacije</a:t>
            </a:r>
            <a:r>
              <a:rPr lang="en-US" sz="2400" dirty="0"/>
              <a:t> </a:t>
            </a:r>
            <a:r>
              <a:rPr lang="en-US" sz="2400" dirty="0" err="1"/>
              <a:t>među</a:t>
            </a:r>
            <a:r>
              <a:rPr lang="en-US" sz="2400" dirty="0"/>
              <a:t> PL </a:t>
            </a:r>
            <a:r>
              <a:rPr lang="en-US" sz="2400" dirty="0" err="1"/>
              <a:t>dijagnozama</a:t>
            </a:r>
            <a:endParaRPr lang="en-US" sz="2400" dirty="0"/>
          </a:p>
          <a:p>
            <a:pPr>
              <a:buNone/>
            </a:pPr>
            <a:r>
              <a:rPr lang="en-US" sz="2400" dirty="0"/>
              <a:t>• </a:t>
            </a:r>
            <a:r>
              <a:rPr lang="en-US" sz="2400" dirty="0" err="1"/>
              <a:t>hvata</a:t>
            </a:r>
            <a:r>
              <a:rPr lang="en-US" sz="2400" dirty="0"/>
              <a:t> </a:t>
            </a:r>
            <a:r>
              <a:rPr lang="en-US" sz="2400" dirty="0" err="1"/>
              <a:t>najrelevantnije</a:t>
            </a:r>
            <a:r>
              <a:rPr lang="en-US" sz="2400" dirty="0"/>
              <a:t> </a:t>
            </a:r>
            <a:r>
              <a:rPr lang="en-US" sz="2400" dirty="0" err="1"/>
              <a:t>kliničke</a:t>
            </a:r>
            <a:r>
              <a:rPr lang="en-US" sz="2400" dirty="0"/>
              <a:t> </a:t>
            </a:r>
            <a:r>
              <a:rPr lang="en-US" sz="2400" dirty="0" err="1"/>
              <a:t>fenomene</a:t>
            </a:r>
            <a:r>
              <a:rPr lang="en-US" sz="2400" dirty="0"/>
              <a:t> (</a:t>
            </a:r>
            <a:r>
              <a:rPr lang="en-US" sz="2400" dirty="0" err="1"/>
              <a:t>funkcionisanje</a:t>
            </a:r>
            <a:r>
              <a:rPr lang="en-US" sz="2400" dirty="0"/>
              <a:t> + </a:t>
            </a:r>
            <a:r>
              <a:rPr lang="en-US" sz="2400" dirty="0" err="1"/>
              <a:t>domeni</a:t>
            </a:r>
            <a:r>
              <a:rPr lang="en-US" sz="2400" dirty="0"/>
              <a:t>)</a:t>
            </a:r>
          </a:p>
          <a:p>
            <a:pPr marL="0" indent="457200" algn="just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endParaRPr lang="en-US" sz="2400" dirty="0">
              <a:ea typeface="Calibri" pitchFamily="34" charset="0"/>
              <a:cs typeface="Times New Roman" pitchFamily="18" charset="0"/>
            </a:endParaRPr>
          </a:p>
          <a:p>
            <a:pPr marL="0" indent="457200"/>
            <a:endParaRPr lang="en-US" sz="2000" dirty="0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x-non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AMPL definiše 7  kriterijuma  za PL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175" y="1690688"/>
            <a:ext cx="10515600" cy="4948237"/>
          </a:xfrm>
        </p:spPr>
        <p:txBody>
          <a:bodyPr rtlCol="0">
            <a:normAutofit/>
          </a:bodyPr>
          <a:lstStyle/>
          <a:p>
            <a:pPr marL="457200" indent="-457200" algn="just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x-none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Kriterijum A</a:t>
            </a:r>
            <a:r>
              <a:rPr lang="x-none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x-none" sz="2000" dirty="0">
                <a:ea typeface="Calibri" panose="020F0502020204030204" pitchFamily="34" charset="0"/>
                <a:cs typeface="Times New Roman" panose="02020603050405020304" pitchFamily="18" charset="0"/>
              </a:rPr>
              <a:t> meri umereno ili teže oštećenje u funkcionisanju ličnosti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0" indent="0" algn="just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</a:t>
            </a:r>
            <a:r>
              <a:rPr lang="en-US" sz="2000" dirty="0" err="1"/>
              <a:t>identitet</a:t>
            </a:r>
            <a:r>
              <a:rPr lang="en-US" sz="2000" dirty="0"/>
              <a:t>, </a:t>
            </a:r>
            <a:r>
              <a:rPr lang="en-US" sz="2000" dirty="0" err="1"/>
              <a:t>samousmeravanje</a:t>
            </a:r>
            <a:r>
              <a:rPr lang="en-US" sz="2000" dirty="0"/>
              <a:t>, </a:t>
            </a:r>
            <a:r>
              <a:rPr lang="en-US" sz="2000" dirty="0" err="1"/>
              <a:t>empatija</a:t>
            </a:r>
            <a:r>
              <a:rPr lang="en-US" sz="2000" dirty="0"/>
              <a:t>, </a:t>
            </a:r>
            <a:r>
              <a:rPr lang="en-US" sz="2000" dirty="0" err="1"/>
              <a:t>intimnost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x-none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Kriterijum B</a:t>
            </a:r>
            <a:r>
              <a:rPr lang="x-none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– meri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prisustvo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>
                <a:ea typeface="Calibri" panose="020F0502020204030204" pitchFamily="34" charset="0"/>
                <a:cs typeface="Times New Roman" panose="02020603050405020304" pitchFamily="18" charset="0"/>
              </a:rPr>
              <a:t>patoloških, </a:t>
            </a:r>
            <a:r>
              <a:rPr lang="x-none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maladaptivnih</a:t>
            </a:r>
            <a:r>
              <a:rPr lang="x-none" sz="2000" dirty="0">
                <a:ea typeface="Calibri" panose="020F0502020204030204" pitchFamily="34" charset="0"/>
                <a:cs typeface="Times New Roman" panose="02020603050405020304" pitchFamily="18" charset="0"/>
              </a:rPr>
              <a:t>  crta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ličnosti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            A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B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kriterijumi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dimezionalni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r>
              <a:rPr lang="en-US" sz="2000" u="sng" dirty="0"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x-none" sz="2000" u="sng" dirty="0">
                <a:ea typeface="Calibri" panose="020F0502020204030204" pitchFamily="34" charset="0"/>
                <a:cs typeface="Times New Roman" panose="02020603050405020304" pitchFamily="18" charset="0"/>
              </a:rPr>
              <a:t>štećenja u funkcionisanju ličnosti i manifest</a:t>
            </a:r>
            <a:r>
              <a:rPr lang="en-US" sz="2000" u="sng" dirty="0" err="1">
                <a:ea typeface="Calibri" panose="020F0502020204030204" pitchFamily="34" charset="0"/>
                <a:cs typeface="Times New Roman" panose="02020603050405020304" pitchFamily="18" charset="0"/>
              </a:rPr>
              <a:t>ovanje</a:t>
            </a:r>
            <a:r>
              <a:rPr lang="x-none" sz="2000" u="sng" dirty="0">
                <a:ea typeface="Calibri" panose="020F0502020204030204" pitchFamily="34" charset="0"/>
                <a:cs typeface="Times New Roman" panose="02020603050405020304" pitchFamily="18" charset="0"/>
              </a:rPr>
              <a:t> crta ličnosti</a:t>
            </a:r>
            <a:r>
              <a:rPr lang="en-US" sz="2000" u="sng" dirty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0" indent="0" algn="just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x-none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Kriterijum C</a:t>
            </a:r>
            <a:r>
              <a:rPr lang="en-US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x-none" sz="2000" dirty="0">
                <a:ea typeface="Calibri" panose="020F0502020204030204" pitchFamily="34" charset="0"/>
                <a:cs typeface="Times New Roman" panose="02020603050405020304" pitchFamily="18" charset="0"/>
              </a:rPr>
              <a:t>nefleksibilni i </a:t>
            </a:r>
            <a:r>
              <a:rPr lang="x-none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pervazivni</a:t>
            </a:r>
            <a:r>
              <a:rPr lang="x-none" sz="2000" dirty="0">
                <a:ea typeface="Calibri" panose="020F0502020204030204" pitchFamily="34" charset="0"/>
                <a:cs typeface="Times New Roman" panose="02020603050405020304" pitchFamily="18" charset="0"/>
              </a:rPr>
              <a:t> u širokom </a:t>
            </a:r>
            <a:r>
              <a:rPr lang="x-none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spektru</a:t>
            </a:r>
            <a:r>
              <a:rPr lang="x-none" sz="2000" dirty="0">
                <a:ea typeface="Calibri" panose="020F0502020204030204" pitchFamily="34" charset="0"/>
                <a:cs typeface="Times New Roman" panose="02020603050405020304" pitchFamily="18" charset="0"/>
              </a:rPr>
              <a:t> ličnih i socijalnih situacija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x-none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Kriterijum D</a:t>
            </a:r>
            <a:r>
              <a:rPr lang="en-US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x-none" sz="2000" dirty="0">
                <a:ea typeface="Calibri" panose="020F0502020204030204" pitchFamily="34" charset="0"/>
                <a:cs typeface="Times New Roman" panose="02020603050405020304" pitchFamily="18" charset="0"/>
              </a:rPr>
              <a:t>stabilna u vremenu, s početkom koje se može pratiti 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od </a:t>
            </a:r>
            <a:r>
              <a:rPr lang="x-none" sz="2000" dirty="0">
                <a:ea typeface="Calibri" panose="020F0502020204030204" pitchFamily="34" charset="0"/>
                <a:cs typeface="Times New Roman" panose="02020603050405020304" pitchFamily="18" charset="0"/>
              </a:rPr>
              <a:t>adolescencije ili rane odrasle dobi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x-none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Kriterijum E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x-none" sz="2000" dirty="0">
                <a:ea typeface="Calibri" panose="020F0502020204030204" pitchFamily="34" charset="0"/>
                <a:cs typeface="Times New Roman" panose="02020603050405020304" pitchFamily="18" charset="0"/>
              </a:rPr>
              <a:t> ne mogu se bolje objasniti drugim psihičkim poremećajem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lang="x-none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Kriterijum F</a:t>
            </a:r>
            <a:r>
              <a:rPr lang="en-US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x-none" sz="2000" dirty="0">
                <a:ea typeface="Calibri" panose="020F0502020204030204" pitchFamily="34" charset="0"/>
                <a:cs typeface="Times New Roman" panose="02020603050405020304" pitchFamily="18" charset="0"/>
              </a:rPr>
              <a:t>ne mogu se isključivo pripisati fiziološkim učincima neke </a:t>
            </a:r>
            <a:r>
              <a:rPr lang="x-none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psihoaktivne</a:t>
            </a:r>
            <a:r>
              <a:rPr lang="x-none" sz="2000" dirty="0">
                <a:ea typeface="Calibri" panose="020F0502020204030204" pitchFamily="34" charset="0"/>
                <a:cs typeface="Times New Roman" panose="02020603050405020304" pitchFamily="18" charset="0"/>
              </a:rPr>
              <a:t> supstance ili drugog zdravstvenog stanja 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7. </a:t>
            </a:r>
            <a:r>
              <a:rPr lang="x-none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Kriterijum G</a:t>
            </a:r>
            <a:r>
              <a:rPr lang="en-US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x-none" sz="2000" dirty="0">
                <a:ea typeface="Calibri" panose="020F0502020204030204" pitchFamily="34" charset="0"/>
                <a:cs typeface="Times New Roman" panose="02020603050405020304" pitchFamily="18" charset="0"/>
              </a:rPr>
              <a:t>ne mogu se bolje razumeti kao </a:t>
            </a:r>
            <a:r>
              <a:rPr lang="x-none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normaln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x-none" sz="2000" dirty="0">
                <a:ea typeface="Calibri" panose="020F0502020204030204" pitchFamily="34" charset="0"/>
                <a:cs typeface="Times New Roman" panose="02020603050405020304" pitchFamily="18" charset="0"/>
              </a:rPr>
              <a:t> za razvojni stadijum i </a:t>
            </a:r>
            <a:r>
              <a:rPr lang="x-none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socio</a:t>
            </a:r>
            <a:r>
              <a:rPr lang="x-none" sz="2000" dirty="0">
                <a:ea typeface="Calibri" panose="020F0502020204030204" pitchFamily="34" charset="0"/>
                <a:cs typeface="Times New Roman" panose="02020603050405020304" pitchFamily="18" charset="0"/>
              </a:rPr>
              <a:t>-kulturno okruženje te osobe 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481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Kriterijum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A: </a:t>
            </a:r>
            <a:r>
              <a:rPr 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nivo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funkcionisanja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li</a:t>
            </a:r>
            <a:r>
              <a:rPr lang="sr-Latn-C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č</a:t>
            </a:r>
            <a:r>
              <a:rPr 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nosti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b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</a:br>
            <a:r>
              <a:rPr lang="pl-PL" sz="2000" dirty="0"/>
              <a:t>Procena: koliko je oštećen identitet i odnosi sa drugima </a:t>
            </a:r>
            <a:endParaRPr lang="en-US" sz="2000" b="1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02187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2100" b="1" dirty="0"/>
              <a:t>1. Self-</a:t>
            </a:r>
            <a:r>
              <a:rPr lang="en-US" sz="2100" b="1" dirty="0" err="1"/>
              <a:t>funkcionisanje</a:t>
            </a:r>
            <a:endParaRPr lang="en-US" sz="2100" b="1" dirty="0"/>
          </a:p>
          <a:p>
            <a:pPr>
              <a:buNone/>
            </a:pPr>
            <a:r>
              <a:rPr lang="en-US" sz="2100" b="1" dirty="0" err="1"/>
              <a:t>Identitet</a:t>
            </a:r>
            <a:br>
              <a:rPr lang="en-US" sz="2100" dirty="0"/>
            </a:br>
            <a:r>
              <a:rPr lang="en-US" sz="2100" dirty="0"/>
              <a:t>– </a:t>
            </a:r>
            <a:r>
              <a:rPr lang="en-US" sz="2100" dirty="0" err="1"/>
              <a:t>koherentna</a:t>
            </a:r>
            <a:r>
              <a:rPr lang="en-US" sz="2100" dirty="0"/>
              <a:t> </a:t>
            </a:r>
            <a:r>
              <a:rPr lang="en-US" sz="2100" dirty="0" err="1"/>
              <a:t>slika</a:t>
            </a:r>
            <a:r>
              <a:rPr lang="en-US" sz="2100" dirty="0"/>
              <a:t> o </a:t>
            </a:r>
            <a:r>
              <a:rPr lang="en-US" sz="2100" dirty="0" err="1"/>
              <a:t>sebi</a:t>
            </a:r>
            <a:br>
              <a:rPr lang="en-US" sz="2100" dirty="0"/>
            </a:br>
            <a:r>
              <a:rPr lang="en-US" sz="2100" dirty="0"/>
              <a:t>– </a:t>
            </a:r>
            <a:r>
              <a:rPr lang="en-US" sz="2100" dirty="0" err="1"/>
              <a:t>stabilne</a:t>
            </a:r>
            <a:r>
              <a:rPr lang="en-US" sz="2100" dirty="0"/>
              <a:t> </a:t>
            </a:r>
            <a:r>
              <a:rPr lang="en-US" sz="2100" dirty="0" err="1"/>
              <a:t>granice</a:t>
            </a:r>
            <a:r>
              <a:rPr lang="en-US" sz="2100" dirty="0"/>
              <a:t> </a:t>
            </a:r>
            <a:r>
              <a:rPr lang="en-US" sz="2100" dirty="0" err="1"/>
              <a:t>sebe</a:t>
            </a:r>
            <a:r>
              <a:rPr lang="en-US" sz="2100" dirty="0"/>
              <a:t> </a:t>
            </a:r>
            <a:r>
              <a:rPr lang="en-US" sz="2100" dirty="0" err="1"/>
              <a:t>i</a:t>
            </a:r>
            <a:r>
              <a:rPr lang="en-US" sz="2100" dirty="0"/>
              <a:t> </a:t>
            </a:r>
            <a:r>
              <a:rPr lang="en-US" sz="2100" dirty="0" err="1"/>
              <a:t>drugih</a:t>
            </a:r>
            <a:br>
              <a:rPr lang="en-US" sz="2100" dirty="0"/>
            </a:br>
            <a:r>
              <a:rPr lang="en-US" sz="2100" dirty="0"/>
              <a:t>– </a:t>
            </a:r>
            <a:r>
              <a:rPr lang="en-US" sz="2100" dirty="0" err="1"/>
              <a:t>regulacija</a:t>
            </a:r>
            <a:r>
              <a:rPr lang="en-US" sz="2100" dirty="0"/>
              <a:t> </a:t>
            </a:r>
            <a:r>
              <a:rPr lang="en-US" sz="2100" dirty="0" err="1"/>
              <a:t>emocija</a:t>
            </a:r>
            <a:endParaRPr lang="en-US" sz="2100" dirty="0"/>
          </a:p>
          <a:p>
            <a:pPr>
              <a:buNone/>
            </a:pPr>
            <a:r>
              <a:rPr lang="en-US" sz="2100" b="1" dirty="0" err="1"/>
              <a:t>Samousmerenost</a:t>
            </a:r>
            <a:br>
              <a:rPr lang="en-US" sz="2100" dirty="0"/>
            </a:br>
            <a:r>
              <a:rPr lang="en-US" sz="2100" dirty="0"/>
              <a:t>– </a:t>
            </a:r>
            <a:r>
              <a:rPr lang="en-US" sz="2100" dirty="0" err="1"/>
              <a:t>smisleni</a:t>
            </a:r>
            <a:r>
              <a:rPr lang="en-US" sz="2100" dirty="0"/>
              <a:t> </a:t>
            </a:r>
            <a:r>
              <a:rPr lang="en-US" sz="2100" dirty="0" err="1"/>
              <a:t>ciljevi</a:t>
            </a:r>
            <a:br>
              <a:rPr lang="en-US" sz="2100" dirty="0"/>
            </a:br>
            <a:r>
              <a:rPr lang="en-US" sz="2100" dirty="0"/>
              <a:t>– </a:t>
            </a:r>
            <a:r>
              <a:rPr lang="en-US" sz="2100" dirty="0" err="1"/>
              <a:t>prosocijalni</a:t>
            </a:r>
            <a:r>
              <a:rPr lang="en-US" sz="2100" dirty="0"/>
              <a:t> </a:t>
            </a:r>
            <a:r>
              <a:rPr lang="en-US" sz="2100" dirty="0" err="1"/>
              <a:t>standardi</a:t>
            </a:r>
            <a:br>
              <a:rPr lang="en-US" sz="2100" dirty="0"/>
            </a:br>
            <a:r>
              <a:rPr lang="en-US" sz="2100" dirty="0"/>
              <a:t>– </a:t>
            </a:r>
            <a:r>
              <a:rPr lang="en-US" sz="2100" dirty="0" err="1"/>
              <a:t>sposobnost</a:t>
            </a:r>
            <a:r>
              <a:rPr lang="en-US" sz="2100" dirty="0"/>
              <a:t> </a:t>
            </a:r>
            <a:r>
              <a:rPr lang="en-US" sz="2100" dirty="0" err="1"/>
              <a:t>samorefleksije</a:t>
            </a:r>
            <a:endParaRPr lang="en-US" sz="2100" dirty="0"/>
          </a:p>
          <a:p>
            <a:pPr>
              <a:buNone/>
            </a:pPr>
            <a:r>
              <a:rPr lang="en-US" sz="2100" b="1" dirty="0"/>
              <a:t>2. </a:t>
            </a:r>
            <a:r>
              <a:rPr lang="en-US" sz="2100" b="1" dirty="0" err="1"/>
              <a:t>Interpersonalno</a:t>
            </a:r>
            <a:r>
              <a:rPr lang="en-US" sz="2100" b="1" dirty="0"/>
              <a:t> </a:t>
            </a:r>
            <a:r>
              <a:rPr lang="en-US" sz="2100" b="1" dirty="0" err="1"/>
              <a:t>funkcionisanje</a:t>
            </a:r>
            <a:endParaRPr lang="en-US" sz="2100" b="1" dirty="0"/>
          </a:p>
          <a:p>
            <a:pPr>
              <a:buNone/>
            </a:pPr>
            <a:r>
              <a:rPr lang="en-US" sz="2100" b="1" dirty="0" err="1"/>
              <a:t>Empatija</a:t>
            </a:r>
            <a:br>
              <a:rPr lang="en-US" sz="2100" dirty="0"/>
            </a:br>
            <a:r>
              <a:rPr lang="en-US" sz="2100" dirty="0"/>
              <a:t>– </a:t>
            </a:r>
            <a:r>
              <a:rPr lang="en-US" sz="2100" dirty="0" err="1"/>
              <a:t>razumevanje</a:t>
            </a:r>
            <a:r>
              <a:rPr lang="en-US" sz="2100" dirty="0"/>
              <a:t> </a:t>
            </a:r>
            <a:r>
              <a:rPr lang="en-US" sz="2100" dirty="0" err="1"/>
              <a:t>tuđih</a:t>
            </a:r>
            <a:r>
              <a:rPr lang="en-US" sz="2100" dirty="0"/>
              <a:t> </a:t>
            </a:r>
            <a:r>
              <a:rPr lang="en-US" sz="2100" dirty="0" err="1"/>
              <a:t>perspektiva</a:t>
            </a:r>
            <a:br>
              <a:rPr lang="en-US" sz="2100" dirty="0"/>
            </a:br>
            <a:r>
              <a:rPr lang="en-US" sz="2100" dirty="0"/>
              <a:t>– </a:t>
            </a:r>
            <a:r>
              <a:rPr lang="en-US" sz="2100" dirty="0" err="1"/>
              <a:t>uviđanje</a:t>
            </a:r>
            <a:r>
              <a:rPr lang="en-US" sz="2100" dirty="0"/>
              <a:t> </a:t>
            </a:r>
            <a:r>
              <a:rPr lang="en-US" sz="2100" dirty="0" err="1"/>
              <a:t>efekta</a:t>
            </a:r>
            <a:r>
              <a:rPr lang="en-US" sz="2100" dirty="0"/>
              <a:t> </a:t>
            </a:r>
            <a:r>
              <a:rPr lang="en-US" sz="2100" dirty="0" err="1"/>
              <a:t>sopstvenog</a:t>
            </a:r>
            <a:r>
              <a:rPr lang="en-US" sz="2100" dirty="0"/>
              <a:t> </a:t>
            </a:r>
            <a:r>
              <a:rPr lang="en-US" sz="2100" dirty="0" err="1"/>
              <a:t>ponašanja</a:t>
            </a:r>
            <a:endParaRPr lang="en-US" sz="2100" dirty="0"/>
          </a:p>
          <a:p>
            <a:pPr>
              <a:buNone/>
            </a:pPr>
            <a:r>
              <a:rPr lang="en-US" sz="2100" b="1" dirty="0" err="1"/>
              <a:t>Intimnost</a:t>
            </a:r>
            <a:br>
              <a:rPr lang="en-US" sz="2100" dirty="0"/>
            </a:br>
            <a:r>
              <a:rPr lang="en-US" sz="2100" dirty="0"/>
              <a:t>– </a:t>
            </a:r>
            <a:r>
              <a:rPr lang="en-US" sz="2100" dirty="0" err="1"/>
              <a:t>kapacitet</a:t>
            </a:r>
            <a:r>
              <a:rPr lang="en-US" sz="2100" dirty="0"/>
              <a:t> za </a:t>
            </a:r>
            <a:r>
              <a:rPr lang="en-US" sz="2100" dirty="0" err="1"/>
              <a:t>bliskost</a:t>
            </a:r>
            <a:br>
              <a:rPr lang="en-US" sz="2100" dirty="0"/>
            </a:br>
            <a:r>
              <a:rPr lang="en-US" sz="2100" dirty="0"/>
              <a:t>– </a:t>
            </a:r>
            <a:r>
              <a:rPr lang="en-US" sz="2100" dirty="0" err="1"/>
              <a:t>stabilne</a:t>
            </a:r>
            <a:r>
              <a:rPr lang="en-US" sz="2100" dirty="0"/>
              <a:t>, </a:t>
            </a:r>
            <a:r>
              <a:rPr lang="en-US" sz="2100" dirty="0" err="1"/>
              <a:t>uzajamne</a:t>
            </a:r>
            <a:r>
              <a:rPr lang="en-US" sz="2100" dirty="0"/>
              <a:t> </a:t>
            </a:r>
            <a:r>
              <a:rPr lang="en-US" sz="2100" dirty="0" err="1"/>
              <a:t>i</a:t>
            </a:r>
            <a:r>
              <a:rPr lang="en-US" sz="2100" dirty="0"/>
              <a:t> </a:t>
            </a:r>
            <a:r>
              <a:rPr lang="en-US" sz="2100" dirty="0" err="1"/>
              <a:t>pozitivne</a:t>
            </a:r>
            <a:r>
              <a:rPr lang="en-US" sz="2100" dirty="0"/>
              <a:t> </a:t>
            </a:r>
            <a:r>
              <a:rPr lang="en-US" sz="2100" dirty="0" err="1"/>
              <a:t>veze</a:t>
            </a:r>
            <a:endParaRPr lang="en-US" sz="2100" dirty="0"/>
          </a:p>
          <a:p>
            <a:pPr>
              <a:buNone/>
            </a:pPr>
            <a:r>
              <a:rPr lang="en-US" sz="2100" b="1" dirty="0" err="1"/>
              <a:t>Skoriranje</a:t>
            </a:r>
            <a:endParaRPr lang="en-US" sz="2100" b="1" dirty="0"/>
          </a:p>
          <a:p>
            <a:pPr>
              <a:buNone/>
            </a:pPr>
            <a:r>
              <a:rPr lang="en-US" sz="2100" dirty="0"/>
              <a:t>0 = </a:t>
            </a:r>
            <a:r>
              <a:rPr lang="en-US" sz="2100" dirty="0" err="1"/>
              <a:t>nema</a:t>
            </a:r>
            <a:r>
              <a:rPr lang="en-US" sz="2100" dirty="0"/>
              <a:t> </a:t>
            </a:r>
            <a:r>
              <a:rPr lang="en-US" sz="2100" dirty="0" err="1"/>
              <a:t>oštećenja</a:t>
            </a:r>
            <a:endParaRPr lang="en-US" sz="2100" dirty="0"/>
          </a:p>
          <a:p>
            <a:pPr>
              <a:buNone/>
            </a:pPr>
            <a:r>
              <a:rPr lang="en-US" sz="2100" dirty="0"/>
              <a:t>4 = </a:t>
            </a:r>
            <a:r>
              <a:rPr lang="en-US" sz="2100" dirty="0" err="1"/>
              <a:t>ekstremno</a:t>
            </a:r>
            <a:r>
              <a:rPr lang="en-US" sz="2100" dirty="0"/>
              <a:t> </a:t>
            </a:r>
            <a:r>
              <a:rPr lang="en-US" sz="2100" dirty="0" err="1"/>
              <a:t>oštećenje</a:t>
            </a:r>
            <a:endParaRPr lang="en-US" sz="2100" dirty="0"/>
          </a:p>
          <a:p>
            <a:pPr marL="0" indent="0">
              <a:lnSpc>
                <a:spcPct val="80000"/>
              </a:lnSpc>
              <a:buNone/>
            </a:pPr>
            <a:endParaRPr lang="en-US" sz="2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52AA1-06C2-7518-5B9F-139E1ABA1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FBC2B-2B65-2B6F-0720-C58A9BA66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Koje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bazične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dimenzije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ličnosti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mog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pacijenta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2400" dirty="0"/>
              <a:t>(čitaj: „Zašto se ponaša tako… i da li je tako odavno?“)</a:t>
            </a:r>
            <a:endParaRPr lang="sr-Latn-R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B410C-2F55-430A-72C5-D9F6DEFC66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 </a:t>
            </a: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nekoliko</a:t>
            </a:r>
            <a:r>
              <a:rPr lang="en-US" dirty="0"/>
              <a:t> </a:t>
            </a:r>
            <a:r>
              <a:rPr lang="en-US" b="1" dirty="0" err="1"/>
              <a:t>unutrašnjih</a:t>
            </a:r>
            <a:r>
              <a:rPr lang="en-US" b="1" dirty="0"/>
              <a:t> </a:t>
            </a:r>
            <a:r>
              <a:rPr lang="en-US" b="1" dirty="0" err="1"/>
              <a:t>pitanja</a:t>
            </a:r>
            <a:r>
              <a:rPr lang="en-US" b="1" dirty="0"/>
              <a:t> </a:t>
            </a:r>
            <a:r>
              <a:rPr lang="en-US" b="1" dirty="0" err="1"/>
              <a:t>koja</a:t>
            </a:r>
            <a:r>
              <a:rPr lang="en-US" b="1" dirty="0"/>
              <a:t> </a:t>
            </a:r>
            <a:r>
              <a:rPr lang="en-US" b="1" dirty="0" err="1"/>
              <a:t>psihijatri</a:t>
            </a:r>
            <a:r>
              <a:rPr lang="en-US" b="1" dirty="0"/>
              <a:t> </a:t>
            </a:r>
            <a:r>
              <a:rPr lang="en-US" b="1" dirty="0" err="1"/>
              <a:t>misle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ne </a:t>
            </a:r>
            <a:r>
              <a:rPr lang="en-US" dirty="0" err="1"/>
              <a:t>izgovaraju</a:t>
            </a:r>
            <a:r>
              <a:rPr lang="en-US" dirty="0"/>
              <a:t> —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i="1" dirty="0" err="1"/>
              <a:t>upućuju</a:t>
            </a:r>
            <a:r>
              <a:rPr lang="en-US" i="1" dirty="0"/>
              <a:t> </a:t>
            </a:r>
            <a:r>
              <a:rPr lang="en-US" i="1" dirty="0" err="1"/>
              <a:t>pacijenta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procenu</a:t>
            </a:r>
            <a:r>
              <a:rPr lang="en-US" dirty="0"/>
              <a:t> </a:t>
            </a:r>
            <a:r>
              <a:rPr lang="en-US" dirty="0" err="1"/>
              <a:t>ličnosti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sz="2400" b="1" dirty="0"/>
              <a:t>😅 </a:t>
            </a:r>
            <a:r>
              <a:rPr lang="en-US" sz="2400" b="1" i="1" dirty="0"/>
              <a:t>„Da li </a:t>
            </a:r>
            <a:r>
              <a:rPr lang="en-US" sz="2400" b="1" i="1" dirty="0" err="1"/>
              <a:t>ovo</a:t>
            </a:r>
            <a:r>
              <a:rPr lang="en-US" sz="2400" b="1" i="1" dirty="0"/>
              <a:t> </a:t>
            </a:r>
            <a:r>
              <a:rPr lang="en-US" sz="2400" b="1" i="1" dirty="0" err="1"/>
              <a:t>uopšte</a:t>
            </a:r>
            <a:r>
              <a:rPr lang="en-US" sz="2400" b="1" i="1" dirty="0"/>
              <a:t> </a:t>
            </a:r>
            <a:r>
              <a:rPr lang="en-US" sz="2400" b="1" i="1" dirty="0" err="1"/>
              <a:t>može</a:t>
            </a:r>
            <a:r>
              <a:rPr lang="en-US" sz="2400" b="1" i="1" dirty="0"/>
              <a:t> da se </a:t>
            </a:r>
            <a:r>
              <a:rPr lang="en-US" sz="2400" b="1" i="1" dirty="0" err="1"/>
              <a:t>izleči</a:t>
            </a:r>
            <a:r>
              <a:rPr lang="en-US" sz="2400" b="1" i="1" dirty="0"/>
              <a:t> </a:t>
            </a:r>
            <a:r>
              <a:rPr lang="en-US" sz="2400" b="1" i="1" dirty="0" err="1"/>
              <a:t>ili</a:t>
            </a:r>
            <a:r>
              <a:rPr lang="en-US" sz="2400" b="1" i="1" dirty="0"/>
              <a:t> </a:t>
            </a:r>
            <a:r>
              <a:rPr lang="en-US" sz="2400" b="1" i="1" dirty="0" err="1"/>
              <a:t>će</a:t>
            </a:r>
            <a:r>
              <a:rPr lang="en-US" sz="2400" b="1" i="1" dirty="0"/>
              <a:t> </a:t>
            </a:r>
            <a:r>
              <a:rPr lang="en-US" sz="2400" b="1" i="1" dirty="0" err="1"/>
              <a:t>ovako</a:t>
            </a:r>
            <a:r>
              <a:rPr lang="en-US" sz="2400" b="1" i="1" dirty="0"/>
              <a:t> </a:t>
            </a:r>
            <a:r>
              <a:rPr lang="en-US" sz="2400" b="1" i="1" dirty="0" err="1"/>
              <a:t>biti</a:t>
            </a:r>
            <a:r>
              <a:rPr lang="en-US" sz="2400" b="1" i="1" dirty="0"/>
              <a:t> </a:t>
            </a:r>
            <a:r>
              <a:rPr lang="en-US" sz="2400" b="1" i="1" dirty="0" err="1"/>
              <a:t>zauvek</a:t>
            </a:r>
            <a:r>
              <a:rPr lang="en-US" sz="2400" b="1" i="1" dirty="0"/>
              <a:t>?“</a:t>
            </a: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😅 </a:t>
            </a:r>
            <a:r>
              <a:rPr lang="en-US" sz="2400" b="1" i="1" dirty="0"/>
              <a:t>„</a:t>
            </a:r>
            <a:r>
              <a:rPr lang="en-US" sz="2400" b="1" i="1" dirty="0" err="1"/>
              <a:t>Zašto</a:t>
            </a:r>
            <a:r>
              <a:rPr lang="en-US" sz="2400" b="1" i="1" dirty="0"/>
              <a:t> </a:t>
            </a:r>
            <a:r>
              <a:rPr lang="en-US" sz="2400" b="1" i="1" dirty="0" err="1"/>
              <a:t>neće</a:t>
            </a:r>
            <a:r>
              <a:rPr lang="en-US" sz="2400" b="1" i="1" dirty="0"/>
              <a:t> da </a:t>
            </a:r>
            <a:r>
              <a:rPr lang="en-US" sz="2400" b="1" i="1" dirty="0" err="1"/>
              <a:t>prihvati</a:t>
            </a:r>
            <a:r>
              <a:rPr lang="en-US" sz="2400" b="1" i="1" dirty="0"/>
              <a:t> da ja </a:t>
            </a:r>
            <a:r>
              <a:rPr lang="en-US" sz="2400" b="1" i="1" dirty="0" err="1"/>
              <a:t>znam</a:t>
            </a:r>
            <a:r>
              <a:rPr lang="en-US" sz="2400" b="1" i="1" dirty="0"/>
              <a:t> </a:t>
            </a:r>
            <a:r>
              <a:rPr lang="en-US" sz="2400" b="1" i="1" dirty="0" err="1"/>
              <a:t>šta</a:t>
            </a:r>
            <a:r>
              <a:rPr lang="en-US" sz="2400" b="1" i="1" dirty="0"/>
              <a:t> mu </a:t>
            </a:r>
            <a:r>
              <a:rPr lang="en-US" sz="2400" b="1" i="1" dirty="0" err="1"/>
              <a:t>treba</a:t>
            </a:r>
            <a:r>
              <a:rPr lang="en-US" sz="2400" b="1" i="1" dirty="0"/>
              <a:t>?“</a:t>
            </a: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😅 </a:t>
            </a:r>
            <a:r>
              <a:rPr lang="en-US" sz="2400" b="1" i="1" dirty="0"/>
              <a:t>„</a:t>
            </a:r>
            <a:r>
              <a:rPr lang="en-US" sz="2400" b="1" i="1" dirty="0" err="1"/>
              <a:t>Zašto</a:t>
            </a:r>
            <a:r>
              <a:rPr lang="en-US" sz="2400" b="1" i="1" dirty="0"/>
              <a:t> ne </a:t>
            </a:r>
            <a:r>
              <a:rPr lang="en-US" sz="2400" b="1" i="1" dirty="0" err="1"/>
              <a:t>sarađuje</a:t>
            </a:r>
            <a:r>
              <a:rPr lang="en-US" sz="2400" b="1" i="1" dirty="0"/>
              <a:t> </a:t>
            </a:r>
            <a:r>
              <a:rPr lang="en-US" sz="2400" b="1" i="1" dirty="0" err="1"/>
              <a:t>ako</a:t>
            </a:r>
            <a:r>
              <a:rPr lang="en-US" sz="2400" b="1" i="1" dirty="0"/>
              <a:t> </a:t>
            </a:r>
            <a:r>
              <a:rPr lang="en-US" sz="2400" b="1" i="1" dirty="0" err="1"/>
              <a:t>kaže</a:t>
            </a:r>
            <a:r>
              <a:rPr lang="en-US" sz="2400" b="1" i="1" dirty="0"/>
              <a:t> da </a:t>
            </a:r>
            <a:r>
              <a:rPr lang="en-US" sz="2400" b="1" i="1" dirty="0" err="1"/>
              <a:t>hoće</a:t>
            </a:r>
            <a:r>
              <a:rPr lang="en-US" sz="2400" b="1" i="1" dirty="0"/>
              <a:t> da mu </a:t>
            </a:r>
            <a:r>
              <a:rPr lang="en-US" sz="2400" b="1" i="1" dirty="0" err="1"/>
              <a:t>bude</a:t>
            </a:r>
            <a:r>
              <a:rPr lang="en-US" sz="2400" b="1" i="1" dirty="0"/>
              <a:t> </a:t>
            </a:r>
            <a:r>
              <a:rPr lang="en-US" sz="2400" b="1" i="1" dirty="0" err="1"/>
              <a:t>bolje</a:t>
            </a:r>
            <a:r>
              <a:rPr lang="en-US" sz="2400" b="1" i="1" dirty="0"/>
              <a:t>?“</a:t>
            </a: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😅 </a:t>
            </a:r>
            <a:r>
              <a:rPr lang="en-US" sz="2400" b="1" i="1" dirty="0"/>
              <a:t>„Kako </a:t>
            </a:r>
            <a:r>
              <a:rPr lang="en-US" sz="2400" b="1" i="1" dirty="0" err="1"/>
              <a:t>uspeva</a:t>
            </a:r>
            <a:r>
              <a:rPr lang="en-US" sz="2400" b="1" i="1" dirty="0"/>
              <a:t> da </a:t>
            </a:r>
            <a:r>
              <a:rPr lang="en-US" sz="2400" b="1" i="1" dirty="0" err="1"/>
              <a:t>ponovi</a:t>
            </a:r>
            <a:r>
              <a:rPr lang="en-US" sz="2400" b="1" i="1" dirty="0"/>
              <a:t> </a:t>
            </a:r>
            <a:r>
              <a:rPr lang="en-US" sz="2400" b="1" i="1" dirty="0" err="1"/>
              <a:t>ista</a:t>
            </a:r>
            <a:r>
              <a:rPr lang="en-US" sz="2400" b="1" i="1" dirty="0"/>
              <a:t> </a:t>
            </a:r>
            <a:r>
              <a:rPr lang="en-US" sz="2400" b="1" i="1" dirty="0" err="1"/>
              <a:t>ponašanja</a:t>
            </a:r>
            <a:r>
              <a:rPr lang="en-US" sz="2400" b="1" i="1" dirty="0"/>
              <a:t> </a:t>
            </a:r>
            <a:r>
              <a:rPr lang="en-US" sz="2400" b="1" i="1" dirty="0" err="1"/>
              <a:t>iako</a:t>
            </a:r>
            <a:r>
              <a:rPr lang="en-US" sz="2400" b="1" i="1" dirty="0"/>
              <a:t> se </a:t>
            </a:r>
            <a:r>
              <a:rPr lang="en-US" sz="2400" b="1" i="1" dirty="0" err="1"/>
              <a:t>zakleo</a:t>
            </a:r>
            <a:r>
              <a:rPr lang="en-US" sz="2400" b="1" i="1" dirty="0"/>
              <a:t> da </a:t>
            </a:r>
            <a:r>
              <a:rPr lang="en-US" sz="2400" b="1" i="1" dirty="0" err="1"/>
              <a:t>neće</a:t>
            </a:r>
            <a:r>
              <a:rPr lang="en-US" sz="2400" b="1" i="1" dirty="0"/>
              <a:t>?“</a:t>
            </a: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😅 </a:t>
            </a:r>
            <a:r>
              <a:rPr lang="en-US" sz="2400" b="1" i="1" dirty="0"/>
              <a:t>„</a:t>
            </a:r>
            <a:r>
              <a:rPr lang="en-US" sz="2400" b="1" i="1" dirty="0" err="1"/>
              <a:t>Zašto</a:t>
            </a:r>
            <a:r>
              <a:rPr lang="en-US" sz="2400" b="1" i="1" dirty="0"/>
              <a:t> </a:t>
            </a:r>
            <a:r>
              <a:rPr lang="en-US" sz="2400" b="1" i="1" dirty="0" err="1"/>
              <a:t>nije</a:t>
            </a:r>
            <a:r>
              <a:rPr lang="en-US" sz="2400" b="1" i="1" dirty="0"/>
              <a:t> </a:t>
            </a:r>
            <a:r>
              <a:rPr lang="en-US" sz="2400" b="1" i="1" dirty="0" err="1"/>
              <a:t>malo</a:t>
            </a:r>
            <a:r>
              <a:rPr lang="en-US" sz="2400" b="1" i="1" dirty="0"/>
              <a:t> </a:t>
            </a:r>
            <a:r>
              <a:rPr lang="en-US" sz="2400" b="1" i="1" dirty="0" err="1"/>
              <a:t>prijatniji</a:t>
            </a:r>
            <a:r>
              <a:rPr lang="en-US" sz="2400" b="1" i="1" dirty="0"/>
              <a:t>, </a:t>
            </a:r>
            <a:r>
              <a:rPr lang="en-US" sz="2400" b="1" i="1" dirty="0" err="1"/>
              <a:t>topliji</a:t>
            </a:r>
            <a:r>
              <a:rPr lang="en-US" sz="2400" b="1" i="1" dirty="0"/>
              <a:t> </a:t>
            </a:r>
            <a:r>
              <a:rPr lang="en-US" sz="2400" b="1" i="1" dirty="0" err="1"/>
              <a:t>i</a:t>
            </a:r>
            <a:r>
              <a:rPr lang="en-US" sz="2400" b="1" i="1" dirty="0"/>
              <a:t> </a:t>
            </a:r>
            <a:r>
              <a:rPr lang="en-US" sz="2400" b="1" i="1" dirty="0" err="1"/>
              <a:t>zahvalniji</a:t>
            </a:r>
            <a:r>
              <a:rPr lang="en-US" sz="2400" b="1" i="1" dirty="0"/>
              <a:t> </a:t>
            </a:r>
            <a:r>
              <a:rPr lang="en-US" sz="2400" b="1" i="1" dirty="0" err="1"/>
              <a:t>na</a:t>
            </a:r>
            <a:r>
              <a:rPr lang="en-US" sz="2400" b="1" i="1" dirty="0"/>
              <a:t> </a:t>
            </a:r>
            <a:r>
              <a:rPr lang="en-US" sz="2400" b="1" i="1" dirty="0" err="1"/>
              <a:t>tretmanu</a:t>
            </a:r>
            <a:r>
              <a:rPr lang="en-US" sz="2400" b="1" i="1" dirty="0"/>
              <a:t>?“</a:t>
            </a: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😅 </a:t>
            </a:r>
            <a:r>
              <a:rPr lang="en-US" sz="2400" b="1" i="1" dirty="0"/>
              <a:t>„Da li je </a:t>
            </a:r>
            <a:r>
              <a:rPr lang="en-US" sz="2400" b="1" i="1" dirty="0" err="1"/>
              <a:t>ovo</a:t>
            </a:r>
            <a:r>
              <a:rPr lang="en-US" sz="2400" b="1" i="1" dirty="0"/>
              <a:t> </a:t>
            </a:r>
            <a:r>
              <a:rPr lang="en-US" sz="2400" b="1" i="1" dirty="0" err="1"/>
              <a:t>depresija</a:t>
            </a:r>
            <a:r>
              <a:rPr lang="en-US" sz="2400" b="1" i="1" dirty="0"/>
              <a:t>… </a:t>
            </a:r>
            <a:r>
              <a:rPr lang="en-US" sz="2400" b="1" i="1" dirty="0" err="1"/>
              <a:t>ili</a:t>
            </a:r>
            <a:r>
              <a:rPr lang="en-US" sz="2400" b="1" i="1" dirty="0"/>
              <a:t> </a:t>
            </a:r>
            <a:r>
              <a:rPr lang="en-US" sz="2400" b="1" i="1" dirty="0" err="1"/>
              <a:t>samo</a:t>
            </a:r>
            <a:r>
              <a:rPr lang="en-US" sz="2400" b="1" i="1" dirty="0"/>
              <a:t> 20 </a:t>
            </a:r>
            <a:r>
              <a:rPr lang="en-US" sz="2400" b="1" i="1" dirty="0" err="1"/>
              <a:t>godina</a:t>
            </a:r>
            <a:r>
              <a:rPr lang="en-US" sz="2400" b="1" i="1" dirty="0"/>
              <a:t> </a:t>
            </a:r>
            <a:r>
              <a:rPr lang="en-US" sz="2400" b="1" i="1" dirty="0" err="1"/>
              <a:t>loših</a:t>
            </a:r>
            <a:r>
              <a:rPr lang="en-US" sz="2400" b="1" i="1" dirty="0"/>
              <a:t> </a:t>
            </a:r>
            <a:r>
              <a:rPr lang="en-US" sz="2400" b="1" i="1" dirty="0" err="1"/>
              <a:t>strategija</a:t>
            </a:r>
            <a:r>
              <a:rPr lang="en-US" sz="2400" b="1" i="1" dirty="0"/>
              <a:t>?“</a:t>
            </a: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😅 </a:t>
            </a:r>
            <a:r>
              <a:rPr lang="en-US" sz="2400" b="1" i="1" dirty="0"/>
              <a:t>„</a:t>
            </a:r>
            <a:r>
              <a:rPr lang="en-US" sz="2400" b="1" i="1" dirty="0" err="1"/>
              <a:t>Zašto</a:t>
            </a:r>
            <a:r>
              <a:rPr lang="en-US" sz="2400" b="1" i="1" dirty="0"/>
              <a:t> </a:t>
            </a:r>
            <a:r>
              <a:rPr lang="en-US" sz="2400" b="1" i="1" dirty="0" err="1"/>
              <a:t>neće</a:t>
            </a:r>
            <a:r>
              <a:rPr lang="en-US" sz="2400" b="1" i="1" dirty="0"/>
              <a:t> da se </a:t>
            </a:r>
            <a:r>
              <a:rPr lang="en-US" sz="2400" b="1" i="1" dirty="0" err="1"/>
              <a:t>izleči</a:t>
            </a:r>
            <a:r>
              <a:rPr lang="en-US" sz="2400" b="1" i="1" dirty="0"/>
              <a:t>? </a:t>
            </a:r>
            <a:r>
              <a:rPr lang="en-US" sz="2400" b="1" i="1" dirty="0" err="1"/>
              <a:t>Kakav</a:t>
            </a:r>
            <a:r>
              <a:rPr lang="en-US" sz="2400" b="1" i="1" dirty="0"/>
              <a:t> Pl je </a:t>
            </a:r>
            <a:r>
              <a:rPr lang="en-US" sz="2400" b="1" i="1" dirty="0" err="1"/>
              <a:t>ovo</a:t>
            </a:r>
            <a:r>
              <a:rPr lang="en-US" sz="2400" b="1" i="1" dirty="0"/>
              <a:t>?“</a:t>
            </a:r>
            <a:endParaRPr lang="en-US" sz="2400" b="1" dirty="0"/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74527514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Kriterijum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B: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crte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ličnosti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16100"/>
            <a:ext cx="10515600" cy="482244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sz="2600" dirty="0"/>
              <a:t>• </a:t>
            </a:r>
            <a:r>
              <a:rPr lang="en-US" sz="2600" dirty="0" err="1"/>
              <a:t>Zasniva</a:t>
            </a:r>
            <a:r>
              <a:rPr lang="en-US" sz="2600" dirty="0"/>
              <a:t> se </a:t>
            </a:r>
            <a:r>
              <a:rPr lang="en-US" sz="2600" dirty="0" err="1"/>
              <a:t>na</a:t>
            </a:r>
            <a:r>
              <a:rPr lang="en-US" sz="2600" dirty="0"/>
              <a:t> </a:t>
            </a:r>
            <a:r>
              <a:rPr lang="en-US" sz="2600" b="1" dirty="0" err="1"/>
              <a:t>leksičkoj</a:t>
            </a:r>
            <a:r>
              <a:rPr lang="en-US" sz="2600" b="1" dirty="0"/>
              <a:t> </a:t>
            </a:r>
            <a:r>
              <a:rPr lang="en-US" sz="2600" b="1" dirty="0" err="1"/>
              <a:t>tradiciji</a:t>
            </a:r>
            <a:r>
              <a:rPr lang="en-US" sz="2600" dirty="0"/>
              <a:t> </a:t>
            </a:r>
            <a:r>
              <a:rPr lang="en-US" sz="2600" dirty="0" err="1"/>
              <a:t>i</a:t>
            </a:r>
            <a:r>
              <a:rPr lang="en-US" sz="2600" dirty="0"/>
              <a:t> </a:t>
            </a:r>
            <a:r>
              <a:rPr lang="en-US" sz="2600" dirty="0" err="1"/>
              <a:t>modelima</a:t>
            </a:r>
            <a:r>
              <a:rPr lang="en-US" sz="2600" dirty="0"/>
              <a:t> </a:t>
            </a:r>
            <a:r>
              <a:rPr lang="en-US" sz="2600" dirty="0" err="1"/>
              <a:t>crta</a:t>
            </a:r>
            <a:r>
              <a:rPr lang="en-US" sz="2600" dirty="0"/>
              <a:t> (Allport &amp; Odbert; Goldberg; McCrae &amp; Costa)</a:t>
            </a:r>
          </a:p>
          <a:p>
            <a:pPr>
              <a:buNone/>
            </a:pPr>
            <a:r>
              <a:rPr lang="en-US" sz="2600" dirty="0"/>
              <a:t>• </a:t>
            </a:r>
            <a:r>
              <a:rPr lang="en-US" sz="2600" dirty="0" err="1"/>
              <a:t>Patološke</a:t>
            </a:r>
            <a:r>
              <a:rPr lang="en-US" sz="2600" dirty="0"/>
              <a:t> </a:t>
            </a:r>
            <a:r>
              <a:rPr lang="en-US" sz="2600" dirty="0" err="1"/>
              <a:t>crte</a:t>
            </a:r>
            <a:r>
              <a:rPr lang="en-US" sz="2600" dirty="0"/>
              <a:t> </a:t>
            </a:r>
            <a:r>
              <a:rPr lang="en-US" sz="2600" dirty="0" err="1"/>
              <a:t>organizovane</a:t>
            </a:r>
            <a:r>
              <a:rPr lang="en-US" sz="2600" dirty="0"/>
              <a:t> </a:t>
            </a:r>
            <a:r>
              <a:rPr lang="en-US" sz="2600" dirty="0" err="1"/>
              <a:t>su</a:t>
            </a:r>
            <a:r>
              <a:rPr lang="en-US" sz="2600" dirty="0"/>
              <a:t> u </a:t>
            </a:r>
            <a:r>
              <a:rPr lang="en-US" sz="2600" b="1" dirty="0"/>
              <a:t>5 </a:t>
            </a:r>
            <a:r>
              <a:rPr lang="en-US" sz="2600" b="1" dirty="0" err="1"/>
              <a:t>domena</a:t>
            </a:r>
            <a:r>
              <a:rPr lang="en-US" sz="2600" b="1" dirty="0"/>
              <a:t> + 25 </a:t>
            </a:r>
            <a:r>
              <a:rPr lang="en-US" sz="2600" b="1" dirty="0" err="1"/>
              <a:t>faseta</a:t>
            </a:r>
            <a:endParaRPr lang="en-US" sz="2600" dirty="0"/>
          </a:p>
          <a:p>
            <a:pPr>
              <a:buNone/>
            </a:pPr>
            <a:endParaRPr lang="en-US" sz="2600" dirty="0"/>
          </a:p>
          <a:p>
            <a:pPr>
              <a:buNone/>
            </a:pPr>
            <a:r>
              <a:rPr lang="en-US" sz="2600" b="1" dirty="0" err="1"/>
              <a:t>Petofaktorski</a:t>
            </a:r>
            <a:r>
              <a:rPr lang="en-US" sz="2600" b="1" dirty="0"/>
              <a:t> (</a:t>
            </a:r>
            <a:r>
              <a:rPr lang="en-US" sz="2600" b="1" dirty="0" err="1"/>
              <a:t>maladaptivni</a:t>
            </a:r>
            <a:r>
              <a:rPr lang="en-US" sz="2600" b="1" dirty="0"/>
              <a:t>) </a:t>
            </a:r>
            <a:r>
              <a:rPr lang="en-US" sz="2600" b="1" dirty="0" err="1"/>
              <a:t>domeni</a:t>
            </a:r>
            <a:endParaRPr lang="en-US" sz="2600" b="1" dirty="0"/>
          </a:p>
          <a:p>
            <a:pPr>
              <a:buFont typeface="+mj-lt"/>
              <a:buAutoNum type="arabicPeriod"/>
            </a:pPr>
            <a:r>
              <a:rPr lang="en-US" sz="2600" b="1" dirty="0" err="1"/>
              <a:t>Negativni</a:t>
            </a:r>
            <a:r>
              <a:rPr lang="en-US" sz="2600" b="1" dirty="0"/>
              <a:t> </a:t>
            </a:r>
            <a:r>
              <a:rPr lang="en-US" sz="2600" b="1" dirty="0" err="1"/>
              <a:t>afektivitet</a:t>
            </a:r>
            <a:br>
              <a:rPr lang="en-US" sz="2600" dirty="0"/>
            </a:br>
            <a:r>
              <a:rPr lang="en-US" sz="2600" dirty="0"/>
              <a:t>– </a:t>
            </a:r>
            <a:r>
              <a:rPr lang="en-US" sz="2600" dirty="0" err="1"/>
              <a:t>patološki</a:t>
            </a:r>
            <a:r>
              <a:rPr lang="en-US" sz="2600" dirty="0"/>
              <a:t> </a:t>
            </a:r>
            <a:r>
              <a:rPr lang="en-US" sz="2600" dirty="0" err="1"/>
              <a:t>ekvivalent</a:t>
            </a:r>
            <a:r>
              <a:rPr lang="en-US" sz="2600" dirty="0"/>
              <a:t> </a:t>
            </a:r>
            <a:r>
              <a:rPr lang="en-US" sz="2600" i="1" dirty="0" err="1"/>
              <a:t>Neuroticizma</a:t>
            </a:r>
            <a:endParaRPr lang="en-US" sz="2600" dirty="0"/>
          </a:p>
          <a:p>
            <a:pPr>
              <a:buFont typeface="+mj-lt"/>
              <a:buAutoNum type="arabicPeriod"/>
            </a:pPr>
            <a:r>
              <a:rPr lang="en-US" sz="2600" b="1" dirty="0" err="1"/>
              <a:t>Odvojenost</a:t>
            </a:r>
            <a:br>
              <a:rPr lang="en-US" sz="2600" dirty="0"/>
            </a:br>
            <a:r>
              <a:rPr lang="en-US" sz="2600" dirty="0"/>
              <a:t>– </a:t>
            </a:r>
            <a:r>
              <a:rPr lang="en-US" sz="2600" dirty="0" err="1"/>
              <a:t>patološki</a:t>
            </a:r>
            <a:r>
              <a:rPr lang="en-US" sz="2600" dirty="0"/>
              <a:t> </a:t>
            </a:r>
            <a:r>
              <a:rPr lang="en-US" sz="2600" dirty="0" err="1"/>
              <a:t>ekvivalent</a:t>
            </a:r>
            <a:r>
              <a:rPr lang="en-US" sz="2600" dirty="0"/>
              <a:t> </a:t>
            </a:r>
            <a:r>
              <a:rPr lang="en-US" sz="2600" dirty="0" err="1"/>
              <a:t>niske</a:t>
            </a:r>
            <a:r>
              <a:rPr lang="en-US" sz="2600" dirty="0"/>
              <a:t> </a:t>
            </a:r>
            <a:r>
              <a:rPr lang="en-US" sz="2600" i="1" dirty="0" err="1"/>
              <a:t>Ekstraverzije</a:t>
            </a:r>
            <a:endParaRPr lang="en-US" sz="2600" dirty="0"/>
          </a:p>
          <a:p>
            <a:pPr>
              <a:buFont typeface="+mj-lt"/>
              <a:buAutoNum type="arabicPeriod"/>
            </a:pPr>
            <a:r>
              <a:rPr lang="en-US" sz="2600" b="1" dirty="0" err="1"/>
              <a:t>Antagonizam</a:t>
            </a:r>
            <a:br>
              <a:rPr lang="en-US" sz="2600" dirty="0"/>
            </a:br>
            <a:r>
              <a:rPr lang="en-US" sz="2600" dirty="0"/>
              <a:t>– </a:t>
            </a:r>
            <a:r>
              <a:rPr lang="en-US" sz="2600" dirty="0" err="1"/>
              <a:t>patološki</a:t>
            </a:r>
            <a:r>
              <a:rPr lang="en-US" sz="2600" dirty="0"/>
              <a:t> </a:t>
            </a:r>
            <a:r>
              <a:rPr lang="en-US" sz="2600" dirty="0" err="1"/>
              <a:t>ekvivalent</a:t>
            </a:r>
            <a:r>
              <a:rPr lang="en-US" sz="2600" dirty="0"/>
              <a:t> </a:t>
            </a:r>
            <a:r>
              <a:rPr lang="en-US" sz="2600" dirty="0" err="1"/>
              <a:t>niske</a:t>
            </a:r>
            <a:r>
              <a:rPr lang="en-US" sz="2600" dirty="0"/>
              <a:t> </a:t>
            </a:r>
            <a:r>
              <a:rPr lang="en-US" sz="2600" i="1" dirty="0" err="1"/>
              <a:t>Saradljivosti</a:t>
            </a:r>
            <a:endParaRPr lang="en-US" sz="2600" dirty="0"/>
          </a:p>
          <a:p>
            <a:pPr>
              <a:buFont typeface="+mj-lt"/>
              <a:buAutoNum type="arabicPeriod"/>
            </a:pPr>
            <a:r>
              <a:rPr lang="en-US" sz="2600" b="1" dirty="0" err="1"/>
              <a:t>Dezinhibicija</a:t>
            </a:r>
            <a:br>
              <a:rPr lang="en-US" sz="2600" dirty="0"/>
            </a:br>
            <a:r>
              <a:rPr lang="en-US" sz="2600" dirty="0"/>
              <a:t>– </a:t>
            </a:r>
            <a:r>
              <a:rPr lang="en-US" sz="2600" dirty="0" err="1"/>
              <a:t>patološki</a:t>
            </a:r>
            <a:r>
              <a:rPr lang="en-US" sz="2600" dirty="0"/>
              <a:t> </a:t>
            </a:r>
            <a:r>
              <a:rPr lang="en-US" sz="2600" dirty="0" err="1"/>
              <a:t>ekvivalent</a:t>
            </a:r>
            <a:r>
              <a:rPr lang="en-US" sz="2600" dirty="0"/>
              <a:t> </a:t>
            </a:r>
            <a:r>
              <a:rPr lang="en-US" sz="2600" dirty="0" err="1"/>
              <a:t>niske</a:t>
            </a:r>
            <a:r>
              <a:rPr lang="en-US" sz="2600" dirty="0"/>
              <a:t> </a:t>
            </a:r>
            <a:r>
              <a:rPr lang="en-US" sz="2600" i="1" dirty="0" err="1"/>
              <a:t>Savesnosti</a:t>
            </a:r>
            <a:endParaRPr lang="en-US" sz="2600" dirty="0"/>
          </a:p>
          <a:p>
            <a:pPr>
              <a:buFont typeface="+mj-lt"/>
              <a:buAutoNum type="arabicPeriod"/>
            </a:pPr>
            <a:r>
              <a:rPr lang="en-US" sz="2600" b="1" dirty="0" err="1"/>
              <a:t>Psihoticizam</a:t>
            </a:r>
            <a:br>
              <a:rPr lang="en-US" sz="2600" dirty="0"/>
            </a:br>
            <a:r>
              <a:rPr lang="en-US" sz="2600" dirty="0"/>
              <a:t>– </a:t>
            </a:r>
            <a:r>
              <a:rPr lang="en-US" sz="2600" dirty="0" err="1"/>
              <a:t>maladaptivni</a:t>
            </a:r>
            <a:r>
              <a:rPr lang="en-US" sz="2600" dirty="0"/>
              <a:t> pol </a:t>
            </a:r>
            <a:r>
              <a:rPr lang="en-US" sz="2600" dirty="0" err="1"/>
              <a:t>Otvorenosti</a:t>
            </a:r>
            <a:br>
              <a:rPr lang="en-US" sz="2600" dirty="0"/>
            </a:br>
            <a:r>
              <a:rPr lang="en-US" sz="2600" dirty="0"/>
              <a:t>– </a:t>
            </a:r>
            <a:r>
              <a:rPr lang="en-US" sz="2600" i="1" dirty="0" err="1"/>
              <a:t>kreativnost</a:t>
            </a:r>
            <a:r>
              <a:rPr lang="en-US" sz="2600" i="1" dirty="0"/>
              <a:t> → </a:t>
            </a:r>
            <a:r>
              <a:rPr lang="en-US" sz="2600" i="1" dirty="0" err="1"/>
              <a:t>bizarnost</a:t>
            </a:r>
            <a:r>
              <a:rPr lang="en-US" sz="2600" dirty="0"/>
              <a:t>, </a:t>
            </a:r>
            <a:r>
              <a:rPr lang="en-US" sz="2600" i="1" dirty="0" err="1"/>
              <a:t>percepcija</a:t>
            </a:r>
            <a:r>
              <a:rPr lang="en-US" sz="2600" i="1" dirty="0"/>
              <a:t> → </a:t>
            </a:r>
            <a:r>
              <a:rPr lang="en-US" sz="2600" i="1" dirty="0" err="1"/>
              <a:t>perceptivne</a:t>
            </a:r>
            <a:r>
              <a:rPr lang="en-US" sz="2600" i="1" dirty="0"/>
              <a:t> </a:t>
            </a:r>
            <a:r>
              <a:rPr lang="en-US" sz="2600" i="1" dirty="0" err="1"/>
              <a:t>distorzije</a:t>
            </a:r>
            <a:endParaRPr lang="en-US" sz="2600" dirty="0"/>
          </a:p>
          <a:p>
            <a:pPr marL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</a:pPr>
            <a:endParaRPr lang="en-US" sz="1800" dirty="0">
              <a:ea typeface="Calibri" pitchFamily="34" charset="0"/>
              <a:cs typeface="Calibri" pitchFamily="34" charset="0"/>
            </a:endParaRPr>
          </a:p>
          <a:p>
            <a:pPr marL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</a:pPr>
            <a:r>
              <a:rPr lang="en-US" sz="1800" dirty="0">
                <a:ea typeface="Calibri" pitchFamily="34" charset="0"/>
                <a:cs typeface="Calibri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Tipovi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poremećaja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ličnosti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u AMPL</a:t>
            </a:r>
            <a:b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hibrid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: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Kriterijum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A +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Kriterijum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B)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" y="1690688"/>
            <a:ext cx="10844784" cy="4802187"/>
          </a:xfrm>
        </p:spPr>
        <p:txBody>
          <a:bodyPr rtlCol="0">
            <a:normAutofit/>
          </a:bodyPr>
          <a:lstStyle/>
          <a:p>
            <a:pPr>
              <a:buNone/>
            </a:pPr>
            <a:r>
              <a:rPr lang="en-US" sz="1600" dirty="0"/>
              <a:t>• AMPL </a:t>
            </a:r>
            <a:r>
              <a:rPr lang="en-US" sz="1600" dirty="0" err="1"/>
              <a:t>zadržava</a:t>
            </a:r>
            <a:r>
              <a:rPr lang="en-US" sz="1600" dirty="0"/>
              <a:t> </a:t>
            </a:r>
            <a:r>
              <a:rPr lang="en-US" sz="1600" b="1" dirty="0" err="1"/>
              <a:t>samo</a:t>
            </a:r>
            <a:r>
              <a:rPr lang="en-US" sz="1600" b="1" dirty="0"/>
              <a:t> 6</a:t>
            </a:r>
            <a:r>
              <a:rPr lang="en-US" sz="1600" dirty="0"/>
              <a:t> </a:t>
            </a:r>
            <a:r>
              <a:rPr lang="en-US" sz="1600" dirty="0" err="1"/>
              <a:t>specifičnih</a:t>
            </a:r>
            <a:r>
              <a:rPr lang="en-US" sz="1600" dirty="0"/>
              <a:t> PL (</a:t>
            </a:r>
            <a:r>
              <a:rPr lang="en-US" sz="1600" dirty="0" err="1"/>
              <a:t>umesto</a:t>
            </a:r>
            <a:r>
              <a:rPr lang="en-US" sz="1600" dirty="0"/>
              <a:t> 10)</a:t>
            </a:r>
            <a:br>
              <a:rPr lang="en-US" sz="1600" dirty="0"/>
            </a:br>
            <a:r>
              <a:rPr lang="en-US" sz="1600" dirty="0"/>
              <a:t>• </a:t>
            </a:r>
            <a:r>
              <a:rPr lang="en-US" sz="1600" dirty="0" err="1"/>
              <a:t>Svaki</a:t>
            </a:r>
            <a:r>
              <a:rPr lang="en-US" sz="1600" dirty="0"/>
              <a:t> tip </a:t>
            </a:r>
            <a:r>
              <a:rPr lang="en-US" sz="1600" dirty="0" err="1"/>
              <a:t>definiše</a:t>
            </a:r>
            <a:r>
              <a:rPr lang="en-US" sz="1600" dirty="0"/>
              <a:t> </a:t>
            </a:r>
            <a:r>
              <a:rPr lang="en-US" sz="1600" b="1" dirty="0" err="1"/>
              <a:t>kombinacija</a:t>
            </a:r>
            <a:r>
              <a:rPr lang="en-US" sz="1600" b="1" dirty="0"/>
              <a:t> </a:t>
            </a:r>
            <a:r>
              <a:rPr lang="en-US" sz="1600" b="1" dirty="0" err="1"/>
              <a:t>maladaptivnih</a:t>
            </a:r>
            <a:r>
              <a:rPr lang="en-US" sz="1600" b="1" dirty="0"/>
              <a:t> </a:t>
            </a:r>
            <a:r>
              <a:rPr lang="en-US" sz="1600" b="1" dirty="0" err="1"/>
              <a:t>crta</a:t>
            </a:r>
            <a:endParaRPr lang="en-US" sz="1600" dirty="0"/>
          </a:p>
          <a:p>
            <a:pPr>
              <a:buNone/>
            </a:pPr>
            <a:r>
              <a:rPr lang="en-US" sz="1600" b="1" dirty="0" err="1"/>
              <a:t>Specifični</a:t>
            </a:r>
            <a:r>
              <a:rPr lang="en-US" sz="1600" b="1" dirty="0"/>
              <a:t> </a:t>
            </a:r>
            <a:r>
              <a:rPr lang="en-US" sz="1600" b="1" dirty="0" err="1"/>
              <a:t>tipovi</a:t>
            </a:r>
            <a:r>
              <a:rPr lang="en-US" sz="1600" b="1" dirty="0"/>
              <a:t> PL u AMPD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 err="1"/>
              <a:t>Antisocijalni</a:t>
            </a: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 err="1"/>
              <a:t>Izbegavajući</a:t>
            </a: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 err="1"/>
              <a:t>Granični</a:t>
            </a: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 err="1"/>
              <a:t>Narcistički</a:t>
            </a:r>
            <a:r>
              <a:rPr lang="en-US" sz="1600" dirty="0"/>
              <a:t> </a:t>
            </a:r>
            <a:r>
              <a:rPr lang="en-US" sz="1600" i="1" dirty="0"/>
              <a:t>(</a:t>
            </a:r>
            <a:r>
              <a:rPr lang="en-US" sz="1600" i="1" dirty="0" err="1"/>
              <a:t>zadržan</a:t>
            </a:r>
            <a:r>
              <a:rPr lang="en-US" sz="1600" i="1" dirty="0"/>
              <a:t> </a:t>
            </a:r>
            <a:r>
              <a:rPr lang="en-US" sz="1600" i="1" dirty="0" err="1"/>
              <a:t>uprkos</a:t>
            </a:r>
            <a:r>
              <a:rPr lang="en-US" sz="1600" i="1" dirty="0"/>
              <a:t> </a:t>
            </a:r>
            <a:r>
              <a:rPr lang="en-US" sz="1600" i="1" dirty="0" err="1"/>
              <a:t>kontroverzama</a:t>
            </a:r>
            <a:r>
              <a:rPr lang="en-US" sz="1600" i="1" dirty="0"/>
              <a:t>)</a:t>
            </a: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 err="1"/>
              <a:t>Opsesivno-kompulsivni</a:t>
            </a: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 err="1"/>
              <a:t>Shizotipalni</a:t>
            </a:r>
            <a:endParaRPr lang="en-US" sz="1600" dirty="0"/>
          </a:p>
          <a:p>
            <a:pPr>
              <a:buNone/>
            </a:pPr>
            <a:r>
              <a:rPr lang="en-US" sz="1600" b="1" dirty="0"/>
              <a:t>+ </a:t>
            </a:r>
            <a:r>
              <a:rPr lang="en-US" sz="1600" b="1" dirty="0" err="1"/>
              <a:t>Specifikovan</a:t>
            </a:r>
            <a:r>
              <a:rPr lang="en-US" sz="1600" b="1" dirty="0"/>
              <a:t> </a:t>
            </a:r>
            <a:r>
              <a:rPr lang="en-US" sz="1600" b="1" dirty="0" err="1"/>
              <a:t>crtama</a:t>
            </a:r>
            <a:r>
              <a:rPr lang="en-US" sz="1600" b="1" dirty="0"/>
              <a:t> PL</a:t>
            </a:r>
          </a:p>
          <a:p>
            <a:pPr>
              <a:buNone/>
            </a:pPr>
            <a:r>
              <a:rPr lang="en-US" sz="1600" i="1" dirty="0"/>
              <a:t>(</a:t>
            </a:r>
            <a:r>
              <a:rPr lang="en-US" sz="1600" i="1" dirty="0" err="1"/>
              <a:t>umesto</a:t>
            </a:r>
            <a:r>
              <a:rPr lang="en-US" sz="1600" i="1" dirty="0"/>
              <a:t> “NESPECIFIČNIH” </a:t>
            </a:r>
            <a:r>
              <a:rPr lang="en-US" sz="1600" i="1" dirty="0" err="1"/>
              <a:t>kategorija</a:t>
            </a:r>
            <a:r>
              <a:rPr lang="en-US" sz="1600" i="1" dirty="0"/>
              <a:t> </a:t>
            </a:r>
            <a:r>
              <a:rPr lang="en-US" sz="1600" i="1" dirty="0" err="1"/>
              <a:t>iz</a:t>
            </a:r>
            <a:r>
              <a:rPr lang="en-US" sz="1600" i="1" dirty="0"/>
              <a:t> DSM-IV)</a:t>
            </a:r>
            <a:endParaRPr lang="en-US" sz="1600" dirty="0"/>
          </a:p>
          <a:p>
            <a:pPr>
              <a:buNone/>
            </a:pPr>
            <a:r>
              <a:rPr lang="en-US" sz="1600" dirty="0" err="1"/>
              <a:t>Koristi</a:t>
            </a:r>
            <a:r>
              <a:rPr lang="en-US" sz="1600" dirty="0"/>
              <a:t> se </a:t>
            </a:r>
            <a:r>
              <a:rPr lang="en-US" sz="1600" dirty="0" err="1"/>
              <a:t>kada</a:t>
            </a:r>
            <a:r>
              <a:rPr lang="en-US" sz="1600" dirty="0"/>
              <a:t>:</a:t>
            </a:r>
            <a:br>
              <a:rPr lang="en-US" sz="1600" dirty="0"/>
            </a:br>
            <a:r>
              <a:rPr lang="en-US" sz="1600" dirty="0"/>
              <a:t>– </a:t>
            </a:r>
            <a:r>
              <a:rPr lang="en-US" sz="1600" dirty="0" err="1"/>
              <a:t>klinička</a:t>
            </a:r>
            <a:r>
              <a:rPr lang="en-US" sz="1600" dirty="0"/>
              <a:t> </a:t>
            </a:r>
            <a:r>
              <a:rPr lang="en-US" sz="1600" dirty="0" err="1"/>
              <a:t>slika</a:t>
            </a:r>
            <a:r>
              <a:rPr lang="en-US" sz="1600" dirty="0"/>
              <a:t> </a:t>
            </a:r>
            <a:r>
              <a:rPr lang="en-US" sz="1600" b="1" dirty="0"/>
              <a:t>ne </a:t>
            </a:r>
            <a:r>
              <a:rPr lang="en-US" sz="1600" b="1" dirty="0" err="1"/>
              <a:t>odgovara</a:t>
            </a:r>
            <a:r>
              <a:rPr lang="en-US" sz="1600" b="1" dirty="0"/>
              <a:t> </a:t>
            </a:r>
            <a:r>
              <a:rPr lang="en-US" sz="1600" b="1" dirty="0" err="1"/>
              <a:t>nijednom</a:t>
            </a:r>
            <a:r>
              <a:rPr lang="en-US" sz="1600" b="1" dirty="0"/>
              <a:t> od </a:t>
            </a:r>
            <a:r>
              <a:rPr lang="en-US" sz="1600" b="1" dirty="0" err="1"/>
              <a:t>šest</a:t>
            </a:r>
            <a:r>
              <a:rPr lang="en-US" sz="1600" b="1" dirty="0"/>
              <a:t> </a:t>
            </a:r>
            <a:r>
              <a:rPr lang="en-US" sz="1600" b="1" dirty="0" err="1"/>
              <a:t>tipova</a:t>
            </a:r>
            <a:r>
              <a:rPr lang="en-US" sz="1600" dirty="0"/>
              <a:t>,</a:t>
            </a:r>
            <a:br>
              <a:rPr lang="en-US" sz="1600" dirty="0"/>
            </a:br>
            <a:r>
              <a:rPr lang="en-US" sz="1600" dirty="0"/>
              <a:t>– </a:t>
            </a:r>
            <a:r>
              <a:rPr lang="en-US" sz="1600" dirty="0" err="1"/>
              <a:t>ali</a:t>
            </a:r>
            <a:r>
              <a:rPr lang="en-US" sz="1600" dirty="0"/>
              <a:t> </a:t>
            </a:r>
            <a:r>
              <a:rPr lang="en-US" sz="1600" dirty="0" err="1"/>
              <a:t>postoji</a:t>
            </a:r>
            <a:r>
              <a:rPr lang="en-US" sz="1600" dirty="0"/>
              <a:t> </a:t>
            </a:r>
            <a:r>
              <a:rPr lang="en-US" sz="1600" b="1" dirty="0" err="1"/>
              <a:t>jasan</a:t>
            </a:r>
            <a:r>
              <a:rPr lang="en-US" sz="1600" b="1" dirty="0"/>
              <a:t> </a:t>
            </a:r>
            <a:r>
              <a:rPr lang="en-US" sz="1600" b="1" dirty="0" err="1"/>
              <a:t>obrazac</a:t>
            </a:r>
            <a:r>
              <a:rPr lang="en-US" sz="1600" b="1" dirty="0"/>
              <a:t> </a:t>
            </a:r>
            <a:r>
              <a:rPr lang="en-US" sz="1600" b="1" dirty="0" err="1"/>
              <a:t>patoloških</a:t>
            </a:r>
            <a:r>
              <a:rPr lang="en-US" sz="1600" b="1" dirty="0"/>
              <a:t> </a:t>
            </a:r>
            <a:r>
              <a:rPr lang="en-US" sz="1600" b="1" dirty="0" err="1"/>
              <a:t>crta</a:t>
            </a:r>
            <a:r>
              <a:rPr lang="en-US" sz="1600" dirty="0"/>
              <a:t> koji </a:t>
            </a:r>
            <a:r>
              <a:rPr lang="en-US" sz="1600" dirty="0" err="1"/>
              <a:t>precizno</a:t>
            </a:r>
            <a:r>
              <a:rPr lang="en-US" sz="1600" dirty="0"/>
              <a:t> </a:t>
            </a:r>
            <a:r>
              <a:rPr lang="en-US" sz="1600" dirty="0" err="1"/>
              <a:t>opisuje</a:t>
            </a:r>
            <a:r>
              <a:rPr lang="en-US" sz="1600" dirty="0"/>
              <a:t> </a:t>
            </a:r>
            <a:r>
              <a:rPr lang="en-US" sz="1600" dirty="0" err="1"/>
              <a:t>funkcionisanje</a:t>
            </a:r>
            <a:r>
              <a:rPr lang="en-US" sz="1600" dirty="0"/>
              <a:t> </a:t>
            </a:r>
            <a:r>
              <a:rPr lang="en-US" sz="1600" dirty="0" err="1"/>
              <a:t>pacijenta</a:t>
            </a:r>
            <a:r>
              <a:rPr lang="en-US" sz="1600" dirty="0"/>
              <a:t>.</a:t>
            </a:r>
          </a:p>
          <a:p>
            <a:pPr>
              <a:buNone/>
            </a:pPr>
            <a:r>
              <a:rPr lang="en-US" sz="1600" b="1" dirty="0"/>
              <a:t>→ Ovo je </a:t>
            </a:r>
            <a:r>
              <a:rPr lang="en-US" sz="1600" b="1" dirty="0" err="1"/>
              <a:t>najkorisnija</a:t>
            </a:r>
            <a:r>
              <a:rPr lang="en-US" sz="1600" b="1" dirty="0"/>
              <a:t> </a:t>
            </a:r>
            <a:r>
              <a:rPr lang="en-US" sz="1600" b="1" dirty="0" err="1"/>
              <a:t>dijagnoza</a:t>
            </a:r>
            <a:r>
              <a:rPr lang="en-US" sz="1600" b="1" dirty="0"/>
              <a:t> u AMPL.</a:t>
            </a:r>
            <a:endParaRPr lang="en-US" sz="1600" dirty="0"/>
          </a:p>
          <a:p>
            <a:pPr marL="0" indent="0" algn="just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endParaRPr lang="en-U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975" y="282575"/>
            <a:ext cx="10515600" cy="7413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Hibridni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model: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kombinovanje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crta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 PL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36538" y="1106488"/>
          <a:ext cx="11349636" cy="55553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980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39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56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709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540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069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800" dirty="0">
                          <a:effectLst/>
                        </a:rPr>
                        <a:t>Negativan </a:t>
                      </a:r>
                      <a:r>
                        <a:rPr lang="x-none" sz="1800" dirty="0" err="1">
                          <a:effectLst/>
                        </a:rPr>
                        <a:t>afektivitet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800" dirty="0">
                          <a:effectLst/>
                        </a:rPr>
                        <a:t>Odvojenost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800" dirty="0">
                          <a:effectLst/>
                        </a:rPr>
                        <a:t>Antagonizam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800" dirty="0" err="1">
                          <a:effectLst/>
                        </a:rPr>
                        <a:t>Dezinhibicija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800" dirty="0" err="1">
                          <a:effectLst/>
                        </a:rPr>
                        <a:t>Psihoticizam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50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 dirty="0">
                          <a:effectLst/>
                        </a:rPr>
                        <a:t>Antisocijalni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 6 od 7</a:t>
                      </a: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 dirty="0">
                          <a:effectLst/>
                        </a:rPr>
                        <a:t>manipulativnost bezosećajnost obmanjivanje 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hostilnost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izlaganje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x-none" sz="1400" dirty="0">
                          <a:effectLst/>
                        </a:rPr>
                        <a:t>rizicima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i</a:t>
                      </a:r>
                      <a:r>
                        <a:rPr lang="x-none" sz="1400" dirty="0" err="1">
                          <a:effectLst/>
                        </a:rPr>
                        <a:t>mpulsivnost</a:t>
                      </a:r>
                      <a:r>
                        <a:rPr lang="x-none" sz="1400" dirty="0">
                          <a:effectLst/>
                        </a:rPr>
                        <a:t> 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 dirty="0">
                          <a:effectLst/>
                        </a:rPr>
                        <a:t>neodgovornost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63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 dirty="0">
                          <a:effectLst/>
                        </a:rPr>
                        <a:t>Izbegavajući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 3 od 4</a:t>
                      </a: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 dirty="0">
                          <a:solidFill>
                            <a:srgbClr val="FF0000"/>
                          </a:solidFill>
                          <a:effectLst/>
                        </a:rPr>
                        <a:t>anksioznost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</a:t>
                      </a:r>
                      <a:r>
                        <a:rPr lang="x-none" sz="1400" dirty="0" err="1">
                          <a:effectLst/>
                        </a:rPr>
                        <a:t>ovlačenje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 dirty="0" err="1">
                          <a:effectLst/>
                        </a:rPr>
                        <a:t>anhedonija</a:t>
                      </a:r>
                      <a:r>
                        <a:rPr lang="x-none" sz="1400" dirty="0">
                          <a:effectLst/>
                        </a:rPr>
                        <a:t> izbegavanje </a:t>
                      </a:r>
                      <a:r>
                        <a:rPr lang="x-none" sz="1400" dirty="0" err="1">
                          <a:effectLst/>
                        </a:rPr>
                        <a:t>intim</a:t>
                      </a:r>
                      <a:r>
                        <a:rPr lang="en-US" sz="1400" dirty="0">
                          <a:effectLst/>
                        </a:rPr>
                        <a:t>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50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 dirty="0">
                          <a:effectLst/>
                        </a:rPr>
                        <a:t>Granični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 4 od 7</a:t>
                      </a: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 dirty="0" err="1">
                          <a:effectLst/>
                        </a:rPr>
                        <a:t>emoc</a:t>
                      </a:r>
                      <a:r>
                        <a:rPr lang="en-US" sz="1400" dirty="0">
                          <a:effectLst/>
                        </a:rPr>
                        <a:t>.</a:t>
                      </a:r>
                      <a:r>
                        <a:rPr lang="x-none" sz="1400" dirty="0">
                          <a:effectLst/>
                        </a:rPr>
                        <a:t> labilnost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 dirty="0">
                          <a:effectLst/>
                        </a:rPr>
                        <a:t>anksioznost  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</a:t>
                      </a:r>
                      <a:r>
                        <a:rPr lang="x-none" sz="1400" dirty="0" err="1">
                          <a:effectLst/>
                        </a:rPr>
                        <a:t>epar</a:t>
                      </a:r>
                      <a:r>
                        <a:rPr lang="en-US" sz="1400" dirty="0">
                          <a:effectLst/>
                        </a:rPr>
                        <a:t>.</a:t>
                      </a:r>
                      <a:r>
                        <a:rPr lang="x-none" sz="1400" dirty="0">
                          <a:effectLst/>
                        </a:rPr>
                        <a:t> nesigurnost depresivnost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 dirty="0" err="1">
                          <a:effectLst/>
                        </a:rPr>
                        <a:t>hostilnost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imulsivnost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sklonost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rizicima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75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 dirty="0" err="1">
                          <a:effectLst/>
                        </a:rPr>
                        <a:t>Narcistični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maligni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vulnerabilni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76250" algn="ctr"/>
                        </a:tabLst>
                      </a:pPr>
                      <a:r>
                        <a:rPr lang="x-none" sz="1400" dirty="0">
                          <a:solidFill>
                            <a:srgbClr val="FF0000"/>
                          </a:solidFill>
                          <a:effectLst/>
                        </a:rPr>
                        <a:t>grandioznost 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76250" algn="ctr"/>
                        </a:tabLst>
                      </a:pPr>
                      <a:r>
                        <a:rPr lang="x-none" sz="1400" dirty="0">
                          <a:solidFill>
                            <a:srgbClr val="FF0000"/>
                          </a:solidFill>
                          <a:effectLst/>
                        </a:rPr>
                        <a:t>traženje pažnje</a:t>
                      </a:r>
                      <a:r>
                        <a:rPr lang="x-none" sz="1400" dirty="0">
                          <a:effectLst/>
                        </a:rPr>
                        <a:t>	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99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Opsesivno-kompulsivni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 3 od 4</a:t>
                      </a: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 dirty="0" err="1">
                          <a:effectLst/>
                        </a:rPr>
                        <a:t>perseveracija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i</a:t>
                      </a:r>
                      <a:r>
                        <a:rPr lang="x-none" sz="1400" dirty="0">
                          <a:effectLst/>
                        </a:rPr>
                        <a:t>zbeg</a:t>
                      </a:r>
                      <a:r>
                        <a:rPr lang="en-US" sz="1400" dirty="0">
                          <a:effectLst/>
                        </a:rPr>
                        <a:t>.</a:t>
                      </a:r>
                      <a:r>
                        <a:rPr lang="x-none" sz="1400" dirty="0">
                          <a:effectLst/>
                        </a:rPr>
                        <a:t> intimnosti 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 dirty="0" err="1">
                          <a:effectLst/>
                        </a:rPr>
                        <a:t>restr</a:t>
                      </a:r>
                      <a:r>
                        <a:rPr lang="en-US" sz="1400" dirty="0">
                          <a:effectLst/>
                        </a:rPr>
                        <a:t>. </a:t>
                      </a:r>
                      <a:r>
                        <a:rPr lang="x-none" sz="1400" dirty="0">
                          <a:effectLst/>
                        </a:rPr>
                        <a:t>afekt</a:t>
                      </a:r>
                      <a:r>
                        <a:rPr lang="en-US" sz="1400" dirty="0" err="1">
                          <a:effectLst/>
                        </a:rPr>
                        <a:t>iviteta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</a:rPr>
                        <a:t>r</a:t>
                      </a:r>
                      <a:r>
                        <a:rPr lang="x-none" sz="1400" dirty="0" err="1">
                          <a:solidFill>
                            <a:srgbClr val="FF0000"/>
                          </a:solidFill>
                          <a:effectLst/>
                        </a:rPr>
                        <a:t>igidni</a:t>
                      </a:r>
                      <a:r>
                        <a:rPr lang="x-none" sz="14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x-none" sz="1400" dirty="0" err="1">
                          <a:solidFill>
                            <a:srgbClr val="FF0000"/>
                          </a:solidFill>
                          <a:effectLst/>
                        </a:rPr>
                        <a:t>perfekcionizam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306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 dirty="0" err="1">
                          <a:effectLst/>
                        </a:rPr>
                        <a:t>Shizotipalni</a:t>
                      </a:r>
                      <a:r>
                        <a:rPr lang="x-none" sz="1400" dirty="0">
                          <a:effectLst/>
                        </a:rPr>
                        <a:t> 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 4 od 6</a:t>
                      </a: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</a:t>
                      </a:r>
                      <a:r>
                        <a:rPr lang="x-none" sz="1400" dirty="0" err="1">
                          <a:effectLst/>
                        </a:rPr>
                        <a:t>est</a:t>
                      </a:r>
                      <a:r>
                        <a:rPr lang="en-US" sz="1400" dirty="0">
                          <a:effectLst/>
                        </a:rPr>
                        <a:t>r.</a:t>
                      </a:r>
                      <a:r>
                        <a:rPr lang="x-none" sz="1400" dirty="0">
                          <a:effectLst/>
                        </a:rPr>
                        <a:t> </a:t>
                      </a:r>
                      <a:r>
                        <a:rPr lang="x-none" sz="1400" dirty="0" err="1">
                          <a:effectLst/>
                        </a:rPr>
                        <a:t>afektiviteta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 dirty="0">
                          <a:effectLst/>
                        </a:rPr>
                        <a:t>povlačenje sumnjičavost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neobična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verov</a:t>
                      </a:r>
                      <a:r>
                        <a:rPr lang="en-US" sz="1400" dirty="0">
                          <a:effectLst/>
                        </a:rPr>
                        <a:t>./</a:t>
                      </a:r>
                      <a:r>
                        <a:rPr lang="en-US" sz="1400" dirty="0" err="1">
                          <a:effectLst/>
                        </a:rPr>
                        <a:t>iskust</a:t>
                      </a:r>
                      <a:r>
                        <a:rPr lang="en-US" sz="1400" dirty="0">
                          <a:effectLst/>
                        </a:rPr>
                        <a:t>.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ekscentričnost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kog</a:t>
                      </a:r>
                      <a:r>
                        <a:rPr lang="en-US" sz="1400" dirty="0">
                          <a:effectLst/>
                        </a:rPr>
                        <a:t>./</a:t>
                      </a:r>
                      <a:r>
                        <a:rPr lang="en-US" sz="1400" dirty="0" err="1">
                          <a:effectLst/>
                        </a:rPr>
                        <a:t>percep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disreg</a:t>
                      </a:r>
                      <a:r>
                        <a:rPr lang="en-US" sz="1400" dirty="0">
                          <a:effectLst/>
                        </a:rPr>
                        <a:t>.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75" marR="3807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8" name="Straight Arrow Connector 7"/>
          <p:cNvCxnSpPr>
            <a:cxnSpLocks/>
          </p:cNvCxnSpPr>
          <p:nvPr/>
        </p:nvCxnSpPr>
        <p:spPr>
          <a:xfrm flipV="1">
            <a:off x="3346450" y="3319463"/>
            <a:ext cx="0" cy="8048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7013575" y="1682750"/>
            <a:ext cx="0" cy="6223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8905875" y="1755775"/>
            <a:ext cx="0" cy="5492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346450" y="2620963"/>
            <a:ext cx="0" cy="3841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cxnSpLocks/>
          </p:cNvCxnSpPr>
          <p:nvPr/>
        </p:nvCxnSpPr>
        <p:spPr>
          <a:xfrm flipV="1">
            <a:off x="5227638" y="2620963"/>
            <a:ext cx="0" cy="6159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8905875" y="3319463"/>
            <a:ext cx="0" cy="4206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6364288" y="3365500"/>
            <a:ext cx="0" cy="4111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6904038" y="4210050"/>
            <a:ext cx="0" cy="330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3227388" y="4737100"/>
            <a:ext cx="0" cy="4016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5111750" y="4695825"/>
            <a:ext cx="0" cy="4841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9363075" y="4737100"/>
            <a:ext cx="0" cy="4746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5111750" y="5595938"/>
            <a:ext cx="0" cy="685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11374438" y="5595938"/>
            <a:ext cx="0" cy="685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cxnSpLocks/>
          </p:cNvCxnSpPr>
          <p:nvPr/>
        </p:nvCxnSpPr>
        <p:spPr>
          <a:xfrm flipV="1">
            <a:off x="9124950" y="4654550"/>
            <a:ext cx="0" cy="1682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Pogled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budućnost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ICD-11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74877"/>
            <a:ext cx="10985500" cy="529907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2000" b="1" dirty="0" err="1"/>
              <a:t>Ukida</a:t>
            </a:r>
            <a:r>
              <a:rPr lang="en-US" sz="2000" b="1" dirty="0"/>
              <a:t> se </a:t>
            </a:r>
            <a:r>
              <a:rPr lang="en-US" sz="2000" b="1" dirty="0" err="1"/>
              <a:t>politetički</a:t>
            </a:r>
            <a:r>
              <a:rPr lang="en-US" sz="2000" b="1" dirty="0"/>
              <a:t> </a:t>
            </a:r>
            <a:r>
              <a:rPr lang="en-US" sz="2000" b="1" dirty="0" err="1"/>
              <a:t>sistem</a:t>
            </a:r>
            <a:br>
              <a:rPr lang="en-US" sz="2000" dirty="0"/>
            </a:br>
            <a:r>
              <a:rPr lang="en-US" sz="2000" dirty="0"/>
              <a:t>• </a:t>
            </a:r>
            <a:r>
              <a:rPr lang="en-US" sz="2000" dirty="0" err="1"/>
              <a:t>Fokus</a:t>
            </a:r>
            <a:r>
              <a:rPr lang="en-US" sz="2000" dirty="0"/>
              <a:t> je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b="1" dirty="0" err="1"/>
              <a:t>globalnom</a:t>
            </a:r>
            <a:r>
              <a:rPr lang="en-US" sz="2000" b="1" dirty="0"/>
              <a:t> </a:t>
            </a:r>
            <a:r>
              <a:rPr lang="en-US" sz="2000" b="1" dirty="0" err="1"/>
              <a:t>nivou</a:t>
            </a:r>
            <a:r>
              <a:rPr lang="en-US" sz="2000" b="1" dirty="0"/>
              <a:t> </a:t>
            </a:r>
            <a:r>
              <a:rPr lang="en-US" sz="2000" b="1" dirty="0" err="1"/>
              <a:t>težine</a:t>
            </a:r>
            <a:r>
              <a:rPr lang="en-US" sz="2000" b="1" dirty="0"/>
              <a:t> </a:t>
            </a:r>
            <a:r>
              <a:rPr lang="en-US" sz="2000" b="1" dirty="0" err="1"/>
              <a:t>poremećaja</a:t>
            </a:r>
            <a:r>
              <a:rPr lang="en-US" sz="2000" b="1" dirty="0"/>
              <a:t> </a:t>
            </a:r>
            <a:r>
              <a:rPr lang="en-US" sz="2000" b="1" dirty="0" err="1"/>
              <a:t>ličnosti</a:t>
            </a:r>
            <a:br>
              <a:rPr lang="en-US" sz="2000" dirty="0"/>
            </a:br>
            <a:r>
              <a:rPr lang="en-US" sz="2000" dirty="0"/>
              <a:t>→ </a:t>
            </a:r>
            <a:r>
              <a:rPr lang="en-US" sz="2000" dirty="0" err="1"/>
              <a:t>težina</a:t>
            </a:r>
            <a:r>
              <a:rPr lang="en-US" sz="2000" dirty="0"/>
              <a:t> = </a:t>
            </a:r>
            <a:r>
              <a:rPr lang="en-US" sz="2000" dirty="0" err="1"/>
              <a:t>narušeno</a:t>
            </a:r>
            <a:r>
              <a:rPr lang="en-US" sz="2000" dirty="0"/>
              <a:t> </a:t>
            </a:r>
            <a:r>
              <a:rPr lang="en-US" sz="2000" dirty="0" err="1"/>
              <a:t>lično</a:t>
            </a:r>
            <a:r>
              <a:rPr lang="en-US" sz="2000" dirty="0"/>
              <a:t> + </a:t>
            </a:r>
            <a:r>
              <a:rPr lang="en-US" sz="2000" dirty="0" err="1"/>
              <a:t>interpersonalno</a:t>
            </a:r>
            <a:r>
              <a:rPr lang="en-US" sz="2000" dirty="0"/>
              <a:t> </a:t>
            </a:r>
            <a:r>
              <a:rPr lang="en-US" sz="2000" dirty="0" err="1"/>
              <a:t>funkcionisanje</a:t>
            </a:r>
            <a:br>
              <a:rPr lang="en-US" sz="2000" dirty="0"/>
            </a:br>
            <a:endParaRPr lang="en-US" sz="2000" dirty="0"/>
          </a:p>
          <a:p>
            <a:pPr>
              <a:buNone/>
            </a:pPr>
            <a:r>
              <a:rPr lang="en-US" sz="2000" b="1" dirty="0" err="1"/>
              <a:t>Nivoi</a:t>
            </a:r>
            <a:r>
              <a:rPr lang="en-US" sz="2000" b="1" dirty="0"/>
              <a:t> </a:t>
            </a:r>
            <a:r>
              <a:rPr lang="en-US" sz="2000" b="1" dirty="0" err="1"/>
              <a:t>težine</a:t>
            </a:r>
            <a:r>
              <a:rPr lang="en-US" sz="2000" b="1" dirty="0"/>
              <a:t> PL u ICD-11</a:t>
            </a:r>
          </a:p>
          <a:p>
            <a:pPr>
              <a:buNone/>
            </a:pPr>
            <a:r>
              <a:rPr lang="en-US" sz="2000" b="1" dirty="0"/>
              <a:t>1. </a:t>
            </a:r>
            <a:r>
              <a:rPr lang="en-US" sz="2000" b="1" dirty="0" err="1"/>
              <a:t>Blagi</a:t>
            </a:r>
            <a:r>
              <a:rPr lang="en-US" sz="2000" b="1" dirty="0"/>
              <a:t> PL</a:t>
            </a:r>
          </a:p>
          <a:p>
            <a:pPr>
              <a:buNone/>
            </a:pPr>
            <a:r>
              <a:rPr lang="en-US" sz="2000" dirty="0"/>
              <a:t>    – </a:t>
            </a:r>
            <a:r>
              <a:rPr lang="en-US" sz="2000" dirty="0" err="1"/>
              <a:t>Pogađa</a:t>
            </a:r>
            <a:r>
              <a:rPr lang="en-US" sz="2000" dirty="0"/>
              <a:t> </a:t>
            </a:r>
            <a:r>
              <a:rPr lang="en-US" sz="2000" i="1" dirty="0" err="1"/>
              <a:t>neka</a:t>
            </a:r>
            <a:r>
              <a:rPr lang="en-US" sz="2000" dirty="0"/>
              <a:t>, </a:t>
            </a:r>
            <a:r>
              <a:rPr lang="en-US" sz="2000" dirty="0" err="1"/>
              <a:t>ali</a:t>
            </a:r>
            <a:r>
              <a:rPr lang="en-US" sz="2000" dirty="0"/>
              <a:t> ne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sva</a:t>
            </a:r>
            <a:r>
              <a:rPr lang="en-US" sz="2000" dirty="0"/>
              <a:t> </a:t>
            </a:r>
            <a:r>
              <a:rPr lang="en-US" sz="2000" dirty="0" err="1"/>
              <a:t>područja</a:t>
            </a:r>
            <a:r>
              <a:rPr lang="en-US" sz="2000" dirty="0"/>
              <a:t> </a:t>
            </a:r>
            <a:r>
              <a:rPr lang="en-US" sz="2000" dirty="0" err="1"/>
              <a:t>funkcionisanja</a:t>
            </a:r>
            <a:br>
              <a:rPr lang="en-US" sz="2000" dirty="0"/>
            </a:br>
            <a:r>
              <a:rPr lang="en-US" sz="2000" dirty="0"/>
              <a:t>– </a:t>
            </a:r>
            <a:r>
              <a:rPr lang="en-US" sz="2000" dirty="0" err="1"/>
              <a:t>Poteškoće</a:t>
            </a:r>
            <a:r>
              <a:rPr lang="en-US" sz="2000" dirty="0"/>
              <a:t> u </a:t>
            </a:r>
            <a:r>
              <a:rPr lang="en-US" sz="2000" dirty="0" err="1"/>
              <a:t>odnosima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u </a:t>
            </a:r>
            <a:r>
              <a:rPr lang="en-US" sz="2000" dirty="0" err="1"/>
              <a:t>ispunjavanju</a:t>
            </a:r>
            <a:r>
              <a:rPr lang="en-US" sz="2000" dirty="0"/>
              <a:t> </a:t>
            </a:r>
            <a:r>
              <a:rPr lang="en-US" sz="2000" dirty="0" err="1"/>
              <a:t>uloga</a:t>
            </a:r>
            <a:r>
              <a:rPr lang="en-US" sz="2000" dirty="0"/>
              <a:t>, </a:t>
            </a:r>
            <a:r>
              <a:rPr lang="en-US" sz="2000" dirty="0" err="1"/>
              <a:t>ali</a:t>
            </a:r>
            <a:r>
              <a:rPr lang="en-US" sz="2000" dirty="0"/>
              <a:t> </a:t>
            </a:r>
            <a:r>
              <a:rPr lang="en-US" sz="2000" dirty="0" err="1"/>
              <a:t>postoje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adekvatne</a:t>
            </a:r>
            <a:r>
              <a:rPr lang="en-US" sz="2000" dirty="0"/>
              <a:t> </a:t>
            </a:r>
            <a:r>
              <a:rPr lang="en-US" sz="2000" dirty="0" err="1"/>
              <a:t>funkcije</a:t>
            </a:r>
            <a:br>
              <a:rPr lang="en-US" sz="2000" dirty="0"/>
            </a:br>
            <a:r>
              <a:rPr lang="en-US" sz="2000" dirty="0"/>
              <a:t>– </a:t>
            </a:r>
            <a:r>
              <a:rPr lang="en-US" sz="2000" dirty="0" err="1"/>
              <a:t>Problematična</a:t>
            </a:r>
            <a:r>
              <a:rPr lang="en-US" sz="2000" dirty="0"/>
              <a:t> </a:t>
            </a:r>
            <a:r>
              <a:rPr lang="en-US" sz="2000" dirty="0" err="1"/>
              <a:t>područja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b="1" dirty="0" err="1"/>
              <a:t>ograničena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blaža</a:t>
            </a:r>
            <a:br>
              <a:rPr lang="en-US" sz="2000" dirty="0"/>
            </a:br>
            <a:endParaRPr lang="en-US" sz="2000" dirty="0"/>
          </a:p>
          <a:p>
            <a:pPr>
              <a:buNone/>
            </a:pPr>
            <a:r>
              <a:rPr lang="en-US" sz="2000" b="1" dirty="0"/>
              <a:t>2. </a:t>
            </a:r>
            <a:r>
              <a:rPr lang="en-US" sz="2000" b="1" dirty="0" err="1"/>
              <a:t>Umereni</a:t>
            </a:r>
            <a:r>
              <a:rPr lang="en-US" sz="2000" b="1" dirty="0"/>
              <a:t> PL</a:t>
            </a:r>
          </a:p>
          <a:p>
            <a:pPr>
              <a:buNone/>
            </a:pPr>
            <a:r>
              <a:rPr lang="en-US" sz="2000" dirty="0"/>
              <a:t>    – </a:t>
            </a:r>
            <a:r>
              <a:rPr lang="en-US" sz="2000" dirty="0" err="1"/>
              <a:t>Pogađa</a:t>
            </a:r>
            <a:r>
              <a:rPr lang="en-US" sz="2000" dirty="0"/>
              <a:t> </a:t>
            </a:r>
            <a:r>
              <a:rPr lang="en-US" sz="2000" i="1" dirty="0" err="1"/>
              <a:t>više</a:t>
            </a:r>
            <a:r>
              <a:rPr lang="en-US" sz="2000" i="1" dirty="0"/>
              <a:t> </a:t>
            </a:r>
            <a:r>
              <a:rPr lang="en-US" sz="2000" i="1" dirty="0" err="1"/>
              <a:t>oblasti</a:t>
            </a:r>
            <a:r>
              <a:rPr lang="en-US" sz="2000" dirty="0"/>
              <a:t> </a:t>
            </a:r>
            <a:r>
              <a:rPr lang="en-US" sz="2000" dirty="0" err="1"/>
              <a:t>funkcionisanja</a:t>
            </a:r>
            <a:br>
              <a:rPr lang="en-US" sz="2000" dirty="0"/>
            </a:br>
            <a:r>
              <a:rPr lang="en-US" sz="2000" dirty="0"/>
              <a:t>– </a:t>
            </a:r>
            <a:r>
              <a:rPr lang="en-US" sz="2000" dirty="0" err="1"/>
              <a:t>Problemi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identitetom</a:t>
            </a:r>
            <a:r>
              <a:rPr lang="en-US" sz="2000" dirty="0"/>
              <a:t>, </a:t>
            </a:r>
            <a:r>
              <a:rPr lang="en-US" sz="2000" dirty="0" err="1"/>
              <a:t>bliskošću</a:t>
            </a:r>
            <a:r>
              <a:rPr lang="en-US" sz="2000" dirty="0"/>
              <a:t>, </a:t>
            </a:r>
            <a:r>
              <a:rPr lang="en-US" sz="2000" dirty="0" err="1"/>
              <a:t>kontrolom</a:t>
            </a:r>
            <a:r>
              <a:rPr lang="en-US" sz="2000" dirty="0"/>
              <a:t> </a:t>
            </a:r>
            <a:r>
              <a:rPr lang="en-US" sz="2000" dirty="0" err="1"/>
              <a:t>impulsa</a:t>
            </a:r>
            <a:br>
              <a:rPr lang="en-US" sz="2000" dirty="0"/>
            </a:br>
            <a:r>
              <a:rPr lang="en-US" sz="2000" dirty="0"/>
              <a:t>– </a:t>
            </a:r>
            <a:r>
              <a:rPr lang="en-US" sz="2000" dirty="0" err="1"/>
              <a:t>Odnosi</a:t>
            </a:r>
            <a:r>
              <a:rPr lang="en-US" sz="2000" dirty="0"/>
              <a:t> </a:t>
            </a:r>
            <a:r>
              <a:rPr lang="en-US" sz="2000" dirty="0" err="1"/>
              <a:t>često</a:t>
            </a:r>
            <a:r>
              <a:rPr lang="en-US" sz="2000" dirty="0"/>
              <a:t> </a:t>
            </a:r>
            <a:r>
              <a:rPr lang="en-US" sz="2000" dirty="0" err="1"/>
              <a:t>obeleženi</a:t>
            </a:r>
            <a:r>
              <a:rPr lang="en-US" sz="2000" dirty="0"/>
              <a:t> </a:t>
            </a:r>
            <a:r>
              <a:rPr lang="en-US" sz="2000" dirty="0" err="1"/>
              <a:t>konfliktom</a:t>
            </a:r>
            <a:r>
              <a:rPr lang="en-US" sz="2000" dirty="0"/>
              <a:t>, </a:t>
            </a:r>
            <a:r>
              <a:rPr lang="en-US" sz="2000" dirty="0" err="1"/>
              <a:t>izbegavanjem</a:t>
            </a:r>
            <a:r>
              <a:rPr lang="en-US" sz="2000" dirty="0"/>
              <a:t>, </a:t>
            </a:r>
            <a:r>
              <a:rPr lang="en-US" sz="2000" dirty="0" err="1"/>
              <a:t>povlačenjem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zavisnošću</a:t>
            </a:r>
            <a:br>
              <a:rPr lang="en-US" sz="2000" dirty="0"/>
            </a:br>
            <a:r>
              <a:rPr lang="en-US" sz="2000" dirty="0"/>
              <a:t>– </a:t>
            </a:r>
            <a:r>
              <a:rPr lang="en-US" sz="2000" dirty="0" err="1"/>
              <a:t>Karakteristične</a:t>
            </a:r>
            <a:r>
              <a:rPr lang="en-US" sz="2000" dirty="0"/>
              <a:t> </a:t>
            </a:r>
            <a:r>
              <a:rPr lang="en-US" sz="2000" dirty="0" err="1"/>
              <a:t>ozbiljne</a:t>
            </a:r>
            <a:r>
              <a:rPr lang="en-US" sz="2000" dirty="0"/>
              <a:t> </a:t>
            </a:r>
            <a:r>
              <a:rPr lang="en-US" sz="2000" dirty="0" err="1"/>
              <a:t>teškoće</a:t>
            </a:r>
            <a:r>
              <a:rPr lang="en-US" sz="2000" dirty="0"/>
              <a:t> u </a:t>
            </a:r>
            <a:r>
              <a:rPr lang="en-US" sz="2000" dirty="0" err="1"/>
              <a:t>interpersonalnom</a:t>
            </a:r>
            <a:r>
              <a:rPr lang="en-US" sz="2000" dirty="0"/>
              <a:t> </a:t>
            </a:r>
            <a:r>
              <a:rPr lang="en-US" sz="2000" dirty="0" err="1"/>
              <a:t>funkcionisanju</a:t>
            </a:r>
            <a:endParaRPr lang="en-US" sz="2000" dirty="0"/>
          </a:p>
          <a:p>
            <a:pPr>
              <a:buNone/>
            </a:pPr>
            <a:endParaRPr lang="en-US" sz="2000" dirty="0"/>
          </a:p>
          <a:p>
            <a:pPr>
              <a:buNone/>
            </a:pPr>
            <a:r>
              <a:rPr lang="en-US" sz="2000" b="1" dirty="0"/>
              <a:t>3. Težak PL</a:t>
            </a:r>
          </a:p>
          <a:p>
            <a:pPr>
              <a:buNone/>
            </a:pPr>
            <a:r>
              <a:rPr lang="en-US" sz="2000" dirty="0"/>
              <a:t>    – </a:t>
            </a:r>
            <a:r>
              <a:rPr lang="en-US" sz="2000" dirty="0" err="1"/>
              <a:t>Ozbiljno</a:t>
            </a:r>
            <a:r>
              <a:rPr lang="en-US" sz="2000" dirty="0"/>
              <a:t> </a:t>
            </a:r>
            <a:r>
              <a:rPr lang="en-US" sz="2000" dirty="0" err="1"/>
              <a:t>narušene</a:t>
            </a:r>
            <a:r>
              <a:rPr lang="en-US" sz="2000" dirty="0"/>
              <a:t> </a:t>
            </a:r>
            <a:r>
              <a:rPr lang="en-US" sz="2000" dirty="0" err="1"/>
              <a:t>predstave</a:t>
            </a:r>
            <a:r>
              <a:rPr lang="en-US" sz="2000" dirty="0"/>
              <a:t> </a:t>
            </a:r>
            <a:r>
              <a:rPr lang="en-US" sz="2000" dirty="0" err="1"/>
              <a:t>sebe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drugih</a:t>
            </a:r>
            <a:br>
              <a:rPr lang="en-US" sz="2000" dirty="0"/>
            </a:br>
            <a:r>
              <a:rPr lang="en-US" sz="2000" dirty="0"/>
              <a:t>– </a:t>
            </a:r>
            <a:r>
              <a:rPr lang="en-US" sz="2000" dirty="0" err="1"/>
              <a:t>Veliki</a:t>
            </a:r>
            <a:r>
              <a:rPr lang="en-US" sz="2000" dirty="0"/>
              <a:t> </a:t>
            </a:r>
            <a:r>
              <a:rPr lang="en-US" sz="2000" dirty="0" err="1"/>
              <a:t>problemi</a:t>
            </a:r>
            <a:r>
              <a:rPr lang="en-US" sz="2000" dirty="0"/>
              <a:t> u </a:t>
            </a:r>
            <a:r>
              <a:rPr lang="en-US" sz="2000" dirty="0" err="1"/>
              <a:t>odnosima</a:t>
            </a:r>
            <a:r>
              <a:rPr lang="en-US" sz="2000" dirty="0"/>
              <a:t>, </a:t>
            </a:r>
            <a:r>
              <a:rPr lang="en-US" sz="2000" dirty="0" err="1"/>
              <a:t>poslu</a:t>
            </a:r>
            <a:r>
              <a:rPr lang="en-US" sz="2000" dirty="0"/>
              <a:t>, </a:t>
            </a:r>
            <a:r>
              <a:rPr lang="en-US" sz="2000" dirty="0" err="1"/>
              <a:t>svakodnevnim</a:t>
            </a:r>
            <a:r>
              <a:rPr lang="en-US" sz="2000" dirty="0"/>
              <a:t> </a:t>
            </a:r>
            <a:r>
              <a:rPr lang="en-US" sz="2000" dirty="0" err="1"/>
              <a:t>ulogama</a:t>
            </a:r>
            <a:br>
              <a:rPr lang="en-US" sz="2000" dirty="0"/>
            </a:br>
            <a:r>
              <a:rPr lang="en-US" sz="2000" dirty="0"/>
              <a:t>– </a:t>
            </a:r>
            <a:r>
              <a:rPr lang="en-US" sz="2000" dirty="0" err="1"/>
              <a:t>Specifične</a:t>
            </a:r>
            <a:r>
              <a:rPr lang="en-US" sz="2000" dirty="0"/>
              <a:t> </a:t>
            </a:r>
            <a:r>
              <a:rPr lang="en-US" sz="2000" dirty="0" err="1"/>
              <a:t>manifestacije</a:t>
            </a:r>
            <a:r>
              <a:rPr lang="en-US" sz="2000" dirty="0"/>
              <a:t> PL </a:t>
            </a:r>
            <a:r>
              <a:rPr lang="en-US" sz="2000" dirty="0" err="1"/>
              <a:t>utiču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b="1" dirty="0" err="1"/>
              <a:t>većinu</a:t>
            </a:r>
            <a:r>
              <a:rPr lang="en-US" sz="2000" b="1" dirty="0"/>
              <a:t> </a:t>
            </a:r>
            <a:r>
              <a:rPr lang="en-US" sz="2000" b="1" dirty="0" err="1"/>
              <a:t>ili</a:t>
            </a:r>
            <a:r>
              <a:rPr lang="en-US" sz="2000" b="1" dirty="0"/>
              <a:t> </a:t>
            </a:r>
            <a:r>
              <a:rPr lang="en-US" sz="2000" b="1" dirty="0" err="1"/>
              <a:t>sve</a:t>
            </a:r>
            <a:r>
              <a:rPr lang="en-US" sz="2000" dirty="0"/>
              <a:t> </a:t>
            </a:r>
            <a:r>
              <a:rPr lang="en-US" sz="2000" dirty="0" err="1"/>
              <a:t>oblasti</a:t>
            </a:r>
            <a:r>
              <a:rPr lang="en-US" sz="2000" dirty="0"/>
              <a:t> </a:t>
            </a:r>
            <a:r>
              <a:rPr lang="en-US" sz="2000" dirty="0" err="1"/>
              <a:t>funkcionisanja</a:t>
            </a:r>
            <a:endParaRPr lang="en-US" sz="2000" dirty="0"/>
          </a:p>
          <a:p>
            <a:pPr>
              <a:lnSpc>
                <a:spcPct val="70000"/>
              </a:lnSpc>
              <a:buFont typeface="Arial" charset="0"/>
              <a:buNone/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5669"/>
            <a:ext cx="10515600" cy="1325563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Kvalifikator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graničnih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obrazaca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9344"/>
            <a:ext cx="10994136" cy="4883531"/>
          </a:xfrm>
        </p:spPr>
        <p:txBody>
          <a:bodyPr>
            <a:normAutofit/>
          </a:bodyPr>
          <a:lstStyle/>
          <a:p>
            <a:pPr marL="0" indent="0">
              <a:lnSpc>
                <a:spcPct val="70000"/>
              </a:lnSpc>
              <a:buNone/>
            </a:pPr>
            <a:r>
              <a:rPr lang="en-US" sz="2000" dirty="0"/>
              <a:t>Kada </a:t>
            </a:r>
            <a:r>
              <a:rPr lang="en-US" sz="2000" dirty="0" err="1"/>
              <a:t>osoba</a:t>
            </a:r>
            <a:r>
              <a:rPr lang="en-US" sz="2000" dirty="0"/>
              <a:t> </a:t>
            </a:r>
            <a:r>
              <a:rPr lang="en-US" sz="2000" dirty="0" err="1"/>
              <a:t>pokazuje</a:t>
            </a:r>
            <a:r>
              <a:rPr lang="en-US" sz="2000" dirty="0"/>
              <a:t> </a:t>
            </a:r>
            <a:r>
              <a:rPr lang="en-US" sz="2000" b="1" dirty="0" err="1"/>
              <a:t>obrazac</a:t>
            </a:r>
            <a:r>
              <a:rPr lang="en-US" sz="2000" b="1" dirty="0"/>
              <a:t> </a:t>
            </a:r>
            <a:r>
              <a:rPr lang="en-US" sz="2000" b="1" dirty="0" err="1"/>
              <a:t>nestabilnih</a:t>
            </a:r>
            <a:r>
              <a:rPr lang="en-US" sz="2000" b="1" dirty="0"/>
              <a:t> </a:t>
            </a:r>
            <a:r>
              <a:rPr lang="en-US" sz="2000" b="1" dirty="0" err="1"/>
              <a:t>odnosa</a:t>
            </a:r>
            <a:r>
              <a:rPr lang="en-US" sz="2000" b="1" dirty="0"/>
              <a:t>, </a:t>
            </a:r>
            <a:r>
              <a:rPr lang="en-US" sz="2000" b="1" dirty="0" err="1"/>
              <a:t>identiteta</a:t>
            </a:r>
            <a:r>
              <a:rPr lang="en-US" sz="2000" b="1" dirty="0"/>
              <a:t>, </a:t>
            </a:r>
            <a:r>
              <a:rPr lang="en-US" sz="2000" b="1" dirty="0" err="1"/>
              <a:t>afekata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impulsa</a:t>
            </a:r>
            <a:r>
              <a:rPr lang="en-US" sz="2000" dirty="0"/>
              <a:t>, </a:t>
            </a:r>
            <a:r>
              <a:rPr lang="en-US" sz="2000" dirty="0" err="1"/>
              <a:t>procenjuje</a:t>
            </a:r>
            <a:r>
              <a:rPr lang="en-US" sz="2000" dirty="0"/>
              <a:t> se </a:t>
            </a:r>
            <a:r>
              <a:rPr lang="en-US" sz="2000" dirty="0" err="1"/>
              <a:t>prisustvo</a:t>
            </a:r>
            <a:r>
              <a:rPr lang="en-US" sz="2000" dirty="0"/>
              <a:t> </a:t>
            </a:r>
            <a:r>
              <a:rPr lang="en-US" sz="2000" dirty="0" err="1"/>
              <a:t>sledećeg</a:t>
            </a:r>
            <a:r>
              <a:rPr lang="en-US" sz="2000" dirty="0"/>
              <a:t>:</a:t>
            </a:r>
          </a:p>
          <a:p>
            <a:pPr>
              <a:buNone/>
            </a:pPr>
            <a:r>
              <a:rPr lang="en-US" sz="2000" b="1" dirty="0" err="1"/>
              <a:t>Specifični</a:t>
            </a:r>
            <a:r>
              <a:rPr lang="en-US" sz="2000" b="1" dirty="0"/>
              <a:t> </a:t>
            </a:r>
            <a:r>
              <a:rPr lang="en-US" sz="2000" b="1" dirty="0" err="1"/>
              <a:t>indikatori</a:t>
            </a:r>
            <a:r>
              <a:rPr lang="en-US" sz="2000" b="1" dirty="0"/>
              <a:t> (≥5):</a:t>
            </a:r>
            <a:endParaRPr lang="en-US" sz="2000" dirty="0"/>
          </a:p>
          <a:p>
            <a:pPr>
              <a:buFont typeface="+mj-lt"/>
              <a:buAutoNum type="arabicPeriod"/>
            </a:pPr>
            <a:r>
              <a:rPr lang="en-US" sz="2000" dirty="0" err="1"/>
              <a:t>Intenzivan</a:t>
            </a:r>
            <a:r>
              <a:rPr lang="en-US" sz="2000" dirty="0"/>
              <a:t> </a:t>
            </a:r>
            <a:r>
              <a:rPr lang="en-US" sz="2000" dirty="0" err="1"/>
              <a:t>strah</a:t>
            </a:r>
            <a:r>
              <a:rPr lang="en-US" sz="2000" dirty="0"/>
              <a:t> od </a:t>
            </a:r>
            <a:r>
              <a:rPr lang="en-US" sz="2000" dirty="0" err="1"/>
              <a:t>napuštanja</a:t>
            </a:r>
            <a:endParaRPr lang="en-US" sz="2000" dirty="0"/>
          </a:p>
          <a:p>
            <a:pPr>
              <a:buFont typeface="+mj-lt"/>
              <a:buAutoNum type="arabicPeriod"/>
            </a:pPr>
            <a:r>
              <a:rPr lang="en-US" sz="2000" dirty="0" err="1"/>
              <a:t>Nestabilni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intenzivni</a:t>
            </a:r>
            <a:r>
              <a:rPr lang="en-US" sz="2000" dirty="0"/>
              <a:t> </a:t>
            </a:r>
            <a:r>
              <a:rPr lang="en-US" sz="2000" dirty="0" err="1"/>
              <a:t>odnosi</a:t>
            </a:r>
            <a:endParaRPr lang="en-US" sz="2000" dirty="0"/>
          </a:p>
          <a:p>
            <a:pPr>
              <a:buFont typeface="+mj-lt"/>
              <a:buAutoNum type="arabicPeriod"/>
            </a:pPr>
            <a:r>
              <a:rPr lang="en-US" sz="2000" dirty="0" err="1"/>
              <a:t>Poremećaj</a:t>
            </a:r>
            <a:r>
              <a:rPr lang="en-US" sz="2000" dirty="0"/>
              <a:t> </a:t>
            </a:r>
            <a:r>
              <a:rPr lang="en-US" sz="2000" dirty="0" err="1"/>
              <a:t>identiteta</a:t>
            </a:r>
            <a:endParaRPr lang="en-US" sz="2000" dirty="0"/>
          </a:p>
          <a:p>
            <a:pPr>
              <a:buFont typeface="+mj-lt"/>
              <a:buAutoNum type="arabicPeriod"/>
            </a:pPr>
            <a:r>
              <a:rPr lang="en-US" sz="2000" dirty="0" err="1"/>
              <a:t>Impulsivno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rizično</a:t>
            </a:r>
            <a:r>
              <a:rPr lang="en-US" sz="2000" dirty="0"/>
              <a:t> </a:t>
            </a:r>
            <a:r>
              <a:rPr lang="en-US" sz="2000" dirty="0" err="1"/>
              <a:t>ponašanje</a:t>
            </a:r>
            <a:endParaRPr lang="en-US" sz="2000" dirty="0"/>
          </a:p>
          <a:p>
            <a:pPr>
              <a:buFont typeface="+mj-lt"/>
              <a:buAutoNum type="arabicPeriod"/>
            </a:pPr>
            <a:r>
              <a:rPr lang="en-US" sz="2000" dirty="0" err="1"/>
              <a:t>Ponavljajuće</a:t>
            </a:r>
            <a:r>
              <a:rPr lang="en-US" sz="2000" dirty="0"/>
              <a:t> </a:t>
            </a:r>
            <a:r>
              <a:rPr lang="en-US" sz="2000" dirty="0" err="1"/>
              <a:t>samopovređivanje</a:t>
            </a:r>
            <a:endParaRPr lang="en-US" sz="2000" dirty="0"/>
          </a:p>
          <a:p>
            <a:pPr>
              <a:buFont typeface="+mj-lt"/>
              <a:buAutoNum type="arabicPeriod"/>
            </a:pPr>
            <a:r>
              <a:rPr lang="en-US" sz="2000" dirty="0" err="1"/>
              <a:t>Emocionalna</a:t>
            </a:r>
            <a:r>
              <a:rPr lang="en-US" sz="2000" dirty="0"/>
              <a:t> </a:t>
            </a:r>
            <a:r>
              <a:rPr lang="en-US" sz="2000" dirty="0" err="1"/>
              <a:t>reaktivnost</a:t>
            </a:r>
            <a:r>
              <a:rPr lang="en-US" sz="2000" dirty="0"/>
              <a:t> / </a:t>
            </a:r>
            <a:r>
              <a:rPr lang="en-US" sz="2000" dirty="0" err="1"/>
              <a:t>nestabilnost</a:t>
            </a:r>
            <a:endParaRPr lang="en-US" sz="2000" dirty="0"/>
          </a:p>
          <a:p>
            <a:pPr>
              <a:buFont typeface="+mj-lt"/>
              <a:buAutoNum type="arabicPeriod"/>
            </a:pPr>
            <a:r>
              <a:rPr lang="en-US" sz="2000" dirty="0" err="1"/>
              <a:t>Hronični</a:t>
            </a:r>
            <a:r>
              <a:rPr lang="en-US" sz="2000" dirty="0"/>
              <a:t> </a:t>
            </a:r>
            <a:r>
              <a:rPr lang="en-US" sz="2000" dirty="0" err="1"/>
              <a:t>osećaj</a:t>
            </a:r>
            <a:r>
              <a:rPr lang="en-US" sz="2000" dirty="0"/>
              <a:t> </a:t>
            </a:r>
            <a:r>
              <a:rPr lang="en-US" sz="2000" dirty="0" err="1"/>
              <a:t>praznine</a:t>
            </a:r>
            <a:endParaRPr lang="en-US" sz="2000" dirty="0"/>
          </a:p>
          <a:p>
            <a:pPr>
              <a:buFont typeface="+mj-lt"/>
              <a:buAutoNum type="arabicPeriod"/>
            </a:pPr>
            <a:r>
              <a:rPr lang="en-US" sz="2000" dirty="0" err="1"/>
              <a:t>Intenzivan</a:t>
            </a:r>
            <a:r>
              <a:rPr lang="en-US" sz="2000" dirty="0"/>
              <a:t> </a:t>
            </a:r>
            <a:r>
              <a:rPr lang="en-US" sz="2000" dirty="0" err="1"/>
              <a:t>bes</a:t>
            </a:r>
            <a:r>
              <a:rPr lang="en-US" sz="2000" dirty="0"/>
              <a:t>, </a:t>
            </a:r>
            <a:r>
              <a:rPr lang="en-US" sz="2000" dirty="0" err="1"/>
              <a:t>slabija</a:t>
            </a:r>
            <a:r>
              <a:rPr lang="en-US" sz="2000" dirty="0"/>
              <a:t> </a:t>
            </a:r>
            <a:r>
              <a:rPr lang="en-US" sz="2000" dirty="0" err="1"/>
              <a:t>kontrola</a:t>
            </a:r>
            <a:endParaRPr lang="en-US" sz="2000" dirty="0"/>
          </a:p>
          <a:p>
            <a:pPr>
              <a:buFont typeface="+mj-lt"/>
              <a:buAutoNum type="arabicPeriod"/>
            </a:pPr>
            <a:r>
              <a:rPr lang="en-US" sz="2000" dirty="0" err="1"/>
              <a:t>Prolazni</a:t>
            </a:r>
            <a:r>
              <a:rPr lang="en-US" sz="2000" dirty="0"/>
              <a:t> </a:t>
            </a:r>
            <a:r>
              <a:rPr lang="en-US" sz="2000" dirty="0" err="1"/>
              <a:t>disocijativni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psihotični</a:t>
            </a:r>
            <a:r>
              <a:rPr lang="en-US" sz="2000" dirty="0"/>
              <a:t> </a:t>
            </a:r>
            <a:r>
              <a:rPr lang="en-US" sz="2000" dirty="0" err="1"/>
              <a:t>simptomi</a:t>
            </a:r>
            <a:r>
              <a:rPr lang="en-US" sz="2000" dirty="0"/>
              <a:t> pod </a:t>
            </a:r>
            <a:r>
              <a:rPr lang="en-US" sz="2000" dirty="0" err="1"/>
              <a:t>stresom</a:t>
            </a:r>
            <a:endParaRPr lang="en-US" sz="2000" dirty="0"/>
          </a:p>
          <a:p>
            <a:pPr>
              <a:lnSpc>
                <a:spcPct val="70000"/>
              </a:lnSpc>
            </a:pPr>
            <a:endParaRPr lang="en-US" sz="24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/>
          </p:cNvSpPr>
          <p:nvPr>
            <p:ph type="title"/>
          </p:nvPr>
        </p:nvSpPr>
        <p:spPr>
          <a:xfrm>
            <a:off x="838200" y="215900"/>
            <a:ext cx="10515600" cy="1325563"/>
          </a:xfrm>
        </p:spPr>
        <p:txBody>
          <a:bodyPr/>
          <a:lstStyle/>
          <a:p>
            <a:pPr algn="ctr"/>
            <a:r>
              <a:rPr lang="sr-Latn-C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ICD-11: domeni crta</a:t>
            </a:r>
            <a:endParaRPr lang="en-US" sz="36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6323" name="Rectangle 3"/>
          <p:cNvSpPr>
            <a:spLocks noGrp="1"/>
          </p:cNvSpPr>
          <p:nvPr>
            <p:ph type="body" idx="1"/>
          </p:nvPr>
        </p:nvSpPr>
        <p:spPr>
          <a:xfrm>
            <a:off x="855663" y="1393824"/>
            <a:ext cx="10515600" cy="480580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b="1" dirty="0"/>
              <a:t>5 </a:t>
            </a:r>
            <a:r>
              <a:rPr lang="en-US" sz="2400" b="1" dirty="0" err="1"/>
              <a:t>domena</a:t>
            </a:r>
            <a:r>
              <a:rPr lang="en-US" sz="2400" b="1" dirty="0"/>
              <a:t> </a:t>
            </a:r>
            <a:r>
              <a:rPr lang="en-US" sz="2400" b="1" dirty="0" err="1"/>
              <a:t>crta</a:t>
            </a:r>
            <a:endParaRPr lang="en-US" sz="2400" b="1" dirty="0"/>
          </a:p>
          <a:p>
            <a:pPr>
              <a:buFont typeface="+mj-lt"/>
              <a:buAutoNum type="arabicPeriod"/>
            </a:pPr>
            <a:r>
              <a:rPr lang="en-US" sz="2400" b="1" dirty="0"/>
              <a:t> </a:t>
            </a:r>
            <a:r>
              <a:rPr lang="en-US" sz="2400" b="1" dirty="0" err="1"/>
              <a:t>Negativni</a:t>
            </a:r>
            <a:r>
              <a:rPr lang="en-US" sz="2400" b="1" dirty="0"/>
              <a:t> </a:t>
            </a:r>
            <a:r>
              <a:rPr lang="en-US" sz="2400" b="1" dirty="0" err="1"/>
              <a:t>afektivitet</a:t>
            </a:r>
            <a:r>
              <a:rPr lang="en-US" sz="2400" dirty="0"/>
              <a:t> – </a:t>
            </a:r>
            <a:r>
              <a:rPr lang="en-US" sz="2400" dirty="0" err="1"/>
              <a:t>emocionalna</a:t>
            </a:r>
            <a:r>
              <a:rPr lang="en-US" sz="2400" dirty="0"/>
              <a:t> </a:t>
            </a:r>
            <a:r>
              <a:rPr lang="en-US" sz="2400" dirty="0" err="1"/>
              <a:t>labilnost</a:t>
            </a:r>
            <a:r>
              <a:rPr lang="en-US" sz="2400" dirty="0"/>
              <a:t>, </a:t>
            </a:r>
            <a:r>
              <a:rPr lang="en-US" sz="2400" dirty="0" err="1"/>
              <a:t>intenzivne</a:t>
            </a:r>
            <a:r>
              <a:rPr lang="en-US" sz="2400" dirty="0"/>
              <a:t> </a:t>
            </a:r>
            <a:r>
              <a:rPr lang="en-US" sz="2400" dirty="0" err="1"/>
              <a:t>negativne</a:t>
            </a:r>
            <a:r>
              <a:rPr lang="en-US" sz="2400" dirty="0"/>
              <a:t> </a:t>
            </a:r>
            <a:r>
              <a:rPr lang="en-US" sz="2400" dirty="0" err="1"/>
              <a:t>emocije</a:t>
            </a:r>
            <a:r>
              <a:rPr lang="en-US" sz="2400" dirty="0"/>
              <a:t>, </a:t>
            </a:r>
            <a:r>
              <a:rPr lang="en-US" sz="2400" dirty="0" err="1"/>
              <a:t>slaba</a:t>
            </a:r>
            <a:r>
              <a:rPr lang="en-US" sz="2400" dirty="0"/>
              <a:t> </a:t>
            </a:r>
            <a:r>
              <a:rPr lang="en-US" sz="2400" dirty="0" err="1"/>
              <a:t>regulacija</a:t>
            </a:r>
            <a:r>
              <a:rPr lang="en-US" sz="2400" dirty="0"/>
              <a:t>, </a:t>
            </a:r>
            <a:r>
              <a:rPr lang="en-US" sz="2400" dirty="0" err="1"/>
              <a:t>nisko</a:t>
            </a:r>
            <a:r>
              <a:rPr lang="en-US" sz="2400" dirty="0"/>
              <a:t> </a:t>
            </a:r>
            <a:r>
              <a:rPr lang="en-US" sz="2400" dirty="0" err="1"/>
              <a:t>samopoštovanje</a:t>
            </a:r>
            <a:endParaRPr lang="en-US" sz="2400" dirty="0"/>
          </a:p>
          <a:p>
            <a:pPr>
              <a:buFont typeface="+mj-lt"/>
              <a:buAutoNum type="arabicPeriod"/>
            </a:pPr>
            <a:r>
              <a:rPr lang="en-US" sz="2400" b="1" dirty="0"/>
              <a:t> </a:t>
            </a:r>
            <a:r>
              <a:rPr lang="en-US" sz="2400" b="1" dirty="0" err="1"/>
              <a:t>Odvojenost</a:t>
            </a:r>
            <a:r>
              <a:rPr lang="en-US" sz="2400" dirty="0"/>
              <a:t> – </a:t>
            </a:r>
            <a:r>
              <a:rPr lang="en-US" sz="2400" dirty="0" err="1"/>
              <a:t>socijalna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emocionalna</a:t>
            </a:r>
            <a:r>
              <a:rPr lang="en-US" sz="2400" dirty="0"/>
              <a:t> </a:t>
            </a:r>
            <a:r>
              <a:rPr lang="en-US" sz="2400" dirty="0" err="1"/>
              <a:t>distanca</a:t>
            </a:r>
            <a:r>
              <a:rPr lang="en-US" sz="2400" dirty="0"/>
              <a:t>, </a:t>
            </a:r>
            <a:r>
              <a:rPr lang="en-US" sz="2400" dirty="0" err="1"/>
              <a:t>povlačenje</a:t>
            </a:r>
            <a:r>
              <a:rPr lang="en-US" sz="2400" dirty="0"/>
              <a:t>, </a:t>
            </a:r>
            <a:r>
              <a:rPr lang="en-US" sz="2400" dirty="0" err="1"/>
              <a:t>smanjena</a:t>
            </a:r>
            <a:r>
              <a:rPr lang="en-US" sz="2400" dirty="0"/>
              <a:t> </a:t>
            </a:r>
            <a:r>
              <a:rPr lang="en-US" sz="2400" dirty="0" err="1"/>
              <a:t>toplina</a:t>
            </a:r>
            <a:endParaRPr lang="en-US" sz="2400" dirty="0"/>
          </a:p>
          <a:p>
            <a:pPr>
              <a:buFont typeface="+mj-lt"/>
              <a:buAutoNum type="arabicPeriod"/>
            </a:pPr>
            <a:r>
              <a:rPr lang="en-US" sz="2400" b="1" dirty="0"/>
              <a:t> </a:t>
            </a:r>
            <a:r>
              <a:rPr lang="en-US" sz="2400" b="1" dirty="0" err="1"/>
              <a:t>Disocijalnost</a:t>
            </a:r>
            <a:r>
              <a:rPr lang="en-US" sz="2400" dirty="0"/>
              <a:t> – </a:t>
            </a:r>
            <a:r>
              <a:rPr lang="en-US" sz="2400" dirty="0" err="1"/>
              <a:t>kršenje</a:t>
            </a:r>
            <a:r>
              <a:rPr lang="en-US" sz="2400" dirty="0"/>
              <a:t> </a:t>
            </a:r>
            <a:r>
              <a:rPr lang="en-US" sz="2400" dirty="0" err="1"/>
              <a:t>tuđih</a:t>
            </a:r>
            <a:r>
              <a:rPr lang="en-US" sz="2400" dirty="0"/>
              <a:t> </a:t>
            </a:r>
            <a:r>
              <a:rPr lang="en-US" sz="2400" dirty="0" err="1"/>
              <a:t>prava</a:t>
            </a:r>
            <a:r>
              <a:rPr lang="en-US" sz="2400" dirty="0"/>
              <a:t>, </a:t>
            </a:r>
            <a:r>
              <a:rPr lang="en-US" sz="2400" dirty="0" err="1"/>
              <a:t>nedostatak</a:t>
            </a:r>
            <a:r>
              <a:rPr lang="en-US" sz="2400" dirty="0"/>
              <a:t> </a:t>
            </a:r>
            <a:r>
              <a:rPr lang="en-US" sz="2400" dirty="0" err="1"/>
              <a:t>empatije</a:t>
            </a:r>
            <a:r>
              <a:rPr lang="en-US" sz="2400" dirty="0"/>
              <a:t>, </a:t>
            </a:r>
            <a:r>
              <a:rPr lang="en-US" sz="2400" dirty="0" err="1"/>
              <a:t>egocentričnost</a:t>
            </a:r>
            <a:endParaRPr lang="en-US" sz="2400" dirty="0"/>
          </a:p>
          <a:p>
            <a:pPr>
              <a:buFont typeface="+mj-lt"/>
              <a:buAutoNum type="arabicPeriod"/>
            </a:pPr>
            <a:r>
              <a:rPr lang="en-US" sz="2400" b="1" dirty="0" err="1"/>
              <a:t>Dezinhibicija</a:t>
            </a:r>
            <a:r>
              <a:rPr lang="en-US" sz="2400" dirty="0"/>
              <a:t> – </a:t>
            </a:r>
            <a:r>
              <a:rPr lang="en-US" sz="2400" dirty="0" err="1"/>
              <a:t>impulsivnost</a:t>
            </a:r>
            <a:r>
              <a:rPr lang="en-US" sz="2400" dirty="0"/>
              <a:t>, </a:t>
            </a:r>
            <a:r>
              <a:rPr lang="en-US" sz="2400" dirty="0" err="1"/>
              <a:t>distraktibilnost</a:t>
            </a:r>
            <a:r>
              <a:rPr lang="en-US" sz="2400" dirty="0"/>
              <a:t>, </a:t>
            </a:r>
            <a:r>
              <a:rPr lang="en-US" sz="2400" dirty="0" err="1"/>
              <a:t>neodgovornost</a:t>
            </a:r>
            <a:endParaRPr lang="en-US" sz="2400" dirty="0"/>
          </a:p>
          <a:p>
            <a:pPr>
              <a:buFont typeface="+mj-lt"/>
              <a:buAutoNum type="arabicPeriod"/>
            </a:pPr>
            <a:r>
              <a:rPr lang="en-US" sz="2400" b="1" dirty="0"/>
              <a:t> </a:t>
            </a:r>
            <a:r>
              <a:rPr lang="en-US" sz="2400" b="1" dirty="0" err="1"/>
              <a:t>Anankastija</a:t>
            </a:r>
            <a:r>
              <a:rPr lang="en-US" sz="2400" dirty="0"/>
              <a:t> – </a:t>
            </a:r>
            <a:r>
              <a:rPr lang="en-US" sz="2400" dirty="0" err="1"/>
              <a:t>rigidnost</a:t>
            </a:r>
            <a:r>
              <a:rPr lang="en-US" sz="2400" dirty="0"/>
              <a:t>, </a:t>
            </a:r>
            <a:r>
              <a:rPr lang="en-US" sz="2400" dirty="0" err="1"/>
              <a:t>perfekcionizam</a:t>
            </a:r>
            <a:r>
              <a:rPr lang="en-US" sz="2400" dirty="0"/>
              <a:t>, </a:t>
            </a:r>
            <a:r>
              <a:rPr lang="en-US" sz="2400" dirty="0" err="1"/>
              <a:t>preterana</a:t>
            </a:r>
            <a:r>
              <a:rPr lang="en-US" sz="2400" dirty="0"/>
              <a:t> </a:t>
            </a:r>
            <a:r>
              <a:rPr lang="en-US" sz="2400" dirty="0" err="1"/>
              <a:t>potreba</a:t>
            </a:r>
            <a:r>
              <a:rPr lang="en-US" sz="2400" dirty="0"/>
              <a:t> za </a:t>
            </a:r>
            <a:r>
              <a:rPr lang="en-US" sz="2400" dirty="0" err="1"/>
              <a:t>kontrolom</a:t>
            </a:r>
            <a:endParaRPr lang="en-US" sz="2400" dirty="0"/>
          </a:p>
          <a:p>
            <a:pPr>
              <a:buNone/>
            </a:pPr>
            <a:r>
              <a:rPr lang="en-US" sz="2400" b="1" dirty="0" err="1"/>
              <a:t>Šta</a:t>
            </a:r>
            <a:r>
              <a:rPr lang="en-US" sz="2400" b="1" dirty="0"/>
              <a:t> ICD-11 </a:t>
            </a:r>
            <a:r>
              <a:rPr lang="en-US" sz="2400" b="1" dirty="0" err="1"/>
              <a:t>više</a:t>
            </a:r>
            <a:r>
              <a:rPr lang="en-US" sz="2400" b="1" dirty="0"/>
              <a:t> ne </a:t>
            </a:r>
            <a:r>
              <a:rPr lang="en-US" sz="2400" b="1" dirty="0" err="1"/>
              <a:t>radi</a:t>
            </a:r>
            <a:r>
              <a:rPr lang="en-US" sz="2400" b="1" dirty="0"/>
              <a:t>:</a:t>
            </a:r>
            <a:br>
              <a:rPr lang="en-US" sz="2400" dirty="0"/>
            </a:br>
            <a:r>
              <a:rPr lang="en-US" sz="2400" dirty="0"/>
              <a:t>– Ne </a:t>
            </a:r>
            <a:r>
              <a:rPr lang="en-US" sz="2400" dirty="0" err="1"/>
              <a:t>koristi</a:t>
            </a:r>
            <a:r>
              <a:rPr lang="en-US" sz="2400" dirty="0"/>
              <a:t> stare </a:t>
            </a:r>
            <a:r>
              <a:rPr lang="en-US" sz="2400" dirty="0" err="1"/>
              <a:t>nazive</a:t>
            </a:r>
            <a:r>
              <a:rPr lang="en-US" sz="2400" dirty="0"/>
              <a:t> </a:t>
            </a:r>
            <a:r>
              <a:rPr lang="en-US" sz="2400" dirty="0" err="1"/>
              <a:t>kategorija</a:t>
            </a:r>
            <a:r>
              <a:rPr lang="en-US" sz="2400" dirty="0"/>
              <a:t> PL</a:t>
            </a:r>
            <a:br>
              <a:rPr lang="en-US" sz="2400" dirty="0"/>
            </a:br>
            <a:r>
              <a:rPr lang="en-US" sz="2400" dirty="0"/>
              <a:t>– Ne </a:t>
            </a:r>
            <a:r>
              <a:rPr lang="en-US" sz="2400" dirty="0" err="1"/>
              <a:t>postoji</a:t>
            </a:r>
            <a:r>
              <a:rPr lang="en-US" sz="2400" dirty="0"/>
              <a:t> </a:t>
            </a:r>
            <a:r>
              <a:rPr lang="en-US" sz="2400" dirty="0" err="1"/>
              <a:t>kodiranje</a:t>
            </a:r>
            <a:r>
              <a:rPr lang="en-US" sz="2400" dirty="0"/>
              <a:t> „</a:t>
            </a:r>
            <a:r>
              <a:rPr lang="en-US" sz="2400" dirty="0" err="1"/>
              <a:t>granični</a:t>
            </a:r>
            <a:r>
              <a:rPr lang="en-US" sz="2400" dirty="0"/>
              <a:t>“, „</a:t>
            </a:r>
            <a:r>
              <a:rPr lang="en-US" sz="2400" dirty="0" err="1"/>
              <a:t>paranoidni</a:t>
            </a:r>
            <a:r>
              <a:rPr lang="en-US" sz="2400" dirty="0"/>
              <a:t>“, „</a:t>
            </a:r>
            <a:r>
              <a:rPr lang="en-US" sz="2400" dirty="0" err="1"/>
              <a:t>narcistički</a:t>
            </a:r>
            <a:r>
              <a:rPr lang="en-US" sz="2400" dirty="0"/>
              <a:t>“…</a:t>
            </a:r>
            <a:br>
              <a:rPr lang="en-US" sz="2400"/>
            </a:br>
            <a:endParaRPr lang="en-US" sz="2400"/>
          </a:p>
          <a:p>
            <a:pPr algn="ctr">
              <a:buNone/>
            </a:pPr>
            <a:r>
              <a:rPr lang="en-US" sz="2400" b="1"/>
              <a:t>SVI </a:t>
            </a:r>
            <a:r>
              <a:rPr lang="en-US" sz="2400" b="1" dirty="0" err="1"/>
              <a:t>specifični</a:t>
            </a:r>
            <a:r>
              <a:rPr lang="en-US" sz="2400" b="1" dirty="0"/>
              <a:t> PL </a:t>
            </a:r>
            <a:r>
              <a:rPr lang="en-US" sz="2400" b="1" dirty="0" err="1"/>
              <a:t>su</a:t>
            </a:r>
            <a:r>
              <a:rPr lang="en-US" sz="2400" b="1" dirty="0"/>
              <a:t> </a:t>
            </a:r>
            <a:r>
              <a:rPr lang="en-US" sz="2400" b="1" dirty="0" err="1"/>
              <a:t>eliminisani</a:t>
            </a:r>
            <a:r>
              <a:rPr lang="en-US" sz="2400" b="1" dirty="0"/>
              <a:t>; </a:t>
            </a:r>
            <a:r>
              <a:rPr lang="en-US" sz="2400" b="1" dirty="0" err="1"/>
              <a:t>ostaje</a:t>
            </a:r>
            <a:r>
              <a:rPr lang="en-US" sz="2400" b="1" dirty="0"/>
              <a:t> </a:t>
            </a:r>
            <a:r>
              <a:rPr lang="en-US" sz="2400" b="1" i="1" dirty="0" err="1"/>
              <a:t>težina</a:t>
            </a:r>
            <a:r>
              <a:rPr lang="en-US" sz="2400" b="1" i="1" dirty="0"/>
              <a:t> </a:t>
            </a:r>
            <a:r>
              <a:rPr lang="en-US" sz="2400" b="1" i="1" dirty="0" err="1"/>
              <a:t>poremećaja</a:t>
            </a:r>
            <a:r>
              <a:rPr lang="en-US" sz="2400" b="1" i="1" dirty="0"/>
              <a:t> + </a:t>
            </a:r>
            <a:r>
              <a:rPr lang="en-US" sz="2400" b="1" i="1" dirty="0" err="1"/>
              <a:t>kombinacija</a:t>
            </a:r>
            <a:r>
              <a:rPr lang="en-US" sz="2400" b="1" i="1" dirty="0"/>
              <a:t> </a:t>
            </a:r>
            <a:r>
              <a:rPr lang="en-US" sz="2400" b="1" i="1" dirty="0" err="1"/>
              <a:t>crta</a:t>
            </a:r>
            <a:endParaRPr lang="en-US" sz="2400" b="1" dirty="0"/>
          </a:p>
          <a:p>
            <a:pPr>
              <a:lnSpc>
                <a:spcPct val="80000"/>
              </a:lnSpc>
            </a:pPr>
            <a:endParaRPr lang="en-US" sz="24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56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9D73D-36C9-7ED7-F235-481D83934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3856" y="218821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stoji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dimenzionalne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revolucije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psihijatriji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483F70A9-CDC4-DA78-2BB2-D2BAC2EC6C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1567991"/>
              </p:ext>
            </p:extLst>
          </p:nvPr>
        </p:nvGraphicFramePr>
        <p:xfrm>
          <a:off x="938784" y="1714306"/>
          <a:ext cx="10314432" cy="4833433"/>
        </p:xfrm>
        <a:graphic>
          <a:graphicData uri="http://schemas.openxmlformats.org/drawingml/2006/table">
            <a:tbl>
              <a:tblPr/>
              <a:tblGrid>
                <a:gridCol w="2176272">
                  <a:extLst>
                    <a:ext uri="{9D8B030D-6E8A-4147-A177-3AD203B41FA5}">
                      <a16:colId xmlns:a16="http://schemas.microsoft.com/office/drawing/2014/main" val="1680076804"/>
                    </a:ext>
                  </a:extLst>
                </a:gridCol>
                <a:gridCol w="2980944">
                  <a:extLst>
                    <a:ext uri="{9D8B030D-6E8A-4147-A177-3AD203B41FA5}">
                      <a16:colId xmlns:a16="http://schemas.microsoft.com/office/drawing/2014/main" val="2380866880"/>
                    </a:ext>
                  </a:extLst>
                </a:gridCol>
                <a:gridCol w="2779776">
                  <a:extLst>
                    <a:ext uri="{9D8B030D-6E8A-4147-A177-3AD203B41FA5}">
                      <a16:colId xmlns:a16="http://schemas.microsoft.com/office/drawing/2014/main" val="266089012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2804562024"/>
                    </a:ext>
                  </a:extLst>
                </a:gridCol>
              </a:tblGrid>
              <a:tr h="5651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Autor / </a:t>
                      </a:r>
                      <a:r>
                        <a:rPr lang="en-US" sz="14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istraživač</a:t>
                      </a:r>
                      <a:endParaRPr lang="en-US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DSM-5 AMPD (Sekcija III – dimenzionalni model PL)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Dimenzionalni</a:t>
                      </a:r>
                      <a:r>
                        <a:rPr lang="en-US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sz="14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modeli</a:t>
                      </a:r>
                      <a:r>
                        <a:rPr lang="en-US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sz="14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psihopatologije</a:t>
                      </a:r>
                      <a:r>
                        <a:rPr lang="en-US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(</a:t>
                      </a:r>
                      <a:r>
                        <a:rPr lang="en-US" sz="14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HiTOP</a:t>
                      </a:r>
                      <a:r>
                        <a:rPr lang="en-US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+ p-</a:t>
                      </a:r>
                      <a:r>
                        <a:rPr lang="en-US" sz="14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faktor</a:t>
                      </a:r>
                      <a:r>
                        <a:rPr lang="en-US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Profesija</a:t>
                      </a:r>
                      <a:endParaRPr lang="en-US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5062407"/>
                  </a:ext>
                </a:extLst>
              </a:tr>
              <a:tr h="39557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/>
                        <a:t>Andrew Krueger</a:t>
                      </a:r>
                      <a:endParaRPr lang="en-US" sz="1400" dirty="0"/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✅ (autor strukture AMPD)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✅ (osnivač HiTOP; integracija p-faktora)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Klinički psiholog</a:t>
                      </a:r>
                      <a:endParaRPr lang="en-US" sz="1400"/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8790944"/>
                  </a:ext>
                </a:extLst>
              </a:tr>
              <a:tr h="39557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Christopher J. Hopwood</a:t>
                      </a:r>
                      <a:endParaRPr lang="en-US" sz="1400"/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✅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✅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Klinički psiholog</a:t>
                      </a:r>
                      <a:endParaRPr lang="en-US" sz="1400"/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6940425"/>
                  </a:ext>
                </a:extLst>
              </a:tr>
              <a:tr h="39557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/>
                        <a:t>Roman Kotov</a:t>
                      </a:r>
                      <a:endParaRPr lang="en-US" sz="1400" dirty="0"/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–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✅ (lider HiTOP projekta)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Klinički psiholog / istraživač</a:t>
                      </a:r>
                      <a:endParaRPr lang="en-US" sz="1400"/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8224565"/>
                  </a:ext>
                </a:extLst>
              </a:tr>
              <a:tr h="22604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Lee Anna Clark</a:t>
                      </a:r>
                      <a:endParaRPr lang="en-US" sz="1400"/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✅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✅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Klinički psiholog</a:t>
                      </a:r>
                      <a:endParaRPr lang="en-US" sz="1400"/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6853916"/>
                  </a:ext>
                </a:extLst>
              </a:tr>
              <a:tr h="22604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Aidan Wright</a:t>
                      </a:r>
                      <a:endParaRPr lang="en-US" sz="1400"/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✅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✅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Klinički psiholog</a:t>
                      </a:r>
                      <a:endParaRPr lang="en-US" sz="1400"/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8540107"/>
                  </a:ext>
                </a:extLst>
              </a:tr>
              <a:tr h="39557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Thomas A. Widiger</a:t>
                      </a:r>
                      <a:endParaRPr lang="en-US" sz="1400"/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✅ (FFM kao osnova AMPD-a)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✅ (teorijske osnove dimenzionalnosti)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 err="1"/>
                        <a:t>Klinički</a:t>
                      </a:r>
                      <a:r>
                        <a:rPr lang="en-US" sz="1400" b="1" dirty="0"/>
                        <a:t> </a:t>
                      </a:r>
                      <a:r>
                        <a:rPr lang="en-US" sz="1400" b="1" dirty="0" err="1"/>
                        <a:t>psiholog</a:t>
                      </a:r>
                      <a:endParaRPr lang="en-US" sz="1400" dirty="0"/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8775626"/>
                  </a:ext>
                </a:extLst>
              </a:tr>
              <a:tr h="39557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Leslie C. Morey</a:t>
                      </a:r>
                      <a:endParaRPr lang="en-US" sz="1400"/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400"/>
                        <a:t>✅ (autor MCMI; DSM-5 radna grupa)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✅ (primena HiTOP-a u proceni)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 err="1"/>
                        <a:t>Klinički</a:t>
                      </a:r>
                      <a:r>
                        <a:rPr lang="en-US" sz="1400" b="1" dirty="0"/>
                        <a:t> </a:t>
                      </a:r>
                      <a:r>
                        <a:rPr lang="en-US" sz="1400" b="1" dirty="0" err="1"/>
                        <a:t>psiholog</a:t>
                      </a:r>
                      <a:endParaRPr lang="en-US" sz="1400" dirty="0"/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9995256"/>
                  </a:ext>
                </a:extLst>
              </a:tr>
              <a:tr h="5651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Charles Skodol</a:t>
                      </a:r>
                      <a:endParaRPr lang="en-US" sz="1400"/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400" dirty="0"/>
                        <a:t>✅ (glavni urednik DSM-IV; DSM-5 PL radna grupa)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✅ (povezan radovima)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 err="1"/>
                        <a:t>Psihijatar</a:t>
                      </a:r>
                      <a:endParaRPr lang="en-US" sz="1400" dirty="0"/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1795449"/>
                  </a:ext>
                </a:extLst>
              </a:tr>
              <a:tr h="39557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Avshalom Caspi</a:t>
                      </a:r>
                      <a:endParaRPr lang="en-US" sz="1400"/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–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✅ (autor p-faktora, 2013)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 err="1"/>
                        <a:t>Psiholog</a:t>
                      </a:r>
                      <a:r>
                        <a:rPr lang="en-US" sz="1400" b="1" dirty="0"/>
                        <a:t> (</a:t>
                      </a:r>
                      <a:r>
                        <a:rPr lang="en-US" sz="1400" b="1" dirty="0" err="1"/>
                        <a:t>razvojna</a:t>
                      </a:r>
                      <a:r>
                        <a:rPr lang="en-US" sz="1400" b="1" dirty="0"/>
                        <a:t> + </a:t>
                      </a:r>
                      <a:r>
                        <a:rPr lang="en-US" sz="1400" b="1" dirty="0" err="1"/>
                        <a:t>klinička</a:t>
                      </a:r>
                      <a:r>
                        <a:rPr lang="en-US" sz="1400" b="1" dirty="0"/>
                        <a:t>)</a:t>
                      </a:r>
                      <a:endParaRPr lang="en-US" sz="1400" dirty="0"/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6841540"/>
                  </a:ext>
                </a:extLst>
              </a:tr>
              <a:tr h="39557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Terrie Moffitt</a:t>
                      </a:r>
                      <a:endParaRPr lang="en-US" sz="1400"/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–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✅ (autor p-faktora, 2013)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 err="1"/>
                        <a:t>Klinički</a:t>
                      </a:r>
                      <a:r>
                        <a:rPr lang="en-US" sz="1400" b="1" dirty="0"/>
                        <a:t> </a:t>
                      </a:r>
                      <a:r>
                        <a:rPr lang="en-US" sz="1400" b="1" dirty="0" err="1"/>
                        <a:t>psiholog</a:t>
                      </a:r>
                      <a:endParaRPr lang="en-US" sz="1400" dirty="0"/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29410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244831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06CCE-A164-CE77-A3D8-25340FE81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2D041B-BDCB-1F04-5C22-D386F44A51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200629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2BD42-B3AE-D68F-7A06-1021ADB35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696" y="365125"/>
            <a:ext cx="10738104" cy="1325563"/>
          </a:xfrm>
        </p:spPr>
        <p:txBody>
          <a:bodyPr>
            <a:normAutofit/>
          </a:bodyPr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Poremećaji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ličnosti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kao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dijagnostička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korpa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za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otpatke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10B369-C433-B3BA-D008-CAF7D854A8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b="1" dirty="0" err="1"/>
              <a:t>Zašto</a:t>
            </a:r>
            <a:r>
              <a:rPr lang="en-US" b="1" dirty="0"/>
              <a:t> se </a:t>
            </a:r>
            <a:r>
              <a:rPr lang="en-US" b="1" dirty="0" err="1"/>
              <a:t>tako</a:t>
            </a:r>
            <a:r>
              <a:rPr lang="en-US" b="1" dirty="0"/>
              <a:t> </a:t>
            </a:r>
            <a:r>
              <a:rPr lang="en-US" b="1" dirty="0" err="1"/>
              <a:t>zovu</a:t>
            </a:r>
            <a:r>
              <a:rPr lang="en-US" b="1" dirty="0"/>
              <a:t>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/>
              <a:t>    </a:t>
            </a:r>
            <a:r>
              <a:rPr lang="en-US" dirty="0" err="1"/>
              <a:t>Zato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se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kad</a:t>
            </a:r>
            <a:r>
              <a:rPr lang="en-US" dirty="0"/>
              <a:t> god:</a:t>
            </a:r>
          </a:p>
          <a:p>
            <a:r>
              <a:rPr lang="en-US" dirty="0" err="1"/>
              <a:t>simptomi</a:t>
            </a:r>
            <a:r>
              <a:rPr lang="en-US" dirty="0"/>
              <a:t> ne </a:t>
            </a:r>
            <a:r>
              <a:rPr lang="en-US" dirty="0" err="1"/>
              <a:t>liče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poremećaj</a:t>
            </a:r>
            <a:r>
              <a:rPr lang="en-US" dirty="0"/>
              <a:t>,</a:t>
            </a:r>
          </a:p>
          <a:p>
            <a:r>
              <a:rPr lang="en-US" dirty="0" err="1"/>
              <a:t>tretman</a:t>
            </a:r>
            <a:r>
              <a:rPr lang="en-US" dirty="0"/>
              <a:t> „ne ide“,</a:t>
            </a:r>
          </a:p>
          <a:p>
            <a:r>
              <a:rPr lang="en-US" dirty="0" err="1"/>
              <a:t>pacijent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komplikovan</a:t>
            </a:r>
            <a:r>
              <a:rPr lang="en-US" dirty="0"/>
              <a:t> </a:t>
            </a:r>
            <a:r>
              <a:rPr lang="en-US" dirty="0" err="1"/>
              <a:t>stil</a:t>
            </a:r>
            <a:r>
              <a:rPr lang="en-US" dirty="0"/>
              <a:t> </a:t>
            </a:r>
            <a:r>
              <a:rPr lang="en-US" dirty="0" err="1"/>
              <a:t>funkcionisanja</a:t>
            </a:r>
            <a:r>
              <a:rPr lang="en-US" dirty="0"/>
              <a:t>,</a:t>
            </a:r>
          </a:p>
          <a:p>
            <a:r>
              <a:rPr lang="en-US" dirty="0" err="1"/>
              <a:t>kliničar</a:t>
            </a:r>
            <a:r>
              <a:rPr lang="en-US" dirty="0"/>
              <a:t> ne </a:t>
            </a:r>
            <a:r>
              <a:rPr lang="en-US" dirty="0" err="1"/>
              <a:t>zna</a:t>
            </a:r>
            <a:r>
              <a:rPr lang="en-US" dirty="0"/>
              <a:t> </a:t>
            </a:r>
            <a:r>
              <a:rPr lang="en-US" dirty="0" err="1"/>
              <a:t>šta</a:t>
            </a:r>
            <a:r>
              <a:rPr lang="en-US" dirty="0"/>
              <a:t> </a:t>
            </a:r>
            <a:r>
              <a:rPr lang="en-US" dirty="0" err="1"/>
              <a:t>tačno</a:t>
            </a:r>
            <a:r>
              <a:rPr lang="en-US" dirty="0"/>
              <a:t> </a:t>
            </a:r>
            <a:r>
              <a:rPr lang="en-US" dirty="0" err="1"/>
              <a:t>vidi</a:t>
            </a:r>
            <a:r>
              <a:rPr lang="en-US" dirty="0"/>
              <a:t>,</a:t>
            </a:r>
          </a:p>
          <a:p>
            <a:r>
              <a:rPr lang="en-US" dirty="0" err="1"/>
              <a:t>ili</a:t>
            </a:r>
            <a:r>
              <a:rPr lang="en-US" dirty="0"/>
              <a:t> — </a:t>
            </a:r>
            <a:r>
              <a:rPr lang="en-US" dirty="0" err="1"/>
              <a:t>najiskrenije</a:t>
            </a:r>
            <a:r>
              <a:rPr lang="en-US" dirty="0"/>
              <a:t> — </a:t>
            </a:r>
            <a:r>
              <a:rPr lang="en-US" i="1" dirty="0" err="1"/>
              <a:t>kada</a:t>
            </a:r>
            <a:r>
              <a:rPr lang="en-US" i="1" dirty="0"/>
              <a:t> je </a:t>
            </a:r>
            <a:r>
              <a:rPr lang="en-US" i="1" dirty="0" err="1"/>
              <a:t>pacijent</a:t>
            </a:r>
            <a:r>
              <a:rPr lang="en-US" i="1" dirty="0"/>
              <a:t> </a:t>
            </a:r>
            <a:r>
              <a:rPr lang="en-US" i="1" dirty="0" err="1"/>
              <a:t>frustrirajući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emocionalno</a:t>
            </a:r>
            <a:r>
              <a:rPr lang="en-US" i="1" dirty="0"/>
              <a:t> </a:t>
            </a:r>
            <a:r>
              <a:rPr lang="en-US" i="1" dirty="0" err="1"/>
              <a:t>iscrpljuje</a:t>
            </a:r>
            <a:r>
              <a:rPr lang="en-US" i="1" dirty="0"/>
              <a:t> </a:t>
            </a:r>
            <a:r>
              <a:rPr lang="en-US" i="1" dirty="0" err="1"/>
              <a:t>tim</a:t>
            </a:r>
            <a:r>
              <a:rPr lang="en-US" dirty="0" err="1"/>
              <a:t>.</a:t>
            </a:r>
            <a:endParaRPr lang="en-US" dirty="0"/>
          </a:p>
          <a:p>
            <a:r>
              <a:rPr lang="en-US" b="1" dirty="0" err="1"/>
              <a:t>Dakle</a:t>
            </a:r>
            <a:r>
              <a:rPr lang="en-US" b="1" dirty="0"/>
              <a:t>:</a:t>
            </a:r>
            <a:br>
              <a:rPr lang="en-US" dirty="0"/>
            </a:br>
            <a:r>
              <a:rPr lang="en-US" dirty="0"/>
              <a:t>Kada u </a:t>
            </a:r>
            <a:r>
              <a:rPr lang="en-US" dirty="0" err="1"/>
              <a:t>kliničkoj</a:t>
            </a:r>
            <a:r>
              <a:rPr lang="en-US" dirty="0"/>
              <a:t> </a:t>
            </a:r>
            <a:r>
              <a:rPr lang="en-US" dirty="0" err="1"/>
              <a:t>praksi</a:t>
            </a:r>
            <a:r>
              <a:rPr lang="en-US" dirty="0"/>
              <a:t> ne </a:t>
            </a:r>
            <a:r>
              <a:rPr lang="en-US" dirty="0" err="1"/>
              <a:t>znamo</a:t>
            </a:r>
            <a:r>
              <a:rPr lang="en-US" dirty="0"/>
              <a:t> </a:t>
            </a:r>
            <a:r>
              <a:rPr lang="en-US" dirty="0" err="1"/>
              <a:t>šta</a:t>
            </a:r>
            <a:r>
              <a:rPr lang="en-US" dirty="0"/>
              <a:t> se </a:t>
            </a:r>
            <a:r>
              <a:rPr lang="en-US" dirty="0" err="1"/>
              <a:t>dešava</a:t>
            </a:r>
            <a:r>
              <a:rPr lang="en-US" dirty="0"/>
              <a:t> →</a:t>
            </a:r>
            <a:br>
              <a:rPr lang="en-US" dirty="0"/>
            </a:br>
            <a:r>
              <a:rPr lang="en-US" b="1" dirty="0"/>
              <a:t>„</a:t>
            </a:r>
            <a:r>
              <a:rPr lang="en-US" b="1" dirty="0" err="1"/>
              <a:t>Možda</a:t>
            </a:r>
            <a:r>
              <a:rPr lang="en-US" b="1" dirty="0"/>
              <a:t> je </a:t>
            </a:r>
            <a:r>
              <a:rPr lang="en-US" b="1" dirty="0" err="1"/>
              <a:t>poremećaj</a:t>
            </a:r>
            <a:r>
              <a:rPr lang="en-US" b="1" dirty="0"/>
              <a:t> </a:t>
            </a:r>
            <a:r>
              <a:rPr lang="en-US" b="1" dirty="0" err="1"/>
              <a:t>ličnosti</a:t>
            </a:r>
            <a:r>
              <a:rPr lang="en-US" b="1" dirty="0"/>
              <a:t>.“</a:t>
            </a:r>
            <a:endParaRPr lang="en-US" dirty="0"/>
          </a:p>
          <a:p>
            <a:pPr marL="0" indent="0">
              <a:buNone/>
            </a:pPr>
            <a:r>
              <a:rPr lang="en-US" i="1" dirty="0"/>
              <a:t>    (To je </a:t>
            </a:r>
            <a:r>
              <a:rPr lang="en-US" i="1" dirty="0" err="1"/>
              <a:t>istorijska</a:t>
            </a:r>
            <a:r>
              <a:rPr lang="en-US" i="1" dirty="0"/>
              <a:t> </a:t>
            </a:r>
            <a:r>
              <a:rPr lang="en-US" i="1" dirty="0" err="1"/>
              <a:t>realnost</a:t>
            </a:r>
            <a:r>
              <a:rPr lang="en-US" i="1" dirty="0"/>
              <a:t>, a ne </a:t>
            </a:r>
            <a:r>
              <a:rPr lang="en-US" i="1" dirty="0" err="1"/>
              <a:t>uvreda</a:t>
            </a:r>
            <a:r>
              <a:rPr lang="en-US" i="1" dirty="0"/>
              <a:t>.)</a:t>
            </a:r>
            <a:endParaRPr lang="en-U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687970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8C17A-4996-1744-EA90-5EFD90058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Kako DSM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ICD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definišu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poremećaje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ličnosti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9B105-C262-BD30-7DD5-200346E79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b="1" dirty="0"/>
              <a:t>DSM-5 / DSM-5-TR</a:t>
            </a:r>
          </a:p>
          <a:p>
            <a:pPr marL="0" indent="0">
              <a:buNone/>
            </a:pPr>
            <a:r>
              <a:rPr lang="en-US" sz="2400" i="1" dirty="0"/>
              <a:t>“</a:t>
            </a:r>
            <a:r>
              <a:rPr lang="en-US" sz="2400" i="1" dirty="0" err="1"/>
              <a:t>Poremećaji</a:t>
            </a:r>
            <a:r>
              <a:rPr lang="en-US" sz="2400" i="1" dirty="0"/>
              <a:t> </a:t>
            </a:r>
            <a:r>
              <a:rPr lang="en-US" sz="2400" i="1" dirty="0" err="1"/>
              <a:t>ličnosti</a:t>
            </a:r>
            <a:r>
              <a:rPr lang="en-US" sz="2400" i="1" dirty="0"/>
              <a:t> </a:t>
            </a:r>
            <a:r>
              <a:rPr lang="en-US" sz="2400" i="1" dirty="0" err="1"/>
              <a:t>su</a:t>
            </a:r>
            <a:r>
              <a:rPr lang="en-US" sz="2400" i="1" dirty="0"/>
              <a:t> </a:t>
            </a:r>
            <a:r>
              <a:rPr lang="en-US" sz="2400" i="1" dirty="0" err="1"/>
              <a:t>trajni</a:t>
            </a:r>
            <a:r>
              <a:rPr lang="en-US" sz="2400" i="1" dirty="0"/>
              <a:t> </a:t>
            </a:r>
            <a:r>
              <a:rPr lang="en-US" sz="2400" i="1" dirty="0" err="1"/>
              <a:t>obrasci</a:t>
            </a:r>
            <a:r>
              <a:rPr lang="en-US" sz="2400" i="1" dirty="0"/>
              <a:t> </a:t>
            </a:r>
            <a:r>
              <a:rPr lang="en-US" sz="2400" i="1" dirty="0" err="1"/>
              <a:t>unutrašnjeg</a:t>
            </a:r>
            <a:r>
              <a:rPr lang="en-US" sz="2400" i="1" dirty="0"/>
              <a:t> </a:t>
            </a:r>
            <a:r>
              <a:rPr lang="en-US" sz="2400" i="1" dirty="0" err="1"/>
              <a:t>doživljavanja</a:t>
            </a:r>
            <a:r>
              <a:rPr lang="en-US" sz="2400" i="1" dirty="0"/>
              <a:t> </a:t>
            </a:r>
            <a:r>
              <a:rPr lang="en-US" sz="2400" i="1" dirty="0" err="1"/>
              <a:t>i</a:t>
            </a:r>
            <a:r>
              <a:rPr lang="en-US" sz="2400" i="1" dirty="0"/>
              <a:t> </a:t>
            </a:r>
            <a:r>
              <a:rPr lang="en-US" sz="2400" i="1" dirty="0" err="1"/>
              <a:t>ponašanja</a:t>
            </a:r>
            <a:r>
              <a:rPr lang="en-US" sz="2400" i="1" dirty="0"/>
              <a:t> koji </a:t>
            </a:r>
            <a:r>
              <a:rPr lang="en-US" sz="2400" i="1" dirty="0" err="1"/>
              <a:t>značajno</a:t>
            </a:r>
            <a:r>
              <a:rPr lang="en-US" sz="2400" i="1" dirty="0"/>
              <a:t> </a:t>
            </a:r>
            <a:r>
              <a:rPr lang="en-US" sz="2400" i="1" dirty="0" err="1"/>
              <a:t>odstupaju</a:t>
            </a:r>
            <a:r>
              <a:rPr lang="en-US" sz="2400" i="1" dirty="0"/>
              <a:t> od </a:t>
            </a:r>
            <a:r>
              <a:rPr lang="en-US" sz="2400" i="1" dirty="0" err="1"/>
              <a:t>očekivanja</a:t>
            </a:r>
            <a:r>
              <a:rPr lang="en-US" sz="2400" i="1" dirty="0"/>
              <a:t> </a:t>
            </a:r>
            <a:r>
              <a:rPr lang="en-US" sz="2400" i="1" dirty="0" err="1"/>
              <a:t>kulture</a:t>
            </a:r>
            <a:r>
              <a:rPr lang="en-US" sz="2400" i="1" dirty="0"/>
              <a:t>, </a:t>
            </a:r>
            <a:r>
              <a:rPr lang="en-US" sz="2400" i="1" dirty="0" err="1"/>
              <a:t>pervazivni</a:t>
            </a:r>
            <a:r>
              <a:rPr lang="en-US" sz="2400" i="1" dirty="0"/>
              <a:t> </a:t>
            </a:r>
            <a:r>
              <a:rPr lang="en-US" sz="2400" i="1" dirty="0" err="1"/>
              <a:t>su</a:t>
            </a:r>
            <a:r>
              <a:rPr lang="en-US" sz="2400" i="1" dirty="0"/>
              <a:t> </a:t>
            </a:r>
            <a:r>
              <a:rPr lang="en-US" sz="2400" i="1" dirty="0" err="1"/>
              <a:t>i</a:t>
            </a:r>
            <a:r>
              <a:rPr lang="en-US" sz="2400" i="1" dirty="0"/>
              <a:t> </a:t>
            </a:r>
            <a:r>
              <a:rPr lang="en-US" sz="2400" i="1" dirty="0" err="1"/>
              <a:t>rigidni</a:t>
            </a:r>
            <a:r>
              <a:rPr lang="en-US" sz="2400" i="1" dirty="0"/>
              <a:t>, </a:t>
            </a:r>
            <a:r>
              <a:rPr lang="en-US" sz="2400" i="1" dirty="0" err="1"/>
              <a:t>nastaju</a:t>
            </a:r>
            <a:r>
              <a:rPr lang="en-US" sz="2400" i="1" dirty="0"/>
              <a:t> u </a:t>
            </a:r>
            <a:r>
              <a:rPr lang="en-US" sz="2400" i="1" dirty="0" err="1"/>
              <a:t>adolescenciji</a:t>
            </a:r>
            <a:r>
              <a:rPr lang="en-US" sz="2400" i="1" dirty="0"/>
              <a:t> </a:t>
            </a:r>
            <a:r>
              <a:rPr lang="en-US" sz="2400" i="1" dirty="0" err="1"/>
              <a:t>ili</a:t>
            </a:r>
            <a:r>
              <a:rPr lang="en-US" sz="2400" i="1" dirty="0"/>
              <a:t> </a:t>
            </a:r>
            <a:r>
              <a:rPr lang="en-US" sz="2400" i="1" dirty="0" err="1"/>
              <a:t>ranom</a:t>
            </a:r>
            <a:r>
              <a:rPr lang="en-US" sz="2400" i="1" dirty="0"/>
              <a:t> </a:t>
            </a:r>
            <a:r>
              <a:rPr lang="en-US" sz="2400" i="1" dirty="0" err="1"/>
              <a:t>odraslom</a:t>
            </a:r>
            <a:r>
              <a:rPr lang="en-US" sz="2400" i="1" dirty="0"/>
              <a:t> </a:t>
            </a:r>
            <a:r>
              <a:rPr lang="en-US" sz="2400" i="1" dirty="0" err="1"/>
              <a:t>dobu</a:t>
            </a:r>
            <a:r>
              <a:rPr lang="en-US" sz="2400" i="1" dirty="0"/>
              <a:t>, </a:t>
            </a:r>
            <a:r>
              <a:rPr lang="en-US" sz="2400" i="1" dirty="0" err="1"/>
              <a:t>stabilni</a:t>
            </a:r>
            <a:r>
              <a:rPr lang="en-US" sz="2400" i="1" dirty="0"/>
              <a:t> </a:t>
            </a:r>
            <a:r>
              <a:rPr lang="en-US" sz="2400" i="1" dirty="0" err="1"/>
              <a:t>su</a:t>
            </a:r>
            <a:r>
              <a:rPr lang="en-US" sz="2400" i="1" dirty="0"/>
              <a:t> </a:t>
            </a:r>
            <a:r>
              <a:rPr lang="en-US" sz="2400" i="1" dirty="0" err="1"/>
              <a:t>tokom</a:t>
            </a:r>
            <a:r>
              <a:rPr lang="en-US" sz="2400" i="1" dirty="0"/>
              <a:t> </a:t>
            </a:r>
            <a:r>
              <a:rPr lang="en-US" sz="2400" i="1" dirty="0" err="1"/>
              <a:t>vremena</a:t>
            </a:r>
            <a:r>
              <a:rPr lang="en-US" sz="2400" i="1" dirty="0"/>
              <a:t> </a:t>
            </a:r>
            <a:r>
              <a:rPr lang="en-US" sz="2400" i="1" dirty="0" err="1"/>
              <a:t>i</a:t>
            </a:r>
            <a:r>
              <a:rPr lang="en-US" sz="2400" i="1" dirty="0"/>
              <a:t> </a:t>
            </a:r>
            <a:r>
              <a:rPr lang="en-US" sz="2400" i="1" dirty="0" err="1"/>
              <a:t>vode</a:t>
            </a:r>
            <a:r>
              <a:rPr lang="en-US" sz="2400" i="1" dirty="0"/>
              <a:t> do </a:t>
            </a:r>
            <a:r>
              <a:rPr lang="en-US" sz="2400" i="1" dirty="0" err="1"/>
              <a:t>distresa</a:t>
            </a:r>
            <a:r>
              <a:rPr lang="en-US" sz="2400" i="1" dirty="0"/>
              <a:t> </a:t>
            </a:r>
            <a:r>
              <a:rPr lang="en-US" sz="2400" i="1" dirty="0" err="1"/>
              <a:t>ili</a:t>
            </a:r>
            <a:r>
              <a:rPr lang="en-US" sz="2400" i="1" dirty="0"/>
              <a:t> </a:t>
            </a:r>
            <a:r>
              <a:rPr lang="en-US" sz="2400" i="1" dirty="0" err="1"/>
              <a:t>oštećenja</a:t>
            </a:r>
            <a:r>
              <a:rPr lang="en-US" sz="2400" i="1" dirty="0"/>
              <a:t>.”</a:t>
            </a:r>
          </a:p>
          <a:p>
            <a:pPr marL="0" indent="0" algn="ctr">
              <a:buNone/>
            </a:pPr>
            <a:r>
              <a:rPr lang="en-US" sz="2400" b="1" dirty="0"/>
              <a:t>ICD-11</a:t>
            </a:r>
          </a:p>
          <a:p>
            <a:pPr marL="0" indent="0">
              <a:buNone/>
            </a:pPr>
            <a:r>
              <a:rPr lang="en-US" sz="2400" i="1" dirty="0"/>
              <a:t>“</a:t>
            </a:r>
            <a:r>
              <a:rPr lang="en-US" sz="2400" i="1" dirty="0" err="1"/>
              <a:t>Poremećaj</a:t>
            </a:r>
            <a:r>
              <a:rPr lang="en-US" sz="2400" i="1" dirty="0"/>
              <a:t> </a:t>
            </a:r>
            <a:r>
              <a:rPr lang="en-US" sz="2400" i="1" dirty="0" err="1"/>
              <a:t>ličnosti</a:t>
            </a:r>
            <a:r>
              <a:rPr lang="en-US" sz="2400" i="1" dirty="0"/>
              <a:t> </a:t>
            </a:r>
            <a:r>
              <a:rPr lang="en-US" sz="2400" i="1" dirty="0" err="1"/>
              <a:t>karakteriše</a:t>
            </a:r>
            <a:r>
              <a:rPr lang="en-US" sz="2400" i="1" dirty="0"/>
              <a:t> </a:t>
            </a:r>
            <a:r>
              <a:rPr lang="en-US" sz="2400" i="1" dirty="0" err="1"/>
              <a:t>dugotrajni</a:t>
            </a:r>
            <a:r>
              <a:rPr lang="en-US" sz="2400" i="1" dirty="0"/>
              <a:t> </a:t>
            </a:r>
            <a:r>
              <a:rPr lang="en-US" sz="2400" i="1" dirty="0" err="1"/>
              <a:t>i</a:t>
            </a:r>
            <a:r>
              <a:rPr lang="en-US" sz="2400" i="1" dirty="0"/>
              <a:t> </a:t>
            </a:r>
            <a:r>
              <a:rPr lang="en-US" sz="2400" i="1" dirty="0" err="1"/>
              <a:t>pervazivni</a:t>
            </a:r>
            <a:r>
              <a:rPr lang="en-US" sz="2400" i="1" dirty="0"/>
              <a:t> </a:t>
            </a:r>
            <a:r>
              <a:rPr lang="en-US" sz="2400" i="1" dirty="0" err="1"/>
              <a:t>poremećaj</a:t>
            </a:r>
            <a:r>
              <a:rPr lang="en-US" sz="2400" i="1" dirty="0"/>
              <a:t> u </a:t>
            </a:r>
            <a:r>
              <a:rPr lang="en-US" sz="2400" i="1" dirty="0" err="1"/>
              <a:t>funkcionisanju</a:t>
            </a:r>
            <a:r>
              <a:rPr lang="en-US" sz="2400" i="1" dirty="0"/>
              <a:t> </a:t>
            </a:r>
            <a:r>
              <a:rPr lang="en-US" sz="2400" i="1" dirty="0" err="1"/>
              <a:t>ličnosti</a:t>
            </a:r>
            <a:r>
              <a:rPr lang="en-US" sz="2400" i="1" dirty="0"/>
              <a:t> (</a:t>
            </a:r>
            <a:r>
              <a:rPr lang="en-US" sz="2400" i="1" dirty="0" err="1"/>
              <a:t>funkcionisanje</a:t>
            </a:r>
            <a:r>
              <a:rPr lang="en-US" sz="2400" i="1" dirty="0"/>
              <a:t> </a:t>
            </a:r>
            <a:r>
              <a:rPr lang="en-US" sz="2400" i="1" dirty="0" err="1"/>
              <a:t>sebe</a:t>
            </a:r>
            <a:r>
              <a:rPr lang="en-US" sz="2400" i="1" dirty="0"/>
              <a:t> </a:t>
            </a:r>
            <a:r>
              <a:rPr lang="en-US" sz="2400" i="1" dirty="0" err="1"/>
              <a:t>i</a:t>
            </a:r>
            <a:r>
              <a:rPr lang="en-US" sz="2400" i="1" dirty="0"/>
              <a:t> </a:t>
            </a:r>
            <a:r>
              <a:rPr lang="en-US" sz="2400" i="1" dirty="0" err="1"/>
              <a:t>međuljudsko</a:t>
            </a:r>
            <a:r>
              <a:rPr lang="en-US" sz="2400" i="1" dirty="0"/>
              <a:t> </a:t>
            </a:r>
            <a:r>
              <a:rPr lang="en-US" sz="2400" i="1" dirty="0" err="1"/>
              <a:t>funkcionisanje</a:t>
            </a:r>
            <a:r>
              <a:rPr lang="en-US" sz="2400" i="1" dirty="0"/>
              <a:t>), koji </a:t>
            </a:r>
            <a:r>
              <a:rPr lang="en-US" sz="2400" i="1" dirty="0" err="1"/>
              <a:t>dovodi</a:t>
            </a:r>
            <a:r>
              <a:rPr lang="en-US" sz="2400" i="1" dirty="0"/>
              <a:t> do </a:t>
            </a:r>
            <a:r>
              <a:rPr lang="en-US" sz="2400" i="1" dirty="0" err="1"/>
              <a:t>značajnih</a:t>
            </a:r>
            <a:r>
              <a:rPr lang="en-US" sz="2400" i="1" dirty="0"/>
              <a:t> </a:t>
            </a:r>
            <a:r>
              <a:rPr lang="en-US" sz="2400" i="1" dirty="0" err="1"/>
              <a:t>problema</a:t>
            </a:r>
            <a:r>
              <a:rPr lang="en-US" sz="2400" i="1" dirty="0"/>
              <a:t> u </a:t>
            </a:r>
            <a:r>
              <a:rPr lang="en-US" sz="2400" i="1" dirty="0" err="1"/>
              <a:t>adaptaciji</a:t>
            </a:r>
            <a:r>
              <a:rPr lang="en-US" sz="2400" i="1" dirty="0"/>
              <a:t>, </a:t>
            </a:r>
            <a:r>
              <a:rPr lang="en-US" sz="2400" i="1" dirty="0" err="1"/>
              <a:t>stabilnim</a:t>
            </a:r>
            <a:r>
              <a:rPr lang="en-US" sz="2400" i="1" dirty="0"/>
              <a:t> </a:t>
            </a:r>
            <a:r>
              <a:rPr lang="en-US" sz="2400" i="1" dirty="0" err="1"/>
              <a:t>odnosima</a:t>
            </a:r>
            <a:r>
              <a:rPr lang="en-US" sz="2400" i="1" dirty="0"/>
              <a:t> </a:t>
            </a:r>
            <a:r>
              <a:rPr lang="en-US" sz="2400" i="1" dirty="0" err="1"/>
              <a:t>i</a:t>
            </a:r>
            <a:r>
              <a:rPr lang="en-US" sz="2400" i="1" dirty="0"/>
              <a:t> </a:t>
            </a:r>
            <a:r>
              <a:rPr lang="en-US" sz="2400" i="1" dirty="0" err="1"/>
              <a:t>kontrolisanom</a:t>
            </a:r>
            <a:r>
              <a:rPr lang="en-US" sz="2400" i="1" dirty="0"/>
              <a:t> </a:t>
            </a:r>
            <a:r>
              <a:rPr lang="en-US" sz="2400" i="1" dirty="0" err="1"/>
              <a:t>ponašanju</a:t>
            </a:r>
            <a:r>
              <a:rPr lang="en-US" sz="2400" i="1" dirty="0"/>
              <a:t>.”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484543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BD884-DC42-6493-6C51-34229D0F0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7421"/>
            <a:ext cx="10515600" cy="1325563"/>
          </a:xfrm>
        </p:spPr>
        <p:txBody>
          <a:bodyPr/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Zajednički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kriterijumi</a:t>
            </a:r>
            <a:br>
              <a:rPr lang="en-US" dirty="0"/>
            </a:br>
            <a:endParaRPr lang="sr-Latn-R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4AD22-7E25-70EB-595C-50D237A38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7048"/>
            <a:ext cx="10515600" cy="46499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/>
              <a:t>• </a:t>
            </a:r>
            <a:r>
              <a:rPr lang="en-US" sz="2600" b="1" dirty="0" err="1"/>
              <a:t>Trajno</a:t>
            </a:r>
            <a:r>
              <a:rPr lang="en-US" sz="2600" b="1" dirty="0"/>
              <a:t>:</a:t>
            </a:r>
            <a:r>
              <a:rPr lang="en-US" sz="2600" dirty="0"/>
              <a:t> </a:t>
            </a:r>
            <a:r>
              <a:rPr lang="en-US" sz="2600" dirty="0" err="1"/>
              <a:t>obrasci</a:t>
            </a:r>
            <a:r>
              <a:rPr lang="en-US" sz="2600" dirty="0"/>
              <a:t> </a:t>
            </a:r>
            <a:r>
              <a:rPr lang="en-US" sz="2600" dirty="0" err="1"/>
              <a:t>traju</a:t>
            </a:r>
            <a:r>
              <a:rPr lang="en-US" sz="2600" dirty="0"/>
              <a:t> </a:t>
            </a:r>
            <a:r>
              <a:rPr lang="en-US" sz="2600" dirty="0" err="1"/>
              <a:t>godinama</a:t>
            </a:r>
            <a:r>
              <a:rPr lang="en-US" sz="2600" dirty="0"/>
              <a:t>, ne </a:t>
            </a:r>
            <a:r>
              <a:rPr lang="en-US" sz="2600" dirty="0" err="1"/>
              <a:t>menjaju</a:t>
            </a:r>
            <a:r>
              <a:rPr lang="en-US" sz="2600" dirty="0"/>
              <a:t> se </a:t>
            </a:r>
            <a:r>
              <a:rPr lang="en-US" sz="2600" dirty="0" err="1"/>
              <a:t>naglo</a:t>
            </a:r>
            <a:r>
              <a:rPr lang="en-US" sz="2600" dirty="0"/>
              <a:t>.</a:t>
            </a:r>
            <a:br>
              <a:rPr lang="en-US" sz="2600" dirty="0"/>
            </a:br>
            <a:r>
              <a:rPr lang="en-US" sz="2600" dirty="0"/>
              <a:t>• </a:t>
            </a:r>
            <a:r>
              <a:rPr lang="en-US" sz="2600" b="1" dirty="0" err="1"/>
              <a:t>Pervazivno</a:t>
            </a:r>
            <a:r>
              <a:rPr lang="en-US" sz="2600" b="1" dirty="0"/>
              <a:t>:</a:t>
            </a:r>
            <a:r>
              <a:rPr lang="en-US" sz="2600" dirty="0"/>
              <a:t> </a:t>
            </a:r>
            <a:r>
              <a:rPr lang="en-US" sz="2600" dirty="0" err="1"/>
              <a:t>prisutno</a:t>
            </a:r>
            <a:r>
              <a:rPr lang="en-US" sz="2600" dirty="0"/>
              <a:t> u </a:t>
            </a:r>
            <a:r>
              <a:rPr lang="en-US" sz="2600" dirty="0" err="1"/>
              <a:t>više</a:t>
            </a:r>
            <a:r>
              <a:rPr lang="en-US" sz="2600" dirty="0"/>
              <a:t> </a:t>
            </a:r>
            <a:r>
              <a:rPr lang="en-US" sz="2600" dirty="0" err="1"/>
              <a:t>domena</a:t>
            </a:r>
            <a:r>
              <a:rPr lang="en-US" sz="2600" dirty="0"/>
              <a:t> </a:t>
            </a:r>
            <a:r>
              <a:rPr lang="en-US" sz="2600" dirty="0" err="1"/>
              <a:t>života</a:t>
            </a:r>
            <a:r>
              <a:rPr lang="en-US" sz="2600" dirty="0"/>
              <a:t>, ne </a:t>
            </a:r>
            <a:r>
              <a:rPr lang="en-US" sz="2600" dirty="0" err="1"/>
              <a:t>samo</a:t>
            </a:r>
            <a:r>
              <a:rPr lang="en-US" sz="2600" dirty="0"/>
              <a:t> u </a:t>
            </a:r>
            <a:r>
              <a:rPr lang="en-US" sz="2600" dirty="0" err="1"/>
              <a:t>jednom</a:t>
            </a:r>
            <a:r>
              <a:rPr lang="en-US" sz="2600" dirty="0"/>
              <a:t> </a:t>
            </a:r>
            <a:r>
              <a:rPr lang="en-US" sz="2600" dirty="0" err="1"/>
              <a:t>odnosu</a:t>
            </a:r>
            <a:r>
              <a:rPr lang="en-US" sz="2600" dirty="0"/>
              <a:t>.</a:t>
            </a:r>
            <a:br>
              <a:rPr lang="en-US" sz="2600" dirty="0"/>
            </a:br>
            <a:r>
              <a:rPr lang="en-US" sz="2600" dirty="0"/>
              <a:t>• </a:t>
            </a:r>
            <a:r>
              <a:rPr lang="en-US" sz="2600" b="1" dirty="0" err="1"/>
              <a:t>Rigidno</a:t>
            </a:r>
            <a:r>
              <a:rPr lang="en-US" sz="2600" b="1" dirty="0"/>
              <a:t>:</a:t>
            </a:r>
            <a:r>
              <a:rPr lang="en-US" sz="2600" dirty="0"/>
              <a:t> </a:t>
            </a:r>
            <a:r>
              <a:rPr lang="en-US" sz="2600" dirty="0" err="1"/>
              <a:t>osoba</a:t>
            </a:r>
            <a:r>
              <a:rPr lang="en-US" sz="2600" dirty="0"/>
              <a:t> </a:t>
            </a:r>
            <a:r>
              <a:rPr lang="en-US" sz="2600" dirty="0" err="1"/>
              <a:t>dosledno</a:t>
            </a:r>
            <a:r>
              <a:rPr lang="en-US" sz="2600" dirty="0"/>
              <a:t> </a:t>
            </a:r>
            <a:r>
              <a:rPr lang="en-US" sz="2600" dirty="0" err="1"/>
              <a:t>reaguje</a:t>
            </a:r>
            <a:r>
              <a:rPr lang="en-US" sz="2600" dirty="0"/>
              <a:t> </a:t>
            </a:r>
            <a:r>
              <a:rPr lang="en-US" sz="2600" dirty="0" err="1"/>
              <a:t>na</a:t>
            </a:r>
            <a:r>
              <a:rPr lang="en-US" sz="2600" dirty="0"/>
              <a:t> </a:t>
            </a:r>
            <a:r>
              <a:rPr lang="en-US" sz="2600" dirty="0" err="1"/>
              <a:t>isti</a:t>
            </a:r>
            <a:r>
              <a:rPr lang="en-US" sz="2600" dirty="0"/>
              <a:t> </a:t>
            </a:r>
            <a:r>
              <a:rPr lang="en-US" sz="2600" dirty="0" err="1"/>
              <a:t>način</a:t>
            </a:r>
            <a:r>
              <a:rPr lang="en-US" sz="2600" dirty="0"/>
              <a:t>, bez </a:t>
            </a:r>
            <a:r>
              <a:rPr lang="en-US" sz="2600" dirty="0" err="1"/>
              <a:t>fleksibilnosti</a:t>
            </a:r>
            <a:r>
              <a:rPr lang="en-US" sz="2600" dirty="0"/>
              <a:t>.</a:t>
            </a:r>
            <a:br>
              <a:rPr lang="en-US" sz="2600" dirty="0"/>
            </a:br>
            <a:r>
              <a:rPr lang="en-US" sz="2600" dirty="0"/>
              <a:t>• </a:t>
            </a:r>
            <a:r>
              <a:rPr lang="en-US" sz="2600" b="1" dirty="0" err="1"/>
              <a:t>Stabilno</a:t>
            </a:r>
            <a:r>
              <a:rPr lang="en-US" sz="2600" b="1" dirty="0"/>
              <a:t> </a:t>
            </a:r>
            <a:r>
              <a:rPr lang="en-US" sz="2600" b="1" dirty="0" err="1"/>
              <a:t>tokom</a:t>
            </a:r>
            <a:r>
              <a:rPr lang="en-US" sz="2600" b="1" dirty="0"/>
              <a:t> </a:t>
            </a:r>
            <a:r>
              <a:rPr lang="en-US" sz="2600" b="1" dirty="0" err="1"/>
              <a:t>vremena</a:t>
            </a:r>
            <a:r>
              <a:rPr lang="en-US" sz="2600" b="1" dirty="0"/>
              <a:t>:</a:t>
            </a:r>
            <a:r>
              <a:rPr lang="en-US" sz="2600" dirty="0"/>
              <a:t> </a:t>
            </a:r>
            <a:r>
              <a:rPr lang="en-US" sz="2600" dirty="0" err="1"/>
              <a:t>počinje</a:t>
            </a:r>
            <a:r>
              <a:rPr lang="en-US" sz="2600" dirty="0"/>
              <a:t> u </a:t>
            </a:r>
            <a:r>
              <a:rPr lang="en-US" sz="2600" dirty="0" err="1"/>
              <a:t>adolescenciji</a:t>
            </a:r>
            <a:r>
              <a:rPr lang="en-US" sz="2600" dirty="0"/>
              <a:t> / </a:t>
            </a:r>
            <a:r>
              <a:rPr lang="en-US" sz="2600" dirty="0" err="1"/>
              <a:t>ranoj</a:t>
            </a:r>
            <a:r>
              <a:rPr lang="en-US" sz="2600" dirty="0"/>
              <a:t> </a:t>
            </a:r>
            <a:r>
              <a:rPr lang="en-US" sz="2600" dirty="0" err="1"/>
              <a:t>odrasloj</a:t>
            </a:r>
            <a:r>
              <a:rPr lang="en-US" sz="2600" dirty="0"/>
              <a:t> </a:t>
            </a:r>
            <a:r>
              <a:rPr lang="en-US" sz="2600" dirty="0" err="1"/>
              <a:t>dobi</a:t>
            </a:r>
            <a:r>
              <a:rPr lang="en-US" sz="2600" dirty="0"/>
              <a:t>.</a:t>
            </a:r>
            <a:br>
              <a:rPr lang="en-US" sz="2600" dirty="0"/>
            </a:br>
            <a:r>
              <a:rPr lang="en-US" sz="2600" dirty="0"/>
              <a:t>• </a:t>
            </a:r>
            <a:r>
              <a:rPr lang="en-US" sz="2600" b="1" dirty="0" err="1"/>
              <a:t>Dovodi</a:t>
            </a:r>
            <a:r>
              <a:rPr lang="en-US" sz="2600" b="1" dirty="0"/>
              <a:t> do </a:t>
            </a:r>
            <a:r>
              <a:rPr lang="en-US" sz="2600" b="1" dirty="0" err="1"/>
              <a:t>oštećenja</a:t>
            </a:r>
            <a:r>
              <a:rPr lang="en-US" sz="2600" b="1" dirty="0"/>
              <a:t>:</a:t>
            </a:r>
            <a:r>
              <a:rPr lang="en-US" sz="2600" dirty="0"/>
              <a:t> </a:t>
            </a:r>
            <a:r>
              <a:rPr lang="en-US" sz="2600" dirty="0" err="1"/>
              <a:t>značajno</a:t>
            </a:r>
            <a:r>
              <a:rPr lang="en-US" sz="2600" dirty="0"/>
              <a:t> </a:t>
            </a:r>
            <a:r>
              <a:rPr lang="en-US" sz="2600" dirty="0" err="1"/>
              <a:t>remeti</a:t>
            </a:r>
            <a:r>
              <a:rPr lang="en-US" sz="2600" dirty="0"/>
              <a:t> </a:t>
            </a:r>
            <a:r>
              <a:rPr lang="en-US" sz="2600" dirty="0" err="1"/>
              <a:t>odnose</a:t>
            </a:r>
            <a:r>
              <a:rPr lang="en-US" sz="2600" dirty="0"/>
              <a:t>, rad, </a:t>
            </a:r>
            <a:r>
              <a:rPr lang="en-US" sz="2600" dirty="0" err="1"/>
              <a:t>regulaciju</a:t>
            </a:r>
            <a:r>
              <a:rPr lang="en-US" sz="2600" dirty="0"/>
              <a:t> </a:t>
            </a:r>
            <a:r>
              <a:rPr lang="en-US" sz="2600" dirty="0" err="1"/>
              <a:t>emocija</a:t>
            </a:r>
            <a:r>
              <a:rPr lang="en-US" sz="2600" dirty="0"/>
              <a:t>/</a:t>
            </a:r>
            <a:r>
              <a:rPr lang="en-US" sz="2600" dirty="0" err="1"/>
              <a:t>impulsa</a:t>
            </a:r>
            <a:r>
              <a:rPr lang="en-US" sz="2600" dirty="0"/>
              <a:t>.</a:t>
            </a:r>
            <a:br>
              <a:rPr lang="en-US" sz="2600" dirty="0"/>
            </a:br>
            <a:r>
              <a:rPr lang="en-US" sz="2600" dirty="0"/>
              <a:t>• </a:t>
            </a:r>
            <a:r>
              <a:rPr lang="en-US" sz="2600" b="1" dirty="0" err="1"/>
              <a:t>Nije</a:t>
            </a:r>
            <a:r>
              <a:rPr lang="en-US" sz="2600" b="1" dirty="0"/>
              <a:t> </a:t>
            </a:r>
            <a:r>
              <a:rPr lang="en-US" sz="2600" b="1" dirty="0" err="1"/>
              <a:t>epizodno</a:t>
            </a:r>
            <a:r>
              <a:rPr lang="en-US" sz="2600" b="1" dirty="0"/>
              <a:t>:</a:t>
            </a:r>
            <a:r>
              <a:rPr lang="en-US" sz="2600" dirty="0"/>
              <a:t> ne </a:t>
            </a:r>
            <a:r>
              <a:rPr lang="en-US" sz="2600" dirty="0" err="1"/>
              <a:t>objašnjava</a:t>
            </a:r>
            <a:r>
              <a:rPr lang="en-US" sz="2600" dirty="0"/>
              <a:t> se </a:t>
            </a:r>
            <a:r>
              <a:rPr lang="en-US" sz="2600" dirty="0" err="1"/>
              <a:t>depresijom</a:t>
            </a:r>
            <a:r>
              <a:rPr lang="en-US" sz="2600" dirty="0"/>
              <a:t>, </a:t>
            </a:r>
            <a:r>
              <a:rPr lang="en-US" sz="2600" dirty="0" err="1"/>
              <a:t>psihozom</a:t>
            </a:r>
            <a:r>
              <a:rPr lang="en-US" sz="2600" dirty="0"/>
              <a:t>, </a:t>
            </a:r>
            <a:r>
              <a:rPr lang="en-US" sz="2600" dirty="0" err="1"/>
              <a:t>traumom</a:t>
            </a:r>
            <a:r>
              <a:rPr lang="en-US" sz="2600" dirty="0"/>
              <a:t> </a:t>
            </a:r>
            <a:r>
              <a:rPr lang="en-US" sz="2600" dirty="0" err="1"/>
              <a:t>ili</a:t>
            </a:r>
            <a:r>
              <a:rPr lang="en-US" sz="2600" dirty="0"/>
              <a:t> </a:t>
            </a:r>
            <a:r>
              <a:rPr lang="en-US" sz="2600" dirty="0" err="1"/>
              <a:t>stresorom</a:t>
            </a:r>
            <a:r>
              <a:rPr lang="en-US" sz="2600" dirty="0"/>
              <a:t>.</a:t>
            </a:r>
          </a:p>
          <a:p>
            <a:r>
              <a:rPr lang="en-US" sz="2600" b="1" dirty="0" err="1"/>
              <a:t>Zaključak</a:t>
            </a:r>
            <a:r>
              <a:rPr lang="en-US" sz="2600" b="1" dirty="0"/>
              <a:t>:</a:t>
            </a:r>
            <a:br>
              <a:rPr lang="en-US" sz="2600" dirty="0"/>
            </a:br>
            <a:r>
              <a:rPr lang="en-US" sz="2600" dirty="0"/>
              <a:t>Ako je </a:t>
            </a:r>
            <a:r>
              <a:rPr lang="en-US" sz="2600" b="1" dirty="0" err="1"/>
              <a:t>situaciono</a:t>
            </a:r>
            <a:r>
              <a:rPr lang="en-US" sz="2600" dirty="0"/>
              <a:t>, </a:t>
            </a:r>
            <a:r>
              <a:rPr lang="en-US" sz="2600" b="1" dirty="0" err="1"/>
              <a:t>novonastalo</a:t>
            </a:r>
            <a:r>
              <a:rPr lang="en-US" sz="2600" dirty="0"/>
              <a:t>, </a:t>
            </a:r>
            <a:r>
              <a:rPr lang="en-US" sz="2600" b="1" dirty="0" err="1"/>
              <a:t>kratkotrajno</a:t>
            </a:r>
            <a:r>
              <a:rPr lang="en-US" sz="2600" dirty="0"/>
              <a:t>, </a:t>
            </a:r>
            <a:r>
              <a:rPr lang="en-US" sz="2600" dirty="0" err="1"/>
              <a:t>ili</a:t>
            </a:r>
            <a:r>
              <a:rPr lang="en-US" sz="2600" dirty="0"/>
              <a:t> </a:t>
            </a:r>
            <a:r>
              <a:rPr lang="en-US" sz="2600" b="1" dirty="0" err="1"/>
              <a:t>ograničeno</a:t>
            </a:r>
            <a:r>
              <a:rPr lang="en-US" sz="2600" b="1" dirty="0"/>
              <a:t> </a:t>
            </a:r>
            <a:r>
              <a:rPr lang="en-US" sz="2600" b="1" dirty="0" err="1"/>
              <a:t>na</a:t>
            </a:r>
            <a:r>
              <a:rPr lang="en-US" sz="2600" b="1" dirty="0"/>
              <a:t> </a:t>
            </a:r>
            <a:r>
              <a:rPr lang="en-US" sz="2600" b="1" dirty="0" err="1"/>
              <a:t>jednu</a:t>
            </a:r>
            <a:r>
              <a:rPr lang="en-US" sz="2600" b="1" dirty="0"/>
              <a:t> oblast </a:t>
            </a:r>
            <a:r>
              <a:rPr lang="en-US" sz="2600" b="1" dirty="0" err="1"/>
              <a:t>života</a:t>
            </a:r>
            <a:r>
              <a:rPr lang="en-US" sz="2600" dirty="0"/>
              <a:t> —</a:t>
            </a:r>
            <a:br>
              <a:rPr lang="en-US" sz="2600" dirty="0"/>
            </a:br>
            <a:r>
              <a:rPr lang="en-US" sz="2600" dirty="0"/>
              <a:t>to </a:t>
            </a:r>
            <a:r>
              <a:rPr lang="en-US" sz="2600" i="1" dirty="0" err="1"/>
              <a:t>nije</a:t>
            </a:r>
            <a:r>
              <a:rPr lang="en-US" sz="2600" dirty="0"/>
              <a:t> </a:t>
            </a:r>
            <a:r>
              <a:rPr lang="en-US" sz="2600" dirty="0" err="1"/>
              <a:t>poremećaj</a:t>
            </a:r>
            <a:r>
              <a:rPr lang="en-US" sz="2600" dirty="0"/>
              <a:t> </a:t>
            </a:r>
            <a:r>
              <a:rPr lang="en-US" sz="2600" dirty="0" err="1"/>
              <a:t>ličnosti</a:t>
            </a:r>
            <a:r>
              <a:rPr lang="en-US" sz="2600" dirty="0"/>
              <a:t>, </a:t>
            </a:r>
            <a:r>
              <a:rPr lang="en-US" sz="2600" dirty="0" err="1"/>
              <a:t>prema</a:t>
            </a:r>
            <a:r>
              <a:rPr lang="en-US" sz="2600" dirty="0"/>
              <a:t> </a:t>
            </a:r>
            <a:r>
              <a:rPr lang="en-US" sz="2600" dirty="0" err="1"/>
              <a:t>obema</a:t>
            </a:r>
            <a:r>
              <a:rPr lang="en-US" sz="2600" dirty="0"/>
              <a:t> </a:t>
            </a:r>
            <a:r>
              <a:rPr lang="en-US" sz="2600" dirty="0" err="1"/>
              <a:t>klasifikacijama</a:t>
            </a:r>
            <a:r>
              <a:rPr lang="en-US" sz="2600" dirty="0"/>
              <a:t>.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3451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298FF-1EA9-F5B4-AB6C-EC9D3C190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sz="4000" b="1" dirty="0"/>
            </a:br>
            <a:br>
              <a:rPr lang="en-US" sz="4000" b="1" dirty="0"/>
            </a:br>
            <a:br>
              <a:rPr lang="en-US" sz="4000" b="1" dirty="0"/>
            </a:br>
            <a:br>
              <a:rPr lang="en-US" sz="4000" b="1" dirty="0"/>
            </a:br>
            <a:br>
              <a:rPr lang="en-US" sz="4000" b="1" dirty="0"/>
            </a:br>
            <a:r>
              <a:rPr lang="en-US" sz="4000" b="1" dirty="0"/>
              <a:t>Kako u </a:t>
            </a:r>
            <a:r>
              <a:rPr lang="en-US" sz="4000" b="1" dirty="0" err="1"/>
              <a:t>praksi</a:t>
            </a:r>
            <a:r>
              <a:rPr lang="en-US" sz="4000" b="1" dirty="0"/>
              <a:t> </a:t>
            </a:r>
            <a:r>
              <a:rPr lang="en-US" sz="4000" b="1" dirty="0" err="1"/>
              <a:t>nastaje</a:t>
            </a:r>
            <a:r>
              <a:rPr lang="en-US" sz="4000" b="1" dirty="0"/>
              <a:t> </a:t>
            </a:r>
            <a:r>
              <a:rPr lang="en-US" sz="4000" b="1" dirty="0" err="1"/>
              <a:t>dijagnoza</a:t>
            </a:r>
            <a:r>
              <a:rPr lang="en-US" sz="4000" b="1" dirty="0"/>
              <a:t> </a:t>
            </a:r>
            <a:r>
              <a:rPr lang="en-US" sz="4000" b="1" dirty="0" err="1"/>
              <a:t>graničnog</a:t>
            </a:r>
            <a:r>
              <a:rPr lang="en-US" sz="4000" b="1" dirty="0"/>
              <a:t> </a:t>
            </a:r>
            <a:r>
              <a:rPr lang="en-US" sz="4000" b="1" dirty="0" err="1"/>
              <a:t>poremećaja</a:t>
            </a:r>
            <a:r>
              <a:rPr lang="en-US" sz="4000" b="1" dirty="0"/>
              <a:t> </a:t>
            </a:r>
            <a:r>
              <a:rPr lang="en-US" sz="4000" b="1" dirty="0" err="1"/>
              <a:t>ličnosti</a:t>
            </a:r>
            <a:br>
              <a:rPr lang="en-US" sz="4000" b="1" dirty="0"/>
            </a:br>
            <a:endParaRPr lang="sr-Latn-R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1A2ABE-009D-9A7F-C69A-2F6D893B25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95103"/>
            <a:ext cx="10515600" cy="1500187"/>
          </a:xfrm>
        </p:spPr>
        <p:txBody>
          <a:bodyPr/>
          <a:lstStyle/>
          <a:p>
            <a:r>
              <a:rPr lang="en-US" dirty="0" err="1"/>
              <a:t>prikaz</a:t>
            </a:r>
            <a:r>
              <a:rPr lang="en-US" dirty="0"/>
              <a:t> </a:t>
            </a:r>
            <a:r>
              <a:rPr lang="en-US" dirty="0" err="1"/>
              <a:t>jednog</a:t>
            </a:r>
            <a:r>
              <a:rPr lang="en-US" dirty="0"/>
              <a:t> </a:t>
            </a:r>
            <a:r>
              <a:rPr lang="en-US" dirty="0" err="1"/>
              <a:t>tipičnog</a:t>
            </a:r>
            <a:r>
              <a:rPr lang="en-US" dirty="0"/>
              <a:t> </a:t>
            </a:r>
            <a:r>
              <a:rPr lang="en-US" dirty="0" err="1"/>
              <a:t>slučaja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442108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13456</TotalTime>
  <Words>5443</Words>
  <Application>Microsoft Office PowerPoint</Application>
  <PresentationFormat>Widescreen</PresentationFormat>
  <Paragraphs>689</Paragraphs>
  <Slides>57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57</vt:i4>
      </vt:variant>
    </vt:vector>
  </HeadingPairs>
  <TitlesOfParts>
    <vt:vector size="65" baseType="lpstr">
      <vt:lpstr>Aptos</vt:lpstr>
      <vt:lpstr>Aptos Display</vt:lpstr>
      <vt:lpstr>Arial</vt:lpstr>
      <vt:lpstr>Calibri</vt:lpstr>
      <vt:lpstr>Calibri Light</vt:lpstr>
      <vt:lpstr>Office Theme</vt:lpstr>
      <vt:lpstr>1_Office Theme</vt:lpstr>
      <vt:lpstr>2_Office Theme</vt:lpstr>
      <vt:lpstr>Poremećaji ličnosti:  sve što ste mislili da znate – pogrešno je postavljeno</vt:lpstr>
      <vt:lpstr>Sadržaj predavanja </vt:lpstr>
      <vt:lpstr>Ishodi predavanja </vt:lpstr>
      <vt:lpstr>Ličnost je svuda… ali je vidimo samo kad „ne valja“</vt:lpstr>
      <vt:lpstr>Koje su bazične dimenzije ličnosti mog pacijenta? (čitaj: „Zašto se ponaša tako… i da li je tako odavno?“)</vt:lpstr>
      <vt:lpstr>Poremećaji ličnosti kao dijagnostička korpa za otpatke</vt:lpstr>
      <vt:lpstr>Kako DSM i ICD definišu poremećaje ličnosti?</vt:lpstr>
      <vt:lpstr>Zajednički kriterijumi </vt:lpstr>
      <vt:lpstr>     Kako u praksi nastaje dijagnoza graničnog poremećaja ličnosti </vt:lpstr>
      <vt:lpstr>Osnovni podaci + dijagnoze</vt:lpstr>
      <vt:lpstr>Psihijatrijska istorija + povod za upućivanje</vt:lpstr>
      <vt:lpstr>Prvi tragovi koji vode ka dijagnozi graničnog PL</vt:lpstr>
      <vt:lpstr>Drugi tragovi koji dodatno „liče“ na granični PL</vt:lpstr>
      <vt:lpstr>Zašto bi većina psihijatara posumnjala na granični PL u prvih 10 minuta</vt:lpstr>
      <vt:lpstr>DSM-5 kriterijumi za granični poremećaj ličnosti</vt:lpstr>
      <vt:lpstr>Šta iz DSM-5 kriterijuma za BPD ova osoba ZAISTA ima?</vt:lpstr>
      <vt:lpstr>A šta NEDOSTAJE — ključno za GPL?</vt:lpstr>
      <vt:lpstr>Tragovi koji NE idu u prilog graničnog PL</vt:lpstr>
      <vt:lpstr>PowerPoint Presentation</vt:lpstr>
      <vt:lpstr>Šta pokazuju psihološki testovi?</vt:lpstr>
      <vt:lpstr>Ako nije borderline… šta jeste osovina problema?</vt:lpstr>
      <vt:lpstr>Kliničke lekcije iz ovog slučaja (most ka modelima)</vt:lpstr>
      <vt:lpstr>Medicinski model vs psihologija individualnih razlika</vt:lpstr>
      <vt:lpstr>Gde se dijagnoze zapravo lome?  kategorije vs. dimenzije</vt:lpstr>
      <vt:lpstr>Dva pogleda na osobu: bolest ili varijacije?</vt:lpstr>
      <vt:lpstr>Medicinski model vs. Model individualnih razlika</vt:lpstr>
      <vt:lpstr>PowerPoint Presentation</vt:lpstr>
      <vt:lpstr>DSM i poremećaji ličnosti: kako se menjala paradigma</vt:lpstr>
      <vt:lpstr>Šta se dešavalo u psihologiji ličnosti dok se DSM menjao? (ili: dve discipline, dva sveta koji se jedva dodiruju…) </vt:lpstr>
      <vt:lpstr>DSM naspram psihologije: dve istorije koje idu u suprotnim pravcima… ali se na kraju sreću u dimenzionalnim modelima</vt:lpstr>
      <vt:lpstr>DSM-5: klasifikacija sa poremećajem identiteta</vt:lpstr>
      <vt:lpstr>Klasteri: arheologija dijagnostike, ali i dalje u upotrebi</vt:lpstr>
      <vt:lpstr>Šta su kategorialni modeli?</vt:lpstr>
      <vt:lpstr>Zašto kategorički modeli loše funkcionišu u psihijatriji?</vt:lpstr>
      <vt:lpstr>Slabosti kategorijalnih pristupa (zašto kategorije pucaju kada gledamo realne ljude)</vt:lpstr>
      <vt:lpstr>1. Strukturalni problemi kategorijalnog pristupa</vt:lpstr>
      <vt:lpstr>Preklapanje kriterijuma</vt:lpstr>
      <vt:lpstr>2. Problemi pouzdanosti</vt:lpstr>
      <vt:lpstr>Problemi validnosti</vt:lpstr>
      <vt:lpstr>3. Konceptualna i etiološka ograničenja</vt:lpstr>
      <vt:lpstr>4. Problemi u kliničkoj praksi</vt:lpstr>
      <vt:lpstr>Rezime</vt:lpstr>
      <vt:lpstr>Slabosti kategorijalnih modela: empirijski dokazi </vt:lpstr>
      <vt:lpstr>PowerPoint Presentation</vt:lpstr>
      <vt:lpstr>  Poremećaji ličnosti i faceti velikih pet</vt:lpstr>
      <vt:lpstr>Kreiranje novog modela AMPL u DSM - 5 </vt:lpstr>
      <vt:lpstr>DSM-5 sekcija III: Mere i modeli u razvoju</vt:lpstr>
      <vt:lpstr>AMPL definiše 7  kriterijuma  za PL</vt:lpstr>
      <vt:lpstr>Kriterijum A: nivo funkcionisanja ličnosti  Procena: koliko je oštećen identitet i odnosi sa drugima </vt:lpstr>
      <vt:lpstr>Kriterijum B: crte ličnosti  </vt:lpstr>
      <vt:lpstr>Tipovi poremećaja ličnosti u AMPL (hibrid: Kriterijum A + Kriterijum B)</vt:lpstr>
      <vt:lpstr>Hibridni model: kombinovanje crta i PL</vt:lpstr>
      <vt:lpstr>Pogled u budućnost: ICD-11</vt:lpstr>
      <vt:lpstr>Kvalifikator graničnih obrazaca</vt:lpstr>
      <vt:lpstr>ICD-11: domeni crta</vt:lpstr>
      <vt:lpstr>Ko stoji iza dimenzionalne revolucije u psihijatriji?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Ivana Perunicic Mladenovic</dc:creator>
  <cp:lastModifiedBy>Ivana Perunicic Mladenovic</cp:lastModifiedBy>
  <cp:revision>2</cp:revision>
  <dcterms:created xsi:type="dcterms:W3CDTF">2025-11-18T22:48:01Z</dcterms:created>
  <dcterms:modified xsi:type="dcterms:W3CDTF">2025-12-24T10:34:41Z</dcterms:modified>
</cp:coreProperties>
</file>