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354" r:id="rId5"/>
    <p:sldId id="355" r:id="rId6"/>
    <p:sldId id="263" r:id="rId7"/>
    <p:sldId id="261" r:id="rId8"/>
    <p:sldId id="264" r:id="rId9"/>
    <p:sldId id="296" r:id="rId10"/>
    <p:sldId id="297" r:id="rId11"/>
    <p:sldId id="299" r:id="rId12"/>
    <p:sldId id="301" r:id="rId13"/>
    <p:sldId id="311" r:id="rId14"/>
    <p:sldId id="302" r:id="rId15"/>
    <p:sldId id="303" r:id="rId16"/>
    <p:sldId id="305" r:id="rId17"/>
    <p:sldId id="312" r:id="rId18"/>
    <p:sldId id="313" r:id="rId19"/>
    <p:sldId id="314" r:id="rId20"/>
    <p:sldId id="306" r:id="rId21"/>
    <p:sldId id="315" r:id="rId22"/>
    <p:sldId id="307" r:id="rId23"/>
    <p:sldId id="308" r:id="rId24"/>
    <p:sldId id="309" r:id="rId25"/>
    <p:sldId id="319" r:id="rId26"/>
    <p:sldId id="258" r:id="rId27"/>
    <p:sldId id="322" r:id="rId28"/>
    <p:sldId id="266" r:id="rId29"/>
    <p:sldId id="323" r:id="rId30"/>
    <p:sldId id="321" r:id="rId31"/>
    <p:sldId id="268" r:id="rId32"/>
    <p:sldId id="269" r:id="rId33"/>
    <p:sldId id="276" r:id="rId34"/>
    <p:sldId id="259" r:id="rId35"/>
    <p:sldId id="271" r:id="rId36"/>
    <p:sldId id="272" r:id="rId37"/>
    <p:sldId id="324" r:id="rId38"/>
    <p:sldId id="273" r:id="rId39"/>
    <p:sldId id="274" r:id="rId40"/>
    <p:sldId id="277" r:id="rId41"/>
    <p:sldId id="278" r:id="rId42"/>
    <p:sldId id="279" r:id="rId43"/>
    <p:sldId id="280" r:id="rId44"/>
    <p:sldId id="281" r:id="rId45"/>
    <p:sldId id="357" r:id="rId46"/>
    <p:sldId id="335" r:id="rId47"/>
    <p:sldId id="336" r:id="rId48"/>
    <p:sldId id="358" r:id="rId49"/>
    <p:sldId id="275" r:id="rId50"/>
    <p:sldId id="337" r:id="rId51"/>
    <p:sldId id="338" r:id="rId52"/>
    <p:sldId id="339" r:id="rId53"/>
    <p:sldId id="340" r:id="rId54"/>
    <p:sldId id="341" r:id="rId55"/>
    <p:sldId id="342" r:id="rId56"/>
    <p:sldId id="343" r:id="rId57"/>
    <p:sldId id="344" r:id="rId58"/>
    <p:sldId id="353" r:id="rId59"/>
    <p:sldId id="334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5" Type="http://schemas.openxmlformats.org/officeDocument/2006/relationships/slide" Target="slides/slide2.xml"/><Relationship Id="rId61" Type="http://schemas.openxmlformats.org/officeDocument/2006/relationships/presProps" Target="presProps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Perunicic Mladenovic" userId="0a5ca5f3ee661ab0" providerId="LiveId" clId="{708040DA-D9C9-465F-9BE6-0CDE51FA5479}"/>
    <pc:docChg chg="custSel delSld modSld">
      <pc:chgData name="Ivana Perunicic Mladenovic" userId="0a5ca5f3ee661ab0" providerId="LiveId" clId="{708040DA-D9C9-465F-9BE6-0CDE51FA5479}" dt="2025-12-17T08:21:44.986" v="13" actId="47"/>
      <pc:docMkLst>
        <pc:docMk/>
      </pc:docMkLst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2833341146" sldId="286"/>
        </pc:sldMkLst>
      </pc:sldChg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4264729535" sldId="287"/>
        </pc:sldMkLst>
      </pc:sldChg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1878394370" sldId="288"/>
        </pc:sldMkLst>
      </pc:sldChg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2083170583" sldId="289"/>
        </pc:sldMkLst>
      </pc:sldChg>
      <pc:sldChg chg="del">
        <pc:chgData name="Ivana Perunicic Mladenovic" userId="0a5ca5f3ee661ab0" providerId="LiveId" clId="{708040DA-D9C9-465F-9BE6-0CDE51FA5479}" dt="2025-12-17T08:21:29.740" v="11" actId="47"/>
        <pc:sldMkLst>
          <pc:docMk/>
          <pc:sldMk cId="276785004" sldId="290"/>
        </pc:sldMkLst>
      </pc:sldChg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28876062" sldId="295"/>
        </pc:sldMkLst>
      </pc:sldChg>
      <pc:sldChg chg="del">
        <pc:chgData name="Ivana Perunicic Mladenovic" userId="0a5ca5f3ee661ab0" providerId="LiveId" clId="{708040DA-D9C9-465F-9BE6-0CDE51FA5479}" dt="2025-12-17T08:21:29.740" v="11" actId="47"/>
        <pc:sldMkLst>
          <pc:docMk/>
          <pc:sldMk cId="1854922630" sldId="327"/>
        </pc:sldMkLst>
      </pc:sldChg>
      <pc:sldChg chg="del">
        <pc:chgData name="Ivana Perunicic Mladenovic" userId="0a5ca5f3ee661ab0" providerId="LiveId" clId="{708040DA-D9C9-465F-9BE6-0CDE51FA5479}" dt="2025-12-17T08:21:29.740" v="11" actId="47"/>
        <pc:sldMkLst>
          <pc:docMk/>
          <pc:sldMk cId="4164350546" sldId="328"/>
        </pc:sldMkLst>
      </pc:sldChg>
      <pc:sldChg chg="del">
        <pc:chgData name="Ivana Perunicic Mladenovic" userId="0a5ca5f3ee661ab0" providerId="LiveId" clId="{708040DA-D9C9-465F-9BE6-0CDE51FA5479}" dt="2025-12-17T08:21:31.641" v="12" actId="47"/>
        <pc:sldMkLst>
          <pc:docMk/>
          <pc:sldMk cId="387316298" sldId="329"/>
        </pc:sldMkLst>
      </pc:sldChg>
      <pc:sldChg chg="del">
        <pc:chgData name="Ivana Perunicic Mladenovic" userId="0a5ca5f3ee661ab0" providerId="LiveId" clId="{708040DA-D9C9-465F-9BE6-0CDE51FA5479}" dt="2025-12-17T08:21:44.986" v="13" actId="47"/>
        <pc:sldMkLst>
          <pc:docMk/>
          <pc:sldMk cId="625893515" sldId="330"/>
        </pc:sldMkLst>
      </pc:sldChg>
      <pc:sldChg chg="del">
        <pc:chgData name="Ivana Perunicic Mladenovic" userId="0a5ca5f3ee661ab0" providerId="LiveId" clId="{708040DA-D9C9-465F-9BE6-0CDE51FA5479}" dt="2025-12-17T08:21:44.986" v="13" actId="47"/>
        <pc:sldMkLst>
          <pc:docMk/>
          <pc:sldMk cId="3882357607" sldId="332"/>
        </pc:sldMkLst>
      </pc:sldChg>
      <pc:sldChg chg="del">
        <pc:chgData name="Ivana Perunicic Mladenovic" userId="0a5ca5f3ee661ab0" providerId="LiveId" clId="{708040DA-D9C9-465F-9BE6-0CDE51FA5479}" dt="2025-12-17T08:21:29.740" v="11" actId="47"/>
        <pc:sldMkLst>
          <pc:docMk/>
          <pc:sldMk cId="3419780610" sldId="333"/>
        </pc:sldMkLst>
      </pc:sldChg>
      <pc:sldChg chg="delSp modSp mod">
        <pc:chgData name="Ivana Perunicic Mladenovic" userId="0a5ca5f3ee661ab0" providerId="LiveId" clId="{708040DA-D9C9-465F-9BE6-0CDE51FA5479}" dt="2025-12-17T08:17:32.132" v="7" actId="478"/>
        <pc:sldMkLst>
          <pc:docMk/>
          <pc:sldMk cId="3014007416" sldId="354"/>
        </pc:sldMkLst>
        <pc:spChg chg="mod">
          <ac:chgData name="Ivana Perunicic Mladenovic" userId="0a5ca5f3ee661ab0" providerId="LiveId" clId="{708040DA-D9C9-465F-9BE6-0CDE51FA5479}" dt="2025-12-17T08:17:27.058" v="4" actId="20577"/>
          <ac:spMkLst>
            <pc:docMk/>
            <pc:sldMk cId="3014007416" sldId="354"/>
            <ac:spMk id="3" creationId="{681E581E-5880-5767-047A-B9D5E714EC1F}"/>
          </ac:spMkLst>
        </pc:spChg>
        <pc:spChg chg="del mod">
          <ac:chgData name="Ivana Perunicic Mladenovic" userId="0a5ca5f3ee661ab0" providerId="LiveId" clId="{708040DA-D9C9-465F-9BE6-0CDE51FA5479}" dt="2025-12-17T08:17:32.132" v="7" actId="478"/>
          <ac:spMkLst>
            <pc:docMk/>
            <pc:sldMk cId="3014007416" sldId="354"/>
            <ac:spMk id="5" creationId="{BA5A9ABD-BE90-8A60-C291-6C8F3A5AD545}"/>
          </ac:spMkLst>
        </pc:spChg>
      </pc:sldChg>
      <pc:sldChg chg="delSp modSp mod">
        <pc:chgData name="Ivana Perunicic Mladenovic" userId="0a5ca5f3ee661ab0" providerId="LiveId" clId="{708040DA-D9C9-465F-9BE6-0CDE51FA5479}" dt="2025-12-17T08:17:41.110" v="9" actId="478"/>
        <pc:sldMkLst>
          <pc:docMk/>
          <pc:sldMk cId="2191174027" sldId="355"/>
        </pc:sldMkLst>
        <pc:spChg chg="del mod">
          <ac:chgData name="Ivana Perunicic Mladenovic" userId="0a5ca5f3ee661ab0" providerId="LiveId" clId="{708040DA-D9C9-465F-9BE6-0CDE51FA5479}" dt="2025-12-17T08:17:41.110" v="9" actId="478"/>
          <ac:spMkLst>
            <pc:docMk/>
            <pc:sldMk cId="2191174027" sldId="355"/>
            <ac:spMk id="5" creationId="{296E1453-EC44-A36C-4842-FD1B468AF7D5}"/>
          </ac:spMkLst>
        </pc:spChg>
      </pc:sldChg>
      <pc:sldChg chg="del">
        <pc:chgData name="Ivana Perunicic Mladenovic" userId="0a5ca5f3ee661ab0" providerId="LiveId" clId="{708040DA-D9C9-465F-9BE6-0CDE51FA5479}" dt="2025-12-17T08:21:19.869" v="10" actId="47"/>
        <pc:sldMkLst>
          <pc:docMk/>
          <pc:sldMk cId="469191561" sldId="3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51C9-C171-729A-D55E-BE33A65A4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8B8E40-0C7A-6B42-795C-365CC03C5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B180B-4D38-95A3-F4D0-940DEC30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02C20-8FD2-DF90-C363-F8D508C6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F04FE-622D-FED6-4364-58CAA513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8093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B44D1-E589-A718-798C-9ED5C174E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2121D-2F59-D871-7B26-7B17524C0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AB38-4B81-501B-3D37-85044EFA2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F50A-CA2F-F7F0-7F69-171457B4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45272-17F5-B7CF-87A6-ED4E05292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626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45FD8-50AE-0ED5-F9E0-4B71DE731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AE9FB-CDED-46C4-D98C-151556A6E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4A47-1835-BE74-9858-E4E69480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0633D-EF22-D4FC-6A3C-E6BA9457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39137-055C-3A68-A7CB-E1441FDE9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29496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E269C-7A82-4325-BDE0-577ACFE9CA95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7FDD2-52E6-4E8D-8C66-B631B884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60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EFD1-8A7E-43C5-8BA0-1174ACFE07E5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F6FD-0874-4EEB-8842-98A9A9681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3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0DEC-01FA-4D7B-A648-B61C64254BE6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40B59-19BC-49FA-A86C-D8EDACD76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0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0AD2-9957-4824-83EF-7C6CA8E10E77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60B29-5BF9-458B-9D2B-CFA1CE2A2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80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7EDCE-0C89-4C15-BA1D-B252FACCA0BE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05B56-FEC4-4372-A0D5-A04CAEBC4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1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A0CB-F101-4FC0-A40A-61C16FCC6456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4B8B8-1B5C-4485-BA7F-3D2B02286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58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C47C9-94A0-4573-8C18-AAFB4DADD523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F6726-4D66-414A-A672-6C8998321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07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D8001-620A-45C0-9287-5DC2B480976E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86DE5-5C07-4837-B87D-C43A8CCAC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8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41D6-721E-8470-0210-5097C575D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4D44F-1DBE-794B-A288-F8C5E226A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92EC7-413C-94AE-06F1-834C325F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7685F-5642-8FCF-1A7F-6319A516A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3E7B6-12AA-ECC0-D241-C19387A33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92423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0419-9EBC-4B5C-88CE-E8312AD06A84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9BE28-529C-4B0D-B5B3-C13A0127E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693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2E1BC-3E0B-495F-9B39-6FC15647FC70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1F77C-305D-4904-AD4E-2377A11BE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08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0910-B666-4FC7-ADBE-B1EC2D456C2F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7127E-43E3-409F-A71C-847434A35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32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66BD-46D2-3066-58A9-DFE84F3D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ABB57-80E1-2B66-93E2-0BA615C7B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94363-8AA6-49EF-8E0C-A25537D28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63398-9907-37A2-8A13-2D28D69A1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FD93E-53F1-4A3E-6C88-333D93AA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517156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A9EEA-98AC-2F85-A1FE-CE1ACFAE2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1F2C7-199E-573C-4093-AE35BD27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10683-5209-C38B-9CBC-17CC28E45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39796-7F20-7DCD-D89C-95917C0E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30802-437C-EB44-A24D-9274C467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59446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07FBA-3FE1-1DDF-DD11-DF3FB8F5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9D0CE-4089-62E6-0180-0FF8B2C2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E1224-1419-C832-97B2-6DACF8D3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AEC38-6E6B-B273-7447-40A45F354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90BAD-CAA7-F6CC-62DA-455C4BEB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010262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2E0D7-FC66-F698-3DF5-203B5278B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62C67-FBE9-49B4-18D0-0F193C803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ABDF4-ADFC-5E5D-7243-FFDFACAD4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0A099-7180-56D4-CDEA-86271DDD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753F5-B764-612C-76DF-130693B9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18F24-6647-54D0-7B36-5B8F9BC79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266281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94C9-CAEB-55C2-299A-4CB35535F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53EB9-6A26-BE75-911F-2E1EC5468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A25440-E0B7-A72C-0703-58551D04C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AB8FF3-814B-273F-36AC-5E9616B482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FF253-FEF0-4896-FDB4-63F9B03B9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969579-0CFA-3D57-51FB-90A229C6A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737AC2-E089-9A54-79E6-5055B485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2D9537-CC8A-4F98-65C9-018CF9D5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476662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885E0-6784-FF36-F488-1D220F17C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F89B84-8003-3AE8-39B6-BEDD5270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A9EFD-DA9C-F68D-02E4-7BA37AE80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AC9A9-A412-1BFE-1383-E48EE8B6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53876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CAE6AC-4FA5-1DF0-757D-11A1FCD1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50328A-B38D-F87D-956B-2309E6F8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9E62E-1701-D6C5-5E5E-2AF02379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6878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FEB1-124C-285B-9B0F-3D020241E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21EE-89BD-E951-0F52-2CF78D0A3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11C90-077A-E885-9777-04969A036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4E83E-32A5-D92A-D92C-69558615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2F276-63E7-664B-665E-CD981872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034347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92CE-13C8-5A99-0C09-042964FE2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8358F-CDF8-8BA7-68BE-23789314D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3D041-A154-4A9A-82D5-1A1162A16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F0F7C-C18D-552F-6808-CC66F8830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620E2-2AC9-5CA5-9D0E-A43D16D9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352EA-0FB8-BE6F-67AD-C9CCA6D6A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679260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1B463-99DC-5E10-FECA-D1849FC9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63748-3196-517C-72CD-62E88CB05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2C50B-3ED9-D16A-955D-B87EF3066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66B17-3CAC-DD80-88E6-4F0A6C33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14656-507E-58FC-E125-4908DF9A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FA031-B693-3C8F-C30C-5392D3989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742673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39198-008F-99AD-F222-27A3DF62A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62CAD-A85F-B9E4-9EBD-3C12B77BF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31BF-DEE1-FC8B-E106-CB7E9ECA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37BDC-B551-E516-8E01-7FD22AEF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CDA1E-E960-FFE4-E0C5-207700D0A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929870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F6E476-AD2B-0B7C-2FC1-23249C8988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5897-DEF4-AD3D-DB67-5EB0A74C2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00C5C-79F5-22B6-6A33-2C006BB19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6FDEE-97C5-2833-F303-4DF4FB7AA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DFE96-2AF6-74BA-649F-E21BBF04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3255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4B1C-1664-0607-6E03-111BD1C4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F27AB-D50C-5727-580B-B05F0371E9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BA441-5477-1AF9-DC06-E3152B653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27A5B-1A63-F7C2-E2D7-A668DA29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A2EC38-5D41-658B-99C9-5D2D843F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0DBF5-F0BF-9BE9-15F9-92A9FC61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38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FCCBE-5A04-4BD2-8796-48E5A9B44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0ECB-62A6-14D9-86E3-0F6CF209B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16F66-0A1E-C6D3-641A-151286605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EC015-C4A0-F791-BD39-287B90448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53203-4BC9-20F5-3BC0-770AD722DA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E5F7AE-EF71-9F71-B8D4-B96DF6E1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9C0E5-7A72-5EE2-D3A3-5E75A0C4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D7464D-8686-2D51-754E-D10767EA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5824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FF6D-49C7-78F5-6E78-4EB8A3956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8DA7E7-8FCD-A2A7-BD56-79FBF426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4027E-892B-F1BD-0A6F-D36A54A0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373FD-20D9-C962-E025-6D329079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5196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25DE4-BFA9-D8F1-FBF8-E4829F42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37A4C9-B8E0-BCBD-D3F7-78B5FEA78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B7312-0495-96D4-B50A-9CCAF635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3215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1A0C6-72B7-EE85-D82D-5939E229F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7C8A6-3715-4A55-328E-D6083742E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83906-9237-0895-54AF-480A88A0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3B2C3-58C5-2E7D-A209-6AC75CE9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0FA63-A905-88E0-CDCD-6619F9C7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6D4A1-A9BE-89ED-30C3-A2B1B296C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4461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DBBF0-148D-8BDE-6605-58CF7EBA3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D1F69-0AA6-5301-AFC5-52F781030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E4899-D169-C890-6551-775CE3DA2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FFBB5-C88D-3B85-521C-E5563FAE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17D06-8CCA-8B6F-0ADE-434D570A2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60140-07B6-D3CF-C386-615467AE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1052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EEA80-429F-D52A-8EB0-B8FAE06BB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EB5CD-9501-9545-2F44-B633344AE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8ADCF-B0FC-F950-0120-002DEE5B86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6CC4C3-6800-4628-BE5E-9B82C299633E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58772-FEB5-119A-7016-D58EC8843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D395F-00D5-3D58-C26E-F08DAD03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70A9F2-9745-40F7-A1FD-1B9CAE80E34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8924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8697D1-66B2-40B9-80A9-CD2D6513A508}" type="datetimeFigureOut">
              <a:rPr lang="en-US"/>
              <a:pPr>
                <a:defRPr/>
              </a:pPr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87F28F-1D23-428D-AB12-A1C3FCA36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5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4B9EF8-861A-0D32-592A-3E807C22F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A15DD-B80C-C679-3856-6531E0105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98BE3-74F0-B273-F813-0435A43CD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20864-6D77-48D6-872E-1E0F2CFECE7B}" type="datetimeFigureOut">
              <a:rPr lang="sr-Latn-RS" smtClean="0"/>
              <a:t>24.12.2025.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A7413-E5C0-6ED7-AFCC-8B7B99750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69AF2-1B0D-B70C-5CCA-B2CA0DB01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6016FF-A97B-4D6E-919F-794CC9783A2F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4507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348A4-1041-650D-5BAA-C78ACCF74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6884" y="1332675"/>
            <a:ext cx="10238232" cy="2387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mislili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znate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pogrešno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postavljeno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5C481-CF46-E477-0D96-C5A64289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pPr algn="l"/>
            <a:r>
              <a:rPr lang="en-US" dirty="0"/>
              <a:t>Ivana </a:t>
            </a:r>
            <a:r>
              <a:rPr lang="en-US" dirty="0" err="1"/>
              <a:t>Peruničić-Mladenović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4390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3E7D0-90AB-C635-9C68-7B1DDD0C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podaci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dijagnoze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02F90-AEC3-1E8A-C46E-92FEEE8D4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Osnovni</a:t>
            </a:r>
            <a:r>
              <a:rPr lang="en-US" sz="2000" b="1" dirty="0"/>
              <a:t> </a:t>
            </a:r>
            <a:r>
              <a:rPr lang="en-US" sz="2000" b="1" dirty="0" err="1"/>
              <a:t>podaci</a:t>
            </a:r>
            <a:r>
              <a:rPr lang="en-US" sz="2000" b="1" dirty="0"/>
              <a:t> o </a:t>
            </a:r>
            <a:r>
              <a:rPr lang="en-US" sz="2000" b="1" dirty="0" err="1"/>
              <a:t>osobi</a:t>
            </a:r>
            <a:endParaRPr lang="en-US" sz="2000" b="1" dirty="0"/>
          </a:p>
          <a:p>
            <a:r>
              <a:rPr lang="en-US" sz="2000" dirty="0"/>
              <a:t>Nina, 35 </a:t>
            </a:r>
            <a:r>
              <a:rPr lang="en-US" sz="2000" dirty="0" err="1"/>
              <a:t>godina</a:t>
            </a:r>
            <a:endParaRPr lang="en-US" sz="2000" dirty="0"/>
          </a:p>
          <a:p>
            <a:r>
              <a:rPr lang="en-US" sz="2000" dirty="0" err="1"/>
              <a:t>Poreklo</a:t>
            </a:r>
            <a:r>
              <a:rPr lang="en-US" sz="2000" dirty="0"/>
              <a:t>: </a:t>
            </a:r>
            <a:r>
              <a:rPr lang="en-US" sz="2000" dirty="0" err="1"/>
              <a:t>malo</a:t>
            </a:r>
            <a:r>
              <a:rPr lang="en-US" sz="2000" dirty="0"/>
              <a:t> mesto u </a:t>
            </a:r>
            <a:r>
              <a:rPr lang="en-US" sz="2000" dirty="0" err="1"/>
              <a:t>Srbiji</a:t>
            </a:r>
            <a:endParaRPr lang="en-US" sz="2000" dirty="0"/>
          </a:p>
          <a:p>
            <a:r>
              <a:rPr lang="en-US" sz="2000" dirty="0" err="1"/>
              <a:t>Živi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radi</a:t>
            </a:r>
            <a:r>
              <a:rPr lang="en-US" sz="2000" dirty="0"/>
              <a:t> u </a:t>
            </a:r>
            <a:r>
              <a:rPr lang="en-US" sz="2000" dirty="0" err="1"/>
              <a:t>Austriji</a:t>
            </a:r>
            <a:endParaRPr lang="en-US" sz="2000" dirty="0"/>
          </a:p>
          <a:p>
            <a:r>
              <a:rPr lang="en-US" sz="2000" dirty="0" err="1"/>
              <a:t>Zanimanje</a:t>
            </a:r>
            <a:r>
              <a:rPr lang="en-US" sz="2000" dirty="0"/>
              <a:t>: </a:t>
            </a:r>
            <a:r>
              <a:rPr lang="en-US" sz="2000" dirty="0" err="1"/>
              <a:t>inženjer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err="1"/>
              <a:t>Dijagnoze</a:t>
            </a:r>
            <a:r>
              <a:rPr lang="en-US" sz="2000" b="1" dirty="0"/>
              <a:t> </a:t>
            </a:r>
            <a:r>
              <a:rPr lang="en-US" sz="2000" b="1" dirty="0" err="1"/>
              <a:t>postavljane</a:t>
            </a:r>
            <a:r>
              <a:rPr lang="en-US" sz="2000" b="1" dirty="0"/>
              <a:t> </a:t>
            </a:r>
            <a:r>
              <a:rPr lang="en-US" sz="2000" b="1" dirty="0" err="1"/>
              <a:t>tokom</a:t>
            </a:r>
            <a:r>
              <a:rPr lang="en-US" sz="2000" b="1" dirty="0"/>
              <a:t> </a:t>
            </a:r>
            <a:r>
              <a:rPr lang="en-US" sz="2000" b="1" dirty="0" err="1"/>
              <a:t>poslednjih</a:t>
            </a:r>
            <a:r>
              <a:rPr lang="en-US" sz="2000" b="1" dirty="0"/>
              <a:t> </a:t>
            </a:r>
            <a:r>
              <a:rPr lang="en-US" sz="2000" b="1" dirty="0" err="1"/>
              <a:t>godina</a:t>
            </a:r>
            <a:endParaRPr lang="en-US" sz="2000" b="1" dirty="0"/>
          </a:p>
          <a:p>
            <a:r>
              <a:rPr lang="en-US" sz="2000" b="1" dirty="0"/>
              <a:t>F32 </a:t>
            </a:r>
            <a:r>
              <a:rPr lang="en-US" sz="2000" b="1" dirty="0" err="1"/>
              <a:t>depresivni</a:t>
            </a:r>
            <a:r>
              <a:rPr lang="en-US" sz="2000" b="1" dirty="0"/>
              <a:t> </a:t>
            </a:r>
            <a:r>
              <a:rPr lang="en-US" sz="2000" b="1" dirty="0" err="1"/>
              <a:t>poremećaj</a:t>
            </a:r>
            <a:endParaRPr lang="en-US" sz="2000" dirty="0"/>
          </a:p>
          <a:p>
            <a:r>
              <a:rPr lang="en-US" sz="2000" b="1" dirty="0"/>
              <a:t>F34 </a:t>
            </a:r>
            <a:r>
              <a:rPr lang="en-US" sz="2000" b="1" dirty="0" err="1"/>
              <a:t>anksiozni</a:t>
            </a:r>
            <a:r>
              <a:rPr lang="en-US" sz="2000" b="1" dirty="0"/>
              <a:t> </a:t>
            </a:r>
            <a:r>
              <a:rPr lang="en-US" sz="2000" b="1" dirty="0" err="1"/>
              <a:t>poremećaj</a:t>
            </a:r>
            <a:endParaRPr lang="en-US" sz="2000" dirty="0"/>
          </a:p>
          <a:p>
            <a:r>
              <a:rPr lang="en-US" sz="2000" b="1" dirty="0"/>
              <a:t>F63 </a:t>
            </a:r>
            <a:r>
              <a:rPr lang="en-US" sz="2000" b="1" dirty="0" err="1"/>
              <a:t>patološko</a:t>
            </a:r>
            <a:r>
              <a:rPr lang="en-US" sz="2000" b="1" dirty="0"/>
              <a:t> </a:t>
            </a:r>
            <a:r>
              <a:rPr lang="en-US" sz="2000" b="1" dirty="0" err="1"/>
              <a:t>kockanje</a:t>
            </a:r>
            <a:endParaRPr lang="en-US" sz="2000" dirty="0"/>
          </a:p>
          <a:p>
            <a:r>
              <a:rPr lang="en-US" sz="2000" b="1" dirty="0"/>
              <a:t>F60.3 </a:t>
            </a:r>
            <a:r>
              <a:rPr lang="en-US" sz="2000" b="1" dirty="0" err="1"/>
              <a:t>granični</a:t>
            </a:r>
            <a:r>
              <a:rPr lang="en-US" sz="2000" b="1" dirty="0"/>
              <a:t> </a:t>
            </a:r>
            <a:r>
              <a:rPr lang="en-US" sz="2000" b="1" dirty="0" err="1"/>
              <a:t>poremećaj</a:t>
            </a:r>
            <a:r>
              <a:rPr lang="en-US" sz="2000" b="1" dirty="0"/>
              <a:t> </a:t>
            </a:r>
            <a:r>
              <a:rPr lang="en-US" sz="2000" b="1" dirty="0" err="1"/>
              <a:t>ličnosti</a:t>
            </a:r>
            <a:endParaRPr lang="en-US" sz="2000" b="1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*Svi </a:t>
            </a:r>
            <a:r>
              <a:rPr lang="en-US" sz="2000" dirty="0" err="1"/>
              <a:t>lični</a:t>
            </a:r>
            <a:r>
              <a:rPr lang="en-US" sz="2000" dirty="0"/>
              <a:t> </a:t>
            </a:r>
            <a:r>
              <a:rPr lang="en-US" sz="2000" dirty="0" err="1"/>
              <a:t>podaci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izmenjeni</a:t>
            </a:r>
            <a:r>
              <a:rPr lang="en-US" sz="2000" dirty="0"/>
              <a:t> </a:t>
            </a:r>
            <a:r>
              <a:rPr lang="en-US" sz="2000" dirty="0" err="1"/>
              <a:t>radi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</a:t>
            </a:r>
            <a:r>
              <a:rPr lang="en-US" sz="2000" dirty="0" err="1"/>
              <a:t>identiteta</a:t>
            </a:r>
            <a:r>
              <a:rPr lang="en-US" sz="20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1486411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DF16C-BDCD-7DD2-CB4B-12D8885E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23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Psihijatrijska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istorija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povod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upućivanje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ABA25-399C-6785-EDA9-47544BB6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800"/>
            <a:ext cx="10920984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/>
              <a:t>Psihijatrijska</a:t>
            </a:r>
            <a:r>
              <a:rPr lang="en-US" sz="1800" b="1" dirty="0"/>
              <a:t>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err="1"/>
              <a:t>terapijska</a:t>
            </a:r>
            <a:r>
              <a:rPr lang="en-US" sz="1800" b="1" dirty="0"/>
              <a:t> </a:t>
            </a:r>
            <a:r>
              <a:rPr lang="en-US" sz="1800" b="1" dirty="0" err="1"/>
              <a:t>istorija</a:t>
            </a:r>
            <a:endParaRPr lang="en-US" sz="1800" b="1" dirty="0"/>
          </a:p>
          <a:p>
            <a:r>
              <a:rPr lang="en-US" sz="1800" dirty="0" err="1"/>
              <a:t>Trenutna</a:t>
            </a:r>
            <a:r>
              <a:rPr lang="en-US" sz="1800" dirty="0"/>
              <a:t> </a:t>
            </a:r>
            <a:r>
              <a:rPr lang="en-US" sz="1800" dirty="0" err="1"/>
              <a:t>th</a:t>
            </a:r>
            <a:r>
              <a:rPr lang="en-US" sz="1800" dirty="0"/>
              <a:t>: Zoloft (SSRI), Lamictal (</a:t>
            </a:r>
            <a:r>
              <a:rPr lang="en-US" sz="1800" dirty="0" err="1"/>
              <a:t>stabilizator</a:t>
            </a:r>
            <a:r>
              <a:rPr lang="en-US" sz="1800" dirty="0"/>
              <a:t>), </a:t>
            </a:r>
            <a:r>
              <a:rPr lang="en-US" sz="1800" dirty="0" err="1"/>
              <a:t>Aktavel</a:t>
            </a:r>
            <a:r>
              <a:rPr lang="en-US" sz="1800" dirty="0"/>
              <a:t> (</a:t>
            </a:r>
            <a:r>
              <a:rPr lang="en-US" sz="1800" dirty="0" err="1"/>
              <a:t>atipični</a:t>
            </a:r>
            <a:r>
              <a:rPr lang="en-US" sz="1800" dirty="0"/>
              <a:t> AP), </a:t>
            </a:r>
            <a:r>
              <a:rPr lang="en-US" sz="1800" dirty="0" err="1"/>
              <a:t>Lunata</a:t>
            </a:r>
            <a:r>
              <a:rPr lang="en-US" sz="1800" dirty="0"/>
              <a:t> (</a:t>
            </a:r>
            <a:r>
              <a:rPr lang="en-US" sz="1800" dirty="0" err="1"/>
              <a:t>sedativ</a:t>
            </a:r>
            <a:r>
              <a:rPr lang="en-US" sz="1800" dirty="0"/>
              <a:t>), </a:t>
            </a:r>
            <a:r>
              <a:rPr lang="en-US" sz="1800" dirty="0" err="1"/>
              <a:t>Trittico</a:t>
            </a:r>
            <a:r>
              <a:rPr lang="en-US" sz="1800" dirty="0"/>
              <a:t> (AD), Lorazepam (BZD)</a:t>
            </a:r>
          </a:p>
          <a:p>
            <a:r>
              <a:rPr lang="en-US" sz="1800" dirty="0" err="1"/>
              <a:t>Lečena</a:t>
            </a:r>
            <a:r>
              <a:rPr lang="en-US" sz="1800" dirty="0"/>
              <a:t> 2020. </a:t>
            </a:r>
            <a:r>
              <a:rPr lang="en-US" sz="1800" dirty="0" err="1"/>
              <a:t>dispanzerski</a:t>
            </a:r>
            <a:r>
              <a:rPr lang="en-US" sz="1800" dirty="0"/>
              <a:t> </a:t>
            </a:r>
            <a:r>
              <a:rPr lang="en-US" sz="1800" dirty="0" err="1"/>
              <a:t>zbog</a:t>
            </a:r>
            <a:r>
              <a:rPr lang="en-US" sz="1800" dirty="0"/>
              <a:t> </a:t>
            </a:r>
            <a:r>
              <a:rPr lang="en-US" sz="1800" dirty="0" err="1"/>
              <a:t>alkohola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kockanja</a:t>
            </a:r>
            <a:endParaRPr lang="en-US" sz="1800" dirty="0"/>
          </a:p>
          <a:p>
            <a:r>
              <a:rPr lang="en-US" sz="1800" dirty="0"/>
              <a:t>Tada </a:t>
            </a:r>
            <a:r>
              <a:rPr lang="en-US" sz="1800" dirty="0" err="1"/>
              <a:t>emocionalno</a:t>
            </a:r>
            <a:r>
              <a:rPr lang="en-US" sz="1800" dirty="0"/>
              <a:t> </a:t>
            </a:r>
            <a:r>
              <a:rPr lang="en-US" sz="1800" dirty="0" err="1"/>
              <a:t>destabilizovana</a:t>
            </a:r>
            <a:r>
              <a:rPr lang="en-US" sz="1800" dirty="0"/>
              <a:t> </a:t>
            </a:r>
            <a:r>
              <a:rPr lang="en-US" sz="1800" dirty="0" err="1"/>
              <a:t>zbog</a:t>
            </a:r>
            <a:r>
              <a:rPr lang="en-US" sz="1800" dirty="0"/>
              <a:t> </a:t>
            </a:r>
            <a:r>
              <a:rPr lang="en-US" sz="1800" dirty="0" err="1"/>
              <a:t>neuzvraćene</a:t>
            </a:r>
            <a:r>
              <a:rPr lang="en-US" sz="1800" dirty="0"/>
              <a:t> </a:t>
            </a:r>
            <a:r>
              <a:rPr lang="en-US" sz="1800" dirty="0" err="1"/>
              <a:t>ljubavi</a:t>
            </a:r>
            <a:r>
              <a:rPr lang="en-US" sz="1800" dirty="0"/>
              <a:t> </a:t>
            </a:r>
            <a:r>
              <a:rPr lang="en-US" sz="1800" dirty="0" err="1"/>
              <a:t>prema</a:t>
            </a:r>
            <a:r>
              <a:rPr lang="en-US" sz="1800" dirty="0"/>
              <a:t> </a:t>
            </a:r>
            <a:r>
              <a:rPr lang="en-US" sz="1800" dirty="0" err="1"/>
              <a:t>ženi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err="1"/>
              <a:t>Elementi</a:t>
            </a:r>
            <a:r>
              <a:rPr lang="en-US" sz="1800" b="1" dirty="0"/>
              <a:t> koji </a:t>
            </a:r>
            <a:r>
              <a:rPr lang="en-US" sz="1800" b="1" dirty="0" err="1"/>
              <a:t>ukazuju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difuziju</a:t>
            </a:r>
            <a:r>
              <a:rPr lang="en-US" sz="1800" b="1" dirty="0"/>
              <a:t> </a:t>
            </a:r>
            <a:r>
              <a:rPr lang="en-US" sz="1800" b="1" dirty="0" err="1"/>
              <a:t>identiteta</a:t>
            </a:r>
            <a:endParaRPr lang="en-US" sz="1800" b="1" dirty="0"/>
          </a:p>
          <a:p>
            <a:r>
              <a:rPr lang="en-US" sz="1800" dirty="0" err="1"/>
              <a:t>Izrazita</a:t>
            </a:r>
            <a:r>
              <a:rPr lang="en-US" sz="1800" dirty="0"/>
              <a:t> </a:t>
            </a:r>
            <a:r>
              <a:rPr lang="en-US" sz="1800" dirty="0" err="1"/>
              <a:t>nelagodnost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distanciranost</a:t>
            </a:r>
            <a:r>
              <a:rPr lang="en-US" sz="1800" dirty="0"/>
              <a:t> </a:t>
            </a:r>
            <a:r>
              <a:rPr lang="en-US" sz="1800" dirty="0" err="1"/>
              <a:t>prema</a:t>
            </a:r>
            <a:r>
              <a:rPr lang="en-US" sz="1800" dirty="0"/>
              <a:t> </a:t>
            </a:r>
            <a:r>
              <a:rPr lang="en-US" sz="1800" dirty="0" err="1"/>
              <a:t>telu</a:t>
            </a:r>
            <a:endParaRPr lang="en-US" sz="1800" dirty="0"/>
          </a:p>
          <a:p>
            <a:r>
              <a:rPr lang="en-US" sz="1800" dirty="0" err="1"/>
              <a:t>Izbegavanje</a:t>
            </a:r>
            <a:r>
              <a:rPr lang="en-US" sz="1800" dirty="0"/>
              <a:t> </a:t>
            </a:r>
            <a:r>
              <a:rPr lang="en-US" sz="1800" dirty="0" err="1"/>
              <a:t>ogledanja</a:t>
            </a:r>
            <a:r>
              <a:rPr lang="en-US" sz="1800" dirty="0"/>
              <a:t>, </a:t>
            </a:r>
            <a:r>
              <a:rPr lang="en-US" sz="1800" dirty="0" err="1"/>
              <a:t>posebno</a:t>
            </a:r>
            <a:r>
              <a:rPr lang="en-US" sz="1800" dirty="0"/>
              <a:t> naga</a:t>
            </a:r>
          </a:p>
          <a:p>
            <a:r>
              <a:rPr lang="en-US" sz="1800" dirty="0"/>
              <a:t>Jak </a:t>
            </a:r>
            <a:r>
              <a:rPr lang="en-US" sz="1800" dirty="0" err="1"/>
              <a:t>diskomfor</a:t>
            </a:r>
            <a:r>
              <a:rPr lang="en-US" sz="1800" dirty="0"/>
              <a:t> u </a:t>
            </a:r>
            <a:r>
              <a:rPr lang="en-US" sz="1800" dirty="0" err="1"/>
              <a:t>kupaćem</a:t>
            </a:r>
            <a:r>
              <a:rPr lang="en-US" sz="1800" dirty="0"/>
              <a:t> </a:t>
            </a:r>
            <a:r>
              <a:rPr lang="en-US" sz="1800" dirty="0" err="1"/>
              <a:t>kostimu</a:t>
            </a:r>
            <a:endParaRPr lang="en-US" sz="1800" dirty="0"/>
          </a:p>
          <a:p>
            <a:r>
              <a:rPr lang="en-US" sz="1800" dirty="0" err="1"/>
              <a:t>Preferira</a:t>
            </a:r>
            <a:r>
              <a:rPr lang="en-US" sz="1800" dirty="0"/>
              <a:t> </a:t>
            </a:r>
            <a:r>
              <a:rPr lang="en-US" sz="1800" dirty="0" err="1"/>
              <a:t>široku</a:t>
            </a:r>
            <a:r>
              <a:rPr lang="en-US" sz="1800" dirty="0"/>
              <a:t> </a:t>
            </a:r>
            <a:r>
              <a:rPr lang="en-US" sz="1800" dirty="0" err="1"/>
              <a:t>odeću</a:t>
            </a:r>
            <a:r>
              <a:rPr lang="en-US" sz="1800" dirty="0"/>
              <a:t>, </a:t>
            </a:r>
            <a:r>
              <a:rPr lang="en-US" sz="1800" dirty="0" err="1"/>
              <a:t>patike</a:t>
            </a:r>
            <a:r>
              <a:rPr lang="en-US" sz="1800" dirty="0"/>
              <a:t>, </a:t>
            </a:r>
            <a:r>
              <a:rPr lang="en-US" sz="1800" dirty="0" err="1"/>
              <a:t>pantalone</a:t>
            </a:r>
            <a:r>
              <a:rPr lang="en-US" sz="1800" dirty="0"/>
              <a:t>; </a:t>
            </a:r>
            <a:r>
              <a:rPr lang="en-US" sz="1800" dirty="0" err="1"/>
              <a:t>voli</a:t>
            </a:r>
            <a:r>
              <a:rPr lang="en-US" sz="1800" dirty="0"/>
              <a:t> </a:t>
            </a:r>
            <a:r>
              <a:rPr lang="en-US" sz="1800" dirty="0" err="1"/>
              <a:t>zimsku</a:t>
            </a:r>
            <a:r>
              <a:rPr lang="en-US" sz="1800" dirty="0"/>
              <a:t> </a:t>
            </a:r>
            <a:r>
              <a:rPr lang="en-US" sz="1800" dirty="0" err="1"/>
              <a:t>garderobu</a:t>
            </a:r>
            <a:endParaRPr lang="en-US" sz="1800" dirty="0"/>
          </a:p>
          <a:p>
            <a:r>
              <a:rPr lang="en-US" sz="1800" dirty="0"/>
              <a:t>U online </a:t>
            </a:r>
            <a:r>
              <a:rPr lang="en-US" sz="1800" dirty="0" err="1"/>
              <a:t>prostoru</a:t>
            </a:r>
            <a:r>
              <a:rPr lang="en-US" sz="1800" dirty="0"/>
              <a:t> </a:t>
            </a:r>
            <a:r>
              <a:rPr lang="en-US" sz="1800" dirty="0" err="1"/>
              <a:t>povremeno</a:t>
            </a:r>
            <a:r>
              <a:rPr lang="en-US" sz="1800" dirty="0"/>
              <a:t> </a:t>
            </a:r>
            <a:r>
              <a:rPr lang="en-US" sz="1800" dirty="0" err="1"/>
              <a:t>kreirala</a:t>
            </a:r>
            <a:r>
              <a:rPr lang="en-US" sz="1800" dirty="0"/>
              <a:t> „</a:t>
            </a:r>
            <a:r>
              <a:rPr lang="en-US" sz="1800" dirty="0" err="1"/>
              <a:t>drugačiju</a:t>
            </a:r>
            <a:r>
              <a:rPr lang="en-US" sz="1800" dirty="0"/>
              <a:t> </a:t>
            </a:r>
            <a:r>
              <a:rPr lang="en-US" sz="1800" dirty="0" err="1"/>
              <a:t>verziju</a:t>
            </a:r>
            <a:r>
              <a:rPr lang="en-US" sz="1800" dirty="0"/>
              <a:t> </a:t>
            </a:r>
            <a:r>
              <a:rPr lang="en-US" sz="1800" dirty="0" err="1"/>
              <a:t>sebe</a:t>
            </a:r>
            <a:r>
              <a:rPr lang="en-US" sz="1800" dirty="0"/>
              <a:t>“</a:t>
            </a:r>
          </a:p>
          <a:p>
            <a:r>
              <a:rPr lang="en-US" sz="1800" dirty="0" err="1"/>
              <a:t>Deklariše</a:t>
            </a:r>
            <a:r>
              <a:rPr lang="en-US" sz="1800" dirty="0"/>
              <a:t> se </a:t>
            </a:r>
            <a:r>
              <a:rPr lang="en-US" sz="1800" dirty="0" err="1"/>
              <a:t>kao</a:t>
            </a:r>
            <a:r>
              <a:rPr lang="en-US" sz="1800" dirty="0"/>
              <a:t> </a:t>
            </a:r>
            <a:r>
              <a:rPr lang="en-US" sz="1800" dirty="0" err="1"/>
              <a:t>biseksualna</a:t>
            </a:r>
            <a:r>
              <a:rPr lang="en-US" sz="1800" dirty="0"/>
              <a:t>, </a:t>
            </a:r>
            <a:r>
              <a:rPr lang="en-US" sz="1800" dirty="0" err="1"/>
              <a:t>ali</a:t>
            </a:r>
            <a:r>
              <a:rPr lang="en-US" sz="1800" dirty="0"/>
              <a:t> se </a:t>
            </a:r>
            <a:r>
              <a:rPr lang="en-US" sz="1800" dirty="0" err="1"/>
              <a:t>zaljubljuje</a:t>
            </a:r>
            <a:r>
              <a:rPr lang="en-US" sz="1800" dirty="0"/>
              <a:t> </a:t>
            </a:r>
            <a:r>
              <a:rPr lang="en-US" sz="1800" dirty="0" err="1"/>
              <a:t>gotovo</a:t>
            </a:r>
            <a:r>
              <a:rPr lang="en-US" sz="1800" dirty="0"/>
              <a:t> </a:t>
            </a:r>
            <a:r>
              <a:rPr lang="en-US" sz="1800" dirty="0" err="1"/>
              <a:t>isključivo</a:t>
            </a:r>
            <a:r>
              <a:rPr lang="en-US" sz="1800" dirty="0"/>
              <a:t> u </a:t>
            </a:r>
            <a:r>
              <a:rPr lang="en-US" sz="1800" dirty="0" err="1"/>
              <a:t>žene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err="1"/>
              <a:t>Dosadašnje</a:t>
            </a:r>
            <a:r>
              <a:rPr lang="en-US" sz="1800" b="1" dirty="0"/>
              <a:t> </a:t>
            </a:r>
            <a:r>
              <a:rPr lang="en-US" sz="1800" b="1" dirty="0" err="1"/>
              <a:t>psihološke</a:t>
            </a:r>
            <a:r>
              <a:rPr lang="en-US" sz="1800" b="1" dirty="0"/>
              <a:t> </a:t>
            </a:r>
            <a:r>
              <a:rPr lang="en-US" sz="1800" b="1" dirty="0" err="1"/>
              <a:t>procene</a:t>
            </a:r>
            <a:endParaRPr lang="en-US" sz="1800" b="1" dirty="0"/>
          </a:p>
          <a:p>
            <a:r>
              <a:rPr lang="en-US" sz="1800" dirty="0" err="1"/>
              <a:t>Psihološko</a:t>
            </a:r>
            <a:r>
              <a:rPr lang="en-US" sz="1800" dirty="0"/>
              <a:t> </a:t>
            </a:r>
            <a:r>
              <a:rPr lang="en-US" sz="1800" dirty="0" err="1"/>
              <a:t>testiranje</a:t>
            </a:r>
            <a:r>
              <a:rPr lang="en-US" sz="1800" dirty="0"/>
              <a:t> u </a:t>
            </a:r>
            <a:r>
              <a:rPr lang="en-US" sz="1800" dirty="0" err="1"/>
              <a:t>Austriji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Srbiji</a:t>
            </a:r>
            <a:r>
              <a:rPr lang="en-US" sz="1800" dirty="0"/>
              <a:t> </a:t>
            </a:r>
            <a:r>
              <a:rPr lang="en-US" sz="1800" dirty="0" err="1"/>
              <a:t>ukazuje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b="1" dirty="0" err="1"/>
              <a:t>granični</a:t>
            </a:r>
            <a:r>
              <a:rPr lang="en-US" sz="1800" b="1" dirty="0"/>
              <a:t> </a:t>
            </a:r>
            <a:r>
              <a:rPr lang="en-US" sz="1800" b="1" dirty="0" err="1"/>
              <a:t>poremećaj</a:t>
            </a:r>
            <a:r>
              <a:rPr lang="en-US" sz="1800" b="1" dirty="0"/>
              <a:t> </a:t>
            </a:r>
            <a:r>
              <a:rPr lang="en-US" sz="1800" b="1" dirty="0" err="1"/>
              <a:t>ličnosti</a:t>
            </a:r>
            <a:br>
              <a:rPr lang="en-US" sz="1800" dirty="0"/>
            </a:br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1630666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BD4C6-62E5-F53E-F0BF-9247F894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Prvi </a:t>
            </a:r>
            <a:r>
              <a:rPr lang="en-US" sz="3600" b="1" dirty="0" err="1"/>
              <a:t>tragovi</a:t>
            </a:r>
            <a:r>
              <a:rPr lang="en-US" sz="3600" b="1" dirty="0"/>
              <a:t> koji </a:t>
            </a:r>
            <a:r>
              <a:rPr lang="en-US" sz="3600" b="1" dirty="0" err="1"/>
              <a:t>vode</a:t>
            </a:r>
            <a:r>
              <a:rPr lang="en-US" sz="3600" b="1" dirty="0"/>
              <a:t> ka </a:t>
            </a:r>
            <a:r>
              <a:rPr lang="en-US" sz="3600" b="1" dirty="0" err="1"/>
              <a:t>dijagnozi</a:t>
            </a:r>
            <a:r>
              <a:rPr lang="en-US" sz="3600" b="1" dirty="0"/>
              <a:t> </a:t>
            </a:r>
            <a:r>
              <a:rPr lang="en-US" sz="3600" b="1" dirty="0" err="1"/>
              <a:t>graničnog</a:t>
            </a:r>
            <a:r>
              <a:rPr lang="en-US" sz="3600" b="1" dirty="0"/>
              <a:t> PL</a:t>
            </a:r>
            <a:endParaRPr lang="sr-Latn-R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00B20-05D7-6C71-D1D2-33B006DD9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3463"/>
          </a:xfrm>
        </p:spPr>
        <p:txBody>
          <a:bodyPr>
            <a:noAutofit/>
          </a:bodyPr>
          <a:lstStyle/>
          <a:p>
            <a:r>
              <a:rPr lang="sr-Latn-RS" sz="2400" dirty="0"/>
              <a:t>Impulsivna ponašanja (alkohol, kockanje, impulsivni iznosi)</a:t>
            </a:r>
            <a:endParaRPr lang="en-US" sz="2400" dirty="0"/>
          </a:p>
          <a:p>
            <a:r>
              <a:rPr lang="sr-Latn-RS" sz="2400" dirty="0"/>
              <a:t>Intenzivne, neuzvraćene zaljubljenosti u žene kroz adolescenciju i odraslo doba</a:t>
            </a:r>
            <a:endParaRPr lang="en-US" sz="2400" dirty="0"/>
          </a:p>
          <a:p>
            <a:r>
              <a:rPr lang="sr-Latn-RS" sz="2400" dirty="0"/>
              <a:t>Nestabilni i komplikovani odnosi (šefica, bračni par, idealizacija–razočaranje</a:t>
            </a:r>
            <a:r>
              <a:rPr lang="en-US" sz="2400" dirty="0"/>
              <a:t>)</a:t>
            </a:r>
          </a:p>
          <a:p>
            <a:r>
              <a:rPr lang="sr-Latn-RS" sz="2400" dirty="0"/>
              <a:t>Emocionalna </a:t>
            </a:r>
            <a:r>
              <a:rPr lang="sr-Latn-RS" sz="2400" dirty="0" err="1"/>
              <a:t>reaktivnost</a:t>
            </a:r>
            <a:r>
              <a:rPr lang="sr-Latn-RS" sz="2400" dirty="0"/>
              <a:t> na stres, </a:t>
            </a:r>
            <a:r>
              <a:rPr lang="en-US" sz="2400" dirty="0" err="1"/>
              <a:t>teško</a:t>
            </a:r>
            <a:r>
              <a:rPr lang="en-US" sz="2400" dirty="0"/>
              <a:t> </a:t>
            </a:r>
            <a:r>
              <a:rPr lang="en-US" sz="2400" dirty="0" err="1"/>
              <a:t>upravljanje</a:t>
            </a:r>
            <a:r>
              <a:rPr lang="en-US" sz="2400" dirty="0"/>
              <a:t> </a:t>
            </a:r>
            <a:r>
              <a:rPr lang="en-US" sz="2400" dirty="0" err="1"/>
              <a:t>jakim</a:t>
            </a:r>
            <a:r>
              <a:rPr lang="en-US" sz="2400" dirty="0"/>
              <a:t> </a:t>
            </a:r>
            <a:r>
              <a:rPr lang="en-US" sz="2400" dirty="0" err="1"/>
              <a:t>emocijama</a:t>
            </a:r>
            <a:r>
              <a:rPr lang="en-US" sz="2400" dirty="0"/>
              <a:t> (</a:t>
            </a:r>
            <a:r>
              <a:rPr lang="en-US" sz="2400" dirty="0" err="1"/>
              <a:t>brza</a:t>
            </a:r>
            <a:r>
              <a:rPr lang="en-US" sz="2400" dirty="0"/>
              <a:t> </a:t>
            </a:r>
            <a:r>
              <a:rPr lang="en-US" sz="2400" dirty="0" err="1"/>
              <a:t>preplavljenost</a:t>
            </a:r>
            <a:r>
              <a:rPr lang="en-US" sz="2400" dirty="0"/>
              <a:t>)</a:t>
            </a:r>
          </a:p>
          <a:p>
            <a:r>
              <a:rPr lang="sr-Latn-RS" sz="2400" dirty="0"/>
              <a:t>Epizode konfuznog mišljenja pod jakim afektom (bez psihotičnog kvaliteta)</a:t>
            </a:r>
            <a:endParaRPr lang="en-US" sz="2400" dirty="0"/>
          </a:p>
          <a:p>
            <a:r>
              <a:rPr lang="sr-Latn-RS" sz="2400" dirty="0"/>
              <a:t>Porodična nestabilnost (majčina depresija, alkohol, ljubavnik; odsutan otac)</a:t>
            </a:r>
            <a:endParaRPr lang="en-US" sz="2400" dirty="0"/>
          </a:p>
          <a:p>
            <a:r>
              <a:rPr lang="sr-Latn-RS" sz="2400" dirty="0"/>
              <a:t>Raniji nalazi testiranja sugerišu „granični PL“</a:t>
            </a:r>
          </a:p>
        </p:txBody>
      </p:sp>
    </p:spTree>
    <p:extLst>
      <p:ext uri="{BB962C8B-B14F-4D97-AF65-F5344CB8AC3E}">
        <p14:creationId xmlns:p14="http://schemas.microsoft.com/office/powerpoint/2010/main" val="3157738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89A7-466D-C3EB-BA5F-6F223D4BD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04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Drugi tragovi koji dodatno „liče“ na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7374A-A426-B496-83E5-4E01774CB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192"/>
            <a:ext cx="10515600" cy="517550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Impulsivna</a:t>
            </a:r>
            <a:r>
              <a:rPr lang="en-US" b="1" dirty="0"/>
              <a:t> </a:t>
            </a:r>
            <a:r>
              <a:rPr lang="en-US" b="1" dirty="0" err="1"/>
              <a:t>ponašanja</a:t>
            </a:r>
            <a:r>
              <a:rPr lang="en-US" b="1" dirty="0"/>
              <a:t> u </a:t>
            </a:r>
            <a:r>
              <a:rPr lang="en-US" b="1" dirty="0" err="1"/>
              <a:t>trenucima</a:t>
            </a:r>
            <a:r>
              <a:rPr lang="en-US" b="1" dirty="0"/>
              <a:t> </a:t>
            </a:r>
            <a:r>
              <a:rPr lang="en-US" b="1" dirty="0" err="1"/>
              <a:t>emocionalne</a:t>
            </a:r>
            <a:r>
              <a:rPr lang="en-US" b="1" dirty="0"/>
              <a:t> </a:t>
            </a:r>
            <a:r>
              <a:rPr lang="en-US" b="1" dirty="0" err="1"/>
              <a:t>preplavljenosti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i="1" dirty="0"/>
              <a:t>    (</a:t>
            </a:r>
            <a:r>
              <a:rPr lang="en-US" i="1" dirty="0" err="1"/>
              <a:t>alkohol</a:t>
            </a:r>
            <a:r>
              <a:rPr lang="en-US" i="1" dirty="0"/>
              <a:t>, </a:t>
            </a:r>
            <a:r>
              <a:rPr lang="en-US" i="1" dirty="0" err="1"/>
              <a:t>epizode</a:t>
            </a:r>
            <a:r>
              <a:rPr lang="en-US" i="1" dirty="0"/>
              <a:t> </a:t>
            </a:r>
            <a:r>
              <a:rPr lang="en-US" i="1" dirty="0" err="1"/>
              <a:t>kockanja</a:t>
            </a:r>
            <a:r>
              <a:rPr lang="en-US" i="1" dirty="0"/>
              <a:t>, </a:t>
            </a:r>
            <a:r>
              <a:rPr lang="en-US" i="1" dirty="0" err="1"/>
              <a:t>brzi</a:t>
            </a:r>
            <a:r>
              <a:rPr lang="en-US" i="1" dirty="0"/>
              <a:t> </a:t>
            </a:r>
            <a:r>
              <a:rPr lang="en-US" i="1" dirty="0" err="1"/>
              <a:t>impulsi</a:t>
            </a:r>
            <a:r>
              <a:rPr lang="en-US" i="1" dirty="0"/>
              <a:t> bez </a:t>
            </a:r>
            <a:r>
              <a:rPr lang="en-US" i="1" dirty="0" err="1"/>
              <a:t>promišljanja</a:t>
            </a:r>
            <a:r>
              <a:rPr lang="en-US" i="1" dirty="0"/>
              <a:t>)</a:t>
            </a:r>
          </a:p>
          <a:p>
            <a:r>
              <a:rPr lang="en-US" b="1" dirty="0" err="1"/>
              <a:t>Nestabilan</a:t>
            </a:r>
            <a:r>
              <a:rPr lang="en-US" b="1" dirty="0"/>
              <a:t> </a:t>
            </a:r>
            <a:r>
              <a:rPr lang="en-US" b="1" dirty="0" err="1"/>
              <a:t>identitetski</a:t>
            </a:r>
            <a:r>
              <a:rPr lang="en-US" b="1" dirty="0"/>
              <a:t> </a:t>
            </a:r>
            <a:r>
              <a:rPr lang="en-US" b="1" dirty="0" err="1"/>
              <a:t>doživljaj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i="1" dirty="0"/>
              <a:t>(</a:t>
            </a:r>
            <a:r>
              <a:rPr lang="en-US" i="1" dirty="0" err="1"/>
              <a:t>deklariše</a:t>
            </a:r>
            <a:r>
              <a:rPr lang="en-US" i="1" dirty="0"/>
              <a:t> se </a:t>
            </a:r>
            <a:r>
              <a:rPr lang="en-US" i="1" dirty="0" err="1"/>
              <a:t>kao</a:t>
            </a:r>
            <a:r>
              <a:rPr lang="en-US" i="1" dirty="0"/>
              <a:t> bi, </a:t>
            </a:r>
            <a:r>
              <a:rPr lang="en-US" i="1" dirty="0" err="1"/>
              <a:t>ali</a:t>
            </a:r>
            <a:r>
              <a:rPr lang="en-US" i="1" dirty="0"/>
              <a:t> u </a:t>
            </a:r>
            <a:r>
              <a:rPr lang="en-US" i="1" dirty="0" err="1"/>
              <a:t>realnosti</a:t>
            </a:r>
            <a:r>
              <a:rPr lang="en-US" i="1" dirty="0"/>
              <a:t> </a:t>
            </a:r>
            <a:r>
              <a:rPr lang="en-US" i="1" dirty="0" err="1"/>
              <a:t>emocionalno</a:t>
            </a:r>
            <a:r>
              <a:rPr lang="en-US" i="1" dirty="0"/>
              <a:t> </a:t>
            </a:r>
            <a:r>
              <a:rPr lang="en-US" i="1" dirty="0" err="1"/>
              <a:t>reaguje</a:t>
            </a:r>
            <a:r>
              <a:rPr lang="en-US" i="1" dirty="0"/>
              <a:t> </a:t>
            </a:r>
            <a:r>
              <a:rPr lang="en-US" i="1" dirty="0" err="1"/>
              <a:t>gotovo</a:t>
            </a:r>
            <a:r>
              <a:rPr lang="en-US" i="1" dirty="0"/>
              <a:t> </a:t>
            </a:r>
            <a:r>
              <a:rPr lang="en-US" i="1" dirty="0" err="1"/>
              <a:t>isključivo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žene</a:t>
            </a:r>
            <a:r>
              <a:rPr lang="en-US" i="1" dirty="0"/>
              <a:t>)</a:t>
            </a:r>
          </a:p>
          <a:p>
            <a:r>
              <a:rPr lang="en-US" b="1" dirty="0" err="1"/>
              <a:t>Nerazrešena</a:t>
            </a:r>
            <a:r>
              <a:rPr lang="en-US" b="1" dirty="0"/>
              <a:t> </a:t>
            </a:r>
            <a:r>
              <a:rPr lang="en-US" b="1" dirty="0" err="1"/>
              <a:t>psihoseksualna</a:t>
            </a:r>
            <a:r>
              <a:rPr lang="en-US" b="1" dirty="0"/>
              <a:t> </a:t>
            </a:r>
            <a:r>
              <a:rPr lang="en-US" b="1" dirty="0" err="1"/>
              <a:t>dinamika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i="1" dirty="0"/>
              <a:t>(</a:t>
            </a:r>
            <a:r>
              <a:rPr lang="en-US" i="1" dirty="0" err="1"/>
              <a:t>prvi</a:t>
            </a:r>
            <a:r>
              <a:rPr lang="en-US" i="1" dirty="0"/>
              <a:t> </a:t>
            </a:r>
            <a:r>
              <a:rPr lang="en-US" i="1" dirty="0" err="1"/>
              <a:t>seksualni</a:t>
            </a:r>
            <a:r>
              <a:rPr lang="en-US" i="1" dirty="0"/>
              <a:t> </a:t>
            </a:r>
            <a:r>
              <a:rPr lang="en-US" i="1" dirty="0" err="1"/>
              <a:t>odnos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26, u </a:t>
            </a:r>
            <a:r>
              <a:rPr lang="en-US" i="1" dirty="0" err="1"/>
              <a:t>kontekstu</a:t>
            </a:r>
            <a:r>
              <a:rPr lang="en-US" i="1" dirty="0"/>
              <a:t> </a:t>
            </a:r>
            <a:r>
              <a:rPr lang="en-US" i="1" dirty="0" err="1"/>
              <a:t>bračnog</a:t>
            </a:r>
            <a:r>
              <a:rPr lang="en-US" i="1" dirty="0"/>
              <a:t> para)</a:t>
            </a:r>
          </a:p>
          <a:p>
            <a:r>
              <a:rPr lang="en-US" b="1" dirty="0" err="1"/>
              <a:t>Problemi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telesnim</a:t>
            </a:r>
            <a:r>
              <a:rPr lang="en-US" b="1" dirty="0"/>
              <a:t> </a:t>
            </a:r>
            <a:r>
              <a:rPr lang="en-US" b="1" dirty="0" err="1"/>
              <a:t>doživljajem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i="1" dirty="0"/>
              <a:t>(</a:t>
            </a:r>
            <a:r>
              <a:rPr lang="en-US" i="1" dirty="0" err="1"/>
              <a:t>neprijatnost</a:t>
            </a:r>
            <a:r>
              <a:rPr lang="en-US" i="1" dirty="0"/>
              <a:t> u </a:t>
            </a:r>
            <a:r>
              <a:rPr lang="en-US" i="1" dirty="0" err="1"/>
              <a:t>kupaćem</a:t>
            </a:r>
            <a:r>
              <a:rPr lang="en-US" i="1" dirty="0"/>
              <a:t>, </a:t>
            </a:r>
            <a:r>
              <a:rPr lang="en-US" i="1" dirty="0" err="1"/>
              <a:t>izbegavanje</a:t>
            </a:r>
            <a:r>
              <a:rPr lang="en-US" i="1" dirty="0"/>
              <a:t> </a:t>
            </a:r>
            <a:r>
              <a:rPr lang="en-US" i="1" dirty="0" err="1"/>
              <a:t>gledanja</a:t>
            </a:r>
            <a:r>
              <a:rPr lang="en-US" i="1" dirty="0"/>
              <a:t> </a:t>
            </a:r>
            <a:r>
              <a:rPr lang="en-US" i="1" dirty="0" err="1"/>
              <a:t>svog</a:t>
            </a:r>
            <a:r>
              <a:rPr lang="en-US" i="1" dirty="0"/>
              <a:t> </a:t>
            </a:r>
            <a:r>
              <a:rPr lang="en-US" i="1" dirty="0" err="1"/>
              <a:t>tela</a:t>
            </a:r>
            <a:r>
              <a:rPr lang="en-US" i="1" dirty="0"/>
              <a:t>, </a:t>
            </a:r>
            <a:r>
              <a:rPr lang="en-US" i="1" dirty="0" err="1"/>
              <a:t>skrivanje</a:t>
            </a:r>
            <a:r>
              <a:rPr lang="en-US" i="1" dirty="0"/>
              <a:t> </a:t>
            </a:r>
            <a:r>
              <a:rPr lang="en-US" i="1" dirty="0" err="1"/>
              <a:t>tela</a:t>
            </a:r>
            <a:r>
              <a:rPr lang="en-US" i="1" dirty="0"/>
              <a:t>)</a:t>
            </a:r>
          </a:p>
          <a:p>
            <a:r>
              <a:rPr lang="en-US" b="1" dirty="0" err="1"/>
              <a:t>Platon­ske</a:t>
            </a:r>
            <a:r>
              <a:rPr lang="en-US" b="1" dirty="0"/>
              <a:t>, </a:t>
            </a:r>
            <a:r>
              <a:rPr lang="en-US" b="1" dirty="0" err="1"/>
              <a:t>jednostrane</a:t>
            </a:r>
            <a:r>
              <a:rPr lang="en-US" b="1" dirty="0"/>
              <a:t>, </a:t>
            </a:r>
            <a:r>
              <a:rPr lang="en-US" b="1" dirty="0" err="1"/>
              <a:t>dugotrajne</a:t>
            </a:r>
            <a:r>
              <a:rPr lang="en-US" b="1" dirty="0"/>
              <a:t> </a:t>
            </a:r>
            <a:r>
              <a:rPr lang="en-US" b="1" dirty="0" err="1"/>
              <a:t>intenzivne</a:t>
            </a:r>
            <a:r>
              <a:rPr lang="en-US" b="1" dirty="0"/>
              <a:t> </a:t>
            </a:r>
            <a:r>
              <a:rPr lang="en-US" b="1" dirty="0" err="1"/>
              <a:t>veze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 </a:t>
            </a:r>
            <a:r>
              <a:rPr lang="en-US" i="1" dirty="0"/>
              <a:t>(</a:t>
            </a:r>
            <a:r>
              <a:rPr lang="en-US" i="1" dirty="0" err="1"/>
              <a:t>godinama</a:t>
            </a:r>
            <a:r>
              <a:rPr lang="en-US" i="1" dirty="0"/>
              <a:t> </a:t>
            </a:r>
            <a:r>
              <a:rPr lang="en-US" i="1" dirty="0" err="1"/>
              <a:t>traje</a:t>
            </a:r>
            <a:r>
              <a:rPr lang="en-US" i="1" dirty="0"/>
              <a:t> </a:t>
            </a:r>
            <a:r>
              <a:rPr lang="en-US" i="1" dirty="0" err="1"/>
              <a:t>ista</a:t>
            </a:r>
            <a:r>
              <a:rPr lang="en-US" i="1" dirty="0"/>
              <a:t> </a:t>
            </a:r>
            <a:r>
              <a:rPr lang="en-US" i="1" dirty="0" err="1"/>
              <a:t>emocionalna</a:t>
            </a:r>
            <a:r>
              <a:rPr lang="en-US" i="1" dirty="0"/>
              <a:t> </a:t>
            </a:r>
            <a:r>
              <a:rPr lang="en-US" i="1" dirty="0" err="1"/>
              <a:t>fiksacija</a:t>
            </a:r>
            <a:r>
              <a:rPr lang="en-US" i="1" dirty="0"/>
              <a:t>)</a:t>
            </a:r>
          </a:p>
          <a:p>
            <a:r>
              <a:rPr lang="en-US" b="1" dirty="0" err="1"/>
              <a:t>Epizode</a:t>
            </a:r>
            <a:r>
              <a:rPr lang="en-US" b="1" dirty="0"/>
              <a:t> </a:t>
            </a:r>
            <a:r>
              <a:rPr lang="en-US" b="1" dirty="0" err="1"/>
              <a:t>konfuzije</a:t>
            </a:r>
            <a:r>
              <a:rPr lang="en-US" b="1" dirty="0"/>
              <a:t> </a:t>
            </a:r>
            <a:r>
              <a:rPr lang="en-US" b="1" dirty="0" err="1"/>
              <a:t>mišljenja</a:t>
            </a:r>
            <a:r>
              <a:rPr lang="en-US" b="1" dirty="0"/>
              <a:t> pod </a:t>
            </a:r>
            <a:r>
              <a:rPr lang="en-US" b="1" dirty="0" err="1"/>
              <a:t>jakim</a:t>
            </a:r>
            <a:r>
              <a:rPr lang="en-US" b="1" dirty="0"/>
              <a:t> </a:t>
            </a:r>
            <a:r>
              <a:rPr lang="en-US" b="1" dirty="0" err="1"/>
              <a:t>emocijama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  </a:t>
            </a:r>
            <a:r>
              <a:rPr lang="en-US" i="1" dirty="0"/>
              <a:t>(</a:t>
            </a:r>
            <a:r>
              <a:rPr lang="en-US" i="1" dirty="0" err="1"/>
              <a:t>ali</a:t>
            </a:r>
            <a:r>
              <a:rPr lang="en-US" i="1" dirty="0"/>
              <a:t> bez </a:t>
            </a:r>
            <a:r>
              <a:rPr lang="en-US" i="1" dirty="0" err="1"/>
              <a:t>psihotičnog</a:t>
            </a:r>
            <a:r>
              <a:rPr lang="en-US" i="1" dirty="0"/>
              <a:t> </a:t>
            </a:r>
            <a:r>
              <a:rPr lang="en-US" i="1" dirty="0" err="1"/>
              <a:t>kvaliteta</a:t>
            </a:r>
            <a:r>
              <a:rPr lang="en-US" i="1" dirty="0"/>
              <a:t>)</a:t>
            </a:r>
          </a:p>
          <a:p>
            <a:r>
              <a:rPr lang="en-US" b="1" dirty="0" err="1"/>
              <a:t>Regresivne</a:t>
            </a:r>
            <a:r>
              <a:rPr lang="en-US" b="1" dirty="0"/>
              <a:t> </a:t>
            </a:r>
            <a:r>
              <a:rPr lang="en-US" b="1" dirty="0" err="1"/>
              <a:t>odbrane</a:t>
            </a:r>
            <a:br>
              <a:rPr lang="en-US" dirty="0"/>
            </a:br>
            <a:r>
              <a:rPr lang="en-US" i="1" dirty="0"/>
              <a:t>(</a:t>
            </a:r>
            <a:r>
              <a:rPr lang="en-US" i="1" dirty="0" err="1"/>
              <a:t>fantazija</a:t>
            </a:r>
            <a:r>
              <a:rPr lang="en-US" i="1" dirty="0"/>
              <a:t> </a:t>
            </a:r>
            <a:r>
              <a:rPr lang="en-US" i="1" dirty="0" err="1"/>
              <a:t>kao</a:t>
            </a:r>
            <a:r>
              <a:rPr lang="en-US" i="1" dirty="0"/>
              <a:t> </a:t>
            </a:r>
            <a:r>
              <a:rPr lang="en-US" i="1" dirty="0" err="1"/>
              <a:t>bekstvo</a:t>
            </a:r>
            <a:r>
              <a:rPr lang="en-US" i="1" dirty="0"/>
              <a:t>, </a:t>
            </a:r>
            <a:r>
              <a:rPr lang="en-US" i="1" dirty="0" err="1"/>
              <a:t>stvaranje</a:t>
            </a:r>
            <a:r>
              <a:rPr lang="en-US" i="1" dirty="0"/>
              <a:t> </a:t>
            </a:r>
            <a:r>
              <a:rPr lang="en-US" i="1" dirty="0" err="1"/>
              <a:t>alternativnih</a:t>
            </a:r>
            <a:r>
              <a:rPr lang="en-US" i="1" dirty="0"/>
              <a:t> </a:t>
            </a:r>
            <a:r>
              <a:rPr lang="en-US" i="1" dirty="0" err="1"/>
              <a:t>verzija</a:t>
            </a:r>
            <a:r>
              <a:rPr lang="en-US" i="1" dirty="0"/>
              <a:t> </a:t>
            </a:r>
            <a:r>
              <a:rPr lang="en-US" i="1" dirty="0" err="1"/>
              <a:t>sebe</a:t>
            </a:r>
            <a:r>
              <a:rPr lang="en-US" i="1" dirty="0"/>
              <a:t>)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34806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72C65-1C97-209C-8407-2CB78A1A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Zašto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većina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psihijatara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posumnjala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minuta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28460-A51B-D997-9D64-2E1AE136C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8353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Impulsivna</a:t>
            </a:r>
            <a:r>
              <a:rPr lang="en-US" sz="3800" dirty="0"/>
              <a:t> </a:t>
            </a:r>
            <a:r>
              <a:rPr lang="en-US" sz="3800" dirty="0" err="1"/>
              <a:t>ponašanja</a:t>
            </a:r>
            <a:r>
              <a:rPr lang="en-US" sz="3800" dirty="0"/>
              <a:t> (</a:t>
            </a:r>
            <a:r>
              <a:rPr lang="en-US" sz="3800" dirty="0" err="1"/>
              <a:t>kockanje</a:t>
            </a:r>
            <a:r>
              <a:rPr lang="en-US" sz="3800" dirty="0"/>
              <a:t>, </a:t>
            </a:r>
            <a:r>
              <a:rPr lang="en-US" sz="3800" dirty="0" err="1"/>
              <a:t>alkohol</a:t>
            </a:r>
            <a:r>
              <a:rPr lang="en-US" sz="3800" dirty="0"/>
              <a:t>, </a:t>
            </a:r>
            <a:r>
              <a:rPr lang="en-US" sz="3800" dirty="0" err="1"/>
              <a:t>nagle</a:t>
            </a:r>
            <a:r>
              <a:rPr lang="en-US" sz="3800" dirty="0"/>
              <a:t> </a:t>
            </a:r>
            <a:r>
              <a:rPr lang="en-US" sz="3800" dirty="0" err="1"/>
              <a:t>odluke</a:t>
            </a:r>
            <a:r>
              <a:rPr lang="en-US" sz="3800" dirty="0"/>
              <a:t> pod </a:t>
            </a:r>
            <a:r>
              <a:rPr lang="en-US" sz="3800" dirty="0" err="1"/>
              <a:t>emocijama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Intenzivne</a:t>
            </a:r>
            <a:r>
              <a:rPr lang="en-US" sz="3800" dirty="0"/>
              <a:t>, </a:t>
            </a:r>
            <a:r>
              <a:rPr lang="en-US" sz="3800" dirty="0" err="1"/>
              <a:t>nestandardne</a:t>
            </a:r>
            <a:r>
              <a:rPr lang="en-US" sz="3800" dirty="0"/>
              <a:t> </a:t>
            </a:r>
            <a:r>
              <a:rPr lang="en-US" sz="3800" dirty="0" err="1"/>
              <a:t>i</a:t>
            </a:r>
            <a:r>
              <a:rPr lang="en-US" sz="3800" dirty="0"/>
              <a:t> </a:t>
            </a:r>
            <a:r>
              <a:rPr lang="en-US" sz="3800" dirty="0" err="1"/>
              <a:t>najčešće</a:t>
            </a:r>
            <a:r>
              <a:rPr lang="en-US" sz="3800" dirty="0"/>
              <a:t> </a:t>
            </a:r>
            <a:r>
              <a:rPr lang="en-US" sz="3800" dirty="0" err="1"/>
              <a:t>neuzvraćene</a:t>
            </a:r>
            <a:r>
              <a:rPr lang="en-US" sz="3800" dirty="0"/>
              <a:t> </a:t>
            </a:r>
            <a:r>
              <a:rPr lang="en-US" sz="3800" dirty="0" err="1"/>
              <a:t>ljubavne</a:t>
            </a:r>
            <a:r>
              <a:rPr lang="en-US" sz="3800" dirty="0"/>
              <a:t> </a:t>
            </a:r>
            <a:r>
              <a:rPr lang="en-US" sz="3800" dirty="0" err="1"/>
              <a:t>veze</a:t>
            </a:r>
            <a:r>
              <a:rPr lang="en-US" sz="3800" dirty="0"/>
              <a:t> (</a:t>
            </a:r>
            <a:r>
              <a:rPr lang="en-US" sz="3800" dirty="0" err="1"/>
              <a:t>dugogodišnje</a:t>
            </a:r>
            <a:r>
              <a:rPr lang="en-US" sz="3800" dirty="0"/>
              <a:t> </a:t>
            </a:r>
            <a:r>
              <a:rPr lang="en-US" sz="3800" dirty="0" err="1"/>
              <a:t>fiksacije</a:t>
            </a:r>
            <a:r>
              <a:rPr lang="en-US" sz="3800" dirty="0"/>
              <a:t>, </a:t>
            </a:r>
            <a:r>
              <a:rPr lang="en-US" sz="3800" dirty="0" err="1"/>
              <a:t>idealizacija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Problemi</a:t>
            </a:r>
            <a:r>
              <a:rPr lang="en-US" sz="3800" dirty="0"/>
              <a:t> </a:t>
            </a:r>
            <a:r>
              <a:rPr lang="en-US" sz="3800" dirty="0" err="1"/>
              <a:t>sa</a:t>
            </a:r>
            <a:r>
              <a:rPr lang="en-US" sz="3800" dirty="0"/>
              <a:t> </a:t>
            </a:r>
            <a:r>
              <a:rPr lang="en-US" sz="3800" dirty="0" err="1"/>
              <a:t>identitetom</a:t>
            </a:r>
            <a:r>
              <a:rPr lang="en-US" sz="3800" dirty="0"/>
              <a:t> (</a:t>
            </a:r>
            <a:r>
              <a:rPr lang="en-US" sz="3800" dirty="0" err="1"/>
              <a:t>seksualni</a:t>
            </a:r>
            <a:r>
              <a:rPr lang="en-US" sz="3800" dirty="0"/>
              <a:t> </a:t>
            </a:r>
            <a:r>
              <a:rPr lang="en-US" sz="3800" dirty="0" err="1"/>
              <a:t>identitet</a:t>
            </a:r>
            <a:r>
              <a:rPr lang="en-US" sz="3800" dirty="0"/>
              <a:t>, </a:t>
            </a:r>
            <a:r>
              <a:rPr lang="en-US" sz="3800" dirty="0" err="1"/>
              <a:t>telesni</a:t>
            </a:r>
            <a:r>
              <a:rPr lang="en-US" sz="3800" dirty="0"/>
              <a:t> </a:t>
            </a:r>
            <a:r>
              <a:rPr lang="en-US" sz="3800" dirty="0" err="1"/>
              <a:t>doživljaj</a:t>
            </a:r>
            <a:r>
              <a:rPr lang="en-US" sz="3800" dirty="0"/>
              <a:t>, </a:t>
            </a:r>
            <a:r>
              <a:rPr lang="en-US" sz="3800" dirty="0" err="1"/>
              <a:t>odnosi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Afektivna</a:t>
            </a:r>
            <a:r>
              <a:rPr lang="en-US" sz="3800" dirty="0"/>
              <a:t> </a:t>
            </a:r>
            <a:r>
              <a:rPr lang="en-US" sz="3800" dirty="0" err="1"/>
              <a:t>reaktivnost</a:t>
            </a:r>
            <a:r>
              <a:rPr lang="en-US" sz="3800" dirty="0"/>
              <a:t> (</a:t>
            </a:r>
            <a:r>
              <a:rPr lang="en-US" sz="3800" dirty="0" err="1"/>
              <a:t>brza</a:t>
            </a:r>
            <a:r>
              <a:rPr lang="en-US" sz="3800" dirty="0"/>
              <a:t> </a:t>
            </a:r>
            <a:r>
              <a:rPr lang="en-US" sz="3800" dirty="0" err="1"/>
              <a:t>emocionalna</a:t>
            </a:r>
            <a:r>
              <a:rPr lang="en-US" sz="3800" dirty="0"/>
              <a:t> </a:t>
            </a:r>
            <a:r>
              <a:rPr lang="en-US" sz="3800" dirty="0" err="1"/>
              <a:t>preplavljenost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Poremećena</a:t>
            </a:r>
            <a:r>
              <a:rPr lang="en-US" sz="3800" dirty="0"/>
              <a:t> </a:t>
            </a:r>
            <a:r>
              <a:rPr lang="en-US" sz="3800" dirty="0" err="1"/>
              <a:t>porodična</a:t>
            </a:r>
            <a:r>
              <a:rPr lang="en-US" sz="3800" dirty="0"/>
              <a:t> </a:t>
            </a:r>
            <a:r>
              <a:rPr lang="en-US" sz="3800" dirty="0" err="1"/>
              <a:t>dinamika</a:t>
            </a:r>
            <a:r>
              <a:rPr lang="en-US" sz="3800" dirty="0"/>
              <a:t> (</a:t>
            </a:r>
            <a:r>
              <a:rPr lang="en-US" sz="3800" dirty="0" err="1"/>
              <a:t>majčina</a:t>
            </a:r>
            <a:r>
              <a:rPr lang="en-US" sz="3800" dirty="0"/>
              <a:t> </a:t>
            </a:r>
            <a:r>
              <a:rPr lang="en-US" sz="3800" dirty="0" err="1"/>
              <a:t>depresija</a:t>
            </a:r>
            <a:r>
              <a:rPr lang="en-US" sz="3800" dirty="0"/>
              <a:t>, </a:t>
            </a:r>
            <a:r>
              <a:rPr lang="en-US" sz="3800" dirty="0" err="1"/>
              <a:t>alkohol</a:t>
            </a:r>
            <a:r>
              <a:rPr lang="en-US" sz="3800" dirty="0"/>
              <a:t>, </a:t>
            </a:r>
            <a:r>
              <a:rPr lang="en-US" sz="3800" dirty="0" err="1"/>
              <a:t>ljubavnik</a:t>
            </a:r>
            <a:r>
              <a:rPr lang="en-US" sz="3800" dirty="0"/>
              <a:t>; </a:t>
            </a:r>
            <a:r>
              <a:rPr lang="en-US" sz="3800" dirty="0" err="1"/>
              <a:t>otac</a:t>
            </a:r>
            <a:r>
              <a:rPr lang="en-US" sz="3800" dirty="0"/>
              <a:t> </a:t>
            </a:r>
            <a:r>
              <a:rPr lang="en-US" sz="3800" dirty="0" err="1"/>
              <a:t>odsutan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Konfuzni</a:t>
            </a:r>
            <a:r>
              <a:rPr lang="en-US" sz="3800" dirty="0"/>
              <a:t> </a:t>
            </a:r>
            <a:r>
              <a:rPr lang="en-US" sz="3800" dirty="0" err="1"/>
              <a:t>narativi</a:t>
            </a:r>
            <a:r>
              <a:rPr lang="en-US" sz="3800" dirty="0"/>
              <a:t> pod </a:t>
            </a:r>
            <a:r>
              <a:rPr lang="en-US" sz="3800" dirty="0" err="1"/>
              <a:t>afektom</a:t>
            </a:r>
            <a:r>
              <a:rPr lang="en-US" sz="3800" dirty="0"/>
              <a:t> (</a:t>
            </a:r>
            <a:r>
              <a:rPr lang="en-US" sz="3800" dirty="0" err="1"/>
              <a:t>kratke</a:t>
            </a:r>
            <a:r>
              <a:rPr lang="en-US" sz="3800" dirty="0"/>
              <a:t> </a:t>
            </a:r>
            <a:r>
              <a:rPr lang="en-US" sz="3800" dirty="0" err="1"/>
              <a:t>epizode</a:t>
            </a:r>
            <a:r>
              <a:rPr lang="en-US" sz="3800" dirty="0"/>
              <a:t> </a:t>
            </a:r>
            <a:r>
              <a:rPr lang="en-US" sz="3800" dirty="0" err="1"/>
              <a:t>dezorganizovanog</a:t>
            </a:r>
            <a:r>
              <a:rPr lang="en-US" sz="3800" dirty="0"/>
              <a:t> </a:t>
            </a:r>
            <a:r>
              <a:rPr lang="en-US" sz="3800" dirty="0" err="1"/>
              <a:t>mišljenja</a:t>
            </a:r>
            <a:r>
              <a:rPr lang="en-US" sz="3800" dirty="0"/>
              <a:t> bez </a:t>
            </a:r>
            <a:r>
              <a:rPr lang="en-US" sz="3800" dirty="0" err="1"/>
              <a:t>psihoze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- </a:t>
            </a:r>
            <a:r>
              <a:rPr lang="en-US" sz="3800" dirty="0" err="1"/>
              <a:t>Dijagnostička</a:t>
            </a:r>
            <a:r>
              <a:rPr lang="en-US" sz="3800" dirty="0"/>
              <a:t> “</a:t>
            </a:r>
            <a:r>
              <a:rPr lang="en-US" sz="3800" dirty="0" err="1"/>
              <a:t>inercija</a:t>
            </a:r>
            <a:r>
              <a:rPr lang="en-US" sz="3800" dirty="0"/>
              <a:t>”(</a:t>
            </a:r>
            <a:r>
              <a:rPr lang="en-US" sz="3800" dirty="0" err="1"/>
              <a:t>više</a:t>
            </a:r>
            <a:r>
              <a:rPr lang="en-US" sz="3800" dirty="0"/>
              <a:t> </a:t>
            </a:r>
            <a:r>
              <a:rPr lang="en-US" sz="3800" dirty="0" err="1"/>
              <a:t>dijagnostičara</a:t>
            </a:r>
            <a:r>
              <a:rPr lang="en-US" sz="3800" dirty="0"/>
              <a:t> </a:t>
            </a:r>
            <a:r>
              <a:rPr lang="en-US" sz="3800" dirty="0" err="1"/>
              <a:t>već</a:t>
            </a:r>
            <a:r>
              <a:rPr lang="en-US" sz="3800" dirty="0"/>
              <a:t> </a:t>
            </a:r>
            <a:r>
              <a:rPr lang="en-US" sz="3800" dirty="0" err="1"/>
              <a:t>navodilo</a:t>
            </a:r>
            <a:r>
              <a:rPr lang="en-US" sz="3800" dirty="0"/>
              <a:t> „</a:t>
            </a:r>
            <a:r>
              <a:rPr lang="en-US" sz="3800" dirty="0" err="1"/>
              <a:t>granični</a:t>
            </a:r>
            <a:r>
              <a:rPr lang="en-US" sz="3800" dirty="0"/>
              <a:t> PL“)</a:t>
            </a:r>
          </a:p>
          <a:p>
            <a:pPr marL="0" indent="0">
              <a:buNone/>
            </a:pPr>
            <a:r>
              <a:rPr lang="en-US" sz="3800" dirty="0"/>
              <a:t>- Prava starost </a:t>
            </a:r>
            <a:r>
              <a:rPr lang="en-US" sz="3800" dirty="0" err="1"/>
              <a:t>javljanja</a:t>
            </a:r>
            <a:r>
              <a:rPr lang="en-US" sz="3800" dirty="0"/>
              <a:t>(</a:t>
            </a:r>
            <a:r>
              <a:rPr lang="en-US" sz="3800" dirty="0" err="1"/>
              <a:t>rane</a:t>
            </a:r>
            <a:r>
              <a:rPr lang="en-US" sz="3800" dirty="0"/>
              <a:t> 20-te do </a:t>
            </a:r>
            <a:r>
              <a:rPr lang="en-US" sz="3800" dirty="0" err="1"/>
              <a:t>srednjih</a:t>
            </a:r>
            <a:r>
              <a:rPr lang="en-US" sz="3800" dirty="0"/>
              <a:t> 30-ih)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 err="1"/>
              <a:t>Konzistentno</a:t>
            </a:r>
            <a:r>
              <a:rPr lang="en-US" sz="3800" dirty="0"/>
              <a:t> </a:t>
            </a:r>
            <a:r>
              <a:rPr lang="en-US" sz="3800" dirty="0" err="1"/>
              <a:t>viđena</a:t>
            </a:r>
            <a:r>
              <a:rPr lang="en-US" sz="3800" dirty="0"/>
              <a:t> u </a:t>
            </a:r>
            <a:r>
              <a:rPr lang="en-US" sz="3800" dirty="0" err="1"/>
              <a:t>različitim</a:t>
            </a:r>
            <a:r>
              <a:rPr lang="en-US" sz="3800" dirty="0"/>
              <a:t> </a:t>
            </a:r>
            <a:r>
              <a:rPr lang="en-US" sz="3800" dirty="0" err="1"/>
              <a:t>zdravstvenim</a:t>
            </a:r>
            <a:r>
              <a:rPr lang="en-US" sz="3800" dirty="0"/>
              <a:t> </a:t>
            </a:r>
            <a:r>
              <a:rPr lang="en-US" sz="3800" dirty="0" err="1"/>
              <a:t>sistemima</a:t>
            </a:r>
            <a:r>
              <a:rPr lang="en-US" sz="3800" dirty="0"/>
              <a:t> (</a:t>
            </a:r>
            <a:r>
              <a:rPr lang="en-US" sz="3800" dirty="0" err="1"/>
              <a:t>Srbija</a:t>
            </a:r>
            <a:r>
              <a:rPr lang="en-US" sz="3800" dirty="0"/>
              <a:t> + </a:t>
            </a:r>
            <a:r>
              <a:rPr lang="en-US" sz="3800" dirty="0" err="1"/>
              <a:t>Austrija</a:t>
            </a:r>
            <a:r>
              <a:rPr lang="en-US" sz="3800" dirty="0"/>
              <a:t>)</a:t>
            </a:r>
          </a:p>
          <a:p>
            <a:pPr marL="0" indent="0">
              <a:buNone/>
            </a:pPr>
            <a:r>
              <a:rPr lang="en-US" sz="3800" dirty="0"/>
              <a:t>U </a:t>
            </a:r>
            <a:r>
              <a:rPr lang="en-US" sz="3800" dirty="0" err="1"/>
              <a:t>zbiru</a:t>
            </a:r>
            <a:r>
              <a:rPr lang="en-US" sz="3800" dirty="0"/>
              <a:t>: </a:t>
            </a:r>
            <a:r>
              <a:rPr lang="en-US" sz="3800" dirty="0" err="1"/>
              <a:t>sve</a:t>
            </a:r>
            <a:r>
              <a:rPr lang="en-US" sz="3800" dirty="0"/>
              <a:t> </a:t>
            </a:r>
            <a:r>
              <a:rPr lang="en-US" sz="3800" dirty="0" err="1"/>
              <a:t>izgleda</a:t>
            </a:r>
            <a:r>
              <a:rPr lang="en-US" sz="3800" dirty="0"/>
              <a:t> </a:t>
            </a:r>
            <a:r>
              <a:rPr lang="en-US" sz="3800" dirty="0" err="1"/>
              <a:t>kao</a:t>
            </a:r>
            <a:r>
              <a:rPr lang="en-US" sz="3800" dirty="0"/>
              <a:t> </a:t>
            </a:r>
            <a:r>
              <a:rPr lang="en-US" sz="3800" dirty="0" err="1"/>
              <a:t>klasična</a:t>
            </a:r>
            <a:r>
              <a:rPr lang="en-US" sz="3800" dirty="0"/>
              <a:t> borderline </a:t>
            </a:r>
            <a:r>
              <a:rPr lang="en-US" sz="3800" dirty="0" err="1"/>
              <a:t>prezentacija</a:t>
            </a:r>
            <a:br>
              <a:rPr lang="en-US" sz="3800" dirty="0"/>
            </a:br>
            <a:r>
              <a:rPr lang="en-US" sz="3800" dirty="0"/>
              <a:t>Ali…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51828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5788A-7800-D244-2263-F944DF1A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DSM-5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55F45-0288-B66A-38D4-FE14F7106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i="1" dirty="0"/>
              <a:t>(</a:t>
            </a:r>
            <a:r>
              <a:rPr lang="en-US" i="1" dirty="0" err="1"/>
              <a:t>potrebno</a:t>
            </a:r>
            <a:r>
              <a:rPr lang="en-US" i="1" dirty="0"/>
              <a:t> ≥5 od 9)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Intenzivan</a:t>
            </a:r>
            <a:r>
              <a:rPr lang="en-US" b="1" dirty="0"/>
              <a:t> </a:t>
            </a:r>
            <a:r>
              <a:rPr lang="en-US" b="1" dirty="0" err="1"/>
              <a:t>strah</a:t>
            </a:r>
            <a:r>
              <a:rPr lang="en-US" b="1" dirty="0"/>
              <a:t> od </a:t>
            </a:r>
            <a:r>
              <a:rPr lang="en-US" b="1" dirty="0" err="1"/>
              <a:t>napuštanja</a:t>
            </a:r>
            <a:br>
              <a:rPr lang="en-US" dirty="0"/>
            </a:br>
            <a:r>
              <a:rPr lang="en-US" dirty="0"/>
              <a:t>(ne </a:t>
            </a:r>
            <a:r>
              <a:rPr lang="en-US" dirty="0" err="1"/>
              <a:t>stvarne</a:t>
            </a:r>
            <a:r>
              <a:rPr lang="en-US" dirty="0"/>
              <a:t> </a:t>
            </a:r>
            <a:r>
              <a:rPr lang="en-US" dirty="0" err="1"/>
              <a:t>separacije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i="1" dirty="0" err="1"/>
              <a:t>doživljaja</a:t>
            </a:r>
            <a:r>
              <a:rPr lang="en-US" dirty="0"/>
              <a:t> </a:t>
            </a:r>
            <a:r>
              <a:rPr lang="en-US" dirty="0" err="1"/>
              <a:t>napuštanja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Nestabilni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intenzivni</a:t>
            </a:r>
            <a:r>
              <a:rPr lang="en-US" b="1" dirty="0"/>
              <a:t> </a:t>
            </a:r>
            <a:r>
              <a:rPr lang="en-US" b="1" dirty="0" err="1"/>
              <a:t>međuljudski</a:t>
            </a:r>
            <a:r>
              <a:rPr lang="en-US" b="1" dirty="0"/>
              <a:t> </a:t>
            </a:r>
            <a:r>
              <a:rPr lang="en-US" b="1" dirty="0" err="1"/>
              <a:t>odnosi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klackalica</a:t>
            </a:r>
            <a:r>
              <a:rPr lang="en-US" dirty="0"/>
              <a:t> </a:t>
            </a:r>
            <a:r>
              <a:rPr lang="en-US" dirty="0" err="1"/>
              <a:t>idealizacija</a:t>
            </a:r>
            <a:r>
              <a:rPr lang="en-US" dirty="0"/>
              <a:t> ↔ </a:t>
            </a:r>
            <a:r>
              <a:rPr lang="en-US" dirty="0" err="1"/>
              <a:t>devalvacija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Poremećaj</a:t>
            </a:r>
            <a:r>
              <a:rPr lang="en-US" b="1" dirty="0"/>
              <a:t> </a:t>
            </a:r>
            <a:r>
              <a:rPr lang="en-US" b="1" dirty="0" err="1"/>
              <a:t>identiteta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nestabilna</a:t>
            </a:r>
            <a:r>
              <a:rPr lang="en-US" dirty="0"/>
              <a:t> </a:t>
            </a:r>
            <a:r>
              <a:rPr lang="en-US" dirty="0" err="1"/>
              <a:t>slika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/ </a:t>
            </a:r>
            <a:r>
              <a:rPr lang="en-US" dirty="0" err="1"/>
              <a:t>osećaj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praznine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Impulsivnost</a:t>
            </a:r>
            <a:r>
              <a:rPr lang="en-US" b="1" dirty="0"/>
              <a:t> u </a:t>
            </a:r>
            <a:r>
              <a:rPr lang="en-US" b="1" dirty="0" err="1"/>
              <a:t>najmanje</a:t>
            </a:r>
            <a:r>
              <a:rPr lang="en-US" b="1" dirty="0"/>
              <a:t> </a:t>
            </a:r>
            <a:r>
              <a:rPr lang="en-US" b="1" dirty="0" err="1"/>
              <a:t>dve</a:t>
            </a:r>
            <a:r>
              <a:rPr lang="en-US" b="1" dirty="0"/>
              <a:t> </a:t>
            </a:r>
            <a:r>
              <a:rPr lang="en-US" b="1" dirty="0" err="1"/>
              <a:t>oblasti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štetne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seks</a:t>
            </a:r>
            <a:r>
              <a:rPr lang="en-US" dirty="0"/>
              <a:t>, </a:t>
            </a:r>
            <a:r>
              <a:rPr lang="en-US" dirty="0" err="1"/>
              <a:t>droga</a:t>
            </a:r>
            <a:r>
              <a:rPr lang="en-US" dirty="0"/>
              <a:t>,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vožnja</a:t>
            </a:r>
            <a:r>
              <a:rPr lang="en-US" dirty="0"/>
              <a:t>…)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Ponavljajuće</a:t>
            </a:r>
            <a:r>
              <a:rPr lang="en-US" b="1" dirty="0"/>
              <a:t> </a:t>
            </a:r>
            <a:r>
              <a:rPr lang="en-US" b="1" dirty="0" err="1"/>
              <a:t>suicidalne</a:t>
            </a:r>
            <a:r>
              <a:rPr lang="en-US" b="1" dirty="0"/>
              <a:t> </a:t>
            </a:r>
            <a:r>
              <a:rPr lang="en-US" b="1" dirty="0" err="1"/>
              <a:t>radnje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samopovređivanje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Afektivna</a:t>
            </a:r>
            <a:r>
              <a:rPr lang="en-US" b="1" dirty="0"/>
              <a:t> </a:t>
            </a:r>
            <a:r>
              <a:rPr lang="en-US" b="1" dirty="0" err="1"/>
              <a:t>nestabilnost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brzi</a:t>
            </a:r>
            <a:r>
              <a:rPr lang="en-US" dirty="0"/>
              <a:t>, </a:t>
            </a:r>
            <a:r>
              <a:rPr lang="en-US" dirty="0" err="1"/>
              <a:t>intenzivni</a:t>
            </a:r>
            <a:r>
              <a:rPr lang="en-US" dirty="0"/>
              <a:t> </a:t>
            </a:r>
            <a:r>
              <a:rPr lang="en-US" dirty="0" err="1"/>
              <a:t>afektivni</a:t>
            </a:r>
            <a:r>
              <a:rPr lang="en-US" dirty="0"/>
              <a:t> </a:t>
            </a:r>
            <a:r>
              <a:rPr lang="en-US" dirty="0" err="1"/>
              <a:t>pomaci</a:t>
            </a:r>
            <a:r>
              <a:rPr lang="en-US" dirty="0"/>
              <a:t> koji </a:t>
            </a:r>
            <a:r>
              <a:rPr lang="en-US" dirty="0" err="1"/>
              <a:t>traju</a:t>
            </a:r>
            <a:r>
              <a:rPr lang="en-US" dirty="0"/>
              <a:t> sate, ne </a:t>
            </a:r>
            <a:r>
              <a:rPr lang="en-US" dirty="0" err="1"/>
              <a:t>dane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Hroničan</a:t>
            </a:r>
            <a:r>
              <a:rPr lang="en-US" b="1" dirty="0"/>
              <a:t> </a:t>
            </a:r>
            <a:r>
              <a:rPr lang="en-US" b="1" dirty="0" err="1"/>
              <a:t>osećaj</a:t>
            </a:r>
            <a:r>
              <a:rPr lang="en-US" b="1" dirty="0"/>
              <a:t> </a:t>
            </a:r>
            <a:r>
              <a:rPr lang="en-US" b="1" dirty="0" err="1"/>
              <a:t>praznine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Neprimerena</a:t>
            </a:r>
            <a:r>
              <a:rPr lang="en-US" b="1" dirty="0"/>
              <a:t>, </a:t>
            </a:r>
            <a:r>
              <a:rPr lang="en-US" b="1" dirty="0" err="1"/>
              <a:t>intenzivna</a:t>
            </a:r>
            <a:r>
              <a:rPr lang="en-US" b="1" dirty="0"/>
              <a:t> </a:t>
            </a:r>
            <a:r>
              <a:rPr lang="en-US" b="1" dirty="0" err="1"/>
              <a:t>ljutnja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poteškoće</a:t>
            </a:r>
            <a:r>
              <a:rPr lang="en-US" dirty="0"/>
              <a:t> u </a:t>
            </a:r>
            <a:r>
              <a:rPr lang="en-US" dirty="0" err="1"/>
              <a:t>njenoj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Prolazni</a:t>
            </a:r>
            <a:r>
              <a:rPr lang="en-US" b="1" dirty="0"/>
              <a:t> </a:t>
            </a:r>
            <a:r>
              <a:rPr lang="en-US" b="1" dirty="0" err="1"/>
              <a:t>paranoidi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disocijativni</a:t>
            </a:r>
            <a:r>
              <a:rPr lang="en-US" b="1" dirty="0"/>
              <a:t> </a:t>
            </a:r>
            <a:r>
              <a:rPr lang="en-US" b="1" dirty="0" err="1"/>
              <a:t>simptomi</a:t>
            </a:r>
            <a:r>
              <a:rPr lang="en-US" b="1" dirty="0"/>
              <a:t> pod </a:t>
            </a:r>
            <a:r>
              <a:rPr lang="en-US" b="1" dirty="0" err="1"/>
              <a:t>stresom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05126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B2D0D-C334-0D49-8C29-10B279D75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DSM-5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BPD ova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ZAISTA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4B352-AC68-B569-2B81-86909E340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Impulsivnost</a:t>
            </a:r>
            <a:r>
              <a:rPr lang="en-US" b="1" dirty="0"/>
              <a:t> u </a:t>
            </a:r>
            <a:r>
              <a:rPr lang="en-US" b="1" dirty="0" err="1"/>
              <a:t>više</a:t>
            </a:r>
            <a:r>
              <a:rPr lang="en-US" b="1" dirty="0"/>
              <a:t> </a:t>
            </a:r>
            <a:r>
              <a:rPr lang="en-US" b="1" dirty="0" err="1"/>
              <a:t>oblasti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alkohol</a:t>
            </a:r>
            <a:r>
              <a:rPr lang="en-US" dirty="0"/>
              <a:t> (</a:t>
            </a:r>
            <a:r>
              <a:rPr lang="en-US" dirty="0" err="1"/>
              <a:t>epizode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kockanje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impulsivni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/ </a:t>
            </a:r>
            <a:r>
              <a:rPr lang="en-US" dirty="0" err="1"/>
              <a:t>brze</a:t>
            </a:r>
            <a:r>
              <a:rPr lang="en-US" dirty="0"/>
              <a:t> </a:t>
            </a:r>
            <a:r>
              <a:rPr lang="en-US" dirty="0" err="1"/>
              <a:t>odluke</a:t>
            </a:r>
            <a:br>
              <a:rPr lang="en-US" dirty="0"/>
            </a:br>
            <a:r>
              <a:rPr lang="en-US" dirty="0"/>
              <a:t>✔ </a:t>
            </a:r>
            <a:r>
              <a:rPr lang="en-US" dirty="0" err="1"/>
              <a:t>prisutno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Afektivna</a:t>
            </a:r>
            <a:r>
              <a:rPr lang="en-US" b="1" dirty="0"/>
              <a:t> </a:t>
            </a:r>
            <a:r>
              <a:rPr lang="en-US" b="1" dirty="0" err="1"/>
              <a:t>reaktivnost</a:t>
            </a:r>
            <a:r>
              <a:rPr lang="en-US" b="1" dirty="0"/>
              <a:t> / </a:t>
            </a:r>
            <a:r>
              <a:rPr lang="en-US" b="1" dirty="0" err="1"/>
              <a:t>nestabilnost</a:t>
            </a:r>
            <a:endParaRPr lang="en-US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• </a:t>
            </a:r>
            <a:r>
              <a:rPr lang="en-US" dirty="0" err="1"/>
              <a:t>jaka</a:t>
            </a:r>
            <a:r>
              <a:rPr lang="en-US" dirty="0"/>
              <a:t> </a:t>
            </a:r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preplavljenost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epizode</a:t>
            </a:r>
            <a:r>
              <a:rPr lang="en-US" dirty="0"/>
              <a:t> </a:t>
            </a:r>
            <a:r>
              <a:rPr lang="en-US" dirty="0" err="1"/>
              <a:t>konfuzije</a:t>
            </a:r>
            <a:r>
              <a:rPr lang="en-US" dirty="0"/>
              <a:t> u </a:t>
            </a:r>
            <a:r>
              <a:rPr lang="en-US" dirty="0" err="1"/>
              <a:t>afektu</a:t>
            </a:r>
            <a:br>
              <a:rPr lang="en-US" dirty="0"/>
            </a:br>
            <a:r>
              <a:rPr lang="en-US" dirty="0"/>
              <a:t>✔ </a:t>
            </a:r>
            <a:r>
              <a:rPr lang="en-US" dirty="0" err="1"/>
              <a:t>prisutno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b="1" dirty="0" err="1"/>
              <a:t>Elementi</a:t>
            </a:r>
            <a:r>
              <a:rPr lang="en-US" b="1" dirty="0"/>
              <a:t> </a:t>
            </a:r>
            <a:r>
              <a:rPr lang="en-US" b="1" dirty="0" err="1"/>
              <a:t>problema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identitetom</a:t>
            </a:r>
            <a:endParaRPr lang="en-US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• </a:t>
            </a:r>
            <a:r>
              <a:rPr lang="en-US" dirty="0" err="1"/>
              <a:t>seksualna</a:t>
            </a:r>
            <a:r>
              <a:rPr lang="en-US" dirty="0"/>
              <a:t>/</a:t>
            </a:r>
            <a:r>
              <a:rPr lang="en-US" dirty="0" err="1"/>
              <a:t>psihoseksualna</a:t>
            </a:r>
            <a:r>
              <a:rPr lang="en-US" dirty="0"/>
              <a:t> </a:t>
            </a:r>
            <a:r>
              <a:rPr lang="en-US" dirty="0" err="1"/>
              <a:t>konfuzija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telesni</a:t>
            </a:r>
            <a:r>
              <a:rPr lang="en-US" dirty="0"/>
              <a:t> </a:t>
            </a:r>
            <a:r>
              <a:rPr lang="en-US" dirty="0" err="1"/>
              <a:t>diskomfort</a:t>
            </a:r>
            <a:br>
              <a:rPr lang="en-US" dirty="0"/>
            </a:br>
            <a:r>
              <a:rPr lang="en-US" dirty="0"/>
              <a:t>✔ </a:t>
            </a:r>
            <a:r>
              <a:rPr lang="en-US" dirty="0" err="1"/>
              <a:t>prisutno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…</a:t>
            </a:r>
            <a:br>
              <a:rPr lang="en-US" dirty="0"/>
            </a:br>
            <a:r>
              <a:rPr lang="en-US" i="1" dirty="0"/>
              <a:t>(</a:t>
            </a:r>
            <a:r>
              <a:rPr lang="en-US" i="1" dirty="0" err="1"/>
              <a:t>ovo</a:t>
            </a:r>
            <a:r>
              <a:rPr lang="en-US" i="1" dirty="0"/>
              <a:t> </a:t>
            </a:r>
            <a:r>
              <a:rPr lang="en-US" i="1" dirty="0" err="1"/>
              <a:t>više</a:t>
            </a:r>
            <a:r>
              <a:rPr lang="en-US" i="1" dirty="0"/>
              <a:t> </a:t>
            </a:r>
            <a:r>
              <a:rPr lang="en-US" i="1" dirty="0" err="1"/>
              <a:t>liči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nerazrešenu</a:t>
            </a:r>
            <a:r>
              <a:rPr lang="en-US" i="1" dirty="0"/>
              <a:t> </a:t>
            </a:r>
            <a:r>
              <a:rPr lang="en-US" i="1" dirty="0" err="1"/>
              <a:t>razvojnu</a:t>
            </a:r>
            <a:r>
              <a:rPr lang="en-US" i="1" dirty="0"/>
              <a:t>/</a:t>
            </a:r>
            <a:r>
              <a:rPr lang="en-US" i="1" dirty="0" err="1"/>
              <a:t>rodnu</a:t>
            </a:r>
            <a:r>
              <a:rPr lang="en-US" i="1" dirty="0"/>
              <a:t> </a:t>
            </a:r>
            <a:r>
              <a:rPr lang="en-US" i="1" dirty="0" err="1"/>
              <a:t>temu</a:t>
            </a:r>
            <a:r>
              <a:rPr lang="en-US" i="1" dirty="0"/>
              <a:t> </a:t>
            </a:r>
            <a:r>
              <a:rPr lang="en-US" i="1" dirty="0" err="1"/>
              <a:t>nego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GPL </a:t>
            </a:r>
            <a:r>
              <a:rPr lang="en-US" i="1" dirty="0" err="1"/>
              <a:t>poremećaj</a:t>
            </a:r>
            <a:r>
              <a:rPr lang="en-US" i="1" dirty="0"/>
              <a:t> </a:t>
            </a:r>
            <a:r>
              <a:rPr lang="en-US" i="1" dirty="0" err="1"/>
              <a:t>identiteta</a:t>
            </a:r>
            <a:r>
              <a:rPr lang="en-US" i="1" dirty="0"/>
              <a:t>)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4118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05711-43EE-DC83-3A08-FB1A79A1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šta NEDOSTAJE — ključno za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GPL</a:t>
            </a:r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3AE47-867F-6215-2D39-EA9C16955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✘ Strah od </a:t>
            </a:r>
            <a:r>
              <a:rPr lang="en-US" b="1" dirty="0" err="1"/>
              <a:t>napuštanja</a:t>
            </a:r>
            <a:endParaRPr lang="en-US" b="1" dirty="0"/>
          </a:p>
          <a:p>
            <a:r>
              <a:rPr lang="en-US" dirty="0" err="1"/>
              <a:t>nema</a:t>
            </a:r>
            <a:r>
              <a:rPr lang="en-US" dirty="0"/>
              <a:t> ga u </a:t>
            </a:r>
            <a:r>
              <a:rPr lang="en-US" dirty="0" err="1"/>
              <a:t>anamnezi</a:t>
            </a:r>
            <a:r>
              <a:rPr lang="en-US" dirty="0"/>
              <a:t>, </a:t>
            </a:r>
            <a:r>
              <a:rPr lang="en-US" dirty="0" err="1"/>
              <a:t>nema</a:t>
            </a:r>
            <a:r>
              <a:rPr lang="en-US" dirty="0"/>
              <a:t> ga u </a:t>
            </a:r>
            <a:r>
              <a:rPr lang="en-US" dirty="0" err="1"/>
              <a:t>vezama</a:t>
            </a:r>
            <a:r>
              <a:rPr lang="en-US" dirty="0"/>
              <a:t>, </a:t>
            </a:r>
            <a:r>
              <a:rPr lang="en-US" dirty="0" err="1"/>
              <a:t>nema</a:t>
            </a:r>
            <a:r>
              <a:rPr lang="en-US" dirty="0"/>
              <a:t> ga u </a:t>
            </a:r>
            <a:r>
              <a:rPr lang="en-US" dirty="0" err="1"/>
              <a:t>prezentaciji</a:t>
            </a:r>
            <a:endParaRPr lang="en-US" dirty="0"/>
          </a:p>
          <a:p>
            <a:r>
              <a:rPr lang="en-US" b="1" dirty="0"/>
              <a:t>✘ </a:t>
            </a:r>
            <a:r>
              <a:rPr lang="en-US" b="1" dirty="0" err="1"/>
              <a:t>Nestabilni</a:t>
            </a:r>
            <a:r>
              <a:rPr lang="en-US" b="1" dirty="0"/>
              <a:t> </a:t>
            </a:r>
            <a:r>
              <a:rPr lang="en-US" b="1" dirty="0" err="1"/>
              <a:t>odnosi</a:t>
            </a:r>
            <a:r>
              <a:rPr lang="en-US" b="1" dirty="0"/>
              <a:t> </a:t>
            </a:r>
            <a:r>
              <a:rPr lang="en-US" b="1" dirty="0" err="1"/>
              <a:t>idealizacija</a:t>
            </a:r>
            <a:r>
              <a:rPr lang="en-US" b="1" dirty="0"/>
              <a:t>–</a:t>
            </a:r>
            <a:r>
              <a:rPr lang="en-US" b="1" dirty="0" err="1"/>
              <a:t>devalvacija</a:t>
            </a:r>
            <a:endParaRPr lang="en-US" b="1" dirty="0"/>
          </a:p>
          <a:p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“</a:t>
            </a:r>
            <a:r>
              <a:rPr lang="en-US" dirty="0" err="1"/>
              <a:t>obožavam</a:t>
            </a:r>
            <a:r>
              <a:rPr lang="en-US" dirty="0"/>
              <a:t>–</a:t>
            </a:r>
            <a:r>
              <a:rPr lang="en-US" dirty="0" err="1"/>
              <a:t>mrzim</a:t>
            </a:r>
            <a:r>
              <a:rPr lang="en-US" dirty="0"/>
              <a:t>”,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brze</a:t>
            </a:r>
            <a:r>
              <a:rPr lang="en-US" dirty="0"/>
              <a:t> </a:t>
            </a:r>
            <a:r>
              <a:rPr lang="en-US" dirty="0" err="1"/>
              <a:t>oscilacije</a:t>
            </a:r>
            <a:endParaRPr lang="en-US" dirty="0"/>
          </a:p>
          <a:p>
            <a:r>
              <a:rPr lang="en-US" b="1" dirty="0"/>
              <a:t>✘ </a:t>
            </a:r>
            <a:r>
              <a:rPr lang="en-US" b="1" dirty="0" err="1"/>
              <a:t>Samopovređivanje</a:t>
            </a:r>
            <a:r>
              <a:rPr lang="en-US" b="1" dirty="0"/>
              <a:t> / </a:t>
            </a:r>
            <a:r>
              <a:rPr lang="en-US" b="1" dirty="0" err="1"/>
              <a:t>suicidnost</a:t>
            </a:r>
            <a:endParaRPr lang="en-US" b="1" dirty="0"/>
          </a:p>
          <a:p>
            <a:r>
              <a:rPr lang="en-US" dirty="0" err="1"/>
              <a:t>nikada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indirektno</a:t>
            </a:r>
            <a:endParaRPr lang="en-US" dirty="0"/>
          </a:p>
          <a:p>
            <a:r>
              <a:rPr lang="en-US" b="1" dirty="0"/>
              <a:t>✘ </a:t>
            </a:r>
            <a:r>
              <a:rPr lang="en-US" b="1" dirty="0" err="1"/>
              <a:t>Hronična</a:t>
            </a:r>
            <a:r>
              <a:rPr lang="en-US" b="1" dirty="0"/>
              <a:t> </a:t>
            </a:r>
            <a:r>
              <a:rPr lang="en-US" b="1" dirty="0" err="1"/>
              <a:t>praznina</a:t>
            </a:r>
            <a:endParaRPr lang="en-US" b="1" dirty="0"/>
          </a:p>
          <a:p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opisala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jednom</a:t>
            </a:r>
            <a:endParaRPr lang="en-US" dirty="0"/>
          </a:p>
          <a:p>
            <a:r>
              <a:rPr lang="en-US" b="1" dirty="0"/>
              <a:t>✘ Intenzivna, </a:t>
            </a:r>
            <a:r>
              <a:rPr lang="en-US" b="1" dirty="0" err="1"/>
              <a:t>neprimerena</a:t>
            </a:r>
            <a:r>
              <a:rPr lang="en-US" b="1" dirty="0"/>
              <a:t> </a:t>
            </a:r>
            <a:r>
              <a:rPr lang="en-US" b="1" dirty="0" err="1"/>
              <a:t>ljutnja</a:t>
            </a:r>
            <a:endParaRPr lang="en-US" b="1" dirty="0"/>
          </a:p>
          <a:p>
            <a:r>
              <a:rPr lang="en-US" dirty="0" err="1"/>
              <a:t>nije</a:t>
            </a:r>
            <a:r>
              <a:rPr lang="en-US" dirty="0"/>
              <a:t> deo </a:t>
            </a:r>
            <a:r>
              <a:rPr lang="en-US" dirty="0" err="1"/>
              <a:t>kliničke</a:t>
            </a:r>
            <a:r>
              <a:rPr lang="en-US" dirty="0"/>
              <a:t> </a:t>
            </a:r>
            <a:r>
              <a:rPr lang="en-US" dirty="0" err="1"/>
              <a:t>slike</a:t>
            </a:r>
            <a:endParaRPr lang="en-US" dirty="0"/>
          </a:p>
          <a:p>
            <a:r>
              <a:rPr lang="en-US" b="1" dirty="0"/>
              <a:t>✘ </a:t>
            </a:r>
            <a:r>
              <a:rPr lang="en-US" b="1" dirty="0" err="1"/>
              <a:t>Paranoja</a:t>
            </a:r>
            <a:r>
              <a:rPr lang="en-US" b="1" dirty="0"/>
              <a:t> / </a:t>
            </a:r>
            <a:r>
              <a:rPr lang="en-US" b="1" dirty="0" err="1"/>
              <a:t>disocijacija</a:t>
            </a:r>
            <a:r>
              <a:rPr lang="en-US" b="1" dirty="0"/>
              <a:t> pod </a:t>
            </a:r>
            <a:r>
              <a:rPr lang="en-US" b="1" dirty="0" err="1"/>
              <a:t>stresom</a:t>
            </a:r>
            <a:endParaRPr lang="en-US" b="1" dirty="0"/>
          </a:p>
          <a:p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prisutno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05094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5350E-18A6-3CFE-F6E9-C9C599C37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Tragovi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koji NE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prilog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481C-6A7F-374E-2AE7-B4B13F6B0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056"/>
            <a:ext cx="10515600" cy="45859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sz="2400" b="1" dirty="0" err="1"/>
              <a:t>Impulsivnost</a:t>
            </a:r>
            <a:r>
              <a:rPr lang="en-US" sz="2400" b="1" dirty="0"/>
              <a:t> </a:t>
            </a:r>
            <a:r>
              <a:rPr lang="en-US" sz="2400" b="1" dirty="0" err="1"/>
              <a:t>nije</a:t>
            </a:r>
            <a:r>
              <a:rPr lang="en-US" sz="2400" b="1" dirty="0"/>
              <a:t> </a:t>
            </a:r>
            <a:r>
              <a:rPr lang="en-US" sz="2400" b="1" dirty="0" err="1"/>
              <a:t>pervazivna</a:t>
            </a:r>
            <a:r>
              <a:rPr lang="en-US" sz="2400" dirty="0"/>
              <a:t>,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en-US" sz="2400" dirty="0" err="1"/>
              <a:t>situaciona</a:t>
            </a:r>
            <a:r>
              <a:rPr lang="en-US" sz="2400" dirty="0"/>
              <a:t> (</a:t>
            </a:r>
            <a:r>
              <a:rPr lang="en-US" sz="2400" dirty="0" err="1"/>
              <a:t>javlja</a:t>
            </a:r>
            <a:r>
              <a:rPr lang="en-US" sz="2400" dirty="0"/>
              <a:t> se </a:t>
            </a:r>
            <a:r>
              <a:rPr lang="en-US" sz="2400" dirty="0" err="1"/>
              <a:t>samo</a:t>
            </a:r>
            <a:r>
              <a:rPr lang="en-US" sz="2400" dirty="0"/>
              <a:t> u </a:t>
            </a:r>
            <a:r>
              <a:rPr lang="en-US" sz="2400" dirty="0" err="1"/>
              <a:t>kontekstu</a:t>
            </a:r>
            <a:r>
              <a:rPr lang="en-US" sz="2400" dirty="0"/>
              <a:t> </a:t>
            </a:r>
            <a:r>
              <a:rPr lang="en-US" sz="2400" dirty="0" err="1"/>
              <a:t>afekta</a:t>
            </a:r>
            <a:r>
              <a:rPr lang="en-US" sz="2400" dirty="0"/>
              <a:t> + </a:t>
            </a:r>
            <a:r>
              <a:rPr lang="en-US" sz="2400" dirty="0" err="1"/>
              <a:t>psihoseksualnog</a:t>
            </a:r>
            <a:r>
              <a:rPr lang="en-US" sz="2400" dirty="0"/>
              <a:t> </a:t>
            </a:r>
            <a:r>
              <a:rPr lang="en-US" sz="2400" dirty="0" err="1"/>
              <a:t>konflikta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b="1" dirty="0" err="1"/>
              <a:t>Epizode</a:t>
            </a:r>
            <a:r>
              <a:rPr lang="en-US" sz="2400" b="1" dirty="0"/>
              <a:t> </a:t>
            </a:r>
            <a:r>
              <a:rPr lang="en-US" sz="2400" b="1" dirty="0" err="1"/>
              <a:t>kockanja</a:t>
            </a:r>
            <a:r>
              <a:rPr lang="en-US" sz="2400" b="1" dirty="0"/>
              <a:t> </a:t>
            </a:r>
            <a:r>
              <a:rPr lang="en-US" sz="2400" b="1" dirty="0" err="1"/>
              <a:t>nisu</a:t>
            </a:r>
            <a:r>
              <a:rPr lang="en-US" sz="2400" b="1" dirty="0"/>
              <a:t> </a:t>
            </a:r>
            <a:r>
              <a:rPr lang="en-US" sz="2400" b="1" dirty="0" err="1"/>
              <a:t>trajne</a:t>
            </a:r>
            <a:r>
              <a:rPr lang="en-US" sz="2400" dirty="0"/>
              <a:t> (</a:t>
            </a:r>
            <a:r>
              <a:rPr lang="en-US" sz="2400" dirty="0" err="1"/>
              <a:t>blokirala</a:t>
            </a:r>
            <a:r>
              <a:rPr lang="en-US" sz="2400" dirty="0"/>
              <a:t> </a:t>
            </a:r>
            <a:r>
              <a:rPr lang="en-US" sz="2400" dirty="0" err="1"/>
              <a:t>sebi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 — </a:t>
            </a:r>
            <a:r>
              <a:rPr lang="en-US" sz="2400" dirty="0" err="1"/>
              <a:t>suprotno</a:t>
            </a:r>
            <a:r>
              <a:rPr lang="en-US" sz="2400" dirty="0"/>
              <a:t> </a:t>
            </a:r>
            <a:r>
              <a:rPr lang="en-US" sz="2400" dirty="0" err="1"/>
              <a:t>patološkom</a:t>
            </a:r>
            <a:r>
              <a:rPr lang="en-US" sz="2400" dirty="0"/>
              <a:t> </a:t>
            </a:r>
            <a:r>
              <a:rPr lang="en-US" sz="2400" dirty="0" err="1"/>
              <a:t>kockanju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b="1" dirty="0" err="1"/>
              <a:t>Funkcionisanje</a:t>
            </a:r>
            <a:r>
              <a:rPr lang="en-US" sz="2400" b="1" dirty="0"/>
              <a:t> je </a:t>
            </a:r>
            <a:r>
              <a:rPr lang="en-US" sz="2400" b="1" dirty="0" err="1"/>
              <a:t>stabilno</a:t>
            </a:r>
            <a:r>
              <a:rPr lang="en-US" sz="2400" dirty="0"/>
              <a:t> (</a:t>
            </a:r>
            <a:r>
              <a:rPr lang="en-US" sz="2400" dirty="0" err="1"/>
              <a:t>škola</a:t>
            </a:r>
            <a:r>
              <a:rPr lang="en-US" sz="2400" dirty="0"/>
              <a:t>, </a:t>
            </a:r>
            <a:r>
              <a:rPr lang="en-US" sz="2400" dirty="0" err="1"/>
              <a:t>fakultet</a:t>
            </a:r>
            <a:r>
              <a:rPr lang="en-US" sz="2400" dirty="0"/>
              <a:t>, </a:t>
            </a:r>
            <a:r>
              <a:rPr lang="en-US" sz="2400" dirty="0" err="1"/>
              <a:t>inženjerski</a:t>
            </a:r>
            <a:r>
              <a:rPr lang="en-US" sz="2400" dirty="0"/>
              <a:t> </a:t>
            </a:r>
            <a:r>
              <a:rPr lang="en-US" sz="2400" dirty="0" err="1"/>
              <a:t>posao</a:t>
            </a:r>
            <a:r>
              <a:rPr lang="en-US" sz="2400" dirty="0"/>
              <a:t> →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dugotrajnog</a:t>
            </a:r>
            <a:r>
              <a:rPr lang="en-US" sz="2400" dirty="0"/>
              <a:t> </a:t>
            </a:r>
            <a:r>
              <a:rPr lang="en-US" sz="2400" dirty="0" err="1"/>
              <a:t>obrasca</a:t>
            </a:r>
            <a:r>
              <a:rPr lang="en-US" sz="2400" dirty="0"/>
              <a:t> </a:t>
            </a:r>
            <a:r>
              <a:rPr lang="en-US" sz="2400" dirty="0" err="1"/>
              <a:t>disfunkcije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b="1" dirty="0"/>
              <a:t>Nema </a:t>
            </a:r>
            <a:r>
              <a:rPr lang="en-US" sz="2400" b="1" dirty="0" err="1"/>
              <a:t>bazične</a:t>
            </a:r>
            <a:r>
              <a:rPr lang="en-US" sz="2400" b="1" dirty="0"/>
              <a:t> </a:t>
            </a:r>
            <a:r>
              <a:rPr lang="en-US" sz="2400" b="1" dirty="0" err="1"/>
              <a:t>granične</a:t>
            </a:r>
            <a:r>
              <a:rPr lang="en-US" sz="2400" b="1" dirty="0"/>
              <a:t> </a:t>
            </a:r>
            <a:r>
              <a:rPr lang="en-US" sz="2400" b="1" dirty="0" err="1"/>
              <a:t>dinamike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straha</a:t>
            </a:r>
            <a:r>
              <a:rPr lang="en-US" sz="2400" dirty="0"/>
              <a:t> od </a:t>
            </a:r>
            <a:r>
              <a:rPr lang="en-US" sz="2400" dirty="0" err="1"/>
              <a:t>napuštanja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ciklusa</a:t>
            </a:r>
            <a:r>
              <a:rPr lang="en-US" sz="2400" dirty="0"/>
              <a:t> </a:t>
            </a:r>
            <a:r>
              <a:rPr lang="en-US" sz="2400" dirty="0" err="1"/>
              <a:t>idealizacija</a:t>
            </a:r>
            <a:r>
              <a:rPr lang="en-US" sz="2400" dirty="0"/>
              <a:t>–</a:t>
            </a:r>
            <a:r>
              <a:rPr lang="en-US" sz="2400" dirty="0" err="1"/>
              <a:t>devalvacija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suicidnosti</a:t>
            </a:r>
            <a:r>
              <a:rPr lang="en-US" sz="2400" dirty="0"/>
              <a:t> / </a:t>
            </a:r>
            <a:r>
              <a:rPr lang="en-US" sz="2400" dirty="0" err="1"/>
              <a:t>samopovređivanja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hronične</a:t>
            </a:r>
            <a:r>
              <a:rPr lang="en-US" sz="2400" dirty="0"/>
              <a:t> </a:t>
            </a:r>
            <a:r>
              <a:rPr lang="en-US" sz="2400" dirty="0" err="1"/>
              <a:t>praznine</a:t>
            </a:r>
            <a:endParaRPr lang="en-US" sz="2400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75886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ECF13-62B4-225E-A964-1B9CA4ED9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85A3C43-89DD-95AC-2043-D510C67532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764520"/>
              </p:ext>
            </p:extLst>
          </p:nvPr>
        </p:nvGraphicFramePr>
        <p:xfrm>
          <a:off x="660243" y="1690688"/>
          <a:ext cx="4306824" cy="2468880"/>
        </p:xfrm>
        <a:graphic>
          <a:graphicData uri="http://schemas.openxmlformats.org/drawingml/2006/table">
            <a:tbl>
              <a:tblPr/>
              <a:tblGrid>
                <a:gridCol w="2153412">
                  <a:extLst>
                    <a:ext uri="{9D8B030D-6E8A-4147-A177-3AD203B41FA5}">
                      <a16:colId xmlns:a16="http://schemas.microsoft.com/office/drawing/2014/main" val="1497722190"/>
                    </a:ext>
                  </a:extLst>
                </a:gridCol>
                <a:gridCol w="2153412">
                  <a:extLst>
                    <a:ext uri="{9D8B030D-6E8A-4147-A177-3AD203B41FA5}">
                      <a16:colId xmlns:a16="http://schemas.microsoft.com/office/drawing/2014/main" val="2544433447"/>
                    </a:ext>
                  </a:extLst>
                </a:gridCol>
              </a:tblGrid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NEO PI-R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IQ skor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467151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NIQ (Neuroticizam)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88.48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773739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EIQ (</a:t>
                      </a:r>
                      <a:r>
                        <a:rPr lang="en-US" b="1" dirty="0" err="1"/>
                        <a:t>Ekstraverzija</a:t>
                      </a:r>
                      <a:r>
                        <a:rPr lang="en-US" b="1" dirty="0"/>
                        <a:t>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80.46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99685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OIQ (</a:t>
                      </a:r>
                      <a:r>
                        <a:rPr lang="en-US" b="1" dirty="0" err="1"/>
                        <a:t>Otvorenost</a:t>
                      </a:r>
                      <a:r>
                        <a:rPr lang="en-US" b="1" dirty="0"/>
                        <a:t>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116.36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165387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AIQ (</a:t>
                      </a:r>
                      <a:r>
                        <a:rPr lang="en-US" b="1" dirty="0" err="1"/>
                        <a:t>Saradljivost</a:t>
                      </a:r>
                      <a:r>
                        <a:rPr lang="en-US" b="1" dirty="0"/>
                        <a:t>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102.08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25481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CIQ (Savesnost)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80.80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07529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E6C4BE-7C31-049D-8965-334B7F461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635158"/>
              </p:ext>
            </p:extLst>
          </p:nvPr>
        </p:nvGraphicFramePr>
        <p:xfrm>
          <a:off x="4789109" y="1675645"/>
          <a:ext cx="3714344" cy="4023360"/>
        </p:xfrm>
        <a:graphic>
          <a:graphicData uri="http://schemas.openxmlformats.org/drawingml/2006/table">
            <a:tbl>
              <a:tblPr/>
              <a:tblGrid>
                <a:gridCol w="1857172">
                  <a:extLst>
                    <a:ext uri="{9D8B030D-6E8A-4147-A177-3AD203B41FA5}">
                      <a16:colId xmlns:a16="http://schemas.microsoft.com/office/drawing/2014/main" val="2462259391"/>
                    </a:ext>
                  </a:extLst>
                </a:gridCol>
                <a:gridCol w="1857172">
                  <a:extLst>
                    <a:ext uri="{9D8B030D-6E8A-4147-A177-3AD203B41FA5}">
                      <a16:colId xmlns:a16="http://schemas.microsoft.com/office/drawing/2014/main" val="3282373722"/>
                    </a:ext>
                  </a:extLst>
                </a:gridCol>
              </a:tblGrid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DELTA </a:t>
                      </a:r>
                      <a:r>
                        <a:rPr lang="en-US" b="1" dirty="0" err="1"/>
                        <a:t>skala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IQ </a:t>
                      </a:r>
                      <a:r>
                        <a:rPr lang="en-US" b="1" dirty="0" err="1"/>
                        <a:t>skor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677214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mtIQ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80.70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332803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manIQ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82.78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29483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faIQ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99.21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014354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geiIQ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80.15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197134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/>
                        <a:t>depIQ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97.50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205984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eaIQ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67.38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482061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parIQ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92.98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220076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sodIQ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86.04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816819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pdIQ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103.18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858999"/>
                  </a:ext>
                </a:extLst>
              </a:tr>
              <a:tr h="3543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DELTA total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82.57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52925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A3CAF10-8686-2BE0-4CF0-74593C993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198306"/>
              </p:ext>
            </p:extLst>
          </p:nvPr>
        </p:nvGraphicFramePr>
        <p:xfrm>
          <a:off x="8503453" y="557645"/>
          <a:ext cx="2963123" cy="5935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7968">
                  <a:extLst>
                    <a:ext uri="{9D8B030D-6E8A-4147-A177-3AD203B41FA5}">
                      <a16:colId xmlns:a16="http://schemas.microsoft.com/office/drawing/2014/main" val="899048195"/>
                    </a:ext>
                  </a:extLst>
                </a:gridCol>
                <a:gridCol w="585155">
                  <a:extLst>
                    <a:ext uri="{9D8B030D-6E8A-4147-A177-3AD203B41FA5}">
                      <a16:colId xmlns:a16="http://schemas.microsoft.com/office/drawing/2014/main" val="2246026289"/>
                    </a:ext>
                  </a:extLst>
                </a:gridCol>
              </a:tblGrid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1 - </a:t>
                      </a:r>
                      <a:r>
                        <a:rPr lang="en-US" sz="1400" kern="100" dirty="0" err="1">
                          <a:effectLst/>
                        </a:rPr>
                        <a:t>Shizoid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80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537864207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2A - Avoidant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69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3161773361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2B - Depressive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79</a:t>
                      </a:r>
                      <a:endParaRPr lang="en-US" sz="1400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4069000500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3 - Dependent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782897222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4 - Histrionic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51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908609087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5 - Narcissistic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77</a:t>
                      </a:r>
                      <a:endParaRPr lang="en-US" sz="1400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570557711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6A - Antisocial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64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91310540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6B - Sadistic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64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486748393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7 - Compulsive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44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4294818455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8A - Negativistic Pas-Agr.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47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3480850298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8B - Masochistic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84</a:t>
                      </a:r>
                      <a:endParaRPr lang="en-US" sz="1400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84295832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3285234548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 - Schizotypal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64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154742920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C - Borderline 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59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808910335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 - Paranoid 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30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840515588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305660976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 - Anxiety 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24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467970479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H - Somatoform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43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4103363088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 - Bipolar: Manic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69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823867138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 - Dysthymia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65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834851557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B - Alcohol Dependence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63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112542540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T - Drug Dependence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62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909198521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R - PTSD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40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1830591769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078661432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SS - Thought Disorder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82339254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CC - Major Depression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52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060690859"/>
                  </a:ext>
                </a:extLst>
              </a:tr>
              <a:tr h="1611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PP - Delusional Disorder</a:t>
                      </a:r>
                      <a:endParaRPr lang="en-US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60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64" marR="64464" marT="0" marB="0" anchor="b"/>
                </a:tc>
                <a:extLst>
                  <a:ext uri="{0D108BD9-81ED-4DB2-BD59-A6C34878D82A}">
                    <a16:rowId xmlns:a16="http://schemas.microsoft.com/office/drawing/2014/main" val="2198777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25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CD19F-5B1A-A948-2BDB-1FFC8ADF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Sadržaj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predavanja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E581E-5880-5767-047A-B9D5E714E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912"/>
            <a:ext cx="10515600" cy="45950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/>
              <a:t>1. </a:t>
            </a:r>
            <a:r>
              <a:rPr lang="en-US" sz="2600" b="1" dirty="0" err="1"/>
              <a:t>Ličnost</a:t>
            </a:r>
            <a:r>
              <a:rPr lang="en-US" sz="2600" b="1" dirty="0"/>
              <a:t> </a:t>
            </a:r>
            <a:r>
              <a:rPr lang="en-US" sz="2600" b="1" dirty="0" err="1"/>
              <a:t>i</a:t>
            </a:r>
            <a:r>
              <a:rPr lang="en-US" sz="2600" b="1" dirty="0"/>
              <a:t> </a:t>
            </a:r>
            <a:r>
              <a:rPr lang="en-US" sz="2600" b="1" dirty="0" err="1"/>
              <a:t>poremećaji</a:t>
            </a:r>
            <a:r>
              <a:rPr lang="en-US" sz="2600" b="1" dirty="0"/>
              <a:t> </a:t>
            </a:r>
            <a:r>
              <a:rPr lang="en-US" sz="2600" b="1" dirty="0" err="1"/>
              <a:t>ličnosti</a:t>
            </a:r>
            <a:r>
              <a:rPr lang="en-US" sz="2600" b="1" dirty="0"/>
              <a:t> u </a:t>
            </a:r>
            <a:r>
              <a:rPr lang="en-US" sz="2600" b="1" dirty="0" err="1"/>
              <a:t>dva</a:t>
            </a:r>
            <a:r>
              <a:rPr lang="en-US" sz="2600" b="1" dirty="0"/>
              <a:t> </a:t>
            </a:r>
            <a:r>
              <a:rPr lang="en-US" sz="2600" b="1" dirty="0" err="1"/>
              <a:t>modela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Medicinski</a:t>
            </a:r>
            <a:r>
              <a:rPr lang="en-US" sz="2600" dirty="0"/>
              <a:t> vs. </a:t>
            </a:r>
            <a:r>
              <a:rPr lang="en-US" sz="2600" dirty="0" err="1"/>
              <a:t>empirijski</a:t>
            </a:r>
            <a:r>
              <a:rPr lang="en-US" sz="2600" dirty="0"/>
              <a:t> </a:t>
            </a:r>
            <a:r>
              <a:rPr lang="en-US" sz="2600" dirty="0" err="1"/>
              <a:t>pristup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Zašto</a:t>
            </a:r>
            <a:r>
              <a:rPr lang="en-US" sz="2600" dirty="0"/>
              <a:t> </a:t>
            </a:r>
            <a:r>
              <a:rPr lang="en-US" sz="2600" dirty="0" err="1"/>
              <a:t>isti</a:t>
            </a:r>
            <a:r>
              <a:rPr lang="en-US" sz="2600" dirty="0"/>
              <a:t> </a:t>
            </a:r>
            <a:r>
              <a:rPr lang="en-US" sz="2600" dirty="0" err="1"/>
              <a:t>čovek</a:t>
            </a:r>
            <a:r>
              <a:rPr lang="en-US" sz="2600" dirty="0"/>
              <a:t> „</a:t>
            </a:r>
            <a:r>
              <a:rPr lang="en-US" sz="2600" dirty="0" err="1"/>
              <a:t>izgleda</a:t>
            </a:r>
            <a:r>
              <a:rPr lang="en-US" sz="2600" dirty="0"/>
              <a:t>“ </a:t>
            </a:r>
            <a:r>
              <a:rPr lang="en-US" sz="2600" dirty="0" err="1"/>
              <a:t>drugačije</a:t>
            </a:r>
            <a:r>
              <a:rPr lang="en-US" sz="2600" dirty="0"/>
              <a:t> u </a:t>
            </a:r>
            <a:r>
              <a:rPr lang="en-US" sz="2600" dirty="0" err="1"/>
              <a:t>dva</a:t>
            </a:r>
            <a:r>
              <a:rPr lang="en-US" sz="2600" dirty="0"/>
              <a:t> </a:t>
            </a:r>
            <a:r>
              <a:rPr lang="en-US" sz="2600" dirty="0" err="1"/>
              <a:t>sistema</a:t>
            </a:r>
            <a:endParaRPr lang="en-US" sz="2600" dirty="0"/>
          </a:p>
          <a:p>
            <a:pPr>
              <a:buNone/>
            </a:pPr>
            <a:r>
              <a:rPr lang="en-US" sz="2600" b="1" dirty="0"/>
              <a:t>2. </a:t>
            </a:r>
            <a:r>
              <a:rPr lang="en-US" sz="2600" b="1" dirty="0" err="1"/>
              <a:t>Slabosti</a:t>
            </a:r>
            <a:r>
              <a:rPr lang="en-US" sz="2600" b="1" dirty="0"/>
              <a:t> </a:t>
            </a:r>
            <a:r>
              <a:rPr lang="en-US" sz="2600" b="1" dirty="0" err="1"/>
              <a:t>kategorijalnih</a:t>
            </a:r>
            <a:r>
              <a:rPr lang="en-US" sz="2600" b="1" dirty="0"/>
              <a:t> </a:t>
            </a:r>
            <a:r>
              <a:rPr lang="en-US" sz="2600" b="1" dirty="0" err="1"/>
              <a:t>modela</a:t>
            </a:r>
            <a:r>
              <a:rPr lang="en-US" sz="2600" b="1" dirty="0"/>
              <a:t> (DSM/ICD)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Struktura</a:t>
            </a:r>
            <a:r>
              <a:rPr lang="en-US" sz="2600" dirty="0"/>
              <a:t>, </a:t>
            </a:r>
            <a:r>
              <a:rPr lang="en-US" sz="2600" dirty="0" err="1"/>
              <a:t>pouzdanost</a:t>
            </a:r>
            <a:r>
              <a:rPr lang="en-US" sz="2600" dirty="0"/>
              <a:t>, </a:t>
            </a:r>
            <a:r>
              <a:rPr lang="en-US" sz="2600" dirty="0" err="1"/>
              <a:t>validnost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Komorbiditet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nedostatak</a:t>
            </a:r>
            <a:r>
              <a:rPr lang="en-US" sz="2600" dirty="0"/>
              <a:t> </a:t>
            </a:r>
            <a:r>
              <a:rPr lang="en-US" sz="2600" dirty="0" err="1"/>
              <a:t>teorije</a:t>
            </a:r>
            <a:endParaRPr lang="en-US" sz="2600" dirty="0"/>
          </a:p>
          <a:p>
            <a:pPr>
              <a:buNone/>
            </a:pPr>
            <a:r>
              <a:rPr lang="en-US" sz="2600" b="1" dirty="0"/>
              <a:t>3. </a:t>
            </a:r>
            <a:r>
              <a:rPr lang="en-US" sz="2600" b="1" dirty="0" err="1"/>
              <a:t>Savremena</a:t>
            </a:r>
            <a:r>
              <a:rPr lang="en-US" sz="2600" b="1" dirty="0"/>
              <a:t> </a:t>
            </a:r>
            <a:r>
              <a:rPr lang="en-US" sz="2600" b="1" dirty="0" err="1"/>
              <a:t>rešenja</a:t>
            </a:r>
            <a:r>
              <a:rPr lang="en-US" sz="2600" b="1" dirty="0"/>
              <a:t> (DSM-5 AMPD </a:t>
            </a:r>
            <a:r>
              <a:rPr lang="en-US" sz="2600" b="1" dirty="0" err="1"/>
              <a:t>i</a:t>
            </a:r>
            <a:r>
              <a:rPr lang="en-US" sz="2600" b="1" dirty="0"/>
              <a:t> ICD-11)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Dimenzionalni</a:t>
            </a:r>
            <a:r>
              <a:rPr lang="en-US" sz="2600" dirty="0"/>
              <a:t> </a:t>
            </a:r>
            <a:r>
              <a:rPr lang="en-US" sz="2600" dirty="0" err="1"/>
              <a:t>pristupi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Funkcionisanje</a:t>
            </a:r>
            <a:r>
              <a:rPr lang="en-US" sz="2600" dirty="0"/>
              <a:t> </a:t>
            </a:r>
            <a:r>
              <a:rPr lang="en-US" sz="2600" dirty="0" err="1"/>
              <a:t>ličnosti</a:t>
            </a:r>
            <a:r>
              <a:rPr lang="en-US" sz="2600" dirty="0"/>
              <a:t> + </a:t>
            </a:r>
            <a:r>
              <a:rPr lang="en-US" sz="2600" dirty="0" err="1"/>
              <a:t>domeni</a:t>
            </a:r>
            <a:endParaRPr lang="en-US" sz="26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14007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644E4-4F9B-9234-7B31-53F371314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pokazuju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testovi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C21B3-E8D4-B3F5-C73B-90140CCD5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/>
              <a:t>Ni </a:t>
            </a:r>
            <a:r>
              <a:rPr lang="en-US" b="1" dirty="0" err="1"/>
              <a:t>jedna</a:t>
            </a:r>
            <a:r>
              <a:rPr lang="en-US" b="1" dirty="0"/>
              <a:t> </a:t>
            </a:r>
            <a:r>
              <a:rPr lang="en-US" b="1" dirty="0" err="1"/>
              <a:t>skala</a:t>
            </a:r>
            <a:r>
              <a:rPr lang="en-US" b="1" dirty="0"/>
              <a:t> </a:t>
            </a:r>
            <a:r>
              <a:rPr lang="en-US" b="1" dirty="0" err="1"/>
              <a:t>teških</a:t>
            </a:r>
            <a:r>
              <a:rPr lang="en-US" b="1" dirty="0"/>
              <a:t> </a:t>
            </a:r>
            <a:r>
              <a:rPr lang="en-US" b="1" dirty="0" err="1"/>
              <a:t>poremećaja</a:t>
            </a:r>
            <a:r>
              <a:rPr lang="en-US" b="1" dirty="0"/>
              <a:t> </a:t>
            </a:r>
            <a:r>
              <a:rPr lang="en-US" b="1" dirty="0" err="1"/>
              <a:t>ličnosti</a:t>
            </a:r>
            <a:r>
              <a:rPr lang="en-US" b="1" dirty="0"/>
              <a:t> </a:t>
            </a:r>
            <a:r>
              <a:rPr lang="en-US" b="1" dirty="0" err="1"/>
              <a:t>nije</a:t>
            </a:r>
            <a:r>
              <a:rPr lang="en-US" b="1" dirty="0"/>
              <a:t> </a:t>
            </a:r>
            <a:r>
              <a:rPr lang="en-US" b="1" dirty="0" err="1"/>
              <a:t>povišena</a:t>
            </a:r>
            <a:br>
              <a:rPr lang="en-US" dirty="0"/>
            </a:br>
            <a:r>
              <a:rPr lang="en-US" dirty="0"/>
              <a:t>(NEO, DELTA, MCMI-III →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kliničkog</a:t>
            </a:r>
            <a:r>
              <a:rPr lang="en-US" dirty="0"/>
              <a:t> </a:t>
            </a:r>
            <a:r>
              <a:rPr lang="en-US" dirty="0" err="1"/>
              <a:t>praga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/>
              <a:t>Borderline </a:t>
            </a:r>
            <a:r>
              <a:rPr lang="en-US" b="1" dirty="0" err="1"/>
              <a:t>skala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MCMI-III = 59</a:t>
            </a:r>
            <a:br>
              <a:rPr lang="en-US" dirty="0"/>
            </a:br>
            <a:r>
              <a:rPr lang="en-US" dirty="0"/>
              <a:t>(→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dijagnostičkog</a:t>
            </a:r>
            <a:r>
              <a:rPr lang="en-US" dirty="0"/>
              <a:t> </a:t>
            </a:r>
            <a:r>
              <a:rPr lang="en-US" dirty="0" err="1"/>
              <a:t>praga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/>
              <a:t>Nema </a:t>
            </a:r>
            <a:r>
              <a:rPr lang="en-US" b="1" dirty="0" err="1"/>
              <a:t>psihotičnih</a:t>
            </a:r>
            <a:r>
              <a:rPr lang="en-US" b="1" dirty="0"/>
              <a:t> </a:t>
            </a:r>
            <a:r>
              <a:rPr lang="en-US" b="1" dirty="0" err="1"/>
              <a:t>markera</a:t>
            </a:r>
            <a:br>
              <a:rPr lang="en-US" dirty="0"/>
            </a:br>
            <a:r>
              <a:rPr lang="en-US" dirty="0"/>
              <a:t>(Delta = </a:t>
            </a:r>
            <a:r>
              <a:rPr lang="en-US" dirty="0" err="1"/>
              <a:t>niska</a:t>
            </a:r>
            <a:r>
              <a:rPr lang="en-US" dirty="0"/>
              <a:t>; severe syndrome </a:t>
            </a:r>
            <a:r>
              <a:rPr lang="en-US" dirty="0" err="1"/>
              <a:t>skale</a:t>
            </a:r>
            <a:r>
              <a:rPr lang="en-US" dirty="0"/>
              <a:t> = </a:t>
            </a:r>
            <a:r>
              <a:rPr lang="en-US" dirty="0" err="1"/>
              <a:t>niske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Dominantne</a:t>
            </a:r>
            <a:r>
              <a:rPr lang="en-US" b="1" dirty="0"/>
              <a:t> </a:t>
            </a:r>
            <a:r>
              <a:rPr lang="en-US" b="1" dirty="0" err="1"/>
              <a:t>crte</a:t>
            </a:r>
            <a:r>
              <a:rPr lang="en-US" b="1" dirty="0"/>
              <a:t>: </a:t>
            </a:r>
            <a:r>
              <a:rPr lang="en-US" b="1" dirty="0" err="1"/>
              <a:t>introvertna</a:t>
            </a:r>
            <a:r>
              <a:rPr lang="en-US" b="1" dirty="0"/>
              <a:t>, </a:t>
            </a:r>
            <a:r>
              <a:rPr lang="en-US" b="1" dirty="0" err="1"/>
              <a:t>dobroćudna</a:t>
            </a:r>
            <a:r>
              <a:rPr lang="en-US" b="1" dirty="0"/>
              <a:t>, </a:t>
            </a:r>
            <a:r>
              <a:rPr lang="en-US" b="1" dirty="0" err="1"/>
              <a:t>visoko</a:t>
            </a:r>
            <a:r>
              <a:rPr lang="en-US" b="1" dirty="0"/>
              <a:t> </a:t>
            </a:r>
            <a:r>
              <a:rPr lang="en-US" b="1" dirty="0" err="1"/>
              <a:t>otvorena</a:t>
            </a:r>
            <a:r>
              <a:rPr lang="en-US" b="1" dirty="0"/>
              <a:t>, </a:t>
            </a:r>
            <a:r>
              <a:rPr lang="en-US" b="1" dirty="0" err="1"/>
              <a:t>senzitivna</a:t>
            </a:r>
            <a:br>
              <a:rPr lang="en-US" dirty="0"/>
            </a:br>
            <a:r>
              <a:rPr lang="en-US" dirty="0"/>
              <a:t>(ne </a:t>
            </a:r>
            <a:r>
              <a:rPr lang="en-US" dirty="0" err="1"/>
              <a:t>liči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BPD,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ASPD,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manipulativne</a:t>
            </a:r>
            <a:r>
              <a:rPr lang="en-US" dirty="0"/>
              <a:t> </a:t>
            </a:r>
            <a:r>
              <a:rPr lang="en-US" dirty="0" err="1"/>
              <a:t>stilove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Glavni</a:t>
            </a:r>
            <a:r>
              <a:rPr lang="en-US" b="1" dirty="0"/>
              <a:t> problem: </a:t>
            </a:r>
            <a:r>
              <a:rPr lang="en-US" b="1" dirty="0" err="1"/>
              <a:t>niska</a:t>
            </a:r>
            <a:r>
              <a:rPr lang="en-US" b="1" dirty="0"/>
              <a:t> </a:t>
            </a:r>
            <a:r>
              <a:rPr lang="en-US" b="1" dirty="0" err="1"/>
              <a:t>samokontrola</a:t>
            </a:r>
            <a:r>
              <a:rPr lang="en-US" b="1" dirty="0"/>
              <a:t> + </a:t>
            </a:r>
            <a:r>
              <a:rPr lang="en-US" b="1" dirty="0" err="1"/>
              <a:t>visok</a:t>
            </a:r>
            <a:r>
              <a:rPr lang="en-US" b="1" dirty="0"/>
              <a:t> </a:t>
            </a:r>
            <a:r>
              <a:rPr lang="en-US" b="1" dirty="0" err="1"/>
              <a:t>afektivni</a:t>
            </a:r>
            <a:r>
              <a:rPr lang="en-US" b="1" dirty="0"/>
              <a:t> </a:t>
            </a:r>
            <a:r>
              <a:rPr lang="en-US" b="1" dirty="0" err="1"/>
              <a:t>naboj</a:t>
            </a:r>
            <a:br>
              <a:rPr lang="en-US" dirty="0"/>
            </a:br>
            <a:r>
              <a:rPr lang="en-US" dirty="0"/>
              <a:t>(→ </a:t>
            </a:r>
            <a:r>
              <a:rPr lang="en-US" dirty="0" err="1"/>
              <a:t>reaktivno</a:t>
            </a:r>
            <a:r>
              <a:rPr lang="en-US" dirty="0"/>
              <a:t>, ne </a:t>
            </a:r>
            <a:r>
              <a:rPr lang="en-US" dirty="0" err="1"/>
              <a:t>strukturno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/>
              <a:t>Slabija</a:t>
            </a:r>
            <a:r>
              <a:rPr lang="en-US" b="1" dirty="0"/>
              <a:t> </a:t>
            </a:r>
            <a:r>
              <a:rPr lang="en-US" b="1" dirty="0" err="1"/>
              <a:t>kontrola</a:t>
            </a:r>
            <a:r>
              <a:rPr lang="en-US" b="1" dirty="0"/>
              <a:t> </a:t>
            </a:r>
            <a:r>
              <a:rPr lang="en-US" b="1" dirty="0" err="1"/>
              <a:t>impulsa</a:t>
            </a:r>
            <a:r>
              <a:rPr lang="en-US" b="1" dirty="0"/>
              <a:t> </a:t>
            </a:r>
            <a:r>
              <a:rPr lang="en-US" b="1" dirty="0" err="1"/>
              <a:t>prisutna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 err="1"/>
              <a:t>Interpersonalno</a:t>
            </a:r>
            <a:r>
              <a:rPr lang="en-US" b="1" dirty="0"/>
              <a:t>: </a:t>
            </a:r>
            <a:r>
              <a:rPr lang="en-US" b="1" dirty="0" err="1"/>
              <a:t>povučena</a:t>
            </a:r>
            <a:r>
              <a:rPr lang="en-US" b="1" dirty="0"/>
              <a:t>, </a:t>
            </a:r>
            <a:r>
              <a:rPr lang="en-US" b="1" dirty="0" err="1"/>
              <a:t>senzitivna</a:t>
            </a:r>
            <a:r>
              <a:rPr lang="en-US" b="1" dirty="0"/>
              <a:t>, </a:t>
            </a:r>
            <a:r>
              <a:rPr lang="en-US" b="1" dirty="0" err="1"/>
              <a:t>topla</a:t>
            </a:r>
            <a:br>
              <a:rPr lang="en-US" dirty="0"/>
            </a:br>
            <a:r>
              <a:rPr lang="en-US" dirty="0"/>
              <a:t>(→ anti-GPL </a:t>
            </a:r>
            <a:r>
              <a:rPr lang="en-US" dirty="0" err="1"/>
              <a:t>profil</a:t>
            </a:r>
            <a:r>
              <a:rPr lang="en-US" dirty="0"/>
              <a:t>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82846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8B06-1352-BAAB-5DE7-C715D561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Ako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borderline…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jeste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osovina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643E4-6638-4357-D758-B4E10AE03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 err="1"/>
              <a:t>Identitetski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psihoseksualni</a:t>
            </a:r>
            <a:r>
              <a:rPr lang="en-US" sz="3200" b="1" dirty="0"/>
              <a:t> </a:t>
            </a:r>
            <a:r>
              <a:rPr lang="en-US" sz="3200" b="1" dirty="0" err="1"/>
              <a:t>konflikt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 err="1"/>
              <a:t>nejasno</a:t>
            </a:r>
            <a:r>
              <a:rPr lang="en-US" sz="3200" dirty="0"/>
              <a:t> </a:t>
            </a:r>
            <a:r>
              <a:rPr lang="en-US" sz="3200" dirty="0" err="1"/>
              <a:t>osećanje</a:t>
            </a:r>
            <a:r>
              <a:rPr lang="en-US" sz="3200" dirty="0"/>
              <a:t> </a:t>
            </a:r>
            <a:r>
              <a:rPr lang="en-US" sz="3200" dirty="0" err="1"/>
              <a:t>pripadanja</a:t>
            </a:r>
            <a:r>
              <a:rPr lang="en-US" sz="3200" dirty="0"/>
              <a:t>, ko je, </a:t>
            </a:r>
            <a:r>
              <a:rPr lang="en-US" sz="3200" dirty="0" err="1"/>
              <a:t>šta</a:t>
            </a:r>
            <a:r>
              <a:rPr lang="en-US" sz="3200" dirty="0"/>
              <a:t> </a:t>
            </a:r>
            <a:r>
              <a:rPr lang="en-US" sz="3200" dirty="0" err="1"/>
              <a:t>želi</a:t>
            </a:r>
            <a:r>
              <a:rPr lang="en-US" sz="3200" dirty="0"/>
              <a:t>, </a:t>
            </a:r>
            <a:r>
              <a:rPr lang="en-US" sz="3200" dirty="0" err="1"/>
              <a:t>kome</a:t>
            </a:r>
            <a:r>
              <a:rPr lang="en-US" sz="3200" dirty="0"/>
              <a:t> se </a:t>
            </a:r>
            <a:r>
              <a:rPr lang="en-US" sz="3200" dirty="0" err="1"/>
              <a:t>orijentiše</a:t>
            </a:r>
            <a:r>
              <a:rPr lang="en-US" sz="3200" dirty="0"/>
              <a:t>)</a:t>
            </a:r>
          </a:p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 err="1"/>
              <a:t>Telesni</a:t>
            </a:r>
            <a:r>
              <a:rPr lang="en-US" sz="3200" b="1" dirty="0"/>
              <a:t> self-</a:t>
            </a:r>
            <a:r>
              <a:rPr lang="en-US" sz="3200" b="1" dirty="0" err="1"/>
              <a:t>koncept</a:t>
            </a:r>
            <a:r>
              <a:rPr lang="en-US" sz="3200" b="1" dirty="0"/>
              <a:t> </a:t>
            </a:r>
            <a:r>
              <a:rPr lang="en-US" sz="3200" b="1" dirty="0" err="1"/>
              <a:t>narušen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 err="1"/>
              <a:t>nelagodnost</a:t>
            </a:r>
            <a:r>
              <a:rPr lang="en-US" sz="3200" dirty="0"/>
              <a:t>, </a:t>
            </a:r>
            <a:r>
              <a:rPr lang="en-US" sz="3200" dirty="0" err="1"/>
              <a:t>izbegavanje</a:t>
            </a:r>
            <a:r>
              <a:rPr lang="en-US" sz="3200" dirty="0"/>
              <a:t> </a:t>
            </a:r>
            <a:r>
              <a:rPr lang="en-US" sz="3200" dirty="0" err="1"/>
              <a:t>sopstvenog</a:t>
            </a:r>
            <a:r>
              <a:rPr lang="en-US" sz="3200" dirty="0"/>
              <a:t> </a:t>
            </a:r>
            <a:r>
              <a:rPr lang="en-US" sz="3200" dirty="0" err="1"/>
              <a:t>tela</a:t>
            </a:r>
            <a:r>
              <a:rPr lang="en-US" sz="3200" dirty="0"/>
              <a:t>, </a:t>
            </a:r>
            <a:r>
              <a:rPr lang="en-US" sz="3200" dirty="0" err="1"/>
              <a:t>prikrivanje</a:t>
            </a:r>
            <a:r>
              <a:rPr lang="en-US" sz="3200" dirty="0"/>
              <a:t>)</a:t>
            </a:r>
          </a:p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 err="1"/>
              <a:t>Introvertna</a:t>
            </a:r>
            <a:r>
              <a:rPr lang="en-US" sz="3200" b="1" dirty="0"/>
              <a:t>, </a:t>
            </a:r>
            <a:r>
              <a:rPr lang="en-US" sz="3200" b="1" dirty="0" err="1"/>
              <a:t>povučena</a:t>
            </a:r>
            <a:r>
              <a:rPr lang="en-US" sz="3200" b="1" dirty="0"/>
              <a:t>, </a:t>
            </a:r>
            <a:r>
              <a:rPr lang="en-US" sz="3200" b="1" dirty="0" err="1"/>
              <a:t>senzitivna</a:t>
            </a:r>
            <a:r>
              <a:rPr lang="en-US" sz="3200" b="1" dirty="0"/>
              <a:t> </a:t>
            </a:r>
            <a:r>
              <a:rPr lang="en-US" sz="3200" b="1" dirty="0" err="1"/>
              <a:t>struktura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 err="1"/>
              <a:t>niska</a:t>
            </a:r>
            <a:r>
              <a:rPr lang="en-US" sz="3200" dirty="0"/>
              <a:t> </a:t>
            </a:r>
            <a:r>
              <a:rPr lang="en-US" sz="3200" dirty="0" err="1"/>
              <a:t>socijabilnost</a:t>
            </a:r>
            <a:r>
              <a:rPr lang="en-US" sz="3200" dirty="0"/>
              <a:t>, </a:t>
            </a:r>
            <a:r>
              <a:rPr lang="en-US" sz="3200" dirty="0" err="1"/>
              <a:t>visok</a:t>
            </a:r>
            <a:r>
              <a:rPr lang="en-US" sz="3200" dirty="0"/>
              <a:t> </a:t>
            </a:r>
            <a:r>
              <a:rPr lang="en-US" sz="3200" dirty="0" err="1"/>
              <a:t>stid</a:t>
            </a:r>
            <a:r>
              <a:rPr lang="en-US" sz="3200" dirty="0"/>
              <a:t>, </a:t>
            </a:r>
            <a:r>
              <a:rPr lang="en-US" sz="3200" dirty="0" err="1"/>
              <a:t>visok</a:t>
            </a:r>
            <a:r>
              <a:rPr lang="en-US" sz="3200" dirty="0"/>
              <a:t> </a:t>
            </a:r>
            <a:r>
              <a:rPr lang="en-US" sz="3200" dirty="0" err="1"/>
              <a:t>interpersonalni</a:t>
            </a:r>
            <a:r>
              <a:rPr lang="en-US" sz="3200" dirty="0"/>
              <a:t> </a:t>
            </a:r>
            <a:r>
              <a:rPr lang="en-US" sz="3200" dirty="0" err="1"/>
              <a:t>oprez</a:t>
            </a:r>
            <a:r>
              <a:rPr lang="en-US" sz="3200" dirty="0"/>
              <a:t>)</a:t>
            </a:r>
          </a:p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 err="1"/>
              <a:t>Reaktivna</a:t>
            </a:r>
            <a:r>
              <a:rPr lang="en-US" sz="3200" b="1" dirty="0"/>
              <a:t> </a:t>
            </a:r>
            <a:r>
              <a:rPr lang="en-US" sz="3200" b="1" dirty="0" err="1"/>
              <a:t>impulsivnost</a:t>
            </a:r>
            <a:endParaRPr lang="en-US" sz="3200" b="1" dirty="0"/>
          </a:p>
          <a:p>
            <a:pPr>
              <a:buNone/>
            </a:pPr>
            <a:r>
              <a:rPr lang="en-US" sz="3200" dirty="0"/>
              <a:t>   (</a:t>
            </a:r>
            <a:r>
              <a:rPr lang="en-US" sz="3200" dirty="0" err="1"/>
              <a:t>javlja</a:t>
            </a:r>
            <a:r>
              <a:rPr lang="en-US" sz="3200" dirty="0"/>
              <a:t> se pod </a:t>
            </a:r>
            <a:r>
              <a:rPr lang="en-US" sz="3200" dirty="0" err="1"/>
              <a:t>jakim</a:t>
            </a:r>
            <a:r>
              <a:rPr lang="en-US" sz="3200" dirty="0"/>
              <a:t> </a:t>
            </a:r>
            <a:r>
              <a:rPr lang="en-US" sz="3200" dirty="0" err="1"/>
              <a:t>afektom</a:t>
            </a:r>
            <a:r>
              <a:rPr lang="en-US" sz="3200" dirty="0"/>
              <a:t>, ne </a:t>
            </a:r>
            <a:r>
              <a:rPr lang="en-US" sz="3200" dirty="0" err="1"/>
              <a:t>pervazivno</a:t>
            </a:r>
            <a:r>
              <a:rPr lang="en-US" sz="3200" dirty="0"/>
              <a:t>)</a:t>
            </a:r>
          </a:p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 err="1"/>
              <a:t>Dominantni</a:t>
            </a:r>
            <a:r>
              <a:rPr lang="en-US" sz="3200" b="1" dirty="0"/>
              <a:t> </a:t>
            </a:r>
            <a:r>
              <a:rPr lang="en-US" sz="3200" b="1" dirty="0" err="1"/>
              <a:t>afekti</a:t>
            </a:r>
            <a:r>
              <a:rPr lang="en-US" sz="3200" b="1" dirty="0"/>
              <a:t>: </a:t>
            </a:r>
            <a:r>
              <a:rPr lang="en-US" sz="3200" b="1" dirty="0" err="1"/>
              <a:t>stid</a:t>
            </a:r>
            <a:r>
              <a:rPr lang="en-US" sz="3200" b="1" dirty="0"/>
              <a:t>, </a:t>
            </a:r>
            <a:r>
              <a:rPr lang="en-US" sz="3200" b="1" dirty="0" err="1"/>
              <a:t>strah</a:t>
            </a:r>
            <a:r>
              <a:rPr lang="en-US" sz="3200" b="1" dirty="0"/>
              <a:t>, </a:t>
            </a:r>
            <a:r>
              <a:rPr lang="en-US" sz="3200" b="1" dirty="0" err="1"/>
              <a:t>nesigurnost</a:t>
            </a:r>
            <a:br>
              <a:rPr lang="en-US" sz="3200" dirty="0"/>
            </a:br>
            <a:r>
              <a:rPr lang="en-US" sz="3200" dirty="0"/>
              <a:t>(ne </a:t>
            </a:r>
            <a:r>
              <a:rPr lang="en-US" sz="3200" dirty="0" err="1"/>
              <a:t>bes</a:t>
            </a:r>
            <a:r>
              <a:rPr lang="en-US" sz="3200" dirty="0"/>
              <a:t>, </a:t>
            </a:r>
            <a:r>
              <a:rPr lang="en-US" sz="3200" dirty="0" err="1"/>
              <a:t>neprijateljstvo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dramatične</a:t>
            </a:r>
            <a:r>
              <a:rPr lang="en-US" sz="3200" dirty="0"/>
              <a:t> </a:t>
            </a:r>
            <a:r>
              <a:rPr lang="en-US" sz="3200" dirty="0" err="1"/>
              <a:t>relacije</a:t>
            </a:r>
            <a:r>
              <a:rPr lang="en-US" sz="3200" dirty="0"/>
              <a:t>)</a:t>
            </a:r>
          </a:p>
          <a:p>
            <a:pPr>
              <a:buNone/>
            </a:pPr>
            <a:r>
              <a:rPr lang="en-US" sz="3200" dirty="0"/>
              <a:t>• </a:t>
            </a:r>
            <a:r>
              <a:rPr lang="en-US" sz="3200" b="1" dirty="0"/>
              <a:t>Visoka </a:t>
            </a:r>
            <a:r>
              <a:rPr lang="en-US" sz="3200" b="1" dirty="0" err="1"/>
              <a:t>otvorenost</a:t>
            </a:r>
            <a:r>
              <a:rPr lang="en-US" sz="3200" b="1" dirty="0"/>
              <a:t> + </a:t>
            </a:r>
            <a:r>
              <a:rPr lang="en-US" sz="3200" b="1" dirty="0" err="1"/>
              <a:t>slaba</a:t>
            </a:r>
            <a:r>
              <a:rPr lang="en-US" sz="3200" b="1" dirty="0"/>
              <a:t> </a:t>
            </a:r>
            <a:r>
              <a:rPr lang="en-US" sz="3200" b="1" dirty="0" err="1"/>
              <a:t>kontrola</a:t>
            </a:r>
            <a:r>
              <a:rPr lang="en-US" sz="3200" b="1" dirty="0"/>
              <a:t> </a:t>
            </a:r>
            <a:r>
              <a:rPr lang="en-US" sz="3200" b="1" dirty="0" err="1"/>
              <a:t>impulsa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 err="1"/>
              <a:t>kombinacija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</a:t>
            </a:r>
            <a:r>
              <a:rPr lang="en-US" sz="3200" dirty="0" err="1"/>
              <a:t>deluje</a:t>
            </a:r>
            <a:r>
              <a:rPr lang="en-US" sz="3200" dirty="0"/>
              <a:t> </a:t>
            </a:r>
            <a:r>
              <a:rPr lang="en-US" sz="3200" dirty="0" err="1"/>
              <a:t>haotično</a:t>
            </a:r>
            <a:r>
              <a:rPr lang="en-US" sz="3200" dirty="0"/>
              <a:t>, </a:t>
            </a:r>
            <a:r>
              <a:rPr lang="en-US" sz="3200" dirty="0" err="1"/>
              <a:t>ali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</a:t>
            </a:r>
            <a:r>
              <a:rPr lang="en-US" sz="3200" dirty="0" err="1"/>
              <a:t>obrazac</a:t>
            </a:r>
            <a:r>
              <a:rPr lang="en-US" sz="3200" dirty="0"/>
              <a:t> PL)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 err="1"/>
              <a:t>Ključno</a:t>
            </a:r>
            <a:r>
              <a:rPr lang="en-US" sz="3200" b="1" dirty="0"/>
              <a:t>:</a:t>
            </a:r>
            <a:br>
              <a:rPr lang="en-US" sz="3200" dirty="0"/>
            </a:br>
            <a:r>
              <a:rPr lang="en-US" sz="3200" b="1" dirty="0"/>
              <a:t>Rodna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psihoseksualna</a:t>
            </a:r>
            <a:r>
              <a:rPr lang="en-US" sz="3200" b="1" dirty="0"/>
              <a:t> </a:t>
            </a:r>
            <a:r>
              <a:rPr lang="en-US" sz="3200" b="1" dirty="0" err="1"/>
              <a:t>pitanja</a:t>
            </a:r>
            <a:r>
              <a:rPr lang="en-US" sz="3200" b="1" dirty="0"/>
              <a:t> se </a:t>
            </a:r>
            <a:r>
              <a:rPr lang="en-US" sz="3200" b="1" dirty="0" err="1"/>
              <a:t>često</a:t>
            </a:r>
            <a:r>
              <a:rPr lang="en-US" sz="3200" b="1" dirty="0"/>
              <a:t> </a:t>
            </a:r>
            <a:r>
              <a:rPr lang="en-US" sz="3200" b="1" dirty="0" err="1"/>
              <a:t>pogrešno</a:t>
            </a:r>
            <a:r>
              <a:rPr lang="en-US" sz="3200" b="1" dirty="0"/>
              <a:t> </a:t>
            </a:r>
            <a:r>
              <a:rPr lang="en-US" sz="3200" b="1" dirty="0" err="1"/>
              <a:t>čitaju</a:t>
            </a:r>
            <a:r>
              <a:rPr lang="en-US" sz="3200" b="1" dirty="0"/>
              <a:t> </a:t>
            </a:r>
            <a:r>
              <a:rPr lang="en-US" sz="3200" b="1" dirty="0" err="1"/>
              <a:t>kao</a:t>
            </a:r>
            <a:r>
              <a:rPr lang="en-US" sz="3200" b="1" dirty="0"/>
              <a:t> „</a:t>
            </a:r>
            <a:r>
              <a:rPr lang="en-US" sz="3200" b="1" dirty="0" err="1"/>
              <a:t>nestabilan</a:t>
            </a:r>
            <a:r>
              <a:rPr lang="en-US" sz="3200" b="1" dirty="0"/>
              <a:t> </a:t>
            </a:r>
            <a:r>
              <a:rPr lang="en-US" sz="3200" b="1" dirty="0" err="1"/>
              <a:t>identitet</a:t>
            </a:r>
            <a:r>
              <a:rPr lang="en-US" sz="3200" b="1" dirty="0"/>
              <a:t>“ →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dijagnoza</a:t>
            </a:r>
            <a:r>
              <a:rPr lang="en-US" sz="3200" b="1" dirty="0"/>
              <a:t> </a:t>
            </a:r>
            <a:r>
              <a:rPr lang="en-US" sz="3200" b="1" dirty="0" err="1"/>
              <a:t>brzo</a:t>
            </a:r>
            <a:r>
              <a:rPr lang="en-US" sz="3200" b="1" dirty="0"/>
              <a:t> </a:t>
            </a:r>
            <a:r>
              <a:rPr lang="en-US" sz="3200" b="1" dirty="0" err="1"/>
              <a:t>sklizne</a:t>
            </a:r>
            <a:r>
              <a:rPr lang="en-US" sz="3200" b="1" dirty="0"/>
              <a:t> u borderline.</a:t>
            </a:r>
            <a:endParaRPr lang="en-US" sz="3200" dirty="0"/>
          </a:p>
          <a:p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9970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564BF-BF7A-087E-80C6-EE7E7B83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0"/>
            <a:ext cx="10771632" cy="1325563"/>
          </a:xfrm>
        </p:spPr>
        <p:txBody>
          <a:bodyPr>
            <a:normAutofit/>
          </a:bodyPr>
          <a:lstStyle/>
          <a:p>
            <a:r>
              <a:rPr lang="nl-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Kliničke lekcije iz ovog slučaja (most ka modelima)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397DF-2572-0299-8179-D5CDB1A6D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96" y="1097280"/>
            <a:ext cx="11140440" cy="5605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1. GPL </a:t>
            </a:r>
            <a:r>
              <a:rPr lang="en-US" b="1" dirty="0" err="1"/>
              <a:t>dijagnoza</a:t>
            </a:r>
            <a:r>
              <a:rPr lang="en-US" b="1" dirty="0"/>
              <a:t> se u </a:t>
            </a:r>
            <a:r>
              <a:rPr lang="en-US" b="1" dirty="0" err="1"/>
              <a:t>praksi</a:t>
            </a:r>
            <a:r>
              <a:rPr lang="en-US" b="1" dirty="0"/>
              <a:t> </a:t>
            </a:r>
            <a:r>
              <a:rPr lang="en-US" b="1" dirty="0" err="1"/>
              <a:t>daje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kada</a:t>
            </a:r>
            <a:r>
              <a:rPr lang="en-US" b="1" dirty="0"/>
              <a:t> </a:t>
            </a:r>
            <a:r>
              <a:rPr lang="en-US" b="1" dirty="0" err="1"/>
              <a:t>nema</a:t>
            </a:r>
            <a:r>
              <a:rPr lang="en-US" b="1" dirty="0"/>
              <a:t> </a:t>
            </a:r>
            <a:r>
              <a:rPr lang="en-US" b="1" dirty="0" err="1"/>
              <a:t>obrasca</a:t>
            </a:r>
            <a:r>
              <a:rPr lang="en-US" b="1" dirty="0"/>
              <a:t>.</a:t>
            </a:r>
            <a:br>
              <a:rPr lang="en-US" dirty="0"/>
            </a:br>
            <a:r>
              <a:rPr lang="en-US" dirty="0"/>
              <a:t>– </a:t>
            </a:r>
            <a:r>
              <a:rPr lang="en-US" dirty="0" err="1"/>
              <a:t>Dovoljno</a:t>
            </a:r>
            <a:r>
              <a:rPr lang="en-US" dirty="0"/>
              <a:t> je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burnih</a:t>
            </a:r>
            <a:r>
              <a:rPr lang="en-US" dirty="0"/>
              <a:t> </a:t>
            </a:r>
            <a:r>
              <a:rPr lang="en-US" dirty="0" err="1"/>
              <a:t>epizoda</a:t>
            </a:r>
            <a:r>
              <a:rPr lang="en-US" dirty="0"/>
              <a:t>, </a:t>
            </a:r>
            <a:r>
              <a:rPr lang="en-US" dirty="0" err="1"/>
              <a:t>impulsivnost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„</a:t>
            </a:r>
            <a:r>
              <a:rPr lang="en-US" dirty="0" err="1"/>
              <a:t>težak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“.</a:t>
            </a:r>
          </a:p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Minimalni</a:t>
            </a:r>
            <a:r>
              <a:rPr lang="en-US" b="1" dirty="0"/>
              <a:t> set </a:t>
            </a:r>
            <a:r>
              <a:rPr lang="en-US" b="1" dirty="0" err="1"/>
              <a:t>simptoma</a:t>
            </a:r>
            <a:r>
              <a:rPr lang="en-US" b="1" dirty="0"/>
              <a:t> </a:t>
            </a:r>
            <a:r>
              <a:rPr lang="en-US" b="1" dirty="0" err="1"/>
              <a:t>često</a:t>
            </a:r>
            <a:r>
              <a:rPr lang="en-US" b="1" dirty="0"/>
              <a:t> “</a:t>
            </a:r>
            <a:r>
              <a:rPr lang="en-US" b="1" dirty="0" err="1"/>
              <a:t>aktivira</a:t>
            </a:r>
            <a:r>
              <a:rPr lang="en-US" b="1" dirty="0"/>
              <a:t>” </a:t>
            </a:r>
            <a:r>
              <a:rPr lang="en-US" b="1" dirty="0" err="1"/>
              <a:t>dijagnozu</a:t>
            </a:r>
            <a:r>
              <a:rPr lang="en-US" b="1" dirty="0"/>
              <a:t>.</a:t>
            </a:r>
            <a:br>
              <a:rPr lang="en-US" dirty="0"/>
            </a:br>
            <a:r>
              <a:rPr lang="en-US" dirty="0"/>
              <a:t>– Ne </a:t>
            </a:r>
            <a:r>
              <a:rPr lang="en-US" dirty="0" err="1"/>
              <a:t>proverava</a:t>
            </a:r>
            <a:r>
              <a:rPr lang="en-US" dirty="0"/>
              <a:t> se </a:t>
            </a:r>
            <a:r>
              <a:rPr lang="en-US" dirty="0" err="1"/>
              <a:t>pervazivnost</a:t>
            </a:r>
            <a:r>
              <a:rPr lang="en-US" dirty="0"/>
              <a:t>, </a:t>
            </a:r>
            <a:r>
              <a:rPr lang="en-US" dirty="0" err="1"/>
              <a:t>stabilnost</a:t>
            </a:r>
            <a:r>
              <a:rPr lang="en-US" dirty="0"/>
              <a:t>,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tok</a:t>
            </a:r>
            <a:r>
              <a:rPr lang="en-US" dirty="0"/>
              <a:t>, </a:t>
            </a:r>
            <a:r>
              <a:rPr lang="en-US" dirty="0" err="1"/>
              <a:t>kontekst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Slične</a:t>
            </a:r>
            <a:r>
              <a:rPr lang="en-US" b="1" dirty="0"/>
              <a:t> </a:t>
            </a:r>
            <a:r>
              <a:rPr lang="en-US" b="1" dirty="0" err="1"/>
              <a:t>pojave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različitih</a:t>
            </a:r>
            <a:r>
              <a:rPr lang="en-US" b="1" dirty="0"/>
              <a:t> </a:t>
            </a:r>
            <a:r>
              <a:rPr lang="en-US" b="1" dirty="0" err="1"/>
              <a:t>domena</a:t>
            </a:r>
            <a:r>
              <a:rPr lang="en-US" b="1" dirty="0"/>
              <a:t> (</a:t>
            </a:r>
            <a:r>
              <a:rPr lang="en-US" b="1" dirty="0" err="1"/>
              <a:t>seksualnost</a:t>
            </a:r>
            <a:r>
              <a:rPr lang="en-US" b="1" dirty="0"/>
              <a:t>, </a:t>
            </a:r>
            <a:r>
              <a:rPr lang="en-US" b="1" dirty="0" err="1"/>
              <a:t>identitet</a:t>
            </a:r>
            <a:r>
              <a:rPr lang="en-US" b="1" dirty="0"/>
              <a:t>, </a:t>
            </a:r>
            <a:r>
              <a:rPr lang="en-US" b="1" dirty="0" err="1"/>
              <a:t>stres</a:t>
            </a:r>
            <a:r>
              <a:rPr lang="en-US" b="1" dirty="0"/>
              <a:t>) </a:t>
            </a:r>
            <a:r>
              <a:rPr lang="en-US" b="1" dirty="0" err="1"/>
              <a:t>tumače</a:t>
            </a:r>
            <a:r>
              <a:rPr lang="en-US" b="1" dirty="0"/>
              <a:t> se </a:t>
            </a:r>
            <a:r>
              <a:rPr lang="en-US" b="1" dirty="0" err="1"/>
              <a:t>kao</a:t>
            </a:r>
            <a:r>
              <a:rPr lang="en-US" b="1" dirty="0"/>
              <a:t> „</a:t>
            </a:r>
            <a:r>
              <a:rPr lang="en-US" b="1" dirty="0" err="1"/>
              <a:t>granično</a:t>
            </a:r>
            <a:r>
              <a:rPr lang="en-US" b="1" dirty="0"/>
              <a:t>“.</a:t>
            </a:r>
            <a:br>
              <a:rPr lang="en-US" dirty="0"/>
            </a:br>
            <a:r>
              <a:rPr lang="en-US" dirty="0"/>
              <a:t>– </a:t>
            </a:r>
            <a:r>
              <a:rPr lang="en-US" dirty="0" err="1"/>
              <a:t>Nestabilnost</a:t>
            </a:r>
            <a:r>
              <a:rPr lang="en-US" dirty="0"/>
              <a:t> ≠ </a:t>
            </a:r>
            <a:r>
              <a:rPr lang="en-US" dirty="0" err="1"/>
              <a:t>psihoseksualni</a:t>
            </a:r>
            <a:r>
              <a:rPr lang="en-US" dirty="0"/>
              <a:t> </a:t>
            </a:r>
            <a:r>
              <a:rPr lang="en-US" dirty="0" err="1"/>
              <a:t>konflikt</a:t>
            </a:r>
            <a:r>
              <a:rPr lang="en-US" dirty="0"/>
              <a:t> ≠ </a:t>
            </a:r>
            <a:r>
              <a:rPr lang="en-US" dirty="0" err="1"/>
              <a:t>impulsivnost</a:t>
            </a:r>
            <a:r>
              <a:rPr lang="en-US" dirty="0"/>
              <a:t> pod </a:t>
            </a:r>
            <a:r>
              <a:rPr lang="en-US" dirty="0" err="1"/>
              <a:t>stresom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4. GPL </a:t>
            </a:r>
            <a:r>
              <a:rPr lang="en-US" b="1" dirty="0" err="1"/>
              <a:t>postaje</a:t>
            </a:r>
            <a:r>
              <a:rPr lang="en-US" b="1" dirty="0"/>
              <a:t> “</a:t>
            </a:r>
            <a:r>
              <a:rPr lang="en-US" b="1" dirty="0" err="1"/>
              <a:t>etiketa</a:t>
            </a:r>
            <a:r>
              <a:rPr lang="en-US" b="1" dirty="0"/>
              <a:t> za </a:t>
            </a:r>
            <a:r>
              <a:rPr lang="en-US" b="1" dirty="0" err="1"/>
              <a:t>sve</a:t>
            </a:r>
            <a:r>
              <a:rPr lang="en-US" b="1" dirty="0"/>
              <a:t> </a:t>
            </a:r>
            <a:r>
              <a:rPr lang="en-US" b="1" dirty="0" err="1"/>
              <a:t>nejasne</a:t>
            </a:r>
            <a:r>
              <a:rPr lang="en-US" b="1" dirty="0"/>
              <a:t> </a:t>
            </a:r>
            <a:r>
              <a:rPr lang="en-US" b="1" dirty="0" err="1"/>
              <a:t>slučajeve</a:t>
            </a:r>
            <a:r>
              <a:rPr lang="en-US" b="1" dirty="0"/>
              <a:t>”.</a:t>
            </a:r>
            <a:br>
              <a:rPr lang="en-US" dirty="0"/>
            </a:br>
            <a:r>
              <a:rPr lang="en-US" dirty="0"/>
              <a:t>– </a:t>
            </a:r>
            <a:r>
              <a:rPr lang="en-US" dirty="0" err="1"/>
              <a:t>Umesto</a:t>
            </a:r>
            <a:r>
              <a:rPr lang="en-US" dirty="0"/>
              <a:t> da se pita </a:t>
            </a:r>
            <a:r>
              <a:rPr lang="en-US" i="1" dirty="0" err="1"/>
              <a:t>zašto</a:t>
            </a:r>
            <a:r>
              <a:rPr lang="en-US" dirty="0"/>
              <a:t> je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takvo</a:t>
            </a:r>
            <a:r>
              <a:rPr lang="en-US" dirty="0"/>
              <a:t>, </a:t>
            </a:r>
            <a:r>
              <a:rPr lang="en-US" dirty="0" err="1"/>
              <a:t>dijagnoza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objašnjenje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5. </a:t>
            </a:r>
            <a:r>
              <a:rPr lang="en-US" b="1" dirty="0" err="1"/>
              <a:t>Psihometrija</a:t>
            </a:r>
            <a:r>
              <a:rPr lang="en-US" b="1" dirty="0"/>
              <a:t> </a:t>
            </a:r>
            <a:r>
              <a:rPr lang="en-US" b="1" dirty="0" err="1"/>
              <a:t>retko</a:t>
            </a:r>
            <a:r>
              <a:rPr lang="en-US" b="1" dirty="0"/>
              <a:t> </a:t>
            </a:r>
            <a:r>
              <a:rPr lang="en-US" b="1" dirty="0" err="1"/>
              <a:t>podrži</a:t>
            </a:r>
            <a:r>
              <a:rPr lang="en-US" b="1" dirty="0"/>
              <a:t> ono </a:t>
            </a:r>
            <a:r>
              <a:rPr lang="en-US" b="1" dirty="0" err="1"/>
              <a:t>što</a:t>
            </a:r>
            <a:r>
              <a:rPr lang="en-US" b="1" dirty="0"/>
              <a:t> </a:t>
            </a:r>
            <a:r>
              <a:rPr lang="en-US" b="1" dirty="0" err="1"/>
              <a:t>kliničari</a:t>
            </a:r>
            <a:r>
              <a:rPr lang="en-US" b="1" dirty="0"/>
              <a:t> </a:t>
            </a:r>
            <a:r>
              <a:rPr lang="en-US" b="1" dirty="0" err="1"/>
              <a:t>intuitivno</a:t>
            </a:r>
            <a:r>
              <a:rPr lang="en-US" b="1" dirty="0"/>
              <a:t> „</a:t>
            </a:r>
            <a:r>
              <a:rPr lang="en-US" b="1" dirty="0" err="1"/>
              <a:t>osete</a:t>
            </a:r>
            <a:r>
              <a:rPr lang="en-US" b="1" dirty="0"/>
              <a:t>“.</a:t>
            </a:r>
            <a:br>
              <a:rPr lang="en-US" dirty="0"/>
            </a:br>
            <a:r>
              <a:rPr lang="en-US" dirty="0"/>
              <a:t>– Na </a:t>
            </a:r>
            <a:r>
              <a:rPr lang="en-US" dirty="0" err="1"/>
              <a:t>testovima</a:t>
            </a:r>
            <a:r>
              <a:rPr lang="en-US" dirty="0"/>
              <a:t>: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pervazivne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,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patologije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→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dijagnoza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Slučaj</a:t>
            </a:r>
            <a:r>
              <a:rPr lang="en-US" b="1" dirty="0"/>
              <a:t> </a:t>
            </a:r>
            <a:r>
              <a:rPr lang="en-US" b="1" dirty="0" err="1"/>
              <a:t>pokazuje</a:t>
            </a:r>
            <a:r>
              <a:rPr lang="en-US" b="1" dirty="0"/>
              <a:t> </a:t>
            </a:r>
            <a:r>
              <a:rPr lang="en-US" b="1" dirty="0" err="1"/>
              <a:t>koliko</a:t>
            </a:r>
            <a:r>
              <a:rPr lang="en-US" b="1" dirty="0"/>
              <a:t> je GPL </a:t>
            </a:r>
            <a:r>
              <a:rPr lang="en-US" b="1" dirty="0" err="1"/>
              <a:t>dijagnoza</a:t>
            </a:r>
            <a:r>
              <a:rPr lang="en-US" b="1" dirty="0"/>
              <a:t> </a:t>
            </a:r>
            <a:r>
              <a:rPr lang="en-US" b="1" dirty="0" err="1"/>
              <a:t>osetljiva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predrasude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očekivanja</a:t>
            </a:r>
            <a:r>
              <a:rPr lang="en-US" b="1" dirty="0"/>
              <a:t>.</a:t>
            </a:r>
            <a:br>
              <a:rPr lang="en-US" dirty="0"/>
            </a:br>
            <a:r>
              <a:rPr lang="en-US" dirty="0"/>
              <a:t>– </a:t>
            </a:r>
            <a:r>
              <a:rPr lang="en-US" dirty="0" err="1"/>
              <a:t>Ljubavni</a:t>
            </a:r>
            <a:r>
              <a:rPr lang="en-US" dirty="0"/>
              <a:t> </a:t>
            </a:r>
            <a:r>
              <a:rPr lang="en-US" dirty="0" err="1"/>
              <a:t>haos</a:t>
            </a:r>
            <a:r>
              <a:rPr lang="en-US" dirty="0"/>
              <a:t>, </a:t>
            </a:r>
            <a:r>
              <a:rPr lang="en-US" dirty="0" err="1"/>
              <a:t>telesni</a:t>
            </a:r>
            <a:r>
              <a:rPr lang="en-US" dirty="0"/>
              <a:t> </a:t>
            </a:r>
            <a:r>
              <a:rPr lang="en-US" dirty="0" err="1"/>
              <a:t>stid</a:t>
            </a:r>
            <a:r>
              <a:rPr lang="en-US" dirty="0"/>
              <a:t>, </a:t>
            </a:r>
            <a:r>
              <a:rPr lang="en-US" dirty="0" err="1"/>
              <a:t>impuls</a:t>
            </a:r>
            <a:r>
              <a:rPr lang="en-US" dirty="0"/>
              <a:t> pod </a:t>
            </a:r>
            <a:r>
              <a:rPr lang="en-US" dirty="0" err="1"/>
              <a:t>stresom</a:t>
            </a:r>
            <a:r>
              <a:rPr lang="en-US" dirty="0"/>
              <a:t> — </a:t>
            </a:r>
            <a:r>
              <a:rPr lang="en-US" dirty="0" err="1"/>
              <a:t>sve</a:t>
            </a:r>
            <a:r>
              <a:rPr lang="en-US" dirty="0"/>
              <a:t> se </a:t>
            </a:r>
            <a:r>
              <a:rPr lang="en-US" dirty="0" err="1"/>
              <a:t>čita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“borderline”.</a:t>
            </a:r>
          </a:p>
          <a:p>
            <a:pPr marL="0" indent="0">
              <a:buNone/>
            </a:pPr>
            <a:r>
              <a:rPr lang="en-US" b="1" dirty="0"/>
              <a:t>→ PORUKA:</a:t>
            </a:r>
            <a:br>
              <a:rPr lang="en-US" dirty="0"/>
            </a:b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je </a:t>
            </a:r>
            <a:r>
              <a:rPr lang="en-US" i="1" dirty="0" err="1"/>
              <a:t>tipičan</a:t>
            </a:r>
            <a:r>
              <a:rPr lang="en-US" i="1" dirty="0"/>
              <a:t> primer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b="1" dirty="0" err="1"/>
              <a:t>kategorijalni</a:t>
            </a:r>
            <a:r>
              <a:rPr lang="en-US" b="1" dirty="0"/>
              <a:t> model </a:t>
            </a:r>
            <a:r>
              <a:rPr lang="en-US" b="1" dirty="0" err="1"/>
              <a:t>dovodi</a:t>
            </a:r>
            <a:r>
              <a:rPr lang="en-US" b="1" dirty="0"/>
              <a:t> do </a:t>
            </a:r>
            <a:r>
              <a:rPr lang="en-US" b="1" dirty="0" err="1"/>
              <a:t>prekomerne</a:t>
            </a:r>
            <a:r>
              <a:rPr lang="en-US" b="1" dirty="0"/>
              <a:t> </a:t>
            </a:r>
            <a:r>
              <a:rPr lang="en-US" b="1" dirty="0" err="1"/>
              <a:t>dijagnostike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b="1" dirty="0" err="1"/>
              <a:t>dimenzionalni</a:t>
            </a:r>
            <a:r>
              <a:rPr lang="en-US" b="1" dirty="0"/>
              <a:t> </a:t>
            </a:r>
            <a:r>
              <a:rPr lang="en-US" b="1" dirty="0" err="1"/>
              <a:t>modeli</a:t>
            </a:r>
            <a:r>
              <a:rPr lang="en-US" b="1" dirty="0"/>
              <a:t> </a:t>
            </a:r>
            <a:r>
              <a:rPr lang="en-US" b="1" dirty="0" err="1"/>
              <a:t>ličnosti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psihopatologije</a:t>
            </a:r>
            <a:r>
              <a:rPr lang="en-US" dirty="0"/>
              <a:t>.</a:t>
            </a:r>
          </a:p>
          <a:p>
            <a:pPr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07341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74E6E-18F9-0FEC-CE6F-C6AF4477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Medicinski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individualnih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razlika</a:t>
            </a:r>
            <a:endParaRPr lang="sr-Latn-R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2AA0E-FA30-C99E-35FA-57BE630804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istine</a:t>
            </a:r>
            <a:r>
              <a:rPr lang="en-US" dirty="0"/>
              <a:t> o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osobi</a:t>
            </a:r>
            <a:endParaRPr lang="sr-Latn-R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1FE3B9-3B07-673E-BE67-712B07341252}"/>
              </a:ext>
            </a:extLst>
          </p:cNvPr>
          <p:cNvSpPr txBox="1"/>
          <p:nvPr/>
        </p:nvSpPr>
        <p:spPr>
          <a:xfrm>
            <a:off x="3675888" y="5931972"/>
            <a:ext cx="8000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Upozorenje</a:t>
            </a:r>
            <a:r>
              <a:rPr lang="en-US" dirty="0"/>
              <a:t>: 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trenutka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zavole</a:t>
            </a:r>
            <a:r>
              <a:rPr lang="en-US" dirty="0"/>
              <a:t> PIR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psihometriju</a:t>
            </a:r>
            <a:r>
              <a:rPr lang="en-US" dirty="0"/>
              <a:t> </a:t>
            </a:r>
            <a:r>
              <a:rPr lang="en-US" dirty="0" err="1"/>
              <a:t>zauvek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03099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92BC4-BE32-35D6-AB35-D167342D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344" y="91440"/>
            <a:ext cx="11076432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Gde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dijagnoze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zapravo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lome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vs.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dimenzije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8530C-46C1-877C-A257-77CE4C837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92" y="1506538"/>
            <a:ext cx="10732008" cy="526002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Oko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čega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slažemo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/>
              <a:t>—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definicija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endParaRPr lang="en-US" sz="5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000" dirty="0"/>
              <a:t>„</a:t>
            </a:r>
            <a:r>
              <a:rPr lang="en-US" sz="5000" dirty="0" err="1"/>
              <a:t>Crte</a:t>
            </a:r>
            <a:r>
              <a:rPr lang="en-US" sz="5000" dirty="0"/>
              <a:t> </a:t>
            </a:r>
            <a:r>
              <a:rPr lang="en-US" sz="5000" dirty="0" err="1"/>
              <a:t>ličnosti</a:t>
            </a:r>
            <a:r>
              <a:rPr lang="en-US" sz="5000" dirty="0"/>
              <a:t> </a:t>
            </a:r>
            <a:r>
              <a:rPr lang="en-US" sz="5000" dirty="0" err="1"/>
              <a:t>predstavljaju</a:t>
            </a:r>
            <a:r>
              <a:rPr lang="en-US" sz="5000" dirty="0"/>
              <a:t> </a:t>
            </a:r>
            <a:r>
              <a:rPr lang="en-US" sz="5000" dirty="0" err="1"/>
              <a:t>tendenciju</a:t>
            </a:r>
            <a:r>
              <a:rPr lang="en-US" sz="5000" dirty="0"/>
              <a:t> da se </a:t>
            </a:r>
            <a:r>
              <a:rPr lang="en-US" sz="5000" dirty="0" err="1"/>
              <a:t>oseća</a:t>
            </a:r>
            <a:r>
              <a:rPr lang="en-US" sz="5000" dirty="0"/>
              <a:t>, </a:t>
            </a:r>
            <a:r>
              <a:rPr lang="en-US" sz="5000" dirty="0" err="1"/>
              <a:t>opaža</a:t>
            </a:r>
            <a:r>
              <a:rPr lang="en-US" sz="5000" dirty="0"/>
              <a:t>, </a:t>
            </a:r>
            <a:r>
              <a:rPr lang="en-US" sz="5000" dirty="0" err="1"/>
              <a:t>ponaša</a:t>
            </a:r>
            <a:r>
              <a:rPr lang="en-US" sz="5000" dirty="0"/>
              <a:t> </a:t>
            </a:r>
            <a:r>
              <a:rPr lang="en-US" sz="5000" dirty="0" err="1"/>
              <a:t>i</a:t>
            </a:r>
            <a:r>
              <a:rPr lang="en-US" sz="5000" dirty="0"/>
              <a:t> </a:t>
            </a:r>
            <a:r>
              <a:rPr lang="en-US" sz="5000" dirty="0" err="1"/>
              <a:t>razmišlja</a:t>
            </a:r>
            <a:r>
              <a:rPr lang="en-US" sz="5000" dirty="0"/>
              <a:t> </a:t>
            </a:r>
            <a:r>
              <a:rPr lang="en-US" sz="5000" dirty="0" err="1"/>
              <a:t>na</a:t>
            </a:r>
            <a:r>
              <a:rPr lang="en-US" sz="5000" dirty="0"/>
              <a:t> </a:t>
            </a:r>
            <a:r>
              <a:rPr lang="en-US" sz="5000" dirty="0" err="1"/>
              <a:t>relativno</a:t>
            </a:r>
            <a:r>
              <a:rPr lang="en-US" sz="5000" dirty="0"/>
              <a:t> </a:t>
            </a:r>
            <a:r>
              <a:rPr lang="en-US" sz="5000" dirty="0" err="1"/>
              <a:t>konzistentan</a:t>
            </a:r>
            <a:r>
              <a:rPr lang="en-US" sz="5000" dirty="0"/>
              <a:t> </a:t>
            </a:r>
            <a:r>
              <a:rPr lang="en-US" sz="5000" dirty="0" err="1"/>
              <a:t>način</a:t>
            </a:r>
            <a:r>
              <a:rPr lang="en-US" sz="5000" dirty="0"/>
              <a:t> </a:t>
            </a:r>
            <a:r>
              <a:rPr lang="en-US" sz="5000" dirty="0" err="1"/>
              <a:t>kroz</a:t>
            </a:r>
            <a:r>
              <a:rPr lang="en-US" sz="5000" dirty="0"/>
              <a:t> </a:t>
            </a:r>
            <a:r>
              <a:rPr lang="en-US" sz="5000" dirty="0" err="1"/>
              <a:t>vreme</a:t>
            </a:r>
            <a:r>
              <a:rPr lang="en-US" sz="5000" dirty="0"/>
              <a:t> </a:t>
            </a:r>
            <a:r>
              <a:rPr lang="en-US" sz="5000" dirty="0" err="1"/>
              <a:t>i</a:t>
            </a:r>
            <a:r>
              <a:rPr lang="en-US" sz="5000" dirty="0"/>
              <a:t> </a:t>
            </a:r>
            <a:r>
              <a:rPr lang="en-US" sz="5000" dirty="0" err="1"/>
              <a:t>situacije</a:t>
            </a:r>
            <a:r>
              <a:rPr lang="en-US" sz="5000" dirty="0"/>
              <a:t>.“</a:t>
            </a:r>
            <a:br>
              <a:rPr lang="en-US" sz="5000" dirty="0"/>
            </a:br>
            <a:r>
              <a:rPr lang="en-US" sz="5000" i="1" dirty="0"/>
              <a:t>(DSM — </a:t>
            </a:r>
            <a:r>
              <a:rPr lang="en-US" sz="5000" i="1" dirty="0" err="1"/>
              <a:t>potpuno</a:t>
            </a:r>
            <a:r>
              <a:rPr lang="en-US" sz="5000" i="1" dirty="0"/>
              <a:t> </a:t>
            </a:r>
            <a:r>
              <a:rPr lang="en-US" sz="5000" i="1" dirty="0" err="1"/>
              <a:t>kompatibilan</a:t>
            </a:r>
            <a:r>
              <a:rPr lang="en-US" sz="5000" i="1" dirty="0"/>
              <a:t> </a:t>
            </a:r>
            <a:r>
              <a:rPr lang="en-US" sz="5000" i="1" dirty="0" err="1"/>
              <a:t>sa</a:t>
            </a:r>
            <a:r>
              <a:rPr lang="en-US" sz="5000" i="1" dirty="0"/>
              <a:t> </a:t>
            </a:r>
            <a:r>
              <a:rPr lang="en-US" sz="5000" i="1" dirty="0" err="1"/>
              <a:t>psihologijom</a:t>
            </a:r>
            <a:r>
              <a:rPr lang="en-US" sz="5000" i="1" dirty="0"/>
              <a:t> </a:t>
            </a:r>
            <a:r>
              <a:rPr lang="en-US" sz="5000" i="1" dirty="0" err="1"/>
              <a:t>individualnih</a:t>
            </a:r>
            <a:r>
              <a:rPr lang="en-US" sz="5000" i="1" dirty="0"/>
              <a:t> </a:t>
            </a:r>
            <a:r>
              <a:rPr lang="en-US" sz="5000" i="1" dirty="0" err="1"/>
              <a:t>razlika</a:t>
            </a:r>
            <a:r>
              <a:rPr lang="en-US" sz="5000" i="1" dirty="0"/>
              <a:t>)</a:t>
            </a:r>
            <a:endParaRPr lang="en-US" sz="5000" dirty="0"/>
          </a:p>
          <a:p>
            <a:pPr marL="0" indent="0">
              <a:buNone/>
            </a:pPr>
            <a:r>
              <a:rPr lang="en-US" sz="5000" b="1" dirty="0"/>
              <a:t>✓ Tu </a:t>
            </a:r>
            <a:r>
              <a:rPr lang="en-US" sz="5000" b="1" dirty="0" err="1"/>
              <a:t>nema</a:t>
            </a:r>
            <a:r>
              <a:rPr lang="en-US" sz="5000" b="1" dirty="0"/>
              <a:t> </a:t>
            </a:r>
            <a:r>
              <a:rPr lang="en-US" sz="5000" b="1" dirty="0" err="1"/>
              <a:t>spora</a:t>
            </a:r>
            <a:r>
              <a:rPr lang="en-US" sz="5000" b="1" dirty="0"/>
              <a:t>:</a:t>
            </a:r>
            <a:br>
              <a:rPr lang="en-US" sz="5000" dirty="0"/>
            </a:br>
            <a:r>
              <a:rPr lang="en-US" sz="5000" dirty="0" err="1"/>
              <a:t>Ličnost</a:t>
            </a:r>
            <a:r>
              <a:rPr lang="en-US" sz="5000" dirty="0"/>
              <a:t> = </a:t>
            </a:r>
            <a:r>
              <a:rPr lang="en-US" sz="5000" dirty="0" err="1"/>
              <a:t>stabilni</a:t>
            </a:r>
            <a:r>
              <a:rPr lang="en-US" sz="5000" dirty="0"/>
              <a:t> </a:t>
            </a:r>
            <a:r>
              <a:rPr lang="en-US" sz="5000" dirty="0" err="1"/>
              <a:t>obrasci</a:t>
            </a:r>
            <a:r>
              <a:rPr lang="en-US" sz="5000" dirty="0"/>
              <a:t> </a:t>
            </a:r>
            <a:r>
              <a:rPr lang="en-US" sz="5000" dirty="0" err="1"/>
              <a:t>reagovanja</a:t>
            </a:r>
            <a:r>
              <a:rPr lang="en-US" sz="5000" dirty="0"/>
              <a:t>.</a:t>
            </a:r>
          </a:p>
          <a:p>
            <a:pPr marL="0" indent="0">
              <a:buNone/>
            </a:pP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Gde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nastaje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 </a:t>
            </a:r>
            <a:r>
              <a:rPr lang="en-US" sz="5000" b="1" dirty="0"/>
              <a:t>—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merimo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</a:t>
            </a:r>
            <a:endParaRPr lang="en-US" sz="5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000" b="1" dirty="0" err="1"/>
              <a:t>Medicinski</a:t>
            </a:r>
            <a:r>
              <a:rPr lang="en-US" sz="5000" b="1" dirty="0"/>
              <a:t> model (</a:t>
            </a:r>
            <a:r>
              <a:rPr lang="en-US" sz="5000" b="1" dirty="0" err="1"/>
              <a:t>psihijatrija</a:t>
            </a:r>
            <a:r>
              <a:rPr lang="en-US" sz="5000" b="1" dirty="0"/>
              <a:t>)</a:t>
            </a:r>
          </a:p>
          <a:p>
            <a:pPr marL="0" indent="0">
              <a:buNone/>
            </a:pPr>
            <a:r>
              <a:rPr lang="en-US" sz="5000" dirty="0"/>
              <a:t>• </a:t>
            </a:r>
            <a:r>
              <a:rPr lang="en-US" sz="5000" dirty="0" err="1"/>
              <a:t>Fokus</a:t>
            </a:r>
            <a:r>
              <a:rPr lang="en-US" sz="5000" dirty="0"/>
              <a:t>: </a:t>
            </a:r>
            <a:r>
              <a:rPr lang="en-US" sz="5000" b="1" dirty="0" err="1"/>
              <a:t>etikete</a:t>
            </a:r>
            <a:r>
              <a:rPr lang="en-US" sz="5000" dirty="0"/>
              <a:t> (</a:t>
            </a:r>
            <a:r>
              <a:rPr lang="en-US" sz="5000" dirty="0" err="1"/>
              <a:t>ima</a:t>
            </a:r>
            <a:r>
              <a:rPr lang="en-US" sz="5000" dirty="0"/>
              <a:t> / </a:t>
            </a:r>
            <a:r>
              <a:rPr lang="en-US" sz="5000" dirty="0" err="1"/>
              <a:t>nema</a:t>
            </a:r>
            <a:r>
              <a:rPr lang="en-US" sz="5000" dirty="0"/>
              <a:t> </a:t>
            </a:r>
            <a:r>
              <a:rPr lang="en-US" sz="5000" dirty="0" err="1"/>
              <a:t>poremećaj</a:t>
            </a:r>
            <a:r>
              <a:rPr lang="en-US" sz="5000" dirty="0"/>
              <a:t>)</a:t>
            </a:r>
            <a:br>
              <a:rPr lang="en-US" sz="5000" dirty="0"/>
            </a:br>
            <a:r>
              <a:rPr lang="en-US" sz="5000" dirty="0"/>
              <a:t>• Gleda </a:t>
            </a:r>
            <a:r>
              <a:rPr lang="en-US" sz="5000" b="1" dirty="0" err="1"/>
              <a:t>poremećaje</a:t>
            </a:r>
            <a:r>
              <a:rPr lang="en-US" sz="5000" dirty="0"/>
              <a:t>, ne </a:t>
            </a:r>
            <a:r>
              <a:rPr lang="en-US" sz="5000" dirty="0" err="1"/>
              <a:t>dimenzije</a:t>
            </a:r>
            <a:br>
              <a:rPr lang="en-US" sz="5000" dirty="0"/>
            </a:br>
            <a:r>
              <a:rPr lang="en-US" sz="5000" dirty="0"/>
              <a:t>• Svet </a:t>
            </a:r>
            <a:r>
              <a:rPr lang="en-US" sz="5000" b="1" dirty="0" err="1"/>
              <a:t>simptoma</a:t>
            </a:r>
            <a:r>
              <a:rPr lang="en-US" sz="5000" dirty="0"/>
              <a:t>, ne </a:t>
            </a:r>
            <a:r>
              <a:rPr lang="en-US" sz="5000" dirty="0" err="1"/>
              <a:t>crta</a:t>
            </a:r>
            <a:endParaRPr lang="en-US" sz="5000" dirty="0"/>
          </a:p>
          <a:p>
            <a:pPr marL="0" indent="0">
              <a:buNone/>
            </a:pPr>
            <a:r>
              <a:rPr lang="en-US" sz="5000" b="1" dirty="0" err="1"/>
              <a:t>Empirijski</a:t>
            </a:r>
            <a:r>
              <a:rPr lang="en-US" sz="5000" b="1" dirty="0"/>
              <a:t> model (</a:t>
            </a:r>
            <a:r>
              <a:rPr lang="en-US" sz="5000" b="1" dirty="0" err="1"/>
              <a:t>psihologija</a:t>
            </a:r>
            <a:r>
              <a:rPr lang="en-US" sz="5000" b="1" dirty="0"/>
              <a:t> </a:t>
            </a:r>
            <a:r>
              <a:rPr lang="en-US" sz="5000" b="1" dirty="0" err="1"/>
              <a:t>individualnih</a:t>
            </a:r>
            <a:r>
              <a:rPr lang="en-US" sz="5000" b="1" dirty="0"/>
              <a:t> </a:t>
            </a:r>
            <a:r>
              <a:rPr lang="en-US" sz="5000" b="1" dirty="0" err="1"/>
              <a:t>razlika</a:t>
            </a:r>
            <a:r>
              <a:rPr lang="en-US" sz="5000" b="1" dirty="0"/>
              <a:t>)</a:t>
            </a:r>
          </a:p>
          <a:p>
            <a:pPr marL="0" indent="0">
              <a:buNone/>
            </a:pPr>
            <a:r>
              <a:rPr lang="en-US" sz="5000" dirty="0"/>
              <a:t>• </a:t>
            </a:r>
            <a:r>
              <a:rPr lang="en-US" sz="5000" dirty="0" err="1"/>
              <a:t>Svaka</a:t>
            </a:r>
            <a:r>
              <a:rPr lang="en-US" sz="5000" dirty="0"/>
              <a:t> </a:t>
            </a:r>
            <a:r>
              <a:rPr lang="en-US" sz="5000" dirty="0" err="1"/>
              <a:t>crta</a:t>
            </a:r>
            <a:r>
              <a:rPr lang="en-US" sz="5000" dirty="0"/>
              <a:t> </a:t>
            </a:r>
            <a:r>
              <a:rPr lang="en-US" sz="5000" dirty="0" err="1"/>
              <a:t>postoji</a:t>
            </a:r>
            <a:r>
              <a:rPr lang="en-US" sz="5000" dirty="0"/>
              <a:t> u </a:t>
            </a:r>
            <a:r>
              <a:rPr lang="en-US" sz="5000" b="1" dirty="0" err="1"/>
              <a:t>svakom</a:t>
            </a:r>
            <a:r>
              <a:rPr lang="en-US" sz="5000" dirty="0"/>
              <a:t> </a:t>
            </a:r>
            <a:r>
              <a:rPr lang="en-US" sz="5000" dirty="0" err="1"/>
              <a:t>pojedincu</a:t>
            </a:r>
            <a:r>
              <a:rPr lang="en-US" sz="5000" dirty="0"/>
              <a:t> — </a:t>
            </a:r>
            <a:r>
              <a:rPr lang="en-US" sz="5000" dirty="0" err="1"/>
              <a:t>samo</a:t>
            </a:r>
            <a:r>
              <a:rPr lang="en-US" sz="5000" dirty="0"/>
              <a:t> u </a:t>
            </a:r>
            <a:r>
              <a:rPr lang="en-US" sz="5000" dirty="0" err="1"/>
              <a:t>različitoj</a:t>
            </a:r>
            <a:r>
              <a:rPr lang="en-US" sz="5000" dirty="0"/>
              <a:t> meri</a:t>
            </a:r>
            <a:br>
              <a:rPr lang="en-US" sz="5000" dirty="0"/>
            </a:br>
            <a:r>
              <a:rPr lang="en-US" sz="5000" dirty="0"/>
              <a:t>• </a:t>
            </a:r>
            <a:r>
              <a:rPr lang="en-US" sz="5000" dirty="0" err="1"/>
              <a:t>Fokus</a:t>
            </a:r>
            <a:r>
              <a:rPr lang="en-US" sz="5000" dirty="0"/>
              <a:t> </a:t>
            </a:r>
            <a:r>
              <a:rPr lang="en-US" sz="5000" dirty="0" err="1"/>
              <a:t>nije</a:t>
            </a:r>
            <a:r>
              <a:rPr lang="en-US" sz="5000" dirty="0"/>
              <a:t> </a:t>
            </a:r>
            <a:r>
              <a:rPr lang="en-US" sz="5000" i="1" dirty="0"/>
              <a:t>„da li </a:t>
            </a:r>
            <a:r>
              <a:rPr lang="en-US" sz="5000" i="1" dirty="0" err="1"/>
              <a:t>osoba</a:t>
            </a:r>
            <a:r>
              <a:rPr lang="en-US" sz="5000" i="1" dirty="0"/>
              <a:t> </a:t>
            </a:r>
            <a:r>
              <a:rPr lang="en-US" sz="5000" i="1" dirty="0" err="1"/>
              <a:t>ima</a:t>
            </a:r>
            <a:r>
              <a:rPr lang="en-US" sz="5000" i="1" dirty="0"/>
              <a:t> </a:t>
            </a:r>
            <a:r>
              <a:rPr lang="en-US" sz="5000" i="1" dirty="0" err="1"/>
              <a:t>poremećaj</a:t>
            </a:r>
            <a:r>
              <a:rPr lang="en-US" sz="5000" i="1" dirty="0"/>
              <a:t>“</a:t>
            </a:r>
            <a:r>
              <a:rPr lang="en-US" sz="5000" dirty="0"/>
              <a:t>, </a:t>
            </a:r>
            <a:r>
              <a:rPr lang="en-US" sz="5000" dirty="0" err="1"/>
              <a:t>već</a:t>
            </a:r>
            <a:r>
              <a:rPr lang="en-US" sz="5000" dirty="0"/>
              <a:t> </a:t>
            </a:r>
            <a:r>
              <a:rPr lang="en-US" sz="5000" b="1" dirty="0" err="1"/>
              <a:t>kako</a:t>
            </a:r>
            <a:r>
              <a:rPr lang="en-US" sz="5000" b="1" dirty="0"/>
              <a:t> </a:t>
            </a:r>
            <a:r>
              <a:rPr lang="en-US" sz="5000" b="1" dirty="0" err="1"/>
              <a:t>funkcioniše</a:t>
            </a:r>
            <a:r>
              <a:rPr lang="en-US" sz="5000" b="1" dirty="0"/>
              <a:t> </a:t>
            </a:r>
            <a:r>
              <a:rPr lang="en-US" sz="5000" b="1" dirty="0" err="1"/>
              <a:t>i</a:t>
            </a:r>
            <a:r>
              <a:rPr lang="en-US" sz="5000" b="1" dirty="0"/>
              <a:t> </a:t>
            </a:r>
            <a:r>
              <a:rPr lang="en-US" sz="5000" b="1" dirty="0" err="1"/>
              <a:t>gde</a:t>
            </a:r>
            <a:r>
              <a:rPr lang="en-US" sz="5000" b="1" dirty="0"/>
              <a:t> se </a:t>
            </a:r>
            <a:r>
              <a:rPr lang="en-US" sz="5000" b="1" dirty="0" err="1"/>
              <a:t>nalazi</a:t>
            </a:r>
            <a:r>
              <a:rPr lang="en-US" sz="5000" b="1" dirty="0"/>
              <a:t> </a:t>
            </a:r>
            <a:r>
              <a:rPr lang="en-US" sz="5000" b="1" dirty="0" err="1"/>
              <a:t>na</a:t>
            </a:r>
            <a:r>
              <a:rPr lang="en-US" sz="5000" b="1" dirty="0"/>
              <a:t> </a:t>
            </a:r>
            <a:r>
              <a:rPr lang="en-US" sz="5000" b="1" dirty="0" err="1"/>
              <a:t>kontinuumu</a:t>
            </a:r>
            <a:r>
              <a:rPr lang="en-US" sz="5000" b="1" dirty="0"/>
              <a:t> </a:t>
            </a:r>
            <a:r>
              <a:rPr lang="en-US" sz="5000" b="1" dirty="0" err="1"/>
              <a:t>crta</a:t>
            </a:r>
            <a:br>
              <a:rPr lang="en-US" sz="5000" dirty="0"/>
            </a:br>
            <a:r>
              <a:rPr lang="en-US" sz="5000" dirty="0"/>
              <a:t>• </a:t>
            </a:r>
            <a:r>
              <a:rPr lang="en-US" sz="5000" dirty="0" err="1"/>
              <a:t>Dimenzije</a:t>
            </a:r>
            <a:r>
              <a:rPr lang="en-US" sz="5000" dirty="0"/>
              <a:t> </a:t>
            </a:r>
            <a:r>
              <a:rPr lang="en-US" sz="5000" dirty="0" err="1"/>
              <a:t>objašnjavaju</a:t>
            </a:r>
            <a:r>
              <a:rPr lang="en-US" sz="5000" dirty="0"/>
              <a:t> </a:t>
            </a:r>
            <a:r>
              <a:rPr lang="en-US" sz="5000" b="1" dirty="0" err="1"/>
              <a:t>i</a:t>
            </a:r>
            <a:r>
              <a:rPr lang="en-US" sz="5000" b="1" dirty="0"/>
              <a:t> </a:t>
            </a:r>
            <a:r>
              <a:rPr lang="en-US" sz="5000" b="1" dirty="0" err="1"/>
              <a:t>normalno</a:t>
            </a:r>
            <a:r>
              <a:rPr lang="en-US" sz="5000" b="1" dirty="0"/>
              <a:t> </a:t>
            </a:r>
            <a:r>
              <a:rPr lang="en-US" sz="5000" b="1" dirty="0" err="1"/>
              <a:t>i</a:t>
            </a:r>
            <a:r>
              <a:rPr lang="en-US" sz="5000" b="1" dirty="0"/>
              <a:t> </a:t>
            </a:r>
            <a:r>
              <a:rPr lang="en-US" sz="5000" b="1" dirty="0" err="1"/>
              <a:t>problematično</a:t>
            </a:r>
            <a:r>
              <a:rPr lang="en-US" sz="5000" dirty="0"/>
              <a:t> </a:t>
            </a:r>
            <a:r>
              <a:rPr lang="en-US" sz="5000" dirty="0" err="1"/>
              <a:t>ponašanje</a:t>
            </a:r>
            <a:r>
              <a:rPr lang="en-US" sz="5000" dirty="0"/>
              <a:t> — </a:t>
            </a:r>
            <a:r>
              <a:rPr lang="en-US" sz="5000" dirty="0" err="1"/>
              <a:t>kontinuum</a:t>
            </a:r>
            <a:r>
              <a:rPr lang="en-US" sz="5000" dirty="0"/>
              <a:t>, ne </a:t>
            </a:r>
            <a:r>
              <a:rPr lang="en-US" sz="5000" dirty="0" err="1"/>
              <a:t>kategorija</a:t>
            </a:r>
            <a:endParaRPr lang="en-US" sz="5000" dirty="0"/>
          </a:p>
          <a:p>
            <a:pPr marL="0" indent="0">
              <a:buNone/>
            </a:pPr>
            <a:endParaRPr lang="en-US" sz="4500" b="1" dirty="0"/>
          </a:p>
          <a:p>
            <a:pPr marL="0" indent="0" algn="ctr">
              <a:buNone/>
            </a:pPr>
            <a:r>
              <a:rPr lang="en-US" sz="5000" i="1" dirty="0"/>
              <a:t>Ista </a:t>
            </a:r>
            <a:r>
              <a:rPr lang="en-US" sz="5000" i="1" dirty="0" err="1"/>
              <a:t>osoba</a:t>
            </a:r>
            <a:r>
              <a:rPr lang="en-US" sz="5000" i="1" dirty="0"/>
              <a:t> </a:t>
            </a:r>
            <a:r>
              <a:rPr lang="en-US" sz="5000" i="1" dirty="0" err="1"/>
              <a:t>može</a:t>
            </a:r>
            <a:r>
              <a:rPr lang="en-US" sz="5000" i="1" dirty="0"/>
              <a:t> </a:t>
            </a:r>
            <a:r>
              <a:rPr lang="en-US" sz="5000" i="1" dirty="0" err="1"/>
              <a:t>izgledati</a:t>
            </a:r>
            <a:r>
              <a:rPr lang="en-US" sz="5000" i="1" dirty="0"/>
              <a:t> </a:t>
            </a:r>
            <a:r>
              <a:rPr lang="en-US" sz="5000" i="1" dirty="0" err="1"/>
              <a:t>potpuno</a:t>
            </a:r>
            <a:r>
              <a:rPr lang="en-US" sz="5000" i="1" dirty="0"/>
              <a:t> </a:t>
            </a:r>
            <a:r>
              <a:rPr lang="en-US" sz="5000" i="1" dirty="0" err="1"/>
              <a:t>drugačije</a:t>
            </a:r>
            <a:r>
              <a:rPr lang="en-US" sz="5000" i="1" dirty="0"/>
              <a:t> u </a:t>
            </a:r>
            <a:r>
              <a:rPr lang="en-US" sz="5000" i="1" dirty="0" err="1"/>
              <a:t>dva</a:t>
            </a:r>
            <a:r>
              <a:rPr lang="en-US" sz="5000" i="1" dirty="0"/>
              <a:t> </a:t>
            </a:r>
            <a:r>
              <a:rPr lang="en-US" sz="5000" i="1" dirty="0" err="1"/>
              <a:t>modela</a:t>
            </a:r>
            <a:endParaRPr lang="en-US" sz="5000" i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73374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B9D7-F64C-8485-626A-C6C45838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389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Dva pogleda na osobu: bolest ili varijacije?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00C-CD3A-A620-16B6-2AAB08409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sz="2400" dirty="0" err="1"/>
              <a:t>Psihijatri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psiholozi</a:t>
            </a:r>
            <a:r>
              <a:rPr lang="en-US" sz="2400" dirty="0"/>
              <a:t> se </a:t>
            </a:r>
            <a:r>
              <a:rPr lang="en-US" sz="2400" b="1" dirty="0"/>
              <a:t>ne </a:t>
            </a:r>
            <a:r>
              <a:rPr lang="en-US" sz="2400" b="1" dirty="0" err="1"/>
              <a:t>slažu</a:t>
            </a:r>
            <a:r>
              <a:rPr lang="en-US" sz="2400" b="1" dirty="0"/>
              <a:t> </a:t>
            </a:r>
            <a:r>
              <a:rPr lang="en-US" sz="2400" b="1" dirty="0" err="1"/>
              <a:t>oko</a:t>
            </a:r>
            <a:r>
              <a:rPr lang="en-US" sz="2400" b="1" dirty="0"/>
              <a:t> </a:t>
            </a:r>
            <a:r>
              <a:rPr lang="en-US" sz="2400" b="1" dirty="0" err="1"/>
              <a:t>osnovnog</a:t>
            </a:r>
            <a:r>
              <a:rPr lang="en-US" sz="2400" b="1" dirty="0"/>
              <a:t> </a:t>
            </a:r>
            <a:r>
              <a:rPr lang="en-US" sz="2400" b="1" dirty="0" err="1"/>
              <a:t>pitanja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b="1" dirty="0" err="1"/>
              <a:t>Šta</a:t>
            </a:r>
            <a:r>
              <a:rPr lang="en-US" sz="2400" b="1" dirty="0"/>
              <a:t> je </a:t>
            </a:r>
            <a:r>
              <a:rPr lang="en-US" sz="2400" b="1" dirty="0" err="1"/>
              <a:t>crta</a:t>
            </a:r>
            <a:r>
              <a:rPr lang="en-US" sz="2400" b="1" dirty="0"/>
              <a:t> </a:t>
            </a:r>
            <a:r>
              <a:rPr lang="en-US" sz="2400" b="1" dirty="0" err="1"/>
              <a:t>ličnosti</a:t>
            </a:r>
            <a:r>
              <a:rPr lang="en-US" sz="2400" b="1" dirty="0"/>
              <a:t>?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Medicinski</a:t>
            </a:r>
            <a:r>
              <a:rPr lang="en-US" sz="2400" dirty="0"/>
              <a:t> model:</a:t>
            </a:r>
            <a:br>
              <a:rPr lang="en-US" sz="2400" dirty="0"/>
            </a:br>
            <a:r>
              <a:rPr lang="en-US" sz="2400" b="1" dirty="0" err="1"/>
              <a:t>crta</a:t>
            </a:r>
            <a:r>
              <a:rPr lang="en-US" sz="2400" b="1" dirty="0"/>
              <a:t> = „mala </a:t>
            </a:r>
            <a:r>
              <a:rPr lang="en-US" sz="2400" b="1" dirty="0" err="1"/>
              <a:t>bolest</a:t>
            </a:r>
            <a:r>
              <a:rPr lang="en-US" sz="2400" b="1" dirty="0"/>
              <a:t>“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narcističan</a:t>
            </a:r>
            <a:r>
              <a:rPr lang="en-US" sz="2400" dirty="0"/>
              <a:t>, </a:t>
            </a:r>
            <a:r>
              <a:rPr lang="en-US" sz="2400" dirty="0" err="1"/>
              <a:t>histeričan</a:t>
            </a:r>
            <a:r>
              <a:rPr lang="en-US" sz="2400" dirty="0"/>
              <a:t>, </a:t>
            </a:r>
            <a:r>
              <a:rPr lang="en-US" sz="2400" dirty="0" err="1"/>
              <a:t>paranoidan</a:t>
            </a:r>
            <a:r>
              <a:rPr lang="en-US" sz="2400" dirty="0"/>
              <a:t>...)</a:t>
            </a:r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Psihologija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b="1" dirty="0" err="1"/>
              <a:t>crta</a:t>
            </a:r>
            <a:r>
              <a:rPr lang="en-US" sz="2400" b="1" dirty="0"/>
              <a:t> = </a:t>
            </a:r>
            <a:r>
              <a:rPr lang="en-US" sz="2400" b="1" dirty="0" err="1"/>
              <a:t>normalna</a:t>
            </a:r>
            <a:r>
              <a:rPr lang="en-US" sz="2400" b="1" dirty="0"/>
              <a:t> </a:t>
            </a:r>
            <a:r>
              <a:rPr lang="en-US" sz="2400" b="1" dirty="0" err="1"/>
              <a:t>varijacija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objašnjava</a:t>
            </a:r>
            <a:r>
              <a:rPr lang="en-US" sz="2400" dirty="0"/>
              <a:t> </a:t>
            </a:r>
            <a:r>
              <a:rPr lang="en-US" sz="2400" dirty="0" err="1"/>
              <a:t>zašto</a:t>
            </a:r>
            <a:r>
              <a:rPr lang="en-US" sz="2400" dirty="0"/>
              <a:t> se </a:t>
            </a:r>
            <a:r>
              <a:rPr lang="en-US" sz="2400" dirty="0" err="1"/>
              <a:t>neko</a:t>
            </a:r>
            <a:r>
              <a:rPr lang="en-US" sz="2400" dirty="0"/>
              <a:t> </a:t>
            </a:r>
            <a:r>
              <a:rPr lang="en-US" sz="2400" dirty="0" err="1"/>
              <a:t>bolje</a:t>
            </a:r>
            <a:r>
              <a:rPr lang="en-US" sz="2400" dirty="0"/>
              <a:t>, a </a:t>
            </a:r>
            <a:r>
              <a:rPr lang="en-US" sz="2400" dirty="0" err="1"/>
              <a:t>neko</a:t>
            </a:r>
            <a:r>
              <a:rPr lang="en-US" sz="2400" dirty="0"/>
              <a:t> </a:t>
            </a:r>
            <a:r>
              <a:rPr lang="en-US" sz="2400" dirty="0" err="1"/>
              <a:t>lošije</a:t>
            </a:r>
            <a:r>
              <a:rPr lang="en-US" sz="2400" dirty="0"/>
              <a:t> </a:t>
            </a:r>
            <a:r>
              <a:rPr lang="en-US" sz="2400" dirty="0" err="1"/>
              <a:t>adaptira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Zato</a:t>
            </a:r>
            <a:r>
              <a:rPr lang="en-US" sz="2400" dirty="0"/>
              <a:t> </a:t>
            </a:r>
            <a:r>
              <a:rPr lang="en-US" sz="2400" dirty="0" err="1"/>
              <a:t>ista</a:t>
            </a:r>
            <a:r>
              <a:rPr lang="en-US" sz="2400" dirty="0"/>
              <a:t> </a:t>
            </a:r>
            <a:r>
              <a:rPr lang="en-US" sz="2400" dirty="0" err="1"/>
              <a:t>osoba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/>
              <a:t>→ „</a:t>
            </a:r>
            <a:r>
              <a:rPr lang="en-US" sz="2400" b="1" dirty="0" err="1"/>
              <a:t>granična</a:t>
            </a:r>
            <a:r>
              <a:rPr lang="en-US" sz="2400" dirty="0"/>
              <a:t>“ u </a:t>
            </a:r>
            <a:r>
              <a:rPr lang="en-US" sz="2400" dirty="0" err="1"/>
              <a:t>medicinskom</a:t>
            </a:r>
            <a:r>
              <a:rPr lang="en-US" sz="2400" dirty="0"/>
              <a:t> </a:t>
            </a:r>
            <a:r>
              <a:rPr lang="en-US" sz="2400" dirty="0" err="1"/>
              <a:t>modelu</a:t>
            </a:r>
            <a:br>
              <a:rPr lang="en-US" sz="2400" dirty="0"/>
            </a:br>
            <a:r>
              <a:rPr lang="en-US" sz="2400" dirty="0"/>
              <a:t>→ </a:t>
            </a:r>
            <a:r>
              <a:rPr lang="en-US" sz="2400" dirty="0" err="1"/>
              <a:t>potpuno</a:t>
            </a:r>
            <a:r>
              <a:rPr lang="en-US" sz="2400" dirty="0"/>
              <a:t> </a:t>
            </a:r>
            <a:r>
              <a:rPr lang="en-US" sz="2400" b="1" dirty="0" err="1"/>
              <a:t>neupadljiva</a:t>
            </a:r>
            <a:r>
              <a:rPr lang="en-US" sz="2400" dirty="0"/>
              <a:t> u </a:t>
            </a:r>
            <a:r>
              <a:rPr lang="en-US" sz="2400" dirty="0" err="1"/>
              <a:t>modelu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81203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E869-131A-6343-86D5-5ACDB6CD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Medicinski model vs. Model individualnih razlika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A6B8A1E8-38D0-0DE2-11A4-A78654349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620299"/>
              </p:ext>
            </p:extLst>
          </p:nvPr>
        </p:nvGraphicFramePr>
        <p:xfrm>
          <a:off x="838200" y="1516032"/>
          <a:ext cx="10839450" cy="3836615"/>
        </p:xfrm>
        <a:graphic>
          <a:graphicData uri="http://schemas.openxmlformats.org/drawingml/2006/table">
            <a:tbl>
              <a:tblPr/>
              <a:tblGrid>
                <a:gridCol w="2586011">
                  <a:extLst>
                    <a:ext uri="{9D8B030D-6E8A-4147-A177-3AD203B41FA5}">
                      <a16:colId xmlns:a16="http://schemas.microsoft.com/office/drawing/2014/main" val="3735218937"/>
                    </a:ext>
                  </a:extLst>
                </a:gridCol>
                <a:gridCol w="3452077">
                  <a:extLst>
                    <a:ext uri="{9D8B030D-6E8A-4147-A177-3AD203B41FA5}">
                      <a16:colId xmlns:a16="http://schemas.microsoft.com/office/drawing/2014/main" val="3994946164"/>
                    </a:ext>
                  </a:extLst>
                </a:gridCol>
                <a:gridCol w="4801362">
                  <a:extLst>
                    <a:ext uri="{9D8B030D-6E8A-4147-A177-3AD203B41FA5}">
                      <a16:colId xmlns:a16="http://schemas.microsoft.com/office/drawing/2014/main" val="2880004011"/>
                    </a:ext>
                  </a:extLst>
                </a:gridCol>
              </a:tblGrid>
              <a:tr h="416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DIMENZIJA</a:t>
                      </a:r>
                      <a:endParaRPr lang="en-US" sz="16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/>
                        <a:t>MEDICINSKI MODEL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/>
                        <a:t>MODEL INDIVIDUALNIH RAZLIKA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560852"/>
                  </a:ext>
                </a:extLst>
              </a:tr>
              <a:tr h="2379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 err="1"/>
                        <a:t>Fokus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Bolest, poremećaj, dijagnoza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Varijacije u funkcionisanju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227773"/>
                  </a:ext>
                </a:extLst>
              </a:tr>
              <a:tr h="416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Cilj procene</a:t>
                      </a:r>
                      <a:endParaRPr lang="en-US" sz="16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Utvrditi</a:t>
                      </a:r>
                      <a:r>
                        <a:rPr lang="en-US" sz="1600" dirty="0"/>
                        <a:t> “</a:t>
                      </a:r>
                      <a:r>
                        <a:rPr lang="pl-PL" sz="1600" dirty="0"/>
                        <a:t>šta nije u redu</a:t>
                      </a:r>
                      <a:r>
                        <a:rPr lang="en-US" sz="1600" dirty="0"/>
                        <a:t>”</a:t>
                      </a:r>
                      <a:endParaRPr lang="pl-PL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/>
                        <a:t>Razumeti kako osoba funkcioniše i zašto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439118"/>
                  </a:ext>
                </a:extLst>
              </a:tr>
              <a:tr h="416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Logika</a:t>
                      </a:r>
                      <a:endParaRPr lang="en-US" sz="16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Kategorialna</a:t>
                      </a:r>
                      <a:r>
                        <a:rPr lang="en-US" sz="1600" dirty="0"/>
                        <a:t> (</a:t>
                      </a:r>
                      <a:r>
                        <a:rPr lang="en-US" sz="1600" dirty="0" err="1"/>
                        <a:t>ima</a:t>
                      </a:r>
                      <a:r>
                        <a:rPr lang="en-US" sz="1600" dirty="0"/>
                        <a:t> / </a:t>
                      </a:r>
                      <a:r>
                        <a:rPr lang="en-US" sz="1600" dirty="0" err="1"/>
                        <a:t>nema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poremećaj</a:t>
                      </a:r>
                      <a:r>
                        <a:rPr lang="en-US" sz="1600" dirty="0"/>
                        <a:t>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Dimenzionalna</a:t>
                      </a:r>
                      <a:r>
                        <a:rPr lang="en-US" sz="1600" dirty="0"/>
                        <a:t> (</a:t>
                      </a:r>
                      <a:r>
                        <a:rPr lang="en-US" sz="1600" dirty="0" err="1"/>
                        <a:t>kontinuumi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intenzitet</a:t>
                      </a:r>
                      <a:r>
                        <a:rPr lang="en-US" sz="1600" dirty="0"/>
                        <a:t>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292660"/>
                  </a:ext>
                </a:extLst>
              </a:tr>
              <a:tr h="2379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 err="1"/>
                        <a:t>Simptom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Znak bolesti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Obrazac reagovanja u kontekstu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054371"/>
                  </a:ext>
                </a:extLst>
              </a:tr>
              <a:tr h="2379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Varijabilnost među ljudima</a:t>
                      </a:r>
                      <a:endParaRPr lang="en-US" sz="16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Odstupanje = patologija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Varijacija = normalna i očekivana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321360"/>
                  </a:ext>
                </a:extLst>
              </a:tr>
              <a:tr h="416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 err="1"/>
                        <a:t>Stabilnost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ponašanja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Simptomi kao epizode bolesti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Stabilni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stilovi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crte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oblikuju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ponašanje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0902166"/>
                  </a:ext>
                </a:extLst>
              </a:tr>
              <a:tr h="416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 err="1"/>
                        <a:t>Razumevanje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disfunkcije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Rezultat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bolesti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Ekstremi</a:t>
                      </a:r>
                      <a:r>
                        <a:rPr lang="en-US" sz="1600" dirty="0"/>
                        <a:t>/</a:t>
                      </a:r>
                      <a:r>
                        <a:rPr lang="en-US" sz="1600" dirty="0" err="1"/>
                        <a:t>rigidnost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crta</a:t>
                      </a:r>
                      <a:r>
                        <a:rPr lang="en-US" sz="1600" dirty="0"/>
                        <a:t> + </a:t>
                      </a:r>
                      <a:r>
                        <a:rPr lang="en-US" sz="1600" dirty="0" err="1"/>
                        <a:t>loša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adaptacija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674907"/>
                  </a:ext>
                </a:extLst>
              </a:tr>
              <a:tr h="594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Ličnost</a:t>
                      </a:r>
                      <a:endParaRPr lang="en-US" sz="16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„Premorbidna“, rani oblik poremećaja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Organizacioni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princip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psihičkog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života</a:t>
                      </a:r>
                      <a:r>
                        <a:rPr lang="en-US" sz="1600" dirty="0"/>
                        <a:t>; </a:t>
                      </a:r>
                      <a:r>
                        <a:rPr lang="en-US" sz="1600" dirty="0" err="1"/>
                        <a:t>objašnjava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adaptaciju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patologiju</a:t>
                      </a:r>
                      <a:endParaRPr lang="en-US" sz="1600" dirty="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28485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E5DF5DA-C808-CB62-EE25-296D55A2DB3B}"/>
              </a:ext>
            </a:extLst>
          </p:cNvPr>
          <p:cNvSpPr txBox="1"/>
          <p:nvPr/>
        </p:nvSpPr>
        <p:spPr>
          <a:xfrm>
            <a:off x="1975104" y="5606719"/>
            <a:ext cx="84033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U </a:t>
            </a:r>
            <a:r>
              <a:rPr lang="en-US" b="1" dirty="0" err="1"/>
              <a:t>medicinskom</a:t>
            </a:r>
            <a:r>
              <a:rPr lang="en-US" b="1" dirty="0"/>
              <a:t> </a:t>
            </a:r>
            <a:r>
              <a:rPr lang="en-US" b="1" dirty="0" err="1"/>
              <a:t>modelu</a:t>
            </a:r>
            <a:r>
              <a:rPr lang="en-US" b="1" dirty="0"/>
              <a:t> — </a:t>
            </a:r>
            <a:r>
              <a:rPr lang="en-US" b="1" dirty="0" err="1"/>
              <a:t>ličnost</a:t>
            </a:r>
            <a:r>
              <a:rPr lang="en-US" b="1" dirty="0"/>
              <a:t> je </a:t>
            </a:r>
            <a:r>
              <a:rPr lang="en-US" b="1" dirty="0" err="1"/>
              <a:t>suspektna</a:t>
            </a:r>
            <a:r>
              <a:rPr lang="en-US" b="1" dirty="0"/>
              <a:t>, “in </a:t>
            </a:r>
            <a:r>
              <a:rPr lang="en-US" b="1" dirty="0" err="1"/>
              <a:t>obs</a:t>
            </a:r>
            <a:r>
              <a:rPr lang="en-US" b="1" dirty="0"/>
              <a:t>”.</a:t>
            </a:r>
            <a:br>
              <a:rPr lang="en-US" b="1" dirty="0"/>
            </a:br>
            <a:r>
              <a:rPr lang="en-US" b="1" dirty="0"/>
              <a:t>U </a:t>
            </a:r>
            <a:r>
              <a:rPr lang="en-US" b="1" dirty="0" err="1"/>
              <a:t>psihologiji</a:t>
            </a:r>
            <a:r>
              <a:rPr lang="en-US" b="1" dirty="0"/>
              <a:t> </a:t>
            </a:r>
            <a:r>
              <a:rPr lang="en-US" b="1" dirty="0" err="1"/>
              <a:t>individualnih</a:t>
            </a:r>
            <a:r>
              <a:rPr lang="en-US" b="1" dirty="0"/>
              <a:t> </a:t>
            </a:r>
            <a:r>
              <a:rPr lang="en-US" b="1" dirty="0" err="1"/>
              <a:t>razlika</a:t>
            </a:r>
            <a:r>
              <a:rPr lang="en-US" b="1" dirty="0"/>
              <a:t> — </a:t>
            </a:r>
            <a:r>
              <a:rPr lang="en-US" b="1" dirty="0" err="1"/>
              <a:t>ličnost</a:t>
            </a:r>
            <a:r>
              <a:rPr lang="en-US" b="1" dirty="0"/>
              <a:t> je </a:t>
            </a:r>
            <a:r>
              <a:rPr lang="en-US" b="1" dirty="0" err="1"/>
              <a:t>ključ</a:t>
            </a:r>
            <a:r>
              <a:rPr lang="en-US" b="1" dirty="0"/>
              <a:t> </a:t>
            </a:r>
            <a:r>
              <a:rPr lang="en-US" b="1" dirty="0" err="1"/>
              <a:t>razumevanja</a:t>
            </a:r>
            <a:r>
              <a:rPr lang="en-US" b="1" dirty="0"/>
              <a:t> </a:t>
            </a:r>
            <a:r>
              <a:rPr lang="en-US" b="1" dirty="0" err="1"/>
              <a:t>reakcija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25383075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39" name="Rectangle 8238">
            <a:extLst>
              <a:ext uri="{FF2B5EF4-FFF2-40B4-BE49-F238E27FC236}">
                <a16:creationId xmlns:a16="http://schemas.microsoft.com/office/drawing/2014/main" id="{99D1FD2A-2BBA-4B7A-80E4-09314FE25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194" name="Picture 2" descr="Several books in different colors&#10;&#10;AI-generated content may be incorrect.">
            <a:extLst>
              <a:ext uri="{FF2B5EF4-FFF2-40B4-BE49-F238E27FC236}">
                <a16:creationId xmlns:a16="http://schemas.microsoft.com/office/drawing/2014/main" id="{650C700B-FE44-BD1E-EE4A-256F9BA42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03" b="1"/>
          <a:stretch>
            <a:fillRect/>
          </a:stretch>
        </p:blipFill>
        <p:spPr bwMode="auto">
          <a:xfrm>
            <a:off x="321731" y="557189"/>
            <a:ext cx="7086768" cy="5743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blue and white cover with white text&#10;&#10;AI-generated content may be incorrect.">
            <a:extLst>
              <a:ext uri="{FF2B5EF4-FFF2-40B4-BE49-F238E27FC236}">
                <a16:creationId xmlns:a16="http://schemas.microsoft.com/office/drawing/2014/main" id="{21B33C29-E90B-A1FC-504C-91F187B9EF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826" r="-2" b="-2"/>
          <a:stretch>
            <a:fillRect/>
          </a:stretch>
        </p:blipFill>
        <p:spPr>
          <a:xfrm>
            <a:off x="7601026" y="557189"/>
            <a:ext cx="4269242" cy="574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12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6535-1443-2386-770B-D546038E0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30009-9DD9-0AB9-BCB4-49C2C1192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820400" cy="1325563"/>
          </a:xfrm>
        </p:spPr>
        <p:txBody>
          <a:bodyPr>
            <a:normAutofit/>
          </a:bodyPr>
          <a:lstStyle/>
          <a:p>
            <a:r>
              <a:rPr lang="fi-F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 i poremećaji ličnosti: kako se menjala paradigma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9DA0B-FCB1-DEF8-78B1-7AC6A962D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07008"/>
            <a:ext cx="10820400" cy="543153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dirty="0"/>
              <a:t>1</a:t>
            </a:r>
            <a:r>
              <a:rPr lang="en-US" sz="9600" b="1" dirty="0"/>
              <a:t>. DSM-I </a:t>
            </a:r>
            <a:r>
              <a:rPr lang="en-US" sz="9600" b="1" dirty="0" err="1"/>
              <a:t>i</a:t>
            </a:r>
            <a:r>
              <a:rPr lang="en-US" sz="9600" b="1" dirty="0"/>
              <a:t> DSM-II (1952–1968) — era </a:t>
            </a:r>
            <a:r>
              <a:rPr lang="en-US" sz="9600" b="1" dirty="0" err="1"/>
              <a:t>psihoanalize</a:t>
            </a:r>
            <a:endParaRPr lang="en-US" sz="9600" b="1" dirty="0"/>
          </a:p>
          <a:p>
            <a:pPr>
              <a:buNone/>
            </a:pPr>
            <a:r>
              <a:rPr lang="en-US" sz="9600" dirty="0"/>
              <a:t>• </a:t>
            </a:r>
            <a:r>
              <a:rPr lang="en-US" sz="9600" dirty="0" err="1"/>
              <a:t>Dominacija</a:t>
            </a:r>
            <a:r>
              <a:rPr lang="en-US" sz="9600" dirty="0"/>
              <a:t> </a:t>
            </a:r>
            <a:r>
              <a:rPr lang="en-US" sz="9600" dirty="0" err="1"/>
              <a:t>psihodinamskih</a:t>
            </a:r>
            <a:r>
              <a:rPr lang="en-US" sz="9600" dirty="0"/>
              <a:t> </a:t>
            </a:r>
            <a:r>
              <a:rPr lang="en-US" sz="9600" dirty="0" err="1"/>
              <a:t>teorija</a:t>
            </a:r>
            <a:r>
              <a:rPr lang="en-US" sz="9600" dirty="0"/>
              <a:t> - PL </a:t>
            </a:r>
            <a:r>
              <a:rPr lang="en-US" sz="9600" dirty="0" err="1"/>
              <a:t>opisani</a:t>
            </a:r>
            <a:r>
              <a:rPr lang="en-US" sz="9600" dirty="0"/>
              <a:t> </a:t>
            </a:r>
            <a:r>
              <a:rPr lang="en-US" sz="9600" dirty="0" err="1"/>
              <a:t>kroz</a:t>
            </a:r>
            <a:r>
              <a:rPr lang="en-US" sz="9600" dirty="0"/>
              <a:t> „</a:t>
            </a:r>
            <a:r>
              <a:rPr lang="en-US" sz="9600" dirty="0" err="1"/>
              <a:t>karakternu</a:t>
            </a:r>
            <a:r>
              <a:rPr lang="en-US" sz="9600" dirty="0"/>
              <a:t> </a:t>
            </a:r>
            <a:r>
              <a:rPr lang="en-US" sz="9600" dirty="0" err="1"/>
              <a:t>patologiju</a:t>
            </a:r>
            <a:r>
              <a:rPr lang="en-US" sz="9600" dirty="0"/>
              <a:t>“</a:t>
            </a:r>
          </a:p>
          <a:p>
            <a:pPr>
              <a:buNone/>
            </a:pPr>
            <a:r>
              <a:rPr lang="en-US" sz="9600" dirty="0"/>
              <a:t>• Malo </a:t>
            </a:r>
            <a:r>
              <a:rPr lang="en-US" sz="9600" dirty="0" err="1"/>
              <a:t>empirije</a:t>
            </a:r>
            <a:endParaRPr lang="en-US" sz="9600" dirty="0"/>
          </a:p>
          <a:p>
            <a:pPr>
              <a:buNone/>
            </a:pPr>
            <a:r>
              <a:rPr lang="en-US" sz="9600" b="1" dirty="0"/>
              <a:t>→ </a:t>
            </a:r>
            <a:r>
              <a:rPr lang="en-US" sz="9600" b="1" dirty="0" err="1"/>
              <a:t>Ličnost</a:t>
            </a:r>
            <a:r>
              <a:rPr lang="en-US" sz="9600" b="1" dirty="0"/>
              <a:t> = mini </a:t>
            </a:r>
            <a:r>
              <a:rPr lang="en-US" sz="9600" b="1" dirty="0" err="1"/>
              <a:t>verzija</a:t>
            </a:r>
            <a:r>
              <a:rPr lang="en-US" sz="9600" b="1" dirty="0"/>
              <a:t> </a:t>
            </a:r>
            <a:r>
              <a:rPr lang="en-US" sz="9600" b="1" dirty="0" err="1"/>
              <a:t>poremećaja</a:t>
            </a:r>
            <a:endParaRPr lang="en-US" sz="9600" dirty="0"/>
          </a:p>
          <a:p>
            <a:pPr>
              <a:buNone/>
            </a:pPr>
            <a:r>
              <a:rPr lang="en-US" sz="9600" b="1" dirty="0"/>
              <a:t>2. DSM-III (1980) — </a:t>
            </a:r>
            <a:r>
              <a:rPr lang="en-US" sz="9600" b="1" dirty="0" err="1"/>
              <a:t>veliki</a:t>
            </a:r>
            <a:r>
              <a:rPr lang="en-US" sz="9600" b="1" dirty="0"/>
              <a:t> </a:t>
            </a:r>
            <a:r>
              <a:rPr lang="en-US" sz="9600" b="1" dirty="0" err="1"/>
              <a:t>zaokret</a:t>
            </a:r>
            <a:endParaRPr lang="en-US" sz="9600" b="1" dirty="0"/>
          </a:p>
          <a:p>
            <a:pPr>
              <a:buNone/>
            </a:pPr>
            <a:r>
              <a:rPr lang="en-US" sz="9600" dirty="0"/>
              <a:t>• </a:t>
            </a:r>
            <a:r>
              <a:rPr lang="en-US" sz="9600" dirty="0" err="1"/>
              <a:t>Uvođenje</a:t>
            </a:r>
            <a:r>
              <a:rPr lang="en-US" sz="9600" dirty="0"/>
              <a:t> </a:t>
            </a:r>
            <a:r>
              <a:rPr lang="en-US" sz="9600" dirty="0" err="1"/>
              <a:t>dijagnostičkih</a:t>
            </a:r>
            <a:r>
              <a:rPr lang="en-US" sz="9600" dirty="0"/>
              <a:t> </a:t>
            </a:r>
            <a:r>
              <a:rPr lang="en-US" sz="9600" dirty="0" err="1"/>
              <a:t>kriterijuma</a:t>
            </a:r>
            <a:endParaRPr lang="en-US" sz="9600" dirty="0"/>
          </a:p>
          <a:p>
            <a:pPr>
              <a:buNone/>
            </a:pPr>
            <a:r>
              <a:rPr lang="en-US" sz="9600" dirty="0"/>
              <a:t>• </a:t>
            </a:r>
            <a:r>
              <a:rPr lang="en-US" sz="9600" dirty="0" err="1"/>
              <a:t>Neutralnost</a:t>
            </a:r>
            <a:r>
              <a:rPr lang="en-US" sz="9600" dirty="0"/>
              <a:t> </a:t>
            </a:r>
            <a:r>
              <a:rPr lang="en-US" sz="9600" dirty="0" err="1"/>
              <a:t>prema</a:t>
            </a:r>
            <a:r>
              <a:rPr lang="en-US" sz="9600" dirty="0"/>
              <a:t> </a:t>
            </a:r>
            <a:r>
              <a:rPr lang="en-US" sz="9600" dirty="0" err="1"/>
              <a:t>teorijama</a:t>
            </a:r>
            <a:r>
              <a:rPr lang="en-US" sz="9600" dirty="0"/>
              <a:t> </a:t>
            </a:r>
            <a:r>
              <a:rPr lang="en-US" sz="9600" dirty="0" err="1"/>
              <a:t>uzroka</a:t>
            </a:r>
            <a:endParaRPr lang="en-US" sz="9600" dirty="0"/>
          </a:p>
          <a:p>
            <a:pPr>
              <a:buNone/>
            </a:pPr>
            <a:r>
              <a:rPr lang="en-US" sz="9600" dirty="0"/>
              <a:t>• Milon </a:t>
            </a:r>
            <a:r>
              <a:rPr lang="en-US" sz="9600" dirty="0" err="1"/>
              <a:t>uvodi</a:t>
            </a:r>
            <a:r>
              <a:rPr lang="en-US" sz="9600" dirty="0"/>
              <a:t> Ose </a:t>
            </a:r>
            <a:r>
              <a:rPr lang="en-US" sz="9600" dirty="0" err="1"/>
              <a:t>i</a:t>
            </a:r>
            <a:r>
              <a:rPr lang="en-US" sz="9600" dirty="0"/>
              <a:t> </a:t>
            </a:r>
            <a:r>
              <a:rPr lang="en-US" sz="9600" dirty="0" err="1"/>
              <a:t>klastere</a:t>
            </a:r>
            <a:endParaRPr lang="en-US" sz="9600" dirty="0"/>
          </a:p>
          <a:p>
            <a:pPr>
              <a:buNone/>
            </a:pPr>
            <a:r>
              <a:rPr lang="en-US" sz="9600" b="1" dirty="0"/>
              <a:t>→ Red u </a:t>
            </a:r>
            <a:r>
              <a:rPr lang="en-US" sz="9600" b="1" dirty="0" err="1"/>
              <a:t>haosu</a:t>
            </a:r>
            <a:r>
              <a:rPr lang="en-US" sz="9600" b="1" dirty="0"/>
              <a:t>, </a:t>
            </a:r>
            <a:r>
              <a:rPr lang="en-US" sz="9600" b="1" dirty="0" err="1"/>
              <a:t>ali</a:t>
            </a:r>
            <a:r>
              <a:rPr lang="en-US" sz="9600" b="1" dirty="0"/>
              <a:t> </a:t>
            </a:r>
            <a:r>
              <a:rPr lang="en-US" sz="9600" b="1" dirty="0" err="1"/>
              <a:t>i</a:t>
            </a:r>
            <a:r>
              <a:rPr lang="en-US" sz="9600" b="1" dirty="0"/>
              <a:t> </a:t>
            </a:r>
            <a:r>
              <a:rPr lang="en-US" sz="9600" b="1" dirty="0" err="1"/>
              <a:t>dalje</a:t>
            </a:r>
            <a:r>
              <a:rPr lang="en-US" sz="9600" b="1" dirty="0"/>
              <a:t> </a:t>
            </a:r>
            <a:r>
              <a:rPr lang="en-US" sz="9600" b="1" dirty="0" err="1"/>
              <a:t>kategorije</a:t>
            </a:r>
            <a:endParaRPr lang="en-US" sz="9600" dirty="0"/>
          </a:p>
          <a:p>
            <a:pPr>
              <a:buNone/>
            </a:pPr>
            <a:r>
              <a:rPr lang="en-US" sz="9600" b="1" dirty="0"/>
              <a:t>3. DSM-IV (1994) — status quo</a:t>
            </a:r>
          </a:p>
          <a:p>
            <a:pPr>
              <a:buNone/>
            </a:pPr>
            <a:r>
              <a:rPr lang="en-US" sz="9600" dirty="0"/>
              <a:t>• </a:t>
            </a:r>
            <a:r>
              <a:rPr lang="en-US" sz="9600" dirty="0" err="1"/>
              <a:t>Umerene</a:t>
            </a:r>
            <a:r>
              <a:rPr lang="en-US" sz="9600" dirty="0"/>
              <a:t> ismene</a:t>
            </a:r>
          </a:p>
          <a:p>
            <a:pPr>
              <a:buNone/>
            </a:pPr>
            <a:r>
              <a:rPr lang="en-US" sz="9600" dirty="0"/>
              <a:t>• </a:t>
            </a:r>
            <a:r>
              <a:rPr lang="en-US" sz="9600" dirty="0" err="1"/>
              <a:t>Fokus</a:t>
            </a:r>
            <a:r>
              <a:rPr lang="en-US" sz="9600" dirty="0"/>
              <a:t> </a:t>
            </a:r>
            <a:r>
              <a:rPr lang="en-US" sz="9600" dirty="0" err="1"/>
              <a:t>na</a:t>
            </a:r>
            <a:r>
              <a:rPr lang="en-US" sz="9600" dirty="0"/>
              <a:t> </a:t>
            </a:r>
            <a:r>
              <a:rPr lang="en-US" sz="9600" dirty="0" err="1"/>
              <a:t>tada</a:t>
            </a:r>
            <a:r>
              <a:rPr lang="en-US" sz="9600" dirty="0"/>
              <a:t> </a:t>
            </a:r>
            <a:r>
              <a:rPr lang="en-US" sz="9600" dirty="0" err="1"/>
              <a:t>dostupnu</a:t>
            </a:r>
            <a:r>
              <a:rPr lang="en-US" sz="9600" dirty="0"/>
              <a:t> </a:t>
            </a:r>
            <a:r>
              <a:rPr lang="en-US" sz="9600" dirty="0" err="1"/>
              <a:t>empiriju</a:t>
            </a:r>
            <a:endParaRPr lang="en-US" sz="9600" dirty="0"/>
          </a:p>
          <a:p>
            <a:pPr>
              <a:buNone/>
            </a:pPr>
            <a:r>
              <a:rPr lang="en-US" sz="9600" dirty="0"/>
              <a:t>• Ali PL </a:t>
            </a:r>
            <a:r>
              <a:rPr lang="en-US" sz="9600" dirty="0" err="1"/>
              <a:t>i</a:t>
            </a:r>
            <a:r>
              <a:rPr lang="en-US" sz="9600" dirty="0"/>
              <a:t> </a:t>
            </a:r>
            <a:r>
              <a:rPr lang="en-US" sz="9600" dirty="0" err="1"/>
              <a:t>dalje</a:t>
            </a:r>
            <a:r>
              <a:rPr lang="en-US" sz="9600" dirty="0"/>
              <a:t> </a:t>
            </a:r>
            <a:r>
              <a:rPr lang="en-US" sz="9600" dirty="0" err="1"/>
              <a:t>tretirane</a:t>
            </a:r>
            <a:r>
              <a:rPr lang="en-US" sz="9600" dirty="0"/>
              <a:t> </a:t>
            </a:r>
            <a:r>
              <a:rPr lang="en-US" sz="9600" dirty="0" err="1"/>
              <a:t>kao</a:t>
            </a:r>
            <a:r>
              <a:rPr lang="en-US" sz="9600" dirty="0"/>
              <a:t> </a:t>
            </a:r>
            <a:r>
              <a:rPr lang="en-US" sz="9600" dirty="0" err="1"/>
              <a:t>diskretne</a:t>
            </a:r>
            <a:r>
              <a:rPr lang="en-US" sz="9600" dirty="0"/>
              <a:t> </a:t>
            </a:r>
            <a:r>
              <a:rPr lang="en-US" sz="9600" dirty="0" err="1"/>
              <a:t>kategorije</a:t>
            </a:r>
            <a:endParaRPr lang="en-US" sz="9600" dirty="0"/>
          </a:p>
          <a:p>
            <a:pPr>
              <a:buNone/>
            </a:pPr>
            <a:r>
              <a:rPr lang="en-US" sz="9600" b="1" dirty="0"/>
              <a:t>→ Kao da </a:t>
            </a:r>
            <a:r>
              <a:rPr lang="en-US" sz="9600" b="1" dirty="0" err="1"/>
              <a:t>radimo</a:t>
            </a:r>
            <a:r>
              <a:rPr lang="en-US" sz="9600" b="1" dirty="0"/>
              <a:t> </a:t>
            </a:r>
            <a:r>
              <a:rPr lang="en-US" sz="9600" b="1" dirty="0" err="1"/>
              <a:t>sa</a:t>
            </a:r>
            <a:r>
              <a:rPr lang="en-US" sz="9600" b="1" dirty="0"/>
              <a:t> </a:t>
            </a:r>
            <a:r>
              <a:rPr lang="en-US" sz="9600" b="1" dirty="0" err="1"/>
              <a:t>bolestima</a:t>
            </a:r>
            <a:r>
              <a:rPr lang="en-US" sz="9600" b="1" dirty="0"/>
              <a:t>, a ne </a:t>
            </a:r>
            <a:r>
              <a:rPr lang="en-US" sz="9600" b="1" dirty="0" err="1"/>
              <a:t>dimenzijama</a:t>
            </a:r>
            <a:endParaRPr lang="en-US" sz="9600" b="1" dirty="0"/>
          </a:p>
          <a:p>
            <a:pPr>
              <a:buNone/>
            </a:pPr>
            <a:endParaRPr lang="en-US" sz="80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9399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E3DC5-CE4A-7D4C-3DE6-C0AD099C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62"/>
            <a:ext cx="10877550" cy="1325563"/>
          </a:xfrm>
        </p:spPr>
        <p:txBody>
          <a:bodyPr>
            <a:noAutofit/>
          </a:bodyPr>
          <a:lstStyle/>
          <a:p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dešavalo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DSM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menjao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dve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discipline,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dva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sveta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koji se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jedva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dodiruju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…)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r-Latn-R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A4DF9-A222-96CE-9AEC-198908164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904" y="1253330"/>
            <a:ext cx="10515600" cy="544750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b="1" dirty="0"/>
              <a:t>1950–1970: </a:t>
            </a:r>
            <a:r>
              <a:rPr lang="en-US" sz="7200" b="1" dirty="0" err="1"/>
              <a:t>Rađanje</a:t>
            </a:r>
            <a:r>
              <a:rPr lang="en-US" sz="7200" b="1" dirty="0"/>
              <a:t> </a:t>
            </a:r>
            <a:r>
              <a:rPr lang="en-US" sz="7200" b="1" dirty="0" err="1"/>
              <a:t>nauke</a:t>
            </a:r>
            <a:r>
              <a:rPr lang="en-US" sz="7200" b="1" dirty="0"/>
              <a:t> o </a:t>
            </a:r>
            <a:r>
              <a:rPr lang="en-US" sz="7200" b="1" dirty="0" err="1"/>
              <a:t>dimenzijama</a:t>
            </a:r>
            <a:r>
              <a:rPr lang="en-US" sz="7200" b="1" dirty="0"/>
              <a:t> </a:t>
            </a:r>
            <a:r>
              <a:rPr lang="en-US" sz="7200" b="1" dirty="0" err="1"/>
              <a:t>ličnosti</a:t>
            </a:r>
            <a:endParaRPr lang="en-US" sz="7200" b="1" dirty="0"/>
          </a:p>
          <a:p>
            <a:r>
              <a:rPr lang="en-US" sz="7200" dirty="0" err="1"/>
              <a:t>Velike</a:t>
            </a:r>
            <a:r>
              <a:rPr lang="en-US" sz="7200" dirty="0"/>
              <a:t> </a:t>
            </a:r>
            <a:r>
              <a:rPr lang="en-US" sz="7200" dirty="0" err="1"/>
              <a:t>leksičke</a:t>
            </a:r>
            <a:r>
              <a:rPr lang="en-US" sz="7200" dirty="0"/>
              <a:t> </a:t>
            </a:r>
            <a:r>
              <a:rPr lang="en-US" sz="7200" dirty="0" err="1"/>
              <a:t>studije</a:t>
            </a:r>
            <a:r>
              <a:rPr lang="en-US" sz="7200" dirty="0"/>
              <a:t> → </a:t>
            </a:r>
            <a:r>
              <a:rPr lang="en-US" sz="7200" dirty="0" err="1"/>
              <a:t>prve</a:t>
            </a:r>
            <a:r>
              <a:rPr lang="en-US" sz="7200" dirty="0"/>
              <a:t> </a:t>
            </a:r>
            <a:r>
              <a:rPr lang="en-US" sz="7200" dirty="0" err="1"/>
              <a:t>verzije</a:t>
            </a:r>
            <a:r>
              <a:rPr lang="en-US" sz="7200" dirty="0"/>
              <a:t> „</a:t>
            </a:r>
            <a:r>
              <a:rPr lang="en-US" sz="7200" dirty="0" err="1"/>
              <a:t>petofaktorskog</a:t>
            </a:r>
            <a:r>
              <a:rPr lang="en-US" sz="7200" dirty="0"/>
              <a:t>“ </a:t>
            </a:r>
            <a:r>
              <a:rPr lang="en-US" sz="7200" dirty="0" err="1"/>
              <a:t>modela</a:t>
            </a:r>
            <a:endParaRPr lang="en-US" sz="7200" dirty="0"/>
          </a:p>
          <a:p>
            <a:r>
              <a:rPr lang="en-US" sz="7200" dirty="0" err="1"/>
              <a:t>Psihometrija</a:t>
            </a:r>
            <a:r>
              <a:rPr lang="en-US" sz="7200" dirty="0"/>
              <a:t> </a:t>
            </a:r>
            <a:r>
              <a:rPr lang="en-US" sz="7200" dirty="0" err="1"/>
              <a:t>eksplodira</a:t>
            </a:r>
            <a:r>
              <a:rPr lang="en-US" sz="7200" dirty="0"/>
              <a:t>: </a:t>
            </a:r>
            <a:r>
              <a:rPr lang="en-US" sz="7200" dirty="0" err="1"/>
              <a:t>faktorska</a:t>
            </a:r>
            <a:r>
              <a:rPr lang="en-US" sz="7200" dirty="0"/>
              <a:t> </a:t>
            </a:r>
            <a:r>
              <a:rPr lang="en-US" sz="7200" dirty="0" err="1"/>
              <a:t>analiza</a:t>
            </a:r>
            <a:r>
              <a:rPr lang="en-US" sz="7200" dirty="0"/>
              <a:t>, rani </a:t>
            </a:r>
            <a:r>
              <a:rPr lang="en-US" sz="7200" dirty="0" err="1"/>
              <a:t>inventari</a:t>
            </a:r>
            <a:r>
              <a:rPr lang="en-US" sz="7200" dirty="0"/>
              <a:t> </a:t>
            </a:r>
            <a:r>
              <a:rPr lang="en-US" sz="7200" dirty="0" err="1"/>
              <a:t>ličnosti</a:t>
            </a:r>
            <a:endParaRPr lang="en-US" sz="7200" dirty="0"/>
          </a:p>
          <a:p>
            <a:r>
              <a:rPr lang="en-US" sz="7200" dirty="0" err="1"/>
              <a:t>Fokus</a:t>
            </a:r>
            <a:r>
              <a:rPr lang="en-US" sz="7200" dirty="0"/>
              <a:t> </a:t>
            </a:r>
            <a:r>
              <a:rPr lang="en-US" sz="7200" dirty="0" err="1"/>
              <a:t>na</a:t>
            </a:r>
            <a:r>
              <a:rPr lang="en-US" sz="7200" dirty="0"/>
              <a:t> </a:t>
            </a:r>
            <a:r>
              <a:rPr lang="en-US" sz="7200" b="1" dirty="0" err="1"/>
              <a:t>merljivim</a:t>
            </a:r>
            <a:r>
              <a:rPr lang="en-US" sz="7200" b="1" dirty="0"/>
              <a:t>, </a:t>
            </a:r>
            <a:r>
              <a:rPr lang="en-US" sz="7200" b="1" dirty="0" err="1"/>
              <a:t>stabilnim</a:t>
            </a:r>
            <a:r>
              <a:rPr lang="en-US" sz="7200" b="1" dirty="0"/>
              <a:t>, </a:t>
            </a:r>
            <a:r>
              <a:rPr lang="en-US" sz="7200" b="1" dirty="0" err="1"/>
              <a:t>univerzalnim</a:t>
            </a:r>
            <a:r>
              <a:rPr lang="en-US" sz="7200" b="1" dirty="0"/>
              <a:t> </a:t>
            </a:r>
            <a:r>
              <a:rPr lang="en-US" sz="7200" b="1" dirty="0" err="1"/>
              <a:t>osobinama</a:t>
            </a:r>
            <a:r>
              <a:rPr lang="en-US" sz="7200" dirty="0"/>
              <a:t> </a:t>
            </a:r>
          </a:p>
          <a:p>
            <a:pPr marL="0" indent="0">
              <a:buNone/>
            </a:pPr>
            <a:r>
              <a:rPr lang="en-US" sz="7200" b="1" dirty="0"/>
              <a:t>1980-e: </a:t>
            </a:r>
            <a:r>
              <a:rPr lang="en-US" sz="7200" b="1" dirty="0" err="1"/>
              <a:t>Dokazi</a:t>
            </a:r>
            <a:r>
              <a:rPr lang="en-US" sz="7200" b="1" dirty="0"/>
              <a:t> se </a:t>
            </a:r>
            <a:r>
              <a:rPr lang="en-US" sz="7200" b="1" dirty="0" err="1"/>
              <a:t>akumuliraju</a:t>
            </a:r>
            <a:endParaRPr lang="en-US" sz="7200" b="1" dirty="0"/>
          </a:p>
          <a:p>
            <a:r>
              <a:rPr lang="en-US" sz="7200" dirty="0" err="1"/>
              <a:t>Ogromna</a:t>
            </a:r>
            <a:r>
              <a:rPr lang="en-US" sz="7200" dirty="0"/>
              <a:t> </a:t>
            </a:r>
            <a:r>
              <a:rPr lang="en-US" sz="7200" dirty="0" err="1"/>
              <a:t>međunarodna</a:t>
            </a:r>
            <a:r>
              <a:rPr lang="en-US" sz="7200" dirty="0"/>
              <a:t> </a:t>
            </a:r>
            <a:r>
              <a:rPr lang="en-US" sz="7200" dirty="0" err="1"/>
              <a:t>istraživanja</a:t>
            </a:r>
            <a:r>
              <a:rPr lang="en-US" sz="7200" dirty="0"/>
              <a:t> </a:t>
            </a:r>
            <a:r>
              <a:rPr lang="en-US" sz="7200" dirty="0" err="1"/>
              <a:t>potvrđuju</a:t>
            </a:r>
            <a:r>
              <a:rPr lang="en-US" sz="7200" dirty="0"/>
              <a:t> </a:t>
            </a:r>
            <a:r>
              <a:rPr lang="en-US" sz="7200" b="1" dirty="0"/>
              <a:t>Big Five</a:t>
            </a:r>
            <a:endParaRPr lang="en-US" sz="7200" dirty="0"/>
          </a:p>
          <a:p>
            <a:r>
              <a:rPr lang="en-US" sz="7200" dirty="0" err="1"/>
              <a:t>Počinje</a:t>
            </a:r>
            <a:r>
              <a:rPr lang="en-US" sz="7200" dirty="0"/>
              <a:t> </a:t>
            </a:r>
            <a:r>
              <a:rPr lang="en-US" sz="7200" dirty="0" err="1"/>
              <a:t>konceptualizacija</a:t>
            </a:r>
            <a:r>
              <a:rPr lang="en-US" sz="7200" dirty="0"/>
              <a:t> </a:t>
            </a:r>
            <a:r>
              <a:rPr lang="en-US" sz="7200" dirty="0" err="1"/>
              <a:t>crta</a:t>
            </a:r>
            <a:r>
              <a:rPr lang="en-US" sz="7200" dirty="0"/>
              <a:t> </a:t>
            </a:r>
            <a:r>
              <a:rPr lang="en-US" sz="7200" dirty="0" err="1"/>
              <a:t>kao</a:t>
            </a:r>
            <a:r>
              <a:rPr lang="en-US" sz="7200" dirty="0"/>
              <a:t> </a:t>
            </a:r>
            <a:r>
              <a:rPr lang="en-US" sz="7200" b="1" dirty="0" err="1"/>
              <a:t>kontinualnih</a:t>
            </a:r>
            <a:r>
              <a:rPr lang="en-US" sz="7200" b="1" dirty="0"/>
              <a:t> </a:t>
            </a:r>
            <a:r>
              <a:rPr lang="en-US" sz="7200" b="1" dirty="0" err="1"/>
              <a:t>dimenzija</a:t>
            </a:r>
            <a:r>
              <a:rPr lang="en-US" sz="7200" dirty="0"/>
              <a:t>, ne </a:t>
            </a:r>
            <a:r>
              <a:rPr lang="en-US" sz="7200" dirty="0" err="1"/>
              <a:t>kategorija</a:t>
            </a:r>
            <a:endParaRPr lang="en-US" sz="7200" dirty="0"/>
          </a:p>
          <a:p>
            <a:r>
              <a:rPr lang="en-US" sz="7200" dirty="0" err="1"/>
              <a:t>Psihologija</a:t>
            </a:r>
            <a:r>
              <a:rPr lang="en-US" sz="7200" dirty="0"/>
              <a:t> </a:t>
            </a:r>
            <a:r>
              <a:rPr lang="en-US" sz="7200" dirty="0" err="1"/>
              <a:t>već</a:t>
            </a:r>
            <a:r>
              <a:rPr lang="en-US" sz="7200" dirty="0"/>
              <a:t> </a:t>
            </a:r>
            <a:r>
              <a:rPr lang="en-US" sz="7200" dirty="0" err="1"/>
              <a:t>tada</a:t>
            </a:r>
            <a:r>
              <a:rPr lang="en-US" sz="7200" dirty="0"/>
              <a:t> </a:t>
            </a:r>
            <a:r>
              <a:rPr lang="en-US" sz="7200" dirty="0" err="1"/>
              <a:t>zna</a:t>
            </a:r>
            <a:r>
              <a:rPr lang="en-US" sz="7200" dirty="0"/>
              <a:t>: </a:t>
            </a:r>
            <a:r>
              <a:rPr lang="en-US" sz="7200" i="1" dirty="0"/>
              <a:t>"Svi </a:t>
            </a:r>
            <a:r>
              <a:rPr lang="en-US" sz="7200" i="1" dirty="0" err="1"/>
              <a:t>ljudi</a:t>
            </a:r>
            <a:r>
              <a:rPr lang="en-US" sz="7200" i="1" dirty="0"/>
              <a:t> </a:t>
            </a:r>
            <a:r>
              <a:rPr lang="en-US" sz="7200" i="1" dirty="0" err="1"/>
              <a:t>imaju</a:t>
            </a:r>
            <a:r>
              <a:rPr lang="en-US" sz="7200" i="1" dirty="0"/>
              <a:t> </a:t>
            </a:r>
            <a:r>
              <a:rPr lang="en-US" sz="7200" i="1" dirty="0" err="1"/>
              <a:t>sve</a:t>
            </a:r>
            <a:r>
              <a:rPr lang="en-US" sz="7200" i="1" dirty="0"/>
              <a:t> </a:t>
            </a:r>
            <a:r>
              <a:rPr lang="en-US" sz="7200" i="1" dirty="0" err="1"/>
              <a:t>osobine</a:t>
            </a:r>
            <a:r>
              <a:rPr lang="en-US" sz="7200" i="1" dirty="0"/>
              <a:t> – </a:t>
            </a:r>
            <a:r>
              <a:rPr lang="en-US" sz="7200" i="1" dirty="0" err="1"/>
              <a:t>samo</a:t>
            </a:r>
            <a:r>
              <a:rPr lang="en-US" sz="7200" i="1" dirty="0"/>
              <a:t> </a:t>
            </a:r>
            <a:r>
              <a:rPr lang="en-US" sz="7200" i="1" dirty="0" err="1"/>
              <a:t>različitim</a:t>
            </a:r>
            <a:r>
              <a:rPr lang="en-US" sz="7200" i="1" dirty="0"/>
              <a:t> </a:t>
            </a:r>
            <a:r>
              <a:rPr lang="en-US" sz="7200" i="1" dirty="0" err="1"/>
              <a:t>intenzitetom</a:t>
            </a:r>
            <a:r>
              <a:rPr lang="en-US" sz="7200" i="1" dirty="0"/>
              <a:t>."</a:t>
            </a:r>
            <a:endParaRPr lang="en-US" sz="7200" dirty="0"/>
          </a:p>
          <a:p>
            <a:r>
              <a:rPr lang="en-US" sz="7200" i="1" dirty="0"/>
              <a:t>(U </a:t>
            </a:r>
            <a:r>
              <a:rPr lang="en-US" sz="7200" i="1" dirty="0" err="1"/>
              <a:t>isto</a:t>
            </a:r>
            <a:r>
              <a:rPr lang="en-US" sz="7200" i="1" dirty="0"/>
              <a:t> </a:t>
            </a:r>
            <a:r>
              <a:rPr lang="en-US" sz="7200" i="1" dirty="0" err="1"/>
              <a:t>vreme</a:t>
            </a:r>
            <a:r>
              <a:rPr lang="en-US" sz="7200" i="1" dirty="0"/>
              <a:t> </a:t>
            </a:r>
            <a:r>
              <a:rPr lang="en-US" sz="7200" i="1" dirty="0" err="1"/>
              <a:t>psihijatrija</a:t>
            </a:r>
            <a:r>
              <a:rPr lang="en-US" sz="7200" i="1" dirty="0"/>
              <a:t> </a:t>
            </a:r>
            <a:r>
              <a:rPr lang="en-US" sz="7200" i="1" dirty="0" err="1"/>
              <a:t>uvodi</a:t>
            </a:r>
            <a:r>
              <a:rPr lang="en-US" sz="7200" i="1" dirty="0"/>
              <a:t> </a:t>
            </a:r>
            <a:r>
              <a:rPr lang="en-US" sz="7200" i="1" dirty="0" err="1"/>
              <a:t>klastere</a:t>
            </a:r>
            <a:r>
              <a:rPr lang="en-US" sz="7200" i="1" dirty="0"/>
              <a:t> </a:t>
            </a:r>
            <a:r>
              <a:rPr lang="en-US" sz="7200" i="1" dirty="0" err="1"/>
              <a:t>i</a:t>
            </a:r>
            <a:r>
              <a:rPr lang="en-US" sz="7200" i="1" dirty="0"/>
              <a:t> </a:t>
            </a:r>
            <a:r>
              <a:rPr lang="en-US" sz="7200" i="1" dirty="0" err="1"/>
              <a:t>kategoričke</a:t>
            </a:r>
            <a:r>
              <a:rPr lang="en-US" sz="7200" i="1" dirty="0"/>
              <a:t> PL </a:t>
            </a:r>
            <a:r>
              <a:rPr lang="en-US" sz="7200" i="1" dirty="0" err="1"/>
              <a:t>kao</a:t>
            </a:r>
            <a:r>
              <a:rPr lang="en-US" sz="7200" i="1" dirty="0"/>
              <a:t> da </a:t>
            </a:r>
            <a:r>
              <a:rPr lang="en-US" sz="7200" i="1" dirty="0" err="1"/>
              <a:t>faktorska</a:t>
            </a:r>
            <a:r>
              <a:rPr lang="en-US" sz="7200" i="1" dirty="0"/>
              <a:t> </a:t>
            </a:r>
            <a:r>
              <a:rPr lang="en-US" sz="7200" i="1" dirty="0" err="1"/>
              <a:t>analiza</a:t>
            </a:r>
            <a:r>
              <a:rPr lang="en-US" sz="7200" i="1" dirty="0"/>
              <a:t> ne </a:t>
            </a:r>
            <a:r>
              <a:rPr lang="en-US" sz="7200" i="1" dirty="0" err="1"/>
              <a:t>postoji</a:t>
            </a:r>
            <a:r>
              <a:rPr lang="en-US" sz="7200" i="1" dirty="0"/>
              <a:t>…)</a:t>
            </a:r>
            <a:endParaRPr lang="en-US" sz="7200" dirty="0"/>
          </a:p>
          <a:p>
            <a:pPr marL="0" indent="0">
              <a:buNone/>
            </a:pPr>
            <a:r>
              <a:rPr lang="en-US" sz="7200" b="1" dirty="0"/>
              <a:t>1990-e: </a:t>
            </a:r>
            <a:r>
              <a:rPr lang="en-US" sz="7200" b="1" dirty="0" err="1"/>
              <a:t>Moderni</a:t>
            </a:r>
            <a:r>
              <a:rPr lang="en-US" sz="7200" b="1" dirty="0"/>
              <a:t> model </a:t>
            </a:r>
            <a:r>
              <a:rPr lang="en-US" sz="7200" b="1" dirty="0" err="1"/>
              <a:t>ličnosti</a:t>
            </a:r>
            <a:r>
              <a:rPr lang="en-US" sz="7200" b="1" dirty="0"/>
              <a:t> </a:t>
            </a:r>
          </a:p>
          <a:p>
            <a:r>
              <a:rPr lang="en-US" sz="7200" dirty="0"/>
              <a:t>HEXACO (</a:t>
            </a:r>
            <a:r>
              <a:rPr lang="en-US" sz="7200" dirty="0" err="1"/>
              <a:t>šesti</a:t>
            </a:r>
            <a:r>
              <a:rPr lang="en-US" sz="7200" dirty="0"/>
              <a:t> </a:t>
            </a:r>
            <a:r>
              <a:rPr lang="en-US" sz="7200" dirty="0" err="1"/>
              <a:t>faktor</a:t>
            </a:r>
            <a:r>
              <a:rPr lang="en-US" sz="7200" dirty="0"/>
              <a:t> — </a:t>
            </a:r>
            <a:r>
              <a:rPr lang="en-US" sz="7200" dirty="0" err="1"/>
              <a:t>poštenje</a:t>
            </a:r>
            <a:r>
              <a:rPr lang="en-US" sz="7200" dirty="0"/>
              <a:t>)</a:t>
            </a:r>
          </a:p>
          <a:p>
            <a:r>
              <a:rPr lang="en-US" sz="7200" dirty="0" err="1"/>
              <a:t>Stabilnost</a:t>
            </a:r>
            <a:r>
              <a:rPr lang="en-US" sz="7200" dirty="0"/>
              <a:t> </a:t>
            </a:r>
            <a:r>
              <a:rPr lang="en-US" sz="7200" dirty="0" err="1"/>
              <a:t>crta</a:t>
            </a:r>
            <a:r>
              <a:rPr lang="en-US" sz="7200" dirty="0"/>
              <a:t> </a:t>
            </a:r>
            <a:r>
              <a:rPr lang="en-US" sz="7200" dirty="0" err="1"/>
              <a:t>kroz</a:t>
            </a:r>
            <a:r>
              <a:rPr lang="en-US" sz="7200" dirty="0"/>
              <a:t> </a:t>
            </a:r>
            <a:r>
              <a:rPr lang="en-US" sz="7200" dirty="0" err="1"/>
              <a:t>vreme</a:t>
            </a:r>
            <a:r>
              <a:rPr lang="en-US" sz="7200" dirty="0"/>
              <a:t> </a:t>
            </a:r>
          </a:p>
          <a:p>
            <a:r>
              <a:rPr lang="en-US" sz="7200" dirty="0" err="1"/>
              <a:t>Integracija</a:t>
            </a:r>
            <a:r>
              <a:rPr lang="en-US" sz="7200" dirty="0"/>
              <a:t> </a:t>
            </a:r>
            <a:r>
              <a:rPr lang="en-US" sz="7200" dirty="0" err="1"/>
              <a:t>sa</a:t>
            </a:r>
            <a:r>
              <a:rPr lang="en-US" sz="7200" dirty="0"/>
              <a:t> </a:t>
            </a:r>
            <a:r>
              <a:rPr lang="en-US" sz="7200" dirty="0" err="1"/>
              <a:t>biologijom</a:t>
            </a:r>
            <a:r>
              <a:rPr lang="en-US" sz="7200" dirty="0"/>
              <a:t>, </a:t>
            </a:r>
            <a:r>
              <a:rPr lang="en-US" sz="7200" dirty="0" err="1"/>
              <a:t>genetikom</a:t>
            </a:r>
            <a:r>
              <a:rPr lang="en-US" sz="7200" dirty="0"/>
              <a:t>, </a:t>
            </a:r>
            <a:r>
              <a:rPr lang="en-US" sz="7200" dirty="0" err="1"/>
              <a:t>neuropsihologijom</a:t>
            </a:r>
            <a:endParaRPr lang="en-US" sz="7200" dirty="0"/>
          </a:p>
          <a:p>
            <a:pPr marL="0" indent="0">
              <a:buNone/>
            </a:pPr>
            <a:r>
              <a:rPr lang="en-US" sz="7200" b="1" dirty="0"/>
              <a:t>2000-e: </a:t>
            </a:r>
            <a:r>
              <a:rPr lang="en-US" sz="7200" b="1" dirty="0" err="1"/>
              <a:t>Spajanje</a:t>
            </a:r>
            <a:r>
              <a:rPr lang="en-US" sz="7200" b="1" dirty="0"/>
              <a:t> </a:t>
            </a:r>
            <a:r>
              <a:rPr lang="en-US" sz="7200" b="1" dirty="0" err="1"/>
              <a:t>ličnosti</a:t>
            </a:r>
            <a:r>
              <a:rPr lang="en-US" sz="7200" b="1" dirty="0"/>
              <a:t> </a:t>
            </a:r>
            <a:r>
              <a:rPr lang="en-US" sz="7200" b="1" dirty="0" err="1"/>
              <a:t>i</a:t>
            </a:r>
            <a:r>
              <a:rPr lang="en-US" sz="7200" b="1" dirty="0"/>
              <a:t> </a:t>
            </a:r>
            <a:r>
              <a:rPr lang="en-US" sz="7200" b="1" dirty="0" err="1"/>
              <a:t>psihopatologije</a:t>
            </a:r>
            <a:endParaRPr lang="en-US" sz="7200" b="1" dirty="0"/>
          </a:p>
          <a:p>
            <a:r>
              <a:rPr lang="en-US" sz="7200" dirty="0" err="1"/>
              <a:t>Pojavljuju</a:t>
            </a:r>
            <a:r>
              <a:rPr lang="en-US" sz="7200" dirty="0"/>
              <a:t> se </a:t>
            </a:r>
            <a:r>
              <a:rPr lang="en-US" sz="7200" dirty="0" err="1"/>
              <a:t>modeli</a:t>
            </a:r>
            <a:r>
              <a:rPr lang="en-US" sz="7200" dirty="0"/>
              <a:t> koji </a:t>
            </a:r>
            <a:r>
              <a:rPr lang="en-US" sz="7200" dirty="0" err="1"/>
              <a:t>direktno</a:t>
            </a:r>
            <a:r>
              <a:rPr lang="en-US" sz="7200" dirty="0"/>
              <a:t> </a:t>
            </a:r>
            <a:r>
              <a:rPr lang="en-US" sz="7200" dirty="0" err="1"/>
              <a:t>povezuju</a:t>
            </a:r>
            <a:r>
              <a:rPr lang="en-US" sz="7200" dirty="0"/>
              <a:t> </a:t>
            </a:r>
            <a:r>
              <a:rPr lang="en-US" sz="7200" dirty="0" err="1"/>
              <a:t>crte</a:t>
            </a:r>
            <a:r>
              <a:rPr lang="en-US" sz="7200" dirty="0"/>
              <a:t> </a:t>
            </a:r>
            <a:r>
              <a:rPr lang="en-US" sz="7200" dirty="0" err="1"/>
              <a:t>sa</a:t>
            </a:r>
            <a:r>
              <a:rPr lang="en-US" sz="7200" dirty="0"/>
              <a:t> </a:t>
            </a:r>
            <a:r>
              <a:rPr lang="en-US" sz="7200" dirty="0" err="1"/>
              <a:t>simptomima</a:t>
            </a:r>
            <a:endParaRPr lang="en-US" sz="7200" dirty="0"/>
          </a:p>
          <a:p>
            <a:r>
              <a:rPr lang="en-US" sz="7200" dirty="0" err="1"/>
              <a:t>Predstave</a:t>
            </a:r>
            <a:r>
              <a:rPr lang="en-US" sz="7200" dirty="0"/>
              <a:t> </a:t>
            </a:r>
            <a:r>
              <a:rPr lang="en-US" sz="7200" dirty="0" err="1"/>
              <a:t>psihopatologije</a:t>
            </a:r>
            <a:r>
              <a:rPr lang="en-US" sz="7200" dirty="0"/>
              <a:t> </a:t>
            </a:r>
            <a:r>
              <a:rPr lang="en-US" sz="7200" dirty="0" err="1"/>
              <a:t>kao</a:t>
            </a:r>
            <a:r>
              <a:rPr lang="en-US" sz="7200" dirty="0"/>
              <a:t> </a:t>
            </a:r>
            <a:r>
              <a:rPr lang="en-US" sz="7200" b="1" dirty="0" err="1"/>
              <a:t>ekstrema</a:t>
            </a:r>
            <a:r>
              <a:rPr lang="en-US" sz="7200" b="1" dirty="0"/>
              <a:t> </a:t>
            </a:r>
            <a:r>
              <a:rPr lang="en-US" sz="7200" b="1" dirty="0" err="1"/>
              <a:t>normalnih</a:t>
            </a:r>
            <a:r>
              <a:rPr lang="en-US" sz="7200" b="1" dirty="0"/>
              <a:t> </a:t>
            </a:r>
            <a:r>
              <a:rPr lang="en-US" sz="7200" b="1" dirty="0" err="1"/>
              <a:t>osobina</a:t>
            </a:r>
            <a:endParaRPr lang="en-US" sz="7200" dirty="0"/>
          </a:p>
          <a:p>
            <a:r>
              <a:rPr lang="en-US" sz="7200" dirty="0" err="1"/>
              <a:t>Širenje</a:t>
            </a:r>
            <a:r>
              <a:rPr lang="en-US" sz="7200" dirty="0"/>
              <a:t> </a:t>
            </a:r>
            <a:r>
              <a:rPr lang="en-US" sz="7200" b="1" dirty="0" err="1"/>
              <a:t>dimenzionalnih</a:t>
            </a:r>
            <a:r>
              <a:rPr lang="en-US" sz="7200" dirty="0"/>
              <a:t> </a:t>
            </a:r>
            <a:r>
              <a:rPr lang="en-US" sz="7200" dirty="0" err="1"/>
              <a:t>pristupa</a:t>
            </a:r>
            <a:r>
              <a:rPr lang="en-US" sz="7200" dirty="0"/>
              <a:t> (</a:t>
            </a:r>
            <a:r>
              <a:rPr lang="en-US" sz="7200" dirty="0" err="1"/>
              <a:t>psihoticizam</a:t>
            </a:r>
            <a:r>
              <a:rPr lang="en-US" sz="7200" dirty="0"/>
              <a:t>, </a:t>
            </a:r>
            <a:r>
              <a:rPr lang="en-US" sz="7200" dirty="0" err="1"/>
              <a:t>HiTOP</a:t>
            </a:r>
            <a:r>
              <a:rPr lang="en-US" sz="7200" dirty="0"/>
              <a:t>)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8832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B74C-2E06-DB7D-DC03-9812A67D6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07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Ishodi</a:t>
            </a:r>
            <a:r>
              <a:rPr lang="en-US" sz="3600" b="1" dirty="0"/>
              <a:t> </a:t>
            </a:r>
            <a:r>
              <a:rPr lang="en-US" sz="3600" b="1" dirty="0" err="1"/>
              <a:t>predavanja</a:t>
            </a:r>
            <a:br>
              <a:rPr lang="en-US" sz="3600" b="1" dirty="0"/>
            </a:br>
            <a:endParaRPr lang="sr-Latn-RS" sz="2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A74DD-94A1-4B2C-09EB-87F0E4EB2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5568"/>
            <a:ext cx="10515600" cy="51480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b="1" dirty="0"/>
              <a:t>1. </a:t>
            </a:r>
            <a:r>
              <a:rPr lang="en-US" sz="2400" b="1" dirty="0" err="1"/>
              <a:t>Razlikovati</a:t>
            </a:r>
            <a:r>
              <a:rPr lang="en-US" sz="2400" b="1" dirty="0"/>
              <a:t> </a:t>
            </a:r>
            <a:r>
              <a:rPr lang="en-US" sz="2400" b="1" dirty="0" err="1"/>
              <a:t>dva</a:t>
            </a:r>
            <a:r>
              <a:rPr lang="en-US" sz="2400" b="1" dirty="0"/>
              <a:t> </a:t>
            </a:r>
            <a:r>
              <a:rPr lang="en-US" sz="2400" b="1" dirty="0" err="1"/>
              <a:t>koncepta</a:t>
            </a:r>
            <a:r>
              <a:rPr lang="en-US" sz="2400" b="1" dirty="0"/>
              <a:t> </a:t>
            </a:r>
            <a:r>
              <a:rPr lang="en-US" sz="2400" b="1" dirty="0" err="1"/>
              <a:t>ličnosti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medicinski</a:t>
            </a:r>
            <a:r>
              <a:rPr lang="en-US" sz="2400" dirty="0"/>
              <a:t> (</a:t>
            </a:r>
            <a:r>
              <a:rPr lang="en-US" sz="2400" dirty="0" err="1"/>
              <a:t>simptomi</a:t>
            </a:r>
            <a:r>
              <a:rPr lang="en-US" sz="2400" dirty="0"/>
              <a:t>, </a:t>
            </a:r>
            <a:r>
              <a:rPr lang="en-US" sz="2400" dirty="0" err="1"/>
              <a:t>kategorije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empirijski</a:t>
            </a:r>
            <a:r>
              <a:rPr lang="en-US" sz="2400" dirty="0"/>
              <a:t> (</a:t>
            </a:r>
            <a:r>
              <a:rPr lang="en-US" sz="2400" dirty="0" err="1"/>
              <a:t>dimenzije</a:t>
            </a:r>
            <a:r>
              <a:rPr lang="en-US" sz="2400" dirty="0"/>
              <a:t>, </a:t>
            </a:r>
            <a:r>
              <a:rPr lang="en-US" sz="2400" dirty="0" err="1"/>
              <a:t>varijabilnost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b="1" dirty="0"/>
              <a:t>2. </a:t>
            </a:r>
            <a:r>
              <a:rPr lang="en-US" sz="2400" b="1" dirty="0" err="1"/>
              <a:t>Razumeti</a:t>
            </a:r>
            <a:r>
              <a:rPr lang="en-US" sz="2400" b="1" dirty="0"/>
              <a:t> </a:t>
            </a:r>
            <a:r>
              <a:rPr lang="en-US" sz="2400" b="1" dirty="0" err="1"/>
              <a:t>zašto</a:t>
            </a:r>
            <a:r>
              <a:rPr lang="en-US" sz="2400" b="1" dirty="0"/>
              <a:t> </a:t>
            </a:r>
            <a:r>
              <a:rPr lang="en-US" sz="2400" b="1" dirty="0" err="1"/>
              <a:t>su</a:t>
            </a:r>
            <a:r>
              <a:rPr lang="en-US" sz="2400" b="1" dirty="0"/>
              <a:t> </a:t>
            </a:r>
            <a:r>
              <a:rPr lang="en-US" sz="2400" b="1" dirty="0" err="1"/>
              <a:t>kategorijalni</a:t>
            </a:r>
            <a:r>
              <a:rPr lang="en-US" sz="2400" b="1" dirty="0"/>
              <a:t> </a:t>
            </a:r>
            <a:r>
              <a:rPr lang="en-US" sz="2400" b="1" dirty="0" err="1"/>
              <a:t>modeli</a:t>
            </a:r>
            <a:r>
              <a:rPr lang="en-US" sz="2400" b="1" dirty="0"/>
              <a:t> </a:t>
            </a:r>
            <a:r>
              <a:rPr lang="en-US" sz="2400" b="1" dirty="0" err="1"/>
              <a:t>ograničeni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slaba</a:t>
            </a:r>
            <a:r>
              <a:rPr lang="en-US" sz="2400" dirty="0"/>
              <a:t> </a:t>
            </a:r>
            <a:r>
              <a:rPr lang="en-US" sz="2400" dirty="0" err="1"/>
              <a:t>pouzdanost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visok</a:t>
            </a:r>
            <a:r>
              <a:rPr lang="en-US" sz="2400" dirty="0"/>
              <a:t> </a:t>
            </a:r>
            <a:r>
              <a:rPr lang="en-US" sz="2400" dirty="0" err="1"/>
              <a:t>komorbiditet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odsustvo</a:t>
            </a:r>
            <a:r>
              <a:rPr lang="en-US" sz="2400" dirty="0"/>
              <a:t> </a:t>
            </a:r>
            <a:r>
              <a:rPr lang="en-US" sz="2400" dirty="0" err="1"/>
              <a:t>teorijske</a:t>
            </a:r>
            <a:r>
              <a:rPr lang="en-US" sz="2400" dirty="0"/>
              <a:t> </a:t>
            </a:r>
            <a:r>
              <a:rPr lang="en-US" sz="2400" dirty="0" err="1"/>
              <a:t>osnove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preveliko</a:t>
            </a:r>
            <a:r>
              <a:rPr lang="en-US" sz="2400" dirty="0"/>
              <a:t> </a:t>
            </a:r>
            <a:r>
              <a:rPr lang="en-US" sz="2400" dirty="0" err="1"/>
              <a:t>oslanjanje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klinički</a:t>
            </a:r>
            <a:r>
              <a:rPr lang="en-US" sz="2400" dirty="0"/>
              <a:t> </a:t>
            </a:r>
            <a:r>
              <a:rPr lang="en-US" sz="2400" dirty="0" err="1"/>
              <a:t>utisak</a:t>
            </a:r>
            <a:endParaRPr lang="en-US" sz="2400" dirty="0"/>
          </a:p>
          <a:p>
            <a:pPr>
              <a:buNone/>
            </a:pPr>
            <a:r>
              <a:rPr lang="en-US" sz="2400" b="1" dirty="0"/>
              <a:t>3. </a:t>
            </a:r>
            <a:r>
              <a:rPr lang="en-US" sz="2400" b="1" dirty="0" err="1"/>
              <a:t>Uočiti</a:t>
            </a:r>
            <a:r>
              <a:rPr lang="en-US" sz="2400" b="1" dirty="0"/>
              <a:t> </a:t>
            </a:r>
            <a:r>
              <a:rPr lang="en-US" sz="2400" b="1" dirty="0" err="1"/>
              <a:t>kako</a:t>
            </a:r>
            <a:r>
              <a:rPr lang="en-US" sz="2400" b="1" dirty="0"/>
              <a:t> </a:t>
            </a:r>
            <a:r>
              <a:rPr lang="en-US" sz="2400" b="1" dirty="0" err="1"/>
              <a:t>nastaju</a:t>
            </a:r>
            <a:r>
              <a:rPr lang="en-US" sz="2400" b="1" dirty="0"/>
              <a:t> </a:t>
            </a:r>
            <a:r>
              <a:rPr lang="en-US" sz="2400" b="1" dirty="0" err="1"/>
              <a:t>pogrešne</a:t>
            </a:r>
            <a:r>
              <a:rPr lang="en-US" sz="2400" b="1" dirty="0"/>
              <a:t> </a:t>
            </a:r>
            <a:r>
              <a:rPr lang="en-US" sz="2400" b="1" dirty="0" err="1"/>
              <a:t>dijagnoze</a:t>
            </a:r>
            <a:r>
              <a:rPr lang="en-US" sz="2400" b="1" dirty="0"/>
              <a:t> PL: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brza</a:t>
            </a:r>
            <a:r>
              <a:rPr lang="en-US" sz="2400" dirty="0"/>
              <a:t> </a:t>
            </a:r>
            <a:r>
              <a:rPr lang="en-US" sz="2400" dirty="0" err="1"/>
              <a:t>kategorizacija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dramatiku</a:t>
            </a:r>
            <a:r>
              <a:rPr lang="en-US" sz="2400" dirty="0"/>
              <a:t>, a ne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podatke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ignorisanje</a:t>
            </a:r>
            <a:r>
              <a:rPr lang="en-US" sz="2400" dirty="0"/>
              <a:t> </a:t>
            </a:r>
            <a:r>
              <a:rPr lang="en-US" sz="2400" dirty="0" err="1"/>
              <a:t>dimenzionalnih</a:t>
            </a:r>
            <a:r>
              <a:rPr lang="en-US" sz="2400" dirty="0"/>
              <a:t> </a:t>
            </a:r>
            <a:r>
              <a:rPr lang="en-US" sz="2400" dirty="0" err="1"/>
              <a:t>informacija</a:t>
            </a:r>
            <a:endParaRPr lang="en-US" sz="2400" dirty="0"/>
          </a:p>
          <a:p>
            <a:pPr>
              <a:buNone/>
            </a:pPr>
            <a:r>
              <a:rPr lang="en-US" sz="2400" b="1" dirty="0"/>
              <a:t>4. </a:t>
            </a:r>
            <a:r>
              <a:rPr lang="en-US" sz="2400" b="1" dirty="0" err="1"/>
              <a:t>Uvideti</a:t>
            </a:r>
            <a:r>
              <a:rPr lang="en-US" sz="2400" b="1" dirty="0"/>
              <a:t> </a:t>
            </a:r>
            <a:r>
              <a:rPr lang="en-US" sz="2400" b="1" dirty="0" err="1"/>
              <a:t>prednost</a:t>
            </a:r>
            <a:r>
              <a:rPr lang="en-US" sz="2400" b="1" dirty="0"/>
              <a:t> </a:t>
            </a:r>
            <a:r>
              <a:rPr lang="en-US" sz="2400" b="1" dirty="0" err="1"/>
              <a:t>dimenzionalnog</a:t>
            </a:r>
            <a:r>
              <a:rPr lang="en-US" sz="2400" b="1" dirty="0"/>
              <a:t> </a:t>
            </a:r>
            <a:r>
              <a:rPr lang="en-US" sz="2400" b="1" dirty="0" err="1"/>
              <a:t>pristupa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– meri </a:t>
            </a:r>
            <a:r>
              <a:rPr lang="en-US" sz="2400" i="1" dirty="0" err="1"/>
              <a:t>koliko</a:t>
            </a:r>
            <a:r>
              <a:rPr lang="en-US" sz="2400" dirty="0"/>
              <a:t>, a ne </a:t>
            </a:r>
            <a:r>
              <a:rPr lang="en-US" sz="2400" i="1" dirty="0"/>
              <a:t>da li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otkriva</a:t>
            </a:r>
            <a:r>
              <a:rPr lang="en-US" sz="2400" dirty="0"/>
              <a:t> </a:t>
            </a:r>
            <a:r>
              <a:rPr lang="en-US" sz="2400" dirty="0" err="1"/>
              <a:t>nijanse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kategorije</a:t>
            </a:r>
            <a:r>
              <a:rPr lang="en-US" sz="2400" dirty="0"/>
              <a:t> </a:t>
            </a:r>
            <a:r>
              <a:rPr lang="en-US" sz="2400" dirty="0" err="1"/>
              <a:t>brišu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povećava</a:t>
            </a:r>
            <a:r>
              <a:rPr lang="en-US" sz="2400" dirty="0"/>
              <a:t> </a:t>
            </a:r>
            <a:r>
              <a:rPr lang="en-US" sz="2400" dirty="0" err="1"/>
              <a:t>tačnost</a:t>
            </a:r>
            <a:r>
              <a:rPr lang="en-US" sz="2400" dirty="0"/>
              <a:t> </a:t>
            </a:r>
            <a:r>
              <a:rPr lang="en-US" sz="2400" dirty="0" err="1"/>
              <a:t>kliničke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endParaRPr lang="en-US" sz="2400" dirty="0"/>
          </a:p>
          <a:p>
            <a:pPr>
              <a:buNone/>
            </a:pPr>
            <a:r>
              <a:rPr lang="en-US" sz="2400" b="1" dirty="0"/>
              <a:t>5. </a:t>
            </a:r>
            <a:r>
              <a:rPr lang="en-US" sz="2400" b="1" dirty="0" err="1"/>
              <a:t>Razviti</a:t>
            </a:r>
            <a:r>
              <a:rPr lang="en-US" sz="2400" b="1" dirty="0"/>
              <a:t> </a:t>
            </a:r>
            <a:r>
              <a:rPr lang="en-US" sz="2400" b="1" dirty="0" err="1"/>
              <a:t>profesionalnu</a:t>
            </a:r>
            <a:r>
              <a:rPr lang="en-US" sz="2400" b="1" dirty="0"/>
              <a:t> </a:t>
            </a:r>
            <a:r>
              <a:rPr lang="en-US" sz="2400" b="1" dirty="0" err="1"/>
              <a:t>kliničku</a:t>
            </a:r>
            <a:r>
              <a:rPr lang="en-US" sz="2400" b="1" dirty="0"/>
              <a:t> </a:t>
            </a:r>
            <a:r>
              <a:rPr lang="en-US" sz="2400" b="1" dirty="0" err="1"/>
              <a:t>skepsu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razumeti</a:t>
            </a:r>
            <a:r>
              <a:rPr lang="en-US" sz="2400" dirty="0"/>
              <a:t> „</a:t>
            </a:r>
            <a:r>
              <a:rPr lang="en-US" sz="2400" dirty="0" err="1"/>
              <a:t>čudno</a:t>
            </a:r>
            <a:r>
              <a:rPr lang="en-US" sz="2400" dirty="0"/>
              <a:t>“ </a:t>
            </a:r>
            <a:r>
              <a:rPr lang="en-US" sz="2400" dirty="0" err="1"/>
              <a:t>ponašanje</a:t>
            </a:r>
            <a:r>
              <a:rPr lang="en-US" sz="2400" dirty="0"/>
              <a:t> u </a:t>
            </a:r>
            <a:r>
              <a:rPr lang="en-US" sz="2400" dirty="0" err="1"/>
              <a:t>kontekstu</a:t>
            </a:r>
            <a:r>
              <a:rPr lang="en-US" sz="2400" dirty="0"/>
              <a:t> </a:t>
            </a:r>
            <a:r>
              <a:rPr lang="en-US" sz="2400" dirty="0" err="1"/>
              <a:t>dimenzija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uočiti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slabosti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snage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br>
              <a:rPr lang="en-US" sz="2400" dirty="0"/>
            </a:br>
            <a:r>
              <a:rPr lang="en-US" sz="2400" dirty="0"/>
              <a:t>– </a:t>
            </a:r>
            <a:r>
              <a:rPr lang="en-US" sz="2400" dirty="0" err="1"/>
              <a:t>zaključivati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osnovu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, a ne </a:t>
            </a:r>
            <a:r>
              <a:rPr lang="en-US" sz="2400" dirty="0" err="1"/>
              <a:t>etiketa</a:t>
            </a:r>
            <a:r>
              <a:rPr lang="en-US" sz="2400" dirty="0"/>
              <a:t>    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91174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85C5-A06C-5E8E-3415-9B8D496A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naspram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istorije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suprotnim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pravcima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sreću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dimenzionalnim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modelima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8FA763-C1D2-947A-90BC-91597DAF92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491033"/>
              </p:ext>
            </p:extLst>
          </p:nvPr>
        </p:nvGraphicFramePr>
        <p:xfrm>
          <a:off x="838199" y="2218212"/>
          <a:ext cx="10887075" cy="3597372"/>
        </p:xfrm>
        <a:graphic>
          <a:graphicData uri="http://schemas.openxmlformats.org/drawingml/2006/table">
            <a:tbl>
              <a:tblPr/>
              <a:tblGrid>
                <a:gridCol w="1193239">
                  <a:extLst>
                    <a:ext uri="{9D8B030D-6E8A-4147-A177-3AD203B41FA5}">
                      <a16:colId xmlns:a16="http://schemas.microsoft.com/office/drawing/2014/main" val="1256131819"/>
                    </a:ext>
                  </a:extLst>
                </a:gridCol>
                <a:gridCol w="5118109">
                  <a:extLst>
                    <a:ext uri="{9D8B030D-6E8A-4147-A177-3AD203B41FA5}">
                      <a16:colId xmlns:a16="http://schemas.microsoft.com/office/drawing/2014/main" val="1755212777"/>
                    </a:ext>
                  </a:extLst>
                </a:gridCol>
                <a:gridCol w="4575727">
                  <a:extLst>
                    <a:ext uri="{9D8B030D-6E8A-4147-A177-3AD203B41FA5}">
                      <a16:colId xmlns:a16="http://schemas.microsoft.com/office/drawing/2014/main" val="923601905"/>
                    </a:ext>
                  </a:extLst>
                </a:gridCol>
              </a:tblGrid>
              <a:tr h="521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Godine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DSM – šta se dešava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/>
                        <a:t>Psihologija ličnosti – šta se dešava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946155"/>
                  </a:ext>
                </a:extLst>
              </a:tr>
              <a:tr h="521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1950–70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/>
                        <a:t>DSM I–II: psihoanaliza dominira, kategorije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Leksičke studije, osnove Big Five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287649"/>
                  </a:ext>
                </a:extLst>
              </a:tr>
              <a:tr h="7558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1980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dirty="0"/>
                        <a:t>DSM-III: klasteri, Osa II, povećanje pouzdanosti, kategorije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Big Five potvrđen; eksplozija psihometrije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611081"/>
                  </a:ext>
                </a:extLst>
              </a:tr>
              <a:tr h="521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1990-e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DSM-IV: male ismene, </a:t>
                      </a:r>
                      <a:r>
                        <a:rPr lang="en-US" dirty="0" err="1"/>
                        <a:t>kategorije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HEXACO, stabilnost crta kroz život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8431601"/>
                  </a:ext>
                </a:extLst>
              </a:tr>
              <a:tr h="7558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2000-e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DSM-IV-TR: status quo, </a:t>
                      </a:r>
                      <a:r>
                        <a:rPr lang="en-US" dirty="0" err="1"/>
                        <a:t>kategorije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Psihoticizam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povezivanje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crta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psihopatologije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575584"/>
                  </a:ext>
                </a:extLst>
              </a:tr>
              <a:tr h="521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2013+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dirty="0"/>
                        <a:t>DSM-5: AMPD (ali opciono), kategorije ostaju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HiTOP</a:t>
                      </a:r>
                      <a:r>
                        <a:rPr lang="en-US" dirty="0"/>
                        <a:t>, P-</a:t>
                      </a:r>
                      <a:r>
                        <a:rPr lang="en-US" dirty="0" err="1"/>
                        <a:t>faktor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dimenzionalni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sistemi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86892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FE62F84-927F-048F-A9AE-2F04C72EACF1}"/>
              </a:ext>
            </a:extLst>
          </p:cNvPr>
          <p:cNvSpPr txBox="1"/>
          <p:nvPr/>
        </p:nvSpPr>
        <p:spPr>
          <a:xfrm>
            <a:off x="923544" y="5952744"/>
            <a:ext cx="106070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Velika </a:t>
            </a:r>
            <a:r>
              <a:rPr lang="en-US" sz="1800" b="1" dirty="0" err="1"/>
              <a:t>ironija</a:t>
            </a:r>
            <a:r>
              <a:rPr lang="en-US" sz="1800" b="1" dirty="0"/>
              <a:t>: </a:t>
            </a:r>
            <a:r>
              <a:rPr lang="en-US" sz="1800" dirty="0"/>
              <a:t>Dok DSM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dalje</a:t>
            </a:r>
            <a:r>
              <a:rPr lang="en-US" sz="1800" dirty="0"/>
              <a:t> </a:t>
            </a:r>
            <a:r>
              <a:rPr lang="en-US" sz="1800" dirty="0" err="1"/>
              <a:t>brani</a:t>
            </a:r>
            <a:r>
              <a:rPr lang="en-US" sz="1800" dirty="0"/>
              <a:t> </a:t>
            </a:r>
            <a:r>
              <a:rPr lang="en-US" sz="1800" dirty="0" err="1"/>
              <a:t>kategoričke</a:t>
            </a:r>
            <a:r>
              <a:rPr lang="en-US" sz="1800" dirty="0"/>
              <a:t> PL, PIR </a:t>
            </a:r>
            <a:r>
              <a:rPr lang="en-US" sz="1800" dirty="0" err="1"/>
              <a:t>pravi</a:t>
            </a:r>
            <a:r>
              <a:rPr lang="en-US" sz="1800" dirty="0"/>
              <a:t> </a:t>
            </a:r>
            <a:r>
              <a:rPr lang="en-US" sz="1800" dirty="0" err="1"/>
              <a:t>najveći</a:t>
            </a:r>
            <a:r>
              <a:rPr lang="en-US" sz="1800" dirty="0"/>
              <a:t> </a:t>
            </a:r>
            <a:r>
              <a:rPr lang="en-US" sz="1800" dirty="0" err="1"/>
              <a:t>empirijski</a:t>
            </a:r>
            <a:r>
              <a:rPr lang="en-US" sz="1800" dirty="0"/>
              <a:t> </a:t>
            </a:r>
            <a:r>
              <a:rPr lang="en-US" sz="1800" dirty="0" err="1"/>
              <a:t>iskorak</a:t>
            </a:r>
            <a:r>
              <a:rPr lang="en-US" sz="1800" dirty="0"/>
              <a:t> 20. </a:t>
            </a:r>
            <a:r>
              <a:rPr lang="en-US" sz="1800" dirty="0" err="1"/>
              <a:t>veka</a:t>
            </a:r>
            <a:r>
              <a:rPr lang="en-US" sz="1800" dirty="0"/>
              <a:t>. </a:t>
            </a:r>
            <a:r>
              <a:rPr lang="en-US" sz="1800" b="1" dirty="0" err="1"/>
              <a:t>Kategorialni</a:t>
            </a:r>
            <a:r>
              <a:rPr lang="en-US" sz="1800" b="1" dirty="0"/>
              <a:t> PL </a:t>
            </a:r>
            <a:r>
              <a:rPr lang="en-US" sz="1800" b="1" dirty="0" err="1"/>
              <a:t>postaju</a:t>
            </a:r>
            <a:r>
              <a:rPr lang="en-US" sz="1800" b="1" dirty="0"/>
              <a:t> </a:t>
            </a:r>
            <a:r>
              <a:rPr lang="en-US" sz="1800" b="1" dirty="0" err="1"/>
              <a:t>istorijski</a:t>
            </a:r>
            <a:r>
              <a:rPr lang="en-US" sz="1800" b="1" dirty="0"/>
              <a:t> </a:t>
            </a:r>
            <a:r>
              <a:rPr lang="en-US" sz="1800" b="1" dirty="0" err="1"/>
              <a:t>višak</a:t>
            </a:r>
            <a:r>
              <a:rPr lang="en-US" sz="1800" b="1" dirty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0868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5E6F9-4EC7-5597-BEC9-72E191FB8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187" y="0"/>
            <a:ext cx="10715625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DSM-5: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poremećajem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identiteta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C2786-B853-0BCA-E84D-412897D8F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2944"/>
            <a:ext cx="10515600" cy="512883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 err="1"/>
              <a:t>Poremećaji</a:t>
            </a:r>
            <a:r>
              <a:rPr lang="en-US" sz="3800" b="1" dirty="0"/>
              <a:t> </a:t>
            </a:r>
            <a:r>
              <a:rPr lang="en-US" sz="3800" b="1" dirty="0" err="1"/>
              <a:t>ličnosti</a:t>
            </a:r>
            <a:r>
              <a:rPr lang="en-US" sz="3800" b="1" dirty="0"/>
              <a:t> u </a:t>
            </a:r>
            <a:r>
              <a:rPr lang="en-US" sz="3800" b="1" dirty="0" err="1"/>
              <a:t>dve</a:t>
            </a:r>
            <a:r>
              <a:rPr lang="en-US" sz="3800" b="1" dirty="0"/>
              <a:t> </a:t>
            </a:r>
            <a:r>
              <a:rPr lang="en-US" sz="3800" b="1" dirty="0" err="1"/>
              <a:t>sekcije</a:t>
            </a:r>
            <a:r>
              <a:rPr lang="en-US" sz="3800" b="1" dirty="0"/>
              <a:t>:</a:t>
            </a:r>
          </a:p>
          <a:p>
            <a:r>
              <a:rPr lang="en-US" sz="3800" b="1" dirty="0" err="1"/>
              <a:t>Sekcija</a:t>
            </a:r>
            <a:r>
              <a:rPr lang="en-US" sz="3800" b="1" dirty="0"/>
              <a:t> II — </a:t>
            </a:r>
            <a:r>
              <a:rPr lang="en-US" sz="3800" b="1" dirty="0" err="1"/>
              <a:t>stari</a:t>
            </a:r>
            <a:r>
              <a:rPr lang="en-US" sz="3800" b="1" dirty="0"/>
              <a:t> model:</a:t>
            </a:r>
            <a:br>
              <a:rPr lang="en-US" sz="3800" dirty="0"/>
            </a:br>
            <a:r>
              <a:rPr lang="en-US" sz="3800" dirty="0"/>
              <a:t>“Imam 10 </a:t>
            </a:r>
            <a:r>
              <a:rPr lang="en-US" sz="3800" dirty="0" err="1"/>
              <a:t>poremećaja</a:t>
            </a:r>
            <a:r>
              <a:rPr lang="en-US" sz="3800" dirty="0"/>
              <a:t> </a:t>
            </a:r>
            <a:r>
              <a:rPr lang="en-US" sz="3800" dirty="0" err="1"/>
              <a:t>ličnosti</a:t>
            </a:r>
            <a:r>
              <a:rPr lang="en-US" sz="3800" dirty="0"/>
              <a:t> </a:t>
            </a:r>
            <a:r>
              <a:rPr lang="en-US" sz="3800" dirty="0" err="1"/>
              <a:t>i</a:t>
            </a:r>
            <a:r>
              <a:rPr lang="en-US" sz="3800" dirty="0"/>
              <a:t> 3 </a:t>
            </a:r>
            <a:r>
              <a:rPr lang="en-US" sz="3800" dirty="0" err="1"/>
              <a:t>klastera</a:t>
            </a:r>
            <a:r>
              <a:rPr lang="en-US" sz="3800" dirty="0"/>
              <a:t> </a:t>
            </a:r>
            <a:r>
              <a:rPr lang="en-US" sz="3800" dirty="0" err="1"/>
              <a:t>i</a:t>
            </a:r>
            <a:r>
              <a:rPr lang="en-US" sz="3800" dirty="0"/>
              <a:t> </a:t>
            </a:r>
            <a:r>
              <a:rPr lang="en-US" sz="3800" dirty="0" err="1"/>
              <a:t>preko</a:t>
            </a:r>
            <a:r>
              <a:rPr lang="en-US" sz="3800" dirty="0"/>
              <a:t> 40 </a:t>
            </a:r>
            <a:r>
              <a:rPr lang="en-US" sz="3800" dirty="0" err="1"/>
              <a:t>godina</a:t>
            </a:r>
            <a:r>
              <a:rPr lang="en-US" sz="3800" dirty="0"/>
              <a:t> </a:t>
            </a:r>
            <a:r>
              <a:rPr lang="en-US" sz="3800" dirty="0" err="1"/>
              <a:t>staža</a:t>
            </a:r>
            <a:r>
              <a:rPr lang="en-US" sz="3800" dirty="0"/>
              <a:t> .</a:t>
            </a:r>
            <a:br>
              <a:rPr lang="en-US" sz="3800" dirty="0"/>
            </a:br>
            <a:r>
              <a:rPr lang="en-US" sz="3800" dirty="0" err="1"/>
              <a:t>Preživeo</a:t>
            </a:r>
            <a:r>
              <a:rPr lang="en-US" sz="3800" dirty="0"/>
              <a:t> </a:t>
            </a:r>
            <a:r>
              <a:rPr lang="en-US" sz="3800" dirty="0" err="1"/>
              <a:t>sam</a:t>
            </a:r>
            <a:r>
              <a:rPr lang="en-US" sz="3800" dirty="0"/>
              <a:t> </a:t>
            </a:r>
            <a:r>
              <a:rPr lang="en-US" sz="3800" dirty="0" err="1"/>
              <a:t>psihoanalizu</a:t>
            </a:r>
            <a:r>
              <a:rPr lang="en-US" sz="3800" dirty="0"/>
              <a:t>, </a:t>
            </a:r>
            <a:r>
              <a:rPr lang="en-US" sz="3800" dirty="0" err="1"/>
              <a:t>preživeo</a:t>
            </a:r>
            <a:r>
              <a:rPr lang="en-US" sz="3800" dirty="0"/>
              <a:t> </a:t>
            </a:r>
            <a:r>
              <a:rPr lang="en-US" sz="3800" dirty="0" err="1"/>
              <a:t>sam</a:t>
            </a:r>
            <a:r>
              <a:rPr lang="en-US" sz="3800" dirty="0"/>
              <a:t> DSM-III….</a:t>
            </a:r>
            <a:br>
              <a:rPr lang="en-US" sz="3800" dirty="0"/>
            </a:br>
            <a:r>
              <a:rPr lang="en-US" sz="3800" dirty="0"/>
              <a:t>Ne </a:t>
            </a:r>
            <a:r>
              <a:rPr lang="en-US" sz="3800" dirty="0" err="1"/>
              <a:t>kapiram</a:t>
            </a:r>
            <a:r>
              <a:rPr lang="en-US" sz="3800" dirty="0"/>
              <a:t> </a:t>
            </a:r>
            <a:r>
              <a:rPr lang="en-US" sz="3800" dirty="0" err="1"/>
              <a:t>statistiku</a:t>
            </a:r>
            <a:r>
              <a:rPr lang="en-US" sz="3800" dirty="0"/>
              <a:t>, </a:t>
            </a:r>
            <a:r>
              <a:rPr lang="en-US" sz="3800" dirty="0" err="1"/>
              <a:t>ali</a:t>
            </a:r>
            <a:r>
              <a:rPr lang="en-US" sz="3800" dirty="0"/>
              <a:t> </a:t>
            </a:r>
            <a:r>
              <a:rPr lang="en-US" sz="3800" dirty="0" err="1"/>
              <a:t>sam</a:t>
            </a:r>
            <a:r>
              <a:rPr lang="en-US" sz="3800" dirty="0"/>
              <a:t> </a:t>
            </a:r>
            <a:r>
              <a:rPr lang="en-US" sz="3800" dirty="0" err="1"/>
              <a:t>i</a:t>
            </a:r>
            <a:r>
              <a:rPr lang="en-US" sz="3800" dirty="0"/>
              <a:t> </a:t>
            </a:r>
            <a:r>
              <a:rPr lang="en-US" sz="3800" dirty="0" err="1"/>
              <a:t>dalje</a:t>
            </a:r>
            <a:r>
              <a:rPr lang="en-US" sz="3800" dirty="0"/>
              <a:t> </a:t>
            </a:r>
            <a:r>
              <a:rPr lang="en-US" sz="3800" i="1" dirty="0" err="1"/>
              <a:t>zvanični</a:t>
            </a:r>
            <a:r>
              <a:rPr lang="en-US" sz="3800" dirty="0"/>
              <a:t>.“</a:t>
            </a:r>
          </a:p>
          <a:p>
            <a:r>
              <a:rPr lang="en-US" sz="3800" dirty="0"/>
              <a:t> </a:t>
            </a:r>
            <a:r>
              <a:rPr lang="en-US" sz="3800" b="1" dirty="0" err="1"/>
              <a:t>Sekcija</a:t>
            </a:r>
            <a:r>
              <a:rPr lang="en-US" sz="3800" b="1" dirty="0"/>
              <a:t> III — novi model:</a:t>
            </a:r>
            <a:br>
              <a:rPr lang="en-US" sz="3800" dirty="0"/>
            </a:br>
            <a:r>
              <a:rPr lang="en-US" sz="3800" dirty="0"/>
              <a:t>„Imam </a:t>
            </a:r>
            <a:r>
              <a:rPr lang="en-US" sz="3800" dirty="0" err="1"/>
              <a:t>dimenzije</a:t>
            </a:r>
            <a:r>
              <a:rPr lang="en-US" sz="3800" dirty="0"/>
              <a:t>, </a:t>
            </a:r>
            <a:r>
              <a:rPr lang="en-US" sz="3800" dirty="0" err="1"/>
              <a:t>domene</a:t>
            </a:r>
            <a:r>
              <a:rPr lang="en-US" sz="3800" dirty="0"/>
              <a:t>, </a:t>
            </a:r>
            <a:r>
              <a:rPr lang="en-US" sz="3800" dirty="0" err="1"/>
              <a:t>latentne</a:t>
            </a:r>
            <a:r>
              <a:rPr lang="en-US" sz="3800" dirty="0"/>
              <a:t> </a:t>
            </a:r>
            <a:r>
              <a:rPr lang="en-US" sz="3800" dirty="0" err="1"/>
              <a:t>faktore</a:t>
            </a:r>
            <a:r>
              <a:rPr lang="en-US" sz="3800" dirty="0"/>
              <a:t> </a:t>
            </a:r>
            <a:r>
              <a:rPr lang="en-US" sz="3800" dirty="0" err="1"/>
              <a:t>i</a:t>
            </a:r>
            <a:r>
              <a:rPr lang="en-US" sz="3800" dirty="0"/>
              <a:t> </a:t>
            </a:r>
            <a:r>
              <a:rPr lang="en-US" sz="3800" dirty="0" err="1"/>
              <a:t>empiriju</a:t>
            </a:r>
            <a:r>
              <a:rPr lang="en-US" sz="3800" dirty="0"/>
              <a:t>.</a:t>
            </a:r>
            <a:br>
              <a:rPr lang="en-US" sz="3800" dirty="0"/>
            </a:br>
            <a:r>
              <a:rPr lang="en-US" sz="3800" dirty="0" err="1"/>
              <a:t>Još</a:t>
            </a:r>
            <a:r>
              <a:rPr lang="en-US" sz="3800" dirty="0"/>
              <a:t> </a:t>
            </a:r>
            <a:r>
              <a:rPr lang="en-US" sz="3800" dirty="0" err="1"/>
              <a:t>nisam</a:t>
            </a:r>
            <a:r>
              <a:rPr lang="en-US" sz="3800" dirty="0"/>
              <a:t> </a:t>
            </a:r>
            <a:r>
              <a:rPr lang="en-US" sz="3800" dirty="0" err="1"/>
              <a:t>zvaničan</a:t>
            </a:r>
            <a:r>
              <a:rPr lang="en-US" sz="3800" dirty="0"/>
              <a:t>… </a:t>
            </a:r>
            <a:r>
              <a:rPr lang="en-US" sz="3800" dirty="0" err="1"/>
              <a:t>jer</a:t>
            </a:r>
            <a:r>
              <a:rPr lang="en-US" sz="3800" dirty="0"/>
              <a:t> </a:t>
            </a:r>
            <a:r>
              <a:rPr lang="en-US" sz="3800" dirty="0" err="1"/>
              <a:t>sam</a:t>
            </a:r>
            <a:r>
              <a:rPr lang="en-US" sz="3800" dirty="0"/>
              <a:t> u </a:t>
            </a:r>
            <a:r>
              <a:rPr lang="en-US" sz="3800" dirty="0" err="1"/>
              <a:t>dodatku</a:t>
            </a:r>
            <a:r>
              <a:rPr lang="en-US" sz="3800" dirty="0"/>
              <a:t>. </a:t>
            </a:r>
            <a:r>
              <a:rPr lang="en-US" sz="3800" dirty="0" err="1"/>
              <a:t>Pročitaj</a:t>
            </a:r>
            <a:r>
              <a:rPr lang="en-US" sz="3800" dirty="0"/>
              <a:t> me </a:t>
            </a:r>
            <a:r>
              <a:rPr lang="en-US" sz="3800" dirty="0" err="1"/>
              <a:t>kad</a:t>
            </a:r>
            <a:r>
              <a:rPr lang="en-US" sz="3800" dirty="0"/>
              <a:t> </a:t>
            </a:r>
            <a:r>
              <a:rPr lang="en-US" sz="3800" dirty="0" err="1"/>
              <a:t>stigneš</a:t>
            </a:r>
            <a:r>
              <a:rPr lang="en-US" sz="3800" dirty="0"/>
              <a:t>.”</a:t>
            </a:r>
          </a:p>
          <a:p>
            <a:r>
              <a:rPr lang="en-US" sz="3800" b="1" dirty="0"/>
              <a:t>DSM-5 </a:t>
            </a:r>
            <a:r>
              <a:rPr lang="en-US" sz="3800" b="1" dirty="0" err="1"/>
              <a:t>generalno</a:t>
            </a:r>
            <a:r>
              <a:rPr lang="en-US" sz="3800" b="1" dirty="0"/>
              <a:t>:</a:t>
            </a:r>
            <a:br>
              <a:rPr lang="en-US" sz="3800" dirty="0"/>
            </a:br>
            <a:r>
              <a:rPr lang="en-US" sz="3800" dirty="0"/>
              <a:t>„Ne </a:t>
            </a:r>
            <a:r>
              <a:rPr lang="en-US" sz="3800" dirty="0" err="1"/>
              <a:t>mogu</a:t>
            </a:r>
            <a:r>
              <a:rPr lang="en-US" sz="3800" dirty="0"/>
              <a:t> da se </a:t>
            </a:r>
            <a:r>
              <a:rPr lang="en-US" sz="3800" dirty="0" err="1"/>
              <a:t>odlučim</a:t>
            </a:r>
            <a:r>
              <a:rPr lang="en-US" sz="3800" dirty="0"/>
              <a:t>… pa </a:t>
            </a:r>
            <a:r>
              <a:rPr lang="en-US" sz="3800" dirty="0" err="1"/>
              <a:t>sam</a:t>
            </a:r>
            <a:r>
              <a:rPr lang="en-US" sz="3800" dirty="0"/>
              <a:t> </a:t>
            </a:r>
            <a:r>
              <a:rPr lang="en-US" sz="3800" dirty="0" err="1"/>
              <a:t>ostavio</a:t>
            </a:r>
            <a:r>
              <a:rPr lang="en-US" sz="3800" dirty="0"/>
              <a:t> </a:t>
            </a:r>
            <a:r>
              <a:rPr lang="en-US" sz="3800" b="1" dirty="0"/>
              <a:t>oba </a:t>
            </a:r>
            <a:r>
              <a:rPr lang="en-US" sz="3800" b="1" dirty="0" err="1"/>
              <a:t>modela</a:t>
            </a:r>
            <a:r>
              <a:rPr lang="en-US" sz="3800" dirty="0"/>
              <a:t>. </a:t>
            </a:r>
            <a:r>
              <a:rPr lang="en-US" sz="3800" dirty="0" err="1"/>
              <a:t>Snađite</a:t>
            </a:r>
            <a:r>
              <a:rPr lang="en-US" sz="3800" dirty="0"/>
              <a:t> se, </a:t>
            </a:r>
            <a:r>
              <a:rPr lang="en-US" sz="3800" dirty="0" err="1"/>
              <a:t>kolege</a:t>
            </a:r>
            <a:r>
              <a:rPr lang="en-US" sz="3800" dirty="0"/>
              <a:t>.“</a:t>
            </a:r>
          </a:p>
          <a:p>
            <a:r>
              <a:rPr lang="en-US" sz="3800" b="1" dirty="0"/>
              <a:t>Kako </a:t>
            </a:r>
            <a:r>
              <a:rPr lang="en-US" sz="3800" b="1" dirty="0" err="1"/>
              <a:t>različite</a:t>
            </a:r>
            <a:r>
              <a:rPr lang="en-US" sz="3800" b="1" dirty="0"/>
              <a:t> </a:t>
            </a:r>
            <a:r>
              <a:rPr lang="en-US" sz="3800" b="1" dirty="0" err="1"/>
              <a:t>profesije</a:t>
            </a:r>
            <a:r>
              <a:rPr lang="en-US" sz="3800" b="1" dirty="0"/>
              <a:t> </a:t>
            </a:r>
            <a:r>
              <a:rPr lang="en-US" sz="3800" b="1" dirty="0" err="1"/>
              <a:t>reaguju</a:t>
            </a:r>
            <a:r>
              <a:rPr lang="en-US" sz="3800" b="1" dirty="0"/>
              <a:t>:</a:t>
            </a:r>
          </a:p>
          <a:p>
            <a:r>
              <a:rPr lang="en-US" sz="3800" b="1" dirty="0" err="1"/>
              <a:t>Psiholozi</a:t>
            </a:r>
            <a:endParaRPr lang="en-US" sz="3800" b="1" dirty="0"/>
          </a:p>
          <a:p>
            <a:pPr marL="0" indent="0">
              <a:buNone/>
            </a:pPr>
            <a:r>
              <a:rPr lang="en-US" sz="3800" dirty="0"/>
              <a:t>    „Hvala, </a:t>
            </a:r>
            <a:r>
              <a:rPr lang="en-US" sz="3800" dirty="0" err="1"/>
              <a:t>napokon</a:t>
            </a:r>
            <a:r>
              <a:rPr lang="en-US" sz="3800" dirty="0"/>
              <a:t> </a:t>
            </a:r>
            <a:r>
              <a:rPr lang="en-US" sz="3800" dirty="0" err="1"/>
              <a:t>smo</a:t>
            </a:r>
            <a:r>
              <a:rPr lang="en-US" sz="3800" dirty="0"/>
              <a:t> deo </a:t>
            </a:r>
            <a:r>
              <a:rPr lang="en-US" sz="3800" dirty="0" err="1"/>
              <a:t>priče</a:t>
            </a:r>
            <a:r>
              <a:rPr lang="en-US" sz="3800" dirty="0"/>
              <a:t>!“</a:t>
            </a:r>
          </a:p>
          <a:p>
            <a:r>
              <a:rPr lang="en-US" sz="3800" b="1" dirty="0" err="1"/>
              <a:t>Psihijatri</a:t>
            </a:r>
            <a:endParaRPr lang="en-US" sz="3800" b="1" dirty="0"/>
          </a:p>
          <a:p>
            <a:pPr marL="0" indent="0">
              <a:buNone/>
            </a:pPr>
            <a:r>
              <a:rPr lang="en-US" sz="3800" dirty="0"/>
              <a:t>    „</a:t>
            </a:r>
            <a:r>
              <a:rPr lang="en-US" sz="3800" dirty="0" err="1"/>
              <a:t>Sve</a:t>
            </a:r>
            <a:r>
              <a:rPr lang="en-US" sz="3800" dirty="0"/>
              <a:t> </a:t>
            </a:r>
            <a:r>
              <a:rPr lang="en-US" sz="3800" dirty="0" err="1"/>
              <a:t>dok</a:t>
            </a:r>
            <a:r>
              <a:rPr lang="en-US" sz="3800" dirty="0"/>
              <a:t> </a:t>
            </a:r>
            <a:r>
              <a:rPr lang="en-US" sz="3800" dirty="0" err="1"/>
              <a:t>stoje</a:t>
            </a:r>
            <a:r>
              <a:rPr lang="en-US" sz="3800" dirty="0"/>
              <a:t> </a:t>
            </a:r>
            <a:r>
              <a:rPr lang="en-US" sz="3800" dirty="0" err="1"/>
              <a:t>klasteri</a:t>
            </a:r>
            <a:r>
              <a:rPr lang="en-US" sz="3800" dirty="0"/>
              <a:t> A, B, C — mi </a:t>
            </a:r>
            <a:r>
              <a:rPr lang="en-US" sz="3800" dirty="0" err="1"/>
              <a:t>smo</a:t>
            </a:r>
            <a:r>
              <a:rPr lang="en-US" sz="3800" dirty="0"/>
              <a:t> </a:t>
            </a:r>
            <a:r>
              <a:rPr lang="en-US" sz="3800" dirty="0" err="1"/>
              <a:t>mirni</a:t>
            </a:r>
            <a:r>
              <a:rPr lang="en-US" sz="3800" dirty="0"/>
              <a:t>.“</a:t>
            </a:r>
          </a:p>
          <a:p>
            <a:pPr marL="0" indent="0" algn="r">
              <a:buNone/>
            </a:pPr>
            <a:br>
              <a:rPr lang="en-US" sz="3600" dirty="0"/>
            </a:br>
            <a:r>
              <a:rPr lang="en-US" sz="3600" b="1" dirty="0" err="1"/>
              <a:t>Poruka</a:t>
            </a:r>
            <a:r>
              <a:rPr lang="en-US" sz="3600" b="1" dirty="0"/>
              <a:t> </a:t>
            </a:r>
            <a:r>
              <a:rPr lang="en-US" sz="3600" b="1" dirty="0" err="1"/>
              <a:t>studentima</a:t>
            </a:r>
            <a:endParaRPr lang="en-US" sz="3600" b="1" dirty="0"/>
          </a:p>
          <a:p>
            <a:pPr marL="0" indent="0" algn="r">
              <a:buNone/>
            </a:pPr>
            <a:r>
              <a:rPr lang="en-US" sz="3600" dirty="0"/>
              <a:t>Ako </a:t>
            </a:r>
            <a:r>
              <a:rPr lang="en-US" sz="3600" dirty="0" err="1"/>
              <a:t>vam</a:t>
            </a:r>
            <a:r>
              <a:rPr lang="en-US" sz="3600" dirty="0"/>
              <a:t> DSM-5 </a:t>
            </a:r>
            <a:r>
              <a:rPr lang="en-US" sz="3600" dirty="0" err="1"/>
              <a:t>deluje</a:t>
            </a:r>
            <a:r>
              <a:rPr lang="en-US" sz="3600" dirty="0"/>
              <a:t> </a:t>
            </a:r>
            <a:r>
              <a:rPr lang="en-US" sz="3600" dirty="0" err="1"/>
              <a:t>zbunjujuće</a:t>
            </a:r>
            <a:r>
              <a:rPr lang="en-US" sz="3600" dirty="0"/>
              <a:t> — to je </a:t>
            </a:r>
            <a:r>
              <a:rPr lang="en-US" sz="3600" dirty="0" err="1"/>
              <a:t>zato</a:t>
            </a:r>
            <a:r>
              <a:rPr lang="en-US" sz="3600" dirty="0"/>
              <a:t> </a:t>
            </a:r>
            <a:r>
              <a:rPr lang="en-US" sz="3600" dirty="0" err="1"/>
              <a:t>što</a:t>
            </a:r>
            <a:r>
              <a:rPr lang="en-US" sz="3600" dirty="0"/>
              <a:t> </a:t>
            </a:r>
            <a:r>
              <a:rPr lang="en-US" sz="3600" i="1" dirty="0" err="1"/>
              <a:t>jeste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Ali vi </a:t>
            </a:r>
            <a:r>
              <a:rPr lang="en-US" sz="3600" dirty="0" err="1"/>
              <a:t>ste</a:t>
            </a:r>
            <a:r>
              <a:rPr lang="en-US" sz="3600" dirty="0"/>
              <a:t> </a:t>
            </a:r>
            <a:r>
              <a:rPr lang="en-US" sz="3600" dirty="0" err="1"/>
              <a:t>generacija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će</a:t>
            </a:r>
            <a:r>
              <a:rPr lang="en-US" sz="3600" dirty="0"/>
              <a:t> </a:t>
            </a:r>
            <a:r>
              <a:rPr lang="en-US" sz="3600" dirty="0" err="1"/>
              <a:t>ovo</a:t>
            </a:r>
            <a:r>
              <a:rPr lang="en-US" sz="3600" dirty="0"/>
              <a:t> </a:t>
            </a:r>
            <a:r>
              <a:rPr lang="en-US" sz="3600" dirty="0" err="1"/>
              <a:t>konačno</a:t>
            </a:r>
            <a:r>
              <a:rPr lang="en-US" sz="3600" dirty="0"/>
              <a:t> </a:t>
            </a:r>
            <a:r>
              <a:rPr lang="en-US" sz="3600" dirty="0" err="1"/>
              <a:t>raščistiti</a:t>
            </a:r>
            <a:r>
              <a:rPr lang="en-US" sz="3600" dirty="0"/>
              <a:t>.</a:t>
            </a:r>
          </a:p>
          <a:p>
            <a:endParaRPr lang="en-US" sz="3400" dirty="0"/>
          </a:p>
          <a:p>
            <a:pPr marL="0" indent="0">
              <a:buNone/>
            </a:pPr>
            <a:endParaRPr lang="en-US" sz="34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965405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C5609-34DF-2CE4-41E7-9B718D16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52" y="11887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Klasteri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arheologija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dijagnostike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l-P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 i dalje u upotrebi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7CEE4-CAB2-5922-AAFF-4120A64AB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1435608"/>
            <a:ext cx="10515600" cy="54223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Ovo je </a:t>
            </a:r>
            <a:r>
              <a:rPr lang="en-US" sz="8000" i="1" dirty="0" err="1"/>
              <a:t>isti</a:t>
            </a:r>
            <a:r>
              <a:rPr lang="en-US" sz="8000" dirty="0"/>
              <a:t> </a:t>
            </a:r>
            <a:r>
              <a:rPr lang="en-US" sz="8000" dirty="0" err="1"/>
              <a:t>sistem</a:t>
            </a:r>
            <a:r>
              <a:rPr lang="en-US" sz="8000" dirty="0"/>
              <a:t> koji je </a:t>
            </a:r>
            <a:r>
              <a:rPr lang="en-US" sz="8000" dirty="0" err="1"/>
              <a:t>postojao</a:t>
            </a:r>
            <a:r>
              <a:rPr lang="en-US" sz="8000" dirty="0"/>
              <a:t> u DSM-III </a:t>
            </a:r>
            <a:r>
              <a:rPr lang="en-US" sz="8000" dirty="0" err="1"/>
              <a:t>i</a:t>
            </a:r>
            <a:r>
              <a:rPr lang="en-US" sz="8000" dirty="0"/>
              <a:t> DSM-IV, </a:t>
            </a:r>
            <a:r>
              <a:rPr lang="en-US" sz="8000" dirty="0" err="1"/>
              <a:t>praktično</a:t>
            </a:r>
            <a:r>
              <a:rPr lang="en-US" sz="8000" dirty="0"/>
              <a:t> </a:t>
            </a:r>
            <a:r>
              <a:rPr lang="en-US" sz="8000" dirty="0" err="1"/>
              <a:t>neizmenjen</a:t>
            </a:r>
            <a:r>
              <a:rPr lang="en-US" sz="8000" dirty="0"/>
              <a:t>.</a:t>
            </a:r>
          </a:p>
          <a:p>
            <a:pPr>
              <a:buNone/>
            </a:pPr>
            <a:r>
              <a:rPr lang="en-US" sz="8000" dirty="0"/>
              <a:t>🔶 </a:t>
            </a:r>
            <a:r>
              <a:rPr lang="en-US" sz="8000" b="1" dirty="0" err="1"/>
              <a:t>Klaster</a:t>
            </a:r>
            <a:r>
              <a:rPr lang="en-US" sz="8000" b="1" dirty="0"/>
              <a:t> A — „</a:t>
            </a:r>
            <a:r>
              <a:rPr lang="en-US" sz="8000" b="1" dirty="0" err="1"/>
              <a:t>Čudni</a:t>
            </a:r>
            <a:r>
              <a:rPr lang="en-US" sz="8000" b="1" dirty="0"/>
              <a:t> </a:t>
            </a:r>
            <a:r>
              <a:rPr lang="en-US" sz="8000" b="1" dirty="0" err="1"/>
              <a:t>i</a:t>
            </a:r>
            <a:r>
              <a:rPr lang="en-US" sz="8000" b="1" dirty="0"/>
              <a:t> </a:t>
            </a:r>
            <a:r>
              <a:rPr lang="en-US" sz="8000" b="1" dirty="0" err="1"/>
              <a:t>ekscentrični</a:t>
            </a:r>
            <a:r>
              <a:rPr lang="en-US" sz="8000" b="1" dirty="0"/>
              <a:t>“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Paranoidni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Shizoidni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Shizotipalni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🔶 </a:t>
            </a:r>
            <a:r>
              <a:rPr lang="en-US" sz="8000" b="1" dirty="0" err="1"/>
              <a:t>Klaster</a:t>
            </a:r>
            <a:r>
              <a:rPr lang="en-US" sz="8000" b="1" dirty="0"/>
              <a:t> B — „</a:t>
            </a:r>
            <a:r>
              <a:rPr lang="en-US" sz="8000" b="1" dirty="0" err="1"/>
              <a:t>Dramatični</a:t>
            </a:r>
            <a:r>
              <a:rPr lang="en-US" sz="8000" b="1" dirty="0"/>
              <a:t> </a:t>
            </a:r>
            <a:r>
              <a:rPr lang="en-US" sz="8000" b="1" dirty="0" err="1"/>
              <a:t>i</a:t>
            </a:r>
            <a:r>
              <a:rPr lang="en-US" sz="8000" b="1" dirty="0"/>
              <a:t> </a:t>
            </a:r>
            <a:r>
              <a:rPr lang="en-US" sz="8000" b="1" dirty="0" err="1"/>
              <a:t>emocionalni</a:t>
            </a:r>
            <a:r>
              <a:rPr lang="en-US" sz="8000" b="1" dirty="0"/>
              <a:t>“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Antisocijalni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Granični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Histrionični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Narcistički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🔶 </a:t>
            </a:r>
            <a:r>
              <a:rPr lang="en-US" sz="8000" b="1" dirty="0" err="1"/>
              <a:t>Klaster</a:t>
            </a:r>
            <a:r>
              <a:rPr lang="en-US" sz="8000" b="1" dirty="0"/>
              <a:t> C — „</a:t>
            </a:r>
            <a:r>
              <a:rPr lang="en-US" sz="8000" b="1" dirty="0" err="1"/>
              <a:t>Uplašeni</a:t>
            </a:r>
            <a:r>
              <a:rPr lang="en-US" sz="8000" b="1" dirty="0"/>
              <a:t> </a:t>
            </a:r>
            <a:r>
              <a:rPr lang="en-US" sz="8000" b="1" dirty="0" err="1"/>
              <a:t>i</a:t>
            </a:r>
            <a:r>
              <a:rPr lang="en-US" sz="8000" b="1" dirty="0"/>
              <a:t> </a:t>
            </a:r>
            <a:r>
              <a:rPr lang="en-US" sz="8000" b="1" dirty="0" err="1"/>
              <a:t>izbegavajući</a:t>
            </a:r>
            <a:r>
              <a:rPr lang="en-US" sz="8000" b="1" dirty="0"/>
              <a:t>“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Izbegavajući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Zavisan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Opsesivno-kompulzivni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🔶 </a:t>
            </a:r>
            <a:r>
              <a:rPr lang="en-US" sz="8000" b="1" dirty="0" err="1"/>
              <a:t>Ostali</a:t>
            </a:r>
            <a:r>
              <a:rPr lang="en-US" sz="8000" b="1" dirty="0"/>
              <a:t> (Drugi PL)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Specifikovani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Nespesifikovani</a:t>
            </a:r>
            <a:br>
              <a:rPr lang="en-US" sz="8000" dirty="0"/>
            </a:br>
            <a:r>
              <a:rPr lang="en-US" sz="8000" dirty="0"/>
              <a:t>  • </a:t>
            </a:r>
            <a:r>
              <a:rPr lang="en-US" sz="8000" dirty="0" err="1"/>
              <a:t>Promene</a:t>
            </a:r>
            <a:r>
              <a:rPr lang="en-US" sz="8000" dirty="0"/>
              <a:t> </a:t>
            </a:r>
            <a:r>
              <a:rPr lang="en-US" sz="8000" dirty="0" err="1"/>
              <a:t>ličnosti</a:t>
            </a:r>
            <a:r>
              <a:rPr lang="en-US" sz="8000" dirty="0"/>
              <a:t> </a:t>
            </a:r>
            <a:r>
              <a:rPr lang="en-US" sz="8000" dirty="0" err="1"/>
              <a:t>zbog</a:t>
            </a:r>
            <a:r>
              <a:rPr lang="en-US" sz="8000" dirty="0"/>
              <a:t> </a:t>
            </a:r>
            <a:r>
              <a:rPr lang="en-US" sz="8000" dirty="0" err="1"/>
              <a:t>medicinskog</a:t>
            </a:r>
            <a:r>
              <a:rPr lang="en-US" sz="8000" dirty="0"/>
              <a:t> </a:t>
            </a:r>
            <a:r>
              <a:rPr lang="en-US" sz="8000" dirty="0" err="1"/>
              <a:t>stanja</a:t>
            </a:r>
            <a:endParaRPr lang="en-US" sz="8000" dirty="0"/>
          </a:p>
          <a:p>
            <a:pPr>
              <a:buNone/>
            </a:pPr>
            <a:r>
              <a:rPr lang="en-US" sz="8000" dirty="0"/>
              <a:t>➡️ </a:t>
            </a:r>
            <a:r>
              <a:rPr lang="en-US" sz="8000" b="1" dirty="0"/>
              <a:t>Ovo je deo koji </a:t>
            </a:r>
            <a:r>
              <a:rPr lang="en-US" sz="8000" b="1" dirty="0" err="1"/>
              <a:t>većina</a:t>
            </a:r>
            <a:r>
              <a:rPr lang="en-US" sz="8000" b="1" dirty="0"/>
              <a:t> </a:t>
            </a:r>
            <a:r>
              <a:rPr lang="en-US" sz="8000" b="1" dirty="0" err="1"/>
              <a:t>psihijatara</a:t>
            </a:r>
            <a:r>
              <a:rPr lang="en-US" sz="8000" b="1" dirty="0"/>
              <a:t> </a:t>
            </a:r>
            <a:r>
              <a:rPr lang="en-US" sz="8000" b="1" dirty="0" err="1"/>
              <a:t>i</a:t>
            </a:r>
            <a:r>
              <a:rPr lang="en-US" sz="8000" b="1" dirty="0"/>
              <a:t> </a:t>
            </a:r>
            <a:r>
              <a:rPr lang="en-US" sz="8000" b="1" dirty="0" err="1"/>
              <a:t>dalje</a:t>
            </a:r>
            <a:r>
              <a:rPr lang="en-US" sz="8000" b="1" dirty="0"/>
              <a:t> </a:t>
            </a:r>
            <a:r>
              <a:rPr lang="en-US" sz="8000" b="1" dirty="0" err="1"/>
              <a:t>koristi</a:t>
            </a:r>
            <a:r>
              <a:rPr lang="en-US" sz="8000" b="1" dirty="0"/>
              <a:t>.</a:t>
            </a:r>
            <a:endParaRPr lang="en-US" sz="8000" dirty="0"/>
          </a:p>
          <a:p>
            <a:pPr marL="0" indent="0">
              <a:buNone/>
            </a:pPr>
            <a:br>
              <a:rPr lang="en-US" sz="4800" dirty="0"/>
            </a:br>
            <a:r>
              <a:rPr lang="en-US" sz="4800" dirty="0"/>
              <a:t>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387407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CF61-ADC3-26B2-0ED6-FC62B1170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kategorialni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4F548-1C65-E088-20E5-3E9EC61B3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b="1" dirty="0" err="1"/>
              <a:t>Kategorijalni</a:t>
            </a:r>
            <a:r>
              <a:rPr lang="en-US" sz="2600" b="1" dirty="0"/>
              <a:t> </a:t>
            </a:r>
            <a:r>
              <a:rPr lang="en-US" sz="2600" b="1" dirty="0" err="1"/>
              <a:t>modeli</a:t>
            </a:r>
            <a:r>
              <a:rPr lang="en-US" sz="2600" b="1" dirty="0"/>
              <a:t> </a:t>
            </a:r>
            <a:r>
              <a:rPr lang="en-US" sz="2600" b="1" dirty="0" err="1"/>
              <a:t>psihopatologije</a:t>
            </a:r>
            <a:r>
              <a:rPr lang="en-US" sz="2600" b="1" dirty="0"/>
              <a:t> (DSM, ICD)</a:t>
            </a:r>
          </a:p>
          <a:p>
            <a:r>
              <a:rPr lang="en-US" sz="2600" dirty="0" err="1"/>
              <a:t>Tradicionalni</a:t>
            </a:r>
            <a:r>
              <a:rPr lang="en-US" sz="2600" dirty="0"/>
              <a:t>, </a:t>
            </a:r>
            <a:r>
              <a:rPr lang="en-US" sz="2600" dirty="0" err="1"/>
              <a:t>medicinski</a:t>
            </a:r>
            <a:r>
              <a:rPr lang="en-US" sz="2600" dirty="0"/>
              <a:t> </a:t>
            </a:r>
            <a:r>
              <a:rPr lang="en-US" sz="2600" dirty="0" err="1"/>
              <a:t>pristup</a:t>
            </a:r>
            <a:r>
              <a:rPr lang="en-US" sz="2600" dirty="0"/>
              <a:t> </a:t>
            </a:r>
            <a:r>
              <a:rPr lang="en-US" sz="2600" dirty="0" err="1"/>
              <a:t>klasifikaciji</a:t>
            </a:r>
            <a:r>
              <a:rPr lang="en-US" sz="2600" dirty="0"/>
              <a:t> </a:t>
            </a:r>
            <a:r>
              <a:rPr lang="en-US" sz="2600" dirty="0" err="1"/>
              <a:t>mentalnih</a:t>
            </a:r>
            <a:r>
              <a:rPr lang="en-US" sz="2600" dirty="0"/>
              <a:t> </a:t>
            </a:r>
            <a:r>
              <a:rPr lang="en-US" sz="2600" dirty="0" err="1"/>
              <a:t>poremećaja</a:t>
            </a:r>
            <a:r>
              <a:rPr lang="en-US" sz="2600" dirty="0"/>
              <a:t>.</a:t>
            </a:r>
          </a:p>
          <a:p>
            <a:r>
              <a:rPr lang="en-US" sz="2600" dirty="0" err="1"/>
              <a:t>Inspirisani</a:t>
            </a:r>
            <a:r>
              <a:rPr lang="en-US" sz="2600" dirty="0"/>
              <a:t> </a:t>
            </a:r>
            <a:r>
              <a:rPr lang="en-US" sz="2600" dirty="0" err="1"/>
              <a:t>nozološkom</a:t>
            </a:r>
            <a:r>
              <a:rPr lang="en-US" sz="2600" dirty="0"/>
              <a:t> </a:t>
            </a:r>
            <a:r>
              <a:rPr lang="en-US" sz="2600" dirty="0" err="1"/>
              <a:t>logikom</a:t>
            </a:r>
            <a:r>
              <a:rPr lang="en-US" sz="2600" dirty="0"/>
              <a:t> medicine: </a:t>
            </a:r>
            <a:r>
              <a:rPr lang="en-US" sz="2600" dirty="0" err="1"/>
              <a:t>jasno</a:t>
            </a:r>
            <a:r>
              <a:rPr lang="en-US" sz="2600" dirty="0"/>
              <a:t> </a:t>
            </a:r>
            <a:r>
              <a:rPr lang="en-US" sz="2600" dirty="0" err="1"/>
              <a:t>definisane</a:t>
            </a:r>
            <a:r>
              <a:rPr lang="en-US" sz="2600" dirty="0"/>
              <a:t> </a:t>
            </a:r>
            <a:r>
              <a:rPr lang="en-US" sz="2600" dirty="0" err="1"/>
              <a:t>kategorije</a:t>
            </a:r>
            <a:r>
              <a:rPr lang="en-US" sz="2600" dirty="0"/>
              <a:t>, </a:t>
            </a:r>
            <a:r>
              <a:rPr lang="en-US" sz="2600" dirty="0" err="1"/>
              <a:t>stabilne</a:t>
            </a:r>
            <a:r>
              <a:rPr lang="en-US" sz="2600" dirty="0"/>
              <a:t> </a:t>
            </a:r>
            <a:r>
              <a:rPr lang="en-US" sz="2600" dirty="0" err="1"/>
              <a:t>granice</a:t>
            </a:r>
            <a:r>
              <a:rPr lang="en-US" sz="2600" dirty="0"/>
              <a:t>, </a:t>
            </a:r>
            <a:r>
              <a:rPr lang="en-US" sz="2600" dirty="0" err="1"/>
              <a:t>pretpostavljena</a:t>
            </a:r>
            <a:r>
              <a:rPr lang="en-US" sz="2600" dirty="0"/>
              <a:t> </a:t>
            </a:r>
            <a:r>
              <a:rPr lang="en-US" sz="2600" dirty="0" err="1"/>
              <a:t>etiologija</a:t>
            </a:r>
            <a:r>
              <a:rPr lang="en-US" sz="2600" dirty="0"/>
              <a:t>.</a:t>
            </a:r>
          </a:p>
          <a:p>
            <a:r>
              <a:rPr lang="en-US" sz="2600" dirty="0" err="1"/>
              <a:t>Cilj</a:t>
            </a:r>
            <a:r>
              <a:rPr lang="en-US" sz="2600" dirty="0"/>
              <a:t>: </a:t>
            </a:r>
            <a:r>
              <a:rPr lang="en-US" sz="2600" dirty="0" err="1"/>
              <a:t>uvesti</a:t>
            </a:r>
            <a:r>
              <a:rPr lang="en-US" sz="2600" dirty="0"/>
              <a:t> </a:t>
            </a:r>
            <a:r>
              <a:rPr lang="en-US" sz="2600" dirty="0" err="1"/>
              <a:t>strukturu</a:t>
            </a:r>
            <a:r>
              <a:rPr lang="en-US" sz="2600" dirty="0"/>
              <a:t> u </a:t>
            </a:r>
            <a:r>
              <a:rPr lang="en-US" sz="2600" dirty="0" err="1"/>
              <a:t>kliničke</a:t>
            </a:r>
            <a:r>
              <a:rPr lang="en-US" sz="2600" dirty="0"/>
              <a:t> </a:t>
            </a:r>
            <a:r>
              <a:rPr lang="en-US" sz="2600" dirty="0" err="1"/>
              <a:t>fenomene</a:t>
            </a:r>
            <a:r>
              <a:rPr lang="en-US" sz="2600" dirty="0"/>
              <a:t>, </a:t>
            </a:r>
            <a:r>
              <a:rPr lang="en-US" sz="2600" dirty="0" err="1"/>
              <a:t>olakšati</a:t>
            </a:r>
            <a:r>
              <a:rPr lang="en-US" sz="2600" dirty="0"/>
              <a:t> </a:t>
            </a:r>
            <a:r>
              <a:rPr lang="en-US" sz="2600" dirty="0" err="1"/>
              <a:t>komunikaciju</a:t>
            </a:r>
            <a:r>
              <a:rPr lang="en-US" sz="2600" dirty="0"/>
              <a:t>, </a:t>
            </a:r>
            <a:r>
              <a:rPr lang="en-US" sz="2600" dirty="0" err="1"/>
              <a:t>planirati</a:t>
            </a:r>
            <a:r>
              <a:rPr lang="en-US" sz="2600" dirty="0"/>
              <a:t> </a:t>
            </a:r>
            <a:r>
              <a:rPr lang="en-US" sz="2600" dirty="0" err="1"/>
              <a:t>tretman</a:t>
            </a:r>
            <a:r>
              <a:rPr lang="en-US" sz="2600" dirty="0"/>
              <a:t>, </a:t>
            </a:r>
            <a:r>
              <a:rPr lang="en-US" sz="2600" dirty="0" err="1"/>
              <a:t>predviđati</a:t>
            </a:r>
            <a:r>
              <a:rPr lang="en-US" sz="2600" dirty="0"/>
              <a:t> </a:t>
            </a:r>
            <a:r>
              <a:rPr lang="en-US" sz="2600" dirty="0" err="1"/>
              <a:t>ishod</a:t>
            </a:r>
            <a:r>
              <a:rPr lang="en-US" sz="2600" dirty="0"/>
              <a:t>.</a:t>
            </a:r>
          </a:p>
          <a:p>
            <a:r>
              <a:rPr lang="en-US" sz="2600" b="1" dirty="0" err="1"/>
              <a:t>Zašto</a:t>
            </a:r>
            <a:r>
              <a:rPr lang="en-US" sz="2600" b="1" dirty="0"/>
              <a:t> </a:t>
            </a:r>
            <a:r>
              <a:rPr lang="en-US" sz="2600" b="1" dirty="0" err="1"/>
              <a:t>kategorički</a:t>
            </a:r>
            <a:r>
              <a:rPr lang="en-US" sz="2600" b="1" dirty="0"/>
              <a:t> </a:t>
            </a:r>
            <a:r>
              <a:rPr lang="en-US" sz="2600" b="1" dirty="0" err="1"/>
              <a:t>modeli</a:t>
            </a:r>
            <a:r>
              <a:rPr lang="en-US" sz="2600" b="1" dirty="0"/>
              <a:t> </a:t>
            </a:r>
            <a:r>
              <a:rPr lang="en-US" sz="2600" b="1" dirty="0" err="1"/>
              <a:t>funkcionišu</a:t>
            </a:r>
            <a:r>
              <a:rPr lang="en-US" sz="2600" b="1" dirty="0"/>
              <a:t> u </a:t>
            </a:r>
            <a:r>
              <a:rPr lang="en-US" sz="2600" b="1" dirty="0" err="1"/>
              <a:t>somatskoj</a:t>
            </a:r>
            <a:r>
              <a:rPr lang="en-US" sz="2600" b="1" dirty="0"/>
              <a:t> </a:t>
            </a:r>
            <a:r>
              <a:rPr lang="en-US" sz="2600" b="1" dirty="0" err="1"/>
              <a:t>medicini</a:t>
            </a:r>
            <a:r>
              <a:rPr lang="en-US" sz="2600" b="1" dirty="0"/>
              <a:t>?</a:t>
            </a:r>
          </a:p>
          <a:p>
            <a:r>
              <a:rPr lang="en-US" sz="2600" dirty="0" err="1"/>
              <a:t>Jasni</a:t>
            </a:r>
            <a:r>
              <a:rPr lang="en-US" sz="2600" dirty="0"/>
              <a:t> </a:t>
            </a:r>
            <a:r>
              <a:rPr lang="en-US" sz="2600" dirty="0" err="1"/>
              <a:t>simptomi</a:t>
            </a:r>
            <a:endParaRPr lang="en-US" sz="2600" dirty="0"/>
          </a:p>
          <a:p>
            <a:r>
              <a:rPr lang="en-US" sz="2600" dirty="0" err="1"/>
              <a:t>Poznata</a:t>
            </a:r>
            <a:r>
              <a:rPr lang="en-US" sz="2600" dirty="0"/>
              <a:t> </a:t>
            </a:r>
            <a:r>
              <a:rPr lang="en-US" sz="2600" dirty="0" err="1"/>
              <a:t>etiologija</a:t>
            </a:r>
            <a:endParaRPr lang="en-US" sz="2600" dirty="0"/>
          </a:p>
          <a:p>
            <a:r>
              <a:rPr lang="en-US" sz="2600" dirty="0" err="1"/>
              <a:t>Standardizovani</a:t>
            </a:r>
            <a:r>
              <a:rPr lang="en-US" sz="2600" dirty="0"/>
              <a:t> </a:t>
            </a:r>
            <a:r>
              <a:rPr lang="en-US" sz="2600" dirty="0" err="1"/>
              <a:t>tretmani</a:t>
            </a:r>
            <a:br>
              <a:rPr lang="en-US" sz="2600" dirty="0"/>
            </a:br>
            <a:r>
              <a:rPr lang="en-US" sz="2600" dirty="0"/>
              <a:t>➡ </a:t>
            </a:r>
            <a:r>
              <a:rPr lang="en-US" sz="2600" dirty="0" err="1"/>
              <a:t>Pneumonija</a:t>
            </a:r>
            <a:r>
              <a:rPr lang="en-US" sz="2600" dirty="0"/>
              <a:t>, </a:t>
            </a:r>
            <a:r>
              <a:rPr lang="en-US" sz="2600" dirty="0" err="1"/>
              <a:t>infarkt</a:t>
            </a:r>
            <a:r>
              <a:rPr lang="en-US" sz="2600" dirty="0"/>
              <a:t>, </a:t>
            </a:r>
            <a:r>
              <a:rPr lang="en-US" sz="2600" dirty="0" err="1"/>
              <a:t>dijabetes</a:t>
            </a:r>
            <a:r>
              <a:rPr lang="en-US" sz="2600" dirty="0"/>
              <a:t> = </a:t>
            </a:r>
            <a:r>
              <a:rPr lang="en-US" sz="2600" dirty="0" err="1"/>
              <a:t>čvrste</a:t>
            </a:r>
            <a:r>
              <a:rPr lang="en-US" sz="2600" dirty="0"/>
              <a:t> </a:t>
            </a:r>
            <a:r>
              <a:rPr lang="en-US" sz="2600" dirty="0" err="1"/>
              <a:t>kategorije</a:t>
            </a:r>
            <a:endParaRPr lang="en-US" sz="26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417096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4F481-81F7-E0A5-45D0-13A7F230D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65536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Zašto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kategorički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loše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funkcionišu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psihijatriji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ED48-D015-CDE7-CE5B-DC62E4E8F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2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b="1" dirty="0"/>
              <a:t>1. </a:t>
            </a:r>
            <a:r>
              <a:rPr lang="en-US" sz="2600" b="1" dirty="0" err="1"/>
              <a:t>Simptomi</a:t>
            </a:r>
            <a:r>
              <a:rPr lang="en-US" sz="2600" b="1" dirty="0"/>
              <a:t> </a:t>
            </a:r>
            <a:r>
              <a:rPr lang="en-US" sz="2600" b="1" dirty="0" err="1"/>
              <a:t>su</a:t>
            </a:r>
            <a:r>
              <a:rPr lang="en-US" sz="2600" b="1" dirty="0"/>
              <a:t> </a:t>
            </a:r>
            <a:r>
              <a:rPr lang="en-US" sz="2600" b="1" dirty="0" err="1"/>
              <a:t>nespecifični</a:t>
            </a:r>
            <a:endParaRPr lang="en-US" sz="2600" b="1" dirty="0"/>
          </a:p>
          <a:p>
            <a:r>
              <a:rPr lang="en-US" sz="2600" dirty="0"/>
              <a:t>Isti </a:t>
            </a:r>
            <a:r>
              <a:rPr lang="en-US" sz="2600" dirty="0" err="1"/>
              <a:t>simptomi</a:t>
            </a:r>
            <a:r>
              <a:rPr lang="en-US" sz="2600" dirty="0"/>
              <a:t> (</a:t>
            </a:r>
            <a:r>
              <a:rPr lang="en-US" sz="2600" dirty="0" err="1"/>
              <a:t>nesanica</a:t>
            </a:r>
            <a:r>
              <a:rPr lang="en-US" sz="2600" dirty="0"/>
              <a:t>, </a:t>
            </a:r>
            <a:r>
              <a:rPr lang="en-US" sz="2600" dirty="0" err="1"/>
              <a:t>anksioznost</a:t>
            </a:r>
            <a:r>
              <a:rPr lang="en-US" sz="2600" dirty="0"/>
              <a:t>, </a:t>
            </a:r>
            <a:r>
              <a:rPr lang="en-US" sz="2600" dirty="0" err="1"/>
              <a:t>depresivnost</a:t>
            </a:r>
            <a:r>
              <a:rPr lang="en-US" sz="2600" dirty="0"/>
              <a:t>) → </a:t>
            </a:r>
            <a:r>
              <a:rPr lang="en-US" sz="2600" dirty="0" err="1"/>
              <a:t>različite</a:t>
            </a:r>
            <a:r>
              <a:rPr lang="en-US" sz="2600" dirty="0"/>
              <a:t> </a:t>
            </a:r>
            <a:r>
              <a:rPr lang="en-US" sz="2600" dirty="0" err="1"/>
              <a:t>dijagnoze</a:t>
            </a:r>
            <a:br>
              <a:rPr lang="en-US" sz="2600" dirty="0"/>
            </a:br>
            <a:r>
              <a:rPr lang="en-US" sz="2600" dirty="0"/>
              <a:t>(</a:t>
            </a:r>
            <a:r>
              <a:rPr lang="en-US" sz="2600" dirty="0" err="1"/>
              <a:t>Depresija</a:t>
            </a:r>
            <a:r>
              <a:rPr lang="en-US" sz="2600" dirty="0"/>
              <a:t>, </a:t>
            </a:r>
            <a:r>
              <a:rPr lang="en-US" sz="2600" dirty="0" err="1"/>
              <a:t>Bipolarni</a:t>
            </a:r>
            <a:r>
              <a:rPr lang="en-US" sz="2600" dirty="0"/>
              <a:t>, </a:t>
            </a:r>
            <a:r>
              <a:rPr lang="en-US" sz="2600" dirty="0" err="1"/>
              <a:t>Šizoafektivni</a:t>
            </a:r>
            <a:r>
              <a:rPr lang="en-US" sz="2600" dirty="0"/>
              <a:t>, PTSD…)</a:t>
            </a:r>
          </a:p>
          <a:p>
            <a:pPr marL="0" indent="0">
              <a:buNone/>
            </a:pPr>
            <a:r>
              <a:rPr lang="en-US" sz="2600" b="1" dirty="0"/>
              <a:t>2. </a:t>
            </a:r>
            <a:r>
              <a:rPr lang="en-US" sz="2600" b="1" dirty="0" err="1"/>
              <a:t>Granice</a:t>
            </a:r>
            <a:r>
              <a:rPr lang="en-US" sz="2600" b="1" dirty="0"/>
              <a:t> </a:t>
            </a:r>
            <a:r>
              <a:rPr lang="en-US" sz="2600" b="1" dirty="0" err="1"/>
              <a:t>poremećaja</a:t>
            </a:r>
            <a:r>
              <a:rPr lang="en-US" sz="2600" b="1" dirty="0"/>
              <a:t> </a:t>
            </a:r>
            <a:r>
              <a:rPr lang="en-US" sz="2600" b="1" dirty="0" err="1"/>
              <a:t>su</a:t>
            </a:r>
            <a:r>
              <a:rPr lang="en-US" sz="2600" b="1" dirty="0"/>
              <a:t> </a:t>
            </a:r>
            <a:r>
              <a:rPr lang="en-US" sz="2600" b="1" dirty="0" err="1"/>
              <a:t>mutne</a:t>
            </a:r>
            <a:r>
              <a:rPr lang="en-US" sz="2600" b="1" dirty="0"/>
              <a:t> </a:t>
            </a:r>
            <a:r>
              <a:rPr lang="en-US" sz="2600" b="1" dirty="0" err="1"/>
              <a:t>i</a:t>
            </a:r>
            <a:r>
              <a:rPr lang="en-US" sz="2600" b="1" dirty="0"/>
              <a:t> </a:t>
            </a:r>
            <a:r>
              <a:rPr lang="en-US" sz="2600" b="1" dirty="0" err="1"/>
              <a:t>preklapaju</a:t>
            </a:r>
            <a:r>
              <a:rPr lang="en-US" sz="2600" b="1" dirty="0"/>
              <a:t> se</a:t>
            </a:r>
          </a:p>
          <a:p>
            <a:r>
              <a:rPr lang="en-US" sz="2600" dirty="0"/>
              <a:t>➡ </a:t>
            </a:r>
            <a:r>
              <a:rPr lang="en-US" sz="2600" dirty="0" err="1"/>
              <a:t>Ostavlja</a:t>
            </a:r>
            <a:r>
              <a:rPr lang="en-US" sz="2600" dirty="0"/>
              <a:t> </a:t>
            </a:r>
            <a:r>
              <a:rPr lang="en-US" sz="2600" dirty="0" err="1"/>
              <a:t>utisak</a:t>
            </a:r>
            <a:r>
              <a:rPr lang="en-US" sz="2600" dirty="0"/>
              <a:t> </a:t>
            </a:r>
            <a:r>
              <a:rPr lang="en-US" sz="2600" dirty="0" err="1"/>
              <a:t>jasnoće</a:t>
            </a:r>
            <a:r>
              <a:rPr lang="en-US" sz="2600" dirty="0"/>
              <a:t>, </a:t>
            </a:r>
            <a:r>
              <a:rPr lang="en-US" sz="2600" dirty="0" err="1"/>
              <a:t>ali</a:t>
            </a:r>
            <a:r>
              <a:rPr lang="en-US" sz="2600" dirty="0"/>
              <a:t> ne </a:t>
            </a:r>
            <a:r>
              <a:rPr lang="en-US" sz="2600" dirty="0" err="1"/>
              <a:t>daje</a:t>
            </a:r>
            <a:r>
              <a:rPr lang="en-US" sz="2600" dirty="0"/>
              <a:t> </a:t>
            </a:r>
            <a:r>
              <a:rPr lang="en-US" sz="2600" dirty="0" err="1"/>
              <a:t>precizno</a:t>
            </a:r>
            <a:r>
              <a:rPr lang="en-US" sz="2600" dirty="0"/>
              <a:t> </a:t>
            </a:r>
            <a:r>
              <a:rPr lang="en-US" sz="2600" dirty="0" err="1"/>
              <a:t>razumevanje</a:t>
            </a:r>
            <a:r>
              <a:rPr lang="en-US" sz="2600" dirty="0"/>
              <a:t> </a:t>
            </a:r>
            <a:r>
              <a:rPr lang="en-US" sz="2600" dirty="0" err="1"/>
              <a:t>funkcionisanja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r>
              <a:rPr lang="en-US" sz="2600" b="1" dirty="0"/>
              <a:t>3. </a:t>
            </a:r>
            <a:r>
              <a:rPr lang="en-US" sz="2600" b="1" dirty="0" err="1"/>
              <a:t>Politetični</a:t>
            </a:r>
            <a:r>
              <a:rPr lang="en-US" sz="2600" b="1" dirty="0"/>
              <a:t> </a:t>
            </a:r>
            <a:r>
              <a:rPr lang="en-US" sz="2600" b="1" dirty="0" err="1"/>
              <a:t>kriterijumi</a:t>
            </a:r>
            <a:r>
              <a:rPr lang="en-US" sz="2600" b="1" dirty="0"/>
              <a:t> (DSM/ICD)</a:t>
            </a:r>
          </a:p>
          <a:p>
            <a:r>
              <a:rPr lang="en-US" sz="2600" dirty="0"/>
              <a:t>Za </a:t>
            </a:r>
            <a:r>
              <a:rPr lang="en-US" sz="2600" dirty="0" err="1"/>
              <a:t>dijagnozu</a:t>
            </a:r>
            <a:r>
              <a:rPr lang="en-US" sz="2600" dirty="0"/>
              <a:t> je </a:t>
            </a:r>
            <a:r>
              <a:rPr lang="en-US" sz="2600" dirty="0" err="1"/>
              <a:t>dovoljno</a:t>
            </a:r>
            <a:r>
              <a:rPr lang="en-US" sz="2600" dirty="0"/>
              <a:t> </a:t>
            </a:r>
            <a:r>
              <a:rPr lang="en-US" sz="2600" dirty="0" err="1"/>
              <a:t>ispuniti</a:t>
            </a:r>
            <a:r>
              <a:rPr lang="en-US" sz="2600" dirty="0"/>
              <a:t> </a:t>
            </a:r>
            <a:r>
              <a:rPr lang="en-US" sz="2600" i="1" dirty="0"/>
              <a:t>deo</a:t>
            </a:r>
            <a:r>
              <a:rPr lang="en-US" sz="2600" dirty="0"/>
              <a:t> </a:t>
            </a:r>
            <a:r>
              <a:rPr lang="en-US" sz="2600" dirty="0" err="1"/>
              <a:t>kriterijuma</a:t>
            </a:r>
            <a:endParaRPr lang="en-US" sz="2600" dirty="0"/>
          </a:p>
          <a:p>
            <a:r>
              <a:rPr lang="en-US" sz="2600" dirty="0" err="1"/>
              <a:t>Dve</a:t>
            </a:r>
            <a:r>
              <a:rPr lang="en-US" sz="2600" dirty="0"/>
              <a:t> </a:t>
            </a:r>
            <a:r>
              <a:rPr lang="en-US" sz="2600" dirty="0" err="1"/>
              <a:t>osobe</a:t>
            </a:r>
            <a:r>
              <a:rPr lang="en-US" sz="2600" dirty="0"/>
              <a:t> </a:t>
            </a:r>
            <a:r>
              <a:rPr lang="en-US" sz="2600" dirty="0" err="1"/>
              <a:t>sa</a:t>
            </a:r>
            <a:r>
              <a:rPr lang="en-US" sz="2600" dirty="0"/>
              <a:t> </a:t>
            </a:r>
            <a:r>
              <a:rPr lang="en-US" sz="2600" dirty="0" err="1"/>
              <a:t>potpuno</a:t>
            </a:r>
            <a:r>
              <a:rPr lang="en-US" sz="2600" dirty="0"/>
              <a:t> </a:t>
            </a:r>
            <a:r>
              <a:rPr lang="en-US" sz="2600" dirty="0" err="1"/>
              <a:t>različitim</a:t>
            </a:r>
            <a:r>
              <a:rPr lang="en-US" sz="2600" dirty="0"/>
              <a:t> </a:t>
            </a:r>
            <a:r>
              <a:rPr lang="en-US" sz="2600" dirty="0" err="1"/>
              <a:t>profilima</a:t>
            </a:r>
            <a:r>
              <a:rPr lang="en-US" sz="2600" dirty="0"/>
              <a:t> → </a:t>
            </a:r>
            <a:r>
              <a:rPr lang="en-US" sz="2600" dirty="0" err="1"/>
              <a:t>ista</a:t>
            </a:r>
            <a:r>
              <a:rPr lang="en-US" sz="2600" dirty="0"/>
              <a:t> </a:t>
            </a:r>
            <a:r>
              <a:rPr lang="en-US" sz="2600" dirty="0" err="1"/>
              <a:t>dijagnoza</a:t>
            </a:r>
            <a:br>
              <a:rPr lang="en-US" sz="2600" dirty="0"/>
            </a:br>
            <a:r>
              <a:rPr lang="en-US" sz="2600" dirty="0"/>
              <a:t>➡ </a:t>
            </a:r>
            <a:r>
              <a:rPr lang="en-US" sz="2600" dirty="0" err="1"/>
              <a:t>Smanjena</a:t>
            </a:r>
            <a:r>
              <a:rPr lang="en-US" sz="2600" dirty="0"/>
              <a:t> </a:t>
            </a:r>
            <a:r>
              <a:rPr lang="en-US" sz="2600" dirty="0" err="1"/>
              <a:t>validnost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smisao</a:t>
            </a:r>
            <a:r>
              <a:rPr lang="en-US" sz="2600" dirty="0"/>
              <a:t> </a:t>
            </a:r>
            <a:r>
              <a:rPr lang="en-US" sz="2600" dirty="0" err="1"/>
              <a:t>povezivanja</a:t>
            </a:r>
            <a:r>
              <a:rPr lang="en-US" sz="2600" dirty="0"/>
              <a:t> </a:t>
            </a:r>
            <a:r>
              <a:rPr lang="en-US" sz="2600" dirty="0" err="1"/>
              <a:t>dijagnoza</a:t>
            </a:r>
            <a:r>
              <a:rPr lang="en-US" sz="2600" dirty="0"/>
              <a:t> </a:t>
            </a:r>
            <a:r>
              <a:rPr lang="en-US" sz="2600" dirty="0" err="1"/>
              <a:t>sa</a:t>
            </a:r>
            <a:r>
              <a:rPr lang="en-US" sz="2600" dirty="0"/>
              <a:t> </a:t>
            </a:r>
            <a:r>
              <a:rPr lang="en-US" sz="2600" dirty="0" err="1"/>
              <a:t>testovima</a:t>
            </a:r>
            <a:r>
              <a:rPr lang="en-US" sz="2600" dirty="0"/>
              <a:t> </a:t>
            </a:r>
            <a:r>
              <a:rPr lang="en-US" sz="2600" dirty="0" err="1"/>
              <a:t>ličnosti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4. </a:t>
            </a:r>
            <a:r>
              <a:rPr lang="en-US" sz="2600" b="1" dirty="0" err="1"/>
              <a:t>Dijagnoze</a:t>
            </a:r>
            <a:r>
              <a:rPr lang="en-US" sz="2600" b="1" dirty="0"/>
              <a:t> ne </a:t>
            </a:r>
            <a:r>
              <a:rPr lang="en-US" sz="2600" b="1" dirty="0" err="1"/>
              <a:t>predstavljaju</a:t>
            </a:r>
            <a:r>
              <a:rPr lang="en-US" sz="2600" b="1" dirty="0"/>
              <a:t> </a:t>
            </a:r>
            <a:r>
              <a:rPr lang="en-US" sz="2600" b="1" dirty="0" err="1"/>
              <a:t>prave</a:t>
            </a:r>
            <a:r>
              <a:rPr lang="en-US" sz="2600" b="1" dirty="0"/>
              <a:t> </a:t>
            </a:r>
            <a:r>
              <a:rPr lang="en-US" sz="2600" b="1" dirty="0" err="1"/>
              <a:t>prirodne</a:t>
            </a:r>
            <a:r>
              <a:rPr lang="en-US" sz="2600" b="1" dirty="0"/>
              <a:t> </a:t>
            </a:r>
            <a:r>
              <a:rPr lang="en-US" sz="2600" b="1" dirty="0" err="1"/>
              <a:t>kategorije</a:t>
            </a:r>
            <a:endParaRPr lang="en-US" sz="2600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319646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BEE70-7FE2-E1CD-887F-4101F3E7C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Slabosti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kategorijalnih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pristupa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zašto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kategorije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pucaju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gledamo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realne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ljude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sr-Latn-R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BA0D5-37F0-5515-8D50-FBBDA1FDC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didaktičkih</a:t>
            </a:r>
            <a:r>
              <a:rPr lang="en-US" sz="2400" dirty="0"/>
              <a:t> </a:t>
            </a:r>
            <a:r>
              <a:rPr lang="en-US" sz="2400" dirty="0" err="1"/>
              <a:t>razloga</a:t>
            </a:r>
            <a:r>
              <a:rPr lang="en-US" sz="2400" dirty="0"/>
              <a:t> </a:t>
            </a:r>
            <a:r>
              <a:rPr lang="en-US" sz="2400" dirty="0" err="1"/>
              <a:t>grupisaćemo</a:t>
            </a:r>
            <a:r>
              <a:rPr lang="en-US" sz="2400" dirty="0"/>
              <a:t> </a:t>
            </a:r>
            <a:r>
              <a:rPr lang="en-US" sz="2400" dirty="0" err="1"/>
              <a:t>probleme</a:t>
            </a:r>
            <a:r>
              <a:rPr lang="en-US" sz="2400" dirty="0"/>
              <a:t> u </a:t>
            </a:r>
            <a:r>
              <a:rPr lang="en-US" sz="2400" dirty="0" err="1"/>
              <a:t>četiri</a:t>
            </a:r>
            <a:r>
              <a:rPr lang="en-US" sz="2400" dirty="0"/>
              <a:t> </a:t>
            </a:r>
            <a:r>
              <a:rPr lang="en-US" sz="2400" dirty="0" err="1"/>
              <a:t>oblasti</a:t>
            </a:r>
            <a:r>
              <a:rPr lang="en-US" sz="24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Strukturalni</a:t>
            </a:r>
            <a:r>
              <a:rPr lang="en-US" sz="2400" b="1" dirty="0"/>
              <a:t> problem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kategorije</a:t>
            </a:r>
            <a:r>
              <a:rPr lang="en-US" sz="2400" dirty="0"/>
              <a:t> ne prate </a:t>
            </a:r>
            <a:r>
              <a:rPr lang="en-US" sz="2400" dirty="0" err="1"/>
              <a:t>prirodnu</a:t>
            </a:r>
            <a:r>
              <a:rPr lang="en-US" sz="2400" dirty="0"/>
              <a:t> </a:t>
            </a:r>
            <a:r>
              <a:rPr lang="en-US" sz="2400" dirty="0" err="1"/>
              <a:t>strukturu</a:t>
            </a:r>
            <a:r>
              <a:rPr lang="en-US" sz="2400" dirty="0"/>
              <a:t> </a:t>
            </a:r>
            <a:r>
              <a:rPr lang="en-US" sz="2400" dirty="0" err="1"/>
              <a:t>psihičkog</a:t>
            </a:r>
            <a:r>
              <a:rPr lang="en-US" sz="2400" dirty="0"/>
              <a:t> </a:t>
            </a:r>
            <a:r>
              <a:rPr lang="en-US" sz="2400" dirty="0" err="1"/>
              <a:t>funkcionisanja</a:t>
            </a:r>
            <a:r>
              <a:rPr lang="en-US" sz="2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Problemi</a:t>
            </a:r>
            <a:r>
              <a:rPr lang="en-US" sz="2400" b="1" dirty="0"/>
              <a:t> </a:t>
            </a:r>
            <a:r>
              <a:rPr lang="en-US" sz="2400" b="1" dirty="0" err="1"/>
              <a:t>pouzdanosti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validnosti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dijagnoze</a:t>
            </a:r>
            <a:r>
              <a:rPr lang="en-US" sz="2400" dirty="0"/>
              <a:t> </a:t>
            </a:r>
            <a:r>
              <a:rPr lang="en-US" sz="2400" dirty="0" err="1"/>
              <a:t>nisu</a:t>
            </a:r>
            <a:r>
              <a:rPr lang="en-US" sz="2400" dirty="0"/>
              <a:t> </a:t>
            </a:r>
            <a:r>
              <a:rPr lang="en-US" sz="2400" dirty="0" err="1"/>
              <a:t>stabilne</a:t>
            </a:r>
            <a:r>
              <a:rPr lang="en-US" sz="2400" dirty="0"/>
              <a:t>, </a:t>
            </a:r>
            <a:r>
              <a:rPr lang="en-US" sz="2400" dirty="0" err="1"/>
              <a:t>preklapaju</a:t>
            </a:r>
            <a:r>
              <a:rPr lang="en-US" sz="2400" dirty="0"/>
              <a:t> se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slabo</a:t>
            </a:r>
            <a:r>
              <a:rPr lang="en-US" sz="2400" dirty="0"/>
              <a:t> </a:t>
            </a:r>
            <a:r>
              <a:rPr lang="en-US" sz="2400" dirty="0" err="1"/>
              <a:t>predviđaju</a:t>
            </a:r>
            <a:r>
              <a:rPr lang="en-US" sz="2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Konceptualna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etiološka</a:t>
            </a:r>
            <a:r>
              <a:rPr lang="en-US" sz="2400" b="1" dirty="0"/>
              <a:t> </a:t>
            </a:r>
            <a:r>
              <a:rPr lang="en-US" sz="2400" b="1" dirty="0" err="1"/>
              <a:t>ograničenja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nema</a:t>
            </a:r>
            <a:r>
              <a:rPr lang="en-US" sz="2400" dirty="0"/>
              <a:t> </a:t>
            </a:r>
            <a:r>
              <a:rPr lang="en-US" sz="2400" dirty="0" err="1"/>
              <a:t>jasnih</a:t>
            </a:r>
            <a:r>
              <a:rPr lang="en-US" sz="2400" dirty="0"/>
              <a:t> </a:t>
            </a:r>
            <a:r>
              <a:rPr lang="en-US" sz="2400" dirty="0" err="1"/>
              <a:t>uzroka</a:t>
            </a:r>
            <a:r>
              <a:rPr lang="en-US" sz="2400" dirty="0"/>
              <a:t>, </a:t>
            </a:r>
            <a:r>
              <a:rPr lang="en-US" sz="2400" dirty="0" err="1"/>
              <a:t>teorijskih</a:t>
            </a:r>
            <a:r>
              <a:rPr lang="en-US" sz="2400" dirty="0"/>
              <a:t> </a:t>
            </a:r>
            <a:r>
              <a:rPr lang="en-US" sz="2400" dirty="0" err="1"/>
              <a:t>modela</a:t>
            </a:r>
            <a:r>
              <a:rPr lang="en-US" sz="2400" dirty="0"/>
              <a:t>, </a:t>
            </a:r>
            <a:r>
              <a:rPr lang="en-US" sz="2400" dirty="0" err="1"/>
              <a:t>niti</a:t>
            </a:r>
            <a:r>
              <a:rPr lang="en-US" sz="2400" dirty="0"/>
              <a:t> </a:t>
            </a:r>
            <a:r>
              <a:rPr lang="en-US" sz="2400" dirty="0" err="1"/>
              <a:t>latentnih</a:t>
            </a:r>
            <a:r>
              <a:rPr lang="en-US" sz="2400" dirty="0"/>
              <a:t> </a:t>
            </a:r>
            <a:r>
              <a:rPr lang="en-US" sz="2400" dirty="0" err="1"/>
              <a:t>faktora</a:t>
            </a:r>
            <a:r>
              <a:rPr lang="en-US" sz="2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Problemi</a:t>
            </a:r>
            <a:r>
              <a:rPr lang="en-US" sz="2400" b="1" dirty="0"/>
              <a:t> u </a:t>
            </a:r>
            <a:r>
              <a:rPr lang="en-US" sz="2400" b="1" dirty="0" err="1"/>
              <a:t>primeni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loša</a:t>
            </a:r>
            <a:r>
              <a:rPr lang="en-US" sz="2400" dirty="0"/>
              <a:t> </a:t>
            </a:r>
            <a:r>
              <a:rPr lang="en-US" sz="2400" dirty="0" err="1"/>
              <a:t>klinička</a:t>
            </a:r>
            <a:r>
              <a:rPr lang="en-US" sz="2400" dirty="0"/>
              <a:t> </a:t>
            </a:r>
            <a:r>
              <a:rPr lang="en-US" sz="2400" dirty="0" err="1"/>
              <a:t>upotrebljivost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b="1" dirty="0" err="1">
                <a:solidFill>
                  <a:srgbClr val="FF0000"/>
                </a:solidFill>
              </a:rPr>
              <a:t>Napomena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ovaj</a:t>
            </a:r>
            <a:r>
              <a:rPr lang="en-US" b="1" dirty="0">
                <a:solidFill>
                  <a:srgbClr val="FF0000"/>
                </a:solidFill>
              </a:rPr>
              <a:t> deo </a:t>
            </a:r>
            <a:r>
              <a:rPr lang="en-US" b="1" dirty="0" err="1">
                <a:solidFill>
                  <a:srgbClr val="FF0000"/>
                </a:solidFill>
              </a:rPr>
              <a:t>predavanja</a:t>
            </a:r>
            <a:r>
              <a:rPr lang="en-US" b="1" dirty="0">
                <a:solidFill>
                  <a:srgbClr val="FF0000"/>
                </a:solidFill>
              </a:rPr>
              <a:t> ne </a:t>
            </a:r>
            <a:r>
              <a:rPr lang="en-US" b="1" dirty="0" err="1">
                <a:solidFill>
                  <a:srgbClr val="FF0000"/>
                </a:solidFill>
              </a:rPr>
              <a:t>preskačite</a:t>
            </a:r>
            <a:r>
              <a:rPr lang="en-US" b="1" dirty="0">
                <a:solidFill>
                  <a:srgbClr val="FF0000"/>
                </a:solidFill>
              </a:rPr>
              <a:t>. Ja ga </a:t>
            </a:r>
            <a:r>
              <a:rPr lang="en-US" b="1" dirty="0" err="1">
                <a:solidFill>
                  <a:srgbClr val="FF0000"/>
                </a:solidFill>
              </a:rPr>
              <a:t>nikad</a:t>
            </a:r>
            <a:r>
              <a:rPr lang="en-US" b="1" dirty="0">
                <a:solidFill>
                  <a:srgbClr val="FF0000"/>
                </a:solidFill>
              </a:rPr>
              <a:t> ne </a:t>
            </a:r>
            <a:r>
              <a:rPr lang="en-US" b="1" dirty="0" err="1">
                <a:solidFill>
                  <a:srgbClr val="FF0000"/>
                </a:solidFill>
              </a:rPr>
              <a:t>preskočim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ispitu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sr-Latn-R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79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5BF33-41B0-519B-4D5E-16A9057B3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Strukturalni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kategorijalnog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EC590-0642-20E8-5F21-A17301FC8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343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Unutarkategorijalna</a:t>
            </a:r>
            <a:r>
              <a:rPr lang="en-US" sz="2400" b="1" dirty="0"/>
              <a:t> </a:t>
            </a:r>
            <a:r>
              <a:rPr lang="en-US" sz="2400" b="1" dirty="0" err="1"/>
              <a:t>heterogenost</a:t>
            </a:r>
            <a:endParaRPr lang="en-US" sz="2400" b="1" dirty="0"/>
          </a:p>
          <a:p>
            <a:r>
              <a:rPr lang="en-US" sz="2400" b="1" dirty="0" err="1"/>
              <a:t>Unutrašnja</a:t>
            </a:r>
            <a:r>
              <a:rPr lang="en-US" sz="2400" b="1" dirty="0"/>
              <a:t> </a:t>
            </a:r>
            <a:r>
              <a:rPr lang="en-US" sz="2400" b="1" dirty="0" err="1"/>
              <a:t>heterogenost</a:t>
            </a:r>
            <a:r>
              <a:rPr lang="en-US" sz="2400" b="1" dirty="0"/>
              <a:t> </a:t>
            </a:r>
            <a:r>
              <a:rPr lang="en-US" sz="2400" b="1" dirty="0" err="1"/>
              <a:t>dijagnoza</a:t>
            </a:r>
            <a:endParaRPr lang="en-US" sz="2400" b="1" dirty="0"/>
          </a:p>
          <a:p>
            <a:r>
              <a:rPr lang="en-US" sz="2400" dirty="0" err="1"/>
              <a:t>Jedna</a:t>
            </a:r>
            <a:r>
              <a:rPr lang="en-US" sz="2400" dirty="0"/>
              <a:t> </a:t>
            </a:r>
            <a:r>
              <a:rPr lang="en-US" sz="2400" dirty="0" err="1"/>
              <a:t>dijagnoza</a:t>
            </a:r>
            <a:r>
              <a:rPr lang="en-US" sz="2400" dirty="0"/>
              <a:t> = </a:t>
            </a:r>
            <a:r>
              <a:rPr lang="en-US" sz="2400" i="1" dirty="0" err="1"/>
              <a:t>radikalno</a:t>
            </a:r>
            <a:r>
              <a:rPr lang="en-US" sz="2400" i="1" dirty="0"/>
              <a:t> </a:t>
            </a:r>
            <a:r>
              <a:rPr lang="en-US" sz="2400" i="1" dirty="0" err="1"/>
              <a:t>različiti</a:t>
            </a:r>
            <a:r>
              <a:rPr lang="en-US" sz="2400" i="1" dirty="0"/>
              <a:t> </a:t>
            </a:r>
            <a:r>
              <a:rPr lang="en-US" sz="2400" i="1" dirty="0" err="1"/>
              <a:t>klinički</a:t>
            </a:r>
            <a:r>
              <a:rPr lang="en-US" sz="2400" i="1" dirty="0"/>
              <a:t> </a:t>
            </a:r>
            <a:r>
              <a:rPr lang="en-US" sz="2400" i="1" dirty="0" err="1"/>
              <a:t>profili</a:t>
            </a:r>
            <a:endParaRPr lang="en-US" sz="2400" dirty="0"/>
          </a:p>
          <a:p>
            <a:r>
              <a:rPr lang="en-US" sz="2400" dirty="0"/>
              <a:t>Primer: </a:t>
            </a:r>
            <a:r>
              <a:rPr lang="en-US" sz="2400" b="1" dirty="0" err="1"/>
              <a:t>Granični</a:t>
            </a:r>
            <a:r>
              <a:rPr lang="en-US" sz="2400" b="1" dirty="0"/>
              <a:t> PL</a:t>
            </a:r>
            <a:endParaRPr lang="en-US" sz="2400" dirty="0"/>
          </a:p>
          <a:p>
            <a:pPr lvl="1"/>
            <a:r>
              <a:rPr lang="en-US" dirty="0"/>
              <a:t>9 </a:t>
            </a:r>
            <a:r>
              <a:rPr lang="en-US" dirty="0" err="1"/>
              <a:t>kriterijuma</a:t>
            </a:r>
            <a:r>
              <a:rPr lang="en-US" dirty="0"/>
              <a:t> →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b="1" dirty="0"/>
              <a:t>5</a:t>
            </a:r>
            <a:endParaRPr lang="en-US" dirty="0"/>
          </a:p>
          <a:p>
            <a:pPr lvl="1"/>
            <a:r>
              <a:rPr lang="en-US" dirty="0"/>
              <a:t>126 </a:t>
            </a:r>
            <a:r>
              <a:rPr lang="en-US" dirty="0" err="1"/>
              <a:t>mogućih</a:t>
            </a:r>
            <a:r>
              <a:rPr lang="en-US" dirty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simptoma</a:t>
            </a:r>
            <a:r>
              <a:rPr lang="en-US" dirty="0"/>
              <a:t> →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dijagnoza</a:t>
            </a:r>
            <a:endParaRPr lang="en-US" dirty="0"/>
          </a:p>
          <a:p>
            <a:r>
              <a:rPr lang="en-US" sz="2400" dirty="0"/>
              <a:t>„Ista </a:t>
            </a:r>
            <a:r>
              <a:rPr lang="en-US" sz="2400" dirty="0" err="1"/>
              <a:t>etiketa</a:t>
            </a:r>
            <a:r>
              <a:rPr lang="en-US" sz="2400" dirty="0"/>
              <a:t>“ ne </a:t>
            </a:r>
            <a:r>
              <a:rPr lang="en-US" sz="2400" dirty="0" err="1"/>
              <a:t>znači</a:t>
            </a:r>
            <a:r>
              <a:rPr lang="en-US" sz="2400" dirty="0"/>
              <a:t> </a:t>
            </a:r>
            <a:r>
              <a:rPr lang="en-US" sz="2400" dirty="0" err="1"/>
              <a:t>isto</a:t>
            </a:r>
            <a:r>
              <a:rPr lang="en-US" sz="2400" dirty="0"/>
              <a:t> </a:t>
            </a:r>
            <a:r>
              <a:rPr lang="en-US" sz="2400" dirty="0" err="1"/>
              <a:t>funkcionisanje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dirty="0" err="1"/>
              <a:t>Widiger</a:t>
            </a:r>
            <a:r>
              <a:rPr lang="en-US" sz="2400" dirty="0"/>
              <a:t>, 2011)</a:t>
            </a:r>
          </a:p>
          <a:p>
            <a:endParaRPr lang="en-US" sz="2400" dirty="0"/>
          </a:p>
          <a:p>
            <a:pPr marL="0" indent="0" algn="r">
              <a:buNone/>
            </a:pPr>
            <a:r>
              <a:rPr lang="en-US" sz="2400" dirty="0"/>
              <a:t>👉 </a:t>
            </a:r>
            <a:r>
              <a:rPr lang="en-US" sz="2400" i="1" dirty="0" err="1"/>
              <a:t>Dijagnoza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opis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— </a:t>
            </a:r>
            <a:r>
              <a:rPr lang="en-US" sz="2400" dirty="0" err="1"/>
              <a:t>ona</a:t>
            </a:r>
            <a:r>
              <a:rPr lang="en-US" sz="2400" dirty="0"/>
              <a:t> je </a:t>
            </a:r>
            <a:r>
              <a:rPr lang="en-US" sz="2400" dirty="0" err="1"/>
              <a:t>administrativna</a:t>
            </a:r>
            <a:r>
              <a:rPr lang="en-US" sz="2400" dirty="0"/>
              <a:t> </a:t>
            </a:r>
            <a:r>
              <a:rPr lang="en-US" sz="2400" dirty="0" err="1"/>
              <a:t>skraćenica</a:t>
            </a:r>
            <a:r>
              <a:rPr lang="en-US" sz="2400" dirty="0"/>
              <a:t>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21635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2F46-622E-6271-263F-0144AB0C4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39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Preklapanje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BEE9D-22FA-03FE-149A-44EC86750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956047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Preklapanje</a:t>
            </a:r>
            <a:r>
              <a:rPr lang="en-US" sz="2400" b="1" dirty="0"/>
              <a:t> </a:t>
            </a:r>
            <a:r>
              <a:rPr lang="en-US" sz="2400" b="1" dirty="0" err="1"/>
              <a:t>simptoma</a:t>
            </a:r>
            <a:r>
              <a:rPr lang="en-US" sz="2400" b="1" dirty="0"/>
              <a:t> </a:t>
            </a:r>
            <a:r>
              <a:rPr lang="en-US" sz="2400" b="1" dirty="0" err="1"/>
              <a:t>među</a:t>
            </a:r>
            <a:r>
              <a:rPr lang="en-US" sz="2400" b="1" dirty="0"/>
              <a:t> </a:t>
            </a:r>
            <a:r>
              <a:rPr lang="en-US" sz="2400" b="1" dirty="0" err="1"/>
              <a:t>dijagnozama</a:t>
            </a:r>
            <a:endParaRPr lang="en-US" sz="2400" b="1" dirty="0"/>
          </a:p>
          <a:p>
            <a:r>
              <a:rPr lang="en-US" sz="2400" dirty="0" err="1"/>
              <a:t>Afektivna</a:t>
            </a:r>
            <a:r>
              <a:rPr lang="en-US" sz="2400" dirty="0"/>
              <a:t> </a:t>
            </a:r>
            <a:r>
              <a:rPr lang="en-US" sz="2400" dirty="0" err="1"/>
              <a:t>nestabilnost</a:t>
            </a:r>
            <a:endParaRPr lang="en-US" sz="2400" dirty="0"/>
          </a:p>
          <a:p>
            <a:r>
              <a:rPr lang="en-US" sz="2400" dirty="0" err="1"/>
              <a:t>Nesanica</a:t>
            </a:r>
            <a:endParaRPr lang="en-US" sz="2400" dirty="0"/>
          </a:p>
          <a:p>
            <a:r>
              <a:rPr lang="en-US" sz="2400" dirty="0" err="1"/>
              <a:t>Depresivno</a:t>
            </a:r>
            <a:r>
              <a:rPr lang="en-US" sz="2400" dirty="0"/>
              <a:t> </a:t>
            </a:r>
            <a:r>
              <a:rPr lang="en-US" sz="2400" dirty="0" err="1"/>
              <a:t>raspoloženje</a:t>
            </a:r>
            <a:br>
              <a:rPr lang="en-US" sz="2400" dirty="0"/>
            </a:br>
            <a:r>
              <a:rPr lang="en-US" sz="2400" dirty="0"/>
              <a:t>➡ </a:t>
            </a:r>
            <a:r>
              <a:rPr lang="en-US" sz="2400" dirty="0" err="1"/>
              <a:t>javlja</a:t>
            </a:r>
            <a:r>
              <a:rPr lang="en-US" sz="2400" dirty="0"/>
              <a:t> se u </a:t>
            </a:r>
            <a:r>
              <a:rPr lang="en-US" sz="2400" dirty="0" err="1"/>
              <a:t>depresiji</a:t>
            </a:r>
            <a:r>
              <a:rPr lang="en-US" sz="2400" dirty="0"/>
              <a:t>, </a:t>
            </a:r>
            <a:r>
              <a:rPr lang="en-US" sz="2400" dirty="0" err="1"/>
              <a:t>bipolarnom</a:t>
            </a:r>
            <a:r>
              <a:rPr lang="en-US" sz="2400" dirty="0"/>
              <a:t>, </a:t>
            </a:r>
            <a:r>
              <a:rPr lang="en-US" sz="2400" dirty="0" err="1"/>
              <a:t>graničnom</a:t>
            </a:r>
            <a:r>
              <a:rPr lang="en-US" sz="2400" dirty="0"/>
              <a:t>, PTSD-u…</a:t>
            </a:r>
          </a:p>
          <a:p>
            <a:r>
              <a:rPr lang="en-US" sz="2400" b="1" dirty="0" err="1"/>
              <a:t>Posledice</a:t>
            </a:r>
            <a:r>
              <a:rPr lang="en-US" sz="2400" b="1" dirty="0"/>
              <a:t>:</a:t>
            </a:r>
          </a:p>
          <a:p>
            <a:r>
              <a:rPr lang="en-US" sz="2400" dirty="0"/>
              <a:t>Slaba </a:t>
            </a:r>
            <a:r>
              <a:rPr lang="en-US" sz="2400" dirty="0" err="1"/>
              <a:t>diferencijalna</a:t>
            </a:r>
            <a:r>
              <a:rPr lang="en-US" sz="2400" dirty="0"/>
              <a:t> </a:t>
            </a:r>
            <a:r>
              <a:rPr lang="en-US" sz="2400" dirty="0" err="1"/>
              <a:t>dijagnoza</a:t>
            </a:r>
            <a:endParaRPr lang="en-US" sz="2400" dirty="0"/>
          </a:p>
          <a:p>
            <a:r>
              <a:rPr lang="en-US" sz="2400" dirty="0" err="1"/>
              <a:t>Veštački</a:t>
            </a:r>
            <a:r>
              <a:rPr lang="en-US" sz="2400" dirty="0"/>
              <a:t> </a:t>
            </a:r>
            <a:r>
              <a:rPr lang="en-US" sz="2400" dirty="0" err="1"/>
              <a:t>razdvojeni</a:t>
            </a:r>
            <a:r>
              <a:rPr lang="en-US" sz="2400" dirty="0"/>
              <a:t> </a:t>
            </a:r>
            <a:r>
              <a:rPr lang="en-US" sz="2400" dirty="0" err="1"/>
              <a:t>poremećaji</a:t>
            </a:r>
            <a:endParaRPr lang="en-US" sz="2400" dirty="0"/>
          </a:p>
          <a:p>
            <a:r>
              <a:rPr lang="en-US" sz="2400" dirty="0" err="1"/>
              <a:t>Komorbiditet</a:t>
            </a:r>
            <a:r>
              <a:rPr lang="en-US" sz="2400" dirty="0"/>
              <a:t> </a:t>
            </a:r>
            <a:r>
              <a:rPr lang="en-US" sz="2400" dirty="0" err="1"/>
              <a:t>postaje</a:t>
            </a:r>
            <a:r>
              <a:rPr lang="en-US" sz="2400" dirty="0"/>
              <a:t> „</a:t>
            </a:r>
            <a:r>
              <a:rPr lang="en-US" sz="2400" dirty="0" err="1"/>
              <a:t>pravilo</a:t>
            </a:r>
            <a:r>
              <a:rPr lang="en-US" sz="2400" dirty="0"/>
              <a:t>, ne </a:t>
            </a:r>
            <a:r>
              <a:rPr lang="en-US" sz="2400" dirty="0" err="1"/>
              <a:t>izuzetak</a:t>
            </a:r>
            <a:r>
              <a:rPr lang="en-US" sz="2400" dirty="0"/>
              <a:t>“ – 6 do 8 dg </a:t>
            </a:r>
            <a:r>
              <a:rPr lang="en-US" sz="2400" dirty="0" err="1"/>
              <a:t>prosek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psihijatriji</a:t>
            </a:r>
            <a:br>
              <a:rPr lang="en-US" sz="2400" dirty="0"/>
            </a:br>
            <a:endParaRPr lang="en-US" sz="2400" dirty="0"/>
          </a:p>
          <a:p>
            <a:pPr marL="0" indent="0">
              <a:buNone/>
            </a:pPr>
            <a:r>
              <a:rPr lang="en-US" sz="2400" dirty="0"/>
              <a:t>👉 </a:t>
            </a:r>
            <a:r>
              <a:rPr lang="en-US" sz="2400" i="1" dirty="0"/>
              <a:t>Ako </a:t>
            </a:r>
            <a:r>
              <a:rPr lang="en-US" sz="2400" i="1" dirty="0" err="1"/>
              <a:t>neko</a:t>
            </a:r>
            <a:r>
              <a:rPr lang="en-US" sz="2400" i="1" dirty="0"/>
              <a:t> </a:t>
            </a:r>
            <a:r>
              <a:rPr lang="en-US" sz="2400" i="1" dirty="0" err="1"/>
              <a:t>ima</a:t>
            </a:r>
            <a:r>
              <a:rPr lang="en-US" sz="2400" i="1" dirty="0"/>
              <a:t> 3 </a:t>
            </a:r>
            <a:r>
              <a:rPr lang="en-US" sz="2400" i="1" dirty="0" err="1"/>
              <a:t>dijagnoze</a:t>
            </a:r>
            <a:r>
              <a:rPr lang="en-US" sz="2400" i="1" dirty="0"/>
              <a:t> — </a:t>
            </a:r>
            <a:r>
              <a:rPr lang="en-US" sz="2400" i="1" dirty="0" err="1"/>
              <a:t>možda</a:t>
            </a:r>
            <a:r>
              <a:rPr lang="en-US" sz="2400" i="1" dirty="0"/>
              <a:t> je problem u </a:t>
            </a:r>
            <a:r>
              <a:rPr lang="en-US" sz="2400" i="1" dirty="0" err="1"/>
              <a:t>modelu</a:t>
            </a:r>
            <a:r>
              <a:rPr lang="en-US" sz="2400" i="1" dirty="0"/>
              <a:t>, ne u </a:t>
            </a:r>
            <a:r>
              <a:rPr lang="en-US" sz="2400" i="1" dirty="0" err="1"/>
              <a:t>pacijentu</a:t>
            </a:r>
            <a:r>
              <a:rPr lang="en-US" sz="2400" i="1" dirty="0"/>
              <a:t>.</a:t>
            </a:r>
            <a:endParaRPr lang="en-US" sz="24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913333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C7747-7C4C-F013-88D3-E05A6667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pouzdanosti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E0EF6-5696-A521-31CA-5043361F1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Niska </a:t>
            </a:r>
            <a:r>
              <a:rPr lang="en-US" sz="2400" b="1" dirty="0" err="1"/>
              <a:t>pouzdanost</a:t>
            </a:r>
            <a:r>
              <a:rPr lang="en-US" sz="2400" b="1" dirty="0"/>
              <a:t> </a:t>
            </a:r>
            <a:r>
              <a:rPr lang="en-US" sz="2400" b="1" dirty="0" err="1"/>
              <a:t>kategorijalnih</a:t>
            </a:r>
            <a:r>
              <a:rPr lang="en-US" sz="2400" b="1" dirty="0"/>
              <a:t> </a:t>
            </a:r>
            <a:r>
              <a:rPr lang="en-US" sz="2400" b="1" dirty="0" err="1"/>
              <a:t>dijagnoza</a:t>
            </a:r>
            <a:endParaRPr lang="en-US" sz="2400" b="1" dirty="0"/>
          </a:p>
          <a:p>
            <a:r>
              <a:rPr lang="en-US" sz="2400" dirty="0"/>
              <a:t>Niska </a:t>
            </a:r>
            <a:r>
              <a:rPr lang="en-US" sz="2400" b="1" dirty="0"/>
              <a:t>inter-rater</a:t>
            </a:r>
            <a:r>
              <a:rPr lang="en-US" sz="2400" dirty="0"/>
              <a:t> </a:t>
            </a:r>
            <a:r>
              <a:rPr lang="en-US" sz="2400" dirty="0" err="1"/>
              <a:t>pouzdanost</a:t>
            </a:r>
            <a:endParaRPr lang="en-US" sz="2400" dirty="0"/>
          </a:p>
          <a:p>
            <a:r>
              <a:rPr lang="en-US" sz="2400" dirty="0"/>
              <a:t>Niska </a:t>
            </a:r>
            <a:r>
              <a:rPr lang="en-US" sz="2400" b="1" dirty="0"/>
              <a:t>test–retest</a:t>
            </a:r>
            <a:r>
              <a:rPr lang="en-US" sz="2400" dirty="0"/>
              <a:t> </a:t>
            </a:r>
            <a:r>
              <a:rPr lang="en-US" sz="2400" dirty="0" err="1"/>
              <a:t>pouzdanost</a:t>
            </a:r>
            <a:endParaRPr lang="en-US" sz="2400" dirty="0"/>
          </a:p>
          <a:p>
            <a:r>
              <a:rPr lang="en-US" sz="2400" dirty="0" err="1"/>
              <a:t>Dijagnoze</a:t>
            </a:r>
            <a:r>
              <a:rPr lang="en-US" sz="2400" dirty="0"/>
              <a:t> se </a:t>
            </a:r>
            <a:r>
              <a:rPr lang="en-US" sz="2400" dirty="0" err="1"/>
              <a:t>menjaju</a:t>
            </a:r>
            <a:r>
              <a:rPr lang="en-US" sz="2400" dirty="0"/>
              <a:t> bez </a:t>
            </a:r>
            <a:r>
              <a:rPr lang="en-US" sz="2400" dirty="0" err="1"/>
              <a:t>stvarne</a:t>
            </a:r>
            <a:r>
              <a:rPr lang="en-US" sz="2400" dirty="0"/>
              <a:t> </a:t>
            </a:r>
            <a:r>
              <a:rPr lang="en-US" sz="2400" dirty="0" err="1"/>
              <a:t>promene</a:t>
            </a:r>
            <a:r>
              <a:rPr lang="en-US" sz="2400" dirty="0"/>
              <a:t> u </a:t>
            </a:r>
            <a:r>
              <a:rPr lang="en-US" sz="2400" dirty="0" err="1"/>
              <a:t>psihopatologiji</a:t>
            </a:r>
            <a:br>
              <a:rPr lang="en-US" sz="2400" dirty="0"/>
            </a:br>
            <a:endParaRPr lang="en-US" sz="2400" dirty="0"/>
          </a:p>
          <a:p>
            <a:pPr marL="0" indent="0">
              <a:buNone/>
            </a:pPr>
            <a:r>
              <a:rPr lang="en-US" sz="2400" dirty="0"/>
              <a:t>👉 </a:t>
            </a:r>
            <a:r>
              <a:rPr lang="en-US" sz="2400" i="1" dirty="0"/>
              <a:t>Ako se </a:t>
            </a:r>
            <a:r>
              <a:rPr lang="en-US" sz="2400" i="1" dirty="0" err="1"/>
              <a:t>dijagnoza</a:t>
            </a:r>
            <a:r>
              <a:rPr lang="en-US" sz="2400" i="1" dirty="0"/>
              <a:t> </a:t>
            </a:r>
            <a:r>
              <a:rPr lang="en-US" sz="2400" i="1" dirty="0" err="1"/>
              <a:t>menja</a:t>
            </a:r>
            <a:r>
              <a:rPr lang="en-US" sz="2400" i="1" dirty="0"/>
              <a:t> </a:t>
            </a:r>
            <a:r>
              <a:rPr lang="en-US" sz="2400" i="1" dirty="0" err="1"/>
              <a:t>svakih</a:t>
            </a:r>
            <a:r>
              <a:rPr lang="en-US" sz="2400" i="1" dirty="0"/>
              <a:t> </a:t>
            </a:r>
            <a:r>
              <a:rPr lang="en-US" sz="2400" i="1" dirty="0" err="1"/>
              <a:t>godinu</a:t>
            </a:r>
            <a:r>
              <a:rPr lang="en-US" sz="2400" i="1" dirty="0"/>
              <a:t> dana — to </a:t>
            </a:r>
            <a:r>
              <a:rPr lang="en-US" sz="2400" i="1" dirty="0" err="1"/>
              <a:t>nije</a:t>
            </a:r>
            <a:r>
              <a:rPr lang="en-US" sz="2400" i="1" dirty="0"/>
              <a:t> dobra </a:t>
            </a:r>
            <a:r>
              <a:rPr lang="en-US" sz="2400" i="1" dirty="0" err="1"/>
              <a:t>dijagnoza</a:t>
            </a:r>
            <a:r>
              <a:rPr lang="en-US" sz="2400" i="1" dirty="0"/>
              <a:t>.</a:t>
            </a:r>
            <a:endParaRPr lang="en-US" sz="24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639478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1F21C-2AA7-3342-A658-C506F1DE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validnosti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B8C20-CBF2-653D-2D07-476843CC2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Slaba </a:t>
            </a:r>
            <a:r>
              <a:rPr lang="en-US" b="1" dirty="0" err="1"/>
              <a:t>prediktivna</a:t>
            </a:r>
            <a:r>
              <a:rPr lang="en-US" b="1" dirty="0"/>
              <a:t> </a:t>
            </a:r>
            <a:r>
              <a:rPr lang="en-US" b="1" dirty="0" err="1"/>
              <a:t>validnost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dijagnostička</a:t>
            </a:r>
            <a:r>
              <a:rPr lang="en-US" dirty="0"/>
              <a:t> </a:t>
            </a:r>
            <a:r>
              <a:rPr lang="en-US" dirty="0" err="1"/>
              <a:t>pouzdanost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validinost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Dijagnoze</a:t>
            </a:r>
            <a:r>
              <a:rPr lang="en-US" dirty="0"/>
              <a:t> </a:t>
            </a:r>
            <a:r>
              <a:rPr lang="en-US" dirty="0" err="1"/>
              <a:t>slabo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/>
              <a:t>poremećaja</a:t>
            </a:r>
            <a:endParaRPr lang="en-US" dirty="0"/>
          </a:p>
          <a:p>
            <a:pPr lvl="1"/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tretman</a:t>
            </a:r>
            <a:endParaRPr lang="en-US" dirty="0"/>
          </a:p>
          <a:p>
            <a:pPr lvl="1"/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ishod</a:t>
            </a:r>
            <a:endParaRPr lang="en-US" dirty="0"/>
          </a:p>
          <a:p>
            <a:pPr lvl="1"/>
            <a:r>
              <a:rPr lang="en-US" b="1" dirty="0"/>
              <a:t>Slaba </a:t>
            </a:r>
            <a:r>
              <a:rPr lang="en-US" b="1" dirty="0" err="1"/>
              <a:t>konstruktna</a:t>
            </a:r>
            <a:r>
              <a:rPr lang="en-US" b="1" dirty="0"/>
              <a:t> </a:t>
            </a:r>
            <a:r>
              <a:rPr lang="en-US" b="1" dirty="0" err="1"/>
              <a:t>validnost</a:t>
            </a:r>
            <a:endParaRPr lang="en-US" b="1" dirty="0"/>
          </a:p>
          <a:p>
            <a:r>
              <a:rPr lang="en-US" dirty="0" err="1"/>
              <a:t>Heterogene</a:t>
            </a:r>
            <a:endParaRPr lang="en-US" dirty="0"/>
          </a:p>
          <a:p>
            <a:r>
              <a:rPr lang="en-US" dirty="0" err="1"/>
              <a:t>Nestabilne</a:t>
            </a:r>
            <a:endParaRPr lang="en-US" dirty="0"/>
          </a:p>
          <a:p>
            <a:r>
              <a:rPr lang="en-US" dirty="0"/>
              <a:t>Slab </a:t>
            </a:r>
            <a:r>
              <a:rPr lang="en-US" dirty="0" err="1"/>
              <a:t>preklop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/>
              <a:t>testova</a:t>
            </a:r>
            <a:r>
              <a:rPr lang="en-US" dirty="0"/>
              <a:t> –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napravljeni</a:t>
            </a:r>
            <a:r>
              <a:rPr lang="en-US" dirty="0"/>
              <a:t> da mere PL ne </a:t>
            </a:r>
            <a:r>
              <a:rPr lang="en-US" dirty="0" err="1"/>
              <a:t>korespondiraju</a:t>
            </a:r>
            <a:r>
              <a:rPr lang="en-US" dirty="0"/>
              <a:t> </a:t>
            </a:r>
            <a:r>
              <a:rPr lang="en-US" dirty="0" err="1"/>
              <a:t>mnogo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👉 </a:t>
            </a:r>
            <a:r>
              <a:rPr lang="en-US" i="1" dirty="0" err="1"/>
              <a:t>Suprotno</a:t>
            </a:r>
            <a:r>
              <a:rPr lang="en-US" i="1" dirty="0"/>
              <a:t> </a:t>
            </a:r>
            <a:r>
              <a:rPr lang="en-US" i="1" dirty="0" err="1"/>
              <a:t>somatskoj</a:t>
            </a:r>
            <a:r>
              <a:rPr lang="en-US" i="1" dirty="0"/>
              <a:t> </a:t>
            </a:r>
            <a:r>
              <a:rPr lang="en-US" i="1" dirty="0" err="1"/>
              <a:t>medicini</a:t>
            </a:r>
            <a:r>
              <a:rPr lang="en-US" i="1" dirty="0"/>
              <a:t> — </a:t>
            </a:r>
            <a:r>
              <a:rPr lang="en-US" i="1" dirty="0" err="1"/>
              <a:t>kategorije</a:t>
            </a:r>
            <a:r>
              <a:rPr lang="en-US" i="1" dirty="0"/>
              <a:t> </a:t>
            </a:r>
            <a:r>
              <a:rPr lang="en-US" i="1" dirty="0" err="1"/>
              <a:t>nisu</a:t>
            </a:r>
            <a:r>
              <a:rPr lang="en-US" i="1" dirty="0"/>
              <a:t> „</a:t>
            </a:r>
            <a:r>
              <a:rPr lang="en-US" i="1" dirty="0" err="1"/>
              <a:t>prirodne</a:t>
            </a:r>
            <a:r>
              <a:rPr lang="en-US" i="1" dirty="0"/>
              <a:t> </a:t>
            </a:r>
            <a:r>
              <a:rPr lang="en-US" i="1" dirty="0" err="1"/>
              <a:t>vrste</a:t>
            </a:r>
            <a:r>
              <a:rPr lang="en-US" i="1" dirty="0"/>
              <a:t>“.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8678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FE5F-3603-B94F-A14C-F8FED216D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F4C28-1DFA-530B-4850-78917CF9D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svuda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vidimo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„ne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152A-B6F8-FB81-A9DC-0D4B033D0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• U </a:t>
            </a:r>
            <a:r>
              <a:rPr lang="en-US" dirty="0" err="1"/>
              <a:t>kliničkoj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ličnost</a:t>
            </a:r>
            <a:r>
              <a:rPr lang="en-US" dirty="0"/>
              <a:t> </a:t>
            </a:r>
            <a:r>
              <a:rPr lang="en-US" dirty="0" err="1"/>
              <a:t>procenjujemo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/>
              <a:t>Problem je u </a:t>
            </a:r>
            <a:r>
              <a:rPr lang="en-US" b="1" dirty="0" err="1"/>
              <a:t>jednom</a:t>
            </a:r>
            <a:r>
              <a:rPr lang="en-US" b="1" dirty="0"/>
              <a:t>:</a:t>
            </a:r>
            <a:br>
              <a:rPr lang="en-US" b="1" dirty="0"/>
            </a:br>
            <a:r>
              <a:rPr lang="en-US" b="1" dirty="0" err="1"/>
              <a:t>ličnošću</a:t>
            </a:r>
            <a:r>
              <a:rPr lang="en-US" b="1" dirty="0"/>
              <a:t> se </a:t>
            </a:r>
            <a:r>
              <a:rPr lang="en-US" b="1" dirty="0" err="1"/>
              <a:t>bavimo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</a:t>
            </a:r>
            <a:r>
              <a:rPr lang="en-US" b="1" dirty="0" err="1"/>
              <a:t>kad</a:t>
            </a:r>
            <a:r>
              <a:rPr lang="en-US" b="1" dirty="0"/>
              <a:t> </a:t>
            </a:r>
            <a:r>
              <a:rPr lang="en-US" b="1" dirty="0" err="1"/>
              <a:t>nešto</a:t>
            </a:r>
            <a:r>
              <a:rPr lang="en-US" b="1" dirty="0"/>
              <a:t> </a:t>
            </a:r>
            <a:r>
              <a:rPr lang="en-US" b="1" dirty="0" err="1"/>
              <a:t>nije</a:t>
            </a:r>
            <a:r>
              <a:rPr lang="en-US" b="1" dirty="0"/>
              <a:t> u </a:t>
            </a:r>
            <a:r>
              <a:rPr lang="en-US" b="1" dirty="0" err="1"/>
              <a:t>redu</a:t>
            </a:r>
            <a:r>
              <a:rPr lang="en-US" b="1" dirty="0"/>
              <a:t>.</a:t>
            </a:r>
            <a:br>
              <a:rPr lang="en-US" dirty="0"/>
            </a:br>
            <a:r>
              <a:rPr lang="en-US" dirty="0"/>
              <a:t>Kad je </a:t>
            </a:r>
            <a:r>
              <a:rPr lang="en-US" dirty="0" err="1"/>
              <a:t>pacijent</a:t>
            </a:r>
            <a:r>
              <a:rPr lang="en-US" dirty="0"/>
              <a:t> </a:t>
            </a:r>
            <a:r>
              <a:rPr lang="en-US" dirty="0" err="1"/>
              <a:t>težak</a:t>
            </a:r>
            <a:r>
              <a:rPr lang="en-US" dirty="0"/>
              <a:t>, </a:t>
            </a:r>
            <a:r>
              <a:rPr lang="en-US" dirty="0" err="1"/>
              <a:t>komplikovan</a:t>
            </a:r>
            <a:r>
              <a:rPr lang="en-US" dirty="0"/>
              <a:t>, “</a:t>
            </a:r>
            <a:r>
              <a:rPr lang="en-US" dirty="0" err="1"/>
              <a:t>čudan</a:t>
            </a:r>
            <a:r>
              <a:rPr lang="en-US" dirty="0"/>
              <a:t>”, “</a:t>
            </a:r>
            <a:r>
              <a:rPr lang="en-US" dirty="0" err="1"/>
              <a:t>nejasan</a:t>
            </a:r>
            <a:r>
              <a:rPr lang="en-US" dirty="0"/>
              <a:t>”, “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ne </a:t>
            </a:r>
            <a:r>
              <a:rPr lang="en-US" dirty="0" err="1"/>
              <a:t>umemo</a:t>
            </a:r>
            <a:r>
              <a:rPr lang="en-US" dirty="0"/>
              <a:t> da </a:t>
            </a:r>
            <a:r>
              <a:rPr lang="en-US" dirty="0" err="1"/>
              <a:t>popravimo</a:t>
            </a:r>
            <a:r>
              <a:rPr lang="en-US" dirty="0"/>
              <a:t>”.</a:t>
            </a:r>
          </a:p>
          <a:p>
            <a:pPr marL="0" indent="0">
              <a:buNone/>
            </a:pPr>
            <a:r>
              <a:rPr lang="en-US" dirty="0"/>
              <a:t>• U </a:t>
            </a:r>
            <a:r>
              <a:rPr lang="en-US" dirty="0" err="1"/>
              <a:t>medicinskoj</a:t>
            </a:r>
            <a:r>
              <a:rPr lang="en-US" dirty="0"/>
              <a:t> </a:t>
            </a:r>
            <a:r>
              <a:rPr lang="en-US" dirty="0" err="1"/>
              <a:t>tradiciji</a:t>
            </a:r>
            <a:r>
              <a:rPr lang="en-US" dirty="0"/>
              <a:t> </a:t>
            </a:r>
            <a:r>
              <a:rPr lang="en-US" dirty="0" err="1"/>
              <a:t>ličnost</a:t>
            </a:r>
            <a:r>
              <a:rPr lang="en-US" dirty="0"/>
              <a:t> se ne </a:t>
            </a:r>
            <a:r>
              <a:rPr lang="en-US" dirty="0" err="1"/>
              <a:t>negira</a:t>
            </a:r>
            <a:r>
              <a:rPr lang="en-US" dirty="0"/>
              <a:t> —</a:t>
            </a:r>
            <a:br>
              <a:rPr lang="en-US" dirty="0"/>
            </a:br>
            <a:r>
              <a:rPr lang="en-US" b="1" dirty="0" err="1"/>
              <a:t>samo</a:t>
            </a:r>
            <a:r>
              <a:rPr lang="en-US" b="1" dirty="0"/>
              <a:t> je </a:t>
            </a:r>
            <a:r>
              <a:rPr lang="en-US" b="1" dirty="0" err="1"/>
              <a:t>negativno</a:t>
            </a:r>
            <a:r>
              <a:rPr lang="en-US" b="1" dirty="0"/>
              <a:t> </a:t>
            </a:r>
            <a:r>
              <a:rPr lang="en-US" b="1" dirty="0" err="1"/>
              <a:t>konotirana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ličnošću</a:t>
            </a:r>
            <a:r>
              <a:rPr lang="en-US" dirty="0"/>
              <a:t> se </a:t>
            </a:r>
            <a:r>
              <a:rPr lang="en-US" dirty="0" err="1"/>
              <a:t>bavimo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zaboli</a:t>
            </a:r>
            <a:r>
              <a:rPr lang="en-US" dirty="0"/>
              <a:t>,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frustrira</a:t>
            </a:r>
            <a:r>
              <a:rPr lang="en-US" dirty="0"/>
              <a:t>,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remeti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.</a:t>
            </a:r>
          </a:p>
          <a:p>
            <a:r>
              <a:rPr lang="en-US" b="1" dirty="0"/>
              <a:t>I </a:t>
            </a:r>
            <a:r>
              <a:rPr lang="en-US" b="1" dirty="0" err="1"/>
              <a:t>tako</a:t>
            </a:r>
            <a:r>
              <a:rPr lang="en-US" b="1" dirty="0"/>
              <a:t> </a:t>
            </a:r>
            <a:r>
              <a:rPr lang="en-US" b="1" dirty="0" err="1"/>
              <a:t>nastaje</a:t>
            </a:r>
            <a:r>
              <a:rPr lang="en-US" b="1" dirty="0"/>
              <a:t> </a:t>
            </a:r>
            <a:r>
              <a:rPr lang="en-US" b="1" dirty="0" err="1"/>
              <a:t>paradoks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Ličnost</a:t>
            </a:r>
            <a:r>
              <a:rPr lang="en-US" dirty="0"/>
              <a:t> je </a:t>
            </a:r>
            <a:r>
              <a:rPr lang="en-US" dirty="0" err="1"/>
              <a:t>ključna</a:t>
            </a:r>
            <a:r>
              <a:rPr lang="en-US" dirty="0"/>
              <a:t> za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—</a:t>
            </a:r>
            <a:br>
              <a:rPr lang="en-US" dirty="0"/>
            </a:b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konceptualizujemo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deficit, </a:t>
            </a:r>
            <a:r>
              <a:rPr lang="en-US" dirty="0" err="1"/>
              <a:t>smetnju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problem.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306469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2BDA-BDBC-E209-1799-DCC446A81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Konceptualna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etiološka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ograničenja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36BBF-A533-EE72-F304-6D376F378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Konceptualni</a:t>
            </a:r>
            <a:r>
              <a:rPr lang="en-US" b="1" dirty="0"/>
              <a:t> </a:t>
            </a:r>
            <a:r>
              <a:rPr lang="en-US" b="1" dirty="0" err="1"/>
              <a:t>problemi</a:t>
            </a:r>
            <a:endParaRPr lang="en-US" b="1" dirty="0"/>
          </a:p>
          <a:p>
            <a:r>
              <a:rPr lang="en-US" dirty="0" err="1"/>
              <a:t>Kriterijumi</a:t>
            </a:r>
            <a:r>
              <a:rPr lang="en-US" dirty="0"/>
              <a:t> </a:t>
            </a:r>
            <a:r>
              <a:rPr lang="en-US" dirty="0" err="1"/>
              <a:t>preširoki</a:t>
            </a:r>
            <a:r>
              <a:rPr lang="en-US" dirty="0"/>
              <a:t>, </a:t>
            </a:r>
            <a:r>
              <a:rPr lang="en-US" dirty="0" err="1"/>
              <a:t>neprecizni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dg </a:t>
            </a:r>
            <a:r>
              <a:rPr lang="en-US" dirty="0" err="1"/>
              <a:t>bazirani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crtama</a:t>
            </a:r>
            <a:r>
              <a:rPr lang="en-US" dirty="0"/>
              <a:t>, a </a:t>
            </a:r>
            <a:r>
              <a:rPr lang="en-US" dirty="0" err="1"/>
              <a:t>negde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specifičnom</a:t>
            </a:r>
            <a:r>
              <a:rPr lang="en-US" dirty="0"/>
              <a:t>/</a:t>
            </a:r>
            <a:r>
              <a:rPr lang="en-US" dirty="0" err="1"/>
              <a:t>nisko</a:t>
            </a:r>
            <a:r>
              <a:rPr lang="en-US" dirty="0"/>
              <a:t> </a:t>
            </a:r>
            <a:r>
              <a:rPr lang="en-US" dirty="0" err="1"/>
              <a:t>frekventnom</a:t>
            </a:r>
            <a:r>
              <a:rPr lang="en-US" dirty="0"/>
              <a:t> </a:t>
            </a:r>
            <a:r>
              <a:rPr lang="en-US" dirty="0" err="1"/>
              <a:t>ponašanju</a:t>
            </a:r>
            <a:endParaRPr lang="en-US" dirty="0"/>
          </a:p>
          <a:p>
            <a:r>
              <a:rPr lang="en-US" dirty="0"/>
              <a:t>Nema </a:t>
            </a:r>
            <a:r>
              <a:rPr lang="en-US" dirty="0" err="1"/>
              <a:t>jasne</a:t>
            </a:r>
            <a:r>
              <a:rPr lang="en-US" dirty="0"/>
              <a:t> „</a:t>
            </a:r>
            <a:r>
              <a:rPr lang="en-US" dirty="0" err="1"/>
              <a:t>osnove</a:t>
            </a:r>
            <a:r>
              <a:rPr lang="en-US" dirty="0"/>
              <a:t>“ </a:t>
            </a:r>
            <a:r>
              <a:rPr lang="en-US" dirty="0" err="1"/>
              <a:t>poremećaja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b="1" dirty="0" err="1"/>
              <a:t>Etiološki</a:t>
            </a:r>
            <a:r>
              <a:rPr lang="en-US" b="1" dirty="0"/>
              <a:t> </a:t>
            </a:r>
            <a:r>
              <a:rPr lang="en-US" b="1" dirty="0" err="1"/>
              <a:t>problemi</a:t>
            </a:r>
            <a:endParaRPr lang="en-US" b="1" dirty="0"/>
          </a:p>
          <a:p>
            <a:r>
              <a:rPr lang="en-US" dirty="0" err="1"/>
              <a:t>Granice</a:t>
            </a:r>
            <a:r>
              <a:rPr lang="en-US" dirty="0"/>
              <a:t> DSM/ICD ne prate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genetike</a:t>
            </a:r>
            <a:endParaRPr lang="en-US" dirty="0"/>
          </a:p>
          <a:p>
            <a:pPr lvl="1"/>
            <a:r>
              <a:rPr lang="en-US" dirty="0" err="1"/>
              <a:t>neurobiologije</a:t>
            </a:r>
            <a:endParaRPr lang="en-US" dirty="0"/>
          </a:p>
          <a:p>
            <a:pPr lvl="1"/>
            <a:r>
              <a:rPr lang="en-US" dirty="0" err="1"/>
              <a:t>kognitivne</a:t>
            </a:r>
            <a:r>
              <a:rPr lang="en-US" dirty="0"/>
              <a:t> </a:t>
            </a:r>
            <a:r>
              <a:rPr lang="en-US" dirty="0" err="1"/>
              <a:t>nauke</a:t>
            </a:r>
            <a:endParaRPr lang="en-US" dirty="0"/>
          </a:p>
          <a:p>
            <a:pPr marL="457200" lvl="1" indent="0">
              <a:buNone/>
            </a:pPr>
            <a:br>
              <a:rPr lang="en-US" dirty="0"/>
            </a:b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658017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D61E-9A4E-BA2C-A837-49BAA955A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661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4. </a:t>
            </a:r>
            <a:r>
              <a:rPr lang="en-US" sz="3600" b="1" dirty="0" err="1"/>
              <a:t>Problemi</a:t>
            </a:r>
            <a:r>
              <a:rPr lang="en-US" sz="3600" b="1" dirty="0"/>
              <a:t> u </a:t>
            </a:r>
            <a:r>
              <a:rPr lang="en-US" sz="3600" b="1" dirty="0" err="1"/>
              <a:t>kliničkoj</a:t>
            </a:r>
            <a:r>
              <a:rPr lang="en-US" sz="3600" b="1" dirty="0"/>
              <a:t> </a:t>
            </a:r>
            <a:r>
              <a:rPr lang="en-US" sz="3600" b="1" dirty="0" err="1"/>
              <a:t>praksi</a:t>
            </a:r>
            <a:endParaRPr lang="sr-Latn-R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E9BFF-4581-35FF-2B98-3DA036593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224"/>
            <a:ext cx="10515600" cy="5094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/>
              <a:t>Kako </a:t>
            </a:r>
            <a:r>
              <a:rPr lang="en-US" sz="2600" b="1" dirty="0" err="1"/>
              <a:t>kliničari</a:t>
            </a:r>
            <a:r>
              <a:rPr lang="en-US" sz="2600" b="1" dirty="0"/>
              <a:t> </a:t>
            </a:r>
            <a:r>
              <a:rPr lang="en-US" sz="2600" b="1" dirty="0" err="1"/>
              <a:t>zapravo</a:t>
            </a:r>
            <a:r>
              <a:rPr lang="en-US" sz="2600" b="1" dirty="0"/>
              <a:t> </a:t>
            </a:r>
            <a:r>
              <a:rPr lang="en-US" sz="2600" b="1" dirty="0" err="1"/>
              <a:t>dijagnostikuju</a:t>
            </a:r>
            <a:r>
              <a:rPr lang="en-US" sz="2600" b="1" dirty="0"/>
              <a:t>?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nedovoljno koriste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praksi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granični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narcistični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najčešći</a:t>
            </a: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pogrešno postavljaju na osnovu samo nekoliko kriterijuma </a:t>
            </a: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defRPr/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(nestabilnost afekta i suicidalni pokušaj 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graničn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PL</a:t>
            </a:r>
            <a:r>
              <a:rPr lang="x-none" sz="26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Kliničari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često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ne prate </a:t>
            </a:r>
            <a:r>
              <a:rPr lang="en-US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kriterijume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endParaRPr lang="en-US" sz="2600" b="1" dirty="0"/>
          </a:p>
          <a:p>
            <a:r>
              <a:rPr lang="en-US" sz="2600" dirty="0" err="1"/>
              <a:t>Heuristički</a:t>
            </a:r>
            <a:r>
              <a:rPr lang="en-US" sz="2600" dirty="0"/>
              <a:t> (</a:t>
            </a:r>
            <a:r>
              <a:rPr lang="en-US" sz="2600" dirty="0" err="1"/>
              <a:t>brzo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štedljivo</a:t>
            </a:r>
            <a:r>
              <a:rPr lang="en-US" sz="2600" dirty="0"/>
              <a:t>)</a:t>
            </a:r>
          </a:p>
          <a:p>
            <a:r>
              <a:rPr lang="en-US" sz="2600" dirty="0" err="1"/>
              <a:t>Fokus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upadljive</a:t>
            </a:r>
            <a:r>
              <a:rPr lang="en-US" sz="2600" dirty="0"/>
              <a:t> </a:t>
            </a:r>
            <a:r>
              <a:rPr lang="en-US" sz="2600" dirty="0" err="1"/>
              <a:t>simptome</a:t>
            </a:r>
            <a:r>
              <a:rPr lang="en-US" sz="2600" dirty="0"/>
              <a:t> (</a:t>
            </a:r>
            <a:r>
              <a:rPr lang="en-US" sz="2600" dirty="0" err="1"/>
              <a:t>npr</a:t>
            </a:r>
            <a:r>
              <a:rPr lang="en-US" sz="2600" dirty="0"/>
              <a:t>. </a:t>
            </a:r>
            <a:r>
              <a:rPr lang="en-US" sz="2600" dirty="0" err="1"/>
              <a:t>suicid</a:t>
            </a:r>
            <a:r>
              <a:rPr lang="en-US" sz="2600" dirty="0"/>
              <a:t> + </a:t>
            </a:r>
            <a:r>
              <a:rPr lang="en-US" sz="2600" dirty="0" err="1"/>
              <a:t>afektivna</a:t>
            </a:r>
            <a:r>
              <a:rPr lang="en-US" sz="2600" dirty="0"/>
              <a:t> </a:t>
            </a:r>
            <a:r>
              <a:rPr lang="en-US" sz="2600" dirty="0" err="1"/>
              <a:t>nestabilnost</a:t>
            </a:r>
            <a:r>
              <a:rPr lang="en-US" sz="2600" dirty="0"/>
              <a:t>)</a:t>
            </a:r>
          </a:p>
          <a:p>
            <a:pPr marL="0" indent="0">
              <a:buNone/>
            </a:pPr>
            <a:r>
              <a:rPr lang="en-US" sz="2600" b="1" dirty="0" err="1"/>
              <a:t>Praktične</a:t>
            </a:r>
            <a:r>
              <a:rPr lang="en-US" sz="2600" b="1" dirty="0"/>
              <a:t> </a:t>
            </a:r>
            <a:r>
              <a:rPr lang="en-US" sz="2600" b="1" dirty="0" err="1"/>
              <a:t>posledice</a:t>
            </a:r>
            <a:endParaRPr lang="en-US" sz="2600" b="1" dirty="0"/>
          </a:p>
          <a:p>
            <a:r>
              <a:rPr lang="en-US" sz="2600" dirty="0" err="1"/>
              <a:t>Narcistički</a:t>
            </a:r>
            <a:r>
              <a:rPr lang="en-US" sz="2600" dirty="0"/>
              <a:t> PL se </a:t>
            </a:r>
            <a:r>
              <a:rPr lang="en-US" sz="2600" dirty="0" err="1"/>
              <a:t>dijagnostikuje</a:t>
            </a:r>
            <a:r>
              <a:rPr lang="en-US" sz="2600" dirty="0"/>
              <a:t> </a:t>
            </a:r>
            <a:r>
              <a:rPr lang="en-US" sz="2600" i="1" dirty="0"/>
              <a:t>2× </a:t>
            </a:r>
            <a:r>
              <a:rPr lang="en-US" sz="2600" i="1" dirty="0" err="1"/>
              <a:t>češće</a:t>
            </a:r>
            <a:r>
              <a:rPr lang="en-US" sz="2600" dirty="0"/>
              <a:t> </a:t>
            </a:r>
            <a:r>
              <a:rPr lang="en-US" sz="2600" dirty="0" err="1"/>
              <a:t>nego</a:t>
            </a:r>
            <a:r>
              <a:rPr lang="en-US" sz="2600" dirty="0"/>
              <a:t> </a:t>
            </a:r>
            <a:r>
              <a:rPr lang="en-US" sz="2600" dirty="0" err="1"/>
              <a:t>što</a:t>
            </a:r>
            <a:r>
              <a:rPr lang="en-US" sz="2600" dirty="0"/>
              <a:t> </a:t>
            </a:r>
            <a:r>
              <a:rPr lang="en-US" sz="2600" dirty="0" err="1"/>
              <a:t>kriterijumi</a:t>
            </a:r>
            <a:r>
              <a:rPr lang="en-US" sz="2600" dirty="0"/>
              <a:t> </a:t>
            </a:r>
            <a:r>
              <a:rPr lang="en-US" sz="2600" dirty="0" err="1"/>
              <a:t>ukazuju</a:t>
            </a:r>
            <a:endParaRPr lang="en-US" sz="2600" dirty="0"/>
          </a:p>
          <a:p>
            <a:r>
              <a:rPr lang="en-US" sz="2600" dirty="0" err="1"/>
              <a:t>Šizotipalni</a:t>
            </a:r>
            <a:r>
              <a:rPr lang="en-US" sz="2600" dirty="0"/>
              <a:t> PL se </a:t>
            </a:r>
            <a:r>
              <a:rPr lang="en-US" sz="2600" dirty="0" err="1"/>
              <a:t>dijagnostikuje</a:t>
            </a:r>
            <a:r>
              <a:rPr lang="en-US" sz="2600" dirty="0"/>
              <a:t> </a:t>
            </a:r>
            <a:r>
              <a:rPr lang="en-US" sz="2600" i="1" dirty="0"/>
              <a:t>8% </a:t>
            </a:r>
            <a:r>
              <a:rPr lang="en-US" sz="2600" i="1" dirty="0" err="1"/>
              <a:t>ređe</a:t>
            </a:r>
            <a:br>
              <a:rPr lang="en-US" sz="2600" dirty="0"/>
            </a:br>
            <a:endParaRPr lang="en-US" sz="2600" dirty="0"/>
          </a:p>
          <a:p>
            <a:pPr marL="0" indent="0">
              <a:buNone/>
            </a:pPr>
            <a:r>
              <a:rPr lang="en-US" sz="2600" dirty="0"/>
              <a:t>👉 </a:t>
            </a:r>
            <a:r>
              <a:rPr lang="en-US" sz="2600" i="1" dirty="0" err="1"/>
              <a:t>Kriterijumi</a:t>
            </a:r>
            <a:r>
              <a:rPr lang="en-US" sz="2600" i="1" dirty="0"/>
              <a:t> se </a:t>
            </a:r>
            <a:r>
              <a:rPr lang="en-US" sz="2600" i="1" dirty="0" err="1"/>
              <a:t>retko</a:t>
            </a:r>
            <a:r>
              <a:rPr lang="en-US" sz="2600" i="1" dirty="0"/>
              <a:t> prate </a:t>
            </a:r>
            <a:r>
              <a:rPr lang="en-US" sz="2600" i="1" dirty="0" err="1"/>
              <a:t>sistematski</a:t>
            </a:r>
            <a:r>
              <a:rPr lang="en-US" sz="2600" i="1" dirty="0"/>
              <a:t> — </a:t>
            </a:r>
            <a:r>
              <a:rPr lang="en-US" sz="2600" i="1" dirty="0" err="1"/>
              <a:t>sistem</a:t>
            </a:r>
            <a:r>
              <a:rPr lang="en-US" sz="2600" i="1" dirty="0"/>
              <a:t> </a:t>
            </a:r>
            <a:r>
              <a:rPr lang="en-US" sz="2600" i="1" dirty="0" err="1"/>
              <a:t>nije</a:t>
            </a:r>
            <a:r>
              <a:rPr lang="en-US" sz="2600" i="1" dirty="0"/>
              <a:t> user-friendly.</a:t>
            </a:r>
            <a:endParaRPr lang="en-US" sz="26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228672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1BAF-6076-1FCB-8AAD-A69C2559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Rezime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A73D3-0AA8-05FE-8AC0-984DC9613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4659059"/>
          </a:xfrm>
        </p:spPr>
        <p:txBody>
          <a:bodyPr>
            <a:normAutofit/>
          </a:bodyPr>
          <a:lstStyle/>
          <a:p>
            <a:r>
              <a:rPr lang="en-US" b="1" dirty="0" err="1"/>
              <a:t>Zašto</a:t>
            </a:r>
            <a:r>
              <a:rPr lang="en-US" b="1" dirty="0"/>
              <a:t> </a:t>
            </a:r>
            <a:r>
              <a:rPr lang="en-US" b="1" dirty="0" err="1"/>
              <a:t>kategorijalni</a:t>
            </a:r>
            <a:r>
              <a:rPr lang="en-US" b="1" dirty="0"/>
              <a:t> model mora da ode?</a:t>
            </a:r>
          </a:p>
          <a:p>
            <a:r>
              <a:rPr lang="en-US" dirty="0" err="1"/>
              <a:t>Heterogen</a:t>
            </a:r>
            <a:endParaRPr lang="en-US" dirty="0"/>
          </a:p>
          <a:p>
            <a:r>
              <a:rPr lang="en-US" dirty="0" err="1"/>
              <a:t>Preklapajući</a:t>
            </a:r>
            <a:endParaRPr lang="en-US" dirty="0"/>
          </a:p>
          <a:p>
            <a:r>
              <a:rPr lang="en-US" dirty="0" err="1"/>
              <a:t>Nepouzdan</a:t>
            </a:r>
            <a:endParaRPr lang="en-US" dirty="0"/>
          </a:p>
          <a:p>
            <a:r>
              <a:rPr lang="en-US" dirty="0" err="1"/>
              <a:t>Slabo</a:t>
            </a:r>
            <a:r>
              <a:rPr lang="en-US" dirty="0"/>
              <a:t> </a:t>
            </a:r>
            <a:r>
              <a:rPr lang="en-US" dirty="0" err="1"/>
              <a:t>validan</a:t>
            </a:r>
            <a:endParaRPr lang="en-US" dirty="0"/>
          </a:p>
          <a:p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povezan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biološkim</a:t>
            </a:r>
            <a:r>
              <a:rPr lang="en-US" dirty="0"/>
              <a:t> </a:t>
            </a:r>
            <a:r>
              <a:rPr lang="en-US" dirty="0" err="1"/>
              <a:t>osnovama</a:t>
            </a:r>
            <a:endParaRPr lang="en-US" dirty="0"/>
          </a:p>
          <a:p>
            <a:r>
              <a:rPr lang="en-US" dirty="0"/>
              <a:t>Ne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kontinuum</a:t>
            </a:r>
            <a:r>
              <a:rPr lang="en-US" dirty="0"/>
              <a:t> </a:t>
            </a:r>
            <a:r>
              <a:rPr lang="en-US" dirty="0" err="1"/>
              <a:t>psihopatologije</a:t>
            </a:r>
            <a:endParaRPr lang="en-US" dirty="0"/>
          </a:p>
          <a:p>
            <a:r>
              <a:rPr lang="en-US" dirty="0"/>
              <a:t>Ne </a:t>
            </a:r>
            <a:r>
              <a:rPr lang="en-US" dirty="0" err="1"/>
              <a:t>objašnjava</a:t>
            </a:r>
            <a:r>
              <a:rPr lang="en-US" dirty="0"/>
              <a:t> </a:t>
            </a:r>
            <a:r>
              <a:rPr lang="en-US" dirty="0" err="1"/>
              <a:t>varijabilnost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osobe</a:t>
            </a:r>
            <a:endParaRPr lang="en-U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240201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60F7-D495-EA20-1844-289DB2C1D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Slabosti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kategorijalnih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empirijski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dokazi</a:t>
            </a:r>
            <a:br>
              <a:rPr lang="en-US" dirty="0"/>
            </a:b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0D690-87D5-22F1-827E-1220BC45F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896"/>
            <a:ext cx="10515600" cy="5038979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b="1" dirty="0"/>
              <a:t>668 </a:t>
            </a:r>
            <a:r>
              <a:rPr lang="en-US" sz="4000" b="1" dirty="0" err="1"/>
              <a:t>pacijenata</a:t>
            </a:r>
            <a:r>
              <a:rPr lang="en-US" sz="4000" b="1" dirty="0"/>
              <a:t> </a:t>
            </a:r>
            <a:r>
              <a:rPr lang="en-US" sz="4000" b="1" dirty="0" err="1"/>
              <a:t>sa</a:t>
            </a:r>
            <a:r>
              <a:rPr lang="en-US" sz="4000" b="1" dirty="0"/>
              <a:t> dg PL</a:t>
            </a:r>
            <a:r>
              <a:rPr lang="en-US" sz="4000" dirty="0"/>
              <a:t>, </a:t>
            </a:r>
            <a:r>
              <a:rPr lang="en-US" sz="4000" dirty="0" err="1"/>
              <a:t>praćenje</a:t>
            </a:r>
            <a:r>
              <a:rPr lang="en-US" sz="4000" dirty="0"/>
              <a:t> </a:t>
            </a:r>
            <a:r>
              <a:rPr lang="en-US" sz="4000" b="1" dirty="0"/>
              <a:t>10 Godina</a:t>
            </a:r>
          </a:p>
          <a:p>
            <a:pPr>
              <a:buNone/>
            </a:pPr>
            <a:br>
              <a:rPr lang="en-US" sz="4000" dirty="0"/>
            </a:br>
            <a:r>
              <a:rPr lang="en-US" sz="4000" dirty="0"/>
              <a:t>• Na </a:t>
            </a:r>
            <a:r>
              <a:rPr lang="en-US" sz="4000" dirty="0" err="1"/>
              <a:t>početku</a:t>
            </a:r>
            <a:r>
              <a:rPr lang="en-US" sz="4000" dirty="0"/>
              <a:t> </a:t>
            </a:r>
            <a:r>
              <a:rPr lang="en-US" sz="4000" dirty="0" err="1"/>
              <a:t>primenjeni</a:t>
            </a:r>
            <a:r>
              <a:rPr lang="en-US" sz="4000" dirty="0"/>
              <a:t>:</a:t>
            </a:r>
            <a:br>
              <a:rPr lang="en-US" sz="4000" dirty="0"/>
            </a:br>
            <a:r>
              <a:rPr lang="en-US" sz="4000" dirty="0"/>
              <a:t> – DSM-IV </a:t>
            </a:r>
            <a:r>
              <a:rPr lang="en-US" sz="4000" b="1" dirty="0" err="1"/>
              <a:t>kategorije</a:t>
            </a:r>
            <a:br>
              <a:rPr lang="en-US" sz="4000" dirty="0"/>
            </a:br>
            <a:r>
              <a:rPr lang="en-US" sz="4000" dirty="0"/>
              <a:t> – NEO-PI-R </a:t>
            </a:r>
            <a:r>
              <a:rPr lang="en-US" sz="4000" dirty="0" err="1"/>
              <a:t>i</a:t>
            </a:r>
            <a:r>
              <a:rPr lang="en-US" sz="4000" dirty="0"/>
              <a:t> SNAP </a:t>
            </a:r>
            <a:r>
              <a:rPr lang="en-US" sz="4000" b="1" dirty="0" err="1"/>
              <a:t>dimenzije</a:t>
            </a:r>
            <a:endParaRPr lang="en-US" sz="4000" b="1" dirty="0"/>
          </a:p>
          <a:p>
            <a:pPr>
              <a:buNone/>
            </a:pPr>
            <a:br>
              <a:rPr lang="en-US" sz="4000" dirty="0"/>
            </a:br>
            <a:r>
              <a:rPr lang="en-US" sz="4000" dirty="0"/>
              <a:t>• </a:t>
            </a:r>
            <a:r>
              <a:rPr lang="en-US" sz="4000" dirty="0" err="1"/>
              <a:t>Praćeni</a:t>
            </a:r>
            <a:r>
              <a:rPr lang="en-US" sz="4000" dirty="0"/>
              <a:t> </a:t>
            </a:r>
            <a:r>
              <a:rPr lang="en-US" sz="4000" dirty="0" err="1"/>
              <a:t>ishodi</a:t>
            </a:r>
            <a:r>
              <a:rPr lang="en-US" sz="4000" dirty="0"/>
              <a:t>: </a:t>
            </a:r>
            <a:r>
              <a:rPr lang="en-US" sz="4000" dirty="0" err="1"/>
              <a:t>globalno</a:t>
            </a:r>
            <a:r>
              <a:rPr lang="en-US" sz="4000" dirty="0"/>
              <a:t> </a:t>
            </a:r>
            <a:r>
              <a:rPr lang="en-US" sz="4000" dirty="0" err="1"/>
              <a:t>funkcionisanje</a:t>
            </a:r>
            <a:r>
              <a:rPr lang="en-US" sz="4000" dirty="0"/>
              <a:t>, </a:t>
            </a:r>
            <a:r>
              <a:rPr lang="en-US" sz="4000" dirty="0" err="1"/>
              <a:t>nove</a:t>
            </a:r>
            <a:r>
              <a:rPr lang="en-US" sz="4000" dirty="0"/>
              <a:t> dg, </a:t>
            </a:r>
            <a:r>
              <a:rPr lang="en-US" sz="4000" dirty="0" err="1"/>
              <a:t>suicidni</a:t>
            </a:r>
            <a:r>
              <a:rPr lang="en-US" sz="4000" dirty="0"/>
              <a:t> </a:t>
            </a:r>
            <a:r>
              <a:rPr lang="en-US" sz="4000" dirty="0" err="1"/>
              <a:t>pokušaji</a:t>
            </a:r>
            <a:r>
              <a:rPr lang="en-US" sz="4000" dirty="0"/>
              <a:t>, </a:t>
            </a:r>
            <a:r>
              <a:rPr lang="en-US" sz="4000" dirty="0" err="1"/>
              <a:t>hospitalizacije</a:t>
            </a:r>
            <a:r>
              <a:rPr lang="en-US" sz="4000" dirty="0"/>
              <a:t>, </a:t>
            </a:r>
            <a:r>
              <a:rPr lang="en-US" sz="4000" dirty="0" err="1"/>
              <a:t>farmakoterapija</a:t>
            </a:r>
            <a:r>
              <a:rPr lang="en-US" sz="4000" dirty="0"/>
              <a:t>, </a:t>
            </a:r>
            <a:r>
              <a:rPr lang="en-US" sz="4000" dirty="0" err="1"/>
              <a:t>radno</a:t>
            </a:r>
            <a:r>
              <a:rPr lang="en-US" sz="4000" dirty="0"/>
              <a:t> </a:t>
            </a:r>
            <a:r>
              <a:rPr lang="en-US" sz="4000" dirty="0" err="1"/>
              <a:t>i</a:t>
            </a:r>
            <a:r>
              <a:rPr lang="en-US" sz="4000" dirty="0"/>
              <a:t> </a:t>
            </a:r>
            <a:r>
              <a:rPr lang="en-US" sz="4000" dirty="0" err="1"/>
              <a:t>interpersonalno</a:t>
            </a:r>
            <a:r>
              <a:rPr lang="en-US" sz="4000" dirty="0"/>
              <a:t> </a:t>
            </a:r>
            <a:r>
              <a:rPr lang="en-US" sz="4000" dirty="0" err="1"/>
              <a:t>funkcionisanje</a:t>
            </a:r>
            <a:br>
              <a:rPr lang="en-US" sz="4000" dirty="0"/>
            </a:br>
            <a:endParaRPr lang="en-US" sz="4000" dirty="0"/>
          </a:p>
          <a:p>
            <a:pPr>
              <a:buNone/>
            </a:pPr>
            <a:r>
              <a:rPr lang="en-US" sz="4000" b="1" dirty="0" err="1"/>
              <a:t>Ključni</a:t>
            </a:r>
            <a:r>
              <a:rPr lang="en-US" sz="4000" b="1" dirty="0"/>
              <a:t> </a:t>
            </a:r>
            <a:r>
              <a:rPr lang="en-US" sz="4000" b="1" dirty="0" err="1"/>
              <a:t>nalaz</a:t>
            </a:r>
            <a:endParaRPr lang="en-US" sz="4000" b="1" dirty="0"/>
          </a:p>
          <a:p>
            <a:pPr>
              <a:buNone/>
            </a:pPr>
            <a:r>
              <a:rPr lang="en-US" sz="4000" b="1" dirty="0" err="1"/>
              <a:t>Dimenzionalne</a:t>
            </a:r>
            <a:r>
              <a:rPr lang="en-US" sz="4000" b="1" dirty="0"/>
              <a:t> mere </a:t>
            </a:r>
            <a:r>
              <a:rPr lang="en-US" sz="4000" b="1" dirty="0" err="1"/>
              <a:t>ličnosti</a:t>
            </a:r>
            <a:r>
              <a:rPr lang="en-US" sz="4000" b="1" dirty="0"/>
              <a:t> </a:t>
            </a:r>
            <a:r>
              <a:rPr lang="en-US" sz="4000" b="1" dirty="0" err="1"/>
              <a:t>daleko</a:t>
            </a:r>
            <a:r>
              <a:rPr lang="en-US" sz="4000" b="1" dirty="0"/>
              <a:t> </a:t>
            </a:r>
            <a:r>
              <a:rPr lang="en-US" sz="4000" b="1" dirty="0" err="1"/>
              <a:t>bolje</a:t>
            </a:r>
            <a:r>
              <a:rPr lang="en-US" sz="4000" b="1" dirty="0"/>
              <a:t> </a:t>
            </a:r>
            <a:r>
              <a:rPr lang="en-US" sz="4000" b="1" dirty="0" err="1"/>
              <a:t>predviđaju</a:t>
            </a:r>
            <a:r>
              <a:rPr lang="en-US" sz="4000" b="1" dirty="0"/>
              <a:t> </a:t>
            </a:r>
            <a:r>
              <a:rPr lang="en-US" sz="4000" b="1" dirty="0" err="1"/>
              <a:t>buduće</a:t>
            </a:r>
            <a:r>
              <a:rPr lang="en-US" sz="4000" b="1" dirty="0"/>
              <a:t> </a:t>
            </a:r>
            <a:r>
              <a:rPr lang="en-US" sz="4000" b="1" dirty="0" err="1"/>
              <a:t>funkcionisanje</a:t>
            </a:r>
            <a:r>
              <a:rPr lang="en-US" sz="4000" b="1" dirty="0"/>
              <a:t> </a:t>
            </a:r>
            <a:r>
              <a:rPr lang="en-US" sz="4000" b="1" dirty="0" err="1"/>
              <a:t>nego</a:t>
            </a:r>
            <a:r>
              <a:rPr lang="en-US" sz="4000" b="1" dirty="0"/>
              <a:t> </a:t>
            </a:r>
            <a:r>
              <a:rPr lang="en-US" sz="4000" b="1" dirty="0" err="1"/>
              <a:t>kategorijalne</a:t>
            </a:r>
            <a:r>
              <a:rPr lang="en-US" sz="4000" b="1" dirty="0"/>
              <a:t> </a:t>
            </a:r>
            <a:r>
              <a:rPr lang="en-US" sz="4000" b="1" dirty="0" err="1"/>
              <a:t>dijagnoze</a:t>
            </a:r>
            <a:r>
              <a:rPr lang="en-US" sz="4000" b="1" dirty="0"/>
              <a:t>.</a:t>
            </a:r>
            <a:endParaRPr lang="en-US" sz="4000" dirty="0"/>
          </a:p>
          <a:p>
            <a:pPr>
              <a:buNone/>
            </a:pPr>
            <a:r>
              <a:rPr lang="en-US" sz="4000" dirty="0"/>
              <a:t>👉 </a:t>
            </a:r>
            <a:r>
              <a:rPr lang="en-US" sz="4000" dirty="0" err="1"/>
              <a:t>kontinuumi</a:t>
            </a:r>
            <a:r>
              <a:rPr lang="en-US" sz="4000" dirty="0"/>
              <a:t> </a:t>
            </a:r>
            <a:r>
              <a:rPr lang="en-US" sz="4000" dirty="0" err="1"/>
              <a:t>crta</a:t>
            </a:r>
            <a:r>
              <a:rPr lang="en-US" sz="4000" dirty="0"/>
              <a:t> &gt; </a:t>
            </a:r>
            <a:r>
              <a:rPr lang="en-US" sz="4000" dirty="0" err="1"/>
              <a:t>prisustvo</a:t>
            </a:r>
            <a:r>
              <a:rPr lang="en-US" sz="4000" dirty="0"/>
              <a:t>/</a:t>
            </a:r>
            <a:r>
              <a:rPr lang="en-US" sz="4000" dirty="0" err="1"/>
              <a:t>odsustvo</a:t>
            </a:r>
            <a:r>
              <a:rPr lang="en-US" sz="4000" dirty="0"/>
              <a:t> </a:t>
            </a:r>
            <a:r>
              <a:rPr lang="en-US" sz="4000" dirty="0" err="1"/>
              <a:t>dijagnoze</a:t>
            </a:r>
            <a:endParaRPr lang="en-US" sz="4000" dirty="0"/>
          </a:p>
          <a:p>
            <a:pPr>
              <a:buNone/>
            </a:pPr>
            <a:r>
              <a:rPr lang="en-US" sz="4000" dirty="0"/>
              <a:t>👉 </a:t>
            </a:r>
            <a:r>
              <a:rPr lang="en-US" sz="4000" dirty="0" err="1"/>
              <a:t>prediktivna</a:t>
            </a:r>
            <a:r>
              <a:rPr lang="en-US" sz="4000" dirty="0"/>
              <a:t> </a:t>
            </a:r>
            <a:r>
              <a:rPr lang="en-US" sz="4000" dirty="0" err="1"/>
              <a:t>vrednost</a:t>
            </a:r>
            <a:r>
              <a:rPr lang="en-US" sz="4000" dirty="0"/>
              <a:t> </a:t>
            </a:r>
            <a:r>
              <a:rPr lang="en-US" sz="4000" dirty="0" err="1"/>
              <a:t>stabilna</a:t>
            </a:r>
            <a:r>
              <a:rPr lang="en-US" sz="4000" dirty="0"/>
              <a:t> </a:t>
            </a:r>
            <a:r>
              <a:rPr lang="en-US" sz="4000" dirty="0" err="1"/>
              <a:t>nakon</a:t>
            </a:r>
            <a:r>
              <a:rPr lang="en-US" sz="4000" dirty="0"/>
              <a:t> 2, 4, 6, 8 </a:t>
            </a:r>
            <a:r>
              <a:rPr lang="en-US" sz="4000" dirty="0" err="1"/>
              <a:t>i</a:t>
            </a:r>
            <a:r>
              <a:rPr lang="en-US" sz="4000" dirty="0"/>
              <a:t> 10 Godina</a:t>
            </a:r>
          </a:p>
          <a:p>
            <a:pPr>
              <a:buNone/>
            </a:pPr>
            <a:r>
              <a:rPr lang="en-US" sz="4000" dirty="0"/>
              <a:t>👉 DSM </a:t>
            </a:r>
            <a:r>
              <a:rPr lang="en-US" sz="4000" dirty="0" err="1"/>
              <a:t>kategorije</a:t>
            </a:r>
            <a:r>
              <a:rPr lang="en-US" sz="4000" dirty="0"/>
              <a:t> = </a:t>
            </a:r>
            <a:r>
              <a:rPr lang="en-US" sz="4000" dirty="0" err="1"/>
              <a:t>slaba</a:t>
            </a:r>
            <a:r>
              <a:rPr lang="en-US" sz="4000" dirty="0"/>
              <a:t> </a:t>
            </a:r>
            <a:r>
              <a:rPr lang="en-US" sz="4000" dirty="0" err="1"/>
              <a:t>prognoza</a:t>
            </a:r>
            <a:r>
              <a:rPr lang="en-US" sz="4000" dirty="0"/>
              <a:t>, </a:t>
            </a:r>
            <a:r>
              <a:rPr lang="en-US" sz="4000" dirty="0" err="1"/>
              <a:t>slaba</a:t>
            </a:r>
            <a:r>
              <a:rPr lang="en-US" sz="4000" dirty="0"/>
              <a:t> </a:t>
            </a:r>
            <a:r>
              <a:rPr lang="en-US" sz="4000" dirty="0" err="1"/>
              <a:t>klinička</a:t>
            </a:r>
            <a:r>
              <a:rPr lang="en-US" sz="4000" dirty="0"/>
              <a:t> </a:t>
            </a:r>
            <a:r>
              <a:rPr lang="en-US" sz="4000" dirty="0" err="1"/>
              <a:t>korisnost</a:t>
            </a:r>
            <a:endParaRPr lang="en-US" sz="4000" dirty="0"/>
          </a:p>
          <a:p>
            <a:pPr>
              <a:buNone/>
            </a:pPr>
            <a:endParaRPr lang="en-US" sz="4000" dirty="0"/>
          </a:p>
          <a:p>
            <a:pPr>
              <a:buNone/>
            </a:pPr>
            <a:r>
              <a:rPr lang="en-US" sz="4000" b="1" dirty="0" err="1"/>
              <a:t>Poenta</a:t>
            </a:r>
            <a:endParaRPr lang="en-US" sz="4000" b="1" dirty="0"/>
          </a:p>
          <a:p>
            <a:pPr>
              <a:buNone/>
            </a:pPr>
            <a:r>
              <a:rPr lang="en-US" sz="4000" dirty="0"/>
              <a:t>Ako model ne </a:t>
            </a:r>
            <a:r>
              <a:rPr lang="en-US" sz="4000" dirty="0" err="1"/>
              <a:t>predviđa</a:t>
            </a:r>
            <a:r>
              <a:rPr lang="en-US" sz="4000" dirty="0"/>
              <a:t> </a:t>
            </a:r>
            <a:r>
              <a:rPr lang="en-US" sz="4000" dirty="0" err="1"/>
              <a:t>stvaran</a:t>
            </a:r>
            <a:r>
              <a:rPr lang="en-US" sz="4000" dirty="0"/>
              <a:t> </a:t>
            </a:r>
            <a:r>
              <a:rPr lang="en-US" sz="4000" dirty="0" err="1"/>
              <a:t>život</a:t>
            </a:r>
            <a:r>
              <a:rPr lang="en-US" sz="4000" dirty="0"/>
              <a:t> </a:t>
            </a:r>
            <a:r>
              <a:rPr lang="en-US" sz="4000" dirty="0" err="1"/>
              <a:t>pacijenta</a:t>
            </a:r>
            <a:r>
              <a:rPr lang="en-US" sz="4000" dirty="0"/>
              <a:t> —</a:t>
            </a:r>
            <a:br>
              <a:rPr lang="en-US" sz="4000" dirty="0"/>
            </a:br>
            <a:r>
              <a:rPr lang="en-US" sz="4000" b="1" dirty="0"/>
              <a:t>to </a:t>
            </a:r>
            <a:r>
              <a:rPr lang="en-US" sz="4000" b="1" dirty="0" err="1"/>
              <a:t>nije</a:t>
            </a:r>
            <a:r>
              <a:rPr lang="en-US" sz="4000" b="1" dirty="0"/>
              <a:t> </a:t>
            </a:r>
            <a:r>
              <a:rPr lang="en-US" sz="4000" b="1" dirty="0" err="1"/>
              <a:t>dobar</a:t>
            </a:r>
            <a:r>
              <a:rPr lang="en-US" sz="4000" b="1" dirty="0"/>
              <a:t> model.</a:t>
            </a:r>
            <a:endParaRPr lang="en-US" sz="4000" dirty="0"/>
          </a:p>
          <a:p>
            <a:pPr>
              <a:buNone/>
            </a:pPr>
            <a:r>
              <a:rPr lang="en-US" sz="4000" i="1" dirty="0"/>
              <a:t>(Morey et al., 2007; 2012)</a:t>
            </a:r>
            <a:endParaRPr lang="en-US" sz="40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440817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7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113" y="100013"/>
            <a:ext cx="1070768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144838"/>
            <a:ext cx="10609263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3971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velikih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304925"/>
            <a:ext cx="1133475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Kreiranje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novog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AMPL u DSM - 5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9" y="1690688"/>
            <a:ext cx="11247564" cy="4802187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svih</a:t>
            </a:r>
            <a:r>
              <a:rPr lang="en-US" sz="2400" dirty="0"/>
              <a:t> </a:t>
            </a:r>
            <a:r>
              <a:rPr lang="en-US" sz="2400" dirty="0" err="1"/>
              <a:t>uočenih</a:t>
            </a:r>
            <a:r>
              <a:rPr lang="en-US" sz="2400" dirty="0"/>
              <a:t> </a:t>
            </a:r>
            <a:r>
              <a:rPr lang="en-US" sz="2400" dirty="0" err="1"/>
              <a:t>nedostataka</a:t>
            </a:r>
            <a:r>
              <a:rPr lang="en-US" sz="2400" dirty="0"/>
              <a:t> </a:t>
            </a:r>
            <a:r>
              <a:rPr lang="en-US" sz="2400" dirty="0" err="1"/>
              <a:t>uvodi</a:t>
            </a:r>
            <a:r>
              <a:rPr lang="en-US" sz="2400" dirty="0"/>
              <a:t> se </a:t>
            </a:r>
            <a:r>
              <a:rPr lang="en-US" sz="2400" dirty="0" err="1"/>
              <a:t>novi</a:t>
            </a:r>
            <a:r>
              <a:rPr lang="en-US" sz="2400" dirty="0"/>
              <a:t> </a:t>
            </a:r>
            <a:r>
              <a:rPr lang="en-US" sz="2400" dirty="0" err="1"/>
              <a:t>alternativni</a:t>
            </a:r>
            <a:r>
              <a:rPr lang="en-US" sz="2400" dirty="0"/>
              <a:t> model za PL 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jasnija</a:t>
            </a:r>
            <a:r>
              <a:rPr lang="en-US" sz="2400" dirty="0"/>
              <a:t> </a:t>
            </a:r>
            <a:r>
              <a:rPr lang="en-US" sz="2400" dirty="0" err="1"/>
              <a:t>konceptualna</a:t>
            </a:r>
            <a:r>
              <a:rPr lang="en-US" sz="2400" dirty="0"/>
              <a:t> </a:t>
            </a:r>
            <a:r>
              <a:rPr lang="en-US" sz="2400" dirty="0" err="1"/>
              <a:t>baza</a:t>
            </a:r>
            <a:r>
              <a:rPr lang="en-US" sz="2400" dirty="0"/>
              <a:t> za </a:t>
            </a:r>
            <a:r>
              <a:rPr lang="en-US" sz="2400" dirty="0" err="1"/>
              <a:t>patologiju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efikasniji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finiji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empirijski</a:t>
            </a:r>
            <a:r>
              <a:rPr lang="en-US" sz="2400" dirty="0"/>
              <a:t> </a:t>
            </a:r>
            <a:r>
              <a:rPr lang="en-US" sz="2400" dirty="0" err="1"/>
              <a:t>zasnovani</a:t>
            </a:r>
            <a:r>
              <a:rPr lang="en-US" sz="2400" dirty="0"/>
              <a:t> </a:t>
            </a:r>
            <a:r>
              <a:rPr lang="en-US" sz="2400" dirty="0" err="1"/>
              <a:t>kriterijumi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Po </a:t>
            </a:r>
            <a:r>
              <a:rPr lang="en-US" sz="2400" dirty="0" err="1"/>
              <a:t>prvi</a:t>
            </a:r>
            <a:r>
              <a:rPr lang="en-US" sz="2400" dirty="0"/>
              <a:t> put u </a:t>
            </a:r>
            <a:r>
              <a:rPr lang="en-US" sz="2400" dirty="0" err="1"/>
              <a:t>istoriji</a:t>
            </a:r>
            <a:r>
              <a:rPr lang="en-US" sz="2400" dirty="0"/>
              <a:t> APA: </a:t>
            </a:r>
            <a:r>
              <a:rPr lang="en-US" sz="2400" dirty="0" err="1"/>
              <a:t>radna</a:t>
            </a:r>
            <a:r>
              <a:rPr lang="en-US" sz="2400" dirty="0"/>
              <a:t> </a:t>
            </a:r>
            <a:r>
              <a:rPr lang="en-US" sz="2400" dirty="0" err="1"/>
              <a:t>grupa</a:t>
            </a:r>
            <a:r>
              <a:rPr lang="en-US" sz="2400" dirty="0"/>
              <a:t> za </a:t>
            </a:r>
            <a:r>
              <a:rPr lang="en-US" sz="2400" dirty="0" err="1"/>
              <a:t>poremećaje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uključuje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psihologe</a:t>
            </a:r>
            <a:r>
              <a:rPr lang="en-US" sz="2400" dirty="0"/>
              <a:t>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Leslie Morey    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Lee Anna Clark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 Robert Krueger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Donna Bender   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Roel Verheul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Osnova AMPL </a:t>
            </a:r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psihologije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88439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DSM-5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sekcija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III: Mere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razvoju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Alternativni</a:t>
            </a:r>
            <a:r>
              <a:rPr lang="en-US" sz="2400" dirty="0"/>
              <a:t> model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(AMPD) </a:t>
            </a:r>
            <a:r>
              <a:rPr lang="en-US" sz="2400" dirty="0" err="1"/>
              <a:t>smešten</a:t>
            </a:r>
            <a:r>
              <a:rPr lang="en-US" sz="2400" dirty="0"/>
              <a:t> je u </a:t>
            </a:r>
            <a:r>
              <a:rPr lang="en-US" sz="2400" dirty="0" err="1"/>
              <a:t>Sekciju</a:t>
            </a:r>
            <a:r>
              <a:rPr lang="en-US" sz="2400" dirty="0"/>
              <a:t> III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Hibridni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: </a:t>
            </a:r>
            <a:r>
              <a:rPr lang="en-US" sz="2400" b="1" dirty="0" err="1"/>
              <a:t>kategorije</a:t>
            </a:r>
            <a:r>
              <a:rPr lang="en-US" sz="2400" b="1" dirty="0"/>
              <a:t> + </a:t>
            </a:r>
            <a:r>
              <a:rPr lang="en-US" sz="2400" b="1" dirty="0" err="1"/>
              <a:t>dimenzije</a:t>
            </a:r>
            <a:br>
              <a:rPr lang="en-US" sz="2400" dirty="0"/>
            </a:br>
            <a:r>
              <a:rPr lang="en-US" sz="2400" dirty="0"/>
              <a:t>• Prva </a:t>
            </a:r>
            <a:r>
              <a:rPr lang="en-US" sz="2400" dirty="0" err="1"/>
              <a:t>zvanična</a:t>
            </a:r>
            <a:r>
              <a:rPr lang="en-US" sz="2400" dirty="0"/>
              <a:t> </a:t>
            </a:r>
            <a:r>
              <a:rPr lang="en-US" sz="2400" b="1" dirty="0" err="1"/>
              <a:t>dimenzionalna</a:t>
            </a:r>
            <a:r>
              <a:rPr lang="en-US" sz="2400" b="1" dirty="0"/>
              <a:t> </a:t>
            </a:r>
            <a:r>
              <a:rPr lang="en-US" sz="2400" b="1" dirty="0" err="1"/>
              <a:t>alternativa</a:t>
            </a:r>
            <a:r>
              <a:rPr lang="en-US" sz="2400" dirty="0"/>
              <a:t> u DSM-u</a:t>
            </a:r>
            <a:br>
              <a:rPr lang="en-US" sz="2400" dirty="0"/>
            </a:br>
            <a:r>
              <a:rPr lang="en-US" sz="2400" dirty="0"/>
              <a:t>• </a:t>
            </a:r>
            <a:r>
              <a:rPr lang="en-US" sz="2400" dirty="0" err="1"/>
              <a:t>Teorijski</a:t>
            </a:r>
            <a:r>
              <a:rPr lang="en-US" sz="2400" dirty="0"/>
              <a:t> </a:t>
            </a:r>
            <a:r>
              <a:rPr lang="en-US" sz="2400" dirty="0" err="1"/>
              <a:t>širok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integrativan</a:t>
            </a:r>
            <a:r>
              <a:rPr lang="en-US" sz="2400" dirty="0"/>
              <a:t> model</a:t>
            </a:r>
          </a:p>
          <a:p>
            <a:pPr>
              <a:buNone/>
            </a:pPr>
            <a:r>
              <a:rPr lang="en-US" sz="2400" b="1" dirty="0" err="1"/>
              <a:t>Šta</a:t>
            </a:r>
            <a:r>
              <a:rPr lang="en-US" sz="2400" b="1" dirty="0"/>
              <a:t> </a:t>
            </a:r>
            <a:r>
              <a:rPr lang="en-US" sz="2400" b="1" dirty="0" err="1"/>
              <a:t>dimenzionalni</a:t>
            </a:r>
            <a:r>
              <a:rPr lang="en-US" sz="2400" b="1" dirty="0"/>
              <a:t> model </a:t>
            </a:r>
            <a:r>
              <a:rPr lang="en-US" sz="2400" b="1" dirty="0" err="1"/>
              <a:t>rešava</a:t>
            </a:r>
            <a:r>
              <a:rPr lang="en-US" sz="2400" b="1" dirty="0"/>
              <a:t>: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ekstremnu</a:t>
            </a:r>
            <a:r>
              <a:rPr lang="en-US" sz="2400" dirty="0"/>
              <a:t> </a:t>
            </a:r>
            <a:r>
              <a:rPr lang="en-US" sz="2400" dirty="0" err="1"/>
              <a:t>heterogenost</a:t>
            </a:r>
            <a:r>
              <a:rPr lang="en-US" sz="2400" dirty="0"/>
              <a:t> </a:t>
            </a:r>
            <a:r>
              <a:rPr lang="en-US" sz="2400" dirty="0" err="1"/>
              <a:t>unutar</a:t>
            </a:r>
            <a:r>
              <a:rPr lang="en-US" sz="2400" dirty="0"/>
              <a:t> </a:t>
            </a:r>
            <a:r>
              <a:rPr lang="en-US" sz="2400" dirty="0" err="1"/>
              <a:t>kategorija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prekomerne</a:t>
            </a:r>
            <a:r>
              <a:rPr lang="en-US" sz="2400" dirty="0"/>
              <a:t> </a:t>
            </a:r>
            <a:r>
              <a:rPr lang="en-US" sz="2400" dirty="0" err="1"/>
              <a:t>kovarijacije</a:t>
            </a:r>
            <a:r>
              <a:rPr lang="en-US" sz="2400" dirty="0"/>
              <a:t> </a:t>
            </a:r>
            <a:r>
              <a:rPr lang="en-US" sz="2400" dirty="0" err="1"/>
              <a:t>među</a:t>
            </a:r>
            <a:r>
              <a:rPr lang="en-US" sz="2400" dirty="0"/>
              <a:t> PL </a:t>
            </a:r>
            <a:r>
              <a:rPr lang="en-US" sz="2400" dirty="0" err="1"/>
              <a:t>dijagnozama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• </a:t>
            </a:r>
            <a:r>
              <a:rPr lang="en-US" sz="2400" dirty="0" err="1"/>
              <a:t>hvata</a:t>
            </a:r>
            <a:r>
              <a:rPr lang="en-US" sz="2400" dirty="0"/>
              <a:t> </a:t>
            </a:r>
            <a:r>
              <a:rPr lang="en-US" sz="2400" dirty="0" err="1"/>
              <a:t>najrelevantnije</a:t>
            </a:r>
            <a:r>
              <a:rPr lang="en-US" sz="2400" dirty="0"/>
              <a:t> </a:t>
            </a:r>
            <a:r>
              <a:rPr lang="en-US" sz="2400" dirty="0" err="1"/>
              <a:t>kliničke</a:t>
            </a:r>
            <a:r>
              <a:rPr lang="en-US" sz="2400" dirty="0"/>
              <a:t> </a:t>
            </a:r>
            <a:r>
              <a:rPr lang="en-US" sz="2400" dirty="0" err="1"/>
              <a:t>fenomene</a:t>
            </a:r>
            <a:r>
              <a:rPr lang="en-US" sz="2400" dirty="0"/>
              <a:t> (</a:t>
            </a:r>
            <a:r>
              <a:rPr lang="en-US" sz="2400" dirty="0" err="1"/>
              <a:t>funkcionisanje</a:t>
            </a:r>
            <a:r>
              <a:rPr lang="en-US" sz="2400" dirty="0"/>
              <a:t> + </a:t>
            </a:r>
            <a:r>
              <a:rPr lang="en-US" sz="2400" dirty="0" err="1"/>
              <a:t>domeni</a:t>
            </a:r>
            <a:r>
              <a:rPr lang="en-US" sz="2400" dirty="0"/>
              <a:t>)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pPr marL="0" indent="457200"/>
            <a:endParaRPr lang="en-US" sz="2000" dirty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 definiše 7  kriterijuma  za PL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1690688"/>
            <a:ext cx="10515600" cy="4948237"/>
          </a:xfrm>
        </p:spPr>
        <p:txBody>
          <a:bodyPr rtlCol="0">
            <a:normAutofit/>
          </a:bodyPr>
          <a:lstStyle/>
          <a:p>
            <a:pPr marL="457200" indent="-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meri umereno ili teže oštećenje u funkcionisanju 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2000" dirty="0" err="1"/>
              <a:t>identitet</a:t>
            </a:r>
            <a:r>
              <a:rPr lang="en-US" sz="2000" dirty="0"/>
              <a:t>, </a:t>
            </a:r>
            <a:r>
              <a:rPr lang="en-US" sz="2000" dirty="0" err="1"/>
              <a:t>samousmeravanje</a:t>
            </a:r>
            <a:r>
              <a:rPr lang="en-US" sz="2000" dirty="0"/>
              <a:t>, </a:t>
            </a:r>
            <a:r>
              <a:rPr lang="en-US" sz="2000" dirty="0" err="1"/>
              <a:t>empatija</a:t>
            </a:r>
            <a:r>
              <a:rPr lang="en-US" sz="2000" dirty="0"/>
              <a:t>, </a:t>
            </a:r>
            <a:r>
              <a:rPr lang="en-US" sz="2000" dirty="0" err="1"/>
              <a:t>intimnost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B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– meri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prisustvo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patoloških,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maladaptivnih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 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dimezionalni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štećenja u funkcionisanju ličnosti i manifest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ovanje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crta ličnosti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C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nefleksibilni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pervazivni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širokom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ličnih i socijalnih situacija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D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stabilna u vremenu, s početkom koje se može pratiti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adolescencije ili rane odrasle dobi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ne mogu se bolje objasniti drugim psihičkim poremećajem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F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isključivo pripisati fiziološkim učincima neke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psihoaktivne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supstance ili drugog zdravstvenog stanja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G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bolje razumeti kao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normaln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za razvojni stadijum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socio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-kulturno okruženje te osobe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48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Kriterijum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A: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nivo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funkcionisanja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li</a:t>
            </a: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č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nosti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b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 dirty="0"/>
              <a:t>Procena: koliko je oštećen identitet i odnosi sa drugima </a:t>
            </a: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100" b="1" dirty="0"/>
              <a:t>1. Self-</a:t>
            </a:r>
            <a:r>
              <a:rPr lang="en-US" sz="2100" b="1" dirty="0" err="1"/>
              <a:t>funkcionisanje</a:t>
            </a:r>
            <a:endParaRPr lang="en-US" sz="2100" b="1" dirty="0"/>
          </a:p>
          <a:p>
            <a:pPr>
              <a:buNone/>
            </a:pPr>
            <a:r>
              <a:rPr lang="en-US" sz="2100" b="1" dirty="0" err="1"/>
              <a:t>Identitet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koherentna</a:t>
            </a:r>
            <a:r>
              <a:rPr lang="en-US" sz="2100" dirty="0"/>
              <a:t> </a:t>
            </a:r>
            <a:r>
              <a:rPr lang="en-US" sz="2100" dirty="0" err="1"/>
              <a:t>slika</a:t>
            </a:r>
            <a:r>
              <a:rPr lang="en-US" sz="2100" dirty="0"/>
              <a:t> o </a:t>
            </a:r>
            <a:r>
              <a:rPr lang="en-US" sz="2100" dirty="0" err="1"/>
              <a:t>sebi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stabilne</a:t>
            </a:r>
            <a:r>
              <a:rPr lang="en-US" sz="2100" dirty="0"/>
              <a:t> </a:t>
            </a:r>
            <a:r>
              <a:rPr lang="en-US" sz="2100" dirty="0" err="1"/>
              <a:t>granice</a:t>
            </a:r>
            <a:r>
              <a:rPr lang="en-US" sz="2100" dirty="0"/>
              <a:t> </a:t>
            </a:r>
            <a:r>
              <a:rPr lang="en-US" sz="2100" dirty="0" err="1"/>
              <a:t>sebe</a:t>
            </a:r>
            <a:r>
              <a:rPr lang="en-US" sz="2100" dirty="0"/>
              <a:t> </a:t>
            </a:r>
            <a:r>
              <a:rPr lang="en-US" sz="2100" dirty="0" err="1"/>
              <a:t>i</a:t>
            </a:r>
            <a:r>
              <a:rPr lang="en-US" sz="2100" dirty="0"/>
              <a:t> </a:t>
            </a:r>
            <a:r>
              <a:rPr lang="en-US" sz="2100" dirty="0" err="1"/>
              <a:t>drugih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regulacija</a:t>
            </a:r>
            <a:r>
              <a:rPr lang="en-US" sz="2100" dirty="0"/>
              <a:t> </a:t>
            </a:r>
            <a:r>
              <a:rPr lang="en-US" sz="2100" dirty="0" err="1"/>
              <a:t>emocija</a:t>
            </a:r>
            <a:endParaRPr lang="en-US" sz="2100" dirty="0"/>
          </a:p>
          <a:p>
            <a:pPr>
              <a:buNone/>
            </a:pPr>
            <a:r>
              <a:rPr lang="en-US" sz="2100" b="1" dirty="0" err="1"/>
              <a:t>Samousmerenost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smisleni</a:t>
            </a:r>
            <a:r>
              <a:rPr lang="en-US" sz="2100" dirty="0"/>
              <a:t> </a:t>
            </a:r>
            <a:r>
              <a:rPr lang="en-US" sz="2100" dirty="0" err="1"/>
              <a:t>ciljevi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prosocijalni</a:t>
            </a:r>
            <a:r>
              <a:rPr lang="en-US" sz="2100" dirty="0"/>
              <a:t> </a:t>
            </a:r>
            <a:r>
              <a:rPr lang="en-US" sz="2100" dirty="0" err="1"/>
              <a:t>standardi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sposobnost</a:t>
            </a:r>
            <a:r>
              <a:rPr lang="en-US" sz="2100" dirty="0"/>
              <a:t> </a:t>
            </a:r>
            <a:r>
              <a:rPr lang="en-US" sz="2100" dirty="0" err="1"/>
              <a:t>samorefleksije</a:t>
            </a:r>
            <a:endParaRPr lang="en-US" sz="2100" dirty="0"/>
          </a:p>
          <a:p>
            <a:pPr>
              <a:buNone/>
            </a:pPr>
            <a:r>
              <a:rPr lang="en-US" sz="2100" b="1" dirty="0"/>
              <a:t>2. </a:t>
            </a:r>
            <a:r>
              <a:rPr lang="en-US" sz="2100" b="1" dirty="0" err="1"/>
              <a:t>Interpersonalno</a:t>
            </a:r>
            <a:r>
              <a:rPr lang="en-US" sz="2100" b="1" dirty="0"/>
              <a:t> </a:t>
            </a:r>
            <a:r>
              <a:rPr lang="en-US" sz="2100" b="1" dirty="0" err="1"/>
              <a:t>funkcionisanje</a:t>
            </a:r>
            <a:endParaRPr lang="en-US" sz="2100" b="1" dirty="0"/>
          </a:p>
          <a:p>
            <a:pPr>
              <a:buNone/>
            </a:pPr>
            <a:r>
              <a:rPr lang="en-US" sz="2100" b="1" dirty="0" err="1"/>
              <a:t>Empatija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razumevanje</a:t>
            </a:r>
            <a:r>
              <a:rPr lang="en-US" sz="2100" dirty="0"/>
              <a:t> </a:t>
            </a:r>
            <a:r>
              <a:rPr lang="en-US" sz="2100" dirty="0" err="1"/>
              <a:t>tuđih</a:t>
            </a:r>
            <a:r>
              <a:rPr lang="en-US" sz="2100" dirty="0"/>
              <a:t> </a:t>
            </a:r>
            <a:r>
              <a:rPr lang="en-US" sz="2100" dirty="0" err="1"/>
              <a:t>perspektiva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uviđanje</a:t>
            </a:r>
            <a:r>
              <a:rPr lang="en-US" sz="2100" dirty="0"/>
              <a:t> </a:t>
            </a:r>
            <a:r>
              <a:rPr lang="en-US" sz="2100" dirty="0" err="1"/>
              <a:t>efekta</a:t>
            </a:r>
            <a:r>
              <a:rPr lang="en-US" sz="2100" dirty="0"/>
              <a:t> </a:t>
            </a:r>
            <a:r>
              <a:rPr lang="en-US" sz="2100" dirty="0" err="1"/>
              <a:t>sopstvenog</a:t>
            </a:r>
            <a:r>
              <a:rPr lang="en-US" sz="2100" dirty="0"/>
              <a:t> </a:t>
            </a:r>
            <a:r>
              <a:rPr lang="en-US" sz="2100" dirty="0" err="1"/>
              <a:t>ponašanja</a:t>
            </a:r>
            <a:endParaRPr lang="en-US" sz="2100" dirty="0"/>
          </a:p>
          <a:p>
            <a:pPr>
              <a:buNone/>
            </a:pPr>
            <a:r>
              <a:rPr lang="en-US" sz="2100" b="1" dirty="0" err="1"/>
              <a:t>Intimnost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kapacitet</a:t>
            </a:r>
            <a:r>
              <a:rPr lang="en-US" sz="2100" dirty="0"/>
              <a:t> za </a:t>
            </a:r>
            <a:r>
              <a:rPr lang="en-US" sz="2100" dirty="0" err="1"/>
              <a:t>bliskost</a:t>
            </a:r>
            <a:br>
              <a:rPr lang="en-US" sz="2100" dirty="0"/>
            </a:br>
            <a:r>
              <a:rPr lang="en-US" sz="2100" dirty="0"/>
              <a:t>– </a:t>
            </a:r>
            <a:r>
              <a:rPr lang="en-US" sz="2100" dirty="0" err="1"/>
              <a:t>stabilne</a:t>
            </a:r>
            <a:r>
              <a:rPr lang="en-US" sz="2100" dirty="0"/>
              <a:t>, </a:t>
            </a:r>
            <a:r>
              <a:rPr lang="en-US" sz="2100" dirty="0" err="1"/>
              <a:t>uzajamne</a:t>
            </a:r>
            <a:r>
              <a:rPr lang="en-US" sz="2100" dirty="0"/>
              <a:t> </a:t>
            </a:r>
            <a:r>
              <a:rPr lang="en-US" sz="2100" dirty="0" err="1"/>
              <a:t>i</a:t>
            </a:r>
            <a:r>
              <a:rPr lang="en-US" sz="2100" dirty="0"/>
              <a:t> </a:t>
            </a:r>
            <a:r>
              <a:rPr lang="en-US" sz="2100" dirty="0" err="1"/>
              <a:t>pozitivne</a:t>
            </a:r>
            <a:r>
              <a:rPr lang="en-US" sz="2100" dirty="0"/>
              <a:t> </a:t>
            </a:r>
            <a:r>
              <a:rPr lang="en-US" sz="2100" dirty="0" err="1"/>
              <a:t>veze</a:t>
            </a:r>
            <a:endParaRPr lang="en-US" sz="2100" dirty="0"/>
          </a:p>
          <a:p>
            <a:pPr>
              <a:buNone/>
            </a:pPr>
            <a:r>
              <a:rPr lang="en-US" sz="2100" b="1" dirty="0" err="1"/>
              <a:t>Skoriranje</a:t>
            </a:r>
            <a:endParaRPr lang="en-US" sz="2100" b="1" dirty="0"/>
          </a:p>
          <a:p>
            <a:pPr>
              <a:buNone/>
            </a:pPr>
            <a:r>
              <a:rPr lang="en-US" sz="2100" dirty="0"/>
              <a:t>0 = </a:t>
            </a:r>
            <a:r>
              <a:rPr lang="en-US" sz="2100" dirty="0" err="1"/>
              <a:t>nema</a:t>
            </a:r>
            <a:r>
              <a:rPr lang="en-US" sz="2100" dirty="0"/>
              <a:t> </a:t>
            </a:r>
            <a:r>
              <a:rPr lang="en-US" sz="2100" dirty="0" err="1"/>
              <a:t>oštećenja</a:t>
            </a:r>
            <a:endParaRPr lang="en-US" sz="2100" dirty="0"/>
          </a:p>
          <a:p>
            <a:pPr>
              <a:buNone/>
            </a:pPr>
            <a:r>
              <a:rPr lang="en-US" sz="2100" dirty="0"/>
              <a:t>4 = </a:t>
            </a:r>
            <a:r>
              <a:rPr lang="en-US" sz="2100" dirty="0" err="1"/>
              <a:t>ekstremno</a:t>
            </a:r>
            <a:r>
              <a:rPr lang="en-US" sz="2100" dirty="0"/>
              <a:t> </a:t>
            </a:r>
            <a:r>
              <a:rPr lang="en-US" sz="2100" dirty="0" err="1"/>
              <a:t>oštećenje</a:t>
            </a:r>
            <a:endParaRPr lang="en-US" sz="2100" dirty="0"/>
          </a:p>
          <a:p>
            <a:pPr marL="0" indent="0">
              <a:lnSpc>
                <a:spcPct val="80000"/>
              </a:lnSpc>
              <a:buNone/>
            </a:pP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52AA1-06C2-7518-5B9F-139E1ABA1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FBC2B-2B65-2B6F-0720-C58A9BA6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bazične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dimenzije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mog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pacijenta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dirty="0"/>
              <a:t>(čitaj: „Zašto se ponaša tako… i da li je tako odavno?“)</a:t>
            </a:r>
            <a:endParaRPr lang="sr-Latn-R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B410C-2F55-430A-72C5-D9F6DEFC6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b="1" dirty="0" err="1"/>
              <a:t>unutrašnjih</a:t>
            </a:r>
            <a:r>
              <a:rPr lang="en-US" b="1" dirty="0"/>
              <a:t> </a:t>
            </a:r>
            <a:r>
              <a:rPr lang="en-US" b="1" dirty="0" err="1"/>
              <a:t>pitanja</a:t>
            </a:r>
            <a:r>
              <a:rPr lang="en-US" b="1" dirty="0"/>
              <a:t> </a:t>
            </a:r>
            <a:r>
              <a:rPr lang="en-US" b="1" dirty="0" err="1"/>
              <a:t>koja</a:t>
            </a:r>
            <a:r>
              <a:rPr lang="en-US" b="1" dirty="0"/>
              <a:t> </a:t>
            </a:r>
            <a:r>
              <a:rPr lang="en-US" b="1" dirty="0" err="1"/>
              <a:t>psihijatri</a:t>
            </a:r>
            <a:r>
              <a:rPr lang="en-US" b="1" dirty="0"/>
              <a:t> </a:t>
            </a:r>
            <a:r>
              <a:rPr lang="en-US" b="1" dirty="0" err="1"/>
              <a:t>misle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izgovaraju</a:t>
            </a:r>
            <a:r>
              <a:rPr lang="en-US" dirty="0"/>
              <a:t> —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i="1" dirty="0" err="1"/>
              <a:t>upućuju</a:t>
            </a:r>
            <a:r>
              <a:rPr lang="en-US" i="1" dirty="0"/>
              <a:t> </a:t>
            </a:r>
            <a:r>
              <a:rPr lang="en-US" i="1" dirty="0" err="1"/>
              <a:t>pacijenta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„Da li </a:t>
            </a:r>
            <a:r>
              <a:rPr lang="en-US" sz="2400" b="1" i="1" dirty="0" err="1"/>
              <a:t>ovo</a:t>
            </a:r>
            <a:r>
              <a:rPr lang="en-US" sz="2400" b="1" i="1" dirty="0"/>
              <a:t> </a:t>
            </a:r>
            <a:r>
              <a:rPr lang="en-US" sz="2400" b="1" i="1" dirty="0" err="1"/>
              <a:t>uopšte</a:t>
            </a:r>
            <a:r>
              <a:rPr lang="en-US" sz="2400" b="1" i="1" dirty="0"/>
              <a:t> </a:t>
            </a:r>
            <a:r>
              <a:rPr lang="en-US" sz="2400" b="1" i="1" dirty="0" err="1"/>
              <a:t>može</a:t>
            </a:r>
            <a:r>
              <a:rPr lang="en-US" sz="2400" b="1" i="1" dirty="0"/>
              <a:t> da se </a:t>
            </a:r>
            <a:r>
              <a:rPr lang="en-US" sz="2400" b="1" i="1" dirty="0" err="1"/>
              <a:t>izleči</a:t>
            </a:r>
            <a:r>
              <a:rPr lang="en-US" sz="2400" b="1" i="1" dirty="0"/>
              <a:t> </a:t>
            </a:r>
            <a:r>
              <a:rPr lang="en-US" sz="2400" b="1" i="1" dirty="0" err="1"/>
              <a:t>ili</a:t>
            </a:r>
            <a:r>
              <a:rPr lang="en-US" sz="2400" b="1" i="1" dirty="0"/>
              <a:t> </a:t>
            </a:r>
            <a:r>
              <a:rPr lang="en-US" sz="2400" b="1" i="1" dirty="0" err="1"/>
              <a:t>će</a:t>
            </a:r>
            <a:r>
              <a:rPr lang="en-US" sz="2400" b="1" i="1" dirty="0"/>
              <a:t> </a:t>
            </a:r>
            <a:r>
              <a:rPr lang="en-US" sz="2400" b="1" i="1" dirty="0" err="1"/>
              <a:t>ovako</a:t>
            </a:r>
            <a:r>
              <a:rPr lang="en-US" sz="2400" b="1" i="1" dirty="0"/>
              <a:t> </a:t>
            </a:r>
            <a:r>
              <a:rPr lang="en-US" sz="2400" b="1" i="1" dirty="0" err="1"/>
              <a:t>biti</a:t>
            </a:r>
            <a:r>
              <a:rPr lang="en-US" sz="2400" b="1" i="1" dirty="0"/>
              <a:t> </a:t>
            </a:r>
            <a:r>
              <a:rPr lang="en-US" sz="2400" b="1" i="1" dirty="0" err="1"/>
              <a:t>zauvek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</a:t>
            </a:r>
            <a:r>
              <a:rPr lang="en-US" sz="2400" b="1" i="1" dirty="0" err="1"/>
              <a:t>Zašto</a:t>
            </a:r>
            <a:r>
              <a:rPr lang="en-US" sz="2400" b="1" i="1" dirty="0"/>
              <a:t> </a:t>
            </a:r>
            <a:r>
              <a:rPr lang="en-US" sz="2400" b="1" i="1" dirty="0" err="1"/>
              <a:t>neće</a:t>
            </a:r>
            <a:r>
              <a:rPr lang="en-US" sz="2400" b="1" i="1" dirty="0"/>
              <a:t> da </a:t>
            </a:r>
            <a:r>
              <a:rPr lang="en-US" sz="2400" b="1" i="1" dirty="0" err="1"/>
              <a:t>prihvati</a:t>
            </a:r>
            <a:r>
              <a:rPr lang="en-US" sz="2400" b="1" i="1" dirty="0"/>
              <a:t> da ja </a:t>
            </a:r>
            <a:r>
              <a:rPr lang="en-US" sz="2400" b="1" i="1" dirty="0" err="1"/>
              <a:t>znam</a:t>
            </a:r>
            <a:r>
              <a:rPr lang="en-US" sz="2400" b="1" i="1" dirty="0"/>
              <a:t> </a:t>
            </a:r>
            <a:r>
              <a:rPr lang="en-US" sz="2400" b="1" i="1" dirty="0" err="1"/>
              <a:t>šta</a:t>
            </a:r>
            <a:r>
              <a:rPr lang="en-US" sz="2400" b="1" i="1" dirty="0"/>
              <a:t> mu </a:t>
            </a:r>
            <a:r>
              <a:rPr lang="en-US" sz="2400" b="1" i="1" dirty="0" err="1"/>
              <a:t>treba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</a:t>
            </a:r>
            <a:r>
              <a:rPr lang="en-US" sz="2400" b="1" i="1" dirty="0" err="1"/>
              <a:t>Zašto</a:t>
            </a:r>
            <a:r>
              <a:rPr lang="en-US" sz="2400" b="1" i="1" dirty="0"/>
              <a:t> ne </a:t>
            </a:r>
            <a:r>
              <a:rPr lang="en-US" sz="2400" b="1" i="1" dirty="0" err="1"/>
              <a:t>sarađuje</a:t>
            </a:r>
            <a:r>
              <a:rPr lang="en-US" sz="2400" b="1" i="1" dirty="0"/>
              <a:t> </a:t>
            </a:r>
            <a:r>
              <a:rPr lang="en-US" sz="2400" b="1" i="1" dirty="0" err="1"/>
              <a:t>ako</a:t>
            </a:r>
            <a:r>
              <a:rPr lang="en-US" sz="2400" b="1" i="1" dirty="0"/>
              <a:t> </a:t>
            </a:r>
            <a:r>
              <a:rPr lang="en-US" sz="2400" b="1" i="1" dirty="0" err="1"/>
              <a:t>kaže</a:t>
            </a:r>
            <a:r>
              <a:rPr lang="en-US" sz="2400" b="1" i="1" dirty="0"/>
              <a:t> da </a:t>
            </a:r>
            <a:r>
              <a:rPr lang="en-US" sz="2400" b="1" i="1" dirty="0" err="1"/>
              <a:t>hoće</a:t>
            </a:r>
            <a:r>
              <a:rPr lang="en-US" sz="2400" b="1" i="1" dirty="0"/>
              <a:t> da mu </a:t>
            </a:r>
            <a:r>
              <a:rPr lang="en-US" sz="2400" b="1" i="1" dirty="0" err="1"/>
              <a:t>bude</a:t>
            </a:r>
            <a:r>
              <a:rPr lang="en-US" sz="2400" b="1" i="1" dirty="0"/>
              <a:t> </a:t>
            </a:r>
            <a:r>
              <a:rPr lang="en-US" sz="2400" b="1" i="1" dirty="0" err="1"/>
              <a:t>bolje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„Kako </a:t>
            </a:r>
            <a:r>
              <a:rPr lang="en-US" sz="2400" b="1" i="1" dirty="0" err="1"/>
              <a:t>uspeva</a:t>
            </a:r>
            <a:r>
              <a:rPr lang="en-US" sz="2400" b="1" i="1" dirty="0"/>
              <a:t> da </a:t>
            </a:r>
            <a:r>
              <a:rPr lang="en-US" sz="2400" b="1" i="1" dirty="0" err="1"/>
              <a:t>ponovi</a:t>
            </a:r>
            <a:r>
              <a:rPr lang="en-US" sz="2400" b="1" i="1" dirty="0"/>
              <a:t> </a:t>
            </a:r>
            <a:r>
              <a:rPr lang="en-US" sz="2400" b="1" i="1" dirty="0" err="1"/>
              <a:t>ista</a:t>
            </a:r>
            <a:r>
              <a:rPr lang="en-US" sz="2400" b="1" i="1" dirty="0"/>
              <a:t> </a:t>
            </a:r>
            <a:r>
              <a:rPr lang="en-US" sz="2400" b="1" i="1" dirty="0" err="1"/>
              <a:t>ponašanja</a:t>
            </a:r>
            <a:r>
              <a:rPr lang="en-US" sz="2400" b="1" i="1" dirty="0"/>
              <a:t> </a:t>
            </a:r>
            <a:r>
              <a:rPr lang="en-US" sz="2400" b="1" i="1" dirty="0" err="1"/>
              <a:t>iako</a:t>
            </a:r>
            <a:r>
              <a:rPr lang="en-US" sz="2400" b="1" i="1" dirty="0"/>
              <a:t> se </a:t>
            </a:r>
            <a:r>
              <a:rPr lang="en-US" sz="2400" b="1" i="1" dirty="0" err="1"/>
              <a:t>zakleo</a:t>
            </a:r>
            <a:r>
              <a:rPr lang="en-US" sz="2400" b="1" i="1" dirty="0"/>
              <a:t> da </a:t>
            </a:r>
            <a:r>
              <a:rPr lang="en-US" sz="2400" b="1" i="1" dirty="0" err="1"/>
              <a:t>neće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</a:t>
            </a:r>
            <a:r>
              <a:rPr lang="en-US" sz="2400" b="1" i="1" dirty="0" err="1"/>
              <a:t>Zašto</a:t>
            </a:r>
            <a:r>
              <a:rPr lang="en-US" sz="2400" b="1" i="1" dirty="0"/>
              <a:t> </a:t>
            </a:r>
            <a:r>
              <a:rPr lang="en-US" sz="2400" b="1" i="1" dirty="0" err="1"/>
              <a:t>nije</a:t>
            </a:r>
            <a:r>
              <a:rPr lang="en-US" sz="2400" b="1" i="1" dirty="0"/>
              <a:t> </a:t>
            </a:r>
            <a:r>
              <a:rPr lang="en-US" sz="2400" b="1" i="1" dirty="0" err="1"/>
              <a:t>malo</a:t>
            </a:r>
            <a:r>
              <a:rPr lang="en-US" sz="2400" b="1" i="1" dirty="0"/>
              <a:t> </a:t>
            </a:r>
            <a:r>
              <a:rPr lang="en-US" sz="2400" b="1" i="1" dirty="0" err="1"/>
              <a:t>prijatniji</a:t>
            </a:r>
            <a:r>
              <a:rPr lang="en-US" sz="2400" b="1" i="1" dirty="0"/>
              <a:t>, </a:t>
            </a:r>
            <a:r>
              <a:rPr lang="en-US" sz="2400" b="1" i="1" dirty="0" err="1"/>
              <a:t>topliji</a:t>
            </a:r>
            <a:r>
              <a:rPr lang="en-US" sz="2400" b="1" i="1" dirty="0"/>
              <a:t> </a:t>
            </a:r>
            <a:r>
              <a:rPr lang="en-US" sz="2400" b="1" i="1" dirty="0" err="1"/>
              <a:t>i</a:t>
            </a:r>
            <a:r>
              <a:rPr lang="en-US" sz="2400" b="1" i="1" dirty="0"/>
              <a:t> </a:t>
            </a:r>
            <a:r>
              <a:rPr lang="en-US" sz="2400" b="1" i="1" dirty="0" err="1"/>
              <a:t>zahvalniji</a:t>
            </a:r>
            <a:r>
              <a:rPr lang="en-US" sz="2400" b="1" i="1" dirty="0"/>
              <a:t> </a:t>
            </a:r>
            <a:r>
              <a:rPr lang="en-US" sz="2400" b="1" i="1" dirty="0" err="1"/>
              <a:t>na</a:t>
            </a:r>
            <a:r>
              <a:rPr lang="en-US" sz="2400" b="1" i="1" dirty="0"/>
              <a:t> </a:t>
            </a:r>
            <a:r>
              <a:rPr lang="en-US" sz="2400" b="1" i="1" dirty="0" err="1"/>
              <a:t>tretmanu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„Da li je </a:t>
            </a:r>
            <a:r>
              <a:rPr lang="en-US" sz="2400" b="1" i="1" dirty="0" err="1"/>
              <a:t>ovo</a:t>
            </a:r>
            <a:r>
              <a:rPr lang="en-US" sz="2400" b="1" i="1" dirty="0"/>
              <a:t> </a:t>
            </a:r>
            <a:r>
              <a:rPr lang="en-US" sz="2400" b="1" i="1" dirty="0" err="1"/>
              <a:t>depresija</a:t>
            </a:r>
            <a:r>
              <a:rPr lang="en-US" sz="2400" b="1" i="1" dirty="0"/>
              <a:t>… </a:t>
            </a:r>
            <a:r>
              <a:rPr lang="en-US" sz="2400" b="1" i="1" dirty="0" err="1"/>
              <a:t>ili</a:t>
            </a:r>
            <a:r>
              <a:rPr lang="en-US" sz="2400" b="1" i="1" dirty="0"/>
              <a:t> </a:t>
            </a:r>
            <a:r>
              <a:rPr lang="en-US" sz="2400" b="1" i="1" dirty="0" err="1"/>
              <a:t>samo</a:t>
            </a:r>
            <a:r>
              <a:rPr lang="en-US" sz="2400" b="1" i="1" dirty="0"/>
              <a:t> 20 </a:t>
            </a:r>
            <a:r>
              <a:rPr lang="en-US" sz="2400" b="1" i="1" dirty="0" err="1"/>
              <a:t>godina</a:t>
            </a:r>
            <a:r>
              <a:rPr lang="en-US" sz="2400" b="1" i="1" dirty="0"/>
              <a:t> </a:t>
            </a:r>
            <a:r>
              <a:rPr lang="en-US" sz="2400" b="1" i="1" dirty="0" err="1"/>
              <a:t>loših</a:t>
            </a:r>
            <a:r>
              <a:rPr lang="en-US" sz="2400" b="1" i="1" dirty="0"/>
              <a:t> </a:t>
            </a:r>
            <a:r>
              <a:rPr lang="en-US" sz="2400" b="1" i="1" dirty="0" err="1"/>
              <a:t>strategija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😅 </a:t>
            </a:r>
            <a:r>
              <a:rPr lang="en-US" sz="2400" b="1" i="1" dirty="0"/>
              <a:t>„</a:t>
            </a:r>
            <a:r>
              <a:rPr lang="en-US" sz="2400" b="1" i="1" dirty="0" err="1"/>
              <a:t>Zašto</a:t>
            </a:r>
            <a:r>
              <a:rPr lang="en-US" sz="2400" b="1" i="1" dirty="0"/>
              <a:t> </a:t>
            </a:r>
            <a:r>
              <a:rPr lang="en-US" sz="2400" b="1" i="1" dirty="0" err="1"/>
              <a:t>neće</a:t>
            </a:r>
            <a:r>
              <a:rPr lang="en-US" sz="2400" b="1" i="1" dirty="0"/>
              <a:t> da se </a:t>
            </a:r>
            <a:r>
              <a:rPr lang="en-US" sz="2400" b="1" i="1" dirty="0" err="1"/>
              <a:t>izleči</a:t>
            </a:r>
            <a:r>
              <a:rPr lang="en-US" sz="2400" b="1" i="1" dirty="0"/>
              <a:t>? </a:t>
            </a:r>
            <a:r>
              <a:rPr lang="en-US" sz="2400" b="1" i="1" dirty="0" err="1"/>
              <a:t>Kakav</a:t>
            </a:r>
            <a:r>
              <a:rPr lang="en-US" sz="2400" b="1" i="1" dirty="0"/>
              <a:t> Pl je </a:t>
            </a:r>
            <a:r>
              <a:rPr lang="en-US" sz="2400" b="1" i="1" dirty="0" err="1"/>
              <a:t>ovo</a:t>
            </a:r>
            <a:r>
              <a:rPr lang="en-US" sz="2400" b="1" i="1" dirty="0"/>
              <a:t>?“</a:t>
            </a:r>
            <a:endParaRPr lang="en-US" sz="2400" b="1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452751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6100"/>
            <a:ext cx="10515600" cy="48224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600" dirty="0"/>
              <a:t>• </a:t>
            </a:r>
            <a:r>
              <a:rPr lang="en-US" sz="2600" dirty="0" err="1"/>
              <a:t>Zasniva</a:t>
            </a:r>
            <a:r>
              <a:rPr lang="en-US" sz="2600" dirty="0"/>
              <a:t> se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b="1" dirty="0" err="1"/>
              <a:t>leksičkoj</a:t>
            </a:r>
            <a:r>
              <a:rPr lang="en-US" sz="2600" b="1" dirty="0"/>
              <a:t> </a:t>
            </a:r>
            <a:r>
              <a:rPr lang="en-US" sz="2600" b="1" dirty="0" err="1"/>
              <a:t>tradiciji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modelima</a:t>
            </a:r>
            <a:r>
              <a:rPr lang="en-US" sz="2600" dirty="0"/>
              <a:t> </a:t>
            </a:r>
            <a:r>
              <a:rPr lang="en-US" sz="2600" dirty="0" err="1"/>
              <a:t>crta</a:t>
            </a:r>
            <a:r>
              <a:rPr lang="en-US" sz="2600" dirty="0"/>
              <a:t> (Allport &amp; Odbert; Goldberg; McCrae &amp; Costa)</a:t>
            </a:r>
          </a:p>
          <a:p>
            <a:pPr>
              <a:buNone/>
            </a:pPr>
            <a:r>
              <a:rPr lang="en-US" sz="2600" dirty="0"/>
              <a:t>• </a:t>
            </a:r>
            <a:r>
              <a:rPr lang="en-US" sz="2600" dirty="0" err="1"/>
              <a:t>Patološke</a:t>
            </a:r>
            <a:r>
              <a:rPr lang="en-US" sz="2600" dirty="0"/>
              <a:t> </a:t>
            </a:r>
            <a:r>
              <a:rPr lang="en-US" sz="2600" dirty="0" err="1"/>
              <a:t>crte</a:t>
            </a:r>
            <a:r>
              <a:rPr lang="en-US" sz="2600" dirty="0"/>
              <a:t> </a:t>
            </a:r>
            <a:r>
              <a:rPr lang="en-US" sz="2600" dirty="0" err="1"/>
              <a:t>organizovane</a:t>
            </a:r>
            <a:r>
              <a:rPr lang="en-US" sz="2600" dirty="0"/>
              <a:t> </a:t>
            </a:r>
            <a:r>
              <a:rPr lang="en-US" sz="2600" dirty="0" err="1"/>
              <a:t>su</a:t>
            </a:r>
            <a:r>
              <a:rPr lang="en-US" sz="2600" dirty="0"/>
              <a:t> u </a:t>
            </a:r>
            <a:r>
              <a:rPr lang="en-US" sz="2600" b="1" dirty="0"/>
              <a:t>5 </a:t>
            </a:r>
            <a:r>
              <a:rPr lang="en-US" sz="2600" b="1" dirty="0" err="1"/>
              <a:t>domena</a:t>
            </a:r>
            <a:r>
              <a:rPr lang="en-US" sz="2600" b="1" dirty="0"/>
              <a:t> + 25 </a:t>
            </a:r>
            <a:r>
              <a:rPr lang="en-US" sz="2600" b="1" dirty="0" err="1"/>
              <a:t>faseta</a:t>
            </a:r>
            <a:endParaRPr lang="en-US" sz="2600" dirty="0"/>
          </a:p>
          <a:p>
            <a:pPr>
              <a:buNone/>
            </a:pPr>
            <a:endParaRPr lang="en-US" sz="2600" dirty="0"/>
          </a:p>
          <a:p>
            <a:pPr>
              <a:buNone/>
            </a:pPr>
            <a:r>
              <a:rPr lang="en-US" sz="2600" b="1" dirty="0" err="1"/>
              <a:t>Petofaktorski</a:t>
            </a:r>
            <a:r>
              <a:rPr lang="en-US" sz="2600" b="1" dirty="0"/>
              <a:t> (</a:t>
            </a:r>
            <a:r>
              <a:rPr lang="en-US" sz="2600" b="1" dirty="0" err="1"/>
              <a:t>maladaptivni</a:t>
            </a:r>
            <a:r>
              <a:rPr lang="en-US" sz="2600" b="1" dirty="0"/>
              <a:t>) </a:t>
            </a:r>
            <a:r>
              <a:rPr lang="en-US" sz="2600" b="1" dirty="0" err="1"/>
              <a:t>domeni</a:t>
            </a:r>
            <a:endParaRPr lang="en-US" sz="2600" b="1" dirty="0"/>
          </a:p>
          <a:p>
            <a:pPr>
              <a:buFont typeface="+mj-lt"/>
              <a:buAutoNum type="arabicPeriod"/>
            </a:pPr>
            <a:r>
              <a:rPr lang="en-US" sz="2600" b="1" dirty="0" err="1"/>
              <a:t>Negativni</a:t>
            </a:r>
            <a:r>
              <a:rPr lang="en-US" sz="2600" b="1" dirty="0"/>
              <a:t> </a:t>
            </a:r>
            <a:r>
              <a:rPr lang="en-US" sz="2600" b="1" dirty="0" err="1"/>
              <a:t>afektivitet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patološki</a:t>
            </a:r>
            <a:r>
              <a:rPr lang="en-US" sz="2600" dirty="0"/>
              <a:t> </a:t>
            </a:r>
            <a:r>
              <a:rPr lang="en-US" sz="2600" dirty="0" err="1"/>
              <a:t>ekvivalent</a:t>
            </a:r>
            <a:r>
              <a:rPr lang="en-US" sz="2600" dirty="0"/>
              <a:t> </a:t>
            </a:r>
            <a:r>
              <a:rPr lang="en-US" sz="2600" i="1" dirty="0" err="1"/>
              <a:t>Neuroticizma</a:t>
            </a: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b="1" dirty="0" err="1"/>
              <a:t>Odvojenost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patološki</a:t>
            </a:r>
            <a:r>
              <a:rPr lang="en-US" sz="2600" dirty="0"/>
              <a:t> </a:t>
            </a:r>
            <a:r>
              <a:rPr lang="en-US" sz="2600" dirty="0" err="1"/>
              <a:t>ekvivalent</a:t>
            </a:r>
            <a:r>
              <a:rPr lang="en-US" sz="2600" dirty="0"/>
              <a:t> </a:t>
            </a:r>
            <a:r>
              <a:rPr lang="en-US" sz="2600" dirty="0" err="1"/>
              <a:t>niske</a:t>
            </a:r>
            <a:r>
              <a:rPr lang="en-US" sz="2600" dirty="0"/>
              <a:t> </a:t>
            </a:r>
            <a:r>
              <a:rPr lang="en-US" sz="2600" i="1" dirty="0" err="1"/>
              <a:t>Ekstraverzije</a:t>
            </a: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b="1" dirty="0" err="1"/>
              <a:t>Antagonizam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patološki</a:t>
            </a:r>
            <a:r>
              <a:rPr lang="en-US" sz="2600" dirty="0"/>
              <a:t> </a:t>
            </a:r>
            <a:r>
              <a:rPr lang="en-US" sz="2600" dirty="0" err="1"/>
              <a:t>ekvivalent</a:t>
            </a:r>
            <a:r>
              <a:rPr lang="en-US" sz="2600" dirty="0"/>
              <a:t> </a:t>
            </a:r>
            <a:r>
              <a:rPr lang="en-US" sz="2600" dirty="0" err="1"/>
              <a:t>niske</a:t>
            </a:r>
            <a:r>
              <a:rPr lang="en-US" sz="2600" dirty="0"/>
              <a:t> </a:t>
            </a:r>
            <a:r>
              <a:rPr lang="en-US" sz="2600" i="1" dirty="0" err="1"/>
              <a:t>Saradljivosti</a:t>
            </a: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b="1" dirty="0" err="1"/>
              <a:t>Dezinhibicija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patološki</a:t>
            </a:r>
            <a:r>
              <a:rPr lang="en-US" sz="2600" dirty="0"/>
              <a:t> </a:t>
            </a:r>
            <a:r>
              <a:rPr lang="en-US" sz="2600" dirty="0" err="1"/>
              <a:t>ekvivalent</a:t>
            </a:r>
            <a:r>
              <a:rPr lang="en-US" sz="2600" dirty="0"/>
              <a:t> </a:t>
            </a:r>
            <a:r>
              <a:rPr lang="en-US" sz="2600" dirty="0" err="1"/>
              <a:t>niske</a:t>
            </a:r>
            <a:r>
              <a:rPr lang="en-US" sz="2600" dirty="0"/>
              <a:t> </a:t>
            </a:r>
            <a:r>
              <a:rPr lang="en-US" sz="2600" i="1" dirty="0" err="1"/>
              <a:t>Savesnosti</a:t>
            </a: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b="1" dirty="0" err="1"/>
              <a:t>Psihoticizam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dirty="0" err="1"/>
              <a:t>maladaptivni</a:t>
            </a:r>
            <a:r>
              <a:rPr lang="en-US" sz="2600" dirty="0"/>
              <a:t> pol </a:t>
            </a:r>
            <a:r>
              <a:rPr lang="en-US" sz="2600" dirty="0" err="1"/>
              <a:t>Otvorenosti</a:t>
            </a:r>
            <a:br>
              <a:rPr lang="en-US" sz="2600" dirty="0"/>
            </a:br>
            <a:r>
              <a:rPr lang="en-US" sz="2600" dirty="0"/>
              <a:t>– </a:t>
            </a:r>
            <a:r>
              <a:rPr lang="en-US" sz="2600" i="1" dirty="0" err="1"/>
              <a:t>kreativnost</a:t>
            </a:r>
            <a:r>
              <a:rPr lang="en-US" sz="2600" i="1" dirty="0"/>
              <a:t> → </a:t>
            </a:r>
            <a:r>
              <a:rPr lang="en-US" sz="2600" i="1" dirty="0" err="1"/>
              <a:t>bizarnost</a:t>
            </a:r>
            <a:r>
              <a:rPr lang="en-US" sz="2600" dirty="0"/>
              <a:t>, </a:t>
            </a:r>
            <a:r>
              <a:rPr lang="en-US" sz="2600" i="1" dirty="0" err="1"/>
              <a:t>percepcija</a:t>
            </a:r>
            <a:r>
              <a:rPr lang="en-US" sz="2600" i="1" dirty="0"/>
              <a:t> → </a:t>
            </a:r>
            <a:r>
              <a:rPr lang="en-US" sz="2600" i="1" dirty="0" err="1"/>
              <a:t>perceptivne</a:t>
            </a:r>
            <a:r>
              <a:rPr lang="en-US" sz="2600" i="1" dirty="0"/>
              <a:t> </a:t>
            </a:r>
            <a:r>
              <a:rPr lang="en-US" sz="2600" i="1" dirty="0" err="1"/>
              <a:t>distorzije</a:t>
            </a:r>
            <a:endParaRPr lang="en-US" sz="2600" dirty="0"/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1800" dirty="0">
              <a:ea typeface="Calibri" pitchFamily="34" charset="0"/>
              <a:cs typeface="Calibri" pitchFamily="34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800" dirty="0">
                <a:ea typeface="Calibri" pitchFamily="34" charset="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Tipovi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poremećaja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 AMPL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hibrid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Kriterijum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 +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Kriterijum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" y="1690688"/>
            <a:ext cx="10844784" cy="4802187"/>
          </a:xfrm>
        </p:spPr>
        <p:txBody>
          <a:bodyPr rtlCol="0">
            <a:normAutofit/>
          </a:bodyPr>
          <a:lstStyle/>
          <a:p>
            <a:pPr>
              <a:buNone/>
            </a:pPr>
            <a:r>
              <a:rPr lang="en-US" sz="1600" dirty="0"/>
              <a:t>• AMPL </a:t>
            </a:r>
            <a:r>
              <a:rPr lang="en-US" sz="1600" dirty="0" err="1"/>
              <a:t>zadržava</a:t>
            </a:r>
            <a:r>
              <a:rPr lang="en-US" sz="1600" dirty="0"/>
              <a:t> </a:t>
            </a:r>
            <a:r>
              <a:rPr lang="en-US" sz="1600" b="1" dirty="0" err="1"/>
              <a:t>samo</a:t>
            </a:r>
            <a:r>
              <a:rPr lang="en-US" sz="1600" b="1" dirty="0"/>
              <a:t> 6</a:t>
            </a:r>
            <a:r>
              <a:rPr lang="en-US" sz="1600" dirty="0"/>
              <a:t> </a:t>
            </a:r>
            <a:r>
              <a:rPr lang="en-US" sz="1600" dirty="0" err="1"/>
              <a:t>specifičnih</a:t>
            </a:r>
            <a:r>
              <a:rPr lang="en-US" sz="1600" dirty="0"/>
              <a:t> PL (</a:t>
            </a:r>
            <a:r>
              <a:rPr lang="en-US" sz="1600" dirty="0" err="1"/>
              <a:t>umesto</a:t>
            </a:r>
            <a:r>
              <a:rPr lang="en-US" sz="1600" dirty="0"/>
              <a:t> 10)</a:t>
            </a:r>
            <a:br>
              <a:rPr lang="en-US" sz="1600" dirty="0"/>
            </a:br>
            <a:r>
              <a:rPr lang="en-US" sz="1600" dirty="0"/>
              <a:t>• </a:t>
            </a:r>
            <a:r>
              <a:rPr lang="en-US" sz="1600" dirty="0" err="1"/>
              <a:t>Svaki</a:t>
            </a:r>
            <a:r>
              <a:rPr lang="en-US" sz="1600" dirty="0"/>
              <a:t> tip </a:t>
            </a:r>
            <a:r>
              <a:rPr lang="en-US" sz="1600" dirty="0" err="1"/>
              <a:t>definiše</a:t>
            </a:r>
            <a:r>
              <a:rPr lang="en-US" sz="1600" dirty="0"/>
              <a:t> </a:t>
            </a:r>
            <a:r>
              <a:rPr lang="en-US" sz="1600" b="1" dirty="0" err="1"/>
              <a:t>kombinacija</a:t>
            </a:r>
            <a:r>
              <a:rPr lang="en-US" sz="1600" b="1" dirty="0"/>
              <a:t> </a:t>
            </a:r>
            <a:r>
              <a:rPr lang="en-US" sz="1600" b="1" dirty="0" err="1"/>
              <a:t>maladaptivnih</a:t>
            </a:r>
            <a:r>
              <a:rPr lang="en-US" sz="1600" b="1" dirty="0"/>
              <a:t> </a:t>
            </a:r>
            <a:r>
              <a:rPr lang="en-US" sz="1600" b="1" dirty="0" err="1"/>
              <a:t>crta</a:t>
            </a:r>
            <a:endParaRPr lang="en-US" sz="1600" dirty="0"/>
          </a:p>
          <a:p>
            <a:pPr>
              <a:buNone/>
            </a:pPr>
            <a:r>
              <a:rPr lang="en-US" sz="1600" b="1" dirty="0" err="1"/>
              <a:t>Specifični</a:t>
            </a:r>
            <a:r>
              <a:rPr lang="en-US" sz="1600" b="1" dirty="0"/>
              <a:t> </a:t>
            </a:r>
            <a:r>
              <a:rPr lang="en-US" sz="1600" b="1" dirty="0" err="1"/>
              <a:t>tipovi</a:t>
            </a:r>
            <a:r>
              <a:rPr lang="en-US" sz="1600" b="1" dirty="0"/>
              <a:t> PL u AMPD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Antisocijalni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Izbegavajući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Granični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Narcistički</a:t>
            </a:r>
            <a:r>
              <a:rPr lang="en-US" sz="1600" dirty="0"/>
              <a:t> </a:t>
            </a:r>
            <a:r>
              <a:rPr lang="en-US" sz="1600" i="1" dirty="0"/>
              <a:t>(</a:t>
            </a:r>
            <a:r>
              <a:rPr lang="en-US" sz="1600" i="1" dirty="0" err="1"/>
              <a:t>zadržan</a:t>
            </a:r>
            <a:r>
              <a:rPr lang="en-US" sz="1600" i="1" dirty="0"/>
              <a:t> </a:t>
            </a:r>
            <a:r>
              <a:rPr lang="en-US" sz="1600" i="1" dirty="0" err="1"/>
              <a:t>uprkos</a:t>
            </a:r>
            <a:r>
              <a:rPr lang="en-US" sz="1600" i="1" dirty="0"/>
              <a:t> </a:t>
            </a:r>
            <a:r>
              <a:rPr lang="en-US" sz="1600" i="1" dirty="0" err="1"/>
              <a:t>kontroverzama</a:t>
            </a:r>
            <a:r>
              <a:rPr lang="en-US" sz="1600" i="1" dirty="0"/>
              <a:t>)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Opsesivno-kompulsivni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 err="1"/>
              <a:t>Shizotipalni</a:t>
            </a:r>
            <a:endParaRPr lang="en-US" sz="1600" dirty="0"/>
          </a:p>
          <a:p>
            <a:pPr>
              <a:buNone/>
            </a:pPr>
            <a:r>
              <a:rPr lang="en-US" sz="1600" b="1" dirty="0"/>
              <a:t>+ </a:t>
            </a:r>
            <a:r>
              <a:rPr lang="en-US" sz="1600" b="1" dirty="0" err="1"/>
              <a:t>Specifikovan</a:t>
            </a:r>
            <a:r>
              <a:rPr lang="en-US" sz="1600" b="1" dirty="0"/>
              <a:t> </a:t>
            </a:r>
            <a:r>
              <a:rPr lang="en-US" sz="1600" b="1" dirty="0" err="1"/>
              <a:t>crtama</a:t>
            </a:r>
            <a:r>
              <a:rPr lang="en-US" sz="1600" b="1" dirty="0"/>
              <a:t> PL</a:t>
            </a:r>
          </a:p>
          <a:p>
            <a:pPr>
              <a:buNone/>
            </a:pPr>
            <a:r>
              <a:rPr lang="en-US" sz="1600" i="1" dirty="0"/>
              <a:t>(</a:t>
            </a:r>
            <a:r>
              <a:rPr lang="en-US" sz="1600" i="1" dirty="0" err="1"/>
              <a:t>umesto</a:t>
            </a:r>
            <a:r>
              <a:rPr lang="en-US" sz="1600" i="1" dirty="0"/>
              <a:t> “NESPECIFIČNIH” </a:t>
            </a:r>
            <a:r>
              <a:rPr lang="en-US" sz="1600" i="1" dirty="0" err="1"/>
              <a:t>kategorija</a:t>
            </a:r>
            <a:r>
              <a:rPr lang="en-US" sz="1600" i="1" dirty="0"/>
              <a:t> </a:t>
            </a:r>
            <a:r>
              <a:rPr lang="en-US" sz="1600" i="1" dirty="0" err="1"/>
              <a:t>iz</a:t>
            </a:r>
            <a:r>
              <a:rPr lang="en-US" sz="1600" i="1" dirty="0"/>
              <a:t> DSM-IV)</a:t>
            </a:r>
            <a:endParaRPr lang="en-US" sz="1600" dirty="0"/>
          </a:p>
          <a:p>
            <a:pPr>
              <a:buNone/>
            </a:pPr>
            <a:r>
              <a:rPr lang="en-US" sz="1600" dirty="0" err="1"/>
              <a:t>Koristi</a:t>
            </a:r>
            <a:r>
              <a:rPr lang="en-US" sz="1600" dirty="0"/>
              <a:t> se </a:t>
            </a:r>
            <a:r>
              <a:rPr lang="en-US" sz="1600" dirty="0" err="1"/>
              <a:t>kada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klinička</a:t>
            </a:r>
            <a:r>
              <a:rPr lang="en-US" sz="1600" dirty="0"/>
              <a:t> </a:t>
            </a:r>
            <a:r>
              <a:rPr lang="en-US" sz="1600" dirty="0" err="1"/>
              <a:t>slika</a:t>
            </a:r>
            <a:r>
              <a:rPr lang="en-US" sz="1600" dirty="0"/>
              <a:t> </a:t>
            </a:r>
            <a:r>
              <a:rPr lang="en-US" sz="1600" b="1" dirty="0"/>
              <a:t>ne </a:t>
            </a:r>
            <a:r>
              <a:rPr lang="en-US" sz="1600" b="1" dirty="0" err="1"/>
              <a:t>odgovara</a:t>
            </a:r>
            <a:r>
              <a:rPr lang="en-US" sz="1600" b="1" dirty="0"/>
              <a:t> </a:t>
            </a:r>
            <a:r>
              <a:rPr lang="en-US" sz="1600" b="1" dirty="0" err="1"/>
              <a:t>nijednom</a:t>
            </a:r>
            <a:r>
              <a:rPr lang="en-US" sz="1600" b="1" dirty="0"/>
              <a:t> od </a:t>
            </a:r>
            <a:r>
              <a:rPr lang="en-US" sz="1600" b="1" dirty="0" err="1"/>
              <a:t>šest</a:t>
            </a:r>
            <a:r>
              <a:rPr lang="en-US" sz="1600" b="1" dirty="0"/>
              <a:t> </a:t>
            </a:r>
            <a:r>
              <a:rPr lang="en-US" sz="1600" b="1" dirty="0" err="1"/>
              <a:t>tipova</a:t>
            </a:r>
            <a:r>
              <a:rPr lang="en-US" sz="1600" dirty="0"/>
              <a:t>,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ali</a:t>
            </a:r>
            <a:r>
              <a:rPr lang="en-US" sz="1600" dirty="0"/>
              <a:t> </a:t>
            </a:r>
            <a:r>
              <a:rPr lang="en-US" sz="1600" dirty="0" err="1"/>
              <a:t>postoji</a:t>
            </a:r>
            <a:r>
              <a:rPr lang="en-US" sz="1600" dirty="0"/>
              <a:t> </a:t>
            </a:r>
            <a:r>
              <a:rPr lang="en-US" sz="1600" b="1" dirty="0" err="1"/>
              <a:t>jasan</a:t>
            </a:r>
            <a:r>
              <a:rPr lang="en-US" sz="1600" b="1" dirty="0"/>
              <a:t> </a:t>
            </a:r>
            <a:r>
              <a:rPr lang="en-US" sz="1600" b="1" dirty="0" err="1"/>
              <a:t>obrazac</a:t>
            </a:r>
            <a:r>
              <a:rPr lang="en-US" sz="1600" b="1" dirty="0"/>
              <a:t> </a:t>
            </a:r>
            <a:r>
              <a:rPr lang="en-US" sz="1600" b="1" dirty="0" err="1"/>
              <a:t>patoloških</a:t>
            </a:r>
            <a:r>
              <a:rPr lang="en-US" sz="1600" b="1" dirty="0"/>
              <a:t> </a:t>
            </a:r>
            <a:r>
              <a:rPr lang="en-US" sz="1600" b="1" dirty="0" err="1"/>
              <a:t>crta</a:t>
            </a:r>
            <a:r>
              <a:rPr lang="en-US" sz="1600" dirty="0"/>
              <a:t> koji </a:t>
            </a:r>
            <a:r>
              <a:rPr lang="en-US" sz="1600" dirty="0" err="1"/>
              <a:t>precizno</a:t>
            </a:r>
            <a:r>
              <a:rPr lang="en-US" sz="1600" dirty="0"/>
              <a:t> </a:t>
            </a:r>
            <a:r>
              <a:rPr lang="en-US" sz="1600" dirty="0" err="1"/>
              <a:t>opisuje</a:t>
            </a:r>
            <a:r>
              <a:rPr lang="en-US" sz="1600" dirty="0"/>
              <a:t> </a:t>
            </a:r>
            <a:r>
              <a:rPr lang="en-US" sz="1600" dirty="0" err="1"/>
              <a:t>funkcionisanje</a:t>
            </a:r>
            <a:r>
              <a:rPr lang="en-US" sz="1600" dirty="0"/>
              <a:t> </a:t>
            </a:r>
            <a:r>
              <a:rPr lang="en-US" sz="1600" dirty="0" err="1"/>
              <a:t>pacijenta</a:t>
            </a:r>
            <a:r>
              <a:rPr lang="en-US" sz="1600" dirty="0"/>
              <a:t>.</a:t>
            </a:r>
          </a:p>
          <a:p>
            <a:pPr>
              <a:buNone/>
            </a:pPr>
            <a:r>
              <a:rPr lang="en-US" sz="1600" b="1" dirty="0"/>
              <a:t>→ Ovo je </a:t>
            </a:r>
            <a:r>
              <a:rPr lang="en-US" sz="1600" b="1" dirty="0" err="1"/>
              <a:t>najkorisnija</a:t>
            </a:r>
            <a:r>
              <a:rPr lang="en-US" sz="1600" b="1" dirty="0"/>
              <a:t> </a:t>
            </a:r>
            <a:r>
              <a:rPr lang="en-US" sz="1600" b="1" dirty="0" err="1"/>
              <a:t>dijagnoza</a:t>
            </a:r>
            <a:r>
              <a:rPr lang="en-US" sz="1600" b="1" dirty="0"/>
              <a:t> u AMPL.</a:t>
            </a:r>
            <a:endParaRPr lang="en-US" sz="1600" dirty="0"/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282575"/>
            <a:ext cx="10515600" cy="741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Hibridni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kombinovanje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6538" y="1106488"/>
          <a:ext cx="11349636" cy="5555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8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6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Negativan </a:t>
                      </a:r>
                      <a:r>
                        <a:rPr lang="x-none" sz="1800" dirty="0" err="1">
                          <a:effectLst/>
                        </a:rPr>
                        <a:t>afektivitet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Odvojenost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Antagonizam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Dezinhibicija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Psihoticizam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Antisocijalni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6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manipulativnost bezosećajnost obmanjivanje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izlaganje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x-none" sz="1400" dirty="0">
                          <a:effectLst/>
                        </a:rPr>
                        <a:t>rizicima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 err="1">
                          <a:effectLst/>
                        </a:rPr>
                        <a:t>mpulsivnost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neodgovornost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Izbegavajući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anksioznost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</a:t>
                      </a:r>
                      <a:r>
                        <a:rPr lang="x-none" sz="1400" dirty="0" err="1">
                          <a:effectLst/>
                        </a:rPr>
                        <a:t>ovlačenje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anhedonija</a:t>
                      </a:r>
                      <a:r>
                        <a:rPr lang="x-none" sz="1400" dirty="0">
                          <a:effectLst/>
                        </a:rPr>
                        <a:t> izbegavanje </a:t>
                      </a:r>
                      <a:r>
                        <a:rPr lang="x-none" sz="1400" dirty="0" err="1">
                          <a:effectLst/>
                        </a:rPr>
                        <a:t>intim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Granični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emoc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labilnost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anksioznost 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</a:t>
                      </a:r>
                      <a:r>
                        <a:rPr lang="x-none" sz="1400" dirty="0" err="1">
                          <a:effectLst/>
                        </a:rPr>
                        <a:t>epar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nesigurnost depresivnost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imulsivnost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sklonost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rizicima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Narcistični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maligni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vulnerabilni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grandioznost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traženje pažnje</a:t>
                      </a:r>
                      <a:r>
                        <a:rPr lang="x-none" sz="1400" dirty="0">
                          <a:effectLst/>
                        </a:rPr>
                        <a:t>	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Opsesivno-kompulsivni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perseveracija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>
                          <a:effectLst/>
                        </a:rPr>
                        <a:t>zbeg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intimnosti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restr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x-none" sz="1400" dirty="0">
                          <a:effectLst/>
                        </a:rPr>
                        <a:t>afekt</a:t>
                      </a:r>
                      <a:r>
                        <a:rPr lang="en-US" sz="1400" dirty="0" err="1">
                          <a:effectLst/>
                        </a:rPr>
                        <a:t>iviteta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igidni</a:t>
                      </a: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perfekcionizam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06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Shizotipalni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6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</a:t>
                      </a:r>
                      <a:r>
                        <a:rPr lang="x-none" sz="1400" dirty="0" err="1">
                          <a:effectLst/>
                        </a:rPr>
                        <a:t>est</a:t>
                      </a:r>
                      <a:r>
                        <a:rPr lang="en-US" sz="1400" dirty="0">
                          <a:effectLst/>
                        </a:rPr>
                        <a:t>r.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r>
                        <a:rPr lang="x-none" sz="1400" dirty="0" err="1">
                          <a:effectLst/>
                        </a:rPr>
                        <a:t>afektiviteta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povlačenje sumnjičavost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neobična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verov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iskust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ekscentričnost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kog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percep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disreg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cxnSpLocks/>
          </p:cNvCxnSpPr>
          <p:nvPr/>
        </p:nvCxnSpPr>
        <p:spPr>
          <a:xfrm flipV="1">
            <a:off x="3346450" y="3319463"/>
            <a:ext cx="0" cy="804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013575" y="1682750"/>
            <a:ext cx="0" cy="622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905875" y="1755775"/>
            <a:ext cx="0" cy="549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46450" y="2620963"/>
            <a:ext cx="0" cy="384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</p:cNvCxnSpPr>
          <p:nvPr/>
        </p:nvCxnSpPr>
        <p:spPr>
          <a:xfrm flipV="1">
            <a:off x="5227638" y="2620963"/>
            <a:ext cx="0" cy="61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905875" y="3319463"/>
            <a:ext cx="0" cy="420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364288" y="3365500"/>
            <a:ext cx="0" cy="411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904038" y="4210050"/>
            <a:ext cx="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227388" y="4737100"/>
            <a:ext cx="0" cy="40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111750" y="4695825"/>
            <a:ext cx="0" cy="484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363075" y="4737100"/>
            <a:ext cx="0" cy="474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111750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1374438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 flipV="1">
            <a:off x="9124950" y="4654550"/>
            <a:ext cx="0" cy="168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Pogled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budućnost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ICD-11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4877"/>
            <a:ext cx="10985500" cy="52990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b="1" dirty="0" err="1"/>
              <a:t>Ukida</a:t>
            </a:r>
            <a:r>
              <a:rPr lang="en-US" sz="2000" b="1" dirty="0"/>
              <a:t> se </a:t>
            </a:r>
            <a:r>
              <a:rPr lang="en-US" sz="2000" b="1" dirty="0" err="1"/>
              <a:t>politetički</a:t>
            </a:r>
            <a:r>
              <a:rPr lang="en-US" sz="2000" b="1" dirty="0"/>
              <a:t> </a:t>
            </a:r>
            <a:r>
              <a:rPr lang="en-US" sz="2000" b="1" dirty="0" err="1"/>
              <a:t>sistem</a:t>
            </a:r>
            <a:br>
              <a:rPr lang="en-US" sz="2000" dirty="0"/>
            </a:br>
            <a:r>
              <a:rPr lang="en-US" sz="2000" dirty="0"/>
              <a:t>• </a:t>
            </a:r>
            <a:r>
              <a:rPr lang="en-US" sz="2000" dirty="0" err="1"/>
              <a:t>Fokus</a:t>
            </a:r>
            <a:r>
              <a:rPr lang="en-US" sz="2000" dirty="0"/>
              <a:t> je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b="1" dirty="0" err="1"/>
              <a:t>globalnom</a:t>
            </a:r>
            <a:r>
              <a:rPr lang="en-US" sz="2000" b="1" dirty="0"/>
              <a:t> </a:t>
            </a:r>
            <a:r>
              <a:rPr lang="en-US" sz="2000" b="1" dirty="0" err="1"/>
              <a:t>nivou</a:t>
            </a:r>
            <a:r>
              <a:rPr lang="en-US" sz="2000" b="1" dirty="0"/>
              <a:t> </a:t>
            </a:r>
            <a:r>
              <a:rPr lang="en-US" sz="2000" b="1" dirty="0" err="1"/>
              <a:t>težine</a:t>
            </a:r>
            <a:r>
              <a:rPr lang="en-US" sz="2000" b="1" dirty="0"/>
              <a:t> </a:t>
            </a:r>
            <a:r>
              <a:rPr lang="en-US" sz="2000" b="1" dirty="0" err="1"/>
              <a:t>poremećaja</a:t>
            </a:r>
            <a:r>
              <a:rPr lang="en-US" sz="2000" b="1" dirty="0"/>
              <a:t> </a:t>
            </a:r>
            <a:r>
              <a:rPr lang="en-US" sz="2000" b="1" dirty="0" err="1"/>
              <a:t>ličnosti</a:t>
            </a:r>
            <a:br>
              <a:rPr lang="en-US" sz="2000" dirty="0"/>
            </a:br>
            <a:r>
              <a:rPr lang="en-US" sz="2000" dirty="0"/>
              <a:t>→ </a:t>
            </a:r>
            <a:r>
              <a:rPr lang="en-US" sz="2000" dirty="0" err="1"/>
              <a:t>težina</a:t>
            </a:r>
            <a:r>
              <a:rPr lang="en-US" sz="2000" dirty="0"/>
              <a:t> = </a:t>
            </a:r>
            <a:r>
              <a:rPr lang="en-US" sz="2000" dirty="0" err="1"/>
              <a:t>narušeno</a:t>
            </a:r>
            <a:r>
              <a:rPr lang="en-US" sz="2000" dirty="0"/>
              <a:t> </a:t>
            </a:r>
            <a:r>
              <a:rPr lang="en-US" sz="2000" dirty="0" err="1"/>
              <a:t>lično</a:t>
            </a:r>
            <a:r>
              <a:rPr lang="en-US" sz="2000" dirty="0"/>
              <a:t> + </a:t>
            </a:r>
            <a:r>
              <a:rPr lang="en-US" sz="2000" dirty="0" err="1"/>
              <a:t>interpersonalno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000" b="1" dirty="0" err="1"/>
              <a:t>Nivoi</a:t>
            </a:r>
            <a:r>
              <a:rPr lang="en-US" sz="2000" b="1" dirty="0"/>
              <a:t> </a:t>
            </a:r>
            <a:r>
              <a:rPr lang="en-US" sz="2000" b="1" dirty="0" err="1"/>
              <a:t>težine</a:t>
            </a:r>
            <a:r>
              <a:rPr lang="en-US" sz="2000" b="1" dirty="0"/>
              <a:t> PL u ICD-11</a:t>
            </a:r>
          </a:p>
          <a:p>
            <a:pPr>
              <a:buNone/>
            </a:pPr>
            <a:r>
              <a:rPr lang="en-US" sz="2000" b="1" dirty="0"/>
              <a:t>1. </a:t>
            </a:r>
            <a:r>
              <a:rPr lang="en-US" sz="2000" b="1" dirty="0" err="1"/>
              <a:t>Blagi</a:t>
            </a:r>
            <a:r>
              <a:rPr lang="en-US" sz="2000" b="1" dirty="0"/>
              <a:t> PL</a:t>
            </a:r>
          </a:p>
          <a:p>
            <a:pPr>
              <a:buNone/>
            </a:pPr>
            <a:r>
              <a:rPr lang="en-US" sz="2000" dirty="0"/>
              <a:t>    – </a:t>
            </a:r>
            <a:r>
              <a:rPr lang="en-US" sz="2000" dirty="0" err="1"/>
              <a:t>Pogađa</a:t>
            </a:r>
            <a:r>
              <a:rPr lang="en-US" sz="2000" dirty="0"/>
              <a:t> </a:t>
            </a:r>
            <a:r>
              <a:rPr lang="en-US" sz="2000" i="1" dirty="0" err="1"/>
              <a:t>neka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ne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sva</a:t>
            </a:r>
            <a:r>
              <a:rPr lang="en-US" sz="2000" dirty="0"/>
              <a:t> </a:t>
            </a:r>
            <a:r>
              <a:rPr lang="en-US" sz="2000" dirty="0" err="1"/>
              <a:t>područja</a:t>
            </a:r>
            <a:r>
              <a:rPr lang="en-US" sz="2000" dirty="0"/>
              <a:t> </a:t>
            </a:r>
            <a:r>
              <a:rPr lang="en-US" sz="2000" dirty="0" err="1"/>
              <a:t>funkcionisanja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Poteškoće</a:t>
            </a:r>
            <a:r>
              <a:rPr lang="en-US" sz="2000" dirty="0"/>
              <a:t> u </a:t>
            </a:r>
            <a:r>
              <a:rPr lang="en-US" sz="2000" dirty="0" err="1"/>
              <a:t>odnosima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u </a:t>
            </a:r>
            <a:r>
              <a:rPr lang="en-US" sz="2000" dirty="0" err="1"/>
              <a:t>ispunjavanju</a:t>
            </a:r>
            <a:r>
              <a:rPr lang="en-US" sz="2000" dirty="0"/>
              <a:t> </a:t>
            </a:r>
            <a:r>
              <a:rPr lang="en-US" sz="2000" dirty="0" err="1"/>
              <a:t>uloga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postoje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adekvatne</a:t>
            </a:r>
            <a:r>
              <a:rPr lang="en-US" sz="2000" dirty="0"/>
              <a:t> </a:t>
            </a:r>
            <a:r>
              <a:rPr lang="en-US" sz="2000" dirty="0" err="1"/>
              <a:t>funkcije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Problematična</a:t>
            </a:r>
            <a:r>
              <a:rPr lang="en-US" sz="2000" dirty="0"/>
              <a:t> </a:t>
            </a:r>
            <a:r>
              <a:rPr lang="en-US" sz="2000" dirty="0" err="1"/>
              <a:t>područja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b="1" dirty="0" err="1"/>
              <a:t>ograničena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blaža</a:t>
            </a:r>
            <a:br>
              <a:rPr lang="en-US" sz="2000" dirty="0"/>
            </a:br>
            <a:endParaRPr lang="en-US" sz="2000" dirty="0"/>
          </a:p>
          <a:p>
            <a:pPr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Umereni</a:t>
            </a:r>
            <a:r>
              <a:rPr lang="en-US" sz="2000" b="1" dirty="0"/>
              <a:t> PL</a:t>
            </a:r>
          </a:p>
          <a:p>
            <a:pPr>
              <a:buNone/>
            </a:pPr>
            <a:r>
              <a:rPr lang="en-US" sz="2000" dirty="0"/>
              <a:t>    – </a:t>
            </a:r>
            <a:r>
              <a:rPr lang="en-US" sz="2000" dirty="0" err="1"/>
              <a:t>Pogađa</a:t>
            </a:r>
            <a:r>
              <a:rPr lang="en-US" sz="2000" dirty="0"/>
              <a:t> </a:t>
            </a:r>
            <a:r>
              <a:rPr lang="en-US" sz="2000" i="1" dirty="0" err="1"/>
              <a:t>više</a:t>
            </a:r>
            <a:r>
              <a:rPr lang="en-US" sz="2000" i="1" dirty="0"/>
              <a:t> </a:t>
            </a:r>
            <a:r>
              <a:rPr lang="en-US" sz="2000" i="1" dirty="0" err="1"/>
              <a:t>oblasti</a:t>
            </a:r>
            <a:r>
              <a:rPr lang="en-US" sz="2000" dirty="0"/>
              <a:t> </a:t>
            </a:r>
            <a:r>
              <a:rPr lang="en-US" sz="2000" dirty="0" err="1"/>
              <a:t>funkcionisanja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Problemi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identitetom</a:t>
            </a:r>
            <a:r>
              <a:rPr lang="en-US" sz="2000" dirty="0"/>
              <a:t>, </a:t>
            </a:r>
            <a:r>
              <a:rPr lang="en-US" sz="2000" dirty="0" err="1"/>
              <a:t>bliskošću</a:t>
            </a:r>
            <a:r>
              <a:rPr lang="en-US" sz="2000" dirty="0"/>
              <a:t>, </a:t>
            </a:r>
            <a:r>
              <a:rPr lang="en-US" sz="2000" dirty="0" err="1"/>
              <a:t>kontrolom</a:t>
            </a:r>
            <a:r>
              <a:rPr lang="en-US" sz="2000" dirty="0"/>
              <a:t> </a:t>
            </a:r>
            <a:r>
              <a:rPr lang="en-US" sz="2000" dirty="0" err="1"/>
              <a:t>impulsa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Odnosi</a:t>
            </a:r>
            <a:r>
              <a:rPr lang="en-US" sz="2000" dirty="0"/>
              <a:t> </a:t>
            </a:r>
            <a:r>
              <a:rPr lang="en-US" sz="2000" dirty="0" err="1"/>
              <a:t>često</a:t>
            </a:r>
            <a:r>
              <a:rPr lang="en-US" sz="2000" dirty="0"/>
              <a:t> </a:t>
            </a:r>
            <a:r>
              <a:rPr lang="en-US" sz="2000" dirty="0" err="1"/>
              <a:t>obeleženi</a:t>
            </a:r>
            <a:r>
              <a:rPr lang="en-US" sz="2000" dirty="0"/>
              <a:t> </a:t>
            </a:r>
            <a:r>
              <a:rPr lang="en-US" sz="2000" dirty="0" err="1"/>
              <a:t>konfliktom</a:t>
            </a:r>
            <a:r>
              <a:rPr lang="en-US" sz="2000" dirty="0"/>
              <a:t>, </a:t>
            </a:r>
            <a:r>
              <a:rPr lang="en-US" sz="2000" dirty="0" err="1"/>
              <a:t>izbegavanjem</a:t>
            </a:r>
            <a:r>
              <a:rPr lang="en-US" sz="2000" dirty="0"/>
              <a:t>, </a:t>
            </a:r>
            <a:r>
              <a:rPr lang="en-US" sz="2000" dirty="0" err="1"/>
              <a:t>povlačenjem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zavisnošću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Karakteristične</a:t>
            </a:r>
            <a:r>
              <a:rPr lang="en-US" sz="2000" dirty="0"/>
              <a:t> </a:t>
            </a:r>
            <a:r>
              <a:rPr lang="en-US" sz="2000" dirty="0" err="1"/>
              <a:t>ozbiljne</a:t>
            </a:r>
            <a:r>
              <a:rPr lang="en-US" sz="2000" dirty="0"/>
              <a:t> </a:t>
            </a:r>
            <a:r>
              <a:rPr lang="en-US" sz="2000" dirty="0" err="1"/>
              <a:t>teškoće</a:t>
            </a:r>
            <a:r>
              <a:rPr lang="en-US" sz="2000" dirty="0"/>
              <a:t> u </a:t>
            </a:r>
            <a:r>
              <a:rPr lang="en-US" sz="2000" dirty="0" err="1"/>
              <a:t>interpersonalnom</a:t>
            </a:r>
            <a:r>
              <a:rPr lang="en-US" sz="2000" dirty="0"/>
              <a:t> </a:t>
            </a:r>
            <a:r>
              <a:rPr lang="en-US" sz="2000" dirty="0" err="1"/>
              <a:t>funkcionisanju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/>
              <a:t>3. Težak PL</a:t>
            </a:r>
          </a:p>
          <a:p>
            <a:pPr>
              <a:buNone/>
            </a:pPr>
            <a:r>
              <a:rPr lang="en-US" sz="2000" dirty="0"/>
              <a:t>    – </a:t>
            </a:r>
            <a:r>
              <a:rPr lang="en-US" sz="2000" dirty="0" err="1"/>
              <a:t>Ozbiljno</a:t>
            </a:r>
            <a:r>
              <a:rPr lang="en-US" sz="2000" dirty="0"/>
              <a:t> </a:t>
            </a:r>
            <a:r>
              <a:rPr lang="en-US" sz="2000" dirty="0" err="1"/>
              <a:t>narušene</a:t>
            </a:r>
            <a:r>
              <a:rPr lang="en-US" sz="2000" dirty="0"/>
              <a:t> </a:t>
            </a:r>
            <a:r>
              <a:rPr lang="en-US" sz="2000" dirty="0" err="1"/>
              <a:t>predstave</a:t>
            </a:r>
            <a:r>
              <a:rPr lang="en-US" sz="2000" dirty="0"/>
              <a:t> </a:t>
            </a:r>
            <a:r>
              <a:rPr lang="en-US" sz="2000" dirty="0" err="1"/>
              <a:t>sebe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Veliki</a:t>
            </a:r>
            <a:r>
              <a:rPr lang="en-US" sz="2000" dirty="0"/>
              <a:t> </a:t>
            </a:r>
            <a:r>
              <a:rPr lang="en-US" sz="2000" dirty="0" err="1"/>
              <a:t>problemi</a:t>
            </a:r>
            <a:r>
              <a:rPr lang="en-US" sz="2000" dirty="0"/>
              <a:t> u </a:t>
            </a:r>
            <a:r>
              <a:rPr lang="en-US" sz="2000" dirty="0" err="1"/>
              <a:t>odnosima</a:t>
            </a:r>
            <a:r>
              <a:rPr lang="en-US" sz="2000" dirty="0"/>
              <a:t>, </a:t>
            </a:r>
            <a:r>
              <a:rPr lang="en-US" sz="2000" dirty="0" err="1"/>
              <a:t>poslu</a:t>
            </a:r>
            <a:r>
              <a:rPr lang="en-US" sz="2000" dirty="0"/>
              <a:t>, </a:t>
            </a:r>
            <a:r>
              <a:rPr lang="en-US" sz="2000" dirty="0" err="1"/>
              <a:t>svakodnevnim</a:t>
            </a:r>
            <a:r>
              <a:rPr lang="en-US" sz="2000" dirty="0"/>
              <a:t> </a:t>
            </a:r>
            <a:r>
              <a:rPr lang="en-US" sz="2000" dirty="0" err="1"/>
              <a:t>ulogama</a:t>
            </a:r>
            <a:br>
              <a:rPr lang="en-US" sz="2000" dirty="0"/>
            </a:br>
            <a:r>
              <a:rPr lang="en-US" sz="2000" dirty="0"/>
              <a:t>– </a:t>
            </a:r>
            <a:r>
              <a:rPr lang="en-US" sz="2000" dirty="0" err="1"/>
              <a:t>Specifične</a:t>
            </a:r>
            <a:r>
              <a:rPr lang="en-US" sz="2000" dirty="0"/>
              <a:t> </a:t>
            </a:r>
            <a:r>
              <a:rPr lang="en-US" sz="2000" dirty="0" err="1"/>
              <a:t>manifestacije</a:t>
            </a:r>
            <a:r>
              <a:rPr lang="en-US" sz="2000" dirty="0"/>
              <a:t> PL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b="1" dirty="0" err="1"/>
              <a:t>većinu</a:t>
            </a:r>
            <a:r>
              <a:rPr lang="en-US" sz="2000" b="1" dirty="0"/>
              <a:t> </a:t>
            </a:r>
            <a:r>
              <a:rPr lang="en-US" sz="2000" b="1" dirty="0" err="1"/>
              <a:t>ili</a:t>
            </a:r>
            <a:r>
              <a:rPr lang="en-US" sz="2000" b="1" dirty="0"/>
              <a:t> </a:t>
            </a:r>
            <a:r>
              <a:rPr lang="en-US" sz="2000" b="1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oblasti</a:t>
            </a:r>
            <a:r>
              <a:rPr lang="en-US" sz="2000" dirty="0"/>
              <a:t> </a:t>
            </a:r>
            <a:r>
              <a:rPr lang="en-US" sz="2000" dirty="0" err="1"/>
              <a:t>funkcionisanja</a:t>
            </a:r>
            <a:endParaRPr lang="en-US" sz="2000" dirty="0"/>
          </a:p>
          <a:p>
            <a:pPr>
              <a:lnSpc>
                <a:spcPct val="70000"/>
              </a:lnSpc>
              <a:buFont typeface="Arial" charset="0"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669"/>
            <a:ext cx="10515600" cy="1325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Kvalifikator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obrazaca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9344"/>
            <a:ext cx="10994136" cy="4883531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dirty="0"/>
              <a:t>Kada </a:t>
            </a:r>
            <a:r>
              <a:rPr lang="en-US" sz="2000" dirty="0" err="1"/>
              <a:t>osoba</a:t>
            </a:r>
            <a:r>
              <a:rPr lang="en-US" sz="2000" dirty="0"/>
              <a:t> </a:t>
            </a:r>
            <a:r>
              <a:rPr lang="en-US" sz="2000" dirty="0" err="1"/>
              <a:t>pokazuje</a:t>
            </a:r>
            <a:r>
              <a:rPr lang="en-US" sz="2000" dirty="0"/>
              <a:t> </a:t>
            </a:r>
            <a:r>
              <a:rPr lang="en-US" sz="2000" b="1" dirty="0" err="1"/>
              <a:t>obrazac</a:t>
            </a:r>
            <a:r>
              <a:rPr lang="en-US" sz="2000" b="1" dirty="0"/>
              <a:t> </a:t>
            </a:r>
            <a:r>
              <a:rPr lang="en-US" sz="2000" b="1" dirty="0" err="1"/>
              <a:t>nestabilnih</a:t>
            </a:r>
            <a:r>
              <a:rPr lang="en-US" sz="2000" b="1" dirty="0"/>
              <a:t> </a:t>
            </a:r>
            <a:r>
              <a:rPr lang="en-US" sz="2000" b="1" dirty="0" err="1"/>
              <a:t>odnosa</a:t>
            </a:r>
            <a:r>
              <a:rPr lang="en-US" sz="2000" b="1" dirty="0"/>
              <a:t>, </a:t>
            </a:r>
            <a:r>
              <a:rPr lang="en-US" sz="2000" b="1" dirty="0" err="1"/>
              <a:t>identiteta</a:t>
            </a:r>
            <a:r>
              <a:rPr lang="en-US" sz="2000" b="1" dirty="0"/>
              <a:t>, </a:t>
            </a:r>
            <a:r>
              <a:rPr lang="en-US" sz="2000" b="1" dirty="0" err="1"/>
              <a:t>afekata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impulsa</a:t>
            </a:r>
            <a:r>
              <a:rPr lang="en-US" sz="2000" dirty="0"/>
              <a:t>, </a:t>
            </a:r>
            <a:r>
              <a:rPr lang="en-US" sz="2000" dirty="0" err="1"/>
              <a:t>procenjuje</a:t>
            </a:r>
            <a:r>
              <a:rPr lang="en-US" sz="2000" dirty="0"/>
              <a:t> se </a:t>
            </a:r>
            <a:r>
              <a:rPr lang="en-US" sz="2000" dirty="0" err="1"/>
              <a:t>prisustvo</a:t>
            </a:r>
            <a:r>
              <a:rPr lang="en-US" sz="2000" dirty="0"/>
              <a:t> </a:t>
            </a:r>
            <a:r>
              <a:rPr lang="en-US" sz="2000" dirty="0" err="1"/>
              <a:t>sledećeg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b="1" dirty="0" err="1"/>
              <a:t>Specifični</a:t>
            </a:r>
            <a:r>
              <a:rPr lang="en-US" sz="2000" b="1" dirty="0"/>
              <a:t> </a:t>
            </a:r>
            <a:r>
              <a:rPr lang="en-US" sz="2000" b="1" dirty="0" err="1"/>
              <a:t>indikatori</a:t>
            </a:r>
            <a:r>
              <a:rPr lang="en-US" sz="2000" b="1" dirty="0"/>
              <a:t> (≥5):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Intenzivan</a:t>
            </a:r>
            <a:r>
              <a:rPr lang="en-US" sz="2000" dirty="0"/>
              <a:t> </a:t>
            </a:r>
            <a:r>
              <a:rPr lang="en-US" sz="2000" dirty="0" err="1"/>
              <a:t>strah</a:t>
            </a:r>
            <a:r>
              <a:rPr lang="en-US" sz="2000" dirty="0"/>
              <a:t> od </a:t>
            </a:r>
            <a:r>
              <a:rPr lang="en-US" sz="2000" dirty="0" err="1"/>
              <a:t>napuštanja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Nestabilni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intenzivni</a:t>
            </a:r>
            <a:r>
              <a:rPr lang="en-US" sz="2000" dirty="0"/>
              <a:t> </a:t>
            </a:r>
            <a:r>
              <a:rPr lang="en-US" sz="2000" dirty="0" err="1"/>
              <a:t>odnosi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Poremećaj</a:t>
            </a:r>
            <a:r>
              <a:rPr lang="en-US" sz="2000" dirty="0"/>
              <a:t> </a:t>
            </a:r>
            <a:r>
              <a:rPr lang="en-US" sz="2000" dirty="0" err="1"/>
              <a:t>identiteta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Impulsivno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rizično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Ponavljajuće</a:t>
            </a:r>
            <a:r>
              <a:rPr lang="en-US" sz="2000" dirty="0"/>
              <a:t> </a:t>
            </a:r>
            <a:r>
              <a:rPr lang="en-US" sz="2000" dirty="0" err="1"/>
              <a:t>samopovređivanje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Emocionalna</a:t>
            </a:r>
            <a:r>
              <a:rPr lang="en-US" sz="2000" dirty="0"/>
              <a:t> </a:t>
            </a:r>
            <a:r>
              <a:rPr lang="en-US" sz="2000" dirty="0" err="1"/>
              <a:t>reaktivnost</a:t>
            </a:r>
            <a:r>
              <a:rPr lang="en-US" sz="2000" dirty="0"/>
              <a:t> / </a:t>
            </a:r>
            <a:r>
              <a:rPr lang="en-US" sz="2000" dirty="0" err="1"/>
              <a:t>nestabilnost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Hronični</a:t>
            </a:r>
            <a:r>
              <a:rPr lang="en-US" sz="2000" dirty="0"/>
              <a:t> </a:t>
            </a:r>
            <a:r>
              <a:rPr lang="en-US" sz="2000" dirty="0" err="1"/>
              <a:t>osećaj</a:t>
            </a:r>
            <a:r>
              <a:rPr lang="en-US" sz="2000" dirty="0"/>
              <a:t> </a:t>
            </a:r>
            <a:r>
              <a:rPr lang="en-US" sz="2000" dirty="0" err="1"/>
              <a:t>praznine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Intenzivan</a:t>
            </a:r>
            <a:r>
              <a:rPr lang="en-US" sz="2000" dirty="0"/>
              <a:t> </a:t>
            </a:r>
            <a:r>
              <a:rPr lang="en-US" sz="2000" dirty="0" err="1"/>
              <a:t>bes</a:t>
            </a:r>
            <a:r>
              <a:rPr lang="en-US" sz="2000" dirty="0"/>
              <a:t>, </a:t>
            </a:r>
            <a:r>
              <a:rPr lang="en-US" sz="2000" dirty="0" err="1"/>
              <a:t>slabija</a:t>
            </a:r>
            <a:r>
              <a:rPr lang="en-US" sz="2000" dirty="0"/>
              <a:t> </a:t>
            </a:r>
            <a:r>
              <a:rPr lang="en-US" sz="2000" dirty="0" err="1"/>
              <a:t>kontrola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Prolazni</a:t>
            </a:r>
            <a:r>
              <a:rPr lang="en-US" sz="2000" dirty="0"/>
              <a:t> </a:t>
            </a:r>
            <a:r>
              <a:rPr lang="en-US" sz="2000" dirty="0" err="1"/>
              <a:t>disocijativni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psihotični</a:t>
            </a:r>
            <a:r>
              <a:rPr lang="en-US" sz="2000" dirty="0"/>
              <a:t> </a:t>
            </a:r>
            <a:r>
              <a:rPr lang="en-US" sz="2000" dirty="0" err="1"/>
              <a:t>simptomi</a:t>
            </a:r>
            <a:r>
              <a:rPr lang="en-US" sz="2000" dirty="0"/>
              <a:t> pod </a:t>
            </a:r>
            <a:r>
              <a:rPr lang="en-US" sz="2000" dirty="0" err="1"/>
              <a:t>stresom</a:t>
            </a:r>
            <a:endParaRPr lang="en-US" sz="2000" dirty="0"/>
          </a:p>
          <a:p>
            <a:pPr>
              <a:lnSpc>
                <a:spcPct val="7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838200" y="215900"/>
            <a:ext cx="10515600" cy="1325563"/>
          </a:xfrm>
        </p:spPr>
        <p:txBody>
          <a:bodyPr/>
          <a:lstStyle/>
          <a:p>
            <a:pPr algn="ctr"/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ICD-11: domeni crta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855663" y="1393824"/>
            <a:ext cx="10515600" cy="480580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5 </a:t>
            </a:r>
            <a:r>
              <a:rPr lang="en-US" sz="2400" b="1" dirty="0" err="1"/>
              <a:t>domena</a:t>
            </a:r>
            <a:r>
              <a:rPr lang="en-US" sz="2400" b="1" dirty="0"/>
              <a:t> </a:t>
            </a:r>
            <a:r>
              <a:rPr lang="en-US" sz="2400" b="1" dirty="0" err="1"/>
              <a:t>crta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 </a:t>
            </a:r>
            <a:r>
              <a:rPr lang="en-US" sz="2400" b="1" dirty="0" err="1"/>
              <a:t>Negativni</a:t>
            </a:r>
            <a:r>
              <a:rPr lang="en-US" sz="2400" b="1" dirty="0"/>
              <a:t> </a:t>
            </a:r>
            <a:r>
              <a:rPr lang="en-US" sz="2400" b="1" dirty="0" err="1"/>
              <a:t>afektivitet</a:t>
            </a:r>
            <a:r>
              <a:rPr lang="en-US" sz="2400" dirty="0"/>
              <a:t> – </a:t>
            </a:r>
            <a:r>
              <a:rPr lang="en-US" sz="2400" dirty="0" err="1"/>
              <a:t>emocionalna</a:t>
            </a:r>
            <a:r>
              <a:rPr lang="en-US" sz="2400" dirty="0"/>
              <a:t> </a:t>
            </a:r>
            <a:r>
              <a:rPr lang="en-US" sz="2400" dirty="0" err="1"/>
              <a:t>labilnost</a:t>
            </a:r>
            <a:r>
              <a:rPr lang="en-US" sz="2400" dirty="0"/>
              <a:t>, </a:t>
            </a:r>
            <a:r>
              <a:rPr lang="en-US" sz="2400" dirty="0" err="1"/>
              <a:t>intenzivne</a:t>
            </a:r>
            <a:r>
              <a:rPr lang="en-US" sz="2400" dirty="0"/>
              <a:t> </a:t>
            </a:r>
            <a:r>
              <a:rPr lang="en-US" sz="2400" dirty="0" err="1"/>
              <a:t>negativne</a:t>
            </a:r>
            <a:r>
              <a:rPr lang="en-US" sz="2400" dirty="0"/>
              <a:t> </a:t>
            </a:r>
            <a:r>
              <a:rPr lang="en-US" sz="2400" dirty="0" err="1"/>
              <a:t>emocije</a:t>
            </a:r>
            <a:r>
              <a:rPr lang="en-US" sz="2400" dirty="0"/>
              <a:t>, </a:t>
            </a:r>
            <a:r>
              <a:rPr lang="en-US" sz="2400" dirty="0" err="1"/>
              <a:t>slaba</a:t>
            </a:r>
            <a:r>
              <a:rPr lang="en-US" sz="2400" dirty="0"/>
              <a:t> </a:t>
            </a:r>
            <a:r>
              <a:rPr lang="en-US" sz="2400" dirty="0" err="1"/>
              <a:t>regulacija</a:t>
            </a:r>
            <a:r>
              <a:rPr lang="en-US" sz="2400" dirty="0"/>
              <a:t>, </a:t>
            </a:r>
            <a:r>
              <a:rPr lang="en-US" sz="2400" dirty="0" err="1"/>
              <a:t>nisko</a:t>
            </a:r>
            <a:r>
              <a:rPr lang="en-US" sz="2400" dirty="0"/>
              <a:t> </a:t>
            </a:r>
            <a:r>
              <a:rPr lang="en-US" sz="2400" dirty="0" err="1"/>
              <a:t>samopoštovanje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 </a:t>
            </a:r>
            <a:r>
              <a:rPr lang="en-US" sz="2400" b="1" dirty="0" err="1"/>
              <a:t>Odvojenost</a:t>
            </a:r>
            <a:r>
              <a:rPr lang="en-US" sz="2400" dirty="0"/>
              <a:t> – </a:t>
            </a:r>
            <a:r>
              <a:rPr lang="en-US" sz="2400" dirty="0" err="1"/>
              <a:t>socijalna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emocionalna</a:t>
            </a:r>
            <a:r>
              <a:rPr lang="en-US" sz="2400" dirty="0"/>
              <a:t> </a:t>
            </a:r>
            <a:r>
              <a:rPr lang="en-US" sz="2400" dirty="0" err="1"/>
              <a:t>distanca</a:t>
            </a:r>
            <a:r>
              <a:rPr lang="en-US" sz="2400" dirty="0"/>
              <a:t>, </a:t>
            </a:r>
            <a:r>
              <a:rPr lang="en-US" sz="2400" dirty="0" err="1"/>
              <a:t>povlačenje</a:t>
            </a:r>
            <a:r>
              <a:rPr lang="en-US" sz="2400" dirty="0"/>
              <a:t>, </a:t>
            </a:r>
            <a:r>
              <a:rPr lang="en-US" sz="2400" dirty="0" err="1"/>
              <a:t>smanjena</a:t>
            </a:r>
            <a:r>
              <a:rPr lang="en-US" sz="2400" dirty="0"/>
              <a:t> </a:t>
            </a:r>
            <a:r>
              <a:rPr lang="en-US" sz="2400" dirty="0" err="1"/>
              <a:t>toplina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 </a:t>
            </a:r>
            <a:r>
              <a:rPr lang="en-US" sz="2400" b="1" dirty="0" err="1"/>
              <a:t>Disocijalnost</a:t>
            </a:r>
            <a:r>
              <a:rPr lang="en-US" sz="2400" dirty="0"/>
              <a:t> – </a:t>
            </a:r>
            <a:r>
              <a:rPr lang="en-US" sz="2400" dirty="0" err="1"/>
              <a:t>kršenje</a:t>
            </a:r>
            <a:r>
              <a:rPr lang="en-US" sz="2400" dirty="0"/>
              <a:t> </a:t>
            </a:r>
            <a:r>
              <a:rPr lang="en-US" sz="2400" dirty="0" err="1"/>
              <a:t>tuđih</a:t>
            </a:r>
            <a:r>
              <a:rPr lang="en-US" sz="2400" dirty="0"/>
              <a:t> </a:t>
            </a:r>
            <a:r>
              <a:rPr lang="en-US" sz="2400" dirty="0" err="1"/>
              <a:t>prava</a:t>
            </a:r>
            <a:r>
              <a:rPr lang="en-US" sz="2400" dirty="0"/>
              <a:t>, </a:t>
            </a:r>
            <a:r>
              <a:rPr lang="en-US" sz="2400" dirty="0" err="1"/>
              <a:t>nedostatak</a:t>
            </a:r>
            <a:r>
              <a:rPr lang="en-US" sz="2400" dirty="0"/>
              <a:t> </a:t>
            </a:r>
            <a:r>
              <a:rPr lang="en-US" sz="2400" dirty="0" err="1"/>
              <a:t>empatije</a:t>
            </a:r>
            <a:r>
              <a:rPr lang="en-US" sz="2400" dirty="0"/>
              <a:t>, </a:t>
            </a:r>
            <a:r>
              <a:rPr lang="en-US" sz="2400" dirty="0" err="1"/>
              <a:t>egocentričnost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Dezinhibicija</a:t>
            </a:r>
            <a:r>
              <a:rPr lang="en-US" sz="2400" dirty="0"/>
              <a:t> – </a:t>
            </a:r>
            <a:r>
              <a:rPr lang="en-US" sz="2400" dirty="0" err="1"/>
              <a:t>impulsivnost</a:t>
            </a:r>
            <a:r>
              <a:rPr lang="en-US" sz="2400" dirty="0"/>
              <a:t>, </a:t>
            </a:r>
            <a:r>
              <a:rPr lang="en-US" sz="2400" dirty="0" err="1"/>
              <a:t>distraktibilnost</a:t>
            </a:r>
            <a:r>
              <a:rPr lang="en-US" sz="2400" dirty="0"/>
              <a:t>, </a:t>
            </a:r>
            <a:r>
              <a:rPr lang="en-US" sz="2400" dirty="0" err="1"/>
              <a:t>neodgovornost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 </a:t>
            </a:r>
            <a:r>
              <a:rPr lang="en-US" sz="2400" b="1" dirty="0" err="1"/>
              <a:t>Anankastija</a:t>
            </a:r>
            <a:r>
              <a:rPr lang="en-US" sz="2400" dirty="0"/>
              <a:t> – </a:t>
            </a:r>
            <a:r>
              <a:rPr lang="en-US" sz="2400" dirty="0" err="1"/>
              <a:t>rigidnost</a:t>
            </a:r>
            <a:r>
              <a:rPr lang="en-US" sz="2400" dirty="0"/>
              <a:t>, </a:t>
            </a:r>
            <a:r>
              <a:rPr lang="en-US" sz="2400" dirty="0" err="1"/>
              <a:t>perfekcionizam</a:t>
            </a:r>
            <a:r>
              <a:rPr lang="en-US" sz="2400" dirty="0"/>
              <a:t>, </a:t>
            </a:r>
            <a:r>
              <a:rPr lang="en-US" sz="2400" dirty="0" err="1"/>
              <a:t>preterana</a:t>
            </a:r>
            <a:r>
              <a:rPr lang="en-US" sz="2400" dirty="0"/>
              <a:t> </a:t>
            </a:r>
            <a:r>
              <a:rPr lang="en-US" sz="2400" dirty="0" err="1"/>
              <a:t>potreba</a:t>
            </a:r>
            <a:r>
              <a:rPr lang="en-US" sz="2400" dirty="0"/>
              <a:t> za </a:t>
            </a:r>
            <a:r>
              <a:rPr lang="en-US" sz="2400" dirty="0" err="1"/>
              <a:t>kontrolom</a:t>
            </a:r>
            <a:endParaRPr lang="en-US" sz="2400" dirty="0"/>
          </a:p>
          <a:p>
            <a:pPr>
              <a:buNone/>
            </a:pPr>
            <a:r>
              <a:rPr lang="en-US" sz="2400" b="1" dirty="0" err="1"/>
              <a:t>Šta</a:t>
            </a:r>
            <a:r>
              <a:rPr lang="en-US" sz="2400" b="1" dirty="0"/>
              <a:t> ICD-11 </a:t>
            </a:r>
            <a:r>
              <a:rPr lang="en-US" sz="2400" b="1" dirty="0" err="1"/>
              <a:t>više</a:t>
            </a:r>
            <a:r>
              <a:rPr lang="en-US" sz="2400" b="1" dirty="0"/>
              <a:t> ne </a:t>
            </a:r>
            <a:r>
              <a:rPr lang="en-US" sz="2400" b="1" dirty="0" err="1"/>
              <a:t>radi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– Ne </a:t>
            </a:r>
            <a:r>
              <a:rPr lang="en-US" sz="2400" dirty="0" err="1"/>
              <a:t>koristi</a:t>
            </a:r>
            <a:r>
              <a:rPr lang="en-US" sz="2400" dirty="0"/>
              <a:t> stare </a:t>
            </a:r>
            <a:r>
              <a:rPr lang="en-US" sz="2400" dirty="0" err="1"/>
              <a:t>nazive</a:t>
            </a:r>
            <a:r>
              <a:rPr lang="en-US" sz="2400" dirty="0"/>
              <a:t> </a:t>
            </a:r>
            <a:r>
              <a:rPr lang="en-US" sz="2400" dirty="0" err="1"/>
              <a:t>kategorija</a:t>
            </a:r>
            <a:r>
              <a:rPr lang="en-US" sz="2400" dirty="0"/>
              <a:t> PL</a:t>
            </a:r>
            <a:br>
              <a:rPr lang="en-US" sz="2400" dirty="0"/>
            </a:br>
            <a:r>
              <a:rPr lang="en-US" sz="2400" dirty="0"/>
              <a:t>– Ne </a:t>
            </a:r>
            <a:r>
              <a:rPr lang="en-US" sz="2400" dirty="0" err="1"/>
              <a:t>postoji</a:t>
            </a:r>
            <a:r>
              <a:rPr lang="en-US" sz="2400" dirty="0"/>
              <a:t> </a:t>
            </a:r>
            <a:r>
              <a:rPr lang="en-US" sz="2400" dirty="0" err="1"/>
              <a:t>kodiranje</a:t>
            </a:r>
            <a:r>
              <a:rPr lang="en-US" sz="2400" dirty="0"/>
              <a:t> „</a:t>
            </a:r>
            <a:r>
              <a:rPr lang="en-US" sz="2400" dirty="0" err="1"/>
              <a:t>granični</a:t>
            </a:r>
            <a:r>
              <a:rPr lang="en-US" sz="2400" dirty="0"/>
              <a:t>“, „</a:t>
            </a:r>
            <a:r>
              <a:rPr lang="en-US" sz="2400" dirty="0" err="1"/>
              <a:t>paranoidni</a:t>
            </a:r>
            <a:r>
              <a:rPr lang="en-US" sz="2400" dirty="0"/>
              <a:t>“, „</a:t>
            </a:r>
            <a:r>
              <a:rPr lang="en-US" sz="2400" dirty="0" err="1"/>
              <a:t>narcistički</a:t>
            </a:r>
            <a:r>
              <a:rPr lang="en-US" sz="2400" dirty="0"/>
              <a:t>“…</a:t>
            </a:r>
            <a:br>
              <a:rPr lang="en-US" sz="2400"/>
            </a:br>
            <a:endParaRPr lang="en-US" sz="2400"/>
          </a:p>
          <a:p>
            <a:pPr algn="ctr">
              <a:buNone/>
            </a:pPr>
            <a:r>
              <a:rPr lang="en-US" sz="2400" b="1"/>
              <a:t>SVI </a:t>
            </a:r>
            <a:r>
              <a:rPr lang="en-US" sz="2400" b="1" dirty="0" err="1"/>
              <a:t>specifični</a:t>
            </a:r>
            <a:r>
              <a:rPr lang="en-US" sz="2400" b="1" dirty="0"/>
              <a:t> PL </a:t>
            </a:r>
            <a:r>
              <a:rPr lang="en-US" sz="2400" b="1" dirty="0" err="1"/>
              <a:t>su</a:t>
            </a:r>
            <a:r>
              <a:rPr lang="en-US" sz="2400" b="1" dirty="0"/>
              <a:t> </a:t>
            </a:r>
            <a:r>
              <a:rPr lang="en-US" sz="2400" b="1" dirty="0" err="1"/>
              <a:t>eliminisani</a:t>
            </a:r>
            <a:r>
              <a:rPr lang="en-US" sz="2400" b="1" dirty="0"/>
              <a:t>; </a:t>
            </a:r>
            <a:r>
              <a:rPr lang="en-US" sz="2400" b="1" dirty="0" err="1"/>
              <a:t>ostaje</a:t>
            </a:r>
            <a:r>
              <a:rPr lang="en-US" sz="2400" b="1" dirty="0"/>
              <a:t> </a:t>
            </a:r>
            <a:r>
              <a:rPr lang="en-US" sz="2400" b="1" i="1" dirty="0" err="1"/>
              <a:t>težina</a:t>
            </a:r>
            <a:r>
              <a:rPr lang="en-US" sz="2400" b="1" i="1" dirty="0"/>
              <a:t> </a:t>
            </a:r>
            <a:r>
              <a:rPr lang="en-US" sz="2400" b="1" i="1" dirty="0" err="1"/>
              <a:t>poremećaja</a:t>
            </a:r>
            <a:r>
              <a:rPr lang="en-US" sz="2400" b="1" i="1" dirty="0"/>
              <a:t> + </a:t>
            </a:r>
            <a:r>
              <a:rPr lang="en-US" sz="2400" b="1" i="1" dirty="0" err="1"/>
              <a:t>kombinacija</a:t>
            </a:r>
            <a:r>
              <a:rPr lang="en-US" sz="2400" b="1" i="1" dirty="0"/>
              <a:t> </a:t>
            </a:r>
            <a:r>
              <a:rPr lang="en-US" sz="2400" b="1" i="1" dirty="0" err="1"/>
              <a:t>crta</a:t>
            </a:r>
            <a:endParaRPr lang="en-US" sz="2400" b="1" dirty="0"/>
          </a:p>
          <a:p>
            <a:pPr>
              <a:lnSpc>
                <a:spcPct val="80000"/>
              </a:lnSpc>
            </a:pP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9D73D-36C9-7ED7-F235-481D8393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218821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dimenzionalne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revolucije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psihijatriji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83F70A9-CDC4-DA78-2BB2-D2BAC2EC6C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567991"/>
              </p:ext>
            </p:extLst>
          </p:nvPr>
        </p:nvGraphicFramePr>
        <p:xfrm>
          <a:off x="938784" y="1714306"/>
          <a:ext cx="10314432" cy="4833433"/>
        </p:xfrm>
        <a:graphic>
          <a:graphicData uri="http://schemas.openxmlformats.org/drawingml/2006/table">
            <a:tbl>
              <a:tblPr/>
              <a:tblGrid>
                <a:gridCol w="2176272">
                  <a:extLst>
                    <a:ext uri="{9D8B030D-6E8A-4147-A177-3AD203B41FA5}">
                      <a16:colId xmlns:a16="http://schemas.microsoft.com/office/drawing/2014/main" val="1680076804"/>
                    </a:ext>
                  </a:extLst>
                </a:gridCol>
                <a:gridCol w="2980944">
                  <a:extLst>
                    <a:ext uri="{9D8B030D-6E8A-4147-A177-3AD203B41FA5}">
                      <a16:colId xmlns:a16="http://schemas.microsoft.com/office/drawing/2014/main" val="2380866880"/>
                    </a:ext>
                  </a:extLst>
                </a:gridCol>
                <a:gridCol w="2779776">
                  <a:extLst>
                    <a:ext uri="{9D8B030D-6E8A-4147-A177-3AD203B41FA5}">
                      <a16:colId xmlns:a16="http://schemas.microsoft.com/office/drawing/2014/main" val="266089012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804562024"/>
                    </a:ext>
                  </a:extLst>
                </a:gridCol>
              </a:tblGrid>
              <a:tr h="565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Autor / </a:t>
                      </a: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istraživač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DSM-5 AMPD (Sekcija III – dimenzionalni model PL)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Dimenzionalni</a:t>
                      </a: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modeli</a:t>
                      </a: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psihopatologije</a:t>
                      </a: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HiTOP</a:t>
                      </a: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+ p-</a:t>
                      </a: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faktor</a:t>
                      </a:r>
                      <a:r>
                        <a:rPr lang="en-US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Profesija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5062407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/>
                        <a:t>Andrew Krueger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(autor strukture AMPD)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(osnivač HiTOP; integracija p-faktora)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Klinički psiholog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790944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Christopher J. Hopwood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Klinički psiholog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6940425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/>
                        <a:t>Roman Kotov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–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(lider HiTOP projekta)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Klinički psiholog / istraživač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224565"/>
                  </a:ext>
                </a:extLst>
              </a:tr>
              <a:tr h="2260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Lee Anna Clark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Klinički psiholog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853916"/>
                  </a:ext>
                </a:extLst>
              </a:tr>
              <a:tr h="2260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Aidan Wright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✅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Klinički psiholog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8540107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Thomas A. Widiger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(FFM kao osnova AMPD-a)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(teorijske osnove dimenzionalnosti)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Klinički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psiholog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775626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Leslie C. Morey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400"/>
                        <a:t>✅ (autor MCMI; DSM-5 radna grupa)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(primena HiTOP-a u proceni)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Klinički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psiholog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995256"/>
                  </a:ext>
                </a:extLst>
              </a:tr>
              <a:tr h="565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Charles Skodol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400" dirty="0"/>
                        <a:t>✅ (glavni urednik DSM-IV; DSM-5 PL radna grupa)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(povezan radovima)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Psihijatar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795449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Avshalom Caspi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–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(autor p-faktora, 2013)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Psiholog</a:t>
                      </a:r>
                      <a:r>
                        <a:rPr lang="en-US" sz="1400" b="1" dirty="0"/>
                        <a:t> (</a:t>
                      </a:r>
                      <a:r>
                        <a:rPr lang="en-US" sz="1400" b="1" dirty="0" err="1"/>
                        <a:t>razvojna</a:t>
                      </a:r>
                      <a:r>
                        <a:rPr lang="en-US" sz="1400" b="1" dirty="0"/>
                        <a:t> + </a:t>
                      </a:r>
                      <a:r>
                        <a:rPr lang="en-US" sz="1400" b="1" dirty="0" err="1"/>
                        <a:t>klinička</a:t>
                      </a:r>
                      <a:r>
                        <a:rPr lang="en-US" sz="1400" b="1" dirty="0"/>
                        <a:t>)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841540"/>
                  </a:ext>
                </a:extLst>
              </a:tr>
              <a:tr h="3955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Terrie Moffitt</a:t>
                      </a:r>
                      <a:endParaRPr lang="en-US" sz="140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–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/>
                        <a:t>✅ (autor p-faktora, 2013)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Klinički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psiholog</a:t>
                      </a:r>
                      <a:endParaRPr lang="en-US" sz="1400" dirty="0"/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941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4483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06CCE-A164-CE77-A3D8-25340FE81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D041B-BDCB-1F04-5C22-D386F44A5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00629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2BD42-B3AE-D68F-7A06-1021ADB3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96" y="365125"/>
            <a:ext cx="10738104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dijagnostička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korpa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otpatke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0B369-C433-B3BA-D008-CAF7D854A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 err="1"/>
              <a:t>Zašto</a:t>
            </a:r>
            <a:r>
              <a:rPr lang="en-US" b="1" dirty="0"/>
              <a:t> se </a:t>
            </a:r>
            <a:r>
              <a:rPr lang="en-US" b="1" dirty="0" err="1"/>
              <a:t>tako</a:t>
            </a:r>
            <a:r>
              <a:rPr lang="en-US" b="1" dirty="0"/>
              <a:t> </a:t>
            </a:r>
            <a:r>
              <a:rPr lang="en-US" b="1" dirty="0" err="1"/>
              <a:t>zovu</a:t>
            </a:r>
            <a:r>
              <a:rPr lang="en-US" b="1" dirty="0"/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 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god:</a:t>
            </a:r>
          </a:p>
          <a:p>
            <a:r>
              <a:rPr lang="en-US" dirty="0" err="1"/>
              <a:t>simptomi</a:t>
            </a:r>
            <a:r>
              <a:rPr lang="en-US" dirty="0"/>
              <a:t> ne </a:t>
            </a:r>
            <a:r>
              <a:rPr lang="en-US" dirty="0" err="1"/>
              <a:t>liče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poremećaj</a:t>
            </a:r>
            <a:r>
              <a:rPr lang="en-US" dirty="0"/>
              <a:t>,</a:t>
            </a:r>
          </a:p>
          <a:p>
            <a:r>
              <a:rPr lang="en-US" dirty="0" err="1"/>
              <a:t>tretman</a:t>
            </a:r>
            <a:r>
              <a:rPr lang="en-US" dirty="0"/>
              <a:t> „ne ide“,</a:t>
            </a:r>
          </a:p>
          <a:p>
            <a:r>
              <a:rPr lang="en-US" dirty="0" err="1"/>
              <a:t>pacijent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komplikovan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,</a:t>
            </a:r>
          </a:p>
          <a:p>
            <a:r>
              <a:rPr lang="en-US" dirty="0" err="1"/>
              <a:t>kliničar</a:t>
            </a:r>
            <a:r>
              <a:rPr lang="en-US" dirty="0"/>
              <a:t> ne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vidi</a:t>
            </a:r>
            <a:r>
              <a:rPr lang="en-US" dirty="0"/>
              <a:t>,</a:t>
            </a:r>
          </a:p>
          <a:p>
            <a:r>
              <a:rPr lang="en-US" dirty="0" err="1"/>
              <a:t>ili</a:t>
            </a:r>
            <a:r>
              <a:rPr lang="en-US" dirty="0"/>
              <a:t> — </a:t>
            </a:r>
            <a:r>
              <a:rPr lang="en-US" dirty="0" err="1"/>
              <a:t>najiskrenije</a:t>
            </a:r>
            <a:r>
              <a:rPr lang="en-US" dirty="0"/>
              <a:t> — </a:t>
            </a:r>
            <a:r>
              <a:rPr lang="en-US" i="1" dirty="0" err="1"/>
              <a:t>kada</a:t>
            </a:r>
            <a:r>
              <a:rPr lang="en-US" i="1" dirty="0"/>
              <a:t> je </a:t>
            </a:r>
            <a:r>
              <a:rPr lang="en-US" i="1" dirty="0" err="1"/>
              <a:t>pacijent</a:t>
            </a:r>
            <a:r>
              <a:rPr lang="en-US" i="1" dirty="0"/>
              <a:t> </a:t>
            </a:r>
            <a:r>
              <a:rPr lang="en-US" i="1" dirty="0" err="1"/>
              <a:t>frustrirajući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emocionalno</a:t>
            </a:r>
            <a:r>
              <a:rPr lang="en-US" i="1" dirty="0"/>
              <a:t> </a:t>
            </a:r>
            <a:r>
              <a:rPr lang="en-US" i="1" dirty="0" err="1"/>
              <a:t>iscrpljuje</a:t>
            </a:r>
            <a:r>
              <a:rPr lang="en-US" i="1" dirty="0"/>
              <a:t> </a:t>
            </a:r>
            <a:r>
              <a:rPr lang="en-US" i="1" dirty="0" err="1"/>
              <a:t>tim</a:t>
            </a:r>
            <a:r>
              <a:rPr lang="en-US" dirty="0" err="1"/>
              <a:t>.</a:t>
            </a:r>
            <a:endParaRPr lang="en-US" dirty="0"/>
          </a:p>
          <a:p>
            <a:r>
              <a:rPr lang="en-US" b="1" dirty="0" err="1"/>
              <a:t>Dakle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Kada u </a:t>
            </a:r>
            <a:r>
              <a:rPr lang="en-US" dirty="0" err="1"/>
              <a:t>kliničkoj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ne </a:t>
            </a:r>
            <a:r>
              <a:rPr lang="en-US" dirty="0" err="1"/>
              <a:t>znamo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→</a:t>
            </a:r>
            <a:br>
              <a:rPr lang="en-US" dirty="0"/>
            </a:br>
            <a:r>
              <a:rPr lang="en-US" b="1" dirty="0"/>
              <a:t>„</a:t>
            </a:r>
            <a:r>
              <a:rPr lang="en-US" b="1" dirty="0" err="1"/>
              <a:t>Možda</a:t>
            </a:r>
            <a:r>
              <a:rPr lang="en-US" b="1" dirty="0"/>
              <a:t> je </a:t>
            </a:r>
            <a:r>
              <a:rPr lang="en-US" b="1" dirty="0" err="1"/>
              <a:t>poremećaj</a:t>
            </a:r>
            <a:r>
              <a:rPr lang="en-US" b="1" dirty="0"/>
              <a:t> </a:t>
            </a:r>
            <a:r>
              <a:rPr lang="en-US" b="1" dirty="0" err="1"/>
              <a:t>ličnosti</a:t>
            </a:r>
            <a:r>
              <a:rPr lang="en-US" b="1" dirty="0"/>
              <a:t>.“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    (To je </a:t>
            </a:r>
            <a:r>
              <a:rPr lang="en-US" i="1" dirty="0" err="1"/>
              <a:t>istorijska</a:t>
            </a:r>
            <a:r>
              <a:rPr lang="en-US" i="1" dirty="0"/>
              <a:t> </a:t>
            </a:r>
            <a:r>
              <a:rPr lang="en-US" i="1" dirty="0" err="1"/>
              <a:t>realnost</a:t>
            </a:r>
            <a:r>
              <a:rPr lang="en-US" i="1" dirty="0"/>
              <a:t>, a ne </a:t>
            </a:r>
            <a:r>
              <a:rPr lang="en-US" i="1" dirty="0" err="1"/>
              <a:t>uvreda</a:t>
            </a:r>
            <a:r>
              <a:rPr lang="en-US" i="1" dirty="0"/>
              <a:t>.)</a:t>
            </a:r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8797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8C17A-4996-1744-EA90-5EFD90058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DSM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ICD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definišu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B105-C262-BD30-7DD5-200346E79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DSM-5 / DSM-5-TR</a:t>
            </a:r>
          </a:p>
          <a:p>
            <a:pPr marL="0" indent="0">
              <a:buNone/>
            </a:pPr>
            <a:r>
              <a:rPr lang="en-US" sz="2400" i="1" dirty="0"/>
              <a:t>“</a:t>
            </a:r>
            <a:r>
              <a:rPr lang="en-US" sz="2400" i="1" dirty="0" err="1"/>
              <a:t>Poremećaji</a:t>
            </a:r>
            <a:r>
              <a:rPr lang="en-US" sz="2400" i="1" dirty="0"/>
              <a:t> </a:t>
            </a:r>
            <a:r>
              <a:rPr lang="en-US" sz="2400" i="1" dirty="0" err="1"/>
              <a:t>ličnosti</a:t>
            </a:r>
            <a:r>
              <a:rPr lang="en-US" sz="2400" i="1" dirty="0"/>
              <a:t> </a:t>
            </a:r>
            <a:r>
              <a:rPr lang="en-US" sz="2400" i="1" dirty="0" err="1"/>
              <a:t>su</a:t>
            </a:r>
            <a:r>
              <a:rPr lang="en-US" sz="2400" i="1" dirty="0"/>
              <a:t> </a:t>
            </a:r>
            <a:r>
              <a:rPr lang="en-US" sz="2400" i="1" dirty="0" err="1"/>
              <a:t>trajni</a:t>
            </a:r>
            <a:r>
              <a:rPr lang="en-US" sz="2400" i="1" dirty="0"/>
              <a:t> </a:t>
            </a:r>
            <a:r>
              <a:rPr lang="en-US" sz="2400" i="1" dirty="0" err="1"/>
              <a:t>obrasci</a:t>
            </a:r>
            <a:r>
              <a:rPr lang="en-US" sz="2400" i="1" dirty="0"/>
              <a:t> </a:t>
            </a:r>
            <a:r>
              <a:rPr lang="en-US" sz="2400" i="1" dirty="0" err="1"/>
              <a:t>unutrašnjeg</a:t>
            </a:r>
            <a:r>
              <a:rPr lang="en-US" sz="2400" i="1" dirty="0"/>
              <a:t> </a:t>
            </a:r>
            <a:r>
              <a:rPr lang="en-US" sz="2400" i="1" dirty="0" err="1"/>
              <a:t>doživljavanja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ponašanja</a:t>
            </a:r>
            <a:r>
              <a:rPr lang="en-US" sz="2400" i="1" dirty="0"/>
              <a:t> koji </a:t>
            </a:r>
            <a:r>
              <a:rPr lang="en-US" sz="2400" i="1" dirty="0" err="1"/>
              <a:t>značajno</a:t>
            </a:r>
            <a:r>
              <a:rPr lang="en-US" sz="2400" i="1" dirty="0"/>
              <a:t> </a:t>
            </a:r>
            <a:r>
              <a:rPr lang="en-US" sz="2400" i="1" dirty="0" err="1"/>
              <a:t>odstupaju</a:t>
            </a:r>
            <a:r>
              <a:rPr lang="en-US" sz="2400" i="1" dirty="0"/>
              <a:t> od </a:t>
            </a:r>
            <a:r>
              <a:rPr lang="en-US" sz="2400" i="1" dirty="0" err="1"/>
              <a:t>očekivanja</a:t>
            </a:r>
            <a:r>
              <a:rPr lang="en-US" sz="2400" i="1" dirty="0"/>
              <a:t> </a:t>
            </a:r>
            <a:r>
              <a:rPr lang="en-US" sz="2400" i="1" dirty="0" err="1"/>
              <a:t>kulture</a:t>
            </a:r>
            <a:r>
              <a:rPr lang="en-US" sz="2400" i="1" dirty="0"/>
              <a:t>, </a:t>
            </a:r>
            <a:r>
              <a:rPr lang="en-US" sz="2400" i="1" dirty="0" err="1"/>
              <a:t>pervazivni</a:t>
            </a:r>
            <a:r>
              <a:rPr lang="en-US" sz="2400" i="1" dirty="0"/>
              <a:t> </a:t>
            </a:r>
            <a:r>
              <a:rPr lang="en-US" sz="2400" i="1" dirty="0" err="1"/>
              <a:t>su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rigidni</a:t>
            </a:r>
            <a:r>
              <a:rPr lang="en-US" sz="2400" i="1" dirty="0"/>
              <a:t>, </a:t>
            </a:r>
            <a:r>
              <a:rPr lang="en-US" sz="2400" i="1" dirty="0" err="1"/>
              <a:t>nastaju</a:t>
            </a:r>
            <a:r>
              <a:rPr lang="en-US" sz="2400" i="1" dirty="0"/>
              <a:t> u </a:t>
            </a:r>
            <a:r>
              <a:rPr lang="en-US" sz="2400" i="1" dirty="0" err="1"/>
              <a:t>adolescenciji</a:t>
            </a:r>
            <a:r>
              <a:rPr lang="en-US" sz="2400" i="1" dirty="0"/>
              <a:t> </a:t>
            </a:r>
            <a:r>
              <a:rPr lang="en-US" sz="2400" i="1" dirty="0" err="1"/>
              <a:t>ili</a:t>
            </a:r>
            <a:r>
              <a:rPr lang="en-US" sz="2400" i="1" dirty="0"/>
              <a:t> </a:t>
            </a:r>
            <a:r>
              <a:rPr lang="en-US" sz="2400" i="1" dirty="0" err="1"/>
              <a:t>ranom</a:t>
            </a:r>
            <a:r>
              <a:rPr lang="en-US" sz="2400" i="1" dirty="0"/>
              <a:t> </a:t>
            </a:r>
            <a:r>
              <a:rPr lang="en-US" sz="2400" i="1" dirty="0" err="1"/>
              <a:t>odraslom</a:t>
            </a:r>
            <a:r>
              <a:rPr lang="en-US" sz="2400" i="1" dirty="0"/>
              <a:t> </a:t>
            </a:r>
            <a:r>
              <a:rPr lang="en-US" sz="2400" i="1" dirty="0" err="1"/>
              <a:t>dobu</a:t>
            </a:r>
            <a:r>
              <a:rPr lang="en-US" sz="2400" i="1" dirty="0"/>
              <a:t>, </a:t>
            </a:r>
            <a:r>
              <a:rPr lang="en-US" sz="2400" i="1" dirty="0" err="1"/>
              <a:t>stabilni</a:t>
            </a:r>
            <a:r>
              <a:rPr lang="en-US" sz="2400" i="1" dirty="0"/>
              <a:t> </a:t>
            </a:r>
            <a:r>
              <a:rPr lang="en-US" sz="2400" i="1" dirty="0" err="1"/>
              <a:t>su</a:t>
            </a:r>
            <a:r>
              <a:rPr lang="en-US" sz="2400" i="1" dirty="0"/>
              <a:t> </a:t>
            </a:r>
            <a:r>
              <a:rPr lang="en-US" sz="2400" i="1" dirty="0" err="1"/>
              <a:t>tokom</a:t>
            </a:r>
            <a:r>
              <a:rPr lang="en-US" sz="2400" i="1" dirty="0"/>
              <a:t> </a:t>
            </a:r>
            <a:r>
              <a:rPr lang="en-US" sz="2400" i="1" dirty="0" err="1"/>
              <a:t>vremena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vode</a:t>
            </a:r>
            <a:r>
              <a:rPr lang="en-US" sz="2400" i="1" dirty="0"/>
              <a:t> do </a:t>
            </a:r>
            <a:r>
              <a:rPr lang="en-US" sz="2400" i="1" dirty="0" err="1"/>
              <a:t>distresa</a:t>
            </a:r>
            <a:r>
              <a:rPr lang="en-US" sz="2400" i="1" dirty="0"/>
              <a:t> </a:t>
            </a:r>
            <a:r>
              <a:rPr lang="en-US" sz="2400" i="1" dirty="0" err="1"/>
              <a:t>ili</a:t>
            </a:r>
            <a:r>
              <a:rPr lang="en-US" sz="2400" i="1" dirty="0"/>
              <a:t> </a:t>
            </a:r>
            <a:r>
              <a:rPr lang="en-US" sz="2400" i="1" dirty="0" err="1"/>
              <a:t>oštećenja</a:t>
            </a:r>
            <a:r>
              <a:rPr lang="en-US" sz="2400" i="1" dirty="0"/>
              <a:t>.”</a:t>
            </a:r>
          </a:p>
          <a:p>
            <a:pPr marL="0" indent="0" algn="ctr">
              <a:buNone/>
            </a:pPr>
            <a:r>
              <a:rPr lang="en-US" sz="2400" b="1" dirty="0"/>
              <a:t>ICD-11</a:t>
            </a:r>
          </a:p>
          <a:p>
            <a:pPr marL="0" indent="0">
              <a:buNone/>
            </a:pPr>
            <a:r>
              <a:rPr lang="en-US" sz="2400" i="1" dirty="0"/>
              <a:t>“</a:t>
            </a:r>
            <a:r>
              <a:rPr lang="en-US" sz="2400" i="1" dirty="0" err="1"/>
              <a:t>Poremećaj</a:t>
            </a:r>
            <a:r>
              <a:rPr lang="en-US" sz="2400" i="1" dirty="0"/>
              <a:t> </a:t>
            </a:r>
            <a:r>
              <a:rPr lang="en-US" sz="2400" i="1" dirty="0" err="1"/>
              <a:t>ličnosti</a:t>
            </a:r>
            <a:r>
              <a:rPr lang="en-US" sz="2400" i="1" dirty="0"/>
              <a:t> </a:t>
            </a:r>
            <a:r>
              <a:rPr lang="en-US" sz="2400" i="1" dirty="0" err="1"/>
              <a:t>karakteriše</a:t>
            </a:r>
            <a:r>
              <a:rPr lang="en-US" sz="2400" i="1" dirty="0"/>
              <a:t> </a:t>
            </a:r>
            <a:r>
              <a:rPr lang="en-US" sz="2400" i="1" dirty="0" err="1"/>
              <a:t>dugotrajni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pervazivni</a:t>
            </a:r>
            <a:r>
              <a:rPr lang="en-US" sz="2400" i="1" dirty="0"/>
              <a:t> </a:t>
            </a:r>
            <a:r>
              <a:rPr lang="en-US" sz="2400" i="1" dirty="0" err="1"/>
              <a:t>poremećaj</a:t>
            </a:r>
            <a:r>
              <a:rPr lang="en-US" sz="2400" i="1" dirty="0"/>
              <a:t> u </a:t>
            </a:r>
            <a:r>
              <a:rPr lang="en-US" sz="2400" i="1" dirty="0" err="1"/>
              <a:t>funkcionisanju</a:t>
            </a:r>
            <a:r>
              <a:rPr lang="en-US" sz="2400" i="1" dirty="0"/>
              <a:t> </a:t>
            </a:r>
            <a:r>
              <a:rPr lang="en-US" sz="2400" i="1" dirty="0" err="1"/>
              <a:t>ličnosti</a:t>
            </a:r>
            <a:r>
              <a:rPr lang="en-US" sz="2400" i="1" dirty="0"/>
              <a:t> (</a:t>
            </a:r>
            <a:r>
              <a:rPr lang="en-US" sz="2400" i="1" dirty="0" err="1"/>
              <a:t>funkcionisanje</a:t>
            </a:r>
            <a:r>
              <a:rPr lang="en-US" sz="2400" i="1" dirty="0"/>
              <a:t> </a:t>
            </a:r>
            <a:r>
              <a:rPr lang="en-US" sz="2400" i="1" dirty="0" err="1"/>
              <a:t>sebe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međuljudsko</a:t>
            </a:r>
            <a:r>
              <a:rPr lang="en-US" sz="2400" i="1" dirty="0"/>
              <a:t> </a:t>
            </a:r>
            <a:r>
              <a:rPr lang="en-US" sz="2400" i="1" dirty="0" err="1"/>
              <a:t>funkcionisanje</a:t>
            </a:r>
            <a:r>
              <a:rPr lang="en-US" sz="2400" i="1" dirty="0"/>
              <a:t>), koji </a:t>
            </a:r>
            <a:r>
              <a:rPr lang="en-US" sz="2400" i="1" dirty="0" err="1"/>
              <a:t>dovodi</a:t>
            </a:r>
            <a:r>
              <a:rPr lang="en-US" sz="2400" i="1" dirty="0"/>
              <a:t> do </a:t>
            </a:r>
            <a:r>
              <a:rPr lang="en-US" sz="2400" i="1" dirty="0" err="1"/>
              <a:t>značajnih</a:t>
            </a:r>
            <a:r>
              <a:rPr lang="en-US" sz="2400" i="1" dirty="0"/>
              <a:t> </a:t>
            </a:r>
            <a:r>
              <a:rPr lang="en-US" sz="2400" i="1" dirty="0" err="1"/>
              <a:t>problema</a:t>
            </a:r>
            <a:r>
              <a:rPr lang="en-US" sz="2400" i="1" dirty="0"/>
              <a:t> u </a:t>
            </a:r>
            <a:r>
              <a:rPr lang="en-US" sz="2400" i="1" dirty="0" err="1"/>
              <a:t>adaptaciji</a:t>
            </a:r>
            <a:r>
              <a:rPr lang="en-US" sz="2400" i="1" dirty="0"/>
              <a:t>, </a:t>
            </a:r>
            <a:r>
              <a:rPr lang="en-US" sz="2400" i="1" dirty="0" err="1"/>
              <a:t>stabilnim</a:t>
            </a:r>
            <a:r>
              <a:rPr lang="en-US" sz="2400" i="1" dirty="0"/>
              <a:t> </a:t>
            </a:r>
            <a:r>
              <a:rPr lang="en-US" sz="2400" i="1" dirty="0" err="1"/>
              <a:t>odnosima</a:t>
            </a:r>
            <a:r>
              <a:rPr lang="en-US" sz="2400" i="1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kontrolisanom</a:t>
            </a:r>
            <a:r>
              <a:rPr lang="en-US" sz="2400" i="1" dirty="0"/>
              <a:t> </a:t>
            </a:r>
            <a:r>
              <a:rPr lang="en-US" sz="2400" i="1" dirty="0" err="1"/>
              <a:t>ponašanju</a:t>
            </a:r>
            <a:r>
              <a:rPr lang="en-US" sz="2400" i="1" dirty="0"/>
              <a:t>.”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84543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BD884-DC42-6493-6C51-34229D0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7421"/>
            <a:ext cx="10515600" cy="1325563"/>
          </a:xfrm>
        </p:spPr>
        <p:txBody>
          <a:bodyPr/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Zajednički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kriterijumi</a:t>
            </a:r>
            <a:br>
              <a:rPr lang="en-US" dirty="0"/>
            </a:b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4AD22-7E25-70EB-595C-50D237A38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048"/>
            <a:ext cx="10515600" cy="4649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• </a:t>
            </a:r>
            <a:r>
              <a:rPr lang="en-US" sz="2600" b="1" dirty="0" err="1"/>
              <a:t>Trajno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r>
              <a:rPr lang="en-US" sz="2600" dirty="0" err="1"/>
              <a:t>obrasci</a:t>
            </a:r>
            <a:r>
              <a:rPr lang="en-US" sz="2600" dirty="0"/>
              <a:t> </a:t>
            </a:r>
            <a:r>
              <a:rPr lang="en-US" sz="2600" dirty="0" err="1"/>
              <a:t>traju</a:t>
            </a:r>
            <a:r>
              <a:rPr lang="en-US" sz="2600" dirty="0"/>
              <a:t> </a:t>
            </a:r>
            <a:r>
              <a:rPr lang="en-US" sz="2600" dirty="0" err="1"/>
              <a:t>godinama</a:t>
            </a:r>
            <a:r>
              <a:rPr lang="en-US" sz="2600" dirty="0"/>
              <a:t>, ne </a:t>
            </a:r>
            <a:r>
              <a:rPr lang="en-US" sz="2600" dirty="0" err="1"/>
              <a:t>menjaju</a:t>
            </a:r>
            <a:r>
              <a:rPr lang="en-US" sz="2600" dirty="0"/>
              <a:t> se </a:t>
            </a:r>
            <a:r>
              <a:rPr lang="en-US" sz="2600" dirty="0" err="1"/>
              <a:t>naglo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• </a:t>
            </a:r>
            <a:r>
              <a:rPr lang="en-US" sz="2600" b="1" dirty="0" err="1"/>
              <a:t>Pervazivno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r>
              <a:rPr lang="en-US" sz="2600" dirty="0" err="1"/>
              <a:t>prisutno</a:t>
            </a:r>
            <a:r>
              <a:rPr lang="en-US" sz="2600" dirty="0"/>
              <a:t> u </a:t>
            </a:r>
            <a:r>
              <a:rPr lang="en-US" sz="2600" dirty="0" err="1"/>
              <a:t>više</a:t>
            </a:r>
            <a:r>
              <a:rPr lang="en-US" sz="2600" dirty="0"/>
              <a:t> </a:t>
            </a:r>
            <a:r>
              <a:rPr lang="en-US" sz="2600" dirty="0" err="1"/>
              <a:t>domena</a:t>
            </a:r>
            <a:r>
              <a:rPr lang="en-US" sz="2600" dirty="0"/>
              <a:t> </a:t>
            </a:r>
            <a:r>
              <a:rPr lang="en-US" sz="2600" dirty="0" err="1"/>
              <a:t>života</a:t>
            </a:r>
            <a:r>
              <a:rPr lang="en-US" sz="2600" dirty="0"/>
              <a:t>, ne </a:t>
            </a:r>
            <a:r>
              <a:rPr lang="en-US" sz="2600" dirty="0" err="1"/>
              <a:t>samo</a:t>
            </a:r>
            <a:r>
              <a:rPr lang="en-US" sz="2600" dirty="0"/>
              <a:t> u </a:t>
            </a:r>
            <a:r>
              <a:rPr lang="en-US" sz="2600" dirty="0" err="1"/>
              <a:t>jednom</a:t>
            </a:r>
            <a:r>
              <a:rPr lang="en-US" sz="2600" dirty="0"/>
              <a:t> </a:t>
            </a:r>
            <a:r>
              <a:rPr lang="en-US" sz="2600" dirty="0" err="1"/>
              <a:t>odnosu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• </a:t>
            </a:r>
            <a:r>
              <a:rPr lang="en-US" sz="2600" b="1" dirty="0" err="1"/>
              <a:t>Rigidno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r>
              <a:rPr lang="en-US" sz="2600" dirty="0" err="1"/>
              <a:t>osoba</a:t>
            </a:r>
            <a:r>
              <a:rPr lang="en-US" sz="2600" dirty="0"/>
              <a:t> </a:t>
            </a:r>
            <a:r>
              <a:rPr lang="en-US" sz="2600" dirty="0" err="1"/>
              <a:t>dosledno</a:t>
            </a:r>
            <a:r>
              <a:rPr lang="en-US" sz="2600" dirty="0"/>
              <a:t> </a:t>
            </a:r>
            <a:r>
              <a:rPr lang="en-US" sz="2600" dirty="0" err="1"/>
              <a:t>reaguje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isti</a:t>
            </a:r>
            <a:r>
              <a:rPr lang="en-US" sz="2600" dirty="0"/>
              <a:t> </a:t>
            </a:r>
            <a:r>
              <a:rPr lang="en-US" sz="2600" dirty="0" err="1"/>
              <a:t>način</a:t>
            </a:r>
            <a:r>
              <a:rPr lang="en-US" sz="2600" dirty="0"/>
              <a:t>, bez </a:t>
            </a:r>
            <a:r>
              <a:rPr lang="en-US" sz="2600" dirty="0" err="1"/>
              <a:t>fleksibilnosti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• </a:t>
            </a:r>
            <a:r>
              <a:rPr lang="en-US" sz="2600" b="1" dirty="0" err="1"/>
              <a:t>Stabilno</a:t>
            </a:r>
            <a:r>
              <a:rPr lang="en-US" sz="2600" b="1" dirty="0"/>
              <a:t> </a:t>
            </a:r>
            <a:r>
              <a:rPr lang="en-US" sz="2600" b="1" dirty="0" err="1"/>
              <a:t>tokom</a:t>
            </a:r>
            <a:r>
              <a:rPr lang="en-US" sz="2600" b="1" dirty="0"/>
              <a:t> </a:t>
            </a:r>
            <a:r>
              <a:rPr lang="en-US" sz="2600" b="1" dirty="0" err="1"/>
              <a:t>vremena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r>
              <a:rPr lang="en-US" sz="2600" dirty="0" err="1"/>
              <a:t>počinje</a:t>
            </a:r>
            <a:r>
              <a:rPr lang="en-US" sz="2600" dirty="0"/>
              <a:t> u </a:t>
            </a:r>
            <a:r>
              <a:rPr lang="en-US" sz="2600" dirty="0" err="1"/>
              <a:t>adolescenciji</a:t>
            </a:r>
            <a:r>
              <a:rPr lang="en-US" sz="2600" dirty="0"/>
              <a:t> / </a:t>
            </a:r>
            <a:r>
              <a:rPr lang="en-US" sz="2600" dirty="0" err="1"/>
              <a:t>ranoj</a:t>
            </a:r>
            <a:r>
              <a:rPr lang="en-US" sz="2600" dirty="0"/>
              <a:t> </a:t>
            </a:r>
            <a:r>
              <a:rPr lang="en-US" sz="2600" dirty="0" err="1"/>
              <a:t>odrasloj</a:t>
            </a:r>
            <a:r>
              <a:rPr lang="en-US" sz="2600" dirty="0"/>
              <a:t> </a:t>
            </a:r>
            <a:r>
              <a:rPr lang="en-US" sz="2600" dirty="0" err="1"/>
              <a:t>dobi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• </a:t>
            </a:r>
            <a:r>
              <a:rPr lang="en-US" sz="2600" b="1" dirty="0" err="1"/>
              <a:t>Dovodi</a:t>
            </a:r>
            <a:r>
              <a:rPr lang="en-US" sz="2600" b="1" dirty="0"/>
              <a:t> do </a:t>
            </a:r>
            <a:r>
              <a:rPr lang="en-US" sz="2600" b="1" dirty="0" err="1"/>
              <a:t>oštećenja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r>
              <a:rPr lang="en-US" sz="2600" dirty="0" err="1"/>
              <a:t>značajno</a:t>
            </a:r>
            <a:r>
              <a:rPr lang="en-US" sz="2600" dirty="0"/>
              <a:t> </a:t>
            </a:r>
            <a:r>
              <a:rPr lang="en-US" sz="2600" dirty="0" err="1"/>
              <a:t>remeti</a:t>
            </a:r>
            <a:r>
              <a:rPr lang="en-US" sz="2600" dirty="0"/>
              <a:t> </a:t>
            </a:r>
            <a:r>
              <a:rPr lang="en-US" sz="2600" dirty="0" err="1"/>
              <a:t>odnose</a:t>
            </a:r>
            <a:r>
              <a:rPr lang="en-US" sz="2600" dirty="0"/>
              <a:t>, rad, </a:t>
            </a:r>
            <a:r>
              <a:rPr lang="en-US" sz="2600" dirty="0" err="1"/>
              <a:t>regulaciju</a:t>
            </a:r>
            <a:r>
              <a:rPr lang="en-US" sz="2600" dirty="0"/>
              <a:t> </a:t>
            </a:r>
            <a:r>
              <a:rPr lang="en-US" sz="2600" dirty="0" err="1"/>
              <a:t>emocija</a:t>
            </a:r>
            <a:r>
              <a:rPr lang="en-US" sz="2600" dirty="0"/>
              <a:t>/</a:t>
            </a:r>
            <a:r>
              <a:rPr lang="en-US" sz="2600" dirty="0" err="1"/>
              <a:t>impulsa</a:t>
            </a:r>
            <a:r>
              <a:rPr lang="en-US" sz="2600" dirty="0"/>
              <a:t>.</a:t>
            </a:r>
            <a:br>
              <a:rPr lang="en-US" sz="2600" dirty="0"/>
            </a:br>
            <a:r>
              <a:rPr lang="en-US" sz="2600" dirty="0"/>
              <a:t>• </a:t>
            </a:r>
            <a:r>
              <a:rPr lang="en-US" sz="2600" b="1" dirty="0" err="1"/>
              <a:t>Nije</a:t>
            </a:r>
            <a:r>
              <a:rPr lang="en-US" sz="2600" b="1" dirty="0"/>
              <a:t> </a:t>
            </a:r>
            <a:r>
              <a:rPr lang="en-US" sz="2600" b="1" dirty="0" err="1"/>
              <a:t>epizodno</a:t>
            </a:r>
            <a:r>
              <a:rPr lang="en-US" sz="2600" b="1" dirty="0"/>
              <a:t>:</a:t>
            </a:r>
            <a:r>
              <a:rPr lang="en-US" sz="2600" dirty="0"/>
              <a:t> ne </a:t>
            </a:r>
            <a:r>
              <a:rPr lang="en-US" sz="2600" dirty="0" err="1"/>
              <a:t>objašnjava</a:t>
            </a:r>
            <a:r>
              <a:rPr lang="en-US" sz="2600" dirty="0"/>
              <a:t> se </a:t>
            </a:r>
            <a:r>
              <a:rPr lang="en-US" sz="2600" dirty="0" err="1"/>
              <a:t>depresijom</a:t>
            </a:r>
            <a:r>
              <a:rPr lang="en-US" sz="2600" dirty="0"/>
              <a:t>, </a:t>
            </a:r>
            <a:r>
              <a:rPr lang="en-US" sz="2600" dirty="0" err="1"/>
              <a:t>psihozom</a:t>
            </a:r>
            <a:r>
              <a:rPr lang="en-US" sz="2600" dirty="0"/>
              <a:t>, </a:t>
            </a:r>
            <a:r>
              <a:rPr lang="en-US" sz="2600" dirty="0" err="1"/>
              <a:t>traumom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/>
              <a:t>stresorom</a:t>
            </a:r>
            <a:r>
              <a:rPr lang="en-US" sz="2600" dirty="0"/>
              <a:t>.</a:t>
            </a:r>
          </a:p>
          <a:p>
            <a:r>
              <a:rPr lang="en-US" sz="2600" b="1" dirty="0" err="1"/>
              <a:t>Zaključak</a:t>
            </a:r>
            <a:r>
              <a:rPr lang="en-US" sz="2600" b="1" dirty="0"/>
              <a:t>:</a:t>
            </a:r>
            <a:br>
              <a:rPr lang="en-US" sz="2600" dirty="0"/>
            </a:br>
            <a:r>
              <a:rPr lang="en-US" sz="2600" dirty="0"/>
              <a:t>Ako je </a:t>
            </a:r>
            <a:r>
              <a:rPr lang="en-US" sz="2600" b="1" dirty="0" err="1"/>
              <a:t>situaciono</a:t>
            </a:r>
            <a:r>
              <a:rPr lang="en-US" sz="2600" dirty="0"/>
              <a:t>, </a:t>
            </a:r>
            <a:r>
              <a:rPr lang="en-US" sz="2600" b="1" dirty="0" err="1"/>
              <a:t>novonastalo</a:t>
            </a:r>
            <a:r>
              <a:rPr lang="en-US" sz="2600" dirty="0"/>
              <a:t>, </a:t>
            </a:r>
            <a:r>
              <a:rPr lang="en-US" sz="2600" b="1" dirty="0" err="1"/>
              <a:t>kratkotrajno</a:t>
            </a:r>
            <a:r>
              <a:rPr lang="en-US" sz="2600" dirty="0"/>
              <a:t>,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b="1" dirty="0" err="1"/>
              <a:t>ograničeno</a:t>
            </a:r>
            <a:r>
              <a:rPr lang="en-US" sz="2600" b="1" dirty="0"/>
              <a:t> </a:t>
            </a:r>
            <a:r>
              <a:rPr lang="en-US" sz="2600" b="1" dirty="0" err="1"/>
              <a:t>na</a:t>
            </a:r>
            <a:r>
              <a:rPr lang="en-US" sz="2600" b="1" dirty="0"/>
              <a:t> </a:t>
            </a:r>
            <a:r>
              <a:rPr lang="en-US" sz="2600" b="1" dirty="0" err="1"/>
              <a:t>jednu</a:t>
            </a:r>
            <a:r>
              <a:rPr lang="en-US" sz="2600" b="1" dirty="0"/>
              <a:t> oblast </a:t>
            </a:r>
            <a:r>
              <a:rPr lang="en-US" sz="2600" b="1" dirty="0" err="1"/>
              <a:t>života</a:t>
            </a:r>
            <a:r>
              <a:rPr lang="en-US" sz="2600" dirty="0"/>
              <a:t> —</a:t>
            </a:r>
            <a:br>
              <a:rPr lang="en-US" sz="2600" dirty="0"/>
            </a:br>
            <a:r>
              <a:rPr lang="en-US" sz="2600" dirty="0"/>
              <a:t>to </a:t>
            </a:r>
            <a:r>
              <a:rPr lang="en-US" sz="2600" i="1" dirty="0" err="1"/>
              <a:t>nije</a:t>
            </a:r>
            <a:r>
              <a:rPr lang="en-US" sz="2600" dirty="0"/>
              <a:t> </a:t>
            </a:r>
            <a:r>
              <a:rPr lang="en-US" sz="2600" dirty="0" err="1"/>
              <a:t>poremećaj</a:t>
            </a:r>
            <a:r>
              <a:rPr lang="en-US" sz="2600" dirty="0"/>
              <a:t> </a:t>
            </a:r>
            <a:r>
              <a:rPr lang="en-US" sz="2600" dirty="0" err="1"/>
              <a:t>ličnosti</a:t>
            </a:r>
            <a:r>
              <a:rPr lang="en-US" sz="2600" dirty="0"/>
              <a:t>, </a:t>
            </a:r>
            <a:r>
              <a:rPr lang="en-US" sz="2600" dirty="0" err="1"/>
              <a:t>prema</a:t>
            </a:r>
            <a:r>
              <a:rPr lang="en-US" sz="2600" dirty="0"/>
              <a:t> </a:t>
            </a:r>
            <a:r>
              <a:rPr lang="en-US" sz="2600" dirty="0" err="1"/>
              <a:t>obema</a:t>
            </a:r>
            <a:r>
              <a:rPr lang="en-US" sz="2600" dirty="0"/>
              <a:t> </a:t>
            </a:r>
            <a:r>
              <a:rPr lang="en-US" sz="2600" dirty="0" err="1"/>
              <a:t>klasifikacijama</a:t>
            </a:r>
            <a:r>
              <a:rPr lang="en-US" sz="2600" dirty="0"/>
              <a:t>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5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98FF-1EA9-F5B4-AB6C-EC9D3C190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Kako u </a:t>
            </a:r>
            <a:r>
              <a:rPr lang="en-US" sz="4000" b="1" dirty="0" err="1"/>
              <a:t>praksi</a:t>
            </a:r>
            <a:r>
              <a:rPr lang="en-US" sz="4000" b="1" dirty="0"/>
              <a:t> </a:t>
            </a:r>
            <a:r>
              <a:rPr lang="en-US" sz="4000" b="1" dirty="0" err="1"/>
              <a:t>nastaje</a:t>
            </a:r>
            <a:r>
              <a:rPr lang="en-US" sz="4000" b="1" dirty="0"/>
              <a:t> </a:t>
            </a:r>
            <a:r>
              <a:rPr lang="en-US" sz="4000" b="1" dirty="0" err="1"/>
              <a:t>dijagnoza</a:t>
            </a:r>
            <a:r>
              <a:rPr lang="en-US" sz="4000" b="1" dirty="0"/>
              <a:t> </a:t>
            </a:r>
            <a:r>
              <a:rPr lang="en-US" sz="4000" b="1" dirty="0" err="1"/>
              <a:t>graničnog</a:t>
            </a:r>
            <a:r>
              <a:rPr lang="en-US" sz="4000" b="1" dirty="0"/>
              <a:t> </a:t>
            </a:r>
            <a:r>
              <a:rPr lang="en-US" sz="4000" b="1" dirty="0" err="1"/>
              <a:t>poremećaja</a:t>
            </a:r>
            <a:r>
              <a:rPr lang="en-US" sz="4000" b="1" dirty="0"/>
              <a:t> </a:t>
            </a:r>
            <a:r>
              <a:rPr lang="en-US" sz="4000" b="1" dirty="0" err="1"/>
              <a:t>ličnosti</a:t>
            </a:r>
            <a:br>
              <a:rPr lang="en-US" sz="4000" b="1" dirty="0"/>
            </a:br>
            <a:endParaRPr lang="sr-Latn-R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A2ABE-009D-9A7F-C69A-2F6D893B2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95103"/>
            <a:ext cx="10515600" cy="1500187"/>
          </a:xfrm>
        </p:spPr>
        <p:txBody>
          <a:bodyPr/>
          <a:lstStyle/>
          <a:p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tipičnog</a:t>
            </a:r>
            <a:r>
              <a:rPr lang="en-US" dirty="0"/>
              <a:t> </a:t>
            </a:r>
            <a:r>
              <a:rPr lang="en-US" dirty="0" err="1"/>
              <a:t>slučaja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4210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13456</TotalTime>
  <Words>5443</Words>
  <Application>Microsoft Office PowerPoint</Application>
  <PresentationFormat>Widescreen</PresentationFormat>
  <Paragraphs>689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57</vt:i4>
      </vt:variant>
    </vt:vector>
  </HeadingPairs>
  <TitlesOfParts>
    <vt:vector size="65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2_Office Theme</vt:lpstr>
      <vt:lpstr>Poremećaji ličnosti:  sve što ste mislili da znate – pogrešno je postavljeno</vt:lpstr>
      <vt:lpstr>Sadržaj predavanja </vt:lpstr>
      <vt:lpstr>Ishodi predavanja </vt:lpstr>
      <vt:lpstr>Ličnost je svuda… ali je vidimo samo kad „ne valja“</vt:lpstr>
      <vt:lpstr>Koje su bazične dimenzije ličnosti mog pacijenta? (čitaj: „Zašto se ponaša tako… i da li je tako odavno?“)</vt:lpstr>
      <vt:lpstr>Poremećaji ličnosti kao dijagnostička korpa za otpatke</vt:lpstr>
      <vt:lpstr>Kako DSM i ICD definišu poremećaje ličnosti?</vt:lpstr>
      <vt:lpstr>Zajednički kriterijumi </vt:lpstr>
      <vt:lpstr>     Kako u praksi nastaje dijagnoza graničnog poremećaja ličnosti </vt:lpstr>
      <vt:lpstr>Osnovni podaci + dijagnoze</vt:lpstr>
      <vt:lpstr>Psihijatrijska istorija + povod za upućivanje</vt:lpstr>
      <vt:lpstr>Prvi tragovi koji vode ka dijagnozi graničnog PL</vt:lpstr>
      <vt:lpstr>Drugi tragovi koji dodatno „liče“ na granični PL</vt:lpstr>
      <vt:lpstr>Zašto bi većina psihijatara posumnjala na granični PL u prvih 10 minuta</vt:lpstr>
      <vt:lpstr>DSM-5 kriterijumi za granični poremećaj ličnosti</vt:lpstr>
      <vt:lpstr>Šta iz DSM-5 kriterijuma za BPD ova osoba ZAISTA ima?</vt:lpstr>
      <vt:lpstr>A šta NEDOSTAJE — ključno za GPL?</vt:lpstr>
      <vt:lpstr>Tragovi koji NE idu u prilog graničnog PL</vt:lpstr>
      <vt:lpstr>PowerPoint Presentation</vt:lpstr>
      <vt:lpstr>Šta pokazuju psihološki testovi?</vt:lpstr>
      <vt:lpstr>Ako nije borderline… šta jeste osovina problema?</vt:lpstr>
      <vt:lpstr>Kliničke lekcije iz ovog slučaja (most ka modelima)</vt:lpstr>
      <vt:lpstr>Medicinski model vs psihologija individualnih razlika</vt:lpstr>
      <vt:lpstr>Gde se dijagnoze zapravo lome?  kategorije vs. dimenzije</vt:lpstr>
      <vt:lpstr>Dva pogleda na osobu: bolest ili varijacije?</vt:lpstr>
      <vt:lpstr>Medicinski model vs. Model individualnih razlika</vt:lpstr>
      <vt:lpstr>PowerPoint Presentation</vt:lpstr>
      <vt:lpstr>DSM i poremećaji ličnosti: kako se menjala paradigma</vt:lpstr>
      <vt:lpstr>Šta se dešavalo u psihologiji ličnosti dok se DSM menjao? (ili: dve discipline, dva sveta koji se jedva dodiruju…) </vt:lpstr>
      <vt:lpstr>DSM naspram psihologije: dve istorije koje idu u suprotnim pravcima… ali se na kraju sreću u dimenzionalnim modelima</vt:lpstr>
      <vt:lpstr>DSM-5: klasifikacija sa poremećajem identiteta</vt:lpstr>
      <vt:lpstr>Klasteri: arheologija dijagnostike, ali i dalje u upotrebi</vt:lpstr>
      <vt:lpstr>Šta su kategorialni modeli?</vt:lpstr>
      <vt:lpstr>Zašto kategorički modeli loše funkcionišu u psihijatriji?</vt:lpstr>
      <vt:lpstr>Slabosti kategorijalnih pristupa (zašto kategorije pucaju kada gledamo realne ljude)</vt:lpstr>
      <vt:lpstr>1. Strukturalni problemi kategorijalnog pristupa</vt:lpstr>
      <vt:lpstr>Preklapanje kriterijuma</vt:lpstr>
      <vt:lpstr>2. Problemi pouzdanosti</vt:lpstr>
      <vt:lpstr>Problemi validnosti</vt:lpstr>
      <vt:lpstr>3. Konceptualna i etiološka ograničenja</vt:lpstr>
      <vt:lpstr>4. Problemi u kliničkoj praksi</vt:lpstr>
      <vt:lpstr>Rezime</vt:lpstr>
      <vt:lpstr>Slabosti kategorijalnih modela: empirijski dokazi </vt:lpstr>
      <vt:lpstr>PowerPoint Presentation</vt:lpstr>
      <vt:lpstr>  Poremećaji ličnosti i faceti velikih pet</vt:lpstr>
      <vt:lpstr>Kreiranje novog modela AMPL u DSM - 5 </vt:lpstr>
      <vt:lpstr>DSM-5 sekcija III: Mere i modeli u razvoju</vt:lpstr>
      <vt:lpstr>AMPL definiše 7  kriterijuma  za PL</vt:lpstr>
      <vt:lpstr>Kriterijum A: nivo funkcionisanja ličnosti  Procena: koliko je oštećen identitet i odnosi sa drugima </vt:lpstr>
      <vt:lpstr>Kriterijum B: crte ličnosti  </vt:lpstr>
      <vt:lpstr>Tipovi poremećaja ličnosti u AMPL (hibrid: Kriterijum A + Kriterijum B)</vt:lpstr>
      <vt:lpstr>Hibridni model: kombinovanje crta i PL</vt:lpstr>
      <vt:lpstr>Pogled u budućnost: ICD-11</vt:lpstr>
      <vt:lpstr>Kvalifikator graničnih obrazaca</vt:lpstr>
      <vt:lpstr>ICD-11: domeni crta</vt:lpstr>
      <vt:lpstr>Ko stoji iza dimenzionalne revolucije u psihijatriji?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Ivana Perunicic Mladenovic</dc:creator>
  <cp:lastModifiedBy>Ivana Perunicic Mladenovic</cp:lastModifiedBy>
  <cp:revision>2</cp:revision>
  <dcterms:created xsi:type="dcterms:W3CDTF">2025-11-18T22:48:01Z</dcterms:created>
  <dcterms:modified xsi:type="dcterms:W3CDTF">2025-12-24T10:34:41Z</dcterms:modified>
</cp:coreProperties>
</file>