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91" r:id="rId4"/>
    <p:sldId id="301" r:id="rId5"/>
    <p:sldId id="293" r:id="rId6"/>
    <p:sldId id="292" r:id="rId7"/>
    <p:sldId id="298" r:id="rId8"/>
    <p:sldId id="288" r:id="rId9"/>
    <p:sldId id="290" r:id="rId10"/>
    <p:sldId id="278" r:id="rId11"/>
    <p:sldId id="281" r:id="rId12"/>
    <p:sldId id="282" r:id="rId13"/>
    <p:sldId id="299" r:id="rId14"/>
    <p:sldId id="283" r:id="rId15"/>
    <p:sldId id="279" r:id="rId16"/>
    <p:sldId id="285" r:id="rId17"/>
    <p:sldId id="302" r:id="rId18"/>
    <p:sldId id="300" r:id="rId19"/>
    <p:sldId id="295" r:id="rId20"/>
    <p:sldId id="29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9" autoAdjust="0"/>
    <p:restoredTop sz="94660"/>
  </p:normalViewPr>
  <p:slideViewPr>
    <p:cSldViewPr>
      <p:cViewPr varScale="1">
        <p:scale>
          <a:sx n="78" d="100"/>
          <a:sy n="78" d="100"/>
        </p:scale>
        <p:origin x="1572" y="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20683-87CA-451D-AFD3-412683523AF6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7D5DF-278B-4D73-906E-F7673AE63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2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7B27123-D28A-4B1B-8998-0910F777E2D3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09800"/>
            <a:ext cx="8458200" cy="1470025"/>
          </a:xfrm>
        </p:spPr>
        <p:txBody>
          <a:bodyPr/>
          <a:lstStyle/>
          <a:p>
            <a:r>
              <a:rPr lang="sr-Latn-RS" dirty="0"/>
              <a:t>Predmet i zadaci kliničke procene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99938"/>
            <a:ext cx="4495800" cy="1752600"/>
          </a:xfrm>
        </p:spPr>
        <p:txBody>
          <a:bodyPr/>
          <a:lstStyle/>
          <a:p>
            <a:r>
              <a:rPr lang="sr-Latn-RS" dirty="0"/>
              <a:t>Pojmovna određenja</a:t>
            </a:r>
          </a:p>
          <a:p>
            <a:r>
              <a:rPr lang="sr-Latn-RS" dirty="0"/>
              <a:t>Kontekst i razvoj</a:t>
            </a:r>
          </a:p>
          <a:p>
            <a:r>
              <a:rPr lang="sr-Latn-RS" dirty="0"/>
              <a:t>Ciljevi procene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661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sr-Cyrl-CS" b="1" dirty="0">
                <a:solidFill>
                  <a:schemeClr val="accent2"/>
                </a:solidFill>
              </a:rPr>
              <a:t>Klinička procena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29" name="Google Shape;229;p29"/>
          <p:cNvSpPr txBox="1"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b="1" dirty="0"/>
              <a:t>Specifičnost</a:t>
            </a:r>
            <a:r>
              <a:rPr lang="sr-Latn-RS" sz="2600" dirty="0"/>
              <a:t>-</a:t>
            </a:r>
            <a:r>
              <a:rPr lang="sr-Cyrl-CS" sz="2600" dirty="0"/>
              <a:t> sprovodi </a:t>
            </a:r>
            <a:r>
              <a:rPr lang="sr-Latn-RS" sz="2600" dirty="0"/>
              <a:t>se sa osobama iz </a:t>
            </a:r>
            <a:r>
              <a:rPr lang="sr-Cyrl-CS" sz="2600" u="sng" dirty="0"/>
              <a:t>kliničke populacije </a:t>
            </a:r>
            <a:r>
              <a:rPr lang="sr-Latn-RS" sz="2600" dirty="0"/>
              <a:t>kako bi se unapredilo </a:t>
            </a:r>
            <a:r>
              <a:rPr lang="sr-Cyrl-CS" sz="2600" dirty="0"/>
              <a:t>razumevanj</a:t>
            </a:r>
            <a:r>
              <a:rPr lang="sr-Latn-RS" sz="2600" dirty="0"/>
              <a:t>e</a:t>
            </a:r>
            <a:r>
              <a:rPr lang="sr-Cyrl-CS" sz="2600" dirty="0"/>
              <a:t> </a:t>
            </a:r>
            <a:r>
              <a:rPr lang="sr-Latn-RS" sz="2600" dirty="0"/>
              <a:t>mentalnih smetnji ili</a:t>
            </a:r>
            <a:r>
              <a:rPr lang="sr-Cyrl-CS" sz="2600" dirty="0"/>
              <a:t> problema</a:t>
            </a:r>
            <a:r>
              <a:rPr lang="sr-Latn-RS" sz="2600" dirty="0"/>
              <a:t> osobe</a:t>
            </a:r>
            <a:r>
              <a:rPr lang="sr-Cyrl-CS" sz="2600" dirty="0"/>
              <a:t>.  </a:t>
            </a:r>
            <a:endParaRPr lang="en-US" sz="2600" dirty="0"/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b="1" dirty="0"/>
              <a:t>Cilj </a:t>
            </a:r>
            <a:r>
              <a:rPr lang="sr-Latn-RS" sz="2600" i="1" dirty="0"/>
              <a:t>-</a:t>
            </a:r>
            <a:r>
              <a:rPr lang="ru-RU" sz="2600" dirty="0"/>
              <a:t>uvećati </a:t>
            </a:r>
            <a:r>
              <a:rPr lang="ru-RU" sz="2600" i="1" dirty="0"/>
              <a:t>razumevanje</a:t>
            </a:r>
            <a:r>
              <a:rPr lang="ru-RU" sz="2600" dirty="0"/>
              <a:t> klijent</a:t>
            </a:r>
            <a:r>
              <a:rPr lang="en-US" sz="2600" dirty="0"/>
              <a:t>a, </a:t>
            </a:r>
            <a:r>
              <a:rPr lang="en-US" sz="2600" dirty="0" err="1"/>
              <a:t>njegovi</a:t>
            </a:r>
            <a:r>
              <a:rPr lang="en-US" sz="2600" dirty="0"/>
              <a:t>/</a:t>
            </a:r>
            <a:r>
              <a:rPr lang="en-US" sz="2600" dirty="0" err="1"/>
              <a:t>njenih</a:t>
            </a:r>
            <a:r>
              <a:rPr lang="en-US" sz="2600" dirty="0"/>
              <a:t> </a:t>
            </a:r>
            <a:r>
              <a:rPr lang="ru-RU" sz="2600" dirty="0"/>
              <a:t> problema</a:t>
            </a:r>
            <a:r>
              <a:rPr lang="en-US" sz="2600" dirty="0"/>
              <a:t> u </a:t>
            </a:r>
            <a:r>
              <a:rPr lang="en-US" sz="2600" dirty="0" err="1"/>
              <a:t>specifi</a:t>
            </a:r>
            <a:r>
              <a:rPr lang="sr-Latn-RS" sz="2600" dirty="0"/>
              <a:t>č</a:t>
            </a:r>
            <a:r>
              <a:rPr lang="en-US" sz="2600" dirty="0"/>
              <a:t>nom</a:t>
            </a:r>
            <a:r>
              <a:rPr lang="sr-Latn-RS" sz="2600" dirty="0"/>
              <a:t> kontekstu</a:t>
            </a:r>
            <a:r>
              <a:rPr lang="ru-RU" sz="2600" dirty="0"/>
              <a:t>, sa ciljem da mu se pruži odgovarajuća </a:t>
            </a:r>
            <a:r>
              <a:rPr lang="ru-RU" sz="2600" i="1" dirty="0"/>
              <a:t>stručna</a:t>
            </a:r>
            <a:r>
              <a:rPr lang="ru-RU" sz="2600" dirty="0"/>
              <a:t> </a:t>
            </a:r>
            <a:r>
              <a:rPr lang="ru-RU" sz="2600" i="1" dirty="0"/>
              <a:t>pomoć</a:t>
            </a:r>
            <a:r>
              <a:rPr lang="ru-RU" sz="2600" dirty="0"/>
              <a:t>.</a:t>
            </a:r>
            <a:endParaRPr lang="sr-Latn-RS" sz="2600" dirty="0"/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dirty="0"/>
              <a:t>Nedostaje isticanje </a:t>
            </a:r>
            <a:r>
              <a:rPr lang="sr-Latn-RS" sz="2600" u="sng" dirty="0"/>
              <a:t>psiholoških metoda procene</a:t>
            </a:r>
            <a:endParaRPr lang="en-US" sz="2600" u="sng" dirty="0"/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2043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14400"/>
          </a:xfrm>
        </p:spPr>
        <p:txBody>
          <a:bodyPr/>
          <a:lstStyle/>
          <a:p>
            <a:r>
              <a:rPr lang="ru-RU" b="1" dirty="0">
                <a:solidFill>
                  <a:schemeClr val="accent2"/>
                </a:solidFill>
              </a:rPr>
              <a:t>Klinička procena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400" i="1" dirty="0"/>
              <a:t>P</a:t>
            </a:r>
            <a:r>
              <a:rPr lang="ru-RU" sz="2400" i="1" dirty="0"/>
              <a:t>roces prikupljanja informacija koje kliničaru omogućavaju da </a:t>
            </a:r>
            <a:r>
              <a:rPr lang="ru-RU" sz="2400" i="1" u="sng" dirty="0"/>
              <a:t>razume svog ispitanika</a:t>
            </a:r>
            <a:r>
              <a:rPr lang="ru-RU" sz="2400" i="1" dirty="0"/>
              <a:t>. Spomenute informacije će mu, istovremeno, biti neophodne pri </a:t>
            </a:r>
            <a:r>
              <a:rPr lang="ru-RU" sz="2400" i="1" u="sng" dirty="0"/>
              <a:t>donošenju odluka </a:t>
            </a:r>
            <a:r>
              <a:rPr lang="ru-RU" sz="2400" i="1" dirty="0"/>
              <a:t>koje će za cilj imati </a:t>
            </a:r>
            <a:r>
              <a:rPr lang="ru-RU" sz="2400" i="1" u="sng" dirty="0"/>
              <a:t>dobrobit ispitanika </a:t>
            </a:r>
            <a:r>
              <a:rPr lang="ru-RU" sz="2400" i="1" dirty="0"/>
              <a:t>i koje mogu voditi rešavanju njegovih smetnji, tegoba ili problema</a:t>
            </a:r>
            <a:r>
              <a:rPr lang="ru-RU" sz="2400" dirty="0"/>
              <a:t>.</a:t>
            </a:r>
            <a:endParaRPr lang="en-US" sz="2400" dirty="0"/>
          </a:p>
          <a:p>
            <a:pPr marL="109728" lvl="0" indent="0">
              <a:buNone/>
            </a:pPr>
            <a:r>
              <a:rPr lang="sr-Latn-RS" sz="2400" dirty="0"/>
              <a:t>                                                                   V. Pop</a:t>
            </a:r>
            <a:r>
              <a:rPr lang="en-US" sz="2400" dirty="0" err="1"/>
              <a:t>ovi</a:t>
            </a:r>
            <a:r>
              <a:rPr lang="hr-HR" sz="2400" dirty="0"/>
              <a:t>ć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331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2"/>
                </a:solidFill>
              </a:rPr>
              <a:t>Procena ličnosti</a:t>
            </a:r>
            <a:r>
              <a:rPr lang="sr-Latn-RS" b="1" dirty="0">
                <a:solidFill>
                  <a:schemeClr val="accent2"/>
                </a:solidFill>
              </a:rPr>
              <a:t>/</a:t>
            </a:r>
            <a:r>
              <a:rPr lang="ru-RU" b="1" dirty="0">
                <a:solidFill>
                  <a:schemeClr val="accent2"/>
                </a:solidFill>
              </a:rPr>
              <a:t> klinička procena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10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3600" i="1" dirty="0"/>
              <a:t> S</a:t>
            </a:r>
            <a:r>
              <a:rPr lang="ru-RU" sz="3600" i="1" dirty="0"/>
              <a:t>astoji se od </a:t>
            </a:r>
            <a:r>
              <a:rPr lang="ru-RU" sz="3600" i="1" u="sng" dirty="0"/>
              <a:t>postupaka</a:t>
            </a:r>
            <a:r>
              <a:rPr lang="ru-RU" sz="3600" i="1" dirty="0"/>
              <a:t> koji služe za utvrđivanje </a:t>
            </a:r>
            <a:r>
              <a:rPr lang="ru-RU" sz="3600" i="1" u="sng" dirty="0"/>
              <a:t>sličnosti i razlika </a:t>
            </a:r>
            <a:r>
              <a:rPr lang="ru-RU" sz="3600" i="1" dirty="0"/>
              <a:t>između ljudi u njihovim </a:t>
            </a:r>
            <a:r>
              <a:rPr lang="ru-RU" sz="3600" i="1" u="sng" dirty="0"/>
              <a:t>karakteristikama i kapacitetima</a:t>
            </a:r>
            <a:r>
              <a:rPr lang="ru-RU" sz="3600" dirty="0"/>
              <a:t>.</a:t>
            </a:r>
            <a:r>
              <a:rPr lang="sr-Latn-RS" sz="3600" dirty="0"/>
              <a:t>    </a:t>
            </a:r>
            <a:r>
              <a:rPr lang="sr-Latn-RS" sz="3600" dirty="0">
                <a:ea typeface="Times New Roman"/>
                <a:cs typeface="Times New Roman"/>
                <a:sym typeface="Times New Roman"/>
              </a:rPr>
              <a:t>                         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RS" sz="3600" dirty="0">
                <a:ea typeface="Times New Roman"/>
                <a:cs typeface="Times New Roman"/>
                <a:sym typeface="Times New Roman"/>
              </a:rPr>
              <a:t>                                                       </a:t>
            </a:r>
            <a:r>
              <a:rPr lang="ru-RU" sz="3600" dirty="0">
                <a:ea typeface="Times New Roman"/>
                <a:cs typeface="Times New Roman"/>
                <a:sym typeface="Times New Roman"/>
              </a:rPr>
              <a:t>(Weiner &amp; Greene, 2008)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itchFamily="34" charset="0"/>
              <a:buChar char="•"/>
            </a:pPr>
            <a:endParaRPr lang="sr-Latn-RS" sz="3600" dirty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itchFamily="34" charset="0"/>
              <a:buChar char="•"/>
            </a:pPr>
            <a:r>
              <a:rPr lang="sr-Latn-RS" sz="3600" dirty="0"/>
              <a:t>Obuhvatna procena </a:t>
            </a:r>
            <a:r>
              <a:rPr lang="sr-Latn-RS" sz="3600" u="sng" dirty="0"/>
              <a:t>osobe </a:t>
            </a:r>
            <a:r>
              <a:rPr lang="sr-Latn-RS" sz="3600" dirty="0"/>
              <a:t>=  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RS" sz="3600" dirty="0"/>
              <a:t>crte ličnosti+ sposobnosti + mentalna stanja (poremećaji)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itchFamily="34" charset="0"/>
              <a:buChar char="•"/>
            </a:pPr>
            <a:r>
              <a:rPr lang="sr-Latn-RS" sz="3600" dirty="0"/>
              <a:t>U užem smislu- razvoj, struktura i dinamika ličnosti</a:t>
            </a:r>
          </a:p>
          <a:p>
            <a:pPr>
              <a:buClr>
                <a:schemeClr val="accent2"/>
              </a:buClr>
              <a:buFont typeface="Wingdings" pitchFamily="2" charset="2"/>
              <a:buChar char="v"/>
            </a:pPr>
            <a:endParaRPr lang="sr-Latn-RS" sz="5500" u="sng" dirty="0"/>
          </a:p>
        </p:txBody>
      </p:sp>
    </p:spTree>
    <p:extLst>
      <p:ext uri="{BB962C8B-B14F-4D97-AF65-F5344CB8AC3E}">
        <p14:creationId xmlns:p14="http://schemas.microsoft.com/office/powerpoint/2010/main" val="3397162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Latn-RS" b="1" dirty="0">
                <a:solidFill>
                  <a:schemeClr val="accent2"/>
                </a:solidFill>
              </a:rPr>
              <a:t>Psihodijagnostika/</a:t>
            </a:r>
            <a:r>
              <a:rPr lang="ru-RU" b="1" dirty="0">
                <a:solidFill>
                  <a:schemeClr val="accent2"/>
                </a:solidFill>
              </a:rPr>
              <a:t> klinička procena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924800" cy="5181600"/>
          </a:xfrm>
        </p:spPr>
        <p:txBody>
          <a:bodyPr>
            <a:normAutofit fontScale="40000" lnSpcReduction="200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v"/>
            </a:pPr>
            <a:endParaRPr lang="sr-Latn-RS" sz="5500" u="sng" dirty="0"/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6000" b="1" i="1" dirty="0"/>
              <a:t>Psihodijagnostika</a:t>
            </a:r>
            <a:r>
              <a:rPr lang="sr-Latn-RS" sz="6000" i="1" dirty="0"/>
              <a:t>- grana kliničke psihologije </a:t>
            </a:r>
            <a:r>
              <a:rPr lang="en-GB" sz="6000" i="1" dirty="0" err="1"/>
              <a:t>specijalizovana</a:t>
            </a:r>
            <a:r>
              <a:rPr lang="en-GB" sz="6000" i="1" dirty="0"/>
              <a:t> za </a:t>
            </a:r>
            <a:r>
              <a:rPr lang="en-GB" sz="6000" i="1" dirty="0" err="1"/>
              <a:t>praksu</a:t>
            </a:r>
            <a:r>
              <a:rPr lang="en-GB" sz="6000" i="1" dirty="0"/>
              <a:t> i </a:t>
            </a:r>
            <a:r>
              <a:rPr lang="en-GB" sz="6000" i="1" u="sng" dirty="0" err="1"/>
              <a:t>istraživanja</a:t>
            </a:r>
            <a:r>
              <a:rPr lang="en-GB" sz="6000" i="1" u="sng" dirty="0"/>
              <a:t> </a:t>
            </a:r>
            <a:r>
              <a:rPr lang="en-GB" sz="6000" i="1" dirty="0"/>
              <a:t>u </a:t>
            </a:r>
            <a:r>
              <a:rPr lang="en-GB" sz="6000" i="1" dirty="0" err="1"/>
              <a:t>okvirima</a:t>
            </a:r>
            <a:r>
              <a:rPr lang="en-GB" sz="6000" i="1" dirty="0"/>
              <a:t> </a:t>
            </a:r>
            <a:r>
              <a:rPr lang="en-GB" sz="6000" i="1" dirty="0" err="1"/>
              <a:t>psihijatrije</a:t>
            </a:r>
            <a:r>
              <a:rPr lang="en-GB" sz="6000" i="1" dirty="0"/>
              <a:t> </a:t>
            </a:r>
            <a:r>
              <a:rPr lang="sr-Latn-RS" sz="6000" i="1" dirty="0"/>
              <a:t>                                    </a:t>
            </a:r>
            <a:r>
              <a:rPr lang="en-GB" sz="6000" dirty="0"/>
              <a:t>(Berger, 1989). </a:t>
            </a:r>
            <a:endParaRPr lang="sr-Latn-RS" sz="6000" dirty="0"/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sr-Latn-RS" sz="6000" i="1" dirty="0"/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6000" dirty="0"/>
              <a:t> </a:t>
            </a:r>
            <a:r>
              <a:rPr lang="sr-Latn-RS" sz="6000" i="1" dirty="0"/>
              <a:t>G</a:t>
            </a:r>
            <a:r>
              <a:rPr lang="en-GB" sz="6000" i="1" dirty="0" err="1"/>
              <a:t>rana</a:t>
            </a:r>
            <a:r>
              <a:rPr lang="en-GB" sz="6000" i="1" dirty="0"/>
              <a:t> </a:t>
            </a:r>
            <a:r>
              <a:rPr lang="en-GB" sz="6000" i="1" dirty="0" err="1"/>
              <a:t>kliničke</a:t>
            </a:r>
            <a:r>
              <a:rPr lang="en-GB" sz="6000" i="1" dirty="0"/>
              <a:t> </a:t>
            </a:r>
            <a:r>
              <a:rPr lang="en-GB" sz="6000" i="1" dirty="0" err="1"/>
              <a:t>psihologije</a:t>
            </a:r>
            <a:r>
              <a:rPr lang="en-GB" sz="6000" i="1" dirty="0"/>
              <a:t>, </a:t>
            </a:r>
            <a:r>
              <a:rPr lang="sr-Latn-RS" sz="6000" i="1" dirty="0"/>
              <a:t>koja se bavi </a:t>
            </a:r>
            <a:r>
              <a:rPr lang="sr-Latn-RS" sz="6000" i="1" u="sng" dirty="0"/>
              <a:t>praktičnim</a:t>
            </a:r>
            <a:r>
              <a:rPr lang="sr-Latn-RS" sz="6000" i="1" dirty="0"/>
              <a:t> i </a:t>
            </a:r>
            <a:r>
              <a:rPr lang="sr-Latn-RS" sz="6000" i="1" u="sng" dirty="0"/>
              <a:t>metodskim pitanjima </a:t>
            </a:r>
            <a:r>
              <a:rPr lang="sr-Latn-RS" sz="6000" i="1" dirty="0"/>
              <a:t>dijagnostikovanja i procene ličnosti.</a:t>
            </a:r>
            <a:r>
              <a:rPr lang="sr-Latn-RS" sz="6000" dirty="0"/>
              <a:t>                                            (Berger, 2009)</a:t>
            </a:r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sr-Latn-RS" sz="6000" dirty="0"/>
          </a:p>
          <a:p>
            <a:pPr>
              <a:lnSpc>
                <a:spcPct val="120000"/>
              </a:lnSpc>
              <a:buClr>
                <a:schemeClr val="accent2"/>
              </a:buClr>
              <a:buFont typeface="Arial" pitchFamily="34" charset="0"/>
              <a:buChar char="•"/>
            </a:pPr>
            <a:r>
              <a:rPr lang="sr-Latn-RS" sz="6000" b="1" dirty="0"/>
              <a:t>Metodska pitanja</a:t>
            </a:r>
            <a:r>
              <a:rPr lang="sr-Latn-RS" sz="6000" dirty="0"/>
              <a:t>- konstrukcija i primena instrumenata procene, validacija baterije, integracija, pitanja mogućnosti spoznaje</a:t>
            </a:r>
            <a:endParaRPr lang="en-US" sz="6000" dirty="0"/>
          </a:p>
          <a:p>
            <a:pPr marL="0" lvl="0" indent="0" algn="just">
              <a:spcBef>
                <a:spcPts val="720"/>
              </a:spcBef>
              <a:buClr>
                <a:srgbClr val="FFFF00"/>
              </a:buClr>
              <a:buSzPts val="3600"/>
              <a:buNone/>
            </a:pPr>
            <a:r>
              <a:rPr lang="ru-RU" dirty="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08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r>
              <a:rPr lang="ru-RU" b="1" dirty="0">
                <a:solidFill>
                  <a:schemeClr val="accent2"/>
                </a:solidFill>
              </a:rPr>
              <a:t>Procena ličnosti</a:t>
            </a:r>
            <a:r>
              <a:rPr lang="sr-Latn-RS" b="1" dirty="0">
                <a:solidFill>
                  <a:schemeClr val="accent2"/>
                </a:solidFill>
              </a:rPr>
              <a:t>/</a:t>
            </a:r>
            <a:r>
              <a:rPr lang="ru-RU" b="1" dirty="0">
                <a:solidFill>
                  <a:schemeClr val="accent2"/>
                </a:solidFill>
              </a:rPr>
              <a:t> klinička procena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2" name="Google Shape;312;p45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i="1" dirty="0"/>
              <a:t>proces koji u sebe uključuje </a:t>
            </a:r>
            <a:r>
              <a:rPr lang="sr-Cyrl-CS" i="1" u="sng" dirty="0"/>
              <a:t>zadavanje, ocenjivanje i tumačenje</a:t>
            </a:r>
            <a:r>
              <a:rPr lang="sr-Cyrl-CS" i="1" dirty="0"/>
              <a:t> psiholoških testova</a:t>
            </a:r>
            <a:r>
              <a:rPr lang="hr-HR" i="1" dirty="0"/>
              <a:t>,</a:t>
            </a:r>
            <a:r>
              <a:rPr lang="sr-Cyrl-CS" i="1" dirty="0"/>
              <a:t> </a:t>
            </a:r>
            <a:endParaRPr lang="sr-Latn-RS" i="1" dirty="0"/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i="1" u="sng" dirty="0"/>
              <a:t>kliničko intervjuisanje, promatranja i prikupljanje istorijskih i drugih informacija</a:t>
            </a:r>
            <a:r>
              <a:rPr lang="sr-Cyrl-CS" i="1" dirty="0"/>
              <a:t>, i, naposletku, </a:t>
            </a:r>
            <a:endParaRPr lang="sr-Latn-RS" i="1" dirty="0"/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i="1" u="sng" dirty="0"/>
              <a:t>integraciju</a:t>
            </a:r>
            <a:r>
              <a:rPr lang="sr-Cyrl-CS" i="1" dirty="0"/>
              <a:t> tih jedinstvenih delova informacija, tako da se krajnji proizvod može koristiti na </a:t>
            </a:r>
            <a:r>
              <a:rPr lang="sr-Cyrl-CS" i="1" u="sng" dirty="0"/>
              <a:t>pouzdan i valjan način u predviđanju </a:t>
            </a:r>
            <a:r>
              <a:rPr lang="sr-Cyrl-CS" i="1" dirty="0"/>
              <a:t>pacijentovog funkcionisanja,</a:t>
            </a:r>
            <a:endParaRPr lang="sr-Latn-RS" i="1" dirty="0"/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i="1" dirty="0"/>
              <a:t> a i da bi se </a:t>
            </a:r>
            <a:r>
              <a:rPr lang="sr-Cyrl-CS" i="1" u="sng" dirty="0"/>
              <a:t>izgradili planovi </a:t>
            </a:r>
            <a:r>
              <a:rPr lang="sr-Cyrl-CS" i="1" dirty="0"/>
              <a:t>koji bi se koristili u nošenju sa problemima koji traže primenu kliničkog tretmana.</a:t>
            </a:r>
            <a:endParaRPr lang="en-US" dirty="0"/>
          </a:p>
          <a:p>
            <a:pPr marL="342900" lvl="0" indent="-342900" algn="just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lang="sr-Cyrl-CS" sz="2800" dirty="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</a:t>
            </a:r>
            <a:r>
              <a:rPr lang="sr-Latn-RS" sz="2800" dirty="0">
                <a:latin typeface="Times New Roman"/>
                <a:ea typeface="Times New Roman"/>
                <a:cs typeface="Times New Roman"/>
                <a:sym typeface="Times New Roman"/>
              </a:rPr>
              <a:t>              </a:t>
            </a:r>
            <a:r>
              <a:rPr lang="sr-Cyrl-CS" sz="2800" dirty="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sr-Cyrl-CS" sz="2600" dirty="0">
                <a:latin typeface="Times New Roman"/>
                <a:ea typeface="Times New Roman"/>
                <a:cs typeface="Times New Roman"/>
                <a:sym typeface="Times New Roman"/>
              </a:rPr>
              <a:t>(Beutler &amp; Groth-Marnat</a:t>
            </a:r>
            <a:r>
              <a:rPr lang="sr-Latn-RS" sz="2600" dirty="0"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sr-Cyrl-CS" sz="2600" dirty="0">
                <a:latin typeface="Times New Roman"/>
                <a:ea typeface="Times New Roman"/>
                <a:cs typeface="Times New Roman"/>
                <a:sym typeface="Times New Roman"/>
              </a:rPr>
              <a:t> 2003)</a:t>
            </a:r>
            <a:endParaRPr sz="26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4251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Sadr</a:t>
            </a:r>
            <a:r>
              <a:rPr lang="sr-Latn-RS" dirty="0">
                <a:solidFill>
                  <a:schemeClr val="accent2"/>
                </a:solidFill>
              </a:rPr>
              <a:t>žaj k</a:t>
            </a:r>
            <a:r>
              <a:rPr lang="sr-Cyrl-CS" dirty="0">
                <a:solidFill>
                  <a:schemeClr val="accent2"/>
                </a:solidFill>
              </a:rPr>
              <a:t>liničk</a:t>
            </a:r>
            <a:r>
              <a:rPr lang="sr-Latn-RS" dirty="0">
                <a:solidFill>
                  <a:schemeClr val="accent2"/>
                </a:solidFill>
              </a:rPr>
              <a:t>e</a:t>
            </a:r>
            <a:r>
              <a:rPr lang="sr-Cyrl-CS" dirty="0">
                <a:solidFill>
                  <a:schemeClr val="accent2"/>
                </a:solidFill>
              </a:rPr>
              <a:t> procen</a:t>
            </a:r>
            <a:r>
              <a:rPr lang="sr-Latn-RS" dirty="0">
                <a:solidFill>
                  <a:schemeClr val="accent2"/>
                </a:solidFill>
              </a:rPr>
              <a:t>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49" name="Google Shape;249;p33"/>
          <p:cNvSpPr txBox="1">
            <a:spLocks noGrp="1"/>
          </p:cNvSpPr>
          <p:nvPr>
            <p:ph idx="1"/>
          </p:nvPr>
        </p:nvSpPr>
        <p:spPr>
          <a:xfrm>
            <a:off x="457200" y="1524000"/>
            <a:ext cx="82296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109728" lvl="0" indent="0">
              <a:buNone/>
            </a:pPr>
            <a:r>
              <a:rPr lang="sr-Latn-RS" sz="3200" dirty="0"/>
              <a:t>Obično uključuje </a:t>
            </a:r>
            <a:r>
              <a:rPr lang="sr-Cyrl-CS" sz="3200" dirty="0"/>
              <a:t>prikupljanje informacija o:</a:t>
            </a:r>
            <a:endParaRPr lang="sr-Latn-RS" sz="3200" dirty="0"/>
          </a:p>
          <a:p>
            <a:pPr lvl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dirty="0"/>
              <a:t>osobi</a:t>
            </a:r>
            <a:r>
              <a:rPr lang="sr-Latn-RS" dirty="0"/>
              <a:t>  i </a:t>
            </a:r>
            <a:r>
              <a:rPr lang="sr-Cyrl-CS" dirty="0"/>
              <a:t>njen</a:t>
            </a:r>
            <a:r>
              <a:rPr lang="sr-Latn-RS" dirty="0"/>
              <a:t>o</a:t>
            </a:r>
            <a:r>
              <a:rPr lang="sr-Cyrl-CS" dirty="0"/>
              <a:t>m ponašanj</a:t>
            </a:r>
            <a:r>
              <a:rPr lang="sr-Latn-RS" dirty="0"/>
              <a:t>u- socio-demografski, biografski podaci, razvoj, aktuelne živote okolnosti</a:t>
            </a:r>
            <a:endParaRPr lang="en-US" dirty="0"/>
          </a:p>
          <a:p>
            <a:pPr lvl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/>
              <a:t>p</a:t>
            </a:r>
            <a:r>
              <a:rPr lang="sr-Cyrl-CS" dirty="0"/>
              <a:t>roblemima</a:t>
            </a:r>
            <a:r>
              <a:rPr lang="sr-Latn-RS" dirty="0"/>
              <a:t>, teškoćama, simptomima- aktuelno stanje (vezana za razlog procene)</a:t>
            </a:r>
          </a:p>
          <a:p>
            <a:pPr lvl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/>
              <a:t>intelektualnim i drugim </a:t>
            </a:r>
            <a:r>
              <a:rPr lang="sr-Cyrl-CS" dirty="0"/>
              <a:t>sposobnostima, kognitivn</a:t>
            </a:r>
            <a:r>
              <a:rPr lang="sr-Latn-RS" dirty="0"/>
              <a:t>om funkcionisanju/stilu</a:t>
            </a:r>
            <a:r>
              <a:rPr lang="sr-Cyrl-CS" dirty="0"/>
              <a:t>, </a:t>
            </a:r>
            <a:r>
              <a:rPr lang="sr-Latn-RS" dirty="0"/>
              <a:t>efektima simptoma na ove funkcije</a:t>
            </a:r>
            <a:endParaRPr lang="en-US" dirty="0"/>
          </a:p>
          <a:p>
            <a:pPr lvl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hr-HR" dirty="0"/>
              <a:t>emocionalnom stanju</a:t>
            </a:r>
            <a:r>
              <a:rPr lang="sr-Latn-RS" dirty="0"/>
              <a:t>, emocionalnoj</a:t>
            </a:r>
            <a:r>
              <a:rPr lang="sr-Cyrl-CS" dirty="0"/>
              <a:t> </a:t>
            </a:r>
            <a:r>
              <a:rPr lang="sr-Latn-RS" dirty="0"/>
              <a:t>regulaciji, impulsivnoj </a:t>
            </a:r>
            <a:r>
              <a:rPr lang="sr-Cyrl-CS" dirty="0"/>
              <a:t>kontroli</a:t>
            </a:r>
            <a:r>
              <a:rPr lang="sr-Latn-RS" dirty="0"/>
              <a:t>, voljno-nagonski dinamizmi</a:t>
            </a:r>
            <a:endParaRPr lang="en-US" dirty="0"/>
          </a:p>
          <a:p>
            <a:pPr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/>
              <a:t>strukturi, dinamici </a:t>
            </a:r>
            <a:r>
              <a:rPr lang="sr-Cyrl-CS" dirty="0"/>
              <a:t>ličnosti</a:t>
            </a:r>
            <a:r>
              <a:rPr lang="sr-Latn-RS" dirty="0"/>
              <a:t>- </a:t>
            </a:r>
            <a:r>
              <a:rPr lang="sr-Cyrl-CS" dirty="0"/>
              <a:t>jedinstven</a:t>
            </a:r>
            <a:r>
              <a:rPr lang="sr-Latn-RS" dirty="0"/>
              <a:t>i</a:t>
            </a:r>
            <a:r>
              <a:rPr lang="sr-Cyrl-CS" dirty="0"/>
              <a:t> složaj </a:t>
            </a:r>
            <a:endParaRPr lang="sr-Latn-RS" dirty="0"/>
          </a:p>
          <a:p>
            <a:pPr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/>
              <a:t>Selfu- </a:t>
            </a:r>
            <a:r>
              <a:rPr lang="sr-Cyrl-CS" dirty="0"/>
              <a:t>osobenom obrascu predstavljanja ili konstruisanja sveta i sebe, i sl. </a:t>
            </a:r>
            <a:endParaRPr lang="sr-Latn-RS" dirty="0"/>
          </a:p>
          <a:p>
            <a:pPr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dirty="0"/>
              <a:t>psih</a:t>
            </a:r>
            <a:r>
              <a:rPr lang="sr-Latn-RS" dirty="0"/>
              <a:t>o-socijalnim </a:t>
            </a:r>
            <a:r>
              <a:rPr lang="sr-Cyrl-CS" dirty="0"/>
              <a:t>snagama i slabostima,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056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Ciljevi kliničke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305800" cy="40386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200" b="1" dirty="0"/>
              <a:t>Dijagnostička  procena/diferencijalno dijagnostički zadatak- </a:t>
            </a:r>
            <a:r>
              <a:rPr lang="sr-Latn-RS" sz="2200" dirty="0"/>
              <a:t>indikatori koji su povezani sa specifičnim poremećajem, ne dijagnoza- veza sa </a:t>
            </a:r>
            <a:r>
              <a:rPr lang="sr-Latn-RS" sz="2200" u="sng" dirty="0"/>
              <a:t>klasifikacijom mentalnih poremećaja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200" b="1" dirty="0"/>
              <a:t>Procena ličnosti (dinamička dijagnoza)- </a:t>
            </a:r>
            <a:r>
              <a:rPr lang="sr-Latn-RS" sz="2200" dirty="0"/>
              <a:t>opis, razumevanje, tumačenje- struktura, dinamika, razvoj, etiološka hipoteza poremećaja i problema- </a:t>
            </a:r>
            <a:r>
              <a:rPr lang="sr-Latn-RS" sz="2200" u="sng" dirty="0"/>
              <a:t>veza sa teorijama ličnosti i teorijam razvoja</a:t>
            </a:r>
          </a:p>
          <a:p>
            <a:pPr marL="109728" indent="0">
              <a:spcAft>
                <a:spcPts val="1200"/>
              </a:spcAft>
              <a:buClr>
                <a:schemeClr val="accent2"/>
              </a:buClr>
              <a:buNone/>
            </a:pPr>
            <a:r>
              <a:rPr lang="sr-Latn-RS" sz="2200" b="1" i="1" dirty="0"/>
              <a:t>Šta je u individui bolesno  i  šta je u bolesti individualno </a:t>
            </a:r>
            <a:r>
              <a:rPr lang="sr-Latn-RS" sz="2200" i="1" dirty="0"/>
              <a:t>(J.Berger)</a:t>
            </a:r>
          </a:p>
        </p:txBody>
      </p:sp>
    </p:spTree>
    <p:extLst>
      <p:ext uri="{BB962C8B-B14F-4D97-AF65-F5344CB8AC3E}">
        <p14:creationId xmlns:p14="http://schemas.microsoft.com/office/powerpoint/2010/main" val="205185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DCBE7-563C-510B-F739-18286F7D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sr-Latn-RS" dirty="0">
                <a:solidFill>
                  <a:schemeClr val="accent2"/>
                </a:solidFill>
              </a:rPr>
              <a:t>Ciljevi kliničke procene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3D7AB-5F79-5483-011C-BE3301918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600" b="1" dirty="0"/>
              <a:t>U cilju psihoterapijskog tretmana- </a:t>
            </a:r>
            <a:r>
              <a:rPr lang="sr-Latn-RS" sz="2600" dirty="0"/>
              <a:t>indikacije, prepreke, vrsta tretmana, ciljevi,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600" b="1" dirty="0"/>
              <a:t>Evaluacija efekata tretmana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600" b="1" dirty="0"/>
              <a:t>Predikcija i postdikcija </a:t>
            </a:r>
            <a:r>
              <a:rPr lang="sr-Latn-RS" sz="2600" dirty="0"/>
              <a:t>ponašanja (suicidalni rizik, recidiv, forenzika,...)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600" b="1" dirty="0"/>
              <a:t>Prema posebnim zahtevima- </a:t>
            </a:r>
            <a:r>
              <a:rPr lang="sr-Latn-RS" sz="2600" dirty="0"/>
              <a:t>procena radnih sposobnosti, specifičnih sposobnosti (dozvole za oružje, vožnju), uračunljivosti, intelektualne ometenosti, zrelosti za školu, psihički korelati moždanih funkcija (neuropsihološka procena)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29305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Latn-RS" b="1" dirty="0">
                <a:solidFill>
                  <a:schemeClr val="accent2"/>
                </a:solidFill>
              </a:rPr>
              <a:t>Ciljevi kliničke psihološke procene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22" name="Google Shape;322;p47"/>
          <p:cNvSpPr txBox="1">
            <a:spLocks noGrp="1"/>
          </p:cNvSpPr>
          <p:nvPr>
            <p:ph idx="1"/>
          </p:nvPr>
        </p:nvSpPr>
        <p:spPr>
          <a:xfrm>
            <a:off x="457200" y="1828800"/>
            <a:ext cx="8305800" cy="4745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sz="2400" dirty="0"/>
              <a:t>utvrđivanja dijagnoze ili </a:t>
            </a:r>
            <a:r>
              <a:rPr lang="sr-Cyrl-CS" sz="2400" b="1" dirty="0"/>
              <a:t>poremećaja</a:t>
            </a:r>
            <a:r>
              <a:rPr lang="sr-Cyrl-CS" sz="2400" dirty="0"/>
              <a:t>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sz="2400" b="1" dirty="0"/>
              <a:t>predviđanja</a:t>
            </a:r>
            <a:r>
              <a:rPr lang="sr-Cyrl-CS" sz="2400" dirty="0"/>
              <a:t> ili anticipiranja mogućeg toka datog problema,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/>
              <a:t>otkrivanja </a:t>
            </a:r>
            <a:r>
              <a:rPr lang="sr-Cyrl-CS" sz="2400" dirty="0"/>
              <a:t>etiologij</a:t>
            </a:r>
            <a:r>
              <a:rPr lang="sr-Latn-RS" sz="2400" dirty="0"/>
              <a:t>e</a:t>
            </a:r>
            <a:r>
              <a:rPr lang="sr-Cyrl-CS" sz="2400" dirty="0"/>
              <a:t> ili </a:t>
            </a:r>
            <a:r>
              <a:rPr lang="sr-Cyrl-CS" sz="2400" b="1" dirty="0"/>
              <a:t>uzrok</a:t>
            </a:r>
            <a:r>
              <a:rPr lang="sr-Latn-RS" sz="2400" b="1" dirty="0"/>
              <a:t>a</a:t>
            </a:r>
            <a:r>
              <a:rPr lang="sr-Cyrl-CS" sz="2400" b="1" dirty="0"/>
              <a:t> </a:t>
            </a:r>
            <a:r>
              <a:rPr lang="sr-Cyrl-CS" sz="2400" dirty="0"/>
              <a:t>poremećenog ponašanja,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/>
              <a:t>utvrđivanja</a:t>
            </a:r>
            <a:r>
              <a:rPr lang="sr-Cyrl-CS" sz="2400" dirty="0"/>
              <a:t> </a:t>
            </a:r>
            <a:r>
              <a:rPr lang="sr-Latn-RS" sz="2400" dirty="0"/>
              <a:t>vrste </a:t>
            </a:r>
            <a:r>
              <a:rPr lang="sr-Cyrl-CS" sz="2400" b="1" dirty="0"/>
              <a:t>tretmana</a:t>
            </a:r>
            <a:r>
              <a:rPr lang="sr-Cyrl-CS" sz="2400" dirty="0"/>
              <a:t> koji može ublažiti ili promeniti tok datog problema,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sz="2400" dirty="0"/>
              <a:t>stepen</a:t>
            </a:r>
            <a:r>
              <a:rPr lang="sr-Latn-RS" sz="2400" dirty="0"/>
              <a:t>a</a:t>
            </a:r>
            <a:r>
              <a:rPr lang="sr-Cyrl-CS" sz="2400" dirty="0"/>
              <a:t> </a:t>
            </a:r>
            <a:r>
              <a:rPr lang="sr-Cyrl-CS" sz="2400" b="1" dirty="0"/>
              <a:t>funkcionalnog oštećenja</a:t>
            </a:r>
            <a:r>
              <a:rPr lang="sr-Latn-RS" sz="2400" b="1" dirty="0"/>
              <a:t> </a:t>
            </a:r>
            <a:r>
              <a:rPr lang="sr-Cyrl-CS" sz="2400" dirty="0"/>
              <a:t>u svakodnevnim i specifičnim životnim delatnostima,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/>
              <a:t>procene </a:t>
            </a:r>
            <a:r>
              <a:rPr lang="sr-Cyrl-CS" sz="2400" dirty="0"/>
              <a:t>snage ličnosti i </a:t>
            </a:r>
            <a:r>
              <a:rPr lang="sr-Cyrl-CS" sz="2400" b="1" dirty="0"/>
              <a:t>kapacitete za prilagođavanje</a:t>
            </a:r>
            <a:r>
              <a:rPr lang="sr-Cyrl-CS" sz="2400" dirty="0"/>
              <a:t>. </a:t>
            </a:r>
            <a:endParaRPr lang="en-US" sz="2400" dirty="0"/>
          </a:p>
          <a:p>
            <a:pPr marL="0" lvl="0" indent="0" algn="just">
              <a:lnSpc>
                <a:spcPct val="90000"/>
              </a:lnSpc>
              <a:spcBef>
                <a:spcPts val="592"/>
              </a:spcBef>
              <a:buClr>
                <a:srgbClr val="FFFF00"/>
              </a:buClr>
              <a:buSzPts val="2960"/>
              <a:buNone/>
            </a:pPr>
            <a:r>
              <a:rPr lang="sr-Latn-RS" sz="2400" dirty="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</a:t>
            </a:r>
            <a:r>
              <a:rPr lang="sr-Cyrl-CS" sz="2400" dirty="0">
                <a:latin typeface="Times New Roman"/>
                <a:ea typeface="Times New Roman"/>
                <a:cs typeface="Times New Roman"/>
                <a:sym typeface="Times New Roman"/>
              </a:rPr>
              <a:t>(Beutler &amp; Groth-Marnat</a:t>
            </a:r>
            <a:r>
              <a:rPr lang="sr-Latn-RS" sz="2400" dirty="0"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sr-Cyrl-CS" sz="2400" dirty="0">
                <a:latin typeface="Times New Roman"/>
                <a:ea typeface="Times New Roman"/>
                <a:cs typeface="Times New Roman"/>
                <a:sym typeface="Times New Roman"/>
              </a:rPr>
              <a:t> 2003</a:t>
            </a:r>
            <a:r>
              <a:rPr lang="sr-Latn-RS" sz="2400" dirty="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821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838200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Metode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/>
              <a:t>Naturalističke/kvalitativne - intervju i opservacija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/>
              <a:t>Psiholški instrumenti/kvantitativne- testovi, skale, tehnike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/>
              <a:t>Drugi izvori- iskazi drugih ljudi, dokumenta, artefakti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489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/>
          <a:lstStyle/>
          <a:p>
            <a:pPr eaLnBrk="1" hangingPunct="1"/>
            <a:r>
              <a:rPr lang="hr-HR" sz="3600" b="1" dirty="0">
                <a:solidFill>
                  <a:srgbClr val="7B9899"/>
                </a:solidFill>
              </a:rPr>
              <a:t>Klinička </a:t>
            </a:r>
            <a:r>
              <a:rPr lang="en-US" sz="3600" b="1" dirty="0" err="1">
                <a:solidFill>
                  <a:srgbClr val="7B9899"/>
                </a:solidFill>
              </a:rPr>
              <a:t>procena</a:t>
            </a:r>
            <a:endParaRPr lang="sr-Latn-CS" sz="3600" b="1" dirty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610600" cy="5029200"/>
          </a:xfrm>
        </p:spPr>
        <p:txBody>
          <a:bodyPr>
            <a:normAutofit/>
          </a:bodyPr>
          <a:lstStyle/>
          <a:p>
            <a:pPr marL="342900" indent="-3429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/>
              <a:t>Oblast kliničke psihologije</a:t>
            </a:r>
          </a:p>
          <a:p>
            <a:pPr marL="342900" indent="-3429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/>
              <a:t>Definicija kliničke psihologije</a:t>
            </a:r>
            <a:br>
              <a:rPr lang="hr-HR" sz="2400" b="1" dirty="0"/>
            </a:br>
            <a:r>
              <a:rPr lang="hr-HR" sz="2400" dirty="0"/>
              <a:t>Primenjena grana psihologije koja se bavi </a:t>
            </a:r>
            <a:r>
              <a:rPr lang="hr-HR" sz="2400" i="1" dirty="0"/>
              <a:t>proučavanjem, </a:t>
            </a:r>
            <a:r>
              <a:rPr lang="hr-HR" sz="2400" i="1" u="sng" dirty="0"/>
              <a:t>procenom </a:t>
            </a:r>
            <a:r>
              <a:rPr lang="hr-HR" sz="2400" i="1" dirty="0"/>
              <a:t>i modifikacijom ličnosti i ponašanja</a:t>
            </a:r>
            <a:r>
              <a:rPr lang="hr-HR" sz="2400" dirty="0"/>
              <a:t>.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i="1" dirty="0"/>
              <a:t>Klinički metod</a:t>
            </a:r>
            <a:r>
              <a:rPr lang="hr-HR" sz="2400" dirty="0"/>
              <a:t> - ispitivanje pojedinca </a:t>
            </a:r>
            <a:br>
              <a:rPr lang="hr-HR" sz="2400" dirty="0"/>
            </a:br>
            <a:r>
              <a:rPr lang="hr-HR" sz="2400" dirty="0"/>
              <a:t>(ali i parova, porodica, grupa)</a:t>
            </a:r>
            <a:br>
              <a:rPr lang="en-US" sz="2400" dirty="0"/>
            </a:br>
            <a:r>
              <a:rPr lang="hr-HR" sz="2400" dirty="0"/>
              <a:t>studija slučaja</a:t>
            </a:r>
            <a:r>
              <a:rPr lang="en-US" sz="2400" dirty="0"/>
              <a:t>- </a:t>
            </a:r>
            <a:r>
              <a:rPr lang="en-US" sz="2400" dirty="0" err="1"/>
              <a:t>kvalitativni</a:t>
            </a:r>
            <a:r>
              <a:rPr lang="en-US" sz="2400" dirty="0"/>
              <a:t> </a:t>
            </a:r>
            <a:r>
              <a:rPr lang="en-US" sz="2400" dirty="0" err="1"/>
              <a:t>metod</a:t>
            </a:r>
            <a:r>
              <a:rPr lang="en-US" sz="2400" dirty="0"/>
              <a:t> </a:t>
            </a:r>
            <a:r>
              <a:rPr lang="en-US" sz="2400" dirty="0" err="1"/>
              <a:t>baziran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kvantitativnim</a:t>
            </a:r>
            <a:r>
              <a:rPr lang="en-US" sz="2400" dirty="0"/>
              <a:t> </a:t>
            </a:r>
            <a:r>
              <a:rPr lang="en-US" sz="2400" dirty="0" err="1"/>
              <a:t>podacima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090733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sr-Latn-RS" dirty="0">
                <a:solidFill>
                  <a:schemeClr val="accent2"/>
                </a:solidFill>
              </a:rPr>
              <a:t>Edukacija za kliničku procenu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49424"/>
            <a:ext cx="7924800" cy="4325112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/>
              <a:t>Osnovne i master studije- osnovna baterija TTS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/>
              <a:t>Specijalističke studije </a:t>
            </a:r>
            <a:r>
              <a:rPr lang="sr-Latn-RS" sz="2400" b="1" dirty="0"/>
              <a:t>medicinske</a:t>
            </a:r>
            <a:r>
              <a:rPr lang="sr-Latn-RS" sz="2400" dirty="0"/>
              <a:t> </a:t>
            </a:r>
            <a:r>
              <a:rPr lang="sr-Latn-RS" sz="2400" b="1" dirty="0"/>
              <a:t>psihologije -</a:t>
            </a:r>
          </a:p>
          <a:p>
            <a:pPr marL="109728" indent="0">
              <a:buClr>
                <a:schemeClr val="accent2"/>
              </a:buClr>
              <a:buNone/>
            </a:pPr>
            <a:r>
              <a:rPr lang="sr-Latn-RS" sz="2400" dirty="0"/>
              <a:t>   na Medicinskom fakultetu, 3 godine, „kruženje“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/>
              <a:t>Subspecijalizacije za specifične oblasti- forenzika, neuropsihološka procena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/>
              <a:t>Kontinuirane edukacije za primenu TTS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/>
              <a:t>Praksa- između „naivnog“ i „naučnog“ pristupa- između nauke i (umetničke) veštine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76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err="1">
                <a:solidFill>
                  <a:srgbClr val="7B9899"/>
                </a:solidFill>
              </a:rPr>
              <a:t>Zadaci</a:t>
            </a:r>
            <a:r>
              <a:rPr lang="en-US" b="1" dirty="0">
                <a:solidFill>
                  <a:srgbClr val="7B9899"/>
                </a:solidFill>
              </a:rPr>
              <a:t> </a:t>
            </a:r>
            <a:r>
              <a:rPr lang="en-US" b="1" dirty="0" err="1">
                <a:solidFill>
                  <a:srgbClr val="7B9899"/>
                </a:solidFill>
              </a:rPr>
              <a:t>klini</a:t>
            </a:r>
            <a:r>
              <a:rPr lang="hr-HR" b="1" dirty="0">
                <a:solidFill>
                  <a:srgbClr val="7B9899"/>
                </a:solidFill>
              </a:rPr>
              <a:t>č</a:t>
            </a:r>
            <a:r>
              <a:rPr lang="en-US" b="1" dirty="0" err="1">
                <a:solidFill>
                  <a:srgbClr val="7B9899"/>
                </a:solidFill>
              </a:rPr>
              <a:t>ke</a:t>
            </a:r>
            <a:r>
              <a:rPr lang="en-US" b="1" dirty="0">
                <a:solidFill>
                  <a:srgbClr val="7B9899"/>
                </a:solidFill>
              </a:rPr>
              <a:t> </a:t>
            </a:r>
            <a:r>
              <a:rPr lang="en-US" b="1" dirty="0" err="1">
                <a:solidFill>
                  <a:srgbClr val="7B9899"/>
                </a:solidFill>
              </a:rPr>
              <a:t>psihologije</a:t>
            </a:r>
            <a:endParaRPr lang="sr-Latn-CS" b="1" dirty="0">
              <a:solidFill>
                <a:srgbClr val="7B9899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755650" y="1844675"/>
            <a:ext cx="7704138" cy="42545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Aft>
                <a:spcPts val="1200"/>
              </a:spcAft>
            </a:pPr>
            <a:r>
              <a:rPr lang="hr-HR" b="1" u="sng" dirty="0"/>
              <a:t>Klinička procena- psihodijagnostika i procena ličnosti</a:t>
            </a:r>
            <a:r>
              <a:rPr lang="hr-HR" u="sng" dirty="0"/>
              <a:t> </a:t>
            </a:r>
            <a:r>
              <a:rPr lang="en-US" u="sng" dirty="0"/>
              <a:t>(u </a:t>
            </a:r>
            <a:r>
              <a:rPr lang="hr-HR" u="sng" dirty="0"/>
              <a:t>š</a:t>
            </a:r>
            <a:r>
              <a:rPr lang="en-US" u="sng" dirty="0" err="1"/>
              <a:t>irem</a:t>
            </a:r>
            <a:r>
              <a:rPr lang="en-US" u="sng" dirty="0"/>
              <a:t> </a:t>
            </a:r>
            <a:r>
              <a:rPr lang="en-US" u="sng" dirty="0" err="1"/>
              <a:t>smislu</a:t>
            </a:r>
            <a:r>
              <a:rPr lang="hr-HR" u="sng" dirty="0"/>
              <a:t>)</a:t>
            </a:r>
          </a:p>
          <a:p>
            <a:pPr eaLnBrk="1" hangingPunct="1">
              <a:spcAft>
                <a:spcPts val="1200"/>
              </a:spcAft>
            </a:pPr>
            <a:r>
              <a:rPr lang="hr-HR" b="1" dirty="0"/>
              <a:t>Savetovanje i psihoterapija</a:t>
            </a:r>
            <a:r>
              <a:rPr lang="hr-HR" dirty="0"/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hr-HR" b="1" dirty="0"/>
              <a:t>Istraživanje</a:t>
            </a:r>
          </a:p>
          <a:p>
            <a:pPr eaLnBrk="1" hangingPunct="1">
              <a:spcAft>
                <a:spcPts val="1200"/>
              </a:spcAft>
            </a:pPr>
            <a:r>
              <a:rPr lang="hr-HR" b="1" dirty="0"/>
              <a:t>Prevencija</a:t>
            </a:r>
            <a:r>
              <a:rPr lang="hr-HR" dirty="0"/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hr-HR" b="1" dirty="0"/>
              <a:t>Edukacija</a:t>
            </a:r>
          </a:p>
          <a:p>
            <a:pPr marL="109728" indent="0">
              <a:spcAft>
                <a:spcPts val="1200"/>
              </a:spcAft>
              <a:buNone/>
            </a:pPr>
            <a:r>
              <a:rPr lang="en-US" dirty="0" err="1"/>
              <a:t>Psihodijagnosti</a:t>
            </a:r>
            <a:r>
              <a:rPr lang="sr-Latn-RS" dirty="0"/>
              <a:t>č</a:t>
            </a:r>
            <a:r>
              <a:rPr lang="en-US" dirty="0" err="1"/>
              <a:t>ar</a:t>
            </a:r>
            <a:r>
              <a:rPr lang="sr-Latn-RS" dirty="0"/>
              <a:t>- repoznat kao sržni deo profesionalnog identiteta  kliničkih psihologa</a:t>
            </a:r>
            <a:endParaRPr lang="hr-HR" dirty="0"/>
          </a:p>
          <a:p>
            <a:pPr eaLnBrk="1" hangingPunct="1">
              <a:spcAft>
                <a:spcPts val="1200"/>
              </a:spcAft>
            </a:pP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2176570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Periodizacija razvoja kliničke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/>
              <a:t>Prednaučni period- </a:t>
            </a:r>
            <a:r>
              <a:rPr lang="sr-Latn-RS" dirty="0"/>
              <a:t>interesovanje za razumevanje ljudskog ponašanja (i onoga što stoji „iza“)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/>
              <a:t>Period eksperimentalne psihologije- </a:t>
            </a:r>
            <a:r>
              <a:rPr lang="sr-Latn-RS" dirty="0"/>
              <a:t>prenošenje Vuntovih metoda u psihijatrijski kontekst (eksperimentalna psihijatrija)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/>
              <a:t>Period testova- </a:t>
            </a:r>
            <a:r>
              <a:rPr lang="sr-Latn-RS" dirty="0"/>
              <a:t>početak procene/dijagnostike; test kao „strukovni simbol“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/>
              <a:t>Period baterije TTS</a:t>
            </a:r>
            <a:r>
              <a:rPr lang="sr-Latn-RS" dirty="0"/>
              <a:t>- hiperprodukcija, ni jedan dovoljno obuhvatan; Murry, 1938; Rapaport, 1945; profil ličnosti, sposobnosti; specifične skupine- eksploracija, teorija ličnosti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/>
              <a:t>Vankinički prodor- </a:t>
            </a:r>
            <a:r>
              <a:rPr lang="sr-Latn-RS" dirty="0"/>
              <a:t>neklinička populacija- zadatak više nije dijagnostika; problemi življenja ili psihijatrizacija psiho-socijalnih problema; vojna psihologija- predviđanje ponašanja/uspeha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/>
              <a:t>Period pragmatizma</a:t>
            </a:r>
            <a:r>
              <a:rPr lang="sr-Latn-RS" dirty="0"/>
              <a:t>- opšta teorija, opšti metod? ni psihoanaliza, ni baterija, Meehl-ova kritika kliničke predikcije- ka psihoterapiji, istraživanjma, prevenciji ili ka </a:t>
            </a:r>
            <a:r>
              <a:rPr lang="sr-Latn-RS" b="1" dirty="0"/>
              <a:t>specifičnim  ciljevima i instrumentima  procene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50117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hr-HR" b="1" dirty="0">
                <a:solidFill>
                  <a:schemeClr val="accent2"/>
                </a:solidFill>
              </a:rPr>
              <a:t>Razvoj kliničke psihološke procene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82000" cy="466953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None/>
              <a:defRPr/>
            </a:pPr>
            <a:r>
              <a:rPr lang="hr-HR" dirty="0"/>
              <a:t>Dijagnostička procena u okviru psihijatrije: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b="1" dirty="0"/>
              <a:t>psihijatrija</a:t>
            </a:r>
            <a:r>
              <a:rPr lang="hr-HR" dirty="0"/>
              <a:t>- </a:t>
            </a:r>
            <a:r>
              <a:rPr lang="hr-HR" i="1" dirty="0"/>
              <a:t>predmet</a:t>
            </a:r>
            <a:r>
              <a:rPr lang="hr-HR" dirty="0"/>
              <a:t> (mentalne bolesti), </a:t>
            </a:r>
            <a:r>
              <a:rPr lang="hr-HR" i="1" dirty="0"/>
              <a:t>klinički metod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b="1" dirty="0"/>
              <a:t>psihologija</a:t>
            </a:r>
            <a:r>
              <a:rPr lang="hr-HR" dirty="0"/>
              <a:t>- </a:t>
            </a:r>
            <a:r>
              <a:rPr lang="hr-HR" i="1" dirty="0"/>
              <a:t>metode</a:t>
            </a:r>
            <a:r>
              <a:rPr lang="hr-HR" dirty="0"/>
              <a:t> </a:t>
            </a:r>
            <a:r>
              <a:rPr lang="hr-HR" i="1" dirty="0"/>
              <a:t>objektivnog merenja </a:t>
            </a:r>
            <a:r>
              <a:rPr lang="hr-HR" dirty="0"/>
              <a:t>(instrumenti procene -TTS), </a:t>
            </a:r>
            <a:r>
              <a:rPr lang="hr-HR" i="1" dirty="0"/>
              <a:t>statistički metod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dirty="0"/>
              <a:t>Od psihodijagnostike se postepeno razvijaju i granaju ostale oblasti kliničke psihologije i zadaci kliničke procene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dirty="0"/>
              <a:t>Od laboranta do eksperta - </a:t>
            </a:r>
            <a:r>
              <a:rPr lang="hr-HR" b="1" dirty="0"/>
              <a:t>klinički metod- studija slučaja</a:t>
            </a:r>
            <a:r>
              <a:rPr lang="hr-HR" dirty="0"/>
              <a:t>: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hr-HR" dirty="0"/>
              <a:t>Naturalističko-kvalitativni pristup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hr-HR" dirty="0"/>
              <a:t>Psihometrijska tradicija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hr-HR" dirty="0"/>
              <a:t>Kliničar- selekcija</a:t>
            </a:r>
            <a:r>
              <a:rPr lang="en-US" dirty="0"/>
              <a:t>, </a:t>
            </a:r>
            <a:r>
              <a:rPr lang="en-US" dirty="0" err="1"/>
              <a:t>interpretacija</a:t>
            </a:r>
            <a:r>
              <a:rPr lang="en-US" dirty="0"/>
              <a:t> </a:t>
            </a:r>
            <a:r>
              <a:rPr lang="hr-HR" dirty="0"/>
              <a:t>i integracija</a:t>
            </a:r>
            <a:endParaRPr lang="en-US" dirty="0"/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535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914400"/>
          </a:xfrm>
        </p:spPr>
        <p:txBody>
          <a:bodyPr/>
          <a:lstStyle/>
          <a:p>
            <a:pPr eaLnBrk="1" hangingPunct="1"/>
            <a:r>
              <a:rPr lang="hr-HR" sz="3600" b="1" dirty="0">
                <a:solidFill>
                  <a:srgbClr val="7B9899"/>
                </a:solidFill>
              </a:rPr>
              <a:t>Klinička psiholo</a:t>
            </a:r>
            <a:r>
              <a:rPr lang="sr-Latn-RS" sz="3600" b="1" dirty="0">
                <a:solidFill>
                  <a:srgbClr val="7B9899"/>
                </a:solidFill>
              </a:rPr>
              <a:t>šk</a:t>
            </a:r>
            <a:r>
              <a:rPr lang="hr-HR" sz="3600" b="1" dirty="0">
                <a:solidFill>
                  <a:srgbClr val="7B9899"/>
                </a:solidFill>
              </a:rPr>
              <a:t>a procena ličnosti </a:t>
            </a:r>
            <a:endParaRPr lang="sr-Latn-CS" sz="3600" b="1" dirty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610600" cy="51816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/>
              <a:t>Klinička procena</a:t>
            </a:r>
            <a:r>
              <a:rPr lang="en-US" sz="2400" b="1" dirty="0"/>
              <a:t>- </a:t>
            </a:r>
            <a:r>
              <a:rPr lang="hr-HR" sz="2400" b="1" i="1" dirty="0"/>
              <a:t>nespecifično</a:t>
            </a:r>
            <a:r>
              <a:rPr lang="en-US" sz="2400" b="1" i="1" dirty="0"/>
              <a:t>- </a:t>
            </a:r>
            <a:r>
              <a:rPr lang="hr-HR" sz="2400" b="1" dirty="0"/>
              <a:t> </a:t>
            </a:r>
            <a:r>
              <a:rPr lang="hr-HR" sz="2400" dirty="0"/>
              <a:t>klinička/psihijatrijska populacija? Mesto rada</a:t>
            </a:r>
            <a:r>
              <a:rPr lang="en-US" sz="2400" dirty="0"/>
              <a:t>, </a:t>
            </a:r>
            <a:r>
              <a:rPr lang="hr-HR" sz="2400" dirty="0"/>
              <a:t>ispitanici ili metod</a:t>
            </a:r>
            <a:r>
              <a:rPr lang="en-US" sz="2400" dirty="0"/>
              <a:t> </a:t>
            </a:r>
            <a:r>
              <a:rPr lang="en-US" sz="2400" dirty="0" err="1"/>
              <a:t>ispitivanja</a:t>
            </a:r>
            <a:r>
              <a:rPr lang="en-US" sz="2400" dirty="0"/>
              <a:t> </a:t>
            </a:r>
            <a:r>
              <a:rPr lang="en-US" sz="2400" dirty="0" err="1"/>
              <a:t>pojedinca</a:t>
            </a:r>
            <a:r>
              <a:rPr lang="hr-HR" sz="2400" dirty="0"/>
              <a:t>?</a:t>
            </a:r>
            <a:endParaRPr lang="en-US" sz="2400" dirty="0"/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/>
              <a:t>Psihološka procena - </a:t>
            </a:r>
            <a:r>
              <a:rPr lang="hr-HR" sz="2400" b="1" i="1" dirty="0"/>
              <a:t>preširoko</a:t>
            </a:r>
            <a:r>
              <a:rPr lang="hr-HR" sz="2400" dirty="0"/>
              <a:t>, različiti postupci za različite ciljeve</a:t>
            </a:r>
            <a:r>
              <a:rPr lang="en-US" sz="2400" dirty="0"/>
              <a:t>- </a:t>
            </a:r>
            <a:r>
              <a:rPr lang="en-US" sz="2400" dirty="0" err="1"/>
              <a:t>oblasti</a:t>
            </a:r>
            <a:r>
              <a:rPr lang="en-US" sz="2400" dirty="0"/>
              <a:t> </a:t>
            </a:r>
            <a:r>
              <a:rPr lang="en-US" sz="2400" dirty="0" err="1"/>
              <a:t>procene</a:t>
            </a:r>
            <a:r>
              <a:rPr lang="en-US" sz="2400" dirty="0"/>
              <a:t>, </a:t>
            </a:r>
            <a:r>
              <a:rPr lang="en-US" sz="2400" dirty="0" err="1"/>
              <a:t>idiografski</a:t>
            </a:r>
            <a:r>
              <a:rPr lang="en-US" sz="2400" dirty="0"/>
              <a:t> i </a:t>
            </a:r>
            <a:r>
              <a:rPr lang="en-US" sz="2400" dirty="0" err="1"/>
              <a:t>nomotetski</a:t>
            </a:r>
            <a:r>
              <a:rPr lang="en-US" sz="2400" dirty="0"/>
              <a:t> </a:t>
            </a:r>
            <a:r>
              <a:rPr lang="en-US" sz="2400" dirty="0" err="1"/>
              <a:t>pristup</a:t>
            </a:r>
            <a:endParaRPr lang="hr-HR" sz="2400" dirty="0"/>
          </a:p>
          <a:p>
            <a:pPr marL="342900" indent="-3429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/>
              <a:t>Procena ličnosti – </a:t>
            </a:r>
            <a:r>
              <a:rPr lang="hr-HR" sz="2400" b="1" i="1" dirty="0"/>
              <a:t>obuhvatno</a:t>
            </a:r>
            <a:r>
              <a:rPr lang="hr-HR" sz="2400" dirty="0"/>
              <a:t> (procena ma koje osobe</a:t>
            </a:r>
            <a:r>
              <a:rPr lang="en-US" sz="2400" dirty="0"/>
              <a:t>, ne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en-US" sz="2400" dirty="0" err="1"/>
              <a:t>pacijenti</a:t>
            </a:r>
            <a:r>
              <a:rPr lang="hr-HR" sz="2400" dirty="0"/>
              <a:t>) ili naizgled </a:t>
            </a:r>
            <a:r>
              <a:rPr lang="hr-HR" sz="2400" b="1" i="1" dirty="0"/>
              <a:t>preusko</a:t>
            </a:r>
            <a:r>
              <a:rPr lang="hr-HR" sz="2400" dirty="0"/>
              <a:t> (ne samo crta ličnosti), iako se koristi  kao sinonim PP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/>
              <a:t>Psihodijagnostika (dijagnostička procena) - </a:t>
            </a:r>
            <a:r>
              <a:rPr lang="hr-HR" sz="2400" b="1" i="1" dirty="0"/>
              <a:t>preusko, </a:t>
            </a:r>
            <a:r>
              <a:rPr lang="hr-HR" sz="2400" dirty="0"/>
              <a:t>utvrđivanje psihopatologije, samo jedan od zadataka psihološke procene, početak razvoja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/>
              <a:t>Psihološko testiranje- </a:t>
            </a:r>
            <a:r>
              <a:rPr lang="hr-HR" sz="2400" b="1" i="1" dirty="0"/>
              <a:t>preusko</a:t>
            </a:r>
            <a:r>
              <a:rPr lang="hr-HR" sz="2400" dirty="0"/>
              <a:t>, fokus na sredstva procene, zadavanje testova (psihotehničar)- procena mnogo složenija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1398353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9144000" cy="4974336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sr-Latn-RS" dirty="0"/>
          </a:p>
          <a:p>
            <a:pPr marL="109728" indent="0">
              <a:buNone/>
            </a:pPr>
            <a:endParaRPr lang="sr-Latn-RS" dirty="0"/>
          </a:p>
          <a:p>
            <a:pPr marL="109728" indent="0">
              <a:buNone/>
            </a:pPr>
            <a:r>
              <a:rPr lang="sr-Latn-RS" sz="2400" dirty="0"/>
              <a:t>  </a:t>
            </a:r>
          </a:p>
          <a:p>
            <a:pPr marL="109728" indent="0">
              <a:buNone/>
            </a:pPr>
            <a:r>
              <a:rPr lang="sr-Latn-RS" sz="2400" dirty="0"/>
              <a:t>                                             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pPr marL="109728" indent="0">
              <a:buNone/>
            </a:pPr>
            <a:endParaRPr lang="sr-Latn-RS" dirty="0"/>
          </a:p>
          <a:p>
            <a:pPr marL="109728" indent="0">
              <a:buNone/>
            </a:pPr>
            <a:r>
              <a:rPr lang="sr-Latn-RS" dirty="0"/>
              <a:t>                             </a:t>
            </a:r>
          </a:p>
          <a:p>
            <a:pPr marL="109728" indent="0">
              <a:buNone/>
            </a:pPr>
            <a:r>
              <a:rPr lang="sr-Latn-RS" dirty="0"/>
              <a:t>                  </a:t>
            </a:r>
          </a:p>
          <a:p>
            <a:pPr marL="109728" indent="0">
              <a:buNone/>
            </a:pPr>
            <a:r>
              <a:rPr lang="sr-Latn-RS" dirty="0"/>
              <a:t>               Psihološka kliničk</a:t>
            </a:r>
            <a:r>
              <a:rPr lang="en-US" dirty="0"/>
              <a:t>a</a:t>
            </a:r>
            <a:r>
              <a:rPr lang="sr-Latn-RS" dirty="0"/>
              <a:t> procena=procena ličnosti</a:t>
            </a:r>
          </a:p>
          <a:p>
            <a:pPr marL="109728" indent="0">
              <a:buNone/>
            </a:pPr>
            <a:r>
              <a:rPr lang="sr-Latn-RS" dirty="0"/>
              <a:t>                   ekspertiza za primenu kliničke metode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362200" y="1676400"/>
            <a:ext cx="4419600" cy="396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>
                <a:solidFill>
                  <a:schemeClr val="tx1"/>
                </a:solidFill>
              </a:rPr>
              <a:t>testiranje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972908" y="2677739"/>
            <a:ext cx="3028950" cy="28956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/>
              <a:t>Psihodijagnostika 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571875" y="3276600"/>
            <a:ext cx="1981200" cy="16764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>
                <a:solidFill>
                  <a:schemeClr val="tx1"/>
                </a:solidFill>
              </a:rPr>
              <a:t>Psihološko testiranje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A478E5-B2AB-733D-9DDB-94EE2F8B123B}"/>
              </a:ext>
            </a:extLst>
          </p:cNvPr>
          <p:cNvSpPr txBox="1"/>
          <p:nvPr/>
        </p:nvSpPr>
        <p:spPr>
          <a:xfrm>
            <a:off x="3571875" y="2869168"/>
            <a:ext cx="2025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Psihodijagnostika</a:t>
            </a:r>
            <a:endParaRPr lang="sr-Latn-R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956761-838A-D7B1-124D-ABD2C9C44DCE}"/>
              </a:ext>
            </a:extLst>
          </p:cNvPr>
          <p:cNvSpPr txBox="1"/>
          <p:nvPr/>
        </p:nvSpPr>
        <p:spPr>
          <a:xfrm>
            <a:off x="3377721" y="2209800"/>
            <a:ext cx="26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Psihološka procena</a:t>
            </a:r>
            <a:endParaRPr lang="sr-Latn-R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22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3600" b="1" dirty="0">
                <a:solidFill>
                  <a:srgbClr val="7B9899"/>
                </a:solidFill>
              </a:rPr>
              <a:t>Klinička psihološka procena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27088" y="1773238"/>
            <a:ext cx="7978775" cy="4325937"/>
          </a:xfrm>
        </p:spPr>
        <p:txBody>
          <a:bodyPr>
            <a:normAutofit fontScale="92500" lnSpcReduction="10000"/>
          </a:bodyPr>
          <a:lstStyle/>
          <a:p>
            <a:pPr mar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hr-HR" b="1" dirty="0"/>
              <a:t>Razvoj </a:t>
            </a:r>
            <a:endParaRPr lang="en-US" b="1" dirty="0"/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hr-HR" dirty="0"/>
              <a:t>od fokusa na bolest ka </a:t>
            </a:r>
            <a:r>
              <a:rPr lang="hr-HR" i="1" dirty="0"/>
              <a:t>ličnosti u celini (i snage)</a:t>
            </a:r>
          </a:p>
          <a:p>
            <a:pPr marL="457200" indent="-4572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hr-HR" dirty="0"/>
              <a:t>sa psihopatologije ka </a:t>
            </a:r>
            <a:r>
              <a:rPr lang="hr-HR" i="1" dirty="0"/>
              <a:t>problemima življenja</a:t>
            </a:r>
            <a:r>
              <a:rPr lang="hr-HR" dirty="0"/>
              <a:t> </a:t>
            </a:r>
          </a:p>
          <a:p>
            <a:pPr marL="457200" indent="-4572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hr-HR" dirty="0"/>
              <a:t>od </a:t>
            </a:r>
            <a:r>
              <a:rPr lang="en-US" dirty="0" err="1"/>
              <a:t>dijagnosti</a:t>
            </a:r>
            <a:r>
              <a:rPr lang="sr-Latn-RS" dirty="0"/>
              <a:t>č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hr-HR" dirty="0"/>
              <a:t>procene ka </a:t>
            </a:r>
            <a:r>
              <a:rPr lang="hr-HR" i="1" dirty="0"/>
              <a:t>pružanju pomoći </a:t>
            </a:r>
            <a:r>
              <a:rPr lang="hr-HR" dirty="0"/>
              <a:t>pojedincima (</a:t>
            </a:r>
            <a:r>
              <a:rPr lang="hr-HR" i="1" dirty="0"/>
              <a:t>psihoterapija,  savetovanje, psih.tretmani, intervencije</a:t>
            </a:r>
            <a:r>
              <a:rPr lang="hr-HR" dirty="0"/>
              <a:t>). </a:t>
            </a:r>
          </a:p>
          <a:p>
            <a:pPr marL="457200" indent="-4572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hr-HR" dirty="0"/>
              <a:t>od „psihocentrične” ka </a:t>
            </a:r>
            <a:r>
              <a:rPr lang="hr-HR" i="1" dirty="0"/>
              <a:t>ekološkoj</a:t>
            </a:r>
            <a:r>
              <a:rPr lang="en-US" i="1" dirty="0"/>
              <a:t> </a:t>
            </a:r>
            <a:r>
              <a:rPr lang="hr-HR" dirty="0"/>
              <a:t>perspektive- „osoba u okruženju”</a:t>
            </a:r>
            <a:r>
              <a:rPr lang="en-US" dirty="0"/>
              <a:t> (person-in-environment)</a:t>
            </a:r>
            <a:endParaRPr lang="sr-Latn-CS" dirty="0"/>
          </a:p>
          <a:p>
            <a:pPr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6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chemeClr val="accent2"/>
                </a:solidFill>
              </a:rPr>
              <a:t>Opšta definicija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848600" cy="4745736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dirty="0"/>
              <a:t>P</a:t>
            </a:r>
            <a:r>
              <a:rPr lang="ru-RU" sz="2600" dirty="0"/>
              <a:t>roces prikupljanja informacija koje će procenjivač </a:t>
            </a:r>
            <a:r>
              <a:rPr lang="en-US" sz="2600" dirty="0"/>
              <a:t>(</a:t>
            </a:r>
            <a:r>
              <a:rPr lang="ru-RU" sz="2600" dirty="0"/>
              <a:t>ili </a:t>
            </a:r>
            <a:r>
              <a:rPr lang="sr-Latn-RS" sz="2600" dirty="0"/>
              <a:t>onaj za koga procenjivač radi</a:t>
            </a:r>
            <a:r>
              <a:rPr lang="en-US" sz="2600" dirty="0"/>
              <a:t>)</a:t>
            </a:r>
            <a:r>
              <a:rPr lang="sr-Latn-RS" sz="2600" dirty="0"/>
              <a:t>, </a:t>
            </a:r>
            <a:r>
              <a:rPr lang="ru-RU" sz="2600" dirty="0"/>
              <a:t>iskoristiti kao osnov </a:t>
            </a:r>
            <a:r>
              <a:rPr lang="sr-Latn-RS" sz="2600" dirty="0"/>
              <a:t>za</a:t>
            </a:r>
            <a:r>
              <a:rPr lang="ru-RU" sz="2600" dirty="0"/>
              <a:t> donošenj</a:t>
            </a:r>
            <a:r>
              <a:rPr lang="sr-Latn-RS" sz="2600" dirty="0"/>
              <a:t>e</a:t>
            </a:r>
            <a:r>
              <a:rPr lang="ru-RU" sz="2600" dirty="0"/>
              <a:t> odluka ili ostvarivanj</a:t>
            </a:r>
            <a:r>
              <a:rPr lang="sr-Latn-RS" sz="2600" dirty="0"/>
              <a:t>e</a:t>
            </a:r>
            <a:r>
              <a:rPr lang="ru-RU" sz="2600" dirty="0"/>
              <a:t> željenog cilja.</a:t>
            </a:r>
            <a:endParaRPr lang="sr-Latn-RS" sz="26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dirty="0"/>
              <a:t>Procena nije cilj po sebi!!!</a:t>
            </a:r>
            <a:endParaRPr lang="en-US" sz="26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sz="2600" dirty="0"/>
              <a:t>Svrha procene</a:t>
            </a:r>
            <a:r>
              <a:rPr lang="sr-Latn-RS" sz="2600" dirty="0"/>
              <a:t>- </a:t>
            </a:r>
            <a:r>
              <a:rPr lang="ru-RU" sz="2600" dirty="0"/>
              <a:t>sredstvo kojim se dolazi do željenog cilja</a:t>
            </a:r>
            <a:r>
              <a:rPr lang="sr-Latn-RS" sz="2600" dirty="0"/>
              <a:t>:</a:t>
            </a:r>
            <a:endParaRPr lang="en-US" sz="26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/>
              <a:t>omogućava </a:t>
            </a:r>
            <a:r>
              <a:rPr lang="sr-Cyrl-CS" sz="2400" dirty="0"/>
              <a:t>donošenje odluka,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ru-RU" sz="2400" dirty="0"/>
              <a:t>pomaže u rešavanju problema</a:t>
            </a:r>
            <a:endParaRPr lang="en-US" sz="2400" dirty="0"/>
          </a:p>
          <a:p>
            <a:pPr marL="109728" indent="0">
              <a:spcAft>
                <a:spcPts val="60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4676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988</TotalTime>
  <Words>1225</Words>
  <Application>Microsoft Office PowerPoint</Application>
  <PresentationFormat>On-screen Show (4:3)</PresentationFormat>
  <Paragraphs>134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Urban</vt:lpstr>
      <vt:lpstr>Predmet i zadaci kliničke procene</vt:lpstr>
      <vt:lpstr>Klinička procena</vt:lpstr>
      <vt:lpstr>Zadaci kliničke psihologije</vt:lpstr>
      <vt:lpstr>Periodizacija razvoja kliničke procene</vt:lpstr>
      <vt:lpstr>Razvoj kliničke psihološke procene </vt:lpstr>
      <vt:lpstr>Klinička psihološka procena ličnosti </vt:lpstr>
      <vt:lpstr>PowerPoint Presentation</vt:lpstr>
      <vt:lpstr>Klinička psihološka procena</vt:lpstr>
      <vt:lpstr>Opšta definicija procene</vt:lpstr>
      <vt:lpstr>Klinička procena</vt:lpstr>
      <vt:lpstr>Klinička procena </vt:lpstr>
      <vt:lpstr>Procena ličnosti/ klinička procena </vt:lpstr>
      <vt:lpstr>Psihodijagnostika/ klinička procena </vt:lpstr>
      <vt:lpstr>Procena ličnosti/ klinička procena </vt:lpstr>
      <vt:lpstr>Sadržaj kliničke procene</vt:lpstr>
      <vt:lpstr>Ciljevi kliničke procene</vt:lpstr>
      <vt:lpstr>Ciljevi kliničke procene</vt:lpstr>
      <vt:lpstr>Ciljevi kliničke psihološke procene</vt:lpstr>
      <vt:lpstr>Metode procene</vt:lpstr>
      <vt:lpstr>Edukacija za kliničku procenu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Predmet i zadaci kliničke procene</dc:title>
  <dc:creator>Windows User</dc:creator>
  <cp:lastModifiedBy>Tamara Dzamonja Ignjatovic</cp:lastModifiedBy>
  <cp:revision>66</cp:revision>
  <dcterms:created xsi:type="dcterms:W3CDTF">2021-10-09T10:50:55Z</dcterms:created>
  <dcterms:modified xsi:type="dcterms:W3CDTF">2025-11-19T09:02:10Z</dcterms:modified>
</cp:coreProperties>
</file>