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309" r:id="rId3"/>
    <p:sldId id="310" r:id="rId4"/>
    <p:sldId id="311" r:id="rId5"/>
    <p:sldId id="304" r:id="rId6"/>
    <p:sldId id="302" r:id="rId7"/>
    <p:sldId id="303" r:id="rId8"/>
    <p:sldId id="312" r:id="rId9"/>
    <p:sldId id="313" r:id="rId10"/>
    <p:sldId id="314" r:id="rId11"/>
    <p:sldId id="306" r:id="rId12"/>
    <p:sldId id="299" r:id="rId13"/>
    <p:sldId id="285" r:id="rId14"/>
    <p:sldId id="257" r:id="rId15"/>
    <p:sldId id="300" r:id="rId16"/>
    <p:sldId id="283" r:id="rId17"/>
    <p:sldId id="258" r:id="rId18"/>
    <p:sldId id="286" r:id="rId19"/>
    <p:sldId id="287" r:id="rId20"/>
    <p:sldId id="288" r:id="rId21"/>
    <p:sldId id="289" r:id="rId22"/>
    <p:sldId id="307" r:id="rId23"/>
    <p:sldId id="292" r:id="rId24"/>
    <p:sldId id="293" r:id="rId25"/>
    <p:sldId id="294" r:id="rId26"/>
    <p:sldId id="31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C00"/>
    <a:srgbClr val="E9D7D7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B53E3B-33A3-41BE-917B-0A1F8BD059D4}">
  <a:tblStyle styleId="{09B53E3B-33A3-41BE-917B-0A1F8BD059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399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161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57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051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27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76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11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390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94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24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52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080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75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07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8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169100" y="400050"/>
            <a:ext cx="7554900" cy="3842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33400" y="1440375"/>
            <a:ext cx="5041200" cy="31506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▣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012775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66774" y="1052499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▣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1169100" y="7213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442950" y="1551975"/>
            <a:ext cx="22335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790875" y="1551975"/>
            <a:ext cx="22335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6138800" y="1551975"/>
            <a:ext cx="2233500" cy="30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□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▣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169100" y="548550"/>
            <a:ext cx="7441500" cy="387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3400" y="4223925"/>
            <a:ext cx="2106600" cy="519600"/>
          </a:xfrm>
          <a:prstGeom prst="rect">
            <a:avLst/>
          </a:prstGeom>
          <a:ln w="7620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99999"/>
                </a:solidFill>
              </a:defRPr>
            </a:lvl1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533409" y="3803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999999"/>
                </a:solidFill>
              </a:defRPr>
            </a:lvl1pPr>
            <a:lvl2pPr lvl="1">
              <a:buNone/>
              <a:defRPr>
                <a:solidFill>
                  <a:srgbClr val="999999"/>
                </a:solidFill>
              </a:defRPr>
            </a:lvl2pPr>
            <a:lvl3pPr lvl="2">
              <a:buNone/>
              <a:defRPr>
                <a:solidFill>
                  <a:srgbClr val="999999"/>
                </a:solidFill>
              </a:defRPr>
            </a:lvl3pPr>
            <a:lvl4pPr lvl="3">
              <a:buNone/>
              <a:defRPr>
                <a:solidFill>
                  <a:srgbClr val="999999"/>
                </a:solidFill>
              </a:defRPr>
            </a:lvl4pPr>
            <a:lvl5pPr lvl="4">
              <a:buNone/>
              <a:defRPr>
                <a:solidFill>
                  <a:srgbClr val="999999"/>
                </a:solidFill>
              </a:defRPr>
            </a:lvl5pPr>
            <a:lvl6pPr lvl="5">
              <a:buNone/>
              <a:defRPr>
                <a:solidFill>
                  <a:srgbClr val="999999"/>
                </a:solidFill>
              </a:defRPr>
            </a:lvl6pPr>
            <a:lvl7pPr lvl="6">
              <a:buNone/>
              <a:defRPr>
                <a:solidFill>
                  <a:srgbClr val="999999"/>
                </a:solidFill>
              </a:defRPr>
            </a:lvl7pPr>
            <a:lvl8pPr lvl="7">
              <a:buNone/>
              <a:defRPr>
                <a:solidFill>
                  <a:srgbClr val="999999"/>
                </a:solidFill>
              </a:defRPr>
            </a:lvl8pPr>
            <a:lvl9pPr lvl="8"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521275" y="560700"/>
            <a:ext cx="8036100" cy="4022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C0A5-1757-441A-8B29-3EF55FFCE21D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042E5-98EB-475B-B219-6FA76D5518E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044163"/>
            <a:ext cx="6779110" cy="715581"/>
            <a:chOff x="1172584" y="1381459"/>
            <a:chExt cx="6779110" cy="954108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574196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15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3400" y="552450"/>
            <a:ext cx="2106600" cy="12576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 Slab"/>
              <a:buNone/>
              <a:defRPr sz="24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3050" y="1132549"/>
            <a:ext cx="5185200" cy="3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buNone/>
              <a:defRPr sz="13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758157" y="1106938"/>
            <a:ext cx="6080633" cy="1708451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700" b="1" dirty="0" smtClean="0">
                <a:latin typeface="Georgia" panose="02040502050405020303" pitchFamily="18" charset="0"/>
              </a:rPr>
              <a:t>KOMPETENCIJE</a:t>
            </a:r>
            <a:br>
              <a:rPr lang="sr-Latn-RS" sz="3700" b="1" dirty="0" smtClean="0">
                <a:latin typeface="Georgia" panose="02040502050405020303" pitchFamily="18" charset="0"/>
              </a:rPr>
            </a:br>
            <a:endParaRPr sz="3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48"/>
            <a:ext cx="9144000" cy="4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25" y="-252663"/>
            <a:ext cx="6635416" cy="1311442"/>
          </a:xfrm>
          <a:ln>
            <a:solidFill>
              <a:srgbClr val="B88C00"/>
            </a:solidFill>
          </a:ln>
        </p:spPr>
        <p:txBody>
          <a:bodyPr/>
          <a:lstStyle/>
          <a:p>
            <a:r>
              <a:rPr lang="sr-Latn-RS" sz="2700" dirty="0">
                <a:solidFill>
                  <a:srgbClr val="B88C00"/>
                </a:solidFill>
                <a:latin typeface="Arial Black" panose="020B0A04020102020204" pitchFamily="34" charset="0"/>
              </a:rPr>
              <a:t/>
            </a:r>
            <a:br>
              <a:rPr lang="sr-Latn-RS" sz="2700" dirty="0">
                <a:solidFill>
                  <a:srgbClr val="B88C00"/>
                </a:solidFill>
                <a:latin typeface="Arial Black" panose="020B0A04020102020204" pitchFamily="34" charset="0"/>
              </a:rPr>
            </a:br>
            <a:r>
              <a:rPr lang="sr-Latn-RS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sym typeface="Georgia"/>
              </a:rPr>
              <a:t>A5: </a:t>
            </a:r>
            <a:r>
              <a:rPr lang="vi-VN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sym typeface="Georgia"/>
              </a:rPr>
              <a:t>Didaktičke kompetencije</a:t>
            </a:r>
            <a:r>
              <a:rPr lang="vi-VN" sz="3000" b="1" dirty="0">
                <a:solidFill>
                  <a:srgbClr val="B88C00"/>
                </a:solidFill>
              </a:rPr>
              <a:t/>
            </a:r>
            <a:br>
              <a:rPr lang="vi-VN" sz="3000" b="1" dirty="0">
                <a:solidFill>
                  <a:srgbClr val="B88C00"/>
                </a:solidFill>
              </a:rPr>
            </a:br>
            <a:endParaRPr lang="en-US" sz="3000" b="1" dirty="0">
              <a:solidFill>
                <a:srgbClr val="B88C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44430"/>
              </p:ext>
            </p:extLst>
          </p:nvPr>
        </p:nvGraphicFramePr>
        <p:xfrm>
          <a:off x="637674" y="914400"/>
          <a:ext cx="7856621" cy="4173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942">
                <a:tc>
                  <a:txBody>
                    <a:bodyPr/>
                    <a:lstStyle/>
                    <a:p>
                      <a:pPr algn="ctr"/>
                      <a:r>
                        <a:rPr lang="sr-Latn-RS" sz="1500" dirty="0" smtClean="0">
                          <a:solidFill>
                            <a:srgbClr val="B88C00"/>
                          </a:solidFill>
                        </a:rPr>
                        <a:t>Znanja</a:t>
                      </a:r>
                      <a:endParaRPr lang="en-US" sz="1500" dirty="0">
                        <a:solidFill>
                          <a:srgbClr val="B88C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500" dirty="0" smtClean="0">
                          <a:solidFill>
                            <a:srgbClr val="B88C00"/>
                          </a:solidFill>
                        </a:rPr>
                        <a:t>Veštine</a:t>
                      </a:r>
                      <a:endParaRPr lang="en-US" sz="1500" dirty="0">
                        <a:solidFill>
                          <a:srgbClr val="B88C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500" dirty="0" smtClean="0">
                          <a:solidFill>
                            <a:srgbClr val="B88C00"/>
                          </a:solidFill>
                        </a:rPr>
                        <a:t>Stavovi</a:t>
                      </a:r>
                      <a:endParaRPr lang="en-US" sz="1500" dirty="0">
                        <a:solidFill>
                          <a:srgbClr val="B88C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r>
                        <a:rPr lang="vi-VN" sz="1400" dirty="0" smtClean="0"/>
                        <a:t>o različitim metodama učenja 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400" u="none" strike="noStrike" cap="none" dirty="0" smtClean="0">
                          <a:sym typeface="Arial"/>
                        </a:rPr>
                        <a:t>da koristi različite metode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u="none" strike="noStrike" cap="none" dirty="0" smtClean="0">
                          <a:sym typeface="Arial"/>
                        </a:rPr>
                        <a:t>ima samopouzdanje i </a:t>
                      </a:r>
                      <a:r>
                        <a:rPr lang="vi-VN" sz="1400" u="none" strike="noStrike" cap="none" dirty="0" smtClean="0">
                          <a:sym typeface="Arial"/>
                        </a:rPr>
                        <a:t>pozitivan stav prema upotrebi različitih metoda i tehnika učenja</a:t>
                      </a:r>
                    </a:p>
                    <a:p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dirty="0" smtClean="0"/>
                        <a:t>o različitim stilovima učenja odraslih</a:t>
                      </a:r>
                      <a:endParaRPr lang="vi-VN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400" dirty="0" smtClean="0"/>
                        <a:t>da koristi različite stilove i pristupe u procesu učenja odraslih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/>
                        <a:t>o</a:t>
                      </a:r>
                      <a:r>
                        <a:rPr lang="vi-VN" sz="1400" dirty="0" smtClean="0"/>
                        <a:t>tvoren je za promene u upotrebi novih tehnologija</a:t>
                      </a:r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vi-VN" sz="1400" dirty="0" smtClean="0"/>
                        <a:t>o tehnikama učenja </a:t>
                      </a:r>
                      <a:r>
                        <a:rPr lang="sr-Latn-RS" sz="1400" dirty="0" smtClean="0"/>
                        <a:t>odraslih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400" dirty="0" smtClean="0"/>
                        <a:t>da koristi različite tehnike učenja</a:t>
                      </a:r>
                      <a:r>
                        <a:rPr lang="sr-Latn-RS" sz="1400" dirty="0" smtClean="0"/>
                        <a:t> i IKT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/>
                        <a:t>k</a:t>
                      </a:r>
                      <a:r>
                        <a:rPr lang="vi-VN" sz="1400" dirty="0" smtClean="0"/>
                        <a:t>reativan je u kor</a:t>
                      </a:r>
                      <a:r>
                        <a:rPr lang="sr-Latn-RS" sz="1400" dirty="0" smtClean="0"/>
                        <a:t>i</a:t>
                      </a:r>
                      <a:r>
                        <a:rPr lang="vi-VN" sz="1400" dirty="0" smtClean="0"/>
                        <a:t>šćenju različitih metoda, stilova i tehnika u procesu</a:t>
                      </a:r>
                      <a:r>
                        <a:rPr lang="sr-Latn-RS" sz="1400" dirty="0" smtClean="0"/>
                        <a:t> </a:t>
                      </a:r>
                      <a:r>
                        <a:rPr lang="vi-VN" sz="1400" dirty="0" smtClean="0"/>
                        <a:t>učenja odraslih 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r>
                        <a:rPr lang="sr-Latn-RS" sz="1400" u="none" strike="noStrike" cap="none" dirty="0" smtClean="0">
                          <a:sym typeface="Arial"/>
                        </a:rPr>
                        <a:t>o</a:t>
                      </a:r>
                      <a:r>
                        <a:rPr lang="sr-Latn-RS" sz="1400" u="none" strike="noStrike" cap="none" baseline="0" dirty="0" smtClean="0">
                          <a:sym typeface="Arial"/>
                        </a:rPr>
                        <a:t> </a:t>
                      </a:r>
                      <a:r>
                        <a:rPr lang="sr-Latn-RS" sz="1400" u="none" strike="noStrike" cap="none" dirty="0" smtClean="0">
                          <a:sym typeface="Arial"/>
                        </a:rPr>
                        <a:t>novim razvojima na polju primene medija u učenju-podučavanju odraslih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vi-VN" sz="1400" dirty="0" smtClean="0"/>
                        <a:t>da prilagodi stil vođenja procesa učenja individualnim</a:t>
                      </a:r>
                      <a:r>
                        <a:rPr lang="sr-Latn-RS" sz="1400" dirty="0" smtClean="0"/>
                        <a:t> </a:t>
                      </a:r>
                      <a:r>
                        <a:rPr lang="vi-VN" sz="1400" dirty="0" smtClean="0"/>
                        <a:t>karakteristikama i potrebama odraslog 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r-Latn-RS" sz="1400" dirty="0" smtClean="0"/>
                    </a:p>
                    <a:p>
                      <a:r>
                        <a:rPr lang="vi-VN" sz="1400" dirty="0" smtClean="0"/>
                        <a:t>kritič</a:t>
                      </a:r>
                      <a:r>
                        <a:rPr lang="en-US" sz="1400" dirty="0" err="1" smtClean="0"/>
                        <a:t>ki</a:t>
                      </a:r>
                      <a:r>
                        <a:rPr lang="vi-VN" sz="1400" dirty="0" smtClean="0"/>
                        <a:t> stav prema dostupnim informacijama 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9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758157" y="1106938"/>
            <a:ext cx="6080633" cy="3665034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dirty="0" smtClean="0">
                <a:latin typeface="Georgia" panose="02040502050405020303" pitchFamily="18" charset="0"/>
              </a:rPr>
              <a:t>Andrago</a:t>
            </a:r>
            <a:r>
              <a:rPr lang="sr-Latn-RS" sz="3700" b="1" dirty="0" smtClean="0">
                <a:latin typeface="Georgia" panose="02040502050405020303" pitchFamily="18" charset="0"/>
              </a:rPr>
              <a:t>ško-didaktičke kompetencije trenera u obrazovanju odraslih</a:t>
            </a:r>
            <a:r>
              <a:rPr lang="sr-Latn-RS" sz="3700" dirty="0" smtClean="0">
                <a:latin typeface="Georgia" panose="02040502050405020303" pitchFamily="18" charset="0"/>
              </a:rPr>
              <a:t/>
            </a:r>
            <a:br>
              <a:rPr lang="sr-Latn-RS" sz="3700" dirty="0" smtClean="0">
                <a:latin typeface="Georgia" panose="02040502050405020303" pitchFamily="18" charset="0"/>
              </a:rPr>
            </a:br>
            <a:r>
              <a:rPr lang="sr-Latn-RS" sz="3000" dirty="0" smtClean="0">
                <a:latin typeface="Georgia" panose="02040502050405020303" pitchFamily="18" charset="0"/>
              </a:rPr>
              <a:t>- master rad -</a:t>
            </a:r>
            <a:br>
              <a:rPr lang="sr-Latn-RS" sz="3000" dirty="0" smtClean="0">
                <a:latin typeface="Georgia" panose="02040502050405020303" pitchFamily="18" charset="0"/>
              </a:rPr>
            </a:br>
            <a:r>
              <a:rPr lang="sr-Latn-RS" sz="3000" dirty="0" smtClean="0">
                <a:latin typeface="Georgia" panose="02040502050405020303" pitchFamily="18" charset="0"/>
              </a:rPr>
              <a:t> </a:t>
            </a:r>
            <a:br>
              <a:rPr lang="sr-Latn-RS" sz="3000" dirty="0" smtClean="0">
                <a:latin typeface="Georgia" panose="02040502050405020303" pitchFamily="18" charset="0"/>
              </a:rPr>
            </a:br>
            <a:r>
              <a:rPr lang="sr-Latn-RS" sz="3000" dirty="0" smtClean="0">
                <a:latin typeface="Georgia" panose="02040502050405020303" pitchFamily="18" charset="0"/>
              </a:rPr>
              <a:t>Čairović Neda</a:t>
            </a:r>
            <a:endParaRPr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8279" y="1599968"/>
            <a:ext cx="4931595" cy="793911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Google Shape;70;p13"/>
          <p:cNvSpPr txBox="1">
            <a:spLocks noGrp="1"/>
          </p:cNvSpPr>
          <p:nvPr>
            <p:ph type="ctrTitle" idx="4294967295"/>
          </p:nvPr>
        </p:nvSpPr>
        <p:spPr>
          <a:xfrm>
            <a:off x="2534667" y="1599968"/>
            <a:ext cx="5617800" cy="58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POLAZNE OSNOVE</a:t>
            </a:r>
            <a:endParaRPr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294967295"/>
          </p:nvPr>
        </p:nvSpPr>
        <p:spPr>
          <a:xfrm>
            <a:off x="2431925" y="2310883"/>
            <a:ext cx="5617800" cy="15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2000" dirty="0" smtClean="0"/>
              <a:t>Čemu istraživanje ove tematike?</a:t>
            </a:r>
            <a:endParaRPr sz="20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3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91778" y="236499"/>
            <a:ext cx="3411149" cy="708013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PROBLEMSKI OKVIR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1174595" y="1064999"/>
            <a:ext cx="3593033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r-Latn-RS" b="1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POLITIKA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Kadar u obrazovanju odraslih – element kvaliteta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Ko su treneri u obrazovanju odraslih?</a:t>
            </a:r>
            <a:endParaRPr lang="sr-Latn-RS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Andragoško-didaktička kompetentnost kao jedna od ekspertiza trenera</a:t>
            </a:r>
            <a:endParaRPr lang="en-US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3" name="Google Shape;63;p12"/>
          <p:cNvSpPr txBox="1"/>
          <p:nvPr/>
        </p:nvSpPr>
        <p:spPr>
          <a:xfrm>
            <a:off x="4995746" y="1064999"/>
            <a:ext cx="3612994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b="1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PRAKSA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Širina i raznolikost kadra i nedostatak podataka – zamagljena slika o trenerima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Dostupna istrazivanja – različitost u obrazovnim i karijernim putevima, razvoj kompetencija kroz iskustvo</a:t>
            </a:r>
          </a:p>
        </p:txBody>
      </p:sp>
      <p:sp>
        <p:nvSpPr>
          <p:cNvPr id="64" name="Google Shape;64;p12"/>
          <p:cNvSpPr txBox="1"/>
          <p:nvPr/>
        </p:nvSpPr>
        <p:spPr>
          <a:xfrm>
            <a:off x="1393360" y="3190021"/>
            <a:ext cx="7085825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sr-Latn-RS" b="1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ISTRAŽIVAČKO PITANJE:</a:t>
            </a:r>
          </a:p>
          <a:p>
            <a:pPr marL="0" lvl="0" indent="0" algn="ctr" rtl="0">
              <a:spcAft>
                <a:spcPts val="0"/>
              </a:spcAft>
              <a:buNone/>
            </a:pPr>
            <a:r>
              <a:rPr lang="sr-Latn-RS" b="1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U kojem stepenu treneri procenjuju razvijenost svojih andragoško-didaktičkih kompetencija za realizaciju obrazovnih programa namenjenih odraslima?</a:t>
            </a:r>
            <a:endParaRPr b="1" dirty="0" smtClean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91778" y="236499"/>
            <a:ext cx="3411149" cy="708013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eorgia" panose="02040502050405020303" pitchFamily="18" charset="0"/>
              </a:rPr>
              <a:t>KLJU</a:t>
            </a:r>
            <a:r>
              <a:rPr lang="sr-Latn-RS" dirty="0" smtClean="0">
                <a:latin typeface="Georgia" panose="02040502050405020303" pitchFamily="18" charset="0"/>
              </a:rPr>
              <a:t>ČNI POJMOVI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1182029" y="944512"/>
            <a:ext cx="7300332" cy="338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sr-Latn-RS" sz="1600" b="1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POJAM TRENERA</a:t>
            </a:r>
          </a:p>
          <a:p>
            <a:pPr>
              <a:spcBef>
                <a:spcPts val="600"/>
              </a:spcBef>
            </a:pPr>
            <a:r>
              <a:rPr lang="sr-Latn-RS" sz="16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- Uz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uvažavanje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karakteristika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obuke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kao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osnovnih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andragoških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načela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pod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trenerom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u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ovom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istraživanju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podrazumeva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se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osoba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koja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realizuje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obuke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odnosno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obrazovne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programe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namenjene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odraslima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u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neformalnom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subsistemu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obrazovanja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odraslih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usmerene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na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razvoj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veština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potrebnih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rad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/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ili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kvalitet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života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u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ostalim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domenima</a:t>
            </a:r>
            <a:r>
              <a:rPr lang="en-US" sz="1600" dirty="0"/>
              <a:t>. </a:t>
            </a:r>
            <a:endParaRPr lang="sr-Latn-RS" sz="1600" b="1" dirty="0">
              <a:solidFill>
                <a:srgbClr val="B88C00"/>
              </a:solidFill>
              <a:latin typeface="Georgia"/>
              <a:sym typeface="Georgia"/>
            </a:endParaRPr>
          </a:p>
          <a:p>
            <a:pPr>
              <a:spcBef>
                <a:spcPts val="600"/>
              </a:spcBef>
            </a:pPr>
            <a:endParaRPr lang="sr-Latn-RS" sz="1600" b="1" dirty="0" smtClean="0">
              <a:solidFill>
                <a:srgbClr val="B88C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600"/>
              </a:spcBef>
            </a:pPr>
            <a:r>
              <a:rPr lang="sr-Latn-RS" sz="1600" b="1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POJAM ANDRAGOŠKO-DIDAKTIČKIH KOMPETENCIJA</a:t>
            </a:r>
            <a:endParaRPr lang="sr-Latn-RS" sz="1600" b="1" dirty="0">
              <a:solidFill>
                <a:srgbClr val="B88C00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sr-Latn-RS" sz="16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- </a:t>
            </a:r>
            <a:r>
              <a:rPr lang="en-US" sz="1600" dirty="0" err="1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skup</a:t>
            </a:r>
            <a:r>
              <a:rPr lang="en-US" sz="16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znanja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veština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stavova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neophodnih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za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realizaciju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obrazovnih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programa</a:t>
            </a:r>
            <a:r>
              <a:rPr lang="en-US" sz="16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namenjenih</a:t>
            </a:r>
            <a:r>
              <a:rPr lang="en-US" sz="16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600" dirty="0" err="1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odraslima</a:t>
            </a:r>
            <a:endParaRPr lang="sr-Latn-RS" sz="1600" dirty="0" smtClean="0">
              <a:solidFill>
                <a:srgbClr val="1D1D1B"/>
              </a:solidFill>
              <a:latin typeface="Georgia"/>
              <a:ea typeface="Georgia"/>
              <a:cs typeface="Georgia"/>
            </a:endParaRPr>
          </a:p>
          <a:p>
            <a:endParaRPr lang="sr-Latn-RS" sz="1600" dirty="0">
              <a:solidFill>
                <a:srgbClr val="1D1D1B"/>
              </a:solidFill>
              <a:latin typeface="Georgia"/>
              <a:ea typeface="Georgia"/>
              <a:cs typeface="Georgia"/>
            </a:endParaRPr>
          </a:p>
          <a:p>
            <a:r>
              <a:rPr lang="sr-Latn-RS" sz="1600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- Okvir </a:t>
            </a:r>
            <a:r>
              <a:rPr lang="sr-Latn-RS" sz="16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kompetencija profesionalaca u obrazovanju odraslih – peta generička kompetencija</a:t>
            </a:r>
            <a:endParaRPr sz="16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9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49188" y="914186"/>
            <a:ext cx="1168085" cy="353466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6968" y="914186"/>
            <a:ext cx="1717289" cy="353466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256968" y="775873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bg1"/>
                </a:solidFill>
              </a:rPr>
              <a:t>DRUŠTVENI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/>
              <a:t>Identifikacija niže razvijenih kompenenata kompetencije – smernica kreatorima programa profesionalnog usavršavanja trenera radi unapređenja kvaliteta rada trenera i obrazovanja odraslih</a:t>
            </a:r>
            <a:endParaRPr sz="1800" dirty="0"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50559" y="529398"/>
            <a:ext cx="2414943" cy="1030247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ZNAČAJ ISTRAŽIVANJA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5985749" y="775873"/>
            <a:ext cx="2597400" cy="32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bg1"/>
                </a:solidFill>
              </a:rPr>
              <a:t>NAUČNI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dirty="0" smtClean="0"/>
              <a:t>Testiranje relevatnosti jedne od generičkih kompetencija iz Okvira kompetencija profesionalaca u obrazovanju odraslih</a:t>
            </a:r>
            <a:endParaRPr sz="1800" dirty="0"/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62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39155" y="2106202"/>
            <a:ext cx="1633591" cy="540417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0211" y="1311721"/>
            <a:ext cx="3842535" cy="722562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Google Shape;70;p13"/>
          <p:cNvSpPr txBox="1">
            <a:spLocks noGrp="1"/>
          </p:cNvSpPr>
          <p:nvPr>
            <p:ph type="ctrTitle" idx="4294967295"/>
          </p:nvPr>
        </p:nvSpPr>
        <p:spPr>
          <a:xfrm>
            <a:off x="2431925" y="1313807"/>
            <a:ext cx="5617800" cy="58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METODOLOŠKI OKVIR</a:t>
            </a:r>
            <a:endParaRPr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4294967295"/>
          </p:nvPr>
        </p:nvSpPr>
        <p:spPr>
          <a:xfrm>
            <a:off x="2431925" y="2646619"/>
            <a:ext cx="5617800" cy="15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2000" dirty="0" smtClean="0"/>
              <a:t>Kako smo pristupili istraživanju andragoško-didaktičkih kompetencija trenera?</a:t>
            </a:r>
            <a:endParaRPr sz="20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80425" y="1850874"/>
            <a:ext cx="3758990" cy="559181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0425" y="1241502"/>
            <a:ext cx="1217225" cy="535259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Google Shape;99;p17"/>
          <p:cNvSpPr/>
          <p:nvPr/>
        </p:nvSpPr>
        <p:spPr>
          <a:xfrm>
            <a:off x="458825" y="453155"/>
            <a:ext cx="1953600" cy="1956900"/>
          </a:xfrm>
          <a:prstGeom prst="rect">
            <a:avLst/>
          </a:prstGeo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4294967295"/>
          </p:nvPr>
        </p:nvSpPr>
        <p:spPr>
          <a:xfrm>
            <a:off x="3080425" y="2499594"/>
            <a:ext cx="539450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 smtClean="0"/>
              <a:t>Ispitati nivo razvijenosti andragoško-didaktičkih kompetencija trenera za realizaciju obrazovnih programa namenjenih odraslima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0" y="488985"/>
            <a:ext cx="1837903" cy="1837903"/>
          </a:xfrm>
          <a:prstGeom prst="rect">
            <a:avLst/>
          </a:prstGeom>
        </p:spPr>
      </p:pic>
      <p:sp>
        <p:nvSpPr>
          <p:cNvPr id="15" name="Google Shape;101;p17"/>
          <p:cNvSpPr txBox="1">
            <a:spLocks/>
          </p:cNvSpPr>
          <p:nvPr/>
        </p:nvSpPr>
        <p:spPr>
          <a:xfrm>
            <a:off x="3013517" y="1066074"/>
            <a:ext cx="4701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>
              <a:buFont typeface="Georgia"/>
              <a:buNone/>
            </a:pPr>
            <a:r>
              <a:rPr lang="sr-Latn-RS" sz="4000" dirty="0" smtClean="0">
                <a:solidFill>
                  <a:schemeClr val="bg1"/>
                </a:solidFill>
              </a:rPr>
              <a:t>CILJ ISTRAŽIVANJA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4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sp>
        <p:nvSpPr>
          <p:cNvPr id="3" name="Google Shape;99;p17"/>
          <p:cNvSpPr/>
          <p:nvPr/>
        </p:nvSpPr>
        <p:spPr>
          <a:xfrm>
            <a:off x="228367" y="371707"/>
            <a:ext cx="1953600" cy="1382752"/>
          </a:xfrm>
          <a:prstGeom prst="rect">
            <a:avLst/>
          </a:prstGeo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0" y="450131"/>
            <a:ext cx="1853194" cy="1225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231" y="2054598"/>
            <a:ext cx="2314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Samoprocena nivoa razvijenosti andragoško-didaktičkih kompetencija trenera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5948" y="890689"/>
            <a:ext cx="337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Obrazovanje trenera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948" y="1405973"/>
            <a:ext cx="3375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Iskustvo u trenerskom radu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5948" y="1910250"/>
            <a:ext cx="337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Profesionalno usavršavanje andragoško-didaktičkih kompetencija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5948" y="3639647"/>
            <a:ext cx="3375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latin typeface="Georgia" panose="02040502050405020303" pitchFamily="18" charset="0"/>
              </a:rPr>
              <a:t>Poznavanje karakteristika odraslog učenika</a:t>
            </a:r>
            <a:endParaRPr lang="en-US" sz="2000" dirty="0">
              <a:latin typeface="Georgia" panose="02040502050405020303" pitchFamily="18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 flipV="1">
            <a:off x="2960164" y="1090744"/>
            <a:ext cx="1805784" cy="1721581"/>
          </a:xfrm>
          <a:prstGeom prst="bentConnector3">
            <a:avLst/>
          </a:prstGeom>
          <a:ln>
            <a:solidFill>
              <a:srgbClr val="B88C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3063256" y="1652834"/>
            <a:ext cx="1606061" cy="1159491"/>
          </a:xfrm>
          <a:prstGeom prst="bentConnector3">
            <a:avLst/>
          </a:prstGeom>
          <a:ln>
            <a:solidFill>
              <a:srgbClr val="B88C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flipV="1">
            <a:off x="2966625" y="2231721"/>
            <a:ext cx="1799323" cy="580604"/>
          </a:xfrm>
          <a:prstGeom prst="bentConnector3">
            <a:avLst/>
          </a:prstGeom>
          <a:ln>
            <a:solidFill>
              <a:srgbClr val="B88C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12" idx="1"/>
          </p:cNvCxnSpPr>
          <p:nvPr/>
        </p:nvCxnSpPr>
        <p:spPr>
          <a:xfrm>
            <a:off x="3345366" y="2812325"/>
            <a:ext cx="1420582" cy="1181265"/>
          </a:xfrm>
          <a:prstGeom prst="bentConnector3">
            <a:avLst>
              <a:gd name="adj1" fmla="val 36917"/>
            </a:avLst>
          </a:prstGeom>
          <a:ln>
            <a:solidFill>
              <a:srgbClr val="B88C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2" idx="3"/>
            <a:endCxn id="10" idx="3"/>
          </p:cNvCxnSpPr>
          <p:nvPr/>
        </p:nvCxnSpPr>
        <p:spPr>
          <a:xfrm flipV="1">
            <a:off x="8141050" y="1606028"/>
            <a:ext cx="12700" cy="2387562"/>
          </a:xfrm>
          <a:prstGeom prst="bentConnector3">
            <a:avLst>
              <a:gd name="adj1" fmla="val 1800000"/>
            </a:avLst>
          </a:prstGeom>
          <a:ln>
            <a:solidFill>
              <a:srgbClr val="B88C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7908424" y="3993591"/>
            <a:ext cx="490652" cy="8887"/>
          </a:xfrm>
          <a:prstGeom prst="straightConnector1">
            <a:avLst/>
          </a:prstGeom>
          <a:ln>
            <a:solidFill>
              <a:srgbClr val="B88C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7217708" y="1090744"/>
            <a:ext cx="1123404" cy="0"/>
          </a:xfrm>
          <a:prstGeom prst="straightConnector1">
            <a:avLst/>
          </a:prstGeom>
          <a:ln>
            <a:solidFill>
              <a:srgbClr val="B88C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8341112" y="1090744"/>
            <a:ext cx="0" cy="2902846"/>
          </a:xfrm>
          <a:prstGeom prst="line">
            <a:avLst/>
          </a:prstGeom>
          <a:ln>
            <a:solidFill>
              <a:srgbClr val="B88C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91778" y="236499"/>
            <a:ext cx="3695211" cy="708013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ODAKLE NAM DOLAZE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1410629" y="1513128"/>
            <a:ext cx="7300332" cy="338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Krajem XX i početkom XXI </a:t>
            </a:r>
            <a:r>
              <a:rPr lang="sr-Latn-RS" sz="1800" dirty="0" smtClean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veka</a:t>
            </a: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endParaRPr lang="sr-Latn-RS" sz="1800" dirty="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sr-Latn-RS" sz="1800" dirty="0" smtClean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Podstaknuto </a:t>
            </a:r>
            <a:r>
              <a:rPr lang="sr-Latn-RS" sz="1800" dirty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promenama u svetu </a:t>
            </a:r>
            <a:r>
              <a:rPr lang="sr-Latn-RS" sz="1800" dirty="0" smtClean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rada</a:t>
            </a: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endParaRPr lang="sr-Latn-RS" sz="1800" dirty="0">
              <a:solidFill>
                <a:srgbClr val="11111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sr-Latn-RS" sz="1800" dirty="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rPr>
              <a:t>Koncept obrazovanja usmerenog na kompetencije i, na njima zasnovane, ishode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7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08455" y="3520294"/>
            <a:ext cx="7767193" cy="426665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60957" y="2602552"/>
            <a:ext cx="5114692" cy="426665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6211" y="1629684"/>
            <a:ext cx="4969438" cy="426665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Google Shape;185;p26"/>
          <p:cNvSpPr txBox="1">
            <a:spLocks noGrp="1"/>
          </p:cNvSpPr>
          <p:nvPr>
            <p:ph type="subTitle" idx="4294967295"/>
          </p:nvPr>
        </p:nvSpPr>
        <p:spPr>
          <a:xfrm>
            <a:off x="321600" y="1049958"/>
            <a:ext cx="8463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i="1" dirty="0" smtClean="0"/>
              <a:t>Sa teritorije S</a:t>
            </a:r>
            <a:r>
              <a:rPr lang="en-US" sz="1800" i="1" dirty="0" err="1" smtClean="0"/>
              <a:t>rbije</a:t>
            </a:r>
            <a:endParaRPr sz="1800" i="1"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4294967295"/>
          </p:nvPr>
        </p:nvSpPr>
        <p:spPr>
          <a:xfrm>
            <a:off x="340200" y="3830629"/>
            <a:ext cx="8463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sz="1800" i="1" dirty="0" smtClean="0"/>
              <a:t>59.3% ispitanika je tokom inicijalnog obrazovanja pohađalo predmete sa zastupljenim didaktičko-metodičkih sadržajima</a:t>
            </a:r>
            <a:endParaRPr sz="1800" i="1" dirty="0"/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4294967295"/>
          </p:nvPr>
        </p:nvSpPr>
        <p:spPr>
          <a:xfrm>
            <a:off x="321600" y="1992329"/>
            <a:ext cx="84636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>
              <a:buNone/>
            </a:pPr>
            <a:r>
              <a:rPr lang="sr-Latn-RS" sz="1800" i="1" dirty="0" smtClean="0"/>
              <a:t>47.2% ispitanika je završilo master studije</a:t>
            </a:r>
            <a:endParaRPr lang="en-US" sz="1800" i="1" dirty="0"/>
          </a:p>
          <a:p>
            <a:pPr marL="0" lvl="0" indent="0" algn="r">
              <a:buNone/>
            </a:pPr>
            <a:r>
              <a:rPr lang="en-US" sz="1800" i="1" dirty="0" smtClean="0"/>
              <a:t> </a:t>
            </a:r>
            <a:endParaRPr lang="en-US" sz="1800" i="1" dirty="0"/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9" name="Google Shape;99;p17"/>
          <p:cNvSpPr/>
          <p:nvPr/>
        </p:nvSpPr>
        <p:spPr>
          <a:xfrm>
            <a:off x="458825" y="453155"/>
            <a:ext cx="1953600" cy="1956900"/>
          </a:xfrm>
          <a:prstGeom prst="rect">
            <a:avLst/>
          </a:prstGeo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9" y="497483"/>
            <a:ext cx="1883872" cy="1883872"/>
          </a:xfrm>
          <a:prstGeom prst="rect">
            <a:avLst/>
          </a:prstGeom>
        </p:spPr>
      </p:pic>
      <p:sp>
        <p:nvSpPr>
          <p:cNvPr id="13" name="Google Shape;189;p26"/>
          <p:cNvSpPr txBox="1">
            <a:spLocks/>
          </p:cNvSpPr>
          <p:nvPr/>
        </p:nvSpPr>
        <p:spPr>
          <a:xfrm>
            <a:off x="264892" y="2942346"/>
            <a:ext cx="8463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□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●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○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 b="0" i="0" u="none" strike="noStrike" cap="none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indent="0" algn="r">
              <a:buFont typeface="Georgia"/>
              <a:buNone/>
            </a:pPr>
            <a:r>
              <a:rPr lang="sr-Latn-RS" sz="1800" i="1" dirty="0" smtClean="0"/>
              <a:t>67.5% ispitanika je završilo društveno-humanističke nauke</a:t>
            </a:r>
            <a:endParaRPr lang="en-US" sz="1800" i="1" dirty="0" smtClean="0"/>
          </a:p>
          <a:p>
            <a:pPr marL="0" indent="0" algn="r">
              <a:buFont typeface="Georgia"/>
              <a:buNone/>
            </a:pPr>
            <a:r>
              <a:rPr lang="en-US" sz="1800" i="1" dirty="0" smtClean="0"/>
              <a:t> </a:t>
            </a:r>
            <a:endParaRPr lang="en-US" sz="1800" i="1" dirty="0"/>
          </a:p>
        </p:txBody>
      </p:sp>
      <p:sp>
        <p:nvSpPr>
          <p:cNvPr id="4" name="Rectangle 3"/>
          <p:cNvSpPr/>
          <p:nvPr/>
        </p:nvSpPr>
        <p:spPr>
          <a:xfrm>
            <a:off x="6259551" y="639337"/>
            <a:ext cx="2416098" cy="503045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07314" y="581157"/>
            <a:ext cx="24144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123 </a:t>
            </a:r>
            <a:r>
              <a:rPr lang="en-US" sz="3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trenera</a:t>
            </a:r>
            <a:endParaRPr lang="en-US" sz="3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8294" y="2568129"/>
            <a:ext cx="5205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Dru</a:t>
            </a:r>
            <a:r>
              <a:rPr lang="sr-Latn-R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štveno-humanističkih profila</a:t>
            </a:r>
            <a:endParaRPr lang="en-US"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1036" y="1586747"/>
            <a:ext cx="502252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Fakultetskog</a:t>
            </a:r>
            <a:r>
              <a:rPr lang="en-U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nivoa</a:t>
            </a:r>
            <a:r>
              <a:rPr lang="en-U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obrazovanja</a:t>
            </a:r>
            <a:endParaRPr lang="en-US"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456" y="3472016"/>
            <a:ext cx="810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700" dirty="0" smtClean="0">
                <a:solidFill>
                  <a:schemeClr val="bg1"/>
                </a:solidFill>
                <a:latin typeface="Georgia" panose="02040502050405020303" pitchFamily="18" charset="0"/>
              </a:rPr>
              <a:t>Sa zastupljenim didaktičko-metodičkih sadržajima</a:t>
            </a:r>
            <a:endParaRPr lang="en-US"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13" y="714615"/>
            <a:ext cx="7518228" cy="3864819"/>
          </a:xfrm>
          <a:prstGeom prst="rect">
            <a:avLst/>
          </a:prstGeom>
        </p:spPr>
      </p:pic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04825" y="453638"/>
            <a:ext cx="6079200" cy="138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>
                <a:solidFill>
                  <a:schemeClr val="bg1"/>
                </a:solidFill>
                <a:highlight>
                  <a:schemeClr val="dk1"/>
                </a:highlight>
              </a:rPr>
              <a:t>Rezultati istraživanja</a:t>
            </a:r>
            <a:endParaRPr sz="4000" dirty="0">
              <a:solidFill>
                <a:schemeClr val="bg1"/>
              </a:solidFill>
              <a:highlight>
                <a:schemeClr val="dk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800" i="1" dirty="0" smtClean="0">
                <a:solidFill>
                  <a:srgbClr val="B88C00"/>
                </a:solidFill>
                <a:highlight>
                  <a:schemeClr val="dk1"/>
                </a:highlight>
                <a:latin typeface="Georgia"/>
                <a:sym typeface="Georgia"/>
              </a:rPr>
              <a:t>I koje (pre)poruke šalju?</a:t>
            </a:r>
            <a:endParaRPr i="1" dirty="0">
              <a:solidFill>
                <a:srgbClr val="B88C00"/>
              </a:solidFill>
              <a:highlight>
                <a:schemeClr val="dk1"/>
              </a:highlight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2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721895" y="457201"/>
            <a:ext cx="7724273" cy="413742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375"/>
              </a:spcAft>
              <a:buFontTx/>
              <a:buChar char="-"/>
            </a:pPr>
            <a:endParaRPr lang="sr-Latn-RS" sz="15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75"/>
              </a:spcAft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RS" sz="1575" dirty="0" smtClean="0">
                <a:latin typeface="Arial" panose="020B0604020202020204" pitchFamily="34" charset="0"/>
                <a:cs typeface="Arial" panose="020B0604020202020204" pitchFamily="34" charset="0"/>
              </a:rPr>
              <a:t>reneri procenjuju </a:t>
            </a: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da imaju visoko razvijene kompetencije (4.37 prosek) – postoji prostor za dalje unapređivanje</a:t>
            </a:r>
          </a:p>
          <a:p>
            <a:pPr algn="just">
              <a:spcAft>
                <a:spcPts val="375"/>
              </a:spcAft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najviše procene razvijenosti javljaju se u segmentu stavova, zatim u segmentu veština, i najniže procene u segmentu znanj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r-Latn-R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75"/>
              </a:spcAft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najveći prostor za unapređivanje prepoznat kod praćenja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razvoja i primene IKT-a i novih medija u procesu pod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čavanj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sr-Latn-RS" sz="15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375"/>
              </a:spcAft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povezanost između obrazovanja trenera i procene razvijenosti</a:t>
            </a:r>
            <a:r>
              <a:rPr lang="en-US" sz="1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(zanimljivo andragoški: veće procene ukoliko su imali didaktičko-metodičke sadržaje tokom obrazovanja)</a:t>
            </a:r>
          </a:p>
          <a:p>
            <a:pPr algn="just">
              <a:spcAft>
                <a:spcPts val="375"/>
              </a:spcAft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povezanost između poznavanja karakteristika odraslih učenika i procene razvijenosti kompetencija</a:t>
            </a:r>
          </a:p>
          <a:p>
            <a:pPr algn="just">
              <a:spcAft>
                <a:spcPts val="375"/>
              </a:spcAft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575" dirty="0">
                <a:latin typeface="Arial" panose="020B0604020202020204" pitchFamily="34" charset="0"/>
                <a:cs typeface="Arial" panose="020B0604020202020204" pitchFamily="34" charset="0"/>
              </a:rPr>
              <a:t>nema povezanosti sa iskustvom i profesionalnim usavršavanjem</a:t>
            </a:r>
          </a:p>
        </p:txBody>
      </p:sp>
    </p:spTree>
    <p:extLst>
      <p:ext uri="{BB962C8B-B14F-4D97-AF65-F5344CB8AC3E}">
        <p14:creationId xmlns:p14="http://schemas.microsoft.com/office/powerpoint/2010/main" val="108350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7505" y="1457034"/>
            <a:ext cx="5438125" cy="1042559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Google Shape;99;p17"/>
          <p:cNvSpPr/>
          <p:nvPr/>
        </p:nvSpPr>
        <p:spPr>
          <a:xfrm>
            <a:off x="458825" y="453155"/>
            <a:ext cx="1953600" cy="1956900"/>
          </a:xfrm>
          <a:prstGeom prst="rect">
            <a:avLst/>
          </a:prstGeo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4294967295"/>
          </p:nvPr>
        </p:nvSpPr>
        <p:spPr>
          <a:xfrm>
            <a:off x="3080425" y="2499594"/>
            <a:ext cx="4026619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r-Latn-RS" dirty="0" smtClean="0"/>
              <a:t>Implikacije rezultata istraživanja na obrazovanu politiku i praksu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4297650" y="47179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869451" y="1457035"/>
            <a:ext cx="5476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6000" dirty="0" smtClean="0">
                <a:latin typeface="Georgia" panose="02040502050405020303" pitchFamily="18" charset="0"/>
              </a:rPr>
              <a:t>(PRE)PORUKE</a:t>
            </a:r>
            <a:endParaRPr lang="en-US" sz="6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2" y="705715"/>
            <a:ext cx="1726625" cy="145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71927" y="283509"/>
            <a:ext cx="3639031" cy="607839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DRUŠTVENI ZNAČAJ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1302441" y="1041453"/>
            <a:ext cx="7291431" cy="3615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sr-Latn-RS" sz="15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Visoke procene razvijenosti kompetencija sa prostorom </a:t>
            </a:r>
            <a:r>
              <a:rPr lang="sr-Latn-RS" sz="15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dalje </a:t>
            </a:r>
            <a:r>
              <a:rPr lang="sr-Latn-RS" sz="15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unapređenje (u znanjima / u primeni IKT-a)  - osnova </a:t>
            </a:r>
            <a:r>
              <a:rPr lang="sr-Latn-RS" sz="15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kreiranje programa profesionalnog usavršavanja trenera u obrazovanju odraslih.</a:t>
            </a:r>
            <a:endParaRPr lang="en-US" sz="15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endParaRPr lang="sr-Latn-RS" sz="15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sr-Latn-RS" sz="15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Detaljnije istražiti </a:t>
            </a:r>
            <a:r>
              <a:rPr lang="sr-Latn-RS" sz="15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puteve i načine razvoja andragoško-didaktičkih kompetencija trenera u obrazovanju odraslih.</a:t>
            </a:r>
            <a:endParaRPr lang="en-US" sz="15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sr-Latn-RS" sz="15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sr-Latn-RS" sz="15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Sadržaje </a:t>
            </a:r>
            <a:r>
              <a:rPr lang="sr-Latn-RS" sz="15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usmerene na razvoj andragoško-didaktičkih kompetencija potrebno je uključiti u obrazovne programe na različitim nivoima obrazovanja i u okviru različitih obrazovnih profila.</a:t>
            </a:r>
            <a:endParaRPr lang="en-US" sz="15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2729" y="1321654"/>
            <a:ext cx="922084" cy="568619"/>
          </a:xfrm>
          <a:prstGeom prst="rightArrow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22729" y="3786948"/>
            <a:ext cx="922084" cy="568619"/>
          </a:xfrm>
          <a:prstGeom prst="rightArrow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2729" y="2486463"/>
            <a:ext cx="922084" cy="568619"/>
          </a:xfrm>
          <a:prstGeom prst="rightArrow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0239" y="1609805"/>
            <a:ext cx="3191810" cy="271034"/>
          </a:xfrm>
          <a:prstGeom prst="rect">
            <a:avLst/>
          </a:prstGeom>
          <a:solidFill>
            <a:srgbClr val="B88C00"/>
          </a:solidFill>
          <a:ln>
            <a:solidFill>
              <a:srgbClr val="B8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533400" y="400050"/>
            <a:ext cx="1833282" cy="1021496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NAUČNI </a:t>
            </a:r>
            <a:r>
              <a:rPr lang="en-US" dirty="0" smtClean="0">
                <a:latin typeface="Georgia" panose="02040502050405020303" pitchFamily="18" charset="0"/>
              </a:rPr>
              <a:t>   </a:t>
            </a:r>
            <a:r>
              <a:rPr lang="sr-Latn-RS" dirty="0" smtClean="0">
                <a:latin typeface="Georgia" panose="02040502050405020303" pitchFamily="18" charset="0"/>
              </a:rPr>
              <a:t>ZNAČAJ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3276083" y="801296"/>
            <a:ext cx="4670209" cy="12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000" dirty="0" err="1" smtClean="0"/>
              <a:t>Ispitivanje</a:t>
            </a:r>
            <a:r>
              <a:rPr lang="en-US" sz="2000" dirty="0" smtClean="0"/>
              <a:t> </a:t>
            </a:r>
            <a:r>
              <a:rPr lang="sr-Latn-RS" sz="2000" dirty="0" smtClean="0"/>
              <a:t>andragoško-didaktičke </a:t>
            </a:r>
            <a:r>
              <a:rPr lang="sr-Latn-RS" sz="2000" dirty="0"/>
              <a:t>kompetencije </a:t>
            </a:r>
            <a:r>
              <a:rPr lang="sr-Latn-RS" sz="2000" dirty="0" smtClean="0"/>
              <a:t>trenera</a:t>
            </a:r>
            <a:r>
              <a:rPr lang="en-US" sz="2000" dirty="0" smtClean="0"/>
              <a:t> </a:t>
            </a:r>
            <a:r>
              <a:rPr lang="sr-Latn-RS" sz="2000" dirty="0" smtClean="0"/>
              <a:t>zahteva </a:t>
            </a:r>
            <a:r>
              <a:rPr lang="en-US" sz="2000" dirty="0" err="1" smtClean="0"/>
              <a:t>njenu</a:t>
            </a:r>
            <a:r>
              <a:rPr lang="en-US" sz="2000" dirty="0" smtClean="0"/>
              <a:t> </a:t>
            </a:r>
            <a:r>
              <a:rPr lang="sr-Latn-RS" sz="2000" dirty="0" smtClean="0">
                <a:solidFill>
                  <a:schemeClr val="bg1"/>
                </a:solidFill>
              </a:rPr>
              <a:t>detaljniju </a:t>
            </a:r>
            <a:r>
              <a:rPr lang="sr-Latn-RS" sz="2000" dirty="0">
                <a:solidFill>
                  <a:schemeClr val="bg1"/>
                </a:solidFill>
              </a:rPr>
              <a:t>operacionalizaciju </a:t>
            </a:r>
            <a:r>
              <a:rPr lang="sr-Latn-RS" sz="2000" dirty="0"/>
              <a:t>radi dobijanja pouzdanijih i relevantnijih </a:t>
            </a:r>
            <a:r>
              <a:rPr lang="sr-Latn-RS" sz="2000" dirty="0" smtClean="0"/>
              <a:t>podataka</a:t>
            </a:r>
            <a:r>
              <a:rPr lang="en-US" sz="2000" dirty="0" smtClean="0"/>
              <a:t>.</a:t>
            </a:r>
            <a:endParaRPr sz="2000"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13" y="2689348"/>
            <a:ext cx="4299498" cy="176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31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38146" y="1195220"/>
            <a:ext cx="7062439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Čairović, N. (2019). </a:t>
            </a:r>
            <a:r>
              <a:rPr lang="sr-Latn-RS" sz="13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Andragoško-didaktičke kompetencije trenera u obrazovanju </a:t>
            </a:r>
            <a:r>
              <a:rPr lang="sr-Latn-RS" sz="13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odraslih</a:t>
            </a:r>
            <a:r>
              <a:rPr lang="en-US" sz="13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RS" sz="13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[master rad</a:t>
            </a:r>
            <a:r>
              <a:rPr lang="en-US" sz="13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endParaRPr lang="sr-Latn-RS" sz="1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Buiskool, B.J., Broek, S.D., van Lakerveld, J.A., Zarifis, G.K., Osborne, M. </a:t>
            </a: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(2010). </a:t>
            </a:r>
            <a:r>
              <a:rPr lang="sr-Latn-RS" sz="13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competencies for adult learning professionals: Contribution to the development of a reference framework of key competencies for adult learning professionals</a:t>
            </a:r>
            <a:r>
              <a:rPr lang="sr-Latn-RS" sz="13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 Report to European Commission, DG EAC, Project number: </a:t>
            </a:r>
            <a:r>
              <a:rPr lang="sr-Latn-RS" sz="13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B3542</a:t>
            </a: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Zoetermeer: Research voor Beleid. </a:t>
            </a:r>
            <a:endParaRPr lang="en-US" sz="13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endParaRPr lang="sr-Latn-RS" sz="1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Korać</a:t>
            </a: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(2014). Različiti pristupi definisanju kompetencija nastavnika. </a:t>
            </a:r>
            <a:r>
              <a:rPr lang="sr-Latn-RS" sz="13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Inovacije u nastavi, 4/2014</a:t>
            </a: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63-71. </a:t>
            </a:r>
            <a:endParaRPr lang="en-US" sz="13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endParaRPr lang="sr-Latn-RS" sz="1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B88C00"/>
              </a:buClr>
              <a:buFont typeface="Wingdings" panose="05000000000000000000" pitchFamily="2" charset="2"/>
              <a:buChar char="Ø"/>
            </a:pP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Pejatović</a:t>
            </a:r>
            <a:r>
              <a:rPr lang="sr-Latn-RS" sz="13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i Orlović-Lovren, V. (n.d.). </a:t>
            </a:r>
            <a:r>
              <a:rPr lang="sr-Latn-RS" sz="13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Kompetencije za celoživotno </a:t>
            </a:r>
            <a:r>
              <a:rPr lang="sr-Latn-RS" sz="1300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učenje</a:t>
            </a:r>
            <a:r>
              <a:rPr lang="en-US" sz="13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3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i="1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Google Shape;123;p19"/>
          <p:cNvSpPr txBox="1">
            <a:spLocks noGrp="1"/>
          </p:cNvSpPr>
          <p:nvPr>
            <p:ph type="title"/>
          </p:nvPr>
        </p:nvSpPr>
        <p:spPr>
          <a:xfrm>
            <a:off x="471927" y="283509"/>
            <a:ext cx="2234101" cy="607839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Georgia" panose="02040502050405020303" pitchFamily="18" charset="0"/>
              </a:rPr>
              <a:t>   </a:t>
            </a:r>
            <a:r>
              <a:rPr lang="en-US" dirty="0" err="1" smtClean="0">
                <a:latin typeface="Georgia" panose="02040502050405020303" pitchFamily="18" charset="0"/>
              </a:rPr>
              <a:t>Literatura</a:t>
            </a:r>
            <a:endParaRPr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236889" y="128214"/>
            <a:ext cx="3695211" cy="708013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ŠTA SU KOMPETENCIJE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2954144" y="3717160"/>
            <a:ext cx="3699319" cy="88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buFont typeface="Arial"/>
              <a:buNone/>
            </a:pPr>
            <a:r>
              <a:rPr lang="sr-Latn-RS" sz="1800" b="1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ISPOLJENO PONAŠANJE/SPOSOBNOST </a:t>
            </a:r>
            <a:endParaRPr sz="1800" b="1" dirty="0">
              <a:solidFill>
                <a:srgbClr val="B88C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400603" y="1123343"/>
            <a:ext cx="726213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ts val="2400"/>
            </a:pP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Mansfield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Mitchell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(1996):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kompetencije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kao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specifična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ponašanja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sposobnosti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obavlјanje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specifičnog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radnog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zadatka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(Mansfield &amp; Mitchell,1996). </a:t>
            </a:r>
          </a:p>
          <a:p>
            <a:pPr marL="171450" indent="-171450">
              <a:spcBef>
                <a:spcPts val="600"/>
              </a:spcBef>
              <a:buSzPts val="2400"/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600"/>
              </a:spcBef>
              <a:buSzPts val="2400"/>
            </a:pP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Roe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(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2002</a:t>
            </a:r>
            <a:r>
              <a:rPr lang="en-US" sz="1500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): 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naučena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sposobnost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da se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pojedini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zadatak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dužnost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ili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uloga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adekvatno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izvrši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>
              <a:spcBef>
                <a:spcPts val="600"/>
              </a:spcBef>
              <a:buSzPts val="2400"/>
            </a:pP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</a:p>
          <a:p>
            <a:pPr>
              <a:spcBef>
                <a:spcPts val="600"/>
              </a:spcBef>
              <a:buSzPts val="2400"/>
            </a:pP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Despotović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(2010): 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užem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smislu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one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predstavlјaju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sposobnost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obavlјanja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određene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aktivnosti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u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okviru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datog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posla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ili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zanimanja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prema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određenom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standardu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 (deskripcija aktivnosti i načina njihovog obavljanja).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236889" y="128214"/>
            <a:ext cx="3695211" cy="708013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latin typeface="Georgia" panose="02040502050405020303" pitchFamily="18" charset="0"/>
              </a:rPr>
              <a:t>ŠTA SU KOMPETENCIJE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76209" y="469886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Google Shape;62;p12"/>
          <p:cNvSpPr txBox="1"/>
          <p:nvPr/>
        </p:nvSpPr>
        <p:spPr>
          <a:xfrm>
            <a:off x="1130969" y="3953627"/>
            <a:ext cx="7062537" cy="118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sr-Latn-RS" sz="1800" b="1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KOMPOZIT </a:t>
            </a:r>
            <a:r>
              <a:rPr lang="sr-Latn-RS" sz="1800" b="1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ZNANJA, VEŠTINA, STAVOVA </a:t>
            </a:r>
            <a:r>
              <a:rPr lang="sr-Latn-RS" sz="1800" b="1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KOJI PREDSTAVLJA OSNOVU ZA ISPOLJAVANJE PONAŠANJA</a:t>
            </a:r>
            <a:endParaRPr sz="1800" b="1" dirty="0">
              <a:solidFill>
                <a:srgbClr val="B88C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382" y="1090163"/>
            <a:ext cx="72621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SzPts val="2400"/>
            </a:pP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Despotović (2010): u širem smislu,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kompetencije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predstavlјaju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kompozit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specifičnih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znanja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veština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stavova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koji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omogućavaju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obavlјanje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određene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aktivnosti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.</a:t>
            </a:r>
          </a:p>
          <a:p>
            <a:pPr>
              <a:spcBef>
                <a:spcPts val="600"/>
              </a:spcBef>
              <a:buSzPts val="2400"/>
            </a:pPr>
            <a:endParaRPr lang="sr-Latn-RS" sz="1500" dirty="0">
              <a:solidFill>
                <a:srgbClr val="1D1D1B"/>
              </a:solidFill>
              <a:latin typeface="Georgia"/>
              <a:ea typeface="Georgia"/>
              <a:cs typeface="Georgia"/>
            </a:endParaRPr>
          </a:p>
          <a:p>
            <a:pPr>
              <a:spcBef>
                <a:spcPts val="600"/>
              </a:spcBef>
              <a:buSzPts val="2400"/>
            </a:pP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Buiskool i sar. (2010):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kompleksna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kombinacija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znanja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veština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stavova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potrebnih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obavljanje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specifične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aktivnosti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vodi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rezultatima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endParaRPr lang="sr-Latn-RS" sz="1500" dirty="0">
              <a:solidFill>
                <a:srgbClr val="1D1D1B"/>
              </a:solidFill>
              <a:latin typeface="Georgia"/>
              <a:ea typeface="Georgia"/>
              <a:cs typeface="Georgia"/>
            </a:endParaRPr>
          </a:p>
          <a:p>
            <a:pPr>
              <a:spcBef>
                <a:spcPts val="600"/>
              </a:spcBef>
              <a:buSzPts val="2400"/>
            </a:pPr>
            <a:endParaRPr lang="en-US" sz="1500" dirty="0" smtClean="0">
              <a:solidFill>
                <a:srgbClr val="1D1D1B"/>
              </a:solidFill>
              <a:latin typeface="Georgia"/>
              <a:ea typeface="Georgia"/>
              <a:cs typeface="Georgia"/>
            </a:endParaRPr>
          </a:p>
          <a:p>
            <a:pPr>
              <a:spcBef>
                <a:spcPts val="600"/>
              </a:spcBef>
              <a:buSzPts val="2400"/>
            </a:pPr>
            <a:r>
              <a:rPr lang="sr-Latn-RS" sz="15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Korthagen 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(2001): kompetencije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predstavlјaju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repertoar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integrisanih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znanja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veština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stavova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kao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takve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one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predstavlјaju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u="sng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potencijal</a:t>
            </a:r>
            <a:r>
              <a:rPr lang="en-US" sz="1500" u="sng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u="sng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za</a:t>
            </a:r>
            <a:r>
              <a:rPr lang="en-US" sz="1500" u="sng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u="sng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određeno</a:t>
            </a:r>
            <a:r>
              <a:rPr lang="en-US" sz="1500" u="sng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u="sng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ponašanje</a:t>
            </a:r>
            <a:r>
              <a:rPr lang="en-US" sz="1500" u="sng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a ne </a:t>
            </a:r>
            <a:r>
              <a:rPr lang="en-US" sz="1500" u="sng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samo</a:t>
            </a:r>
            <a:r>
              <a:rPr lang="en-US" sz="1500" u="sng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u="sng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ponašanje</a:t>
            </a:r>
            <a:r>
              <a:rPr lang="sr-Latn-R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.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Različite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okolnosti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određuju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da li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će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se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kompetencije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zaista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ispolјiti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u </a:t>
            </a:r>
            <a:r>
              <a:rPr lang="sr-Latn-RS" sz="15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praksi</a:t>
            </a:r>
            <a:r>
              <a:rPr lang="en-US" sz="1500" dirty="0" smtClean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,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odnosno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izraziti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kroz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ponašanje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 </a:t>
            </a:r>
            <a:r>
              <a:rPr lang="en-US" sz="1500" dirty="0" err="1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pojedinca</a:t>
            </a:r>
            <a:r>
              <a:rPr lang="en-US" sz="1500" dirty="0">
                <a:solidFill>
                  <a:srgbClr val="1D1D1B"/>
                </a:solidFill>
                <a:latin typeface="Georgia"/>
                <a:ea typeface="Georgia"/>
                <a:cs typeface="Georgia"/>
              </a:rPr>
              <a:t>.</a:t>
            </a:r>
            <a:endParaRPr lang="sr-Latn-RS" sz="1500" dirty="0">
              <a:solidFill>
                <a:srgbClr val="1D1D1B"/>
              </a:solidFill>
              <a:latin typeface="Georgia"/>
              <a:ea typeface="Georgia"/>
              <a:cs typeface="Georgia"/>
            </a:endParaRPr>
          </a:p>
          <a:p>
            <a:endParaRPr lang="sr-Latn-RS" dirty="0"/>
          </a:p>
          <a:p>
            <a:r>
              <a:rPr lang="sr-Latn-RS" dirty="0" smtClean="0"/>
              <a:t>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0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758157" y="1106938"/>
            <a:ext cx="6080633" cy="2097179"/>
          </a:xfrm>
          <a:prstGeom prst="rect">
            <a:avLst/>
          </a:prstGeom>
          <a:ln>
            <a:solidFill>
              <a:srgbClr val="B88C0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700" b="1" dirty="0" smtClean="0">
                <a:latin typeface="Georgia" panose="02040502050405020303" pitchFamily="18" charset="0"/>
              </a:rPr>
              <a:t>Okvir kompetencija profesionalaca u obrazovanju odraslih</a:t>
            </a:r>
            <a:endParaRPr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6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6537" y="896615"/>
            <a:ext cx="7011467" cy="3265800"/>
          </a:xfrm>
        </p:spPr>
        <p:txBody>
          <a:bodyPr/>
          <a:lstStyle/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sr-Latn-RS" sz="1500" dirty="0" smtClean="0">
                <a:solidFill>
                  <a:srgbClr val="1D1D1B"/>
                </a:solidFill>
                <a:sym typeface="Arial"/>
              </a:rPr>
              <a:t>Kompetencijski okvir – set; standard; determinisan pristupom i kontekstom</a:t>
            </a: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1D1D1B"/>
                </a:solidFill>
                <a:sym typeface="Arial"/>
              </a:rPr>
              <a:t>EU </a:t>
            </a:r>
            <a:r>
              <a:rPr lang="en-US" sz="1500" dirty="0" err="1">
                <a:solidFill>
                  <a:srgbClr val="1D1D1B"/>
                </a:solidFill>
                <a:sym typeface="Arial"/>
              </a:rPr>
              <a:t>komisija</a:t>
            </a:r>
            <a:r>
              <a:rPr lang="en-US" sz="1500" dirty="0">
                <a:solidFill>
                  <a:srgbClr val="1D1D1B"/>
                </a:solidFill>
                <a:sym typeface="Arial"/>
              </a:rPr>
              <a:t> </a:t>
            </a:r>
            <a:r>
              <a:rPr lang="en-US" sz="1500" dirty="0" err="1">
                <a:solidFill>
                  <a:srgbClr val="1D1D1B"/>
                </a:solidFill>
                <a:sym typeface="Arial"/>
              </a:rPr>
              <a:t>i</a:t>
            </a:r>
            <a:r>
              <a:rPr lang="en-US" sz="1500" dirty="0">
                <a:solidFill>
                  <a:srgbClr val="1D1D1B"/>
                </a:solidFill>
                <a:sym typeface="Arial"/>
              </a:rPr>
              <a:t> </a:t>
            </a:r>
            <a:r>
              <a:rPr lang="sr-Latn-RS" sz="1500" dirty="0">
                <a:solidFill>
                  <a:srgbClr val="1D1D1B"/>
                </a:solidFill>
                <a:sym typeface="Arial"/>
              </a:rPr>
              <a:t>Dutch Institute Research voor Beleid, 2010. godine</a:t>
            </a:r>
            <a:endParaRPr lang="en-US" sz="1500" dirty="0">
              <a:solidFill>
                <a:srgbClr val="1D1D1B"/>
              </a:solidFill>
              <a:sym typeface="Arial"/>
            </a:endParaRP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1D1D1B"/>
                </a:solidFill>
                <a:sym typeface="Arial"/>
              </a:rPr>
              <a:t>Studija</a:t>
            </a:r>
            <a:r>
              <a:rPr lang="en-US" sz="1500" dirty="0">
                <a:solidFill>
                  <a:srgbClr val="1D1D1B"/>
                </a:solidFill>
                <a:sym typeface="Arial"/>
              </a:rPr>
              <a:t>: </a:t>
            </a:r>
            <a:r>
              <a:rPr lang="sr-Latn-RS" sz="1500" dirty="0">
                <a:solidFill>
                  <a:srgbClr val="1D1D1B"/>
                </a:solidFill>
                <a:sym typeface="Arial"/>
              </a:rPr>
              <a:t>definiše set kompetencija koje se mogu upotrebiti kao referenca za razvijanje profila profesionalaca u obrazovanju odraslih </a:t>
            </a:r>
            <a:endParaRPr lang="en-US" sz="1500" dirty="0">
              <a:solidFill>
                <a:srgbClr val="1D1D1B"/>
              </a:solidFill>
              <a:sym typeface="Arial"/>
            </a:endParaRP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1D1D1B"/>
                </a:solidFill>
                <a:sym typeface="Arial"/>
              </a:rPr>
              <a:t>Referentni</a:t>
            </a:r>
            <a:r>
              <a:rPr lang="en-US" sz="1500" dirty="0">
                <a:solidFill>
                  <a:srgbClr val="1D1D1B"/>
                </a:solidFill>
                <a:sym typeface="Arial"/>
              </a:rPr>
              <a:t> </a:t>
            </a:r>
            <a:r>
              <a:rPr lang="en-US" sz="1500" dirty="0" err="1">
                <a:solidFill>
                  <a:srgbClr val="1D1D1B"/>
                </a:solidFill>
                <a:sym typeface="Arial"/>
              </a:rPr>
              <a:t>okvir</a:t>
            </a:r>
            <a:endParaRPr lang="en-US" sz="1500" dirty="0">
              <a:solidFill>
                <a:srgbClr val="1D1D1B"/>
              </a:solidFill>
              <a:sym typeface="Arial"/>
            </a:endParaRPr>
          </a:p>
          <a:p>
            <a:pPr marL="171450" indent="-171450">
              <a:buClr>
                <a:srgbClr val="B88C00"/>
              </a:buClr>
              <a:buFont typeface="Arial" panose="020B0604020202020204" pitchFamily="34" charset="0"/>
              <a:buChar char="•"/>
            </a:pPr>
            <a:r>
              <a:rPr lang="sr-Latn-RS" sz="1500" dirty="0" smtClean="0">
                <a:solidFill>
                  <a:srgbClr val="1D1D1B"/>
                </a:solidFill>
                <a:sym typeface="Arial"/>
              </a:rPr>
              <a:t>Uvažava raznolikost i </a:t>
            </a:r>
            <a:r>
              <a:rPr lang="sr-Latn-RS" sz="1500" dirty="0">
                <a:solidFill>
                  <a:srgbClr val="1D1D1B"/>
                </a:solidFill>
                <a:sym typeface="Arial"/>
              </a:rPr>
              <a:t>k</a:t>
            </a:r>
            <a:r>
              <a:rPr lang="en-US" sz="1500" dirty="0" err="1" smtClean="0">
                <a:solidFill>
                  <a:srgbClr val="1D1D1B"/>
                </a:solidFill>
                <a:sym typeface="Arial"/>
              </a:rPr>
              <a:t>ontekstualnost</a:t>
            </a:r>
            <a:endParaRPr lang="en-US" sz="1500" dirty="0">
              <a:solidFill>
                <a:srgbClr val="1D1D1B"/>
              </a:solidFill>
              <a:sym typeface="Arial"/>
            </a:endParaRPr>
          </a:p>
          <a:p>
            <a:endParaRPr lang="en-US" sz="1600" dirty="0" smtClean="0"/>
          </a:p>
          <a:p>
            <a:pPr marL="76200" indent="0">
              <a:buNone/>
            </a:pPr>
            <a:r>
              <a:rPr lang="sr-Latn-RS" sz="1500" dirty="0"/>
              <a:t>1. </a:t>
            </a:r>
            <a:r>
              <a:rPr lang="sr-Latn-RS" sz="1500" b="1" dirty="0">
                <a:solidFill>
                  <a:srgbClr val="B88C00"/>
                </a:solidFill>
              </a:rPr>
              <a:t>generičke kompetencije </a:t>
            </a:r>
            <a:r>
              <a:rPr lang="sr-Latn-RS" sz="1500" dirty="0" smtClean="0"/>
              <a:t>–svaki </a:t>
            </a:r>
            <a:r>
              <a:rPr lang="sr-Latn-RS" sz="1500" dirty="0"/>
              <a:t>profesionalac </a:t>
            </a:r>
            <a:r>
              <a:rPr lang="sr-Latn-RS" sz="1500" dirty="0" smtClean="0"/>
              <a:t>treba da poseduje</a:t>
            </a:r>
            <a:endParaRPr lang="en-US" sz="1500" dirty="0" smtClean="0"/>
          </a:p>
          <a:p>
            <a:pPr marL="76200" indent="0">
              <a:buNone/>
            </a:pPr>
            <a:r>
              <a:rPr lang="sr-Latn-RS" sz="1500" dirty="0" smtClean="0"/>
              <a:t>2</a:t>
            </a:r>
            <a:r>
              <a:rPr lang="sr-Latn-RS" sz="1500" dirty="0"/>
              <a:t>. </a:t>
            </a:r>
            <a:r>
              <a:rPr lang="sr-Latn-RS" sz="1500" b="1" dirty="0">
                <a:solidFill>
                  <a:srgbClr val="B88C00"/>
                </a:solidFill>
              </a:rPr>
              <a:t>specifične kompetencije </a:t>
            </a:r>
            <a:r>
              <a:rPr lang="sr-Latn-RS" sz="1500" dirty="0" smtClean="0"/>
              <a:t>–za </a:t>
            </a:r>
            <a:r>
              <a:rPr lang="sr-Latn-RS" sz="1500" dirty="0"/>
              <a:t>sprovođenje specifičnih grupa </a:t>
            </a:r>
            <a:r>
              <a:rPr lang="sr-Latn-RS" sz="1500" dirty="0" smtClean="0"/>
              <a:t>aktivnosti</a:t>
            </a:r>
            <a:endParaRPr lang="en-US" sz="1500" dirty="0"/>
          </a:p>
          <a:p>
            <a:pPr marL="76200" indent="0">
              <a:buNone/>
            </a:pPr>
            <a:r>
              <a:rPr lang="en-US" sz="1500" dirty="0" smtClean="0"/>
              <a:t>     </a:t>
            </a:r>
            <a:r>
              <a:rPr lang="sr-Latn-RS" sz="1500" dirty="0" smtClean="0"/>
              <a:t>a</a:t>
            </a:r>
            <a:r>
              <a:rPr lang="sr-Latn-RS" sz="1500" dirty="0"/>
              <a:t>) </a:t>
            </a:r>
            <a:r>
              <a:rPr lang="sr-Latn-RS" sz="1500" dirty="0" smtClean="0"/>
              <a:t>za </a:t>
            </a:r>
            <a:r>
              <a:rPr lang="sr-Latn-RS" sz="1500" dirty="0"/>
              <a:t>menadžerske poslove (upravljanje obrazovnom institucijom) </a:t>
            </a:r>
            <a:endParaRPr lang="en-US" sz="1500" dirty="0"/>
          </a:p>
          <a:p>
            <a:pPr marL="76200" indent="0">
              <a:buNone/>
            </a:pPr>
            <a:r>
              <a:rPr lang="en-US" sz="1500" dirty="0" smtClean="0"/>
              <a:t>     </a:t>
            </a:r>
            <a:r>
              <a:rPr lang="sr-Latn-RS" sz="1500" dirty="0" smtClean="0"/>
              <a:t>b</a:t>
            </a:r>
            <a:r>
              <a:rPr lang="sr-Latn-RS" sz="1500" dirty="0"/>
              <a:t>) </a:t>
            </a:r>
            <a:r>
              <a:rPr lang="sr-Latn-RS" sz="1500" dirty="0" smtClean="0"/>
              <a:t>za </a:t>
            </a:r>
            <a:r>
              <a:rPr lang="sr-Latn-RS" sz="1500" dirty="0"/>
              <a:t>direktan obrazovni rad sa odraslim učenicima (aktivnosti </a:t>
            </a:r>
            <a:r>
              <a:rPr lang="sr-Latn-RS" sz="1500" dirty="0" smtClean="0"/>
              <a:t>po</a:t>
            </a:r>
            <a:r>
              <a:rPr lang="en-US" sz="1500" dirty="0" smtClean="0"/>
              <a:t>d</a:t>
            </a:r>
            <a:r>
              <a:rPr lang="sr-Latn-RS" sz="1500" dirty="0" smtClean="0"/>
              <a:t>učavanja</a:t>
            </a:r>
            <a:r>
              <a:rPr lang="sr-Latn-RS" sz="1500" dirty="0"/>
              <a:t>) 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12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799" y="4331369"/>
            <a:ext cx="2787317" cy="577515"/>
          </a:xfr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400"/>
              <a:buFont typeface="Roboto Slab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Roboto Slab"/>
                <a:cs typeface="Roboto Slab"/>
                <a:sym typeface="Roboto Slab"/>
              </a:rPr>
              <a:t>GENERI</a:t>
            </a:r>
            <a:r>
              <a:rPr lang="sr-Latn-RS" sz="24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Roboto Slab"/>
                <a:cs typeface="Roboto Slab"/>
                <a:sym typeface="Roboto Slab"/>
              </a:rPr>
              <a:t>ČKE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43" y="622402"/>
            <a:ext cx="727802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A1) Lična </a:t>
            </a:r>
            <a:r>
              <a:rPr lang="sr-Latn-RS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kompetencija za sistematsku refleksiju na </a:t>
            </a: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sopstvenu </a:t>
            </a:r>
            <a:r>
              <a:rPr lang="sr-Latn-RS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praksu, učenje i lični </a:t>
            </a: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razvoj </a:t>
            </a:r>
          </a:p>
          <a:p>
            <a:pPr>
              <a:spcBef>
                <a:spcPts val="600"/>
              </a:spcBef>
              <a:buSzPct val="100000"/>
            </a:pP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A2) Interpersonalna </a:t>
            </a:r>
            <a:r>
              <a:rPr lang="sr-Latn-RS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kompetencija za komunikaciju i saradnju sa odraslim polaznicima, kolegama i socijalnim </a:t>
            </a: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partnerima </a:t>
            </a:r>
          </a:p>
          <a:p>
            <a:pPr>
              <a:spcBef>
                <a:spcPts val="600"/>
              </a:spcBef>
              <a:buSzPct val="100000"/>
            </a:pP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A3) Kompetencija </a:t>
            </a:r>
            <a:r>
              <a:rPr lang="sr-Latn-RS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za preuzimanje odgovornosti za institucionalno okruženje obrazovanja odraslih na svim nivoima (institut, sektor, profesija, društvo</a:t>
            </a:r>
            <a:r>
              <a:rPr lang="sr-Latn-RS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) </a:t>
            </a:r>
          </a:p>
          <a:p>
            <a:pPr>
              <a:spcBef>
                <a:spcPts val="600"/>
              </a:spcBef>
              <a:buSzPct val="100000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A4) Kompetencija </a:t>
            </a:r>
            <a:r>
              <a:rPr lang="sr-Latn-RS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 </a:t>
            </a: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korišćenje predmetne ekpertize i resursa za učenje </a:t>
            </a:r>
          </a:p>
          <a:p>
            <a:pPr>
              <a:spcBef>
                <a:spcPts val="600"/>
              </a:spcBef>
              <a:buSzPct val="100000"/>
            </a:pPr>
            <a:r>
              <a:rPr lang="sr-Latn-RS" u="sng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A5) Kompetencija </a:t>
            </a:r>
            <a:r>
              <a:rPr lang="sr-Latn-RS" u="sng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 korišćenje različitih metoda, pristupa i tehnika podučavanja, uključujući poznavanje mogućnosti, primenu i kritički pristup novim medijima i digitalnim </a:t>
            </a:r>
            <a:r>
              <a:rPr lang="sr-Latn-RS" u="sng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veštinama</a:t>
            </a:r>
            <a:endParaRPr lang="sr-Latn-RS" u="sng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spcBef>
                <a:spcPts val="600"/>
              </a:spcBef>
              <a:buSzPct val="100000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A6) Kompetencija </a:t>
            </a:r>
            <a:r>
              <a:rPr lang="sr-Latn-RS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 podsticanje odraslih polaznika na učenje i </a:t>
            </a: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pružanje </a:t>
            </a:r>
            <a:r>
              <a:rPr lang="sr-Latn-RS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podrške u njihovom razvoju kao doživotnih učenika</a:t>
            </a:r>
          </a:p>
          <a:p>
            <a:pPr>
              <a:spcBef>
                <a:spcPts val="600"/>
              </a:spcBef>
              <a:buSzPct val="100000"/>
            </a:pP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A7) Kompetencija </a:t>
            </a:r>
            <a:r>
              <a:rPr lang="sr-Latn-RS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za upravljanje heterogenom grupom (po </a:t>
            </a:r>
            <a:r>
              <a:rPr lang="sr-Latn-RS" dirty="0" smtClean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pitanju </a:t>
            </a:r>
            <a:r>
              <a:rPr lang="sr-Latn-RS" dirty="0">
                <a:solidFill>
                  <a:srgbClr val="1D1D1B"/>
                </a:solidFill>
                <a:latin typeface="Georgia"/>
                <a:ea typeface="Georgia"/>
                <a:cs typeface="Georgia"/>
                <a:sym typeface="Georgia"/>
              </a:rPr>
              <a:t>potreba, motivacije, iskustva) i grupnom dinamikom</a:t>
            </a:r>
            <a:endParaRPr lang="en-US" dirty="0">
              <a:solidFill>
                <a:srgbClr val="1D1D1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80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798" y="4331369"/>
            <a:ext cx="5867401" cy="577515"/>
          </a:xfr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400"/>
              <a:buFont typeface="Roboto Slab"/>
            </a:pPr>
            <a:r>
              <a:rPr lang="sr-Latn-RS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Roboto Slab"/>
                <a:cs typeface="Roboto Slab"/>
                <a:sym typeface="Roboto Slab"/>
              </a:rPr>
              <a:t>SPECIFIČNE – za nastavnike za odrasle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864" y="947255"/>
            <a:ext cx="7278029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B1)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za utvrđivanje obrazovnih potreba odraslih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B2)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za dizajniranje procesa učenja-podučavanja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B3)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za facilitaciju učenja i stimulaciju ličnog razvoja odraslih učenika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B4)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 Kompetencija za evaluaciju procesa učenja-podučavanja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B5)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za savetovanje u o</a:t>
            </a:r>
            <a:r>
              <a:rPr lang="en-U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lasti karijere, života, daljeg razvoja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B6)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za planiranje i razvoj obrazovnih programa</a:t>
            </a:r>
          </a:p>
        </p:txBody>
      </p:sp>
    </p:spTree>
    <p:extLst>
      <p:ext uri="{BB962C8B-B14F-4D97-AF65-F5344CB8AC3E}">
        <p14:creationId xmlns:p14="http://schemas.microsoft.com/office/powerpoint/2010/main" val="30752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798" y="4331369"/>
            <a:ext cx="4652213" cy="577515"/>
          </a:xfrm>
          <a:noFill/>
          <a:ln w="76200" cap="flat" cmpd="sng">
            <a:solidFill>
              <a:srgbClr val="B88C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2400"/>
              <a:buFont typeface="Roboto Slab"/>
            </a:pPr>
            <a:r>
              <a:rPr lang="sr-Latn-RS" sz="24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Roboto Slab"/>
                <a:cs typeface="Roboto Slab"/>
                <a:sym typeface="Roboto Slab"/>
              </a:rPr>
              <a:t>SPECIFIČNE – za menadžere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4611" y="742718"/>
            <a:ext cx="7278029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B7)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</a:t>
            </a:r>
            <a:r>
              <a:rPr lang="sr-Latn-RS" sz="1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 upravljanje finansijama i procenjivanja socijalnih i ekonomskih benefita usluge</a:t>
            </a:r>
          </a:p>
          <a:p>
            <a:pPr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B8)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</a:t>
            </a:r>
            <a:r>
              <a:rPr lang="sr-Latn-RS" sz="1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 upravljanje ljudskim resursima u instituciji za obrazovanje odraslih</a:t>
            </a:r>
          </a:p>
          <a:p>
            <a:pPr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B9)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</a:t>
            </a:r>
            <a:r>
              <a:rPr lang="sr-Latn-RS" sz="1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 upravljanje organizacijom i kvalitetom obrazovne usluge koju pruža</a:t>
            </a:r>
          </a:p>
          <a:p>
            <a:pPr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B10)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</a:t>
            </a:r>
            <a:r>
              <a:rPr lang="sr-Latn-RS" sz="1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 marketing i odnose sa javnošću</a:t>
            </a:r>
          </a:p>
          <a:p>
            <a:pPr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B11)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</a:t>
            </a:r>
            <a:r>
              <a:rPr lang="sr-Latn-RS" sz="1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 obavljanje administrativnih poslova i promociju informacija potencijalnim ciljnim grupama</a:t>
            </a:r>
          </a:p>
          <a:p>
            <a:pPr>
              <a:spcBef>
                <a:spcPts val="600"/>
              </a:spcBef>
              <a:buClr>
                <a:srgbClr val="B88C00"/>
              </a:buClr>
              <a:buSzPct val="100000"/>
            </a:pPr>
            <a:r>
              <a:rPr lang="sr-Latn-RS" sz="1600" dirty="0" smtClean="0">
                <a:solidFill>
                  <a:srgbClr val="B88C00"/>
                </a:solidFill>
                <a:latin typeface="Georgia"/>
                <a:ea typeface="Georgia"/>
                <a:cs typeface="Georgia"/>
                <a:sym typeface="Georgia"/>
              </a:rPr>
              <a:t>B12) </a:t>
            </a:r>
            <a:r>
              <a:rPr lang="sr-Latn-RS" sz="16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Kompetencija </a:t>
            </a:r>
            <a:r>
              <a:rPr lang="sr-Latn-RS" sz="16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 upotrebu IKT-a u obrazovne svrhe i pružanje podrške profesionalcima u obrazovanju odraslih i odraslim polaznicima za upotrebu IKTa</a:t>
            </a:r>
            <a:endParaRPr lang="en-US" sz="16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54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ysander template">
  <a:themeElements>
    <a:clrScheme name="Custom 347">
      <a:dk1>
        <a:srgbClr val="111111"/>
      </a:dk1>
      <a:lt1>
        <a:srgbClr val="FFFFFF"/>
      </a:lt1>
      <a:dk2>
        <a:srgbClr val="999999"/>
      </a:dk2>
      <a:lt2>
        <a:srgbClr val="EFEFEF"/>
      </a:lt2>
      <a:accent1>
        <a:srgbClr val="FF0000"/>
      </a:accent1>
      <a:accent2>
        <a:srgbClr val="CC0000"/>
      </a:accent2>
      <a:accent3>
        <a:srgbClr val="434343"/>
      </a:accent3>
      <a:accent4>
        <a:srgbClr val="999999"/>
      </a:accent4>
      <a:accent5>
        <a:srgbClr val="CCCCCC"/>
      </a:accent5>
      <a:accent6>
        <a:srgbClr val="EFEFEF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1292</Words>
  <Application>Microsoft Office PowerPoint</Application>
  <PresentationFormat>On-screen Show (16:9)</PresentationFormat>
  <Paragraphs>163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Georgia</vt:lpstr>
      <vt:lpstr>Roboto Slab</vt:lpstr>
      <vt:lpstr>Times New Roman</vt:lpstr>
      <vt:lpstr>Wingdings</vt:lpstr>
      <vt:lpstr>Lysander template</vt:lpstr>
      <vt:lpstr>KOMPETENCIJE </vt:lpstr>
      <vt:lpstr>ODAKLE NAM DOLAZE</vt:lpstr>
      <vt:lpstr>ŠTA SU KOMPETENCIJE</vt:lpstr>
      <vt:lpstr>ŠTA SU KOMPETENCIJE</vt:lpstr>
      <vt:lpstr>Okvir kompetencija profesionalaca u obrazovanju odraslih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A5: Didaktičke kompetencije </vt:lpstr>
      <vt:lpstr>Andragoško-didaktičke kompetencije trenera u obrazovanju odraslih - master rad -   Čairović Neda</vt:lpstr>
      <vt:lpstr>POLAZNE OSNOVE</vt:lpstr>
      <vt:lpstr>PROBLEMSKI OKVIR</vt:lpstr>
      <vt:lpstr>KLJUČNI POJMOVI</vt:lpstr>
      <vt:lpstr>ZNAČAJ ISTRAŽIVANJA</vt:lpstr>
      <vt:lpstr>METODOLOŠKI OKVIR</vt:lpstr>
      <vt:lpstr>PowerPoint Presentation</vt:lpstr>
      <vt:lpstr>PowerPoint Presentation</vt:lpstr>
      <vt:lpstr>PowerPoint Presentation</vt:lpstr>
      <vt:lpstr>Rezultati istraživanja I koje (pre)poruke šalju?</vt:lpstr>
      <vt:lpstr>PowerPoint Presentation</vt:lpstr>
      <vt:lpstr>PowerPoint Presentation</vt:lpstr>
      <vt:lpstr>DRUŠTVENI ZNAČAJ</vt:lpstr>
      <vt:lpstr>NAUČNI    ZNAČAJ</vt:lpstr>
      <vt:lpstr>  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Andragoško-didaktičke kompetencije trenera u obrazovanju odraslih - master rad -   Čairović Neda</dc:title>
  <dc:creator>Neda Cairovic</dc:creator>
  <cp:lastModifiedBy>Neda Cairovic</cp:lastModifiedBy>
  <cp:revision>48</cp:revision>
  <dcterms:modified xsi:type="dcterms:W3CDTF">2021-11-09T17:46:06Z</dcterms:modified>
</cp:coreProperties>
</file>