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handoutMasterIdLst>
    <p:handoutMasterId r:id="rId31"/>
  </p:handoutMasterIdLst>
  <p:sldIdLst>
    <p:sldId id="326" r:id="rId2"/>
    <p:sldId id="321" r:id="rId3"/>
    <p:sldId id="312" r:id="rId4"/>
    <p:sldId id="316" r:id="rId5"/>
    <p:sldId id="313" r:id="rId6"/>
    <p:sldId id="327" r:id="rId7"/>
    <p:sldId id="314" r:id="rId8"/>
    <p:sldId id="315" r:id="rId9"/>
    <p:sldId id="289" r:id="rId10"/>
    <p:sldId id="288" r:id="rId11"/>
    <p:sldId id="329" r:id="rId12"/>
    <p:sldId id="292" r:id="rId13"/>
    <p:sldId id="294" r:id="rId14"/>
    <p:sldId id="328" r:id="rId15"/>
    <p:sldId id="331" r:id="rId16"/>
    <p:sldId id="346" r:id="rId17"/>
    <p:sldId id="347" r:id="rId18"/>
    <p:sldId id="348" r:id="rId19"/>
    <p:sldId id="349" r:id="rId20"/>
    <p:sldId id="350" r:id="rId21"/>
    <p:sldId id="351" r:id="rId22"/>
    <p:sldId id="353" r:id="rId23"/>
    <p:sldId id="354" r:id="rId24"/>
    <p:sldId id="355" r:id="rId25"/>
    <p:sldId id="356" r:id="rId26"/>
    <p:sldId id="357" r:id="rId27"/>
    <p:sldId id="358" r:id="rId28"/>
    <p:sldId id="359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44" autoAdjust="0"/>
    <p:restoredTop sz="94660"/>
  </p:normalViewPr>
  <p:slideViewPr>
    <p:cSldViewPr>
      <p:cViewPr varScale="1">
        <p:scale>
          <a:sx n="106" d="100"/>
          <a:sy n="106" d="100"/>
        </p:scale>
        <p:origin x="-9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99BAB-A497-45C2-AD11-F5067C89DA68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4186-4FD2-4E81-9AAA-3B2C009609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28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00D1E2-5414-4CE7-8D76-4CF4EA6294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88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smtClean="0"/>
              <a:t>Plante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0D1E2-5414-4CE7-8D76-4CF4EA62948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0D1E2-5414-4CE7-8D76-4CF4EA62948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3583F9-ED44-48DB-AFEE-36BA03C2A739}" type="slidenum">
              <a:rPr lang="en-US"/>
              <a:pPr/>
              <a:t>6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44CC8A-0AC1-4FFE-84EF-1FF1A91DED12}" type="slidenum">
              <a:rPr lang="en-US"/>
              <a:pPr/>
              <a:t>10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3C900B-8370-4909-A9EF-6593F07631AF}" type="slidenum">
              <a:rPr lang="en-US"/>
              <a:pPr/>
              <a:t>11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C981FF-6544-41B8-B1CA-D93A5C6A890E}" type="slidenum">
              <a:rPr lang="en-US"/>
              <a:pPr/>
              <a:t>12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2AC3E-E307-44B4-994A-57AC42448A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A8405-AFE5-45AF-B335-11BA1ED0A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67C5-1E54-471E-AA21-F9C5F18EF5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302F7-A1E2-448C-8972-AA1C80AC2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D8DC-160A-4E58-95E3-19CD0C2CA4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3BA22-C9E8-4197-A8D9-9D21B1E55E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6631F-4C22-42FD-81E9-DC629EF1CD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F5D51-A5A1-4984-916D-296D770382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1BE9-4552-4161-B599-6E481F702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5526B-B802-4D15-8F94-91175933DF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9E2-70AD-4FD0-B085-727FDEF3E1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7C8F058-1DEA-4021-8CEB-60169F7D73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00570"/>
            <a:ext cx="7772400" cy="1285884"/>
          </a:xfrm>
        </p:spPr>
        <p:txBody>
          <a:bodyPr>
            <a:normAutofit/>
          </a:bodyPr>
          <a:lstStyle/>
          <a:p>
            <a:endParaRPr lang="sr-Latn-C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924944"/>
            <a:ext cx="8715436" cy="1289874"/>
          </a:xfrm>
        </p:spPr>
        <p:txBody>
          <a:bodyPr>
            <a:normAutofit/>
          </a:bodyPr>
          <a:lstStyle/>
          <a:p>
            <a:r>
              <a:rPr lang="en-US" sz="4400" dirty="0" err="1" smtClean="0">
                <a:effectLst/>
                <a:latin typeface="Calibri" pitchFamily="34" charset="0"/>
              </a:rPr>
              <a:t>Integracija</a:t>
            </a:r>
            <a:r>
              <a:rPr lang="en-US" sz="4400" dirty="0" smtClean="0">
                <a:effectLst/>
                <a:latin typeface="Calibri" pitchFamily="34" charset="0"/>
              </a:rPr>
              <a:t> </a:t>
            </a:r>
            <a:r>
              <a:rPr lang="en-US" sz="4400" dirty="0" err="1" smtClean="0">
                <a:effectLst/>
                <a:latin typeface="Calibri" pitchFamily="34" charset="0"/>
              </a:rPr>
              <a:t>podataka</a:t>
            </a:r>
            <a:endParaRPr lang="en-US" sz="4400" dirty="0">
              <a:effectLst/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CS" sz="4000" dirty="0" smtClean="0">
                <a:effectLst/>
                <a:latin typeface="Calibri" pitchFamily="34" charset="0"/>
              </a:rPr>
              <a:t>Karakteristike kliničke konceptualizacije </a:t>
            </a:r>
            <a:endParaRPr lang="en-US" sz="4000" dirty="0">
              <a:effectLst/>
              <a:latin typeface="Calibri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060848"/>
            <a:ext cx="7992888" cy="4464496"/>
          </a:xfrm>
        </p:spPr>
        <p:txBody>
          <a:bodyPr>
            <a:normAutofit/>
          </a:bodyPr>
          <a:lstStyle/>
          <a:p>
            <a:r>
              <a:rPr lang="sr-Latn-CS" sz="2800" dirty="0" smtClean="0">
                <a:latin typeface="Calibri" pitchFamily="34" charset="0"/>
              </a:rPr>
              <a:t>specifična (a ne uopštena)</a:t>
            </a:r>
          </a:p>
          <a:p>
            <a:r>
              <a:rPr lang="sr-Latn-CS" sz="2800" dirty="0" smtClean="0">
                <a:latin typeface="Calibri" pitchFamily="34" charset="0"/>
              </a:rPr>
              <a:t>konkretna  (odnosi se na postavljeni zadatak)</a:t>
            </a:r>
          </a:p>
          <a:p>
            <a:r>
              <a:rPr lang="en-US" sz="2800" dirty="0" smtClean="0">
                <a:latin typeface="Calibri" pitchFamily="34" charset="0"/>
              </a:rPr>
              <a:t>k</a:t>
            </a:r>
            <a:r>
              <a:rPr lang="sr-Latn-CS" sz="2800" dirty="0" smtClean="0">
                <a:latin typeface="Calibri" pitchFamily="34" charset="0"/>
              </a:rPr>
              <a:t>oherentna  (povezanih delova)</a:t>
            </a:r>
          </a:p>
          <a:p>
            <a:r>
              <a:rPr lang="sr-Latn-CS" sz="2800" dirty="0" smtClean="0">
                <a:latin typeface="Calibri" pitchFamily="34" charset="0"/>
              </a:rPr>
              <a:t>konzistentna (sa nekom teorijom ličnosti, ponašanja ili psihopatologije)</a:t>
            </a:r>
          </a:p>
          <a:p>
            <a:r>
              <a:rPr lang="sr-Latn-CS" sz="2800" dirty="0" smtClean="0">
                <a:latin typeface="Calibri" pitchFamily="34" charset="0"/>
              </a:rPr>
              <a:t>razumna</a:t>
            </a:r>
            <a:r>
              <a:rPr lang="en-US" sz="2800" dirty="0" smtClean="0">
                <a:latin typeface="Calibri" pitchFamily="34" charset="0"/>
              </a:rPr>
              <a:t> (l</a:t>
            </a:r>
            <a:r>
              <a:rPr lang="sr-Latn-CS" sz="2800" dirty="0" smtClean="0">
                <a:latin typeface="Calibri" pitchFamily="34" charset="0"/>
              </a:rPr>
              <a:t>ogična)</a:t>
            </a:r>
          </a:p>
          <a:p>
            <a:endParaRPr lang="sr-Latn-CS" sz="3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effectLst/>
                <a:latin typeface="Calibri" pitchFamily="34" charset="0"/>
              </a:rPr>
              <a:t>fa</a:t>
            </a:r>
            <a:r>
              <a:rPr lang="sr-Latn-CS" sz="3600" dirty="0" smtClean="0">
                <a:effectLst/>
                <a:latin typeface="Calibri" pitchFamily="34" charset="0"/>
              </a:rPr>
              <a:t>ze konceptualizacije slučaja</a:t>
            </a:r>
            <a:endParaRPr lang="en-US" sz="3600" dirty="0">
              <a:effectLst/>
              <a:latin typeface="Calibri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700808"/>
            <a:ext cx="8964488" cy="4968552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sr-Latn-CS" sz="2800" b="1" dirty="0" smtClean="0">
                <a:latin typeface="Calibri" pitchFamily="34" charset="0"/>
              </a:rPr>
              <a:t>Statistička obrada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</a:rPr>
              <a:t>podataka</a:t>
            </a:r>
            <a:r>
              <a:rPr lang="sr-Latn-CS" sz="2800" dirty="0" smtClean="0">
                <a:latin typeface="Calibri" pitchFamily="34" charset="0"/>
              </a:rPr>
              <a:t>: ocena testovnih rezultata, sumiranje </a:t>
            </a:r>
            <a:r>
              <a:rPr lang="sr-Latn-CS" sz="2800" dirty="0">
                <a:latin typeface="Calibri" pitchFamily="34" charset="0"/>
              </a:rPr>
              <a:t>ponderisanih podataka i </a:t>
            </a:r>
            <a:r>
              <a:rPr lang="sr-Latn-CS" sz="2800" dirty="0" smtClean="0">
                <a:latin typeface="Calibri" pitchFamily="34" charset="0"/>
              </a:rPr>
              <a:t>pravljenje profila</a:t>
            </a:r>
            <a:endParaRPr lang="sr-Latn-CS" sz="2800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800" b="1" dirty="0">
                <a:latin typeface="Calibri" pitchFamily="34" charset="0"/>
              </a:rPr>
              <a:t>Pronalaženje značenja </a:t>
            </a:r>
            <a:r>
              <a:rPr lang="sr-Latn-CS" sz="2800" b="1" dirty="0" smtClean="0">
                <a:latin typeface="Calibri" pitchFamily="34" charset="0"/>
              </a:rPr>
              <a:t>podataka</a:t>
            </a:r>
            <a:r>
              <a:rPr lang="sr-Latn-CS" sz="2800" dirty="0">
                <a:latin typeface="Calibri" pitchFamily="34" charset="0"/>
              </a:rPr>
              <a:t>: </a:t>
            </a:r>
            <a:r>
              <a:rPr lang="sr-Latn-CS" sz="2800" dirty="0" smtClean="0">
                <a:latin typeface="Calibri" pitchFamily="34" charset="0"/>
              </a:rPr>
              <a:t>interpretacija u zavisnosti od testovnog </a:t>
            </a:r>
            <a:r>
              <a:rPr lang="sr-Latn-CS" sz="2800" dirty="0" smtClean="0">
                <a:latin typeface="Calibri" pitchFamily="34" charset="0"/>
              </a:rPr>
              <a:t>ponašanja (indikatora), </a:t>
            </a:r>
            <a:r>
              <a:rPr lang="sr-Latn-CS" sz="2800" dirty="0" smtClean="0">
                <a:latin typeface="Calibri" pitchFamily="34" charset="0"/>
              </a:rPr>
              <a:t>povezanosti sa </a:t>
            </a:r>
            <a:r>
              <a:rPr lang="sr-Latn-CS" sz="2800" dirty="0">
                <a:latin typeface="Calibri" pitchFamily="34" charset="0"/>
              </a:rPr>
              <a:t>teorijskim </a:t>
            </a:r>
            <a:r>
              <a:rPr lang="sr-Latn-CS" sz="2800" dirty="0" smtClean="0">
                <a:latin typeface="Calibri" pitchFamily="34" charset="0"/>
              </a:rPr>
              <a:t>pretpostavkama i aktualnom situacijom konkretnog ispitanika….</a:t>
            </a:r>
          </a:p>
          <a:p>
            <a:pPr>
              <a:spcAft>
                <a:spcPts val="600"/>
              </a:spcAft>
            </a:pPr>
            <a:r>
              <a:rPr lang="sr-Latn-CS" sz="2800" b="1" dirty="0" smtClean="0">
                <a:latin typeface="Calibri" pitchFamily="34" charset="0"/>
              </a:rPr>
              <a:t>Interpretacija</a:t>
            </a:r>
            <a:r>
              <a:rPr lang="sr-Latn-CS" sz="2800" dirty="0" smtClean="0">
                <a:latin typeface="Calibri" pitchFamily="34" charset="0"/>
              </a:rPr>
              <a:t> pojedinih aspekata ličnosti (inteligencija, ponašanje, crte ličnosti…)</a:t>
            </a:r>
          </a:p>
          <a:p>
            <a:pPr>
              <a:spcAft>
                <a:spcPts val="600"/>
              </a:spcAft>
            </a:pPr>
            <a:r>
              <a:rPr lang="sr-Latn-CS" sz="2800" b="1" dirty="0" smtClean="0">
                <a:latin typeface="Calibri" pitchFamily="34" charset="0"/>
              </a:rPr>
              <a:t>Integracija </a:t>
            </a:r>
            <a:r>
              <a:rPr lang="sr-Latn-CS" sz="2800" dirty="0" smtClean="0">
                <a:latin typeface="Calibri" pitchFamily="34" charset="0"/>
              </a:rPr>
              <a:t>hipoteza, zaključaka i objašnjenja u celokupnu sliku o ličnosti i dinamici poremećaja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488" cy="706090"/>
          </a:xfrm>
        </p:spPr>
        <p:txBody>
          <a:bodyPr>
            <a:normAutofit/>
          </a:bodyPr>
          <a:lstStyle/>
          <a:p>
            <a:r>
              <a:rPr lang="sr-Latn-CS" sz="4000" dirty="0" smtClean="0">
                <a:effectLst/>
                <a:latin typeface="Calibri" pitchFamily="34" charset="0"/>
              </a:rPr>
              <a:t> </a:t>
            </a:r>
            <a:r>
              <a:rPr lang="en-US" sz="4000" dirty="0" smtClean="0">
                <a:effectLst/>
                <a:latin typeface="Calibri" pitchFamily="34" charset="0"/>
              </a:rPr>
              <a:t>   </a:t>
            </a:r>
            <a:r>
              <a:rPr lang="sr-Latn-CS" sz="3600" dirty="0" smtClean="0">
                <a:effectLst/>
                <a:latin typeface="Calibri" pitchFamily="34" charset="0"/>
              </a:rPr>
              <a:t>Proces </a:t>
            </a:r>
            <a:r>
              <a:rPr lang="en-US" sz="3600" dirty="0" err="1" smtClean="0">
                <a:effectLst/>
                <a:latin typeface="Calibri" pitchFamily="34" charset="0"/>
              </a:rPr>
              <a:t>interpretacije</a:t>
            </a:r>
            <a:endParaRPr lang="en-US" sz="3600" dirty="0">
              <a:effectLst/>
              <a:latin typeface="Calibri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772816"/>
            <a:ext cx="8748464" cy="4680519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sr-Latn-CS" sz="2800" dirty="0" smtClean="0">
                <a:latin typeface="Calibri" pitchFamily="34" charset="0"/>
              </a:rPr>
              <a:t>Dobijene rezultate </a:t>
            </a:r>
            <a:r>
              <a:rPr lang="sr-Latn-CS" sz="2800" b="1" i="1" dirty="0" smtClean="0">
                <a:latin typeface="Calibri" pitchFamily="34" charset="0"/>
              </a:rPr>
              <a:t>opisati</a:t>
            </a:r>
          </a:p>
          <a:p>
            <a:pPr>
              <a:spcAft>
                <a:spcPts val="600"/>
              </a:spcAft>
            </a:pPr>
            <a:r>
              <a:rPr lang="sr-Latn-CS" sz="2800" dirty="0" smtClean="0">
                <a:latin typeface="Calibri" pitchFamily="34" charset="0"/>
              </a:rPr>
              <a:t>Opise (podatke) </a:t>
            </a:r>
            <a:r>
              <a:rPr lang="sr-Latn-CS" sz="2800" b="1" i="1" dirty="0" smtClean="0">
                <a:latin typeface="Calibri" pitchFamily="34" charset="0"/>
              </a:rPr>
              <a:t>objasniti</a:t>
            </a:r>
            <a:r>
              <a:rPr lang="sr-Latn-CS" sz="2800" b="1" dirty="0" smtClean="0">
                <a:latin typeface="Calibri" pitchFamily="34" charset="0"/>
              </a:rPr>
              <a:t>  (dati značenja)</a:t>
            </a:r>
          </a:p>
          <a:p>
            <a:pPr>
              <a:spcAft>
                <a:spcPts val="600"/>
              </a:spcAft>
            </a:pPr>
            <a:r>
              <a:rPr lang="sr-Latn-CS" sz="2800" dirty="0" smtClean="0">
                <a:latin typeface="Calibri" pitchFamily="34" charset="0"/>
              </a:rPr>
              <a:t>Objašnjenja</a:t>
            </a:r>
            <a:r>
              <a:rPr lang="sr-Latn-CS" sz="2800" i="1" dirty="0" smtClean="0">
                <a:latin typeface="Calibri" pitchFamily="34" charset="0"/>
              </a:rPr>
              <a:t> </a:t>
            </a:r>
            <a:r>
              <a:rPr lang="sr-Latn-CS" sz="2800" b="1" i="1" dirty="0" smtClean="0">
                <a:latin typeface="Calibri" pitchFamily="34" charset="0"/>
              </a:rPr>
              <a:t>argumentovati</a:t>
            </a:r>
            <a:r>
              <a:rPr lang="sr-Latn-CS" sz="2800" b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(teorijski</a:t>
            </a:r>
            <a:r>
              <a:rPr lang="sr-Latn-CS" sz="2800" dirty="0" smtClean="0">
                <a:latin typeface="Calibri" pitchFamily="34" charset="0"/>
              </a:rPr>
              <a:t>, fenomenološki</a:t>
            </a:r>
            <a:r>
              <a:rPr lang="en-US" sz="2800" dirty="0" smtClean="0">
                <a:latin typeface="Calibri" pitchFamily="34" charset="0"/>
              </a:rPr>
              <a:t>, </a:t>
            </a:r>
            <a:r>
              <a:rPr lang="en-US" sz="2800" dirty="0" err="1" smtClean="0">
                <a:latin typeface="Calibri" pitchFamily="34" charset="0"/>
              </a:rPr>
              <a:t>kontekstualno</a:t>
            </a:r>
            <a:r>
              <a:rPr lang="en-US" sz="2800" dirty="0" smtClean="0">
                <a:latin typeface="Calibri" pitchFamily="34" charset="0"/>
              </a:rPr>
              <a:t>..)</a:t>
            </a:r>
            <a:endParaRPr lang="sr-Latn-CS" sz="2800" b="1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800" dirty="0">
                <a:latin typeface="Calibri" pitchFamily="34" charset="0"/>
              </a:rPr>
              <a:t>Objašnjenja </a:t>
            </a:r>
            <a:r>
              <a:rPr lang="en-US" sz="2800" b="1" i="1" dirty="0" err="1" smtClean="0">
                <a:latin typeface="Calibri" pitchFamily="34" charset="0"/>
              </a:rPr>
              <a:t>povezati</a:t>
            </a:r>
            <a:r>
              <a:rPr lang="en-US" sz="2800" i="1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sa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neki</a:t>
            </a:r>
            <a:r>
              <a:rPr lang="en-US" sz="2800" dirty="0" smtClean="0">
                <a:latin typeface="Calibri" pitchFamily="34" charset="0"/>
              </a:rPr>
              <a:t>m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800" b="1" i="1" dirty="0" smtClean="0">
                <a:latin typeface="Calibri" pitchFamily="34" charset="0"/>
              </a:rPr>
              <a:t>teorijski</a:t>
            </a:r>
            <a:r>
              <a:rPr lang="en-US" sz="2800" b="1" i="1" dirty="0" smtClean="0">
                <a:latin typeface="Calibri" pitchFamily="34" charset="0"/>
              </a:rPr>
              <a:t>m</a:t>
            </a:r>
            <a:r>
              <a:rPr lang="sr-Latn-CS" sz="2800" b="1" i="1" dirty="0" smtClean="0">
                <a:latin typeface="Calibri" pitchFamily="34" charset="0"/>
              </a:rPr>
              <a:t> koncept</a:t>
            </a:r>
            <a:r>
              <a:rPr lang="en-US" sz="2800" b="1" i="1" dirty="0" err="1" smtClean="0">
                <a:latin typeface="Calibri" pitchFamily="34" charset="0"/>
              </a:rPr>
              <a:t>om</a:t>
            </a:r>
            <a:endParaRPr lang="sr-Latn-CS" sz="2800" b="1" i="1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800" b="1" i="1" dirty="0" smtClean="0">
                <a:latin typeface="Calibri" pitchFamily="34" charset="0"/>
              </a:rPr>
              <a:t>Parcijalne zaključke </a:t>
            </a:r>
            <a:r>
              <a:rPr lang="sr-Latn-CS" sz="2800" dirty="0" smtClean="0">
                <a:latin typeface="Calibri" pitchFamily="34" charset="0"/>
              </a:rPr>
              <a:t>i utiske dovesti u </a:t>
            </a:r>
            <a:r>
              <a:rPr lang="sr-Latn-CS" sz="2800" b="1" i="1" dirty="0" smtClean="0">
                <a:latin typeface="Calibri" pitchFamily="34" charset="0"/>
              </a:rPr>
              <a:t>međusobnu vezu </a:t>
            </a:r>
            <a:r>
              <a:rPr lang="sr-Latn-CS" sz="2800" dirty="0" smtClean="0">
                <a:latin typeface="Calibri" pitchFamily="34" charset="0"/>
              </a:rPr>
              <a:t>(po mogućnosti uzročno-posledičnu)</a:t>
            </a:r>
            <a:r>
              <a:rPr lang="sr-Latn-CS" sz="2800" i="1" dirty="0" smtClean="0">
                <a:latin typeface="Calibri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latin typeface="Calibri" pitchFamily="34" charset="0"/>
              </a:rPr>
              <a:t>Ra</a:t>
            </a:r>
            <a:r>
              <a:rPr lang="sr-Latn-CS" sz="2800" dirty="0" smtClean="0">
                <a:latin typeface="Calibri" pitchFamily="34" charset="0"/>
              </a:rPr>
              <a:t>z</a:t>
            </a:r>
            <a:r>
              <a:rPr lang="en-US" sz="2800" dirty="0" err="1" smtClean="0">
                <a:latin typeface="Calibri" pitchFamily="34" charset="0"/>
              </a:rPr>
              <a:t>motriti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800" b="1" i="1" dirty="0" smtClean="0">
                <a:latin typeface="Calibri" pitchFamily="34" charset="0"/>
              </a:rPr>
              <a:t>alternativ</a:t>
            </a:r>
            <a:r>
              <a:rPr lang="en-US" sz="2800" b="1" i="1" dirty="0" smtClean="0">
                <a:latin typeface="Calibri" pitchFamily="34" charset="0"/>
              </a:rPr>
              <a:t>e</a:t>
            </a:r>
            <a:r>
              <a:rPr lang="sr-Latn-CS" sz="2800" b="1" i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(analizirati ono što se “ne uklapa” i dati pretpostavke u vezi toga)</a:t>
            </a:r>
          </a:p>
          <a:p>
            <a:pPr>
              <a:spcAft>
                <a:spcPts val="600"/>
              </a:spcAft>
            </a:pPr>
            <a:r>
              <a:rPr lang="sr-Latn-CS" sz="2800" i="1" dirty="0" smtClean="0">
                <a:latin typeface="Calibri" pitchFamily="34" charset="0"/>
              </a:rPr>
              <a:t>Ne žuriti sa zaključivanjem!</a:t>
            </a:r>
          </a:p>
          <a:p>
            <a:endParaRPr lang="sr-Latn-CS" sz="3200" dirty="0">
              <a:latin typeface="Calibri" pitchFamily="34" charset="0"/>
            </a:endParaRPr>
          </a:p>
          <a:p>
            <a:endParaRPr lang="en-US" sz="3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CS" sz="3600" smtClean="0">
                <a:effectLst/>
                <a:latin typeface="Calibri" pitchFamily="34" charset="0"/>
              </a:rPr>
              <a:t>Vremenski aspekti konceptualizacije</a:t>
            </a:r>
            <a:endParaRPr lang="en-US" sz="360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72816"/>
            <a:ext cx="8892480" cy="47525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sr-Latn-CS" sz="2800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sr-Latn-CS" sz="2800" dirty="0" smtClean="0">
                <a:latin typeface="Calibri" pitchFamily="34" charset="0"/>
              </a:rPr>
              <a:t>Tumačenje i objašnjavanje pacijentovog </a:t>
            </a:r>
            <a:r>
              <a:rPr lang="sr-Latn-CS" sz="2800" b="1" dirty="0" smtClean="0">
                <a:latin typeface="Calibri" pitchFamily="34" charset="0"/>
              </a:rPr>
              <a:t>ponašanja u sadašnjem trenutku </a:t>
            </a:r>
            <a:r>
              <a:rPr lang="sr-Latn-CS" sz="2800" dirty="0" smtClean="0">
                <a:latin typeface="Calibri" pitchFamily="34" charset="0"/>
              </a:rPr>
              <a:t>(davanje značenja).</a:t>
            </a:r>
          </a:p>
          <a:p>
            <a:pPr>
              <a:lnSpc>
                <a:spcPct val="90000"/>
              </a:lnSpc>
              <a:buNone/>
            </a:pPr>
            <a:endParaRPr lang="sr-Latn-CS" sz="2800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sr-Latn-CS" sz="2800" b="1" dirty="0" smtClean="0">
                <a:latin typeface="Calibri" pitchFamily="34" charset="0"/>
              </a:rPr>
              <a:t>Postdiktivno suđenje</a:t>
            </a:r>
            <a:r>
              <a:rPr lang="sr-Latn-CS" sz="2800" dirty="0" smtClean="0">
                <a:latin typeface="Calibri" pitchFamily="34" charset="0"/>
              </a:rPr>
              <a:t>: analiza i objašnjenje pacijentovog </a:t>
            </a:r>
            <a:r>
              <a:rPr lang="sr-Latn-CS" sz="2800" i="1" dirty="0" smtClean="0">
                <a:latin typeface="Calibri" pitchFamily="34" charset="0"/>
              </a:rPr>
              <a:t>ponašanje u prošlosti </a:t>
            </a:r>
            <a:r>
              <a:rPr lang="sr-Latn-CS" sz="2800" dirty="0" smtClean="0">
                <a:latin typeface="Calibri" pitchFamily="34" charset="0"/>
              </a:rPr>
              <a:t>(otkrivanje </a:t>
            </a:r>
            <a:r>
              <a:rPr lang="sr-Latn-CS" sz="2800" dirty="0" smtClean="0">
                <a:latin typeface="Calibri" pitchFamily="34" charset="0"/>
              </a:rPr>
              <a:t>nesvesnih ili prikrivenih uzroka i dinamike pacijentovih tegoba ili problema).</a:t>
            </a:r>
          </a:p>
          <a:p>
            <a:pPr>
              <a:buNone/>
            </a:pPr>
            <a:endParaRPr lang="sr-Latn-CS" sz="2800" b="1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sr-Latn-CS" sz="2800" b="1" dirty="0" smtClean="0">
                <a:latin typeface="Calibri" pitchFamily="34" charset="0"/>
              </a:rPr>
              <a:t>Prediktivno sudjenje:  </a:t>
            </a:r>
            <a:r>
              <a:rPr lang="sr-Latn-CS" sz="2800" dirty="0" smtClean="0">
                <a:latin typeface="Calibri" pitchFamily="34" charset="0"/>
              </a:rPr>
              <a:t> predviđanje pacijentovog </a:t>
            </a:r>
            <a:r>
              <a:rPr lang="sr-Latn-CS" sz="2800" i="1" dirty="0" smtClean="0">
                <a:latin typeface="Calibri" pitchFamily="34" charset="0"/>
              </a:rPr>
              <a:t>ponašanja u budućnosti.</a:t>
            </a:r>
            <a:endParaRPr lang="sr-Latn-C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07288" cy="1196752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</a:rPr>
              <a:t>Kako dolazi do netačnih interpretacija?</a:t>
            </a:r>
            <a:endParaRPr lang="en-US" sz="3600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60" cy="4824536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sr-Latn-CS" sz="2800" b="1" i="1" dirty="0" smtClean="0">
                <a:latin typeface="Calibri" pitchFamily="34" charset="0"/>
              </a:rPr>
              <a:t>Neadekvatno naglašavanje </a:t>
            </a:r>
            <a:r>
              <a:rPr lang="sr-Latn-CS" sz="2800" dirty="0" smtClean="0">
                <a:latin typeface="Calibri" pitchFamily="34" charset="0"/>
              </a:rPr>
              <a:t>određene informacije. </a:t>
            </a:r>
          </a:p>
          <a:p>
            <a:pPr>
              <a:spcAft>
                <a:spcPts val="600"/>
              </a:spcAft>
            </a:pPr>
            <a:r>
              <a:rPr lang="sr-Latn-CS" sz="2800" dirty="0" smtClean="0">
                <a:latin typeface="Calibri" pitchFamily="34" charset="0"/>
              </a:rPr>
              <a:t>Lične </a:t>
            </a:r>
            <a:r>
              <a:rPr lang="sr-Latn-CS" sz="2800" b="1" i="1" dirty="0" smtClean="0">
                <a:latin typeface="Calibri" pitchFamily="34" charset="0"/>
              </a:rPr>
              <a:t>predrasude </a:t>
            </a:r>
            <a:r>
              <a:rPr lang="sr-Latn-CS" sz="2800" dirty="0" smtClean="0">
                <a:latin typeface="Calibri" pitchFamily="34" charset="0"/>
              </a:rPr>
              <a:t>procenjivača.</a:t>
            </a:r>
          </a:p>
          <a:p>
            <a:pPr>
              <a:spcAft>
                <a:spcPts val="600"/>
              </a:spcAft>
            </a:pPr>
            <a:r>
              <a:rPr lang="sr-Latn-CS" sz="2800" b="1" i="1" dirty="0" smtClean="0">
                <a:latin typeface="Calibri" pitchFamily="34" charset="0"/>
              </a:rPr>
              <a:t>Selektivna percepcija </a:t>
            </a:r>
            <a:r>
              <a:rPr lang="sr-Latn-CS" sz="2800" dirty="0" smtClean="0">
                <a:latin typeface="Calibri" pitchFamily="34" charset="0"/>
              </a:rPr>
              <a:t>ili uzak fokus.</a:t>
            </a:r>
          </a:p>
          <a:p>
            <a:pPr>
              <a:spcAft>
                <a:spcPts val="600"/>
              </a:spcAft>
            </a:pPr>
            <a:r>
              <a:rPr lang="sr-Latn-CS" sz="2800" b="1" i="1" dirty="0" smtClean="0">
                <a:latin typeface="Calibri" pitchFamily="34" charset="0"/>
              </a:rPr>
              <a:t>Ograničeno</a:t>
            </a:r>
            <a:r>
              <a:rPr lang="sr-Latn-CS" sz="2800" dirty="0" smtClean="0">
                <a:latin typeface="Calibri" pitchFamily="34" charset="0"/>
              </a:rPr>
              <a:t> poznavanje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teorije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testova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i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teorij</a:t>
            </a:r>
            <a:r>
              <a:rPr lang="sr-Latn-RS" sz="2800" dirty="0" smtClean="0">
                <a:latin typeface="Calibri" pitchFamily="34" charset="0"/>
              </a:rPr>
              <a:t>a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li</a:t>
            </a:r>
            <a:r>
              <a:rPr lang="sr-Latn-CS" sz="2800" dirty="0" smtClean="0">
                <a:latin typeface="Calibri" pitchFamily="34" charset="0"/>
              </a:rPr>
              <a:t>čnosti.</a:t>
            </a:r>
          </a:p>
          <a:p>
            <a:pPr>
              <a:spcAft>
                <a:spcPts val="600"/>
              </a:spcAft>
            </a:pPr>
            <a:r>
              <a:rPr lang="sr-Latn-CS" sz="2800" b="1" dirty="0" smtClean="0">
                <a:latin typeface="Calibri" pitchFamily="34" charset="0"/>
              </a:rPr>
              <a:t>Pogrešan  </a:t>
            </a:r>
            <a:r>
              <a:rPr lang="sr-Latn-CS" sz="2800" b="1" i="1" dirty="0" smtClean="0">
                <a:latin typeface="Calibri" pitchFamily="34" charset="0"/>
              </a:rPr>
              <a:t>subjektivni </a:t>
            </a:r>
            <a:r>
              <a:rPr lang="sr-Latn-CS" sz="2800" b="1" dirty="0" smtClean="0">
                <a:latin typeface="Calibri" pitchFamily="34" charset="0"/>
              </a:rPr>
              <a:t>osećaj </a:t>
            </a:r>
            <a:r>
              <a:rPr lang="sr-Latn-CS" sz="2800" dirty="0" smtClean="0">
                <a:latin typeface="Calibri" pitchFamily="34" charset="0"/>
              </a:rPr>
              <a:t>u vezi pacijenta.</a:t>
            </a:r>
          </a:p>
          <a:p>
            <a:pPr>
              <a:spcAft>
                <a:spcPts val="600"/>
              </a:spcAft>
            </a:pPr>
            <a:r>
              <a:rPr lang="sr-Latn-CS" sz="2800" b="1" i="1" dirty="0" smtClean="0">
                <a:latin typeface="Calibri" pitchFamily="34" charset="0"/>
              </a:rPr>
              <a:t>Prenaglašavanje patološkog </a:t>
            </a:r>
            <a:r>
              <a:rPr lang="en-US" sz="2800" b="1" i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(potreba </a:t>
            </a:r>
            <a:r>
              <a:rPr lang="sr-Latn-CS" sz="2800" dirty="0" smtClean="0">
                <a:latin typeface="Calibri" pitchFamily="34" charset="0"/>
              </a:rPr>
              <a:t>da se potvrdi uputna hipoteza ili zadovolji izvor). </a:t>
            </a:r>
          </a:p>
          <a:p>
            <a:pPr>
              <a:spcAft>
                <a:spcPts val="600"/>
              </a:spcAft>
            </a:pPr>
            <a:r>
              <a:rPr lang="sr-Latn-CS" sz="2800" dirty="0" smtClean="0">
                <a:latin typeface="Calibri" pitchFamily="34" charset="0"/>
              </a:rPr>
              <a:t>Interpretacija bazirana na </a:t>
            </a:r>
            <a:r>
              <a:rPr lang="sr-Latn-CS" sz="2800" b="1" i="1" dirty="0" smtClean="0">
                <a:latin typeface="Calibri" pitchFamily="34" charset="0"/>
              </a:rPr>
              <a:t>nedovoljnim podacima.</a:t>
            </a:r>
          </a:p>
          <a:p>
            <a:pPr>
              <a:spcAft>
                <a:spcPts val="600"/>
              </a:spcAft>
            </a:pPr>
            <a:r>
              <a:rPr lang="sr-Latn-CS" sz="2800" b="1" i="1" dirty="0" smtClean="0">
                <a:latin typeface="Calibri" pitchFamily="34" charset="0"/>
              </a:rPr>
              <a:t>Previđanje patološkog </a:t>
            </a:r>
            <a:r>
              <a:rPr lang="sr-Latn-CS" sz="2800" dirty="0" smtClean="0">
                <a:latin typeface="Calibri" pitchFamily="34" charset="0"/>
              </a:rPr>
              <a:t>usled ličnih “slepih mrlja”.</a:t>
            </a:r>
          </a:p>
          <a:p>
            <a:pPr>
              <a:spcAft>
                <a:spcPts val="600"/>
              </a:spcAft>
            </a:pPr>
            <a:r>
              <a:rPr lang="sr-Latn-CS" sz="2800" dirty="0" smtClean="0">
                <a:latin typeface="Calibri" pitchFamily="34" charset="0"/>
              </a:rPr>
              <a:t>Propust da se naglasi </a:t>
            </a:r>
            <a:r>
              <a:rPr lang="sr-Latn-CS" sz="2800" b="1" i="1" dirty="0" smtClean="0">
                <a:latin typeface="Calibri" pitchFamily="34" charset="0"/>
              </a:rPr>
              <a:t>uslovnost interpretacije.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sr-Latn-RS" dirty="0" smtClean="0">
                <a:effectLst/>
                <a:latin typeface="Calibri" pitchFamily="34" charset="0"/>
                <a:cs typeface="Calibri" pitchFamily="34" charset="0"/>
              </a:rPr>
              <a:t>Diferencijalna dijagnostika</a:t>
            </a:r>
            <a:endParaRPr lang="en-US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5040560"/>
          </a:xfrm>
        </p:spPr>
        <p:txBody>
          <a:bodyPr>
            <a:normAutofit lnSpcReduction="10000"/>
          </a:bodyPr>
          <a:lstStyle/>
          <a:p>
            <a:r>
              <a:rPr lang="sr-Latn-CS" b="1" dirty="0" smtClean="0">
                <a:latin typeface="Calibri" pitchFamily="34" charset="0"/>
                <a:cs typeface="Calibri" pitchFamily="34" charset="0"/>
              </a:rPr>
              <a:t>Neurotični poremećaji: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 i na strukturisanim ( VITI) i na nestruk- turisanim testovima protokol je neupadljiv, što  govori o dobrom  (integrisanom)  ego funkcionisanju; za razliku od “normalnih”, mogu da imaju pad na testovima efikasnosti usled anksioznosti ili depresivnosti.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Test realnosti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je intaktan.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sr-Latn-CS" b="1" dirty="0" smtClean="0">
                <a:latin typeface="Calibri" pitchFamily="34" charset="0"/>
                <a:cs typeface="Calibri" pitchFamily="34" charset="0"/>
              </a:rPr>
              <a:t>Psihotiči poremećaji: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upadljivi odgovori mogu da se jave već u inrevjuu i na strukturisanim testovima</a:t>
            </a:r>
            <a:r>
              <a:rPr lang="sr-Latn-C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( VITI, MMPI...), kao i na projektoivnim testovima; ponekad, usled</a:t>
            </a:r>
            <a:r>
              <a:rPr lang="sr-Latn-C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ego restrikcije mogu da izostanu upadljivi odogovori – kada je presudan </a:t>
            </a:r>
            <a:r>
              <a:rPr lang="sr-Latn-CS" i="1" dirty="0" smtClean="0">
                <a:latin typeface="Calibri" pitchFamily="34" charset="0"/>
                <a:cs typeface="Calibri" pitchFamily="34" charset="0"/>
              </a:rPr>
              <a:t>kvalitet kontakta. 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Test realnosti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je poremećen.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sr-Latn-CS" b="1" dirty="0" smtClean="0">
                <a:latin typeface="Calibri" pitchFamily="34" charset="0"/>
                <a:cs typeface="Calibri" pitchFamily="34" charset="0"/>
              </a:rPr>
              <a:t>Poremećaja </a:t>
            </a:r>
            <a:r>
              <a:rPr lang="sr-Latn-CS" b="1" dirty="0" smtClean="0">
                <a:latin typeface="Calibri" pitchFamily="34" charset="0"/>
                <a:cs typeface="Calibri" pitchFamily="34" charset="0"/>
              </a:rPr>
              <a:t>ličnosti (PL</a:t>
            </a:r>
            <a:r>
              <a:rPr lang="sr-Latn-CS" b="1" dirty="0" smtClean="0">
                <a:latin typeface="Calibri" pitchFamily="34" charset="0"/>
                <a:cs typeface="Calibri" pitchFamily="34" charset="0"/>
              </a:rPr>
              <a:t>):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rezultati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su neupadljivi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na testovima visoke strukture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(VITI), a 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na nestrukturisanim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testovima (projektivni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testovi) dolaze do izražaja primitivne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odbrane,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pa se dobija upadljiv protokol.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850106"/>
          </a:xfrm>
        </p:spPr>
        <p:txBody>
          <a:bodyPr/>
          <a:lstStyle/>
          <a:p>
            <a:r>
              <a:rPr lang="sr-Latn-CS" dirty="0" smtClean="0">
                <a:effectLst/>
                <a:latin typeface="Calibri" pitchFamily="34" charset="0"/>
                <a:cs typeface="Calibri" pitchFamily="34" charset="0"/>
              </a:rPr>
              <a:t>Struktura kliničkog dosijea</a:t>
            </a:r>
            <a:endParaRPr lang="en-US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8231832" cy="489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dirty="0" smtClean="0"/>
              <a:t>1.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Osnovni biografski podaci o ispitaniku</a:t>
            </a:r>
          </a:p>
          <a:p>
            <a:pPr>
              <a:buNone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2. Okolnosti, uslovi i tok ispitivanja</a:t>
            </a:r>
          </a:p>
          <a:p>
            <a:pPr>
              <a:buNone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3. Kratka istorija bolesti i lečenja</a:t>
            </a:r>
            <a:endParaRPr lang="sr-Latn-CS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4. LOBI  i rezime Lobi-ja</a:t>
            </a:r>
            <a:r>
              <a:rPr lang="sr-Latn-CS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(sa definisanjem zona konflikta)</a:t>
            </a:r>
          </a:p>
          <a:p>
            <a:pPr>
              <a:buNone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5. Eksplorativni intervju i rezime intervjua </a:t>
            </a:r>
          </a:p>
          <a:p>
            <a:pPr>
              <a:buNone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6. Bihejvioralna opservacija i kvalitet kontakta</a:t>
            </a:r>
          </a:p>
          <a:p>
            <a:pPr>
              <a:buNone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7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. VITI  i rezime Viti-ja</a:t>
            </a:r>
          </a:p>
          <a:p>
            <a:pPr>
              <a:buNone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8. MMPI i rezime MMPI</a:t>
            </a:r>
          </a:p>
          <a:p>
            <a:pPr>
              <a:buNone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9. Mahover test crteža ljudske figure i rezime Cljf</a:t>
            </a:r>
          </a:p>
          <a:p>
            <a:pPr>
              <a:buNone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10. TNR i rezime TNR-a</a:t>
            </a:r>
          </a:p>
          <a:p>
            <a:pPr>
              <a:buNone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11. Nalaz i mišljenje psihologa</a:t>
            </a:r>
          </a:p>
          <a:p>
            <a:pPr>
              <a:buNone/>
            </a:pPr>
            <a:endParaRPr lang="sr-Latn-CS" b="1" dirty="0" smtClean="0"/>
          </a:p>
          <a:p>
            <a:pPr>
              <a:buNone/>
            </a:pPr>
            <a:endParaRPr lang="sr-Latn-CS" b="1" dirty="0" smtClean="0"/>
          </a:p>
          <a:p>
            <a:pPr>
              <a:buNone/>
            </a:pPr>
            <a:endParaRPr lang="sr-Latn-CS" b="1" dirty="0" smtClean="0"/>
          </a:p>
          <a:p>
            <a:endParaRPr lang="sr-Latn-CS" b="1" dirty="0" smtClean="0"/>
          </a:p>
          <a:p>
            <a:endParaRPr lang="sr-Latn-C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1. Osnovni podaci o ispitaniku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44824"/>
            <a:ext cx="8686800" cy="4464496"/>
          </a:xfrm>
        </p:spPr>
        <p:txBody>
          <a:bodyPr>
            <a:normAutofit lnSpcReduction="10000"/>
          </a:bodyPr>
          <a:lstStyle/>
          <a:p>
            <a:pPr marL="971550" lvl="1" indent="-514350"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Osnovni </a:t>
            </a: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biografski podaci: 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u kratkom pasusu nevesti godine ( i godište) ispitanika, trenutno zanimanje, školsku spremu, najvažnije porodične okolnosti ( primarne i sekundarne porodice) , mesto rođenja i mesto boravka, mesto i trajanje trenutne hospitalizacije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Aktuelne tegobe/teškoće/simptomi  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zbog kojih se javlja za pomoć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Uputno pitanje: 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navesti  svrhu psihološkog ispitivanja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/>
              <a:t/>
            </a:r>
            <a:br>
              <a:rPr lang="sr-Latn-CS" b="1" dirty="0" smtClean="0"/>
            </a:br>
            <a:r>
              <a:rPr lang="sr-Latn-CS" dirty="0" smtClean="0">
                <a:effectLst/>
                <a:latin typeface="Calibri" pitchFamily="34" charset="0"/>
                <a:cs typeface="Calibri" pitchFamily="34" charset="0"/>
              </a:rPr>
              <a:t>2. Uslovi i tok ispitivanja</a:t>
            </a:r>
            <a:r>
              <a:rPr lang="sr-Latn-CS" b="1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sr-Latn-CS" b="1" dirty="0" smtClean="0">
                <a:effectLst/>
                <a:latin typeface="Calibri" pitchFamily="34" charset="0"/>
                <a:cs typeface="Calibri" pitchFamily="34" charset="0"/>
              </a:rPr>
            </a:br>
            <a:endParaRPr lang="en-US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2816"/>
            <a:ext cx="8610600" cy="4704184"/>
          </a:xfrm>
        </p:spPr>
        <p:txBody>
          <a:bodyPr>
            <a:normAutofit/>
          </a:bodyPr>
          <a:lstStyle/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Detaljno opisati uslove testiranja: datum, vreme i mesto</a:t>
            </a:r>
          </a:p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Navesti  </a:t>
            </a:r>
            <a:r>
              <a:rPr lang="sr-Latn-CS" i="1" dirty="0" smtClean="0">
                <a:latin typeface="Calibri" pitchFamily="34" charset="0"/>
                <a:cs typeface="Calibri" pitchFamily="34" charset="0"/>
              </a:rPr>
              <a:t>ukupno trajanje testiranja</a:t>
            </a:r>
          </a:p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Opisati </a:t>
            </a:r>
            <a:r>
              <a:rPr lang="sr-Latn-CS" i="1" dirty="0" smtClean="0">
                <a:latin typeface="Calibri" pitchFamily="34" charset="0"/>
                <a:cs typeface="Calibri" pitchFamily="34" charset="0"/>
              </a:rPr>
              <a:t>okolnosti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 u kojima je obavljeno testiranje što se tiče organizacije rada u ustanovi (ometanja....) </a:t>
            </a:r>
          </a:p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Opisati </a:t>
            </a:r>
            <a:r>
              <a:rPr lang="sr-Latn-CS" i="1" dirty="0" smtClean="0">
                <a:latin typeface="Calibri" pitchFamily="34" charset="0"/>
                <a:cs typeface="Calibri" pitchFamily="34" charset="0"/>
              </a:rPr>
              <a:t>ponašanje pacijenta pri prvom kontaktu</a:t>
            </a:r>
          </a:p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Opisati </a:t>
            </a:r>
            <a:r>
              <a:rPr lang="sr-Latn-CS" i="1" dirty="0" smtClean="0">
                <a:latin typeface="Calibri" pitchFamily="34" charset="0"/>
                <a:cs typeface="Calibri" pitchFamily="34" charset="0"/>
              </a:rPr>
              <a:t>tok uspostavljanja kontakta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, saradljivost, odnos prema ispitivaču...</a:t>
            </a:r>
          </a:p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Opisati svoje </a:t>
            </a:r>
            <a:r>
              <a:rPr lang="sr-Latn-CS" i="1" dirty="0" smtClean="0">
                <a:latin typeface="Calibri" pitchFamily="34" charset="0"/>
                <a:cs typeface="Calibri" pitchFamily="34" charset="0"/>
              </a:rPr>
              <a:t>prve utiske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i reakciju na pacijenta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Navesti sve </a:t>
            </a:r>
            <a:r>
              <a:rPr lang="sr-Latn-CS" i="1" dirty="0" smtClean="0">
                <a:latin typeface="Calibri" pitchFamily="34" charset="0"/>
                <a:cs typeface="Calibri" pitchFamily="34" charset="0"/>
              </a:rPr>
              <a:t>korišćene metode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(počev od naturalističkih do testovnih)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/>
            </a:r>
            <a:br>
              <a:rPr lang="sr-Latn-CS" dirty="0" smtClean="0"/>
            </a:br>
            <a:r>
              <a:rPr lang="sr-Latn-CS" dirty="0" smtClean="0">
                <a:effectLst/>
                <a:latin typeface="Calibri" pitchFamily="34" charset="0"/>
                <a:cs typeface="Calibri" pitchFamily="34" charset="0"/>
              </a:rPr>
              <a:t>3. Kratak </a:t>
            </a:r>
            <a:r>
              <a:rPr lang="sr-Latn-CS" b="1" dirty="0" smtClean="0">
                <a:effectLst/>
                <a:latin typeface="Calibri" pitchFamily="34" charset="0"/>
                <a:cs typeface="Calibri" pitchFamily="34" charset="0"/>
              </a:rPr>
              <a:t>istorijat bolesti/tegoba </a:t>
            </a:r>
            <a:r>
              <a:rPr lang="sr-Latn-CS" b="0" dirty="0" smtClean="0"/>
              <a:t/>
            </a:r>
            <a:br>
              <a:rPr lang="sr-Latn-CS" b="0" dirty="0" smtClean="0"/>
            </a:b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81328"/>
            <a:ext cx="8610600" cy="4525963"/>
          </a:xfrm>
        </p:spPr>
        <p:txBody>
          <a:bodyPr>
            <a:normAutofit/>
          </a:bodyPr>
          <a:lstStyle/>
          <a:p>
            <a:pPr lvl="1"/>
            <a:endParaRPr lang="sr-Latn-CS" dirty="0" smtClean="0"/>
          </a:p>
          <a:p>
            <a:pPr lvl="1"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Podaci iz prvog intervjua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Podaci iz istorije bolesti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Heteroanamnestički podaci (ako postoje)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Podaci iz medicinske dokumentacije (ako postoje)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Svi drugi izvori (dnevnici, zapisi, dokumenti...) koji su relevantni za hipoteze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800" i="1" dirty="0" smtClean="0">
                <a:latin typeface="Calibri" pitchFamily="34" charset="0"/>
                <a:cs typeface="Calibri" pitchFamily="34" charset="0"/>
              </a:rPr>
              <a:t>Navesti mesto i vreme trajanja tekuće hospitalizacije, kao i svih ranijih hospitalnih ili vanbolničkih lečenja</a:t>
            </a:r>
          </a:p>
          <a:p>
            <a:pPr lvl="1">
              <a:buNone/>
            </a:pPr>
            <a:endParaRPr lang="sr-Latn-C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35280" cy="864096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</a:rPr>
              <a:t>Šta radimo posle testiranja?</a:t>
            </a:r>
            <a:endParaRPr lang="en-US" sz="3600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5112568"/>
          </a:xfrm>
        </p:spPr>
        <p:txBody>
          <a:bodyPr>
            <a:normAutofit fontScale="92500" lnSpcReduction="10000"/>
          </a:bodyPr>
          <a:lstStyle/>
          <a:p>
            <a:pPr marL="624078" indent="-514350"/>
            <a:r>
              <a:rPr lang="sr-Latn-CS" sz="2800" b="1" i="1" dirty="0" smtClean="0">
                <a:latin typeface="Calibri" pitchFamily="34" charset="0"/>
              </a:rPr>
              <a:t>Analiziramo i ocenjujemo</a:t>
            </a:r>
            <a:r>
              <a:rPr lang="sr-Latn-CS" sz="2800" b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 rezultate za svaki test</a:t>
            </a:r>
          </a:p>
          <a:p>
            <a:pPr marL="624078" indent="-514350"/>
            <a:r>
              <a:rPr lang="sr-Latn-CS" sz="2800" b="1" i="1" dirty="0" smtClean="0">
                <a:latin typeface="Calibri" pitchFamily="34" charset="0"/>
              </a:rPr>
              <a:t>Interpretiramo  (tumačimo) </a:t>
            </a:r>
            <a:r>
              <a:rPr lang="sr-Latn-CS" sz="2800" dirty="0" smtClean="0">
                <a:latin typeface="Calibri" pitchFamily="34" charset="0"/>
              </a:rPr>
              <a:t>rezultate  pojedinih testova</a:t>
            </a:r>
          </a:p>
          <a:p>
            <a:pPr marL="624078" indent="-514350"/>
            <a:r>
              <a:rPr lang="sr-Latn-CS" sz="2800" b="1" i="1" dirty="0" smtClean="0">
                <a:latin typeface="Calibri" pitchFamily="34" charset="0"/>
              </a:rPr>
              <a:t>Upoređujemo</a:t>
            </a:r>
            <a:r>
              <a:rPr lang="sr-Latn-CS" sz="2800" b="1" dirty="0" smtClean="0">
                <a:latin typeface="Calibri" pitchFamily="34" charset="0"/>
              </a:rPr>
              <a:t>  </a:t>
            </a:r>
            <a:r>
              <a:rPr lang="sr-Latn-CS" sz="2800" dirty="0" smtClean="0">
                <a:latin typeface="Calibri" pitchFamily="34" charset="0"/>
              </a:rPr>
              <a:t>podatke</a:t>
            </a:r>
            <a:r>
              <a:rPr lang="sr-Latn-CS" sz="2800" b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dobijene iz različitih izvora</a:t>
            </a:r>
          </a:p>
          <a:p>
            <a:pPr marL="624078" indent="-514350"/>
            <a:r>
              <a:rPr lang="sr-Latn-CS" sz="2800" b="1" i="1" dirty="0" smtClean="0">
                <a:latin typeface="Calibri" pitchFamily="34" charset="0"/>
              </a:rPr>
              <a:t>Integrišemo</a:t>
            </a:r>
            <a:r>
              <a:rPr lang="sr-Latn-CS" sz="2800" i="1" dirty="0" smtClean="0">
                <a:latin typeface="Calibri" pitchFamily="34" charset="0"/>
              </a:rPr>
              <a:t>  </a:t>
            </a:r>
            <a:r>
              <a:rPr lang="sr-Latn-CS" sz="2800" dirty="0" smtClean="0">
                <a:latin typeface="Calibri" pitchFamily="34" charset="0"/>
              </a:rPr>
              <a:t>podatke</a:t>
            </a:r>
            <a:r>
              <a:rPr lang="sr-Latn-CS" sz="2800" i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u koherentnu i smisaonu priču o </a:t>
            </a:r>
            <a:r>
              <a:rPr lang="en-US" sz="2800" dirty="0" err="1" smtClean="0">
                <a:latin typeface="Calibri" pitchFamily="34" charset="0"/>
              </a:rPr>
              <a:t>klijentu</a:t>
            </a:r>
            <a:endParaRPr lang="sr-Latn-CS" sz="2800" dirty="0" smtClean="0">
              <a:latin typeface="Calibri" pitchFamily="34" charset="0"/>
            </a:endParaRPr>
          </a:p>
          <a:p>
            <a:pPr marL="624078" indent="-514350"/>
            <a:r>
              <a:rPr lang="sr-Latn-CS" sz="2800" dirty="0" smtClean="0">
                <a:latin typeface="Calibri" pitchFamily="34" charset="0"/>
              </a:rPr>
              <a:t>Postavjamo  </a:t>
            </a:r>
            <a:r>
              <a:rPr lang="sr-Latn-CS" sz="2800" b="1" i="1" dirty="0" smtClean="0">
                <a:latin typeface="Calibri" pitchFamily="34" charset="0"/>
              </a:rPr>
              <a:t>hipotezu o strukturi i nivou funkcionisanja </a:t>
            </a:r>
            <a:r>
              <a:rPr lang="sr-Latn-CS" sz="2800" dirty="0" smtClean="0">
                <a:latin typeface="Calibri" pitchFamily="34" charset="0"/>
              </a:rPr>
              <a:t> ličnosti</a:t>
            </a:r>
            <a:endParaRPr lang="sr-Latn-CS" sz="2800" i="1" dirty="0" smtClean="0">
              <a:latin typeface="Calibri" pitchFamily="34" charset="0"/>
            </a:endParaRPr>
          </a:p>
          <a:p>
            <a:pPr marL="624078" indent="-514350"/>
            <a:r>
              <a:rPr lang="sr-Latn-CS" sz="2800" i="1" dirty="0" smtClean="0">
                <a:latin typeface="Calibri" pitchFamily="34" charset="0"/>
              </a:rPr>
              <a:t>Postavljamo </a:t>
            </a:r>
            <a:r>
              <a:rPr lang="sr-Latn-CS" sz="2800" b="1" i="1" dirty="0" smtClean="0">
                <a:latin typeface="Calibri" pitchFamily="34" charset="0"/>
              </a:rPr>
              <a:t>hipotezu o dinamici ličnosti i poremećaja  </a:t>
            </a:r>
            <a:r>
              <a:rPr lang="sr-Latn-CS" sz="2800" i="1" dirty="0" smtClean="0">
                <a:latin typeface="Calibri" pitchFamily="34" charset="0"/>
              </a:rPr>
              <a:t>(objasniti razvoj ličnosti i poremećaja </a:t>
            </a:r>
            <a:r>
              <a:rPr lang="sr-Latn-CS" sz="2800" dirty="0" smtClean="0">
                <a:latin typeface="Calibri" pitchFamily="34" charset="0"/>
              </a:rPr>
              <a:t>pozivanjem na neku od teorija ličnosti ili teorija psihopatologije) </a:t>
            </a:r>
          </a:p>
          <a:p>
            <a:pPr marL="624078" indent="-514350"/>
            <a:r>
              <a:rPr lang="sr-Latn-CS" sz="2800" b="1" i="1" dirty="0" smtClean="0">
                <a:latin typeface="Calibri" pitchFamily="34" charset="0"/>
              </a:rPr>
              <a:t>Predlažemo  plan </a:t>
            </a:r>
            <a:r>
              <a:rPr lang="sr-Latn-CS" sz="2800" dirty="0" smtClean="0">
                <a:latin typeface="Calibri" pitchFamily="34" charset="0"/>
              </a:rPr>
              <a:t>terapije (pravac promene, a ne terapijski modalitet!)</a:t>
            </a:r>
          </a:p>
          <a:p>
            <a:pPr marL="624078" indent="-514350">
              <a:buNone/>
            </a:pPr>
            <a:endParaRPr lang="sr-Latn-CS" sz="2800" dirty="0" smtClean="0">
              <a:latin typeface="Calibri" pitchFamily="34" charset="0"/>
            </a:endParaRPr>
          </a:p>
          <a:p>
            <a:pPr marL="624078" indent="-514350">
              <a:buAutoNum type="arabicPeriod"/>
            </a:pP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922114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4. LOBI:  Biografski podaci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496944" cy="4772000"/>
          </a:xfrm>
        </p:spPr>
        <p:txBody>
          <a:bodyPr>
            <a:normAutofit/>
          </a:bodyPr>
          <a:lstStyle/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CS" sz="2400" b="1" i="1" dirty="0" smtClean="0">
                <a:latin typeface="Calibri" pitchFamily="34" charset="0"/>
                <a:cs typeface="Calibri" pitchFamily="34" charset="0"/>
              </a:rPr>
              <a:t>Grupisati odgovore ispitanika prema svim oblastima: 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detinjstvo, porodica, školovanje, socijno ponašanje, partnerski odnosi i td. (ne navoditi pitanja i odgovore)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b="1" i="1" dirty="0" smtClean="0">
                <a:latin typeface="Calibri" pitchFamily="34" charset="0"/>
                <a:cs typeface="Calibri" pitchFamily="34" charset="0"/>
              </a:rPr>
              <a:t>Zone </a:t>
            </a:r>
            <a:r>
              <a:rPr lang="sr-Latn-CS" sz="2400" b="1" i="1" dirty="0" smtClean="0">
                <a:latin typeface="Calibri" pitchFamily="34" charset="0"/>
                <a:cs typeface="Calibri" pitchFamily="34" charset="0"/>
              </a:rPr>
              <a:t>konflikata: 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jasno navesti indikatore eventualnih problema, podatke iz istorije bolesti, ili intervjua koji upućuju na potrebu dubljeg ispitivanja tih oblasti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REZIME LOBI-ja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: napraviti siže osnovnih i relevantnih podataka, navesti i argumentovati  zone (zašto je to zona konflikta!?) koje će dalje biti produbljene i eksplorativnom intervjuu </a:t>
            </a:r>
          </a:p>
          <a:p>
            <a:pPr>
              <a:spcAft>
                <a:spcPts val="600"/>
              </a:spcAft>
              <a:buNone/>
            </a:pPr>
            <a:endParaRPr lang="sr-Latn-CS" b="1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5. Eksplorativni/produbljeni  intervju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2816"/>
            <a:ext cx="8515672" cy="4752528"/>
          </a:xfrm>
        </p:spPr>
        <p:txBody>
          <a:bodyPr>
            <a:normAutofit/>
          </a:bodyPr>
          <a:lstStyle/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Citirati transkript pitanja i odgovora, ali samo onih delova koji su relevantni za zaključke (ne ceo transkript)! </a:t>
            </a:r>
          </a:p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Navesti da li je kontakt uopšte produbljen ili ne i ako nije, objasniti zašto nije</a:t>
            </a:r>
          </a:p>
          <a:p>
            <a:r>
              <a:rPr lang="sr-Latn-CS" b="1" i="1" dirty="0" smtClean="0">
                <a:latin typeface="Calibri" pitchFamily="34" charset="0"/>
                <a:cs typeface="Calibri" pitchFamily="34" charset="0"/>
              </a:rPr>
              <a:t>Rezime eksplorativnog intervjua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: opisati i interpretirati nove podatke, koji su dobijeni produbljivanjem intervjua  i uklopiti ih u već postojeće.</a:t>
            </a:r>
          </a:p>
          <a:p>
            <a:r>
              <a:rPr lang="sr-Latn-CS" dirty="0" smtClean="0">
                <a:latin typeface="Calibri" pitchFamily="34" charset="0"/>
                <a:cs typeface="Calibri" pitchFamily="34" charset="0"/>
              </a:rPr>
              <a:t>Formirati,  navesti i argumentovati </a:t>
            </a:r>
            <a:r>
              <a:rPr lang="sr-Latn-CS" b="1" dirty="0" smtClean="0">
                <a:latin typeface="Calibri" pitchFamily="34" charset="0"/>
                <a:cs typeface="Calibri" pitchFamily="34" charset="0"/>
              </a:rPr>
              <a:t>radne hipoteze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koje se odnose na dominantni tip adaptacije ličnosti (crte ličnosti)  nivo funkcionisanja i dinamike ličnosti i poremećaja.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6. Bihejvioralna  opservacija i kontakt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772816"/>
            <a:ext cx="8686800" cy="4896544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Navesti </a:t>
            </a:r>
            <a:r>
              <a:rPr lang="sr-Latn-CS" b="1" i="1" dirty="0" smtClean="0">
                <a:latin typeface="Calibri" pitchFamily="34" charset="0"/>
                <a:cs typeface="Calibri" pitchFamily="34" charset="0"/>
              </a:rPr>
              <a:t>sve relevante opservacije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o ispitaniku tokom izrade LOBI-ja i intervjua</a:t>
            </a:r>
          </a:p>
          <a:p>
            <a:pPr>
              <a:spcAft>
                <a:spcPts val="600"/>
              </a:spcAft>
            </a:pPr>
            <a:r>
              <a:rPr lang="sr-Latn-CS" b="1" dirty="0" smtClean="0">
                <a:latin typeface="Calibri" pitchFamily="34" charset="0"/>
                <a:cs typeface="Calibri" pitchFamily="34" charset="0"/>
              </a:rPr>
              <a:t>Saradljivost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, odnos prema ispitivaču</a:t>
            </a:r>
          </a:p>
          <a:p>
            <a:pPr>
              <a:spcAft>
                <a:spcPts val="600"/>
              </a:spcAft>
            </a:pPr>
            <a:r>
              <a:rPr lang="sr-Latn-CS" b="1" dirty="0" smtClean="0">
                <a:latin typeface="Calibri" pitchFamily="34" charset="0"/>
                <a:cs typeface="Calibri" pitchFamily="34" charset="0"/>
              </a:rPr>
              <a:t>Neverbalna ekspresija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- facijalna ekspresija, način  i okolnosti  ispoljavanja pojedinih emocija, način verablizacije...</a:t>
            </a:r>
          </a:p>
          <a:p>
            <a:pPr>
              <a:spcAft>
                <a:spcPts val="600"/>
              </a:spcAft>
            </a:pPr>
            <a:r>
              <a:rPr lang="sr-Latn-CS" b="1" dirty="0" smtClean="0">
                <a:latin typeface="Calibri" pitchFamily="34" charset="0"/>
                <a:cs typeface="Calibri" pitchFamily="34" charset="0"/>
              </a:rPr>
              <a:t>Promene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 u emocionalnoj ekspresiji ili verbalizaciji sa određenim temama i interpretacija istih...</a:t>
            </a:r>
          </a:p>
          <a:p>
            <a:pPr>
              <a:spcAft>
                <a:spcPts val="600"/>
              </a:spcAft>
            </a:pPr>
            <a:r>
              <a:rPr lang="sr-Latn-CS" b="1" dirty="0" smtClean="0">
                <a:latin typeface="Calibri" pitchFamily="34" charset="0"/>
                <a:cs typeface="Calibri" pitchFamily="34" charset="0"/>
              </a:rPr>
              <a:t>Kvalitet kontakta: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 mogućnost uspostavljanja  dobrog raporta, način komunikacije, prepreke, kontratansferna osećanja, mogućnost uspostvljanja empatije...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sr-Latn-CS" sz="3600" dirty="0">
                <a:latin typeface="Calibri" pitchFamily="34" charset="0"/>
                <a:cs typeface="Calibri" pitchFamily="34" charset="0"/>
              </a:rPr>
              <a:t>7</a:t>
            </a:r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  <a:r>
              <a:rPr lang="sr-Latn-CS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VITI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28800"/>
            <a:ext cx="8610600" cy="4848200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Tok ispitivanja i </a:t>
            </a: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ponašanje ispitanika 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tokom testiranja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KVANTITATIVNA ANALIZA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: </a:t>
            </a:r>
          </a:p>
          <a:p>
            <a:pPr marL="914400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Procena i interpretacija globalnog postignuća 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(IQt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)</a:t>
            </a:r>
            <a:endParaRPr lang="sr-Latn-CS" sz="2400" dirty="0" smtClean="0">
              <a:latin typeface="Calibri" pitchFamily="34" charset="0"/>
              <a:cs typeface="Calibri" pitchFamily="34" charset="0"/>
            </a:endParaRPr>
          </a:p>
          <a:p>
            <a:pPr marL="914400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Procena i interpretacija postignuća na verbalnom i na manipulativnom delu skale 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(IQv 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i IQm)</a:t>
            </a:r>
          </a:p>
          <a:p>
            <a:pPr marL="914400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Intertestovna analiza/ 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SKATER ANALIZA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(bez opisa pojedinačnih subtestova, </a:t>
            </a:r>
            <a:r>
              <a:rPr lang="sr-Latn-CS" sz="2400" b="1" i="1" dirty="0" smtClean="0">
                <a:latin typeface="Calibri" pitchFamily="34" charset="0"/>
                <a:cs typeface="Calibri" pitchFamily="34" charset="0"/>
              </a:rPr>
              <a:t>interpretacija dobijenog  profila).</a:t>
            </a:r>
            <a:endParaRPr lang="sr-Latn-CS" sz="2400" dirty="0" smtClean="0">
              <a:latin typeface="Calibri" pitchFamily="34" charset="0"/>
              <a:cs typeface="Calibri" pitchFamily="34" charset="0"/>
            </a:endParaRPr>
          </a:p>
          <a:p>
            <a:pPr marL="914400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Analiza faktora: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navesti i interpretirati</a:t>
            </a:r>
          </a:p>
          <a:p>
            <a:pPr marL="914400" lvl="1" indent="-514350">
              <a:buClr>
                <a:schemeClr val="accent1"/>
              </a:buClr>
              <a:buFont typeface="+mj-lt"/>
              <a:buAutoNum type="arabicPeriod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Koeficijent mentalne deterioracije: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navesti postupak i rezultat</a:t>
            </a:r>
          </a:p>
          <a:p>
            <a:pPr marL="914400" lvl="1" indent="-514350">
              <a:buFont typeface="+mj-lt"/>
              <a:buAutoNum type="arabicPeriod"/>
            </a:pPr>
            <a:endParaRPr lang="sr-Latn-CS" sz="2800" dirty="0" smtClean="0"/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latin typeface="Calibri" pitchFamily="34" charset="0"/>
                <a:cs typeface="Calibri" pitchFamily="34" charset="0"/>
              </a:rPr>
              <a:t>7</a:t>
            </a:r>
            <a:r>
              <a:rPr lang="sr-Latn-CS" sz="3600" dirty="0">
                <a:latin typeface="Calibri" pitchFamily="34" charset="0"/>
                <a:cs typeface="Calibri" pitchFamily="34" charset="0"/>
              </a:rPr>
              <a:t>. </a:t>
            </a:r>
            <a:r>
              <a:rPr lang="sr-Latn-CS" sz="3600" dirty="0" smtClean="0">
                <a:latin typeface="Calibri" pitchFamily="34" charset="0"/>
                <a:cs typeface="Calibri" pitchFamily="34" charset="0"/>
              </a:rPr>
              <a:t>VITI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496944" cy="4824536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sr-Latn-CS" sz="3600" b="1" dirty="0" smtClean="0">
                <a:latin typeface="Calibri" pitchFamily="34" charset="0"/>
                <a:cs typeface="Calibri" pitchFamily="34" charset="0"/>
              </a:rPr>
              <a:t>KVALITATIVNA ANALIZA</a:t>
            </a:r>
            <a:endParaRPr lang="en-US" sz="36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CS" sz="3600" dirty="0" smtClean="0">
                <a:latin typeface="Calibri" pitchFamily="34" charset="0"/>
                <a:cs typeface="Calibri" pitchFamily="34" charset="0"/>
              </a:rPr>
              <a:t>Analiza </a:t>
            </a:r>
            <a:r>
              <a:rPr lang="sr-Latn-CS" sz="3600" b="1" dirty="0" smtClean="0">
                <a:latin typeface="Calibri" pitchFamily="34" charset="0"/>
                <a:cs typeface="Calibri" pitchFamily="34" charset="0"/>
              </a:rPr>
              <a:t>Intratestovnog  rastura/skatera:  </a:t>
            </a:r>
            <a:r>
              <a:rPr lang="sr-Latn-CS" sz="3600" dirty="0" smtClean="0">
                <a:latin typeface="Calibri" pitchFamily="34" charset="0"/>
                <a:cs typeface="Calibri" pitchFamily="34" charset="0"/>
              </a:rPr>
              <a:t>rastur skorova unutar pojedinih subtestova i interpretacija rastura</a:t>
            </a:r>
          </a:p>
          <a:p>
            <a:pPr>
              <a:buNone/>
            </a:pPr>
            <a:endParaRPr lang="sr-Latn-CS" sz="31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CS" sz="3600" dirty="0" smtClean="0">
                <a:latin typeface="Calibri" pitchFamily="34" charset="0"/>
                <a:cs typeface="Calibri" pitchFamily="34" charset="0"/>
              </a:rPr>
              <a:t>Analiza </a:t>
            </a:r>
            <a:r>
              <a:rPr lang="sr-Latn-CS" sz="3600" b="1" dirty="0" smtClean="0">
                <a:latin typeface="Calibri" pitchFamily="34" charset="0"/>
                <a:cs typeface="Calibri" pitchFamily="34" charset="0"/>
              </a:rPr>
              <a:t>Verbalizacije</a:t>
            </a:r>
            <a:r>
              <a:rPr lang="sr-Latn-CS" sz="3600" dirty="0" smtClean="0">
                <a:latin typeface="Calibri" pitchFamily="34" charset="0"/>
                <a:cs typeface="Calibri" pitchFamily="34" charset="0"/>
              </a:rPr>
              <a:t> (analiza eventualnih upadljivih elemenata verbalizacije: neobična verbalizacija, bizarnosti, kovanice,  kondenzacija, neologizmi, konfabulacije, fabularne kombinacije....)</a:t>
            </a:r>
          </a:p>
          <a:p>
            <a:pPr>
              <a:buNone/>
            </a:pPr>
            <a:endParaRPr lang="sr-Latn-CS" sz="36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sr-Latn-CS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CS" sz="3600" b="1" dirty="0" smtClean="0">
                <a:latin typeface="Calibri" pitchFamily="34" charset="0"/>
                <a:cs typeface="Calibri" pitchFamily="34" charset="0"/>
              </a:rPr>
              <a:t>Rezime</a:t>
            </a:r>
            <a:r>
              <a:rPr lang="sr-Latn-CS" sz="3600" dirty="0" smtClean="0">
                <a:latin typeface="Calibri" pitchFamily="34" charset="0"/>
                <a:cs typeface="Calibri" pitchFamily="34" charset="0"/>
              </a:rPr>
              <a:t> najvažnijih podataka dobijenih VITI-jem i zaključci na osnovu VITI-ja.</a:t>
            </a:r>
          </a:p>
          <a:p>
            <a:pPr>
              <a:buFont typeface="Wingdings" pitchFamily="2" charset="2"/>
              <a:buChar char="Ø"/>
            </a:pPr>
            <a:endParaRPr lang="sr-Latn-CS" sz="3600" dirty="0" smtClean="0">
              <a:latin typeface="Calibri" pitchFamily="34" charset="0"/>
              <a:cs typeface="Calibri" pitchFamily="34" charset="0"/>
            </a:endParaRPr>
          </a:p>
          <a:p>
            <a:pPr marL="571500" indent="-514350">
              <a:buNone/>
            </a:pPr>
            <a:endParaRPr lang="sr-Latn-CS" sz="28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922114"/>
          </a:xfrm>
        </p:spPr>
        <p:txBody>
          <a:bodyPr>
            <a:normAutofit/>
          </a:bodyPr>
          <a:lstStyle/>
          <a:p>
            <a:r>
              <a:rPr lang="sr-Latn-CS" sz="3600" dirty="0">
                <a:latin typeface="Calibri" pitchFamily="34" charset="0"/>
                <a:cs typeface="Calibri" pitchFamily="34" charset="0"/>
              </a:rPr>
              <a:t>8</a:t>
            </a:r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. MMPI inventar ličnosti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352928" cy="4752528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endParaRPr lang="sr-Latn-CS" dirty="0" smtClean="0"/>
          </a:p>
          <a:p>
            <a:pPr marL="971550" lvl="1" indent="-5143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Tok ispitivanja i 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ponašanje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ispitanika tokom testiranja MMPI inventarom</a:t>
            </a:r>
          </a:p>
          <a:p>
            <a:pPr marL="971550" lvl="1" indent="-5143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Opis skala validnosti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/procena validnosti dobijenog profila</a:t>
            </a:r>
          </a:p>
          <a:p>
            <a:pPr marL="971550" lvl="1" indent="-5143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Analiza kliničkih skala: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opis </a:t>
            </a:r>
            <a:r>
              <a:rPr lang="sr-Latn-CS" sz="2400" b="1" i="1" dirty="0" smtClean="0">
                <a:latin typeface="Calibri" pitchFamily="34" charset="0"/>
                <a:cs typeface="Calibri" pitchFamily="34" charset="0"/>
              </a:rPr>
              <a:t>pojedinačnih skala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(povišenja i sniženja) i </a:t>
            </a:r>
            <a:r>
              <a:rPr lang="sr-Latn-CS" sz="2400" b="1" i="1" dirty="0" smtClean="0">
                <a:latin typeface="Calibri" pitchFamily="34" charset="0"/>
                <a:cs typeface="Calibri" pitchFamily="34" charset="0"/>
              </a:rPr>
              <a:t>analiza profila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(relativni odnos skala)  ne samo apsolutna visina skala!</a:t>
            </a:r>
          </a:p>
          <a:p>
            <a:pPr marL="971550" lvl="1" indent="-514350">
              <a:spcAft>
                <a:spcPts val="600"/>
              </a:spcAft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Rezime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 i zaključak na osnovu MMPI  inventara ličnosti; ne pripisivati ispitaniku automatski sve karakteristike dobijene u određenom profilu, već samo one koje se odnose na njega!!!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9. Mahover  test crteža ljudske figure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44824"/>
            <a:ext cx="8610600" cy="4464496"/>
          </a:xfrm>
        </p:spPr>
        <p:txBody>
          <a:bodyPr>
            <a:normAutofit/>
          </a:bodyPr>
          <a:lstStyle/>
          <a:p>
            <a:pPr marL="914400" lvl="1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Obeležiti  prvonacrtanu  figuru!</a:t>
            </a:r>
          </a:p>
          <a:p>
            <a:pPr marL="971550" lvl="1" indent="-51435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Tok ispitivanja i </a:t>
            </a: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ponašanje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 ispitanika tokom 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crtanja</a:t>
            </a:r>
            <a:endParaRPr lang="sr-Latn-CS" sz="2800" dirty="0" smtClean="0">
              <a:latin typeface="Calibri" pitchFamily="34" charset="0"/>
              <a:cs typeface="Calibri" pitchFamily="34" charset="0"/>
            </a:endParaRPr>
          </a:p>
          <a:p>
            <a:pPr marL="971550" lvl="1" indent="-51435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Interpretacija crteža prve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 nacrtane figure</a:t>
            </a:r>
          </a:p>
          <a:p>
            <a:pPr marL="971550" lvl="1" indent="-51435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Interpretacija </a:t>
            </a: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crteža druge 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nacrtane figure</a:t>
            </a:r>
          </a:p>
          <a:p>
            <a:pPr marL="971550" lvl="1" indent="-51435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Asocijacije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 na crteže (po redosledu kojim je ispitanik crtao) i </a:t>
            </a: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interpretacija asocijacija.</a:t>
            </a:r>
          </a:p>
          <a:p>
            <a:pPr marL="971550" lvl="1" indent="-51435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Rezime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 i zaključak na osnovu Mahover testa</a:t>
            </a:r>
          </a:p>
          <a:p>
            <a:pPr marL="457200" lvl="1" indent="0">
              <a:buClr>
                <a:schemeClr val="accent1"/>
              </a:buClr>
              <a:buNone/>
            </a:pPr>
            <a:r>
              <a:rPr lang="sr-Latn-CS" sz="2800" i="1" dirty="0" smtClean="0">
                <a:latin typeface="Calibri" pitchFamily="34" charset="0"/>
                <a:cs typeface="Calibri" pitchFamily="34" charset="0"/>
              </a:rPr>
              <a:t>N.B. Ne zadavati pitanja iz priručnika, već zadati priču o crtežu!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10. Test nedovršenih rečenica:TNR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72816"/>
            <a:ext cx="8812088" cy="4856584"/>
          </a:xfrm>
        </p:spPr>
        <p:txBody>
          <a:bodyPr>
            <a:normAutofit/>
          </a:bodyPr>
          <a:lstStyle/>
          <a:p>
            <a:pPr marL="914400" lvl="1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Tok ispitivanja i </a:t>
            </a: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ponašanje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 ispitanika tokom testiranja TNR-om</a:t>
            </a:r>
          </a:p>
          <a:p>
            <a:pPr marL="914400" lvl="1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Procena da li je i u kojoj meri došlo do </a:t>
            </a: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projektovanja 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na testu!</a:t>
            </a:r>
          </a:p>
          <a:p>
            <a:pPr marL="914400" lvl="1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Interpretacija TNR.</a:t>
            </a:r>
          </a:p>
          <a:p>
            <a:pPr marL="914400" lvl="1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Interpretacija IPS upitnika</a:t>
            </a:r>
            <a:endParaRPr lang="sr-Latn-CS" sz="2800" dirty="0" smtClean="0">
              <a:latin typeface="Calibri" pitchFamily="34" charset="0"/>
              <a:cs typeface="Calibri" pitchFamily="34" charset="0"/>
            </a:endParaRPr>
          </a:p>
          <a:p>
            <a:pPr marL="914400" lvl="1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sr-Latn-CS" sz="2800" b="1" dirty="0" smtClean="0">
                <a:latin typeface="Calibri" pitchFamily="34" charset="0"/>
                <a:cs typeface="Calibri" pitchFamily="34" charset="0"/>
              </a:rPr>
              <a:t>Rezime i zaključak 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na osnovu  poređenja TNR i IPS povezivanje sa ostalim dobijenim podacima o 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klijentu</a:t>
            </a:r>
            <a:endParaRPr lang="sr-Latn-CS" sz="2800" dirty="0" smtClean="0">
              <a:latin typeface="Calibri" pitchFamily="34" charset="0"/>
              <a:cs typeface="Calibri" pitchFamily="34" charset="0"/>
            </a:endParaRPr>
          </a:p>
          <a:p>
            <a:pPr marL="457200" lvl="1" indent="0">
              <a:buClr>
                <a:schemeClr val="accent1"/>
              </a:buClr>
              <a:buNone/>
            </a:pPr>
            <a:r>
              <a:rPr lang="sr-Latn-CS" sz="2800" b="1" i="1" dirty="0" smtClean="0">
                <a:latin typeface="Calibri" pitchFamily="34" charset="0"/>
                <a:cs typeface="Calibri" pitchFamily="34" charset="0"/>
              </a:rPr>
              <a:t>NB. </a:t>
            </a:r>
            <a:r>
              <a:rPr lang="sr-Latn-CS" sz="2800" i="1" dirty="0" smtClean="0">
                <a:latin typeface="Calibri" pitchFamily="34" charset="0"/>
                <a:cs typeface="Calibri" pitchFamily="34" charset="0"/>
              </a:rPr>
              <a:t>Obavezno </a:t>
            </a:r>
            <a:r>
              <a:rPr lang="sr-Latn-CS" sz="2800" i="1" dirty="0" smtClean="0">
                <a:latin typeface="Calibri" pitchFamily="34" charset="0"/>
                <a:cs typeface="Calibri" pitchFamily="34" charset="0"/>
              </a:rPr>
              <a:t>predati u prilogu sve testove koje je pacijent radio (originale ili kopije)</a:t>
            </a:r>
          </a:p>
          <a:p>
            <a:pPr marL="914400" lvl="1" indent="-457200">
              <a:buClr>
                <a:schemeClr val="accent1"/>
              </a:buClr>
              <a:buFont typeface="Wingdings" pitchFamily="2" charset="2"/>
              <a:buChar char="Ø"/>
            </a:pPr>
            <a:endParaRPr lang="sr-Latn-CS" sz="2800" dirty="0" smtClean="0">
              <a:latin typeface="Calibri" pitchFamily="34" charset="0"/>
              <a:cs typeface="Calibri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endParaRPr lang="sr-Latn-CS" dirty="0" smtClean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91264" cy="936104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  <a:cs typeface="Calibri" pitchFamily="34" charset="0"/>
              </a:rPr>
              <a:t>12.</a:t>
            </a:r>
            <a:r>
              <a:rPr lang="sr-Latn-CS" sz="3600" b="1" dirty="0" smtClean="0">
                <a:effectLst/>
                <a:latin typeface="Calibri" pitchFamily="34" charset="0"/>
                <a:cs typeface="Calibri" pitchFamily="34" charset="0"/>
              </a:rPr>
              <a:t> Nalaz i mišljenje psihologa</a:t>
            </a:r>
            <a:endParaRPr lang="en-US" sz="3600" dirty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4784"/>
            <a:ext cx="8839200" cy="5256584"/>
          </a:xfrm>
        </p:spPr>
        <p:txBody>
          <a:bodyPr>
            <a:noAutofit/>
          </a:bodyPr>
          <a:lstStyle/>
          <a:p>
            <a:pPr marL="971550" lvl="1" indent="-514350">
              <a:buFont typeface="Wingdings" pitchFamily="2" charset="2"/>
              <a:buChar char="Ø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Osnovni podaci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o ispitaniku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Razlozi upućivanja na psihološko testiranje (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uputno pitanje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Primenjene metode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Kontakt i ponašanje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: tok ispitivanja, ponašanje ispitanika, procena pouzdanosti dobijenih podataka; kvalitet kontakta i afektivna rezonanca ispitivača 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Procena </a:t>
            </a: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intelektualnog funkcionisanja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Procena ličnosti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sr-Latn-CS" sz="2400" b="1" i="1" dirty="0" smtClean="0">
                <a:latin typeface="Calibri" pitchFamily="34" charset="0"/>
                <a:cs typeface="Calibri" pitchFamily="34" charset="0"/>
              </a:rPr>
              <a:t>opis ličnosti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(dominantne crte ličnosti, tip adaptacije i atačmenta, mehanizmi odbrane, itd.),  procena </a:t>
            </a:r>
            <a:r>
              <a:rPr lang="sr-Latn-CS" sz="2400" b="1" i="1" dirty="0" smtClean="0">
                <a:latin typeface="Calibri" pitchFamily="34" charset="0"/>
                <a:cs typeface="Calibri" pitchFamily="34" charset="0"/>
              </a:rPr>
              <a:t>nivoa funkcionisanja ličnosti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( psihotični, neurotični ili poremećaj ličnosti); hipoteze o </a:t>
            </a:r>
            <a:r>
              <a:rPr lang="sr-Latn-CS" sz="2400" b="1" i="1" dirty="0" smtClean="0">
                <a:latin typeface="Calibri" pitchFamily="34" charset="0"/>
                <a:cs typeface="Calibri" pitchFamily="34" charset="0"/>
              </a:rPr>
              <a:t>dinamici razvoja ličnosti </a:t>
            </a:r>
            <a:r>
              <a:rPr lang="sr-Latn-CS" sz="2400" dirty="0" smtClean="0">
                <a:latin typeface="Calibri" pitchFamily="34" charset="0"/>
                <a:cs typeface="Calibri" pitchFamily="34" charset="0"/>
              </a:rPr>
              <a:t>i poremećaja iz jednog ili više teorijskih okvira</a:t>
            </a:r>
          </a:p>
          <a:p>
            <a:pPr marL="971550" lvl="1" indent="-514350">
              <a:buFont typeface="Wingdings" pitchFamily="2" charset="2"/>
              <a:buChar char="Ø"/>
            </a:pPr>
            <a:r>
              <a:rPr lang="sr-Latn-CS" sz="2400" b="1" dirty="0" smtClean="0">
                <a:latin typeface="Calibri" pitchFamily="34" charset="0"/>
                <a:cs typeface="Calibri" pitchFamily="34" charset="0"/>
              </a:rPr>
              <a:t>Zaključak i preporuke</a:t>
            </a:r>
            <a:endParaRPr lang="sr-Latn-CS" sz="2400" dirty="0" smtClean="0">
              <a:latin typeface="Calibri" pitchFamily="34" charset="0"/>
              <a:cs typeface="Calibri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r-Latn-CS" sz="4000" smtClean="0">
                <a:effectLst/>
                <a:latin typeface="Calibri" pitchFamily="34" charset="0"/>
              </a:rPr>
              <a:t>Važna pitanja</a:t>
            </a:r>
            <a:endParaRPr lang="en-US" sz="400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968552"/>
          </a:xfrm>
        </p:spPr>
        <p:txBody>
          <a:bodyPr>
            <a:normAutofit/>
          </a:bodyPr>
          <a:lstStyle/>
          <a:p>
            <a:r>
              <a:rPr lang="sr-Latn-CS" sz="2800" dirty="0" smtClean="0">
                <a:latin typeface="Calibri" pitchFamily="34" charset="0"/>
              </a:rPr>
              <a:t>Kako </a:t>
            </a:r>
            <a:r>
              <a:rPr lang="sr-Latn-CS" sz="2800" b="1" dirty="0" smtClean="0">
                <a:latin typeface="Calibri" pitchFamily="34" charset="0"/>
              </a:rPr>
              <a:t>interpretirati (objasniti) </a:t>
            </a:r>
            <a:r>
              <a:rPr lang="sr-Latn-CS" sz="2800" dirty="0" smtClean="0">
                <a:latin typeface="Calibri" pitchFamily="34" charset="0"/>
              </a:rPr>
              <a:t>dobijene rezultate?</a:t>
            </a:r>
          </a:p>
          <a:p>
            <a:endParaRPr lang="sr-Latn-CS" sz="2800" dirty="0" smtClean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Kako </a:t>
            </a:r>
            <a:r>
              <a:rPr lang="sr-Latn-CS" sz="2800" b="1" dirty="0" smtClean="0">
                <a:latin typeface="Calibri" pitchFamily="34" charset="0"/>
              </a:rPr>
              <a:t>integrisati 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sr-Latn-CS" sz="2800" b="1" dirty="0" smtClean="0">
                <a:latin typeface="Calibri" pitchFamily="34" charset="0"/>
              </a:rPr>
              <a:t>heterogene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(ponekad  </a:t>
            </a:r>
            <a:r>
              <a:rPr lang="sr-Latn-CS" sz="2800" dirty="0" smtClean="0">
                <a:latin typeface="Calibri" pitchFamily="34" charset="0"/>
              </a:rPr>
              <a:t>kontradiktorne)  rezulate različitih testova?</a:t>
            </a:r>
          </a:p>
          <a:p>
            <a:pPr>
              <a:buNone/>
            </a:pPr>
            <a:endParaRPr lang="sr-Latn-CS" sz="2800" dirty="0" smtClean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Kako odabrati </a:t>
            </a:r>
            <a:r>
              <a:rPr lang="sr-Latn-CS" sz="2800" b="1" dirty="0" smtClean="0">
                <a:latin typeface="Calibri" pitchFamily="34" charset="0"/>
              </a:rPr>
              <a:t>informacije koje su najbitinije</a:t>
            </a:r>
            <a:r>
              <a:rPr lang="sr-Latn-CS" sz="2800" dirty="0" smtClean="0">
                <a:latin typeface="Calibri" pitchFamily="34" charset="0"/>
              </a:rPr>
              <a:t> za razumevanje  problema ispitanika?</a:t>
            </a:r>
          </a:p>
          <a:p>
            <a:pPr>
              <a:buNone/>
            </a:pPr>
            <a:endParaRPr lang="sr-Latn-CS" sz="2800" dirty="0" smtClean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Kako izveštaj </a:t>
            </a:r>
            <a:r>
              <a:rPr lang="en-US" sz="2800" b="1" dirty="0" err="1" smtClean="0">
                <a:latin typeface="Calibri" pitchFamily="34" charset="0"/>
              </a:rPr>
              <a:t>formulisati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</a:rPr>
              <a:t>na</a:t>
            </a:r>
            <a:r>
              <a:rPr lang="sr-Latn-CS" sz="2800" b="1" dirty="0" smtClean="0">
                <a:latin typeface="Calibri" pitchFamily="34" charset="0"/>
              </a:rPr>
              <a:t> razumljiv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</a:rPr>
              <a:t>na</a:t>
            </a:r>
            <a:r>
              <a:rPr lang="sr-Latn-RS" sz="2800" b="1" dirty="0" smtClean="0">
                <a:latin typeface="Calibri" pitchFamily="34" charset="0"/>
              </a:rPr>
              <a:t>čin</a:t>
            </a:r>
            <a:r>
              <a:rPr lang="sr-Latn-CS" sz="2800" b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za poručioca i ispitanika ?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</a:rPr>
              <a:t>Kliničko suđenje</a:t>
            </a:r>
            <a:endParaRPr lang="en-US" sz="3600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2844" y="1628800"/>
            <a:ext cx="8821644" cy="4824536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K</a:t>
            </a:r>
            <a:r>
              <a:rPr lang="sr-Latn-CS" sz="2800" b="1" dirty="0" smtClean="0">
                <a:latin typeface="Calibri" pitchFamily="34" charset="0"/>
              </a:rPr>
              <a:t>liničko suđenje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uključuje mnogo više nego što je primena testova i računanje skorova </a:t>
            </a:r>
            <a:endParaRPr lang="en-US" sz="2800" b="1" dirty="0" smtClean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Zahteva </a:t>
            </a:r>
            <a:r>
              <a:rPr lang="sr-Latn-CS" sz="2800" b="1" i="1" dirty="0" smtClean="0">
                <a:latin typeface="Calibri" pitchFamily="34" charset="0"/>
              </a:rPr>
              <a:t>integraciju</a:t>
            </a:r>
            <a:r>
              <a:rPr lang="sr-Latn-CS" sz="2800" i="1" dirty="0" smtClean="0">
                <a:latin typeface="Calibri" pitchFamily="34" charset="0"/>
              </a:rPr>
              <a:t> </a:t>
            </a:r>
            <a:r>
              <a:rPr lang="sr-Latn-CS" sz="2800" b="1" i="1" dirty="0" smtClean="0">
                <a:latin typeface="Calibri" pitchFamily="34" charset="0"/>
              </a:rPr>
              <a:t>konvergentnih ili divergentnih informacija iz različitih izvora</a:t>
            </a:r>
          </a:p>
          <a:p>
            <a:r>
              <a:rPr lang="sr-Latn-CS" sz="2800" dirty="0" smtClean="0">
                <a:latin typeface="Calibri" pitchFamily="34" charset="0"/>
              </a:rPr>
              <a:t>Sve prikupljene informacije mogu, ali ne moraju da se slažu međusobno</a:t>
            </a:r>
          </a:p>
          <a:p>
            <a:r>
              <a:rPr lang="sr-Latn-CS" sz="2800" dirty="0" smtClean="0">
                <a:latin typeface="Calibri" pitchFamily="34" charset="0"/>
              </a:rPr>
              <a:t>Kvalitet kliničkog suđenja se povećava </a:t>
            </a:r>
            <a:r>
              <a:rPr lang="sr-Latn-CS" sz="2800" b="1" i="1" dirty="0" smtClean="0">
                <a:latin typeface="Calibri" pitchFamily="34" charset="0"/>
              </a:rPr>
              <a:t>proširenjem izvora </a:t>
            </a:r>
            <a:r>
              <a:rPr lang="sr-Latn-CS" sz="2800" b="1" dirty="0" smtClean="0">
                <a:latin typeface="Calibri" pitchFamily="34" charset="0"/>
              </a:rPr>
              <a:t>procene </a:t>
            </a:r>
            <a:r>
              <a:rPr lang="sr-Latn-CS" sz="2800" dirty="0" smtClean="0">
                <a:latin typeface="Calibri" pitchFamily="34" charset="0"/>
              </a:rPr>
              <a:t>(intervju, istorija, testovi, opservacija..)</a:t>
            </a:r>
          </a:p>
          <a:p>
            <a:r>
              <a:rPr lang="sr-Latn-CS" sz="2800" dirty="0" smtClean="0">
                <a:latin typeface="Calibri" pitchFamily="34" charset="0"/>
              </a:rPr>
              <a:t>Za donošenje odluka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kliničar upotrebljava svoje analitičke sposobnosti, mišljenje i suđenje, znanje,</a:t>
            </a:r>
            <a:r>
              <a:rPr lang="sr-Latn-CS" sz="2800" b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utisak i iskustvo</a:t>
            </a:r>
          </a:p>
          <a:p>
            <a:pPr>
              <a:buNone/>
            </a:pP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792088"/>
          </a:xfrm>
        </p:spPr>
        <p:txBody>
          <a:bodyPr>
            <a:no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</a:rPr>
              <a:t>     </a:t>
            </a:r>
            <a:r>
              <a:rPr lang="en-US" sz="3600" dirty="0" err="1" smtClean="0">
                <a:effectLst/>
                <a:latin typeface="Calibri" pitchFamily="34" charset="0"/>
              </a:rPr>
              <a:t>Kontrover</a:t>
            </a:r>
            <a:r>
              <a:rPr lang="sr-Latn-CS" sz="3600" dirty="0" smtClean="0">
                <a:effectLst/>
                <a:latin typeface="Calibri" pitchFamily="34" charset="0"/>
              </a:rPr>
              <a:t>ze kliničkog suđenja</a:t>
            </a:r>
            <a:endParaRPr lang="en-US" sz="3600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96544"/>
          </a:xfrm>
        </p:spPr>
        <p:txBody>
          <a:bodyPr>
            <a:normAutofit fontScale="92500"/>
          </a:bodyPr>
          <a:lstStyle/>
          <a:p>
            <a:r>
              <a:rPr lang="sr-Latn-CS" sz="2800" b="1" dirty="0" smtClean="0">
                <a:latin typeface="Calibri" pitchFamily="34" charset="0"/>
              </a:rPr>
              <a:t>Da li su rezultati dobijenti testiranjem ličnosti stabilni</a:t>
            </a:r>
            <a:r>
              <a:rPr lang="sr-Latn-CS" sz="2800" dirty="0" smtClean="0">
                <a:latin typeface="Calibri" pitchFamily="34" charset="0"/>
              </a:rPr>
              <a:t>?</a:t>
            </a:r>
            <a:r>
              <a:rPr lang="en-US" sz="2800" dirty="0" smtClean="0">
                <a:latin typeface="Calibri" pitchFamily="34" charset="0"/>
              </a:rPr>
              <a:t>  </a:t>
            </a:r>
            <a:r>
              <a:rPr lang="sr-Latn-RS" sz="2800" dirty="0" smtClean="0">
                <a:latin typeface="Calibri" pitchFamily="34" charset="0"/>
              </a:rPr>
              <a:t>Relativno, da. </a:t>
            </a:r>
            <a:r>
              <a:rPr lang="en-US" sz="2800" dirty="0" err="1" smtClean="0">
                <a:latin typeface="Calibri" pitchFamily="34" charset="0"/>
              </a:rPr>
              <a:t>Interakciona</a:t>
            </a:r>
            <a:r>
              <a:rPr lang="sr-Latn-CS" sz="2800" dirty="0" smtClean="0">
                <a:latin typeface="Calibri" pitchFamily="34" charset="0"/>
              </a:rPr>
              <a:t> teorija “osoba-okolina”: rezultate treba evaluirati u svetlu situacionih faktora i konteksta!</a:t>
            </a:r>
          </a:p>
          <a:p>
            <a:pPr>
              <a:buNone/>
            </a:pPr>
            <a:endParaRPr lang="sr-Latn-CS" sz="2800" dirty="0" smtClean="0">
              <a:latin typeface="Calibri" pitchFamily="34" charset="0"/>
            </a:endParaRPr>
          </a:p>
          <a:p>
            <a:r>
              <a:rPr lang="sr-Latn-CS" sz="2800" b="1" dirty="0" smtClean="0">
                <a:latin typeface="Calibri" pitchFamily="34" charset="0"/>
              </a:rPr>
              <a:t>Da li su testovi i  tehnike pouzdani i validni</a:t>
            </a:r>
            <a:r>
              <a:rPr lang="sr-Latn-CS" sz="2800" dirty="0" smtClean="0">
                <a:latin typeface="Calibri" pitchFamily="34" charset="0"/>
              </a:rPr>
              <a:t>? Dovoljno da se dobiju korisne informacije za razumevanje slučaja. Dodatna validnost svakog testa pojedinačno.</a:t>
            </a:r>
          </a:p>
          <a:p>
            <a:pPr>
              <a:buNone/>
            </a:pPr>
            <a:endParaRPr lang="sr-Latn-CS" sz="2800" dirty="0" smtClean="0">
              <a:latin typeface="Calibri" pitchFamily="34" charset="0"/>
            </a:endParaRPr>
          </a:p>
          <a:p>
            <a:r>
              <a:rPr lang="sr-Latn-CS" sz="2800" b="1" dirty="0" smtClean="0">
                <a:latin typeface="Calibri" pitchFamily="34" charset="0"/>
              </a:rPr>
              <a:t>Da li se psihološki testovi mogu koristiti u manjinskim populacijama </a:t>
            </a:r>
            <a:r>
              <a:rPr lang="sr-Latn-CS" sz="2800" dirty="0" smtClean="0">
                <a:latin typeface="Calibri" pitchFamily="34" charset="0"/>
              </a:rPr>
              <a:t>(bez standardizacije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po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podgrupama</a:t>
            </a:r>
            <a:r>
              <a:rPr lang="sr-Latn-CS" sz="2800" dirty="0" smtClean="0">
                <a:latin typeface="Calibri" pitchFamily="34" charset="0"/>
              </a:rPr>
              <a:t>)</a:t>
            </a:r>
            <a:r>
              <a:rPr lang="en-US" sz="2800" dirty="0" smtClean="0">
                <a:latin typeface="Calibri" pitchFamily="34" charset="0"/>
              </a:rPr>
              <a:t>?  </a:t>
            </a:r>
            <a:r>
              <a:rPr lang="sr-Latn-CS" sz="2800" dirty="0" smtClean="0">
                <a:latin typeface="Calibri" pitchFamily="34" charset="0"/>
              </a:rPr>
              <a:t>Mogu, ali treba b</a:t>
            </a:r>
            <a:r>
              <a:rPr lang="en-US" sz="2800" dirty="0" err="1" smtClean="0">
                <a:latin typeface="Calibri" pitchFamily="34" charset="0"/>
              </a:rPr>
              <a:t>iti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svestan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ograni</a:t>
            </a:r>
            <a:r>
              <a:rPr lang="sr-Latn-CS" sz="2800" dirty="0" smtClean="0">
                <a:latin typeface="Calibri" pitchFamily="34" charset="0"/>
              </a:rPr>
              <a:t>č</a:t>
            </a:r>
            <a:r>
              <a:rPr lang="en-US" sz="2800" dirty="0" err="1" smtClean="0">
                <a:latin typeface="Calibri" pitchFamily="34" charset="0"/>
              </a:rPr>
              <a:t>enja</a:t>
            </a:r>
            <a:r>
              <a:rPr lang="sr-Latn-CS" sz="2800" dirty="0" smtClean="0">
                <a:latin typeface="Calibri" pitchFamily="34" charset="0"/>
              </a:rPr>
              <a:t>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2656"/>
            <a:ext cx="8964488" cy="936104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</a:rPr>
              <a:t>       Forme </a:t>
            </a:r>
            <a:r>
              <a:rPr lang="sr-Latn-CS" sz="3600" dirty="0">
                <a:effectLst/>
                <a:latin typeface="Calibri" pitchFamily="34" charset="0"/>
              </a:rPr>
              <a:t>kliničkog </a:t>
            </a:r>
            <a:r>
              <a:rPr lang="sr-Latn-CS" sz="3600" dirty="0" smtClean="0">
                <a:effectLst/>
                <a:latin typeface="Calibri" pitchFamily="34" charset="0"/>
              </a:rPr>
              <a:t>suđenja u praksi</a:t>
            </a:r>
            <a:endParaRPr lang="en-US" sz="3600" dirty="0">
              <a:effectLst/>
              <a:latin typeface="Calibri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556792"/>
            <a:ext cx="8856983" cy="5301207"/>
          </a:xfrm>
        </p:spPr>
        <p:txBody>
          <a:bodyPr>
            <a:normAutofit lnSpcReduction="10000"/>
          </a:bodyPr>
          <a:lstStyle/>
          <a:p>
            <a:r>
              <a:rPr lang="sr-Latn-CS" sz="2800" dirty="0" smtClean="0">
                <a:latin typeface="Calibri" pitchFamily="34" charset="0"/>
              </a:rPr>
              <a:t>Načelo </a:t>
            </a:r>
            <a:r>
              <a:rPr lang="sr-Latn-CS" sz="2800" b="1" dirty="0">
                <a:latin typeface="Calibri" pitchFamily="34" charset="0"/>
              </a:rPr>
              <a:t>“dva lica”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400" i="1" dirty="0">
                <a:latin typeface="Calibri" pitchFamily="34" charset="0"/>
              </a:rPr>
              <a:t>(naturalistički </a:t>
            </a:r>
            <a:r>
              <a:rPr lang="sr-Latn-CS" sz="2400" i="1" dirty="0" smtClean="0">
                <a:latin typeface="Calibri" pitchFamily="34" charset="0"/>
              </a:rPr>
              <a:t>pristup definiše “personu”, </a:t>
            </a:r>
            <a:r>
              <a:rPr lang="sr-Latn-CS" sz="2400" i="1" dirty="0">
                <a:latin typeface="Calibri" pitchFamily="34" charset="0"/>
              </a:rPr>
              <a:t>TTS – </a:t>
            </a:r>
            <a:r>
              <a:rPr lang="sr-Latn-CS" sz="2400" i="1" dirty="0" smtClean="0">
                <a:latin typeface="Calibri" pitchFamily="34" charset="0"/>
              </a:rPr>
              <a:t>bazičnu </a:t>
            </a:r>
            <a:r>
              <a:rPr lang="sr-Latn-CS" sz="2400" i="1" dirty="0">
                <a:latin typeface="Calibri" pitchFamily="34" charset="0"/>
              </a:rPr>
              <a:t>ličnost )</a:t>
            </a:r>
          </a:p>
          <a:p>
            <a:r>
              <a:rPr lang="sr-Latn-CS" sz="2800" dirty="0">
                <a:latin typeface="Calibri" pitchFamily="34" charset="0"/>
              </a:rPr>
              <a:t>Načelo </a:t>
            </a:r>
            <a:r>
              <a:rPr lang="sr-Latn-CS" sz="2800" b="1" dirty="0">
                <a:latin typeface="Calibri" pitchFamily="34" charset="0"/>
              </a:rPr>
              <a:t>“krunskog svedoka”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400" i="1" dirty="0" smtClean="0">
                <a:latin typeface="Calibri" pitchFamily="34" charset="0"/>
              </a:rPr>
              <a:t>(jedna </a:t>
            </a:r>
            <a:r>
              <a:rPr lang="sr-Latn-CS" sz="2400" i="1" dirty="0" smtClean="0">
                <a:latin typeface="Calibri" pitchFamily="34" charset="0"/>
              </a:rPr>
              <a:t>tehnika je “magistralna”, </a:t>
            </a:r>
            <a:r>
              <a:rPr lang="sr-Latn-CS" sz="2400" i="1" dirty="0" smtClean="0">
                <a:latin typeface="Calibri" pitchFamily="34" charset="0"/>
              </a:rPr>
              <a:t>npr</a:t>
            </a:r>
            <a:r>
              <a:rPr lang="sr-Latn-CS" sz="2400" i="1" dirty="0" smtClean="0">
                <a:latin typeface="Calibri" pitchFamily="34" charset="0"/>
              </a:rPr>
              <a:t>.  Rorschach…)</a:t>
            </a:r>
            <a:endParaRPr lang="sr-Latn-CS" sz="2400" i="1" dirty="0">
              <a:latin typeface="Calibri" pitchFamily="34" charset="0"/>
            </a:endParaRPr>
          </a:p>
          <a:p>
            <a:r>
              <a:rPr lang="sr-Latn-CS" sz="2800" dirty="0">
                <a:latin typeface="Calibri" pitchFamily="34" charset="0"/>
              </a:rPr>
              <a:t>Načelo </a:t>
            </a:r>
            <a:r>
              <a:rPr lang="sr-Latn-CS" sz="2800" b="1" dirty="0">
                <a:latin typeface="Calibri" pitchFamily="34" charset="0"/>
              </a:rPr>
              <a:t>“što je </a:t>
            </a:r>
            <a:r>
              <a:rPr lang="sr-Latn-CS" sz="2800" b="1" dirty="0" smtClean="0">
                <a:latin typeface="Calibri" pitchFamily="34" charset="0"/>
              </a:rPr>
              <a:t>gore</a:t>
            </a:r>
            <a:r>
              <a:rPr lang="sr-Latn-CS" sz="2800" b="1" dirty="0">
                <a:latin typeface="Calibri" pitchFamily="34" charset="0"/>
              </a:rPr>
              <a:t>, to je </a:t>
            </a:r>
            <a:r>
              <a:rPr lang="sr-Latn-CS" sz="2800" b="1" dirty="0" smtClean="0">
                <a:latin typeface="Calibri" pitchFamily="34" charset="0"/>
              </a:rPr>
              <a:t>važnije</a:t>
            </a:r>
            <a:r>
              <a:rPr lang="sr-Latn-CS" sz="2800" b="1" dirty="0">
                <a:latin typeface="Calibri" pitchFamily="34" charset="0"/>
              </a:rPr>
              <a:t>”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( teške, patognomonične informacije imaju veći značaj)</a:t>
            </a:r>
            <a:endParaRPr lang="sr-Latn-CS" sz="2400" dirty="0">
              <a:latin typeface="Calibri" pitchFamily="34" charset="0"/>
            </a:endParaRPr>
          </a:p>
          <a:p>
            <a:r>
              <a:rPr lang="sr-Latn-CS" sz="2800" dirty="0">
                <a:latin typeface="Calibri" pitchFamily="34" charset="0"/>
              </a:rPr>
              <a:t>Načelo </a:t>
            </a:r>
            <a:r>
              <a:rPr lang="sr-Latn-CS" sz="2800" dirty="0" smtClean="0">
                <a:latin typeface="Calibri" pitchFamily="34" charset="0"/>
              </a:rPr>
              <a:t>“</a:t>
            </a:r>
            <a:r>
              <a:rPr lang="sr-Latn-CS" sz="2800" b="1" dirty="0" smtClean="0">
                <a:latin typeface="Calibri" pitchFamily="34" charset="0"/>
              </a:rPr>
              <a:t>terminološkog rešenja”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400" i="1" dirty="0">
                <a:latin typeface="Calibri" pitchFamily="34" charset="0"/>
              </a:rPr>
              <a:t>( </a:t>
            </a:r>
            <a:r>
              <a:rPr lang="sr-Latn-CS" sz="2400" i="1" dirty="0" smtClean="0">
                <a:latin typeface="Calibri" pitchFamily="34" charset="0"/>
              </a:rPr>
              <a:t>prevođenje dobijenih podataka </a:t>
            </a:r>
            <a:r>
              <a:rPr lang="sr-Latn-CS" sz="2400" i="1" dirty="0">
                <a:latin typeface="Calibri" pitchFamily="34" charset="0"/>
              </a:rPr>
              <a:t>u termine izabrane teorije)</a:t>
            </a:r>
          </a:p>
          <a:p>
            <a:r>
              <a:rPr lang="sr-Latn-CS" sz="2800" dirty="0">
                <a:latin typeface="Calibri" pitchFamily="34" charset="0"/>
              </a:rPr>
              <a:t>Načelo </a:t>
            </a:r>
            <a:r>
              <a:rPr lang="sr-Latn-CS" sz="2800" b="1" dirty="0">
                <a:latin typeface="Calibri" pitchFamily="34" charset="0"/>
              </a:rPr>
              <a:t>“život je merilo”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(</a:t>
            </a:r>
            <a:r>
              <a:rPr lang="sr-Latn-CS" sz="2400" i="1" dirty="0" smtClean="0">
                <a:latin typeface="Calibri" pitchFamily="34" charset="0"/>
              </a:rPr>
              <a:t>TTS </a:t>
            </a:r>
            <a:r>
              <a:rPr lang="sr-Latn-CS" sz="2400" i="1" dirty="0" smtClean="0">
                <a:latin typeface="Calibri" pitchFamily="34" charset="0"/>
              </a:rPr>
              <a:t>podređeni </a:t>
            </a:r>
            <a:r>
              <a:rPr lang="sr-Latn-CS" sz="2400" i="1" dirty="0">
                <a:latin typeface="Calibri" pitchFamily="34" charset="0"/>
              </a:rPr>
              <a:t>“biografskoj istini”)</a:t>
            </a:r>
          </a:p>
          <a:p>
            <a:r>
              <a:rPr lang="sr-Latn-CS" sz="2800" dirty="0">
                <a:latin typeface="Calibri" pitchFamily="34" charset="0"/>
              </a:rPr>
              <a:t>Načelo </a:t>
            </a:r>
            <a:r>
              <a:rPr lang="sr-Latn-CS" sz="2800" dirty="0" smtClean="0">
                <a:latin typeface="Calibri" pitchFamily="34" charset="0"/>
              </a:rPr>
              <a:t>“</a:t>
            </a:r>
            <a:r>
              <a:rPr lang="sr-Latn-CS" sz="2800" b="1" dirty="0" smtClean="0">
                <a:latin typeface="Calibri" pitchFamily="34" charset="0"/>
              </a:rPr>
              <a:t>suda stručnjaka”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400" dirty="0" smtClean="0">
                <a:latin typeface="Calibri" pitchFamily="34" charset="0"/>
              </a:rPr>
              <a:t>(istina </a:t>
            </a:r>
            <a:r>
              <a:rPr lang="sr-Latn-CS" sz="2400" dirty="0" smtClean="0">
                <a:latin typeface="Calibri" pitchFamily="34" charset="0"/>
              </a:rPr>
              <a:t>je ono što kažu iskusne kolege)</a:t>
            </a: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sr-Latn-CS" sz="2400" i="1" dirty="0" smtClean="0">
                <a:latin typeface="Calibri" pitchFamily="34" charset="0"/>
              </a:rPr>
              <a:t>    Načela se ne isključuju </a:t>
            </a:r>
            <a:r>
              <a:rPr lang="sr-Latn-CS" sz="2400" i="1" dirty="0" smtClean="0">
                <a:latin typeface="Calibri" pitchFamily="34" charset="0"/>
              </a:rPr>
              <a:t>me</a:t>
            </a:r>
            <a:r>
              <a:rPr lang="sr-Latn-RS" i="1" dirty="0">
                <a:latin typeface="Calibri" pitchFamily="34" charset="0"/>
              </a:rPr>
              <a:t>đ</a:t>
            </a:r>
            <a:r>
              <a:rPr lang="sr-Latn-CS" sz="2400" i="1" dirty="0" smtClean="0">
                <a:latin typeface="Calibri" pitchFamily="34" charset="0"/>
              </a:rPr>
              <a:t>usobno, </a:t>
            </a:r>
            <a:r>
              <a:rPr lang="sr-Latn-CS" sz="2400" i="1" dirty="0" smtClean="0">
                <a:latin typeface="Calibri" pitchFamily="34" charset="0"/>
              </a:rPr>
              <a:t>čak i u istom izveštaju u formi hipoteza.</a:t>
            </a:r>
            <a:endParaRPr lang="en-US" sz="2400" i="1" dirty="0" smtClean="0">
              <a:latin typeface="Calibri" pitchFamily="34" charset="0"/>
            </a:endParaRPr>
          </a:p>
          <a:p>
            <a:endParaRPr lang="en-US" sz="2800" dirty="0" smtClean="0">
              <a:latin typeface="Calibri" pitchFamily="34" charset="0"/>
            </a:endParaRPr>
          </a:p>
          <a:p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</a:rPr>
              <a:t>Int</a:t>
            </a:r>
            <a:r>
              <a:rPr lang="en-US" sz="3600" dirty="0" smtClean="0">
                <a:effectLst/>
                <a:latin typeface="Calibri" pitchFamily="34" charset="0"/>
              </a:rPr>
              <a:t>e</a:t>
            </a:r>
            <a:r>
              <a:rPr lang="sr-Latn-CS" sz="3600" dirty="0" smtClean="0">
                <a:effectLst/>
                <a:latin typeface="Calibri" pitchFamily="34" charset="0"/>
              </a:rPr>
              <a:t>gracija podataka: dva metoda</a:t>
            </a:r>
            <a:endParaRPr lang="en-US" sz="3600" dirty="0">
              <a:effectLst/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712968" cy="4752528"/>
          </a:xfrm>
        </p:spPr>
        <p:txBody>
          <a:bodyPr>
            <a:noAutofit/>
          </a:bodyPr>
          <a:lstStyle/>
          <a:p>
            <a:r>
              <a:rPr lang="sr-Latn-CS" b="1" dirty="0" smtClean="0">
                <a:latin typeface="Calibri" pitchFamily="34" charset="0"/>
              </a:rPr>
              <a:t>Statistički </a:t>
            </a:r>
            <a:r>
              <a:rPr lang="sr-Latn-CS" b="1" dirty="0">
                <a:latin typeface="Calibri" pitchFamily="34" charset="0"/>
              </a:rPr>
              <a:t>metod</a:t>
            </a:r>
            <a:r>
              <a:rPr lang="sr-Latn-CS" dirty="0">
                <a:latin typeface="Calibri" pitchFamily="34" charset="0"/>
              </a:rPr>
              <a:t>: baziran na malom broju klasa, sa velikom frekvencijom; podesan za </a:t>
            </a:r>
            <a:r>
              <a:rPr lang="sr-Latn-CS" dirty="0" smtClean="0">
                <a:latin typeface="Calibri" pitchFamily="34" charset="0"/>
              </a:rPr>
              <a:t>predviđanje </a:t>
            </a:r>
            <a:r>
              <a:rPr lang="sr-Latn-CS" dirty="0">
                <a:latin typeface="Calibri" pitchFamily="34" charset="0"/>
              </a:rPr>
              <a:t>opštih kategorija ponašanja </a:t>
            </a:r>
            <a:r>
              <a:rPr lang="sr-Latn-CS" dirty="0" smtClean="0">
                <a:latin typeface="Calibri" pitchFamily="34" charset="0"/>
              </a:rPr>
              <a:t>i dispozicija ličnosti; </a:t>
            </a:r>
            <a:r>
              <a:rPr lang="sr-Latn-CS" dirty="0" smtClean="0">
                <a:latin typeface="Calibri" pitchFamily="34" charset="0"/>
              </a:rPr>
              <a:t>zaključci su </a:t>
            </a:r>
            <a:r>
              <a:rPr lang="sr-Latn-CS" dirty="0" smtClean="0">
                <a:latin typeface="Calibri" pitchFamily="34" charset="0"/>
              </a:rPr>
              <a:t>dugoročniji </a:t>
            </a:r>
            <a:r>
              <a:rPr lang="sr-Latn-CS" dirty="0">
                <a:latin typeface="Calibri" pitchFamily="34" charset="0"/>
              </a:rPr>
              <a:t>(relativno </a:t>
            </a:r>
            <a:r>
              <a:rPr lang="sr-Latn-CS" dirty="0" smtClean="0">
                <a:latin typeface="Calibri" pitchFamily="34" charset="0"/>
              </a:rPr>
              <a:t>trajna struktura ličnosti), uporedive </a:t>
            </a:r>
            <a:r>
              <a:rPr lang="sr-Latn-CS" dirty="0" smtClean="0">
                <a:latin typeface="Calibri" pitchFamily="34" charset="0"/>
              </a:rPr>
              <a:t>informacije </a:t>
            </a:r>
            <a:r>
              <a:rPr lang="sr-Latn-CS" dirty="0" smtClean="0">
                <a:latin typeface="Calibri" pitchFamily="34" charset="0"/>
              </a:rPr>
              <a:t>o ličnosti</a:t>
            </a:r>
            <a:r>
              <a:rPr lang="sr-Latn-CS" dirty="0" smtClean="0">
                <a:latin typeface="Calibri" pitchFamily="34" charset="0"/>
              </a:rPr>
              <a:t>!</a:t>
            </a:r>
            <a:endParaRPr lang="sr-Latn-CS" dirty="0" smtClean="0">
              <a:latin typeface="Calibri" pitchFamily="34" charset="0"/>
            </a:endParaRPr>
          </a:p>
          <a:p>
            <a:endParaRPr lang="sr-Latn-CS" i="1" dirty="0" smtClean="0">
              <a:latin typeface="Calibri" pitchFamily="34" charset="0"/>
            </a:endParaRPr>
          </a:p>
          <a:p>
            <a:r>
              <a:rPr lang="sr-Latn-CS" b="1" dirty="0" smtClean="0">
                <a:latin typeface="Calibri" pitchFamily="34" charset="0"/>
              </a:rPr>
              <a:t>Klinički metod</a:t>
            </a:r>
            <a:r>
              <a:rPr lang="sr-Latn-CS" dirty="0" smtClean="0">
                <a:latin typeface="Calibri" pitchFamily="34" charset="0"/>
              </a:rPr>
              <a:t>: veliki broj klasa, sa malom frekvencijom uključenih pojava; pogodan za procenu individualnih reakcija; zaključci su </a:t>
            </a:r>
            <a:r>
              <a:rPr lang="sr-Latn-CS" dirty="0" smtClean="0">
                <a:latin typeface="Calibri" pitchFamily="34" charset="0"/>
              </a:rPr>
              <a:t>kratkotrajniji</a:t>
            </a:r>
            <a:r>
              <a:rPr lang="sr-Latn-CS" dirty="0" smtClean="0">
                <a:latin typeface="Calibri" pitchFamily="34" charset="0"/>
              </a:rPr>
              <a:t> </a:t>
            </a:r>
            <a:r>
              <a:rPr lang="sr-Latn-CS" dirty="0">
                <a:latin typeface="Calibri" pitchFamily="34" charset="0"/>
              </a:rPr>
              <a:t>(dinamskog karaktera), </a:t>
            </a:r>
            <a:r>
              <a:rPr lang="sr-Latn-CS" dirty="0" smtClean="0">
                <a:latin typeface="Calibri" pitchFamily="34" charset="0"/>
              </a:rPr>
              <a:t>ali </a:t>
            </a:r>
            <a:r>
              <a:rPr lang="sr-Latn-CS" dirty="0" smtClean="0">
                <a:latin typeface="Calibri" pitchFamily="34" charset="0"/>
              </a:rPr>
              <a:t>relevantniji za razumevanje ličnosti i pomoć!</a:t>
            </a:r>
            <a:r>
              <a:rPr lang="sr-Latn-CS" i="1" dirty="0" smtClean="0">
                <a:latin typeface="Calibri" pitchFamily="34" charset="0"/>
              </a:rPr>
              <a:t>                      </a:t>
            </a:r>
          </a:p>
          <a:p>
            <a:pPr>
              <a:buNone/>
            </a:pPr>
            <a:r>
              <a:rPr lang="sr-Latn-CS" i="1" dirty="0" smtClean="0">
                <a:latin typeface="Calibri" pitchFamily="34" charset="0"/>
              </a:rPr>
              <a:t>                             </a:t>
            </a:r>
            <a:r>
              <a:rPr lang="sr-Latn-CS" i="1" dirty="0" smtClean="0">
                <a:latin typeface="Calibri" pitchFamily="34" charset="0"/>
              </a:rPr>
              <a:t>          </a:t>
            </a:r>
            <a:r>
              <a:rPr lang="sr-Latn-CS" b="1" i="1" dirty="0" smtClean="0">
                <a:latin typeface="Calibri" pitchFamily="34" charset="0"/>
              </a:rPr>
              <a:t>Ne </a:t>
            </a:r>
            <a:r>
              <a:rPr lang="sr-Latn-CS" b="1" i="1" dirty="0" smtClean="0">
                <a:latin typeface="Calibri" pitchFamily="34" charset="0"/>
              </a:rPr>
              <a:t>ili-ili, nego oba metoda!</a:t>
            </a:r>
            <a:endParaRPr lang="en-US" b="1" i="1" dirty="0" smtClean="0">
              <a:latin typeface="Calibri" pitchFamily="34" charset="0"/>
            </a:endParaRPr>
          </a:p>
          <a:p>
            <a:endParaRPr lang="sr-Latn-CS" sz="2800" dirty="0" smtClean="0">
              <a:latin typeface="Calibri" pitchFamily="34" charset="0"/>
            </a:endParaRPr>
          </a:p>
          <a:p>
            <a:pPr>
              <a:buNone/>
            </a:pPr>
            <a:endParaRPr lang="sr-Latn-C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sr-Latn-CS" sz="2400" dirty="0" smtClean="0">
                <a:latin typeface="Calibri" pitchFamily="34" charset="0"/>
              </a:rPr>
              <a:t>                             </a:t>
            </a:r>
            <a:endParaRPr lang="en-US" sz="24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777875"/>
          </a:xfrm>
        </p:spPr>
        <p:txBody>
          <a:bodyPr>
            <a:normAutofit/>
          </a:bodyPr>
          <a:lstStyle/>
          <a:p>
            <a:r>
              <a:rPr lang="sr-Latn-CS" sz="4000" smtClean="0">
                <a:effectLst/>
                <a:latin typeface="Calibri" pitchFamily="34" charset="0"/>
              </a:rPr>
              <a:t>Klinički način integracije</a:t>
            </a:r>
            <a:endParaRPr lang="en-US" sz="4000">
              <a:effectLst/>
              <a:latin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99"/>
            <a:ext cx="8135937" cy="4640239"/>
          </a:xfrm>
        </p:spPr>
        <p:txBody>
          <a:bodyPr>
            <a:normAutofit/>
          </a:bodyPr>
          <a:lstStyle/>
          <a:p>
            <a:endParaRPr lang="sr-Latn-CS" sz="2800" dirty="0" smtClean="0">
              <a:latin typeface="Calibri" pitchFamily="34" charset="0"/>
            </a:endParaRPr>
          </a:p>
          <a:p>
            <a:r>
              <a:rPr lang="sr-Latn-CS" sz="2800" dirty="0" smtClean="0">
                <a:latin typeface="Calibri" pitchFamily="34" charset="0"/>
              </a:rPr>
              <a:t>Nije podložan striktno naučnom objašanjenju</a:t>
            </a:r>
          </a:p>
          <a:p>
            <a:r>
              <a:rPr lang="sr-Latn-CS" sz="2800" dirty="0" smtClean="0">
                <a:latin typeface="Calibri" pitchFamily="34" charset="0"/>
              </a:rPr>
              <a:t>Baziran </a:t>
            </a:r>
            <a:r>
              <a:rPr lang="sr-Latn-CS" sz="2800" dirty="0">
                <a:latin typeface="Calibri" pitchFamily="34" charset="0"/>
              </a:rPr>
              <a:t>na </a:t>
            </a:r>
            <a:r>
              <a:rPr lang="sr-Latn-CS" sz="2800" dirty="0" smtClean="0">
                <a:latin typeface="Calibri" pitchFamily="34" charset="0"/>
              </a:rPr>
              <a:t>iskustvu</a:t>
            </a:r>
          </a:p>
          <a:p>
            <a:r>
              <a:rPr lang="en-US" sz="2800" dirty="0" err="1" smtClean="0">
                <a:latin typeface="Calibri" pitchFamily="34" charset="0"/>
              </a:rPr>
              <a:t>Podlo</a:t>
            </a:r>
            <a:r>
              <a:rPr lang="sr-Latn-CS" sz="2800" dirty="0" smtClean="0">
                <a:latin typeface="Calibri" pitchFamily="34" charset="0"/>
              </a:rPr>
              <a:t>žan subjektivizmu</a:t>
            </a:r>
          </a:p>
          <a:p>
            <a:r>
              <a:rPr lang="sr-Latn-CS" sz="2800" dirty="0" smtClean="0">
                <a:latin typeface="Calibri" pitchFamily="34" charset="0"/>
              </a:rPr>
              <a:t>Zavisan od sposobnosti i “kreativnosti” kliničara</a:t>
            </a:r>
          </a:p>
          <a:p>
            <a:r>
              <a:rPr lang="sr-Latn-CS" sz="2800" dirty="0" smtClean="0">
                <a:latin typeface="Calibri" pitchFamily="34" charset="0"/>
              </a:rPr>
              <a:t>Individualan</a:t>
            </a:r>
          </a:p>
          <a:p>
            <a:r>
              <a:rPr lang="sr-Latn-CS" sz="2800" dirty="0" smtClean="0">
                <a:latin typeface="Calibri" pitchFamily="34" charset="0"/>
              </a:rPr>
              <a:t>Kvalitativan</a:t>
            </a:r>
          </a:p>
          <a:p>
            <a:r>
              <a:rPr lang="sr-Latn-CS" sz="2800" dirty="0" smtClean="0">
                <a:latin typeface="Calibri" pitchFamily="34" charset="0"/>
              </a:rPr>
              <a:t>Dubinski</a:t>
            </a:r>
          </a:p>
          <a:p>
            <a:r>
              <a:rPr lang="sr-Latn-CS" sz="2800" dirty="0" smtClean="0">
                <a:latin typeface="Calibri" pitchFamily="34" charset="0"/>
              </a:rPr>
              <a:t>Holistički</a:t>
            </a:r>
            <a:endParaRPr lang="sr-Latn-CS" sz="2800" dirty="0">
              <a:latin typeface="Calibri" pitchFamily="34" charset="0"/>
            </a:endParaRPr>
          </a:p>
          <a:p>
            <a:endParaRPr lang="en-US" sz="32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CS" smtClean="0">
                <a:effectLst/>
                <a:latin typeface="Calibri" pitchFamily="34" charset="0"/>
              </a:rPr>
              <a:t>Konceptualizacija</a:t>
            </a:r>
            <a:r>
              <a:rPr lang="en-US" smtClean="0">
                <a:effectLst/>
                <a:latin typeface="Calibri" pitchFamily="34" charset="0"/>
              </a:rPr>
              <a:t> i formulacija </a:t>
            </a:r>
            <a:r>
              <a:rPr lang="sr-Latn-CS" smtClean="0">
                <a:effectLst/>
                <a:latin typeface="Calibri" pitchFamily="34" charset="0"/>
              </a:rPr>
              <a:t>slučaja</a:t>
            </a:r>
            <a:endParaRPr lang="en-US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824536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sr-Latn-CS" sz="2800" b="1" dirty="0" smtClean="0">
                <a:latin typeface="Calibri" pitchFamily="34" charset="0"/>
              </a:rPr>
              <a:t>Sistematski i sveobuhvatni proces organizovanja i objašnjenja informacija dobijenih </a:t>
            </a:r>
            <a:r>
              <a:rPr lang="sr-Latn-CS" sz="2800" b="1" dirty="0" smtClean="0">
                <a:latin typeface="Calibri" pitchFamily="34" charset="0"/>
              </a:rPr>
              <a:t>ispitivanjem </a:t>
            </a:r>
            <a:r>
              <a:rPr lang="sr-Latn-RS" sz="2800" b="1" dirty="0" smtClean="0">
                <a:latin typeface="Calibri" pitchFamily="34" charset="0"/>
              </a:rPr>
              <a:t>pojedinca</a:t>
            </a:r>
            <a:endParaRPr lang="en-US" sz="2800" b="1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800" b="1" dirty="0" smtClean="0">
                <a:latin typeface="Calibri" pitchFamily="34" charset="0"/>
              </a:rPr>
              <a:t>Rezime studije  slučaja</a:t>
            </a:r>
            <a:r>
              <a:rPr lang="en-US" sz="2800" dirty="0" smtClean="0">
                <a:latin typeface="Calibri" pitchFamily="34" charset="0"/>
              </a:rPr>
              <a:t>: </a:t>
            </a:r>
            <a:r>
              <a:rPr lang="en-US" sz="2800" dirty="0" err="1" smtClean="0">
                <a:latin typeface="Calibri" pitchFamily="34" charset="0"/>
              </a:rPr>
              <a:t>interpretiramo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dobijene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podatke</a:t>
            </a:r>
            <a:r>
              <a:rPr lang="en-US" sz="2800" dirty="0" smtClean="0">
                <a:latin typeface="Calibri" pitchFamily="34" charset="0"/>
              </a:rPr>
              <a:t> da </a:t>
            </a:r>
            <a:r>
              <a:rPr lang="en-US" sz="2800" dirty="0" smtClean="0">
                <a:latin typeface="Calibri" pitchFamily="34" charset="0"/>
              </a:rPr>
              <a:t>bi</a:t>
            </a:r>
            <a:r>
              <a:rPr lang="sr-Latn-RS" sz="2800" dirty="0" smtClean="0">
                <a:latin typeface="Calibri" pitchFamily="34" charset="0"/>
              </a:rPr>
              <a:t>smo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napravili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koncept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sr-Latn-RS" sz="2800" dirty="0" smtClean="0">
                <a:latin typeface="Calibri" pitchFamily="34" charset="0"/>
              </a:rPr>
              <a:t>o </a:t>
            </a:r>
            <a:r>
              <a:rPr lang="en-US" sz="2800" dirty="0" smtClean="0">
                <a:latin typeface="Calibri" pitchFamily="34" charset="0"/>
              </a:rPr>
              <a:t>li</a:t>
            </a:r>
            <a:r>
              <a:rPr lang="sr-Latn-CS" sz="2800" dirty="0" smtClean="0">
                <a:latin typeface="Calibri" pitchFamily="34" charset="0"/>
              </a:rPr>
              <a:t>čnosti i hipoteze o uzrocima poremećaja</a:t>
            </a:r>
          </a:p>
          <a:p>
            <a:pPr>
              <a:spcAft>
                <a:spcPts val="600"/>
              </a:spcAft>
            </a:pPr>
            <a:r>
              <a:rPr lang="en-US" sz="2800" dirty="0" err="1" smtClean="0">
                <a:latin typeface="Calibri" pitchFamily="34" charset="0"/>
              </a:rPr>
              <a:t>Polazi</a:t>
            </a:r>
            <a:r>
              <a:rPr lang="en-US" sz="2800" dirty="0" smtClean="0">
                <a:latin typeface="Calibri" pitchFamily="34" charset="0"/>
              </a:rPr>
              <a:t> se o</a:t>
            </a:r>
            <a:r>
              <a:rPr lang="sr-Latn-CS" sz="2800" dirty="0" smtClean="0">
                <a:latin typeface="Calibri" pitchFamily="34" charset="0"/>
              </a:rPr>
              <a:t>d premise da ponašanja imaju svoje </a:t>
            </a:r>
            <a:r>
              <a:rPr lang="sr-Latn-CS" sz="2800" b="1" dirty="0" smtClean="0">
                <a:latin typeface="Calibri" pitchFamily="34" charset="0"/>
              </a:rPr>
              <a:t>uzroke, značenja i svrhu, </a:t>
            </a:r>
            <a:r>
              <a:rPr lang="sr-Latn-CS" sz="2800" dirty="0" smtClean="0">
                <a:latin typeface="Calibri" pitchFamily="34" charset="0"/>
              </a:rPr>
              <a:t>koje pokušavamo da otkrijemo (s</a:t>
            </a:r>
            <a:r>
              <a:rPr lang="en-US" sz="2800" i="1" dirty="0" err="1" smtClean="0">
                <a:latin typeface="Calibri" pitchFamily="34" charset="0"/>
              </a:rPr>
              <a:t>imptomi</a:t>
            </a:r>
            <a:r>
              <a:rPr lang="en-US" sz="2800" i="1" dirty="0" smtClean="0">
                <a:latin typeface="Calibri" pitchFamily="34" charset="0"/>
              </a:rPr>
              <a:t> </a:t>
            </a:r>
            <a:r>
              <a:rPr lang="en-US" sz="2800" i="1" dirty="0" err="1" smtClean="0">
                <a:latin typeface="Calibri" pitchFamily="34" charset="0"/>
              </a:rPr>
              <a:t>su</a:t>
            </a:r>
            <a:r>
              <a:rPr lang="en-US" sz="2800" i="1" dirty="0" smtClean="0">
                <a:latin typeface="Calibri" pitchFamily="34" charset="0"/>
              </a:rPr>
              <a:t> </a:t>
            </a:r>
            <a:r>
              <a:rPr lang="en-US" sz="2800" i="1" dirty="0" err="1" smtClean="0">
                <a:latin typeface="Calibri" pitchFamily="34" charset="0"/>
              </a:rPr>
              <a:t>pogre</a:t>
            </a:r>
            <a:r>
              <a:rPr lang="sr-Latn-CS" sz="2800" i="1" dirty="0" smtClean="0">
                <a:latin typeface="Calibri" pitchFamily="34" charset="0"/>
              </a:rPr>
              <a:t>šna rešenja problema!)</a:t>
            </a:r>
            <a:endParaRPr lang="en-US" sz="2800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800" dirty="0" smtClean="0">
                <a:latin typeface="Calibri" pitchFamily="34" charset="0"/>
              </a:rPr>
              <a:t>Kliničar operiše sakupljenim  informacijama da bi formirao </a:t>
            </a:r>
            <a:r>
              <a:rPr lang="sr-Latn-CS" sz="2800" b="1" dirty="0" smtClean="0">
                <a:latin typeface="Calibri" pitchFamily="34" charset="0"/>
              </a:rPr>
              <a:t>model razumevanje i objašnjenja </a:t>
            </a:r>
            <a:r>
              <a:rPr lang="sr-Latn-CS" sz="2800" dirty="0" smtClean="0">
                <a:latin typeface="Calibri" pitchFamily="34" charset="0"/>
              </a:rPr>
              <a:t>klijentovih </a:t>
            </a:r>
            <a:r>
              <a:rPr lang="sr-Latn-CS" sz="2800" dirty="0" smtClean="0">
                <a:latin typeface="Calibri" pitchFamily="34" charset="0"/>
              </a:rPr>
              <a:t>teškoća i predložio relevantne strategije </a:t>
            </a:r>
            <a:r>
              <a:rPr lang="sr-Latn-CS" sz="2800" b="1" dirty="0" smtClean="0">
                <a:latin typeface="Calibri" pitchFamily="34" charset="0"/>
              </a:rPr>
              <a:t>pružanja pomoći </a:t>
            </a:r>
            <a:r>
              <a:rPr lang="sr-Latn-CS" sz="2800" dirty="0" smtClean="0">
                <a:latin typeface="Calibri" pitchFamily="34" charset="0"/>
              </a:rPr>
              <a:t>(cilj, način).</a:t>
            </a:r>
            <a:endParaRPr lang="sr-Latn-CS" sz="2800" dirty="0" smtClean="0">
              <a:latin typeface="Calibri" pitchFamily="34" charset="0"/>
            </a:endParaRPr>
          </a:p>
          <a:p>
            <a:pPr>
              <a:buNone/>
            </a:pPr>
            <a:endParaRPr lang="sr-Latn-CS" sz="2800" dirty="0" smtClean="0">
              <a:latin typeface="Calibri" pitchFamily="34" charset="0"/>
            </a:endParaRPr>
          </a:p>
          <a:p>
            <a:endParaRPr lang="sr-Latn-CS" sz="3200" dirty="0" smtClean="0">
              <a:latin typeface="Calibri" pitchFamily="34" charset="0"/>
            </a:endParaRPr>
          </a:p>
          <a:p>
            <a:endParaRPr lang="sr-Latn-CS" sz="32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1233</TotalTime>
  <Words>1973</Words>
  <Application>Microsoft Office PowerPoint</Application>
  <PresentationFormat>On-screen Show (4:3)</PresentationFormat>
  <Paragraphs>204</Paragraphs>
  <Slides>28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Apothecary</vt:lpstr>
      <vt:lpstr>Integracija podataka</vt:lpstr>
      <vt:lpstr>Šta radimo posle testiranja?</vt:lpstr>
      <vt:lpstr>Važna pitanja</vt:lpstr>
      <vt:lpstr>Kliničko suđenje</vt:lpstr>
      <vt:lpstr>     Kontroverze kliničkog suđenja</vt:lpstr>
      <vt:lpstr>       Forme kliničkog suđenja u praksi</vt:lpstr>
      <vt:lpstr>Integracija podataka: dva metoda</vt:lpstr>
      <vt:lpstr>Klinički način integracije</vt:lpstr>
      <vt:lpstr>Konceptualizacija i formulacija slučaja</vt:lpstr>
      <vt:lpstr>Karakteristike kliničke konceptualizacije </vt:lpstr>
      <vt:lpstr>faze konceptualizacije slučaja</vt:lpstr>
      <vt:lpstr>    Proces interpretacije</vt:lpstr>
      <vt:lpstr>Vremenski aspekti konceptualizacije</vt:lpstr>
      <vt:lpstr>Kako dolazi do netačnih interpretacija?</vt:lpstr>
      <vt:lpstr>Diferencijalna dijagnostika</vt:lpstr>
      <vt:lpstr>Struktura kliničkog dosijea</vt:lpstr>
      <vt:lpstr>1. Osnovni podaci o ispitaniku</vt:lpstr>
      <vt:lpstr> 2. Uslovi i tok ispitivanja </vt:lpstr>
      <vt:lpstr> 3. Kratak istorijat bolesti/tegoba  </vt:lpstr>
      <vt:lpstr>4. LOBI:  Biografski podaci</vt:lpstr>
      <vt:lpstr>5. Eksplorativni/produbljeni  intervju</vt:lpstr>
      <vt:lpstr>6. Bihejvioralna  opservacija i kontakt</vt:lpstr>
      <vt:lpstr>7. VITI</vt:lpstr>
      <vt:lpstr>7. VITI</vt:lpstr>
      <vt:lpstr>8. MMPI inventar ličnosti</vt:lpstr>
      <vt:lpstr>9. Mahover  test crteža ljudske figure</vt:lpstr>
      <vt:lpstr>10. Test nedovršenih rečenica:TNR</vt:lpstr>
      <vt:lpstr>12. Nalaz i mišljenje psihologa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Integracija podataka i pisanje nalaza</dc:title>
  <dc:creator>User</dc:creator>
  <cp:lastModifiedBy>Windows User</cp:lastModifiedBy>
  <cp:revision>99</cp:revision>
  <dcterms:created xsi:type="dcterms:W3CDTF">2009-05-07T17:00:26Z</dcterms:created>
  <dcterms:modified xsi:type="dcterms:W3CDTF">2022-05-10T17:42:47Z</dcterms:modified>
</cp:coreProperties>
</file>