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62" r:id="rId2"/>
    <p:sldId id="263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1363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11E10-1A4F-4DA0-B9CF-5C2FDF124B2E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B57CA-D61F-4B4A-9B1D-BD547BC584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4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Definicija – videti Član 2</a:t>
            </a:r>
          </a:p>
          <a:p>
            <a:r>
              <a:rPr lang="sr-Latn-RS" dirty="0" smtClean="0"/>
              <a:t>Oblici stručnog usavršavanja</a:t>
            </a:r>
            <a:r>
              <a:rPr lang="sr-Latn-RS" baseline="0" dirty="0" smtClean="0"/>
              <a:t> – videti Član 4, Član 6, Član 7</a:t>
            </a:r>
          </a:p>
          <a:p>
            <a:r>
              <a:rPr lang="sr-Latn-RS" baseline="0" dirty="0" smtClean="0"/>
              <a:t>Elementi programa – videti Član 8</a:t>
            </a:r>
          </a:p>
          <a:p>
            <a:r>
              <a:rPr lang="sr-Latn-RS" baseline="0" dirty="0" smtClean="0"/>
              <a:t>Elementi konkursne dokumentacije – videti Član 11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B57CA-D61F-4B4A-9B1D-BD547BC584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482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RS" dirty="0" smtClean="0"/>
              <a:t>Izmene proistekle iz pandemije i potrebe za onlajn</a:t>
            </a:r>
            <a:r>
              <a:rPr lang="sr-Latn-RS" baseline="0" dirty="0" smtClean="0"/>
              <a:t> nastavom – videti </a:t>
            </a:r>
            <a:r>
              <a:rPr lang="sr-Latn-RS" dirty="0" smtClean="0"/>
              <a:t>Član 9, Član 14, Član 11</a:t>
            </a:r>
          </a:p>
          <a:p>
            <a:r>
              <a:rPr lang="sr-Latn-RS" dirty="0" smtClean="0"/>
              <a:t>Portofilio –</a:t>
            </a:r>
            <a:r>
              <a:rPr lang="sr-Latn-RS" baseline="0" dirty="0" smtClean="0"/>
              <a:t> videti Član 16</a:t>
            </a:r>
          </a:p>
          <a:p>
            <a:r>
              <a:rPr lang="sr-Latn-RS" baseline="0" dirty="0" smtClean="0"/>
              <a:t>Zahtev za obaveznim usavršavanjem – videti Član 22 i Član 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B57CA-D61F-4B4A-9B1D-BD547BC584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2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4594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372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04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981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41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602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65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0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152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6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385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CCC6725-EE23-4C85-8601-1FC1D2172FD8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1BA4160-4976-4F8A-9CF8-C0F053568B1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03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zuov.gov.rs/novi-pravilnik-o-stalnom-strucnom-usavrsavanju-i-napredovanju-u-zvanja-nastavnika-vaspitaca-i-strucnih-saradnika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097281" y="1484671"/>
            <a:ext cx="10058400" cy="13863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500" dirty="0" err="1" smtClean="0">
                <a:latin typeface="inherit"/>
              </a:rPr>
              <a:t>Pravilnik</a:t>
            </a:r>
            <a:r>
              <a:rPr lang="sr-Latn-RS" sz="8500" dirty="0" smtClean="0">
                <a:latin typeface="inherit"/>
              </a:rPr>
              <a:t> 2021</a:t>
            </a:r>
            <a:endParaRPr lang="en-US" sz="8500" dirty="0" smtClean="0">
              <a:latin typeface="inherit"/>
            </a:endParaRPr>
          </a:p>
          <a:p>
            <a:r>
              <a:rPr lang="en-US" sz="6000" dirty="0" smtClean="0">
                <a:latin typeface="inherit"/>
              </a:rPr>
              <a:t>- </a:t>
            </a:r>
            <a:r>
              <a:rPr lang="en-US" sz="6000" dirty="0" err="1" smtClean="0">
                <a:latin typeface="inherit"/>
              </a:rPr>
              <a:t>osvrt</a:t>
            </a:r>
            <a:r>
              <a:rPr lang="en-US" sz="6000" dirty="0" smtClean="0">
                <a:latin typeface="inherit"/>
              </a:rPr>
              <a:t> </a:t>
            </a:r>
            <a:r>
              <a:rPr lang="en-US" sz="6000" dirty="0" err="1" smtClean="0">
                <a:latin typeface="inherit"/>
              </a:rPr>
              <a:t>na</a:t>
            </a:r>
            <a:r>
              <a:rPr lang="en-US" sz="6000" dirty="0" smtClean="0">
                <a:latin typeface="inherit"/>
              </a:rPr>
              <a:t> </a:t>
            </a:r>
            <a:r>
              <a:rPr lang="en-US" sz="6000" dirty="0" err="1" smtClean="0">
                <a:latin typeface="inherit"/>
              </a:rPr>
              <a:t>izmene</a:t>
            </a:r>
            <a:r>
              <a:rPr lang="sr-Latn-RS" sz="6000" dirty="0" smtClean="0">
                <a:latin typeface="inherit"/>
              </a:rPr>
              <a:t> </a:t>
            </a:r>
            <a:r>
              <a:rPr lang="en-US" sz="6000" dirty="0" smtClean="0">
                <a:latin typeface="inherit"/>
              </a:rPr>
              <a:t>-</a:t>
            </a:r>
            <a:endParaRPr lang="en-US" sz="6000" dirty="0">
              <a:latin typeface="inherit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1097281" y="4041059"/>
            <a:ext cx="10058400" cy="1620714"/>
          </a:xfrm>
          <a:prstGeom prst="rect">
            <a:avLst/>
          </a:prstGeom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inherit"/>
              </a:rPr>
              <a:t>Pravilnik</a:t>
            </a:r>
            <a:r>
              <a:rPr lang="en-US" dirty="0" smtClean="0">
                <a:latin typeface="inherit"/>
              </a:rPr>
              <a:t> o </a:t>
            </a:r>
            <a:r>
              <a:rPr lang="en-US" dirty="0" err="1" smtClean="0">
                <a:latin typeface="inherit"/>
              </a:rPr>
              <a:t>stalnom</a:t>
            </a:r>
            <a:r>
              <a:rPr lang="en-US" dirty="0" smtClean="0">
                <a:latin typeface="inherit"/>
              </a:rPr>
              <a:t> </a:t>
            </a:r>
            <a:r>
              <a:rPr lang="en-US" dirty="0" err="1" smtClean="0">
                <a:latin typeface="inherit"/>
              </a:rPr>
              <a:t>stru</a:t>
            </a:r>
            <a:r>
              <a:rPr lang="sr-Latn-RS" dirty="0" smtClean="0">
                <a:latin typeface="inherit"/>
              </a:rPr>
              <a:t>čnom usavršavanju i napredovanju u zvanja nastavnika, vaspitača i stručnih saradnika - Službeni glasnik rs, broj 109 od 19. novembra 2021. </a:t>
            </a:r>
          </a:p>
          <a:p>
            <a:r>
              <a:rPr lang="en-US" dirty="0" smtClean="0">
                <a:latin typeface="inherit"/>
                <a:hlinkClick r:id="rId2"/>
              </a:rPr>
              <a:t>https://zuov.gov.rs/novi-pravilnik-o-stalnom-strucnom-usavrsavanju-i-napredovanju-u-zvanja-nastavnika-vaspitaca-i-strucnih-saradnika/</a:t>
            </a:r>
            <a:r>
              <a:rPr lang="sr-Latn-RS" dirty="0" smtClean="0">
                <a:latin typeface="inherit"/>
              </a:rPr>
              <a:t> </a:t>
            </a:r>
            <a:endParaRPr lang="en-US" dirty="0"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222193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0105" y="860486"/>
            <a:ext cx="1121860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rgbClr val="000000"/>
                </a:solidFill>
                <a:latin typeface="inherit"/>
              </a:rPr>
              <a:t>Definicija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profesionalnog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razvoja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proširena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je time da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nije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samo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razvijanje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kompetencija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već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  <a:r>
              <a:rPr lang="en-US" u="sng" dirty="0" err="1">
                <a:solidFill>
                  <a:srgbClr val="000000"/>
                </a:solidFill>
                <a:latin typeface="inherit"/>
              </a:rPr>
              <a:t>kontiunirano</a:t>
            </a:r>
            <a:r>
              <a:rPr lang="en-US" u="sng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u="sng" dirty="0" err="1">
                <a:solidFill>
                  <a:srgbClr val="000000"/>
                </a:solidFill>
                <a:latin typeface="inherit"/>
              </a:rPr>
              <a:t>preispitivanje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razvijanje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kompetencija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  <a:endParaRPr lang="sr-Latn-RS" dirty="0" smtClean="0">
              <a:solidFill>
                <a:srgbClr val="000000"/>
              </a:solidFill>
              <a:latin typeface="inherit"/>
            </a:endParaRPr>
          </a:p>
          <a:p>
            <a:pPr algn="just">
              <a:buClr>
                <a:schemeClr val="accent2"/>
              </a:buClr>
            </a:pPr>
            <a:endParaRPr lang="en-US" b="0" i="0" dirty="0" smtClean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b="1" dirty="0" smtClean="0">
                <a:solidFill>
                  <a:srgbClr val="000000"/>
                </a:solidFill>
                <a:latin typeface="inherit"/>
              </a:rPr>
              <a:t>Te</a:t>
            </a:r>
            <a:r>
              <a:rPr lang="en-US" b="1" dirty="0" err="1" smtClean="0">
                <a:solidFill>
                  <a:srgbClr val="000000"/>
                </a:solidFill>
                <a:latin typeface="inherit"/>
              </a:rPr>
              <a:t>rminologija</a:t>
            </a:r>
            <a:r>
              <a:rPr lang="en-US" b="1" dirty="0" smtClean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koja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se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koristi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umesto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nastavnici</a:t>
            </a:r>
            <a:r>
              <a:rPr lang="en-US" i="1" dirty="0">
                <a:solidFill>
                  <a:srgbClr val="000000"/>
                </a:solidFill>
                <a:latin typeface="inherit"/>
              </a:rPr>
              <a:t>, 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vaspitači</a:t>
            </a:r>
            <a:r>
              <a:rPr lang="en-US" i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i</a:t>
            </a:r>
            <a:r>
              <a:rPr lang="en-US" i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stručni</a:t>
            </a:r>
            <a:r>
              <a:rPr lang="en-US" i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saradnici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koristi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paralelno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z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aposleni</a:t>
            </a:r>
            <a:r>
              <a:rPr lang="en-US" i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na</a:t>
            </a:r>
            <a:r>
              <a:rPr lang="en-US" i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poslovima</a:t>
            </a:r>
            <a:r>
              <a:rPr lang="en-US" i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obrazovanja</a:t>
            </a:r>
            <a:r>
              <a:rPr lang="en-US" i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i</a:t>
            </a:r>
            <a:r>
              <a:rPr lang="en-US" i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inherit"/>
              </a:rPr>
              <a:t>vaspitanja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</a:p>
          <a:p>
            <a:pPr marL="285750" indent="-285750"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rgbClr val="000000"/>
                </a:solidFill>
                <a:latin typeface="inherit"/>
              </a:rPr>
              <a:t>Oblici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stručnog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usavršavanja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drugačije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klasifikovani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  <a:r>
              <a:rPr lang="en-US" dirty="0" smtClean="0">
                <a:solidFill>
                  <a:srgbClr val="000000"/>
                </a:solidFill>
                <a:latin typeface="inherit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inherit"/>
              </a:rPr>
              <a:t>stru</a:t>
            </a:r>
            <a:r>
              <a:rPr lang="sr-Latn-RS" dirty="0" smtClean="0">
                <a:solidFill>
                  <a:srgbClr val="000000"/>
                </a:solidFill>
                <a:latin typeface="inherit"/>
              </a:rPr>
              <a:t>čno usavršavanje u ustanovi i van ustanove)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RS" b="1" dirty="0" smtClean="0">
              <a:solidFill>
                <a:srgbClr val="000000"/>
              </a:solidFill>
              <a:latin typeface="inherit"/>
            </a:endParaRPr>
          </a:p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b="1" dirty="0" err="1" smtClean="0">
                <a:solidFill>
                  <a:srgbClr val="000000"/>
                </a:solidFill>
                <a:latin typeface="inherit"/>
              </a:rPr>
              <a:t>Elementi</a:t>
            </a:r>
            <a:r>
              <a:rPr lang="en-US" b="1" dirty="0" smtClean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programa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su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unapređeni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dodato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je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ispitivanje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obrazovnih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potreba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prikaz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istraživanja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koja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ukazuju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da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predloženi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program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vodi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postizanju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ishoda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očekivani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efekti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obuke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način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pružanja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podrške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polaznicima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primeni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naučenog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, reference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organizatora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autora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inherit"/>
              </a:rPr>
              <a:t>realizatora</a:t>
            </a:r>
            <a:r>
              <a:rPr lang="sr-Latn-R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inherit"/>
              </a:rPr>
              <a:t>(</a:t>
            </a:r>
            <a:r>
              <a:rPr lang="en-US" dirty="0" err="1" smtClean="0">
                <a:solidFill>
                  <a:srgbClr val="000000"/>
                </a:solidFill>
                <a:latin typeface="inherit"/>
              </a:rPr>
              <a:t>neki</a:t>
            </a:r>
            <a:r>
              <a:rPr lang="en-US" dirty="0" smtClean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od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ovih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elemenata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pre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bili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samo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konkursnoj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dokumentaciji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, a ne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kao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obavezni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elementi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programa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) </a:t>
            </a:r>
            <a:endParaRPr lang="sr-Latn-RS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RS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b="1" dirty="0" err="1" smtClean="0">
                <a:solidFill>
                  <a:srgbClr val="000000"/>
                </a:solidFill>
                <a:latin typeface="inherit"/>
              </a:rPr>
              <a:t>Elementi</a:t>
            </a:r>
            <a:r>
              <a:rPr lang="en-US" b="1" dirty="0" smtClean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konkursne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dokumentacije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takođe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unapređeni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tako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da se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naglašava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kontinuirano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unapređivanje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realizovanih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obuka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osnovu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evaluacije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15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8091" y="1115956"/>
            <a:ext cx="10815484" cy="3272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inherit"/>
              </a:rPr>
              <a:t>Uvedene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neke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izmene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proistekle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iz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pandemije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odnosno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potrebe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za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onlajn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nastavom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primer,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onlajn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obuke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sada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mogu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ali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ne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moraju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da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imaju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deo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koji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ostvaruje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neposredno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nekad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morale da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imaju</a:t>
            </a:r>
            <a:r>
              <a:rPr lang="en-US" dirty="0" smtClean="0">
                <a:solidFill>
                  <a:srgbClr val="000000"/>
                </a:solidFill>
                <a:latin typeface="inherit"/>
              </a:rPr>
              <a:t>);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programi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stručni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skupovi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koji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odobreni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za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neposredno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izvođenje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izuzetnim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okolnostima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mogu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da se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realizuju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onlajn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ako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Zavod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inherit"/>
              </a:rPr>
              <a:t>odobri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;</a:t>
            </a:r>
            <a:r>
              <a:rPr lang="en-US" dirty="0" smtClean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u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konkursnoj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dokumentaciji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dodati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neki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elementi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vezani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za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onlajn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okruženje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  <a:endParaRPr lang="sr-Latn-RS" dirty="0">
              <a:solidFill>
                <a:srgbClr val="000000"/>
              </a:solidFill>
              <a:latin typeface="inherit"/>
            </a:endParaRPr>
          </a:p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inherit"/>
            </a:endParaRPr>
          </a:p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inherit"/>
              </a:rPr>
              <a:t>Proširen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je 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portfolio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nastavnika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</a:p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RS" dirty="0">
              <a:solidFill>
                <a:srgbClr val="000000"/>
              </a:solidFill>
              <a:latin typeface="inherit"/>
            </a:endParaRPr>
          </a:p>
          <a:p>
            <a:pPr marL="285750" indent="-285750" algn="just">
              <a:spcAft>
                <a:spcPts val="8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rgbClr val="000000"/>
                </a:solidFill>
                <a:latin typeface="inherit"/>
              </a:rPr>
              <a:t>Smanjen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je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zahtev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za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obaveznim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inherit"/>
              </a:rPr>
              <a:t>usavršavanjem</a:t>
            </a:r>
            <a:r>
              <a:rPr lang="en-US" b="1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–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izbačen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je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zahtev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za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100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bodova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toku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5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godina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;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akcenat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je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stavljen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pohađanje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različitih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oblika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inherit"/>
              </a:rPr>
              <a:t>više</a:t>
            </a:r>
            <a:r>
              <a:rPr lang="en-US" dirty="0" smtClean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na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usavršavanje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 u </a:t>
            </a:r>
            <a:r>
              <a:rPr lang="en-US" dirty="0" err="1">
                <a:solidFill>
                  <a:srgbClr val="000000"/>
                </a:solidFill>
                <a:latin typeface="inherit"/>
              </a:rPr>
              <a:t>ustanovi</a:t>
            </a:r>
            <a:r>
              <a:rPr lang="en-US" dirty="0">
                <a:solidFill>
                  <a:srgbClr val="000000"/>
                </a:solidFill>
                <a:latin typeface="inheri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0029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</TotalTime>
  <Words>192</Words>
  <Application>Microsoft Office PowerPoint</Application>
  <PresentationFormat>Custom</PresentationFormat>
  <Paragraphs>28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Retrospect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Neda Cairovic</dc:creator>
  <cp:lastModifiedBy>Violeta</cp:lastModifiedBy>
  <cp:revision>9</cp:revision>
  <dcterms:created xsi:type="dcterms:W3CDTF">2021-11-24T10:22:40Z</dcterms:created>
  <dcterms:modified xsi:type="dcterms:W3CDTF">2023-11-19T16:22:29Z</dcterms:modified>
</cp:coreProperties>
</file>