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7"/>
  </p:notesMasterIdLst>
  <p:handoutMasterIdLst>
    <p:handoutMasterId r:id="rId48"/>
  </p:handoutMasterIdLst>
  <p:sldIdLst>
    <p:sldId id="256" r:id="rId2"/>
    <p:sldId id="277" r:id="rId3"/>
    <p:sldId id="343" r:id="rId4"/>
    <p:sldId id="306" r:id="rId5"/>
    <p:sldId id="285" r:id="rId6"/>
    <p:sldId id="263" r:id="rId7"/>
    <p:sldId id="342" r:id="rId8"/>
    <p:sldId id="309" r:id="rId9"/>
    <p:sldId id="310" r:id="rId10"/>
    <p:sldId id="313" r:id="rId11"/>
    <p:sldId id="314" r:id="rId12"/>
    <p:sldId id="315" r:id="rId13"/>
    <p:sldId id="316" r:id="rId14"/>
    <p:sldId id="317" r:id="rId15"/>
    <p:sldId id="319" r:id="rId16"/>
    <p:sldId id="320" r:id="rId17"/>
    <p:sldId id="321" r:id="rId18"/>
    <p:sldId id="322" r:id="rId19"/>
    <p:sldId id="326" r:id="rId20"/>
    <p:sldId id="303" r:id="rId21"/>
    <p:sldId id="327" r:id="rId22"/>
    <p:sldId id="328" r:id="rId23"/>
    <p:sldId id="329" r:id="rId24"/>
    <p:sldId id="331" r:id="rId25"/>
    <p:sldId id="332" r:id="rId26"/>
    <p:sldId id="333" r:id="rId27"/>
    <p:sldId id="334" r:id="rId28"/>
    <p:sldId id="335" r:id="rId29"/>
    <p:sldId id="336" r:id="rId30"/>
    <p:sldId id="337" r:id="rId31"/>
    <p:sldId id="338" r:id="rId32"/>
    <p:sldId id="344" r:id="rId33"/>
    <p:sldId id="291" r:id="rId34"/>
    <p:sldId id="296" r:id="rId35"/>
    <p:sldId id="292" r:id="rId36"/>
    <p:sldId id="268" r:id="rId37"/>
    <p:sldId id="304" r:id="rId38"/>
    <p:sldId id="297" r:id="rId39"/>
    <p:sldId id="279" r:id="rId40"/>
    <p:sldId id="287" r:id="rId41"/>
    <p:sldId id="305" r:id="rId42"/>
    <p:sldId id="301" r:id="rId43"/>
    <p:sldId id="302" r:id="rId44"/>
    <p:sldId id="282" r:id="rId45"/>
    <p:sldId id="293" r:id="rId4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48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22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22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3E04E49-9CB9-4563-9B23-3ABAE89FF76F}" type="slidenum">
              <a:rPr lang="en-US"/>
              <a:pPr>
                <a:defRPr/>
              </a:pPr>
              <a:t>‹#›</a:t>
            </a:fld>
            <a:endParaRPr lang="en-US"/>
          </a:p>
        </p:txBody>
      </p:sp>
    </p:spTree>
    <p:extLst>
      <p:ext uri="{BB962C8B-B14F-4D97-AF65-F5344CB8AC3E}">
        <p14:creationId xmlns:p14="http://schemas.microsoft.com/office/powerpoint/2010/main" val="2932390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59DE453-2B57-4023-9B99-A0CDBF55CD04}" type="datetimeFigureOut">
              <a:rPr lang="en-US"/>
              <a:pPr>
                <a:defRPr/>
              </a:pPr>
              <a:t>5/4/2022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84C3BF7-E97F-40E5-9E14-1522E9B89024}" type="slidenum">
              <a:rPr lang="en-US"/>
              <a:pPr>
                <a:defRPr/>
              </a:pPr>
              <a:t>‹#›</a:t>
            </a:fld>
            <a:endParaRPr lang="en-US"/>
          </a:p>
        </p:txBody>
      </p:sp>
    </p:spTree>
    <p:extLst>
      <p:ext uri="{BB962C8B-B14F-4D97-AF65-F5344CB8AC3E}">
        <p14:creationId xmlns:p14="http://schemas.microsoft.com/office/powerpoint/2010/main" val="10188805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B0CDE3-3117-4700-AFBA-1279A4B7677C}"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886BDC-9038-4308-A662-0EED2CBC3FDF}" type="slidenum">
              <a:rPr lang="en-US" smtClean="0"/>
              <a:pPr/>
              <a:t>45</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43011" name="Rectangle 3"/>
          <p:cNvSpPr>
            <a:spLocks noGrp="1"/>
          </p:cNvSpPr>
          <p:nvPr>
            <p:ph type="body" idx="1"/>
          </p:nvPr>
        </p:nvSpPr>
        <p:spPr bwMode="auto">
          <a:noFill/>
        </p:spPr>
        <p:txBody>
          <a:bodyPr wrap="square" numCol="1" anchor="t" anchorCtr="0" compatLnSpc="1">
            <a:prstTxWarp prst="textNoShape">
              <a:avLst/>
            </a:prstTxWarp>
          </a:bodyPr>
          <a:lstStyle/>
          <a:p>
            <a:endParaRPr lang="en-US" b="1"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401A62-AB0C-47A1-8EE2-EEBDD2CBE1D2}"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A9643D2-8415-42E3-A702-BB0C8CCC834A}"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84C3BF7-E97F-40E5-9E14-1522E9B89024}" type="slidenum">
              <a:rPr lang="en-US" smtClean="0"/>
              <a:pPr>
                <a:defRPr/>
              </a:pPr>
              <a:t>20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sr-Latn-RS" dirty="0" smtClean="0"/>
          </a:p>
          <a:p>
            <a:endParaRPr lang="en-US" dirty="0"/>
          </a:p>
        </p:txBody>
      </p:sp>
      <p:sp>
        <p:nvSpPr>
          <p:cNvPr id="4" name="Slide Number Placeholder 3"/>
          <p:cNvSpPr>
            <a:spLocks noGrp="1"/>
          </p:cNvSpPr>
          <p:nvPr>
            <p:ph type="sldNum" sz="quarter" idx="10"/>
          </p:nvPr>
        </p:nvSpPr>
        <p:spPr/>
        <p:txBody>
          <a:bodyPr/>
          <a:lstStyle/>
          <a:p>
            <a:pPr>
              <a:defRPr/>
            </a:pPr>
            <a:fld id="{984C3BF7-E97F-40E5-9E14-1522E9B89024}" type="slidenum">
              <a:rPr lang="en-US" smtClean="0"/>
              <a:pPr>
                <a:defRPr/>
              </a:pPr>
              <a:t>33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DFCFF3-AFF8-4C89-956C-F42FB88B705F}" type="slidenum">
              <a:rPr lang="en-US" smtClean="0"/>
              <a:pPr/>
              <a:t>36</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50179" name="Rectangle 3"/>
          <p:cNvSpPr>
            <a:spLocks noGrp="1"/>
          </p:cNvSpPr>
          <p:nvPr>
            <p:ph type="body" idx="1"/>
          </p:nvPr>
        </p:nvSpPr>
        <p:spPr bwMode="auto">
          <a:noFill/>
        </p:spPr>
        <p:txBody>
          <a:bodyPr wrap="square" numCol="1" anchor="t" anchorCtr="0" compatLnSpc="1">
            <a:prstTxWarp prst="textNoShape">
              <a:avLst/>
            </a:prstTxWarp>
          </a:bodyPr>
          <a:lstStyle/>
          <a:p>
            <a:r>
              <a:rPr lang="sr-Latn-CS" smtClean="0">
                <a:latin typeface="Arial" charset="0"/>
              </a:rPr>
              <a:t>* </a:t>
            </a:r>
            <a:endParaRPr 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en-US" b="1"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4E4FB7E-289D-4F50-8BC2-80BD686CE458}"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440C516-F65F-495F-AF5B-727DA3181DF9}"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D9C3B68-9F6C-49DF-9226-C6E75B414BC4}"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A27D7A-BE98-43DB-A072-43B46502766B}"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5486401"/>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3852864"/>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15C4CC8-AC5E-4BAC-B77B-3F90784B8521}"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56F0C53-9F50-4148-AD6F-0E1CA26068B7}"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FA634E8-9841-40F8-8247-DD0DC2D05323}"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AF6DABE-1497-4472-AF61-75CC58A57CE6}"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F6E0CEE-F0D6-46DF-A4D0-E03DE7888E65}"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801"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AF65CA6-3A7A-43BA-97A7-E80C10F237F3}" type="slidenum">
              <a:rPr lang="en-US" smtClean="0"/>
              <a:pPr>
                <a:defRPr/>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1"/>
          </p:nvPr>
        </p:nvSpPr>
        <p:spPr/>
        <p:txBody>
          <a:bodyPr/>
          <a:lstStyle/>
          <a:p>
            <a:pPr>
              <a:defRPr/>
            </a:pPr>
            <a:fld id="{5FD2B356-3DF0-4FA8-A9C2-1F44FB6CDBDE}" type="slidenum">
              <a:rPr lang="en-US" smtClean="0"/>
              <a:pPr>
                <a:defRPr/>
              </a:pPr>
              <a:t>‹#›</a:t>
            </a:fld>
            <a:endParaRPr lang="en-US"/>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72148B80-296A-4C4F-B360-192E636BBB32}" type="slidenum">
              <a:rPr lang="en-US" smtClean="0"/>
              <a:pPr>
                <a:defRPr/>
              </a:pPr>
              <a:t>‹#›</a:t>
            </a:fld>
            <a:endParaRPr lang="en-US"/>
          </a:p>
        </p:txBody>
      </p:sp>
      <p:sp>
        <p:nvSpPr>
          <p:cNvPr id="5" name="Footer Placeholder 4"/>
          <p:cNvSpPr>
            <a:spLocks noGrp="1"/>
          </p:cNvSpPr>
          <p:nvPr>
            <p:ph type="ftr" sz="quarter" idx="3"/>
          </p:nvPr>
        </p:nvSpPr>
        <p:spPr>
          <a:xfrm rot="16200000">
            <a:off x="7586912"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7551353"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905001"/>
            <a:ext cx="7848600" cy="2593975"/>
          </a:xfrm>
        </p:spPr>
        <p:txBody>
          <a:bodyPr>
            <a:normAutofit/>
          </a:bodyPr>
          <a:lstStyle/>
          <a:p>
            <a:pPr eaLnBrk="1" hangingPunct="1"/>
            <a:r>
              <a:rPr lang="en-US" dirty="0" smtClean="0">
                <a:latin typeface="Arial Black" pitchFamily="34" charset="0"/>
              </a:rPr>
              <a:t/>
            </a:r>
            <a:br>
              <a:rPr lang="en-US" dirty="0" smtClean="0">
                <a:latin typeface="Arial Black" pitchFamily="34" charset="0"/>
              </a:rPr>
            </a:br>
            <a:r>
              <a:rPr lang="en-US" sz="4900" dirty="0" smtClean="0">
                <a:effectLst/>
                <a:latin typeface="Calibri" pitchFamily="34" charset="0"/>
                <a:cs typeface="Arial" pitchFamily="34" charset="0"/>
              </a:rPr>
              <a:t>Test </a:t>
            </a:r>
            <a:r>
              <a:rPr lang="en-US" sz="4900" dirty="0" err="1" smtClean="0">
                <a:effectLst/>
                <a:latin typeface="Calibri" pitchFamily="34" charset="0"/>
                <a:cs typeface="Arial" pitchFamily="34" charset="0"/>
              </a:rPr>
              <a:t>nedovr</a:t>
            </a:r>
            <a:r>
              <a:rPr lang="sr-Latn-CS" sz="4900" dirty="0" smtClean="0">
                <a:effectLst/>
                <a:latin typeface="Calibri" pitchFamily="34" charset="0"/>
                <a:cs typeface="Arial" pitchFamily="34" charset="0"/>
              </a:rPr>
              <a:t>šenih rečenica- </a:t>
            </a:r>
            <a:r>
              <a:rPr lang="en-US" sz="4900" dirty="0" smtClean="0">
                <a:effectLst/>
                <a:latin typeface="Calibri" pitchFamily="34" charset="0"/>
                <a:cs typeface="Arial" pitchFamily="34" charset="0"/>
              </a:rPr>
              <a:t>TNR </a:t>
            </a:r>
          </a:p>
        </p:txBody>
      </p:sp>
      <p:sp>
        <p:nvSpPr>
          <p:cNvPr id="2051" name="Subtitle 2"/>
          <p:cNvSpPr>
            <a:spLocks noGrp="1"/>
          </p:cNvSpPr>
          <p:nvPr>
            <p:ph type="subTitle" idx="1"/>
          </p:nvPr>
        </p:nvSpPr>
        <p:spPr/>
        <p:txBody>
          <a:bodyPr>
            <a:normAutofit/>
          </a:bodyPr>
          <a:lstStyle/>
          <a:p>
            <a:pPr eaLnBrk="1" hangingPunct="1"/>
            <a:endParaRPr lang="en-US" dirty="0" smtClean="0"/>
          </a:p>
          <a:p>
            <a:pPr eaLnBrk="1" hangingPunct="1"/>
            <a:endParaRPr lang="en-US" sz="2400" dirty="0" smtClean="0">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
            </a:r>
            <a:r>
              <a:rPr lang="x-none" dirty="0" smtClean="0"/>
              <a:t>redmet procene</a:t>
            </a:r>
            <a:endParaRPr lang="en-US" dirty="0"/>
          </a:p>
        </p:txBody>
      </p:sp>
      <p:sp>
        <p:nvSpPr>
          <p:cNvPr id="3" name="Content Placeholder 2"/>
          <p:cNvSpPr>
            <a:spLocks noGrp="1"/>
          </p:cNvSpPr>
          <p:nvPr>
            <p:ph idx="1"/>
          </p:nvPr>
        </p:nvSpPr>
        <p:spPr>
          <a:xfrm>
            <a:off x="457200" y="1600200"/>
            <a:ext cx="7467600" cy="4800600"/>
          </a:xfrm>
        </p:spPr>
        <p:txBody>
          <a:bodyPr>
            <a:normAutofit/>
          </a:bodyPr>
          <a:lstStyle/>
          <a:p>
            <a:r>
              <a:rPr lang="en-US" dirty="0" smtClean="0"/>
              <a:t>T</a:t>
            </a:r>
            <a:r>
              <a:rPr lang="x-none" dirty="0" smtClean="0"/>
              <a:t>radicionalno je definisan kao ličnost</a:t>
            </a:r>
          </a:p>
          <a:p>
            <a:r>
              <a:rPr lang="en-US" dirty="0" smtClean="0"/>
              <a:t>S</a:t>
            </a:r>
            <a:r>
              <a:rPr lang="x-none" smtClean="0"/>
              <a:t>ada</a:t>
            </a:r>
            <a:r>
              <a:rPr lang="sr-Latn-CS" dirty="0" smtClean="0"/>
              <a:t> je predmet</a:t>
            </a:r>
            <a:r>
              <a:rPr lang="x-none" smtClean="0"/>
              <a:t> </a:t>
            </a:r>
            <a:r>
              <a:rPr lang="x-none" b="1" dirty="0" smtClean="0"/>
              <a:t>životna  tema </a:t>
            </a:r>
            <a:r>
              <a:rPr lang="x-none" dirty="0" smtClean="0"/>
              <a:t>i prema njoj iskazan </a:t>
            </a:r>
            <a:r>
              <a:rPr lang="x-none" b="1" dirty="0" smtClean="0"/>
              <a:t>personalni stav</a:t>
            </a:r>
          </a:p>
          <a:p>
            <a:r>
              <a:rPr lang="x-none" b="1" dirty="0" smtClean="0"/>
              <a:t>Tema</a:t>
            </a:r>
            <a:r>
              <a:rPr lang="x-none" dirty="0" smtClean="0"/>
              <a:t> je “dinamička jedinica </a:t>
            </a:r>
            <a:r>
              <a:rPr lang="x-none" smtClean="0"/>
              <a:t>koja n</a:t>
            </a:r>
            <a:r>
              <a:rPr lang="sr-Latn-CS" dirty="0" smtClean="0"/>
              <a:t>a</a:t>
            </a:r>
            <a:r>
              <a:rPr lang="x-none" smtClean="0"/>
              <a:t>st</a:t>
            </a:r>
            <a:r>
              <a:rPr lang="sr-Latn-CS" dirty="0" smtClean="0"/>
              <a:t>a</a:t>
            </a:r>
            <a:r>
              <a:rPr lang="x-none" smtClean="0"/>
              <a:t>je </a:t>
            </a:r>
            <a:r>
              <a:rPr lang="x-none" dirty="0" smtClean="0"/>
              <a:t>iz </a:t>
            </a:r>
            <a:r>
              <a:rPr lang="x-none" smtClean="0"/>
              <a:t>susreta odre</a:t>
            </a:r>
            <a:r>
              <a:rPr lang="sr-Latn-RS" dirty="0" smtClean="0"/>
              <a:t>đ</a:t>
            </a:r>
            <a:r>
              <a:rPr lang="x-none" smtClean="0"/>
              <a:t>ene </a:t>
            </a:r>
            <a:r>
              <a:rPr lang="x-none" dirty="0" smtClean="0"/>
              <a:t>potrebe i </a:t>
            </a:r>
            <a:r>
              <a:rPr lang="x-none" smtClean="0"/>
              <a:t>odredjenih spol</a:t>
            </a:r>
            <a:r>
              <a:rPr lang="sr-Latn-CS" dirty="0" smtClean="0"/>
              <a:t>j</a:t>
            </a:r>
            <a:r>
              <a:rPr lang="x-none" smtClean="0"/>
              <a:t>nih </a:t>
            </a:r>
            <a:r>
              <a:rPr lang="x-none" dirty="0" smtClean="0"/>
              <a:t>uticaja (pritisaka) na </a:t>
            </a:r>
            <a:r>
              <a:rPr lang="x-none" smtClean="0"/>
              <a:t>ličnost </a:t>
            </a:r>
            <a:r>
              <a:rPr lang="sr-Latn-CS" dirty="0" smtClean="0"/>
              <a:t>“ (Marejeva definicija)</a:t>
            </a:r>
          </a:p>
          <a:p>
            <a:r>
              <a:rPr lang="sr-Latn-CS" dirty="0" smtClean="0"/>
              <a:t>Nov prilog opisivanju psihologije ličnosti, različito od crta </a:t>
            </a:r>
          </a:p>
          <a:p>
            <a:r>
              <a:rPr lang="x-none" smtClean="0"/>
              <a:t>Marey</a:t>
            </a:r>
            <a:r>
              <a:rPr lang="sr-Latn-CS" dirty="0" smtClean="0"/>
              <a:t>: </a:t>
            </a:r>
            <a:r>
              <a:rPr lang="x-none" smtClean="0"/>
              <a:t>biografija svake </a:t>
            </a:r>
            <a:r>
              <a:rPr lang="x-none" dirty="0" smtClean="0"/>
              <a:t>osobe </a:t>
            </a:r>
            <a:r>
              <a:rPr lang="x-none" smtClean="0"/>
              <a:t>može </a:t>
            </a:r>
            <a:r>
              <a:rPr lang="sr-Latn-CS" dirty="0" smtClean="0"/>
              <a:t>se </a:t>
            </a:r>
            <a:r>
              <a:rPr lang="x-none" smtClean="0"/>
              <a:t>predstaviti </a:t>
            </a:r>
            <a:r>
              <a:rPr lang="x-none" dirty="0" smtClean="0"/>
              <a:t>kao razvojna putanja životnih tema</a:t>
            </a:r>
          </a:p>
          <a:p>
            <a:r>
              <a:rPr lang="x-none" dirty="0" smtClean="0"/>
              <a:t>Ličnost se </a:t>
            </a:r>
            <a:r>
              <a:rPr lang="x-none" smtClean="0"/>
              <a:t>alternativno odredj</a:t>
            </a:r>
            <a:r>
              <a:rPr lang="sr-Latn-CS" dirty="0" smtClean="0"/>
              <a:t>ujenju kao</a:t>
            </a:r>
            <a:r>
              <a:rPr lang="x-none" smtClean="0"/>
              <a:t> sklop</a:t>
            </a:r>
            <a:r>
              <a:rPr lang="sr-Latn-CS" dirty="0" smtClean="0"/>
              <a:t>a</a:t>
            </a:r>
            <a:r>
              <a:rPr lang="x-none" smtClean="0"/>
              <a:t> crta</a:t>
            </a:r>
            <a:r>
              <a:rPr lang="sr-Latn-RS" dirty="0" smtClean="0"/>
              <a:t>,</a:t>
            </a:r>
            <a:r>
              <a:rPr lang="sr-Latn-CS" dirty="0"/>
              <a:t> </a:t>
            </a:r>
            <a:r>
              <a:rPr lang="x-none" smtClean="0"/>
              <a:t>može </a:t>
            </a:r>
            <a:r>
              <a:rPr lang="x-none" dirty="0" smtClean="0"/>
              <a:t>razumeti kao nizanje </a:t>
            </a:r>
            <a:r>
              <a:rPr lang="x-none" smtClean="0"/>
              <a:t>životnih </a:t>
            </a:r>
            <a:r>
              <a:rPr lang="sr-Latn-CS" dirty="0" smtClean="0"/>
              <a:t>tema </a:t>
            </a:r>
            <a:r>
              <a:rPr lang="x-none" smtClean="0"/>
              <a:t>koje </a:t>
            </a:r>
            <a:r>
              <a:rPr lang="x-none" dirty="0" smtClean="0"/>
              <a:t>čine celovitu životnu priču</a:t>
            </a:r>
            <a:endParaRPr lang="en-US" dirty="0"/>
          </a:p>
        </p:txBody>
      </p:sp>
    </p:spTree>
    <p:extLst>
      <p:ext uri="{BB962C8B-B14F-4D97-AF65-F5344CB8AC3E}">
        <p14:creationId xmlns:p14="http://schemas.microsoft.com/office/powerpoint/2010/main" val="2682546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dirty="0" smtClean="0"/>
              <a:t>Životna tema</a:t>
            </a:r>
            <a:endParaRPr lang="en-US" dirty="0"/>
          </a:p>
        </p:txBody>
      </p:sp>
      <p:sp>
        <p:nvSpPr>
          <p:cNvPr id="3" name="Content Placeholder 2"/>
          <p:cNvSpPr>
            <a:spLocks noGrp="1"/>
          </p:cNvSpPr>
          <p:nvPr>
            <p:ph idx="1"/>
          </p:nvPr>
        </p:nvSpPr>
        <p:spPr>
          <a:xfrm>
            <a:off x="152400" y="1447800"/>
            <a:ext cx="8229600" cy="5410200"/>
          </a:xfrm>
        </p:spPr>
        <p:txBody>
          <a:bodyPr>
            <a:noAutofit/>
          </a:bodyPr>
          <a:lstStyle/>
          <a:p>
            <a:pPr>
              <a:lnSpc>
                <a:spcPct val="110000"/>
              </a:lnSpc>
              <a:spcBef>
                <a:spcPts val="600"/>
              </a:spcBef>
              <a:spcAft>
                <a:spcPts val="600"/>
              </a:spcAft>
            </a:pPr>
            <a:r>
              <a:rPr lang="x-none" smtClean="0"/>
              <a:t>Berger </a:t>
            </a:r>
            <a:r>
              <a:rPr lang="sr-Latn-CS" dirty="0" smtClean="0"/>
              <a:t>(1998) </a:t>
            </a:r>
            <a:r>
              <a:rPr lang="x-none" b="1" smtClean="0"/>
              <a:t>temu</a:t>
            </a:r>
            <a:r>
              <a:rPr lang="x-none" smtClean="0"/>
              <a:t> </a:t>
            </a:r>
            <a:r>
              <a:rPr lang="x-none" dirty="0" smtClean="0"/>
              <a:t>uzima kao pogodnu sadržinsku kategoriju koja odgovara grupama rečenica </a:t>
            </a:r>
            <a:r>
              <a:rPr lang="x-none" smtClean="0"/>
              <a:t>u TNR-u</a:t>
            </a:r>
            <a:endParaRPr lang="sr-Latn-CS" dirty="0" smtClean="0"/>
          </a:p>
          <a:p>
            <a:pPr>
              <a:lnSpc>
                <a:spcPct val="110000"/>
              </a:lnSpc>
              <a:spcBef>
                <a:spcPts val="600"/>
              </a:spcBef>
              <a:spcAft>
                <a:spcPts val="600"/>
              </a:spcAft>
            </a:pPr>
            <a:r>
              <a:rPr lang="en-US" dirty="0" smtClean="0"/>
              <a:t>R</a:t>
            </a:r>
            <a:r>
              <a:rPr lang="x-none" dirty="0" smtClean="0"/>
              <a:t>ečenice svojim sadržajem predstavljaju povezane skupove, imaju internu tematsku koherenciju koja se najbolje može obeležiti terminom </a:t>
            </a:r>
            <a:r>
              <a:rPr lang="x-none" b="1" dirty="0" smtClean="0"/>
              <a:t>životna tema</a:t>
            </a:r>
          </a:p>
          <a:p>
            <a:pPr>
              <a:lnSpc>
                <a:spcPct val="110000"/>
              </a:lnSpc>
              <a:spcBef>
                <a:spcPts val="600"/>
              </a:spcBef>
              <a:spcAft>
                <a:spcPts val="600"/>
              </a:spcAft>
            </a:pPr>
            <a:r>
              <a:rPr lang="x-none" dirty="0" smtClean="0"/>
              <a:t>Implicitna je biografska perspektiva </a:t>
            </a:r>
          </a:p>
          <a:p>
            <a:pPr>
              <a:lnSpc>
                <a:spcPct val="110000"/>
              </a:lnSpc>
              <a:spcBef>
                <a:spcPts val="600"/>
              </a:spcBef>
              <a:spcAft>
                <a:spcPts val="600"/>
              </a:spcAft>
            </a:pPr>
            <a:r>
              <a:rPr lang="x-none" dirty="0" smtClean="0"/>
              <a:t>TNR se vidi kao </a:t>
            </a:r>
            <a:r>
              <a:rPr lang="x-none" smtClean="0"/>
              <a:t>sredstvo za </a:t>
            </a:r>
            <a:r>
              <a:rPr lang="x-none" dirty="0" smtClean="0"/>
              <a:t>istraživanje </a:t>
            </a:r>
            <a:r>
              <a:rPr lang="x-none" b="1" i="1" dirty="0" smtClean="0"/>
              <a:t>apercepcije</a:t>
            </a:r>
            <a:r>
              <a:rPr lang="x-none" i="1" dirty="0" smtClean="0"/>
              <a:t> </a:t>
            </a:r>
            <a:r>
              <a:rPr lang="x-none" dirty="0" smtClean="0"/>
              <a:t>(subjektinog gledišta) koje nije objekivna </a:t>
            </a:r>
            <a:r>
              <a:rPr lang="x-none" b="1" i="1" dirty="0" smtClean="0"/>
              <a:t>realnost</a:t>
            </a:r>
            <a:r>
              <a:rPr lang="x-none" dirty="0" smtClean="0"/>
              <a:t> psihološkog </a:t>
            </a:r>
            <a:r>
              <a:rPr lang="x-none" smtClean="0"/>
              <a:t>stanja osobe</a:t>
            </a:r>
            <a:r>
              <a:rPr lang="sr-Latn-CS" dirty="0" smtClean="0"/>
              <a:t>,</a:t>
            </a:r>
            <a:r>
              <a:rPr lang="x-none" smtClean="0"/>
              <a:t> </a:t>
            </a:r>
            <a:r>
              <a:rPr lang="x-none" dirty="0" smtClean="0"/>
              <a:t>ali nije </a:t>
            </a:r>
            <a:r>
              <a:rPr lang="x-none" smtClean="0"/>
              <a:t>ni projekcija</a:t>
            </a:r>
            <a:r>
              <a:rPr lang="sr-Latn-CS" dirty="0" smtClean="0"/>
              <a:t>,</a:t>
            </a:r>
            <a:r>
              <a:rPr lang="x-none" smtClean="0"/>
              <a:t> </a:t>
            </a:r>
            <a:r>
              <a:rPr lang="x-none" dirty="0" smtClean="0"/>
              <a:t>već </a:t>
            </a:r>
            <a:r>
              <a:rPr lang="x-none" b="1" i="1" dirty="0" smtClean="0"/>
              <a:t>publikovana konstrukcija </a:t>
            </a:r>
            <a:r>
              <a:rPr lang="x-none" dirty="0" smtClean="0"/>
              <a:t>date osobe u datom vremenu, susretu i </a:t>
            </a:r>
            <a:r>
              <a:rPr lang="x-none" smtClean="0"/>
              <a:t>zatečenom stanju</a:t>
            </a:r>
            <a:r>
              <a:rPr lang="sr-Latn-CS" dirty="0" smtClean="0"/>
              <a:t> (Berger, 1998)</a:t>
            </a:r>
            <a:endParaRPr lang="x-none" dirty="0" smtClean="0"/>
          </a:p>
          <a:p>
            <a:pPr>
              <a:lnSpc>
                <a:spcPct val="110000"/>
              </a:lnSpc>
              <a:spcBef>
                <a:spcPts val="600"/>
              </a:spcBef>
              <a:spcAft>
                <a:spcPts val="600"/>
              </a:spcAft>
            </a:pPr>
            <a:r>
              <a:rPr lang="en-US" dirty="0" smtClean="0"/>
              <a:t>K</a:t>
            </a:r>
            <a:r>
              <a:rPr lang="x-none" dirty="0" smtClean="0"/>
              <a:t>oliko je ta </a:t>
            </a:r>
            <a:r>
              <a:rPr lang="x-none" smtClean="0"/>
              <a:t>publikovana </a:t>
            </a:r>
            <a:r>
              <a:rPr lang="sr-Latn-CS" dirty="0" smtClean="0"/>
              <a:t>k</a:t>
            </a:r>
            <a:r>
              <a:rPr lang="x-none" smtClean="0"/>
              <a:t>onstrukcija </a:t>
            </a:r>
            <a:r>
              <a:rPr lang="x-none" u="sng" dirty="0" smtClean="0"/>
              <a:t>reprezentativna</a:t>
            </a:r>
            <a:r>
              <a:rPr lang="x-none" dirty="0" smtClean="0"/>
              <a:t> za prošli, budući i sadašnji život osobe je </a:t>
            </a:r>
            <a:r>
              <a:rPr lang="x-none" smtClean="0"/>
              <a:t>centralno psih</a:t>
            </a:r>
            <a:r>
              <a:rPr lang="sr-Latn-CS" dirty="0" smtClean="0"/>
              <a:t>o</a:t>
            </a:r>
            <a:r>
              <a:rPr lang="x-none" smtClean="0"/>
              <a:t>dijagnostičko </a:t>
            </a:r>
            <a:r>
              <a:rPr lang="x-none" dirty="0" smtClean="0"/>
              <a:t>pitanje</a:t>
            </a:r>
            <a:endParaRPr lang="en-US" dirty="0"/>
          </a:p>
        </p:txBody>
      </p:sp>
    </p:spTree>
    <p:extLst>
      <p:ext uri="{BB962C8B-B14F-4D97-AF65-F5344CB8AC3E}">
        <p14:creationId xmlns:p14="http://schemas.microsoft.com/office/powerpoint/2010/main" val="2319098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dirty="0" smtClean="0"/>
              <a:t>Životna tema</a:t>
            </a:r>
            <a:endParaRPr lang="en-US" dirty="0"/>
          </a:p>
        </p:txBody>
      </p:sp>
      <p:sp>
        <p:nvSpPr>
          <p:cNvPr id="3" name="Content Placeholder 2"/>
          <p:cNvSpPr>
            <a:spLocks noGrp="1"/>
          </p:cNvSpPr>
          <p:nvPr>
            <p:ph idx="1"/>
          </p:nvPr>
        </p:nvSpPr>
        <p:spPr>
          <a:xfrm>
            <a:off x="457200" y="1600200"/>
            <a:ext cx="7620000" cy="5029200"/>
          </a:xfrm>
        </p:spPr>
        <p:txBody>
          <a:bodyPr>
            <a:normAutofit/>
          </a:bodyPr>
          <a:lstStyle/>
          <a:p>
            <a:r>
              <a:rPr lang="x-none" dirty="0" smtClean="0"/>
              <a:t>To </a:t>
            </a:r>
            <a:r>
              <a:rPr lang="x-none" smtClean="0"/>
              <a:t>što isp</a:t>
            </a:r>
            <a:r>
              <a:rPr lang="sr-Latn-CS" dirty="0" smtClean="0"/>
              <a:t>i</a:t>
            </a:r>
            <a:r>
              <a:rPr lang="x-none" smtClean="0"/>
              <a:t>tanik sao</a:t>
            </a:r>
            <a:r>
              <a:rPr lang="sr-Latn-CS" dirty="0" smtClean="0"/>
              <a:t>p</a:t>
            </a:r>
            <a:r>
              <a:rPr lang="x-none" smtClean="0"/>
              <a:t>štava svojim </a:t>
            </a:r>
            <a:r>
              <a:rPr lang="x-none" dirty="0" smtClean="0"/>
              <a:t>odgovorom jesu </a:t>
            </a:r>
            <a:r>
              <a:rPr lang="x-none" smtClean="0"/>
              <a:t>njegovi </a:t>
            </a:r>
            <a:r>
              <a:rPr lang="x-none" u="sng" smtClean="0"/>
              <a:t>st</a:t>
            </a:r>
            <a:r>
              <a:rPr lang="sr-Latn-CS" u="sng" dirty="0" smtClean="0"/>
              <a:t>a</a:t>
            </a:r>
            <a:r>
              <a:rPr lang="x-none" u="sng" smtClean="0"/>
              <a:t>vovi prema </a:t>
            </a:r>
            <a:r>
              <a:rPr lang="x-none" u="sng" dirty="0" smtClean="0"/>
              <a:t>životnim temama </a:t>
            </a:r>
            <a:r>
              <a:rPr lang="x-none" dirty="0" smtClean="0"/>
              <a:t>koje su mu nametnute nedovršenim rečenicama </a:t>
            </a:r>
          </a:p>
          <a:p>
            <a:r>
              <a:rPr lang="x-none" dirty="0" smtClean="0"/>
              <a:t>TNR je direktivniji </a:t>
            </a:r>
            <a:r>
              <a:rPr lang="x-none" smtClean="0"/>
              <a:t>u pro</a:t>
            </a:r>
            <a:r>
              <a:rPr lang="sr-Latn-CS" dirty="0" smtClean="0"/>
              <a:t>z</a:t>
            </a:r>
            <a:r>
              <a:rPr lang="x-none" smtClean="0"/>
              <a:t>ivanju </a:t>
            </a:r>
            <a:r>
              <a:rPr lang="x-none" dirty="0" smtClean="0"/>
              <a:t>životnih tema </a:t>
            </a:r>
            <a:r>
              <a:rPr lang="x-none" smtClean="0"/>
              <a:t>nego Ro</a:t>
            </a:r>
            <a:r>
              <a:rPr lang="sr-Latn-CS" dirty="0" smtClean="0"/>
              <a:t>r</a:t>
            </a:r>
            <a:r>
              <a:rPr lang="x-none" smtClean="0"/>
              <a:t>šah </a:t>
            </a:r>
            <a:r>
              <a:rPr lang="x-none" dirty="0" smtClean="0"/>
              <a:t>ili TAT</a:t>
            </a:r>
          </a:p>
          <a:p>
            <a:r>
              <a:rPr lang="sr-Latn-CS" dirty="0" smtClean="0"/>
              <a:t>Ispitanik n</a:t>
            </a:r>
            <a:r>
              <a:rPr lang="x-none" smtClean="0"/>
              <a:t>e </a:t>
            </a:r>
            <a:r>
              <a:rPr lang="x-none" dirty="0" smtClean="0"/>
              <a:t>može da </a:t>
            </a:r>
            <a:r>
              <a:rPr lang="x-none" smtClean="0"/>
              <a:t>bira temu</a:t>
            </a:r>
            <a:r>
              <a:rPr lang="sr-Latn-CS" dirty="0" smtClean="0"/>
              <a:t>,</a:t>
            </a:r>
            <a:r>
              <a:rPr lang="x-none" smtClean="0"/>
              <a:t> </a:t>
            </a:r>
            <a:r>
              <a:rPr lang="x-none" dirty="0" smtClean="0"/>
              <a:t>ali može </a:t>
            </a:r>
            <a:r>
              <a:rPr lang="x-none" smtClean="0"/>
              <a:t>da </a:t>
            </a:r>
            <a:r>
              <a:rPr lang="sr-Latn-CS" dirty="0" smtClean="0"/>
              <a:t>iskaže </a:t>
            </a:r>
            <a:r>
              <a:rPr lang="x-none" smtClean="0"/>
              <a:t>svoj</a:t>
            </a:r>
            <a:r>
              <a:rPr lang="sr-Latn-RS" dirty="0" smtClean="0"/>
              <a:t>u</a:t>
            </a:r>
            <a:r>
              <a:rPr lang="x-none" smtClean="0"/>
              <a:t> </a:t>
            </a:r>
            <a:r>
              <a:rPr lang="x-none" dirty="0" smtClean="0"/>
              <a:t>apercepciju i stav </a:t>
            </a:r>
            <a:r>
              <a:rPr lang="x-none" smtClean="0"/>
              <a:t>u odn</a:t>
            </a:r>
            <a:r>
              <a:rPr lang="sr-Latn-CS" dirty="0" smtClean="0"/>
              <a:t>o</a:t>
            </a:r>
            <a:r>
              <a:rPr lang="x-none" smtClean="0"/>
              <a:t>su na datu</a:t>
            </a:r>
            <a:r>
              <a:rPr lang="sr-Latn-CS" dirty="0" smtClean="0"/>
              <a:t> </a:t>
            </a:r>
            <a:r>
              <a:rPr lang="x-none" smtClean="0"/>
              <a:t>temu</a:t>
            </a:r>
            <a:endParaRPr lang="x-none" dirty="0" smtClean="0"/>
          </a:p>
          <a:p>
            <a:r>
              <a:rPr lang="sr-Latn-RS" dirty="0" smtClean="0"/>
              <a:t>I</a:t>
            </a:r>
            <a:r>
              <a:rPr lang="x-none" smtClean="0"/>
              <a:t>skaz </a:t>
            </a:r>
            <a:r>
              <a:rPr lang="x-none" dirty="0" smtClean="0"/>
              <a:t>može da </a:t>
            </a:r>
            <a:r>
              <a:rPr lang="x-none" smtClean="0"/>
              <a:t>se an</a:t>
            </a:r>
            <a:r>
              <a:rPr lang="sr-Latn-CS" dirty="0" smtClean="0"/>
              <a:t>a</a:t>
            </a:r>
            <a:r>
              <a:rPr lang="x-none" smtClean="0"/>
              <a:t>lizira </a:t>
            </a:r>
            <a:r>
              <a:rPr lang="x-none" dirty="0" smtClean="0"/>
              <a:t>i </a:t>
            </a:r>
            <a:r>
              <a:rPr lang="x-none" smtClean="0"/>
              <a:t>sa fo</a:t>
            </a:r>
            <a:r>
              <a:rPr lang="sr-Latn-CS" dirty="0" smtClean="0"/>
              <a:t>r</a:t>
            </a:r>
            <a:r>
              <a:rPr lang="x-none" smtClean="0"/>
              <a:t>malne </a:t>
            </a:r>
            <a:r>
              <a:rPr lang="x-none" dirty="0" smtClean="0"/>
              <a:t>i </a:t>
            </a:r>
            <a:r>
              <a:rPr lang="x-none" smtClean="0"/>
              <a:t>sa sadrž</a:t>
            </a:r>
            <a:r>
              <a:rPr lang="sr-Latn-CS" dirty="0" smtClean="0"/>
              <a:t>a</a:t>
            </a:r>
            <a:r>
              <a:rPr lang="x-none" smtClean="0"/>
              <a:t>jne str</a:t>
            </a:r>
            <a:r>
              <a:rPr lang="sr-Latn-CS" dirty="0" smtClean="0"/>
              <a:t>a</a:t>
            </a:r>
            <a:r>
              <a:rPr lang="x-none" smtClean="0"/>
              <a:t>ne</a:t>
            </a:r>
            <a:r>
              <a:rPr lang="sr-Latn-RS" dirty="0" smtClean="0"/>
              <a:t>,</a:t>
            </a:r>
            <a:r>
              <a:rPr lang="x-none" smtClean="0"/>
              <a:t> </a:t>
            </a:r>
            <a:r>
              <a:rPr lang="x-none" dirty="0" smtClean="0"/>
              <a:t>i kao informacija i kao poruka</a:t>
            </a:r>
          </a:p>
          <a:p>
            <a:r>
              <a:rPr lang="x-none" dirty="0" smtClean="0"/>
              <a:t>TNR je </a:t>
            </a:r>
            <a:r>
              <a:rPr lang="x-none" smtClean="0"/>
              <a:t>inventar </a:t>
            </a:r>
            <a:r>
              <a:rPr lang="x-none" u="sng" smtClean="0"/>
              <a:t>lič</a:t>
            </a:r>
            <a:r>
              <a:rPr lang="sr-Latn-CS" u="sng" dirty="0" smtClean="0"/>
              <a:t>n</a:t>
            </a:r>
            <a:r>
              <a:rPr lang="x-none" u="sng" smtClean="0"/>
              <a:t>og odnosa prem</a:t>
            </a:r>
            <a:r>
              <a:rPr lang="sr-Latn-CS" u="sng" dirty="0" smtClean="0"/>
              <a:t>a</a:t>
            </a:r>
            <a:r>
              <a:rPr lang="x-none" u="sng" smtClean="0"/>
              <a:t> biografsim činje</a:t>
            </a:r>
            <a:r>
              <a:rPr lang="sr-Latn-CS" u="sng" dirty="0" smtClean="0"/>
              <a:t>n</a:t>
            </a:r>
            <a:r>
              <a:rPr lang="x-none" u="sng" smtClean="0"/>
              <a:t>icama</a:t>
            </a:r>
            <a:r>
              <a:rPr lang="sr-Latn-CS" dirty="0" smtClean="0"/>
              <a:t>,</a:t>
            </a:r>
            <a:r>
              <a:rPr lang="x-none" smtClean="0"/>
              <a:t> </a:t>
            </a:r>
            <a:r>
              <a:rPr lang="x-none" dirty="0" smtClean="0"/>
              <a:t>a ne </a:t>
            </a:r>
            <a:r>
              <a:rPr lang="x-none" smtClean="0"/>
              <a:t>inventar biogra</a:t>
            </a:r>
            <a:r>
              <a:rPr lang="sr-Latn-CS" dirty="0" smtClean="0"/>
              <a:t>f</a:t>
            </a:r>
            <a:r>
              <a:rPr lang="x-none" smtClean="0"/>
              <a:t>skih </a:t>
            </a:r>
            <a:r>
              <a:rPr lang="x-none" dirty="0" smtClean="0"/>
              <a:t>činjenica</a:t>
            </a:r>
            <a:endParaRPr lang="en-US" dirty="0"/>
          </a:p>
        </p:txBody>
      </p:sp>
    </p:spTree>
    <p:extLst>
      <p:ext uri="{BB962C8B-B14F-4D97-AF65-F5344CB8AC3E}">
        <p14:creationId xmlns:p14="http://schemas.microsoft.com/office/powerpoint/2010/main" val="3617449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dirty="0" smtClean="0"/>
              <a:t>Životna tema</a:t>
            </a:r>
            <a:endParaRPr lang="en-US" dirty="0"/>
          </a:p>
        </p:txBody>
      </p:sp>
      <p:sp>
        <p:nvSpPr>
          <p:cNvPr id="3" name="Content Placeholder 2"/>
          <p:cNvSpPr>
            <a:spLocks noGrp="1"/>
          </p:cNvSpPr>
          <p:nvPr>
            <p:ph idx="1"/>
          </p:nvPr>
        </p:nvSpPr>
        <p:spPr/>
        <p:txBody>
          <a:bodyPr>
            <a:normAutofit/>
          </a:bodyPr>
          <a:lstStyle/>
          <a:p>
            <a:pPr>
              <a:spcBef>
                <a:spcPts val="600"/>
              </a:spcBef>
              <a:spcAft>
                <a:spcPts val="600"/>
              </a:spcAft>
            </a:pPr>
            <a:r>
              <a:rPr lang="en-US" dirty="0" smtClean="0"/>
              <a:t>P</a:t>
            </a:r>
            <a:r>
              <a:rPr lang="x-none" smtClean="0"/>
              <a:t>redm</a:t>
            </a:r>
            <a:r>
              <a:rPr lang="sr-Latn-CS" dirty="0" smtClean="0"/>
              <a:t>e</a:t>
            </a:r>
            <a:r>
              <a:rPr lang="x-none" smtClean="0"/>
              <a:t>t procene TNR</a:t>
            </a:r>
            <a:r>
              <a:rPr lang="sr-Latn-CS" dirty="0" smtClean="0"/>
              <a:t>/</a:t>
            </a:r>
            <a:r>
              <a:rPr lang="x-none" smtClean="0"/>
              <a:t>mod </a:t>
            </a:r>
            <a:r>
              <a:rPr lang="x-none" dirty="0" smtClean="0"/>
              <a:t>i IPS/110 su životne teme </a:t>
            </a:r>
            <a:r>
              <a:rPr lang="x-none" smtClean="0"/>
              <a:t>ljudi koje </a:t>
            </a:r>
            <a:r>
              <a:rPr lang="x-none" dirty="0" smtClean="0"/>
              <a:t>su </a:t>
            </a:r>
            <a:r>
              <a:rPr lang="x-none" u="sng" dirty="0" smtClean="0"/>
              <a:t>semantičke i sadržinske </a:t>
            </a:r>
            <a:r>
              <a:rPr lang="x-none" u="sng" smtClean="0"/>
              <a:t>celine </a:t>
            </a:r>
            <a:r>
              <a:rPr lang="x-none" smtClean="0"/>
              <a:t>(</a:t>
            </a:r>
            <a:r>
              <a:rPr lang="sr-Latn-RS" dirty="0" smtClean="0"/>
              <a:t>n</a:t>
            </a:r>
            <a:r>
              <a:rPr lang="x-none" smtClean="0"/>
              <a:t>pr</a:t>
            </a:r>
            <a:r>
              <a:rPr lang="x-none" dirty="0" smtClean="0"/>
              <a:t>. </a:t>
            </a:r>
            <a:r>
              <a:rPr lang="x-none" dirty="0"/>
              <a:t>m</a:t>
            </a:r>
            <a:r>
              <a:rPr lang="x-none" dirty="0" smtClean="0"/>
              <a:t>ajka, porodica</a:t>
            </a:r>
            <a:r>
              <a:rPr lang="x-none" smtClean="0"/>
              <a:t>, autoritet)</a:t>
            </a:r>
            <a:r>
              <a:rPr lang="sr-Latn-CS" dirty="0" smtClean="0"/>
              <a:t> i</a:t>
            </a:r>
            <a:r>
              <a:rPr lang="x-none" smtClean="0"/>
              <a:t> </a:t>
            </a:r>
            <a:r>
              <a:rPr lang="x-none" dirty="0" smtClean="0"/>
              <a:t>koje su odabrane zbog </a:t>
            </a:r>
            <a:r>
              <a:rPr lang="x-none" b="1" dirty="0" smtClean="0"/>
              <a:t>psihološke relevantnosti</a:t>
            </a:r>
            <a:r>
              <a:rPr lang="x-none" dirty="0" smtClean="0"/>
              <a:t> u pogledu procene ličnosti </a:t>
            </a:r>
            <a:r>
              <a:rPr lang="x-none" smtClean="0"/>
              <a:t>i razumevanja</a:t>
            </a:r>
            <a:r>
              <a:rPr lang="sr-Latn-CS" dirty="0" smtClean="0"/>
              <a:t> </a:t>
            </a:r>
            <a:r>
              <a:rPr lang="x-none" smtClean="0"/>
              <a:t>njihovih </a:t>
            </a:r>
            <a:r>
              <a:rPr lang="x-none" dirty="0" smtClean="0"/>
              <a:t>stremljenja, ponašanja, poremećaja</a:t>
            </a:r>
          </a:p>
          <a:p>
            <a:pPr>
              <a:spcBef>
                <a:spcPts val="600"/>
              </a:spcBef>
              <a:spcAft>
                <a:spcPts val="600"/>
              </a:spcAft>
            </a:pPr>
            <a:r>
              <a:rPr lang="en-US" b="1" dirty="0" smtClean="0"/>
              <a:t>T</a:t>
            </a:r>
            <a:r>
              <a:rPr lang="x-none" b="1" dirty="0" smtClean="0"/>
              <a:t>ema se “pozicionira</a:t>
            </a:r>
            <a:r>
              <a:rPr lang="x-none" b="1" smtClean="0"/>
              <a:t>” izm</a:t>
            </a:r>
            <a:r>
              <a:rPr lang="sr-Latn-CS" b="1" dirty="0" smtClean="0"/>
              <a:t>e</a:t>
            </a:r>
            <a:r>
              <a:rPr lang="x-none" b="1" smtClean="0"/>
              <a:t>dju crt</a:t>
            </a:r>
            <a:r>
              <a:rPr lang="sr-Latn-RS" b="1" dirty="0" smtClean="0"/>
              <a:t>a</a:t>
            </a:r>
            <a:r>
              <a:rPr lang="x-none" b="1" smtClean="0"/>
              <a:t> </a:t>
            </a:r>
            <a:r>
              <a:rPr lang="x-none" b="1" dirty="0" smtClean="0"/>
              <a:t>ličnosti i dinamike ličnosti (ili ih povezuje?!)</a:t>
            </a:r>
          </a:p>
          <a:p>
            <a:pPr>
              <a:spcBef>
                <a:spcPts val="600"/>
              </a:spcBef>
              <a:spcAft>
                <a:spcPts val="600"/>
              </a:spcAft>
            </a:pPr>
            <a:r>
              <a:rPr lang="en-US" dirty="0" smtClean="0"/>
              <a:t>M</a:t>
            </a:r>
            <a:r>
              <a:rPr lang="x-none" dirty="0" smtClean="0"/>
              <a:t>anje koherentna i trajna </a:t>
            </a:r>
            <a:r>
              <a:rPr lang="x-none" smtClean="0"/>
              <a:t>od crte</a:t>
            </a:r>
            <a:r>
              <a:rPr lang="sr-Latn-CS" dirty="0" smtClean="0"/>
              <a:t>,</a:t>
            </a:r>
            <a:r>
              <a:rPr lang="x-none" smtClean="0"/>
              <a:t> </a:t>
            </a:r>
            <a:r>
              <a:rPr lang="x-none" dirty="0" smtClean="0"/>
              <a:t>a </a:t>
            </a:r>
            <a:r>
              <a:rPr lang="x-none" smtClean="0"/>
              <a:t>manje n</a:t>
            </a:r>
            <a:r>
              <a:rPr lang="sr-Latn-CS" dirty="0" smtClean="0"/>
              <a:t>e</a:t>
            </a:r>
            <a:r>
              <a:rPr lang="x-none" smtClean="0"/>
              <a:t>svesna </a:t>
            </a:r>
            <a:r>
              <a:rPr lang="x-none" dirty="0" smtClean="0"/>
              <a:t>i stoga podesnija za dijagnostičku procenu </a:t>
            </a:r>
            <a:r>
              <a:rPr lang="x-none" smtClean="0"/>
              <a:t>od </a:t>
            </a:r>
            <a:r>
              <a:rPr lang="sr-Latn-CS" dirty="0" smtClean="0"/>
              <a:t>psihodinamski pojmova (</a:t>
            </a:r>
            <a:r>
              <a:rPr lang="x-none" smtClean="0"/>
              <a:t>libido</a:t>
            </a:r>
            <a:r>
              <a:rPr lang="x-none" dirty="0" smtClean="0"/>
              <a:t>, transfer</a:t>
            </a:r>
            <a:r>
              <a:rPr lang="x-none" smtClean="0"/>
              <a:t>, prim</a:t>
            </a:r>
            <a:r>
              <a:rPr lang="sr-Latn-CS" dirty="0" smtClean="0"/>
              <a:t>a</a:t>
            </a:r>
            <a:r>
              <a:rPr lang="x-none" smtClean="0"/>
              <a:t>rni proces</a:t>
            </a:r>
            <a:r>
              <a:rPr lang="sr-Latn-CS" dirty="0" smtClean="0"/>
              <a:t>)</a:t>
            </a:r>
            <a:r>
              <a:rPr lang="x-none" smtClean="0"/>
              <a:t>...</a:t>
            </a:r>
            <a:endParaRPr lang="x-none" dirty="0" smtClean="0"/>
          </a:p>
        </p:txBody>
      </p:sp>
    </p:spTree>
    <p:extLst>
      <p:ext uri="{BB962C8B-B14F-4D97-AF65-F5344CB8AC3E}">
        <p14:creationId xmlns:p14="http://schemas.microsoft.com/office/powerpoint/2010/main" val="1540670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r>
              <a:rPr lang="x-none" dirty="0" smtClean="0"/>
              <a:t>Personalni stav</a:t>
            </a:r>
            <a:endParaRPr lang="en-US" dirty="0"/>
          </a:p>
        </p:txBody>
      </p:sp>
      <p:sp>
        <p:nvSpPr>
          <p:cNvPr id="3" name="Content Placeholder 2"/>
          <p:cNvSpPr>
            <a:spLocks noGrp="1"/>
          </p:cNvSpPr>
          <p:nvPr>
            <p:ph idx="1"/>
          </p:nvPr>
        </p:nvSpPr>
        <p:spPr>
          <a:xfrm>
            <a:off x="304800" y="1371600"/>
            <a:ext cx="8153400" cy="5029200"/>
          </a:xfrm>
        </p:spPr>
        <p:txBody>
          <a:bodyPr>
            <a:normAutofit/>
          </a:bodyPr>
          <a:lstStyle/>
          <a:p>
            <a:r>
              <a:rPr lang="x-none" b="1" smtClean="0"/>
              <a:t>Personalni </a:t>
            </a:r>
            <a:r>
              <a:rPr lang="x-none" b="1" dirty="0" smtClean="0"/>
              <a:t>stav </a:t>
            </a:r>
            <a:r>
              <a:rPr lang="x-none" dirty="0" smtClean="0"/>
              <a:t>izražava </a:t>
            </a:r>
            <a:r>
              <a:rPr lang="x-none" b="1" dirty="0" smtClean="0"/>
              <a:t>“vrednosni sud ili ocenu o </a:t>
            </a:r>
            <a:r>
              <a:rPr lang="x-none" b="1" smtClean="0"/>
              <a:t>grupisanim sad</a:t>
            </a:r>
            <a:r>
              <a:rPr lang="sr-Latn-CS" b="1" dirty="0" smtClean="0"/>
              <a:t>r</a:t>
            </a:r>
            <a:r>
              <a:rPr lang="x-none" b="1" smtClean="0"/>
              <a:t>žajima ličnog is</a:t>
            </a:r>
            <a:r>
              <a:rPr lang="sr-Latn-CS" b="1" dirty="0" smtClean="0"/>
              <a:t>k</a:t>
            </a:r>
            <a:r>
              <a:rPr lang="x-none" b="1" smtClean="0"/>
              <a:t>ustva </a:t>
            </a:r>
            <a:r>
              <a:rPr lang="x-none" b="1" dirty="0" smtClean="0"/>
              <a:t>osobe! </a:t>
            </a:r>
            <a:r>
              <a:rPr lang="x-none" dirty="0" smtClean="0"/>
              <a:t>(Berger, 1998)</a:t>
            </a:r>
          </a:p>
          <a:p>
            <a:r>
              <a:rPr lang="sr-Latn-RS" dirty="0" smtClean="0"/>
              <a:t>I</a:t>
            </a:r>
            <a:r>
              <a:rPr lang="x-none" smtClean="0"/>
              <a:t>skazuje </a:t>
            </a:r>
            <a:r>
              <a:rPr lang="sr-Latn-RS" dirty="0" smtClean="0"/>
              <a:t>se </a:t>
            </a:r>
            <a:r>
              <a:rPr lang="x-none" smtClean="0"/>
              <a:t>dopisanim </a:t>
            </a:r>
            <a:r>
              <a:rPr lang="x-none" dirty="0" smtClean="0"/>
              <a:t>završetkom nepotpune rečenice</a:t>
            </a:r>
          </a:p>
          <a:p>
            <a:r>
              <a:rPr lang="en-US" dirty="0" smtClean="0"/>
              <a:t>N</a:t>
            </a:r>
            <a:r>
              <a:rPr lang="x-none" dirty="0" smtClean="0"/>
              <a:t>ekada je stav evidentno iskazan, nekada nije</a:t>
            </a:r>
          </a:p>
          <a:p>
            <a:r>
              <a:rPr lang="sr-Latn-RS" b="1" dirty="0" smtClean="0"/>
              <a:t>Na TNR-u </a:t>
            </a:r>
            <a:r>
              <a:rPr lang="sr-Latn-RS" dirty="0" smtClean="0"/>
              <a:t>p</a:t>
            </a:r>
            <a:r>
              <a:rPr lang="x-none" smtClean="0"/>
              <a:t>rocenjivač </a:t>
            </a:r>
            <a:r>
              <a:rPr lang="x-none" dirty="0" smtClean="0"/>
              <a:t>analitički ili </a:t>
            </a:r>
            <a:r>
              <a:rPr lang="x-none" smtClean="0"/>
              <a:t>intuitivo prosu</a:t>
            </a:r>
            <a:r>
              <a:rPr lang="sr-Latn-RS" dirty="0" smtClean="0"/>
              <a:t>đ</a:t>
            </a:r>
            <a:r>
              <a:rPr lang="x-none" smtClean="0"/>
              <a:t>uje </a:t>
            </a:r>
            <a:r>
              <a:rPr lang="x-none" dirty="0" smtClean="0"/>
              <a:t>o latentnom personalnom stavu, implicitno datom u </a:t>
            </a:r>
            <a:r>
              <a:rPr lang="x-none" smtClean="0"/>
              <a:t>dopisanoj rečenici</a:t>
            </a:r>
            <a:r>
              <a:rPr lang="sr-Latn-CS" dirty="0" smtClean="0"/>
              <a:t> i</a:t>
            </a:r>
            <a:r>
              <a:rPr lang="x-none" smtClean="0"/>
              <a:t>li posredno zakl</a:t>
            </a:r>
            <a:r>
              <a:rPr lang="sr-Latn-CS" dirty="0" smtClean="0"/>
              <a:t>j</a:t>
            </a:r>
            <a:r>
              <a:rPr lang="x-none" smtClean="0"/>
              <a:t>učujemo koristeći norm</a:t>
            </a:r>
            <a:r>
              <a:rPr lang="sr-Latn-CS" dirty="0" smtClean="0"/>
              <a:t>a</a:t>
            </a:r>
            <a:r>
              <a:rPr lang="x-none" smtClean="0"/>
              <a:t>tivne primere</a:t>
            </a:r>
            <a:endParaRPr lang="sr-Latn-RS" dirty="0" smtClean="0"/>
          </a:p>
          <a:p>
            <a:r>
              <a:rPr lang="x-none" b="1"/>
              <a:t>Na IPS/110 upitniku </a:t>
            </a:r>
            <a:r>
              <a:rPr lang="x-none"/>
              <a:t>personalni stav se neposredno iskazuje od strane ispitanika, bez posredovanja ispitivača, jer se radi o upitniku zatvorenog tipa</a:t>
            </a:r>
          </a:p>
          <a:p>
            <a:r>
              <a:rPr lang="en-US" i="1" dirty="0"/>
              <a:t>I</a:t>
            </a:r>
            <a:r>
              <a:rPr lang="x-none" i="1"/>
              <a:t>zražavajući svoju saglasnost/nesaglasnost sa odredjenom tvrdnjom iz bilo kog tematskog skupa ispitanik postepeno iskazuje svoju vrednosnu ocenu odnosno persona</a:t>
            </a:r>
            <a:r>
              <a:rPr lang="sr-Latn-CS" i="1" dirty="0"/>
              <a:t>l</a:t>
            </a:r>
            <a:r>
              <a:rPr lang="x-none" i="1"/>
              <a:t>ni st</a:t>
            </a:r>
            <a:r>
              <a:rPr lang="sr-Latn-CS" i="1" dirty="0"/>
              <a:t>a</a:t>
            </a:r>
            <a:r>
              <a:rPr lang="x-none" i="1"/>
              <a:t>v</a:t>
            </a:r>
            <a:endParaRPr lang="en-US" i="1" dirty="0"/>
          </a:p>
          <a:p>
            <a:endParaRPr lang="en-US" dirty="0"/>
          </a:p>
        </p:txBody>
      </p:sp>
    </p:spTree>
    <p:extLst>
      <p:ext uri="{BB962C8B-B14F-4D97-AF65-F5344CB8AC3E}">
        <p14:creationId xmlns:p14="http://schemas.microsoft.com/office/powerpoint/2010/main" val="2751182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OPIS instrumenata</a:t>
            </a:r>
            <a:r>
              <a:rPr lang="sr-Latn-CS" dirty="0" smtClean="0"/>
              <a:t> TNR/mod</a:t>
            </a:r>
            <a:endParaRPr lang="en-US" dirty="0"/>
          </a:p>
        </p:txBody>
      </p:sp>
      <p:sp>
        <p:nvSpPr>
          <p:cNvPr id="3" name="Content Placeholder 2"/>
          <p:cNvSpPr>
            <a:spLocks noGrp="1"/>
          </p:cNvSpPr>
          <p:nvPr>
            <p:ph idx="1"/>
          </p:nvPr>
        </p:nvSpPr>
        <p:spPr>
          <a:xfrm>
            <a:off x="304800" y="1600200"/>
            <a:ext cx="8001000" cy="4800600"/>
          </a:xfrm>
        </p:spPr>
        <p:txBody>
          <a:bodyPr>
            <a:normAutofit/>
          </a:bodyPr>
          <a:lstStyle/>
          <a:p>
            <a:r>
              <a:rPr lang="x-none" sz="2400" dirty="0" smtClean="0"/>
              <a:t>Modifikovani TNR </a:t>
            </a:r>
            <a:r>
              <a:rPr lang="x-none" sz="2400" smtClean="0"/>
              <a:t>je nas</a:t>
            </a:r>
            <a:r>
              <a:rPr lang="sr-Latn-CS" sz="2400" dirty="0" smtClean="0"/>
              <a:t>tao</a:t>
            </a:r>
            <a:r>
              <a:rPr lang="x-none" sz="2400" smtClean="0"/>
              <a:t> </a:t>
            </a:r>
            <a:r>
              <a:rPr lang="x-none" sz="2400" dirty="0" smtClean="0"/>
              <a:t>iz prethode forme TNR-2/m i TNR-2/ž</a:t>
            </a:r>
          </a:p>
          <a:p>
            <a:r>
              <a:rPr lang="en-US" sz="2400" dirty="0" smtClean="0"/>
              <a:t>S</a:t>
            </a:r>
            <a:r>
              <a:rPr lang="x-none" sz="2400" dirty="0" smtClean="0"/>
              <a:t>astoji se od 80 rečenica formulisanih u 1. licu jednine (</a:t>
            </a:r>
            <a:r>
              <a:rPr lang="x-none" sz="2400" smtClean="0"/>
              <a:t>odbačena </a:t>
            </a:r>
            <a:r>
              <a:rPr lang="sr-Latn-CS" sz="2400" dirty="0" smtClean="0"/>
              <a:t>stara varijnta korena </a:t>
            </a:r>
            <a:r>
              <a:rPr lang="x-none" sz="2400" smtClean="0"/>
              <a:t>u </a:t>
            </a:r>
            <a:r>
              <a:rPr lang="x-none" sz="2400" dirty="0" smtClean="0"/>
              <a:t>3. licu jer je </a:t>
            </a:r>
            <a:r>
              <a:rPr lang="x-none" sz="2400" smtClean="0"/>
              <a:t>pod </a:t>
            </a:r>
            <a:r>
              <a:rPr lang="sr-Latn-CS" sz="2400" dirty="0" smtClean="0"/>
              <a:t>p</a:t>
            </a:r>
            <a:r>
              <a:rPr lang="x-none" sz="2400" smtClean="0"/>
              <a:t>laštom </a:t>
            </a:r>
            <a:r>
              <a:rPr lang="x-none" sz="2400" dirty="0" smtClean="0"/>
              <a:t>projektivnost </a:t>
            </a:r>
            <a:r>
              <a:rPr lang="x-none" sz="2400" smtClean="0"/>
              <a:t>samo </a:t>
            </a:r>
            <a:r>
              <a:rPr lang="sr-Latn-CS" sz="2400" dirty="0" smtClean="0"/>
              <a:t>stvar</a:t>
            </a:r>
            <a:r>
              <a:rPr lang="x-none" sz="2400" smtClean="0"/>
              <a:t>ala zabunu  kod ispita</a:t>
            </a:r>
            <a:r>
              <a:rPr lang="sr-Latn-CS" sz="2400" dirty="0" smtClean="0"/>
              <a:t>n</a:t>
            </a:r>
            <a:r>
              <a:rPr lang="x-none" sz="2400" smtClean="0"/>
              <a:t>ika</a:t>
            </a:r>
            <a:r>
              <a:rPr lang="sr-Latn-RS" sz="2400" dirty="0" smtClean="0"/>
              <a:t>, a</a:t>
            </a:r>
            <a:r>
              <a:rPr lang="x-none" sz="2400" smtClean="0"/>
              <a:t> istraživanja </a:t>
            </a:r>
            <a:r>
              <a:rPr lang="x-none" sz="2400" dirty="0" smtClean="0"/>
              <a:t>su dala prednost rečenica u 1. licu)</a:t>
            </a:r>
          </a:p>
          <a:p>
            <a:r>
              <a:rPr lang="sr-Latn-CS" sz="2400" dirty="0" smtClean="0"/>
              <a:t>Za</a:t>
            </a:r>
            <a:r>
              <a:rPr lang="x-none" sz="2400" smtClean="0"/>
              <a:t>dr</a:t>
            </a:r>
            <a:r>
              <a:rPr lang="sr-Latn-CS" sz="2400" dirty="0" smtClean="0"/>
              <a:t>ž</a:t>
            </a:r>
            <a:r>
              <a:rPr lang="x-none" sz="2400" smtClean="0"/>
              <a:t>ana </a:t>
            </a:r>
            <a:r>
              <a:rPr lang="x-none" sz="2400" dirty="0" smtClean="0"/>
              <a:t>je </a:t>
            </a:r>
            <a:r>
              <a:rPr lang="x-none" sz="2400" smtClean="0"/>
              <a:t>razlika prem</a:t>
            </a:r>
            <a:r>
              <a:rPr lang="sr-Latn-CS" sz="2400" dirty="0" smtClean="0"/>
              <a:t>a</a:t>
            </a:r>
            <a:r>
              <a:rPr lang="x-none" sz="2400" smtClean="0"/>
              <a:t> </a:t>
            </a:r>
            <a:r>
              <a:rPr lang="x-none" sz="2400" dirty="0" smtClean="0"/>
              <a:t>polu (muška i ženska verzija)</a:t>
            </a:r>
          </a:p>
          <a:p>
            <a:r>
              <a:rPr lang="x-none" sz="2400" dirty="0" smtClean="0"/>
              <a:t>Rečenice su razvrstane u 16 tema, koje sadršinom odgovaraju opštim temama (broj rečenica za svaku temu je povećan i iznosi 5)</a:t>
            </a:r>
            <a:endParaRPr lang="en-US" sz="2400" dirty="0"/>
          </a:p>
        </p:txBody>
      </p:sp>
    </p:spTree>
    <p:extLst>
      <p:ext uri="{BB962C8B-B14F-4D97-AF65-F5344CB8AC3E}">
        <p14:creationId xmlns:p14="http://schemas.microsoft.com/office/powerpoint/2010/main" val="3183551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r>
              <a:rPr lang="x-none" dirty="0" smtClean="0"/>
              <a:t>Životne teme TNR/mod</a:t>
            </a:r>
            <a:endParaRPr lang="en-US" dirty="0"/>
          </a:p>
        </p:txBody>
      </p:sp>
      <p:sp>
        <p:nvSpPr>
          <p:cNvPr id="3" name="Content Placeholder 2"/>
          <p:cNvSpPr>
            <a:spLocks noGrp="1"/>
          </p:cNvSpPr>
          <p:nvPr>
            <p:ph idx="1"/>
          </p:nvPr>
        </p:nvSpPr>
        <p:spPr>
          <a:xfrm>
            <a:off x="685800" y="1219200"/>
            <a:ext cx="7391400" cy="5638800"/>
          </a:xfrm>
        </p:spPr>
        <p:txBody>
          <a:bodyPr>
            <a:noAutofit/>
          </a:bodyPr>
          <a:lstStyle/>
          <a:p>
            <a:pPr marL="514350" indent="-514350">
              <a:spcBef>
                <a:spcPts val="0"/>
              </a:spcBef>
              <a:buFont typeface="+mj-lt"/>
              <a:buAutoNum type="arabicPeriod"/>
            </a:pPr>
            <a:r>
              <a:rPr lang="en-US" dirty="0" smtClean="0"/>
              <a:t>M</a:t>
            </a:r>
            <a:r>
              <a:rPr lang="x-none" dirty="0" smtClean="0"/>
              <a:t>ajka</a:t>
            </a:r>
          </a:p>
          <a:p>
            <a:pPr marL="514350" indent="-514350">
              <a:spcBef>
                <a:spcPts val="0"/>
              </a:spcBef>
              <a:buFont typeface="+mj-lt"/>
              <a:buAutoNum type="arabicPeriod"/>
            </a:pPr>
            <a:r>
              <a:rPr lang="en-US" dirty="0" smtClean="0"/>
              <a:t>O</a:t>
            </a:r>
            <a:r>
              <a:rPr lang="x-none" dirty="0" smtClean="0"/>
              <a:t>tac </a:t>
            </a:r>
          </a:p>
          <a:p>
            <a:pPr marL="514350" indent="-514350">
              <a:spcBef>
                <a:spcPts val="0"/>
              </a:spcBef>
              <a:buFont typeface="+mj-lt"/>
              <a:buAutoNum type="arabicPeriod"/>
            </a:pPr>
            <a:r>
              <a:rPr lang="x-none" dirty="0" smtClean="0"/>
              <a:t>Porodica</a:t>
            </a:r>
          </a:p>
          <a:p>
            <a:pPr marL="514350" indent="-514350">
              <a:spcBef>
                <a:spcPts val="0"/>
              </a:spcBef>
              <a:buFont typeface="+mj-lt"/>
              <a:buAutoNum type="arabicPeriod"/>
            </a:pPr>
            <a:r>
              <a:rPr lang="en-US" dirty="0" smtClean="0"/>
              <a:t>H</a:t>
            </a:r>
            <a:r>
              <a:rPr lang="x-none" dirty="0" smtClean="0"/>
              <a:t>eterosekusalni odnosi</a:t>
            </a:r>
          </a:p>
          <a:p>
            <a:pPr marL="514350" indent="-514350">
              <a:spcBef>
                <a:spcPts val="0"/>
              </a:spcBef>
              <a:buFont typeface="+mj-lt"/>
              <a:buAutoNum type="arabicPeriod"/>
            </a:pPr>
            <a:r>
              <a:rPr lang="en-US" dirty="0" smtClean="0"/>
              <a:t>P</a:t>
            </a:r>
            <a:r>
              <a:rPr lang="x-none" dirty="0" smtClean="0"/>
              <a:t>rijatelji</a:t>
            </a:r>
          </a:p>
          <a:p>
            <a:pPr marL="514350" indent="-514350">
              <a:spcBef>
                <a:spcPts val="0"/>
              </a:spcBef>
              <a:buFont typeface="+mj-lt"/>
              <a:buAutoNum type="arabicPeriod"/>
            </a:pPr>
            <a:r>
              <a:rPr lang="en-US" dirty="0" smtClean="0"/>
              <a:t>A</a:t>
            </a:r>
            <a:r>
              <a:rPr lang="x-none" dirty="0" smtClean="0"/>
              <a:t>utoritet</a:t>
            </a:r>
          </a:p>
          <a:p>
            <a:pPr marL="514350" indent="-514350">
              <a:spcBef>
                <a:spcPts val="0"/>
              </a:spcBef>
              <a:buFont typeface="+mj-lt"/>
              <a:buAutoNum type="arabicPeriod"/>
            </a:pPr>
            <a:r>
              <a:rPr lang="en-US" dirty="0" smtClean="0"/>
              <a:t>S</a:t>
            </a:r>
            <a:r>
              <a:rPr lang="x-none" dirty="0" smtClean="0"/>
              <a:t>posobnosti</a:t>
            </a:r>
          </a:p>
          <a:p>
            <a:pPr marL="514350" indent="-514350">
              <a:spcBef>
                <a:spcPts val="0"/>
              </a:spcBef>
              <a:buFont typeface="+mj-lt"/>
              <a:buAutoNum type="arabicPeriod"/>
            </a:pPr>
            <a:r>
              <a:rPr lang="en-US" dirty="0" smtClean="0"/>
              <a:t>R</a:t>
            </a:r>
            <a:r>
              <a:rPr lang="x-none" dirty="0" smtClean="0"/>
              <a:t>ad</a:t>
            </a:r>
          </a:p>
          <a:p>
            <a:pPr marL="514350" indent="-514350">
              <a:spcBef>
                <a:spcPts val="0"/>
              </a:spcBef>
              <a:buFont typeface="+mj-lt"/>
              <a:buAutoNum type="arabicPeriod"/>
            </a:pPr>
            <a:r>
              <a:rPr lang="en-US" dirty="0" smtClean="0"/>
              <a:t>K</a:t>
            </a:r>
            <a:r>
              <a:rPr lang="x-none" dirty="0" smtClean="0"/>
              <a:t>ooperacija</a:t>
            </a:r>
          </a:p>
          <a:p>
            <a:pPr marL="514350" indent="-514350">
              <a:spcBef>
                <a:spcPts val="0"/>
              </a:spcBef>
              <a:buFont typeface="+mj-lt"/>
              <a:buAutoNum type="arabicPeriod"/>
            </a:pPr>
            <a:r>
              <a:rPr lang="en-US" dirty="0" smtClean="0"/>
              <a:t>S</a:t>
            </a:r>
            <a:r>
              <a:rPr lang="x-none" smtClean="0"/>
              <a:t>trah</a:t>
            </a:r>
            <a:r>
              <a:rPr lang="sr-Latn-RS" dirty="0" smtClean="0"/>
              <a:t> </a:t>
            </a:r>
            <a:r>
              <a:rPr lang="x-none" smtClean="0"/>
              <a:t>i </a:t>
            </a:r>
            <a:r>
              <a:rPr lang="x-none" dirty="0" smtClean="0"/>
              <a:t>nesigurnost</a:t>
            </a:r>
          </a:p>
          <a:p>
            <a:pPr marL="514350" indent="-514350">
              <a:spcBef>
                <a:spcPts val="0"/>
              </a:spcBef>
              <a:buFont typeface="+mj-lt"/>
              <a:buAutoNum type="arabicPeriod"/>
            </a:pPr>
            <a:r>
              <a:rPr lang="en-US" dirty="0" smtClean="0"/>
              <a:t>O</a:t>
            </a:r>
            <a:r>
              <a:rPr lang="x-none" dirty="0" smtClean="0"/>
              <a:t>sećanje krivice</a:t>
            </a:r>
          </a:p>
          <a:p>
            <a:pPr marL="514350" indent="-514350">
              <a:spcBef>
                <a:spcPts val="0"/>
              </a:spcBef>
              <a:buFont typeface="+mj-lt"/>
              <a:buAutoNum type="arabicPeriod"/>
            </a:pPr>
            <a:r>
              <a:rPr lang="en-US" dirty="0" smtClean="0"/>
              <a:t>A</a:t>
            </a:r>
            <a:r>
              <a:rPr lang="x-none" dirty="0" smtClean="0"/>
              <a:t>percepcija stresa</a:t>
            </a:r>
          </a:p>
          <a:p>
            <a:pPr marL="514350" indent="-514350">
              <a:spcBef>
                <a:spcPts val="0"/>
              </a:spcBef>
              <a:buFont typeface="+mj-lt"/>
              <a:buAutoNum type="arabicPeriod"/>
            </a:pPr>
            <a:r>
              <a:rPr lang="en-US" dirty="0" smtClean="0"/>
              <a:t>P</a:t>
            </a:r>
            <a:r>
              <a:rPr lang="x-none" dirty="0" smtClean="0"/>
              <a:t>rošlost </a:t>
            </a:r>
          </a:p>
          <a:p>
            <a:pPr marL="514350" indent="-514350">
              <a:spcBef>
                <a:spcPts val="0"/>
              </a:spcBef>
              <a:buFont typeface="+mj-lt"/>
              <a:buAutoNum type="arabicPeriod"/>
            </a:pPr>
            <a:r>
              <a:rPr lang="x-none" dirty="0" smtClean="0"/>
              <a:t>Budućnost</a:t>
            </a:r>
          </a:p>
          <a:p>
            <a:pPr marL="514350" indent="-514350">
              <a:spcBef>
                <a:spcPts val="0"/>
              </a:spcBef>
              <a:buFont typeface="+mj-lt"/>
              <a:buAutoNum type="arabicPeriod"/>
            </a:pPr>
            <a:r>
              <a:rPr lang="en-US" dirty="0" smtClean="0"/>
              <a:t>C</a:t>
            </a:r>
            <a:r>
              <a:rPr lang="x-none" dirty="0" smtClean="0"/>
              <a:t>iljevi</a:t>
            </a:r>
          </a:p>
          <a:p>
            <a:pPr marL="514350" indent="-514350">
              <a:spcBef>
                <a:spcPts val="0"/>
              </a:spcBef>
              <a:buFont typeface="+mj-lt"/>
              <a:buAutoNum type="arabicPeriod"/>
            </a:pPr>
            <a:r>
              <a:rPr lang="x-none" dirty="0"/>
              <a:t>I</a:t>
            </a:r>
            <a:r>
              <a:rPr lang="x-none" dirty="0" smtClean="0"/>
              <a:t>dentitet</a:t>
            </a:r>
            <a:endParaRPr lang="en-US" dirty="0"/>
          </a:p>
        </p:txBody>
      </p:sp>
    </p:spTree>
    <p:extLst>
      <p:ext uri="{BB962C8B-B14F-4D97-AF65-F5344CB8AC3E}">
        <p14:creationId xmlns:p14="http://schemas.microsoft.com/office/powerpoint/2010/main" val="953734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x-none" smtClean="0"/>
              <a:t>Inventar personalnih st</a:t>
            </a:r>
            <a:r>
              <a:rPr lang="sr-Latn-CS" dirty="0" smtClean="0"/>
              <a:t>a</a:t>
            </a:r>
            <a:r>
              <a:rPr lang="x-none" smtClean="0"/>
              <a:t>vova IPS/110</a:t>
            </a:r>
            <a:endParaRPr lang="x-none" dirty="0" smtClean="0"/>
          </a:p>
        </p:txBody>
      </p:sp>
      <p:sp>
        <p:nvSpPr>
          <p:cNvPr id="3" name="Content Placeholder 2"/>
          <p:cNvSpPr>
            <a:spLocks noGrp="1"/>
          </p:cNvSpPr>
          <p:nvPr>
            <p:ph idx="1"/>
          </p:nvPr>
        </p:nvSpPr>
        <p:spPr>
          <a:xfrm>
            <a:off x="304800" y="1600200"/>
            <a:ext cx="7772400" cy="4800600"/>
          </a:xfrm>
        </p:spPr>
        <p:txBody>
          <a:bodyPr>
            <a:normAutofit fontScale="92500" lnSpcReduction="20000"/>
          </a:bodyPr>
          <a:lstStyle/>
          <a:p>
            <a:r>
              <a:rPr lang="sr-Latn-CS" dirty="0" smtClean="0"/>
              <a:t>Samoopsini upitnik</a:t>
            </a:r>
          </a:p>
          <a:p>
            <a:r>
              <a:rPr lang="en-US" dirty="0" smtClean="0"/>
              <a:t>S</a:t>
            </a:r>
            <a:r>
              <a:rPr lang="x-none" dirty="0" smtClean="0"/>
              <a:t>astoji se od </a:t>
            </a:r>
            <a:r>
              <a:rPr lang="x-none" b="1" dirty="0" smtClean="0"/>
              <a:t>110 ajtema</a:t>
            </a:r>
          </a:p>
          <a:p>
            <a:r>
              <a:rPr lang="en-US" dirty="0" smtClean="0"/>
              <a:t>S</a:t>
            </a:r>
            <a:r>
              <a:rPr lang="x-none" dirty="0" smtClean="0"/>
              <a:t>tvoren kao novi psihodijagnostički instrument generički izvden iz TNR-a</a:t>
            </a:r>
          </a:p>
          <a:p>
            <a:r>
              <a:rPr lang="x-none" b="1" smtClean="0"/>
              <a:t>80 ajtem</a:t>
            </a:r>
            <a:r>
              <a:rPr lang="sr-Latn-CS" b="1" dirty="0" smtClean="0"/>
              <a:t>a</a:t>
            </a:r>
            <a:r>
              <a:rPr lang="x-none" b="1" smtClean="0"/>
              <a:t> </a:t>
            </a:r>
            <a:r>
              <a:rPr lang="x-none" smtClean="0"/>
              <a:t>sadržins</a:t>
            </a:r>
            <a:r>
              <a:rPr lang="sr-Latn-CS" dirty="0" smtClean="0"/>
              <a:t>k</a:t>
            </a:r>
            <a:r>
              <a:rPr lang="x-none" smtClean="0"/>
              <a:t>i odgovara</a:t>
            </a:r>
            <a:r>
              <a:rPr lang="sr-Latn-CS" dirty="0" smtClean="0"/>
              <a:t>ju</a:t>
            </a:r>
            <a:r>
              <a:rPr lang="x-none" smtClean="0"/>
              <a:t> </a:t>
            </a:r>
            <a:r>
              <a:rPr lang="x-none" dirty="0" smtClean="0"/>
              <a:t>nedovršenoj rečenici iz TNR/mod-a tako što su </a:t>
            </a:r>
            <a:r>
              <a:rPr lang="x-none" b="1" dirty="0" smtClean="0"/>
              <a:t>ajtemi </a:t>
            </a:r>
            <a:r>
              <a:rPr lang="x-none" b="1" smtClean="0"/>
              <a:t>zapravo dogra</a:t>
            </a:r>
            <a:r>
              <a:rPr lang="sr-Latn-RS" b="1" dirty="0" smtClean="0"/>
              <a:t>đ</a:t>
            </a:r>
            <a:r>
              <a:rPr lang="x-none" b="1" smtClean="0"/>
              <a:t>eni </a:t>
            </a:r>
            <a:r>
              <a:rPr lang="x-none" b="1" dirty="0" smtClean="0"/>
              <a:t>na koren </a:t>
            </a:r>
            <a:r>
              <a:rPr lang="x-none" b="1" smtClean="0"/>
              <a:t>rečenice </a:t>
            </a:r>
            <a:r>
              <a:rPr lang="sr-Latn-CS" b="1" dirty="0" smtClean="0"/>
              <a:t>i</a:t>
            </a:r>
            <a:r>
              <a:rPr lang="x-none" b="1" smtClean="0"/>
              <a:t>z TNR-a</a:t>
            </a:r>
            <a:endParaRPr lang="x-none" b="1" dirty="0" smtClean="0"/>
          </a:p>
          <a:p>
            <a:r>
              <a:rPr lang="en-US" dirty="0" smtClean="0"/>
              <a:t>M</a:t>
            </a:r>
            <a:r>
              <a:rPr lang="x-none" smtClean="0"/>
              <a:t>etodski različit</a:t>
            </a:r>
            <a:r>
              <a:rPr lang="sr-Latn-CS" dirty="0" smtClean="0"/>
              <a:t> od TNR-a</a:t>
            </a:r>
            <a:r>
              <a:rPr lang="x-none" smtClean="0"/>
              <a:t> </a:t>
            </a:r>
            <a:r>
              <a:rPr lang="x-none" dirty="0" smtClean="0"/>
              <a:t>jer spada u klasične upitnike </a:t>
            </a:r>
            <a:r>
              <a:rPr lang="x-none" smtClean="0"/>
              <a:t>sa st</a:t>
            </a:r>
            <a:r>
              <a:rPr lang="sr-Latn-CS" dirty="0" smtClean="0"/>
              <a:t>a</a:t>
            </a:r>
            <a:r>
              <a:rPr lang="x-none" smtClean="0"/>
              <a:t>vkama </a:t>
            </a:r>
            <a:r>
              <a:rPr lang="x-none" dirty="0" smtClean="0"/>
              <a:t>zatvorenog tipa</a:t>
            </a:r>
          </a:p>
          <a:p>
            <a:r>
              <a:rPr lang="en-US" dirty="0" smtClean="0"/>
              <a:t>O</a:t>
            </a:r>
            <a:r>
              <a:rPr lang="x-none" dirty="0" smtClean="0"/>
              <a:t>dgovori se biraju </a:t>
            </a:r>
            <a:r>
              <a:rPr lang="x-none" smtClean="0"/>
              <a:t>na </a:t>
            </a:r>
            <a:r>
              <a:rPr lang="sr-Latn-RS" dirty="0" smtClean="0"/>
              <a:t>5-</a:t>
            </a:r>
            <a:r>
              <a:rPr lang="x-none" smtClean="0"/>
              <a:t>stepenoj </a:t>
            </a:r>
            <a:r>
              <a:rPr lang="x-none" dirty="0" smtClean="0"/>
              <a:t>skali (od potpuno tačno do potpuno netačno)</a:t>
            </a:r>
          </a:p>
          <a:p>
            <a:r>
              <a:rPr lang="en-US" dirty="0" smtClean="0"/>
              <a:t>R</a:t>
            </a:r>
            <a:r>
              <a:rPr lang="x-none" dirty="0" smtClean="0"/>
              <a:t>azlika od </a:t>
            </a:r>
            <a:r>
              <a:rPr lang="x-none" b="1" dirty="0" smtClean="0"/>
              <a:t>30 ajtema </a:t>
            </a:r>
            <a:r>
              <a:rPr lang="x-none" dirty="0" smtClean="0"/>
              <a:t>odnosi se na </a:t>
            </a:r>
            <a:r>
              <a:rPr lang="x-none" b="1" dirty="0" smtClean="0"/>
              <a:t>dve kontrolne </a:t>
            </a:r>
            <a:r>
              <a:rPr lang="x-none" b="1" smtClean="0"/>
              <a:t>skale </a:t>
            </a:r>
            <a:r>
              <a:rPr lang="sr-Latn-CS" dirty="0" smtClean="0"/>
              <a:t>(</a:t>
            </a:r>
            <a:r>
              <a:rPr lang="x-none" smtClean="0"/>
              <a:t>koje </a:t>
            </a:r>
            <a:r>
              <a:rPr lang="x-none" dirty="0" smtClean="0"/>
              <a:t>takodje imaju po 5 ajtema) plus </a:t>
            </a:r>
            <a:r>
              <a:rPr lang="x-none" b="1" dirty="0" smtClean="0"/>
              <a:t>4 </a:t>
            </a:r>
            <a:r>
              <a:rPr lang="x-none" b="1" smtClean="0"/>
              <a:t>nove </a:t>
            </a:r>
            <a:r>
              <a:rPr lang="sr-Latn-CS" b="1" dirty="0" smtClean="0"/>
              <a:t>(dodate) </a:t>
            </a:r>
            <a:r>
              <a:rPr lang="x-none" b="1" smtClean="0"/>
              <a:t>životne </a:t>
            </a:r>
            <a:r>
              <a:rPr lang="x-none" b="1" dirty="0" smtClean="0"/>
              <a:t>teme</a:t>
            </a:r>
            <a:r>
              <a:rPr lang="x-none" dirty="0" smtClean="0"/>
              <a:t>:</a:t>
            </a:r>
          </a:p>
          <a:p>
            <a:pPr lvl="1"/>
            <a:r>
              <a:rPr lang="en-US" dirty="0" smtClean="0"/>
              <a:t>S</a:t>
            </a:r>
            <a:r>
              <a:rPr lang="x-none" smtClean="0"/>
              <a:t>tav prem</a:t>
            </a:r>
            <a:r>
              <a:rPr lang="sr-Latn-RS" dirty="0" smtClean="0"/>
              <a:t>a</a:t>
            </a:r>
            <a:r>
              <a:rPr lang="x-none" smtClean="0"/>
              <a:t> </a:t>
            </a:r>
            <a:r>
              <a:rPr lang="x-none" dirty="0" smtClean="0"/>
              <a:t>promenama</a:t>
            </a:r>
          </a:p>
          <a:p>
            <a:pPr lvl="1"/>
            <a:r>
              <a:rPr lang="en-US" dirty="0" smtClean="0"/>
              <a:t>S</a:t>
            </a:r>
            <a:r>
              <a:rPr lang="x-none" dirty="0" smtClean="0"/>
              <a:t>tav prema samopoštovanju</a:t>
            </a:r>
          </a:p>
          <a:p>
            <a:pPr lvl="1"/>
            <a:r>
              <a:rPr lang="en-US" dirty="0" smtClean="0"/>
              <a:t>S</a:t>
            </a:r>
            <a:r>
              <a:rPr lang="x-none" smtClean="0"/>
              <a:t>tav p</a:t>
            </a:r>
            <a:r>
              <a:rPr lang="sr-Latn-RS" dirty="0" smtClean="0"/>
              <a:t>r</a:t>
            </a:r>
            <a:r>
              <a:rPr lang="x-none" smtClean="0"/>
              <a:t>ema </a:t>
            </a:r>
            <a:r>
              <a:rPr lang="x-none" dirty="0" smtClean="0"/>
              <a:t>samokontroli</a:t>
            </a:r>
          </a:p>
          <a:p>
            <a:pPr lvl="1"/>
            <a:r>
              <a:rPr lang="en-US" dirty="0" smtClean="0"/>
              <a:t>S</a:t>
            </a:r>
            <a:r>
              <a:rPr lang="x-none" dirty="0" smtClean="0"/>
              <a:t>tav prema izražavanju i prihvatanju primarnih afekata</a:t>
            </a:r>
          </a:p>
        </p:txBody>
      </p:sp>
    </p:spTree>
    <p:extLst>
      <p:ext uri="{BB962C8B-B14F-4D97-AF65-F5344CB8AC3E}">
        <p14:creationId xmlns:p14="http://schemas.microsoft.com/office/powerpoint/2010/main" val="1410499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t>
            </a:r>
            <a:r>
              <a:rPr lang="x-none" dirty="0" smtClean="0"/>
              <a:t>ontrolne skale na IPS/110</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x-none"/>
              <a:t>2 </a:t>
            </a:r>
            <a:r>
              <a:rPr lang="sr-Latn-RS" dirty="0" smtClean="0"/>
              <a:t>kontrolne s</a:t>
            </a:r>
            <a:r>
              <a:rPr lang="x-none" smtClean="0"/>
              <a:t>kale</a:t>
            </a:r>
            <a:r>
              <a:rPr lang="sr-Latn-RS" dirty="0" smtClean="0"/>
              <a:t> s</a:t>
            </a:r>
            <a:r>
              <a:rPr lang="x-none" smtClean="0"/>
              <a:t>lu</a:t>
            </a:r>
            <a:r>
              <a:rPr lang="sr-Latn-CS" dirty="0" smtClean="0"/>
              <a:t>ž</a:t>
            </a:r>
            <a:r>
              <a:rPr lang="x-none" smtClean="0"/>
              <a:t>e </a:t>
            </a:r>
            <a:r>
              <a:rPr lang="x-none" dirty="0" smtClean="0"/>
              <a:t>proveri odnosa </a:t>
            </a:r>
            <a:r>
              <a:rPr lang="x-none" smtClean="0"/>
              <a:t>prema testiranju: </a:t>
            </a:r>
            <a:endParaRPr lang="sr-Latn-RS" dirty="0" smtClean="0"/>
          </a:p>
          <a:p>
            <a:pPr lvl="1"/>
            <a:r>
              <a:rPr lang="en-US" b="1" dirty="0" smtClean="0"/>
              <a:t>S</a:t>
            </a:r>
            <a:r>
              <a:rPr lang="x-none" b="1" dirty="0" smtClean="0"/>
              <a:t>kala </a:t>
            </a:r>
            <a:r>
              <a:rPr lang="x-none" b="1" smtClean="0"/>
              <a:t>nekritičkog povla</a:t>
            </a:r>
            <a:r>
              <a:rPr lang="sr-Latn-RS" b="1" dirty="0" smtClean="0"/>
              <a:t>đ</a:t>
            </a:r>
            <a:r>
              <a:rPr lang="x-none" b="1" smtClean="0"/>
              <a:t>ivanja</a:t>
            </a:r>
            <a:r>
              <a:rPr lang="sr-Latn-RS" b="1" dirty="0" smtClean="0"/>
              <a:t>- </a:t>
            </a:r>
            <a:r>
              <a:rPr lang="sr-Latn-CS" dirty="0" smtClean="0"/>
              <a:t> </a:t>
            </a:r>
            <a:r>
              <a:rPr lang="sr-Latn-CS" dirty="0"/>
              <a:t>proverava da li ispitanik kritički čita rečenice na koje odgovara. Obuhvata pet ajtema na IPS-u koji sadrže besmislice ili koji imaju prividnu informativnu vrednost ili izražavaju neku predrasudu. Prihvatanje tih besmislenih rečenica služi kao mera ispitanikovog nekritičnog pristupa ispitivanju. Veći skor označava veći stepen nekritičnosti. Raspon ocena je od 5 do 15. Nema invertovanih ajtema.</a:t>
            </a:r>
          </a:p>
          <a:p>
            <a:pPr lvl="1"/>
            <a:r>
              <a:rPr lang="en-US" b="1" dirty="0" smtClean="0"/>
              <a:t>S</a:t>
            </a:r>
            <a:r>
              <a:rPr lang="x-none" b="1" dirty="0" smtClean="0"/>
              <a:t>kala hvalisanja, samorekalmiranja </a:t>
            </a:r>
            <a:r>
              <a:rPr lang="x-none" b="1" smtClean="0"/>
              <a:t>ili laganja</a:t>
            </a:r>
            <a:r>
              <a:rPr lang="sr-Latn-RS" b="1" dirty="0" smtClean="0"/>
              <a:t> - </a:t>
            </a:r>
            <a:r>
              <a:rPr lang="sr-Latn-CS" dirty="0" smtClean="0"/>
              <a:t> </a:t>
            </a:r>
            <a:r>
              <a:rPr lang="sr-Latn-CS" dirty="0"/>
              <a:t>proverava da li je ispitanik u svojim odgovorima ispoljio sklonost da se predstavi prema sterotipu socijalne poželjnosti. Ajtemi sa ove skale sadže preterane, idealizovane tvrdnje o moralnim kvalitetima ispitanika. Veći skor ukazuje na prisustvo većih moralističkih falsifikacija na davanje odgovora. Raspon ocena je isti kao za druge skale od 5 do 15. Nema invertovanih ajtema.</a:t>
            </a:r>
            <a:endParaRPr lang="en-US" dirty="0"/>
          </a:p>
          <a:p>
            <a:endParaRPr lang="en-US" dirty="0"/>
          </a:p>
        </p:txBody>
      </p:sp>
    </p:spTree>
    <p:extLst>
      <p:ext uri="{BB962C8B-B14F-4D97-AF65-F5344CB8AC3E}">
        <p14:creationId xmlns:p14="http://schemas.microsoft.com/office/powerpoint/2010/main" val="18760676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Z</a:t>
            </a:r>
            <a:r>
              <a:rPr lang="x-none" smtClean="0"/>
              <a:t>adavanj</a:t>
            </a:r>
            <a:r>
              <a:rPr lang="sr-Latn-RS" dirty="0" smtClean="0"/>
              <a:t>e i r</a:t>
            </a:r>
            <a:r>
              <a:rPr lang="x-none" smtClean="0"/>
              <a:t>edosled </a:t>
            </a:r>
            <a:endParaRPr lang="en-US" dirty="0"/>
          </a:p>
        </p:txBody>
      </p:sp>
      <p:sp>
        <p:nvSpPr>
          <p:cNvPr id="3" name="Content Placeholder 2"/>
          <p:cNvSpPr>
            <a:spLocks noGrp="1"/>
          </p:cNvSpPr>
          <p:nvPr>
            <p:ph idx="1"/>
          </p:nvPr>
        </p:nvSpPr>
        <p:spPr/>
        <p:txBody>
          <a:bodyPr>
            <a:normAutofit/>
          </a:bodyPr>
          <a:lstStyle/>
          <a:p>
            <a:r>
              <a:rPr lang="sr-Latn-RS" dirty="0" smtClean="0"/>
              <a:t>I</a:t>
            </a:r>
            <a:r>
              <a:rPr lang="x-none" smtClean="0"/>
              <a:t>ndividualno </a:t>
            </a:r>
            <a:r>
              <a:rPr lang="x-none"/>
              <a:t>i</a:t>
            </a:r>
            <a:r>
              <a:rPr lang="sr-Latn-CS" dirty="0"/>
              <a:t>li </a:t>
            </a:r>
            <a:r>
              <a:rPr lang="x-none"/>
              <a:t> grupno</a:t>
            </a:r>
            <a:endParaRPr lang="sr-Latn-RS" dirty="0"/>
          </a:p>
          <a:p>
            <a:r>
              <a:rPr lang="en-US" dirty="0" smtClean="0"/>
              <a:t>T</a:t>
            </a:r>
            <a:r>
              <a:rPr lang="x-none"/>
              <a:t>rajanje popunjavanja oba upitnika oko 1h</a:t>
            </a:r>
            <a:endParaRPr lang="en-US" dirty="0"/>
          </a:p>
          <a:p>
            <a:r>
              <a:rPr lang="en-US" dirty="0" smtClean="0"/>
              <a:t>P</a:t>
            </a:r>
            <a:r>
              <a:rPr lang="x-none" dirty="0" smtClean="0"/>
              <a:t>reporuka je da kada se zadaju u okviru baterije </a:t>
            </a:r>
            <a:r>
              <a:rPr lang="x-none" smtClean="0"/>
              <a:t>testova </a:t>
            </a:r>
            <a:r>
              <a:rPr lang="sr-Latn-CS" dirty="0" smtClean="0"/>
              <a:t>da se UVEK</a:t>
            </a:r>
            <a:r>
              <a:rPr lang="x-none" smtClean="0"/>
              <a:t> </a:t>
            </a:r>
            <a:r>
              <a:rPr lang="x-none" dirty="0" smtClean="0"/>
              <a:t>zadaju jedan za dugim</a:t>
            </a:r>
          </a:p>
          <a:p>
            <a:r>
              <a:rPr lang="en-US" b="1" dirty="0" smtClean="0"/>
              <a:t>R</a:t>
            </a:r>
            <a:r>
              <a:rPr lang="x-none" b="1" dirty="0" smtClean="0"/>
              <a:t>edosled zadavanja </a:t>
            </a:r>
            <a:r>
              <a:rPr lang="x-none" dirty="0" smtClean="0"/>
              <a:t>je </a:t>
            </a:r>
            <a:r>
              <a:rPr lang="x-none" b="1" dirty="0" smtClean="0"/>
              <a:t>opcion</a:t>
            </a:r>
            <a:r>
              <a:rPr lang="x-none" dirty="0" smtClean="0"/>
              <a:t> ali treba imati na umu sledeće:</a:t>
            </a:r>
          </a:p>
          <a:p>
            <a:pPr lvl="1"/>
            <a:r>
              <a:rPr lang="x-none" dirty="0" smtClean="0"/>
              <a:t>Ako se prvo zada IPS pa TNR očekujemo da će IPS obaviti “senzitizaciju</a:t>
            </a:r>
            <a:r>
              <a:rPr lang="x-none" smtClean="0"/>
              <a:t>” </a:t>
            </a:r>
            <a:r>
              <a:rPr lang="sr-Latn-CS" dirty="0" smtClean="0"/>
              <a:t>z</a:t>
            </a:r>
            <a:r>
              <a:rPr lang="x-none" smtClean="0"/>
              <a:t>a sve</a:t>
            </a:r>
            <a:r>
              <a:rPr lang="sr-Latn-CS" dirty="0" smtClean="0"/>
              <a:t> </a:t>
            </a:r>
            <a:r>
              <a:rPr lang="x-none" smtClean="0"/>
              <a:t>ili </a:t>
            </a:r>
            <a:r>
              <a:rPr lang="x-none" dirty="0" smtClean="0"/>
              <a:t>neke od tema što će </a:t>
            </a:r>
            <a:r>
              <a:rPr lang="x-none" smtClean="0"/>
              <a:t>se </a:t>
            </a:r>
            <a:r>
              <a:rPr lang="sr-Latn-CS" dirty="0" smtClean="0"/>
              <a:t>p</a:t>
            </a:r>
            <a:r>
              <a:rPr lang="x-none" smtClean="0"/>
              <a:t>reneti na odg</a:t>
            </a:r>
            <a:r>
              <a:rPr lang="sr-Latn-CS" dirty="0" smtClean="0"/>
              <a:t>o</a:t>
            </a:r>
            <a:r>
              <a:rPr lang="x-none" smtClean="0"/>
              <a:t>varanje </a:t>
            </a:r>
            <a:r>
              <a:rPr lang="x-none" dirty="0" smtClean="0"/>
              <a:t>na TNR-u (ovakvim redosledom se manje </a:t>
            </a:r>
            <a:r>
              <a:rPr lang="x-none" smtClean="0"/>
              <a:t>računa n</a:t>
            </a:r>
            <a:r>
              <a:rPr lang="sr-Latn-CS" dirty="0" smtClean="0"/>
              <a:t>a</a:t>
            </a:r>
            <a:r>
              <a:rPr lang="x-none" smtClean="0"/>
              <a:t> kvantifikaciju</a:t>
            </a:r>
            <a:r>
              <a:rPr lang="sr-Latn-RS" dirty="0" smtClean="0"/>
              <a:t>,</a:t>
            </a:r>
            <a:r>
              <a:rPr lang="x-none" smtClean="0"/>
              <a:t> </a:t>
            </a:r>
            <a:r>
              <a:rPr lang="x-none" dirty="0" smtClean="0"/>
              <a:t>a više </a:t>
            </a:r>
            <a:r>
              <a:rPr lang="x-none" smtClean="0"/>
              <a:t>na kvalit</a:t>
            </a:r>
            <a:r>
              <a:rPr lang="sr-Latn-CS" dirty="0" smtClean="0"/>
              <a:t>a</a:t>
            </a:r>
            <a:r>
              <a:rPr lang="x-none" smtClean="0"/>
              <a:t>tivno </a:t>
            </a:r>
            <a:r>
              <a:rPr lang="x-none" dirty="0" smtClean="0"/>
              <a:t>iskazivanje stavova posredstvom “obogaćenih odgovora” za koje je TNR pogodniji)</a:t>
            </a:r>
          </a:p>
          <a:p>
            <a:pPr lvl="1"/>
            <a:r>
              <a:rPr lang="x-none" dirty="0" smtClean="0"/>
              <a:t>Ako se prvo zada TNR pa </a:t>
            </a:r>
            <a:r>
              <a:rPr lang="x-none" smtClean="0"/>
              <a:t>onda IPS</a:t>
            </a:r>
            <a:r>
              <a:rPr lang="sr-Latn-RS" dirty="0" smtClean="0"/>
              <a:t>,</a:t>
            </a:r>
            <a:r>
              <a:rPr lang="x-none" smtClean="0"/>
              <a:t> is</a:t>
            </a:r>
            <a:r>
              <a:rPr lang="sr-Latn-CS" dirty="0" smtClean="0"/>
              <a:t>t</a:t>
            </a:r>
            <a:r>
              <a:rPr lang="x-none" smtClean="0"/>
              <a:t>i proces</a:t>
            </a:r>
            <a:r>
              <a:rPr lang="sr-Latn-CS" dirty="0" smtClean="0"/>
              <a:t> se dešava samo sada</a:t>
            </a:r>
            <a:r>
              <a:rPr lang="x-none" smtClean="0"/>
              <a:t> </a:t>
            </a:r>
            <a:r>
              <a:rPr lang="x-none" dirty="0" smtClean="0"/>
              <a:t>u </a:t>
            </a:r>
            <a:r>
              <a:rPr lang="x-none" smtClean="0"/>
              <a:t>obrnutom sm</a:t>
            </a:r>
            <a:r>
              <a:rPr lang="sr-Latn-CS" dirty="0" smtClean="0"/>
              <a:t>e</a:t>
            </a:r>
            <a:r>
              <a:rPr lang="x-none" smtClean="0"/>
              <a:t>ru </a:t>
            </a:r>
            <a:r>
              <a:rPr lang="x-none" dirty="0" smtClean="0"/>
              <a:t>(</a:t>
            </a:r>
            <a:r>
              <a:rPr lang="x-none" smtClean="0"/>
              <a:t>sada prim</a:t>
            </a:r>
            <a:r>
              <a:rPr lang="sr-Latn-CS" dirty="0" smtClean="0"/>
              <a:t>a</a:t>
            </a:r>
            <a:r>
              <a:rPr lang="x-none" smtClean="0"/>
              <a:t>rna post</a:t>
            </a:r>
            <a:r>
              <a:rPr lang="sr-Latn-CS" dirty="0" smtClean="0"/>
              <a:t>a</a:t>
            </a:r>
            <a:r>
              <a:rPr lang="x-none" smtClean="0"/>
              <a:t>je kv</a:t>
            </a:r>
            <a:r>
              <a:rPr lang="sr-Latn-CS" dirty="0" smtClean="0"/>
              <a:t>a</a:t>
            </a:r>
            <a:r>
              <a:rPr lang="x-none" smtClean="0"/>
              <a:t>ntifikacija</a:t>
            </a:r>
            <a:r>
              <a:rPr lang="sr-Latn-CS" dirty="0" smtClean="0"/>
              <a:t>)</a:t>
            </a:r>
            <a:endParaRPr lang="en-US" dirty="0"/>
          </a:p>
        </p:txBody>
      </p:sp>
    </p:spTree>
    <p:extLst>
      <p:ext uri="{BB962C8B-B14F-4D97-AF65-F5344CB8AC3E}">
        <p14:creationId xmlns:p14="http://schemas.microsoft.com/office/powerpoint/2010/main" val="2115980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228600" y="304800"/>
            <a:ext cx="7507941" cy="715962"/>
          </a:xfrm>
        </p:spPr>
        <p:txBody>
          <a:bodyPr/>
          <a:lstStyle/>
          <a:p>
            <a:r>
              <a:rPr lang="en-US" sz="3600" dirty="0" smtClean="0">
                <a:latin typeface="Arial Black" pitchFamily="34" charset="0"/>
              </a:rPr>
              <a:t>     </a:t>
            </a:r>
            <a:r>
              <a:rPr lang="sr-Latn-CS" sz="4000" dirty="0" smtClean="0"/>
              <a:t>Test nedovršenih rečenica-</a:t>
            </a:r>
            <a:r>
              <a:rPr lang="en-US" sz="4000" dirty="0" smtClean="0">
                <a:effectLst/>
                <a:latin typeface="Calibri" pitchFamily="34" charset="0"/>
              </a:rPr>
              <a:t>TNR </a:t>
            </a:r>
          </a:p>
        </p:txBody>
      </p:sp>
      <p:sp>
        <p:nvSpPr>
          <p:cNvPr id="14339" name="Content Placeholder 2"/>
          <p:cNvSpPr>
            <a:spLocks noGrp="1"/>
          </p:cNvSpPr>
          <p:nvPr>
            <p:ph idx="4294967295"/>
          </p:nvPr>
        </p:nvSpPr>
        <p:spPr>
          <a:xfrm>
            <a:off x="228600" y="1295400"/>
            <a:ext cx="8229600" cy="5181600"/>
          </a:xfrm>
        </p:spPr>
        <p:txBody>
          <a:bodyPr>
            <a:normAutofit/>
          </a:bodyPr>
          <a:lstStyle/>
          <a:p>
            <a:r>
              <a:rPr lang="en-US" dirty="0" err="1" smtClean="0">
                <a:latin typeface="Calibri" pitchFamily="34" charset="0"/>
              </a:rPr>
              <a:t>Prvi</a:t>
            </a:r>
            <a:r>
              <a:rPr lang="sr-Latn-CS" dirty="0" smtClean="0">
                <a:latin typeface="Calibri" pitchFamily="34" charset="0"/>
              </a:rPr>
              <a:t> upotrebio </a:t>
            </a:r>
            <a:r>
              <a:rPr lang="en-US" dirty="0" smtClean="0">
                <a:latin typeface="Calibri" pitchFamily="34" charset="0"/>
              </a:rPr>
              <a:t>Payne, 1928.</a:t>
            </a:r>
          </a:p>
          <a:p>
            <a:r>
              <a:rPr lang="sr-Latn-CS" dirty="0" smtClean="0">
                <a:latin typeface="Calibri" pitchFamily="34" charset="0"/>
              </a:rPr>
              <a:t>Teorijska osnova ovog testa je u </a:t>
            </a:r>
            <a:r>
              <a:rPr lang="en-US" b="1" dirty="0" err="1" smtClean="0">
                <a:latin typeface="Calibri" pitchFamily="34" charset="0"/>
              </a:rPr>
              <a:t>Ge</a:t>
            </a:r>
            <a:r>
              <a:rPr lang="sr-Latn-RS" b="1" dirty="0" smtClean="0">
                <a:latin typeface="Calibri" pitchFamily="34" charset="0"/>
              </a:rPr>
              <a:t>š</a:t>
            </a:r>
            <a:r>
              <a:rPr lang="en-US" b="1" dirty="0" err="1" smtClean="0">
                <a:latin typeface="Calibri" pitchFamily="34" charset="0"/>
              </a:rPr>
              <a:t>talt</a:t>
            </a:r>
            <a:r>
              <a:rPr lang="en-US" b="1" dirty="0" smtClean="0">
                <a:latin typeface="Calibri" pitchFamily="34" charset="0"/>
              </a:rPr>
              <a:t> </a:t>
            </a:r>
            <a:r>
              <a:rPr lang="en-US" b="1" dirty="0" err="1" smtClean="0">
                <a:latin typeface="Calibri" pitchFamily="34" charset="0"/>
              </a:rPr>
              <a:t>psihologij</a:t>
            </a:r>
            <a:r>
              <a:rPr lang="sr-Latn-CS" b="1" dirty="0" smtClean="0">
                <a:latin typeface="Calibri" pitchFamily="34" charset="0"/>
              </a:rPr>
              <a:t>i</a:t>
            </a:r>
            <a:r>
              <a:rPr lang="en-US" dirty="0" smtClean="0">
                <a:latin typeface="Calibri" pitchFamily="34" charset="0"/>
              </a:rPr>
              <a:t>: </a:t>
            </a:r>
            <a:r>
              <a:rPr lang="sr-Latn-RS" dirty="0" smtClean="0">
                <a:latin typeface="Calibri" pitchFamily="34" charset="0"/>
              </a:rPr>
              <a:t> </a:t>
            </a:r>
            <a:r>
              <a:rPr lang="en-US" dirty="0" err="1" smtClean="0">
                <a:latin typeface="Calibri" pitchFamily="34" charset="0"/>
              </a:rPr>
              <a:t>primarna</a:t>
            </a:r>
            <a:r>
              <a:rPr lang="en-US" dirty="0" smtClean="0">
                <a:latin typeface="Calibri" pitchFamily="34" charset="0"/>
              </a:rPr>
              <a:t> </a:t>
            </a:r>
            <a:r>
              <a:rPr lang="en-US" dirty="0" err="1" smtClean="0">
                <a:latin typeface="Calibri" pitchFamily="34" charset="0"/>
              </a:rPr>
              <a:t>psiholo</a:t>
            </a:r>
            <a:r>
              <a:rPr lang="sr-Latn-CS" dirty="0" smtClean="0">
                <a:latin typeface="Calibri" pitchFamily="34" charset="0"/>
              </a:rPr>
              <a:t>š</a:t>
            </a:r>
            <a:r>
              <a:rPr lang="en-US" dirty="0" smtClean="0">
                <a:latin typeface="Calibri" pitchFamily="34" charset="0"/>
              </a:rPr>
              <a:t>ka </a:t>
            </a:r>
            <a:r>
              <a:rPr lang="en-US" dirty="0" err="1" smtClean="0">
                <a:latin typeface="Calibri" pitchFamily="34" charset="0"/>
              </a:rPr>
              <a:t>sklonost</a:t>
            </a:r>
            <a:r>
              <a:rPr lang="sr-Latn-RS" dirty="0" smtClean="0">
                <a:latin typeface="Calibri" pitchFamily="34" charset="0"/>
              </a:rPr>
              <a:t> ljudi je da </a:t>
            </a:r>
            <a:r>
              <a:rPr lang="en-US" dirty="0" err="1" smtClean="0">
                <a:latin typeface="Calibri" pitchFamily="34" charset="0"/>
              </a:rPr>
              <a:t>kompletira</a:t>
            </a:r>
            <a:r>
              <a:rPr lang="sr-Latn-RS" dirty="0" smtClean="0">
                <a:latin typeface="Calibri" pitchFamily="34" charset="0"/>
              </a:rPr>
              <a:t>ju ono što je </a:t>
            </a:r>
            <a:r>
              <a:rPr lang="en-US" dirty="0" smtClean="0">
                <a:latin typeface="Calibri" pitchFamily="34" charset="0"/>
              </a:rPr>
              <a:t> </a:t>
            </a:r>
            <a:r>
              <a:rPr lang="sr-Latn-RS" dirty="0" smtClean="0">
                <a:latin typeface="Calibri" pitchFamily="34" charset="0"/>
              </a:rPr>
              <a:t>nedovršeno</a:t>
            </a:r>
          </a:p>
          <a:p>
            <a:r>
              <a:rPr lang="sr-Latn-RS" dirty="0" smtClean="0">
                <a:latin typeface="Calibri" pitchFamily="34" charset="0"/>
              </a:rPr>
              <a:t>Završavanjem započetih rečenica ljudi </a:t>
            </a:r>
            <a:r>
              <a:rPr lang="sr-Latn-RS" b="1" dirty="0" smtClean="0">
                <a:latin typeface="Calibri" pitchFamily="34" charset="0"/>
              </a:rPr>
              <a:t>projektuju</a:t>
            </a:r>
            <a:r>
              <a:rPr lang="sr-Latn-RS" dirty="0" smtClean="0">
                <a:latin typeface="Calibri" pitchFamily="34" charset="0"/>
              </a:rPr>
              <a:t> svoje unutrašnje sadržaje (uglavnom stavove, od kojih su neki predsvesni ili nesvesni, a neki svesni)</a:t>
            </a:r>
          </a:p>
          <a:p>
            <a:r>
              <a:rPr lang="en-US" b="1" dirty="0" smtClean="0">
                <a:latin typeface="Calibri" pitchFamily="34" charset="0"/>
              </a:rPr>
              <a:t>“</a:t>
            </a:r>
            <a:r>
              <a:rPr lang="sr-Latn-CS" b="1" dirty="0" smtClean="0">
                <a:latin typeface="Calibri" pitchFamily="34" charset="0"/>
              </a:rPr>
              <a:t>P</a:t>
            </a:r>
            <a:r>
              <a:rPr lang="en-US" b="1" dirty="0" err="1" smtClean="0">
                <a:latin typeface="Calibri" pitchFamily="34" charset="0"/>
              </a:rPr>
              <a:t>oluprojektivni</a:t>
            </a:r>
            <a:r>
              <a:rPr lang="en-US" b="1" dirty="0" smtClean="0">
                <a:latin typeface="Calibri" pitchFamily="34" charset="0"/>
              </a:rPr>
              <a:t> test” </a:t>
            </a:r>
            <a:r>
              <a:rPr lang="en-US" dirty="0" err="1" smtClean="0">
                <a:latin typeface="Calibri" pitchFamily="34" charset="0"/>
              </a:rPr>
              <a:t>li</a:t>
            </a:r>
            <a:r>
              <a:rPr lang="sr-Latn-CS" dirty="0" smtClean="0">
                <a:latin typeface="Calibri" pitchFamily="34" charset="0"/>
              </a:rPr>
              <a:t>č</a:t>
            </a:r>
            <a:r>
              <a:rPr lang="en-US" dirty="0" err="1" smtClean="0">
                <a:latin typeface="Calibri" pitchFamily="34" charset="0"/>
              </a:rPr>
              <a:t>nosti</a:t>
            </a:r>
            <a:r>
              <a:rPr lang="sr-Latn-CS" dirty="0" smtClean="0">
                <a:latin typeface="Calibri" pitchFamily="34" charset="0"/>
              </a:rPr>
              <a:t>:  uključivanje je “kratko, brzo i plitko”</a:t>
            </a:r>
            <a:endParaRPr lang="en-US" dirty="0" smtClean="0">
              <a:latin typeface="Calibri" pitchFamily="34" charset="0"/>
            </a:endParaRPr>
          </a:p>
          <a:p>
            <a:r>
              <a:rPr lang="sr-Latn-CS" b="1" dirty="0" smtClean="0">
                <a:latin typeface="Calibri" pitchFamily="34" charset="0"/>
              </a:rPr>
              <a:t>Na granici </a:t>
            </a:r>
            <a:r>
              <a:rPr lang="en-US" dirty="0" err="1" smtClean="0">
                <a:latin typeface="Calibri" pitchFamily="34" charset="0"/>
              </a:rPr>
              <a:t>izme</a:t>
            </a:r>
            <a:r>
              <a:rPr lang="sr-Latn-RS" dirty="0" smtClean="0">
                <a:latin typeface="Calibri" pitchFamily="34" charset="0"/>
              </a:rPr>
              <a:t>đ</a:t>
            </a:r>
            <a:r>
              <a:rPr lang="en-US" dirty="0" smtClean="0">
                <a:latin typeface="Calibri" pitchFamily="34" charset="0"/>
              </a:rPr>
              <a:t>u </a:t>
            </a:r>
            <a:r>
              <a:rPr lang="en-US" dirty="0" err="1" smtClean="0">
                <a:latin typeface="Calibri" pitchFamily="34" charset="0"/>
              </a:rPr>
              <a:t>strukturisanih</a:t>
            </a:r>
            <a:r>
              <a:rPr lang="en-US" dirty="0" smtClean="0">
                <a:latin typeface="Calibri" pitchFamily="34" charset="0"/>
              </a:rPr>
              <a:t> </a:t>
            </a:r>
            <a:r>
              <a:rPr lang="sr-Latn-CS" dirty="0" smtClean="0">
                <a:latin typeface="Calibri" pitchFamily="34" charset="0"/>
              </a:rPr>
              <a:t>upitnika</a:t>
            </a:r>
            <a:r>
              <a:rPr lang="en-US" dirty="0" smtClean="0">
                <a:latin typeface="Calibri" pitchFamily="34" charset="0"/>
              </a:rPr>
              <a:t> </a:t>
            </a:r>
            <a:r>
              <a:rPr lang="en-US" dirty="0" smtClean="0">
                <a:latin typeface="Calibri" pitchFamily="34" charset="0"/>
              </a:rPr>
              <a:t>li</a:t>
            </a:r>
            <a:r>
              <a:rPr lang="sr-Latn-CS" dirty="0" smtClean="0">
                <a:latin typeface="Calibri" pitchFamily="34" charset="0"/>
              </a:rPr>
              <a:t>č</a:t>
            </a:r>
            <a:r>
              <a:rPr lang="en-US" dirty="0" err="1" smtClean="0">
                <a:latin typeface="Calibri" pitchFamily="34" charset="0"/>
              </a:rPr>
              <a:t>nosti</a:t>
            </a:r>
            <a:r>
              <a:rPr lang="en-US" dirty="0" smtClean="0">
                <a:latin typeface="Calibri" pitchFamily="34" charset="0"/>
              </a:rPr>
              <a:t> </a:t>
            </a:r>
            <a:r>
              <a:rPr lang="en-US" dirty="0" smtClean="0">
                <a:latin typeface="Calibri" pitchFamily="34" charset="0"/>
              </a:rPr>
              <a:t>i </a:t>
            </a:r>
            <a:r>
              <a:rPr lang="en-US" dirty="0" err="1" smtClean="0">
                <a:latin typeface="Calibri" pitchFamily="34" charset="0"/>
              </a:rPr>
              <a:t>dinami</a:t>
            </a:r>
            <a:r>
              <a:rPr lang="sr-Latn-CS" dirty="0" smtClean="0">
                <a:latin typeface="Calibri" pitchFamily="34" charset="0"/>
              </a:rPr>
              <a:t>č</a:t>
            </a:r>
            <a:r>
              <a:rPr lang="en-US" dirty="0" err="1" smtClean="0">
                <a:latin typeface="Calibri" pitchFamily="34" charset="0"/>
              </a:rPr>
              <a:t>kih</a:t>
            </a:r>
            <a:r>
              <a:rPr lang="sr-Latn-CS" dirty="0" smtClean="0">
                <a:latin typeface="Calibri" pitchFamily="34" charset="0"/>
              </a:rPr>
              <a:t> (projektivnih) testova; s</a:t>
            </a:r>
            <a:r>
              <a:rPr lang="en-US" dirty="0" err="1" smtClean="0">
                <a:latin typeface="Calibri" pitchFamily="34" charset="0"/>
              </a:rPr>
              <a:t>rodan</a:t>
            </a:r>
            <a:r>
              <a:rPr lang="en-US" dirty="0" smtClean="0">
                <a:latin typeface="Calibri" pitchFamily="34" charset="0"/>
              </a:rPr>
              <a:t> </a:t>
            </a:r>
            <a:r>
              <a:rPr lang="en-US" dirty="0" err="1" smtClean="0">
                <a:latin typeface="Calibri" pitchFamily="34" charset="0"/>
              </a:rPr>
              <a:t>eksplorativnom</a:t>
            </a:r>
            <a:r>
              <a:rPr lang="en-US" dirty="0" smtClean="0">
                <a:latin typeface="Calibri" pitchFamily="34" charset="0"/>
              </a:rPr>
              <a:t> </a:t>
            </a:r>
            <a:r>
              <a:rPr lang="en-US" dirty="0" err="1" smtClean="0">
                <a:latin typeface="Calibri" pitchFamily="34" charset="0"/>
              </a:rPr>
              <a:t>klini</a:t>
            </a:r>
            <a:r>
              <a:rPr lang="sr-Latn-CS" dirty="0" smtClean="0">
                <a:latin typeface="Calibri" pitchFamily="34" charset="0"/>
              </a:rPr>
              <a:t>č</a:t>
            </a:r>
            <a:r>
              <a:rPr lang="en-US" dirty="0" err="1" smtClean="0">
                <a:latin typeface="Calibri" pitchFamily="34" charset="0"/>
              </a:rPr>
              <a:t>kom</a:t>
            </a:r>
            <a:r>
              <a:rPr lang="en-US" dirty="0" smtClean="0">
                <a:latin typeface="Calibri" pitchFamily="34" charset="0"/>
              </a:rPr>
              <a:t> </a:t>
            </a:r>
            <a:r>
              <a:rPr lang="en-US" b="1" dirty="0" err="1" smtClean="0">
                <a:latin typeface="Calibri" pitchFamily="34" charset="0"/>
              </a:rPr>
              <a:t>intervjuu</a:t>
            </a:r>
            <a:endParaRPr lang="en-US" b="1" dirty="0" smtClean="0">
              <a:latin typeface="Calibri" pitchFamily="34" charset="0"/>
            </a:endParaRPr>
          </a:p>
          <a:p>
            <a:r>
              <a:rPr lang="en-US" dirty="0" err="1" smtClean="0">
                <a:latin typeface="Calibri" pitchFamily="34" charset="0"/>
              </a:rPr>
              <a:t>Odgovori</a:t>
            </a:r>
            <a:r>
              <a:rPr lang="en-US" dirty="0" smtClean="0">
                <a:latin typeface="Calibri" pitchFamily="34" charset="0"/>
              </a:rPr>
              <a:t> </a:t>
            </a:r>
            <a:r>
              <a:rPr lang="en-US" dirty="0" err="1" smtClean="0">
                <a:latin typeface="Calibri" pitchFamily="34" charset="0"/>
              </a:rPr>
              <a:t>na</a:t>
            </a:r>
            <a:r>
              <a:rPr lang="en-US" dirty="0" smtClean="0">
                <a:latin typeface="Calibri" pitchFamily="34" charset="0"/>
              </a:rPr>
              <a:t> TNR </a:t>
            </a:r>
            <a:r>
              <a:rPr lang="en-US" dirty="0" err="1" smtClean="0">
                <a:latin typeface="Calibri" pitchFamily="34" charset="0"/>
              </a:rPr>
              <a:t>nisu</a:t>
            </a:r>
            <a:r>
              <a:rPr lang="en-US" dirty="0" smtClean="0">
                <a:latin typeface="Calibri" pitchFamily="34" charset="0"/>
              </a:rPr>
              <a:t> </a:t>
            </a:r>
            <a:r>
              <a:rPr lang="en-US" dirty="0" err="1" smtClean="0">
                <a:latin typeface="Calibri" pitchFamily="34" charset="0"/>
              </a:rPr>
              <a:t>sasvim</a:t>
            </a:r>
            <a:r>
              <a:rPr lang="en-US" dirty="0" smtClean="0">
                <a:latin typeface="Calibri" pitchFamily="34" charset="0"/>
              </a:rPr>
              <a:t> </a:t>
            </a:r>
            <a:r>
              <a:rPr lang="sr-Latn-CS" dirty="0" smtClean="0">
                <a:latin typeface="Calibri" pitchFamily="34" charset="0"/>
              </a:rPr>
              <a:t>slučajni</a:t>
            </a:r>
            <a:r>
              <a:rPr lang="en-US" dirty="0" smtClean="0">
                <a:latin typeface="Calibri" pitchFamily="34" charset="0"/>
              </a:rPr>
              <a:t>, </a:t>
            </a:r>
            <a:r>
              <a:rPr lang="en-US" dirty="0" err="1" smtClean="0">
                <a:latin typeface="Calibri" pitchFamily="34" charset="0"/>
              </a:rPr>
              <a:t>ve</a:t>
            </a:r>
            <a:r>
              <a:rPr lang="sr-Latn-CS" dirty="0" smtClean="0">
                <a:latin typeface="Calibri" pitchFamily="34" charset="0"/>
              </a:rPr>
              <a:t>ć</a:t>
            </a:r>
            <a:r>
              <a:rPr lang="en-US" dirty="0" smtClean="0">
                <a:latin typeface="Calibri" pitchFamily="34" charset="0"/>
              </a:rPr>
              <a:t> </a:t>
            </a:r>
            <a:r>
              <a:rPr lang="en-US" dirty="0" err="1" smtClean="0">
                <a:latin typeface="Calibri" pitchFamily="34" charset="0"/>
              </a:rPr>
              <a:t>podle</a:t>
            </a:r>
            <a:r>
              <a:rPr lang="sr-Latn-CS" dirty="0" smtClean="0">
                <a:latin typeface="Calibri" pitchFamily="34" charset="0"/>
              </a:rPr>
              <a:t>ž</a:t>
            </a:r>
            <a:r>
              <a:rPr lang="en-US" dirty="0" smtClean="0">
                <a:latin typeface="Calibri" pitchFamily="34" charset="0"/>
              </a:rPr>
              <a:t>u </a:t>
            </a:r>
            <a:r>
              <a:rPr lang="en-US" dirty="0" err="1" smtClean="0">
                <a:latin typeface="Calibri" pitchFamily="34" charset="0"/>
              </a:rPr>
              <a:t>uticajima</a:t>
            </a:r>
            <a:r>
              <a:rPr lang="en-US" dirty="0" smtClean="0">
                <a:latin typeface="Calibri" pitchFamily="34" charset="0"/>
              </a:rPr>
              <a:t> </a:t>
            </a:r>
            <a:r>
              <a:rPr lang="en-US" b="1" dirty="0" err="1" smtClean="0">
                <a:latin typeface="Calibri" pitchFamily="34" charset="0"/>
              </a:rPr>
              <a:t>stabilnijih</a:t>
            </a:r>
            <a:r>
              <a:rPr lang="en-US" b="1" dirty="0" smtClean="0">
                <a:latin typeface="Calibri" pitchFamily="34" charset="0"/>
              </a:rPr>
              <a:t> </a:t>
            </a:r>
            <a:r>
              <a:rPr lang="en-US" b="1" dirty="0" err="1" smtClean="0">
                <a:latin typeface="Calibri" pitchFamily="34" charset="0"/>
              </a:rPr>
              <a:t>struktura</a:t>
            </a:r>
            <a:r>
              <a:rPr lang="en-US" dirty="0" smtClean="0">
                <a:latin typeface="Calibri" pitchFamily="34" charset="0"/>
              </a:rPr>
              <a:t> u </a:t>
            </a:r>
            <a:r>
              <a:rPr lang="en-US" dirty="0" err="1" smtClean="0">
                <a:latin typeface="Calibri" pitchFamily="34" charset="0"/>
              </a:rPr>
              <a:t>li</a:t>
            </a:r>
            <a:r>
              <a:rPr lang="sr-Latn-CS" dirty="0" smtClean="0">
                <a:latin typeface="Calibri" pitchFamily="34" charset="0"/>
              </a:rPr>
              <a:t>č</a:t>
            </a:r>
            <a:r>
              <a:rPr lang="en-US" dirty="0" err="1" smtClean="0">
                <a:latin typeface="Calibri" pitchFamily="34" charset="0"/>
              </a:rPr>
              <a:t>nosti</a:t>
            </a:r>
            <a:endParaRPr lang="sr-Latn-CS" i="1" dirty="0" smtClean="0">
              <a:latin typeface="Calibri" pitchFamily="34" charset="0"/>
            </a:endParaRPr>
          </a:p>
          <a:p>
            <a:endParaRPr lang="en-US" sz="2400" dirty="0" smtClean="0">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74638"/>
            <a:ext cx="8305800" cy="792162"/>
          </a:xfrm>
        </p:spPr>
        <p:txBody>
          <a:bodyPr>
            <a:normAutofit/>
          </a:bodyPr>
          <a:lstStyle/>
          <a:p>
            <a:r>
              <a:rPr lang="sr-Latn-CS" sz="3600" dirty="0" smtClean="0">
                <a:effectLst/>
                <a:latin typeface="Calibri" pitchFamily="34" charset="0"/>
              </a:rPr>
              <a:t>Zadavanje TNR</a:t>
            </a:r>
            <a:endParaRPr lang="en-US" sz="3600" dirty="0">
              <a:effectLst/>
              <a:latin typeface="Calibri" pitchFamily="34" charset="0"/>
            </a:endParaRPr>
          </a:p>
        </p:txBody>
      </p:sp>
      <p:sp>
        <p:nvSpPr>
          <p:cNvPr id="2" name="Content Placeholder 1"/>
          <p:cNvSpPr>
            <a:spLocks noGrp="1"/>
          </p:cNvSpPr>
          <p:nvPr>
            <p:ph idx="1"/>
          </p:nvPr>
        </p:nvSpPr>
        <p:spPr>
          <a:xfrm>
            <a:off x="533400" y="1600200"/>
            <a:ext cx="7696200" cy="4876800"/>
          </a:xfrm>
        </p:spPr>
        <p:txBody>
          <a:bodyPr>
            <a:normAutofit/>
          </a:bodyPr>
          <a:lstStyle/>
          <a:p>
            <a:r>
              <a:rPr lang="sr-Latn-CS" sz="2400" dirty="0" smtClean="0">
                <a:latin typeface="Calibri" pitchFamily="34" charset="0"/>
              </a:rPr>
              <a:t>TNR se daje </a:t>
            </a:r>
            <a:r>
              <a:rPr lang="sr-Latn-CS" sz="2400" i="1" dirty="0" smtClean="0">
                <a:latin typeface="Calibri" pitchFamily="34" charset="0"/>
              </a:rPr>
              <a:t>kao poslednji </a:t>
            </a:r>
            <a:r>
              <a:rPr lang="sr-Latn-CS" sz="2400" dirty="0" smtClean="0">
                <a:latin typeface="Calibri" pitchFamily="34" charset="0"/>
              </a:rPr>
              <a:t>instrument u bateriji – čime dajemo ispitaniku priliku da dovrši iskazivanje svih onih “</a:t>
            </a:r>
            <a:r>
              <a:rPr lang="sr-Latn-CS" sz="2400" b="1" i="1" dirty="0" smtClean="0">
                <a:latin typeface="Calibri" pitchFamily="34" charset="0"/>
              </a:rPr>
              <a:t>nezavršenih tema</a:t>
            </a:r>
            <a:r>
              <a:rPr lang="sr-Latn-CS" sz="2400" dirty="0" smtClean="0">
                <a:latin typeface="Calibri" pitchFamily="34" charset="0"/>
              </a:rPr>
              <a:t>” koji su tokom ispitivanja ostali nedorečeni</a:t>
            </a:r>
          </a:p>
          <a:p>
            <a:r>
              <a:rPr lang="sr-Latn-CS" sz="2400" dirty="0" smtClean="0">
                <a:latin typeface="Calibri" pitchFamily="34" charset="0"/>
              </a:rPr>
              <a:t>Može da se zadaje </a:t>
            </a:r>
            <a:r>
              <a:rPr lang="sr-Latn-CS" sz="2400" i="1" dirty="0" smtClean="0">
                <a:latin typeface="Calibri" pitchFamily="34" charset="0"/>
              </a:rPr>
              <a:t>kao prvi </a:t>
            </a:r>
            <a:r>
              <a:rPr lang="sr-Latn-CS" sz="2400" dirty="0" smtClean="0">
                <a:latin typeface="Calibri" pitchFamily="34" charset="0"/>
              </a:rPr>
              <a:t>od projektivnih testova - za  </a:t>
            </a:r>
            <a:r>
              <a:rPr lang="sr-Latn-CS" sz="2400" b="1" i="1" dirty="0" smtClean="0">
                <a:latin typeface="Calibri" pitchFamily="34" charset="0"/>
              </a:rPr>
              <a:t>uvođenje ispitanika </a:t>
            </a:r>
            <a:r>
              <a:rPr lang="sr-Latn-CS" sz="2400" dirty="0" smtClean="0">
                <a:latin typeface="Calibri" pitchFamily="34" charset="0"/>
              </a:rPr>
              <a:t>u proces projektovanja</a:t>
            </a:r>
          </a:p>
          <a:p>
            <a:r>
              <a:rPr lang="sr-Latn-CS" sz="2400" dirty="0" smtClean="0">
                <a:latin typeface="Calibri" pitchFamily="34" charset="0"/>
              </a:rPr>
              <a:t>Redosled određuje kliničar u svakom individualnom slučaju u zavisnosti od okolnosti i individualnog slučaja</a:t>
            </a:r>
          </a:p>
          <a:p>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a:t>
            </a:r>
            <a:r>
              <a:rPr lang="x-none" dirty="0" smtClean="0"/>
              <a:t>putstvo za zadavanje TNR/mod</a:t>
            </a:r>
            <a:endParaRPr lang="en-US" dirty="0"/>
          </a:p>
        </p:txBody>
      </p:sp>
      <p:sp>
        <p:nvSpPr>
          <p:cNvPr id="3" name="Content Placeholder 2"/>
          <p:cNvSpPr>
            <a:spLocks noGrp="1"/>
          </p:cNvSpPr>
          <p:nvPr>
            <p:ph idx="1"/>
          </p:nvPr>
        </p:nvSpPr>
        <p:spPr/>
        <p:txBody>
          <a:bodyPr/>
          <a:lstStyle/>
          <a:p>
            <a:r>
              <a:rPr lang="x-none" i="1" dirty="0" smtClean="0"/>
              <a:t>Pred vama se nalazi jedan psihološki test kji </a:t>
            </a:r>
            <a:r>
              <a:rPr lang="x-none" i="1" smtClean="0"/>
              <a:t>se sas</a:t>
            </a:r>
            <a:r>
              <a:rPr lang="sr-Latn-CS" i="1" dirty="0" smtClean="0"/>
              <a:t>t</a:t>
            </a:r>
            <a:r>
              <a:rPr lang="x-none" i="1" smtClean="0"/>
              <a:t>oji od nedovršenih </a:t>
            </a:r>
            <a:r>
              <a:rPr lang="x-none" i="1" dirty="0" smtClean="0"/>
              <a:t>rečenica o običnim temama. Pročitajte ove nedovršene rečenice redom i za svaku napišite nastavak </a:t>
            </a:r>
            <a:r>
              <a:rPr lang="x-none" i="1" smtClean="0"/>
              <a:t>po va</a:t>
            </a:r>
            <a:r>
              <a:rPr lang="sr-Latn-CS" i="1" dirty="0" smtClean="0"/>
              <a:t>š</a:t>
            </a:r>
            <a:r>
              <a:rPr lang="x-none" i="1" smtClean="0"/>
              <a:t>em </a:t>
            </a:r>
            <a:r>
              <a:rPr lang="x-none" i="1" dirty="0" smtClean="0"/>
              <a:t>uverenju. Ovo nije test inteligencije i odgovori se ne ocenjuju kao tačni ili netačni. Pišite pažljivo. Nemojte preskakati ni jednu rečenicu</a:t>
            </a:r>
            <a:r>
              <a:rPr lang="x-none" i="1" smtClean="0"/>
              <a:t>. Va</a:t>
            </a:r>
            <a:r>
              <a:rPr lang="sr-Latn-CS" i="1" dirty="0" smtClean="0"/>
              <a:t>š</a:t>
            </a:r>
            <a:r>
              <a:rPr lang="x-none" i="1" smtClean="0"/>
              <a:t>i </a:t>
            </a:r>
            <a:r>
              <a:rPr lang="x-none" i="1" dirty="0" smtClean="0"/>
              <a:t>su odgovori zaštićeni pravilima profesionalne tajne.</a:t>
            </a:r>
            <a:r>
              <a:rPr lang="x-none" dirty="0" smtClean="0"/>
              <a:t> </a:t>
            </a:r>
            <a:endParaRPr lang="en-US" dirty="0"/>
          </a:p>
        </p:txBody>
      </p:sp>
    </p:spTree>
    <p:extLst>
      <p:ext uri="{BB962C8B-B14F-4D97-AF65-F5344CB8AC3E}">
        <p14:creationId xmlns:p14="http://schemas.microsoft.com/office/powerpoint/2010/main" val="470682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dirty="0" smtClean="0"/>
              <a:t>Uputstvo za zadavanje IPS/110</a:t>
            </a:r>
            <a:endParaRPr lang="en-US" dirty="0"/>
          </a:p>
        </p:txBody>
      </p:sp>
      <p:sp>
        <p:nvSpPr>
          <p:cNvPr id="3" name="Content Placeholder 2"/>
          <p:cNvSpPr>
            <a:spLocks noGrp="1"/>
          </p:cNvSpPr>
          <p:nvPr>
            <p:ph idx="1"/>
          </p:nvPr>
        </p:nvSpPr>
        <p:spPr/>
        <p:txBody>
          <a:bodyPr>
            <a:normAutofit/>
          </a:bodyPr>
          <a:lstStyle/>
          <a:p>
            <a:r>
              <a:rPr lang="x-none" i="1" dirty="0" smtClean="0"/>
              <a:t>Pred vama se nalazi jedan upitnik sa pitanjima </a:t>
            </a:r>
            <a:r>
              <a:rPr lang="x-none" i="1" smtClean="0"/>
              <a:t>iz sv</a:t>
            </a:r>
            <a:r>
              <a:rPr lang="sr-Latn-CS" i="1" dirty="0" smtClean="0"/>
              <a:t>a</a:t>
            </a:r>
            <a:r>
              <a:rPr lang="x-none" i="1" smtClean="0"/>
              <a:t>kodnevnog </a:t>
            </a:r>
            <a:r>
              <a:rPr lang="x-none" i="1" dirty="0" smtClean="0"/>
              <a:t>života. </a:t>
            </a:r>
            <a:r>
              <a:rPr lang="en-US" i="1" dirty="0" smtClean="0"/>
              <a:t>P</a:t>
            </a:r>
            <a:r>
              <a:rPr lang="x-none" i="1" smtClean="0"/>
              <a:t>ročitajte redom </a:t>
            </a:r>
            <a:r>
              <a:rPr lang="x-none" i="1" dirty="0" smtClean="0"/>
              <a:t>svako </a:t>
            </a:r>
            <a:r>
              <a:rPr lang="x-none" i="1" smtClean="0"/>
              <a:t>pitanje i</a:t>
            </a:r>
            <a:r>
              <a:rPr lang="sr-Latn-RS" i="1" dirty="0" smtClean="0"/>
              <a:t> </a:t>
            </a:r>
            <a:r>
              <a:rPr lang="x-none" i="1" smtClean="0"/>
              <a:t>odgovorite</a:t>
            </a:r>
            <a:r>
              <a:rPr lang="x-none" i="1" dirty="0" smtClean="0"/>
              <a:t>, koliko je to što piše u rečenici, u odnosu na vas, po vašem ličnom mišljenju, tačno ili netačno. </a:t>
            </a:r>
            <a:r>
              <a:rPr lang="x-none" i="1" smtClean="0"/>
              <a:t>Svoj odgovor dajte zaokru</a:t>
            </a:r>
            <a:r>
              <a:rPr lang="sr-Latn-CS" i="1" dirty="0" smtClean="0"/>
              <a:t>žujući krstić (+) ispod kolone gde piše “potpuno netačno” ili “netačno” ili “približno tačno” ili “tačno” ili “potpuno tačno”. Na svako pitanje odaberite samo jedan odgovor. Odgovorite na sva pitanja. Vaša privatnost i odgovori su zaštićeni profesionalnom tajnom.</a:t>
            </a:r>
            <a:endParaRPr lang="en-US" i="1" dirty="0"/>
          </a:p>
        </p:txBody>
      </p:sp>
    </p:spTree>
    <p:extLst>
      <p:ext uri="{BB962C8B-B14F-4D97-AF65-F5344CB8AC3E}">
        <p14:creationId xmlns:p14="http://schemas.microsoft.com/office/powerpoint/2010/main" val="3189670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7772400" cy="1143000"/>
          </a:xfrm>
        </p:spPr>
        <p:txBody>
          <a:bodyPr/>
          <a:lstStyle/>
          <a:p>
            <a:r>
              <a:rPr lang="sr-Latn-CS" dirty="0" smtClean="0"/>
              <a:t>Ocenjivanje odgovora na TNR-u</a:t>
            </a:r>
            <a:endParaRPr lang="en-US" dirty="0"/>
          </a:p>
        </p:txBody>
      </p:sp>
      <p:sp>
        <p:nvSpPr>
          <p:cNvPr id="3" name="Content Placeholder 2"/>
          <p:cNvSpPr>
            <a:spLocks noGrp="1"/>
          </p:cNvSpPr>
          <p:nvPr>
            <p:ph idx="1"/>
          </p:nvPr>
        </p:nvSpPr>
        <p:spPr/>
        <p:txBody>
          <a:bodyPr>
            <a:normAutofit/>
          </a:bodyPr>
          <a:lstStyle/>
          <a:p>
            <a:r>
              <a:rPr lang="en-US" dirty="0" smtClean="0"/>
              <a:t>O</a:t>
            </a:r>
            <a:r>
              <a:rPr lang="x-none" smtClean="0"/>
              <a:t>cenjivanje </a:t>
            </a:r>
            <a:r>
              <a:rPr lang="sr-Latn-CS" dirty="0" smtClean="0"/>
              <a:t>odgovora na TNR-u </a:t>
            </a:r>
            <a:r>
              <a:rPr lang="x-none" smtClean="0"/>
              <a:t>dopisanih od str</a:t>
            </a:r>
            <a:r>
              <a:rPr lang="sr-Latn-CS" dirty="0" smtClean="0"/>
              <a:t>a</a:t>
            </a:r>
            <a:r>
              <a:rPr lang="x-none" smtClean="0"/>
              <a:t>ne ispitanika </a:t>
            </a:r>
            <a:r>
              <a:rPr lang="sr-Latn-CS" dirty="0" smtClean="0"/>
              <a:t>se odvija na</a:t>
            </a:r>
            <a:r>
              <a:rPr lang="x-none" smtClean="0"/>
              <a:t> </a:t>
            </a:r>
            <a:r>
              <a:rPr lang="x-none" dirty="0" smtClean="0"/>
              <a:t>nov, kontrolisan način</a:t>
            </a:r>
          </a:p>
          <a:p>
            <a:r>
              <a:rPr lang="en-US" dirty="0"/>
              <a:t>O</a:t>
            </a:r>
            <a:r>
              <a:rPr lang="x-none"/>
              <a:t>cenjivaje se odvija pomoću trostepene skale procene, na dva nivoa:</a:t>
            </a:r>
            <a:endParaRPr lang="sr-Latn-RS" dirty="0"/>
          </a:p>
          <a:p>
            <a:pPr>
              <a:buFont typeface="Wingdings" pitchFamily="2" charset="2"/>
              <a:buChar char="Ø"/>
            </a:pPr>
            <a:r>
              <a:rPr lang="en-US" sz="2000" dirty="0"/>
              <a:t>P</a:t>
            </a:r>
            <a:r>
              <a:rPr lang="x-none" sz="2000"/>
              <a:t>rvo, ocenjuje se svaka rečenica</a:t>
            </a:r>
            <a:endParaRPr lang="sr-Latn-RS" sz="2000" dirty="0"/>
          </a:p>
          <a:p>
            <a:pPr>
              <a:buFont typeface="Wingdings" pitchFamily="2" charset="2"/>
              <a:buChar char="Ø"/>
            </a:pPr>
            <a:r>
              <a:rPr lang="en-US" sz="2000" dirty="0"/>
              <a:t>D</a:t>
            </a:r>
            <a:r>
              <a:rPr lang="x-none" sz="2000"/>
              <a:t>rugo</a:t>
            </a:r>
            <a:r>
              <a:rPr lang="sr-Latn-RS" sz="2000" dirty="0"/>
              <a:t>,</a:t>
            </a:r>
            <a:r>
              <a:rPr lang="x-none" sz="2000"/>
              <a:t> ocenjuje se prosečna ocena za celu temu</a:t>
            </a:r>
            <a:endParaRPr lang="sr-Latn-RS" sz="2000" dirty="0"/>
          </a:p>
          <a:p>
            <a:r>
              <a:rPr lang="sr-Latn-CS" dirty="0" smtClean="0"/>
              <a:t>U</a:t>
            </a:r>
            <a:r>
              <a:rPr lang="x-none" smtClean="0"/>
              <a:t>vedene </a:t>
            </a:r>
            <a:r>
              <a:rPr lang="x-none" dirty="0" smtClean="0"/>
              <a:t>norme za svaku rečenicu pojedinačno</a:t>
            </a:r>
          </a:p>
          <a:p>
            <a:pPr>
              <a:buFont typeface="Wingdings" pitchFamily="2" charset="2"/>
              <a:buChar char="Ø"/>
            </a:pPr>
            <a:r>
              <a:rPr lang="en-US" sz="2000" dirty="0"/>
              <a:t>N</a:t>
            </a:r>
            <a:r>
              <a:rPr lang="x-none" sz="2000"/>
              <a:t>iža ocena (1) označava lošu prilagodjenost</a:t>
            </a:r>
          </a:p>
          <a:p>
            <a:pPr>
              <a:buFont typeface="Wingdings" pitchFamily="2" charset="2"/>
              <a:buChar char="Ø"/>
            </a:pPr>
            <a:r>
              <a:rPr lang="en-US" sz="2000" dirty="0"/>
              <a:t>S</a:t>
            </a:r>
            <a:r>
              <a:rPr lang="x-none" sz="2000"/>
              <a:t>rednja ocena (2) umerenu</a:t>
            </a:r>
          </a:p>
          <a:p>
            <a:pPr>
              <a:buFont typeface="Wingdings" pitchFamily="2" charset="2"/>
              <a:buChar char="Ø"/>
            </a:pPr>
            <a:r>
              <a:rPr lang="en-US" sz="2000" dirty="0"/>
              <a:t>V</a:t>
            </a:r>
            <a:r>
              <a:rPr lang="x-none" sz="2000"/>
              <a:t>isoka ocena (3) označava dobru adaptaciju odnosno pozitivan stav u pogledu date životne teme</a:t>
            </a:r>
          </a:p>
          <a:p>
            <a:endParaRPr lang="sr-Latn-RS" dirty="0" smtClean="0"/>
          </a:p>
          <a:p>
            <a:pPr lvl="1"/>
            <a:endParaRPr lang="sr-Latn-RS" dirty="0" smtClean="0"/>
          </a:p>
        </p:txBody>
      </p:sp>
    </p:spTree>
    <p:extLst>
      <p:ext uri="{BB962C8B-B14F-4D97-AF65-F5344CB8AC3E}">
        <p14:creationId xmlns:p14="http://schemas.microsoft.com/office/powerpoint/2010/main" val="3906231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Ocenjivanje</a:t>
            </a:r>
            <a:r>
              <a:rPr lang="sr-Latn-CS" dirty="0" smtClean="0"/>
              <a:t> TNR-a</a:t>
            </a:r>
            <a:endParaRPr lang="en-US" dirty="0"/>
          </a:p>
        </p:txBody>
      </p:sp>
      <p:sp>
        <p:nvSpPr>
          <p:cNvPr id="3" name="Content Placeholder 2"/>
          <p:cNvSpPr>
            <a:spLocks noGrp="1"/>
          </p:cNvSpPr>
          <p:nvPr>
            <p:ph idx="1"/>
          </p:nvPr>
        </p:nvSpPr>
        <p:spPr/>
        <p:txBody>
          <a:bodyPr>
            <a:normAutofit/>
          </a:bodyPr>
          <a:lstStyle/>
          <a:p>
            <a:r>
              <a:rPr lang="x-none" smtClean="0"/>
              <a:t>Ocenjivanje se vrši na posebnom arku za obradu odgovora na TNR-u</a:t>
            </a:r>
          </a:p>
          <a:p>
            <a:r>
              <a:rPr lang="sr-Latn-CS" dirty="0" smtClean="0"/>
              <a:t>Na arku su g</a:t>
            </a:r>
            <a:r>
              <a:rPr lang="x-none" smtClean="0"/>
              <a:t>rupisani</a:t>
            </a:r>
            <a:r>
              <a:rPr lang="sr-Latn-CS" dirty="0" smtClean="0"/>
              <a:t> svi</a:t>
            </a:r>
            <a:r>
              <a:rPr lang="x-none" smtClean="0"/>
              <a:t> redni brojevi rečenica </a:t>
            </a:r>
            <a:r>
              <a:rPr lang="sr-Latn-CS" dirty="0" smtClean="0"/>
              <a:t>za određene</a:t>
            </a:r>
            <a:r>
              <a:rPr lang="x-none" smtClean="0"/>
              <a:t> životne teme </a:t>
            </a:r>
            <a:r>
              <a:rPr lang="sr-Latn-CS" dirty="0" smtClean="0"/>
              <a:t>(po</a:t>
            </a:r>
            <a:r>
              <a:rPr lang="x-none" smtClean="0"/>
              <a:t>red svakog rednog broja </a:t>
            </a:r>
            <a:r>
              <a:rPr lang="sr-Latn-CS" dirty="0" smtClean="0"/>
              <a:t>rečenice </a:t>
            </a:r>
            <a:r>
              <a:rPr lang="x-none" smtClean="0"/>
              <a:t>ostavljen je prostor za upisivanje ocene)</a:t>
            </a:r>
            <a:r>
              <a:rPr lang="sr-Latn-CS" dirty="0" smtClean="0"/>
              <a:t> kao i za životne skupove</a:t>
            </a:r>
          </a:p>
          <a:p>
            <a:r>
              <a:rPr lang="sr-Latn-CS" dirty="0" smtClean="0"/>
              <a:t>Odgovori se ocenjuju uz pomoć referentnih tabela sa klasifikovanim uzorcima odgovora datih za svaku pojedinačnu rečenicu  (u priručniku)</a:t>
            </a:r>
          </a:p>
          <a:p>
            <a:pPr lvl="1"/>
            <a:r>
              <a:rPr lang="sr-Latn-CS" dirty="0" smtClean="0"/>
              <a:t>N</a:t>
            </a:r>
            <a:r>
              <a:rPr lang="x-none" smtClean="0"/>
              <a:t>orme čine uzorci odgovor</a:t>
            </a:r>
            <a:r>
              <a:rPr lang="sr-Latn-CS" dirty="0" smtClean="0"/>
              <a:t>a</a:t>
            </a:r>
            <a:r>
              <a:rPr lang="x-none" smtClean="0"/>
              <a:t> stotinak ispitanika </a:t>
            </a:r>
            <a:r>
              <a:rPr lang="sr-Latn-CS" dirty="0" smtClean="0"/>
              <a:t>z</a:t>
            </a:r>
            <a:r>
              <a:rPr lang="x-none" smtClean="0"/>
              <a:t>a svaku </a:t>
            </a:r>
            <a:r>
              <a:rPr lang="sr-Latn-CS" dirty="0" smtClean="0"/>
              <a:t>r</a:t>
            </a:r>
            <a:r>
              <a:rPr lang="x-none" smtClean="0"/>
              <a:t>ečenic</a:t>
            </a:r>
            <a:r>
              <a:rPr lang="sr-Latn-RS" dirty="0" smtClean="0"/>
              <a:t>u</a:t>
            </a:r>
            <a:r>
              <a:rPr lang="x-none" smtClean="0"/>
              <a:t> </a:t>
            </a:r>
            <a:endParaRPr lang="sr-Latn-RS" dirty="0" smtClean="0"/>
          </a:p>
          <a:p>
            <a:pPr lvl="1"/>
            <a:r>
              <a:rPr lang="en-US" dirty="0" smtClean="0"/>
              <a:t>I</a:t>
            </a:r>
            <a:r>
              <a:rPr lang="x-none" smtClean="0"/>
              <a:t>spitivač na osnovu tih navedenih primera nalazi </a:t>
            </a:r>
            <a:r>
              <a:rPr lang="sr-Latn-CS" dirty="0" smtClean="0"/>
              <a:t>(</a:t>
            </a:r>
            <a:r>
              <a:rPr lang="x-none" smtClean="0"/>
              <a:t>umesto i</a:t>
            </a:r>
            <a:r>
              <a:rPr lang="sr-Latn-CS" dirty="0" smtClean="0"/>
              <a:t>m</a:t>
            </a:r>
            <a:r>
              <a:rPr lang="x-none" smtClean="0"/>
              <a:t>pr</a:t>
            </a:r>
            <a:r>
              <a:rPr lang="sr-Latn-CS" dirty="0" smtClean="0"/>
              <a:t>o</a:t>
            </a:r>
            <a:r>
              <a:rPr lang="x-none" smtClean="0"/>
              <a:t>vizovanih ocena koje su nepouzdane</a:t>
            </a:r>
            <a:r>
              <a:rPr lang="sr-Latn-CS" dirty="0" smtClean="0"/>
              <a:t>)</a:t>
            </a:r>
            <a:r>
              <a:rPr lang="x-none" smtClean="0"/>
              <a:t> mogućnos</a:t>
            </a:r>
            <a:r>
              <a:rPr lang="sr-Latn-CS" dirty="0" smtClean="0"/>
              <a:t>t</a:t>
            </a:r>
            <a:r>
              <a:rPr lang="x-none" smtClean="0"/>
              <a:t> da kvalitet adaptacije odr</a:t>
            </a:r>
            <a:r>
              <a:rPr lang="sr-Latn-CS" dirty="0" smtClean="0"/>
              <a:t>e</a:t>
            </a:r>
            <a:r>
              <a:rPr lang="x-none" smtClean="0"/>
              <a:t>di pore</a:t>
            </a:r>
            <a:r>
              <a:rPr lang="sr-Latn-RS" dirty="0" smtClean="0"/>
              <a:t>đ</a:t>
            </a:r>
            <a:r>
              <a:rPr lang="x-none" smtClean="0"/>
              <a:t>enjem odgovora sa stotinak referentnih primera</a:t>
            </a:r>
          </a:p>
          <a:p>
            <a:endParaRPr lang="sr-Latn-CS" dirty="0" smtClean="0"/>
          </a:p>
          <a:p>
            <a:endParaRPr lang="sr-Latn-CS" dirty="0" smtClean="0"/>
          </a:p>
          <a:p>
            <a:endParaRPr lang="en-US" dirty="0"/>
          </a:p>
        </p:txBody>
      </p:sp>
    </p:spTree>
    <p:extLst>
      <p:ext uri="{BB962C8B-B14F-4D97-AF65-F5344CB8AC3E}">
        <p14:creationId xmlns:p14="http://schemas.microsoft.com/office/powerpoint/2010/main" val="4248453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020762"/>
          </a:xfrm>
        </p:spPr>
        <p:txBody>
          <a:bodyPr/>
          <a:lstStyle/>
          <a:p>
            <a:r>
              <a:rPr lang="sr-Latn-CS" dirty="0" smtClean="0"/>
              <a:t>Ocenjivanje odgovora na TNR-u</a:t>
            </a:r>
            <a:endParaRPr lang="en-US" dirty="0"/>
          </a:p>
        </p:txBody>
      </p:sp>
      <p:sp>
        <p:nvSpPr>
          <p:cNvPr id="3" name="Content Placeholder 2"/>
          <p:cNvSpPr>
            <a:spLocks noGrp="1"/>
          </p:cNvSpPr>
          <p:nvPr>
            <p:ph idx="1"/>
          </p:nvPr>
        </p:nvSpPr>
        <p:spPr/>
        <p:txBody>
          <a:bodyPr>
            <a:normAutofit/>
          </a:bodyPr>
          <a:lstStyle/>
          <a:p>
            <a:r>
              <a:rPr lang="sr-Latn-CS" dirty="0" smtClean="0"/>
              <a:t>Izračunava se zbirna i prosečna ocena za svaku temu</a:t>
            </a:r>
          </a:p>
          <a:p>
            <a:r>
              <a:rPr lang="sr-Latn-CS" dirty="0" smtClean="0"/>
              <a:t>Zbirna ocena za svaku temu dobija se zbrajanjem pojedinačnih odgovora svih rečenica u skupini</a:t>
            </a:r>
            <a:endParaRPr lang="x-none" smtClean="0"/>
          </a:p>
          <a:p>
            <a:r>
              <a:rPr lang="en-US" u="sng" dirty="0" smtClean="0"/>
              <a:t>P</a:t>
            </a:r>
            <a:r>
              <a:rPr lang="x-none" u="sng" smtClean="0"/>
              <a:t>rosečna ocena za svaku temu </a:t>
            </a:r>
            <a:r>
              <a:rPr lang="x-none" smtClean="0"/>
              <a:t>se dobija sabiranjem pojedinačnih odgovora svih rečenica u skupini i deljenj</a:t>
            </a:r>
            <a:r>
              <a:rPr lang="sr-Latn-CS" dirty="0" smtClean="0"/>
              <a:t>e</a:t>
            </a:r>
            <a:r>
              <a:rPr lang="x-none" smtClean="0"/>
              <a:t>m sa brojem rečenica u toj skupini</a:t>
            </a:r>
          </a:p>
          <a:p>
            <a:r>
              <a:rPr lang="en-US" dirty="0" smtClean="0"/>
              <a:t>P</a:t>
            </a:r>
            <a:r>
              <a:rPr lang="x-none" smtClean="0"/>
              <a:t>rosečne ocene se prenose na poseban arak za grafičko prikazivanje rezultata (isto novina)</a:t>
            </a:r>
            <a:r>
              <a:rPr lang="sr-Latn-CS" dirty="0" smtClean="0"/>
              <a:t> i one služe za dalja proučavanja</a:t>
            </a:r>
            <a:endParaRPr lang="en-US" dirty="0" smtClean="0"/>
          </a:p>
          <a:p>
            <a:endParaRPr lang="sr-Latn-CS" dirty="0" smtClean="0"/>
          </a:p>
          <a:p>
            <a:endParaRPr lang="sr-Latn-CS" dirty="0" smtClean="0"/>
          </a:p>
          <a:p>
            <a:endParaRPr lang="en-US" dirty="0"/>
          </a:p>
        </p:txBody>
      </p:sp>
    </p:spTree>
    <p:extLst>
      <p:ext uri="{BB962C8B-B14F-4D97-AF65-F5344CB8AC3E}">
        <p14:creationId xmlns:p14="http://schemas.microsoft.com/office/powerpoint/2010/main" val="15924488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Ocenjivanje IPS/110</a:t>
            </a:r>
            <a:endParaRPr lang="en-US" dirty="0"/>
          </a:p>
        </p:txBody>
      </p:sp>
      <p:sp>
        <p:nvSpPr>
          <p:cNvPr id="3" name="Content Placeholder 2"/>
          <p:cNvSpPr>
            <a:spLocks noGrp="1"/>
          </p:cNvSpPr>
          <p:nvPr>
            <p:ph idx="1"/>
          </p:nvPr>
        </p:nvSpPr>
        <p:spPr/>
        <p:txBody>
          <a:bodyPr>
            <a:normAutofit/>
          </a:bodyPr>
          <a:lstStyle/>
          <a:p>
            <a:r>
              <a:rPr lang="sr-Latn-CS" dirty="0" smtClean="0"/>
              <a:t>Arak za obradu odgovora na IPS-u</a:t>
            </a:r>
          </a:p>
          <a:p>
            <a:r>
              <a:rPr lang="sr-Latn-CS" dirty="0" smtClean="0"/>
              <a:t>Rečenice su takodje svrstane u životne teme, a po tri  u životne skupove</a:t>
            </a:r>
          </a:p>
          <a:p>
            <a:r>
              <a:rPr lang="sr-Latn-CS" dirty="0" smtClean="0"/>
              <a:t>Zbirna ocena dobija se sabiranjem odgovora na tom ajtemu </a:t>
            </a:r>
          </a:p>
          <a:p>
            <a:r>
              <a:rPr lang="sr-Latn-CS" b="1" dirty="0" smtClean="0"/>
              <a:t>PRAVILO SAŽIMANJA: </a:t>
            </a:r>
            <a:r>
              <a:rPr lang="sr-Latn-CS" dirty="0" smtClean="0"/>
              <a:t>S obzirom da je skala na TNR-u trostepena, a na IPS-u petostepena, zbog poredjenja sažima se IPS skala na trostepenu tako što se spajaju odgovori: </a:t>
            </a:r>
          </a:p>
          <a:p>
            <a:pPr lvl="1"/>
            <a:r>
              <a:rPr lang="sr-Latn-CS" dirty="0" smtClean="0"/>
              <a:t>1 i 2 postaju 1</a:t>
            </a:r>
          </a:p>
          <a:p>
            <a:pPr lvl="1"/>
            <a:r>
              <a:rPr lang="sr-Latn-CS" dirty="0" smtClean="0"/>
              <a:t>2     ostaje 2</a:t>
            </a:r>
          </a:p>
          <a:p>
            <a:pPr lvl="1"/>
            <a:r>
              <a:rPr lang="sr-Latn-CS" dirty="0" smtClean="0"/>
              <a:t>4 i 5 postaju 3</a:t>
            </a:r>
          </a:p>
          <a:p>
            <a:pPr lvl="1"/>
            <a:r>
              <a:rPr lang="sr-Latn-CS" dirty="0" smtClean="0"/>
              <a:t>Pošto postoje i </a:t>
            </a:r>
            <a:r>
              <a:rPr lang="sr-Latn-CS" b="1" dirty="0" smtClean="0"/>
              <a:t>inverzni ajtemi (na arku su označeni sa*</a:t>
            </a:r>
            <a:r>
              <a:rPr lang="sr-Latn-CS" dirty="0" smtClean="0"/>
              <a:t>)koji se inverzno ocenjuju : 1 i 2 kao 3 i 4 i 5 kao 1)</a:t>
            </a:r>
          </a:p>
          <a:p>
            <a:endParaRPr lang="sr-Latn-CS" dirty="0" smtClean="0"/>
          </a:p>
          <a:p>
            <a:pPr lvl="1">
              <a:buNone/>
            </a:pPr>
            <a:endParaRPr lang="en-US" dirty="0"/>
          </a:p>
        </p:txBody>
      </p:sp>
    </p:spTree>
    <p:extLst>
      <p:ext uri="{BB962C8B-B14F-4D97-AF65-F5344CB8AC3E}">
        <p14:creationId xmlns:p14="http://schemas.microsoft.com/office/powerpoint/2010/main" val="3714586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
            </a:r>
            <a:r>
              <a:rPr lang="x-none" dirty="0" smtClean="0"/>
              <a:t>rafičko prikazivanje</a:t>
            </a:r>
            <a:endParaRPr lang="en-US" dirty="0"/>
          </a:p>
        </p:txBody>
      </p:sp>
      <p:sp>
        <p:nvSpPr>
          <p:cNvPr id="3" name="Content Placeholder 2"/>
          <p:cNvSpPr>
            <a:spLocks noGrp="1"/>
          </p:cNvSpPr>
          <p:nvPr>
            <p:ph idx="1"/>
          </p:nvPr>
        </p:nvSpPr>
        <p:spPr/>
        <p:txBody>
          <a:bodyPr>
            <a:normAutofit/>
          </a:bodyPr>
          <a:lstStyle/>
          <a:p>
            <a:r>
              <a:rPr lang="en-US" dirty="0" smtClean="0"/>
              <a:t>L</a:t>
            </a:r>
            <a:r>
              <a:rPr lang="x-none" dirty="0" smtClean="0"/>
              <a:t>ista sa 16 životno relevantnih tema</a:t>
            </a:r>
          </a:p>
          <a:p>
            <a:r>
              <a:rPr lang="en-US" dirty="0" smtClean="0"/>
              <a:t>S</a:t>
            </a:r>
            <a:r>
              <a:rPr lang="x-none" dirty="0" smtClean="0"/>
              <a:t>adrži i numeričku </a:t>
            </a:r>
            <a:r>
              <a:rPr lang="x-none" smtClean="0"/>
              <a:t>i grafič</a:t>
            </a:r>
            <a:r>
              <a:rPr lang="sr-Latn-CS" dirty="0" smtClean="0"/>
              <a:t>k</a:t>
            </a:r>
            <a:r>
              <a:rPr lang="x-none" smtClean="0"/>
              <a:t>u ocenu postignute </a:t>
            </a:r>
            <a:r>
              <a:rPr lang="x-none" dirty="0" smtClean="0"/>
              <a:t>adaptivne umešnosti</a:t>
            </a:r>
          </a:p>
          <a:p>
            <a:r>
              <a:rPr lang="en-US" dirty="0" smtClean="0"/>
              <a:t>I</a:t>
            </a:r>
            <a:r>
              <a:rPr lang="x-none" dirty="0" smtClean="0"/>
              <a:t>spitivač treba </a:t>
            </a:r>
            <a:r>
              <a:rPr lang="x-none" smtClean="0"/>
              <a:t>da pren</a:t>
            </a:r>
            <a:r>
              <a:rPr lang="sr-Latn-CS" dirty="0" smtClean="0"/>
              <a:t>e</a:t>
            </a:r>
            <a:r>
              <a:rPr lang="x-none" smtClean="0"/>
              <a:t>se kvantita</a:t>
            </a:r>
            <a:r>
              <a:rPr lang="sr-Latn-CS" dirty="0" smtClean="0"/>
              <a:t>tivne</a:t>
            </a:r>
            <a:r>
              <a:rPr lang="x-none" smtClean="0"/>
              <a:t> </a:t>
            </a:r>
            <a:r>
              <a:rPr lang="x-none" dirty="0" smtClean="0"/>
              <a:t>procene </a:t>
            </a:r>
            <a:r>
              <a:rPr lang="x-none" smtClean="0"/>
              <a:t>pojedinačnih tema</a:t>
            </a:r>
            <a:r>
              <a:rPr lang="sr-Latn-CS" dirty="0" smtClean="0"/>
              <a:t> i sa TNR-a i sa IPS-a (</a:t>
            </a:r>
            <a:r>
              <a:rPr lang="sr-Latn-CS" b="1" dirty="0" smtClean="0"/>
              <a:t>prosečne ocene za svaku temu</a:t>
            </a:r>
            <a:r>
              <a:rPr lang="sr-Latn-CS" dirty="0" smtClean="0"/>
              <a:t>) </a:t>
            </a:r>
            <a:r>
              <a:rPr lang="x-none" smtClean="0"/>
              <a:t>na </a:t>
            </a:r>
            <a:r>
              <a:rPr lang="x-none" dirty="0" smtClean="0"/>
              <a:t>odgovarajui </a:t>
            </a:r>
            <a:r>
              <a:rPr lang="x-none" smtClean="0"/>
              <a:t>zbirni list</a:t>
            </a:r>
            <a:r>
              <a:rPr lang="sr-Latn-CS" dirty="0" smtClean="0"/>
              <a:t> odnosno</a:t>
            </a:r>
            <a:r>
              <a:rPr lang="x-none" smtClean="0"/>
              <a:t> </a:t>
            </a:r>
            <a:r>
              <a:rPr lang="sr-Latn-CS" dirty="0" smtClean="0"/>
              <a:t>g</a:t>
            </a:r>
            <a:r>
              <a:rPr lang="x-none" smtClean="0"/>
              <a:t>rafički </a:t>
            </a:r>
            <a:r>
              <a:rPr lang="x-none" dirty="0" smtClean="0"/>
              <a:t>prikaz rezultata</a:t>
            </a:r>
          </a:p>
          <a:p>
            <a:r>
              <a:rPr lang="en-US" dirty="0" smtClean="0"/>
              <a:t>P</a:t>
            </a:r>
            <a:r>
              <a:rPr lang="x-none" dirty="0" smtClean="0"/>
              <a:t>regledom </a:t>
            </a:r>
            <a:r>
              <a:rPr lang="x-none" smtClean="0"/>
              <a:t>sumiranih tem</a:t>
            </a:r>
            <a:r>
              <a:rPr lang="sr-Latn-CS" dirty="0" smtClean="0"/>
              <a:t>at</a:t>
            </a:r>
            <a:r>
              <a:rPr lang="x-none" smtClean="0"/>
              <a:t>skih </a:t>
            </a:r>
            <a:r>
              <a:rPr lang="x-none" dirty="0" smtClean="0"/>
              <a:t>profila skaliranih ocena i analizom nalaza procenjujemo aktuelne </a:t>
            </a:r>
            <a:r>
              <a:rPr lang="x-none" b="1" i="1" dirty="0" smtClean="0"/>
              <a:t>adaptacione teškoće i adaptacione </a:t>
            </a:r>
            <a:r>
              <a:rPr lang="x-none" b="1" i="1" smtClean="0"/>
              <a:t>potencijale ispitanika</a:t>
            </a:r>
            <a:endParaRPr lang="x-none" b="1" i="1" dirty="0" smtClean="0"/>
          </a:p>
        </p:txBody>
      </p:sp>
    </p:spTree>
    <p:extLst>
      <p:ext uri="{BB962C8B-B14F-4D97-AF65-F5344CB8AC3E}">
        <p14:creationId xmlns:p14="http://schemas.microsoft.com/office/powerpoint/2010/main" val="189384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ANALIZA rezultata</a:t>
            </a:r>
            <a:endParaRPr lang="en-US" dirty="0"/>
          </a:p>
        </p:txBody>
      </p:sp>
      <p:sp>
        <p:nvSpPr>
          <p:cNvPr id="3" name="Content Placeholder 2"/>
          <p:cNvSpPr>
            <a:spLocks noGrp="1"/>
          </p:cNvSpPr>
          <p:nvPr>
            <p:ph idx="1"/>
          </p:nvPr>
        </p:nvSpPr>
        <p:spPr/>
        <p:txBody>
          <a:bodyPr>
            <a:normAutofit/>
          </a:bodyPr>
          <a:lstStyle/>
          <a:p>
            <a:r>
              <a:rPr lang="sr-Latn-CS" dirty="0" smtClean="0"/>
              <a:t>KOMPARATIVNA ANALIZA: </a:t>
            </a:r>
          </a:p>
          <a:p>
            <a:pPr lvl="1"/>
            <a:r>
              <a:rPr lang="sr-Latn-CS" dirty="0" smtClean="0"/>
              <a:t>Rezultate oba testa prikazane na grafičkom profilu poredimo za svaku živtnu temu</a:t>
            </a:r>
          </a:p>
          <a:p>
            <a:pPr lvl="2"/>
            <a:r>
              <a:rPr lang="sr-Latn-CS" dirty="0" smtClean="0"/>
              <a:t>Distanca od sredine odnosno izdvajanje ekstremnih odgovora</a:t>
            </a:r>
          </a:p>
          <a:p>
            <a:pPr lvl="2"/>
            <a:r>
              <a:rPr lang="sr-Latn-CS" dirty="0" smtClean="0"/>
              <a:t>Divergencija ocena izmedju testova</a:t>
            </a:r>
          </a:p>
          <a:p>
            <a:r>
              <a:rPr lang="sr-Latn-CS" dirty="0" smtClean="0"/>
              <a:t>RANGIRANJE SKUPOVA ŽIVOTNIH TEMA</a:t>
            </a:r>
          </a:p>
          <a:p>
            <a:pPr lvl="1"/>
            <a:r>
              <a:rPr lang="sr-Latn-CS" dirty="0" smtClean="0"/>
              <a:t>Rangiramo skupove sa oba testa na osnovu prosečne ocene pa preko analize rangova skupova životnih tema možemo formulisati hipoteze o adaptacijskim teškoćama našeg ispitanika</a:t>
            </a:r>
            <a:endParaRPr lang="en-US" dirty="0"/>
          </a:p>
        </p:txBody>
      </p:sp>
    </p:spTree>
    <p:extLst>
      <p:ext uri="{BB962C8B-B14F-4D97-AF65-F5344CB8AC3E}">
        <p14:creationId xmlns:p14="http://schemas.microsoft.com/office/powerpoint/2010/main" val="156275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CS" dirty="0" smtClean="0"/>
              <a:t>Hijerarhijsko uopštavanje rezultata na oba testa</a:t>
            </a:r>
            <a:endParaRPr lang="en-US" dirty="0"/>
          </a:p>
        </p:txBody>
      </p:sp>
      <p:sp>
        <p:nvSpPr>
          <p:cNvPr id="3" name="Content Placeholder 2"/>
          <p:cNvSpPr>
            <a:spLocks noGrp="1"/>
          </p:cNvSpPr>
          <p:nvPr>
            <p:ph idx="1"/>
          </p:nvPr>
        </p:nvSpPr>
        <p:spPr/>
        <p:txBody>
          <a:bodyPr>
            <a:normAutofit fontScale="92500"/>
          </a:bodyPr>
          <a:lstStyle/>
          <a:p>
            <a:r>
              <a:rPr lang="sr-Latn-CS" dirty="0" smtClean="0"/>
              <a:t>Uopštavanje rezultata dobijenih na skalama životnih tema  u SKUPOVE ŽIVOTNIH TEMA i njihova analiza</a:t>
            </a:r>
          </a:p>
          <a:p>
            <a:r>
              <a:rPr lang="sr-Latn-CS" dirty="0" smtClean="0"/>
              <a:t>Po tri životne teme čine životni skup</a:t>
            </a:r>
          </a:p>
          <a:p>
            <a:r>
              <a:rPr lang="sr-Latn-CS" dirty="0" smtClean="0"/>
              <a:t>4 skupa: </a:t>
            </a:r>
          </a:p>
          <a:p>
            <a:pPr lvl="1"/>
            <a:r>
              <a:rPr lang="sr-Latn-CS" b="1" dirty="0" smtClean="0"/>
              <a:t>P1</a:t>
            </a:r>
            <a:r>
              <a:rPr lang="sr-Latn-CS" dirty="0" smtClean="0"/>
              <a:t>/PORODICA (teme majka, otac i porodica)</a:t>
            </a:r>
          </a:p>
          <a:p>
            <a:pPr lvl="1"/>
            <a:r>
              <a:rPr lang="sr-Latn-CS" b="1" dirty="0" smtClean="0"/>
              <a:t>P2</a:t>
            </a:r>
            <a:r>
              <a:rPr lang="sr-Latn-CS" dirty="0" smtClean="0"/>
              <a:t>/SEKUNDARNE RELACIJE (heterosekualne veze, prijatelji, autoritet)</a:t>
            </a:r>
          </a:p>
          <a:p>
            <a:pPr lvl="1"/>
            <a:r>
              <a:rPr lang="sr-Latn-CS" b="1" dirty="0" smtClean="0"/>
              <a:t>P3</a:t>
            </a:r>
            <a:r>
              <a:rPr lang="sr-Latn-CS" dirty="0" smtClean="0"/>
              <a:t>/PRODUKTIVNOST (sposobnost, rad i kooperacija)</a:t>
            </a:r>
          </a:p>
          <a:p>
            <a:pPr lvl="1"/>
            <a:r>
              <a:rPr lang="sr-Latn-CS" b="1" dirty="0" smtClean="0"/>
              <a:t>N</a:t>
            </a:r>
            <a:r>
              <a:rPr lang="sr-Latn-CS" dirty="0" smtClean="0"/>
              <a:t>/NEUROTIČNOST (strah, osećanje krivice, apercepcija stresa)</a:t>
            </a:r>
          </a:p>
          <a:p>
            <a:pPr lvl="1"/>
            <a:r>
              <a:rPr lang="sr-Latn-CS" b="1" dirty="0" smtClean="0"/>
              <a:t>P4</a:t>
            </a:r>
            <a:r>
              <a:rPr lang="sr-Latn-CS" dirty="0" smtClean="0"/>
              <a:t>/EGZSTENCIJALNA PERSPEKTIVA (prošlost, budućnost, ciljevi)</a:t>
            </a:r>
          </a:p>
          <a:p>
            <a:r>
              <a:rPr lang="sr-Latn-CS" dirty="0" smtClean="0"/>
              <a:t>Analizu skupova obavljamo tako što sabiramo ocene dobije na tri životne teme koje ulaze u taj skup</a:t>
            </a:r>
          </a:p>
          <a:p>
            <a:r>
              <a:rPr lang="sr-Latn-CS" dirty="0" smtClean="0"/>
              <a:t>Radimo rangiranje i skater u cilju pojačavanja uočljivosti odstupanja odnosno razlika na pojedinim skupovima životnih tema</a:t>
            </a:r>
          </a:p>
          <a:p>
            <a:pPr lvl="1">
              <a:buNone/>
            </a:pPr>
            <a:endParaRPr lang="sr-Latn-CS" dirty="0" smtClean="0"/>
          </a:p>
          <a:p>
            <a:pPr lvl="1"/>
            <a:endParaRPr lang="sr-Latn-CS" dirty="0" smtClean="0"/>
          </a:p>
          <a:p>
            <a:endParaRPr lang="en-US" dirty="0"/>
          </a:p>
        </p:txBody>
      </p:sp>
    </p:spTree>
    <p:extLst>
      <p:ext uri="{BB962C8B-B14F-4D97-AF65-F5344CB8AC3E}">
        <p14:creationId xmlns:p14="http://schemas.microsoft.com/office/powerpoint/2010/main" val="391396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sz="3600" dirty="0"/>
              <a:t>Test nedovršenih rečenica-</a:t>
            </a:r>
            <a:r>
              <a:rPr lang="en-US" sz="3600" dirty="0">
                <a:latin typeface="Calibri" pitchFamily="34" charset="0"/>
              </a:rPr>
              <a:t>TNR </a:t>
            </a:r>
            <a:endParaRPr lang="en-US" sz="3600" dirty="0"/>
          </a:p>
        </p:txBody>
      </p:sp>
      <p:sp>
        <p:nvSpPr>
          <p:cNvPr id="3" name="Content Placeholder 2"/>
          <p:cNvSpPr>
            <a:spLocks noGrp="1"/>
          </p:cNvSpPr>
          <p:nvPr>
            <p:ph idx="1"/>
          </p:nvPr>
        </p:nvSpPr>
        <p:spPr/>
        <p:txBody>
          <a:bodyPr>
            <a:normAutofit/>
          </a:bodyPr>
          <a:lstStyle/>
          <a:p>
            <a:pPr>
              <a:spcBef>
                <a:spcPts val="600"/>
              </a:spcBef>
              <a:spcAft>
                <a:spcPts val="600"/>
              </a:spcAft>
            </a:pPr>
            <a:r>
              <a:rPr lang="x-none" smtClean="0"/>
              <a:t>TNR</a:t>
            </a:r>
            <a:r>
              <a:rPr lang="sr-Latn-CS" dirty="0" smtClean="0"/>
              <a:t> </a:t>
            </a:r>
            <a:r>
              <a:rPr lang="x-none" smtClean="0"/>
              <a:t>je </a:t>
            </a:r>
            <a:r>
              <a:rPr lang="sr-Latn-CS" dirty="0" smtClean="0"/>
              <a:t>nastao </a:t>
            </a:r>
            <a:r>
              <a:rPr lang="x-none" smtClean="0"/>
              <a:t>kao izdanak porodice upitnika</a:t>
            </a:r>
          </a:p>
          <a:p>
            <a:pPr>
              <a:spcBef>
                <a:spcPts val="600"/>
              </a:spcBef>
              <a:spcAft>
                <a:spcPts val="600"/>
              </a:spcAft>
            </a:pPr>
            <a:r>
              <a:rPr lang="en-US" dirty="0" smtClean="0"/>
              <a:t>P</a:t>
            </a:r>
            <a:r>
              <a:rPr lang="x-none" dirty="0" smtClean="0"/>
              <a:t>ristao je da mu “amputiraju” kraj rečenice </a:t>
            </a:r>
            <a:r>
              <a:rPr lang="x-none" smtClean="0"/>
              <a:t>da b</a:t>
            </a:r>
            <a:r>
              <a:rPr lang="sr-Latn-CS" dirty="0" smtClean="0"/>
              <a:t>i</a:t>
            </a:r>
            <a:r>
              <a:rPr lang="x-none" smtClean="0"/>
              <a:t> post</a:t>
            </a:r>
            <a:r>
              <a:rPr lang="sr-Latn-CS" dirty="0" smtClean="0"/>
              <a:t>a</a:t>
            </a:r>
            <a:r>
              <a:rPr lang="x-none" smtClean="0"/>
              <a:t>o pr</a:t>
            </a:r>
            <a:r>
              <a:rPr lang="sr-Latn-CS" dirty="0" smtClean="0"/>
              <a:t>o</a:t>
            </a:r>
            <a:r>
              <a:rPr lang="x-none" smtClean="0"/>
              <a:t>j</a:t>
            </a:r>
            <a:r>
              <a:rPr lang="sr-Latn-CS" dirty="0" smtClean="0"/>
              <a:t>e</a:t>
            </a:r>
            <a:r>
              <a:rPr lang="x-none" smtClean="0"/>
              <a:t>ktivan </a:t>
            </a:r>
            <a:r>
              <a:rPr lang="x-none" dirty="0" smtClean="0"/>
              <a:t>test i </a:t>
            </a:r>
            <a:r>
              <a:rPr lang="x-none" smtClean="0"/>
              <a:t>time </a:t>
            </a:r>
            <a:r>
              <a:rPr lang="sr-Latn-CS" dirty="0" smtClean="0"/>
              <a:t>“</a:t>
            </a:r>
            <a:r>
              <a:rPr lang="x-none" smtClean="0"/>
              <a:t>avanzovao</a:t>
            </a:r>
            <a:r>
              <a:rPr lang="sr-Latn-CS" dirty="0" smtClean="0"/>
              <a:t>”</a:t>
            </a:r>
            <a:r>
              <a:rPr lang="x-none" smtClean="0"/>
              <a:t> </a:t>
            </a:r>
            <a:r>
              <a:rPr lang="x-none" dirty="0" smtClean="0"/>
              <a:t>u viši, cenjeniji red instrumenata u </a:t>
            </a:r>
            <a:r>
              <a:rPr lang="x-none" smtClean="0"/>
              <a:t>to vreme</a:t>
            </a:r>
            <a:r>
              <a:rPr lang="sr-Latn-CS" dirty="0" smtClean="0"/>
              <a:t> (Berger, 1998)</a:t>
            </a:r>
            <a:endParaRPr lang="x-none" dirty="0" smtClean="0"/>
          </a:p>
          <a:p>
            <a:pPr>
              <a:spcBef>
                <a:spcPts val="600"/>
              </a:spcBef>
              <a:spcAft>
                <a:spcPts val="600"/>
              </a:spcAft>
            </a:pPr>
            <a:r>
              <a:rPr lang="en-US" dirty="0" smtClean="0"/>
              <a:t>A</a:t>
            </a:r>
            <a:r>
              <a:rPr lang="x-none" smtClean="0"/>
              <a:t>li</a:t>
            </a:r>
            <a:r>
              <a:rPr lang="sr-Latn-CS" dirty="0" smtClean="0"/>
              <a:t> </a:t>
            </a:r>
            <a:r>
              <a:rPr lang="x-none" smtClean="0"/>
              <a:t>time </a:t>
            </a:r>
            <a:r>
              <a:rPr lang="sr-Latn-CS" dirty="0" smtClean="0"/>
              <a:t>nije </a:t>
            </a:r>
            <a:r>
              <a:rPr lang="en-US" dirty="0" smtClean="0"/>
              <a:t>“</a:t>
            </a:r>
            <a:r>
              <a:rPr lang="x-none" smtClean="0"/>
              <a:t>promenio pol</a:t>
            </a:r>
            <a:r>
              <a:rPr lang="en-US" dirty="0" smtClean="0"/>
              <a:t>”</a:t>
            </a:r>
            <a:r>
              <a:rPr lang="x-none" smtClean="0"/>
              <a:t> </a:t>
            </a:r>
            <a:r>
              <a:rPr lang="x-none" dirty="0" smtClean="0"/>
              <a:t>i postao projektivni </a:t>
            </a:r>
            <a:r>
              <a:rPr lang="x-none" smtClean="0"/>
              <a:t>već </a:t>
            </a:r>
            <a:r>
              <a:rPr lang="sr-Latn-CS" dirty="0" smtClean="0"/>
              <a:t>je postao</a:t>
            </a:r>
            <a:r>
              <a:rPr lang="x-none" smtClean="0"/>
              <a:t>“hibrid” </a:t>
            </a:r>
            <a:r>
              <a:rPr lang="en-US" dirty="0" smtClean="0"/>
              <a:t>(</a:t>
            </a:r>
            <a:r>
              <a:rPr lang="x-none" smtClean="0"/>
              <a:t>ni tu</a:t>
            </a:r>
            <a:r>
              <a:rPr lang="en-US" dirty="0" smtClean="0"/>
              <a:t>,</a:t>
            </a:r>
            <a:r>
              <a:rPr lang="x-none" smtClean="0"/>
              <a:t> </a:t>
            </a:r>
            <a:r>
              <a:rPr lang="x-none" smtClean="0"/>
              <a:t>ni </a:t>
            </a:r>
            <a:r>
              <a:rPr lang="x-none" smtClean="0"/>
              <a:t>tamo</a:t>
            </a:r>
            <a:r>
              <a:rPr lang="en-US" dirty="0" smtClean="0"/>
              <a:t>)</a:t>
            </a:r>
            <a:r>
              <a:rPr lang="x-none" smtClean="0"/>
              <a:t> </a:t>
            </a:r>
            <a:r>
              <a:rPr lang="x-none" dirty="0" smtClean="0"/>
              <a:t>koji se odrekao psihometrijskih prednosti da bi </a:t>
            </a:r>
            <a:r>
              <a:rPr lang="x-none" smtClean="0"/>
              <a:t>stekao bli</a:t>
            </a:r>
            <a:r>
              <a:rPr lang="sr-Latn-CS" dirty="0" smtClean="0"/>
              <a:t>s</a:t>
            </a:r>
            <a:r>
              <a:rPr lang="x-none" smtClean="0"/>
              <a:t>ku vezu sa</a:t>
            </a:r>
            <a:r>
              <a:rPr lang="sr-Latn-CS" dirty="0" smtClean="0"/>
              <a:t> </a:t>
            </a:r>
            <a:r>
              <a:rPr lang="x-none" smtClean="0"/>
              <a:t>psihoanalitičkom terijom (</a:t>
            </a:r>
            <a:r>
              <a:rPr lang="sr-Latn-CS" dirty="0" smtClean="0"/>
              <a:t>mada ga psihoanalitičari nikada nisu </a:t>
            </a:r>
            <a:r>
              <a:rPr lang="x-none" smtClean="0"/>
              <a:t>do </a:t>
            </a:r>
            <a:r>
              <a:rPr lang="x-none" dirty="0" smtClean="0"/>
              <a:t>kraja priznali</a:t>
            </a:r>
            <a:r>
              <a:rPr lang="x-none" smtClean="0"/>
              <a:t>) </a:t>
            </a:r>
            <a:endParaRPr lang="en-US" dirty="0" smtClean="0"/>
          </a:p>
          <a:p>
            <a:pPr>
              <a:spcBef>
                <a:spcPts val="600"/>
              </a:spcBef>
              <a:spcAft>
                <a:spcPts val="600"/>
              </a:spcAft>
            </a:pPr>
            <a:r>
              <a:rPr lang="sr-Latn-CS" dirty="0"/>
              <a:t>Otvoren instrument kvalitativne analize </a:t>
            </a:r>
          </a:p>
          <a:p>
            <a:pPr>
              <a:spcBef>
                <a:spcPts val="600"/>
              </a:spcBef>
              <a:spcAft>
                <a:spcPts val="600"/>
              </a:spcAft>
            </a:pPr>
            <a:endParaRPr lang="en-US" dirty="0"/>
          </a:p>
        </p:txBody>
      </p:sp>
    </p:spTree>
    <p:extLst>
      <p:ext uri="{BB962C8B-B14F-4D97-AF65-F5344CB8AC3E}">
        <p14:creationId xmlns:p14="http://schemas.microsoft.com/office/powerpoint/2010/main" val="8690734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smtClean="0"/>
              <a:t>KVALITATIVNA ANALIZA</a:t>
            </a:r>
            <a:endParaRPr lang="en-US" dirty="0"/>
          </a:p>
        </p:txBody>
      </p:sp>
      <p:sp>
        <p:nvSpPr>
          <p:cNvPr id="3" name="Content Placeholder 2"/>
          <p:cNvSpPr>
            <a:spLocks noGrp="1"/>
          </p:cNvSpPr>
          <p:nvPr>
            <p:ph idx="1"/>
          </p:nvPr>
        </p:nvSpPr>
        <p:spPr/>
        <p:txBody>
          <a:bodyPr>
            <a:normAutofit/>
          </a:bodyPr>
          <a:lstStyle/>
          <a:p>
            <a:r>
              <a:rPr lang="en-US" dirty="0" smtClean="0"/>
              <a:t>K</a:t>
            </a:r>
            <a:r>
              <a:rPr lang="x-none" dirty="0" smtClean="0"/>
              <a:t>valitativna anliza životnih tema </a:t>
            </a:r>
            <a:r>
              <a:rPr lang="x-none" smtClean="0"/>
              <a:t>je predvi</a:t>
            </a:r>
            <a:r>
              <a:rPr lang="sr-Latn-RS" dirty="0" smtClean="0"/>
              <a:t>đ</a:t>
            </a:r>
            <a:r>
              <a:rPr lang="x-none" smtClean="0"/>
              <a:t>ena </a:t>
            </a:r>
            <a:r>
              <a:rPr lang="x-none" dirty="0" smtClean="0"/>
              <a:t>za sve pojedinačne teme u formi psiholoških </a:t>
            </a:r>
            <a:r>
              <a:rPr lang="x-none" smtClean="0"/>
              <a:t>komentara </a:t>
            </a:r>
            <a:r>
              <a:rPr lang="sr-Latn-CS" dirty="0" smtClean="0"/>
              <a:t>(</a:t>
            </a:r>
            <a:r>
              <a:rPr lang="x-none" smtClean="0"/>
              <a:t>kao </a:t>
            </a:r>
            <a:r>
              <a:rPr lang="x-none" dirty="0" smtClean="0"/>
              <a:t>faza kompletne obrade)</a:t>
            </a:r>
          </a:p>
          <a:p>
            <a:r>
              <a:rPr lang="en-US" dirty="0" smtClean="0"/>
              <a:t>N</a:t>
            </a:r>
            <a:r>
              <a:rPr lang="x-none" dirty="0" smtClean="0"/>
              <a:t>a osnovu svih završenih etapa analize i procene, kao </a:t>
            </a:r>
            <a:r>
              <a:rPr lang="x-none" smtClean="0"/>
              <a:t>i </a:t>
            </a:r>
            <a:r>
              <a:rPr lang="sr-Latn-CS" dirty="0" smtClean="0"/>
              <a:t>u</a:t>
            </a:r>
            <a:r>
              <a:rPr lang="x-none" smtClean="0"/>
              <a:t>kupnog </a:t>
            </a:r>
            <a:r>
              <a:rPr lang="x-none" dirty="0" smtClean="0"/>
              <a:t>profila </a:t>
            </a:r>
            <a:r>
              <a:rPr lang="x-none" smtClean="0"/>
              <a:t>sačini </a:t>
            </a:r>
            <a:r>
              <a:rPr lang="sr-Latn-CS" dirty="0" smtClean="0"/>
              <a:t>se </a:t>
            </a:r>
            <a:r>
              <a:rPr lang="x-none" smtClean="0"/>
              <a:t>kraći </a:t>
            </a:r>
            <a:r>
              <a:rPr lang="x-none" dirty="0" smtClean="0"/>
              <a:t>rezime ili bilans stavova o eskplorisanim životnim temama, naravno uzimajući u obzir oba testa</a:t>
            </a:r>
            <a:endParaRPr lang="en-US" dirty="0"/>
          </a:p>
        </p:txBody>
      </p:sp>
    </p:spTree>
    <p:extLst>
      <p:ext uri="{BB962C8B-B14F-4D97-AF65-F5344CB8AC3E}">
        <p14:creationId xmlns:p14="http://schemas.microsoft.com/office/powerpoint/2010/main" val="31123856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Faze obrade</a:t>
            </a:r>
            <a:endParaRPr lang="en-US" dirty="0"/>
          </a:p>
        </p:txBody>
      </p:sp>
      <p:sp>
        <p:nvSpPr>
          <p:cNvPr id="3" name="Content Placeholder 2"/>
          <p:cNvSpPr>
            <a:spLocks noGrp="1"/>
          </p:cNvSpPr>
          <p:nvPr>
            <p:ph idx="1"/>
          </p:nvPr>
        </p:nvSpPr>
        <p:spPr>
          <a:xfrm>
            <a:off x="304800" y="1600200"/>
            <a:ext cx="8153400" cy="4800600"/>
          </a:xfrm>
        </p:spPr>
        <p:txBody>
          <a:bodyPr/>
          <a:lstStyle/>
          <a:p>
            <a:pPr marL="514350" indent="-514350">
              <a:buFont typeface="+mj-lt"/>
              <a:buAutoNum type="arabicPeriod"/>
            </a:pPr>
            <a:r>
              <a:rPr lang="sr-Latn-CS" dirty="0" smtClean="0"/>
              <a:t>Izvođenje svih propisanih postupaka obrade TNR-a i IPS-a i izračunavanje rezultata za sve pojedinačne indikatore za oba testa</a:t>
            </a:r>
          </a:p>
          <a:p>
            <a:pPr marL="514350" indent="-514350">
              <a:buFont typeface="+mj-lt"/>
              <a:buAutoNum type="arabicPeriod"/>
            </a:pPr>
            <a:r>
              <a:rPr lang="sr-Latn-CS" dirty="0" smtClean="0"/>
              <a:t>Pretraživanje oba instrumenta i izdvajanje pojedinih upadljivih odgovora (pre svega na TNR-u)</a:t>
            </a:r>
          </a:p>
          <a:p>
            <a:pPr marL="514350" indent="-514350">
              <a:buFont typeface="+mj-lt"/>
              <a:buAutoNum type="arabicPeriod"/>
            </a:pPr>
            <a:r>
              <a:rPr lang="sr-Latn-CS" dirty="0" smtClean="0"/>
              <a:t>Pretraživanje rezultata i kvantifikacija životnih tema selekcija upadljivih primera</a:t>
            </a:r>
          </a:p>
          <a:p>
            <a:pPr marL="514350" indent="-514350">
              <a:buFont typeface="+mj-lt"/>
              <a:buAutoNum type="arabicPeriod"/>
            </a:pPr>
            <a:r>
              <a:rPr lang="sr-Latn-CS" dirty="0" smtClean="0"/>
              <a:t>Pretraživanje </a:t>
            </a:r>
            <a:r>
              <a:rPr lang="sr-Latn-CS" dirty="0"/>
              <a:t>skupova životnih tema i izdavanje upadljivih životnih tema i razmatranje njihovih uzajamnih </a:t>
            </a:r>
            <a:r>
              <a:rPr lang="sr-Latn-CS" dirty="0" smtClean="0"/>
              <a:t>veza</a:t>
            </a:r>
          </a:p>
          <a:p>
            <a:pPr marL="514350" indent="-514350">
              <a:buFont typeface="+mj-lt"/>
              <a:buAutoNum type="arabicPeriod"/>
            </a:pPr>
            <a:r>
              <a:rPr lang="sr-Latn-CS" dirty="0" smtClean="0"/>
              <a:t>Pretraživanje </a:t>
            </a:r>
            <a:r>
              <a:rPr lang="sr-Latn-CS" dirty="0"/>
              <a:t>odnosa </a:t>
            </a:r>
            <a:r>
              <a:rPr lang="sr-Latn-CS" dirty="0" smtClean="0"/>
              <a:t>između </a:t>
            </a:r>
            <a:r>
              <a:rPr lang="sr-Latn-CS" dirty="0"/>
              <a:t>skupova životnih </a:t>
            </a:r>
            <a:r>
              <a:rPr lang="sr-Latn-CS" dirty="0" smtClean="0"/>
              <a:t>tema</a:t>
            </a:r>
          </a:p>
          <a:p>
            <a:pPr marL="514350" indent="-514350">
              <a:buFont typeface="+mj-lt"/>
              <a:buAutoNum type="arabicPeriod"/>
            </a:pPr>
            <a:r>
              <a:rPr lang="sr-Latn-CS" dirty="0" smtClean="0"/>
              <a:t>Osmišljavanje </a:t>
            </a:r>
            <a:r>
              <a:rPr lang="sr-Latn-CS" dirty="0"/>
              <a:t>i povezivanje svih prethodnih nalaza sa širim konceptom ličnosti</a:t>
            </a: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1579518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CS" sz="3600" dirty="0" smtClean="0"/>
              <a:t>Dobiti od inovacija beogradske revizije TNR-a</a:t>
            </a:r>
            <a:endParaRPr lang="en-US" dirty="0"/>
          </a:p>
        </p:txBody>
      </p:sp>
      <p:sp>
        <p:nvSpPr>
          <p:cNvPr id="3" name="Content Placeholder 2"/>
          <p:cNvSpPr>
            <a:spLocks noGrp="1"/>
          </p:cNvSpPr>
          <p:nvPr>
            <p:ph idx="1"/>
          </p:nvPr>
        </p:nvSpPr>
        <p:spPr>
          <a:xfrm>
            <a:off x="304800" y="1600200"/>
            <a:ext cx="8001000" cy="4800600"/>
          </a:xfrm>
        </p:spPr>
        <p:txBody>
          <a:bodyPr>
            <a:normAutofit/>
          </a:bodyPr>
          <a:lstStyle/>
          <a:p>
            <a:r>
              <a:rPr lang="sr-Latn-CS" dirty="0" smtClean="0"/>
              <a:t>Standardizovani način ocenjivanja odgovora ispitanika na TNR-u</a:t>
            </a:r>
          </a:p>
          <a:p>
            <a:r>
              <a:rPr lang="en-US" dirty="0" smtClean="0"/>
              <a:t>R</a:t>
            </a:r>
            <a:r>
              <a:rPr lang="x-none" dirty="0" smtClean="0"/>
              <a:t>edukcija neizvesnosti u </a:t>
            </a:r>
            <a:r>
              <a:rPr lang="x-none" smtClean="0"/>
              <a:t>proceni st</a:t>
            </a:r>
            <a:r>
              <a:rPr lang="sr-Latn-CS" dirty="0" smtClean="0"/>
              <a:t>a</a:t>
            </a:r>
            <a:r>
              <a:rPr lang="x-none" smtClean="0"/>
              <a:t>vova na TNR</a:t>
            </a:r>
            <a:r>
              <a:rPr lang="sr-Latn-CS" dirty="0" smtClean="0"/>
              <a:t>- </a:t>
            </a:r>
            <a:r>
              <a:rPr lang="x-none" smtClean="0"/>
              <a:t>u </a:t>
            </a:r>
            <a:r>
              <a:rPr lang="x-none" dirty="0" smtClean="0"/>
              <a:t>jer su </a:t>
            </a:r>
            <a:r>
              <a:rPr lang="x-none" smtClean="0"/>
              <a:t>dva instrum</a:t>
            </a:r>
            <a:r>
              <a:rPr lang="sr-Latn-CS" dirty="0" smtClean="0"/>
              <a:t>e</a:t>
            </a:r>
            <a:r>
              <a:rPr lang="x-none" smtClean="0"/>
              <a:t>nta tande</a:t>
            </a:r>
            <a:r>
              <a:rPr lang="sr-Latn-CS" dirty="0" smtClean="0"/>
              <a:t>m</a:t>
            </a:r>
            <a:r>
              <a:rPr lang="x-none" smtClean="0"/>
              <a:t> </a:t>
            </a:r>
            <a:r>
              <a:rPr lang="x-none" dirty="0" smtClean="0"/>
              <a:t>za uzajamnu proveru, kontrolu i pomoć</a:t>
            </a:r>
          </a:p>
          <a:p>
            <a:r>
              <a:rPr lang="en-US" dirty="0" smtClean="0"/>
              <a:t>D</a:t>
            </a:r>
            <a:r>
              <a:rPr lang="x-none" dirty="0" smtClean="0"/>
              <a:t>vostruki način </a:t>
            </a:r>
            <a:r>
              <a:rPr lang="x-none" smtClean="0"/>
              <a:t>kontrole omogu</a:t>
            </a:r>
            <a:r>
              <a:rPr lang="sr-Latn-CS" dirty="0" smtClean="0"/>
              <a:t>ć</a:t>
            </a:r>
            <a:r>
              <a:rPr lang="x-none" smtClean="0"/>
              <a:t>ava </a:t>
            </a:r>
            <a:r>
              <a:rPr lang="x-none" dirty="0" smtClean="0"/>
              <a:t>bolje sagledavanje ispitivanih sadržaja kao i poboljšanje parametara oba testa</a:t>
            </a:r>
          </a:p>
          <a:p>
            <a:r>
              <a:rPr lang="en-US" dirty="0" smtClean="0"/>
              <a:t>T</a:t>
            </a:r>
            <a:r>
              <a:rPr lang="x-none" dirty="0" smtClean="0"/>
              <a:t>eme se ispituju </a:t>
            </a:r>
            <a:r>
              <a:rPr lang="x-none" smtClean="0"/>
              <a:t>na dv</a:t>
            </a:r>
            <a:r>
              <a:rPr lang="sr-Latn-CS" dirty="0" smtClean="0"/>
              <a:t>a</a:t>
            </a:r>
            <a:r>
              <a:rPr lang="x-none" smtClean="0"/>
              <a:t> </a:t>
            </a:r>
            <a:r>
              <a:rPr lang="x-none" dirty="0" smtClean="0"/>
              <a:t>načina: projektivno i upitnički</a:t>
            </a:r>
          </a:p>
          <a:p>
            <a:r>
              <a:rPr lang="sr-Latn-CS" dirty="0" smtClean="0"/>
              <a:t>Preciznije određen predmet merenja (životne teme i personalni stavovi)</a:t>
            </a:r>
          </a:p>
          <a:p>
            <a:r>
              <a:rPr lang="sr-Latn-CS" dirty="0" smtClean="0"/>
              <a:t>TNR postaje primarno test ličnosti, a potencijalno projektivni test</a:t>
            </a:r>
          </a:p>
          <a:p>
            <a:r>
              <a:rPr lang="sr-Latn-CS" dirty="0" smtClean="0"/>
              <a:t>Bolje psihometrijske karakteristike testa (koeficijenti pouzdanosti za TNR- .87, a za IPS .79)</a:t>
            </a:r>
          </a:p>
          <a:p>
            <a:r>
              <a:rPr lang="sr-Latn-CS" dirty="0" smtClean="0"/>
              <a:t>Inovacija našeg autora!</a:t>
            </a:r>
            <a:endParaRPr lang="x-none" dirty="0" smtClean="0"/>
          </a:p>
        </p:txBody>
      </p:sp>
    </p:spTree>
    <p:extLst>
      <p:ext uri="{BB962C8B-B14F-4D97-AF65-F5344CB8AC3E}">
        <p14:creationId xmlns:p14="http://schemas.microsoft.com/office/powerpoint/2010/main" val="40689795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28600"/>
            <a:ext cx="8534400" cy="762000"/>
          </a:xfrm>
        </p:spPr>
        <p:txBody>
          <a:bodyPr>
            <a:normAutofit/>
          </a:bodyPr>
          <a:lstStyle/>
          <a:p>
            <a:r>
              <a:rPr lang="sr-Latn-CS" sz="3600" dirty="0" smtClean="0">
                <a:effectLst/>
                <a:latin typeface="Calibri" pitchFamily="34" charset="0"/>
              </a:rPr>
              <a:t> Provera hipoteze o projektovanju</a:t>
            </a:r>
            <a:endParaRPr lang="en-US" sz="3600" dirty="0">
              <a:effectLst/>
              <a:latin typeface="Calibri" pitchFamily="34" charset="0"/>
            </a:endParaRPr>
          </a:p>
        </p:txBody>
      </p:sp>
      <p:sp>
        <p:nvSpPr>
          <p:cNvPr id="2" name="Content Placeholder 1"/>
          <p:cNvSpPr>
            <a:spLocks noGrp="1"/>
          </p:cNvSpPr>
          <p:nvPr>
            <p:ph idx="1"/>
          </p:nvPr>
        </p:nvSpPr>
        <p:spPr>
          <a:xfrm>
            <a:off x="381000" y="1524000"/>
            <a:ext cx="8001000" cy="5105400"/>
          </a:xfrm>
        </p:spPr>
        <p:txBody>
          <a:bodyPr>
            <a:normAutofit/>
          </a:bodyPr>
          <a:lstStyle/>
          <a:p>
            <a:r>
              <a:rPr lang="sr-Latn-CS" dirty="0" smtClean="0">
                <a:latin typeface="Calibri" pitchFamily="34" charset="0"/>
              </a:rPr>
              <a:t>Prvo pitanje na koje treba da odgovori kliničar- </a:t>
            </a:r>
            <a:r>
              <a:rPr lang="sr-Latn-CS" b="1" i="1" dirty="0" smtClean="0">
                <a:latin typeface="Calibri" pitchFamily="34" charset="0"/>
              </a:rPr>
              <a:t>Da li je došlo do projekcije</a:t>
            </a:r>
            <a:r>
              <a:rPr lang="sr-Latn-CS" dirty="0" smtClean="0">
                <a:latin typeface="Calibri" pitchFamily="34" charset="0"/>
              </a:rPr>
              <a:t> u određenom slučaju, tj. pojedinačnom protokolu TNR?</a:t>
            </a:r>
          </a:p>
          <a:p>
            <a:r>
              <a:rPr lang="sr-Latn-CS" dirty="0" smtClean="0">
                <a:latin typeface="Calibri" pitchFamily="34" charset="0"/>
              </a:rPr>
              <a:t>Da ne bi napravio </a:t>
            </a:r>
            <a:r>
              <a:rPr lang="sr-Latn-CS" b="1" i="1" dirty="0" smtClean="0">
                <a:latin typeface="Calibri" pitchFamily="34" charset="0"/>
              </a:rPr>
              <a:t>grešku hiperinterpretacije!</a:t>
            </a:r>
          </a:p>
          <a:p>
            <a:r>
              <a:rPr lang="sr-Latn-CS" dirty="0" smtClean="0">
                <a:latin typeface="Calibri" pitchFamily="34" charset="0"/>
              </a:rPr>
              <a:t>Projekcija na testovima </a:t>
            </a:r>
            <a:r>
              <a:rPr lang="sr-Latn-CS" b="1" i="1" dirty="0" smtClean="0">
                <a:latin typeface="Calibri" pitchFamily="34" charset="0"/>
              </a:rPr>
              <a:t>nije neminovna! </a:t>
            </a:r>
            <a:r>
              <a:rPr lang="sr-Latn-CS" dirty="0" smtClean="0">
                <a:latin typeface="Calibri" pitchFamily="34" charset="0"/>
              </a:rPr>
              <a:t>Možda je došlo samo do reakcije na određeni stimulus </a:t>
            </a:r>
            <a:r>
              <a:rPr lang="sr-Latn-CS" i="1" dirty="0" smtClean="0">
                <a:latin typeface="Calibri" pitchFamily="34" charset="0"/>
              </a:rPr>
              <a:t>(</a:t>
            </a:r>
            <a:r>
              <a:rPr lang="sr-Latn-CS" b="1" i="1" dirty="0" smtClean="0">
                <a:latin typeface="Calibri" pitchFamily="34" charset="0"/>
              </a:rPr>
              <a:t>slučajni odgovori</a:t>
            </a:r>
            <a:r>
              <a:rPr lang="sr-Latn-CS" i="1" dirty="0" smtClean="0">
                <a:latin typeface="Calibri" pitchFamily="34" charset="0"/>
              </a:rPr>
              <a:t>)</a:t>
            </a:r>
          </a:p>
          <a:p>
            <a:pPr>
              <a:spcBef>
                <a:spcPts val="600"/>
              </a:spcBef>
              <a:spcAft>
                <a:spcPts val="600"/>
              </a:spcAft>
            </a:pPr>
            <a:r>
              <a:rPr lang="sr-Latn-CS" dirty="0" smtClean="0">
                <a:latin typeface="Calibri" pitchFamily="34" charset="0"/>
              </a:rPr>
              <a:t>Projekcija zavisi od stepena i kvaliteta pacijentove </a:t>
            </a:r>
            <a:r>
              <a:rPr lang="sr-Latn-CS" b="1" i="1" dirty="0" smtClean="0">
                <a:latin typeface="Calibri" pitchFamily="34" charset="0"/>
              </a:rPr>
              <a:t>uključenosti u proces testiranja </a:t>
            </a:r>
            <a:r>
              <a:rPr lang="sr-Latn-CS" dirty="0">
                <a:latin typeface="Calibri" pitchFamily="34" charset="0"/>
              </a:rPr>
              <a:t>-</a:t>
            </a:r>
            <a:r>
              <a:rPr lang="sr-Latn-CS" dirty="0" smtClean="0">
                <a:latin typeface="Calibri" pitchFamily="34" charset="0"/>
              </a:rPr>
              <a:t>posmatra se verbalno i neverbalno ponašanje pacijenta: šta govori ili komentariše dok popunjava test ili posle toga, da li se “uneo”, ili ne, da li se dobijaju odgovori konzistentni sa dotadašnjim podacima i sl.</a:t>
            </a:r>
            <a:endParaRPr lang="en-US" dirty="0">
              <a:latin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normAutofit/>
          </a:bodyPr>
          <a:lstStyle/>
          <a:p>
            <a:r>
              <a:rPr lang="sr-Latn-CS" sz="3600" dirty="0" smtClean="0">
                <a:effectLst/>
                <a:latin typeface="Calibri" pitchFamily="34" charset="0"/>
              </a:rPr>
              <a:t>Provera „projektovanosti“</a:t>
            </a:r>
            <a:endParaRPr lang="en-US" sz="3600" dirty="0">
              <a:effectLst/>
              <a:latin typeface="Calibri" pitchFamily="34" charset="0"/>
            </a:endParaRPr>
          </a:p>
        </p:txBody>
      </p:sp>
      <p:sp>
        <p:nvSpPr>
          <p:cNvPr id="2" name="Content Placeholder 1"/>
          <p:cNvSpPr>
            <a:spLocks noGrp="1"/>
          </p:cNvSpPr>
          <p:nvPr>
            <p:ph idx="1"/>
          </p:nvPr>
        </p:nvSpPr>
        <p:spPr>
          <a:xfrm>
            <a:off x="228600" y="1447800"/>
            <a:ext cx="7848600" cy="4724400"/>
          </a:xfrm>
        </p:spPr>
        <p:txBody>
          <a:bodyPr>
            <a:normAutofit/>
          </a:bodyPr>
          <a:lstStyle/>
          <a:p>
            <a:r>
              <a:rPr lang="sr-Latn-CS" sz="2400" dirty="0" smtClean="0">
                <a:latin typeface="Calibri" pitchFamily="34" charset="0"/>
              </a:rPr>
              <a:t>Provera toga da li je došlo do projekcije ili ne – </a:t>
            </a:r>
            <a:r>
              <a:rPr lang="sr-Latn-CS" sz="2400" b="1" i="1" dirty="0" smtClean="0">
                <a:latin typeface="Calibri" pitchFamily="34" charset="0"/>
              </a:rPr>
              <a:t>bitno utiče na validnost instrumenta</a:t>
            </a:r>
          </a:p>
          <a:p>
            <a:r>
              <a:rPr lang="sr-Latn-CS" sz="2400" dirty="0" smtClean="0">
                <a:latin typeface="Calibri" pitchFamily="34" charset="0"/>
              </a:rPr>
              <a:t>Kliničar ima mogućnost da traži neka </a:t>
            </a:r>
            <a:r>
              <a:rPr lang="sr-Latn-CS" sz="2400" b="1" i="1" dirty="0" smtClean="0">
                <a:latin typeface="Calibri" pitchFamily="34" charset="0"/>
              </a:rPr>
              <a:t>razjašnjenja</a:t>
            </a:r>
            <a:r>
              <a:rPr lang="sr-Latn-CS" sz="2400" dirty="0" smtClean="0">
                <a:latin typeface="Calibri" pitchFamily="34" charset="0"/>
              </a:rPr>
              <a:t> od ispitanika  </a:t>
            </a:r>
            <a:r>
              <a:rPr lang="sr-Latn-CS" sz="2400" b="1" i="1" dirty="0" smtClean="0">
                <a:latin typeface="Calibri" pitchFamily="34" charset="0"/>
              </a:rPr>
              <a:t>u vezi kontradiktornosti  </a:t>
            </a:r>
            <a:r>
              <a:rPr lang="sr-Latn-CS" sz="2400" dirty="0" smtClean="0">
                <a:latin typeface="Calibri" pitchFamily="34" charset="0"/>
              </a:rPr>
              <a:t>njegovih odgovora  (ako se odgovori kose sa podacima koje smo sakupili o tom isptaniku, ili ako su međusobno suprotstavljeni, u okviru istog stava...)</a:t>
            </a:r>
          </a:p>
          <a:p>
            <a:r>
              <a:rPr lang="sr-Latn-CS" sz="2400" dirty="0" smtClean="0">
                <a:latin typeface="Calibri" pitchFamily="34" charset="0"/>
              </a:rPr>
              <a:t>Ova provera će </a:t>
            </a:r>
            <a:r>
              <a:rPr lang="sr-Latn-CS" sz="2400" b="1" i="1" dirty="0" smtClean="0">
                <a:latin typeface="Calibri" pitchFamily="34" charset="0"/>
              </a:rPr>
              <a:t>isključiti  slučajne odgovore  </a:t>
            </a:r>
            <a:r>
              <a:rPr lang="sr-Latn-CS" sz="2400" dirty="0" smtClean="0">
                <a:latin typeface="Calibri" pitchFamily="34" charset="0"/>
              </a:rPr>
              <a:t>i preteranu i neadekvatnu interpretaciju odgovora koji su uzgredne asocijacije, zamišljeni modeli koji se opisuju, haotično odgovaranje i sl.</a:t>
            </a:r>
            <a:endParaRPr lang="en-US" sz="2400" b="1" i="1" dirty="0">
              <a:latin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533400"/>
            <a:ext cx="7924800" cy="792162"/>
          </a:xfrm>
        </p:spPr>
        <p:txBody>
          <a:bodyPr>
            <a:normAutofit/>
          </a:bodyPr>
          <a:lstStyle/>
          <a:p>
            <a:r>
              <a:rPr lang="sr-Latn-CS" sz="3600" dirty="0" smtClean="0">
                <a:effectLst/>
                <a:latin typeface="Calibri" pitchFamily="34" charset="0"/>
              </a:rPr>
              <a:t>  </a:t>
            </a:r>
            <a:r>
              <a:rPr lang="en-US" sz="3600" dirty="0" smtClean="0">
                <a:effectLst/>
                <a:latin typeface="Calibri" pitchFamily="34" charset="0"/>
              </a:rPr>
              <a:t>R</a:t>
            </a:r>
            <a:r>
              <a:rPr lang="sr-Latn-CS" sz="3600" dirty="0" smtClean="0">
                <a:effectLst/>
                <a:latin typeface="Calibri" pitchFamily="34" charset="0"/>
              </a:rPr>
              <a:t>elevantnost</a:t>
            </a:r>
            <a:r>
              <a:rPr lang="en-US" sz="3600" dirty="0" smtClean="0">
                <a:effectLst/>
                <a:latin typeface="Calibri" pitchFamily="34" charset="0"/>
              </a:rPr>
              <a:t> </a:t>
            </a:r>
            <a:r>
              <a:rPr lang="sr-Latn-CS" sz="3600" dirty="0" smtClean="0">
                <a:effectLst/>
                <a:latin typeface="Calibri" pitchFamily="34" charset="0"/>
              </a:rPr>
              <a:t> </a:t>
            </a:r>
            <a:r>
              <a:rPr lang="en-US" sz="3600" dirty="0" err="1" smtClean="0">
                <a:effectLst/>
                <a:latin typeface="Calibri" pitchFamily="34" charset="0"/>
              </a:rPr>
              <a:t>klini</a:t>
            </a:r>
            <a:r>
              <a:rPr lang="sr-Latn-CS" sz="3600" dirty="0" smtClean="0">
                <a:effectLst/>
                <a:latin typeface="Calibri" pitchFamily="34" charset="0"/>
              </a:rPr>
              <a:t>čkog materijala</a:t>
            </a:r>
            <a:endParaRPr lang="en-US" sz="3600" dirty="0">
              <a:effectLst/>
              <a:latin typeface="Calibri" pitchFamily="34" charset="0"/>
            </a:endParaRPr>
          </a:p>
        </p:txBody>
      </p:sp>
      <p:sp>
        <p:nvSpPr>
          <p:cNvPr id="2" name="Content Placeholder 1"/>
          <p:cNvSpPr>
            <a:spLocks noGrp="1"/>
          </p:cNvSpPr>
          <p:nvPr>
            <p:ph idx="1"/>
          </p:nvPr>
        </p:nvSpPr>
        <p:spPr>
          <a:xfrm>
            <a:off x="381000" y="1676400"/>
            <a:ext cx="8001000" cy="4648200"/>
          </a:xfrm>
        </p:spPr>
        <p:txBody>
          <a:bodyPr>
            <a:normAutofit/>
          </a:bodyPr>
          <a:lstStyle/>
          <a:p>
            <a:pPr>
              <a:buNone/>
            </a:pPr>
            <a:r>
              <a:rPr lang="sr-Latn-CS" sz="2400" b="1" i="1" dirty="0" smtClean="0">
                <a:latin typeface="Calibri" pitchFamily="34" charset="0"/>
              </a:rPr>
              <a:t>“Šta je važno, a šta nije važno”? </a:t>
            </a:r>
          </a:p>
          <a:p>
            <a:pPr>
              <a:buNone/>
            </a:pPr>
            <a:r>
              <a:rPr lang="sr-Latn-CS" sz="2400" b="1" dirty="0" smtClean="0">
                <a:latin typeface="Calibri" pitchFamily="34" charset="0"/>
              </a:rPr>
              <a:t>Pravila kliničke trijaže</a:t>
            </a:r>
            <a:r>
              <a:rPr lang="sr-Latn-CS" sz="2400" dirty="0" smtClean="0">
                <a:latin typeface="Calibri" pitchFamily="34" charset="0"/>
              </a:rPr>
              <a:t>: (može se smatrati relevantnim):</a:t>
            </a:r>
          </a:p>
          <a:p>
            <a:r>
              <a:rPr lang="sr-Latn-CS" sz="2400" dirty="0" smtClean="0">
                <a:latin typeface="Calibri" pitchFamily="34" charset="0"/>
              </a:rPr>
              <a:t> sve što je </a:t>
            </a:r>
            <a:r>
              <a:rPr lang="sr-Latn-CS" sz="2400" b="1" i="1" dirty="0" smtClean="0">
                <a:latin typeface="Calibri" pitchFamily="34" charset="0"/>
              </a:rPr>
              <a:t>po intenzitetu  </a:t>
            </a:r>
            <a:r>
              <a:rPr lang="sr-Latn-CS" sz="2400" dirty="0" smtClean="0">
                <a:latin typeface="Calibri" pitchFamily="34" charset="0"/>
              </a:rPr>
              <a:t>prekomerno pojačano ili oslabljeno </a:t>
            </a:r>
          </a:p>
          <a:p>
            <a:r>
              <a:rPr lang="sr-Latn-CS" sz="2400" dirty="0" smtClean="0">
                <a:latin typeface="Calibri" pitchFamily="34" charset="0"/>
              </a:rPr>
              <a:t>sve što je </a:t>
            </a:r>
            <a:r>
              <a:rPr lang="sr-Latn-CS" sz="2400" b="1" i="1" dirty="0" smtClean="0">
                <a:latin typeface="Calibri" pitchFamily="34" charset="0"/>
              </a:rPr>
              <a:t>po kvalitetu srodno  </a:t>
            </a:r>
            <a:r>
              <a:rPr lang="sr-Latn-CS" sz="2400" dirty="0" smtClean="0">
                <a:latin typeface="Calibri" pitchFamily="34" charset="0"/>
              </a:rPr>
              <a:t>poznatim patološkim stanjima  </a:t>
            </a:r>
          </a:p>
          <a:p>
            <a:r>
              <a:rPr lang="sr-Latn-CS" sz="2400" dirty="0" smtClean="0">
                <a:latin typeface="Calibri" pitchFamily="34" charset="0"/>
              </a:rPr>
              <a:t>sve što je </a:t>
            </a:r>
            <a:r>
              <a:rPr lang="sr-Latn-CS" sz="2400" b="1" i="1" dirty="0" smtClean="0">
                <a:latin typeface="Calibri" pitchFamily="34" charset="0"/>
              </a:rPr>
              <a:t>naročito specifično </a:t>
            </a:r>
            <a:r>
              <a:rPr lang="sr-Latn-CS" sz="2400" dirty="0" smtClean="0">
                <a:latin typeface="Calibri" pitchFamily="34" charset="0"/>
              </a:rPr>
              <a:t>za ponašanje ili doživljaj određene osobe</a:t>
            </a:r>
          </a:p>
          <a:p>
            <a:r>
              <a:rPr lang="sr-Latn-CS" sz="2400" i="1" dirty="0" smtClean="0">
                <a:latin typeface="Calibri" pitchFamily="34" charset="0"/>
              </a:rPr>
              <a:t>Kliničar odgovoran za određivanje relevantnosti dobijenog materijala -</a:t>
            </a:r>
            <a:r>
              <a:rPr lang="sr-Latn-CS" sz="2400" b="1" i="1" dirty="0" smtClean="0">
                <a:latin typeface="Calibri" pitchFamily="34" charset="0"/>
              </a:rPr>
              <a:t>mogućnost proizvoljnosti!</a:t>
            </a:r>
          </a:p>
          <a:p>
            <a:pPr>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28600" y="152400"/>
            <a:ext cx="8458200" cy="1066800"/>
          </a:xfrm>
        </p:spPr>
        <p:txBody>
          <a:bodyPr>
            <a:normAutofit/>
          </a:bodyPr>
          <a:lstStyle/>
          <a:p>
            <a:r>
              <a:rPr lang="sr-Latn-CS" sz="4000" dirty="0" smtClean="0">
                <a:latin typeface="Arial Black" pitchFamily="34" charset="0"/>
              </a:rPr>
              <a:t>    </a:t>
            </a:r>
            <a:r>
              <a:rPr lang="en-US" sz="3600" dirty="0" smtClean="0">
                <a:effectLst/>
                <a:latin typeface="Calibri" pitchFamily="34" charset="0"/>
              </a:rPr>
              <a:t>TNR-</a:t>
            </a:r>
            <a:r>
              <a:rPr lang="sr-Latn-CS" sz="3600" dirty="0" smtClean="0">
                <a:effectLst/>
                <a:latin typeface="Calibri" pitchFamily="34" charset="0"/>
              </a:rPr>
              <a:t> obrada i </a:t>
            </a:r>
            <a:r>
              <a:rPr lang="en-US" sz="3600" dirty="0" err="1" smtClean="0">
                <a:effectLst/>
                <a:latin typeface="Calibri" pitchFamily="34" charset="0"/>
              </a:rPr>
              <a:t>interpretacija</a:t>
            </a:r>
            <a:endParaRPr lang="en-US" sz="3600" dirty="0" smtClean="0">
              <a:effectLst/>
              <a:latin typeface="Calibri" pitchFamily="34" charset="0"/>
            </a:endParaRPr>
          </a:p>
        </p:txBody>
      </p:sp>
      <p:sp>
        <p:nvSpPr>
          <p:cNvPr id="20483" name="Content Placeholder 2"/>
          <p:cNvSpPr>
            <a:spLocks noGrp="1"/>
          </p:cNvSpPr>
          <p:nvPr>
            <p:ph idx="1"/>
          </p:nvPr>
        </p:nvSpPr>
        <p:spPr>
          <a:xfrm>
            <a:off x="533400" y="1524000"/>
            <a:ext cx="7772400" cy="5105400"/>
          </a:xfrm>
        </p:spPr>
        <p:txBody>
          <a:bodyPr>
            <a:noAutofit/>
          </a:bodyPr>
          <a:lstStyle/>
          <a:p>
            <a:pPr marL="114300" indent="0">
              <a:buNone/>
            </a:pPr>
            <a:r>
              <a:rPr lang="en-US" sz="2400" b="1" dirty="0" smtClean="0">
                <a:latin typeface="Calibri" pitchFamily="34" charset="0"/>
              </a:rPr>
              <a:t>F</a:t>
            </a:r>
            <a:r>
              <a:rPr lang="sr-Latn-CS" sz="2400" b="1" dirty="0" smtClean="0">
                <a:latin typeface="Calibri" pitchFamily="34" charset="0"/>
              </a:rPr>
              <a:t>ormalna analiza </a:t>
            </a:r>
            <a:r>
              <a:rPr lang="en-US" sz="2400" dirty="0" smtClean="0">
                <a:latin typeface="Calibri" pitchFamily="34" charset="0"/>
              </a:rPr>
              <a:t>(</a:t>
            </a:r>
            <a:r>
              <a:rPr lang="sr-Latn-CS" sz="2400" dirty="0" smtClean="0">
                <a:latin typeface="Calibri" pitchFamily="34" charset="0"/>
              </a:rPr>
              <a:t>nezavisno od sadržaja</a:t>
            </a:r>
            <a:r>
              <a:rPr lang="en-US" sz="2400" dirty="0" smtClean="0">
                <a:latin typeface="Calibri" pitchFamily="34" charset="0"/>
              </a:rPr>
              <a:t>)</a:t>
            </a:r>
            <a:r>
              <a:rPr lang="sr-Latn-CS" sz="2400" dirty="0" smtClean="0">
                <a:latin typeface="Calibri" pitchFamily="34" charset="0"/>
              </a:rPr>
              <a:t>: </a:t>
            </a:r>
          </a:p>
          <a:p>
            <a:r>
              <a:rPr lang="sr-Latn-CS" sz="2400" dirty="0" smtClean="0">
                <a:latin typeface="Calibri" pitchFamily="34" charset="0"/>
              </a:rPr>
              <a:t>   dužina odgovora</a:t>
            </a:r>
          </a:p>
          <a:p>
            <a:r>
              <a:rPr lang="sr-Latn-CS" sz="2400" dirty="0" smtClean="0">
                <a:latin typeface="Calibri" pitchFamily="34" charset="0"/>
              </a:rPr>
              <a:t>   broj reči, broj ličnih zamenica, vrsta reči, prva reč... </a:t>
            </a:r>
          </a:p>
          <a:p>
            <a:r>
              <a:rPr lang="sr-Latn-CS" sz="2400" dirty="0" smtClean="0">
                <a:latin typeface="Calibri" pitchFamily="34" charset="0"/>
              </a:rPr>
              <a:t>   nedostatak odgovora, itd. </a:t>
            </a:r>
          </a:p>
          <a:p>
            <a:pPr marL="114300" indent="0">
              <a:buNone/>
            </a:pPr>
            <a:r>
              <a:rPr lang="en-US" sz="2400" b="1" dirty="0" smtClean="0">
                <a:latin typeface="Calibri" pitchFamily="34" charset="0"/>
              </a:rPr>
              <a:t>A</a:t>
            </a:r>
            <a:r>
              <a:rPr lang="sr-Latn-CS" sz="2400" b="1" dirty="0" smtClean="0">
                <a:latin typeface="Calibri" pitchFamily="34" charset="0"/>
              </a:rPr>
              <a:t>naliza sadržaja: </a:t>
            </a:r>
            <a:r>
              <a:rPr lang="sr-Latn-CS" sz="2400" dirty="0" smtClean="0">
                <a:latin typeface="Calibri" pitchFamily="34" charset="0"/>
              </a:rPr>
              <a:t> prema eksplicitnom ili implicitnom sadržaju</a:t>
            </a:r>
          </a:p>
          <a:p>
            <a:r>
              <a:rPr lang="sr-Latn-CS" sz="2400" dirty="0" smtClean="0">
                <a:latin typeface="Calibri" pitchFamily="34" charset="0"/>
              </a:rPr>
              <a:t>    oblasti otpora, </a:t>
            </a:r>
          </a:p>
          <a:p>
            <a:r>
              <a:rPr lang="sr-Latn-CS" sz="2400" dirty="0" smtClean="0">
                <a:latin typeface="Calibri" pitchFamily="34" charset="0"/>
              </a:rPr>
              <a:t>    oblasti izbegavanja (evazivni odgovori) </a:t>
            </a:r>
          </a:p>
          <a:p>
            <a:r>
              <a:rPr lang="sr-Latn-CS" sz="2400" dirty="0" smtClean="0">
                <a:latin typeface="Calibri" pitchFamily="34" charset="0"/>
              </a:rPr>
              <a:t>    retki odgovori, </a:t>
            </a:r>
          </a:p>
          <a:p>
            <a:r>
              <a:rPr lang="sr-Latn-CS" sz="2400" dirty="0" smtClean="0">
                <a:latin typeface="Calibri" pitchFamily="34" charset="0"/>
              </a:rPr>
              <a:t>    ambivalentni odgovori, itd.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990600"/>
          </a:xfrm>
        </p:spPr>
        <p:txBody>
          <a:bodyPr>
            <a:normAutofit/>
          </a:bodyPr>
          <a:lstStyle/>
          <a:p>
            <a:r>
              <a:rPr lang="sr-Latn-RS" sz="3600" dirty="0" smtClean="0">
                <a:effectLst/>
                <a:latin typeface="Calibri" pitchFamily="34" charset="0"/>
                <a:cs typeface="Times New Roman" pitchFamily="18" charset="0"/>
              </a:rPr>
              <a:t>Faze obrade TNR</a:t>
            </a:r>
            <a:endParaRPr lang="en-US" sz="3600" dirty="0">
              <a:effectLst/>
              <a:latin typeface="Calibri" pitchFamily="34" charset="0"/>
              <a:cs typeface="Times New Roman" pitchFamily="18" charset="0"/>
            </a:endParaRPr>
          </a:p>
        </p:txBody>
      </p:sp>
      <p:sp>
        <p:nvSpPr>
          <p:cNvPr id="2" name="Content Placeholder 1"/>
          <p:cNvSpPr>
            <a:spLocks noGrp="1"/>
          </p:cNvSpPr>
          <p:nvPr>
            <p:ph idx="1"/>
          </p:nvPr>
        </p:nvSpPr>
        <p:spPr>
          <a:xfrm>
            <a:off x="152400" y="1447800"/>
            <a:ext cx="8229600" cy="4953000"/>
          </a:xfrm>
        </p:spPr>
        <p:txBody>
          <a:bodyPr>
            <a:normAutofit/>
          </a:bodyPr>
          <a:lstStyle/>
          <a:p>
            <a:pPr>
              <a:spcBef>
                <a:spcPts val="600"/>
              </a:spcBef>
              <a:spcAft>
                <a:spcPts val="600"/>
              </a:spcAft>
            </a:pPr>
            <a:r>
              <a:rPr lang="sr-Latn-CS" b="1" dirty="0" smtClean="0">
                <a:latin typeface="Calibri" pitchFamily="34" charset="0"/>
              </a:rPr>
              <a:t>I faza: </a:t>
            </a:r>
            <a:r>
              <a:rPr lang="sr-Latn-CS" b="1" i="1" dirty="0" smtClean="0">
                <a:latin typeface="Calibri" pitchFamily="34" charset="0"/>
              </a:rPr>
              <a:t>Razvrstavanje</a:t>
            </a:r>
            <a:r>
              <a:rPr lang="sr-Latn-CS" dirty="0" smtClean="0">
                <a:latin typeface="Calibri" pitchFamily="34" charset="0"/>
              </a:rPr>
              <a:t> odgovora po kategorijama– na posebnom </a:t>
            </a:r>
            <a:r>
              <a:rPr lang="sr-Latn-CS" i="1" dirty="0" smtClean="0">
                <a:latin typeface="Calibri" pitchFamily="34" charset="0"/>
              </a:rPr>
              <a:t>Formularu za procenu i interpretaciju</a:t>
            </a:r>
            <a:endParaRPr lang="sr-Latn-CS" dirty="0" smtClean="0">
              <a:latin typeface="Calibri" pitchFamily="34" charset="0"/>
            </a:endParaRPr>
          </a:p>
          <a:p>
            <a:pPr>
              <a:spcBef>
                <a:spcPts val="600"/>
              </a:spcBef>
              <a:spcAft>
                <a:spcPts val="600"/>
              </a:spcAft>
            </a:pPr>
            <a:r>
              <a:rPr lang="sr-Latn-CS" b="1" dirty="0" smtClean="0">
                <a:latin typeface="Calibri" pitchFamily="34" charset="0"/>
              </a:rPr>
              <a:t>II faza: </a:t>
            </a:r>
            <a:r>
              <a:rPr lang="sr-Latn-CS" b="1" i="1" dirty="0" smtClean="0">
                <a:latin typeface="Calibri" pitchFamily="34" charset="0"/>
              </a:rPr>
              <a:t>Procena odgovora </a:t>
            </a:r>
            <a:r>
              <a:rPr lang="sr-Latn-CS" b="1" dirty="0" smtClean="0">
                <a:latin typeface="Calibri" pitchFamily="34" charset="0"/>
              </a:rPr>
              <a:t>–</a:t>
            </a:r>
            <a:r>
              <a:rPr lang="sr-Latn-CS" dirty="0" smtClean="0">
                <a:latin typeface="Calibri" pitchFamily="34" charset="0"/>
              </a:rPr>
              <a:t> rekonstrukcija, otkrivanje spleta psiholoških struktura koje su proizvele odgovor.</a:t>
            </a:r>
            <a:endParaRPr lang="sr-Latn-CS" i="1" dirty="0" smtClean="0">
              <a:latin typeface="Calibri" pitchFamily="34" charset="0"/>
            </a:endParaRPr>
          </a:p>
          <a:p>
            <a:pPr>
              <a:spcBef>
                <a:spcPts val="600"/>
              </a:spcBef>
              <a:spcAft>
                <a:spcPts val="600"/>
              </a:spcAft>
            </a:pPr>
            <a:r>
              <a:rPr lang="en-US" i="1" dirty="0" smtClean="0">
                <a:latin typeface="Calibri" pitchFamily="34" charset="0"/>
              </a:rPr>
              <a:t> </a:t>
            </a:r>
            <a:r>
              <a:rPr lang="sr-Latn-CS" b="1" dirty="0" smtClean="0">
                <a:latin typeface="Calibri" pitchFamily="34" charset="0"/>
              </a:rPr>
              <a:t>III faza</a:t>
            </a:r>
            <a:r>
              <a:rPr lang="sr-Latn-CS" dirty="0" smtClean="0">
                <a:latin typeface="Calibri" pitchFamily="34" charset="0"/>
              </a:rPr>
              <a:t>:</a:t>
            </a:r>
            <a:r>
              <a:rPr lang="sr-Latn-CS" b="1" i="1" dirty="0" smtClean="0">
                <a:latin typeface="Calibri" pitchFamily="34" charset="0"/>
              </a:rPr>
              <a:t> Interpretativni rezime- definisanje pojedinačnih stavova- </a:t>
            </a:r>
            <a:r>
              <a:rPr lang="sr-Latn-CS" dirty="0" smtClean="0">
                <a:latin typeface="Calibri" pitchFamily="34" charset="0"/>
              </a:rPr>
              <a:t> pronalaženje zajedničkog imenitelja svih odgovora u okviru jednog  stava i objašnjenje povezanosti  sa crtama i dinamikom lilčnosti:</a:t>
            </a:r>
          </a:p>
          <a:p>
            <a:pPr>
              <a:spcBef>
                <a:spcPts val="600"/>
              </a:spcBef>
              <a:spcAft>
                <a:spcPts val="600"/>
              </a:spcAft>
              <a:buNone/>
            </a:pPr>
            <a:r>
              <a:rPr lang="sr-Latn-CS" dirty="0" smtClean="0">
                <a:latin typeface="Calibri" pitchFamily="34" charset="0"/>
              </a:rPr>
              <a:t>          </a:t>
            </a:r>
            <a:r>
              <a:rPr lang="sr-Latn-CS" i="1" dirty="0" smtClean="0">
                <a:latin typeface="Calibri" pitchFamily="34" charset="0"/>
              </a:rPr>
              <a:t>Šta je</a:t>
            </a:r>
            <a:r>
              <a:rPr lang="sr-Latn-CS" dirty="0" smtClean="0">
                <a:latin typeface="Calibri" pitchFamily="34" charset="0"/>
              </a:rPr>
              <a:t> </a:t>
            </a:r>
            <a:r>
              <a:rPr lang="sr-Latn-CS" b="1" i="1" dirty="0" smtClean="0">
                <a:latin typeface="Calibri" pitchFamily="34" charset="0"/>
              </a:rPr>
              <a:t>bitan sadržaj  i karakteristika iskazanog stava ?</a:t>
            </a:r>
          </a:p>
          <a:p>
            <a:pPr>
              <a:spcBef>
                <a:spcPts val="600"/>
              </a:spcBef>
              <a:spcAft>
                <a:spcPts val="600"/>
              </a:spcAft>
              <a:buNone/>
            </a:pPr>
            <a:r>
              <a:rPr lang="sr-Latn-CS" i="1" dirty="0" smtClean="0">
                <a:latin typeface="Calibri" pitchFamily="34" charset="0"/>
              </a:rPr>
              <a:t>          Koje su </a:t>
            </a:r>
            <a:r>
              <a:rPr lang="sr-Latn-CS" b="1" i="1" dirty="0" smtClean="0">
                <a:latin typeface="Calibri" pitchFamily="34" charset="0"/>
              </a:rPr>
              <a:t>bitne odlike osobe </a:t>
            </a:r>
            <a:r>
              <a:rPr lang="sr-Latn-CS" i="1" dirty="0" smtClean="0">
                <a:latin typeface="Calibri" pitchFamily="34" charset="0"/>
              </a:rPr>
              <a:t>koja je izrazila takve stavove? </a:t>
            </a:r>
            <a:endParaRPr lang="sr-Latn-CS" b="1" i="1" dirty="0" smtClean="0">
              <a:latin typeface="Calibri" pitchFamily="34" charset="0"/>
            </a:endParaRPr>
          </a:p>
          <a:p>
            <a:pPr>
              <a:spcBef>
                <a:spcPts val="600"/>
              </a:spcBef>
              <a:spcAft>
                <a:spcPts val="600"/>
              </a:spcAft>
            </a:pPr>
            <a:r>
              <a:rPr lang="sr-Latn-CS" b="1" dirty="0" smtClean="0">
                <a:latin typeface="Calibri" pitchFamily="34" charset="0"/>
              </a:rPr>
              <a:t>IV faza: </a:t>
            </a:r>
            <a:r>
              <a:rPr lang="sr-Latn-CS" b="1" i="1" dirty="0" smtClean="0">
                <a:latin typeface="Calibri" pitchFamily="34" charset="0"/>
              </a:rPr>
              <a:t>Rezime za ceo protokol TNR</a:t>
            </a:r>
            <a:r>
              <a:rPr lang="sr-Latn-CS" b="1" dirty="0" smtClean="0">
                <a:latin typeface="Calibri" pitchFamily="34" charset="0"/>
              </a:rPr>
              <a:t>:  </a:t>
            </a:r>
            <a:r>
              <a:rPr lang="sr-Latn-CS" dirty="0" smtClean="0">
                <a:latin typeface="Calibri" pitchFamily="34" charset="0"/>
              </a:rPr>
              <a:t>zaključci o ispitaniku na osnovu sadržaja odgovora</a:t>
            </a:r>
            <a:r>
              <a:rPr lang="en-US" dirty="0" smtClean="0">
                <a:latin typeface="Calibri" pitchFamily="34" charset="0"/>
              </a:rPr>
              <a:t> </a:t>
            </a:r>
            <a:r>
              <a:rPr lang="sr-Latn-CS" dirty="0" smtClean="0">
                <a:latin typeface="Calibri" pitchFamily="34" charset="0"/>
              </a:rPr>
              <a:t>na svim stavovima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normAutofit/>
          </a:bodyPr>
          <a:lstStyle/>
          <a:p>
            <a:r>
              <a:rPr lang="sr-Latn-CS" sz="3600" dirty="0" smtClean="0">
                <a:effectLst/>
                <a:latin typeface="Calibri" pitchFamily="34" charset="0"/>
              </a:rPr>
              <a:t>Interpretacija TNR</a:t>
            </a:r>
            <a:endParaRPr lang="en-US" sz="3600" dirty="0">
              <a:effectLst/>
              <a:latin typeface="Calibri" pitchFamily="34" charset="0"/>
            </a:endParaRPr>
          </a:p>
        </p:txBody>
      </p:sp>
      <p:sp>
        <p:nvSpPr>
          <p:cNvPr id="2" name="Content Placeholder 1"/>
          <p:cNvSpPr>
            <a:spLocks noGrp="1"/>
          </p:cNvSpPr>
          <p:nvPr>
            <p:ph idx="1"/>
          </p:nvPr>
        </p:nvSpPr>
        <p:spPr>
          <a:xfrm>
            <a:off x="457200" y="1524000"/>
            <a:ext cx="7785847" cy="4648200"/>
          </a:xfrm>
        </p:spPr>
        <p:txBody>
          <a:bodyPr>
            <a:normAutofit/>
          </a:bodyPr>
          <a:lstStyle/>
          <a:p>
            <a:pPr>
              <a:buNone/>
            </a:pPr>
            <a:r>
              <a:rPr lang="sr-Latn-CS" sz="2400" dirty="0" smtClean="0">
                <a:latin typeface="Calibri" pitchFamily="34" charset="0"/>
              </a:rPr>
              <a:t>U interpretaciji stavova se oslanjamo na: </a:t>
            </a:r>
          </a:p>
          <a:p>
            <a:r>
              <a:rPr lang="sr-Latn-CS" sz="2400" i="1" dirty="0" smtClean="0">
                <a:latin typeface="Calibri" pitchFamily="34" charset="0"/>
              </a:rPr>
              <a:t>teorije ličnosti </a:t>
            </a:r>
          </a:p>
          <a:p>
            <a:r>
              <a:rPr lang="sr-Latn-CS" sz="2400" i="1" dirty="0" smtClean="0">
                <a:latin typeface="Calibri" pitchFamily="34" charset="0"/>
              </a:rPr>
              <a:t>biografske podatke  </a:t>
            </a:r>
          </a:p>
          <a:p>
            <a:r>
              <a:rPr lang="sr-Latn-CS" sz="2400" i="1" dirty="0" smtClean="0">
                <a:latin typeface="Calibri" pitchFamily="34" charset="0"/>
              </a:rPr>
              <a:t>dopunske kriterijume</a:t>
            </a:r>
            <a:r>
              <a:rPr lang="sr-Latn-CS" sz="2400" dirty="0" smtClean="0">
                <a:latin typeface="Calibri" pitchFamily="34" charset="0"/>
              </a:rPr>
              <a:t>: </a:t>
            </a:r>
          </a:p>
          <a:p>
            <a:r>
              <a:rPr lang="sr-Latn-CS" sz="2400" dirty="0" smtClean="0">
                <a:latin typeface="Calibri" pitchFamily="34" charset="0"/>
              </a:rPr>
              <a:t>        TNR materijal (drugi odgovori)</a:t>
            </a:r>
          </a:p>
          <a:p>
            <a:r>
              <a:rPr lang="sr-Latn-CS" sz="2400" dirty="0" smtClean="0">
                <a:latin typeface="Calibri" pitchFamily="34" charset="0"/>
              </a:rPr>
              <a:t>        iskazi koji “štrče” </a:t>
            </a:r>
          </a:p>
          <a:p>
            <a:r>
              <a:rPr lang="sr-Latn-CS" sz="2400" dirty="0" smtClean="0">
                <a:latin typeface="Calibri" pitchFamily="34" charset="0"/>
              </a:rPr>
              <a:t>        materijal sakupljen drugim testovima </a:t>
            </a:r>
          </a:p>
          <a:p>
            <a:r>
              <a:rPr lang="sr-Latn-CS" sz="2400" dirty="0" smtClean="0">
                <a:latin typeface="Calibri" pitchFamily="34" charset="0"/>
              </a:rPr>
              <a:t>        empatska impresija</a:t>
            </a:r>
          </a:p>
          <a:p>
            <a:r>
              <a:rPr lang="sr-Latn-CS" sz="2400" dirty="0" smtClean="0">
                <a:latin typeface="Calibri" pitchFamily="34" charset="0"/>
              </a:rPr>
              <a:t>        iskustvo sa TNR kod  “sličnih” ispitanika (“slučajeva”)</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8600" y="152400"/>
            <a:ext cx="8077200" cy="1143000"/>
          </a:xfrm>
        </p:spPr>
        <p:txBody>
          <a:bodyPr>
            <a:normAutofit fontScale="90000"/>
          </a:bodyPr>
          <a:lstStyle/>
          <a:p>
            <a:r>
              <a:rPr lang="sr-Latn-CS" sz="4000" dirty="0" smtClean="0">
                <a:effectLst/>
                <a:latin typeface="Calibri" pitchFamily="34" charset="0"/>
              </a:rPr>
              <a:t>   TNR – interpretacija stavova  u tri koraka</a:t>
            </a:r>
            <a:endParaRPr lang="en-US" sz="4000" dirty="0" smtClean="0">
              <a:effectLst/>
              <a:latin typeface="Calibri" pitchFamily="34" charset="0"/>
            </a:endParaRPr>
          </a:p>
        </p:txBody>
      </p:sp>
      <p:sp>
        <p:nvSpPr>
          <p:cNvPr id="21507" name="Rectangle 3"/>
          <p:cNvSpPr>
            <a:spLocks noGrp="1" noChangeArrowheads="1"/>
          </p:cNvSpPr>
          <p:nvPr>
            <p:ph idx="1"/>
          </p:nvPr>
        </p:nvSpPr>
        <p:spPr>
          <a:xfrm>
            <a:off x="533400" y="1524000"/>
            <a:ext cx="7315200" cy="5105400"/>
          </a:xfrm>
        </p:spPr>
        <p:txBody>
          <a:bodyPr>
            <a:normAutofit/>
          </a:bodyPr>
          <a:lstStyle/>
          <a:p>
            <a:pPr>
              <a:buNone/>
            </a:pPr>
            <a:r>
              <a:rPr lang="sr-Latn-CS" sz="2800" b="1" dirty="0" smtClean="0">
                <a:latin typeface="Calibri" pitchFamily="34" charset="0"/>
              </a:rPr>
              <a:t> </a:t>
            </a:r>
            <a:r>
              <a:rPr lang="sr-Latn-CS" sz="2400" b="1" dirty="0" smtClean="0">
                <a:latin typeface="Calibri" pitchFamily="34" charset="0"/>
              </a:rPr>
              <a:t>1. </a:t>
            </a:r>
            <a:r>
              <a:rPr lang="sr-Latn-CS" sz="2400" b="1" i="1" dirty="0" smtClean="0">
                <a:latin typeface="Calibri" pitchFamily="34" charset="0"/>
              </a:rPr>
              <a:t>Klasifikacija </a:t>
            </a:r>
            <a:r>
              <a:rPr lang="sr-Latn-CS" sz="2400" dirty="0" smtClean="0">
                <a:latin typeface="Calibri" pitchFamily="34" charset="0"/>
              </a:rPr>
              <a:t>stavova </a:t>
            </a:r>
            <a:r>
              <a:rPr lang="sr-Latn-CS" sz="2400" b="1" i="1" dirty="0" smtClean="0">
                <a:latin typeface="Calibri" pitchFamily="34" charset="0"/>
              </a:rPr>
              <a:t>pomoću skale vektora </a:t>
            </a:r>
            <a:r>
              <a:rPr lang="sr-Latn-CS" sz="2400" dirty="0" smtClean="0">
                <a:latin typeface="Calibri" pitchFamily="34" charset="0"/>
              </a:rPr>
              <a:t>(za prvih 9 stavova, koji uključuju odnose sa drugima)</a:t>
            </a:r>
          </a:p>
          <a:p>
            <a:pPr>
              <a:buNone/>
            </a:pPr>
            <a:endParaRPr lang="sr-Latn-CS" sz="2400" dirty="0" smtClean="0">
              <a:latin typeface="Calibri" pitchFamily="34" charset="0"/>
            </a:endParaRPr>
          </a:p>
          <a:p>
            <a:pPr>
              <a:buNone/>
            </a:pPr>
            <a:r>
              <a:rPr lang="sr-Latn-CS" sz="2400" b="1" dirty="0" smtClean="0">
                <a:latin typeface="Calibri" pitchFamily="34" charset="0"/>
              </a:rPr>
              <a:t>2</a:t>
            </a:r>
            <a:r>
              <a:rPr lang="sr-Latn-CS" sz="2400" dirty="0" smtClean="0">
                <a:latin typeface="Calibri" pitchFamily="34" charset="0"/>
              </a:rPr>
              <a:t>. </a:t>
            </a:r>
            <a:r>
              <a:rPr lang="sr-Latn-CS" sz="2400" b="1" i="1" dirty="0" smtClean="0">
                <a:latin typeface="Calibri" pitchFamily="34" charset="0"/>
              </a:rPr>
              <a:t>Interpretativni rezime </a:t>
            </a:r>
            <a:r>
              <a:rPr lang="sr-Latn-CS" sz="2400" dirty="0" smtClean="0">
                <a:latin typeface="Calibri" pitchFamily="34" charset="0"/>
              </a:rPr>
              <a:t>za svaki stav</a:t>
            </a:r>
            <a:r>
              <a:rPr lang="sr-Latn-CS" sz="2400" b="1" i="1" dirty="0" smtClean="0">
                <a:latin typeface="Calibri" pitchFamily="34" charset="0"/>
              </a:rPr>
              <a:t> </a:t>
            </a:r>
            <a:r>
              <a:rPr lang="sr-Latn-CS" sz="2400" dirty="0" smtClean="0">
                <a:latin typeface="Calibri" pitchFamily="34" charset="0"/>
              </a:rPr>
              <a:t>(narativ )</a:t>
            </a:r>
          </a:p>
          <a:p>
            <a:pPr>
              <a:buNone/>
            </a:pPr>
            <a:endParaRPr lang="sr-Latn-CS" sz="2400" b="1" i="1" dirty="0" smtClean="0">
              <a:latin typeface="Calibri" pitchFamily="34" charset="0"/>
            </a:endParaRPr>
          </a:p>
          <a:p>
            <a:pPr>
              <a:buNone/>
            </a:pPr>
            <a:r>
              <a:rPr lang="sr-Latn-CS" sz="2400" b="1" dirty="0" smtClean="0">
                <a:latin typeface="Calibri" pitchFamily="34" charset="0"/>
              </a:rPr>
              <a:t>3. </a:t>
            </a:r>
            <a:r>
              <a:rPr lang="sr-Latn-CS" sz="2400" b="1" i="1" dirty="0" smtClean="0">
                <a:latin typeface="Calibri" pitchFamily="34" charset="0"/>
              </a:rPr>
              <a:t>Kodiranje stavova </a:t>
            </a:r>
            <a:r>
              <a:rPr lang="sr-Latn-CS" sz="2400" dirty="0" smtClean="0">
                <a:latin typeface="Calibri" pitchFamily="34" charset="0"/>
              </a:rPr>
              <a:t>(procena težine poremećaja) : </a:t>
            </a:r>
          </a:p>
          <a:p>
            <a:r>
              <a:rPr lang="sr-Latn-CS" sz="2400" dirty="0" smtClean="0">
                <a:latin typeface="Calibri" pitchFamily="34" charset="0"/>
              </a:rPr>
              <a:t>       0 -  bez poremećaja</a:t>
            </a:r>
          </a:p>
          <a:p>
            <a:r>
              <a:rPr lang="sr-Latn-CS" sz="2400" dirty="0" smtClean="0">
                <a:latin typeface="Calibri" pitchFamily="34" charset="0"/>
              </a:rPr>
              <a:t>       1 - umereni poremećaj </a:t>
            </a:r>
          </a:p>
          <a:p>
            <a:r>
              <a:rPr lang="sr-Latn-CS" sz="2400" dirty="0" smtClean="0">
                <a:latin typeface="Calibri" pitchFamily="34" charset="0"/>
              </a:rPr>
              <a:t>       2 - izraženi poremećaj</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Test nedovršenih rečenica</a:t>
            </a:r>
            <a:endParaRPr lang="en-US" dirty="0"/>
          </a:p>
        </p:txBody>
      </p:sp>
      <p:sp>
        <p:nvSpPr>
          <p:cNvPr id="3" name="Content Placeholder 2"/>
          <p:cNvSpPr>
            <a:spLocks noGrp="1"/>
          </p:cNvSpPr>
          <p:nvPr>
            <p:ph idx="1"/>
          </p:nvPr>
        </p:nvSpPr>
        <p:spPr>
          <a:xfrm>
            <a:off x="457200" y="1371600"/>
            <a:ext cx="7620000" cy="5334000"/>
          </a:xfrm>
        </p:spPr>
        <p:txBody>
          <a:bodyPr>
            <a:normAutofit/>
          </a:bodyPr>
          <a:lstStyle/>
          <a:p>
            <a:r>
              <a:rPr lang="sr-Latn-CS" dirty="0" smtClean="0"/>
              <a:t>Dugo u upotrebi, pripada standardnoj psihološkoj bateriji testova</a:t>
            </a:r>
            <a:r>
              <a:rPr lang="en-US" dirty="0" smtClean="0"/>
              <a:t>,  </a:t>
            </a:r>
            <a:r>
              <a:rPr lang="en-US" dirty="0" err="1" smtClean="0"/>
              <a:t>ali</a:t>
            </a:r>
            <a:r>
              <a:rPr lang="en-US" dirty="0" smtClean="0"/>
              <a:t> </a:t>
            </a:r>
            <a:r>
              <a:rPr lang="sr-Latn-CS" dirty="0" smtClean="0"/>
              <a:t>malo empirijskih istraživanja</a:t>
            </a:r>
          </a:p>
          <a:p>
            <a:r>
              <a:rPr lang="sr-Latn-CS" dirty="0"/>
              <a:t>Instrument koji je bio “previše u primeni</a:t>
            </a:r>
            <a:r>
              <a:rPr lang="en-US" dirty="0"/>
              <a:t>,</a:t>
            </a:r>
            <a:r>
              <a:rPr lang="sr-Latn-CS" dirty="0"/>
              <a:t> a premalo u proveri” (Berger, 1998)</a:t>
            </a:r>
          </a:p>
          <a:p>
            <a:r>
              <a:rPr lang="sr-Latn-CS" dirty="0"/>
              <a:t>Nepostojanje definisanih kriterijuma ocenjivanja – manja pouzdanost</a:t>
            </a:r>
            <a:endParaRPr lang="en-US" dirty="0"/>
          </a:p>
          <a:p>
            <a:r>
              <a:rPr lang="sr-Latn-CS" dirty="0" smtClean="0"/>
              <a:t>Uključivanje </a:t>
            </a:r>
            <a:r>
              <a:rPr lang="sr-Latn-CS" dirty="0"/>
              <a:t>TNR-a u dijagnostički proces je otvaranje mogućnosti projektivnog pristupa kojim se zaobilaze odbrane </a:t>
            </a:r>
          </a:p>
          <a:p>
            <a:r>
              <a:rPr lang="sr-Latn-CS" dirty="0" smtClean="0"/>
              <a:t>Zašto tako dugo opstaje u praksi?</a:t>
            </a:r>
          </a:p>
          <a:p>
            <a:pPr lvl="1"/>
            <a:r>
              <a:rPr lang="sr-Latn-CS" sz="2200" dirty="0" smtClean="0"/>
              <a:t>nekada “zataji” i dobijemo samo ono što već znamo iz intervjua, a onda nepredvidivo da novi “uvid”</a:t>
            </a:r>
          </a:p>
          <a:p>
            <a:pPr lvl="1"/>
            <a:r>
              <a:rPr lang="sr-Latn-CS" sz="2200" dirty="0" smtClean="0"/>
              <a:t>najčešće se koristi kao dodatni ili sekundarni izvor podataka i saznanja o ispitnika uz druge instrumente</a:t>
            </a:r>
            <a:endParaRPr lang="en-US" sz="2200" dirty="0" smtClean="0"/>
          </a:p>
          <a:p>
            <a:endParaRPr lang="en-US" dirty="0"/>
          </a:p>
        </p:txBody>
      </p:sp>
    </p:spTree>
    <p:extLst>
      <p:ext uri="{BB962C8B-B14F-4D97-AF65-F5344CB8AC3E}">
        <p14:creationId xmlns:p14="http://schemas.microsoft.com/office/powerpoint/2010/main" val="32536769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normAutofit/>
          </a:bodyPr>
          <a:lstStyle/>
          <a:p>
            <a:r>
              <a:rPr lang="sr-Latn-CS" sz="3600" smtClean="0">
                <a:effectLst/>
                <a:latin typeface="Calibri" pitchFamily="34" charset="0"/>
              </a:rPr>
              <a:t>Skala za klasifikaciju vektora stavova </a:t>
            </a:r>
            <a:endParaRPr lang="en-US" sz="3600">
              <a:effectLst/>
              <a:latin typeface="Calibri" pitchFamily="34" charset="0"/>
            </a:endParaRPr>
          </a:p>
        </p:txBody>
      </p:sp>
      <p:sp>
        <p:nvSpPr>
          <p:cNvPr id="2" name="Content Placeholder 1"/>
          <p:cNvSpPr>
            <a:spLocks noGrp="1"/>
          </p:cNvSpPr>
          <p:nvPr>
            <p:ph idx="1"/>
          </p:nvPr>
        </p:nvSpPr>
        <p:spPr>
          <a:xfrm>
            <a:off x="533400" y="1371600"/>
            <a:ext cx="7620000" cy="5105400"/>
          </a:xfrm>
        </p:spPr>
        <p:txBody>
          <a:bodyPr>
            <a:normAutofit/>
          </a:bodyPr>
          <a:lstStyle/>
          <a:p>
            <a:pPr>
              <a:buNone/>
            </a:pPr>
            <a:r>
              <a:rPr lang="sr-Latn-CS" sz="2400" dirty="0" smtClean="0">
                <a:latin typeface="Calibri" pitchFamily="34" charset="0"/>
              </a:rPr>
              <a:t>1.</a:t>
            </a:r>
            <a:r>
              <a:rPr lang="sr-Latn-CS" sz="2800" i="1" dirty="0" smtClean="0">
                <a:latin typeface="Calibri" pitchFamily="34" charset="0"/>
              </a:rPr>
              <a:t> </a:t>
            </a:r>
            <a:r>
              <a:rPr lang="sr-Latn-CS" sz="2400" dirty="0" smtClean="0">
                <a:latin typeface="Calibri" pitchFamily="34" charset="0"/>
              </a:rPr>
              <a:t>Obostrano prihvatanje</a:t>
            </a:r>
          </a:p>
          <a:p>
            <a:pPr>
              <a:buNone/>
            </a:pPr>
            <a:r>
              <a:rPr lang="sr-Latn-CS" sz="2400" dirty="0" smtClean="0">
                <a:latin typeface="Calibri" pitchFamily="34" charset="0"/>
              </a:rPr>
              <a:t>2.  Prihvatanje sa rezervom  ili  jednostrano</a:t>
            </a:r>
          </a:p>
          <a:p>
            <a:pPr>
              <a:buNone/>
            </a:pPr>
            <a:r>
              <a:rPr lang="sr-Latn-CS" sz="2400" dirty="0" smtClean="0">
                <a:latin typeface="Calibri" pitchFamily="34" charset="0"/>
              </a:rPr>
              <a:t>3.  Idealizacija</a:t>
            </a:r>
          </a:p>
          <a:p>
            <a:pPr>
              <a:buNone/>
            </a:pPr>
            <a:r>
              <a:rPr lang="sr-Latn-CS" sz="2400" dirty="0" smtClean="0">
                <a:latin typeface="Calibri" pitchFamily="34" charset="0"/>
              </a:rPr>
              <a:t>4.  Delimično odbacivanje, kritika ili osećanje krivice</a:t>
            </a:r>
          </a:p>
          <a:p>
            <a:pPr>
              <a:buNone/>
            </a:pPr>
            <a:r>
              <a:rPr lang="sr-Latn-CS" sz="2400" dirty="0" smtClean="0">
                <a:latin typeface="Calibri" pitchFamily="34" charset="0"/>
              </a:rPr>
              <a:t>5.  Obostrano odbacivanje, svađe, osude</a:t>
            </a:r>
          </a:p>
          <a:p>
            <a:pPr>
              <a:buNone/>
            </a:pPr>
            <a:r>
              <a:rPr lang="sr-Latn-CS" sz="2400" dirty="0" smtClean="0">
                <a:latin typeface="Calibri" pitchFamily="34" charset="0"/>
              </a:rPr>
              <a:t>6.  Povlačenje, ignorisanje</a:t>
            </a:r>
          </a:p>
          <a:p>
            <a:pPr>
              <a:buNone/>
            </a:pPr>
            <a:r>
              <a:rPr lang="sr-Latn-CS" sz="2400" dirty="0" smtClean="0">
                <a:latin typeface="Calibri" pitchFamily="34" charset="0"/>
              </a:rPr>
              <a:t>7.  Nejasan odgovor ili bez odgovora</a:t>
            </a:r>
          </a:p>
          <a:p>
            <a:pPr>
              <a:buNone/>
            </a:pPr>
            <a:endParaRPr lang="sr-Latn-CS" sz="2400" i="1" dirty="0" smtClean="0">
              <a:latin typeface="Calibri" pitchFamily="34" charset="0"/>
            </a:endParaRPr>
          </a:p>
          <a:p>
            <a:r>
              <a:rPr lang="sr-Latn-CS" sz="2400" i="1" dirty="0" smtClean="0">
                <a:latin typeface="Calibri" pitchFamily="34" charset="0"/>
              </a:rPr>
              <a:t>Važi samo za stavove prema drugim osobama, </a:t>
            </a:r>
            <a:r>
              <a:rPr lang="sr-Latn-CS" sz="2400" b="1" i="1" dirty="0" smtClean="0">
                <a:latin typeface="Calibri" pitchFamily="34" charset="0"/>
              </a:rPr>
              <a:t>od 1 do 9</a:t>
            </a:r>
          </a:p>
          <a:p>
            <a:r>
              <a:rPr lang="sr-Latn-CS" sz="2400" i="1" dirty="0" smtClean="0">
                <a:latin typeface="Calibri" pitchFamily="34" charset="0"/>
              </a:rPr>
              <a:t>Važi pravo </a:t>
            </a:r>
            <a:r>
              <a:rPr lang="sr-Latn-CS" sz="2400" b="1" i="1" dirty="0" smtClean="0">
                <a:latin typeface="Calibri" pitchFamily="34" charset="0"/>
              </a:rPr>
              <a:t>višestruke klasifikacije </a:t>
            </a:r>
            <a:r>
              <a:rPr lang="sr-Latn-CS" sz="2400" i="1" dirty="0" smtClean="0">
                <a:latin typeface="Calibri" pitchFamily="34" charset="0"/>
              </a:rPr>
              <a:t>(neki stav može da ima više vektora)</a:t>
            </a:r>
          </a:p>
          <a:p>
            <a:pPr>
              <a:buNone/>
            </a:pPr>
            <a:endParaRPr lang="en-US" sz="2800" dirty="0">
              <a:latin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74638"/>
            <a:ext cx="8686800" cy="868362"/>
          </a:xfrm>
        </p:spPr>
        <p:txBody>
          <a:bodyPr>
            <a:normAutofit/>
          </a:bodyPr>
          <a:lstStyle/>
          <a:p>
            <a:r>
              <a:rPr lang="sr-Latn-RS" sz="3600" dirty="0" smtClean="0">
                <a:effectLst/>
                <a:latin typeface="Calibri" pitchFamily="34" charset="0"/>
              </a:rPr>
              <a:t>    Interpretativni rezimei za svaki stav</a:t>
            </a:r>
            <a:endParaRPr lang="en-US" sz="3600" dirty="0">
              <a:effectLst/>
              <a:latin typeface="Calibri" pitchFamily="34" charset="0"/>
            </a:endParaRPr>
          </a:p>
        </p:txBody>
      </p:sp>
      <p:sp>
        <p:nvSpPr>
          <p:cNvPr id="2" name="Content Placeholder 1"/>
          <p:cNvSpPr>
            <a:spLocks noGrp="1"/>
          </p:cNvSpPr>
          <p:nvPr>
            <p:ph idx="1"/>
          </p:nvPr>
        </p:nvSpPr>
        <p:spPr>
          <a:xfrm>
            <a:off x="152400" y="1600200"/>
            <a:ext cx="8001000" cy="4800600"/>
          </a:xfrm>
        </p:spPr>
        <p:txBody>
          <a:bodyPr>
            <a:normAutofit/>
          </a:bodyPr>
          <a:lstStyle/>
          <a:p>
            <a:r>
              <a:rPr lang="sr-Latn-CS" b="1" i="1" dirty="0" smtClean="0">
                <a:latin typeface="Calibri" pitchFamily="34" charset="0"/>
              </a:rPr>
              <a:t>Formulacija uočenijh tendencija</a:t>
            </a:r>
            <a:r>
              <a:rPr lang="sr-Latn-CS" i="1" dirty="0" smtClean="0">
                <a:latin typeface="Calibri" pitchFamily="34" charset="0"/>
              </a:rPr>
              <a:t> </a:t>
            </a:r>
            <a:r>
              <a:rPr lang="sr-Latn-CS" dirty="0" smtClean="0">
                <a:latin typeface="Calibri" pitchFamily="34" charset="0"/>
              </a:rPr>
              <a:t>u okviru jednog stava</a:t>
            </a:r>
            <a:endParaRPr lang="sr-Latn-CS" b="1" dirty="0" smtClean="0">
              <a:latin typeface="Calibri" pitchFamily="34" charset="0"/>
            </a:endParaRPr>
          </a:p>
          <a:p>
            <a:r>
              <a:rPr lang="sr-Latn-CS" b="1" i="1" dirty="0" smtClean="0">
                <a:latin typeface="Calibri" pitchFamily="34" charset="0"/>
              </a:rPr>
              <a:t>Zajednički  imenitelj </a:t>
            </a:r>
            <a:r>
              <a:rPr lang="sr-Latn-CS" dirty="0" smtClean="0">
                <a:latin typeface="Calibri" pitchFamily="34" charset="0"/>
              </a:rPr>
              <a:t>različitih odgovara u okviru jednog stava</a:t>
            </a:r>
          </a:p>
          <a:p>
            <a:r>
              <a:rPr lang="sr-Latn-CS" dirty="0" smtClean="0">
                <a:latin typeface="Calibri" pitchFamily="34" charset="0"/>
              </a:rPr>
              <a:t>dopunjeno </a:t>
            </a:r>
            <a:r>
              <a:rPr lang="sr-Latn-CS" b="1" dirty="0" smtClean="0">
                <a:latin typeface="Calibri" pitchFamily="34" charset="0"/>
              </a:rPr>
              <a:t>teorijskom interpretacijom</a:t>
            </a:r>
            <a:r>
              <a:rPr lang="sr-Latn-CS" dirty="0" smtClean="0">
                <a:latin typeface="Calibri" pitchFamily="34" charset="0"/>
              </a:rPr>
              <a:t> (na pr. “</a:t>
            </a:r>
            <a:r>
              <a:rPr lang="sr-Latn-CS" i="1" dirty="0" smtClean="0">
                <a:latin typeface="Calibri" pitchFamily="34" charset="0"/>
              </a:rPr>
              <a:t>suprotni stavovi prema majci ukazuju na ambivalentan odnos prema objektima</a:t>
            </a:r>
            <a:r>
              <a:rPr lang="sr-Latn-CS" dirty="0" smtClean="0">
                <a:latin typeface="Calibri" pitchFamily="34" charset="0"/>
              </a:rPr>
              <a:t>....”) </a:t>
            </a:r>
          </a:p>
          <a:p>
            <a:r>
              <a:rPr lang="sr-Latn-CS" dirty="0" smtClean="0">
                <a:latin typeface="Calibri" pitchFamily="34" charset="0"/>
              </a:rPr>
              <a:t>veza sa </a:t>
            </a:r>
            <a:r>
              <a:rPr lang="en-US" b="1" dirty="0" err="1" smtClean="0">
                <a:latin typeface="Calibri" pitchFamily="34" charset="0"/>
              </a:rPr>
              <a:t>crtama</a:t>
            </a:r>
            <a:r>
              <a:rPr lang="en-US" b="1" dirty="0" smtClean="0">
                <a:latin typeface="Calibri" pitchFamily="34" charset="0"/>
              </a:rPr>
              <a:t> </a:t>
            </a:r>
            <a:r>
              <a:rPr lang="en-US" b="1" dirty="0" err="1" smtClean="0">
                <a:latin typeface="Calibri" pitchFamily="34" charset="0"/>
              </a:rPr>
              <a:t>li</a:t>
            </a:r>
            <a:r>
              <a:rPr lang="sr-Latn-CS" b="1" dirty="0" smtClean="0">
                <a:latin typeface="Calibri" pitchFamily="34" charset="0"/>
              </a:rPr>
              <a:t>č</a:t>
            </a:r>
            <a:r>
              <a:rPr lang="en-US" b="1" dirty="0" err="1" smtClean="0">
                <a:latin typeface="Calibri" pitchFamily="34" charset="0"/>
              </a:rPr>
              <a:t>nosti</a:t>
            </a:r>
            <a:r>
              <a:rPr lang="en-US" b="1" dirty="0" smtClean="0">
                <a:latin typeface="Calibri" pitchFamily="34" charset="0"/>
              </a:rPr>
              <a:t> </a:t>
            </a:r>
            <a:r>
              <a:rPr lang="sr-Latn-RS" b="1" dirty="0" smtClean="0">
                <a:latin typeface="Calibri" pitchFamily="34" charset="0"/>
              </a:rPr>
              <a:t>ili </a:t>
            </a:r>
            <a:r>
              <a:rPr lang="en-US" b="1" dirty="0" err="1" smtClean="0">
                <a:latin typeface="Calibri" pitchFamily="34" charset="0"/>
              </a:rPr>
              <a:t>motivacijom</a:t>
            </a:r>
            <a:r>
              <a:rPr lang="sr-Latn-RS" b="1" dirty="0" smtClean="0">
                <a:latin typeface="Calibri" pitchFamily="34" charset="0"/>
              </a:rPr>
              <a:t> </a:t>
            </a:r>
            <a:r>
              <a:rPr lang="sr-Latn-RS" dirty="0" smtClean="0">
                <a:latin typeface="Calibri" pitchFamily="34" charset="0"/>
              </a:rPr>
              <a:t>(</a:t>
            </a:r>
            <a:r>
              <a:rPr lang="sr-Latn-RS" i="1" dirty="0" smtClean="0">
                <a:latin typeface="Calibri" pitchFamily="34" charset="0"/>
              </a:rPr>
              <a:t>“zapaža se pasivnost u donošenju odluka...”)</a:t>
            </a:r>
          </a:p>
          <a:p>
            <a:r>
              <a:rPr lang="sr-Latn-CS" dirty="0" smtClean="0">
                <a:latin typeface="Calibri" pitchFamily="34" charset="0"/>
              </a:rPr>
              <a:t>veza sa </a:t>
            </a:r>
            <a:r>
              <a:rPr lang="en-US" b="1" dirty="0" err="1" smtClean="0">
                <a:latin typeface="Calibri" pitchFamily="34" charset="0"/>
              </a:rPr>
              <a:t>razvojem</a:t>
            </a:r>
            <a:r>
              <a:rPr lang="sr-Latn-CS" b="1" dirty="0" smtClean="0">
                <a:latin typeface="Calibri" pitchFamily="34" charset="0"/>
              </a:rPr>
              <a:t> i </a:t>
            </a:r>
            <a:r>
              <a:rPr lang="en-US" b="1" dirty="0" err="1" smtClean="0">
                <a:latin typeface="Calibri" pitchFamily="34" charset="0"/>
              </a:rPr>
              <a:t>dinamikom</a:t>
            </a:r>
            <a:r>
              <a:rPr lang="en-US" b="1" dirty="0" smtClean="0">
                <a:latin typeface="Calibri" pitchFamily="34" charset="0"/>
              </a:rPr>
              <a:t> </a:t>
            </a:r>
            <a:r>
              <a:rPr lang="en-US" dirty="0" err="1" smtClean="0">
                <a:latin typeface="Calibri" pitchFamily="34" charset="0"/>
              </a:rPr>
              <a:t>li</a:t>
            </a:r>
            <a:r>
              <a:rPr lang="sr-Latn-CS" dirty="0" smtClean="0">
                <a:latin typeface="Calibri" pitchFamily="34" charset="0"/>
              </a:rPr>
              <a:t>č</a:t>
            </a:r>
            <a:r>
              <a:rPr lang="en-US" dirty="0" err="1" smtClean="0">
                <a:latin typeface="Calibri" pitchFamily="34" charset="0"/>
              </a:rPr>
              <a:t>nosti</a:t>
            </a:r>
            <a:r>
              <a:rPr lang="sr-Latn-RS" dirty="0" smtClean="0">
                <a:latin typeface="Calibri" pitchFamily="34" charset="0"/>
              </a:rPr>
              <a:t> </a:t>
            </a:r>
            <a:r>
              <a:rPr lang="sr-Latn-RS" i="1" dirty="0" smtClean="0">
                <a:latin typeface="Calibri" pitchFamily="34" charset="0"/>
              </a:rPr>
              <a:t>( “izražene su potrebe za pripadanjem i zavisnošću....”)</a:t>
            </a:r>
            <a:r>
              <a:rPr lang="sr-Latn-CS" i="1" dirty="0" smtClean="0">
                <a:latin typeface="Calibri" pitchFamily="34" charset="0"/>
              </a:rPr>
              <a:t> </a:t>
            </a:r>
          </a:p>
          <a:p>
            <a:r>
              <a:rPr lang="sr-Latn-RS" dirty="0" smtClean="0">
                <a:latin typeface="Calibri" pitchFamily="34" charset="0"/>
              </a:rPr>
              <a:t>veza sa </a:t>
            </a:r>
            <a:r>
              <a:rPr lang="en-US" b="1" dirty="0" err="1" smtClean="0">
                <a:latin typeface="Calibri" pitchFamily="34" charset="0"/>
              </a:rPr>
              <a:t>socijalnim</a:t>
            </a:r>
            <a:r>
              <a:rPr lang="en-US" b="1" dirty="0" smtClean="0">
                <a:latin typeface="Calibri" pitchFamily="34" charset="0"/>
              </a:rPr>
              <a:t> </a:t>
            </a:r>
            <a:r>
              <a:rPr lang="en-US" b="1" dirty="0" err="1" smtClean="0">
                <a:latin typeface="Calibri" pitchFamily="34" charset="0"/>
              </a:rPr>
              <a:t>relacijama</a:t>
            </a:r>
            <a:r>
              <a:rPr lang="en-US" b="1" dirty="0" smtClean="0">
                <a:latin typeface="Calibri" pitchFamily="34" charset="0"/>
              </a:rPr>
              <a:t> </a:t>
            </a:r>
            <a:r>
              <a:rPr lang="sr-Latn-RS" b="1" dirty="0" smtClean="0">
                <a:latin typeface="Calibri" pitchFamily="34" charset="0"/>
              </a:rPr>
              <a:t> </a:t>
            </a:r>
            <a:r>
              <a:rPr lang="sr-Latn-RS" i="1" dirty="0" smtClean="0">
                <a:latin typeface="Calibri" pitchFamily="34" charset="0"/>
              </a:rPr>
              <a:t>(”izražava strah od bliskosti i izbegavanje socijalnih situacija....”)</a:t>
            </a:r>
            <a:endParaRPr lang="en-US" b="1" i="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04800"/>
            <a:ext cx="8153400" cy="838200"/>
          </a:xfrm>
        </p:spPr>
        <p:txBody>
          <a:bodyPr>
            <a:noAutofit/>
          </a:bodyPr>
          <a:lstStyle/>
          <a:p>
            <a:r>
              <a:rPr lang="sr-Latn-CS" sz="3600" dirty="0" smtClean="0">
                <a:effectLst/>
                <a:latin typeface="Calibri" pitchFamily="34" charset="0"/>
              </a:rPr>
              <a:t>Prednosti/nedostaci interpretativnih modela</a:t>
            </a:r>
            <a:endParaRPr lang="en-US" sz="3600" dirty="0">
              <a:effectLst/>
              <a:latin typeface="Calibri" pitchFamily="34" charset="0"/>
            </a:endParaRPr>
          </a:p>
        </p:txBody>
      </p:sp>
      <p:sp>
        <p:nvSpPr>
          <p:cNvPr id="2" name="Content Placeholder 1"/>
          <p:cNvSpPr>
            <a:spLocks noGrp="1"/>
          </p:cNvSpPr>
          <p:nvPr>
            <p:ph idx="1"/>
          </p:nvPr>
        </p:nvSpPr>
        <p:spPr>
          <a:xfrm>
            <a:off x="152400" y="1676400"/>
            <a:ext cx="8229600" cy="4953000"/>
          </a:xfrm>
        </p:spPr>
        <p:txBody>
          <a:bodyPr>
            <a:noAutofit/>
          </a:bodyPr>
          <a:lstStyle/>
          <a:p>
            <a:r>
              <a:rPr lang="sr-Latn-CS" sz="2400" dirty="0" smtClean="0">
                <a:latin typeface="Calibri" pitchFamily="34" charset="0"/>
              </a:rPr>
              <a:t>Prednost impresionističke skice: ovaj metod je </a:t>
            </a:r>
            <a:r>
              <a:rPr lang="sr-Latn-CS" sz="2400" b="1" i="1" dirty="0" smtClean="0">
                <a:latin typeface="Calibri" pitchFamily="34" charset="0"/>
              </a:rPr>
              <a:t>spontan</a:t>
            </a:r>
            <a:r>
              <a:rPr lang="sr-Latn-CS" sz="2400" dirty="0" smtClean="0">
                <a:latin typeface="Calibri" pitchFamily="34" charset="0"/>
              </a:rPr>
              <a:t> i lako može da bude </a:t>
            </a:r>
            <a:r>
              <a:rPr lang="sr-Latn-CS" sz="2400" b="1" i="1" dirty="0" smtClean="0">
                <a:latin typeface="Calibri" pitchFamily="34" charset="0"/>
              </a:rPr>
              <a:t>tačniji </a:t>
            </a:r>
            <a:r>
              <a:rPr lang="sr-Latn-CS" sz="2400" dirty="0" smtClean="0">
                <a:latin typeface="Calibri" pitchFamily="34" charset="0"/>
              </a:rPr>
              <a:t>odraz ličnosti od montaže parcijalnih zaključaka; nedostatak:  </a:t>
            </a:r>
            <a:r>
              <a:rPr lang="sr-Latn-CS" sz="2400" b="1" i="1" dirty="0" smtClean="0">
                <a:latin typeface="Calibri" pitchFamily="34" charset="0"/>
              </a:rPr>
              <a:t>oslobađa kliničara odgovornosti </a:t>
            </a:r>
            <a:r>
              <a:rPr lang="sr-Latn-CS" sz="2400" dirty="0" smtClean="0">
                <a:latin typeface="Calibri" pitchFamily="34" charset="0"/>
              </a:rPr>
              <a:t>prema bilo kojem teorijskom sistemu</a:t>
            </a:r>
          </a:p>
          <a:p>
            <a:r>
              <a:rPr lang="sr-Latn-CS" sz="2400" dirty="0" smtClean="0">
                <a:latin typeface="Calibri" pitchFamily="34" charset="0"/>
              </a:rPr>
              <a:t>Teorijski pristup može da bude </a:t>
            </a:r>
            <a:r>
              <a:rPr lang="sr-Latn-CS" sz="2400" b="1" i="1" dirty="0" smtClean="0">
                <a:latin typeface="Calibri" pitchFamily="34" charset="0"/>
              </a:rPr>
              <a:t>nepouzdan i nevalidan </a:t>
            </a:r>
            <a:r>
              <a:rPr lang="sr-Latn-CS" sz="2400" dirty="0" smtClean="0">
                <a:latin typeface="Calibri" pitchFamily="34" charset="0"/>
              </a:rPr>
              <a:t>– na osnovu stavova  ne možemo  zaključivati o dubokim karakteristikama ličnosti (npr. o snazi ega, stadijumima psihoseksualnog razvoja i sl.)</a:t>
            </a:r>
            <a:endParaRPr lang="en-US" sz="2400" dirty="0">
              <a:latin typeface="Calibri"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4400" y="152400"/>
            <a:ext cx="8229600" cy="990600"/>
          </a:xfrm>
        </p:spPr>
        <p:txBody>
          <a:bodyPr>
            <a:normAutofit fontScale="90000"/>
          </a:bodyPr>
          <a:lstStyle/>
          <a:p>
            <a:r>
              <a:rPr lang="sr-Latn-CS" sz="3600" dirty="0" smtClean="0">
                <a:effectLst/>
                <a:latin typeface="Calibri" pitchFamily="34" charset="0"/>
              </a:rPr>
              <a:t/>
            </a:r>
            <a:br>
              <a:rPr lang="sr-Latn-CS" sz="3600" dirty="0" smtClean="0">
                <a:effectLst/>
                <a:latin typeface="Calibri" pitchFamily="34" charset="0"/>
              </a:rPr>
            </a:br>
            <a:r>
              <a:rPr lang="sr-Latn-CS" sz="4000" dirty="0" smtClean="0">
                <a:effectLst/>
                <a:latin typeface="Calibri" pitchFamily="34" charset="0"/>
              </a:rPr>
              <a:t>Integrativni   model  rezimea  TNR</a:t>
            </a:r>
            <a:br>
              <a:rPr lang="sr-Latn-CS" sz="4000" dirty="0" smtClean="0">
                <a:effectLst/>
                <a:latin typeface="Calibri" pitchFamily="34" charset="0"/>
              </a:rPr>
            </a:br>
            <a:endParaRPr lang="en-US" sz="4000" dirty="0">
              <a:effectLst/>
              <a:latin typeface="Calibri" pitchFamily="34" charset="0"/>
            </a:endParaRPr>
          </a:p>
        </p:txBody>
      </p:sp>
      <p:sp>
        <p:nvSpPr>
          <p:cNvPr id="2" name="Content Placeholder 1"/>
          <p:cNvSpPr>
            <a:spLocks noGrp="1"/>
          </p:cNvSpPr>
          <p:nvPr>
            <p:ph idx="1"/>
          </p:nvPr>
        </p:nvSpPr>
        <p:spPr>
          <a:xfrm>
            <a:off x="228600" y="1447800"/>
            <a:ext cx="8153400" cy="4495800"/>
          </a:xfrm>
        </p:spPr>
        <p:txBody>
          <a:bodyPr>
            <a:normAutofit/>
          </a:bodyPr>
          <a:lstStyle/>
          <a:p>
            <a:pPr>
              <a:buNone/>
            </a:pPr>
            <a:r>
              <a:rPr lang="sr-Latn-CS" sz="2400" dirty="0" smtClean="0">
                <a:latin typeface="Calibri" pitchFamily="34" charset="0"/>
              </a:rPr>
              <a:t>Opis ličnosti na TNR se organizuje oko određenih  </a:t>
            </a:r>
            <a:r>
              <a:rPr lang="sr-Latn-CS" sz="2400" b="1" dirty="0" smtClean="0">
                <a:latin typeface="Calibri" pitchFamily="34" charset="0"/>
              </a:rPr>
              <a:t>tema</a:t>
            </a:r>
            <a:r>
              <a:rPr lang="sr-Latn-CS" sz="2400" dirty="0" smtClean="0">
                <a:latin typeface="Calibri" pitchFamily="34" charset="0"/>
              </a:rPr>
              <a:t>:</a:t>
            </a:r>
          </a:p>
          <a:p>
            <a:pPr>
              <a:buNone/>
            </a:pPr>
            <a:endParaRPr lang="sr-Latn-CS" sz="2400" dirty="0" smtClean="0">
              <a:latin typeface="Calibri" pitchFamily="34" charset="0"/>
            </a:endParaRPr>
          </a:p>
          <a:p>
            <a:r>
              <a:rPr lang="sr-Latn-CS" sz="2400" dirty="0" smtClean="0">
                <a:latin typeface="Calibri" pitchFamily="34" charset="0"/>
              </a:rPr>
              <a:t>    </a:t>
            </a:r>
            <a:r>
              <a:rPr lang="sr-Latn-CS" sz="2400" b="1" i="1" dirty="0" smtClean="0">
                <a:latin typeface="Calibri" pitchFamily="34" charset="0"/>
              </a:rPr>
              <a:t>Primarni interpersonalni odnosti </a:t>
            </a:r>
            <a:r>
              <a:rPr lang="sr-Latn-CS" sz="2400" dirty="0" smtClean="0">
                <a:latin typeface="Calibri" pitchFamily="34" charset="0"/>
              </a:rPr>
              <a:t>(porodični)</a:t>
            </a:r>
          </a:p>
          <a:p>
            <a:r>
              <a:rPr lang="sr-Latn-CS" sz="2400" dirty="0" smtClean="0">
                <a:latin typeface="Calibri" pitchFamily="34" charset="0"/>
              </a:rPr>
              <a:t>    </a:t>
            </a:r>
            <a:r>
              <a:rPr lang="sr-Latn-CS" sz="2400" b="1" i="1" dirty="0" smtClean="0">
                <a:latin typeface="Calibri" pitchFamily="34" charset="0"/>
              </a:rPr>
              <a:t>Sekundarni interpersonalni odnosi </a:t>
            </a:r>
            <a:r>
              <a:rPr lang="sr-Latn-CS" sz="2400" dirty="0" smtClean="0">
                <a:latin typeface="Calibri" pitchFamily="34" charset="0"/>
              </a:rPr>
              <a:t>(vanporodični: druženje, partnerski odnosi, hijerarhijski i radni odnosi)</a:t>
            </a:r>
          </a:p>
          <a:p>
            <a:r>
              <a:rPr lang="sr-Latn-CS" sz="2400" dirty="0" smtClean="0">
                <a:latin typeface="Calibri" pitchFamily="34" charset="0"/>
              </a:rPr>
              <a:t>    </a:t>
            </a:r>
            <a:r>
              <a:rPr lang="sr-Latn-CS" sz="2400" b="1" i="1" dirty="0" smtClean="0">
                <a:latin typeface="Calibri" pitchFamily="34" charset="0"/>
              </a:rPr>
              <a:t>Negativna</a:t>
            </a:r>
            <a:r>
              <a:rPr lang="sr-Latn-CS" sz="2400" dirty="0" smtClean="0">
                <a:latin typeface="Calibri" pitchFamily="34" charset="0"/>
              </a:rPr>
              <a:t> </a:t>
            </a:r>
            <a:r>
              <a:rPr lang="sr-Latn-CS" sz="2400" b="1" i="1" dirty="0" smtClean="0">
                <a:latin typeface="Calibri" pitchFamily="34" charset="0"/>
              </a:rPr>
              <a:t> osećanja </a:t>
            </a:r>
            <a:r>
              <a:rPr lang="sr-Latn-CS" sz="2400" dirty="0" smtClean="0">
                <a:latin typeface="Calibri" pitchFamily="34" charset="0"/>
              </a:rPr>
              <a:t>(strah, krivica, nesigurnost...)</a:t>
            </a:r>
          </a:p>
          <a:p>
            <a:r>
              <a:rPr lang="sr-Latn-CS" sz="2400" dirty="0" smtClean="0">
                <a:latin typeface="Calibri" pitchFamily="34" charset="0"/>
              </a:rPr>
              <a:t>    </a:t>
            </a:r>
            <a:r>
              <a:rPr lang="sr-Latn-CS" sz="2400" b="1" i="1" dirty="0" smtClean="0">
                <a:latin typeface="Calibri" pitchFamily="34" charset="0"/>
              </a:rPr>
              <a:t>Prošlost i budućnost </a:t>
            </a:r>
            <a:r>
              <a:rPr lang="sr-Latn-CS" sz="2400" dirty="0" smtClean="0">
                <a:latin typeface="Calibri" pitchFamily="34" charset="0"/>
              </a:rPr>
              <a:t>(egzistencijalne dimenzije)</a:t>
            </a:r>
          </a:p>
          <a:p>
            <a:r>
              <a:rPr lang="sr-Latn-CS" sz="2400" dirty="0" smtClean="0">
                <a:latin typeface="Calibri" pitchFamily="34" charset="0"/>
              </a:rPr>
              <a:t>    </a:t>
            </a:r>
            <a:r>
              <a:rPr lang="sr-Latn-CS" sz="2400" b="1" i="1" dirty="0" smtClean="0">
                <a:latin typeface="Calibri" pitchFamily="34" charset="0"/>
              </a:rPr>
              <a:t>Lični identitet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a:xfrm>
            <a:off x="0" y="152400"/>
            <a:ext cx="8153400" cy="762000"/>
          </a:xfrm>
        </p:spPr>
        <p:txBody>
          <a:bodyPr/>
          <a:lstStyle/>
          <a:p>
            <a:r>
              <a:rPr lang="sr-Latn-CS" sz="4000" dirty="0" smtClean="0">
                <a:latin typeface="Arial Black" pitchFamily="34" charset="0"/>
              </a:rPr>
              <a:t>          </a:t>
            </a:r>
            <a:r>
              <a:rPr lang="en-US" sz="3600" dirty="0" smtClean="0">
                <a:effectLst/>
                <a:latin typeface="Calibri" pitchFamily="34" charset="0"/>
              </a:rPr>
              <a:t>TNR - </a:t>
            </a:r>
            <a:r>
              <a:rPr lang="en-US" sz="3600" dirty="0" err="1" smtClean="0">
                <a:effectLst/>
                <a:latin typeface="Calibri" pitchFamily="34" charset="0"/>
              </a:rPr>
              <a:t>slabe</a:t>
            </a:r>
            <a:r>
              <a:rPr lang="en-US" sz="3600" dirty="0" smtClean="0">
                <a:effectLst/>
                <a:latin typeface="Calibri" pitchFamily="34" charset="0"/>
              </a:rPr>
              <a:t> </a:t>
            </a:r>
            <a:r>
              <a:rPr lang="en-US" sz="3600" dirty="0" err="1" smtClean="0">
                <a:effectLst/>
                <a:latin typeface="Calibri" pitchFamily="34" charset="0"/>
              </a:rPr>
              <a:t>strane</a:t>
            </a:r>
            <a:endParaRPr lang="en-US" sz="3600" dirty="0" smtClean="0">
              <a:effectLst/>
              <a:latin typeface="Calibri" pitchFamily="34" charset="0"/>
            </a:endParaRPr>
          </a:p>
        </p:txBody>
      </p:sp>
      <p:sp>
        <p:nvSpPr>
          <p:cNvPr id="22531" name="Content Placeholder 2"/>
          <p:cNvSpPr>
            <a:spLocks noGrp="1"/>
          </p:cNvSpPr>
          <p:nvPr>
            <p:ph idx="4294967295"/>
          </p:nvPr>
        </p:nvSpPr>
        <p:spPr>
          <a:xfrm>
            <a:off x="228600" y="1524000"/>
            <a:ext cx="7696200" cy="5181600"/>
          </a:xfrm>
        </p:spPr>
        <p:txBody>
          <a:bodyPr>
            <a:noAutofit/>
          </a:bodyPr>
          <a:lstStyle/>
          <a:p>
            <a:r>
              <a:rPr lang="sr-Latn-RS" sz="2400" dirty="0" smtClean="0">
                <a:latin typeface="Calibri" pitchFamily="34" charset="0"/>
              </a:rPr>
              <a:t>Relativna</a:t>
            </a:r>
            <a:r>
              <a:rPr lang="sr-Latn-RS" sz="2400" b="1" dirty="0" smtClean="0">
                <a:latin typeface="Calibri" pitchFamily="34" charset="0"/>
              </a:rPr>
              <a:t> </a:t>
            </a:r>
            <a:r>
              <a:rPr lang="sr-Latn-RS" sz="2400" b="1" i="1" dirty="0" smtClean="0">
                <a:latin typeface="Calibri" pitchFamily="34" charset="0"/>
              </a:rPr>
              <a:t>n</a:t>
            </a:r>
            <a:r>
              <a:rPr lang="en-US" sz="2400" b="1" i="1" dirty="0" err="1" smtClean="0">
                <a:latin typeface="Calibri" pitchFamily="34" charset="0"/>
              </a:rPr>
              <a:t>eodre</a:t>
            </a:r>
            <a:r>
              <a:rPr lang="sr-Latn-RS" sz="2400" b="1" i="1" dirty="0" smtClean="0">
                <a:latin typeface="Calibri" pitchFamily="34" charset="0"/>
              </a:rPr>
              <a:t>đ</a:t>
            </a:r>
            <a:r>
              <a:rPr lang="en-US" sz="2400" b="1" i="1" dirty="0" err="1" smtClean="0">
                <a:latin typeface="Calibri" pitchFamily="34" charset="0"/>
              </a:rPr>
              <a:t>enost</a:t>
            </a:r>
            <a:r>
              <a:rPr lang="en-US" sz="2400" i="1" dirty="0" smtClean="0">
                <a:latin typeface="Calibri" pitchFamily="34" charset="0"/>
              </a:rPr>
              <a:t> </a:t>
            </a:r>
            <a:r>
              <a:rPr lang="sr-Latn-RS" sz="2400" i="1" dirty="0" smtClean="0">
                <a:latin typeface="Calibri" pitchFamily="34" charset="0"/>
              </a:rPr>
              <a:t> </a:t>
            </a:r>
            <a:r>
              <a:rPr lang="sr-Latn-CS" sz="2400" dirty="0" smtClean="0">
                <a:latin typeface="Calibri" pitchFamily="34" charset="0"/>
              </a:rPr>
              <a:t>osnovnog </a:t>
            </a:r>
            <a:r>
              <a:rPr lang="en-US" sz="2400" dirty="0" err="1" smtClean="0">
                <a:latin typeface="Calibri" pitchFamily="34" charset="0"/>
              </a:rPr>
              <a:t>predmeta</a:t>
            </a:r>
            <a:r>
              <a:rPr lang="en-US" sz="2400" dirty="0" smtClean="0">
                <a:latin typeface="Calibri" pitchFamily="34" charset="0"/>
              </a:rPr>
              <a:t> </a:t>
            </a:r>
            <a:r>
              <a:rPr lang="sr-Latn-CS" sz="2400" dirty="0" smtClean="0">
                <a:latin typeface="Calibri" pitchFamily="34" charset="0"/>
              </a:rPr>
              <a:t>procene (stavovi, doživljaj, ponašanje, iskustvo...?)</a:t>
            </a:r>
            <a:endParaRPr lang="en-US" sz="2400" dirty="0" smtClean="0">
              <a:latin typeface="Calibri" pitchFamily="34" charset="0"/>
            </a:endParaRPr>
          </a:p>
          <a:p>
            <a:r>
              <a:rPr lang="en-US" sz="2400" dirty="0" err="1" smtClean="0">
                <a:latin typeface="Calibri" pitchFamily="34" charset="0"/>
              </a:rPr>
              <a:t>Nedostatak</a:t>
            </a:r>
            <a:r>
              <a:rPr lang="en-US" sz="2400" dirty="0" smtClean="0">
                <a:latin typeface="Calibri" pitchFamily="34" charset="0"/>
              </a:rPr>
              <a:t> </a:t>
            </a:r>
            <a:r>
              <a:rPr lang="en-US" sz="2400" b="1" i="1" dirty="0" err="1" smtClean="0">
                <a:latin typeface="Calibri" pitchFamily="34" charset="0"/>
              </a:rPr>
              <a:t>normativnih</a:t>
            </a:r>
            <a:r>
              <a:rPr lang="en-US" sz="2400" dirty="0" smtClean="0">
                <a:latin typeface="Calibri" pitchFamily="34" charset="0"/>
              </a:rPr>
              <a:t> </a:t>
            </a:r>
            <a:r>
              <a:rPr lang="en-US" sz="2400" dirty="0" err="1" smtClean="0">
                <a:latin typeface="Calibri" pitchFamily="34" charset="0"/>
              </a:rPr>
              <a:t>referenci</a:t>
            </a:r>
            <a:r>
              <a:rPr lang="sr-Latn-CS" sz="2400" dirty="0" smtClean="0">
                <a:latin typeface="Calibri" pitchFamily="34" charset="0"/>
              </a:rPr>
              <a:t> (labavi kriterijumi ocenjivanja)</a:t>
            </a:r>
            <a:endParaRPr lang="en-US" sz="2400" dirty="0" smtClean="0">
              <a:latin typeface="Calibri" pitchFamily="34" charset="0"/>
            </a:endParaRPr>
          </a:p>
          <a:p>
            <a:r>
              <a:rPr lang="en-US" sz="2400" dirty="0" err="1" smtClean="0">
                <a:latin typeface="Calibri" pitchFamily="34" charset="0"/>
              </a:rPr>
              <a:t>Visok</a:t>
            </a:r>
            <a:r>
              <a:rPr lang="en-US" sz="2400" dirty="0" smtClean="0">
                <a:latin typeface="Calibri" pitchFamily="34" charset="0"/>
              </a:rPr>
              <a:t> </a:t>
            </a:r>
            <a:r>
              <a:rPr lang="en-US" sz="2400" b="1" i="1" dirty="0" err="1" smtClean="0">
                <a:latin typeface="Calibri" pitchFamily="34" charset="0"/>
              </a:rPr>
              <a:t>uticaj</a:t>
            </a:r>
            <a:r>
              <a:rPr lang="en-US" sz="2400" b="1" i="1" dirty="0" smtClean="0">
                <a:latin typeface="Calibri" pitchFamily="34" charset="0"/>
              </a:rPr>
              <a:t> </a:t>
            </a:r>
            <a:r>
              <a:rPr lang="en-US" sz="2400" b="1" i="1" dirty="0" err="1" smtClean="0">
                <a:latin typeface="Calibri" pitchFamily="34" charset="0"/>
              </a:rPr>
              <a:t>procenjiva</a:t>
            </a:r>
            <a:r>
              <a:rPr lang="sr-Latn-CS" sz="2400" b="1" i="1" dirty="0" smtClean="0">
                <a:latin typeface="Calibri" pitchFamily="34" charset="0"/>
              </a:rPr>
              <a:t>č</a:t>
            </a:r>
            <a:r>
              <a:rPr lang="en-US" sz="2400" b="1" i="1" dirty="0" smtClean="0">
                <a:latin typeface="Calibri" pitchFamily="34" charset="0"/>
              </a:rPr>
              <a:t>a</a:t>
            </a:r>
            <a:r>
              <a:rPr lang="sr-Latn-CS" sz="2400" b="1" i="1" dirty="0" smtClean="0">
                <a:latin typeface="Calibri" pitchFamily="34" charset="0"/>
              </a:rPr>
              <a:t> </a:t>
            </a:r>
            <a:r>
              <a:rPr lang="sr-Latn-CS" sz="2400" i="1" dirty="0" smtClean="0">
                <a:latin typeface="Calibri" pitchFamily="34" charset="0"/>
              </a:rPr>
              <a:t> </a:t>
            </a:r>
            <a:r>
              <a:rPr lang="en-US" sz="2400" dirty="0" smtClean="0">
                <a:latin typeface="Calibri" pitchFamily="34" charset="0"/>
              </a:rPr>
              <a:t>-</a:t>
            </a:r>
            <a:r>
              <a:rPr lang="sr-Latn-RS" sz="2400" dirty="0" smtClean="0">
                <a:latin typeface="Calibri" pitchFamily="34" charset="0"/>
              </a:rPr>
              <a:t> opasnost </a:t>
            </a:r>
            <a:r>
              <a:rPr lang="en-US" sz="2400" dirty="0" smtClean="0">
                <a:latin typeface="Calibri" pitchFamily="34" charset="0"/>
              </a:rPr>
              <a:t>”</a:t>
            </a:r>
            <a:r>
              <a:rPr lang="en-US" sz="2400" dirty="0" err="1" smtClean="0">
                <a:latin typeface="Calibri" pitchFamily="34" charset="0"/>
              </a:rPr>
              <a:t>proizvoljn</a:t>
            </a:r>
            <a:r>
              <a:rPr lang="sr-Latn-RS" sz="2400" dirty="0" smtClean="0">
                <a:latin typeface="Calibri" pitchFamily="34" charset="0"/>
              </a:rPr>
              <a:t>e</a:t>
            </a:r>
            <a:r>
              <a:rPr lang="en-US" sz="2400" dirty="0" smtClean="0">
                <a:latin typeface="Calibri" pitchFamily="34" charset="0"/>
              </a:rPr>
              <a:t>” </a:t>
            </a:r>
            <a:r>
              <a:rPr lang="en-US" sz="2400" dirty="0" err="1" smtClean="0">
                <a:latin typeface="Calibri" pitchFamily="34" charset="0"/>
              </a:rPr>
              <a:t>interpretacij</a:t>
            </a:r>
            <a:r>
              <a:rPr lang="sr-Latn-RS" sz="2400" dirty="0" smtClean="0">
                <a:latin typeface="Calibri" pitchFamily="34" charset="0"/>
              </a:rPr>
              <a:t>e</a:t>
            </a:r>
            <a:endParaRPr lang="sr-Latn-CS" sz="2400" dirty="0" smtClean="0">
              <a:latin typeface="Calibri" pitchFamily="34" charset="0"/>
            </a:endParaRPr>
          </a:p>
          <a:p>
            <a:r>
              <a:rPr lang="sr-Latn-CS" sz="2400" b="1" i="1" dirty="0" smtClean="0">
                <a:latin typeface="Calibri" pitchFamily="34" charset="0"/>
              </a:rPr>
              <a:t>“Nije projektivan, a nije ni test”-</a:t>
            </a:r>
            <a:r>
              <a:rPr lang="sr-Latn-CS" sz="2400" i="1" dirty="0" smtClean="0">
                <a:latin typeface="Calibri" pitchFamily="34" charset="0"/>
              </a:rPr>
              <a:t>  TNR je </a:t>
            </a:r>
            <a:r>
              <a:rPr lang="sr-Latn-CS" sz="2400" dirty="0" smtClean="0">
                <a:latin typeface="Calibri" pitchFamily="34" charset="0"/>
              </a:rPr>
              <a:t>tehnika za ispitivanje pisanih iskaza neke osobe u vezi univerzalnih životnih tema (</a:t>
            </a:r>
            <a:r>
              <a:rPr lang="sr-Latn-CS" sz="2400" i="1" dirty="0" smtClean="0">
                <a:latin typeface="Calibri" pitchFamily="34" charset="0"/>
              </a:rPr>
              <a:t>Berger)</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74638"/>
            <a:ext cx="8229600" cy="639762"/>
          </a:xfrm>
        </p:spPr>
        <p:txBody>
          <a:bodyPr>
            <a:normAutofit fontScale="90000"/>
          </a:bodyPr>
          <a:lstStyle/>
          <a:p>
            <a:r>
              <a:rPr lang="sr-Latn-CS" sz="4000" dirty="0" smtClean="0">
                <a:effectLst/>
                <a:latin typeface="Calibri" pitchFamily="34" charset="0"/>
              </a:rPr>
              <a:t>                </a:t>
            </a:r>
            <a:r>
              <a:rPr lang="sr-Latn-CS" sz="4000" dirty="0" smtClean="0">
                <a:latin typeface="Calibri" pitchFamily="34" charset="0"/>
              </a:rPr>
              <a:t>TNR - d</a:t>
            </a:r>
            <a:r>
              <a:rPr lang="sr-Latn-CS" sz="4000" dirty="0" smtClean="0">
                <a:effectLst/>
                <a:latin typeface="Calibri" pitchFamily="34" charset="0"/>
              </a:rPr>
              <a:t>obre strane</a:t>
            </a:r>
            <a:endParaRPr lang="en-US" sz="4000" dirty="0" smtClean="0">
              <a:effectLst/>
              <a:latin typeface="Calibri" pitchFamily="34" charset="0"/>
            </a:endParaRPr>
          </a:p>
        </p:txBody>
      </p:sp>
      <p:sp>
        <p:nvSpPr>
          <p:cNvPr id="17411" name="Content Placeholder 2"/>
          <p:cNvSpPr>
            <a:spLocks noGrp="1"/>
          </p:cNvSpPr>
          <p:nvPr>
            <p:ph idx="1"/>
          </p:nvPr>
        </p:nvSpPr>
        <p:spPr>
          <a:xfrm>
            <a:off x="152400" y="1295400"/>
            <a:ext cx="8305800" cy="5181600"/>
          </a:xfrm>
        </p:spPr>
        <p:txBody>
          <a:bodyPr>
            <a:normAutofit fontScale="92500"/>
          </a:bodyPr>
          <a:lstStyle/>
          <a:p>
            <a:pPr>
              <a:spcAft>
                <a:spcPts val="600"/>
              </a:spcAft>
            </a:pPr>
            <a:r>
              <a:rPr lang="sr-Latn-CS" sz="2400" b="1" i="1" dirty="0" smtClean="0">
                <a:latin typeface="Calibri" pitchFamily="34" charset="0"/>
              </a:rPr>
              <a:t>Koristan za psihologe početnike</a:t>
            </a:r>
            <a:r>
              <a:rPr lang="sr-Latn-CS" sz="2400" dirty="0" smtClean="0">
                <a:latin typeface="Calibri" pitchFamily="34" charset="0"/>
              </a:rPr>
              <a:t>: da nauče </a:t>
            </a:r>
            <a:r>
              <a:rPr lang="sr-Latn-CS" sz="2400" i="1" dirty="0" smtClean="0">
                <a:latin typeface="Calibri" pitchFamily="34" charset="0"/>
              </a:rPr>
              <a:t>“</a:t>
            </a:r>
            <a:r>
              <a:rPr lang="sr-Latn-CS" sz="2400" b="1" i="1" dirty="0" smtClean="0">
                <a:latin typeface="Calibri" pitchFamily="34" charset="0"/>
              </a:rPr>
              <a:t>čitanje unazad” </a:t>
            </a:r>
            <a:r>
              <a:rPr lang="sr-Latn-CS" sz="2400" dirty="0" smtClean="0">
                <a:latin typeface="Calibri" pitchFamily="34" charset="0"/>
              </a:rPr>
              <a:t>(rekonstukciju procesa nastanka konkretnih odgovora i otkrivanje spleta psiholoških struktura koje su proizvele odgovor)</a:t>
            </a:r>
            <a:endParaRPr lang="en-US" sz="2400" dirty="0" smtClean="0">
              <a:latin typeface="Calibri" pitchFamily="34" charset="0"/>
            </a:endParaRPr>
          </a:p>
          <a:p>
            <a:pPr>
              <a:spcAft>
                <a:spcPts val="600"/>
              </a:spcAft>
            </a:pPr>
            <a:r>
              <a:rPr lang="sr-Latn-CS" sz="2400" b="1" i="1" dirty="0" smtClean="0">
                <a:latin typeface="Calibri" pitchFamily="34" charset="0"/>
              </a:rPr>
              <a:t>Zahvata širok dijapazon </a:t>
            </a:r>
            <a:r>
              <a:rPr lang="sr-Latn-CS" sz="2400" dirty="0" smtClean="0">
                <a:latin typeface="Calibri" pitchFamily="34" charset="0"/>
              </a:rPr>
              <a:t>ličnosti u tri osnovna područja: ponašanje, fenomenološko polje i individualna istorija</a:t>
            </a:r>
          </a:p>
          <a:p>
            <a:pPr>
              <a:spcAft>
                <a:spcPts val="600"/>
              </a:spcAft>
            </a:pPr>
            <a:r>
              <a:rPr lang="sr-Latn-CS" sz="2400" dirty="0" smtClean="0">
                <a:latin typeface="Calibri" pitchFamily="34" charset="0"/>
              </a:rPr>
              <a:t>Mogućnost</a:t>
            </a:r>
            <a:r>
              <a:rPr lang="sr-Latn-CS" sz="2400" b="1" i="1" dirty="0" smtClean="0">
                <a:latin typeface="Calibri" pitchFamily="34" charset="0"/>
              </a:rPr>
              <a:t> </a:t>
            </a:r>
            <a:r>
              <a:rPr lang="sr-Latn-CS" sz="2400" dirty="0" smtClean="0">
                <a:latin typeface="Calibri" pitchFamily="34" charset="0"/>
              </a:rPr>
              <a:t>zadavanja i </a:t>
            </a:r>
            <a:r>
              <a:rPr lang="en-US" sz="2400" dirty="0" err="1" smtClean="0">
                <a:latin typeface="Calibri" pitchFamily="34" charset="0"/>
              </a:rPr>
              <a:t>ispitivanj</a:t>
            </a:r>
            <a:r>
              <a:rPr lang="sr-Latn-RS" sz="2400" dirty="0" smtClean="0">
                <a:latin typeface="Calibri" pitchFamily="34" charset="0"/>
              </a:rPr>
              <a:t>a u </a:t>
            </a:r>
            <a:r>
              <a:rPr lang="sr-Latn-RS" sz="2400" b="1" i="1" dirty="0" smtClean="0">
                <a:latin typeface="Calibri" pitchFamily="34" charset="0"/>
              </a:rPr>
              <a:t>različitim kontekstima i formatima</a:t>
            </a:r>
            <a:r>
              <a:rPr lang="sr-Latn-RS" sz="2400" dirty="0" smtClean="0">
                <a:latin typeface="Calibri" pitchFamily="34" charset="0"/>
              </a:rPr>
              <a:t> (</a:t>
            </a:r>
            <a:r>
              <a:rPr lang="sr-Latn-CS" sz="2400" i="1" dirty="0" smtClean="0">
                <a:latin typeface="Calibri" pitchFamily="34" charset="0"/>
              </a:rPr>
              <a:t>i</a:t>
            </a:r>
            <a:r>
              <a:rPr lang="en-US" sz="2400" i="1" dirty="0" err="1" smtClean="0">
                <a:latin typeface="Calibri" pitchFamily="34" charset="0"/>
              </a:rPr>
              <a:t>ndividualno</a:t>
            </a:r>
            <a:r>
              <a:rPr lang="en-US" sz="2400" i="1" dirty="0" smtClean="0">
                <a:latin typeface="Calibri" pitchFamily="34" charset="0"/>
              </a:rPr>
              <a:t> </a:t>
            </a:r>
            <a:r>
              <a:rPr lang="sr-Latn-CS" sz="2400" i="1" dirty="0" smtClean="0">
                <a:latin typeface="Calibri" pitchFamily="34" charset="0"/>
              </a:rPr>
              <a:t>i</a:t>
            </a:r>
            <a:r>
              <a:rPr lang="en-US" sz="2400" i="1" dirty="0" smtClean="0">
                <a:latin typeface="Calibri" pitchFamily="34" charset="0"/>
              </a:rPr>
              <a:t> </a:t>
            </a:r>
            <a:r>
              <a:rPr lang="en-US" sz="2400" i="1" dirty="0" err="1" smtClean="0">
                <a:latin typeface="Calibri" pitchFamily="34" charset="0"/>
              </a:rPr>
              <a:t>grupno</a:t>
            </a:r>
            <a:r>
              <a:rPr lang="sr-Latn-RS" sz="2400" i="1" dirty="0" smtClean="0">
                <a:latin typeface="Calibri" pitchFamily="34" charset="0"/>
              </a:rPr>
              <a:t>, itd.)</a:t>
            </a:r>
            <a:endParaRPr lang="en-US" sz="2400" dirty="0" smtClean="0">
              <a:latin typeface="Calibri" pitchFamily="34" charset="0"/>
            </a:endParaRPr>
          </a:p>
          <a:p>
            <a:pPr>
              <a:spcAft>
                <a:spcPts val="600"/>
              </a:spcAft>
            </a:pPr>
            <a:r>
              <a:rPr lang="en-US" sz="2400" b="1" i="1" dirty="0" err="1" smtClean="0">
                <a:latin typeface="Calibri" pitchFamily="34" charset="0"/>
              </a:rPr>
              <a:t>Jedini</a:t>
            </a:r>
            <a:r>
              <a:rPr lang="en-US" sz="2400" b="1" i="1" dirty="0" smtClean="0">
                <a:latin typeface="Calibri" pitchFamily="34" charset="0"/>
              </a:rPr>
              <a:t> </a:t>
            </a:r>
            <a:r>
              <a:rPr lang="en-US" sz="2400" b="1" i="1" dirty="0" err="1" smtClean="0">
                <a:latin typeface="Calibri" pitchFamily="34" charset="0"/>
              </a:rPr>
              <a:t>pismeni</a:t>
            </a:r>
            <a:r>
              <a:rPr lang="en-US" sz="2400" b="1" i="1" dirty="0" smtClean="0">
                <a:latin typeface="Calibri" pitchFamily="34" charset="0"/>
              </a:rPr>
              <a:t> </a:t>
            </a:r>
            <a:r>
              <a:rPr lang="en-US" sz="2400" b="1" i="1" dirty="0" err="1" smtClean="0">
                <a:latin typeface="Calibri" pitchFamily="34" charset="0"/>
              </a:rPr>
              <a:t>iskaz</a:t>
            </a:r>
            <a:r>
              <a:rPr lang="en-US" sz="2400" b="1" i="1" dirty="0" smtClean="0">
                <a:latin typeface="Calibri" pitchFamily="34" charset="0"/>
              </a:rPr>
              <a:t> </a:t>
            </a:r>
            <a:r>
              <a:rPr lang="en-US" sz="2400" b="1" i="1" dirty="0" err="1" smtClean="0">
                <a:latin typeface="Calibri" pitchFamily="34" charset="0"/>
              </a:rPr>
              <a:t>pacijenta</a:t>
            </a:r>
            <a:r>
              <a:rPr lang="sr-Latn-CS" sz="2400" b="1" i="1" dirty="0" smtClean="0">
                <a:latin typeface="Calibri" pitchFamily="34" charset="0"/>
              </a:rPr>
              <a:t> </a:t>
            </a:r>
            <a:r>
              <a:rPr lang="en-US" sz="2400" dirty="0" smtClean="0">
                <a:latin typeface="Calibri" pitchFamily="34" charset="0"/>
              </a:rPr>
              <a:t>u </a:t>
            </a:r>
            <a:r>
              <a:rPr lang="en-US" sz="2400" dirty="0" err="1" smtClean="0">
                <a:latin typeface="Calibri" pitchFamily="34" charset="0"/>
              </a:rPr>
              <a:t>okviru</a:t>
            </a:r>
            <a:r>
              <a:rPr lang="en-US" sz="2400" dirty="0" smtClean="0">
                <a:latin typeface="Calibri" pitchFamily="34" charset="0"/>
              </a:rPr>
              <a:t> </a:t>
            </a:r>
            <a:r>
              <a:rPr lang="en-US" sz="2400" dirty="0" err="1" smtClean="0">
                <a:latin typeface="Calibri" pitchFamily="34" charset="0"/>
              </a:rPr>
              <a:t>baterije</a:t>
            </a:r>
            <a:endParaRPr lang="en-US" sz="2400" dirty="0" smtClean="0">
              <a:latin typeface="Calibri" pitchFamily="34" charset="0"/>
            </a:endParaRPr>
          </a:p>
          <a:p>
            <a:pPr>
              <a:spcAft>
                <a:spcPts val="600"/>
              </a:spcAft>
            </a:pPr>
            <a:r>
              <a:rPr lang="sr-Latn-CS" sz="2400" dirty="0" smtClean="0">
                <a:latin typeface="Calibri" pitchFamily="34" charset="0"/>
              </a:rPr>
              <a:t>Može da posluži za </a:t>
            </a:r>
            <a:r>
              <a:rPr lang="sr-Latn-CS" sz="2400" b="1" i="1" dirty="0" smtClean="0">
                <a:latin typeface="Calibri" pitchFamily="34" charset="0"/>
              </a:rPr>
              <a:t>uvođenje u fazu dublje projekcije</a:t>
            </a:r>
            <a:r>
              <a:rPr lang="sr-Latn-CS" sz="2400" b="1" dirty="0" smtClean="0">
                <a:latin typeface="Calibri" pitchFamily="34" charset="0"/>
              </a:rPr>
              <a:t>, </a:t>
            </a:r>
            <a:r>
              <a:rPr lang="sr-Latn-CS" sz="2400" dirty="0" smtClean="0">
                <a:latin typeface="Calibri" pitchFamily="34" charset="0"/>
              </a:rPr>
              <a:t>ili  da pruži </a:t>
            </a:r>
            <a:r>
              <a:rPr lang="sr-Latn-CS" sz="2400" b="1" dirty="0" smtClean="0">
                <a:latin typeface="Calibri" pitchFamily="34" charset="0"/>
              </a:rPr>
              <a:t>“poslednju šansu” </a:t>
            </a:r>
            <a:r>
              <a:rPr lang="sr-Latn-CS" sz="2400" dirty="0" smtClean="0">
                <a:latin typeface="Calibri" pitchFamily="34" charset="0"/>
              </a:rPr>
              <a:t>za razotkrivanje</a:t>
            </a:r>
          </a:p>
          <a:p>
            <a:pPr>
              <a:spcAft>
                <a:spcPts val="600"/>
              </a:spcAft>
            </a:pPr>
            <a:r>
              <a:rPr lang="en-US" sz="2400" b="1" i="1" dirty="0" smtClean="0">
                <a:latin typeface="Calibri" pitchFamily="34" charset="0"/>
              </a:rPr>
              <a:t>TNR je “</a:t>
            </a:r>
            <a:r>
              <a:rPr lang="en-US" sz="2400" b="1" i="1" dirty="0" err="1" smtClean="0">
                <a:latin typeface="Calibri" pitchFamily="34" charset="0"/>
              </a:rPr>
              <a:t>kao</a:t>
            </a:r>
            <a:r>
              <a:rPr lang="en-US" sz="2400" b="1" i="1" dirty="0" smtClean="0">
                <a:latin typeface="Calibri" pitchFamily="34" charset="0"/>
              </a:rPr>
              <a:t> aspirin</a:t>
            </a:r>
            <a:r>
              <a:rPr lang="en-US" sz="2400" i="1" dirty="0" smtClean="0">
                <a:latin typeface="Calibri" pitchFamily="34" charset="0"/>
              </a:rPr>
              <a:t>”: </a:t>
            </a:r>
            <a:r>
              <a:rPr lang="en-US" sz="2400" i="1" dirty="0" err="1" smtClean="0">
                <a:latin typeface="Calibri" pitchFamily="34" charset="0"/>
              </a:rPr>
              <a:t>nespecifi</a:t>
            </a:r>
            <a:r>
              <a:rPr lang="sr-Latn-CS" sz="2400" i="1" dirty="0" smtClean="0">
                <a:latin typeface="Calibri" pitchFamily="34" charset="0"/>
              </a:rPr>
              <a:t>č</a:t>
            </a:r>
            <a:r>
              <a:rPr lang="en-US" sz="2400" i="1" dirty="0" smtClean="0">
                <a:latin typeface="Calibri" pitchFamily="34" charset="0"/>
              </a:rPr>
              <a:t>an, </a:t>
            </a:r>
            <a:r>
              <a:rPr lang="en-US" sz="2400" i="1" dirty="0" err="1" smtClean="0">
                <a:latin typeface="Calibri" pitchFamily="34" charset="0"/>
              </a:rPr>
              <a:t>ima</a:t>
            </a:r>
            <a:r>
              <a:rPr lang="en-US" sz="2400" i="1" dirty="0" smtClean="0">
                <a:latin typeface="Calibri" pitchFamily="34" charset="0"/>
              </a:rPr>
              <a:t> </a:t>
            </a:r>
            <a:r>
              <a:rPr lang="en-US" sz="2400" i="1" dirty="0" err="1" smtClean="0">
                <a:latin typeface="Calibri" pitchFamily="34" charset="0"/>
              </a:rPr>
              <a:t>malo</a:t>
            </a:r>
            <a:r>
              <a:rPr lang="en-US" sz="2400" i="1" dirty="0" smtClean="0">
                <a:latin typeface="Calibri" pitchFamily="34" charset="0"/>
              </a:rPr>
              <a:t> </a:t>
            </a:r>
            <a:r>
              <a:rPr lang="sr-Latn-CS" sz="2400" i="1" dirty="0" smtClean="0">
                <a:latin typeface="Calibri" pitchFamily="34" charset="0"/>
              </a:rPr>
              <a:t>š</a:t>
            </a:r>
            <a:r>
              <a:rPr lang="en-US" sz="2400" i="1" dirty="0" err="1" smtClean="0">
                <a:latin typeface="Calibri" pitchFamily="34" charset="0"/>
              </a:rPr>
              <a:t>tetnih</a:t>
            </a:r>
            <a:r>
              <a:rPr lang="en-US" sz="2400" i="1" dirty="0" smtClean="0">
                <a:latin typeface="Calibri" pitchFamily="34" charset="0"/>
              </a:rPr>
              <a:t> </a:t>
            </a:r>
            <a:r>
              <a:rPr lang="en-US" sz="2400" i="1" dirty="0" err="1" smtClean="0">
                <a:latin typeface="Calibri" pitchFamily="34" charset="0"/>
              </a:rPr>
              <a:t>posledica</a:t>
            </a:r>
            <a:r>
              <a:rPr lang="en-US" sz="2400" i="1" dirty="0" smtClean="0">
                <a:latin typeface="Calibri" pitchFamily="34" charset="0"/>
              </a:rPr>
              <a:t> </a:t>
            </a:r>
            <a:r>
              <a:rPr lang="sr-Latn-CS" sz="2400" i="1" dirty="0" smtClean="0">
                <a:latin typeface="Calibri" pitchFamily="34" charset="0"/>
              </a:rPr>
              <a:t>i</a:t>
            </a:r>
            <a:r>
              <a:rPr lang="en-US" sz="2400" i="1" dirty="0" smtClean="0">
                <a:latin typeface="Calibri" pitchFamily="34" charset="0"/>
              </a:rPr>
              <a:t> </a:t>
            </a:r>
            <a:r>
              <a:rPr lang="en-US" sz="2400" i="1" dirty="0" err="1" smtClean="0">
                <a:latin typeface="Calibri" pitchFamily="34" charset="0"/>
              </a:rPr>
              <a:t>skoro</a:t>
            </a:r>
            <a:r>
              <a:rPr lang="en-US" sz="2400" i="1" dirty="0" smtClean="0">
                <a:latin typeface="Calibri" pitchFamily="34" charset="0"/>
              </a:rPr>
              <a:t> </a:t>
            </a:r>
            <a:r>
              <a:rPr lang="en-US" sz="2400" i="1" dirty="0" err="1" smtClean="0">
                <a:latin typeface="Calibri" pitchFamily="34" charset="0"/>
              </a:rPr>
              <a:t>uvek</a:t>
            </a:r>
            <a:r>
              <a:rPr lang="en-US" sz="2400" i="1" dirty="0" smtClean="0">
                <a:latin typeface="Calibri" pitchFamily="34" charset="0"/>
              </a:rPr>
              <a:t> mo</a:t>
            </a:r>
            <a:r>
              <a:rPr lang="sr-Latn-CS" sz="2400" i="1" dirty="0" smtClean="0">
                <a:latin typeface="Calibri" pitchFamily="34" charset="0"/>
              </a:rPr>
              <a:t>ž</a:t>
            </a:r>
            <a:r>
              <a:rPr lang="en-US" sz="2400" i="1" dirty="0" smtClean="0">
                <a:latin typeface="Calibri" pitchFamily="34" charset="0"/>
              </a:rPr>
              <a:t>e </a:t>
            </a:r>
            <a:r>
              <a:rPr lang="en-US" sz="2400" i="1" dirty="0" err="1" smtClean="0">
                <a:latin typeface="Calibri" pitchFamily="34" charset="0"/>
              </a:rPr>
              <a:t>makar</a:t>
            </a:r>
            <a:r>
              <a:rPr lang="en-US" sz="2400" i="1" dirty="0" smtClean="0">
                <a:latin typeface="Calibri" pitchFamily="34" charset="0"/>
              </a:rPr>
              <a:t> </a:t>
            </a:r>
            <a:r>
              <a:rPr lang="en-US" sz="2400" i="1" dirty="0" err="1" smtClean="0">
                <a:latin typeface="Calibri" pitchFamily="34" charset="0"/>
              </a:rPr>
              <a:t>malo</a:t>
            </a:r>
            <a:r>
              <a:rPr lang="en-US" sz="2400" i="1" dirty="0" smtClean="0">
                <a:latin typeface="Calibri" pitchFamily="34" charset="0"/>
              </a:rPr>
              <a:t> da </a:t>
            </a:r>
            <a:r>
              <a:rPr lang="en-US" sz="2400" i="1" dirty="0" err="1" smtClean="0">
                <a:latin typeface="Calibri" pitchFamily="34" charset="0"/>
              </a:rPr>
              <a:t>pomogne</a:t>
            </a:r>
            <a:r>
              <a:rPr lang="en-US" sz="2400" i="1" dirty="0" smtClean="0">
                <a:latin typeface="Calibri" pitchFamily="34" charset="0"/>
              </a:rPr>
              <a:t>!(Berger)</a:t>
            </a:r>
            <a:endParaRPr lang="sr-Latn-CS" sz="2400" i="1" dirty="0" smtClean="0">
              <a:latin typeface="Calibri" pitchFamily="34" charset="0"/>
            </a:endParaRPr>
          </a:p>
          <a:p>
            <a:pPr>
              <a:spcAft>
                <a:spcPts val="600"/>
              </a:spcAft>
              <a:buNone/>
            </a:pPr>
            <a:endParaRPr lang="sr-Latn-CS" sz="3200" dirty="0" smtClean="0">
              <a:latin typeface="Calibri" pitchFamily="34" charset="0"/>
            </a:endParaRPr>
          </a:p>
          <a:p>
            <a:pPr>
              <a:buNone/>
            </a:pPr>
            <a:endParaRPr lang="en-US" sz="3200" dirty="0" smtClean="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p:nvPr>
        </p:nvSpPr>
        <p:spPr>
          <a:xfrm>
            <a:off x="457200" y="274638"/>
            <a:ext cx="8229600" cy="792162"/>
          </a:xfrm>
        </p:spPr>
        <p:txBody>
          <a:bodyPr/>
          <a:lstStyle/>
          <a:p>
            <a:r>
              <a:rPr lang="sr-Latn-CS" sz="4000" b="1" dirty="0" smtClean="0">
                <a:effectLst/>
                <a:latin typeface="Calibri" pitchFamily="34" charset="0"/>
              </a:rPr>
              <a:t>                        </a:t>
            </a:r>
            <a:r>
              <a:rPr lang="en-US" sz="4000" dirty="0" smtClean="0">
                <a:effectLst/>
                <a:latin typeface="Calibri" pitchFamily="34" charset="0"/>
              </a:rPr>
              <a:t>TNR-</a:t>
            </a:r>
            <a:r>
              <a:rPr lang="en-US" sz="4000" dirty="0" err="1" smtClean="0">
                <a:effectLst/>
                <a:latin typeface="Calibri" pitchFamily="34" charset="0"/>
              </a:rPr>
              <a:t>istorija</a:t>
            </a:r>
            <a:endParaRPr lang="en-US" sz="4000" dirty="0" smtClean="0">
              <a:effectLst/>
              <a:latin typeface="Calibri" pitchFamily="34" charset="0"/>
            </a:endParaRPr>
          </a:p>
        </p:txBody>
      </p:sp>
      <p:sp>
        <p:nvSpPr>
          <p:cNvPr id="15363" name="Content Placeholder 4"/>
          <p:cNvSpPr>
            <a:spLocks noGrp="1"/>
          </p:cNvSpPr>
          <p:nvPr>
            <p:ph idx="1"/>
          </p:nvPr>
        </p:nvSpPr>
        <p:spPr>
          <a:xfrm>
            <a:off x="228600" y="1676400"/>
            <a:ext cx="7772400" cy="4953000"/>
          </a:xfrm>
        </p:spPr>
        <p:txBody>
          <a:bodyPr>
            <a:normAutofit/>
          </a:bodyPr>
          <a:lstStyle/>
          <a:p>
            <a:r>
              <a:rPr lang="en-US" sz="2400" b="1" dirty="0" err="1" smtClean="0">
                <a:latin typeface="Calibri" pitchFamily="34" charset="0"/>
              </a:rPr>
              <a:t>Tendler</a:t>
            </a:r>
            <a:r>
              <a:rPr lang="en-US" sz="2400" dirty="0" smtClean="0">
                <a:latin typeface="Calibri" pitchFamily="34" charset="0"/>
              </a:rPr>
              <a:t>: test </a:t>
            </a:r>
            <a:r>
              <a:rPr lang="en-US" sz="2400" dirty="0" err="1" smtClean="0">
                <a:latin typeface="Calibri" pitchFamily="34" charset="0"/>
              </a:rPr>
              <a:t>emocionalnog</a:t>
            </a:r>
            <a:r>
              <a:rPr lang="en-US" sz="2400" dirty="0" smtClean="0">
                <a:latin typeface="Calibri" pitchFamily="34" charset="0"/>
              </a:rPr>
              <a:t> </a:t>
            </a:r>
            <a:r>
              <a:rPr lang="en-US" sz="2400" dirty="0" err="1" smtClean="0">
                <a:latin typeface="Calibri" pitchFamily="34" charset="0"/>
              </a:rPr>
              <a:t>uvi</a:t>
            </a:r>
            <a:r>
              <a:rPr lang="sr-Latn-RS" sz="2400" dirty="0" smtClean="0">
                <a:latin typeface="Calibri" pitchFamily="34" charset="0"/>
              </a:rPr>
              <a:t>đ</a:t>
            </a:r>
            <a:r>
              <a:rPr lang="en-US" sz="2400" dirty="0" err="1" smtClean="0">
                <a:latin typeface="Calibri" pitchFamily="34" charset="0"/>
              </a:rPr>
              <a:t>anja</a:t>
            </a:r>
            <a:r>
              <a:rPr lang="en-US" sz="2400" dirty="0" smtClean="0">
                <a:latin typeface="Calibri" pitchFamily="34" charset="0"/>
              </a:rPr>
              <a:t> </a:t>
            </a:r>
            <a:r>
              <a:rPr lang="en-US" sz="2400" i="1" dirty="0" smtClean="0">
                <a:latin typeface="Calibri" pitchFamily="34" charset="0"/>
              </a:rPr>
              <a:t>(20 re</a:t>
            </a:r>
            <a:r>
              <a:rPr lang="sr-Latn-CS" sz="2400" i="1" dirty="0" smtClean="0">
                <a:latin typeface="Calibri" pitchFamily="34" charset="0"/>
              </a:rPr>
              <a:t>č</a:t>
            </a:r>
            <a:r>
              <a:rPr lang="en-US" sz="2400" i="1" dirty="0" err="1" smtClean="0">
                <a:latin typeface="Calibri" pitchFamily="34" charset="0"/>
              </a:rPr>
              <a:t>enica</a:t>
            </a:r>
            <a:r>
              <a:rPr lang="sr-Latn-CS" sz="2400" i="1" dirty="0" smtClean="0">
                <a:latin typeface="Calibri" pitchFamily="34" charset="0"/>
              </a:rPr>
              <a:t>, sve počinju sa “Ja...”)</a:t>
            </a:r>
          </a:p>
          <a:p>
            <a:r>
              <a:rPr lang="sr-Latn-CS" sz="2400" b="1" dirty="0" smtClean="0">
                <a:latin typeface="Calibri" pitchFamily="34" charset="0"/>
              </a:rPr>
              <a:t>Wheeler</a:t>
            </a:r>
            <a:r>
              <a:rPr lang="sr-Latn-CS" sz="2400" dirty="0" smtClean="0">
                <a:latin typeface="Calibri" pitchFamily="34" charset="0"/>
              </a:rPr>
              <a:t>, 1938: test sličnosti </a:t>
            </a:r>
            <a:r>
              <a:rPr lang="sr-Latn-CS" sz="2400" i="1" dirty="0" smtClean="0">
                <a:latin typeface="Calibri" pitchFamily="34" charset="0"/>
              </a:rPr>
              <a:t>(nalaženje sličnog prideva – “Tako patetičan kao...”)</a:t>
            </a:r>
          </a:p>
          <a:p>
            <a:r>
              <a:rPr lang="sr-Latn-CS" sz="2400" b="1" dirty="0" smtClean="0">
                <a:latin typeface="Calibri" pitchFamily="34" charset="0"/>
              </a:rPr>
              <a:t>Lorge i Torndike, </a:t>
            </a:r>
            <a:r>
              <a:rPr lang="sr-Latn-CS" sz="2400" dirty="0" smtClean="0">
                <a:latin typeface="Calibri" pitchFamily="34" charset="0"/>
              </a:rPr>
              <a:t>1941:  instrukcija da se rečenica završi što brže </a:t>
            </a:r>
            <a:r>
              <a:rPr lang="sr-Latn-CS" sz="2400" i="1" dirty="0" smtClean="0">
                <a:latin typeface="Calibri" pitchFamily="34" charset="0"/>
              </a:rPr>
              <a:t>(“Žena hoće...”)</a:t>
            </a:r>
          </a:p>
          <a:p>
            <a:r>
              <a:rPr lang="sr-Latn-CS" sz="2400" b="1" dirty="0" smtClean="0">
                <a:latin typeface="Calibri" pitchFamily="34" charset="0"/>
              </a:rPr>
              <a:t>Sanford, </a:t>
            </a:r>
            <a:r>
              <a:rPr lang="sr-Latn-CS" sz="2400" dirty="0" smtClean="0">
                <a:latin typeface="Calibri" pitchFamily="34" charset="0"/>
              </a:rPr>
              <a:t>1943: metod Potreba-Pritisak (Need-Press)  </a:t>
            </a:r>
            <a:r>
              <a:rPr lang="sr-Latn-CS" sz="2400" i="1" dirty="0" smtClean="0">
                <a:latin typeface="Calibri" pitchFamily="34" charset="0"/>
              </a:rPr>
              <a:t>(“Videći da je ignorisan, on...”)</a:t>
            </a:r>
          </a:p>
          <a:p>
            <a:r>
              <a:rPr lang="sr-Latn-CS" sz="2400" b="1" dirty="0" smtClean="0">
                <a:latin typeface="Calibri" pitchFamily="34" charset="0"/>
              </a:rPr>
              <a:t>Shor</a:t>
            </a:r>
            <a:r>
              <a:rPr lang="sr-Latn-CS" sz="2400" dirty="0" smtClean="0">
                <a:latin typeface="Calibri" pitchFamily="34" charset="0"/>
              </a:rPr>
              <a:t>: asocijacioni test –</a:t>
            </a:r>
            <a:r>
              <a:rPr lang="sr-Latn-CS" sz="2400" i="1" dirty="0" smtClean="0">
                <a:latin typeface="Calibri" pitchFamily="34" charset="0"/>
              </a:rPr>
              <a:t> </a:t>
            </a:r>
            <a:r>
              <a:rPr lang="sr-Latn-CS" sz="2400" dirty="0" smtClean="0">
                <a:latin typeface="Calibri" pitchFamily="34" charset="0"/>
              </a:rPr>
              <a:t>instrukcija</a:t>
            </a:r>
            <a:r>
              <a:rPr lang="sr-Latn-CS" sz="2400" i="1" dirty="0" smtClean="0">
                <a:latin typeface="Calibri" pitchFamily="34" charset="0"/>
              </a:rPr>
              <a:t> </a:t>
            </a:r>
            <a:r>
              <a:rPr lang="sr-Latn-CS" sz="2400" dirty="0" smtClean="0">
                <a:latin typeface="Calibri" pitchFamily="34" charset="0"/>
              </a:rPr>
              <a:t>da napiše prvu misao koje se seti:</a:t>
            </a:r>
            <a:r>
              <a:rPr lang="sr-Latn-CS" sz="2400" i="1" dirty="0" smtClean="0">
                <a:latin typeface="Calibri" pitchFamily="34" charset="0"/>
              </a:rPr>
              <a:t> (”Ja osećam...”)</a:t>
            </a:r>
            <a:endParaRPr lang="en-US" sz="2400" i="1" dirty="0" smtClean="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5800" y="152400"/>
            <a:ext cx="6781800" cy="762000"/>
          </a:xfrm>
        </p:spPr>
        <p:txBody>
          <a:bodyPr>
            <a:noAutofit/>
          </a:bodyPr>
          <a:lstStyle/>
          <a:p>
            <a:pPr algn="ctr"/>
            <a:r>
              <a:rPr lang="sr-Latn-CS" sz="4000" dirty="0" smtClean="0">
                <a:effectLst/>
                <a:latin typeface="Calibri" pitchFamily="34" charset="0"/>
              </a:rPr>
              <a:t>TNR</a:t>
            </a:r>
            <a:endParaRPr lang="en-US" sz="3600" dirty="0" smtClean="0">
              <a:effectLst/>
              <a:latin typeface="Calibri" pitchFamily="34" charset="0"/>
            </a:endParaRPr>
          </a:p>
        </p:txBody>
      </p:sp>
      <p:sp>
        <p:nvSpPr>
          <p:cNvPr id="16387" name="Content Placeholder 2"/>
          <p:cNvSpPr>
            <a:spLocks noGrp="1"/>
          </p:cNvSpPr>
          <p:nvPr>
            <p:ph idx="1"/>
          </p:nvPr>
        </p:nvSpPr>
        <p:spPr>
          <a:xfrm>
            <a:off x="381000" y="1295400"/>
            <a:ext cx="7772400" cy="5562600"/>
          </a:xfrm>
        </p:spPr>
        <p:txBody>
          <a:bodyPr>
            <a:noAutofit/>
          </a:bodyPr>
          <a:lstStyle/>
          <a:p>
            <a:r>
              <a:rPr lang="sr-Latn-CS" b="1" dirty="0" smtClean="0">
                <a:latin typeface="Calibri" pitchFamily="34" charset="0"/>
              </a:rPr>
              <a:t>TNR</a:t>
            </a:r>
            <a:r>
              <a:rPr lang="sr-Latn-CS" dirty="0" smtClean="0">
                <a:latin typeface="Calibri" pitchFamily="34" charset="0"/>
              </a:rPr>
              <a:t>- prva verzija, </a:t>
            </a:r>
            <a:r>
              <a:rPr lang="sr-Latn-CS" b="1" dirty="0" smtClean="0">
                <a:latin typeface="Calibri" pitchFamily="34" charset="0"/>
              </a:rPr>
              <a:t>60 ajtema,</a:t>
            </a:r>
            <a:r>
              <a:rPr lang="sr-Latn-CS" dirty="0" smtClean="0">
                <a:latin typeface="Calibri" pitchFamily="34" charset="0"/>
              </a:rPr>
              <a:t> u trećem licu; </a:t>
            </a:r>
          </a:p>
          <a:p>
            <a:r>
              <a:rPr lang="sr-Latn-CS" b="1" dirty="0" smtClean="0">
                <a:latin typeface="Calibri" pitchFamily="34" charset="0"/>
              </a:rPr>
              <a:t>TNR-mod</a:t>
            </a:r>
            <a:r>
              <a:rPr lang="sr-Latn-CS" dirty="0" smtClean="0">
                <a:latin typeface="Calibri" pitchFamily="34" charset="0"/>
              </a:rPr>
              <a:t>- druga verzija, </a:t>
            </a:r>
            <a:r>
              <a:rPr lang="sr-Latn-CS" b="1" dirty="0" smtClean="0">
                <a:latin typeface="Calibri" pitchFamily="34" charset="0"/>
              </a:rPr>
              <a:t>80 ajtema, </a:t>
            </a:r>
            <a:r>
              <a:rPr lang="sr-Latn-CS" dirty="0" smtClean="0">
                <a:latin typeface="Calibri" pitchFamily="34" charset="0"/>
              </a:rPr>
              <a:t> u prvom licu</a:t>
            </a:r>
            <a:endParaRPr lang="en-US" dirty="0" smtClean="0">
              <a:latin typeface="Calibri" pitchFamily="34" charset="0"/>
            </a:endParaRPr>
          </a:p>
          <a:p>
            <a:r>
              <a:rPr lang="sr-Latn-RS" dirty="0" smtClean="0">
                <a:latin typeface="Calibri" pitchFamily="34" charset="0"/>
              </a:rPr>
              <a:t>P</a:t>
            </a:r>
            <a:r>
              <a:rPr lang="en-US" dirty="0" err="1" smtClean="0">
                <a:latin typeface="Calibri" pitchFamily="34" charset="0"/>
              </a:rPr>
              <a:t>okriva</a:t>
            </a:r>
            <a:r>
              <a:rPr lang="en-US" dirty="0" smtClean="0">
                <a:latin typeface="Calibri" pitchFamily="34" charset="0"/>
              </a:rPr>
              <a:t> </a:t>
            </a:r>
            <a:r>
              <a:rPr lang="sr-Latn-CS" b="1" dirty="0" smtClean="0">
                <a:latin typeface="Calibri" pitchFamily="34" charset="0"/>
              </a:rPr>
              <a:t>16</a:t>
            </a:r>
            <a:r>
              <a:rPr lang="sr-Latn-CS" dirty="0" smtClean="0">
                <a:latin typeface="Calibri" pitchFamily="34" charset="0"/>
              </a:rPr>
              <a:t> </a:t>
            </a:r>
            <a:r>
              <a:rPr lang="sr-Latn-CS" b="1" dirty="0" smtClean="0">
                <a:latin typeface="Calibri" pitchFamily="34" charset="0"/>
              </a:rPr>
              <a:t>oblasti </a:t>
            </a:r>
            <a:r>
              <a:rPr lang="en-US" b="1" dirty="0" err="1" smtClean="0">
                <a:latin typeface="Calibri" pitchFamily="34" charset="0"/>
              </a:rPr>
              <a:t>univerzalnih</a:t>
            </a:r>
            <a:r>
              <a:rPr lang="en-US" b="1" dirty="0" smtClean="0">
                <a:latin typeface="Calibri" pitchFamily="34" charset="0"/>
              </a:rPr>
              <a:t> </a:t>
            </a:r>
            <a:r>
              <a:rPr lang="sr-Latn-CS" b="1" dirty="0" smtClean="0">
                <a:latin typeface="Calibri" pitchFamily="34" charset="0"/>
              </a:rPr>
              <a:t>ž</a:t>
            </a:r>
            <a:r>
              <a:rPr lang="en-US" b="1" dirty="0" err="1" smtClean="0">
                <a:latin typeface="Calibri" pitchFamily="34" charset="0"/>
              </a:rPr>
              <a:t>ivotnih</a:t>
            </a:r>
            <a:r>
              <a:rPr lang="en-US" b="1" dirty="0" smtClean="0">
                <a:latin typeface="Calibri" pitchFamily="34" charset="0"/>
              </a:rPr>
              <a:t> </a:t>
            </a:r>
            <a:r>
              <a:rPr lang="en-US" b="1" dirty="0" err="1" smtClean="0">
                <a:latin typeface="Calibri" pitchFamily="34" charset="0"/>
              </a:rPr>
              <a:t>tema</a:t>
            </a:r>
            <a:r>
              <a:rPr lang="sr-Latn-CS" dirty="0" smtClean="0">
                <a:latin typeface="Calibri" pitchFamily="34" charset="0"/>
              </a:rPr>
              <a:t>, odnosa, reakcija i stavova </a:t>
            </a:r>
          </a:p>
          <a:p>
            <a:pPr marL="114300" indent="0">
              <a:buNone/>
            </a:pPr>
            <a:r>
              <a:rPr lang="sr-Latn-CS" b="1" dirty="0" smtClean="0">
                <a:latin typeface="Calibri" pitchFamily="34" charset="0"/>
              </a:rPr>
              <a:t>Dva tematska područja:</a:t>
            </a:r>
            <a:endParaRPr lang="sr-Latn-CS" dirty="0" smtClean="0">
              <a:latin typeface="Calibri" pitchFamily="34" charset="0"/>
            </a:endParaRPr>
          </a:p>
          <a:p>
            <a:r>
              <a:rPr lang="sr-Latn-CS" b="1" i="1" dirty="0" smtClean="0">
                <a:latin typeface="Calibri" pitchFamily="34" charset="0"/>
              </a:rPr>
              <a:t>Prvo:  veze ispitanika sa ljudima</a:t>
            </a:r>
            <a:r>
              <a:rPr lang="sr-Latn-CS" dirty="0" smtClean="0">
                <a:latin typeface="Calibri" pitchFamily="34" charset="0"/>
              </a:rPr>
              <a:t>, </a:t>
            </a:r>
            <a:r>
              <a:rPr lang="sr-Latn-CS" i="1" dirty="0" smtClean="0">
                <a:latin typeface="Calibri" pitchFamily="34" charset="0"/>
              </a:rPr>
              <a:t>Ja-Ti odnos</a:t>
            </a:r>
            <a:r>
              <a:rPr lang="sr-Latn-CS" dirty="0" smtClean="0">
                <a:latin typeface="Calibri" pitchFamily="34" charset="0"/>
              </a:rPr>
              <a:t>:  Odnosi prema majci, ocu, por</a:t>
            </a:r>
            <a:r>
              <a:rPr lang="en-US" dirty="0" err="1" smtClean="0">
                <a:latin typeface="Calibri" pitchFamily="34" charset="0"/>
              </a:rPr>
              <a:t>odic</a:t>
            </a:r>
            <a:r>
              <a:rPr lang="sr-Latn-CS" dirty="0" smtClean="0">
                <a:latin typeface="Calibri" pitchFamily="34" charset="0"/>
              </a:rPr>
              <a:t>i</a:t>
            </a:r>
            <a:r>
              <a:rPr lang="en-US" dirty="0" smtClean="0">
                <a:latin typeface="Calibri" pitchFamily="34" charset="0"/>
              </a:rPr>
              <a:t>, </a:t>
            </a:r>
            <a:r>
              <a:rPr lang="en-US" dirty="0" err="1" smtClean="0">
                <a:latin typeface="Calibri" pitchFamily="34" charset="0"/>
              </a:rPr>
              <a:t>partnerski</a:t>
            </a:r>
            <a:r>
              <a:rPr lang="sr-Latn-CS" dirty="0" smtClean="0">
                <a:latin typeface="Calibri" pitchFamily="34" charset="0"/>
              </a:rPr>
              <a:t>m</a:t>
            </a:r>
            <a:r>
              <a:rPr lang="en-US" dirty="0" smtClean="0">
                <a:latin typeface="Calibri" pitchFamily="34" charset="0"/>
              </a:rPr>
              <a:t> </a:t>
            </a:r>
            <a:r>
              <a:rPr lang="en-US" dirty="0" err="1" smtClean="0">
                <a:latin typeface="Calibri" pitchFamily="34" charset="0"/>
              </a:rPr>
              <a:t>odnosi</a:t>
            </a:r>
            <a:r>
              <a:rPr lang="sr-Latn-CS" dirty="0" smtClean="0">
                <a:latin typeface="Calibri" pitchFamily="34" charset="0"/>
              </a:rPr>
              <a:t>ma</a:t>
            </a:r>
            <a:r>
              <a:rPr lang="en-US" dirty="0" smtClean="0">
                <a:latin typeface="Calibri" pitchFamily="34" charset="0"/>
              </a:rPr>
              <a:t>,</a:t>
            </a:r>
            <a:r>
              <a:rPr lang="sr-Latn-CS" dirty="0" smtClean="0">
                <a:latin typeface="Calibri" pitchFamily="34" charset="0"/>
              </a:rPr>
              <a:t>  prema suprotnom polu, seksualnosti, prijateljima, </a:t>
            </a:r>
            <a:r>
              <a:rPr lang="en-US" dirty="0" err="1" smtClean="0">
                <a:latin typeface="Calibri" pitchFamily="34" charset="0"/>
              </a:rPr>
              <a:t>autoriteti</a:t>
            </a:r>
            <a:r>
              <a:rPr lang="sr-Latn-CS" dirty="0" smtClean="0">
                <a:latin typeface="Calibri" pitchFamily="34" charset="0"/>
              </a:rPr>
              <a:t>ma</a:t>
            </a:r>
            <a:r>
              <a:rPr lang="en-US" dirty="0" smtClean="0">
                <a:latin typeface="Calibri" pitchFamily="34" charset="0"/>
              </a:rPr>
              <a:t>,</a:t>
            </a:r>
            <a:r>
              <a:rPr lang="sr-Latn-CS" dirty="0" smtClean="0">
                <a:latin typeface="Calibri" pitchFamily="34" charset="0"/>
              </a:rPr>
              <a:t> podređenima i kolegama</a:t>
            </a:r>
          </a:p>
          <a:p>
            <a:r>
              <a:rPr lang="sr-Latn-CS" b="1" dirty="0" smtClean="0">
                <a:latin typeface="Calibri" pitchFamily="34" charset="0"/>
              </a:rPr>
              <a:t>Drugo: </a:t>
            </a:r>
            <a:r>
              <a:rPr lang="sr-Latn-CS" dirty="0" smtClean="0">
                <a:latin typeface="Calibri" pitchFamily="34" charset="0"/>
              </a:rPr>
              <a:t> </a:t>
            </a:r>
            <a:r>
              <a:rPr lang="sr-Latn-CS" b="1" i="1" dirty="0" smtClean="0">
                <a:latin typeface="Calibri" pitchFamily="34" charset="0"/>
              </a:rPr>
              <a:t>fenomenološko polje, </a:t>
            </a:r>
            <a:r>
              <a:rPr lang="sr-Latn-CS" i="1" dirty="0" smtClean="0">
                <a:latin typeface="Calibri" pitchFamily="34" charset="0"/>
              </a:rPr>
              <a:t>Ja – Ja odnos:  </a:t>
            </a:r>
            <a:r>
              <a:rPr lang="sr-Latn-CS" dirty="0" smtClean="0">
                <a:latin typeface="Calibri" pitchFamily="34" charset="0"/>
              </a:rPr>
              <a:t>stavovi, prema svojim </a:t>
            </a:r>
            <a:r>
              <a:rPr lang="en-US" dirty="0" err="1" smtClean="0">
                <a:latin typeface="Calibri" pitchFamily="34" charset="0"/>
              </a:rPr>
              <a:t>sposobnosti</a:t>
            </a:r>
            <a:r>
              <a:rPr lang="sr-Latn-CS" dirty="0" smtClean="0">
                <a:latin typeface="Calibri" pitchFamily="34" charset="0"/>
              </a:rPr>
              <a:t>ma</a:t>
            </a:r>
            <a:r>
              <a:rPr lang="en-US" dirty="0" smtClean="0">
                <a:latin typeface="Calibri" pitchFamily="34" charset="0"/>
              </a:rPr>
              <a:t>, </a:t>
            </a:r>
            <a:r>
              <a:rPr lang="en-US" dirty="0" err="1" smtClean="0">
                <a:latin typeface="Calibri" pitchFamily="34" charset="0"/>
              </a:rPr>
              <a:t>ra</a:t>
            </a:r>
            <a:r>
              <a:rPr lang="sr-Latn-CS" dirty="0" smtClean="0">
                <a:latin typeface="Calibri" pitchFamily="34" charset="0"/>
              </a:rPr>
              <a:t>du</a:t>
            </a:r>
            <a:r>
              <a:rPr lang="en-US" dirty="0" smtClean="0">
                <a:latin typeface="Calibri" pitchFamily="34" charset="0"/>
              </a:rPr>
              <a:t>,</a:t>
            </a:r>
            <a:r>
              <a:rPr lang="sr-Latn-CS" dirty="0" smtClean="0">
                <a:latin typeface="Calibri" pitchFamily="34" charset="0"/>
              </a:rPr>
              <a:t> </a:t>
            </a:r>
            <a:r>
              <a:rPr lang="en-US" dirty="0" err="1" smtClean="0">
                <a:latin typeface="Calibri" pitchFamily="34" charset="0"/>
              </a:rPr>
              <a:t>saradnj</a:t>
            </a:r>
            <a:r>
              <a:rPr lang="sr-Latn-CS" dirty="0" smtClean="0">
                <a:latin typeface="Calibri" pitchFamily="34" charset="0"/>
              </a:rPr>
              <a:t>i</a:t>
            </a:r>
            <a:r>
              <a:rPr lang="en-US" dirty="0" smtClean="0">
                <a:latin typeface="Calibri" pitchFamily="34" charset="0"/>
              </a:rPr>
              <a:t>,</a:t>
            </a:r>
            <a:r>
              <a:rPr lang="sr-Latn-CS" dirty="0" smtClean="0">
                <a:latin typeface="Calibri" pitchFamily="34" charset="0"/>
              </a:rPr>
              <a:t> frustracijama, </a:t>
            </a:r>
            <a:r>
              <a:rPr lang="en-US" dirty="0" smtClean="0">
                <a:latin typeface="Calibri" pitchFamily="34" charset="0"/>
              </a:rPr>
              <a:t>pro</a:t>
            </a:r>
            <a:r>
              <a:rPr lang="sr-Latn-CS" dirty="0" smtClean="0">
                <a:latin typeface="Calibri" pitchFamily="34" charset="0"/>
              </a:rPr>
              <a:t>š</a:t>
            </a:r>
            <a:r>
              <a:rPr lang="en-US" dirty="0" smtClean="0">
                <a:latin typeface="Calibri" pitchFamily="34" charset="0"/>
              </a:rPr>
              <a:t>lost</a:t>
            </a:r>
            <a:r>
              <a:rPr lang="sr-Latn-CS" dirty="0" smtClean="0">
                <a:latin typeface="Calibri" pitchFamily="34" charset="0"/>
              </a:rPr>
              <a:t>i</a:t>
            </a:r>
            <a:r>
              <a:rPr lang="en-US" dirty="0" smtClean="0">
                <a:latin typeface="Calibri" pitchFamily="34" charset="0"/>
              </a:rPr>
              <a:t>, </a:t>
            </a:r>
            <a:r>
              <a:rPr lang="sr-Latn-CS" dirty="0" smtClean="0">
                <a:latin typeface="Calibri" pitchFamily="34" charset="0"/>
              </a:rPr>
              <a:t>budućnosti, </a:t>
            </a:r>
            <a:r>
              <a:rPr lang="en-US" dirty="0" err="1" smtClean="0">
                <a:latin typeface="Calibri" pitchFamily="34" charset="0"/>
              </a:rPr>
              <a:t>ciljevi</a:t>
            </a:r>
            <a:r>
              <a:rPr lang="sr-Latn-CS" dirty="0" smtClean="0">
                <a:latin typeface="Calibri" pitchFamily="34" charset="0"/>
              </a:rPr>
              <a:t>ma</a:t>
            </a:r>
            <a:r>
              <a:rPr lang="en-US" dirty="0" smtClean="0">
                <a:latin typeface="Calibri" pitchFamily="34" charset="0"/>
              </a:rPr>
              <a:t>,</a:t>
            </a:r>
            <a:r>
              <a:rPr lang="sr-Latn-CS" dirty="0" smtClean="0">
                <a:latin typeface="Calibri" pitchFamily="34" charset="0"/>
              </a:rPr>
              <a:t> </a:t>
            </a:r>
            <a:r>
              <a:rPr lang="en-US" dirty="0" err="1" smtClean="0">
                <a:latin typeface="Calibri" pitchFamily="34" charset="0"/>
              </a:rPr>
              <a:t>strahovi</a:t>
            </a:r>
            <a:r>
              <a:rPr lang="sr-Latn-CS" dirty="0" smtClean="0">
                <a:latin typeface="Calibri" pitchFamily="34" charset="0"/>
              </a:rPr>
              <a:t>ma</a:t>
            </a:r>
            <a:r>
              <a:rPr lang="en-US" dirty="0" smtClean="0">
                <a:latin typeface="Calibri" pitchFamily="34" charset="0"/>
              </a:rPr>
              <a:t>,</a:t>
            </a:r>
            <a:r>
              <a:rPr lang="sr-Latn-CS" dirty="0" smtClean="0">
                <a:latin typeface="Calibri" pitchFamily="34" charset="0"/>
              </a:rPr>
              <a:t> </a:t>
            </a:r>
            <a:r>
              <a:rPr lang="en-US" dirty="0" err="1" smtClean="0">
                <a:latin typeface="Calibri" pitchFamily="34" charset="0"/>
              </a:rPr>
              <a:t>ose</a:t>
            </a:r>
            <a:r>
              <a:rPr lang="sr-Latn-CS" dirty="0" smtClean="0">
                <a:latin typeface="Calibri" pitchFamily="34" charset="0"/>
              </a:rPr>
              <a:t>ć</a:t>
            </a:r>
            <a:r>
              <a:rPr lang="en-US" dirty="0" err="1" smtClean="0">
                <a:latin typeface="Calibri" pitchFamily="34" charset="0"/>
              </a:rPr>
              <a:t>anj</a:t>
            </a:r>
            <a:r>
              <a:rPr lang="sr-Latn-CS" dirty="0" smtClean="0">
                <a:latin typeface="Calibri" pitchFamily="34" charset="0"/>
              </a:rPr>
              <a:t>u</a:t>
            </a:r>
            <a:r>
              <a:rPr lang="en-US" dirty="0" smtClean="0">
                <a:latin typeface="Calibri" pitchFamily="34" charset="0"/>
              </a:rPr>
              <a:t> </a:t>
            </a:r>
            <a:r>
              <a:rPr lang="en-US" dirty="0" err="1" smtClean="0">
                <a:latin typeface="Calibri" pitchFamily="34" charset="0"/>
              </a:rPr>
              <a:t>krivice</a:t>
            </a:r>
            <a:r>
              <a:rPr lang="en-US" dirty="0" smtClean="0">
                <a:latin typeface="Calibri" pitchFamily="34" charset="0"/>
              </a:rPr>
              <a:t>,</a:t>
            </a:r>
            <a:r>
              <a:rPr lang="sr-Latn-CS" dirty="0" smtClean="0">
                <a:latin typeface="Calibri" pitchFamily="34" charset="0"/>
              </a:rPr>
              <a:t> </a:t>
            </a:r>
            <a:r>
              <a:rPr lang="en-US" dirty="0" err="1" smtClean="0">
                <a:latin typeface="Calibri" pitchFamily="34" charset="0"/>
              </a:rPr>
              <a:t>identitet</a:t>
            </a:r>
            <a:r>
              <a:rPr lang="sr-Latn-CS" dirty="0" smtClean="0">
                <a:latin typeface="Calibri" pitchFamily="34" charset="0"/>
              </a:rPr>
              <a:t>u</a:t>
            </a:r>
            <a:r>
              <a:rPr lang="en-US" dirty="0" smtClean="0">
                <a:latin typeface="Calibri" pitchFamily="34" charset="0"/>
              </a:rPr>
              <a:t>, </a:t>
            </a:r>
            <a:r>
              <a:rPr lang="en-US" dirty="0" err="1" smtClean="0">
                <a:latin typeface="Calibri" pitchFamily="34" charset="0"/>
              </a:rPr>
              <a:t>samopo</a:t>
            </a:r>
            <a:r>
              <a:rPr lang="sr-Latn-CS" dirty="0" smtClean="0">
                <a:latin typeface="Calibri" pitchFamily="34" charset="0"/>
              </a:rPr>
              <a:t>š</a:t>
            </a:r>
            <a:r>
              <a:rPr lang="en-US" dirty="0" err="1" smtClean="0">
                <a:latin typeface="Calibri" pitchFamily="34" charset="0"/>
              </a:rPr>
              <a:t>tovanj</a:t>
            </a:r>
            <a:r>
              <a:rPr lang="sr-Latn-CS" dirty="0" smtClean="0">
                <a:latin typeface="Calibri" pitchFamily="34" charset="0"/>
              </a:rPr>
              <a:t>u</a:t>
            </a:r>
            <a:r>
              <a:rPr lang="en-US" dirty="0" smtClean="0">
                <a:latin typeface="Calibri" pitchFamily="34" charset="0"/>
              </a:rPr>
              <a:t>, </a:t>
            </a:r>
            <a:r>
              <a:rPr lang="en-US" dirty="0" err="1" smtClean="0">
                <a:latin typeface="Calibri" pitchFamily="34" charset="0"/>
              </a:rPr>
              <a:t>kontrol</a:t>
            </a:r>
            <a:r>
              <a:rPr lang="sr-Latn-CS" dirty="0" smtClean="0">
                <a:latin typeface="Calibri" pitchFamily="34" charset="0"/>
              </a:rPr>
              <a:t>i</a:t>
            </a:r>
            <a:r>
              <a:rPr lang="en-US" dirty="0" smtClean="0">
                <a:latin typeface="Calibri" pitchFamily="34" charset="0"/>
              </a:rPr>
              <a:t>, </a:t>
            </a:r>
            <a:r>
              <a:rPr lang="en-US" dirty="0" err="1" smtClean="0">
                <a:latin typeface="Calibri" pitchFamily="34" charset="0"/>
              </a:rPr>
              <a:t>afekti</a:t>
            </a:r>
            <a:r>
              <a:rPr lang="sr-Latn-CS" dirty="0" smtClean="0">
                <a:latin typeface="Calibri" pitchFamily="34" charset="0"/>
              </a:rPr>
              <a:t>ma</a:t>
            </a:r>
            <a:r>
              <a:rPr lang="en-US" dirty="0" smtClean="0">
                <a:latin typeface="Calibri" pitchFamily="34" charset="0"/>
              </a:rPr>
              <a:t> </a:t>
            </a:r>
            <a:r>
              <a:rPr lang="sr-Latn-CS" dirty="0" smtClean="0">
                <a:latin typeface="Calibri" pitchFamily="34" charset="0"/>
              </a:rPr>
              <a:t>i</a:t>
            </a:r>
            <a:r>
              <a:rPr lang="en-US" dirty="0" smtClean="0">
                <a:latin typeface="Calibri" pitchFamily="34" charset="0"/>
              </a:rPr>
              <a:t> </a:t>
            </a:r>
            <a:r>
              <a:rPr lang="en-US" dirty="0" err="1" smtClean="0">
                <a:latin typeface="Calibri" pitchFamily="34" charset="0"/>
              </a:rPr>
              <a:t>st</a:t>
            </a:r>
            <a:r>
              <a:rPr lang="sr-Latn-CS" dirty="0" smtClean="0">
                <a:latin typeface="Calibri" pitchFamily="34" charset="0"/>
              </a:rPr>
              <a:t>re</a:t>
            </a:r>
            <a:r>
              <a:rPr lang="en-US" dirty="0" err="1" smtClean="0">
                <a:latin typeface="Calibri" pitchFamily="34" charset="0"/>
              </a:rPr>
              <a:t>sovi</a:t>
            </a:r>
            <a:r>
              <a:rPr lang="sr-Latn-CS" dirty="0" smtClean="0">
                <a:latin typeface="Calibri" pitchFamily="34" charset="0"/>
              </a:rPr>
              <a:t>ma</a:t>
            </a:r>
            <a:r>
              <a:rPr lang="en-US" dirty="0" smtClean="0">
                <a:latin typeface="Calibri" pitchFamily="34" charset="0"/>
              </a:rPr>
              <a:t>.</a:t>
            </a:r>
            <a:endParaRPr lang="sr-Latn-CS" dirty="0" smtClean="0">
              <a:latin typeface="Calibri" pitchFamily="34" charset="0"/>
            </a:endParaRPr>
          </a:p>
          <a:p>
            <a:endParaRPr lang="sr-Latn-CS" sz="2400" dirty="0" smtClean="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TNR</a:t>
            </a:r>
            <a:endParaRPr lang="en-US" dirty="0"/>
          </a:p>
        </p:txBody>
      </p:sp>
      <p:sp>
        <p:nvSpPr>
          <p:cNvPr id="3" name="Content Placeholder 2"/>
          <p:cNvSpPr>
            <a:spLocks noGrp="1"/>
          </p:cNvSpPr>
          <p:nvPr>
            <p:ph idx="1"/>
          </p:nvPr>
        </p:nvSpPr>
        <p:spPr>
          <a:xfrm>
            <a:off x="457200" y="1295400"/>
            <a:ext cx="7620000" cy="5105400"/>
          </a:xfrm>
        </p:spPr>
        <p:txBody>
          <a:bodyPr>
            <a:normAutofit/>
          </a:bodyPr>
          <a:lstStyle/>
          <a:p>
            <a:r>
              <a:rPr lang="sr-Latn-CS" dirty="0" smtClean="0"/>
              <a:t>U prethodnoj verziji TNR-a ocenjivanje rečenica je bilo samo forma koju nije ničemu služila i niko je nije ozbiljno radio</a:t>
            </a:r>
          </a:p>
          <a:p>
            <a:r>
              <a:rPr lang="sr-Latn-CS" dirty="0" smtClean="0"/>
              <a:t>TNR prethodne generacije je bio instrument kvalitativne analize, ali bez </a:t>
            </a:r>
            <a:r>
              <a:rPr lang="sr-Latn-CS" dirty="0" smtClean="0"/>
              <a:t>ponu</a:t>
            </a:r>
            <a:r>
              <a:rPr lang="sr-Latn-RS" dirty="0" smtClean="0"/>
              <a:t>đ</a:t>
            </a:r>
            <a:r>
              <a:rPr lang="sr-Latn-CS" dirty="0" smtClean="0"/>
              <a:t>ene </a:t>
            </a:r>
            <a:r>
              <a:rPr lang="sr-Latn-CS" dirty="0" smtClean="0"/>
              <a:t>metodske kontrole </a:t>
            </a:r>
            <a:r>
              <a:rPr lang="sr-Latn-CS" dirty="0" smtClean="0"/>
              <a:t>ocenjivača</a:t>
            </a:r>
            <a:r>
              <a:rPr lang="en-US" dirty="0" smtClean="0"/>
              <a:t>, </a:t>
            </a:r>
            <a:r>
              <a:rPr lang="sr-Latn-CS" dirty="0" smtClean="0"/>
              <a:t>“metodski </a:t>
            </a:r>
            <a:r>
              <a:rPr lang="sr-Latn-CS" dirty="0" smtClean="0"/>
              <a:t>fosil” (Berger, 1998)</a:t>
            </a:r>
          </a:p>
          <a:p>
            <a:r>
              <a:rPr lang="sr-Latn-CS" dirty="0" smtClean="0"/>
              <a:t>Osnovni </a:t>
            </a:r>
            <a:r>
              <a:rPr lang="sr-Latn-CS" dirty="0" smtClean="0"/>
              <a:t>preduslov savremene psihodijagnostike </a:t>
            </a:r>
            <a:r>
              <a:rPr lang="sr-Latn-CS" dirty="0" smtClean="0"/>
              <a:t>uvođenje </a:t>
            </a:r>
            <a:r>
              <a:rPr lang="sr-Latn-CS" u="sng" dirty="0" smtClean="0"/>
              <a:t>standardnog postupka kontrole ocenjivanja</a:t>
            </a:r>
            <a:endParaRPr lang="en-US" u="sng" dirty="0"/>
          </a:p>
          <a:p>
            <a:r>
              <a:rPr lang="en-US" dirty="0" smtClean="0"/>
              <a:t>S</a:t>
            </a:r>
            <a:r>
              <a:rPr lang="sr-Latn-CS" dirty="0" smtClean="0"/>
              <a:t>redstvo </a:t>
            </a:r>
            <a:r>
              <a:rPr lang="sr-Latn-CS" dirty="0"/>
              <a:t>za uzimanje “uzorka ličnosti” od ispitanika koje je ispitivač koristio da nekom vrstom nekontrolisane kvalitativne analize “osmisli” svojim “uzorkom stručnog mišljenja” </a:t>
            </a:r>
          </a:p>
          <a:p>
            <a:r>
              <a:rPr lang="sr-Latn-CS" dirty="0"/>
              <a:t>Koliko je u tom stručnom mišljenju bilo </a:t>
            </a:r>
            <a:r>
              <a:rPr lang="sr-Latn-CS" dirty="0" smtClean="0"/>
              <a:t>do/od ispitanika</a:t>
            </a:r>
            <a:r>
              <a:rPr lang="sr-Latn-CS" dirty="0"/>
              <a:t>, a koliko </a:t>
            </a:r>
            <a:r>
              <a:rPr lang="sr-Latn-CS" dirty="0" smtClean="0"/>
              <a:t>do/od ispitivača</a:t>
            </a:r>
            <a:r>
              <a:rPr lang="sr-Latn-CS" dirty="0"/>
              <a:t>?</a:t>
            </a:r>
            <a:endParaRPr lang="en-US" dirty="0"/>
          </a:p>
          <a:p>
            <a:endParaRPr lang="en-US" u="sng" dirty="0"/>
          </a:p>
        </p:txBody>
      </p:sp>
    </p:spTree>
    <p:extLst>
      <p:ext uri="{BB962C8B-B14F-4D97-AF65-F5344CB8AC3E}">
        <p14:creationId xmlns:p14="http://schemas.microsoft.com/office/powerpoint/2010/main" val="1940314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762000"/>
          </a:xfrm>
        </p:spPr>
        <p:txBody>
          <a:bodyPr>
            <a:normAutofit fontScale="90000"/>
          </a:bodyPr>
          <a:lstStyle/>
          <a:p>
            <a:r>
              <a:rPr lang="sr-Latn-CS" dirty="0" smtClean="0"/>
              <a:t>Modifikacije beogradske verzije</a:t>
            </a:r>
            <a:endParaRPr lang="en-US" dirty="0"/>
          </a:p>
        </p:txBody>
      </p:sp>
      <p:sp>
        <p:nvSpPr>
          <p:cNvPr id="3" name="Content Placeholder 2"/>
          <p:cNvSpPr>
            <a:spLocks noGrp="1"/>
          </p:cNvSpPr>
          <p:nvPr>
            <p:ph idx="1"/>
          </p:nvPr>
        </p:nvSpPr>
        <p:spPr/>
        <p:txBody>
          <a:bodyPr>
            <a:normAutofit/>
          </a:bodyPr>
          <a:lstStyle/>
          <a:p>
            <a:r>
              <a:rPr lang="en-US" dirty="0" smtClean="0"/>
              <a:t>I</a:t>
            </a:r>
            <a:r>
              <a:rPr lang="x-none" smtClean="0"/>
              <a:t>deja </a:t>
            </a:r>
            <a:r>
              <a:rPr lang="x-none" b="1" smtClean="0"/>
              <a:t>uvo</a:t>
            </a:r>
            <a:r>
              <a:rPr lang="sr-Latn-RS" b="1" dirty="0" smtClean="0"/>
              <a:t>đ</a:t>
            </a:r>
            <a:r>
              <a:rPr lang="x-none" b="1" smtClean="0"/>
              <a:t>enja upitnika </a:t>
            </a:r>
            <a:r>
              <a:rPr lang="sr-Latn-RS" b="1" dirty="0"/>
              <a:t>-</a:t>
            </a:r>
            <a:r>
              <a:rPr lang="x-none" smtClean="0"/>
              <a:t>pitanje </a:t>
            </a:r>
            <a:r>
              <a:rPr lang="x-none" dirty="0" smtClean="0"/>
              <a:t>kako bi ispitanik na te iste rečenice </a:t>
            </a:r>
            <a:r>
              <a:rPr lang="x-none" smtClean="0"/>
              <a:t>odgovorio ako</a:t>
            </a:r>
            <a:r>
              <a:rPr lang="sr-Latn-CS" dirty="0" smtClean="0"/>
              <a:t> </a:t>
            </a:r>
            <a:r>
              <a:rPr lang="x-none" smtClean="0"/>
              <a:t>bi </a:t>
            </a:r>
            <a:r>
              <a:rPr lang="x-none" dirty="0" smtClean="0"/>
              <a:t>bile dovršene (upitničkog tipa)</a:t>
            </a:r>
          </a:p>
          <a:p>
            <a:r>
              <a:rPr lang="en-US" dirty="0" smtClean="0"/>
              <a:t>P</a:t>
            </a:r>
            <a:r>
              <a:rPr lang="x-none" smtClean="0"/>
              <a:t>olaze</a:t>
            </a:r>
            <a:r>
              <a:rPr lang="sr-Latn-CS" dirty="0" smtClean="0"/>
              <a:t>ć</a:t>
            </a:r>
            <a:r>
              <a:rPr lang="x-none" smtClean="0"/>
              <a:t>i </a:t>
            </a:r>
            <a:r>
              <a:rPr lang="x-none" dirty="0" smtClean="0"/>
              <a:t>od TNR-a i njegovih rečeničkih </a:t>
            </a:r>
            <a:r>
              <a:rPr lang="x-none" smtClean="0"/>
              <a:t>korena konstruisan</a:t>
            </a:r>
            <a:r>
              <a:rPr lang="sr-Latn-CS" dirty="0" smtClean="0"/>
              <a:t>a</a:t>
            </a:r>
            <a:r>
              <a:rPr lang="x-none" smtClean="0"/>
              <a:t> </a:t>
            </a:r>
            <a:r>
              <a:rPr lang="x-none" dirty="0" smtClean="0"/>
              <a:t>je paralelna upitnička varijanta: </a:t>
            </a:r>
            <a:r>
              <a:rPr lang="x-none" b="1" dirty="0" smtClean="0"/>
              <a:t>Inventar profila stavova IPS</a:t>
            </a:r>
          </a:p>
          <a:p>
            <a:r>
              <a:rPr lang="en-US" dirty="0" smtClean="0"/>
              <a:t>S</a:t>
            </a:r>
            <a:r>
              <a:rPr lang="x-none" dirty="0" smtClean="0"/>
              <a:t>luži </a:t>
            </a:r>
            <a:r>
              <a:rPr lang="x-none" smtClean="0"/>
              <a:t>kao d</a:t>
            </a:r>
            <a:r>
              <a:rPr lang="sr-Latn-CS" dirty="0" smtClean="0"/>
              <a:t>o</a:t>
            </a:r>
            <a:r>
              <a:rPr lang="x-none" smtClean="0"/>
              <a:t>datni</a:t>
            </a:r>
            <a:r>
              <a:rPr lang="x-none" dirty="0" smtClean="0"/>
              <a:t>, </a:t>
            </a:r>
            <a:r>
              <a:rPr lang="x-none" dirty="0"/>
              <a:t>a</a:t>
            </a:r>
            <a:r>
              <a:rPr lang="x-none" dirty="0" smtClean="0"/>
              <a:t>lternativni izvor informacija o ispitanikovim stavovima o važnim životnim temama</a:t>
            </a:r>
          </a:p>
          <a:p>
            <a:r>
              <a:rPr lang="sr-Latn-RS" dirty="0" smtClean="0"/>
              <a:t>T</a:t>
            </a:r>
            <a:r>
              <a:rPr lang="x-none" smtClean="0"/>
              <a:t>andem </a:t>
            </a:r>
            <a:r>
              <a:rPr lang="x-none" dirty="0" smtClean="0"/>
              <a:t>inventara ličnosti </a:t>
            </a:r>
            <a:r>
              <a:rPr lang="x-none" i="1" dirty="0" smtClean="0"/>
              <a:t>širokog tematskog spektra</a:t>
            </a:r>
            <a:endParaRPr lang="en-US" i="1" dirty="0"/>
          </a:p>
        </p:txBody>
      </p:sp>
    </p:spTree>
    <p:extLst>
      <p:ext uri="{BB962C8B-B14F-4D97-AF65-F5344CB8AC3E}">
        <p14:creationId xmlns:p14="http://schemas.microsoft.com/office/powerpoint/2010/main" val="727865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t>
            </a:r>
            <a:r>
              <a:rPr lang="sr-Latn-CS" dirty="0" smtClean="0"/>
              <a:t>novacij</a:t>
            </a:r>
            <a:r>
              <a:rPr lang="en-US" dirty="0" smtClean="0"/>
              <a:t>e </a:t>
            </a:r>
            <a:r>
              <a:rPr lang="en-US" dirty="0" err="1" smtClean="0"/>
              <a:t>beogradske</a:t>
            </a:r>
            <a:r>
              <a:rPr lang="en-US" dirty="0" smtClean="0"/>
              <a:t> </a:t>
            </a:r>
            <a:r>
              <a:rPr lang="en-US" dirty="0" err="1" smtClean="0"/>
              <a:t>revizije</a:t>
            </a:r>
            <a:endParaRPr lang="en-US" dirty="0"/>
          </a:p>
        </p:txBody>
      </p:sp>
      <p:sp>
        <p:nvSpPr>
          <p:cNvPr id="3" name="Content Placeholder 2"/>
          <p:cNvSpPr>
            <a:spLocks noGrp="1"/>
          </p:cNvSpPr>
          <p:nvPr>
            <p:ph idx="1"/>
          </p:nvPr>
        </p:nvSpPr>
        <p:spPr>
          <a:xfrm>
            <a:off x="457200" y="1600200"/>
            <a:ext cx="7772400" cy="4800600"/>
          </a:xfrm>
        </p:spPr>
        <p:txBody>
          <a:bodyPr>
            <a:normAutofit/>
          </a:bodyPr>
          <a:lstStyle/>
          <a:p>
            <a:pPr marL="114300" lvl="1" indent="0">
              <a:buClr>
                <a:schemeClr val="accent1"/>
              </a:buClr>
              <a:buNone/>
            </a:pPr>
            <a:r>
              <a:rPr lang="en-US" dirty="0" smtClean="0"/>
              <a:t>1. </a:t>
            </a:r>
            <a:r>
              <a:rPr lang="sr-Latn-CS" sz="2200" dirty="0" smtClean="0"/>
              <a:t>Ocenjivanje rečenica, </a:t>
            </a:r>
            <a:r>
              <a:rPr lang="sr-Latn-CS" sz="2200" dirty="0"/>
              <a:t>odnosno nastavaka koje dopisuje </a:t>
            </a:r>
            <a:r>
              <a:rPr lang="sr-Latn-CS" sz="2200" dirty="0" smtClean="0"/>
              <a:t>ispitanik, </a:t>
            </a:r>
            <a:r>
              <a:rPr lang="sr-Latn-CS" sz="2200" dirty="0"/>
              <a:t>vrši </a:t>
            </a:r>
            <a:r>
              <a:rPr lang="en-US" sz="2200" dirty="0"/>
              <a:t>se </a:t>
            </a:r>
            <a:r>
              <a:rPr lang="sr-Latn-CS" sz="2200" dirty="0"/>
              <a:t>posredstvom </a:t>
            </a:r>
            <a:r>
              <a:rPr lang="sr-Latn-CS" sz="2200" b="1" dirty="0"/>
              <a:t>standardnih </a:t>
            </a:r>
            <a:r>
              <a:rPr lang="sr-Latn-CS" sz="2200" b="1" dirty="0" smtClean="0"/>
              <a:t>kriterijuma. </a:t>
            </a:r>
            <a:endParaRPr lang="sr-Latn-CS" sz="2200" b="1" dirty="0"/>
          </a:p>
          <a:p>
            <a:r>
              <a:rPr lang="sr-Latn-CS" dirty="0" smtClean="0"/>
              <a:t>Izlazak u susret psihometrijskim zahtevima u konstruisanju psiholoških mernih instrumenata </a:t>
            </a:r>
          </a:p>
          <a:p>
            <a:r>
              <a:rPr lang="sr-Latn-CS" sz="2200" dirty="0" smtClean="0"/>
              <a:t>definisani kriterijumi ocenjivanja - kontrola i standardizacija koja obezbeđuje neophodan stepen pouzdanosti testovnih ocena</a:t>
            </a:r>
          </a:p>
          <a:p>
            <a:endParaRPr lang="en-US" sz="2200" dirty="0"/>
          </a:p>
          <a:p>
            <a:pPr marL="114300" indent="0">
              <a:buNone/>
            </a:pPr>
            <a:r>
              <a:rPr lang="en-US" dirty="0" smtClean="0"/>
              <a:t>2. </a:t>
            </a:r>
            <a:r>
              <a:rPr lang="sr-Latn-CS" dirty="0" smtClean="0"/>
              <a:t>Uvođenje </a:t>
            </a:r>
            <a:r>
              <a:rPr lang="sr-Latn-CS" dirty="0"/>
              <a:t>komplementarne upotrebe </a:t>
            </a:r>
            <a:r>
              <a:rPr lang="sr-Latn-CS" b="1" dirty="0"/>
              <a:t>Inventara personalnih stavova IPS/110</a:t>
            </a:r>
            <a:r>
              <a:rPr lang="sr-Latn-CS" dirty="0"/>
              <a:t> </a:t>
            </a:r>
            <a:r>
              <a:rPr lang="en-US" dirty="0"/>
              <a:t>-</a:t>
            </a:r>
            <a:r>
              <a:rPr lang="sr-Latn-CS" dirty="0" smtClean="0"/>
              <a:t>originalna </a:t>
            </a:r>
            <a:r>
              <a:rPr lang="sr-Latn-CS" dirty="0"/>
              <a:t>ideja </a:t>
            </a:r>
            <a:r>
              <a:rPr lang="sr-Latn-CS" dirty="0" smtClean="0"/>
              <a:t>uvođenja </a:t>
            </a:r>
            <a:r>
              <a:rPr lang="sr-Latn-CS" dirty="0"/>
              <a:t>upitnika kao kontrole</a:t>
            </a:r>
            <a:r>
              <a:rPr lang="sr-Latn-CS" dirty="0" smtClean="0"/>
              <a:t>!</a:t>
            </a:r>
            <a:endParaRPr lang="sr-Latn-CS" dirty="0"/>
          </a:p>
          <a:p>
            <a:r>
              <a:rPr lang="sr-Latn-CS" dirty="0"/>
              <a:t>Dvostruka kontrola: i ocenjivača i ispitanika</a:t>
            </a:r>
          </a:p>
          <a:p>
            <a:r>
              <a:rPr lang="sr-Latn-CS" dirty="0"/>
              <a:t>Povezivanje kvalitativne i kvantitativne analize (posteje sličniji Roršahu u pogledu obrade odgovora)</a:t>
            </a:r>
          </a:p>
          <a:p>
            <a:pPr lvl="1"/>
            <a:endParaRPr lang="en-US" sz="2200" dirty="0" smtClean="0"/>
          </a:p>
        </p:txBody>
      </p:sp>
    </p:spTree>
    <p:extLst>
      <p:ext uri="{BB962C8B-B14F-4D97-AF65-F5344CB8AC3E}">
        <p14:creationId xmlns:p14="http://schemas.microsoft.com/office/powerpoint/2010/main" val="23354881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1413</TotalTime>
  <Words>4057</Words>
  <Application>Microsoft Office PowerPoint</Application>
  <PresentationFormat>On-screen Show (4:3)</PresentationFormat>
  <Paragraphs>311</Paragraphs>
  <Slides>45</Slides>
  <Notes>10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Adjacency</vt:lpstr>
      <vt:lpstr> Test nedovršenih rečenica- TNR </vt:lpstr>
      <vt:lpstr>     Test nedovršenih rečenica-TNR </vt:lpstr>
      <vt:lpstr>Test nedovršenih rečenica-TNR </vt:lpstr>
      <vt:lpstr>Test nedovršenih rečenica</vt:lpstr>
      <vt:lpstr>                        TNR-istorija</vt:lpstr>
      <vt:lpstr>TNR</vt:lpstr>
      <vt:lpstr>TNR</vt:lpstr>
      <vt:lpstr>Modifikacije beogradske verzije</vt:lpstr>
      <vt:lpstr>Inovacije beogradske revizije</vt:lpstr>
      <vt:lpstr>Predmet procene</vt:lpstr>
      <vt:lpstr>Životna tema</vt:lpstr>
      <vt:lpstr>Životna tema</vt:lpstr>
      <vt:lpstr>Životna tema</vt:lpstr>
      <vt:lpstr>Personalni stav</vt:lpstr>
      <vt:lpstr>OPIS instrumenata TNR/mod</vt:lpstr>
      <vt:lpstr>Životne teme TNR/mod</vt:lpstr>
      <vt:lpstr>Inventar personalnih stavova IPS/110</vt:lpstr>
      <vt:lpstr>Kontrolne skale na IPS/110</vt:lpstr>
      <vt:lpstr>Zadavanje i redosled </vt:lpstr>
      <vt:lpstr>Zadavanje TNR</vt:lpstr>
      <vt:lpstr>Uputstvo za zadavanje TNR/mod</vt:lpstr>
      <vt:lpstr>Uputstvo za zadavanje IPS/110</vt:lpstr>
      <vt:lpstr>Ocenjivanje odgovora na TNR-u</vt:lpstr>
      <vt:lpstr>Ocenjivanje TNR-a</vt:lpstr>
      <vt:lpstr>Ocenjivanje odgovora na TNR-u</vt:lpstr>
      <vt:lpstr>Ocenjivanje IPS/110</vt:lpstr>
      <vt:lpstr>Grafičko prikazivanje</vt:lpstr>
      <vt:lpstr>ANALIZA rezultata</vt:lpstr>
      <vt:lpstr>Hijerarhijsko uopštavanje rezultata na oba testa</vt:lpstr>
      <vt:lpstr>KVALITATIVNA ANALIZA</vt:lpstr>
      <vt:lpstr>Faze obrade</vt:lpstr>
      <vt:lpstr>Dobiti od inovacija beogradske revizije TNR-a</vt:lpstr>
      <vt:lpstr> Provera hipoteze o projektovanju</vt:lpstr>
      <vt:lpstr>Provera „projektovanosti“</vt:lpstr>
      <vt:lpstr>  Relevantnost  kliničkog materijala</vt:lpstr>
      <vt:lpstr>    TNR- obrada i interpretacija</vt:lpstr>
      <vt:lpstr>Faze obrade TNR</vt:lpstr>
      <vt:lpstr>Interpretacija TNR</vt:lpstr>
      <vt:lpstr>   TNR – interpretacija stavova  u tri koraka</vt:lpstr>
      <vt:lpstr>Skala za klasifikaciju vektora stavova </vt:lpstr>
      <vt:lpstr>    Interpretativni rezimei za svaki stav</vt:lpstr>
      <vt:lpstr>Prednosti/nedostaci interpretativnih modela</vt:lpstr>
      <vt:lpstr> Integrativni   model  rezimea  TNR </vt:lpstr>
      <vt:lpstr>          TNR - slabe strane</vt:lpstr>
      <vt:lpstr>                TNR - dobre strane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Neke specificnosti I predrasude u psihoth. P(L)A</dc:title>
  <dc:creator>Vlada B.</dc:creator>
  <cp:lastModifiedBy>Windows User</cp:lastModifiedBy>
  <cp:revision>160</cp:revision>
  <dcterms:created xsi:type="dcterms:W3CDTF">2008-10-12T09:38:34Z</dcterms:created>
  <dcterms:modified xsi:type="dcterms:W3CDTF">2022-05-04T12:04:09Z</dcterms:modified>
</cp:coreProperties>
</file>