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66" autoAdjust="0"/>
  </p:normalViewPr>
  <p:slideViewPr>
    <p:cSldViewPr>
      <p:cViewPr varScale="1">
        <p:scale>
          <a:sx n="76" d="100"/>
          <a:sy n="76" d="100"/>
        </p:scale>
        <p:origin x="1026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r-Latn-C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A4C8CC9-C5C3-40A6-B8E2-22543705C3C3}" type="datetimeFigureOut">
              <a:rPr lang="sr-Latn-CS" smtClean="0"/>
              <a:pPr/>
              <a:t>17.11.2025.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r-Latn-C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65290AF-A87B-42E9-AFB4-3F8312C3EDC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140968"/>
            <a:ext cx="8363272" cy="352839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endParaRPr lang="sr-Latn-C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Životni ciklus</a:t>
            </a:r>
            <a:endParaRPr lang="sr-Latn-C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26BFB-618D-74A3-4A51-4D2863F5A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Životni ciklus</a:t>
            </a:r>
            <a:endParaRPr lang="sr-Latn-R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AB75D-77BD-798E-50EE-2772C55E831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hr-HR" b="1" dirty="0"/>
              <a:t>Periodizacija ljudskog razvoja-  životni ciklus (kontinuitet vs. diskontinuitet; kvantitativne vs. kvalitativne promene)</a:t>
            </a:r>
          </a:p>
          <a:p>
            <a:pPr>
              <a:buFont typeface="Arial" pitchFamily="34" charset="0"/>
              <a:buChar char="•"/>
            </a:pPr>
            <a:r>
              <a:rPr lang="hr-HR" b="1" dirty="0"/>
              <a:t>Faktori uticaja na periodizaciju</a:t>
            </a:r>
          </a:p>
          <a:p>
            <a:pPr>
              <a:buFont typeface="Arial" pitchFamily="34" charset="0"/>
              <a:buChar char="•"/>
            </a:pPr>
            <a:r>
              <a:rPr lang="hr-HR" b="1" dirty="0"/>
              <a:t>Faze životnog ciklusa</a:t>
            </a:r>
          </a:p>
          <a:p>
            <a:pPr>
              <a:buFont typeface="Arial" pitchFamily="34" charset="0"/>
              <a:buChar char="•"/>
            </a:pPr>
            <a:r>
              <a:rPr lang="hr-HR" b="1" dirty="0"/>
              <a:t>Nove faze?</a:t>
            </a:r>
          </a:p>
          <a:p>
            <a:pPr>
              <a:buFont typeface="Arial" pitchFamily="34" charset="0"/>
              <a:buChar char="•"/>
            </a:pPr>
            <a:r>
              <a:rPr lang="hr-HR" b="1" dirty="0"/>
              <a:t>Sistemsko-ekološka perspektiva</a:t>
            </a:r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b="1" dirty="0" err="1"/>
              <a:t>Poklapanje</a:t>
            </a:r>
            <a:r>
              <a:rPr lang="en-US" b="1" dirty="0"/>
              <a:t> </a:t>
            </a:r>
            <a:r>
              <a:rPr lang="en-US" b="1" dirty="0" err="1"/>
              <a:t>individualnih</a:t>
            </a:r>
            <a:r>
              <a:rPr lang="en-US" b="1" dirty="0"/>
              <a:t> </a:t>
            </a:r>
            <a:r>
              <a:rPr lang="hr-HR" b="1" dirty="0"/>
              <a:t>i</a:t>
            </a:r>
            <a:r>
              <a:rPr lang="en-US" b="1" dirty="0"/>
              <a:t> </a:t>
            </a:r>
            <a:r>
              <a:rPr lang="en-US" b="1" dirty="0" err="1"/>
              <a:t>porodi</a:t>
            </a:r>
            <a:r>
              <a:rPr lang="hr-HR" b="1" dirty="0"/>
              <a:t>čnih </a:t>
            </a:r>
            <a:r>
              <a:rPr lang="en-US" b="1" dirty="0" err="1"/>
              <a:t>faza</a:t>
            </a:r>
            <a:r>
              <a:rPr lang="hr-HR" b="1" dirty="0"/>
              <a:t> -</a:t>
            </a:r>
            <a:r>
              <a:rPr lang="en-US" b="1" dirty="0"/>
              <a:t> </a:t>
            </a:r>
            <a:r>
              <a:rPr lang="en-US" b="1" dirty="0" err="1"/>
              <a:t>socijaln</a:t>
            </a:r>
            <a:r>
              <a:rPr lang="hr-HR" b="1" dirty="0"/>
              <a:t>e</a:t>
            </a:r>
            <a:r>
              <a:rPr lang="en-US" b="1" dirty="0"/>
              <a:t> </a:t>
            </a:r>
            <a:r>
              <a:rPr lang="en-US" b="1" dirty="0" err="1"/>
              <a:t>ulog</a:t>
            </a:r>
            <a:r>
              <a:rPr lang="hr-HR" b="1" dirty="0"/>
              <a:t>e</a:t>
            </a:r>
            <a:r>
              <a:rPr lang="en-US" b="1" dirty="0"/>
              <a:t>,</a:t>
            </a:r>
            <a:endParaRPr lang="hr-HR" b="1" dirty="0"/>
          </a:p>
          <a:p>
            <a:pPr>
              <a:buFont typeface="Arial" pitchFamily="34" charset="0"/>
              <a:buChar char="•"/>
            </a:pPr>
            <a:r>
              <a:rPr lang="hr-HR" b="1" dirty="0"/>
              <a:t>Karakteristike periodizacije- početak</a:t>
            </a:r>
            <a:r>
              <a:rPr lang="en-US" b="1" dirty="0"/>
              <a:t>, </a:t>
            </a:r>
            <a:r>
              <a:rPr lang="hr-HR" b="1" dirty="0"/>
              <a:t> kraj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hr-HR" b="1" dirty="0"/>
              <a:t>trajanje</a:t>
            </a:r>
            <a:r>
              <a:rPr lang="en-US" b="1" dirty="0"/>
              <a:t> faze</a:t>
            </a:r>
            <a:endParaRPr lang="hr-HR" b="1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1438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  </a:t>
            </a:r>
            <a:r>
              <a:rPr lang="hr-HR" sz="4400" b="1" dirty="0">
                <a:solidFill>
                  <a:schemeClr val="accent1"/>
                </a:solidFill>
              </a:rPr>
              <a:t>Faze životnog ciklusa</a:t>
            </a:r>
            <a:endParaRPr lang="sr-Latn-CS" sz="4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9592" y="1714488"/>
            <a:ext cx="7744374" cy="48828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3200" b="1" dirty="0"/>
              <a:t>Sedam perioda od začeća do smrti:</a:t>
            </a:r>
          </a:p>
          <a:p>
            <a:pPr>
              <a:buNone/>
            </a:pPr>
            <a:endParaRPr lang="hr-HR" sz="3200" b="1" dirty="0"/>
          </a:p>
          <a:p>
            <a:r>
              <a:rPr lang="hr-HR" sz="3200" dirty="0"/>
              <a:t>prenatalni period - meseci od začeća do rođenja</a:t>
            </a:r>
          </a:p>
          <a:p>
            <a:r>
              <a:rPr lang="hr-HR" sz="3200" dirty="0"/>
              <a:t>odojaštvo – prva godina života do 2.</a:t>
            </a:r>
            <a:r>
              <a:rPr lang="en-US" sz="3200" dirty="0"/>
              <a:t>5</a:t>
            </a:r>
            <a:r>
              <a:rPr lang="hr-HR" sz="3200" dirty="0"/>
              <a:t> godine</a:t>
            </a:r>
          </a:p>
          <a:p>
            <a:r>
              <a:rPr lang="hr-HR" sz="3200" dirty="0"/>
              <a:t>rano detinjstvo- 2.5 - 6. godine</a:t>
            </a:r>
          </a:p>
          <a:p>
            <a:r>
              <a:rPr lang="hr-HR" sz="3200" dirty="0"/>
              <a:t>srednje detinjstvo- 6-12. godine</a:t>
            </a:r>
          </a:p>
          <a:p>
            <a:r>
              <a:rPr lang="hr-HR" sz="3200" dirty="0"/>
              <a:t>adolescencija- 12-19</a:t>
            </a:r>
            <a:r>
              <a:rPr lang="en-US" sz="3200" dirty="0"/>
              <a:t>?</a:t>
            </a:r>
            <a:r>
              <a:rPr lang="hr-HR" sz="3200" dirty="0"/>
              <a:t>. godine</a:t>
            </a:r>
          </a:p>
          <a:p>
            <a:r>
              <a:rPr lang="hr-HR" sz="3200" dirty="0"/>
              <a:t>zrelo doba- 19</a:t>
            </a:r>
            <a:r>
              <a:rPr lang="en-US" sz="3200" dirty="0"/>
              <a:t> (21, pa i vi</a:t>
            </a:r>
            <a:r>
              <a:rPr lang="sr-Latn-RS" sz="3200" dirty="0"/>
              <a:t>še)</a:t>
            </a:r>
            <a:r>
              <a:rPr lang="hr-HR" sz="3200" dirty="0"/>
              <a:t>-</a:t>
            </a:r>
            <a:r>
              <a:rPr lang="en-US" sz="3200" dirty="0"/>
              <a:t> </a:t>
            </a:r>
            <a:r>
              <a:rPr lang="hr-HR" sz="3200" dirty="0"/>
              <a:t>65.godine</a:t>
            </a:r>
          </a:p>
          <a:p>
            <a:r>
              <a:rPr lang="hr-HR" sz="3200" dirty="0"/>
              <a:t>doba starosti- 65 (manje ili više?)- do smrti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772400" cy="911024"/>
          </a:xfrm>
        </p:spPr>
        <p:txBody>
          <a:bodyPr>
            <a:normAutofit fontScale="90000"/>
          </a:bodyPr>
          <a:lstStyle/>
          <a:p>
            <a:pPr algn="ctr"/>
            <a:br>
              <a:rPr lang="hr-HR" b="1" dirty="0"/>
            </a:br>
            <a:br>
              <a:rPr lang="sr-Latn-CS" dirty="0"/>
            </a:br>
            <a:r>
              <a:rPr lang="sr-Latn-CS" dirty="0"/>
              <a:t>    </a:t>
            </a:r>
            <a:br>
              <a:rPr lang="sr-Latn-CS" dirty="0"/>
            </a:br>
            <a:br>
              <a:rPr lang="sr-Latn-CS" dirty="0"/>
            </a:br>
            <a:br>
              <a:rPr lang="hr-HR" sz="5400" dirty="0">
                <a:solidFill>
                  <a:schemeClr val="tx1"/>
                </a:solidFill>
                <a:latin typeface="Arial" pitchFamily="34" charset="0"/>
              </a:rPr>
            </a:br>
            <a:br>
              <a:rPr lang="hr-HR" sz="5400" dirty="0">
                <a:solidFill>
                  <a:schemeClr val="tx1"/>
                </a:solidFill>
                <a:latin typeface="Arial" pitchFamily="34" charset="0"/>
              </a:rPr>
            </a:br>
            <a:br>
              <a:rPr lang="hr-HR" sz="5400" dirty="0">
                <a:solidFill>
                  <a:schemeClr val="tx1"/>
                </a:solidFill>
                <a:latin typeface="Arial" pitchFamily="34" charset="0"/>
              </a:rPr>
            </a:br>
            <a:r>
              <a:rPr lang="hr-HR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hr-HR" b="1" dirty="0">
                <a:solidFill>
                  <a:schemeClr val="accent1"/>
                </a:solidFill>
                <a:latin typeface="Arial" pitchFamily="34" charset="0"/>
                <a:ea typeface="Times New Roman" pitchFamily="18" charset="0"/>
              </a:rPr>
              <a:t>Stadijumi razvoja </a:t>
            </a:r>
            <a:endParaRPr lang="sr-Latn-CS" dirty="0">
              <a:solidFill>
                <a:schemeClr val="accent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74864422"/>
              </p:ext>
            </p:extLst>
          </p:nvPr>
        </p:nvGraphicFramePr>
        <p:xfrm>
          <a:off x="467545" y="1268760"/>
          <a:ext cx="8136905" cy="5333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7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7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7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06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Konvencionalni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Pijaže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Frojd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Erikson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</a:rPr>
                        <a:t>Vigotski</a:t>
                      </a:r>
                      <a:endParaRPr lang="sr-Latn-C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odojaštvo 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(rođenje –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1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senzomotorni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oralni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poverenje vs. nepoverenje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privrženost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odojaštvo 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2 ½)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analni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autonomija vs. stid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privrženost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rano detinjstvo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 (2 ½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6)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preoperacionalni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falusni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inicijativa vs. krivica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igra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srednje detinjstvo (6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12)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konkretne operacije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latencija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marljivost vs. inferiornost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učenje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dolescencija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 (12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aseline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19)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formalne operacije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genitalni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identitet vs. zbrka uloga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vršnjačka aktivnost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zrelo doba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baseline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aseline="0" dirty="0" err="1">
                          <a:latin typeface="Times New Roman"/>
                          <a:ea typeface="Times New Roman"/>
                        </a:rPr>
                        <a:t>mladje</a:t>
                      </a:r>
                      <a:endParaRPr lang="hr-HR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(19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?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intimnost vs. izolacija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zrelo doba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starije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65)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proizvodnost vs. stagnacija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rad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065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starije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</a:rPr>
                        <a:t> doba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(65 – smrt)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</a:rPr>
                        <a:t>integritet vs. očaj</a:t>
                      </a:r>
                      <a:endParaRPr lang="sr-Latn-C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teoretisanje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363272" cy="850106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>
                <a:solidFill>
                  <a:schemeClr val="accent1"/>
                </a:solidFill>
              </a:rPr>
              <a:t>B</a:t>
            </a:r>
            <a:r>
              <a:rPr lang="en-US" sz="3600" b="1" dirty="0" err="1">
                <a:solidFill>
                  <a:schemeClr val="accent1"/>
                </a:solidFill>
              </a:rPr>
              <a:t>io</a:t>
            </a:r>
            <a:r>
              <a:rPr lang="en-US" sz="3600" b="1" dirty="0">
                <a:solidFill>
                  <a:schemeClr val="accent1"/>
                </a:solidFill>
              </a:rPr>
              <a:t>-</a:t>
            </a:r>
            <a:r>
              <a:rPr lang="sr-Latn-RS" sz="3600" b="1" dirty="0">
                <a:solidFill>
                  <a:schemeClr val="accent1"/>
                </a:solidFill>
              </a:rPr>
              <a:t>psiho-</a:t>
            </a:r>
            <a:r>
              <a:rPr lang="en-US" sz="3600" b="1" dirty="0" err="1">
                <a:solidFill>
                  <a:schemeClr val="accent1"/>
                </a:solidFill>
              </a:rPr>
              <a:t>soci</a:t>
            </a:r>
            <a:r>
              <a:rPr lang="sr-Latn-RS" sz="3600" b="1" dirty="0">
                <a:solidFill>
                  <a:schemeClr val="accent1"/>
                </a:solidFill>
              </a:rPr>
              <a:t>jalni </a:t>
            </a:r>
            <a:r>
              <a:rPr lang="en-US" sz="3600" b="1" dirty="0" err="1">
                <a:solidFill>
                  <a:schemeClr val="accent1"/>
                </a:solidFill>
              </a:rPr>
              <a:t>preokreti</a:t>
            </a:r>
            <a:r>
              <a:rPr lang="en-US" sz="3600" b="1" dirty="0">
                <a:solidFill>
                  <a:schemeClr val="accent1"/>
                </a:solidFill>
              </a:rPr>
              <a:t> u </a:t>
            </a:r>
            <a:r>
              <a:rPr lang="en-US" sz="3600" b="1" dirty="0" err="1">
                <a:solidFill>
                  <a:schemeClr val="accent1"/>
                </a:solidFill>
              </a:rPr>
              <a:t>razvoju</a:t>
            </a:r>
            <a:endParaRPr lang="sr-Latn-CS" sz="36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3477223"/>
              </p:ext>
            </p:extLst>
          </p:nvPr>
        </p:nvGraphicFramePr>
        <p:xfrm>
          <a:off x="539551" y="760438"/>
          <a:ext cx="7992889" cy="6005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9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78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4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Razvojni period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Tačka preokreta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Istaknute promene u trenutku preokreta 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i karakteristike stadijuma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7467">
                <a:tc>
                  <a:txBody>
                    <a:bodyPr/>
                    <a:lstStyle/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Prenatalni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period</a:t>
                      </a:r>
                      <a:endParaRPr lang="hr-HR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Rano odojaštvo 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(rođenje –2 ½ meseca)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srednje odojaštvo 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(2 ½ -9 meseci)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kasno odojaštvo 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(9-30 meseci)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rano detinjstvo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 (2 ½ - 6 god)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srednje detinjstvo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 (6-12 god)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dolescencija 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(12-19 god)</a:t>
                      </a: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Z</a:t>
                      </a: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relost (19+  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Začeće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Rođenje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2 ½ meseca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7 – 9 meseci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24-30 meseci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5-7 godina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11-12 godina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en-US" sz="1600" i="1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1" dirty="0">
                          <a:latin typeface="Times New Roman"/>
                          <a:ea typeface="Times New Roman"/>
                        </a:rPr>
                        <a:t>19-21 godine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</a:rPr>
                        <a:t>Formiranje osnovnih organa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Prelazak na život van utrobe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Socijalni osmeh; novi kvalitet majčinskog osećanja</a:t>
                      </a: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Razvoj pamćenja i semzomotornih sposobnosti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Zabrinutost zbog novina; strah od stranaca; vezivanje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Simboličko mišljenje; izdvijena svest o sebi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Gramatički jezik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Upadljivo nejednaki nivoi postignuća; polni identitet; sociodramska igra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Odgovornost za zadatke van nadzora odraslih; 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Aktivnost vršnjačke grupe; igre sa pravilima; 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Polno sazrevanje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Polno orijentisana socijalna aktivnost;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ormalno mišljenje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hr-HR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Integracija identiteta; 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hr-HR" sz="1600" i="0" dirty="0">
                          <a:latin typeface="Times New Roman"/>
                          <a:ea typeface="Times New Roman"/>
                        </a:rPr>
                        <a:t>Preokret ka primarnoj odgovornosti prema sebi i podizanje sledeće generacije</a:t>
                      </a:r>
                      <a:endParaRPr lang="sr-Latn-CS" sz="1600" i="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1363</TotalTime>
  <Words>430</Words>
  <Application>Microsoft Office PowerPoint</Application>
  <PresentationFormat>On-screen Show (4:3)</PresentationFormat>
  <Paragraphs>150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Franklin Gothic Book</vt:lpstr>
      <vt:lpstr>Perpetua</vt:lpstr>
      <vt:lpstr>Times New Roman</vt:lpstr>
      <vt:lpstr>Wingdings 2</vt:lpstr>
      <vt:lpstr>Equity</vt:lpstr>
      <vt:lpstr>Životni ciklus</vt:lpstr>
      <vt:lpstr>Životni ciklus</vt:lpstr>
      <vt:lpstr>  Faze životnog ciklusa</vt:lpstr>
      <vt:lpstr>            Stadijumi razvoja </vt:lpstr>
      <vt:lpstr>Bio-psiho-socijalni preokreti u razvoju</vt:lpstr>
    </vt:vector>
  </TitlesOfParts>
  <Company>Samostalni zanatlija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RAZVOJNA PSIHOLOGIJA</dc:title>
  <dc:creator>Stefan Ignjatovic</dc:creator>
  <cp:lastModifiedBy>Tamara Dzamonja Ignjatovic</cp:lastModifiedBy>
  <cp:revision>109</cp:revision>
  <dcterms:created xsi:type="dcterms:W3CDTF">2009-10-07T08:04:06Z</dcterms:created>
  <dcterms:modified xsi:type="dcterms:W3CDTF">2025-11-17T21:10:37Z</dcterms:modified>
</cp:coreProperties>
</file>