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63" r:id="rId2"/>
    <p:sldId id="264" r:id="rId3"/>
    <p:sldId id="301" r:id="rId4"/>
    <p:sldId id="265" r:id="rId5"/>
    <p:sldId id="266" r:id="rId6"/>
    <p:sldId id="289" r:id="rId7"/>
    <p:sldId id="310" r:id="rId8"/>
    <p:sldId id="311" r:id="rId9"/>
    <p:sldId id="309" r:id="rId10"/>
    <p:sldId id="291" r:id="rId11"/>
    <p:sldId id="275" r:id="rId12"/>
    <p:sldId id="271" r:id="rId13"/>
    <p:sldId id="272" r:id="rId14"/>
    <p:sldId id="270" r:id="rId15"/>
    <p:sldId id="273" r:id="rId16"/>
    <p:sldId id="274" r:id="rId17"/>
    <p:sldId id="296" r:id="rId18"/>
    <p:sldId id="297" r:id="rId19"/>
    <p:sldId id="298" r:id="rId20"/>
    <p:sldId id="294" r:id="rId21"/>
    <p:sldId id="304" r:id="rId22"/>
    <p:sldId id="305" r:id="rId23"/>
    <p:sldId id="307" r:id="rId24"/>
    <p:sldId id="306" r:id="rId25"/>
    <p:sldId id="312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51469118-0769-4CDD-B8E3-04EA815E7EED}">
          <p14:sldIdLst>
            <p14:sldId id="263"/>
            <p14:sldId id="264"/>
            <p14:sldId id="301"/>
            <p14:sldId id="265"/>
            <p14:sldId id="266"/>
            <p14:sldId id="289"/>
            <p14:sldId id="310"/>
            <p14:sldId id="311"/>
            <p14:sldId id="309"/>
            <p14:sldId id="291"/>
            <p14:sldId id="275"/>
            <p14:sldId id="271"/>
            <p14:sldId id="272"/>
            <p14:sldId id="270"/>
            <p14:sldId id="273"/>
            <p14:sldId id="274"/>
            <p14:sldId id="296"/>
            <p14:sldId id="297"/>
            <p14:sldId id="298"/>
            <p14:sldId id="294"/>
            <p14:sldId id="304"/>
            <p14:sldId id="305"/>
            <p14:sldId id="307"/>
            <p14:sldId id="306"/>
            <p14:sldId id="31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97" autoAdjust="0"/>
    <p:restoredTop sz="94660"/>
  </p:normalViewPr>
  <p:slideViewPr>
    <p:cSldViewPr>
      <p:cViewPr varScale="1">
        <p:scale>
          <a:sx n="69" d="100"/>
          <a:sy n="69" d="100"/>
        </p:scale>
        <p:origin x="1428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E0A6F2-F355-4A21-9D54-1935E41105BD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DBCFC1-EA70-48CA-BD19-30697C3BCA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461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400800" y="1219200"/>
            <a:ext cx="1905000" cy="4953000"/>
          </a:xfrm>
        </p:spPr>
        <p:txBody>
          <a:bodyPr>
            <a:normAutofit/>
          </a:bodyPr>
          <a:lstStyle/>
          <a:p>
            <a:r>
              <a:rPr lang="sr-Latn-RS" sz="2400" b="1" dirty="0" smtClean="0">
                <a:latin typeface="+mn-lt"/>
              </a:rPr>
              <a:t>ILUZIONIZAM BAROKNE UMETNOSTI</a:t>
            </a:r>
            <a:br>
              <a:rPr lang="sr-Latn-RS" sz="2400" b="1" dirty="0" smtClean="0">
                <a:latin typeface="+mn-lt"/>
              </a:rPr>
            </a:br>
            <a:r>
              <a:rPr lang="sr-Latn-RS" sz="2400" b="1" dirty="0" smtClean="0">
                <a:latin typeface="+mn-lt"/>
              </a:rPr>
              <a:t>06. IV 2020</a:t>
            </a:r>
            <a:r>
              <a:rPr lang="sr-Latn-RS" sz="2400" b="1" dirty="0" smtClean="0">
                <a:latin typeface="+mn-lt"/>
              </a:rPr>
              <a:t>.</a:t>
            </a:r>
            <a:r>
              <a:rPr lang="sr-Cyrl-RS" sz="2400" b="1" dirty="0" smtClean="0">
                <a:latin typeface="+mn-lt"/>
              </a:rPr>
              <a:t/>
            </a:r>
            <a:br>
              <a:rPr lang="sr-Cyrl-RS" sz="2400" b="1" dirty="0" smtClean="0">
                <a:latin typeface="+mn-lt"/>
              </a:rPr>
            </a:br>
            <a:r>
              <a:rPr lang="sr-Latn-RS" sz="2400" b="1" dirty="0" smtClean="0">
                <a:latin typeface="+mn-lt"/>
              </a:rPr>
              <a:t/>
            </a:r>
            <a:br>
              <a:rPr lang="sr-Latn-RS" sz="2400" b="1" dirty="0" smtClean="0">
                <a:latin typeface="+mn-lt"/>
              </a:rPr>
            </a:br>
            <a:r>
              <a:rPr lang="sr-Latn-RS" sz="2400" b="1" dirty="0" smtClean="0">
                <a:latin typeface="+mn-lt"/>
              </a:rPr>
              <a:t>prof. dr Saša </a:t>
            </a:r>
            <a:r>
              <a:rPr lang="sr-Latn-RS" sz="2400" b="1" dirty="0" smtClean="0">
                <a:latin typeface="+mn-lt"/>
              </a:rPr>
              <a:t>Brajović</a:t>
            </a:r>
            <a:r>
              <a:rPr lang="sr-Cyrl-RS" sz="2400" b="1" dirty="0" smtClean="0">
                <a:latin typeface="+mn-lt"/>
              </a:rPr>
              <a:t/>
            </a:r>
            <a:br>
              <a:rPr lang="sr-Cyrl-RS" sz="2400" b="1" dirty="0" smtClean="0">
                <a:latin typeface="+mn-lt"/>
              </a:rPr>
            </a:br>
            <a:r>
              <a:rPr lang="sr-Latn-RS" sz="2400" b="1" dirty="0">
                <a:latin typeface="+mn-lt"/>
              </a:rPr>
              <a:t>©</a:t>
            </a:r>
            <a:endParaRPr lang="en-US" sz="2400" b="1" dirty="0">
              <a:latin typeface="+mn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76200"/>
            <a:ext cx="5212080" cy="6715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5874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990600"/>
            <a:ext cx="845820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sr-Latn-CS" dirty="0" smtClean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sr-Latn-CS" dirty="0"/>
              <a:t>Anibale Karači </a:t>
            </a:r>
            <a:r>
              <a:rPr lang="sr-Latn-CS" dirty="0" smtClean="0"/>
              <a:t>je od 1597. do 1608. oslikao svod Galerije Farneze u palati Farneze (</a:t>
            </a:r>
            <a:r>
              <a:rPr lang="sr-Latn-CS" dirty="0"/>
              <a:t>koju smo obrađivali na 3. </a:t>
            </a:r>
            <a:r>
              <a:rPr lang="sr-Latn-CS" dirty="0" smtClean="0"/>
              <a:t>času Polovi </a:t>
            </a:r>
            <a:r>
              <a:rPr lang="sr-Latn-CS" dirty="0"/>
              <a:t>barokne umetnosti: barokni klasicizam</a:t>
            </a:r>
            <a:r>
              <a:rPr lang="sr-Latn-CS" dirty="0" smtClean="0"/>
              <a:t>). Na ovoj fresko dekoraciji on kombinuje tzv. kvadraturu </a:t>
            </a:r>
            <a:r>
              <a:rPr lang="sr-Latn-CS" dirty="0"/>
              <a:t>(</a:t>
            </a:r>
            <a:r>
              <a:rPr lang="sr-Latn-CS" i="1" dirty="0"/>
              <a:t>quadratura</a:t>
            </a:r>
            <a:r>
              <a:rPr lang="sr-Latn-CS" dirty="0"/>
              <a:t>) i tzv. prenete slike (</a:t>
            </a:r>
            <a:r>
              <a:rPr lang="sr-Latn-CS" i="1" dirty="0" smtClean="0"/>
              <a:t>quadri riportatti</a:t>
            </a:r>
            <a:r>
              <a:rPr lang="sr-Latn-CS" dirty="0" smtClean="0"/>
              <a:t>). Ovu kombinaciju on je naučio u rodnoj Bolonji</a:t>
            </a:r>
            <a:r>
              <a:rPr lang="sr-Latn-CS" dirty="0"/>
              <a:t>, velikom univerzitetskom </a:t>
            </a:r>
            <a:r>
              <a:rPr lang="sr-Latn-CS" dirty="0" smtClean="0"/>
              <a:t>i kulturnom centru </a:t>
            </a:r>
            <a:r>
              <a:rPr lang="sr-Latn-CS" dirty="0"/>
              <a:t>u kome se posebno izučavala matematika, i preneo u </a:t>
            </a:r>
            <a:r>
              <a:rPr lang="sr-Latn-CS" dirty="0" smtClean="0"/>
              <a:t>Rim. </a:t>
            </a:r>
            <a:r>
              <a:rPr lang="sr-Latn-CS" i="1" dirty="0"/>
              <a:t>Kvadratura</a:t>
            </a:r>
            <a:r>
              <a:rPr lang="sr-Latn-CS" dirty="0"/>
              <a:t> je perspektivni slikani </a:t>
            </a:r>
            <a:r>
              <a:rPr lang="sr-Latn-CS" dirty="0" smtClean="0"/>
              <a:t>sistem, zamišljen da se posmatra sa zemlje (tj. „odozgo nagore“, ital. </a:t>
            </a:r>
            <a:r>
              <a:rPr lang="sr-Latn-CS" i="1" dirty="0" smtClean="0"/>
              <a:t>di sotto in sù</a:t>
            </a:r>
            <a:r>
              <a:rPr lang="sr-Latn-CS" dirty="0" smtClean="0"/>
              <a:t>) koji imitira realnu </a:t>
            </a:r>
            <a:r>
              <a:rPr lang="sr-Latn-CS" dirty="0"/>
              <a:t>arhitekturu i arhitektonsku plastiku</a:t>
            </a:r>
            <a:r>
              <a:rPr lang="sr-Latn-CS" dirty="0" smtClean="0"/>
              <a:t>. </a:t>
            </a:r>
            <a:r>
              <a:rPr lang="sr-Latn-CS" i="1" dirty="0"/>
              <a:t>Preneta slika</a:t>
            </a:r>
            <a:r>
              <a:rPr lang="sr-Latn-CS" dirty="0"/>
              <a:t> rezervisana je za istorijske teme, i na njoj nema perspektivnih skraćenja</a:t>
            </a:r>
            <a:r>
              <a:rPr lang="sr-Latn-CS" dirty="0" smtClean="0"/>
              <a:t>. </a:t>
            </a:r>
            <a:r>
              <a:rPr lang="sr-Latn-CS" dirty="0"/>
              <a:t>Na freskama svoda Galerije Farneze naslikani pilastri, atlanti i karijatide, štukatura, „bronzani“ medaljoni, stvaraju gotovo potpunu obmanu oka: posmatraču u početku nije jasno šta je naslikano, šta „izvajano“; kada se oko navikne, postaje svesno da je dekoracija u celosti izvedena freskom</a:t>
            </a:r>
            <a:r>
              <a:rPr lang="sr-Latn-CS" dirty="0" smtClean="0"/>
              <a:t>.</a:t>
            </a:r>
          </a:p>
          <a:p>
            <a:pPr algn="just"/>
            <a:r>
              <a:rPr lang="sr-Latn-CS" dirty="0" smtClean="0"/>
              <a:t>Zahvaljujući </a:t>
            </a:r>
            <a:r>
              <a:rPr lang="sr-Latn-CS" dirty="0"/>
              <a:t>ugledu </a:t>
            </a:r>
            <a:r>
              <a:rPr lang="sr-Latn-CS" dirty="0" smtClean="0"/>
              <a:t>Karačijevih slika u </a:t>
            </a:r>
            <a:r>
              <a:rPr lang="sr-Latn-CS" dirty="0"/>
              <a:t>Palati Farneze, </a:t>
            </a:r>
            <a:r>
              <a:rPr lang="sr-Latn-CS" dirty="0" smtClean="0"/>
              <a:t>ovaj sistem slikane dekoracije postao je obrazac </a:t>
            </a:r>
            <a:r>
              <a:rPr lang="sr-Latn-CS" dirty="0"/>
              <a:t>oslikavanja </a:t>
            </a:r>
            <a:r>
              <a:rPr lang="sr-Latn-CS" dirty="0" smtClean="0"/>
              <a:t>palata, crkava </a:t>
            </a:r>
            <a:r>
              <a:rPr lang="sr-Latn-CS" dirty="0"/>
              <a:t>i </a:t>
            </a:r>
            <a:r>
              <a:rPr lang="sr-Latn-CS" dirty="0" smtClean="0"/>
              <a:t>drugih javnih </a:t>
            </a:r>
            <a:r>
              <a:rPr lang="sr-Latn-CS" dirty="0"/>
              <a:t>prostora tokom prve tri decenije 17. </a:t>
            </a:r>
            <a:r>
              <a:rPr lang="sr-Latn-CS" dirty="0" smtClean="0"/>
              <a:t>veka. Ponavljali su ga Karačijevi učenici koji </a:t>
            </a:r>
            <a:r>
              <a:rPr lang="sr-Latn-CS" dirty="0"/>
              <a:t>za njim iz Bolonje stižu u Rim</a:t>
            </a:r>
            <a:r>
              <a:rPr lang="sr-Latn-CS" dirty="0" smtClean="0"/>
              <a:t>, stvarajući tzv. bolonjski </a:t>
            </a:r>
            <a:r>
              <a:rPr lang="sr-Latn-CS" dirty="0"/>
              <a:t>klasicizam koji dominira na rimskoj umetničkoj </a:t>
            </a:r>
            <a:r>
              <a:rPr lang="sr-Latn-CS" dirty="0" smtClean="0"/>
              <a:t>sceni.</a:t>
            </a:r>
          </a:p>
          <a:p>
            <a:pPr algn="just"/>
            <a:r>
              <a:rPr lang="sr-Latn-CS" dirty="0" smtClean="0"/>
              <a:t>Ali, nakon tri decenije, kvadratura prestaje da bude popularna i traga se za novim rešenjima.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63629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28600"/>
            <a:ext cx="7955280" cy="651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1099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200" y="228600"/>
            <a:ext cx="9067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Latn-CS" dirty="0" smtClean="0"/>
              <a:t>Papa Urban </a:t>
            </a:r>
            <a:r>
              <a:rPr lang="sr-Latn-CS" dirty="0"/>
              <a:t>VIII, </a:t>
            </a:r>
            <a:r>
              <a:rPr lang="sr-Latn-CS" dirty="0" smtClean="0"/>
              <a:t>najznačajniji patron </a:t>
            </a:r>
            <a:r>
              <a:rPr lang="sr-Latn-CS" dirty="0"/>
              <a:t>barokne umetnosti, </a:t>
            </a:r>
            <a:r>
              <a:rPr lang="sr-Latn-CS" dirty="0" smtClean="0"/>
              <a:t>gradi porodičnu palatu Barberini (</a:t>
            </a:r>
            <a:r>
              <a:rPr lang="sr-Latn-CS" dirty="0"/>
              <a:t>Palazzo Barberini). </a:t>
            </a:r>
            <a:r>
              <a:rPr lang="sr-Latn-CS" dirty="0" smtClean="0"/>
              <a:t>Jedan od projektanata palate bio je Frančesko Boromini. Stepenište koje je projektovao, iako ne posebno visoko i strmo, veštim rešenjem udvajanja stubova i nagibom njihovih kapitela i arhitrava, deluje kao da se sliva, oblikujući spiralno i okolni prostor.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9700" y="1705928"/>
            <a:ext cx="6400800" cy="5000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3063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105400" y="675144"/>
            <a:ext cx="3429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CS" dirty="0"/>
              <a:t>Između dva krila palate Barberini nalazi se Veliki salon (</a:t>
            </a:r>
            <a:r>
              <a:rPr lang="sr-Latn-CS" i="1" dirty="0"/>
              <a:t>Gran Salone</a:t>
            </a:r>
            <a:r>
              <a:rPr lang="sr-Latn-CS" dirty="0"/>
              <a:t>) na čijem svodu </a:t>
            </a:r>
            <a:r>
              <a:rPr lang="sr-Latn-CS" dirty="0" smtClean="0"/>
              <a:t>je slikar Pietro </a:t>
            </a:r>
            <a:r>
              <a:rPr lang="sr-Latn-CS" dirty="0"/>
              <a:t>da Kortona </a:t>
            </a:r>
            <a:r>
              <a:rPr lang="sr-Latn-CS" dirty="0" smtClean="0"/>
              <a:t>1633-1639. naslikao fresku </a:t>
            </a:r>
            <a:r>
              <a:rPr lang="sr-Latn-CS" i="1" dirty="0" smtClean="0"/>
              <a:t>Trijumf </a:t>
            </a:r>
            <a:r>
              <a:rPr lang="sr-Latn-CS" i="1" dirty="0"/>
              <a:t>Božanske promisli</a:t>
            </a:r>
            <a:r>
              <a:rPr lang="sr-Latn-CS" dirty="0"/>
              <a:t> (poznata </a:t>
            </a:r>
            <a:r>
              <a:rPr lang="sr-Latn-CS" dirty="0" smtClean="0"/>
              <a:t>je i </a:t>
            </a:r>
            <a:r>
              <a:rPr lang="sr-Latn-CS" dirty="0"/>
              <a:t>pod kasnijim </a:t>
            </a:r>
            <a:r>
              <a:rPr lang="sr-Latn-CS" dirty="0" smtClean="0"/>
              <a:t>imenom </a:t>
            </a:r>
            <a:r>
              <a:rPr lang="sr-Latn-CS" i="1" dirty="0" smtClean="0"/>
              <a:t>Glorifikacija </a:t>
            </a:r>
            <a:r>
              <a:rPr lang="sr-Latn-CS" i="1" dirty="0"/>
              <a:t>vladavine Urbana VIII</a:t>
            </a:r>
            <a:r>
              <a:rPr lang="sr-Latn-CS" dirty="0" smtClean="0"/>
              <a:t>).</a:t>
            </a:r>
          </a:p>
          <a:p>
            <a:r>
              <a:rPr lang="sr-Latn-CS" dirty="0" smtClean="0"/>
              <a:t>Idejni tvorac slikanog programa (</a:t>
            </a:r>
            <a:r>
              <a:rPr lang="sr-Latn-CS" i="1" dirty="0"/>
              <a:t>concetto</a:t>
            </a:r>
            <a:r>
              <a:rPr lang="sr-Latn-CS" dirty="0"/>
              <a:t>) bio je najobrazovaniji čovek tadašnjeg Rima, papin sekretar i veliki kolekcionar antičke i onovremene umetnosti, Kasijano dal Poco.</a:t>
            </a:r>
            <a:endParaRPr lang="sr-Latn-CS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76200"/>
            <a:ext cx="4357545" cy="6583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924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486400" y="-3313"/>
            <a:ext cx="354584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Latn-CS" dirty="0" smtClean="0"/>
              <a:t>U </a:t>
            </a:r>
            <a:r>
              <a:rPr lang="sr-Latn-CS" dirty="0"/>
              <a:t>centru </a:t>
            </a:r>
            <a:r>
              <a:rPr lang="sr-Latn-CS" dirty="0" smtClean="0"/>
              <a:t>freske je naslikan grb </a:t>
            </a:r>
            <a:r>
              <a:rPr lang="sr-Latn-CS" dirty="0"/>
              <a:t>porodice </a:t>
            </a:r>
            <a:r>
              <a:rPr lang="sr-Latn-CS" dirty="0" smtClean="0"/>
              <a:t>Barberini – trijada velikih </a:t>
            </a:r>
            <a:r>
              <a:rPr lang="sr-Latn-CS" dirty="0"/>
              <a:t>pčela, okružena lovorovim vencem. Venac nose personifikacije teoloških vrlina: Vera (belo), Ljubav (crveno), Nada (zeleno). Iznad njih </a:t>
            </a:r>
            <a:r>
              <a:rPr lang="sr-Latn-CS" dirty="0" smtClean="0"/>
              <a:t>su personifikacije Religije (koja </a:t>
            </a:r>
            <a:r>
              <a:rPr lang="sr-Latn-CS" dirty="0"/>
              <a:t>nosi </a:t>
            </a:r>
            <a:r>
              <a:rPr lang="sr-Latn-CS" dirty="0" smtClean="0"/>
              <a:t>ključeve) i Rima (koja </a:t>
            </a:r>
            <a:r>
              <a:rPr lang="sr-Latn-CS" dirty="0"/>
              <a:t>nosi papsku </a:t>
            </a:r>
            <a:r>
              <a:rPr lang="sr-Latn-CS" dirty="0" smtClean="0"/>
              <a:t>tijaru), a ispod Besmrtnosti (sa </a:t>
            </a:r>
            <a:r>
              <a:rPr lang="sr-Latn-CS" dirty="0"/>
              <a:t>krunom od </a:t>
            </a:r>
            <a:r>
              <a:rPr lang="sr-Latn-CS" dirty="0" smtClean="0"/>
              <a:t>zvezda), kao i centralna figura Božanske promisli (sedi </a:t>
            </a:r>
            <a:r>
              <a:rPr lang="sr-Latn-CS" dirty="0"/>
              <a:t>na oblaku sa skiptrom u </a:t>
            </a:r>
            <a:r>
              <a:rPr lang="sr-Latn-CS" dirty="0" smtClean="0"/>
              <a:t>ruci). </a:t>
            </a:r>
            <a:r>
              <a:rPr lang="sr-Latn-CS" dirty="0"/>
              <a:t>Alegorijski tumačena, dekoracija ukazuje na papu Urbana </a:t>
            </a:r>
            <a:r>
              <a:rPr lang="sr-Latn-CS" dirty="0" smtClean="0"/>
              <a:t>VIII </a:t>
            </a:r>
            <a:r>
              <a:rPr lang="sr-Latn-CS" dirty="0"/>
              <a:t>koji ima tri </a:t>
            </a:r>
            <a:r>
              <a:rPr lang="sr-Latn-CS" dirty="0" smtClean="0"/>
              <a:t>krune – poetsku, papsku </a:t>
            </a:r>
            <a:r>
              <a:rPr lang="sr-Latn-CS" dirty="0"/>
              <a:t>i krunu besmrtnosti, čime se </a:t>
            </a:r>
            <a:r>
              <a:rPr lang="sr-Latn-CS" dirty="0" smtClean="0"/>
              <a:t>izražava predestiniranost njegovog </a:t>
            </a:r>
            <a:r>
              <a:rPr lang="sr-Latn-CS" dirty="0"/>
              <a:t>izbora za papu. </a:t>
            </a:r>
            <a:r>
              <a:rPr lang="sr-Latn-CS" dirty="0" smtClean="0"/>
              <a:t>Ovaj slikani alegorijski mehanizam uskoro će postati obrazac proslavljanja apsolutističkih monarhija (dekoracija Galerije ogladala u Luvru, koja proslavlja Luja XIV), ali i republikanskih uprava.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25816"/>
            <a:ext cx="4943475" cy="659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5227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638800" y="228600"/>
            <a:ext cx="304800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CS" sz="2000" dirty="0" smtClean="0"/>
              <a:t>Kombinujući </a:t>
            </a:r>
            <a:r>
              <a:rPr lang="sr-Latn-CS" sz="2000" dirty="0"/>
              <a:t>razne uticaje, </a:t>
            </a:r>
            <a:r>
              <a:rPr lang="sr-Latn-CS" sz="2000" dirty="0" smtClean="0"/>
              <a:t>Kortona </a:t>
            </a:r>
            <a:r>
              <a:rPr lang="sr-Latn-CS" sz="2000" dirty="0"/>
              <a:t>stvara jedinstvenu </a:t>
            </a:r>
            <a:r>
              <a:rPr lang="sr-Latn-CS" sz="2000" dirty="0" smtClean="0"/>
              <a:t>kompoziciju neograničene snage i iluziju dubokog i neprekidnog vazdušnog prostora. </a:t>
            </a:r>
            <a:r>
              <a:rPr lang="hr-HR" sz="2000" dirty="0" smtClean="0"/>
              <a:t>Iako je glavna kompozicija slikanom kvadraturom odvojena od četiri bočne mitološke scene, one su objedinjene istim plavim nebom u pozadini i figurama koje nesmetano prelaze preko, ili ispod te slikane bordure. Tako </a:t>
            </a:r>
            <a:r>
              <a:rPr lang="sr-Latn-CS" sz="2000" dirty="0" smtClean="0"/>
              <a:t>stvara </a:t>
            </a:r>
            <a:r>
              <a:rPr lang="sr-Latn-CS" sz="2000" dirty="0"/>
              <a:t>novo poglavlje </a:t>
            </a:r>
            <a:r>
              <a:rPr lang="sr-Latn-CS" sz="2000" dirty="0" smtClean="0"/>
              <a:t>slikane dekoracije</a:t>
            </a:r>
            <a:r>
              <a:rPr lang="sr-Latn-CS" sz="2000" dirty="0"/>
              <a:t>: </a:t>
            </a:r>
            <a:r>
              <a:rPr lang="sr-Latn-CS" sz="2000" dirty="0" smtClean="0"/>
              <a:t>umesto da razbija </a:t>
            </a:r>
            <a:r>
              <a:rPr lang="hr-HR" sz="2000" dirty="0" smtClean="0"/>
              <a:t>veliku </a:t>
            </a:r>
            <a:r>
              <a:rPr lang="hr-HR" sz="2000" dirty="0"/>
              <a:t>površinu svoda u </a:t>
            </a:r>
            <a:r>
              <a:rPr lang="hr-HR" sz="2000" dirty="0" smtClean="0"/>
              <a:t>odeljke </a:t>
            </a:r>
            <a:r>
              <a:rPr lang="hr-HR" sz="2000" dirty="0"/>
              <a:t>kao </a:t>
            </a:r>
            <a:r>
              <a:rPr lang="hr-HR" sz="2000" dirty="0" smtClean="0"/>
              <a:t>njegovi prethodnici, on stvara </a:t>
            </a:r>
            <a:r>
              <a:rPr lang="hr-HR" sz="2000" dirty="0"/>
              <a:t>veliki široki prostor pokriven jednom </a:t>
            </a:r>
            <a:r>
              <a:rPr lang="hr-HR" sz="2000" dirty="0" smtClean="0"/>
              <a:t>freskom.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9205"/>
            <a:ext cx="4343400" cy="6704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9943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181600" y="304800"/>
            <a:ext cx="35052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000" dirty="0" smtClean="0"/>
              <a:t>Barokni iluzionizam </a:t>
            </a:r>
            <a:r>
              <a:rPr lang="hr-HR" sz="2000" dirty="0"/>
              <a:t>oblikovan objedinjenjem slikarstva, skulpture, arhitekture, svetlosnih efekata, u potpunosti se ostvaruje u delima Đanlorenca Berninija.</a:t>
            </a:r>
            <a:endParaRPr lang="en-US" sz="2000" dirty="0"/>
          </a:p>
          <a:p>
            <a:r>
              <a:rPr lang="hr-HR" sz="2000" dirty="0" smtClean="0"/>
              <a:t>Na centru svoda kapele Kornaro u crkvi </a:t>
            </a:r>
            <a:r>
              <a:rPr lang="hr-HR" sz="2000" dirty="0"/>
              <a:t>Santa Maria della </a:t>
            </a:r>
            <a:r>
              <a:rPr lang="hr-HR" sz="2000" dirty="0" smtClean="0"/>
              <a:t>Vittoria naslikan je golub, simbol Svetog Duha, iz kojeg simbolično stremi svetlo. Naslikani </a:t>
            </a:r>
            <a:r>
              <a:rPr lang="hr-HR" sz="2000" dirty="0"/>
              <a:t>anđeli guraju oblake da </a:t>
            </a:r>
            <a:r>
              <a:rPr lang="hr-HR" sz="2000" dirty="0" smtClean="0"/>
              <a:t>bi svetlost mogla da prodre u </a:t>
            </a:r>
            <a:r>
              <a:rPr lang="hr-HR" sz="2000" dirty="0"/>
              <a:t>zemaljsku zonu, među </a:t>
            </a:r>
            <a:r>
              <a:rPr lang="hr-HR" sz="2000" dirty="0" smtClean="0"/>
              <a:t>vernike (</a:t>
            </a:r>
            <a:r>
              <a:rPr lang="hr-HR" sz="2000" dirty="0"/>
              <a:t>o </a:t>
            </a:r>
            <a:r>
              <a:rPr lang="hr-HR" sz="2000" dirty="0" smtClean="0"/>
              <a:t>načinu na koji je Bernini usmerio svetlost bilo je reči na prethodnom času: Svetlost </a:t>
            </a:r>
            <a:r>
              <a:rPr lang="hr-HR" sz="2000" dirty="0"/>
              <a:t>u baroknoj umetnosti</a:t>
            </a:r>
            <a:r>
              <a:rPr lang="hr-HR" sz="2000" dirty="0" smtClean="0"/>
              <a:t>).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76200"/>
            <a:ext cx="4985020" cy="6675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7359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0"/>
            <a:ext cx="85344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r-HR" sz="2000" dirty="0"/>
              <a:t>Slikane figure sada, po prvi put, prelaze preko granica </a:t>
            </a:r>
            <a:r>
              <a:rPr lang="hr-HR" sz="2000" dirty="0" smtClean="0"/>
              <a:t>freske, slivaju se preko svoda i okvira prozora i pretaču u štuko oblike. Ova </a:t>
            </a:r>
            <a:r>
              <a:rPr lang="hr-HR" sz="2000" dirty="0"/>
              <a:t>jedinstvena fuzija fresko maltera i štuka je bila </a:t>
            </a:r>
            <a:r>
              <a:rPr lang="hr-HR" sz="2000" dirty="0" smtClean="0"/>
              <a:t>novina. Kako je već tada zapisano, upotrebljena je da bi se postigla „veća </a:t>
            </a:r>
            <a:r>
              <a:rPr lang="hr-HR" sz="2000" dirty="0"/>
              <a:t>iluzija“. </a:t>
            </a:r>
            <a:r>
              <a:rPr lang="hr-HR" sz="2000" dirty="0" smtClean="0"/>
              <a:t>Slikane i štuko forme prodiru u arhitekturu, čime </a:t>
            </a:r>
            <a:r>
              <a:rPr lang="hr-HR" sz="2000" dirty="0"/>
              <a:t>se </a:t>
            </a:r>
            <a:r>
              <a:rPr lang="hr-HR" sz="2000" dirty="0" smtClean="0"/>
              <a:t>poriču granice između slikarstva, skulpture i arhitekture. Unutar </a:t>
            </a:r>
            <a:r>
              <a:rPr lang="hr-HR" sz="2000" dirty="0"/>
              <a:t>te, tehničke fuzije, dešava se ona idejna: mistično sjedinjenje duše sv. Tereze sa </a:t>
            </a:r>
            <a:r>
              <a:rPr lang="hr-HR" sz="2000" dirty="0" smtClean="0"/>
              <a:t>Bogom, a time i vernikove. </a:t>
            </a:r>
            <a:r>
              <a:rPr lang="hr-HR" sz="2000" dirty="0"/>
              <a:t>Dakle, fuzija svih umetnosti prati (objašnjava) onu konceptualnu.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2246769"/>
            <a:ext cx="5883129" cy="448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7354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029200" y="1066800"/>
            <a:ext cx="396240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 smtClean="0"/>
              <a:t>Berninijev </a:t>
            </a:r>
            <a:r>
              <a:rPr lang="hr-HR" dirty="0"/>
              <a:t>učenik Đanbatista </a:t>
            </a:r>
            <a:r>
              <a:rPr lang="hr-HR" dirty="0" smtClean="0"/>
              <a:t>Gauli (poznat </a:t>
            </a:r>
            <a:r>
              <a:rPr lang="hr-HR" dirty="0"/>
              <a:t>i </a:t>
            </a:r>
            <a:r>
              <a:rPr lang="hr-HR" dirty="0" smtClean="0"/>
              <a:t>pod nadimkom Bačičo) </a:t>
            </a:r>
            <a:r>
              <a:rPr lang="hr-HR" dirty="0"/>
              <a:t>1676. oslikao je svod i kupolu matične jezuitske crkve Il </a:t>
            </a:r>
            <a:r>
              <a:rPr lang="hr-HR" dirty="0" smtClean="0"/>
              <a:t>Ges</a:t>
            </a:r>
            <a:r>
              <a:rPr lang="sr-Latn-RS" dirty="0" smtClean="0"/>
              <a:t>ú (Il Đezu/Isus)</a:t>
            </a:r>
            <a:r>
              <a:rPr lang="hr-HR" dirty="0"/>
              <a:t> </a:t>
            </a:r>
            <a:r>
              <a:rPr lang="hr-HR" dirty="0" smtClean="0"/>
              <a:t>u Rimu.</a:t>
            </a:r>
          </a:p>
          <a:p>
            <a:r>
              <a:rPr lang="hr-HR" dirty="0" smtClean="0"/>
              <a:t>Tema freske svoda je </a:t>
            </a:r>
            <a:r>
              <a:rPr lang="hr-HR" i="1" dirty="0" smtClean="0"/>
              <a:t>Trijumf Hristovog imena</a:t>
            </a:r>
            <a:r>
              <a:rPr lang="hr-HR" dirty="0" smtClean="0"/>
              <a:t>. Freske </a:t>
            </a:r>
            <a:r>
              <a:rPr lang="hr-HR" dirty="0"/>
              <a:t>su u monumentalnoj skali realizovale Berninijev koncept kombinacije </a:t>
            </a:r>
            <a:r>
              <a:rPr lang="hr-HR" dirty="0" smtClean="0"/>
              <a:t>freske, štuka i arhitekture. </a:t>
            </a:r>
            <a:r>
              <a:rPr lang="hr-HR" dirty="0"/>
              <a:t>Sa zemlje je gotovo nemoguće otkriti šta je freska, šta štuko, a šta </a:t>
            </a:r>
            <a:r>
              <a:rPr lang="hr-HR" dirty="0" smtClean="0"/>
              <a:t>arhitektonska pozadina. Naslikane figure kao da se </a:t>
            </a:r>
            <a:r>
              <a:rPr lang="hr-HR" dirty="0"/>
              <a:t>survavaju prema posmatraču i, istovremeno, uznose ka nebu. Efekat </a:t>
            </a:r>
            <a:r>
              <a:rPr lang="hr-HR" dirty="0" smtClean="0"/>
              <a:t>je upotpunjen antitezom tame i svetlosti: izvorište svetlosti je natpis IHS, Hristov monogram. Svim tim rešenjima stvara se iluzija otvaranja neba verniku/posmatraču.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00"/>
            <a:ext cx="4572000" cy="6211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1050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85477"/>
            <a:ext cx="3915515" cy="66751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881933"/>
            <a:ext cx="3639904" cy="5852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5478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152400"/>
            <a:ext cx="8382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sr-Latn-RS" b="1" dirty="0" smtClean="0"/>
          </a:p>
          <a:p>
            <a:endParaRPr lang="sr-Latn-RS" b="1" dirty="0"/>
          </a:p>
          <a:p>
            <a:endParaRPr lang="sr-Latn-RS" b="1" dirty="0" smtClean="0"/>
          </a:p>
          <a:p>
            <a:r>
              <a:rPr lang="sr-Latn-RS" b="1" dirty="0" smtClean="0"/>
              <a:t>Obmana oka (</a:t>
            </a:r>
            <a:r>
              <a:rPr lang="sr-Latn-RS" b="1" i="1" dirty="0" smtClean="0"/>
              <a:t>trompe l’oeil</a:t>
            </a:r>
            <a:r>
              <a:rPr lang="sr-Latn-RS" b="1" dirty="0" smtClean="0"/>
              <a:t>)</a:t>
            </a:r>
            <a:endParaRPr lang="sr-Latn-RS" b="1" dirty="0"/>
          </a:p>
          <a:p>
            <a:endParaRPr lang="sr-Latn-RS" b="1" dirty="0"/>
          </a:p>
          <a:p>
            <a:r>
              <a:rPr lang="sr-Latn-RS" dirty="0" smtClean="0"/>
              <a:t>Iako se od antičkih vremena smatrao najuzvišenijim od svih čula, vid je, naročito u platonističkoj filozofiji, tumačen i kao izvor najvećih obmana uma.</a:t>
            </a:r>
            <a:endParaRPr lang="sr-Latn-RS" dirty="0"/>
          </a:p>
          <a:p>
            <a:r>
              <a:rPr lang="sr-Latn-RS" dirty="0" smtClean="0"/>
              <a:t>Plinije Stariji je u knjizi </a:t>
            </a:r>
            <a:r>
              <a:rPr lang="sr-Latn-RS" i="1" dirty="0" smtClean="0"/>
              <a:t>Istorija prirode </a:t>
            </a:r>
            <a:r>
              <a:rPr lang="sr-Latn-RS" dirty="0" smtClean="0"/>
              <a:t>(</a:t>
            </a:r>
            <a:r>
              <a:rPr lang="sr-Latn-RS" i="1" dirty="0" smtClean="0"/>
              <a:t>Historia naturalis</a:t>
            </a:r>
            <a:r>
              <a:rPr lang="sr-Latn-RS" dirty="0" smtClean="0"/>
              <a:t>) opisao takmičenje uglednih slikara Zeuksisa i Parazijusa. Zeuksis je tako verno naslikao grožđe da su ptice sletale na njegovu sliku, pokušavajući da ga kljucaju. Parazijus je potom naslikao zavesu, koja je prevarila čak i Zeuskisa, jer je pokušao da je povuče.</a:t>
            </a:r>
          </a:p>
          <a:p>
            <a:r>
              <a:rPr lang="sr-Latn-RS" dirty="0" smtClean="0"/>
              <a:t>Ovu anegdotu pominju neki renesansni i barokni traktati o umetnosti, podstičući slikare da oponašaju svoje klasične prethodnike.</a:t>
            </a:r>
          </a:p>
          <a:p>
            <a:r>
              <a:rPr lang="sr-Latn-RS" dirty="0" smtClean="0"/>
              <a:t>Francuski termin </a:t>
            </a:r>
            <a:r>
              <a:rPr lang="sr-Latn-RS" i="1" dirty="0"/>
              <a:t>t</a:t>
            </a:r>
            <a:r>
              <a:rPr lang="sr-Latn-RS" i="1" dirty="0" smtClean="0"/>
              <a:t>rompe l’oeil </a:t>
            </a:r>
            <a:r>
              <a:rPr lang="sr-Latn-RS" dirty="0" smtClean="0"/>
              <a:t>koristi se da opiše sve umetničke tehnike koje koriste optičku iluziju, a najčešće za slike koje, iako dvodimenzionalne, deluju kao trodimenzionalna stvarnost.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11771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2263" y="76200"/>
            <a:ext cx="851947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000" dirty="0" smtClean="0"/>
              <a:t>Početkom </a:t>
            </a:r>
            <a:r>
              <a:rPr lang="hr-HR" sz="2000" dirty="0"/>
              <a:t>poslednje decenije 17. veka </a:t>
            </a:r>
            <a:r>
              <a:rPr lang="hr-HR" sz="2000" dirty="0" smtClean="0"/>
              <a:t>slikar</a:t>
            </a:r>
            <a:r>
              <a:rPr lang="hr-HR" sz="2000" dirty="0"/>
              <a:t>, arhitekt, </a:t>
            </a:r>
            <a:r>
              <a:rPr lang="hr-HR" sz="2000" dirty="0" smtClean="0"/>
              <a:t>režiser svetih/ sakralnih drama i jezuitski monah Andrea Poco oslikao je svod crkve Svetog Ignacija (Sant’ Ignazio) u Rimu.</a:t>
            </a:r>
          </a:p>
          <a:p>
            <a:r>
              <a:rPr lang="sr-Latn-CS" sz="2000" dirty="0" smtClean="0"/>
              <a:t>Poco </a:t>
            </a:r>
            <a:r>
              <a:rPr lang="sr-Latn-CS" sz="2000" dirty="0"/>
              <a:t>vraća </a:t>
            </a:r>
            <a:r>
              <a:rPr lang="sr-Latn-CS" sz="2000" dirty="0" smtClean="0"/>
              <a:t>kvadraturu, dugo vremena doživljavanu kao staromodnu. Ali, Pocova kvadratura </a:t>
            </a:r>
            <a:r>
              <a:rPr lang="sr-Latn-CS" sz="2000" dirty="0"/>
              <a:t>po virtuoznosti prevazilazi sve dotadašnje. Kvadraturom </a:t>
            </a:r>
            <a:r>
              <a:rPr lang="sr-Latn-CS" sz="2000" dirty="0" smtClean="0"/>
              <a:t>on stvara iluziju da se iznad stvarne crkve penje nova, čime se obećana nebeska crkva otvara vernicima na zemlji.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263" y="2667000"/>
            <a:ext cx="8519474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0102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34000" y="1752600"/>
            <a:ext cx="379674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CS" sz="2000" dirty="0"/>
              <a:t>Na svodu je naslikana </a:t>
            </a:r>
            <a:r>
              <a:rPr lang="sr-Latn-CS" sz="2000" i="1" dirty="0"/>
              <a:t>Slava svetog Ignacija</a:t>
            </a:r>
            <a:r>
              <a:rPr lang="sr-Latn-CS" sz="2000" dirty="0"/>
              <a:t>. Zrak svetla polazi od </a:t>
            </a:r>
            <a:r>
              <a:rPr lang="sr-Latn-CS" sz="2000" dirty="0" smtClean="0"/>
              <a:t>Hrista, centra </a:t>
            </a:r>
            <a:r>
              <a:rPr lang="sr-Latn-CS" sz="2000" dirty="0"/>
              <a:t>slike, </a:t>
            </a:r>
            <a:r>
              <a:rPr lang="sr-Latn-CS" sz="2000" dirty="0" smtClean="0"/>
              <a:t>i širi se na sve strane. Svetlo, amblem božanske milosti, i u idejnom i u formalnom smislu objedinjuje celokupnu </a:t>
            </a:r>
            <a:r>
              <a:rPr lang="sr-Latn-CS" sz="2000" dirty="0"/>
              <a:t>strukturu freske</a:t>
            </a:r>
            <a:r>
              <a:rPr lang="sr-Latn-CS" sz="2000" dirty="0" smtClean="0"/>
              <a:t>.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0"/>
            <a:ext cx="47958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3897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152400"/>
            <a:ext cx="86735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CS" sz="2000" dirty="0" smtClean="0"/>
              <a:t>Dok prilazi oltarskom prostoru crkve, vernik/ posmatrač, čak i onaj današnji, naviknut na raznorazne „obmane oka“, ubeđen je da crkva ima kupolu.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270767"/>
            <a:ext cx="8229600" cy="5482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349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228600"/>
            <a:ext cx="836874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CS" sz="2000" dirty="0"/>
              <a:t>Iako izgleda kao prava, kupola „konstruisana“ nad ukrsnicom transepta i hora crkve ne postoji, ona je virtuelna, naslikana. Konstrukcija „kupole“ je savršeno izvedena, sa tako preciznim perspektivnim skraćenjima i rasporedom svetlosti, da </a:t>
            </a:r>
            <a:r>
              <a:rPr lang="sr-Latn-CS" sz="2000" dirty="0" smtClean="0"/>
              <a:t>stvara potpunu </a:t>
            </a:r>
            <a:r>
              <a:rPr lang="sr-Latn-CS" sz="2000" dirty="0"/>
              <a:t>iluziju</a:t>
            </a:r>
            <a:r>
              <a:rPr lang="sr-Latn-CS" sz="2000" dirty="0" smtClean="0"/>
              <a:t>.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3534" y="1552039"/>
            <a:ext cx="6583680" cy="4937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7533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5029200"/>
            <a:ext cx="836874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r-HR" sz="2000" dirty="0"/>
              <a:t>Pocovi pripremni crteži za freske na svodu i „kupoli” crkve Svetog Ignacija dokazuju </a:t>
            </a:r>
            <a:r>
              <a:rPr lang="hr-HR" sz="2000" dirty="0" smtClean="0"/>
              <a:t>njegovo ogromno </a:t>
            </a:r>
            <a:r>
              <a:rPr lang="hr-HR" sz="2000" dirty="0"/>
              <a:t>znanje iz oblasti nacrtne geometrije i optike.</a:t>
            </a:r>
          </a:p>
          <a:p>
            <a:pPr algn="just"/>
            <a:r>
              <a:rPr lang="hr-HR" sz="2000" dirty="0"/>
              <a:t>Poco je pisac traktata </a:t>
            </a:r>
            <a:r>
              <a:rPr lang="hr-HR" sz="2000" i="1" dirty="0"/>
              <a:t>Slikana i arhitektonska perspektiva</a:t>
            </a:r>
            <a:r>
              <a:rPr lang="hr-HR" sz="2000" dirty="0"/>
              <a:t> (</a:t>
            </a:r>
            <a:r>
              <a:rPr lang="hr-HR" sz="2000" i="1" dirty="0"/>
              <a:t>Perspectiva pictorum et architectorum</a:t>
            </a:r>
            <a:r>
              <a:rPr lang="hr-HR" sz="2000" dirty="0"/>
              <a:t>), koji je </a:t>
            </a:r>
            <a:r>
              <a:rPr lang="hr-HR" sz="2000" dirty="0" smtClean="0"/>
              <a:t>uskoro preveden </a:t>
            </a:r>
            <a:r>
              <a:rPr lang="hr-HR" sz="2000" dirty="0"/>
              <a:t>na mnoge </a:t>
            </a:r>
            <a:r>
              <a:rPr lang="hr-HR" sz="2000" dirty="0" smtClean="0"/>
              <a:t>evropske, ali i na kineski jezik.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28600"/>
            <a:ext cx="4206240" cy="42062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4597" y="762000"/>
            <a:ext cx="4632960" cy="3474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058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4343400"/>
            <a:ext cx="836874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CS" sz="2000" dirty="0" smtClean="0"/>
              <a:t>O ovim dekoracijama osnovni izvor je R</a:t>
            </a:r>
            <a:r>
              <a:rPr lang="sr-Latn-CS" sz="2000" dirty="0"/>
              <a:t>. </a:t>
            </a:r>
            <a:r>
              <a:rPr lang="sr-Latn-CS" sz="2000" dirty="0" smtClean="0"/>
              <a:t>Wittkower:</a:t>
            </a:r>
          </a:p>
          <a:p>
            <a:r>
              <a:rPr lang="sr-Latn-CS" sz="2000" dirty="0" smtClean="0"/>
              <a:t>o Karačijevom svodu u Galeriji Farneze i dekoracijama bolonjskih slikara: str. 46 i dalje. O Kortoninoj dekoraciji u palati Barberini: str. 165-166. O Berniniju bi trebalo pročitati celo poglavlje o njemu (izuzev arhitekture). O Gaulijevoj dekoraciji crkve Il Gesu: str. 219-200 </a:t>
            </a:r>
            <a:r>
              <a:rPr lang="sr-Latn-CS" sz="2000" dirty="0"/>
              <a:t>(205</a:t>
            </a:r>
            <a:r>
              <a:rPr lang="sr-Latn-CS" sz="2000" dirty="0" smtClean="0"/>
              <a:t>). O Pocovoj u crkvi Svetog Ignacija: str. 220</a:t>
            </a:r>
            <a:r>
              <a:rPr lang="sr-Latn-CS" sz="2000" dirty="0"/>
              <a:t>.</a:t>
            </a:r>
            <a:endParaRPr lang="en-US" sz="2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457200"/>
            <a:ext cx="5810250" cy="3248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4510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152400"/>
            <a:ext cx="8382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dirty="0" smtClean="0"/>
              <a:t>Plinije </a:t>
            </a:r>
            <a:r>
              <a:rPr lang="sr-Latn-RS" dirty="0"/>
              <a:t>Stariji u pomenutom delu, kao i Vitruvije u </a:t>
            </a:r>
            <a:r>
              <a:rPr lang="sr-Latn-RS" i="1" dirty="0"/>
              <a:t>Deset knjiga o arhitekturi</a:t>
            </a:r>
            <a:r>
              <a:rPr lang="sr-Latn-RS" dirty="0"/>
              <a:t>, zapisuju da su freske u antičkim rimskim vilama prikazivale predele koji su se </a:t>
            </a:r>
            <a:r>
              <a:rPr lang="sr-Latn-CS" dirty="0"/>
              <a:t>videli oko </a:t>
            </a:r>
            <a:r>
              <a:rPr lang="sr-Latn-CS" dirty="0" smtClean="0"/>
              <a:t>njih i </a:t>
            </a:r>
            <a:r>
              <a:rPr lang="sr-Latn-CS" dirty="0"/>
              <a:t>tako stvarale efekat „probijanja“ </a:t>
            </a:r>
            <a:r>
              <a:rPr lang="sr-Latn-CS" dirty="0" smtClean="0"/>
              <a:t>zida i </a:t>
            </a:r>
            <a:r>
              <a:rPr lang="sr-Latn-CS" dirty="0"/>
              <a:t>interakcije enterija i eksterijera. Sem pisanih izvora, i ostaci antičkih vila u </a:t>
            </a:r>
            <a:r>
              <a:rPr lang="sr-Latn-CS" dirty="0" smtClean="0"/>
              <a:t>blizini </a:t>
            </a:r>
            <a:r>
              <a:rPr lang="sr-Latn-CS" dirty="0"/>
              <a:t>Rima (kao i kasnije otkrivenih u Pompejima i Herkulanumu), svedočili su o ovoj vrsti iluzionističkih slikanih sistema.</a:t>
            </a:r>
          </a:p>
          <a:p>
            <a:r>
              <a:rPr lang="sr-Latn-CS" dirty="0" smtClean="0"/>
              <a:t>Dekoracija iz vila u Boskorealeu</a:t>
            </a:r>
            <a:r>
              <a:rPr lang="sr-Latn-CS" dirty="0"/>
              <a:t>, </a:t>
            </a:r>
            <a:r>
              <a:rPr lang="sr-Latn-CS" dirty="0" smtClean="0"/>
              <a:t>sredina </a:t>
            </a:r>
            <a:r>
              <a:rPr lang="sr-Latn-CS" dirty="0"/>
              <a:t>1. veka pre n. e</a:t>
            </a:r>
            <a:r>
              <a:rPr lang="sr-Latn-CS" dirty="0" smtClean="0"/>
              <a:t>.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514600"/>
            <a:ext cx="2543891" cy="38404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2517913"/>
            <a:ext cx="5762171" cy="384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5905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52400"/>
            <a:ext cx="88392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CS" dirty="0"/>
              <a:t>Renesansa je </a:t>
            </a:r>
            <a:r>
              <a:rPr lang="sr-Latn-CS" dirty="0" smtClean="0"/>
              <a:t>donela obnovu interesovanja za ovu vrstu slikarstva, zbog ukupnog ugleda antičke kulture. Izuzetan </a:t>
            </a:r>
            <a:r>
              <a:rPr lang="sr-Latn-CS" dirty="0"/>
              <a:t>primer je fresko-dekoracija </a:t>
            </a:r>
            <a:r>
              <a:rPr lang="sr-Latn-CS" dirty="0" smtClean="0"/>
              <a:t>koji je od 1465. do 1474. izveo Andrea Mantenja u </a:t>
            </a:r>
            <a:r>
              <a:rPr lang="sr-Latn-CS" i="1" dirty="0"/>
              <a:t>Camera degli Sposi</a:t>
            </a:r>
            <a:r>
              <a:rPr lang="sr-Latn-CS" dirty="0"/>
              <a:t> (Sobi mladenaca) u Vojvodskoj palati u </a:t>
            </a:r>
            <a:r>
              <a:rPr lang="sr-Latn-CS" dirty="0" smtClean="0"/>
              <a:t>Mantovi. </a:t>
            </a:r>
            <a:r>
              <a:rPr lang="sr-Latn-CS" dirty="0"/>
              <a:t>Slikar je na centru svoda sobe „otvorio“ </a:t>
            </a:r>
            <a:r>
              <a:rPr lang="sr-Latn-CS" dirty="0" smtClean="0"/>
              <a:t>okulus. Oštra skraćenja naslikane balustrade (ograde) i figura, kao i naslikano nebo sa oblacima, stvaraju iluziju stapanja prostora sobe i neba iznad nje.</a:t>
            </a:r>
            <a:endParaRPr lang="sr-Latn-CS" dirty="0" smtClean="0"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194560"/>
            <a:ext cx="3520442" cy="4572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828800"/>
            <a:ext cx="4067341" cy="4937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4180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34000" y="1981200"/>
            <a:ext cx="3429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sr-Latn-CS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sr-Latn-CS" dirty="0" smtClean="0"/>
              <a:t>U Vili </a:t>
            </a:r>
            <a:r>
              <a:rPr lang="sr-Latn-CS" dirty="0"/>
              <a:t>Farnezeni (podignutoj na mestu antičke vile</a:t>
            </a:r>
            <a:r>
              <a:rPr lang="sr-Latn-CS" dirty="0" smtClean="0"/>
              <a:t>) u Rimu, </a:t>
            </a:r>
            <a:r>
              <a:rPr lang="sr-Latn-CS" dirty="0"/>
              <a:t>koju su za bogatog bankara Agostina Kiđija oslikali Rafael i </a:t>
            </a:r>
            <a:r>
              <a:rPr lang="sr-Latn-CS" dirty="0" smtClean="0"/>
              <a:t>tim </a:t>
            </a:r>
            <a:r>
              <a:rPr lang="sr-Latn-CS" dirty="0"/>
              <a:t>dekoratera, nalazi se tzv. </a:t>
            </a:r>
            <a:r>
              <a:rPr lang="sr-Latn-CS" i="1" dirty="0"/>
              <a:t>Sala delle Prospettive</a:t>
            </a:r>
            <a:r>
              <a:rPr lang="sr-Latn-CS" dirty="0"/>
              <a:t> </a:t>
            </a:r>
            <a:r>
              <a:rPr lang="sr-Latn-CS" dirty="0" smtClean="0"/>
              <a:t>(Sala perspektive), </a:t>
            </a:r>
            <a:r>
              <a:rPr lang="sr-Latn-CS" dirty="0"/>
              <a:t>koju je oslikao Baldazare Peruci </a:t>
            </a:r>
            <a:r>
              <a:rPr lang="sr-Latn-CS" dirty="0" smtClean="0"/>
              <a:t>1515-1517. Freske prikazuju ono što se vidi sa prozora sobe – delove Rima, pa se </a:t>
            </a:r>
            <a:r>
              <a:rPr lang="sr-Latn-CS" dirty="0"/>
              <a:t>stvara iluzija „otvaranja“ zida, igra prirode i artificijelnog, utisak haromonije spoljnjeg i unutrašnjeg sveta.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85800"/>
            <a:ext cx="4729657" cy="576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8319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200" y="152400"/>
            <a:ext cx="89916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CS" dirty="0" smtClean="0"/>
              <a:t>Iluzija stapanja zemaljskog i nebeskog prostora u renesansnom fresko slikarstvu najizrazitije je ostvarena oko 1520. na slici Antonia Koređa </a:t>
            </a:r>
            <a:r>
              <a:rPr lang="sr-Latn-CS" i="1" dirty="0" smtClean="0"/>
              <a:t>Vaznesenje Bogorodičino</a:t>
            </a:r>
            <a:r>
              <a:rPr lang="sr-Latn-CS" dirty="0" smtClean="0"/>
              <a:t> u kupoli katedrale u Parmi. Mekim konturama, atmosferskim i svetlosnim efektima, kao i snažno skraćenim oblicima, Koređo stvara sistem koncentričnih prstenova i formira kontinuum posmatračevog i piktoralnog prostora. Sistem koji je kreirao neće imati sledbenike sledećih 100 godina, ali će veoma uticati na barokne slikare, naročito u kreiranju dekoracija kupola baroknih crkava.</a:t>
            </a:r>
            <a:endParaRPr lang="sr-Latn-CS" dirty="0" smtClean="0"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920" y="1900100"/>
            <a:ext cx="5852160" cy="4839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6800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33999" y="838200"/>
            <a:ext cx="3679731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sr-Latn-RS" dirty="0" smtClean="0"/>
          </a:p>
          <a:p>
            <a:pPr algn="just"/>
            <a:r>
              <a:rPr lang="sr-Latn-CS" b="1" dirty="0"/>
              <a:t>Barokni iluzionizam</a:t>
            </a:r>
          </a:p>
          <a:p>
            <a:pPr algn="just"/>
            <a:endParaRPr lang="sr-Latn-RS" dirty="0"/>
          </a:p>
          <a:p>
            <a:pPr algn="just"/>
            <a:r>
              <a:rPr lang="sr-Latn-RS" b="1" dirty="0"/>
              <a:t>Cilj ovog časa je da predstavi barokni iluzionizam, posebno u slikarstvu. Prethodno kratko podsećanje na prošlost će, nadam se, doprineti boljem razumevanju ove teme, a potrebno je naučiti barokni iluzionizam.</a:t>
            </a:r>
            <a:endParaRPr lang="en-US" b="1" dirty="0"/>
          </a:p>
          <a:p>
            <a:pPr algn="just"/>
            <a:endParaRPr lang="sr-Latn-RS" b="1" dirty="0"/>
          </a:p>
          <a:p>
            <a:pPr algn="just"/>
            <a:r>
              <a:rPr lang="sr-Latn-RS" dirty="0" smtClean="0"/>
              <a:t>Hodnik ispred palate Spada u Rimu, koji je projektovao jedan od najvećih, a po mnogima najznačajniji barokni arhitekt Frančesko Boromini, pokazuje kako se na malom prostoru i jednostavnim rešenjima kreira prostorna iluzija.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81000"/>
            <a:ext cx="4585689" cy="6126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9939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28600"/>
            <a:ext cx="89375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Latn-RS" dirty="0" smtClean="0"/>
              <a:t>Udvajanjem stubova i lukova koji ih povezuju, Boromini je stvorio iluziju monumentalnog koridora. U stvarnosti, on je kratak i nizak, kako pokazuje fotografija.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295400"/>
            <a:ext cx="6827520" cy="512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3752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381000"/>
            <a:ext cx="84582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sr-Latn-CS" b="1" dirty="0" smtClean="0"/>
          </a:p>
          <a:p>
            <a:pPr algn="just"/>
            <a:endParaRPr lang="sr-Latn-CS" b="1" dirty="0" smtClean="0"/>
          </a:p>
          <a:p>
            <a:pPr algn="just"/>
            <a:r>
              <a:rPr lang="sr-Latn-CS" b="1" dirty="0" smtClean="0"/>
              <a:t>Barokno iluzionističko slikarstvo</a:t>
            </a:r>
          </a:p>
          <a:p>
            <a:pPr algn="just"/>
            <a:endParaRPr lang="sr-Latn-CS" b="1" dirty="0" smtClean="0"/>
          </a:p>
          <a:p>
            <a:pPr algn="just"/>
            <a:r>
              <a:rPr lang="sr-Latn-CS" dirty="0"/>
              <a:t>Barokna vizuelna kultura težila je da poruši granice realnog sveta posmatrača i fiktivnog prostora umetnosti. Iluzija stapanja prostora slike, skulpturalne celine, arhitekture sa prostorom u kome se nalazi posmatrač bila je moćno sredstvo izražavanja doktrinarnih, moralizatorskih i političkih ideja. Iluzionistička rešenja, podržana svetlosnim i zvučnim efektima, bila su sredstvo kojim se posmatrač intenzivno uključivao i osećao kao integralni deo celine. Takav način obuhvatanja posmatrača razvio se u Rimu, posebno u skutu Katoličke crkve, ali je uskoro bio prihvaćen u svim konfesijama, institucijama, javnim i privatnim prostorima, sakralnoj i profanoj umetnosti.</a:t>
            </a:r>
            <a:endParaRPr lang="sr-Latn-CS" dirty="0" smtClean="0"/>
          </a:p>
          <a:p>
            <a:pPr algn="just"/>
            <a:r>
              <a:rPr lang="sr-Latn-CS" dirty="0" smtClean="0"/>
              <a:t>Na barokne dekoracije svodova i kupola posredno je uticala i kopernikanska revolucija</a:t>
            </a:r>
            <a:r>
              <a:rPr lang="sr-Latn-CS" dirty="0"/>
              <a:t>, </a:t>
            </a:r>
            <a:r>
              <a:rPr lang="sr-Latn-CS" dirty="0" smtClean="0"/>
              <a:t>odnosno saznanje da je Zemlja </a:t>
            </a:r>
            <a:r>
              <a:rPr lang="sr-Latn-CS" dirty="0"/>
              <a:t>samo jedna od planeta Sunčevog sistema, </a:t>
            </a:r>
            <a:r>
              <a:rPr lang="sr-Latn-CS" dirty="0" smtClean="0"/>
              <a:t>kao i svest o beskrajnosti univerzuma. Uticala su i velika </a:t>
            </a:r>
            <a:r>
              <a:rPr lang="sr-Latn-CS" dirty="0"/>
              <a:t>putovanja, novi, široki horizonti koji su </a:t>
            </a:r>
            <a:r>
              <a:rPr lang="sr-Latn-CS" dirty="0" smtClean="0"/>
              <a:t>se njima </a:t>
            </a:r>
            <a:r>
              <a:rPr lang="sr-Latn-CS" dirty="0"/>
              <a:t>otvorili. </a:t>
            </a:r>
            <a:r>
              <a:rPr lang="sr-Latn-CS" dirty="0" smtClean="0"/>
              <a:t>Posebno je bila važna i tzv</a:t>
            </a:r>
            <a:r>
              <a:rPr lang="sr-Latn-CS" dirty="0"/>
              <a:t>. </a:t>
            </a:r>
            <a:r>
              <a:rPr lang="sr-Latn-CS" dirty="0" smtClean="0"/>
              <a:t>estetika </a:t>
            </a:r>
            <a:r>
              <a:rPr lang="sr-Latn-CS" dirty="0"/>
              <a:t>čudesnog (</a:t>
            </a:r>
            <a:r>
              <a:rPr lang="sr-Latn-CS" i="1" dirty="0"/>
              <a:t>estetica della meraviglia</a:t>
            </a:r>
            <a:r>
              <a:rPr lang="sr-Latn-CS" dirty="0"/>
              <a:t>), koja </a:t>
            </a:r>
            <a:r>
              <a:rPr lang="sr-Latn-CS" dirty="0" smtClean="0"/>
              <a:t>je postojala u doba manirizma, ali je u baroku ostvarila puni razvoj</a:t>
            </a:r>
            <a:r>
              <a:rPr lang="sr-Latn-CS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47963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1941</TotalTime>
  <Words>1990</Words>
  <Application>Microsoft Office PowerPoint</Application>
  <PresentationFormat>On-screen Show (4:3)</PresentationFormat>
  <Paragraphs>52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Calibri</vt:lpstr>
      <vt:lpstr>Times New Roman</vt:lpstr>
      <vt:lpstr>Office Theme</vt:lpstr>
      <vt:lpstr>ILUZIONIZAM BAROKNE UMETNOSTI 06. IV 2020.  prof. dr Saša Brajović ©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Svjetlo u baroku (vježbe)</dc:title>
  <dc:creator>Administrator</dc:creator>
  <cp:lastModifiedBy>Vuk</cp:lastModifiedBy>
  <cp:revision>84</cp:revision>
  <dcterms:created xsi:type="dcterms:W3CDTF">2006-08-16T00:00:00Z</dcterms:created>
  <dcterms:modified xsi:type="dcterms:W3CDTF">2020-04-06T11:46:27Z</dcterms:modified>
</cp:coreProperties>
</file>