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5" r:id="rId4"/>
    <p:sldMasterId id="2147483660" r:id="rId5"/>
    <p:sldMasterId id="2147483672" r:id="rId6"/>
    <p:sldMasterId id="2147483676" r:id="rId7"/>
  </p:sldMasterIdLst>
  <p:notesMasterIdLst>
    <p:notesMasterId r:id="rId38"/>
  </p:notesMasterIdLst>
  <p:sldIdLst>
    <p:sldId id="302" r:id="rId8"/>
    <p:sldId id="292" r:id="rId9"/>
    <p:sldId id="262" r:id="rId10"/>
    <p:sldId id="263" r:id="rId11"/>
    <p:sldId id="284" r:id="rId12"/>
    <p:sldId id="293" r:id="rId13"/>
    <p:sldId id="265" r:id="rId14"/>
    <p:sldId id="266" r:id="rId15"/>
    <p:sldId id="267" r:id="rId16"/>
    <p:sldId id="268" r:id="rId17"/>
    <p:sldId id="297" r:id="rId18"/>
    <p:sldId id="294" r:id="rId19"/>
    <p:sldId id="287" r:id="rId20"/>
    <p:sldId id="288" r:id="rId21"/>
    <p:sldId id="298" r:id="rId22"/>
    <p:sldId id="271" r:id="rId23"/>
    <p:sldId id="290" r:id="rId24"/>
    <p:sldId id="299" r:id="rId25"/>
    <p:sldId id="273" r:id="rId26"/>
    <p:sldId id="300" r:id="rId27"/>
    <p:sldId id="274" r:id="rId28"/>
    <p:sldId id="291" r:id="rId29"/>
    <p:sldId id="301" r:id="rId30"/>
    <p:sldId id="276" r:id="rId31"/>
    <p:sldId id="277" r:id="rId32"/>
    <p:sldId id="278" r:id="rId33"/>
    <p:sldId id="279" r:id="rId34"/>
    <p:sldId id="280" r:id="rId35"/>
    <p:sldId id="281" r:id="rId36"/>
    <p:sldId id="303"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5B3"/>
    <a:srgbClr val="0082C8"/>
    <a:srgbClr val="47474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3A901E0-2708-4D91-9653-192EB496B0DE}" v="9" dt="2020-10-29T16:44:24.93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81" autoAdjust="0"/>
    <p:restoredTop sz="79083" autoAdjust="0"/>
  </p:normalViewPr>
  <p:slideViewPr>
    <p:cSldViewPr snapToGrid="0">
      <p:cViewPr varScale="1">
        <p:scale>
          <a:sx n="66" d="100"/>
          <a:sy n="66" d="100"/>
        </p:scale>
        <p:origin x="1118" y="48"/>
      </p:cViewPr>
      <p:guideLst>
        <p:guide orient="horz" pos="2160"/>
        <p:guide pos="3840"/>
      </p:guideLst>
    </p:cSldViewPr>
  </p:slideViewPr>
  <p:outlineViewPr>
    <p:cViewPr>
      <p:scale>
        <a:sx n="33" d="100"/>
        <a:sy n="33" d="100"/>
      </p:scale>
      <p:origin x="0" y="-276"/>
    </p:cViewPr>
  </p:outlineViewPr>
  <p:notesTextViewPr>
    <p:cViewPr>
      <p:scale>
        <a:sx n="3" d="2"/>
        <a:sy n="3" d="2"/>
      </p:scale>
      <p:origin x="0" y="0"/>
    </p:cViewPr>
  </p:notesTextViewPr>
  <p:notesViewPr>
    <p:cSldViewPr snapToGrid="0">
      <p:cViewPr>
        <p:scale>
          <a:sx n="80" d="100"/>
          <a:sy n="80" d="100"/>
        </p:scale>
        <p:origin x="2340" y="-6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presProps" Target="presProps.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tableStyles" Target="tableStyle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8" Type="http://schemas.openxmlformats.org/officeDocument/2006/relationships/slide" Target="slides/slide1.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notesMaster" Target="notesMasters/notesMaster1.xml"/><Relationship Id="rId46"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2F61BA2-40E6-42A0-A585-A8DEAC38E170}" type="datetimeFigureOut">
              <a:rPr lang="en-CA" smtClean="0"/>
              <a:t>2024-11-13</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8EA2D84-419E-4629-A836-4C837C342A38}" type="slidenum">
              <a:rPr lang="en-CA" smtClean="0"/>
              <a:t>‹#›</a:t>
            </a:fld>
            <a:endParaRPr lang="en-CA"/>
          </a:p>
        </p:txBody>
      </p:sp>
    </p:spTree>
    <p:extLst>
      <p:ext uri="{BB962C8B-B14F-4D97-AF65-F5344CB8AC3E}">
        <p14:creationId xmlns:p14="http://schemas.microsoft.com/office/powerpoint/2010/main" val="9297724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idl-bnc-idrc.dspacedirect.org/bitstream/handle/10625/56360/IDL-56360.pdf?sequence=2&amp;isAllowed=y"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idl-bnc-idrc.dspacedirect.org/bitstream/handle/10625/56360/IDL-56360.pdf?sequence=2&amp;isAllowed=y"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idl-bnc-idrc.dspacedirect.org/bitstream/handle/10625/56362/IDL-56362.pdf?sequence=2&amp;isAllowed=y"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idl-bnc-idrc.dspacedirect.org/bitstream/handle/10625/56366/IDL-56366.pdf?sequence=2&amp;isAllowed=y"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idl-bnc-idrc.dspacedirect.org/bitstream/handle/10625/56369/IDL-56369.pdf?sequence=2&amp;isAllowed=y"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noslangues-ourlanguages.gc.ca/en/ressources-resources/ressources-resources/langue-claire-plain-language-eng"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98EA2D84-419E-4629-A836-4C837C342A38}" type="slidenum">
              <a:rPr lang="en-CA" smtClean="0"/>
              <a:t>1</a:t>
            </a:fld>
            <a:endParaRPr lang="en-CA"/>
          </a:p>
        </p:txBody>
      </p:sp>
    </p:spTree>
    <p:extLst>
      <p:ext uri="{BB962C8B-B14F-4D97-AF65-F5344CB8AC3E}">
        <p14:creationId xmlns:p14="http://schemas.microsoft.com/office/powerpoint/2010/main" val="3022359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8EA2D84-419E-4629-A836-4C837C342A38}" type="slidenum">
              <a:rPr lang="en-CA" smtClean="0"/>
              <a:t>10</a:t>
            </a:fld>
            <a:endParaRPr lang="en-CA"/>
          </a:p>
        </p:txBody>
      </p:sp>
    </p:spTree>
    <p:extLst>
      <p:ext uri="{BB962C8B-B14F-4D97-AF65-F5344CB8AC3E}">
        <p14:creationId xmlns:p14="http://schemas.microsoft.com/office/powerpoint/2010/main" val="37686935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1" i="0" kern="1200" dirty="0">
                <a:solidFill>
                  <a:schemeClr val="tx1"/>
                </a:solidFill>
                <a:effectLst/>
                <a:latin typeface="+mn-lt"/>
                <a:ea typeface="+mn-ea"/>
                <a:cs typeface="+mn-cs"/>
              </a:rPr>
              <a:t>Template</a:t>
            </a:r>
          </a:p>
          <a:p>
            <a:r>
              <a:rPr lang="en-CA" sz="1200" b="0" i="0" kern="1200" dirty="0">
                <a:solidFill>
                  <a:schemeClr val="tx1"/>
                </a:solidFill>
                <a:effectLst/>
                <a:latin typeface="+mn-lt"/>
                <a:ea typeface="+mn-ea"/>
                <a:cs typeface="+mn-cs"/>
              </a:rPr>
              <a:t>Effective policy briefs tend to contain the same key elements and therefore have similar structures: an executive summary, an introduction, an overview of the research or problem, an examination of the findings, and a concluding section that explains the policy recommendations and implications of the research.</a:t>
            </a:r>
          </a:p>
          <a:p>
            <a:endParaRPr lang="en-CA"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latin typeface="Segoe UI Light" panose="020B0502040204020203" pitchFamily="34" charset="0"/>
                <a:cs typeface="Segoe UI Light" panose="020B0502040204020203" pitchFamily="34" charset="0"/>
              </a:rPr>
              <a:t>Review the elements of an effective structure before writing your policy brief.  </a:t>
            </a:r>
          </a:p>
          <a:p>
            <a:endParaRPr lang="en-CA"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8EA2D84-419E-4629-A836-4C837C342A38}" type="slidenum">
              <a:rPr lang="en-CA" smtClean="0"/>
              <a:t>11</a:t>
            </a:fld>
            <a:endParaRPr lang="en-CA"/>
          </a:p>
        </p:txBody>
      </p:sp>
    </p:spTree>
    <p:extLst>
      <p:ext uri="{BB962C8B-B14F-4D97-AF65-F5344CB8AC3E}">
        <p14:creationId xmlns:p14="http://schemas.microsoft.com/office/powerpoint/2010/main" val="41787770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1" i="0" kern="1200" dirty="0">
                <a:solidFill>
                  <a:schemeClr val="tx1"/>
                </a:solidFill>
                <a:effectLst/>
                <a:latin typeface="+mn-lt"/>
                <a:ea typeface="+mn-ea"/>
                <a:cs typeface="+mn-cs"/>
              </a:rPr>
              <a:t>Executive Summary</a:t>
            </a:r>
          </a:p>
          <a:p>
            <a:r>
              <a:rPr lang="en-CA" sz="1200" b="0" i="0" kern="1200" dirty="0">
                <a:solidFill>
                  <a:schemeClr val="tx1"/>
                </a:solidFill>
                <a:effectLst/>
                <a:latin typeface="+mn-lt"/>
                <a:ea typeface="+mn-ea"/>
                <a:cs typeface="+mn-cs"/>
              </a:rPr>
              <a:t>Every policy brief should open with a short summary. This overview should be engaging and help busy readers quickly understand your argument. Most summaries take the form of a short paragraph or two, but some authors prefer to structure theirs as a few bullet points. Regardless of which style you choose, an effective executive summary should condense the essence of the brief down to a few sentences.</a:t>
            </a:r>
          </a:p>
          <a:p>
            <a:endParaRPr lang="en-CA" sz="1200" b="0" i="0" kern="1200" dirty="0">
              <a:solidFill>
                <a:schemeClr val="tx1"/>
              </a:solidFill>
              <a:effectLst/>
              <a:latin typeface="+mn-lt"/>
              <a:ea typeface="+mn-ea"/>
              <a:cs typeface="+mn-cs"/>
            </a:endParaRPr>
          </a:p>
          <a:p>
            <a:r>
              <a:rPr lang="en-CA" sz="1200" b="1" i="1" u="none" strike="noStrike" kern="1200" dirty="0">
                <a:solidFill>
                  <a:schemeClr val="tx1"/>
                </a:solidFill>
                <a:effectLst/>
                <a:latin typeface="+mn-lt"/>
                <a:ea typeface="+mn-ea"/>
                <a:cs typeface="+mn-cs"/>
                <a:hlinkClick r:id="rId3"/>
              </a:rPr>
              <a:t>Increasing women’s support for democracy in Africa</a:t>
            </a:r>
            <a:r>
              <a:rPr lang="en-CA" sz="1200" b="0" i="0" kern="1200" dirty="0">
                <a:solidFill>
                  <a:schemeClr val="tx1"/>
                </a:solidFill>
                <a:effectLst/>
                <a:latin typeface="+mn-lt"/>
                <a:ea typeface="+mn-ea"/>
                <a:cs typeface="+mn-cs"/>
              </a:rPr>
              <a:t> includes both a written overview and a bulleted list of key results (an executive summary does not need to include both, but each is effective). The overview provides a brief summary of the research while the key results present the findings at a glance.</a:t>
            </a:r>
            <a:endParaRPr lang="fr-FR" dirty="0"/>
          </a:p>
          <a:p>
            <a:endParaRPr lang="en-CA" dirty="0"/>
          </a:p>
        </p:txBody>
      </p:sp>
      <p:sp>
        <p:nvSpPr>
          <p:cNvPr id="4" name="Slide Number Placeholder 3"/>
          <p:cNvSpPr>
            <a:spLocks noGrp="1"/>
          </p:cNvSpPr>
          <p:nvPr>
            <p:ph type="sldNum" sz="quarter" idx="10"/>
          </p:nvPr>
        </p:nvSpPr>
        <p:spPr/>
        <p:txBody>
          <a:bodyPr/>
          <a:lstStyle/>
          <a:p>
            <a:fld id="{98EA2D84-419E-4629-A836-4C837C342A38}" type="slidenum">
              <a:rPr lang="en-CA" smtClean="0"/>
              <a:t>12</a:t>
            </a:fld>
            <a:endParaRPr lang="en-CA"/>
          </a:p>
        </p:txBody>
      </p:sp>
    </p:spTree>
    <p:extLst>
      <p:ext uri="{BB962C8B-B14F-4D97-AF65-F5344CB8AC3E}">
        <p14:creationId xmlns:p14="http://schemas.microsoft.com/office/powerpoint/2010/main" val="17095629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kern="1200" dirty="0">
                <a:solidFill>
                  <a:schemeClr val="tx1"/>
                </a:solidFill>
                <a:effectLst/>
                <a:latin typeface="+mn-lt"/>
                <a:ea typeface="+mn-ea"/>
                <a:cs typeface="+mn-cs"/>
              </a:rPr>
              <a:t>Tips:</a:t>
            </a:r>
          </a:p>
          <a:p>
            <a:pPr marL="171450" indent="-171450">
              <a:buFont typeface="Arial" panose="020B0604020202020204" pitchFamily="34" charset="0"/>
              <a:buChar char="•"/>
            </a:pPr>
            <a:r>
              <a:rPr lang="en-CA" sz="1200" b="0" i="0" kern="1200" dirty="0">
                <a:solidFill>
                  <a:schemeClr val="tx1"/>
                </a:solidFill>
                <a:effectLst/>
                <a:latin typeface="+mn-lt"/>
                <a:ea typeface="+mn-ea"/>
                <a:cs typeface="+mn-cs"/>
              </a:rPr>
              <a:t>The executive summary should always appear on the cover of the brief or at the top of the first page so that it is the first thing a reader will see.</a:t>
            </a:r>
          </a:p>
          <a:p>
            <a:pPr marL="171450" indent="-171450">
              <a:buFont typeface="Arial" panose="020B0604020202020204" pitchFamily="34" charset="0"/>
              <a:buChar char="•"/>
            </a:pPr>
            <a:r>
              <a:rPr lang="en-CA" sz="1200" b="0" i="0" kern="1200" dirty="0">
                <a:solidFill>
                  <a:schemeClr val="tx1"/>
                </a:solidFill>
                <a:effectLst/>
                <a:latin typeface="+mn-lt"/>
                <a:ea typeface="+mn-ea"/>
                <a:cs typeface="+mn-cs"/>
              </a:rPr>
              <a:t>It can be helpful to write the executive summary last because you will gain clarity on its content as you draft the other sections.</a:t>
            </a:r>
          </a:p>
          <a:p>
            <a:endParaRPr lang="en-CA" sz="1200" b="0" i="0" kern="1200" dirty="0">
              <a:solidFill>
                <a:schemeClr val="tx1"/>
              </a:solidFill>
              <a:effectLst/>
              <a:latin typeface="+mn-lt"/>
              <a:ea typeface="+mn-ea"/>
              <a:cs typeface="+mn-cs"/>
            </a:endParaRPr>
          </a:p>
          <a:p>
            <a:endParaRPr lang="en-CA" dirty="0"/>
          </a:p>
        </p:txBody>
      </p:sp>
      <p:sp>
        <p:nvSpPr>
          <p:cNvPr id="4" name="Slide Number Placeholder 3"/>
          <p:cNvSpPr>
            <a:spLocks noGrp="1"/>
          </p:cNvSpPr>
          <p:nvPr>
            <p:ph type="sldNum" sz="quarter" idx="10"/>
          </p:nvPr>
        </p:nvSpPr>
        <p:spPr/>
        <p:txBody>
          <a:bodyPr/>
          <a:lstStyle/>
          <a:p>
            <a:fld id="{98EA2D84-419E-4629-A836-4C837C342A38}" type="slidenum">
              <a:rPr lang="en-CA" smtClean="0"/>
              <a:t>13</a:t>
            </a:fld>
            <a:endParaRPr lang="en-CA"/>
          </a:p>
        </p:txBody>
      </p:sp>
    </p:spTree>
    <p:extLst>
      <p:ext uri="{BB962C8B-B14F-4D97-AF65-F5344CB8AC3E}">
        <p14:creationId xmlns:p14="http://schemas.microsoft.com/office/powerpoint/2010/main" val="21628402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1" i="0" kern="1200" dirty="0">
                <a:solidFill>
                  <a:schemeClr val="tx1"/>
                </a:solidFill>
                <a:effectLst/>
                <a:latin typeface="+mn-lt"/>
                <a:ea typeface="+mn-ea"/>
                <a:cs typeface="+mn-cs"/>
              </a:rPr>
              <a:t>Introduction</a:t>
            </a:r>
          </a:p>
          <a:p>
            <a:r>
              <a:rPr lang="en-CA" sz="1200" b="0" i="0" kern="1200" dirty="0">
                <a:solidFill>
                  <a:schemeClr val="tx1"/>
                </a:solidFill>
                <a:effectLst/>
                <a:latin typeface="+mn-lt"/>
                <a:ea typeface="+mn-ea"/>
                <a:cs typeface="+mn-cs"/>
              </a:rPr>
              <a:t>The introduction should set up the rest of the document and clearly convey your argument. In one or two paragraphs, define why you are writing the brief and express the urgency and importance of the topic to your audience. A good introduction should contain all of the relevant information for your argument. Describe the key questions of your analysis and your conclusions. The goal is to leave your readers with a clear sense of what your research is about while enticing them to continue reading.</a:t>
            </a:r>
          </a:p>
          <a:p>
            <a:endParaRPr lang="en-CA" sz="1200" b="0" i="0" kern="1200" dirty="0">
              <a:solidFill>
                <a:schemeClr val="tx1"/>
              </a:solidFill>
              <a:effectLst/>
              <a:latin typeface="+mn-lt"/>
              <a:ea typeface="+mn-ea"/>
              <a:cs typeface="+mn-cs"/>
            </a:endParaRPr>
          </a:p>
          <a:p>
            <a:r>
              <a:rPr lang="en-CA" sz="1200" b="0" i="0" kern="1200" dirty="0">
                <a:solidFill>
                  <a:schemeClr val="tx1"/>
                </a:solidFill>
                <a:effectLst/>
                <a:latin typeface="+mn-lt"/>
                <a:ea typeface="+mn-ea"/>
                <a:cs typeface="+mn-cs"/>
              </a:rPr>
              <a:t>”What’s at Stake?”, the introduction for </a:t>
            </a:r>
            <a:r>
              <a:rPr lang="en-CA" sz="1200" b="1" i="1" u="none" strike="noStrike" kern="1200" dirty="0">
                <a:solidFill>
                  <a:schemeClr val="tx1"/>
                </a:solidFill>
                <a:effectLst/>
                <a:latin typeface="+mn-lt"/>
                <a:ea typeface="+mn-ea"/>
                <a:cs typeface="+mn-cs"/>
                <a:hlinkClick r:id="rId3"/>
              </a:rPr>
              <a:t>Increasing women’s support for democracy in Africa</a:t>
            </a:r>
            <a:r>
              <a:rPr lang="en-CA" sz="1200" b="0" i="0" kern="1200" dirty="0">
                <a:solidFill>
                  <a:schemeClr val="tx1"/>
                </a:solidFill>
                <a:effectLst/>
                <a:latin typeface="+mn-lt"/>
                <a:ea typeface="+mn-ea"/>
                <a:cs typeface="+mn-cs"/>
              </a:rPr>
              <a:t>, vividly presents the issues and relevance of the research in only a few short paragraphs. A succinct summary of the brief’s goals gives the reader a firm understanding of the shape of the rest of the paper.</a:t>
            </a:r>
          </a:p>
          <a:p>
            <a:endParaRPr lang="en-CA" dirty="0"/>
          </a:p>
        </p:txBody>
      </p:sp>
      <p:sp>
        <p:nvSpPr>
          <p:cNvPr id="4" name="Slide Number Placeholder 3"/>
          <p:cNvSpPr>
            <a:spLocks noGrp="1"/>
          </p:cNvSpPr>
          <p:nvPr>
            <p:ph type="sldNum" sz="quarter" idx="10"/>
          </p:nvPr>
        </p:nvSpPr>
        <p:spPr/>
        <p:txBody>
          <a:bodyPr/>
          <a:lstStyle/>
          <a:p>
            <a:fld id="{98EA2D84-419E-4629-A836-4C837C342A38}" type="slidenum">
              <a:rPr lang="en-CA" smtClean="0"/>
              <a:t>14</a:t>
            </a:fld>
            <a:endParaRPr lang="en-CA"/>
          </a:p>
        </p:txBody>
      </p:sp>
    </p:spTree>
    <p:extLst>
      <p:ext uri="{BB962C8B-B14F-4D97-AF65-F5344CB8AC3E}">
        <p14:creationId xmlns:p14="http://schemas.microsoft.com/office/powerpoint/2010/main" val="38069055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kern="1200" dirty="0">
                <a:solidFill>
                  <a:schemeClr val="tx1"/>
                </a:solidFill>
                <a:effectLst/>
                <a:latin typeface="+mn-lt"/>
                <a:ea typeface="+mn-ea"/>
                <a:cs typeface="+mn-cs"/>
              </a:rPr>
              <a:t>Tips:</a:t>
            </a:r>
          </a:p>
          <a:p>
            <a:r>
              <a:rPr lang="en-CA" sz="1200" b="0" i="0" kern="1200" dirty="0">
                <a:solidFill>
                  <a:schemeClr val="tx1"/>
                </a:solidFill>
                <a:effectLst/>
                <a:latin typeface="+mn-lt"/>
                <a:ea typeface="+mn-ea"/>
                <a:cs typeface="+mn-cs"/>
              </a:rPr>
              <a:t>In one or two paragraphs, define why you are writing the brief and express the urgency and importance of the topic to your audience. A good introduction should contain all of the relevant information for your argument. Describe the key questions of your analysis and your conclusions. The goal is to leave your readers with a clear sense of what your research is about while enticing them to continue reading.</a:t>
            </a:r>
            <a:endParaRPr lang="en-CA" dirty="0"/>
          </a:p>
        </p:txBody>
      </p:sp>
      <p:sp>
        <p:nvSpPr>
          <p:cNvPr id="4" name="Slide Number Placeholder 3"/>
          <p:cNvSpPr>
            <a:spLocks noGrp="1"/>
          </p:cNvSpPr>
          <p:nvPr>
            <p:ph type="sldNum" sz="quarter" idx="10"/>
          </p:nvPr>
        </p:nvSpPr>
        <p:spPr/>
        <p:txBody>
          <a:bodyPr/>
          <a:lstStyle/>
          <a:p>
            <a:fld id="{98EA2D84-419E-4629-A836-4C837C342A38}" type="slidenum">
              <a:rPr lang="en-CA" smtClean="0"/>
              <a:t>15</a:t>
            </a:fld>
            <a:endParaRPr lang="en-CA"/>
          </a:p>
        </p:txBody>
      </p:sp>
    </p:spTree>
    <p:extLst>
      <p:ext uri="{BB962C8B-B14F-4D97-AF65-F5344CB8AC3E}">
        <p14:creationId xmlns:p14="http://schemas.microsoft.com/office/powerpoint/2010/main" val="28796387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1" i="0" kern="1200" dirty="0">
                <a:solidFill>
                  <a:schemeClr val="tx1"/>
                </a:solidFill>
                <a:effectLst/>
                <a:latin typeface="+mn-lt"/>
                <a:ea typeface="+mn-ea"/>
                <a:cs typeface="+mn-cs"/>
              </a:rPr>
              <a:t>Research Overview</a:t>
            </a:r>
          </a:p>
          <a:p>
            <a:r>
              <a:rPr lang="en-CA" sz="1200" b="0" i="0" kern="1200" dirty="0">
                <a:solidFill>
                  <a:schemeClr val="tx1"/>
                </a:solidFill>
                <a:effectLst/>
                <a:latin typeface="+mn-lt"/>
                <a:ea typeface="+mn-ea"/>
                <a:cs typeface="+mn-cs"/>
              </a:rPr>
              <a:t>This is one of the most important sections of the brief because it explains the reasoning behind your policy recommendations. In effect, this section describes the problem that your policy recommendations intend to solve.</a:t>
            </a:r>
          </a:p>
          <a:p>
            <a:endParaRPr lang="en-CA" dirty="0"/>
          </a:p>
        </p:txBody>
      </p:sp>
      <p:sp>
        <p:nvSpPr>
          <p:cNvPr id="4" name="Slide Number Placeholder 3"/>
          <p:cNvSpPr>
            <a:spLocks noGrp="1"/>
          </p:cNvSpPr>
          <p:nvPr>
            <p:ph type="sldNum" sz="quarter" idx="10"/>
          </p:nvPr>
        </p:nvSpPr>
        <p:spPr/>
        <p:txBody>
          <a:bodyPr/>
          <a:lstStyle/>
          <a:p>
            <a:fld id="{98EA2D84-419E-4629-A836-4C837C342A38}" type="slidenum">
              <a:rPr lang="en-CA" smtClean="0"/>
              <a:t>16</a:t>
            </a:fld>
            <a:endParaRPr lang="en-CA"/>
          </a:p>
        </p:txBody>
      </p:sp>
    </p:spTree>
    <p:extLst>
      <p:ext uri="{BB962C8B-B14F-4D97-AF65-F5344CB8AC3E}">
        <p14:creationId xmlns:p14="http://schemas.microsoft.com/office/powerpoint/2010/main" val="39049586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1" i="0" kern="1200" dirty="0">
                <a:solidFill>
                  <a:schemeClr val="tx1"/>
                </a:solidFill>
                <a:effectLst/>
                <a:latin typeface="+mn-lt"/>
                <a:ea typeface="+mn-ea"/>
                <a:cs typeface="+mn-cs"/>
              </a:rPr>
              <a:t>Research overview</a:t>
            </a:r>
          </a:p>
          <a:p>
            <a:r>
              <a:rPr lang="en-CA" sz="1200" b="0" i="0" kern="1200" dirty="0">
                <a:solidFill>
                  <a:schemeClr val="tx1"/>
                </a:solidFill>
                <a:effectLst/>
                <a:latin typeface="+mn-lt"/>
                <a:ea typeface="+mn-ea"/>
                <a:cs typeface="+mn-cs"/>
              </a:rPr>
              <a:t>Provide a summary of the facts to describe the issues, contexts, and research methods. Focus on two main elements: the research </a:t>
            </a:r>
            <a:r>
              <a:rPr lang="en-CA" sz="1200" b="0" i="1" kern="1200" dirty="0">
                <a:solidFill>
                  <a:schemeClr val="tx1"/>
                </a:solidFill>
                <a:effectLst/>
                <a:latin typeface="+mn-lt"/>
                <a:ea typeface="+mn-ea"/>
                <a:cs typeface="+mn-cs"/>
              </a:rPr>
              <a:t>approach</a:t>
            </a:r>
            <a:r>
              <a:rPr lang="en-CA" sz="1200" b="0" i="0" kern="1200" dirty="0">
                <a:solidFill>
                  <a:schemeClr val="tx1"/>
                </a:solidFill>
                <a:effectLst/>
                <a:latin typeface="+mn-lt"/>
                <a:ea typeface="+mn-ea"/>
                <a:cs typeface="+mn-cs"/>
              </a:rPr>
              <a:t> and the research </a:t>
            </a:r>
            <a:r>
              <a:rPr lang="en-CA" sz="1200" b="0" i="1" kern="1200" dirty="0">
                <a:solidFill>
                  <a:schemeClr val="tx1"/>
                </a:solidFill>
                <a:effectLst/>
                <a:latin typeface="+mn-lt"/>
                <a:ea typeface="+mn-ea"/>
                <a:cs typeface="+mn-cs"/>
              </a:rPr>
              <a:t>results</a:t>
            </a:r>
            <a:r>
              <a:rPr lang="en-CA" sz="1200" b="0" i="0" kern="1200" dirty="0">
                <a:solidFill>
                  <a:schemeClr val="tx1"/>
                </a:solidFill>
                <a:effectLst/>
                <a:latin typeface="+mn-lt"/>
                <a:ea typeface="+mn-ea"/>
                <a:cs typeface="+mn-cs"/>
              </a:rPr>
              <a:t>.</a:t>
            </a:r>
          </a:p>
          <a:p>
            <a:pPr marL="228600" indent="-228600">
              <a:buAutoNum type="arabicPeriod"/>
            </a:pPr>
            <a:r>
              <a:rPr lang="en-CA" sz="1200" b="0" i="1" kern="1200" dirty="0">
                <a:solidFill>
                  <a:schemeClr val="tx1"/>
                </a:solidFill>
                <a:effectLst/>
                <a:latin typeface="+mn-lt"/>
                <a:ea typeface="+mn-ea"/>
                <a:cs typeface="+mn-cs"/>
              </a:rPr>
              <a:t>Research approach</a:t>
            </a:r>
            <a:r>
              <a:rPr lang="en-CA" sz="1200" b="0" i="0" kern="1200" dirty="0">
                <a:solidFill>
                  <a:schemeClr val="tx1"/>
                </a:solidFill>
                <a:effectLst/>
                <a:latin typeface="+mn-lt"/>
                <a:ea typeface="+mn-ea"/>
                <a:cs typeface="+mn-cs"/>
              </a:rPr>
              <a:t>: explain how the study was conducted, who conducted it, how the data was collected, and any other relevant background information.</a:t>
            </a:r>
          </a:p>
          <a:p>
            <a:pPr marL="228600" indent="-228600">
              <a:buAutoNum type="arabicPeriod"/>
            </a:pPr>
            <a:r>
              <a:rPr lang="en-CA" sz="1200" b="0" i="1" kern="1200" dirty="0">
                <a:solidFill>
                  <a:schemeClr val="tx1"/>
                </a:solidFill>
                <a:effectLst/>
                <a:latin typeface="+mn-lt"/>
                <a:ea typeface="+mn-ea"/>
                <a:cs typeface="+mn-cs"/>
              </a:rPr>
              <a:t>Research results</a:t>
            </a:r>
            <a:r>
              <a:rPr lang="en-CA" sz="1200" b="0" i="0" kern="1200" dirty="0">
                <a:solidFill>
                  <a:schemeClr val="tx1"/>
                </a:solidFill>
                <a:effectLst/>
                <a:latin typeface="+mn-lt"/>
                <a:ea typeface="+mn-ea"/>
                <a:cs typeface="+mn-cs"/>
              </a:rPr>
              <a:t>: paint a general picture of the research findings before moving on to the specifics.  </a:t>
            </a:r>
          </a:p>
          <a:p>
            <a:r>
              <a:rPr lang="en-CA" sz="1200" b="0" i="0" kern="1200" dirty="0">
                <a:solidFill>
                  <a:schemeClr val="tx1"/>
                </a:solidFill>
                <a:effectLst/>
                <a:latin typeface="+mn-lt"/>
                <a:ea typeface="+mn-ea"/>
                <a:cs typeface="+mn-cs"/>
              </a:rPr>
              <a:t>Present the results in a way that lends them to your analysis and argument, but do not interpret them yet. By the end of this section, the reader should have a firm understanding of the research and be primed for your argument. The goal is to take them on a journey that ends with them seeing the facts from your perspective.</a:t>
            </a:r>
          </a:p>
          <a:p>
            <a:endParaRPr lang="en-CA" sz="1200" b="0" i="0" kern="1200" dirty="0">
              <a:solidFill>
                <a:schemeClr val="tx1"/>
              </a:solidFill>
              <a:effectLst/>
              <a:latin typeface="+mn-lt"/>
              <a:ea typeface="+mn-ea"/>
              <a:cs typeface="+mn-cs"/>
            </a:endParaRPr>
          </a:p>
          <a:p>
            <a:endParaRPr lang="fr-FR" dirty="0"/>
          </a:p>
          <a:p>
            <a:endParaRPr lang="fr-FR" dirty="0"/>
          </a:p>
          <a:p>
            <a:endParaRPr lang="fr-FR" dirty="0"/>
          </a:p>
          <a:p>
            <a:endParaRPr lang="en-CA" dirty="0"/>
          </a:p>
        </p:txBody>
      </p:sp>
      <p:sp>
        <p:nvSpPr>
          <p:cNvPr id="4" name="Slide Number Placeholder 3"/>
          <p:cNvSpPr>
            <a:spLocks noGrp="1"/>
          </p:cNvSpPr>
          <p:nvPr>
            <p:ph type="sldNum" sz="quarter" idx="10"/>
          </p:nvPr>
        </p:nvSpPr>
        <p:spPr/>
        <p:txBody>
          <a:bodyPr/>
          <a:lstStyle/>
          <a:p>
            <a:fld id="{98EA2D84-419E-4629-A836-4C837C342A38}" type="slidenum">
              <a:rPr lang="en-CA" smtClean="0"/>
              <a:t>17</a:t>
            </a:fld>
            <a:endParaRPr lang="en-CA"/>
          </a:p>
        </p:txBody>
      </p:sp>
    </p:spTree>
    <p:extLst>
      <p:ext uri="{BB962C8B-B14F-4D97-AF65-F5344CB8AC3E}">
        <p14:creationId xmlns:p14="http://schemas.microsoft.com/office/powerpoint/2010/main" val="15462352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dirty="0">
                <a:latin typeface="Segoe UI Light" panose="020B0502040204020203" pitchFamily="34" charset="0"/>
                <a:cs typeface="Segoe UI Light" panose="020B0502040204020203" pitchFamily="34" charset="0"/>
              </a:rPr>
              <a:t>Example: The research overview (entitled “Research approach”) in</a:t>
            </a:r>
            <a:br>
              <a:rPr lang="en-CA" sz="1200" dirty="0">
                <a:latin typeface="Segoe UI Light" panose="020B0502040204020203" pitchFamily="34" charset="0"/>
                <a:cs typeface="Segoe UI Light" panose="020B0502040204020203" pitchFamily="34" charset="0"/>
              </a:rPr>
            </a:br>
            <a:r>
              <a:rPr lang="en-CA" sz="1200" i="1" dirty="0">
                <a:latin typeface="Segoe UI Light" panose="020B0502040204020203" pitchFamily="34" charset="0"/>
                <a:cs typeface="Segoe UI Light" panose="020B0502040204020203" pitchFamily="34" charset="0"/>
                <a:hlinkClick r:id="rId3"/>
              </a:rPr>
              <a:t>Reducing child marriage and increasing girls’ schooling in Bangladesh</a:t>
            </a:r>
            <a:r>
              <a:rPr lang="en-CA" sz="1200" dirty="0">
                <a:latin typeface="Segoe UI Light" panose="020B0502040204020203" pitchFamily="34" charset="0"/>
                <a:cs typeface="Segoe UI Light" panose="020B0502040204020203" pitchFamily="34" charset="0"/>
              </a:rPr>
              <a:t> </a:t>
            </a:r>
            <a:br>
              <a:rPr lang="en-CA" sz="1200" dirty="0">
                <a:latin typeface="Segoe UI Light" panose="020B0502040204020203" pitchFamily="34" charset="0"/>
                <a:cs typeface="Segoe UI Light" panose="020B0502040204020203" pitchFamily="34" charset="0"/>
              </a:rPr>
            </a:br>
            <a:r>
              <a:rPr lang="en-CA" sz="1200" dirty="0">
                <a:latin typeface="Segoe UI Light" panose="020B0502040204020203" pitchFamily="34" charset="0"/>
                <a:cs typeface="Segoe UI Light" panose="020B0502040204020203" pitchFamily="34" charset="0"/>
              </a:rPr>
              <a:t>provides an explanation of the research methodology without becoming bogged down in too much detail. </a:t>
            </a:r>
          </a:p>
          <a:p>
            <a:endParaRPr lang="en-CA" sz="1200" dirty="0">
              <a:latin typeface="Segoe UI Light" panose="020B0502040204020203" pitchFamily="34" charset="0"/>
              <a:cs typeface="Segoe UI Light" panose="020B0502040204020203" pitchFamily="34" charset="0"/>
            </a:endParaRPr>
          </a:p>
          <a:p>
            <a:r>
              <a:rPr lang="en-CA" sz="1200" dirty="0">
                <a:latin typeface="Segoe UI Light" panose="020B0502040204020203" pitchFamily="34" charset="0"/>
                <a:cs typeface="Segoe UI Light" panose="020B0502040204020203" pitchFamily="34" charset="0"/>
              </a:rPr>
              <a:t>The author favours simple language and a straightforward overview of the numbers instead of using jargon or complex statistics. </a:t>
            </a:r>
          </a:p>
          <a:p>
            <a:r>
              <a:rPr lang="en-CA" sz="1200" dirty="0">
                <a:latin typeface="Segoe UI Light" panose="020B0502040204020203" pitchFamily="34" charset="0"/>
                <a:cs typeface="Segoe UI Light" panose="020B0502040204020203" pitchFamily="34" charset="0"/>
              </a:rPr>
              <a:t>The research results are discussed in the following section, an effective choice for research that requires a good deal of data analysis to contextualize the findings.</a:t>
            </a:r>
          </a:p>
          <a:p>
            <a:endParaRPr lang="en-CA" dirty="0"/>
          </a:p>
        </p:txBody>
      </p:sp>
      <p:sp>
        <p:nvSpPr>
          <p:cNvPr id="4" name="Slide Number Placeholder 3"/>
          <p:cNvSpPr>
            <a:spLocks noGrp="1"/>
          </p:cNvSpPr>
          <p:nvPr>
            <p:ph type="sldNum" sz="quarter" idx="10"/>
          </p:nvPr>
        </p:nvSpPr>
        <p:spPr/>
        <p:txBody>
          <a:bodyPr/>
          <a:lstStyle/>
          <a:p>
            <a:fld id="{98EA2D84-419E-4629-A836-4C837C342A38}" type="slidenum">
              <a:rPr lang="en-CA" smtClean="0"/>
              <a:t>18</a:t>
            </a:fld>
            <a:endParaRPr lang="en-CA"/>
          </a:p>
        </p:txBody>
      </p:sp>
    </p:spTree>
    <p:extLst>
      <p:ext uri="{BB962C8B-B14F-4D97-AF65-F5344CB8AC3E}">
        <p14:creationId xmlns:p14="http://schemas.microsoft.com/office/powerpoint/2010/main" val="12687362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1" i="0" kern="1200" dirty="0">
                <a:solidFill>
                  <a:schemeClr val="tx1"/>
                </a:solidFill>
                <a:effectLst/>
                <a:latin typeface="+mn-lt"/>
                <a:ea typeface="+mn-ea"/>
                <a:cs typeface="+mn-cs"/>
              </a:rPr>
              <a:t>Discussion/analysis of research findings</a:t>
            </a:r>
          </a:p>
          <a:p>
            <a:r>
              <a:rPr lang="en-CA" sz="1200" b="0" i="0" kern="1200" dirty="0">
                <a:solidFill>
                  <a:schemeClr val="tx1"/>
                </a:solidFill>
                <a:effectLst/>
                <a:latin typeface="+mn-lt"/>
                <a:ea typeface="+mn-ea"/>
                <a:cs typeface="+mn-cs"/>
              </a:rPr>
              <a:t>This section should interpret the data in a way that is accessible and clearly connected to your policy advice. Express ideas using active language and strong assertions. The goal is to be convincing, but ensure that your analysis is balanced and defensible. </a:t>
            </a:r>
          </a:p>
          <a:p>
            <a:r>
              <a:rPr lang="en-CA" sz="1200" b="0" i="0" kern="1200" dirty="0">
                <a:solidFill>
                  <a:schemeClr val="tx1"/>
                </a:solidFill>
                <a:effectLst/>
                <a:latin typeface="+mn-lt"/>
                <a:ea typeface="+mn-ea"/>
                <a:cs typeface="+mn-cs"/>
              </a:rPr>
              <a:t>Explain the findings and limitations of the research clearly and comprehensively. For example, if the original hypothesis was abandoned, explain why.</a:t>
            </a:r>
          </a:p>
          <a:p>
            <a:endParaRPr lang="en-CA" sz="1200" b="0" i="0" kern="1200" dirty="0">
              <a:solidFill>
                <a:schemeClr val="tx1"/>
              </a:solidFill>
              <a:effectLst/>
              <a:latin typeface="+mn-lt"/>
              <a:ea typeface="+mn-ea"/>
              <a:cs typeface="+mn-cs"/>
            </a:endParaRPr>
          </a:p>
          <a:p>
            <a:endParaRPr lang="en-CA" dirty="0"/>
          </a:p>
        </p:txBody>
      </p:sp>
      <p:sp>
        <p:nvSpPr>
          <p:cNvPr id="4" name="Slide Number Placeholder 3"/>
          <p:cNvSpPr>
            <a:spLocks noGrp="1"/>
          </p:cNvSpPr>
          <p:nvPr>
            <p:ph type="sldNum" sz="quarter" idx="10"/>
          </p:nvPr>
        </p:nvSpPr>
        <p:spPr/>
        <p:txBody>
          <a:bodyPr/>
          <a:lstStyle/>
          <a:p>
            <a:fld id="{98EA2D84-419E-4629-A836-4C837C342A38}" type="slidenum">
              <a:rPr lang="en-CA" smtClean="0"/>
              <a:t>19</a:t>
            </a:fld>
            <a:endParaRPr lang="en-CA"/>
          </a:p>
        </p:txBody>
      </p:sp>
    </p:spTree>
    <p:extLst>
      <p:ext uri="{BB962C8B-B14F-4D97-AF65-F5344CB8AC3E}">
        <p14:creationId xmlns:p14="http://schemas.microsoft.com/office/powerpoint/2010/main" val="36719821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kern="1200" dirty="0">
                <a:solidFill>
                  <a:schemeClr val="tx1"/>
                </a:solidFill>
                <a:effectLst/>
                <a:latin typeface="+mn-lt"/>
                <a:ea typeface="+mn-ea"/>
                <a:cs typeface="+mn-cs"/>
              </a:rPr>
              <a:t>Policy briefs are a key tool to present research and recommendations to a non-specialized audience. They serve as a vehicle for providing evidence-based policy advice to help readers make informed decisions.</a:t>
            </a:r>
          </a:p>
          <a:p>
            <a:endParaRPr lang="en-CA" sz="1200" b="0" i="0" kern="1200" dirty="0">
              <a:solidFill>
                <a:schemeClr val="tx1"/>
              </a:solidFill>
              <a:effectLst/>
              <a:latin typeface="+mn-lt"/>
              <a:ea typeface="+mn-ea"/>
              <a:cs typeface="+mn-cs"/>
            </a:endParaRPr>
          </a:p>
          <a:p>
            <a:r>
              <a:rPr lang="en-CA" sz="1200" b="0" i="0" kern="1200" dirty="0">
                <a:solidFill>
                  <a:schemeClr val="tx1"/>
                </a:solidFill>
                <a:effectLst/>
                <a:latin typeface="+mn-lt"/>
                <a:ea typeface="+mn-ea"/>
                <a:cs typeface="+mn-cs"/>
              </a:rPr>
              <a:t>A strong policy brief distills research findings in plain language and draws clear links to policy initiatives. The best policy briefs are clear and concise stand-alone documents that focus on a single topic.</a:t>
            </a:r>
          </a:p>
          <a:p>
            <a:endParaRPr lang="en-CA" dirty="0"/>
          </a:p>
        </p:txBody>
      </p:sp>
      <p:sp>
        <p:nvSpPr>
          <p:cNvPr id="4" name="Slide Number Placeholder 3"/>
          <p:cNvSpPr>
            <a:spLocks noGrp="1"/>
          </p:cNvSpPr>
          <p:nvPr>
            <p:ph type="sldNum" sz="quarter" idx="10"/>
          </p:nvPr>
        </p:nvSpPr>
        <p:spPr/>
        <p:txBody>
          <a:bodyPr/>
          <a:lstStyle/>
          <a:p>
            <a:fld id="{98EA2D84-419E-4629-A836-4C837C342A38}" type="slidenum">
              <a:rPr lang="en-CA" smtClean="0"/>
              <a:t>2</a:t>
            </a:fld>
            <a:endParaRPr lang="en-CA"/>
          </a:p>
        </p:txBody>
      </p:sp>
    </p:spTree>
    <p:extLst>
      <p:ext uri="{BB962C8B-B14F-4D97-AF65-F5344CB8AC3E}">
        <p14:creationId xmlns:p14="http://schemas.microsoft.com/office/powerpoint/2010/main" val="11664594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kern="1200" dirty="0">
                <a:solidFill>
                  <a:schemeClr val="tx1"/>
                </a:solidFill>
                <a:effectLst/>
                <a:latin typeface="+mn-lt"/>
                <a:ea typeface="+mn-ea"/>
                <a:cs typeface="+mn-cs"/>
              </a:rPr>
              <a:t>Tips</a:t>
            </a:r>
          </a:p>
          <a:p>
            <a:pPr marL="342900" indent="-342900">
              <a:buFont typeface="Arial" panose="020B0604020202020204" pitchFamily="34" charset="0"/>
              <a:buChar char="•"/>
            </a:pPr>
            <a:r>
              <a:rPr lang="en-CA" sz="1200" dirty="0">
                <a:latin typeface="Segoe UI Light" panose="020B0502040204020203" pitchFamily="34" charset="0"/>
                <a:cs typeface="Segoe UI Light" panose="020B0502040204020203" pitchFamily="34" charset="0"/>
              </a:rPr>
              <a:t>Express ideas using active language and strong assertions.</a:t>
            </a:r>
          </a:p>
          <a:p>
            <a:pPr marL="342900" indent="-342900">
              <a:buFont typeface="Arial" panose="020B0604020202020204" pitchFamily="34" charset="0"/>
              <a:buChar char="•"/>
            </a:pPr>
            <a:r>
              <a:rPr lang="en-CA" sz="1200" dirty="0">
                <a:latin typeface="Segoe UI Light" panose="020B0502040204020203" pitchFamily="34" charset="0"/>
                <a:cs typeface="Segoe UI Light" panose="020B0502040204020203" pitchFamily="34" charset="0"/>
              </a:rPr>
              <a:t>Explain the findings and limitations of the research.</a:t>
            </a:r>
            <a:endParaRPr lang="en-CA" sz="1200" b="0" i="0" kern="1200" dirty="0">
              <a:solidFill>
                <a:schemeClr val="tx1"/>
              </a:solidFill>
              <a:effectLst/>
              <a:latin typeface="+mn-lt"/>
              <a:ea typeface="+mn-ea"/>
              <a:cs typeface="+mn-cs"/>
            </a:endParaRPr>
          </a:p>
          <a:p>
            <a:pPr marL="342900" indent="-342900">
              <a:buFont typeface="Arial" panose="020B0604020202020204" pitchFamily="34" charset="0"/>
              <a:buChar char="•"/>
            </a:pPr>
            <a:r>
              <a:rPr lang="en-CA" sz="1200" dirty="0"/>
              <a:t>Express research findings in terms of how they relate to concrete realities (instead of theoretical abstractions)</a:t>
            </a:r>
          </a:p>
          <a:p>
            <a:pPr marL="342900" indent="-342900">
              <a:buFont typeface="Arial" panose="020B0604020202020204" pitchFamily="34" charset="0"/>
              <a:buChar char="•"/>
            </a:pPr>
            <a:r>
              <a:rPr lang="en-CA" sz="1200" dirty="0"/>
              <a:t>Take a look at the “key findings” section of </a:t>
            </a:r>
            <a:r>
              <a:rPr lang="en-CA" sz="1200" i="1" dirty="0">
                <a:solidFill>
                  <a:srgbClr val="0563C1"/>
                </a:solidFill>
                <a:ea typeface="Calibri" panose="020F0502020204030204" pitchFamily="34" charset="0"/>
                <a:cs typeface="Times New Roman" panose="02020603050405020304" pitchFamily="18" charset="0"/>
                <a:hlinkClick r:id="rId3"/>
              </a:rPr>
              <a:t>How to grow women-owned businesses</a:t>
            </a:r>
            <a:r>
              <a:rPr lang="en-CA" sz="1200" i="1" dirty="0">
                <a:solidFill>
                  <a:srgbClr val="0563C1"/>
                </a:solidFill>
                <a:ea typeface="Calibri" panose="020F0502020204030204" pitchFamily="34" charset="0"/>
                <a:cs typeface="Times New Roman" panose="02020603050405020304" pitchFamily="18" charset="0"/>
              </a:rPr>
              <a:t> </a:t>
            </a:r>
            <a:r>
              <a:rPr lang="en-CA" sz="1200" dirty="0"/>
              <a:t>to learn more</a:t>
            </a:r>
          </a:p>
          <a:p>
            <a:endParaRPr lang="en-CA" dirty="0"/>
          </a:p>
        </p:txBody>
      </p:sp>
      <p:sp>
        <p:nvSpPr>
          <p:cNvPr id="4" name="Slide Number Placeholder 3"/>
          <p:cNvSpPr>
            <a:spLocks noGrp="1"/>
          </p:cNvSpPr>
          <p:nvPr>
            <p:ph type="sldNum" sz="quarter" idx="10"/>
          </p:nvPr>
        </p:nvSpPr>
        <p:spPr/>
        <p:txBody>
          <a:bodyPr/>
          <a:lstStyle/>
          <a:p>
            <a:fld id="{98EA2D84-419E-4629-A836-4C837C342A38}" type="slidenum">
              <a:rPr lang="en-CA" smtClean="0"/>
              <a:t>20</a:t>
            </a:fld>
            <a:endParaRPr lang="en-CA"/>
          </a:p>
        </p:txBody>
      </p:sp>
    </p:spTree>
    <p:extLst>
      <p:ext uri="{BB962C8B-B14F-4D97-AF65-F5344CB8AC3E}">
        <p14:creationId xmlns:p14="http://schemas.microsoft.com/office/powerpoint/2010/main" val="31728183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1" i="0" kern="1200" dirty="0">
                <a:solidFill>
                  <a:schemeClr val="tx1"/>
                </a:solidFill>
                <a:effectLst/>
                <a:latin typeface="+mn-lt"/>
                <a:ea typeface="+mn-ea"/>
                <a:cs typeface="+mn-cs"/>
              </a:rPr>
              <a:t>Conclusion or recommendation</a:t>
            </a:r>
          </a:p>
          <a:p>
            <a:r>
              <a:rPr lang="en-CA" sz="1200" b="0" i="0" kern="1200" dirty="0">
                <a:solidFill>
                  <a:schemeClr val="tx1"/>
                </a:solidFill>
                <a:effectLst/>
                <a:latin typeface="+mn-lt"/>
                <a:ea typeface="+mn-ea"/>
                <a:cs typeface="+mn-cs"/>
              </a:rPr>
              <a:t>This final section of the policy brief should detail the actions recommended by the research findings. </a:t>
            </a:r>
          </a:p>
          <a:p>
            <a:pPr marL="171450" indent="-171450">
              <a:buFont typeface="Arial" panose="020B0604020202020204" pitchFamily="34" charset="0"/>
              <a:buChar char="•"/>
            </a:pPr>
            <a:r>
              <a:rPr lang="en-CA" sz="1200" b="0" i="0" kern="1200" dirty="0">
                <a:solidFill>
                  <a:schemeClr val="tx1"/>
                </a:solidFill>
                <a:effectLst/>
                <a:latin typeface="+mn-lt"/>
                <a:ea typeface="+mn-ea"/>
                <a:cs typeface="+mn-cs"/>
              </a:rPr>
              <a:t>Draw the link for your readers between the research findings and your recommendations. </a:t>
            </a:r>
          </a:p>
          <a:p>
            <a:pPr marL="171450" indent="-171450">
              <a:buFont typeface="Arial" panose="020B0604020202020204" pitchFamily="34" charset="0"/>
              <a:buChar char="•"/>
            </a:pPr>
            <a:r>
              <a:rPr lang="en-CA" sz="1200" b="0" i="0" kern="1200" dirty="0">
                <a:solidFill>
                  <a:schemeClr val="tx1"/>
                </a:solidFill>
                <a:effectLst/>
                <a:latin typeface="+mn-lt"/>
                <a:ea typeface="+mn-ea"/>
                <a:cs typeface="+mn-cs"/>
              </a:rPr>
              <a:t>Use persuasive language to present your recommendations, but ensure that all arguments are rooted firmly and clearly in evidence produced by the research. </a:t>
            </a:r>
          </a:p>
          <a:p>
            <a:pPr marL="171450" indent="-171450">
              <a:buFont typeface="Arial" panose="020B0604020202020204" pitchFamily="34" charset="0"/>
              <a:buChar char="•"/>
            </a:pPr>
            <a:r>
              <a:rPr lang="en-CA" sz="1200" b="0" i="0" kern="1200" dirty="0">
                <a:solidFill>
                  <a:schemeClr val="tx1"/>
                </a:solidFill>
                <a:effectLst/>
                <a:latin typeface="+mn-lt"/>
                <a:ea typeface="+mn-ea"/>
                <a:cs typeface="+mn-cs"/>
              </a:rPr>
              <a:t>You want your readers to be completely convinced that yours is the best advice.</a:t>
            </a:r>
          </a:p>
          <a:p>
            <a:endParaRPr lang="en-CA" sz="1200" b="0" i="0" kern="1200" dirty="0">
              <a:solidFill>
                <a:schemeClr val="tx1"/>
              </a:solidFill>
              <a:effectLst/>
              <a:latin typeface="+mn-lt"/>
              <a:ea typeface="+mn-ea"/>
              <a:cs typeface="+mn-cs"/>
            </a:endParaRPr>
          </a:p>
          <a:p>
            <a:endParaRPr lang="en-CA" dirty="0"/>
          </a:p>
        </p:txBody>
      </p:sp>
      <p:sp>
        <p:nvSpPr>
          <p:cNvPr id="4" name="Slide Number Placeholder 3"/>
          <p:cNvSpPr>
            <a:spLocks noGrp="1"/>
          </p:cNvSpPr>
          <p:nvPr>
            <p:ph type="sldNum" sz="quarter" idx="10"/>
          </p:nvPr>
        </p:nvSpPr>
        <p:spPr/>
        <p:txBody>
          <a:bodyPr/>
          <a:lstStyle/>
          <a:p>
            <a:fld id="{98EA2D84-419E-4629-A836-4C837C342A38}" type="slidenum">
              <a:rPr lang="en-CA" smtClean="0"/>
              <a:t>21</a:t>
            </a:fld>
            <a:endParaRPr lang="en-CA"/>
          </a:p>
        </p:txBody>
      </p:sp>
    </p:spTree>
    <p:extLst>
      <p:ext uri="{BB962C8B-B14F-4D97-AF65-F5344CB8AC3E}">
        <p14:creationId xmlns:p14="http://schemas.microsoft.com/office/powerpoint/2010/main" val="42868772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000" b="0" i="0" kern="1200" dirty="0">
                <a:solidFill>
                  <a:schemeClr val="tx1"/>
                </a:solidFill>
                <a:effectLst/>
                <a:latin typeface="+mn-lt"/>
                <a:ea typeface="+mn-ea"/>
                <a:cs typeface="+mn-cs"/>
              </a:rPr>
              <a:t>Examine the </a:t>
            </a:r>
            <a:r>
              <a:rPr lang="en-CA" sz="1000" b="1" i="0" kern="1200" dirty="0">
                <a:solidFill>
                  <a:schemeClr val="tx1"/>
                </a:solidFill>
                <a:effectLst/>
                <a:latin typeface="+mn-lt"/>
                <a:ea typeface="+mn-ea"/>
                <a:cs typeface="+mn-cs"/>
              </a:rPr>
              <a:t>implications</a:t>
            </a:r>
            <a:r>
              <a:rPr lang="en-CA" sz="1000" b="0" i="0" kern="1200" dirty="0">
                <a:solidFill>
                  <a:schemeClr val="tx1"/>
                </a:solidFill>
                <a:effectLst/>
                <a:latin typeface="+mn-lt"/>
                <a:ea typeface="+mn-ea"/>
                <a:cs typeface="+mn-cs"/>
              </a:rPr>
              <a:t> and the </a:t>
            </a:r>
            <a:r>
              <a:rPr lang="en-CA" sz="1000" b="1" i="0" kern="1200" dirty="0">
                <a:solidFill>
                  <a:schemeClr val="tx1"/>
                </a:solidFill>
                <a:effectLst/>
                <a:latin typeface="+mn-lt"/>
                <a:ea typeface="+mn-ea"/>
                <a:cs typeface="+mn-cs"/>
              </a:rPr>
              <a:t>recommendations</a:t>
            </a:r>
            <a:r>
              <a:rPr lang="en-CA" sz="1000" b="0" i="0" kern="1200" dirty="0">
                <a:solidFill>
                  <a:schemeClr val="tx1"/>
                </a:solidFill>
                <a:effectLst/>
                <a:latin typeface="+mn-lt"/>
                <a:ea typeface="+mn-ea"/>
                <a:cs typeface="+mn-cs"/>
              </a:rPr>
              <a:t> produced by the research. </a:t>
            </a:r>
          </a:p>
          <a:p>
            <a:pPr marL="171450" indent="-171450">
              <a:buFont typeface="Arial" panose="020B0604020202020204" pitchFamily="34" charset="0"/>
              <a:buChar char="•"/>
            </a:pPr>
            <a:r>
              <a:rPr lang="en-CA" sz="1000" b="1" i="0" kern="1200" dirty="0">
                <a:solidFill>
                  <a:schemeClr val="tx1"/>
                </a:solidFill>
                <a:effectLst/>
                <a:latin typeface="+mn-lt"/>
                <a:ea typeface="+mn-ea"/>
                <a:cs typeface="+mn-cs"/>
              </a:rPr>
              <a:t>Implications</a:t>
            </a:r>
            <a:r>
              <a:rPr lang="en-CA" sz="1000" b="0" i="0" kern="1200" dirty="0">
                <a:solidFill>
                  <a:schemeClr val="tx1"/>
                </a:solidFill>
                <a:effectLst/>
                <a:latin typeface="+mn-lt"/>
                <a:ea typeface="+mn-ea"/>
                <a:cs typeface="+mn-cs"/>
              </a:rPr>
              <a:t> are the effects that the research could have in the future. They are a soft but persuasive approach to describe the potential consequences of particular policies. This is a good opportunity to provide an overview of policy alternatives by presenting your reader with the full range of policy options.</a:t>
            </a:r>
            <a:br>
              <a:rPr lang="en-CA" sz="1000" b="0" i="0" kern="1200" dirty="0">
                <a:solidFill>
                  <a:schemeClr val="tx1"/>
                </a:solidFill>
                <a:effectLst/>
                <a:latin typeface="+mn-lt"/>
                <a:ea typeface="+mn-ea"/>
                <a:cs typeface="+mn-cs"/>
              </a:rPr>
            </a:br>
            <a:endParaRPr lang="en-CA" sz="1000" b="0" i="0" kern="1200" dirty="0">
              <a:solidFill>
                <a:schemeClr val="tx1"/>
              </a:solidFill>
              <a:effectLst/>
              <a:latin typeface="+mn-lt"/>
              <a:ea typeface="+mn-ea"/>
              <a:cs typeface="+mn-cs"/>
            </a:endParaRPr>
          </a:p>
          <a:p>
            <a:pPr marL="171450" indent="-171450">
              <a:buFont typeface="Arial" panose="020B0604020202020204" pitchFamily="34" charset="0"/>
              <a:buChar char="•"/>
            </a:pPr>
            <a:r>
              <a:rPr lang="en-CA" sz="1000" b="0" i="0" kern="1200" dirty="0">
                <a:solidFill>
                  <a:schemeClr val="tx1"/>
                </a:solidFill>
                <a:effectLst/>
                <a:latin typeface="+mn-lt"/>
                <a:ea typeface="+mn-ea"/>
                <a:cs typeface="+mn-cs"/>
              </a:rPr>
              <a:t>Follow up the implications with your </a:t>
            </a:r>
            <a:r>
              <a:rPr lang="en-CA" sz="1000" b="1" i="0" kern="1200" dirty="0">
                <a:solidFill>
                  <a:schemeClr val="tx1"/>
                </a:solidFill>
                <a:effectLst/>
                <a:latin typeface="+mn-lt"/>
                <a:ea typeface="+mn-ea"/>
                <a:cs typeface="+mn-cs"/>
              </a:rPr>
              <a:t>recommendations.</a:t>
            </a:r>
            <a:r>
              <a:rPr lang="en-CA" sz="1000" b="0" i="0" kern="1200" dirty="0">
                <a:solidFill>
                  <a:schemeClr val="tx1"/>
                </a:solidFill>
                <a:effectLst/>
                <a:latin typeface="+mn-lt"/>
                <a:ea typeface="+mn-ea"/>
                <a:cs typeface="+mn-cs"/>
              </a:rPr>
              <a:t> Beyond being descriptive, your recommendations should act as a call to action by stating precise, relevant, credible, and feasible next steps. It may strengthen your argument to demonstrate why other policies are not as effective as your recommendations.</a:t>
            </a:r>
          </a:p>
          <a:p>
            <a:endParaRPr lang="en-CA" dirty="0"/>
          </a:p>
        </p:txBody>
      </p:sp>
      <p:sp>
        <p:nvSpPr>
          <p:cNvPr id="4" name="Slide Number Placeholder 3"/>
          <p:cNvSpPr>
            <a:spLocks noGrp="1"/>
          </p:cNvSpPr>
          <p:nvPr>
            <p:ph type="sldNum" sz="quarter" idx="10"/>
          </p:nvPr>
        </p:nvSpPr>
        <p:spPr/>
        <p:txBody>
          <a:bodyPr/>
          <a:lstStyle/>
          <a:p>
            <a:fld id="{98EA2D84-419E-4629-A836-4C837C342A38}" type="slidenum">
              <a:rPr lang="en-CA" smtClean="0"/>
              <a:t>22</a:t>
            </a:fld>
            <a:endParaRPr lang="en-CA"/>
          </a:p>
        </p:txBody>
      </p:sp>
    </p:spTree>
    <p:extLst>
      <p:ext uri="{BB962C8B-B14F-4D97-AF65-F5344CB8AC3E}">
        <p14:creationId xmlns:p14="http://schemas.microsoft.com/office/powerpoint/2010/main" val="25247882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kern="1200" dirty="0">
                <a:solidFill>
                  <a:schemeClr val="tx1"/>
                </a:solidFill>
                <a:effectLst/>
                <a:latin typeface="+mn-lt"/>
                <a:ea typeface="+mn-ea"/>
                <a:cs typeface="+mn-cs"/>
              </a:rPr>
              <a:t>”Lessons for policy and practice”, the conclusion of </a:t>
            </a:r>
            <a:r>
              <a:rPr lang="en-CA" sz="1200" b="1" i="1" u="none" strike="noStrike" kern="1200" dirty="0">
                <a:solidFill>
                  <a:schemeClr val="tx1"/>
                </a:solidFill>
                <a:effectLst/>
                <a:latin typeface="+mn-lt"/>
                <a:ea typeface="+mn-ea"/>
                <a:cs typeface="+mn-cs"/>
                <a:hlinkClick r:id="rId3"/>
              </a:rPr>
              <a:t>Unpaid care and women’s empowerment: Lessons from research and practice</a:t>
            </a:r>
            <a:r>
              <a:rPr lang="en-CA" sz="1200" b="0" i="0" kern="1200" dirty="0">
                <a:solidFill>
                  <a:schemeClr val="tx1"/>
                </a:solidFill>
                <a:effectLst/>
                <a:latin typeface="+mn-lt"/>
                <a:ea typeface="+mn-ea"/>
                <a:cs typeface="+mn-cs"/>
              </a:rPr>
              <a:t>, presents a series of broad policy recommendations that are clearly linked back to the research. Each recommendation has its own section and heading to make them easy to identify and understand.</a:t>
            </a:r>
          </a:p>
          <a:p>
            <a:endParaRPr lang="fr-FR" dirty="0"/>
          </a:p>
          <a:p>
            <a:endParaRPr lang="fr-FR" dirty="0"/>
          </a:p>
          <a:p>
            <a:endParaRPr lang="en-CA" dirty="0"/>
          </a:p>
        </p:txBody>
      </p:sp>
      <p:sp>
        <p:nvSpPr>
          <p:cNvPr id="4" name="Slide Number Placeholder 3"/>
          <p:cNvSpPr>
            <a:spLocks noGrp="1"/>
          </p:cNvSpPr>
          <p:nvPr>
            <p:ph type="sldNum" sz="quarter" idx="10"/>
          </p:nvPr>
        </p:nvSpPr>
        <p:spPr/>
        <p:txBody>
          <a:bodyPr/>
          <a:lstStyle/>
          <a:p>
            <a:fld id="{98EA2D84-419E-4629-A836-4C837C342A38}" type="slidenum">
              <a:rPr lang="en-CA" smtClean="0"/>
              <a:t>23</a:t>
            </a:fld>
            <a:endParaRPr lang="en-CA"/>
          </a:p>
        </p:txBody>
      </p:sp>
    </p:spTree>
    <p:extLst>
      <p:ext uri="{BB962C8B-B14F-4D97-AF65-F5344CB8AC3E}">
        <p14:creationId xmlns:p14="http://schemas.microsoft.com/office/powerpoint/2010/main" val="178750596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1" i="0" kern="1200" dirty="0">
                <a:solidFill>
                  <a:schemeClr val="tx1"/>
                </a:solidFill>
                <a:effectLst/>
                <a:latin typeface="+mn-lt"/>
                <a:ea typeface="+mn-ea"/>
                <a:cs typeface="+mn-cs"/>
              </a:rPr>
              <a:t>Designing your policy brief</a:t>
            </a:r>
          </a:p>
          <a:p>
            <a:r>
              <a:rPr lang="en-CA" sz="1200" b="0" i="0" kern="1200" dirty="0">
                <a:solidFill>
                  <a:schemeClr val="tx1"/>
                </a:solidFill>
                <a:effectLst/>
                <a:latin typeface="+mn-lt"/>
                <a:ea typeface="+mn-ea"/>
                <a:cs typeface="+mn-cs"/>
              </a:rPr>
              <a:t>A policy brief should be convincing and interesting to read. The design and presentation of your brief are</a:t>
            </a:r>
          </a:p>
          <a:p>
            <a:r>
              <a:rPr lang="en-CA" sz="1200" b="0" i="0" kern="1200" dirty="0">
                <a:solidFill>
                  <a:schemeClr val="tx1"/>
                </a:solidFill>
                <a:effectLst/>
                <a:latin typeface="+mn-lt"/>
                <a:ea typeface="+mn-ea"/>
                <a:cs typeface="+mn-cs"/>
              </a:rPr>
              <a:t>important considerations and can help keep the reader engaged. Use compelling titles and headings, sidebars featuring interesting details, bulleted lists to summarize your points, and graphics such as charts and images</a:t>
            </a:r>
            <a:endParaRPr lang="en-CA" dirty="0"/>
          </a:p>
        </p:txBody>
      </p:sp>
      <p:sp>
        <p:nvSpPr>
          <p:cNvPr id="4" name="Slide Number Placeholder 3"/>
          <p:cNvSpPr>
            <a:spLocks noGrp="1"/>
          </p:cNvSpPr>
          <p:nvPr>
            <p:ph type="sldNum" sz="quarter" idx="10"/>
          </p:nvPr>
        </p:nvSpPr>
        <p:spPr/>
        <p:txBody>
          <a:bodyPr/>
          <a:lstStyle/>
          <a:p>
            <a:fld id="{98EA2D84-419E-4629-A836-4C837C342A38}" type="slidenum">
              <a:rPr lang="en-CA" smtClean="0"/>
              <a:t>24</a:t>
            </a:fld>
            <a:endParaRPr lang="en-CA"/>
          </a:p>
        </p:txBody>
      </p:sp>
    </p:spTree>
    <p:extLst>
      <p:ext uri="{BB962C8B-B14F-4D97-AF65-F5344CB8AC3E}">
        <p14:creationId xmlns:p14="http://schemas.microsoft.com/office/powerpoint/2010/main" val="218855724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1" i="0" kern="1200" dirty="0">
                <a:solidFill>
                  <a:schemeClr val="tx1"/>
                </a:solidFill>
                <a:effectLst/>
                <a:latin typeface="+mn-lt"/>
                <a:ea typeface="+mn-ea"/>
                <a:cs typeface="+mn-cs"/>
              </a:rPr>
              <a:t>Titles and headings</a:t>
            </a:r>
          </a:p>
          <a:p>
            <a:r>
              <a:rPr lang="en-CA" sz="1200" b="0" i="0" kern="1200" dirty="0">
                <a:solidFill>
                  <a:schemeClr val="tx1"/>
                </a:solidFill>
                <a:effectLst/>
                <a:latin typeface="+mn-lt"/>
                <a:ea typeface="+mn-ea"/>
                <a:cs typeface="+mn-cs"/>
              </a:rPr>
              <a:t>A title should act as a reference point for readers and entice them to read the brief. </a:t>
            </a:r>
          </a:p>
          <a:p>
            <a:r>
              <a:rPr lang="en-CA" sz="1200" b="0" i="0" kern="1200" dirty="0">
                <a:solidFill>
                  <a:schemeClr val="tx1"/>
                </a:solidFill>
                <a:effectLst/>
                <a:latin typeface="+mn-lt"/>
                <a:ea typeface="+mn-ea"/>
                <a:cs typeface="+mn-cs"/>
              </a:rPr>
              <a:t>A good policy brief should also include sub-titles or headings to break up the text and draw the reader’s attention to the main topic of each section. </a:t>
            </a:r>
          </a:p>
          <a:p>
            <a:r>
              <a:rPr lang="en-CA" sz="1200" b="0" i="0" kern="1200" dirty="0">
                <a:solidFill>
                  <a:schemeClr val="tx1"/>
                </a:solidFill>
                <a:effectLst/>
                <a:latin typeface="+mn-lt"/>
                <a:ea typeface="+mn-ea"/>
                <a:cs typeface="+mn-cs"/>
              </a:rPr>
              <a:t>Using verbs can make headings more dynamic, while phrasing them as questions can spark a reader’s curiosity. </a:t>
            </a:r>
          </a:p>
          <a:p>
            <a:r>
              <a:rPr lang="en-CA" sz="1200" b="0" i="0" kern="1200" dirty="0">
                <a:solidFill>
                  <a:schemeClr val="tx1"/>
                </a:solidFill>
                <a:effectLst/>
                <a:latin typeface="+mn-lt"/>
                <a:ea typeface="+mn-ea"/>
                <a:cs typeface="+mn-cs"/>
              </a:rPr>
              <a:t>The best titles contain relevant information without being too long or cumbersome.</a:t>
            </a:r>
            <a:endParaRPr lang="en-CA" dirty="0"/>
          </a:p>
        </p:txBody>
      </p:sp>
      <p:sp>
        <p:nvSpPr>
          <p:cNvPr id="4" name="Slide Number Placeholder 3"/>
          <p:cNvSpPr>
            <a:spLocks noGrp="1"/>
          </p:cNvSpPr>
          <p:nvPr>
            <p:ph type="sldNum" sz="quarter" idx="10"/>
          </p:nvPr>
        </p:nvSpPr>
        <p:spPr/>
        <p:txBody>
          <a:bodyPr/>
          <a:lstStyle/>
          <a:p>
            <a:fld id="{98EA2D84-419E-4629-A836-4C837C342A38}" type="slidenum">
              <a:rPr lang="en-CA" smtClean="0"/>
              <a:t>25</a:t>
            </a:fld>
            <a:endParaRPr lang="en-CA"/>
          </a:p>
        </p:txBody>
      </p:sp>
    </p:spTree>
    <p:extLst>
      <p:ext uri="{BB962C8B-B14F-4D97-AF65-F5344CB8AC3E}">
        <p14:creationId xmlns:p14="http://schemas.microsoft.com/office/powerpoint/2010/main" val="414639949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1" i="0" kern="1200" dirty="0">
                <a:solidFill>
                  <a:schemeClr val="tx1"/>
                </a:solidFill>
                <a:effectLst/>
                <a:latin typeface="+mn-lt"/>
                <a:ea typeface="+mn-ea"/>
                <a:cs typeface="+mn-cs"/>
              </a:rPr>
              <a:t>Sidebars</a:t>
            </a:r>
          </a:p>
          <a:p>
            <a:r>
              <a:rPr lang="en-CA" sz="1200" b="0" i="0" kern="1200" dirty="0">
                <a:solidFill>
                  <a:schemeClr val="tx1"/>
                </a:solidFill>
                <a:effectLst/>
                <a:latin typeface="+mn-lt"/>
                <a:ea typeface="+mn-ea"/>
                <a:cs typeface="+mn-cs"/>
              </a:rPr>
              <a:t>The goal is to add extra detail and depth to help the reader understand and engage with the topic. </a:t>
            </a:r>
          </a:p>
          <a:p>
            <a:r>
              <a:rPr lang="en-CA" sz="1200" b="0" i="0" kern="1200" dirty="0">
                <a:solidFill>
                  <a:schemeClr val="tx1"/>
                </a:solidFill>
                <a:effectLst/>
                <a:latin typeface="+mn-lt"/>
                <a:ea typeface="+mn-ea"/>
                <a:cs typeface="+mn-cs"/>
              </a:rPr>
              <a:t>Sidebars also visually break up the brief and make the document easier to read. </a:t>
            </a:r>
          </a:p>
          <a:p>
            <a:r>
              <a:rPr lang="en-CA" sz="1200" b="0" i="0" kern="1200" dirty="0">
                <a:solidFill>
                  <a:schemeClr val="tx1"/>
                </a:solidFill>
                <a:effectLst/>
                <a:latin typeface="+mn-lt"/>
                <a:ea typeface="+mn-ea"/>
                <a:cs typeface="+mn-cs"/>
              </a:rPr>
              <a:t>Sidebars, like all other content in the policy brief, should advance the main argument.</a:t>
            </a:r>
            <a:endParaRPr lang="en-CA" dirty="0"/>
          </a:p>
        </p:txBody>
      </p:sp>
      <p:sp>
        <p:nvSpPr>
          <p:cNvPr id="4" name="Slide Number Placeholder 3"/>
          <p:cNvSpPr>
            <a:spLocks noGrp="1"/>
          </p:cNvSpPr>
          <p:nvPr>
            <p:ph type="sldNum" sz="quarter" idx="10"/>
          </p:nvPr>
        </p:nvSpPr>
        <p:spPr/>
        <p:txBody>
          <a:bodyPr/>
          <a:lstStyle/>
          <a:p>
            <a:fld id="{98EA2D84-419E-4629-A836-4C837C342A38}" type="slidenum">
              <a:rPr lang="en-CA" smtClean="0"/>
              <a:t>26</a:t>
            </a:fld>
            <a:endParaRPr lang="en-CA"/>
          </a:p>
        </p:txBody>
      </p:sp>
    </p:spTree>
    <p:extLst>
      <p:ext uri="{BB962C8B-B14F-4D97-AF65-F5344CB8AC3E}">
        <p14:creationId xmlns:p14="http://schemas.microsoft.com/office/powerpoint/2010/main" val="6493361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1" i="0" kern="1200" dirty="0">
                <a:solidFill>
                  <a:schemeClr val="tx1"/>
                </a:solidFill>
                <a:effectLst/>
                <a:latin typeface="+mn-lt"/>
                <a:ea typeface="+mn-ea"/>
                <a:cs typeface="+mn-cs"/>
              </a:rPr>
              <a:t>Lists</a:t>
            </a:r>
          </a:p>
          <a:p>
            <a:r>
              <a:rPr lang="en-CA" sz="1200" b="0" i="0" kern="1200" dirty="0">
                <a:solidFill>
                  <a:schemeClr val="tx1"/>
                </a:solidFill>
                <a:effectLst/>
                <a:latin typeface="+mn-lt"/>
                <a:ea typeface="+mn-ea"/>
                <a:cs typeface="+mn-cs"/>
              </a:rPr>
              <a:t>Lists are an effective and visually interesting way to simplify dense content. They are useful for highlighting important information because they draw the reader’s eye. </a:t>
            </a:r>
          </a:p>
          <a:p>
            <a:pPr marL="171450" indent="-171450">
              <a:buFont typeface="Arial" panose="020B0604020202020204" pitchFamily="34" charset="0"/>
              <a:buChar char="•"/>
            </a:pPr>
            <a:r>
              <a:rPr lang="en-CA" sz="1200" b="0" i="0" kern="1200" dirty="0">
                <a:solidFill>
                  <a:schemeClr val="tx1"/>
                </a:solidFill>
                <a:effectLst/>
                <a:latin typeface="+mn-lt"/>
                <a:ea typeface="+mn-ea"/>
                <a:cs typeface="+mn-cs"/>
              </a:rPr>
              <a:t>Lists should be no longer than five to seven bullet points (if lists are too short they may seem pointless, if they are too long they may be daunting). </a:t>
            </a:r>
          </a:p>
          <a:p>
            <a:pPr marL="171450" indent="-171450">
              <a:buFont typeface="Arial" panose="020B0604020202020204" pitchFamily="34" charset="0"/>
              <a:buChar char="•"/>
            </a:pPr>
            <a:r>
              <a:rPr lang="en-CA" sz="1200" b="0" i="0" kern="1200" dirty="0">
                <a:solidFill>
                  <a:schemeClr val="tx1"/>
                </a:solidFill>
                <a:effectLst/>
                <a:latin typeface="+mn-lt"/>
                <a:ea typeface="+mn-ea"/>
                <a:cs typeface="+mn-cs"/>
              </a:rPr>
              <a:t>Each bullet point should express complete thoughts (avoid using bullet points that are only one or two words in length).</a:t>
            </a:r>
            <a:endParaRPr lang="en-CA" dirty="0"/>
          </a:p>
        </p:txBody>
      </p:sp>
      <p:sp>
        <p:nvSpPr>
          <p:cNvPr id="4" name="Slide Number Placeholder 3"/>
          <p:cNvSpPr>
            <a:spLocks noGrp="1"/>
          </p:cNvSpPr>
          <p:nvPr>
            <p:ph type="sldNum" sz="quarter" idx="10"/>
          </p:nvPr>
        </p:nvSpPr>
        <p:spPr/>
        <p:txBody>
          <a:bodyPr/>
          <a:lstStyle/>
          <a:p>
            <a:fld id="{98EA2D84-419E-4629-A836-4C837C342A38}" type="slidenum">
              <a:rPr lang="en-CA" smtClean="0"/>
              <a:t>27</a:t>
            </a:fld>
            <a:endParaRPr lang="en-CA"/>
          </a:p>
        </p:txBody>
      </p:sp>
    </p:spTree>
    <p:extLst>
      <p:ext uri="{BB962C8B-B14F-4D97-AF65-F5344CB8AC3E}">
        <p14:creationId xmlns:p14="http://schemas.microsoft.com/office/powerpoint/2010/main" val="66469452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1" i="0" kern="1200" dirty="0">
                <a:solidFill>
                  <a:schemeClr val="tx1"/>
                </a:solidFill>
                <a:effectLst/>
                <a:latin typeface="+mn-lt"/>
                <a:ea typeface="+mn-ea"/>
                <a:cs typeface="+mn-cs"/>
              </a:rPr>
              <a:t>Graphics</a:t>
            </a:r>
          </a:p>
          <a:p>
            <a:r>
              <a:rPr lang="en-CA" sz="1200" b="0" i="0" kern="1200" dirty="0">
                <a:solidFill>
                  <a:schemeClr val="tx1"/>
                </a:solidFill>
                <a:effectLst/>
                <a:latin typeface="+mn-lt"/>
                <a:ea typeface="+mn-ea"/>
                <a:cs typeface="+mn-cs"/>
              </a:rPr>
              <a:t>Choose effective visuals for the type of information you would like to communicate. </a:t>
            </a:r>
          </a:p>
          <a:p>
            <a:r>
              <a:rPr lang="en-CA" sz="1200" b="0" i="0" kern="1200" dirty="0">
                <a:solidFill>
                  <a:schemeClr val="tx1"/>
                </a:solidFill>
                <a:effectLst/>
                <a:latin typeface="+mn-lt"/>
                <a:ea typeface="+mn-ea"/>
                <a:cs typeface="+mn-cs"/>
              </a:rPr>
              <a:t>For example, pie charts and bar graphs are preferable to data tables to illustrate findings. </a:t>
            </a:r>
          </a:p>
          <a:p>
            <a:r>
              <a:rPr lang="en-CA" sz="1200" b="0" i="0" kern="1200" dirty="0">
                <a:solidFill>
                  <a:schemeClr val="tx1"/>
                </a:solidFill>
                <a:effectLst/>
                <a:latin typeface="+mn-lt"/>
                <a:ea typeface="+mn-ea"/>
                <a:cs typeface="+mn-cs"/>
              </a:rPr>
              <a:t>Include captions for photos and other visuals that explain the content to the reader. </a:t>
            </a:r>
          </a:p>
          <a:p>
            <a:r>
              <a:rPr lang="en-CA" sz="1200" b="0" i="0" kern="1200" dirty="0">
                <a:solidFill>
                  <a:schemeClr val="tx1"/>
                </a:solidFill>
                <a:effectLst/>
                <a:latin typeface="+mn-lt"/>
                <a:ea typeface="+mn-ea"/>
                <a:cs typeface="+mn-cs"/>
              </a:rPr>
              <a:t>Every visual should serve a purpose and help to illustrate your argument.</a:t>
            </a:r>
            <a:endParaRPr lang="en-CA" dirty="0"/>
          </a:p>
        </p:txBody>
      </p:sp>
      <p:sp>
        <p:nvSpPr>
          <p:cNvPr id="4" name="Slide Number Placeholder 3"/>
          <p:cNvSpPr>
            <a:spLocks noGrp="1"/>
          </p:cNvSpPr>
          <p:nvPr>
            <p:ph type="sldNum" sz="quarter" idx="10"/>
          </p:nvPr>
        </p:nvSpPr>
        <p:spPr/>
        <p:txBody>
          <a:bodyPr/>
          <a:lstStyle/>
          <a:p>
            <a:fld id="{98EA2D84-419E-4629-A836-4C837C342A38}" type="slidenum">
              <a:rPr lang="en-CA" smtClean="0"/>
              <a:t>28</a:t>
            </a:fld>
            <a:endParaRPr lang="en-CA"/>
          </a:p>
        </p:txBody>
      </p:sp>
    </p:spTree>
    <p:extLst>
      <p:ext uri="{BB962C8B-B14F-4D97-AF65-F5344CB8AC3E}">
        <p14:creationId xmlns:p14="http://schemas.microsoft.com/office/powerpoint/2010/main" val="7442228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1" i="0" kern="1200" dirty="0">
                <a:solidFill>
                  <a:schemeClr val="tx1"/>
                </a:solidFill>
                <a:effectLst/>
                <a:latin typeface="+mn-lt"/>
                <a:ea typeface="+mn-ea"/>
                <a:cs typeface="+mn-cs"/>
              </a:rPr>
              <a:t>Revising your policy brief</a:t>
            </a:r>
          </a:p>
          <a:p>
            <a:r>
              <a:rPr lang="en-CA" sz="1200" b="0" i="0" kern="1200" dirty="0">
                <a:solidFill>
                  <a:schemeClr val="tx1"/>
                </a:solidFill>
                <a:effectLst/>
                <a:latin typeface="+mn-lt"/>
                <a:ea typeface="+mn-ea"/>
                <a:cs typeface="+mn-cs"/>
              </a:rPr>
              <a:t>Once the policy brief has been drafted, reflect once again on its purpose, audience, content, and structure.</a:t>
            </a:r>
          </a:p>
          <a:p>
            <a:r>
              <a:rPr lang="en-CA" sz="1200" b="0" i="0" kern="1200" dirty="0">
                <a:solidFill>
                  <a:schemeClr val="tx1"/>
                </a:solidFill>
                <a:effectLst/>
                <a:latin typeface="+mn-lt"/>
                <a:ea typeface="+mn-ea"/>
                <a:cs typeface="+mn-cs"/>
              </a:rPr>
              <a:t>Will your brief help to achieve your goals? </a:t>
            </a:r>
          </a:p>
          <a:p>
            <a:pPr marL="171450" indent="-171450">
              <a:buFont typeface="Arial" panose="020B0604020202020204" pitchFamily="34" charset="0"/>
              <a:buChar char="•"/>
            </a:pPr>
            <a:r>
              <a:rPr lang="en-CA" sz="1200" b="0" i="0" kern="1200" dirty="0">
                <a:solidFill>
                  <a:schemeClr val="tx1"/>
                </a:solidFill>
                <a:effectLst/>
                <a:latin typeface="+mn-lt"/>
                <a:ea typeface="+mn-ea"/>
                <a:cs typeface="+mn-cs"/>
              </a:rPr>
              <a:t>Test it by trying to explain it in a twenty-second elevator pitch and assessing what information stands out. </a:t>
            </a:r>
          </a:p>
          <a:p>
            <a:pPr marL="171450" indent="-171450">
              <a:buFont typeface="Arial" panose="020B0604020202020204" pitchFamily="34" charset="0"/>
              <a:buChar char="•"/>
            </a:pPr>
            <a:r>
              <a:rPr lang="en-CA" sz="1200" b="0" i="0" kern="1200" dirty="0">
                <a:solidFill>
                  <a:schemeClr val="tx1"/>
                </a:solidFill>
                <a:effectLst/>
                <a:latin typeface="+mn-lt"/>
                <a:ea typeface="+mn-ea"/>
                <a:cs typeface="+mn-cs"/>
              </a:rPr>
              <a:t>Revise the brief to make it as user-friendly as possible by removing jargon and statistics that make it less approachable. </a:t>
            </a:r>
          </a:p>
          <a:p>
            <a:pPr marL="171450" indent="-171450">
              <a:buFont typeface="Arial" panose="020B0604020202020204" pitchFamily="34" charset="0"/>
              <a:buChar char="•"/>
            </a:pPr>
            <a:r>
              <a:rPr lang="en-CA" sz="1200" b="0" i="0" kern="1200" dirty="0">
                <a:solidFill>
                  <a:schemeClr val="tx1"/>
                </a:solidFill>
                <a:effectLst/>
                <a:latin typeface="+mn-lt"/>
                <a:ea typeface="+mn-ea"/>
                <a:cs typeface="+mn-cs"/>
              </a:rPr>
              <a:t>Ask a colleague with no prior knowledge of the issue to read the brief and provide feedback. What points do they draw from it, and do they match your intentions?</a:t>
            </a:r>
          </a:p>
          <a:p>
            <a:endParaRPr lang="en-CA" dirty="0"/>
          </a:p>
        </p:txBody>
      </p:sp>
      <p:sp>
        <p:nvSpPr>
          <p:cNvPr id="4" name="Slide Number Placeholder 3"/>
          <p:cNvSpPr>
            <a:spLocks noGrp="1"/>
          </p:cNvSpPr>
          <p:nvPr>
            <p:ph type="sldNum" sz="quarter" idx="10"/>
          </p:nvPr>
        </p:nvSpPr>
        <p:spPr/>
        <p:txBody>
          <a:bodyPr/>
          <a:lstStyle/>
          <a:p>
            <a:fld id="{98EA2D84-419E-4629-A836-4C837C342A38}" type="slidenum">
              <a:rPr lang="en-CA" smtClean="0"/>
              <a:t>29</a:t>
            </a:fld>
            <a:endParaRPr lang="en-CA"/>
          </a:p>
        </p:txBody>
      </p:sp>
    </p:spTree>
    <p:extLst>
      <p:ext uri="{BB962C8B-B14F-4D97-AF65-F5344CB8AC3E}">
        <p14:creationId xmlns:p14="http://schemas.microsoft.com/office/powerpoint/2010/main" val="7097812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98EA2D84-419E-4629-A836-4C837C342A38}" type="slidenum">
              <a:rPr lang="en-CA" smtClean="0"/>
              <a:t>3</a:t>
            </a:fld>
            <a:endParaRPr lang="en-CA"/>
          </a:p>
        </p:txBody>
      </p:sp>
    </p:spTree>
    <p:extLst>
      <p:ext uri="{BB962C8B-B14F-4D97-AF65-F5344CB8AC3E}">
        <p14:creationId xmlns:p14="http://schemas.microsoft.com/office/powerpoint/2010/main" val="239178275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98EA2D84-419E-4629-A836-4C837C342A38}" type="slidenum">
              <a:rPr lang="en-CA" smtClean="0"/>
              <a:t>30</a:t>
            </a:fld>
            <a:endParaRPr lang="en-CA"/>
          </a:p>
        </p:txBody>
      </p:sp>
    </p:spTree>
    <p:extLst>
      <p:ext uri="{BB962C8B-B14F-4D97-AF65-F5344CB8AC3E}">
        <p14:creationId xmlns:p14="http://schemas.microsoft.com/office/powerpoint/2010/main" val="31759994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1" i="0" kern="1200" dirty="0">
                <a:solidFill>
                  <a:schemeClr val="tx1"/>
                </a:solidFill>
                <a:effectLst/>
                <a:latin typeface="+mn-lt"/>
                <a:ea typeface="+mn-ea"/>
                <a:cs typeface="+mn-cs"/>
              </a:rPr>
              <a:t>Planning your policy brief</a:t>
            </a:r>
          </a:p>
          <a:p>
            <a:r>
              <a:rPr lang="en-CA" sz="1200" b="0" i="0" kern="1200" dirty="0">
                <a:solidFill>
                  <a:schemeClr val="tx1"/>
                </a:solidFill>
                <a:effectLst/>
                <a:latin typeface="+mn-lt"/>
                <a:ea typeface="+mn-ea"/>
                <a:cs typeface="+mn-cs"/>
              </a:rPr>
              <a:t>Purpose, audience, content, and structure are the vital elements of an influential policy brief.</a:t>
            </a:r>
          </a:p>
        </p:txBody>
      </p:sp>
      <p:sp>
        <p:nvSpPr>
          <p:cNvPr id="4" name="Slide Number Placeholder 3"/>
          <p:cNvSpPr>
            <a:spLocks noGrp="1"/>
          </p:cNvSpPr>
          <p:nvPr>
            <p:ph type="sldNum" sz="quarter" idx="10"/>
          </p:nvPr>
        </p:nvSpPr>
        <p:spPr/>
        <p:txBody>
          <a:bodyPr/>
          <a:lstStyle/>
          <a:p>
            <a:fld id="{98EA2D84-419E-4629-A836-4C837C342A38}" type="slidenum">
              <a:rPr lang="en-CA" smtClean="0"/>
              <a:t>4</a:t>
            </a:fld>
            <a:endParaRPr lang="en-CA"/>
          </a:p>
        </p:txBody>
      </p:sp>
    </p:spTree>
    <p:extLst>
      <p:ext uri="{BB962C8B-B14F-4D97-AF65-F5344CB8AC3E}">
        <p14:creationId xmlns:p14="http://schemas.microsoft.com/office/powerpoint/2010/main" val="25585816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1" i="0" kern="1200" dirty="0">
                <a:solidFill>
                  <a:schemeClr val="tx1"/>
                </a:solidFill>
                <a:effectLst/>
                <a:latin typeface="+mn-lt"/>
                <a:ea typeface="+mn-ea"/>
                <a:cs typeface="+mn-cs"/>
              </a:rPr>
              <a:t>Purpose</a:t>
            </a:r>
          </a:p>
          <a:p>
            <a:r>
              <a:rPr lang="en-CA" sz="1200" b="0" i="0" kern="1200" dirty="0">
                <a:solidFill>
                  <a:schemeClr val="tx1"/>
                </a:solidFill>
                <a:effectLst/>
                <a:latin typeface="+mn-lt"/>
                <a:ea typeface="+mn-ea"/>
                <a:cs typeface="+mn-cs"/>
              </a:rPr>
              <a:t>A policy brief should inform readers of a particular issue, suggest possible policy options, and make recommendations. </a:t>
            </a:r>
          </a:p>
          <a:p>
            <a:endParaRPr lang="en-CA" sz="1200" b="0" i="0" kern="1200" dirty="0">
              <a:solidFill>
                <a:schemeClr val="tx1"/>
              </a:solidFill>
              <a:effectLst/>
              <a:latin typeface="+mn-lt"/>
              <a:ea typeface="+mn-ea"/>
              <a:cs typeface="+mn-cs"/>
            </a:endParaRPr>
          </a:p>
          <a:p>
            <a:r>
              <a:rPr lang="en-CA" sz="1200" b="0" i="0" kern="1200" dirty="0">
                <a:solidFill>
                  <a:schemeClr val="tx1"/>
                </a:solidFill>
                <a:effectLst/>
                <a:latin typeface="+mn-lt"/>
                <a:ea typeface="+mn-ea"/>
                <a:cs typeface="+mn-cs"/>
              </a:rPr>
              <a:t>Be up front about your purpose from the start, maintain a laser focus on your direction, and link every paragraph back to your purpose. </a:t>
            </a:r>
          </a:p>
          <a:p>
            <a:endParaRPr lang="en-CA" sz="1200" b="0" i="0" kern="1200" dirty="0">
              <a:solidFill>
                <a:schemeClr val="tx1"/>
              </a:solidFill>
              <a:effectLst/>
              <a:latin typeface="+mn-lt"/>
              <a:ea typeface="+mn-ea"/>
              <a:cs typeface="+mn-cs"/>
            </a:endParaRPr>
          </a:p>
          <a:p>
            <a:r>
              <a:rPr lang="en-CA" sz="1200" b="0" i="0" kern="1200" dirty="0">
                <a:solidFill>
                  <a:schemeClr val="tx1"/>
                </a:solidFill>
                <a:effectLst/>
                <a:latin typeface="+mn-lt"/>
                <a:ea typeface="+mn-ea"/>
                <a:cs typeface="+mn-cs"/>
              </a:rPr>
              <a:t>Given the conciseness of most policy briefs, do not discuss tangential information. A convincing policy brief should communicate the urgency of the issue and focus on the benefits and advantages of following your policy advice.</a:t>
            </a:r>
          </a:p>
        </p:txBody>
      </p:sp>
      <p:sp>
        <p:nvSpPr>
          <p:cNvPr id="4" name="Slide Number Placeholder 3"/>
          <p:cNvSpPr>
            <a:spLocks noGrp="1"/>
          </p:cNvSpPr>
          <p:nvPr>
            <p:ph type="sldNum" sz="quarter" idx="10"/>
          </p:nvPr>
        </p:nvSpPr>
        <p:spPr/>
        <p:txBody>
          <a:bodyPr/>
          <a:lstStyle/>
          <a:p>
            <a:fld id="{98EA2D84-419E-4629-A836-4C837C342A38}" type="slidenum">
              <a:rPr lang="en-CA" smtClean="0"/>
              <a:t>5</a:t>
            </a:fld>
            <a:endParaRPr lang="en-CA"/>
          </a:p>
        </p:txBody>
      </p:sp>
    </p:spTree>
    <p:extLst>
      <p:ext uri="{BB962C8B-B14F-4D97-AF65-F5344CB8AC3E}">
        <p14:creationId xmlns:p14="http://schemas.microsoft.com/office/powerpoint/2010/main" val="29019386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kern="1200" dirty="0">
                <a:solidFill>
                  <a:schemeClr val="tx1"/>
                </a:solidFill>
                <a:effectLst/>
                <a:latin typeface="+mn-lt"/>
                <a:ea typeface="+mn-ea"/>
                <a:cs typeface="+mn-cs"/>
              </a:rPr>
              <a:t>Tips:</a:t>
            </a:r>
          </a:p>
          <a:p>
            <a:r>
              <a:rPr lang="en-CA" sz="1200" b="0" i="0" kern="1200" dirty="0">
                <a:solidFill>
                  <a:schemeClr val="tx1"/>
                </a:solidFill>
                <a:effectLst/>
                <a:latin typeface="+mn-lt"/>
                <a:ea typeface="+mn-ea"/>
                <a:cs typeface="+mn-cs"/>
              </a:rPr>
              <a:t>Write out your purpose before drafting a brief, refer to it often, and ensure that everything you write serves that purpose.</a:t>
            </a:r>
          </a:p>
          <a:p>
            <a:endParaRPr lang="en-CA" sz="1200" b="0" i="0" kern="1200" dirty="0">
              <a:solidFill>
                <a:schemeClr val="tx1"/>
              </a:solidFill>
              <a:effectLst/>
              <a:latin typeface="+mn-lt"/>
              <a:ea typeface="+mn-ea"/>
              <a:cs typeface="+mn-cs"/>
            </a:endParaRPr>
          </a:p>
          <a:p>
            <a:r>
              <a:rPr lang="en-CA" sz="1200" b="0" i="0" kern="1200" dirty="0">
                <a:solidFill>
                  <a:schemeClr val="tx1"/>
                </a:solidFill>
                <a:effectLst/>
                <a:latin typeface="+mn-lt"/>
                <a:ea typeface="+mn-ea"/>
                <a:cs typeface="+mn-cs"/>
              </a:rPr>
              <a:t>The intention of policy briefs is to offer your readers advice on how to solve a specific problem, so stay focused on this target alone.</a:t>
            </a:r>
          </a:p>
        </p:txBody>
      </p:sp>
      <p:sp>
        <p:nvSpPr>
          <p:cNvPr id="4" name="Slide Number Placeholder 3"/>
          <p:cNvSpPr>
            <a:spLocks noGrp="1"/>
          </p:cNvSpPr>
          <p:nvPr>
            <p:ph type="sldNum" sz="quarter" idx="10"/>
          </p:nvPr>
        </p:nvSpPr>
        <p:spPr/>
        <p:txBody>
          <a:bodyPr/>
          <a:lstStyle/>
          <a:p>
            <a:fld id="{98EA2D84-419E-4629-A836-4C837C342A38}" type="slidenum">
              <a:rPr lang="en-CA" smtClean="0"/>
              <a:t>6</a:t>
            </a:fld>
            <a:endParaRPr lang="en-CA"/>
          </a:p>
        </p:txBody>
      </p:sp>
    </p:spTree>
    <p:extLst>
      <p:ext uri="{BB962C8B-B14F-4D97-AF65-F5344CB8AC3E}">
        <p14:creationId xmlns:p14="http://schemas.microsoft.com/office/powerpoint/2010/main" val="5090858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1" i="0" kern="1200" dirty="0">
                <a:solidFill>
                  <a:schemeClr val="tx1"/>
                </a:solidFill>
                <a:effectLst/>
                <a:latin typeface="+mn-lt"/>
                <a:ea typeface="+mn-ea"/>
                <a:cs typeface="+mn-cs"/>
              </a:rPr>
              <a:t>Audience</a:t>
            </a:r>
          </a:p>
          <a:p>
            <a:r>
              <a:rPr lang="en-CA" sz="1200" b="0" i="0" kern="1200" dirty="0">
                <a:solidFill>
                  <a:schemeClr val="tx1"/>
                </a:solidFill>
                <a:effectLst/>
                <a:latin typeface="+mn-lt"/>
                <a:ea typeface="+mn-ea"/>
                <a:cs typeface="+mn-cs"/>
              </a:rPr>
              <a:t>Policy briefs should be accessible and targeted to a specific audience. </a:t>
            </a:r>
          </a:p>
          <a:p>
            <a:endParaRPr lang="en-CA" sz="1200" b="0" i="0" kern="1200" dirty="0">
              <a:solidFill>
                <a:schemeClr val="tx1"/>
              </a:solidFill>
              <a:effectLst/>
              <a:latin typeface="+mn-lt"/>
              <a:ea typeface="+mn-ea"/>
              <a:cs typeface="+mn-cs"/>
            </a:endParaRPr>
          </a:p>
          <a:p>
            <a:r>
              <a:rPr lang="en-CA" sz="1200" b="0" i="0" kern="1200" dirty="0">
                <a:solidFill>
                  <a:schemeClr val="tx1"/>
                </a:solidFill>
                <a:effectLst/>
                <a:latin typeface="+mn-lt"/>
                <a:ea typeface="+mn-ea"/>
                <a:cs typeface="+mn-cs"/>
              </a:rPr>
              <a:t>Before you begin writing, establish who your prospective readers are, their interest in and level of knowledge of the subject, the information they will need to make a decision, and how open they are to your recommendations.</a:t>
            </a:r>
            <a:endParaRPr lang="en-CA" dirty="0"/>
          </a:p>
        </p:txBody>
      </p:sp>
      <p:sp>
        <p:nvSpPr>
          <p:cNvPr id="4" name="Slide Number Placeholder 3"/>
          <p:cNvSpPr>
            <a:spLocks noGrp="1"/>
          </p:cNvSpPr>
          <p:nvPr>
            <p:ph type="sldNum" sz="quarter" idx="10"/>
          </p:nvPr>
        </p:nvSpPr>
        <p:spPr/>
        <p:txBody>
          <a:bodyPr/>
          <a:lstStyle/>
          <a:p>
            <a:fld id="{98EA2D84-419E-4629-A836-4C837C342A38}" type="slidenum">
              <a:rPr lang="en-CA" smtClean="0"/>
              <a:t>7</a:t>
            </a:fld>
            <a:endParaRPr lang="en-CA"/>
          </a:p>
        </p:txBody>
      </p:sp>
    </p:spTree>
    <p:extLst>
      <p:ext uri="{BB962C8B-B14F-4D97-AF65-F5344CB8AC3E}">
        <p14:creationId xmlns:p14="http://schemas.microsoft.com/office/powerpoint/2010/main" val="5739235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1" i="0" kern="1200" dirty="0">
                <a:solidFill>
                  <a:schemeClr val="tx1"/>
                </a:solidFill>
                <a:effectLst/>
                <a:latin typeface="+mn-lt"/>
                <a:ea typeface="+mn-ea"/>
                <a:cs typeface="+mn-cs"/>
              </a:rPr>
              <a:t>Content</a:t>
            </a:r>
          </a:p>
          <a:p>
            <a:r>
              <a:rPr lang="en-CA" sz="1200" b="0" i="0" kern="1200" dirty="0">
                <a:solidFill>
                  <a:schemeClr val="tx1"/>
                </a:solidFill>
                <a:effectLst/>
                <a:latin typeface="+mn-lt"/>
                <a:ea typeface="+mn-ea"/>
                <a:cs typeface="+mn-cs"/>
              </a:rPr>
              <a:t>A policy brief should be clear, succinct, and focus on a single topic. </a:t>
            </a:r>
          </a:p>
          <a:p>
            <a:r>
              <a:rPr lang="en-CA" sz="1200" b="0" i="0" kern="1200" dirty="0">
                <a:solidFill>
                  <a:schemeClr val="tx1"/>
                </a:solidFill>
                <a:effectLst/>
                <a:latin typeface="+mn-lt"/>
                <a:ea typeface="+mn-ea"/>
                <a:cs typeface="+mn-cs"/>
              </a:rPr>
              <a:t>Tips:</a:t>
            </a:r>
          </a:p>
          <a:p>
            <a:pPr marL="171450" indent="-171450">
              <a:buFont typeface="Arial" panose="020B0604020202020204" pitchFamily="34" charset="0"/>
              <a:buChar char="•"/>
            </a:pPr>
            <a:r>
              <a:rPr lang="en-CA" sz="1200" b="0" i="0" kern="1200" dirty="0">
                <a:solidFill>
                  <a:schemeClr val="tx1"/>
                </a:solidFill>
                <a:effectLst/>
                <a:latin typeface="+mn-lt"/>
                <a:ea typeface="+mn-ea"/>
                <a:cs typeface="+mn-cs"/>
              </a:rPr>
              <a:t>Do not exceed 1,500 words or two pages in length. Define the purpose of your policy brief up front.</a:t>
            </a:r>
          </a:p>
          <a:p>
            <a:pPr marL="171450" indent="-171450">
              <a:buFont typeface="Arial" panose="020B0604020202020204" pitchFamily="34" charset="0"/>
              <a:buChar char="•"/>
            </a:pPr>
            <a:r>
              <a:rPr lang="en-CA" sz="1200" b="0" i="0" kern="1200" dirty="0">
                <a:solidFill>
                  <a:schemeClr val="tx1"/>
                </a:solidFill>
                <a:effectLst/>
                <a:latin typeface="+mn-lt"/>
                <a:ea typeface="+mn-ea"/>
                <a:cs typeface="+mn-cs"/>
              </a:rPr>
              <a:t>Include only essential information. Avoid tangents or being overly descriptive about methodology.</a:t>
            </a:r>
          </a:p>
          <a:p>
            <a:pPr marL="171450" indent="-171450">
              <a:buFont typeface="Arial" panose="020B0604020202020204" pitchFamily="34" charset="0"/>
              <a:buChar char="•"/>
            </a:pPr>
            <a:r>
              <a:rPr lang="en-CA" sz="1200" b="0" i="0" kern="1200" dirty="0">
                <a:solidFill>
                  <a:schemeClr val="tx1"/>
                </a:solidFill>
                <a:effectLst/>
                <a:latin typeface="+mn-lt"/>
                <a:ea typeface="+mn-ea"/>
                <a:cs typeface="+mn-cs"/>
              </a:rPr>
              <a:t>Clearly identify the salient points that support your goal.</a:t>
            </a:r>
          </a:p>
          <a:p>
            <a:pPr marL="171450" indent="-171450">
              <a:buFont typeface="Arial" panose="020B0604020202020204" pitchFamily="34" charset="0"/>
              <a:buChar char="•"/>
            </a:pPr>
            <a:r>
              <a:rPr lang="en-CA" sz="1200" b="0" i="0" kern="1200" dirty="0">
                <a:solidFill>
                  <a:schemeClr val="tx1"/>
                </a:solidFill>
                <a:effectLst/>
                <a:latin typeface="+mn-lt"/>
                <a:ea typeface="+mn-ea"/>
                <a:cs typeface="+mn-cs"/>
              </a:rPr>
              <a:t>Draft a new purpose-driven policy brief instead of summarizing or cutting down an existing report.</a:t>
            </a:r>
          </a:p>
          <a:p>
            <a:pPr marL="171450" indent="-171450">
              <a:buFont typeface="Arial" panose="020B0604020202020204" pitchFamily="34" charset="0"/>
              <a:buChar char="•"/>
            </a:pPr>
            <a:r>
              <a:rPr lang="en-CA" sz="1200" b="1" i="0" u="none" strike="noStrike" kern="1200" dirty="0">
                <a:solidFill>
                  <a:schemeClr val="tx1"/>
                </a:solidFill>
                <a:effectLst/>
                <a:latin typeface="+mn-lt"/>
                <a:ea typeface="+mn-ea"/>
                <a:cs typeface="+mn-cs"/>
                <a:hlinkClick r:id="rId3"/>
              </a:rPr>
              <a:t>Use plain language</a:t>
            </a:r>
            <a:r>
              <a:rPr lang="en-CA" sz="1200" b="0" i="0" kern="1200" dirty="0">
                <a:solidFill>
                  <a:schemeClr val="tx1"/>
                </a:solidFill>
                <a:effectLst/>
                <a:latin typeface="+mn-lt"/>
                <a:ea typeface="+mn-ea"/>
                <a:cs typeface="+mn-cs"/>
              </a:rPr>
              <a:t>.</a:t>
            </a:r>
          </a:p>
          <a:p>
            <a:endParaRPr lang="en-CA" dirty="0"/>
          </a:p>
        </p:txBody>
      </p:sp>
      <p:sp>
        <p:nvSpPr>
          <p:cNvPr id="4" name="Slide Number Placeholder 3"/>
          <p:cNvSpPr>
            <a:spLocks noGrp="1"/>
          </p:cNvSpPr>
          <p:nvPr>
            <p:ph type="sldNum" sz="quarter" idx="10"/>
          </p:nvPr>
        </p:nvSpPr>
        <p:spPr/>
        <p:txBody>
          <a:bodyPr/>
          <a:lstStyle/>
          <a:p>
            <a:fld id="{98EA2D84-419E-4629-A836-4C837C342A38}" type="slidenum">
              <a:rPr lang="en-CA" smtClean="0"/>
              <a:t>8</a:t>
            </a:fld>
            <a:endParaRPr lang="en-CA"/>
          </a:p>
        </p:txBody>
      </p:sp>
    </p:spTree>
    <p:extLst>
      <p:ext uri="{BB962C8B-B14F-4D97-AF65-F5344CB8AC3E}">
        <p14:creationId xmlns:p14="http://schemas.microsoft.com/office/powerpoint/2010/main" val="15384576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1" i="0" kern="1200" dirty="0">
                <a:solidFill>
                  <a:schemeClr val="tx1"/>
                </a:solidFill>
                <a:effectLst/>
                <a:latin typeface="+mn-lt"/>
                <a:ea typeface="+mn-ea"/>
                <a:cs typeface="+mn-cs"/>
              </a:rPr>
              <a:t>Structure</a:t>
            </a:r>
          </a:p>
          <a:p>
            <a:r>
              <a:rPr lang="en-CA" sz="1200" b="0" i="0" kern="1200" dirty="0">
                <a:solidFill>
                  <a:schemeClr val="tx1"/>
                </a:solidFill>
                <a:effectLst/>
                <a:latin typeface="+mn-lt"/>
                <a:ea typeface="+mn-ea"/>
                <a:cs typeface="+mn-cs"/>
              </a:rPr>
              <a:t>The structure should lead the reader from problem to solution. Clearly structure your policy brief before you start writing and use section headings to guide your content. Be clear about your policy recommendations and how they are supported by evidence.</a:t>
            </a:r>
          </a:p>
          <a:p>
            <a:endParaRPr lang="en-CA" sz="1200" b="0" i="0" kern="1200" dirty="0">
              <a:solidFill>
                <a:schemeClr val="tx1"/>
              </a:solidFill>
              <a:effectLst/>
              <a:latin typeface="+mn-lt"/>
              <a:ea typeface="+mn-ea"/>
              <a:cs typeface="+mn-cs"/>
            </a:endParaRPr>
          </a:p>
          <a:p>
            <a:r>
              <a:rPr lang="en-CA" sz="1200" b="0" i="0" kern="1200" dirty="0">
                <a:solidFill>
                  <a:schemeClr val="tx1"/>
                </a:solidFill>
                <a:effectLst/>
                <a:latin typeface="+mn-lt"/>
                <a:ea typeface="+mn-ea"/>
                <a:cs typeface="+mn-cs"/>
              </a:rPr>
              <a:t>The structure should be audience-specific and reflect each audience’s interests. For example, a focus on evidence is relevant for researchers, but a government official may value brevity and clear analysis of policy impacts.</a:t>
            </a:r>
          </a:p>
          <a:p>
            <a:r>
              <a:rPr lang="en-CA" sz="1200" b="0" i="0" kern="1200" dirty="0">
                <a:solidFill>
                  <a:schemeClr val="tx1"/>
                </a:solidFill>
                <a:effectLst/>
                <a:latin typeface="+mn-lt"/>
                <a:ea typeface="+mn-ea"/>
                <a:cs typeface="+mn-cs"/>
              </a:rPr>
              <a:t>Tip:</a:t>
            </a:r>
          </a:p>
          <a:p>
            <a:pPr marL="171450" indent="-171450">
              <a:buFont typeface="Arial" panose="020B0604020202020204" pitchFamily="34" charset="0"/>
              <a:buChar char="•"/>
            </a:pPr>
            <a:r>
              <a:rPr lang="en-CA" sz="1200" b="0" i="0" kern="1200" dirty="0">
                <a:solidFill>
                  <a:schemeClr val="tx1"/>
                </a:solidFill>
                <a:effectLst/>
                <a:latin typeface="+mn-lt"/>
                <a:ea typeface="+mn-ea"/>
                <a:cs typeface="+mn-cs"/>
              </a:rPr>
              <a:t>Some typical section headings are summary, context, analysis/discussion, considerations, conclusion/recommendation.</a:t>
            </a:r>
          </a:p>
          <a:p>
            <a:endParaRPr lang="en-CA" dirty="0"/>
          </a:p>
        </p:txBody>
      </p:sp>
      <p:sp>
        <p:nvSpPr>
          <p:cNvPr id="4" name="Slide Number Placeholder 3"/>
          <p:cNvSpPr>
            <a:spLocks noGrp="1"/>
          </p:cNvSpPr>
          <p:nvPr>
            <p:ph type="sldNum" sz="quarter" idx="10"/>
          </p:nvPr>
        </p:nvSpPr>
        <p:spPr/>
        <p:txBody>
          <a:bodyPr/>
          <a:lstStyle/>
          <a:p>
            <a:fld id="{98EA2D84-419E-4629-A836-4C837C342A38}" type="slidenum">
              <a:rPr lang="en-CA" smtClean="0"/>
              <a:t>9</a:t>
            </a:fld>
            <a:endParaRPr lang="en-CA"/>
          </a:p>
        </p:txBody>
      </p:sp>
    </p:spTree>
    <p:extLst>
      <p:ext uri="{BB962C8B-B14F-4D97-AF65-F5344CB8AC3E}">
        <p14:creationId xmlns:p14="http://schemas.microsoft.com/office/powerpoint/2010/main" val="6493540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Interior slid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p:txBody>
          <a:bodyPr>
            <a:normAutofit/>
          </a:bodyPr>
          <a:lstStyle>
            <a:lvl1pPr>
              <a:defRPr sz="3000" baseline="0">
                <a:latin typeface="Segoe UI" panose="020B0502040204020203" pitchFamily="34" charset="0"/>
                <a:ea typeface="Segoe UI" panose="020B0502040204020203" pitchFamily="34" charset="0"/>
                <a:cs typeface="Segoe UI" panose="020B0502040204020203" pitchFamily="34" charset="0"/>
              </a:defRPr>
            </a:lvl1pPr>
            <a:lvl2pPr>
              <a:defRPr sz="3000">
                <a:latin typeface="Segoe UI" panose="020B0502040204020203" pitchFamily="34" charset="0"/>
                <a:ea typeface="Segoe UI" panose="020B0502040204020203" pitchFamily="34" charset="0"/>
                <a:cs typeface="Segoe UI" panose="020B0502040204020203" pitchFamily="34" charset="0"/>
              </a:defRPr>
            </a:lvl2pPr>
            <a:lvl3pPr>
              <a:defRPr sz="3000">
                <a:latin typeface="Segoe UI" panose="020B0502040204020203" pitchFamily="34" charset="0"/>
                <a:ea typeface="Segoe UI" panose="020B0502040204020203" pitchFamily="34" charset="0"/>
                <a:cs typeface="Segoe UI" panose="020B0502040204020203" pitchFamily="34" charset="0"/>
              </a:defRPr>
            </a:lvl3pPr>
            <a:lvl4pPr>
              <a:defRPr sz="3000">
                <a:latin typeface="Segoe UI" panose="020B0502040204020203" pitchFamily="34" charset="0"/>
                <a:ea typeface="Segoe UI" panose="020B0502040204020203" pitchFamily="34" charset="0"/>
                <a:cs typeface="Segoe UI" panose="020B0502040204020203" pitchFamily="34" charset="0"/>
              </a:defRPr>
            </a:lvl4pPr>
            <a:lvl5pPr>
              <a:defRPr sz="3000">
                <a:latin typeface="Segoe UI" panose="020B0502040204020203" pitchFamily="34" charset="0"/>
                <a:ea typeface="Segoe UI" panose="020B0502040204020203" pitchFamily="34" charset="0"/>
                <a:cs typeface="Segoe UI" panose="020B0502040204020203" pitchFamily="34" charset="0"/>
              </a:defRPr>
            </a:lvl5pPr>
          </a:lstStyle>
          <a:p>
            <a:pPr lvl="0"/>
            <a:r>
              <a:rPr lang="fr-FR" dirty="0" err="1"/>
              <a:t>Interior</a:t>
            </a:r>
            <a:r>
              <a:rPr lang="fr-FR" dirty="0"/>
              <a:t> slide</a:t>
            </a:r>
          </a:p>
        </p:txBody>
      </p:sp>
    </p:spTree>
    <p:extLst>
      <p:ext uri="{BB962C8B-B14F-4D97-AF65-F5344CB8AC3E}">
        <p14:creationId xmlns:p14="http://schemas.microsoft.com/office/powerpoint/2010/main" val="21479114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55220" y="1774608"/>
            <a:ext cx="10398580" cy="712561"/>
          </a:xfrm>
          <a:prstGeom prst="rect">
            <a:avLst/>
          </a:prstGeom>
        </p:spPr>
        <p:txBody>
          <a:bodyPr/>
          <a:lstStyle>
            <a:lvl1pPr>
              <a:defRPr sz="4000">
                <a:latin typeface="Segoe UI" panose="020B0502040204020203" pitchFamily="34" charset="0"/>
                <a:cs typeface="Segoe UI" panose="020B0502040204020203" pitchFamily="34" charset="0"/>
              </a:defRPr>
            </a:lvl1pPr>
          </a:lstStyle>
          <a:p>
            <a:r>
              <a:rPr lang="en-US" dirty="0"/>
              <a:t>Click to edit Master title style</a:t>
            </a:r>
            <a:endParaRPr lang="en-CA" dirty="0"/>
          </a:p>
        </p:txBody>
      </p:sp>
      <p:sp>
        <p:nvSpPr>
          <p:cNvPr id="3" name="Content Placeholder 2"/>
          <p:cNvSpPr>
            <a:spLocks noGrp="1"/>
          </p:cNvSpPr>
          <p:nvPr>
            <p:ph idx="1"/>
          </p:nvPr>
        </p:nvSpPr>
        <p:spPr>
          <a:xfrm>
            <a:off x="955220" y="2506201"/>
            <a:ext cx="10398579" cy="2191204"/>
          </a:xfrm>
        </p:spPr>
        <p:txBody>
          <a:bodyPr/>
          <a:lstStyle>
            <a:lvl1pPr marL="457200" indent="-457200">
              <a:buClr>
                <a:srgbClr val="9CBEBD"/>
              </a:buClr>
              <a:buFont typeface="Wingdings" panose="05000000000000000000" pitchFamily="2" charset="2"/>
              <a:buChar char="§"/>
              <a:defRPr baseline="0"/>
            </a:lvl1pPr>
            <a:lvl2pPr marL="685800" indent="-228600">
              <a:buClr>
                <a:srgbClr val="9CBEBD"/>
              </a:buClr>
              <a:buFont typeface="Wingdings" panose="05000000000000000000" pitchFamily="2" charset="2"/>
              <a:buChar char="§"/>
              <a:defRPr sz="2800">
                <a:latin typeface="Segoe UI" panose="020B0502040204020203" pitchFamily="34" charset="0"/>
                <a:cs typeface="Segoe UI" panose="020B0502040204020203" pitchFamily="34" charset="0"/>
              </a:defRPr>
            </a:lvl2pPr>
            <a:lvl3pPr marL="1143000" indent="-228600">
              <a:buClr>
                <a:srgbClr val="9CBEBD"/>
              </a:buClr>
              <a:buFont typeface="Wingdings" panose="05000000000000000000" pitchFamily="2" charset="2"/>
              <a:buChar char="§"/>
              <a:defRPr sz="2200">
                <a:latin typeface="Segoe UI" panose="020B0502040204020203" pitchFamily="34" charset="0"/>
                <a:cs typeface="Segoe UI" panose="020B0502040204020203" pitchFamily="34" charset="0"/>
              </a:defRPr>
            </a:lvl3pPr>
            <a:lvl4pPr marL="1600200" indent="-228600">
              <a:buClr>
                <a:srgbClr val="9CBEBD"/>
              </a:buClr>
              <a:buFont typeface="Wingdings" panose="05000000000000000000" pitchFamily="2" charset="2"/>
              <a:buChar char="§"/>
              <a:defRPr sz="1800">
                <a:latin typeface="Segoe UI" panose="020B0502040204020203" pitchFamily="34" charset="0"/>
                <a:cs typeface="Segoe UI" panose="020B0502040204020203" pitchFamily="34" charset="0"/>
              </a:defRPr>
            </a:lvl4pPr>
            <a:lvl5pPr marL="2057400" indent="-228600">
              <a:buClr>
                <a:srgbClr val="9CBEBD"/>
              </a:buClr>
              <a:buFont typeface="Wingdings" panose="05000000000000000000" pitchFamily="2" charset="2"/>
              <a:buChar char="§"/>
              <a:defRPr sz="1600">
                <a:latin typeface="Segoe UI" panose="020B0502040204020203" pitchFamily="34" charset="0"/>
                <a:cs typeface="Segoe UI" panose="020B05020402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7" name="TextBox 6">
            <a:extLst>
              <a:ext uri="{FF2B5EF4-FFF2-40B4-BE49-F238E27FC236}">
                <a16:creationId xmlns:a16="http://schemas.microsoft.com/office/drawing/2014/main" id="{CC5B5B6C-BB6D-49E7-9719-63033D1A189A}"/>
              </a:ext>
            </a:extLst>
          </p:cNvPr>
          <p:cNvSpPr txBox="1"/>
          <p:nvPr userDrawn="1"/>
        </p:nvSpPr>
        <p:spPr>
          <a:xfrm>
            <a:off x="11353800" y="6176963"/>
            <a:ext cx="466898" cy="369332"/>
          </a:xfrm>
          <a:prstGeom prst="rect">
            <a:avLst/>
          </a:prstGeom>
          <a:noFill/>
        </p:spPr>
        <p:txBody>
          <a:bodyPr wrap="square" rtlCol="0">
            <a:spAutoFit/>
          </a:bodyPr>
          <a:lstStyle/>
          <a:p>
            <a:pPr algn="ctr"/>
            <a:fld id="{37E57362-E617-48CC-8331-764F0E861901}" type="slidenum">
              <a:rPr lang="en-CA" smtClean="0">
                <a:latin typeface="Segoe UI" panose="020B0502040204020203" pitchFamily="34" charset="0"/>
                <a:cs typeface="Segoe UI" panose="020B0502040204020203" pitchFamily="34" charset="0"/>
              </a:rPr>
              <a:t>‹#›</a:t>
            </a:fld>
            <a:endParaRPr lang="en-CA"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537845621"/>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2.jpg"/></Relationships>
</file>

<file path=ppt/slideMasters/_rels/slideMaster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33825615"/>
      </p:ext>
    </p:extLst>
  </p:cSld>
  <p:clrMap bg1="lt1" tx1="dk1" bg2="lt2" tx2="dk2" accent1="accent1" accent2="accent2" accent3="accent3" accent4="accent4" accent5="accent5" accent6="accent6" hlink="hlink" folHlink="folHlink"/>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CA" dirty="0"/>
              <a:t>Interior slide</a:t>
            </a:r>
          </a:p>
        </p:txBody>
      </p:sp>
    </p:spTree>
    <p:extLst>
      <p:ext uri="{BB962C8B-B14F-4D97-AF65-F5344CB8AC3E}">
        <p14:creationId xmlns:p14="http://schemas.microsoft.com/office/powerpoint/2010/main" val="3595963072"/>
      </p:ext>
    </p:extLst>
  </p:cSld>
  <p:clrMap bg1="lt1" tx1="dk1" bg2="lt2" tx2="dk2" accent1="accent1" accent2="accent2" accent3="accent3" accent4="accent4" accent5="accent5" accent6="accent6" hlink="hlink" folHlink="folHlink"/>
  <p:sldLayoutIdLst>
    <p:sldLayoutId id="2147483662" r:id="rId1"/>
    <p:sldLayoutId id="2147483679" r:id="rId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3000" kern="1200" baseline="0">
          <a:solidFill>
            <a:schemeClr val="tx1"/>
          </a:solidFill>
          <a:latin typeface="Segoe UI" panose="020B0502040204020203" pitchFamily="34" charset="0"/>
          <a:ea typeface="Segoe UI" panose="020B0502040204020203" pitchFamily="34" charset="0"/>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Content Placeholder 2"/>
          <p:cNvSpPr txBox="1">
            <a:spLocks/>
          </p:cNvSpPr>
          <p:nvPr userDrawn="1"/>
        </p:nvSpPr>
        <p:spPr>
          <a:xfrm>
            <a:off x="838200" y="1825625"/>
            <a:ext cx="10515600" cy="4351338"/>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000" kern="1200" baseline="0">
                <a:solidFill>
                  <a:schemeClr val="tx1"/>
                </a:solidFill>
                <a:latin typeface="Segoe UI" panose="020B0502040204020203" pitchFamily="34" charset="0"/>
                <a:ea typeface="Segoe UI" panose="020B0502040204020203" pitchFamily="34" charset="0"/>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CA" dirty="0"/>
              <a:t>Title slide</a:t>
            </a:r>
          </a:p>
        </p:txBody>
      </p:sp>
    </p:spTree>
    <p:extLst>
      <p:ext uri="{BB962C8B-B14F-4D97-AF65-F5344CB8AC3E}">
        <p14:creationId xmlns:p14="http://schemas.microsoft.com/office/powerpoint/2010/main" val="83645258"/>
      </p:ext>
    </p:extLst>
  </p:cSld>
  <p:clrMap bg1="lt1" tx1="dk1" bg2="lt2" tx2="dk2" accent1="accent1" accent2="accent2" accent3="accent3" accent4="accent4" accent5="accent5" accent6="accent6" hlink="hlink" folHlink="folHlink"/>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CA" dirty="0"/>
              <a:t>Closing/credits slide</a:t>
            </a:r>
          </a:p>
        </p:txBody>
      </p:sp>
    </p:spTree>
    <p:extLst>
      <p:ext uri="{BB962C8B-B14F-4D97-AF65-F5344CB8AC3E}">
        <p14:creationId xmlns:p14="http://schemas.microsoft.com/office/powerpoint/2010/main" val="3540318414"/>
      </p:ext>
    </p:extLst>
  </p:cSld>
  <p:clrMap bg1="lt1" tx1="dk1" bg2="lt2" tx2="dk2" accent1="accent1" accent2="accent2" accent3="accent3" accent4="accent4" accent5="accent5" accent6="accent6" hlink="hlink" folHlink="folHlink"/>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3000" kern="1200" baseline="0">
          <a:solidFill>
            <a:schemeClr val="tx1"/>
          </a:solidFill>
          <a:latin typeface="Segoe UI" panose="020B0502040204020203" pitchFamily="34" charset="0"/>
          <a:ea typeface="Segoe UI" panose="020B0502040204020203" pitchFamily="34" charset="0"/>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8.sv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8.sv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8.sv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8.sv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8.svg"/></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hyperlink" Target="https://idl-bnc-idrc.dspacedirect.org/bitstream/handle/10625/56360/IDL-56360.pdf?sequence=2&amp;isAllowed=y" TargetMode="External"/><Relationship Id="rId5" Type="http://schemas.openxmlformats.org/officeDocument/2006/relationships/image" Target="../media/image12.png"/><Relationship Id="rId4" Type="http://schemas.openxmlformats.org/officeDocument/2006/relationships/image" Target="../media/image18.sv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8.sv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8.svg"/></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18.svg"/></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8.sv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hyperlink" Target="https://idl-bnc-idrc.dspacedirect.org/bitstream/handle/10625/56366/IDL-56366.pdf?sequence=2&amp;isAllowed=y" TargetMode="External"/><Relationship Id="rId4" Type="http://schemas.openxmlformats.org/officeDocument/2006/relationships/image" Target="../media/image18.svg"/></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8.svg"/></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8.svg"/></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18.svg"/></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12.svg"/></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12.svg"/></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image" Target="../media/image12.svg"/></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12.svg"/></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2.svg"/></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9.xml"/><Relationship Id="rId1" Type="http://schemas.openxmlformats.org/officeDocument/2006/relationships/slideLayout" Target="../slideLayouts/slideLayout1.xml"/><Relationship Id="rId6" Type="http://schemas.openxmlformats.org/officeDocument/2006/relationships/image" Target="../media/image16.svg"/><Relationship Id="rId5" Type="http://schemas.openxmlformats.org/officeDocument/2006/relationships/image" Target="../media/image10.png"/><Relationship Id="rId4" Type="http://schemas.openxmlformats.org/officeDocument/2006/relationships/image" Target="../media/image14.svg"/></Relationships>
</file>

<file path=ppt/slides/_rels/slide3.xml.rels><?xml version="1.0" encoding="UTF-8" standalone="yes"?>
<Relationships xmlns="http://schemas.openxmlformats.org/package/2006/relationships"><Relationship Id="rId13" Type="http://schemas.openxmlformats.org/officeDocument/2006/relationships/image" Target="../media/image12.svg"/><Relationship Id="rId3" Type="http://schemas.openxmlformats.org/officeDocument/2006/relationships/image" Target="../media/image6.png"/><Relationship Id="rId12" Type="http://schemas.openxmlformats.org/officeDocument/2006/relationships/image" Target="../media/image8.png"/><Relationship Id="rId17" Type="http://schemas.openxmlformats.org/officeDocument/2006/relationships/image" Target="../media/image16.svg"/><Relationship Id="rId2" Type="http://schemas.openxmlformats.org/officeDocument/2006/relationships/notesSlide" Target="../notesSlides/notesSlide3.xml"/><Relationship Id="rId16" Type="http://schemas.openxmlformats.org/officeDocument/2006/relationships/image" Target="../media/image10.png"/><Relationship Id="rId1" Type="http://schemas.openxmlformats.org/officeDocument/2006/relationships/slideLayout" Target="../slideLayouts/slideLayout1.xml"/><Relationship Id="rId11" Type="http://schemas.openxmlformats.org/officeDocument/2006/relationships/image" Target="../media/image10.svg"/><Relationship Id="rId15" Type="http://schemas.openxmlformats.org/officeDocument/2006/relationships/image" Target="../media/image14.svg"/><Relationship Id="rId10" Type="http://schemas.openxmlformats.org/officeDocument/2006/relationships/image" Target="../media/image7.png"/><Relationship Id="rId9" Type="http://schemas.openxmlformats.org/officeDocument/2006/relationships/image" Target="../media/image8.svg"/><Relationship Id="rId14" Type="http://schemas.openxmlformats.org/officeDocument/2006/relationships/image" Target="../media/image9.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0.sv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8.sv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0.sv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8.sv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sv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0.svg"/><Relationship Id="rId5" Type="http://schemas.openxmlformats.org/officeDocument/2006/relationships/image" Target="../media/image7.png"/><Relationship Id="rId4" Type="http://schemas.openxmlformats.org/officeDocument/2006/relationships/image" Target="../media/image18.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5808C7A-08C1-4E6C-9534-B9FACBA4EB39}"/>
              </a:ext>
            </a:extLst>
          </p:cNvPr>
          <p:cNvSpPr txBox="1"/>
          <p:nvPr/>
        </p:nvSpPr>
        <p:spPr>
          <a:xfrm>
            <a:off x="11353800" y="6176963"/>
            <a:ext cx="466898" cy="369332"/>
          </a:xfrm>
          <a:prstGeom prst="rect">
            <a:avLst/>
          </a:prstGeom>
          <a:noFill/>
        </p:spPr>
        <p:txBody>
          <a:bodyPr wrap="square" rtlCol="0">
            <a:spAutoFit/>
          </a:bodyPr>
          <a:lstStyle/>
          <a:p>
            <a:pPr algn="ctr"/>
            <a:fld id="{37E57362-E617-48CC-8331-764F0E861901}" type="slidenum">
              <a:rPr lang="en-CA" smtClean="0">
                <a:latin typeface="Segoe UI" panose="020B0502040204020203" pitchFamily="34" charset="0"/>
                <a:cs typeface="Segoe UI" panose="020B0502040204020203" pitchFamily="34" charset="0"/>
              </a:rPr>
              <a:t>1</a:t>
            </a:fld>
            <a:endParaRPr lang="en-CA" dirty="0">
              <a:latin typeface="Segoe UI" panose="020B0502040204020203" pitchFamily="34" charset="0"/>
              <a:cs typeface="Segoe UI" panose="020B0502040204020203" pitchFamily="34" charset="0"/>
            </a:endParaRPr>
          </a:p>
        </p:txBody>
      </p:sp>
      <p:pic>
        <p:nvPicPr>
          <p:cNvPr id="7" name="Picture 6" descr="A screenshot of 3 hard copy policy briefs&#10;">
            <a:extLst>
              <a:ext uri="{FF2B5EF4-FFF2-40B4-BE49-F238E27FC236}">
                <a16:creationId xmlns:a16="http://schemas.microsoft.com/office/drawing/2014/main" id="{BB217573-A2DE-4ADF-B7D6-7BFDC3B6787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2128" y="1477492"/>
            <a:ext cx="10451672" cy="4447520"/>
          </a:xfrm>
          <a:prstGeom prst="rect">
            <a:avLst/>
          </a:prstGeom>
        </p:spPr>
      </p:pic>
      <p:sp>
        <p:nvSpPr>
          <p:cNvPr id="2" name="Rectangle 1"/>
          <p:cNvSpPr/>
          <p:nvPr/>
        </p:nvSpPr>
        <p:spPr>
          <a:xfrm>
            <a:off x="152186" y="1172466"/>
            <a:ext cx="11668512" cy="646331"/>
          </a:xfrm>
          <a:prstGeom prst="rect">
            <a:avLst/>
          </a:prstGeom>
        </p:spPr>
        <p:txBody>
          <a:bodyPr wrap="square">
            <a:spAutoFit/>
          </a:bodyPr>
          <a:lstStyle/>
          <a:p>
            <a:pPr algn="ctr"/>
            <a:r>
              <a:rPr lang="sr-Latn-RS" sz="3600" b="1" dirty="0">
                <a:solidFill>
                  <a:schemeClr val="accent1">
                    <a:lumMod val="50000"/>
                  </a:schemeClr>
                </a:solidFill>
                <a:latin typeface="Segoe UI Light" panose="020B0502040204020203" pitchFamily="34" charset="0"/>
                <a:ea typeface="Segoe UI" panose="020B0502040204020203" pitchFamily="34" charset="0"/>
                <a:cs typeface="Segoe UI Light" panose="020B0502040204020203" pitchFamily="34" charset="0"/>
              </a:rPr>
              <a:t>Šta je sažetak za (obrazovne) politike i kako ga napisati?</a:t>
            </a:r>
            <a:endParaRPr lang="en-CA" sz="3600" b="1" dirty="0">
              <a:solidFill>
                <a:schemeClr val="accent1">
                  <a:lumMod val="50000"/>
                </a:schemeClr>
              </a:solidFill>
              <a:latin typeface="Segoe UI Light" panose="020B0502040204020203" pitchFamily="34" charset="0"/>
              <a:ea typeface="Segoe UI" panose="020B0502040204020203" pitchFamily="34" charset="0"/>
              <a:cs typeface="Segoe UI Light" panose="020B0502040204020203" pitchFamily="34" charset="0"/>
            </a:endParaRPr>
          </a:p>
        </p:txBody>
      </p:sp>
      <p:sp>
        <p:nvSpPr>
          <p:cNvPr id="3" name="Rectangle 2"/>
          <p:cNvSpPr/>
          <p:nvPr/>
        </p:nvSpPr>
        <p:spPr>
          <a:xfrm>
            <a:off x="2723909" y="5715298"/>
            <a:ext cx="6096000" cy="646331"/>
          </a:xfrm>
          <a:prstGeom prst="rect">
            <a:avLst/>
          </a:prstGeom>
        </p:spPr>
        <p:txBody>
          <a:bodyPr>
            <a:spAutoFit/>
          </a:bodyPr>
          <a:lstStyle/>
          <a:p>
            <a:pPr algn="ctr"/>
            <a:r>
              <a:rPr lang="sr-Latn-RS" dirty="0">
                <a:solidFill>
                  <a:schemeClr val="accent1">
                    <a:lumMod val="50000"/>
                  </a:schemeClr>
                </a:solidFill>
              </a:rPr>
              <a:t>Dragica Pavlović Babić</a:t>
            </a:r>
          </a:p>
          <a:p>
            <a:pPr algn="ctr"/>
            <a:r>
              <a:rPr lang="sr-Latn-RS" dirty="0">
                <a:solidFill>
                  <a:schemeClr val="accent1">
                    <a:lumMod val="50000"/>
                  </a:schemeClr>
                </a:solidFill>
              </a:rPr>
              <a:t>13. novembar 2024.</a:t>
            </a:r>
            <a:endParaRPr lang="en-US" dirty="0">
              <a:solidFill>
                <a:schemeClr val="accent1">
                  <a:lumMod val="50000"/>
                </a:schemeClr>
              </a:solidFill>
            </a:endParaRPr>
          </a:p>
        </p:txBody>
      </p:sp>
      <p:sp>
        <p:nvSpPr>
          <p:cNvPr id="6" name="Rectangle 5"/>
          <p:cNvSpPr/>
          <p:nvPr/>
        </p:nvSpPr>
        <p:spPr>
          <a:xfrm>
            <a:off x="2938442" y="4716038"/>
            <a:ext cx="6096000" cy="646331"/>
          </a:xfrm>
          <a:prstGeom prst="rect">
            <a:avLst/>
          </a:prstGeom>
        </p:spPr>
        <p:txBody>
          <a:bodyPr>
            <a:spAutoFit/>
          </a:bodyPr>
          <a:lstStyle/>
          <a:p>
            <a:pPr lvl="0" algn="ctr"/>
            <a:r>
              <a:rPr lang="sr-Latn-RS" b="1" dirty="0">
                <a:solidFill>
                  <a:prstClr val="white"/>
                </a:solidFill>
              </a:rPr>
              <a:t>Dragica Pavlović Babić</a:t>
            </a:r>
          </a:p>
          <a:p>
            <a:pPr lvl="0" algn="ctr"/>
            <a:r>
              <a:rPr lang="sr-Latn-RS" b="1" dirty="0">
                <a:solidFill>
                  <a:prstClr val="white"/>
                </a:solidFill>
              </a:rPr>
              <a:t>13. novembar 2024.</a:t>
            </a:r>
            <a:endParaRPr lang="en-US" b="1" dirty="0">
              <a:solidFill>
                <a:prstClr val="white"/>
              </a:solidFill>
            </a:endParaRPr>
          </a:p>
        </p:txBody>
      </p:sp>
    </p:spTree>
    <p:extLst>
      <p:ext uri="{BB962C8B-B14F-4D97-AF65-F5344CB8AC3E}">
        <p14:creationId xmlns:p14="http://schemas.microsoft.com/office/powerpoint/2010/main" val="26394159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5808C7A-08C1-4E6C-9534-B9FACBA4EB39}"/>
              </a:ext>
            </a:extLst>
          </p:cNvPr>
          <p:cNvSpPr txBox="1"/>
          <p:nvPr/>
        </p:nvSpPr>
        <p:spPr>
          <a:xfrm>
            <a:off x="11353800" y="6176963"/>
            <a:ext cx="466898" cy="369332"/>
          </a:xfrm>
          <a:prstGeom prst="rect">
            <a:avLst/>
          </a:prstGeom>
          <a:noFill/>
        </p:spPr>
        <p:txBody>
          <a:bodyPr wrap="square" rtlCol="0">
            <a:spAutoFit/>
          </a:bodyPr>
          <a:lstStyle/>
          <a:p>
            <a:pPr algn="ctr"/>
            <a:fld id="{37E57362-E617-48CC-8331-764F0E861901}" type="slidenum">
              <a:rPr lang="en-CA" smtClean="0">
                <a:latin typeface="Segoe UI" panose="020B0502040204020203" pitchFamily="34" charset="0"/>
                <a:cs typeface="Segoe UI" panose="020B0502040204020203" pitchFamily="34" charset="0"/>
              </a:rPr>
              <a:t>10</a:t>
            </a:fld>
            <a:endParaRPr lang="en-CA" dirty="0">
              <a:latin typeface="Segoe UI" panose="020B0502040204020203" pitchFamily="34" charset="0"/>
              <a:cs typeface="Segoe UI" panose="020B0502040204020203" pitchFamily="34" charset="0"/>
            </a:endParaRPr>
          </a:p>
        </p:txBody>
      </p:sp>
      <p:sp>
        <p:nvSpPr>
          <p:cNvPr id="11" name="Content Placeholder 2">
            <a:extLst>
              <a:ext uri="{FF2B5EF4-FFF2-40B4-BE49-F238E27FC236}">
                <a16:creationId xmlns:a16="http://schemas.microsoft.com/office/drawing/2014/main" id="{52FFE92C-6445-4AA7-A0F0-9B52DDD8F5B6}"/>
              </a:ext>
            </a:extLst>
          </p:cNvPr>
          <p:cNvSpPr txBox="1">
            <a:spLocks/>
          </p:cNvSpPr>
          <p:nvPr/>
        </p:nvSpPr>
        <p:spPr>
          <a:xfrm>
            <a:off x="1056000" y="2157760"/>
            <a:ext cx="10080000" cy="311729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000" kern="1200" baseline="0">
                <a:solidFill>
                  <a:schemeClr val="tx1"/>
                </a:solidFill>
                <a:latin typeface="Segoe UI" panose="020B0502040204020203" pitchFamily="34" charset="0"/>
                <a:ea typeface="Segoe UI" panose="020B0502040204020203" pitchFamily="34" charset="0"/>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30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30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30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30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sr-Latn-RS" sz="2400" dirty="0" smtClean="0">
                <a:latin typeface="Segoe UI Light" panose="020B0502040204020203" pitchFamily="34" charset="0"/>
                <a:cs typeface="Segoe UI Light" panose="020B0502040204020203" pitchFamily="34" charset="0"/>
              </a:rPr>
              <a:t>Ne postoji jedinstveni obrazac za pisanje sažetaka, jer tema i publika oblikuju sažetak. </a:t>
            </a:r>
            <a:r>
              <a:rPr lang="en-CA" sz="2400" dirty="0" smtClean="0">
                <a:latin typeface="Segoe UI Light" panose="020B0502040204020203" pitchFamily="34" charset="0"/>
                <a:cs typeface="Segoe UI Light" panose="020B0502040204020203" pitchFamily="34" charset="0"/>
              </a:rPr>
              <a:t> </a:t>
            </a:r>
            <a:r>
              <a:rPr lang="en-CA" sz="2400" dirty="0">
                <a:latin typeface="Segoe UI Light" panose="020B0502040204020203" pitchFamily="34" charset="0"/>
                <a:cs typeface="Segoe UI Light" panose="020B0502040204020203" pitchFamily="34" charset="0"/>
              </a:rPr>
              <a:t/>
            </a:r>
            <a:br>
              <a:rPr lang="en-CA" sz="2400" dirty="0">
                <a:latin typeface="Segoe UI Light" panose="020B0502040204020203" pitchFamily="34" charset="0"/>
                <a:cs typeface="Segoe UI Light" panose="020B0502040204020203" pitchFamily="34" charset="0"/>
              </a:rPr>
            </a:br>
            <a:endParaRPr lang="en-CA" sz="2400" dirty="0">
              <a:latin typeface="Segoe UI Light" panose="020B0502040204020203" pitchFamily="34" charset="0"/>
              <a:cs typeface="Segoe UI Light" panose="020B0502040204020203" pitchFamily="34" charset="0"/>
            </a:endParaRPr>
          </a:p>
          <a:p>
            <a:pPr>
              <a:lnSpc>
                <a:spcPct val="100000"/>
              </a:lnSpc>
            </a:pPr>
            <a:r>
              <a:rPr lang="sr-Latn-RS" sz="2400" dirty="0" smtClean="0">
                <a:latin typeface="Segoe UI Light" panose="020B0502040204020203" pitchFamily="34" charset="0"/>
                <a:cs typeface="Segoe UI Light" panose="020B0502040204020203" pitchFamily="34" charset="0"/>
              </a:rPr>
              <a:t>Ipak</a:t>
            </a:r>
            <a:r>
              <a:rPr lang="en-CA" sz="2400" dirty="0" smtClean="0">
                <a:latin typeface="Segoe UI Light" panose="020B0502040204020203" pitchFamily="34" charset="0"/>
                <a:cs typeface="Segoe UI Light" panose="020B0502040204020203" pitchFamily="34" charset="0"/>
              </a:rPr>
              <a:t>, </a:t>
            </a:r>
            <a:r>
              <a:rPr lang="sr-Latn-RS" sz="2400" dirty="0" smtClean="0">
                <a:latin typeface="Segoe UI Light" panose="020B0502040204020203" pitchFamily="34" charset="0"/>
                <a:cs typeface="Segoe UI Light" panose="020B0502040204020203" pitchFamily="34" charset="0"/>
              </a:rPr>
              <a:t>efektivni sažeci u principu sadrže iste ključne elemente i imaju sličnu strukturu. </a:t>
            </a:r>
            <a:endParaRPr lang="en-CA" sz="2400" dirty="0">
              <a:latin typeface="Segoe UI Light" panose="020B0502040204020203" pitchFamily="34" charset="0"/>
              <a:cs typeface="Segoe UI Light" panose="020B0502040204020203" pitchFamily="34" charset="0"/>
            </a:endParaRPr>
          </a:p>
        </p:txBody>
      </p:sp>
      <p:pic>
        <p:nvPicPr>
          <p:cNvPr id="12" name="Graphic 11" descr="Document">
            <a:extLst>
              <a:ext uri="{FF2B5EF4-FFF2-40B4-BE49-F238E27FC236}">
                <a16:creationId xmlns:a16="http://schemas.microsoft.com/office/drawing/2014/main" id="{D11C9564-2FF6-47E6-A76D-B49D2F17D3B1}"/>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397200" y="1143727"/>
            <a:ext cx="658800" cy="658800"/>
          </a:xfrm>
          <a:prstGeom prst="rect">
            <a:avLst/>
          </a:prstGeom>
        </p:spPr>
      </p:pic>
      <p:sp>
        <p:nvSpPr>
          <p:cNvPr id="13" name="TextBox 12">
            <a:extLst>
              <a:ext uri="{FF2B5EF4-FFF2-40B4-BE49-F238E27FC236}">
                <a16:creationId xmlns:a16="http://schemas.microsoft.com/office/drawing/2014/main" id="{2EAE34FD-5362-4B54-893D-2A696062CC69}"/>
              </a:ext>
            </a:extLst>
          </p:cNvPr>
          <p:cNvSpPr txBox="1"/>
          <p:nvPr/>
        </p:nvSpPr>
        <p:spPr>
          <a:xfrm>
            <a:off x="1400537" y="1143727"/>
            <a:ext cx="9735463" cy="523220"/>
          </a:xfrm>
          <a:prstGeom prst="rect">
            <a:avLst/>
          </a:prstGeom>
          <a:noFill/>
        </p:spPr>
        <p:txBody>
          <a:bodyPr wrap="square" rtlCol="0">
            <a:spAutoFit/>
          </a:bodyPr>
          <a:lstStyle/>
          <a:p>
            <a:r>
              <a:rPr lang="sr-Latn-RS" sz="2800" dirty="0">
                <a:latin typeface="Segoe UI Light" panose="020B0502040204020203" pitchFamily="34" charset="0"/>
                <a:ea typeface="Segoe UI" panose="020B0502040204020203" pitchFamily="34" charset="0"/>
                <a:cs typeface="Segoe UI Light" panose="020B0502040204020203" pitchFamily="34" charset="0"/>
              </a:rPr>
              <a:t>T</a:t>
            </a:r>
            <a:r>
              <a:rPr lang="en-CA" sz="2800" dirty="0" err="1" smtClean="0">
                <a:solidFill>
                  <a:schemeClr val="accent5">
                    <a:lumMod val="75000"/>
                  </a:schemeClr>
                </a:solidFill>
                <a:latin typeface="Segoe UI Light" panose="020B0502040204020203" pitchFamily="34" charset="0"/>
                <a:ea typeface="Segoe UI" panose="020B0502040204020203" pitchFamily="34" charset="0"/>
                <a:cs typeface="Segoe UI Light" panose="020B0502040204020203" pitchFamily="34" charset="0"/>
              </a:rPr>
              <a:t>emplate</a:t>
            </a:r>
            <a:endParaRPr lang="en-CA" sz="2800" dirty="0">
              <a:solidFill>
                <a:schemeClr val="accent5">
                  <a:lumMod val="75000"/>
                </a:schemeClr>
              </a:solidFill>
              <a:latin typeface="Segoe UI Light" panose="020B0502040204020203" pitchFamily="34" charset="0"/>
              <a:ea typeface="Segoe UI" panose="020B0502040204020203" pitchFamily="34" charset="0"/>
              <a:cs typeface="Segoe UI Light" panose="020B0502040204020203" pitchFamily="34" charset="0"/>
            </a:endParaRPr>
          </a:p>
        </p:txBody>
      </p:sp>
    </p:spTree>
    <p:extLst>
      <p:ext uri="{BB962C8B-B14F-4D97-AF65-F5344CB8AC3E}">
        <p14:creationId xmlns:p14="http://schemas.microsoft.com/office/powerpoint/2010/main" val="1942939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5808C7A-08C1-4E6C-9534-B9FACBA4EB39}"/>
              </a:ext>
            </a:extLst>
          </p:cNvPr>
          <p:cNvSpPr txBox="1"/>
          <p:nvPr/>
        </p:nvSpPr>
        <p:spPr>
          <a:xfrm>
            <a:off x="11353800" y="6176963"/>
            <a:ext cx="466898" cy="369332"/>
          </a:xfrm>
          <a:prstGeom prst="rect">
            <a:avLst/>
          </a:prstGeom>
          <a:noFill/>
        </p:spPr>
        <p:txBody>
          <a:bodyPr wrap="square" rtlCol="0">
            <a:spAutoFit/>
          </a:bodyPr>
          <a:lstStyle/>
          <a:p>
            <a:pPr algn="ctr"/>
            <a:fld id="{37E57362-E617-48CC-8331-764F0E861901}" type="slidenum">
              <a:rPr lang="en-CA" smtClean="0">
                <a:latin typeface="Segoe UI" panose="020B0502040204020203" pitchFamily="34" charset="0"/>
                <a:cs typeface="Segoe UI" panose="020B0502040204020203" pitchFamily="34" charset="0"/>
              </a:rPr>
              <a:t>11</a:t>
            </a:fld>
            <a:endParaRPr lang="en-CA" dirty="0">
              <a:latin typeface="Segoe UI" panose="020B0502040204020203" pitchFamily="34" charset="0"/>
              <a:cs typeface="Segoe UI" panose="020B0502040204020203" pitchFamily="34" charset="0"/>
            </a:endParaRPr>
          </a:p>
        </p:txBody>
      </p:sp>
      <p:sp>
        <p:nvSpPr>
          <p:cNvPr id="11" name="Content Placeholder 2">
            <a:extLst>
              <a:ext uri="{FF2B5EF4-FFF2-40B4-BE49-F238E27FC236}">
                <a16:creationId xmlns:a16="http://schemas.microsoft.com/office/drawing/2014/main" id="{52FFE92C-6445-4AA7-A0F0-9B52DDD8F5B6}"/>
              </a:ext>
            </a:extLst>
          </p:cNvPr>
          <p:cNvSpPr txBox="1">
            <a:spLocks/>
          </p:cNvSpPr>
          <p:nvPr/>
        </p:nvSpPr>
        <p:spPr>
          <a:xfrm>
            <a:off x="1056000" y="2157760"/>
            <a:ext cx="10080000" cy="401920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000" kern="1200" baseline="0">
                <a:solidFill>
                  <a:schemeClr val="tx1"/>
                </a:solidFill>
                <a:latin typeface="Segoe UI" panose="020B0502040204020203" pitchFamily="34" charset="0"/>
                <a:ea typeface="Segoe UI" panose="020B0502040204020203" pitchFamily="34" charset="0"/>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30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30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30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30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CA" sz="2400" dirty="0">
                <a:latin typeface="Segoe UI Light" panose="020B0502040204020203" pitchFamily="34" charset="0"/>
                <a:cs typeface="Segoe UI Light" panose="020B0502040204020203" pitchFamily="34" charset="0"/>
              </a:rPr>
              <a:t/>
            </a:r>
            <a:br>
              <a:rPr lang="en-CA" sz="2400" dirty="0">
                <a:latin typeface="Segoe UI Light" panose="020B0502040204020203" pitchFamily="34" charset="0"/>
                <a:cs typeface="Segoe UI Light" panose="020B0502040204020203" pitchFamily="34" charset="0"/>
              </a:rPr>
            </a:br>
            <a:endParaRPr lang="en-CA" sz="2400" dirty="0">
              <a:latin typeface="Segoe UI Light" panose="020B0502040204020203" pitchFamily="34" charset="0"/>
              <a:cs typeface="Segoe UI Light" panose="020B0502040204020203" pitchFamily="34" charset="0"/>
            </a:endParaRPr>
          </a:p>
          <a:p>
            <a:pPr marL="342900" indent="-342900">
              <a:buFont typeface="Arial" panose="020B0604020202020204" pitchFamily="34" charset="0"/>
              <a:buChar char="•"/>
            </a:pPr>
            <a:r>
              <a:rPr lang="sr-Latn-RS" sz="2400" dirty="0" smtClean="0">
                <a:latin typeface="Segoe UI Light" panose="020B0502040204020203" pitchFamily="34" charset="0"/>
                <a:cs typeface="Segoe UI Light" panose="020B0502040204020203" pitchFamily="34" charset="0"/>
              </a:rPr>
              <a:t>Sažetak</a:t>
            </a:r>
            <a:endParaRPr lang="en-CA" sz="2400" dirty="0">
              <a:latin typeface="Segoe UI Light" panose="020B0502040204020203" pitchFamily="34" charset="0"/>
              <a:cs typeface="Segoe UI Light" panose="020B0502040204020203" pitchFamily="34" charset="0"/>
            </a:endParaRPr>
          </a:p>
          <a:p>
            <a:pPr marL="342900" indent="-342900">
              <a:buFont typeface="Arial" panose="020B0604020202020204" pitchFamily="34" charset="0"/>
              <a:buChar char="•"/>
            </a:pPr>
            <a:r>
              <a:rPr lang="sr-Latn-RS" sz="2400" dirty="0" smtClean="0">
                <a:latin typeface="Segoe UI Light" panose="020B0502040204020203" pitchFamily="34" charset="0"/>
                <a:cs typeface="Segoe UI Light" panose="020B0502040204020203" pitchFamily="34" charset="0"/>
              </a:rPr>
              <a:t>Uvod</a:t>
            </a:r>
            <a:endParaRPr lang="en-CA" sz="2400" dirty="0">
              <a:latin typeface="Segoe UI Light" panose="020B0502040204020203" pitchFamily="34" charset="0"/>
              <a:cs typeface="Segoe UI Light" panose="020B0502040204020203" pitchFamily="34" charset="0"/>
            </a:endParaRPr>
          </a:p>
          <a:p>
            <a:pPr marL="342900" indent="-342900">
              <a:buFont typeface="Arial" panose="020B0604020202020204" pitchFamily="34" charset="0"/>
              <a:buChar char="•"/>
            </a:pPr>
            <a:r>
              <a:rPr lang="sr-Latn-RS" sz="2400" dirty="0" smtClean="0">
                <a:latin typeface="Segoe UI Light" panose="020B0502040204020203" pitchFamily="34" charset="0"/>
                <a:cs typeface="Segoe UI Light" panose="020B0502040204020203" pitchFamily="34" charset="0"/>
              </a:rPr>
              <a:t>Pregled istraživanja ili problema</a:t>
            </a:r>
            <a:endParaRPr lang="en-CA" sz="2400" dirty="0">
              <a:latin typeface="Segoe UI Light" panose="020B0502040204020203" pitchFamily="34" charset="0"/>
              <a:cs typeface="Segoe UI Light" panose="020B0502040204020203" pitchFamily="34" charset="0"/>
            </a:endParaRPr>
          </a:p>
          <a:p>
            <a:pPr marL="342900" indent="-342900">
              <a:buFont typeface="Arial" panose="020B0604020202020204" pitchFamily="34" charset="0"/>
              <a:buChar char="•"/>
            </a:pPr>
            <a:r>
              <a:rPr lang="sr-Latn-RS" sz="2400" dirty="0" smtClean="0">
                <a:latin typeface="Segoe UI Light" panose="020B0502040204020203" pitchFamily="34" charset="0"/>
                <a:cs typeface="Segoe UI Light" panose="020B0502040204020203" pitchFamily="34" charset="0"/>
              </a:rPr>
              <a:t>Nalazi</a:t>
            </a:r>
            <a:endParaRPr lang="en-CA" sz="2400" dirty="0">
              <a:latin typeface="Segoe UI Light" panose="020B0502040204020203" pitchFamily="34" charset="0"/>
              <a:cs typeface="Segoe UI Light" panose="020B0502040204020203" pitchFamily="34" charset="0"/>
            </a:endParaRPr>
          </a:p>
          <a:p>
            <a:pPr marL="342900" indent="-342900">
              <a:buFont typeface="Arial" panose="020B0604020202020204" pitchFamily="34" charset="0"/>
              <a:buChar char="•"/>
            </a:pPr>
            <a:r>
              <a:rPr lang="sr-Latn-RS" sz="2400" dirty="0" smtClean="0">
                <a:latin typeface="Segoe UI Light" panose="020B0502040204020203" pitchFamily="34" charset="0"/>
                <a:cs typeface="Segoe UI Light" panose="020B0502040204020203" pitchFamily="34" charset="0"/>
              </a:rPr>
              <a:t>Zaključna razmatranja u kojima se objašnjavaju preporuke za politike i implikacije istraživanja. </a:t>
            </a:r>
            <a:endParaRPr lang="en-CA" sz="2400" dirty="0">
              <a:latin typeface="Segoe UI Light" panose="020B0502040204020203" pitchFamily="34" charset="0"/>
              <a:cs typeface="Segoe UI Light" panose="020B0502040204020203" pitchFamily="34" charset="0"/>
            </a:endParaRPr>
          </a:p>
        </p:txBody>
      </p:sp>
      <p:pic>
        <p:nvPicPr>
          <p:cNvPr id="12" name="Graphic 11" descr="Document">
            <a:extLst>
              <a:ext uri="{FF2B5EF4-FFF2-40B4-BE49-F238E27FC236}">
                <a16:creationId xmlns:a16="http://schemas.microsoft.com/office/drawing/2014/main" id="{D11C9564-2FF6-47E6-A76D-B49D2F17D3B1}"/>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397200" y="1143727"/>
            <a:ext cx="658800" cy="658800"/>
          </a:xfrm>
          <a:prstGeom prst="rect">
            <a:avLst/>
          </a:prstGeom>
        </p:spPr>
      </p:pic>
      <p:sp>
        <p:nvSpPr>
          <p:cNvPr id="13" name="TextBox 12">
            <a:extLst>
              <a:ext uri="{FF2B5EF4-FFF2-40B4-BE49-F238E27FC236}">
                <a16:creationId xmlns:a16="http://schemas.microsoft.com/office/drawing/2014/main" id="{2EAE34FD-5362-4B54-893D-2A696062CC69}"/>
              </a:ext>
            </a:extLst>
          </p:cNvPr>
          <p:cNvSpPr txBox="1"/>
          <p:nvPr/>
        </p:nvSpPr>
        <p:spPr>
          <a:xfrm>
            <a:off x="1469985" y="1211517"/>
            <a:ext cx="9666015" cy="523220"/>
          </a:xfrm>
          <a:prstGeom prst="rect">
            <a:avLst/>
          </a:prstGeom>
          <a:noFill/>
        </p:spPr>
        <p:txBody>
          <a:bodyPr wrap="square" rtlCol="0">
            <a:spAutoFit/>
          </a:bodyPr>
          <a:lstStyle/>
          <a:p>
            <a:r>
              <a:rPr lang="sr-Latn-RS" sz="2800" dirty="0" smtClean="0">
                <a:solidFill>
                  <a:schemeClr val="accent5">
                    <a:lumMod val="75000"/>
                  </a:schemeClr>
                </a:solidFill>
                <a:latin typeface="Segoe UI Light" panose="020B0502040204020203" pitchFamily="34" charset="0"/>
                <a:ea typeface="Segoe UI" panose="020B0502040204020203" pitchFamily="34" charset="0"/>
                <a:cs typeface="Segoe UI Light" panose="020B0502040204020203" pitchFamily="34" charset="0"/>
              </a:rPr>
              <a:t>Template, ključni elementi</a:t>
            </a:r>
            <a:endParaRPr lang="en-CA" sz="2800" dirty="0">
              <a:solidFill>
                <a:schemeClr val="accent5">
                  <a:lumMod val="75000"/>
                </a:schemeClr>
              </a:solidFill>
              <a:latin typeface="Segoe UI Light" panose="020B0502040204020203" pitchFamily="34" charset="0"/>
              <a:ea typeface="Segoe UI" panose="020B0502040204020203" pitchFamily="34" charset="0"/>
              <a:cs typeface="Segoe UI Light" panose="020B0502040204020203" pitchFamily="34" charset="0"/>
            </a:endParaRPr>
          </a:p>
        </p:txBody>
      </p:sp>
    </p:spTree>
    <p:extLst>
      <p:ext uri="{BB962C8B-B14F-4D97-AF65-F5344CB8AC3E}">
        <p14:creationId xmlns:p14="http://schemas.microsoft.com/office/powerpoint/2010/main" val="28672422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5808C7A-08C1-4E6C-9534-B9FACBA4EB39}"/>
              </a:ext>
            </a:extLst>
          </p:cNvPr>
          <p:cNvSpPr txBox="1"/>
          <p:nvPr/>
        </p:nvSpPr>
        <p:spPr>
          <a:xfrm>
            <a:off x="11353800" y="6176963"/>
            <a:ext cx="466898" cy="369332"/>
          </a:xfrm>
          <a:prstGeom prst="rect">
            <a:avLst/>
          </a:prstGeom>
          <a:noFill/>
        </p:spPr>
        <p:txBody>
          <a:bodyPr wrap="square" rtlCol="0">
            <a:spAutoFit/>
          </a:bodyPr>
          <a:lstStyle/>
          <a:p>
            <a:pPr algn="ctr"/>
            <a:fld id="{37E57362-E617-48CC-8331-764F0E861901}" type="slidenum">
              <a:rPr lang="en-CA" smtClean="0">
                <a:latin typeface="Segoe UI" panose="020B0502040204020203" pitchFamily="34" charset="0"/>
                <a:cs typeface="Segoe UI" panose="020B0502040204020203" pitchFamily="34" charset="0"/>
              </a:rPr>
              <a:t>12</a:t>
            </a:fld>
            <a:endParaRPr lang="en-CA" dirty="0">
              <a:latin typeface="Segoe UI" panose="020B0502040204020203" pitchFamily="34" charset="0"/>
              <a:cs typeface="Segoe UI" panose="020B0502040204020203" pitchFamily="34" charset="0"/>
            </a:endParaRPr>
          </a:p>
        </p:txBody>
      </p:sp>
      <p:sp>
        <p:nvSpPr>
          <p:cNvPr id="13" name="TextBox 12">
            <a:extLst>
              <a:ext uri="{FF2B5EF4-FFF2-40B4-BE49-F238E27FC236}">
                <a16:creationId xmlns:a16="http://schemas.microsoft.com/office/drawing/2014/main" id="{78DE3263-D9B8-4534-9A74-4083633711EF}"/>
              </a:ext>
            </a:extLst>
          </p:cNvPr>
          <p:cNvSpPr txBox="1"/>
          <p:nvPr/>
        </p:nvSpPr>
        <p:spPr>
          <a:xfrm>
            <a:off x="1354238" y="1157954"/>
            <a:ext cx="9605892" cy="523220"/>
          </a:xfrm>
          <a:prstGeom prst="rect">
            <a:avLst/>
          </a:prstGeom>
          <a:noFill/>
        </p:spPr>
        <p:txBody>
          <a:bodyPr wrap="square" rtlCol="0">
            <a:spAutoFit/>
          </a:bodyPr>
          <a:lstStyle/>
          <a:p>
            <a:r>
              <a:rPr lang="sr-Latn-RS" sz="2800" dirty="0" smtClean="0">
                <a:solidFill>
                  <a:schemeClr val="accent5">
                    <a:lumMod val="75000"/>
                  </a:schemeClr>
                </a:solidFill>
                <a:latin typeface="Segoe UI Light" panose="020B0502040204020203" pitchFamily="34" charset="0"/>
                <a:ea typeface="Segoe UI" panose="020B0502040204020203" pitchFamily="34" charset="0"/>
                <a:cs typeface="Segoe UI Light" panose="020B0502040204020203" pitchFamily="34" charset="0"/>
              </a:rPr>
              <a:t>Sažetak</a:t>
            </a:r>
            <a:endParaRPr lang="en-CA" sz="2800" dirty="0">
              <a:solidFill>
                <a:schemeClr val="accent5">
                  <a:lumMod val="75000"/>
                </a:schemeClr>
              </a:solidFill>
              <a:latin typeface="Segoe UI Light" panose="020B0502040204020203" pitchFamily="34" charset="0"/>
              <a:ea typeface="Segoe UI" panose="020B0502040204020203" pitchFamily="34" charset="0"/>
              <a:cs typeface="Segoe UI Light" panose="020B0502040204020203" pitchFamily="34" charset="0"/>
            </a:endParaRPr>
          </a:p>
        </p:txBody>
      </p:sp>
      <p:sp>
        <p:nvSpPr>
          <p:cNvPr id="14" name="Content Placeholder 2">
            <a:extLst>
              <a:ext uri="{FF2B5EF4-FFF2-40B4-BE49-F238E27FC236}">
                <a16:creationId xmlns:a16="http://schemas.microsoft.com/office/drawing/2014/main" id="{5D48B69E-6ACD-4702-85F2-B70C7F294EAA}"/>
              </a:ext>
            </a:extLst>
          </p:cNvPr>
          <p:cNvSpPr txBox="1">
            <a:spLocks/>
          </p:cNvSpPr>
          <p:nvPr/>
        </p:nvSpPr>
        <p:spPr>
          <a:xfrm>
            <a:off x="1056000" y="2248524"/>
            <a:ext cx="10080000" cy="4297771"/>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000" kern="1200" baseline="0">
                <a:solidFill>
                  <a:schemeClr val="tx1"/>
                </a:solidFill>
                <a:latin typeface="Segoe UI" panose="020B0502040204020203" pitchFamily="34" charset="0"/>
                <a:ea typeface="Segoe UI" panose="020B0502040204020203" pitchFamily="34" charset="0"/>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30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30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30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30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CA" sz="1900" dirty="0"/>
          </a:p>
        </p:txBody>
      </p:sp>
      <p:pic>
        <p:nvPicPr>
          <p:cNvPr id="5" name="Picture 4">
            <a:extLst>
              <a:ext uri="{FF2B5EF4-FFF2-40B4-BE49-F238E27FC236}">
                <a16:creationId xmlns:a16="http://schemas.microsoft.com/office/drawing/2014/main" id="{F3A01525-F771-4692-B064-233781FEBF44}"/>
              </a:ext>
              <a:ext uri="{C183D7F6-B498-43B3-948B-1728B52AA6E4}">
                <adec:decorative xmlns="" xmlns:adec="http://schemas.microsoft.com/office/drawing/2017/decorative" val="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173916">
            <a:off x="910006" y="2247970"/>
            <a:ext cx="3253375" cy="3695191"/>
          </a:xfrm>
          <a:prstGeom prst="rect">
            <a:avLst/>
          </a:prstGeom>
          <a:effectLst>
            <a:outerShdw blurRad="50800" dist="38100" dir="2700000" algn="tl" rotWithShape="0">
              <a:prstClr val="black">
                <a:alpha val="40000"/>
              </a:prstClr>
            </a:outerShdw>
          </a:effectLst>
        </p:spPr>
      </p:pic>
      <p:sp>
        <p:nvSpPr>
          <p:cNvPr id="9" name="Content Placeholder 2">
            <a:extLst>
              <a:ext uri="{FF2B5EF4-FFF2-40B4-BE49-F238E27FC236}">
                <a16:creationId xmlns:a16="http://schemas.microsoft.com/office/drawing/2014/main" id="{DD55F6D5-60A6-49F2-A3E3-0DF7F4E955C8}"/>
              </a:ext>
            </a:extLst>
          </p:cNvPr>
          <p:cNvSpPr txBox="1">
            <a:spLocks/>
          </p:cNvSpPr>
          <p:nvPr/>
        </p:nvSpPr>
        <p:spPr>
          <a:xfrm>
            <a:off x="4379314" y="2061042"/>
            <a:ext cx="7636223" cy="3505569"/>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000" kern="1200" baseline="0">
                <a:solidFill>
                  <a:schemeClr val="tx1"/>
                </a:solidFill>
                <a:latin typeface="Segoe UI" panose="020B0502040204020203" pitchFamily="34" charset="0"/>
                <a:ea typeface="Segoe UI" panose="020B0502040204020203" pitchFamily="34" charset="0"/>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30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30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30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30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Arial" panose="020B0604020202020204" pitchFamily="34" charset="0"/>
              <a:buChar char="•"/>
            </a:pPr>
            <a:r>
              <a:rPr lang="sr-Latn-RS" sz="2400" dirty="0" smtClean="0">
                <a:latin typeface="Segoe UI Light" panose="020B0502040204020203" pitchFamily="34" charset="0"/>
                <a:cs typeface="Segoe UI Light" panose="020B0502040204020203" pitchFamily="34" charset="0"/>
              </a:rPr>
              <a:t>Svaki sažetak bi trebalo da počne kratkim rezimeom. </a:t>
            </a:r>
            <a:r>
              <a:rPr lang="en-CA" sz="2400" dirty="0" smtClean="0">
                <a:latin typeface="Segoe UI Light" panose="020B0502040204020203" pitchFamily="34" charset="0"/>
                <a:cs typeface="Segoe UI Light" panose="020B0502040204020203" pitchFamily="34" charset="0"/>
              </a:rPr>
              <a:t> </a:t>
            </a:r>
            <a:endParaRPr lang="en-CA" sz="2400" dirty="0">
              <a:latin typeface="Segoe UI Light" panose="020B0502040204020203" pitchFamily="34" charset="0"/>
              <a:cs typeface="Segoe UI Light" panose="020B0502040204020203" pitchFamily="34" charset="0"/>
            </a:endParaRPr>
          </a:p>
          <a:p>
            <a:endParaRPr lang="en-CA" sz="2400" dirty="0">
              <a:latin typeface="Segoe UI Light" panose="020B0502040204020203" pitchFamily="34" charset="0"/>
              <a:cs typeface="Segoe UI Light" panose="020B0502040204020203" pitchFamily="34" charset="0"/>
            </a:endParaRPr>
          </a:p>
          <a:p>
            <a:pPr marL="342900" indent="-342900">
              <a:buFont typeface="Arial" panose="020B0604020202020204" pitchFamily="34" charset="0"/>
              <a:buChar char="•"/>
            </a:pPr>
            <a:r>
              <a:rPr lang="sr-Latn-RS" sz="2400" dirty="0" smtClean="0">
                <a:latin typeface="Segoe UI Light" panose="020B0502040204020203" pitchFamily="34" charset="0"/>
                <a:cs typeface="Segoe UI Light" panose="020B0502040204020203" pitchFamily="34" charset="0"/>
              </a:rPr>
              <a:t>Format može da bude narativ (jedan paragraf ili dva), ali mogu da budu i buliti. </a:t>
            </a:r>
            <a:endParaRPr lang="en-CA" sz="2400" dirty="0">
              <a:latin typeface="Segoe UI Light" panose="020B0502040204020203" pitchFamily="34" charset="0"/>
              <a:cs typeface="Segoe UI Light" panose="020B0502040204020203" pitchFamily="34" charset="0"/>
            </a:endParaRPr>
          </a:p>
          <a:p>
            <a:endParaRPr lang="en-CA" sz="2400" dirty="0">
              <a:latin typeface="Segoe UI Light" panose="020B0502040204020203" pitchFamily="34" charset="0"/>
              <a:cs typeface="Segoe UI Light" panose="020B0502040204020203" pitchFamily="34" charset="0"/>
            </a:endParaRPr>
          </a:p>
          <a:p>
            <a:pPr marL="342900" indent="-342900">
              <a:buFont typeface="Arial" panose="020B0604020202020204" pitchFamily="34" charset="0"/>
              <a:buChar char="•"/>
            </a:pPr>
            <a:r>
              <a:rPr lang="sr-Latn-RS" sz="2400" dirty="0" smtClean="0">
                <a:latin typeface="Segoe UI Light" panose="020B0502040204020203" pitchFamily="34" charset="0"/>
                <a:cs typeface="Segoe UI Light" panose="020B0502040204020203" pitchFamily="34" charset="0"/>
              </a:rPr>
              <a:t>Bez obzira koji stil je u pitanju, tekst mora da bude kondenzovan, da izloži suštinu u par rečenica. </a:t>
            </a:r>
            <a:endParaRPr lang="en-CA" sz="2400" dirty="0">
              <a:latin typeface="Segoe UI Light" panose="020B0502040204020203" pitchFamily="34" charset="0"/>
              <a:cs typeface="Segoe UI Light" panose="020B0502040204020203" pitchFamily="34" charset="0"/>
            </a:endParaRPr>
          </a:p>
          <a:p>
            <a:endParaRPr lang="en-CA" sz="2400" dirty="0">
              <a:latin typeface="Segoe UI Light" panose="020B0502040204020203" pitchFamily="34" charset="0"/>
              <a:cs typeface="Segoe UI Light" panose="020B0502040204020203" pitchFamily="34" charset="0"/>
            </a:endParaRPr>
          </a:p>
          <a:p>
            <a:endParaRPr lang="en-CA" sz="2400" dirty="0">
              <a:latin typeface="Segoe UI Light" panose="020B0502040204020203" pitchFamily="34" charset="0"/>
              <a:cs typeface="Segoe UI Light" panose="020B0502040204020203" pitchFamily="34" charset="0"/>
            </a:endParaRPr>
          </a:p>
        </p:txBody>
      </p:sp>
      <p:pic>
        <p:nvPicPr>
          <p:cNvPr id="8" name="Graphic 7" descr="Document">
            <a:extLst>
              <a:ext uri="{FF2B5EF4-FFF2-40B4-BE49-F238E27FC236}">
                <a16:creationId xmlns:a16="http://schemas.microsoft.com/office/drawing/2014/main" id="{B1B93046-98D1-4E30-B3A0-C5AB43861542}"/>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p:blipFill>
        <p:spPr>
          <a:xfrm>
            <a:off x="397200" y="1143727"/>
            <a:ext cx="658800" cy="658800"/>
          </a:xfrm>
          <a:prstGeom prst="rect">
            <a:avLst/>
          </a:prstGeom>
        </p:spPr>
      </p:pic>
    </p:spTree>
    <p:extLst>
      <p:ext uri="{BB962C8B-B14F-4D97-AF65-F5344CB8AC3E}">
        <p14:creationId xmlns:p14="http://schemas.microsoft.com/office/powerpoint/2010/main" val="4184469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5808C7A-08C1-4E6C-9534-B9FACBA4EB39}"/>
              </a:ext>
            </a:extLst>
          </p:cNvPr>
          <p:cNvSpPr txBox="1"/>
          <p:nvPr/>
        </p:nvSpPr>
        <p:spPr>
          <a:xfrm>
            <a:off x="11353800" y="6176963"/>
            <a:ext cx="466898" cy="369332"/>
          </a:xfrm>
          <a:prstGeom prst="rect">
            <a:avLst/>
          </a:prstGeom>
          <a:noFill/>
        </p:spPr>
        <p:txBody>
          <a:bodyPr wrap="square" rtlCol="0">
            <a:spAutoFit/>
          </a:bodyPr>
          <a:lstStyle/>
          <a:p>
            <a:pPr algn="ctr"/>
            <a:fld id="{37E57362-E617-48CC-8331-764F0E861901}" type="slidenum">
              <a:rPr lang="en-CA" smtClean="0">
                <a:latin typeface="Segoe UI" panose="020B0502040204020203" pitchFamily="34" charset="0"/>
                <a:cs typeface="Segoe UI" panose="020B0502040204020203" pitchFamily="34" charset="0"/>
              </a:rPr>
              <a:t>13</a:t>
            </a:fld>
            <a:endParaRPr lang="en-CA" dirty="0">
              <a:latin typeface="Segoe UI" panose="020B0502040204020203" pitchFamily="34" charset="0"/>
              <a:cs typeface="Segoe UI" panose="020B0502040204020203" pitchFamily="34" charset="0"/>
            </a:endParaRPr>
          </a:p>
        </p:txBody>
      </p:sp>
      <p:sp>
        <p:nvSpPr>
          <p:cNvPr id="13" name="TextBox 12">
            <a:extLst>
              <a:ext uri="{FF2B5EF4-FFF2-40B4-BE49-F238E27FC236}">
                <a16:creationId xmlns:a16="http://schemas.microsoft.com/office/drawing/2014/main" id="{78DE3263-D9B8-4534-9A74-4083633711EF}"/>
              </a:ext>
            </a:extLst>
          </p:cNvPr>
          <p:cNvSpPr txBox="1"/>
          <p:nvPr/>
        </p:nvSpPr>
        <p:spPr>
          <a:xfrm>
            <a:off x="1180618" y="1236201"/>
            <a:ext cx="9955382" cy="523220"/>
          </a:xfrm>
          <a:prstGeom prst="rect">
            <a:avLst/>
          </a:prstGeom>
          <a:noFill/>
        </p:spPr>
        <p:txBody>
          <a:bodyPr wrap="square" rtlCol="0">
            <a:spAutoFit/>
          </a:bodyPr>
          <a:lstStyle/>
          <a:p>
            <a:r>
              <a:rPr lang="sr-Latn-RS" sz="2800" dirty="0" smtClean="0">
                <a:solidFill>
                  <a:srgbClr val="00B050"/>
                </a:solidFill>
                <a:latin typeface="Segoe UI Light" panose="020B0502040204020203" pitchFamily="34" charset="0"/>
                <a:ea typeface="Segoe UI" panose="020B0502040204020203" pitchFamily="34" charset="0"/>
                <a:cs typeface="Segoe UI Light" panose="020B0502040204020203" pitchFamily="34" charset="0"/>
              </a:rPr>
              <a:t>Saveti</a:t>
            </a:r>
            <a:r>
              <a:rPr lang="sr-Latn-RS" sz="2800" dirty="0" smtClean="0">
                <a:latin typeface="Segoe UI Light" panose="020B0502040204020203" pitchFamily="34" charset="0"/>
                <a:ea typeface="Segoe UI" panose="020B0502040204020203" pitchFamily="34" charset="0"/>
                <a:cs typeface="Segoe UI Light" panose="020B0502040204020203" pitchFamily="34" charset="0"/>
              </a:rPr>
              <a:t> </a:t>
            </a:r>
            <a:endParaRPr lang="en-CA" sz="2800" dirty="0">
              <a:latin typeface="Segoe UI Light" panose="020B0502040204020203" pitchFamily="34" charset="0"/>
              <a:ea typeface="Segoe UI" panose="020B0502040204020203" pitchFamily="34" charset="0"/>
              <a:cs typeface="Segoe UI Light" panose="020B0502040204020203" pitchFamily="34" charset="0"/>
            </a:endParaRPr>
          </a:p>
        </p:txBody>
      </p:sp>
      <p:sp>
        <p:nvSpPr>
          <p:cNvPr id="14" name="Content Placeholder 2">
            <a:extLst>
              <a:ext uri="{FF2B5EF4-FFF2-40B4-BE49-F238E27FC236}">
                <a16:creationId xmlns:a16="http://schemas.microsoft.com/office/drawing/2014/main" id="{5D48B69E-6ACD-4702-85F2-B70C7F294EAA}"/>
              </a:ext>
            </a:extLst>
          </p:cNvPr>
          <p:cNvSpPr txBox="1">
            <a:spLocks/>
          </p:cNvSpPr>
          <p:nvPr/>
        </p:nvSpPr>
        <p:spPr>
          <a:xfrm>
            <a:off x="1056000" y="1879192"/>
            <a:ext cx="10080000" cy="4297771"/>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000" kern="1200" baseline="0">
                <a:solidFill>
                  <a:schemeClr val="tx1"/>
                </a:solidFill>
                <a:latin typeface="Segoe UI" panose="020B0502040204020203" pitchFamily="34" charset="0"/>
                <a:ea typeface="Segoe UI" panose="020B0502040204020203" pitchFamily="34" charset="0"/>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30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30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30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30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CA" sz="2200" dirty="0"/>
          </a:p>
          <a:p>
            <a:pPr marL="342900" indent="-342900">
              <a:buFont typeface="Wingdings" panose="05000000000000000000" pitchFamily="2" charset="2"/>
              <a:buChar char="q"/>
            </a:pPr>
            <a:r>
              <a:rPr lang="sr-Latn-RS" sz="2400" dirty="0">
                <a:latin typeface="Segoe UI Light" panose="020B0502040204020203" pitchFamily="34" charset="0"/>
                <a:cs typeface="Segoe UI Light" panose="020B0502040204020203" pitchFamily="34" charset="0"/>
              </a:rPr>
              <a:t>Rezime uvek treba da se nalazi na naslovnoj strani ili na vrhu prve strane tako da to bude prva stvar koju čitalac vidi. </a:t>
            </a:r>
            <a:r>
              <a:rPr lang="en-CA" sz="2400" dirty="0">
                <a:latin typeface="Segoe UI Light" panose="020B0502040204020203" pitchFamily="34" charset="0"/>
                <a:cs typeface="Segoe UI Light" panose="020B0502040204020203" pitchFamily="34" charset="0"/>
              </a:rPr>
              <a:t/>
            </a:r>
            <a:br>
              <a:rPr lang="en-CA" sz="2400" dirty="0">
                <a:latin typeface="Segoe UI Light" panose="020B0502040204020203" pitchFamily="34" charset="0"/>
                <a:cs typeface="Segoe UI Light" panose="020B0502040204020203" pitchFamily="34" charset="0"/>
              </a:rPr>
            </a:br>
            <a:endParaRPr lang="en-CA" sz="2400" dirty="0">
              <a:latin typeface="Segoe UI Light" panose="020B0502040204020203" pitchFamily="34" charset="0"/>
              <a:cs typeface="Segoe UI Light" panose="020B0502040204020203" pitchFamily="34" charset="0"/>
            </a:endParaRPr>
          </a:p>
          <a:p>
            <a:pPr marL="342900" indent="-342900">
              <a:buFont typeface="Wingdings" panose="05000000000000000000" pitchFamily="2" charset="2"/>
              <a:buChar char="q"/>
            </a:pPr>
            <a:r>
              <a:rPr lang="sr-Latn-RS" sz="2400" dirty="0">
                <a:latin typeface="Segoe UI Light" panose="020B0502040204020203" pitchFamily="34" charset="0"/>
                <a:cs typeface="Segoe UI Light" panose="020B0502040204020203" pitchFamily="34" charset="0"/>
              </a:rPr>
              <a:t>Možda je bolje da se rezime napiše na kraju. </a:t>
            </a:r>
            <a:endParaRPr lang="en-CA" sz="2400" dirty="0">
              <a:latin typeface="Segoe UI Light" panose="020B0502040204020203" pitchFamily="34" charset="0"/>
              <a:cs typeface="Segoe UI Light" panose="020B0502040204020203" pitchFamily="34" charset="0"/>
            </a:endParaRPr>
          </a:p>
          <a:p>
            <a:endParaRPr lang="en-CA" sz="1900" dirty="0"/>
          </a:p>
        </p:txBody>
      </p:sp>
      <p:pic>
        <p:nvPicPr>
          <p:cNvPr id="6" name="Graphic 5" descr="Checkmark">
            <a:extLst>
              <a:ext uri="{FF2B5EF4-FFF2-40B4-BE49-F238E27FC236}">
                <a16:creationId xmlns:a16="http://schemas.microsoft.com/office/drawing/2014/main" id="{805D4B96-3C68-4293-B3AF-9807CFC9A741}"/>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p:blipFill>
        <p:spPr>
          <a:xfrm>
            <a:off x="409669" y="1287211"/>
            <a:ext cx="421200" cy="421200"/>
          </a:xfrm>
          <a:prstGeom prst="rect">
            <a:avLst/>
          </a:prstGeom>
        </p:spPr>
      </p:pic>
    </p:spTree>
    <p:extLst>
      <p:ext uri="{BB962C8B-B14F-4D97-AF65-F5344CB8AC3E}">
        <p14:creationId xmlns:p14="http://schemas.microsoft.com/office/powerpoint/2010/main" val="14253358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5808C7A-08C1-4E6C-9534-B9FACBA4EB39}"/>
              </a:ext>
            </a:extLst>
          </p:cNvPr>
          <p:cNvSpPr txBox="1"/>
          <p:nvPr/>
        </p:nvSpPr>
        <p:spPr>
          <a:xfrm>
            <a:off x="11353800" y="6176963"/>
            <a:ext cx="466898" cy="369332"/>
          </a:xfrm>
          <a:prstGeom prst="rect">
            <a:avLst/>
          </a:prstGeom>
          <a:noFill/>
        </p:spPr>
        <p:txBody>
          <a:bodyPr wrap="square" rtlCol="0">
            <a:spAutoFit/>
          </a:bodyPr>
          <a:lstStyle/>
          <a:p>
            <a:pPr algn="ctr"/>
            <a:fld id="{37E57362-E617-48CC-8331-764F0E861901}" type="slidenum">
              <a:rPr lang="en-CA" smtClean="0">
                <a:latin typeface="Segoe UI" panose="020B0502040204020203" pitchFamily="34" charset="0"/>
                <a:cs typeface="Segoe UI" panose="020B0502040204020203" pitchFamily="34" charset="0"/>
              </a:rPr>
              <a:t>14</a:t>
            </a:fld>
            <a:endParaRPr lang="en-CA" dirty="0">
              <a:latin typeface="Segoe UI" panose="020B0502040204020203" pitchFamily="34" charset="0"/>
              <a:cs typeface="Segoe UI" panose="020B0502040204020203" pitchFamily="34" charset="0"/>
            </a:endParaRPr>
          </a:p>
        </p:txBody>
      </p:sp>
      <p:sp>
        <p:nvSpPr>
          <p:cNvPr id="12" name="TextBox 11">
            <a:extLst>
              <a:ext uri="{FF2B5EF4-FFF2-40B4-BE49-F238E27FC236}">
                <a16:creationId xmlns:a16="http://schemas.microsoft.com/office/drawing/2014/main" id="{7203B281-0FF7-46E8-BFA9-881D9E548AAB}"/>
              </a:ext>
            </a:extLst>
          </p:cNvPr>
          <p:cNvSpPr txBox="1"/>
          <p:nvPr/>
        </p:nvSpPr>
        <p:spPr>
          <a:xfrm>
            <a:off x="1185038" y="1174646"/>
            <a:ext cx="9950961" cy="523220"/>
          </a:xfrm>
          <a:prstGeom prst="rect">
            <a:avLst/>
          </a:prstGeom>
          <a:noFill/>
        </p:spPr>
        <p:txBody>
          <a:bodyPr wrap="square" rtlCol="0">
            <a:spAutoFit/>
          </a:bodyPr>
          <a:lstStyle/>
          <a:p>
            <a:r>
              <a:rPr lang="sr-Latn-RS" sz="2800" dirty="0" smtClean="0">
                <a:solidFill>
                  <a:schemeClr val="accent5">
                    <a:lumMod val="75000"/>
                  </a:schemeClr>
                </a:solidFill>
                <a:latin typeface="Segoe UI Light" panose="020B0502040204020203" pitchFamily="34" charset="0"/>
                <a:ea typeface="Segoe UI" panose="020B0502040204020203" pitchFamily="34" charset="0"/>
                <a:cs typeface="Segoe UI Light" panose="020B0502040204020203" pitchFamily="34" charset="0"/>
              </a:rPr>
              <a:t>Uvod</a:t>
            </a:r>
            <a:endParaRPr lang="en-CA" sz="2800" dirty="0">
              <a:solidFill>
                <a:schemeClr val="accent5">
                  <a:lumMod val="75000"/>
                </a:schemeClr>
              </a:solidFill>
              <a:latin typeface="Segoe UI Light" panose="020B0502040204020203" pitchFamily="34" charset="0"/>
              <a:ea typeface="Segoe UI" panose="020B0502040204020203" pitchFamily="34" charset="0"/>
              <a:cs typeface="Segoe UI Light" panose="020B0502040204020203" pitchFamily="34" charset="0"/>
            </a:endParaRPr>
          </a:p>
        </p:txBody>
      </p:sp>
      <p:sp>
        <p:nvSpPr>
          <p:cNvPr id="6" name="Content Placeholder 2">
            <a:extLst>
              <a:ext uri="{FF2B5EF4-FFF2-40B4-BE49-F238E27FC236}">
                <a16:creationId xmlns:a16="http://schemas.microsoft.com/office/drawing/2014/main" id="{98D3ECB9-AA0B-4C85-978A-E254F9361A61}"/>
              </a:ext>
            </a:extLst>
          </p:cNvPr>
          <p:cNvSpPr txBox="1">
            <a:spLocks/>
          </p:cNvSpPr>
          <p:nvPr/>
        </p:nvSpPr>
        <p:spPr>
          <a:xfrm>
            <a:off x="1185039" y="2178996"/>
            <a:ext cx="9671029" cy="3504358"/>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000" kern="1200" baseline="0">
                <a:solidFill>
                  <a:schemeClr val="tx1"/>
                </a:solidFill>
                <a:latin typeface="Segoe UI" panose="020B0502040204020203" pitchFamily="34" charset="0"/>
                <a:ea typeface="Segoe UI" panose="020B0502040204020203" pitchFamily="34" charset="0"/>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30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30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30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30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Arial" panose="020B0604020202020204" pitchFamily="34" charset="0"/>
              <a:buChar char="•"/>
            </a:pPr>
            <a:r>
              <a:rPr lang="sr-Latn-RS" sz="2400" dirty="0" smtClean="0">
                <a:latin typeface="Segoe UI Light" panose="020B0502040204020203" pitchFamily="34" charset="0"/>
                <a:cs typeface="Segoe UI Light" panose="020B0502040204020203" pitchFamily="34" charset="0"/>
              </a:rPr>
              <a:t>Uvodni deo bi trebalo da jasno izloži argumente</a:t>
            </a:r>
            <a:r>
              <a:rPr lang="en-CA" sz="2400" dirty="0" smtClean="0">
                <a:latin typeface="Segoe UI Light" panose="020B0502040204020203" pitchFamily="34" charset="0"/>
                <a:cs typeface="Segoe UI Light" panose="020B0502040204020203" pitchFamily="34" charset="0"/>
              </a:rPr>
              <a:t>. </a:t>
            </a:r>
            <a:endParaRPr lang="en-CA" sz="2400" dirty="0">
              <a:latin typeface="Segoe UI Light" panose="020B0502040204020203" pitchFamily="34" charset="0"/>
              <a:cs typeface="Segoe UI Light" panose="020B0502040204020203" pitchFamily="34" charset="0"/>
            </a:endParaRPr>
          </a:p>
          <a:p>
            <a:pPr marL="342900" indent="-342900">
              <a:buFont typeface="Arial" panose="020B0604020202020204" pitchFamily="34" charset="0"/>
              <a:buChar char="•"/>
            </a:pPr>
            <a:endParaRPr lang="en-CA" sz="2400" dirty="0">
              <a:latin typeface="Segoe UI Light" panose="020B0502040204020203" pitchFamily="34" charset="0"/>
              <a:cs typeface="Segoe UI Light" panose="020B0502040204020203" pitchFamily="34" charset="0"/>
            </a:endParaRPr>
          </a:p>
          <a:p>
            <a:pPr marL="342900" indent="-342900">
              <a:buFont typeface="Arial" panose="020B0604020202020204" pitchFamily="34" charset="0"/>
              <a:buChar char="•"/>
            </a:pPr>
            <a:r>
              <a:rPr lang="sr-Latn-RS" sz="2400" dirty="0" smtClean="0">
                <a:latin typeface="Segoe UI Light" panose="020B0502040204020203" pitchFamily="34" charset="0"/>
                <a:cs typeface="Segoe UI Light" panose="020B0502040204020203" pitchFamily="34" charset="0"/>
              </a:rPr>
              <a:t>Cilj je da čitaocima bude jasno o čemu se radi u istraživanju</a:t>
            </a:r>
            <a:r>
              <a:rPr lang="en-CA" sz="2400" dirty="0" smtClean="0">
                <a:latin typeface="Segoe UI Light" panose="020B0502040204020203" pitchFamily="34" charset="0"/>
                <a:cs typeface="Segoe UI Light" panose="020B0502040204020203" pitchFamily="34" charset="0"/>
              </a:rPr>
              <a:t>.</a:t>
            </a:r>
            <a:endParaRPr lang="en-CA" sz="2400" dirty="0">
              <a:latin typeface="Segoe UI Light" panose="020B0502040204020203" pitchFamily="34" charset="0"/>
              <a:cs typeface="Segoe UI Light" panose="020B0502040204020203" pitchFamily="34" charset="0"/>
            </a:endParaRPr>
          </a:p>
          <a:p>
            <a:endParaRPr lang="en-CA" sz="2200" dirty="0">
              <a:latin typeface="Segoe UI Light" panose="020B0502040204020203" pitchFamily="34" charset="0"/>
              <a:cs typeface="Segoe UI Light" panose="020B0502040204020203" pitchFamily="34" charset="0"/>
            </a:endParaRPr>
          </a:p>
          <a:p>
            <a:endParaRPr lang="en-CA" sz="2200" dirty="0">
              <a:latin typeface="Segoe UI Light" panose="020B0502040204020203" pitchFamily="34" charset="0"/>
              <a:cs typeface="Segoe UI Light" panose="020B0502040204020203" pitchFamily="34" charset="0"/>
            </a:endParaRPr>
          </a:p>
          <a:p>
            <a:endParaRPr lang="en-CA" sz="2200" dirty="0">
              <a:latin typeface="Segoe UI Light" panose="020B0502040204020203" pitchFamily="34" charset="0"/>
              <a:cs typeface="Segoe UI Light" panose="020B0502040204020203" pitchFamily="34" charset="0"/>
            </a:endParaRPr>
          </a:p>
        </p:txBody>
      </p:sp>
      <p:pic>
        <p:nvPicPr>
          <p:cNvPr id="7" name="Graphic 6" descr="Document">
            <a:extLst>
              <a:ext uri="{FF2B5EF4-FFF2-40B4-BE49-F238E27FC236}">
                <a16:creationId xmlns:a16="http://schemas.microsoft.com/office/drawing/2014/main" id="{34184067-4590-4C95-8A89-495C4435F045}"/>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397200" y="1143727"/>
            <a:ext cx="658800" cy="658800"/>
          </a:xfrm>
          <a:prstGeom prst="rect">
            <a:avLst/>
          </a:prstGeom>
        </p:spPr>
      </p:pic>
    </p:spTree>
    <p:extLst>
      <p:ext uri="{BB962C8B-B14F-4D97-AF65-F5344CB8AC3E}">
        <p14:creationId xmlns:p14="http://schemas.microsoft.com/office/powerpoint/2010/main" val="38191698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5808C7A-08C1-4E6C-9534-B9FACBA4EB39}"/>
              </a:ext>
            </a:extLst>
          </p:cNvPr>
          <p:cNvSpPr txBox="1"/>
          <p:nvPr/>
        </p:nvSpPr>
        <p:spPr>
          <a:xfrm>
            <a:off x="11353800" y="6176963"/>
            <a:ext cx="466898" cy="369332"/>
          </a:xfrm>
          <a:prstGeom prst="rect">
            <a:avLst/>
          </a:prstGeom>
          <a:noFill/>
        </p:spPr>
        <p:txBody>
          <a:bodyPr wrap="square" rtlCol="0">
            <a:spAutoFit/>
          </a:bodyPr>
          <a:lstStyle/>
          <a:p>
            <a:pPr algn="ctr"/>
            <a:fld id="{37E57362-E617-48CC-8331-764F0E861901}" type="slidenum">
              <a:rPr lang="en-CA" smtClean="0">
                <a:latin typeface="Segoe UI" panose="020B0502040204020203" pitchFamily="34" charset="0"/>
                <a:cs typeface="Segoe UI" panose="020B0502040204020203" pitchFamily="34" charset="0"/>
              </a:rPr>
              <a:t>15</a:t>
            </a:fld>
            <a:endParaRPr lang="en-CA" dirty="0">
              <a:latin typeface="Segoe UI" panose="020B0502040204020203" pitchFamily="34" charset="0"/>
              <a:cs typeface="Segoe UI" panose="020B0502040204020203" pitchFamily="34" charset="0"/>
            </a:endParaRPr>
          </a:p>
        </p:txBody>
      </p:sp>
      <p:sp>
        <p:nvSpPr>
          <p:cNvPr id="13" name="TextBox 12">
            <a:extLst>
              <a:ext uri="{FF2B5EF4-FFF2-40B4-BE49-F238E27FC236}">
                <a16:creationId xmlns:a16="http://schemas.microsoft.com/office/drawing/2014/main" id="{78DE3263-D9B8-4534-9A74-4083633711EF}"/>
              </a:ext>
            </a:extLst>
          </p:cNvPr>
          <p:cNvSpPr txBox="1"/>
          <p:nvPr/>
        </p:nvSpPr>
        <p:spPr>
          <a:xfrm>
            <a:off x="1226326" y="1236201"/>
            <a:ext cx="9909674" cy="523220"/>
          </a:xfrm>
          <a:prstGeom prst="rect">
            <a:avLst/>
          </a:prstGeom>
          <a:noFill/>
        </p:spPr>
        <p:txBody>
          <a:bodyPr wrap="square" rtlCol="0">
            <a:spAutoFit/>
          </a:bodyPr>
          <a:lstStyle/>
          <a:p>
            <a:r>
              <a:rPr lang="sr-Latn-RS" sz="2800" dirty="0" smtClean="0">
                <a:solidFill>
                  <a:srgbClr val="00B050"/>
                </a:solidFill>
                <a:latin typeface="Segoe UI Light" panose="020B0502040204020203" pitchFamily="34" charset="0"/>
                <a:ea typeface="Segoe UI" panose="020B0502040204020203" pitchFamily="34" charset="0"/>
                <a:cs typeface="Segoe UI Light" panose="020B0502040204020203" pitchFamily="34" charset="0"/>
              </a:rPr>
              <a:t>Saveti</a:t>
            </a:r>
            <a:endParaRPr lang="en-CA" sz="2800" dirty="0">
              <a:solidFill>
                <a:srgbClr val="00B050"/>
              </a:solidFill>
              <a:latin typeface="Segoe UI Light" panose="020B0502040204020203" pitchFamily="34" charset="0"/>
              <a:ea typeface="Segoe UI" panose="020B0502040204020203" pitchFamily="34" charset="0"/>
              <a:cs typeface="Segoe UI Light" panose="020B0502040204020203" pitchFamily="34" charset="0"/>
            </a:endParaRPr>
          </a:p>
        </p:txBody>
      </p:sp>
      <p:sp>
        <p:nvSpPr>
          <p:cNvPr id="14" name="Content Placeholder 2">
            <a:extLst>
              <a:ext uri="{FF2B5EF4-FFF2-40B4-BE49-F238E27FC236}">
                <a16:creationId xmlns:a16="http://schemas.microsoft.com/office/drawing/2014/main" id="{5D48B69E-6ACD-4702-85F2-B70C7F294EAA}"/>
              </a:ext>
            </a:extLst>
          </p:cNvPr>
          <p:cNvSpPr txBox="1">
            <a:spLocks/>
          </p:cNvSpPr>
          <p:nvPr/>
        </p:nvSpPr>
        <p:spPr>
          <a:xfrm>
            <a:off x="1056000" y="1879192"/>
            <a:ext cx="10080000" cy="4297771"/>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000" kern="1200" baseline="0">
                <a:solidFill>
                  <a:schemeClr val="tx1"/>
                </a:solidFill>
                <a:latin typeface="Segoe UI" panose="020B0502040204020203" pitchFamily="34" charset="0"/>
                <a:ea typeface="Segoe UI" panose="020B0502040204020203" pitchFamily="34" charset="0"/>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30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30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30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30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CA" sz="2400" dirty="0">
              <a:latin typeface="Segoe UI Light" panose="020B0502040204020203" pitchFamily="34" charset="0"/>
              <a:cs typeface="Segoe UI Light" panose="020B0502040204020203" pitchFamily="34" charset="0"/>
            </a:endParaRPr>
          </a:p>
          <a:p>
            <a:pPr marL="342900" indent="-342900">
              <a:buFont typeface="Wingdings" panose="05000000000000000000" pitchFamily="2" charset="2"/>
              <a:buChar char="q"/>
            </a:pPr>
            <a:r>
              <a:rPr lang="sr-Latn-RS" sz="2400" dirty="0" smtClean="0">
                <a:latin typeface="Segoe UI Light" panose="020B0502040204020203" pitchFamily="34" charset="0"/>
                <a:cs typeface="Segoe UI Light" panose="020B0502040204020203" pitchFamily="34" charset="0"/>
              </a:rPr>
              <a:t>U jedom ili dva paragrafa navedite zašto pišete sažetak i naglasite hitnost i važnost teme. </a:t>
            </a:r>
            <a:r>
              <a:rPr lang="en-CA" sz="2400" dirty="0">
                <a:latin typeface="Segoe UI Light" panose="020B0502040204020203" pitchFamily="34" charset="0"/>
                <a:cs typeface="Segoe UI Light" panose="020B0502040204020203" pitchFamily="34" charset="0"/>
              </a:rPr>
              <a:t/>
            </a:r>
            <a:br>
              <a:rPr lang="en-CA" sz="2400" dirty="0">
                <a:latin typeface="Segoe UI Light" panose="020B0502040204020203" pitchFamily="34" charset="0"/>
                <a:cs typeface="Segoe UI Light" panose="020B0502040204020203" pitchFamily="34" charset="0"/>
              </a:rPr>
            </a:br>
            <a:endParaRPr lang="en-CA" sz="2400" dirty="0">
              <a:latin typeface="Segoe UI Light" panose="020B0502040204020203" pitchFamily="34" charset="0"/>
              <a:cs typeface="Segoe UI Light" panose="020B0502040204020203" pitchFamily="34" charset="0"/>
            </a:endParaRPr>
          </a:p>
          <a:p>
            <a:pPr marL="342900" indent="-342900">
              <a:buFont typeface="Wingdings" panose="05000000000000000000" pitchFamily="2" charset="2"/>
              <a:buChar char="q"/>
            </a:pPr>
            <a:r>
              <a:rPr lang="sr-Latn-RS" sz="2400" dirty="0" smtClean="0">
                <a:latin typeface="Segoe UI Light" panose="020B0502040204020203" pitchFamily="34" charset="0"/>
                <a:cs typeface="Segoe UI Light" panose="020B0502040204020203" pitchFamily="34" charset="0"/>
              </a:rPr>
              <a:t>Navedite ključna pitanja na koja ste analizom pokušali da nađete odgovore i uvedite zaključke. </a:t>
            </a:r>
            <a:endParaRPr lang="en-CA" sz="2400" dirty="0">
              <a:latin typeface="Segoe UI Light" panose="020B0502040204020203" pitchFamily="34" charset="0"/>
              <a:cs typeface="Segoe UI Light" panose="020B0502040204020203" pitchFamily="34" charset="0"/>
            </a:endParaRPr>
          </a:p>
          <a:p>
            <a:pPr marL="342900" indent="-342900">
              <a:buFont typeface="Arial" panose="020B0604020202020204" pitchFamily="34" charset="0"/>
              <a:buChar char="•"/>
            </a:pPr>
            <a:endParaRPr lang="en-CA" sz="2400" dirty="0">
              <a:latin typeface="Segoe UI Light" panose="020B0502040204020203" pitchFamily="34" charset="0"/>
              <a:cs typeface="Segoe UI Light" panose="020B0502040204020203" pitchFamily="34" charset="0"/>
            </a:endParaRPr>
          </a:p>
          <a:p>
            <a:pPr marL="342900" indent="-342900">
              <a:buFont typeface="Wingdings" panose="05000000000000000000" pitchFamily="2" charset="2"/>
              <a:buChar char="q"/>
            </a:pPr>
            <a:endParaRPr lang="en-CA" sz="2400" dirty="0">
              <a:latin typeface="Segoe UI Light" panose="020B0502040204020203" pitchFamily="34" charset="0"/>
              <a:cs typeface="Segoe UI Light" panose="020B0502040204020203" pitchFamily="34" charset="0"/>
            </a:endParaRPr>
          </a:p>
          <a:p>
            <a:endParaRPr lang="en-CA" sz="1900" dirty="0"/>
          </a:p>
        </p:txBody>
      </p:sp>
      <p:pic>
        <p:nvPicPr>
          <p:cNvPr id="6" name="Graphic 5" descr="Checkmark">
            <a:extLst>
              <a:ext uri="{FF2B5EF4-FFF2-40B4-BE49-F238E27FC236}">
                <a16:creationId xmlns:a16="http://schemas.microsoft.com/office/drawing/2014/main" id="{805D4B96-3C68-4293-B3AF-9807CFC9A741}"/>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p:blipFill>
        <p:spPr>
          <a:xfrm>
            <a:off x="409669" y="1287211"/>
            <a:ext cx="421200" cy="421200"/>
          </a:xfrm>
          <a:prstGeom prst="rect">
            <a:avLst/>
          </a:prstGeom>
        </p:spPr>
      </p:pic>
      <p:pic>
        <p:nvPicPr>
          <p:cNvPr id="7" name="Picture 6">
            <a:extLst>
              <a:ext uri="{FF2B5EF4-FFF2-40B4-BE49-F238E27FC236}">
                <a16:creationId xmlns:a16="http://schemas.microsoft.com/office/drawing/2014/main" id="{314FC853-3A53-486E-86D4-7CB14D482525}"/>
              </a:ext>
              <a:ext uri="{C183D7F6-B498-43B3-948B-1728B52AA6E4}">
                <adec:decorative xmlns="" xmlns:adec="http://schemas.microsoft.com/office/drawing/2017/decorative" val="0"/>
              </a:ext>
            </a:extLst>
          </p:cNvPr>
          <p:cNvPicPr>
            <a:picLocks noChangeAspect="1"/>
          </p:cNvPicPr>
          <p:nvPr/>
        </p:nvPicPr>
        <p:blipFill rotWithShape="1">
          <a:blip r:embed="rId5">
            <a:extLst>
              <a:ext uri="{28A0092B-C50C-407E-A947-70E740481C1C}">
                <a14:useLocalDpi xmlns:a14="http://schemas.microsoft.com/office/drawing/2010/main" val="0"/>
              </a:ext>
            </a:extLst>
          </a:blip>
          <a:srcRect t="71268" r="17776"/>
          <a:stretch/>
        </p:blipFill>
        <p:spPr>
          <a:xfrm>
            <a:off x="6824045" y="4153342"/>
            <a:ext cx="4763204" cy="1890475"/>
          </a:xfrm>
          <a:prstGeom prst="rect">
            <a:avLst/>
          </a:prstGeom>
          <a:ln>
            <a:noFill/>
          </a:ln>
          <a:effectLst>
            <a:outerShdw blurRad="292100" dist="139700" dir="2700000" algn="tl" rotWithShape="0">
              <a:srgbClr val="333333">
                <a:alpha val="65000"/>
              </a:srgbClr>
            </a:outerShdw>
          </a:effectLst>
        </p:spPr>
      </p:pic>
      <p:sp>
        <p:nvSpPr>
          <p:cNvPr id="8" name="Content Placeholder 2">
            <a:extLst>
              <a:ext uri="{FF2B5EF4-FFF2-40B4-BE49-F238E27FC236}">
                <a16:creationId xmlns:a16="http://schemas.microsoft.com/office/drawing/2014/main" id="{EF5BC544-DE75-4936-8973-1E86D21E8231}"/>
              </a:ext>
            </a:extLst>
          </p:cNvPr>
          <p:cNvSpPr txBox="1">
            <a:spLocks/>
          </p:cNvSpPr>
          <p:nvPr/>
        </p:nvSpPr>
        <p:spPr>
          <a:xfrm>
            <a:off x="1226326" y="4874113"/>
            <a:ext cx="5597719" cy="994382"/>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000" kern="1200" baseline="0">
                <a:solidFill>
                  <a:schemeClr val="tx1"/>
                </a:solidFill>
                <a:latin typeface="Segoe UI" panose="020B0502040204020203" pitchFamily="34" charset="0"/>
                <a:ea typeface="Segoe UI" panose="020B0502040204020203" pitchFamily="34" charset="0"/>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30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30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30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30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r-Latn-RS" sz="1600" dirty="0" smtClean="0">
                <a:latin typeface="Segoe UI Light" panose="020B0502040204020203" pitchFamily="34" charset="0"/>
                <a:cs typeface="Segoe UI Light" panose="020B0502040204020203" pitchFamily="34" charset="0"/>
              </a:rPr>
              <a:t>Primer</a:t>
            </a:r>
            <a:r>
              <a:rPr lang="en-CA" sz="1600" dirty="0" smtClean="0">
                <a:latin typeface="Segoe UI Light" panose="020B0502040204020203" pitchFamily="34" charset="0"/>
                <a:cs typeface="Segoe UI Light" panose="020B0502040204020203" pitchFamily="34" charset="0"/>
              </a:rPr>
              <a:t>: “</a:t>
            </a:r>
            <a:r>
              <a:rPr lang="en-CA" sz="1600" dirty="0">
                <a:latin typeface="Segoe UI Light" panose="020B0502040204020203" pitchFamily="34" charset="0"/>
                <a:cs typeface="Segoe UI Light" panose="020B0502040204020203" pitchFamily="34" charset="0"/>
              </a:rPr>
              <a:t>What’s at Stake</a:t>
            </a:r>
            <a:r>
              <a:rPr lang="en-CA" sz="1600" dirty="0" smtClean="0">
                <a:latin typeface="Segoe UI Light" panose="020B0502040204020203" pitchFamily="34" charset="0"/>
                <a:cs typeface="Segoe UI Light" panose="020B0502040204020203" pitchFamily="34" charset="0"/>
              </a:rPr>
              <a:t>?”</a:t>
            </a:r>
            <a:r>
              <a:rPr lang="sr-Latn-RS" sz="1600" dirty="0" smtClean="0">
                <a:latin typeface="Segoe UI Light" panose="020B0502040204020203" pitchFamily="34" charset="0"/>
                <a:cs typeface="Segoe UI Light" panose="020B0502040204020203" pitchFamily="34" charset="0"/>
              </a:rPr>
              <a:t>, u:</a:t>
            </a:r>
            <a:r>
              <a:rPr lang="en-CA" sz="1600" dirty="0" smtClean="0">
                <a:latin typeface="Segoe UI Light" panose="020B0502040204020203" pitchFamily="34" charset="0"/>
                <a:cs typeface="Segoe UI Light" panose="020B0502040204020203" pitchFamily="34" charset="0"/>
              </a:rPr>
              <a:t> </a:t>
            </a:r>
            <a:r>
              <a:rPr lang="en-CA" sz="1600" i="1" dirty="0">
                <a:latin typeface="Segoe UI Light" panose="020B0502040204020203" pitchFamily="34" charset="0"/>
                <a:cs typeface="Segoe UI Light" panose="020B0502040204020203" pitchFamily="34" charset="0"/>
                <a:hlinkClick r:id="rId6"/>
              </a:rPr>
              <a:t>Increasing women’s support for democracy in </a:t>
            </a:r>
            <a:r>
              <a:rPr lang="en-CA" sz="1600" i="1" dirty="0" smtClean="0">
                <a:latin typeface="Segoe UI Light" panose="020B0502040204020203" pitchFamily="34" charset="0"/>
                <a:cs typeface="Segoe UI Light" panose="020B0502040204020203" pitchFamily="34" charset="0"/>
                <a:hlinkClick r:id="rId6"/>
              </a:rPr>
              <a:t>Africa</a:t>
            </a:r>
            <a:r>
              <a:rPr lang="en-CA" sz="1600" dirty="0" smtClean="0">
                <a:latin typeface="Segoe UI Light" panose="020B0502040204020203" pitchFamily="34" charset="0"/>
                <a:cs typeface="Segoe UI Light" panose="020B0502040204020203" pitchFamily="34" charset="0"/>
              </a:rPr>
              <a:t>.</a:t>
            </a:r>
            <a:endParaRPr lang="en-CA" sz="1600" dirty="0">
              <a:latin typeface="Segoe UI Light" panose="020B0502040204020203" pitchFamily="34" charset="0"/>
              <a:cs typeface="Segoe UI Light" panose="020B0502040204020203" pitchFamily="34" charset="0"/>
            </a:endParaRPr>
          </a:p>
        </p:txBody>
      </p:sp>
    </p:spTree>
    <p:extLst>
      <p:ext uri="{BB962C8B-B14F-4D97-AF65-F5344CB8AC3E}">
        <p14:creationId xmlns:p14="http://schemas.microsoft.com/office/powerpoint/2010/main" val="13090049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5808C7A-08C1-4E6C-9534-B9FACBA4EB39}"/>
              </a:ext>
            </a:extLst>
          </p:cNvPr>
          <p:cNvSpPr txBox="1"/>
          <p:nvPr/>
        </p:nvSpPr>
        <p:spPr>
          <a:xfrm>
            <a:off x="11353800" y="6176963"/>
            <a:ext cx="466898" cy="369332"/>
          </a:xfrm>
          <a:prstGeom prst="rect">
            <a:avLst/>
          </a:prstGeom>
          <a:noFill/>
        </p:spPr>
        <p:txBody>
          <a:bodyPr wrap="square" rtlCol="0">
            <a:spAutoFit/>
          </a:bodyPr>
          <a:lstStyle/>
          <a:p>
            <a:pPr algn="ctr"/>
            <a:fld id="{37E57362-E617-48CC-8331-764F0E861901}" type="slidenum">
              <a:rPr lang="en-CA" smtClean="0">
                <a:latin typeface="Segoe UI" panose="020B0502040204020203" pitchFamily="34" charset="0"/>
                <a:cs typeface="Segoe UI" panose="020B0502040204020203" pitchFamily="34" charset="0"/>
              </a:rPr>
              <a:t>16</a:t>
            </a:fld>
            <a:endParaRPr lang="en-CA" dirty="0">
              <a:latin typeface="Segoe UI" panose="020B0502040204020203" pitchFamily="34" charset="0"/>
              <a:cs typeface="Segoe UI" panose="020B0502040204020203" pitchFamily="34" charset="0"/>
            </a:endParaRPr>
          </a:p>
        </p:txBody>
      </p:sp>
      <p:sp>
        <p:nvSpPr>
          <p:cNvPr id="14" name="TextBox 13">
            <a:extLst>
              <a:ext uri="{FF2B5EF4-FFF2-40B4-BE49-F238E27FC236}">
                <a16:creationId xmlns:a16="http://schemas.microsoft.com/office/drawing/2014/main" id="{CC8501CE-CBDC-4CCD-BB2D-706E2A8C6C17}"/>
              </a:ext>
            </a:extLst>
          </p:cNvPr>
          <p:cNvSpPr txBox="1"/>
          <p:nvPr/>
        </p:nvSpPr>
        <p:spPr>
          <a:xfrm>
            <a:off x="1365812" y="1174646"/>
            <a:ext cx="9770187" cy="523220"/>
          </a:xfrm>
          <a:prstGeom prst="rect">
            <a:avLst/>
          </a:prstGeom>
          <a:noFill/>
        </p:spPr>
        <p:txBody>
          <a:bodyPr wrap="square" rtlCol="0">
            <a:spAutoFit/>
          </a:bodyPr>
          <a:lstStyle/>
          <a:p>
            <a:r>
              <a:rPr lang="sr-Latn-RS" sz="2800" dirty="0" smtClean="0">
                <a:solidFill>
                  <a:schemeClr val="accent5">
                    <a:lumMod val="75000"/>
                  </a:schemeClr>
                </a:solidFill>
                <a:latin typeface="Segoe UI Light" panose="020B0502040204020203" pitchFamily="34" charset="0"/>
                <a:ea typeface="Segoe UI" panose="020B0502040204020203" pitchFamily="34" charset="0"/>
                <a:cs typeface="Segoe UI Light" panose="020B0502040204020203" pitchFamily="34" charset="0"/>
              </a:rPr>
              <a:t>Pregled istraživanja</a:t>
            </a:r>
            <a:endParaRPr lang="en-CA" sz="2800" dirty="0">
              <a:solidFill>
                <a:schemeClr val="accent5">
                  <a:lumMod val="75000"/>
                </a:schemeClr>
              </a:solidFill>
              <a:latin typeface="Segoe UI Light" panose="020B0502040204020203" pitchFamily="34" charset="0"/>
              <a:ea typeface="Segoe UI" panose="020B0502040204020203" pitchFamily="34" charset="0"/>
              <a:cs typeface="Segoe UI Light" panose="020B0502040204020203" pitchFamily="34" charset="0"/>
            </a:endParaRPr>
          </a:p>
        </p:txBody>
      </p:sp>
      <p:sp>
        <p:nvSpPr>
          <p:cNvPr id="20" name="Content Placeholder 2">
            <a:extLst>
              <a:ext uri="{FF2B5EF4-FFF2-40B4-BE49-F238E27FC236}">
                <a16:creationId xmlns:a16="http://schemas.microsoft.com/office/drawing/2014/main" id="{71C8D18C-A384-431C-8ADA-6C4D6EF9A1B2}"/>
              </a:ext>
            </a:extLst>
          </p:cNvPr>
          <p:cNvSpPr txBox="1">
            <a:spLocks/>
          </p:cNvSpPr>
          <p:nvPr/>
        </p:nvSpPr>
        <p:spPr>
          <a:xfrm>
            <a:off x="4417318" y="2248524"/>
            <a:ext cx="6718682" cy="251598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000" kern="1200" baseline="0">
                <a:solidFill>
                  <a:schemeClr val="tx1"/>
                </a:solidFill>
                <a:latin typeface="Segoe UI" panose="020B0502040204020203" pitchFamily="34" charset="0"/>
                <a:ea typeface="Segoe UI" panose="020B0502040204020203" pitchFamily="34" charset="0"/>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30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30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30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30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r-Latn-RS" sz="2400" dirty="0" smtClean="0">
                <a:latin typeface="Segoe UI Light" panose="020B0502040204020203" pitchFamily="34" charset="0"/>
                <a:cs typeface="Segoe UI Light" panose="020B0502040204020203" pitchFamily="34" charset="0"/>
              </a:rPr>
              <a:t>Jedan od najvažnijih odeljaka jer se tu navode razlozi za preporuke koje ćete dati. </a:t>
            </a:r>
            <a:endParaRPr lang="en-CA" sz="2400" dirty="0">
              <a:latin typeface="Segoe UI Light" panose="020B0502040204020203" pitchFamily="34" charset="0"/>
              <a:cs typeface="Segoe UI Light" panose="020B0502040204020203" pitchFamily="34" charset="0"/>
            </a:endParaRPr>
          </a:p>
          <a:p>
            <a:r>
              <a:rPr lang="sr-Latn-RS" sz="2400" dirty="0" smtClean="0">
                <a:latin typeface="Segoe UI Light" panose="020B0502040204020203" pitchFamily="34" charset="0"/>
                <a:cs typeface="Segoe UI Light" panose="020B0502040204020203" pitchFamily="34" charset="0"/>
              </a:rPr>
              <a:t>U suštini, ovde se opisuje problem čije se rešenje traži. </a:t>
            </a:r>
          </a:p>
          <a:p>
            <a:r>
              <a:rPr lang="sr-Latn-RS" sz="2400" dirty="0" smtClean="0">
                <a:latin typeface="Segoe UI Light" panose="020B0502040204020203" pitchFamily="34" charset="0"/>
                <a:cs typeface="Segoe UI Light" panose="020B0502040204020203" pitchFamily="34" charset="0"/>
              </a:rPr>
              <a:t>Preporuke selektuju nalaze koji se prikazuju.</a:t>
            </a:r>
            <a:endParaRPr lang="en-CA" sz="2400" dirty="0">
              <a:latin typeface="Segoe UI Light" panose="020B0502040204020203" pitchFamily="34" charset="0"/>
              <a:cs typeface="Segoe UI Light" panose="020B0502040204020203" pitchFamily="34" charset="0"/>
            </a:endParaRPr>
          </a:p>
          <a:p>
            <a:endParaRPr lang="en-CA" sz="2400" dirty="0">
              <a:latin typeface="Segoe UI Light" panose="020B0502040204020203" pitchFamily="34" charset="0"/>
              <a:cs typeface="Segoe UI Light" panose="020B0502040204020203" pitchFamily="34" charset="0"/>
            </a:endParaRPr>
          </a:p>
        </p:txBody>
      </p:sp>
      <p:pic>
        <p:nvPicPr>
          <p:cNvPr id="5" name="Graphic 4" descr="Document">
            <a:extLst>
              <a:ext uri="{FF2B5EF4-FFF2-40B4-BE49-F238E27FC236}">
                <a16:creationId xmlns:a16="http://schemas.microsoft.com/office/drawing/2014/main" id="{5FA31BD0-2581-4818-A2FE-EBFB25A8B844}"/>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397200" y="1143727"/>
            <a:ext cx="658800" cy="658800"/>
          </a:xfrm>
          <a:prstGeom prst="rect">
            <a:avLst/>
          </a:prstGeom>
        </p:spPr>
      </p:pic>
      <p:pic>
        <p:nvPicPr>
          <p:cNvPr id="3" name="Picture 2" descr="A screenshot of a cell phone&#10;&#10;Description automatically generated">
            <a:extLst>
              <a:ext uri="{FF2B5EF4-FFF2-40B4-BE49-F238E27FC236}">
                <a16:creationId xmlns:a16="http://schemas.microsoft.com/office/drawing/2014/main" id="{87020F7B-8DCE-4ADE-B633-183F218A7AC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1286393">
            <a:off x="907033" y="2118916"/>
            <a:ext cx="3179914" cy="410640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3630267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5808C7A-08C1-4E6C-9534-B9FACBA4EB39}"/>
              </a:ext>
            </a:extLst>
          </p:cNvPr>
          <p:cNvSpPr txBox="1"/>
          <p:nvPr/>
        </p:nvSpPr>
        <p:spPr>
          <a:xfrm>
            <a:off x="11353800" y="6176963"/>
            <a:ext cx="466898" cy="369332"/>
          </a:xfrm>
          <a:prstGeom prst="rect">
            <a:avLst/>
          </a:prstGeom>
          <a:noFill/>
        </p:spPr>
        <p:txBody>
          <a:bodyPr wrap="square" rtlCol="0">
            <a:spAutoFit/>
          </a:bodyPr>
          <a:lstStyle/>
          <a:p>
            <a:pPr algn="ctr"/>
            <a:fld id="{37E57362-E617-48CC-8331-764F0E861901}" type="slidenum">
              <a:rPr lang="en-CA" smtClean="0">
                <a:latin typeface="Segoe UI" panose="020B0502040204020203" pitchFamily="34" charset="0"/>
                <a:cs typeface="Segoe UI" panose="020B0502040204020203" pitchFamily="34" charset="0"/>
              </a:rPr>
              <a:t>17</a:t>
            </a:fld>
            <a:endParaRPr lang="en-CA" dirty="0">
              <a:latin typeface="Segoe UI" panose="020B0502040204020203" pitchFamily="34" charset="0"/>
              <a:cs typeface="Segoe UI" panose="020B0502040204020203" pitchFamily="34" charset="0"/>
            </a:endParaRPr>
          </a:p>
        </p:txBody>
      </p:sp>
      <p:sp>
        <p:nvSpPr>
          <p:cNvPr id="14" name="TextBox 13">
            <a:extLst>
              <a:ext uri="{FF2B5EF4-FFF2-40B4-BE49-F238E27FC236}">
                <a16:creationId xmlns:a16="http://schemas.microsoft.com/office/drawing/2014/main" id="{CC8501CE-CBDC-4CCD-BB2D-706E2A8C6C17}"/>
              </a:ext>
            </a:extLst>
          </p:cNvPr>
          <p:cNvSpPr txBox="1"/>
          <p:nvPr/>
        </p:nvSpPr>
        <p:spPr>
          <a:xfrm>
            <a:off x="1056000" y="1174646"/>
            <a:ext cx="10080000" cy="523220"/>
          </a:xfrm>
          <a:prstGeom prst="rect">
            <a:avLst/>
          </a:prstGeom>
          <a:noFill/>
        </p:spPr>
        <p:txBody>
          <a:bodyPr wrap="square" rtlCol="0">
            <a:spAutoFit/>
          </a:bodyPr>
          <a:lstStyle/>
          <a:p>
            <a:r>
              <a:rPr lang="sr-Latn-RS" sz="2800" dirty="0">
                <a:solidFill>
                  <a:schemeClr val="accent5">
                    <a:lumMod val="75000"/>
                  </a:schemeClr>
                </a:solidFill>
                <a:latin typeface="Segoe UI Light" panose="020B0502040204020203" pitchFamily="34" charset="0"/>
                <a:ea typeface="Segoe UI" panose="020B0502040204020203" pitchFamily="34" charset="0"/>
                <a:cs typeface="Segoe UI Light" panose="020B0502040204020203" pitchFamily="34" charset="0"/>
              </a:rPr>
              <a:t>Pregled istraživanja</a:t>
            </a:r>
            <a:endParaRPr lang="en-CA" sz="2800" dirty="0">
              <a:solidFill>
                <a:schemeClr val="accent5">
                  <a:lumMod val="75000"/>
                </a:schemeClr>
              </a:solidFill>
              <a:latin typeface="Segoe UI Light" panose="020B0502040204020203" pitchFamily="34" charset="0"/>
              <a:ea typeface="Segoe UI" panose="020B0502040204020203" pitchFamily="34" charset="0"/>
              <a:cs typeface="Segoe UI Light" panose="020B0502040204020203" pitchFamily="34" charset="0"/>
            </a:endParaRPr>
          </a:p>
        </p:txBody>
      </p:sp>
      <p:sp>
        <p:nvSpPr>
          <p:cNvPr id="20" name="Content Placeholder 2">
            <a:extLst>
              <a:ext uri="{FF2B5EF4-FFF2-40B4-BE49-F238E27FC236}">
                <a16:creationId xmlns:a16="http://schemas.microsoft.com/office/drawing/2014/main" id="{71C8D18C-A384-431C-8ADA-6C4D6EF9A1B2}"/>
              </a:ext>
            </a:extLst>
          </p:cNvPr>
          <p:cNvSpPr txBox="1">
            <a:spLocks/>
          </p:cNvSpPr>
          <p:nvPr/>
        </p:nvSpPr>
        <p:spPr>
          <a:xfrm>
            <a:off x="1056000" y="2248524"/>
            <a:ext cx="10080000" cy="3928439"/>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000" kern="1200" baseline="0">
                <a:solidFill>
                  <a:schemeClr val="tx1"/>
                </a:solidFill>
                <a:latin typeface="Segoe UI" panose="020B0502040204020203" pitchFamily="34" charset="0"/>
                <a:ea typeface="Segoe UI" panose="020B0502040204020203" pitchFamily="34" charset="0"/>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30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30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30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30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r-Latn-RS" sz="2400" dirty="0" smtClean="0">
                <a:latin typeface="Segoe UI Light" panose="020B0502040204020203" pitchFamily="34" charset="0"/>
                <a:cs typeface="Segoe UI Light" panose="020B0502040204020203" pitchFamily="34" charset="0"/>
              </a:rPr>
              <a:t>Trebalo bi opisati temu/problem, kontekst, metod: </a:t>
            </a:r>
            <a:r>
              <a:rPr lang="en-CA" sz="2400" dirty="0">
                <a:latin typeface="Segoe UI Light" panose="020B0502040204020203" pitchFamily="34" charset="0"/>
                <a:cs typeface="Segoe UI Light" panose="020B0502040204020203" pitchFamily="34" charset="0"/>
              </a:rPr>
              <a:t/>
            </a:r>
            <a:br>
              <a:rPr lang="en-CA" sz="2400" dirty="0">
                <a:latin typeface="Segoe UI Light" panose="020B0502040204020203" pitchFamily="34" charset="0"/>
                <a:cs typeface="Segoe UI Light" panose="020B0502040204020203" pitchFamily="34" charset="0"/>
              </a:rPr>
            </a:br>
            <a:endParaRPr lang="en-CA" sz="2400" dirty="0">
              <a:latin typeface="Segoe UI Light" panose="020B0502040204020203" pitchFamily="34" charset="0"/>
              <a:cs typeface="Segoe UI Light" panose="020B0502040204020203" pitchFamily="34" charset="0"/>
            </a:endParaRPr>
          </a:p>
          <a:p>
            <a:pPr marL="457200" indent="-457200">
              <a:buFont typeface="+mj-lt"/>
              <a:buAutoNum type="arabicPeriod"/>
            </a:pPr>
            <a:r>
              <a:rPr lang="sr-Latn-RS" sz="2400" b="1" dirty="0" smtClean="0">
                <a:latin typeface="Segoe UI Light" panose="020B0502040204020203" pitchFamily="34" charset="0"/>
                <a:cs typeface="Segoe UI Light" panose="020B0502040204020203" pitchFamily="34" charset="0"/>
              </a:rPr>
              <a:t>Istraživački pristup</a:t>
            </a:r>
            <a:r>
              <a:rPr lang="en-CA" sz="2400" dirty="0" smtClean="0">
                <a:latin typeface="Segoe UI Light" panose="020B0502040204020203" pitchFamily="34" charset="0"/>
                <a:cs typeface="Segoe UI Light" panose="020B0502040204020203" pitchFamily="34" charset="0"/>
              </a:rPr>
              <a:t>: </a:t>
            </a:r>
            <a:r>
              <a:rPr lang="sr-Latn-RS" sz="2400" dirty="0" smtClean="0">
                <a:latin typeface="Segoe UI Light" panose="020B0502040204020203" pitchFamily="34" charset="0"/>
                <a:cs typeface="Segoe UI Light" panose="020B0502040204020203" pitchFamily="34" charset="0"/>
              </a:rPr>
              <a:t>objasnite kako je istraživanje izvedeno, kada i gde, sa kojim ispitanicima, ko je radio... Navedite sve relevantne okolnosti zahvaljujući kojima će čitalac steći poverenje u nalaze. </a:t>
            </a:r>
            <a:endParaRPr lang="en-CA" sz="2400" dirty="0">
              <a:latin typeface="Segoe UI Light" panose="020B0502040204020203" pitchFamily="34" charset="0"/>
              <a:cs typeface="Segoe UI Light" panose="020B0502040204020203" pitchFamily="34" charset="0"/>
            </a:endParaRPr>
          </a:p>
          <a:p>
            <a:pPr marL="457200" indent="-457200">
              <a:buFont typeface="+mj-lt"/>
              <a:buAutoNum type="arabicPeriod"/>
            </a:pPr>
            <a:r>
              <a:rPr lang="sr-Latn-RS" sz="2400" b="1" dirty="0" smtClean="0">
                <a:latin typeface="Segoe UI Light" panose="020B0502040204020203" pitchFamily="34" charset="0"/>
                <a:cs typeface="Segoe UI Light" panose="020B0502040204020203" pitchFamily="34" charset="0"/>
              </a:rPr>
              <a:t>Istraživački nalazi</a:t>
            </a:r>
            <a:r>
              <a:rPr lang="en-CA" sz="2400" dirty="0" smtClean="0">
                <a:latin typeface="Segoe UI Light" panose="020B0502040204020203" pitchFamily="34" charset="0"/>
                <a:cs typeface="Segoe UI Light" panose="020B0502040204020203" pitchFamily="34" charset="0"/>
              </a:rPr>
              <a:t>: </a:t>
            </a:r>
            <a:r>
              <a:rPr lang="sr-Latn-RS" sz="2400" dirty="0" smtClean="0">
                <a:latin typeface="Segoe UI Light" panose="020B0502040204020203" pitchFamily="34" charset="0"/>
                <a:cs typeface="Segoe UI Light" panose="020B0502040204020203" pitchFamily="34" charset="0"/>
              </a:rPr>
              <a:t>prvo osnovna slika, pa onda izabrani detalji. </a:t>
            </a:r>
            <a:r>
              <a:rPr lang="en-CA" sz="2400" dirty="0">
                <a:latin typeface="Segoe UI Light" panose="020B0502040204020203" pitchFamily="34" charset="0"/>
                <a:cs typeface="Segoe UI Light" panose="020B0502040204020203" pitchFamily="34" charset="0"/>
              </a:rPr>
              <a:t>  </a:t>
            </a:r>
          </a:p>
          <a:p>
            <a:endParaRPr lang="en-CA" sz="2400" dirty="0">
              <a:latin typeface="Segoe UI Light" panose="020B0502040204020203" pitchFamily="34" charset="0"/>
              <a:cs typeface="Segoe UI Light" panose="020B0502040204020203" pitchFamily="34" charset="0"/>
            </a:endParaRPr>
          </a:p>
          <a:p>
            <a:pPr marL="457200" indent="-457200">
              <a:buFont typeface="+mj-lt"/>
              <a:buAutoNum type="arabicPeriod"/>
            </a:pPr>
            <a:endParaRPr lang="en-CA" sz="2400" dirty="0">
              <a:latin typeface="Segoe UI Light" panose="020B0502040204020203" pitchFamily="34" charset="0"/>
              <a:cs typeface="Segoe UI Light" panose="020B0502040204020203" pitchFamily="34" charset="0"/>
            </a:endParaRPr>
          </a:p>
          <a:p>
            <a:pPr marL="457200" indent="-457200">
              <a:buFont typeface="Arial" panose="020B0604020202020204" pitchFamily="34" charset="0"/>
              <a:buChar char="•"/>
            </a:pPr>
            <a:endParaRPr lang="en-CA" sz="2400" dirty="0">
              <a:latin typeface="Segoe UI Light" panose="020B0502040204020203" pitchFamily="34" charset="0"/>
              <a:cs typeface="Segoe UI Light" panose="020B0502040204020203" pitchFamily="34" charset="0"/>
            </a:endParaRPr>
          </a:p>
        </p:txBody>
      </p:sp>
      <p:pic>
        <p:nvPicPr>
          <p:cNvPr id="5" name="Graphic 4" descr="Document">
            <a:extLst>
              <a:ext uri="{FF2B5EF4-FFF2-40B4-BE49-F238E27FC236}">
                <a16:creationId xmlns:a16="http://schemas.microsoft.com/office/drawing/2014/main" id="{B4D4A57E-F4D2-4A70-9158-F866BAE51D4E}"/>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397200" y="1143727"/>
            <a:ext cx="658800" cy="658800"/>
          </a:xfrm>
          <a:prstGeom prst="rect">
            <a:avLst/>
          </a:prstGeom>
        </p:spPr>
      </p:pic>
    </p:spTree>
    <p:extLst>
      <p:ext uri="{BB962C8B-B14F-4D97-AF65-F5344CB8AC3E}">
        <p14:creationId xmlns:p14="http://schemas.microsoft.com/office/powerpoint/2010/main" val="1985729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5808C7A-08C1-4E6C-9534-B9FACBA4EB39}"/>
              </a:ext>
            </a:extLst>
          </p:cNvPr>
          <p:cNvSpPr txBox="1"/>
          <p:nvPr/>
        </p:nvSpPr>
        <p:spPr>
          <a:xfrm>
            <a:off x="11353800" y="6176963"/>
            <a:ext cx="466898" cy="369332"/>
          </a:xfrm>
          <a:prstGeom prst="rect">
            <a:avLst/>
          </a:prstGeom>
          <a:noFill/>
        </p:spPr>
        <p:txBody>
          <a:bodyPr wrap="square" rtlCol="0">
            <a:spAutoFit/>
          </a:bodyPr>
          <a:lstStyle/>
          <a:p>
            <a:pPr algn="ctr"/>
            <a:fld id="{37E57362-E617-48CC-8331-764F0E861901}" type="slidenum">
              <a:rPr lang="en-CA" smtClean="0">
                <a:latin typeface="Segoe UI" panose="020B0502040204020203" pitchFamily="34" charset="0"/>
                <a:cs typeface="Segoe UI" panose="020B0502040204020203" pitchFamily="34" charset="0"/>
              </a:rPr>
              <a:t>18</a:t>
            </a:fld>
            <a:endParaRPr lang="en-CA" dirty="0">
              <a:latin typeface="Segoe UI" panose="020B0502040204020203" pitchFamily="34" charset="0"/>
              <a:cs typeface="Segoe UI" panose="020B0502040204020203" pitchFamily="34" charset="0"/>
            </a:endParaRPr>
          </a:p>
        </p:txBody>
      </p:sp>
      <p:sp>
        <p:nvSpPr>
          <p:cNvPr id="13" name="TextBox 12">
            <a:extLst>
              <a:ext uri="{FF2B5EF4-FFF2-40B4-BE49-F238E27FC236}">
                <a16:creationId xmlns:a16="http://schemas.microsoft.com/office/drawing/2014/main" id="{78DE3263-D9B8-4534-9A74-4083633711EF}"/>
              </a:ext>
            </a:extLst>
          </p:cNvPr>
          <p:cNvSpPr txBox="1"/>
          <p:nvPr/>
        </p:nvSpPr>
        <p:spPr>
          <a:xfrm>
            <a:off x="1056000" y="1236201"/>
            <a:ext cx="10080000" cy="523220"/>
          </a:xfrm>
          <a:prstGeom prst="rect">
            <a:avLst/>
          </a:prstGeom>
          <a:noFill/>
        </p:spPr>
        <p:txBody>
          <a:bodyPr wrap="square" rtlCol="0">
            <a:spAutoFit/>
          </a:bodyPr>
          <a:lstStyle/>
          <a:p>
            <a:r>
              <a:rPr lang="sr-Latn-RS" sz="2800" dirty="0" smtClean="0">
                <a:solidFill>
                  <a:srgbClr val="00B050"/>
                </a:solidFill>
                <a:latin typeface="Segoe UI Light" panose="020B0502040204020203" pitchFamily="34" charset="0"/>
                <a:ea typeface="Segoe UI" panose="020B0502040204020203" pitchFamily="34" charset="0"/>
                <a:cs typeface="Segoe UI Light" panose="020B0502040204020203" pitchFamily="34" charset="0"/>
              </a:rPr>
              <a:t>Saveti</a:t>
            </a:r>
            <a:endParaRPr lang="en-CA" sz="2800" dirty="0">
              <a:solidFill>
                <a:srgbClr val="00B050"/>
              </a:solidFill>
              <a:latin typeface="Segoe UI Light" panose="020B0502040204020203" pitchFamily="34" charset="0"/>
              <a:ea typeface="Segoe UI" panose="020B0502040204020203" pitchFamily="34" charset="0"/>
              <a:cs typeface="Segoe UI Light" panose="020B0502040204020203" pitchFamily="34" charset="0"/>
            </a:endParaRPr>
          </a:p>
        </p:txBody>
      </p:sp>
      <p:sp>
        <p:nvSpPr>
          <p:cNvPr id="14" name="Content Placeholder 2">
            <a:extLst>
              <a:ext uri="{FF2B5EF4-FFF2-40B4-BE49-F238E27FC236}">
                <a16:creationId xmlns:a16="http://schemas.microsoft.com/office/drawing/2014/main" id="{5D48B69E-6ACD-4702-85F2-B70C7F294EAA}"/>
              </a:ext>
            </a:extLst>
          </p:cNvPr>
          <p:cNvSpPr txBox="1">
            <a:spLocks/>
          </p:cNvSpPr>
          <p:nvPr/>
        </p:nvSpPr>
        <p:spPr>
          <a:xfrm>
            <a:off x="1056000" y="2041039"/>
            <a:ext cx="6683774" cy="4135924"/>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000" kern="1200" baseline="0">
                <a:solidFill>
                  <a:schemeClr val="tx1"/>
                </a:solidFill>
                <a:latin typeface="Segoe UI" panose="020B0502040204020203" pitchFamily="34" charset="0"/>
                <a:ea typeface="Segoe UI" panose="020B0502040204020203" pitchFamily="34" charset="0"/>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30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30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30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30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Wingdings" panose="05000000000000000000" pitchFamily="2" charset="2"/>
              <a:buChar char="q"/>
            </a:pPr>
            <a:r>
              <a:rPr lang="sr-Latn-RS" sz="2400" dirty="0" smtClean="0">
                <a:latin typeface="Segoe UI Light" panose="020B0502040204020203" pitchFamily="34" charset="0"/>
                <a:cs typeface="Segoe UI Light" panose="020B0502040204020203" pitchFamily="34" charset="0"/>
              </a:rPr>
              <a:t>Izbegavajte žargon, ali i previše tehnički jezik. </a:t>
            </a:r>
            <a:r>
              <a:rPr lang="en-CA" sz="2400" dirty="0">
                <a:latin typeface="Segoe UI Light" panose="020B0502040204020203" pitchFamily="34" charset="0"/>
                <a:cs typeface="Segoe UI Light" panose="020B0502040204020203" pitchFamily="34" charset="0"/>
              </a:rPr>
              <a:t/>
            </a:r>
            <a:br>
              <a:rPr lang="en-CA" sz="2400" dirty="0">
                <a:latin typeface="Segoe UI Light" panose="020B0502040204020203" pitchFamily="34" charset="0"/>
                <a:cs typeface="Segoe UI Light" panose="020B0502040204020203" pitchFamily="34" charset="0"/>
              </a:rPr>
            </a:br>
            <a:endParaRPr lang="en-CA" sz="2400" dirty="0">
              <a:latin typeface="Segoe UI Light" panose="020B0502040204020203" pitchFamily="34" charset="0"/>
              <a:cs typeface="Segoe UI Light" panose="020B0502040204020203" pitchFamily="34" charset="0"/>
            </a:endParaRPr>
          </a:p>
          <a:p>
            <a:pPr marL="342900" indent="-342900">
              <a:buFont typeface="Wingdings" panose="05000000000000000000" pitchFamily="2" charset="2"/>
              <a:buChar char="q"/>
            </a:pPr>
            <a:r>
              <a:rPr lang="sr-Latn-RS" sz="2400" dirty="0" smtClean="0">
                <a:latin typeface="Segoe UI Light" panose="020B0502040204020203" pitchFamily="34" charset="0"/>
                <a:cs typeface="Segoe UI Light" panose="020B0502040204020203" pitchFamily="34" charset="0"/>
              </a:rPr>
              <a:t>Naglasiti prilike i benefite koji proizilaze iz nalaza. </a:t>
            </a:r>
            <a:endParaRPr lang="en-CA" sz="2400" dirty="0">
              <a:latin typeface="Segoe UI Light" panose="020B0502040204020203" pitchFamily="34" charset="0"/>
              <a:cs typeface="Segoe UI Light" panose="020B0502040204020203" pitchFamily="34" charset="0"/>
            </a:endParaRPr>
          </a:p>
          <a:p>
            <a:r>
              <a:rPr lang="en-CA" sz="2400" dirty="0">
                <a:latin typeface="Segoe UI Light" panose="020B0502040204020203" pitchFamily="34" charset="0"/>
                <a:cs typeface="Segoe UI Light" panose="020B0502040204020203" pitchFamily="34" charset="0"/>
              </a:rPr>
              <a:t>​</a:t>
            </a:r>
          </a:p>
          <a:p>
            <a:pPr marL="342900" indent="-342900">
              <a:buFont typeface="Arial" panose="020B0604020202020204" pitchFamily="34" charset="0"/>
              <a:buChar char="•"/>
            </a:pPr>
            <a:endParaRPr lang="en-CA" sz="2400" dirty="0">
              <a:latin typeface="Segoe UI Light" panose="020B0502040204020203" pitchFamily="34" charset="0"/>
              <a:cs typeface="Segoe UI Light" panose="020B0502040204020203" pitchFamily="34" charset="0"/>
            </a:endParaRPr>
          </a:p>
          <a:p>
            <a:pPr marL="342900" indent="-342900">
              <a:buFont typeface="Wingdings" panose="05000000000000000000" pitchFamily="2" charset="2"/>
              <a:buChar char="q"/>
            </a:pPr>
            <a:endParaRPr lang="en-CA" sz="2400" dirty="0">
              <a:latin typeface="Segoe UI Light" panose="020B0502040204020203" pitchFamily="34" charset="0"/>
              <a:cs typeface="Segoe UI Light" panose="020B0502040204020203" pitchFamily="34" charset="0"/>
            </a:endParaRPr>
          </a:p>
          <a:p>
            <a:endParaRPr lang="en-CA" sz="2400" dirty="0">
              <a:latin typeface="Segoe UI Light" panose="020B0502040204020203" pitchFamily="34" charset="0"/>
              <a:cs typeface="Segoe UI Light" panose="020B0502040204020203" pitchFamily="34" charset="0"/>
            </a:endParaRPr>
          </a:p>
        </p:txBody>
      </p:sp>
      <p:pic>
        <p:nvPicPr>
          <p:cNvPr id="6" name="Graphic 5" descr="Checkmark">
            <a:extLst>
              <a:ext uri="{FF2B5EF4-FFF2-40B4-BE49-F238E27FC236}">
                <a16:creationId xmlns:a16="http://schemas.microsoft.com/office/drawing/2014/main" id="{805D4B96-3C68-4293-B3AF-9807CFC9A741}"/>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p:blipFill>
        <p:spPr>
          <a:xfrm>
            <a:off x="409669" y="1287211"/>
            <a:ext cx="421200" cy="421200"/>
          </a:xfrm>
          <a:prstGeom prst="rect">
            <a:avLst/>
          </a:prstGeom>
        </p:spPr>
      </p:pic>
      <p:pic>
        <p:nvPicPr>
          <p:cNvPr id="11" name="Picture 10" descr="A screenshot of a cell phone&#10;&#10;Description automatically generated">
            <a:extLst>
              <a:ext uri="{FF2B5EF4-FFF2-40B4-BE49-F238E27FC236}">
                <a16:creationId xmlns:a16="http://schemas.microsoft.com/office/drawing/2014/main" id="{C07B687E-76A9-44D0-A9B1-8A1E5EFA4FE6}"/>
              </a:ext>
            </a:extLst>
          </p:cNvPr>
          <p:cNvPicPr>
            <a:picLocks noChangeAspect="1"/>
          </p:cNvPicPr>
          <p:nvPr/>
        </p:nvPicPr>
        <p:blipFill rotWithShape="1">
          <a:blip r:embed="rId5">
            <a:extLst>
              <a:ext uri="{28A0092B-C50C-407E-A947-70E740481C1C}">
                <a14:useLocalDpi xmlns:a14="http://schemas.microsoft.com/office/drawing/2010/main" val="0"/>
              </a:ext>
            </a:extLst>
          </a:blip>
          <a:srcRect l="5566" t="2414" r="4789" b="3502"/>
          <a:stretch/>
        </p:blipFill>
        <p:spPr>
          <a:xfrm>
            <a:off x="7914038" y="1636978"/>
            <a:ext cx="3673211" cy="433458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7252160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5808C7A-08C1-4E6C-9534-B9FACBA4EB39}"/>
              </a:ext>
            </a:extLst>
          </p:cNvPr>
          <p:cNvSpPr txBox="1"/>
          <p:nvPr/>
        </p:nvSpPr>
        <p:spPr>
          <a:xfrm>
            <a:off x="11353800" y="6176963"/>
            <a:ext cx="466898" cy="369332"/>
          </a:xfrm>
          <a:prstGeom prst="rect">
            <a:avLst/>
          </a:prstGeom>
          <a:noFill/>
        </p:spPr>
        <p:txBody>
          <a:bodyPr wrap="square" rtlCol="0">
            <a:spAutoFit/>
          </a:bodyPr>
          <a:lstStyle/>
          <a:p>
            <a:pPr algn="ctr"/>
            <a:fld id="{37E57362-E617-48CC-8331-764F0E861901}" type="slidenum">
              <a:rPr lang="en-CA" smtClean="0">
                <a:latin typeface="Segoe UI" panose="020B0502040204020203" pitchFamily="34" charset="0"/>
                <a:cs typeface="Segoe UI" panose="020B0502040204020203" pitchFamily="34" charset="0"/>
              </a:rPr>
              <a:t>19</a:t>
            </a:fld>
            <a:endParaRPr lang="en-CA" dirty="0">
              <a:latin typeface="Segoe UI" panose="020B0502040204020203" pitchFamily="34" charset="0"/>
              <a:cs typeface="Segoe UI" panose="020B0502040204020203" pitchFamily="34" charset="0"/>
            </a:endParaRPr>
          </a:p>
        </p:txBody>
      </p:sp>
      <p:sp>
        <p:nvSpPr>
          <p:cNvPr id="9" name="TextBox 8">
            <a:extLst>
              <a:ext uri="{FF2B5EF4-FFF2-40B4-BE49-F238E27FC236}">
                <a16:creationId xmlns:a16="http://schemas.microsoft.com/office/drawing/2014/main" id="{25DFF0AD-09F8-4D41-BF2C-D8016C8A127A}"/>
              </a:ext>
            </a:extLst>
          </p:cNvPr>
          <p:cNvSpPr txBox="1"/>
          <p:nvPr/>
        </p:nvSpPr>
        <p:spPr>
          <a:xfrm>
            <a:off x="1307938" y="1174646"/>
            <a:ext cx="9828061" cy="523220"/>
          </a:xfrm>
          <a:prstGeom prst="rect">
            <a:avLst/>
          </a:prstGeom>
          <a:noFill/>
        </p:spPr>
        <p:txBody>
          <a:bodyPr wrap="square" rtlCol="0">
            <a:spAutoFit/>
          </a:bodyPr>
          <a:lstStyle/>
          <a:p>
            <a:r>
              <a:rPr lang="sr-Latn-RS" sz="2800" dirty="0" smtClean="0">
                <a:solidFill>
                  <a:schemeClr val="accent5">
                    <a:lumMod val="75000"/>
                  </a:schemeClr>
                </a:solidFill>
                <a:latin typeface="Segoe UI Light" panose="020B0502040204020203" pitchFamily="34" charset="0"/>
                <a:ea typeface="Segoe UI" panose="020B0502040204020203" pitchFamily="34" charset="0"/>
                <a:cs typeface="Segoe UI Light" panose="020B0502040204020203" pitchFamily="34" charset="0"/>
              </a:rPr>
              <a:t>Diskusija/analiza istraživačkih nalaza</a:t>
            </a:r>
            <a:endParaRPr lang="en-CA" sz="2800" dirty="0">
              <a:solidFill>
                <a:schemeClr val="accent5">
                  <a:lumMod val="75000"/>
                </a:schemeClr>
              </a:solidFill>
              <a:latin typeface="Segoe UI Light" panose="020B0502040204020203" pitchFamily="34" charset="0"/>
              <a:ea typeface="Segoe UI" panose="020B0502040204020203" pitchFamily="34" charset="0"/>
              <a:cs typeface="Segoe UI Light" panose="020B0502040204020203" pitchFamily="34" charset="0"/>
            </a:endParaRPr>
          </a:p>
        </p:txBody>
      </p:sp>
      <p:sp>
        <p:nvSpPr>
          <p:cNvPr id="10" name="Content Placeholder 2">
            <a:extLst>
              <a:ext uri="{FF2B5EF4-FFF2-40B4-BE49-F238E27FC236}">
                <a16:creationId xmlns:a16="http://schemas.microsoft.com/office/drawing/2014/main" id="{5A2C076D-E80C-496F-9375-BD4A9B81A906}"/>
              </a:ext>
            </a:extLst>
          </p:cNvPr>
          <p:cNvSpPr txBox="1">
            <a:spLocks/>
          </p:cNvSpPr>
          <p:nvPr/>
        </p:nvSpPr>
        <p:spPr>
          <a:xfrm>
            <a:off x="4951140" y="2074128"/>
            <a:ext cx="6402660" cy="4472168"/>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000" kern="1200" baseline="0">
                <a:solidFill>
                  <a:schemeClr val="tx1"/>
                </a:solidFill>
                <a:latin typeface="Segoe UI" panose="020B0502040204020203" pitchFamily="34" charset="0"/>
                <a:ea typeface="Segoe UI" panose="020B0502040204020203" pitchFamily="34" charset="0"/>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30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30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30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30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sr-Latn-RS" sz="2400" dirty="0" smtClean="0">
              <a:latin typeface="Segoe UI Light" panose="020B0502040204020203" pitchFamily="34" charset="0"/>
              <a:cs typeface="Segoe UI Light" panose="020B0502040204020203" pitchFamily="34" charset="0"/>
            </a:endParaRPr>
          </a:p>
          <a:p>
            <a:r>
              <a:rPr lang="sr-Latn-RS" sz="2400" dirty="0" smtClean="0">
                <a:latin typeface="Segoe UI Light" panose="020B0502040204020203" pitchFamily="34" charset="0"/>
                <a:cs typeface="Segoe UI Light" panose="020B0502040204020203" pitchFamily="34" charset="0"/>
              </a:rPr>
              <a:t>Interpretacija nalaza, sa jasnom vezom sa preporukama. </a:t>
            </a:r>
            <a:endParaRPr lang="en-CA" sz="2400" dirty="0">
              <a:latin typeface="Segoe UI Light" panose="020B0502040204020203" pitchFamily="34" charset="0"/>
              <a:cs typeface="Segoe UI Light" panose="020B0502040204020203" pitchFamily="34" charset="0"/>
            </a:endParaRPr>
          </a:p>
          <a:p>
            <a:r>
              <a:rPr lang="en-CA" sz="2400" dirty="0">
                <a:latin typeface="Segoe UI Light" panose="020B0502040204020203" pitchFamily="34" charset="0"/>
                <a:cs typeface="Segoe UI Light" panose="020B0502040204020203" pitchFamily="34" charset="0"/>
              </a:rPr>
              <a:t/>
            </a:r>
            <a:br>
              <a:rPr lang="en-CA" sz="2400" dirty="0">
                <a:latin typeface="Segoe UI Light" panose="020B0502040204020203" pitchFamily="34" charset="0"/>
                <a:cs typeface="Segoe UI Light" panose="020B0502040204020203" pitchFamily="34" charset="0"/>
              </a:rPr>
            </a:br>
            <a:r>
              <a:rPr lang="sr-Latn-RS" sz="2400" dirty="0" smtClean="0">
                <a:latin typeface="Segoe UI Light" panose="020B0502040204020203" pitchFamily="34" charset="0"/>
                <a:cs typeface="Segoe UI Light" panose="020B0502040204020203" pitchFamily="34" charset="0"/>
              </a:rPr>
              <a:t>Cilj je da budete ubedljivi, ali analiza mora da bude branjiva i uravnotežena. </a:t>
            </a:r>
            <a:r>
              <a:rPr lang="en-CA" sz="2400" dirty="0" smtClean="0">
                <a:latin typeface="Segoe UI Light" panose="020B0502040204020203" pitchFamily="34" charset="0"/>
                <a:cs typeface="Segoe UI Light" panose="020B0502040204020203" pitchFamily="34" charset="0"/>
              </a:rPr>
              <a:t> </a:t>
            </a:r>
            <a:endParaRPr lang="en-CA" sz="2400" dirty="0">
              <a:latin typeface="Segoe UI Light" panose="020B0502040204020203" pitchFamily="34" charset="0"/>
              <a:cs typeface="Segoe UI Light" panose="020B0502040204020203" pitchFamily="34" charset="0"/>
            </a:endParaRPr>
          </a:p>
          <a:p>
            <a:pPr marL="457200" indent="-457200">
              <a:buFont typeface="Arial" panose="020B0604020202020204" pitchFamily="34" charset="0"/>
              <a:buChar char="•"/>
            </a:pPr>
            <a:endParaRPr lang="en-CA" sz="2400" dirty="0">
              <a:latin typeface="Segoe UI Light" panose="020B0502040204020203" pitchFamily="34" charset="0"/>
              <a:cs typeface="Segoe UI Light" panose="020B0502040204020203" pitchFamily="34" charset="0"/>
            </a:endParaRPr>
          </a:p>
          <a:p>
            <a:pPr marL="457200" indent="-457200">
              <a:buFont typeface="Arial" panose="020B0604020202020204" pitchFamily="34" charset="0"/>
              <a:buChar char="•"/>
            </a:pPr>
            <a:endParaRPr lang="en-CA" sz="2400" dirty="0">
              <a:latin typeface="Segoe UI Light" panose="020B0502040204020203" pitchFamily="34" charset="0"/>
              <a:cs typeface="Segoe UI Light" panose="020B0502040204020203" pitchFamily="34" charset="0"/>
            </a:endParaRPr>
          </a:p>
        </p:txBody>
      </p:sp>
      <p:pic>
        <p:nvPicPr>
          <p:cNvPr id="5" name="Graphic 4" descr="Document">
            <a:extLst>
              <a:ext uri="{FF2B5EF4-FFF2-40B4-BE49-F238E27FC236}">
                <a16:creationId xmlns:a16="http://schemas.microsoft.com/office/drawing/2014/main" id="{B90A7252-C2A1-4C0B-B74B-7488EC95F948}"/>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397200" y="1143727"/>
            <a:ext cx="658800" cy="658800"/>
          </a:xfrm>
          <a:prstGeom prst="rect">
            <a:avLst/>
          </a:prstGeom>
        </p:spPr>
      </p:pic>
      <p:pic>
        <p:nvPicPr>
          <p:cNvPr id="3" name="Picture 2" descr="A screenshot of a social media post&#10;&#10;Description automatically generated">
            <a:extLst>
              <a:ext uri="{FF2B5EF4-FFF2-40B4-BE49-F238E27FC236}">
                <a16:creationId xmlns:a16="http://schemas.microsoft.com/office/drawing/2014/main" id="{5B066F86-214D-4460-83E7-250782E5BAF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1372452">
            <a:off x="1200030" y="1967419"/>
            <a:ext cx="3454499" cy="446952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1997154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56000" y="2569579"/>
            <a:ext cx="10080000" cy="3607383"/>
          </a:xfrm>
        </p:spPr>
        <p:txBody>
          <a:bodyPr>
            <a:normAutofit fontScale="85000" lnSpcReduction="20000"/>
          </a:bodyPr>
          <a:lstStyle/>
          <a:p>
            <a:pPr marL="571500" indent="-571500">
              <a:buFont typeface="Arial" panose="020B0604020202020204" pitchFamily="34" charset="0"/>
              <a:buChar char="•"/>
            </a:pPr>
            <a:r>
              <a:rPr lang="sr-Latn-RS" sz="2600" dirty="0" smtClean="0">
                <a:latin typeface="Segoe UI Light" panose="020B0502040204020203" pitchFamily="34" charset="0"/>
                <a:cs typeface="Segoe UI Light" panose="020B0502040204020203" pitchFamily="34" charset="0"/>
              </a:rPr>
              <a:t>Ključni alat za prikaz nalaza </a:t>
            </a:r>
            <a:r>
              <a:rPr lang="sr-Latn-RS" sz="2600" dirty="0" smtClean="0">
                <a:latin typeface="Segoe UI Light" panose="020B0502040204020203" pitchFamily="34" charset="0"/>
                <a:cs typeface="Segoe UI Light" panose="020B0502040204020203" pitchFamily="34" charset="0"/>
              </a:rPr>
              <a:t>istraživanja </a:t>
            </a:r>
            <a:r>
              <a:rPr lang="sr-Latn-RS" sz="2600" dirty="0" smtClean="0">
                <a:latin typeface="Segoe UI Light" panose="020B0502040204020203" pitchFamily="34" charset="0"/>
                <a:cs typeface="Segoe UI Light" panose="020B0502040204020203" pitchFamily="34" charset="0"/>
              </a:rPr>
              <a:t>i preporuka publici koja nije profesionalna</a:t>
            </a:r>
            <a:r>
              <a:rPr lang="en-CA" sz="2600" dirty="0" smtClean="0">
                <a:latin typeface="Segoe UI Light" panose="020B0502040204020203" pitchFamily="34" charset="0"/>
                <a:cs typeface="Segoe UI Light" panose="020B0502040204020203" pitchFamily="34" charset="0"/>
              </a:rPr>
              <a:t>.</a:t>
            </a:r>
            <a:endParaRPr lang="en-CA" sz="2600" dirty="0">
              <a:latin typeface="Segoe UI Light" panose="020B0502040204020203" pitchFamily="34" charset="0"/>
              <a:cs typeface="Segoe UI Light" panose="020B0502040204020203" pitchFamily="34" charset="0"/>
            </a:endParaRPr>
          </a:p>
          <a:p>
            <a:endParaRPr lang="en-CA" sz="2600" dirty="0">
              <a:latin typeface="Segoe UI Light" panose="020B0502040204020203" pitchFamily="34" charset="0"/>
              <a:cs typeface="Segoe UI Light" panose="020B0502040204020203" pitchFamily="34" charset="0"/>
            </a:endParaRPr>
          </a:p>
          <a:p>
            <a:pPr marL="571500" indent="-571500">
              <a:buFont typeface="Arial" panose="020B0604020202020204" pitchFamily="34" charset="0"/>
              <a:buChar char="•"/>
            </a:pPr>
            <a:r>
              <a:rPr lang="sr-Latn-RS" sz="2600" dirty="0" smtClean="0">
                <a:latin typeface="Segoe UI Light" panose="020B0502040204020203" pitchFamily="34" charset="0"/>
                <a:cs typeface="Segoe UI Light" panose="020B0502040204020203" pitchFamily="34" charset="0"/>
              </a:rPr>
              <a:t>Jasan i koncizan dokument fokusiran na jednu temu</a:t>
            </a:r>
            <a:r>
              <a:rPr lang="en-CA" sz="2600" dirty="0" smtClean="0">
                <a:latin typeface="Segoe UI Light" panose="020B0502040204020203" pitchFamily="34" charset="0"/>
                <a:cs typeface="Segoe UI Light" panose="020B0502040204020203" pitchFamily="34" charset="0"/>
              </a:rPr>
              <a:t>.</a:t>
            </a:r>
            <a:endParaRPr lang="en-CA" sz="2600" dirty="0">
              <a:latin typeface="Segoe UI Light" panose="020B0502040204020203" pitchFamily="34" charset="0"/>
              <a:cs typeface="Segoe UI Light" panose="020B0502040204020203" pitchFamily="34" charset="0"/>
            </a:endParaRPr>
          </a:p>
          <a:p>
            <a:pPr marL="571500" indent="-571500">
              <a:buFont typeface="Arial" panose="020B0604020202020204" pitchFamily="34" charset="0"/>
              <a:buChar char="•"/>
            </a:pPr>
            <a:endParaRPr lang="en-CA" sz="2600" dirty="0">
              <a:latin typeface="Segoe UI Light" panose="020B0502040204020203" pitchFamily="34" charset="0"/>
              <a:cs typeface="Segoe UI Light" panose="020B0502040204020203" pitchFamily="34" charset="0"/>
            </a:endParaRPr>
          </a:p>
          <a:p>
            <a:pPr marL="571500" indent="-571500">
              <a:buFont typeface="Arial" panose="020B0604020202020204" pitchFamily="34" charset="0"/>
              <a:buChar char="•"/>
            </a:pPr>
            <a:r>
              <a:rPr lang="sr-Latn-RS" sz="2600" dirty="0" smtClean="0">
                <a:latin typeface="Segoe UI Light" panose="020B0502040204020203" pitchFamily="34" charset="0"/>
                <a:cs typeface="Segoe UI Light" panose="020B0502040204020203" pitchFamily="34" charset="0"/>
              </a:rPr>
              <a:t>Izlaže istraživačke nalaze jednostavnim jezikom i dovodi ih u neposrednu vezu sa javnim inicijativama i politikama. </a:t>
            </a:r>
            <a:r>
              <a:rPr lang="en-CA" sz="2600" dirty="0" smtClean="0">
                <a:latin typeface="Segoe UI Light" panose="020B0502040204020203" pitchFamily="34" charset="0"/>
                <a:cs typeface="Segoe UI Light" panose="020B0502040204020203" pitchFamily="34" charset="0"/>
              </a:rPr>
              <a:t> </a:t>
            </a:r>
            <a:endParaRPr lang="en-CA" sz="2600" dirty="0">
              <a:latin typeface="Segoe UI Light" panose="020B0502040204020203" pitchFamily="34" charset="0"/>
              <a:cs typeface="Segoe UI Light" panose="020B0502040204020203" pitchFamily="34" charset="0"/>
            </a:endParaRPr>
          </a:p>
          <a:p>
            <a:endParaRPr lang="en-CA" sz="2600" dirty="0">
              <a:latin typeface="Segoe UI Light" panose="020B0502040204020203" pitchFamily="34" charset="0"/>
              <a:cs typeface="Segoe UI Light" panose="020B0502040204020203" pitchFamily="34" charset="0"/>
            </a:endParaRPr>
          </a:p>
          <a:p>
            <a:r>
              <a:rPr lang="en-CA" sz="3600" dirty="0">
                <a:latin typeface="Segoe UI Light" panose="020B0502040204020203" pitchFamily="34" charset="0"/>
                <a:cs typeface="Segoe UI Light" panose="020B0502040204020203" pitchFamily="34" charset="0"/>
              </a:rPr>
              <a:t/>
            </a:r>
            <a:br>
              <a:rPr lang="en-CA" sz="3600" dirty="0">
                <a:latin typeface="Segoe UI Light" panose="020B0502040204020203" pitchFamily="34" charset="0"/>
                <a:cs typeface="Segoe UI Light" panose="020B0502040204020203" pitchFamily="34" charset="0"/>
              </a:rPr>
            </a:br>
            <a:endParaRPr lang="en-CA" sz="3600" dirty="0">
              <a:latin typeface="Segoe UI Light" panose="020B0502040204020203" pitchFamily="34" charset="0"/>
              <a:cs typeface="Segoe UI Light" panose="020B0502040204020203" pitchFamily="34" charset="0"/>
            </a:endParaRPr>
          </a:p>
          <a:p>
            <a:endParaRPr lang="en-CA" sz="2000" dirty="0">
              <a:latin typeface="Segoe UI Light" panose="020B0502040204020203" pitchFamily="34" charset="0"/>
              <a:cs typeface="Segoe UI Light" panose="020B0502040204020203" pitchFamily="34" charset="0"/>
            </a:endParaRPr>
          </a:p>
        </p:txBody>
      </p:sp>
      <p:sp>
        <p:nvSpPr>
          <p:cNvPr id="4" name="TextBox 3">
            <a:extLst>
              <a:ext uri="{FF2B5EF4-FFF2-40B4-BE49-F238E27FC236}">
                <a16:creationId xmlns:a16="http://schemas.microsoft.com/office/drawing/2014/main" id="{95808C7A-08C1-4E6C-9534-B9FACBA4EB39}"/>
              </a:ext>
            </a:extLst>
          </p:cNvPr>
          <p:cNvSpPr txBox="1"/>
          <p:nvPr/>
        </p:nvSpPr>
        <p:spPr>
          <a:xfrm>
            <a:off x="11353800" y="6176963"/>
            <a:ext cx="466898" cy="369332"/>
          </a:xfrm>
          <a:prstGeom prst="rect">
            <a:avLst/>
          </a:prstGeom>
          <a:noFill/>
        </p:spPr>
        <p:txBody>
          <a:bodyPr wrap="square" rtlCol="0">
            <a:spAutoFit/>
          </a:bodyPr>
          <a:lstStyle/>
          <a:p>
            <a:pPr algn="ctr"/>
            <a:fld id="{37E57362-E617-48CC-8331-764F0E861901}" type="slidenum">
              <a:rPr lang="en-CA" smtClean="0">
                <a:latin typeface="Segoe UI" panose="020B0502040204020203" pitchFamily="34" charset="0"/>
                <a:cs typeface="Segoe UI" panose="020B0502040204020203" pitchFamily="34" charset="0"/>
              </a:rPr>
              <a:t>2</a:t>
            </a:fld>
            <a:endParaRPr lang="en-CA" dirty="0">
              <a:latin typeface="Segoe UI" panose="020B0502040204020203" pitchFamily="34" charset="0"/>
              <a:cs typeface="Segoe UI" panose="020B0502040204020203" pitchFamily="34" charset="0"/>
            </a:endParaRPr>
          </a:p>
        </p:txBody>
      </p:sp>
      <p:sp>
        <p:nvSpPr>
          <p:cNvPr id="6" name="TextBox 5">
            <a:extLst>
              <a:ext uri="{FF2B5EF4-FFF2-40B4-BE49-F238E27FC236}">
                <a16:creationId xmlns:a16="http://schemas.microsoft.com/office/drawing/2014/main" id="{9F0D3EED-49A6-4C05-AB69-52028022D3D8}"/>
              </a:ext>
            </a:extLst>
          </p:cNvPr>
          <p:cNvSpPr txBox="1"/>
          <p:nvPr/>
        </p:nvSpPr>
        <p:spPr>
          <a:xfrm>
            <a:off x="1056000" y="1174646"/>
            <a:ext cx="10080000" cy="954107"/>
          </a:xfrm>
          <a:prstGeom prst="rect">
            <a:avLst/>
          </a:prstGeom>
          <a:noFill/>
        </p:spPr>
        <p:txBody>
          <a:bodyPr wrap="square" rtlCol="0">
            <a:spAutoFit/>
          </a:bodyPr>
          <a:lstStyle/>
          <a:p>
            <a:pPr algn="ctr"/>
            <a:r>
              <a:rPr lang="sr-Latn-RS" sz="2800" dirty="0" smtClean="0">
                <a:solidFill>
                  <a:schemeClr val="accent1">
                    <a:lumMod val="50000"/>
                  </a:schemeClr>
                </a:solidFill>
                <a:latin typeface="Segoe UI Light" panose="020B0502040204020203" pitchFamily="34" charset="0"/>
                <a:ea typeface="Segoe UI" panose="020B0502040204020203" pitchFamily="34" charset="0"/>
                <a:cs typeface="Segoe UI Light" panose="020B0502040204020203" pitchFamily="34" charset="0"/>
              </a:rPr>
              <a:t>Šta je sažetak za obrazovne politike</a:t>
            </a:r>
            <a:r>
              <a:rPr lang="en-CA" sz="2800" dirty="0" smtClean="0">
                <a:solidFill>
                  <a:schemeClr val="accent1">
                    <a:lumMod val="50000"/>
                  </a:schemeClr>
                </a:solidFill>
                <a:latin typeface="Segoe UI Light" panose="020B0502040204020203" pitchFamily="34" charset="0"/>
                <a:ea typeface="Segoe UI" panose="020B0502040204020203" pitchFamily="34" charset="0"/>
                <a:cs typeface="Segoe UI Light" panose="020B0502040204020203" pitchFamily="34" charset="0"/>
              </a:rPr>
              <a:t>?</a:t>
            </a:r>
            <a:r>
              <a:rPr lang="sr-Latn-RS" sz="2800" dirty="0" smtClean="0">
                <a:solidFill>
                  <a:schemeClr val="accent1">
                    <a:lumMod val="50000"/>
                  </a:schemeClr>
                </a:solidFill>
                <a:latin typeface="Segoe UI Light" panose="020B0502040204020203" pitchFamily="34" charset="0"/>
                <a:ea typeface="Segoe UI" panose="020B0502040204020203" pitchFamily="34" charset="0"/>
                <a:cs typeface="Segoe UI Light" panose="020B0502040204020203" pitchFamily="34" charset="0"/>
              </a:rPr>
              <a:t> </a:t>
            </a:r>
          </a:p>
          <a:p>
            <a:pPr algn="ctr"/>
            <a:r>
              <a:rPr lang="sr-Latn-RS" sz="2800" dirty="0" smtClean="0">
                <a:solidFill>
                  <a:schemeClr val="accent1">
                    <a:lumMod val="50000"/>
                  </a:schemeClr>
                </a:solidFill>
                <a:latin typeface="Segoe UI Light" panose="020B0502040204020203" pitchFamily="34" charset="0"/>
                <a:ea typeface="Segoe UI" panose="020B0502040204020203" pitchFamily="34" charset="0"/>
                <a:cs typeface="Segoe UI Light" panose="020B0502040204020203" pitchFamily="34" charset="0"/>
              </a:rPr>
              <a:t>(policy brief, policy paper)</a:t>
            </a:r>
            <a:endParaRPr lang="en-CA" sz="2800" dirty="0">
              <a:solidFill>
                <a:schemeClr val="accent1">
                  <a:lumMod val="50000"/>
                </a:schemeClr>
              </a:solidFill>
              <a:latin typeface="Segoe UI Light" panose="020B0502040204020203" pitchFamily="34" charset="0"/>
              <a:ea typeface="Segoe UI" panose="020B0502040204020203" pitchFamily="34" charset="0"/>
              <a:cs typeface="Segoe UI Light" panose="020B0502040204020203" pitchFamily="34" charset="0"/>
            </a:endParaRPr>
          </a:p>
        </p:txBody>
      </p:sp>
    </p:spTree>
    <p:extLst>
      <p:ext uri="{BB962C8B-B14F-4D97-AF65-F5344CB8AC3E}">
        <p14:creationId xmlns:p14="http://schemas.microsoft.com/office/powerpoint/2010/main" val="31911385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5808C7A-08C1-4E6C-9534-B9FACBA4EB39}"/>
              </a:ext>
            </a:extLst>
          </p:cNvPr>
          <p:cNvSpPr txBox="1"/>
          <p:nvPr/>
        </p:nvSpPr>
        <p:spPr>
          <a:xfrm>
            <a:off x="11353800" y="6176963"/>
            <a:ext cx="466898" cy="369332"/>
          </a:xfrm>
          <a:prstGeom prst="rect">
            <a:avLst/>
          </a:prstGeom>
          <a:noFill/>
        </p:spPr>
        <p:txBody>
          <a:bodyPr wrap="square" rtlCol="0">
            <a:spAutoFit/>
          </a:bodyPr>
          <a:lstStyle/>
          <a:p>
            <a:pPr algn="ctr"/>
            <a:fld id="{37E57362-E617-48CC-8331-764F0E861901}" type="slidenum">
              <a:rPr lang="en-CA" smtClean="0">
                <a:latin typeface="Segoe UI" panose="020B0502040204020203" pitchFamily="34" charset="0"/>
                <a:cs typeface="Segoe UI" panose="020B0502040204020203" pitchFamily="34" charset="0"/>
              </a:rPr>
              <a:t>20</a:t>
            </a:fld>
            <a:endParaRPr lang="en-CA" dirty="0">
              <a:latin typeface="Segoe UI" panose="020B0502040204020203" pitchFamily="34" charset="0"/>
              <a:cs typeface="Segoe UI" panose="020B0502040204020203" pitchFamily="34" charset="0"/>
            </a:endParaRPr>
          </a:p>
        </p:txBody>
      </p:sp>
      <p:sp>
        <p:nvSpPr>
          <p:cNvPr id="13" name="TextBox 12">
            <a:extLst>
              <a:ext uri="{FF2B5EF4-FFF2-40B4-BE49-F238E27FC236}">
                <a16:creationId xmlns:a16="http://schemas.microsoft.com/office/drawing/2014/main" id="{78DE3263-D9B8-4534-9A74-4083633711EF}"/>
              </a:ext>
            </a:extLst>
          </p:cNvPr>
          <p:cNvSpPr txBox="1"/>
          <p:nvPr/>
        </p:nvSpPr>
        <p:spPr>
          <a:xfrm>
            <a:off x="1056000" y="1236201"/>
            <a:ext cx="10080000" cy="523220"/>
          </a:xfrm>
          <a:prstGeom prst="rect">
            <a:avLst/>
          </a:prstGeom>
          <a:noFill/>
        </p:spPr>
        <p:txBody>
          <a:bodyPr wrap="square" rtlCol="0">
            <a:spAutoFit/>
          </a:bodyPr>
          <a:lstStyle/>
          <a:p>
            <a:r>
              <a:rPr lang="sr-Latn-RS" sz="2800" dirty="0" smtClean="0">
                <a:solidFill>
                  <a:srgbClr val="00B050"/>
                </a:solidFill>
                <a:latin typeface="Segoe UI Light" panose="020B0502040204020203" pitchFamily="34" charset="0"/>
                <a:ea typeface="Segoe UI" panose="020B0502040204020203" pitchFamily="34" charset="0"/>
                <a:cs typeface="Segoe UI Light" panose="020B0502040204020203" pitchFamily="34" charset="0"/>
              </a:rPr>
              <a:t>Saveti</a:t>
            </a:r>
            <a:r>
              <a:rPr lang="sr-Latn-RS" sz="2800" dirty="0" smtClean="0">
                <a:latin typeface="Segoe UI Light" panose="020B0502040204020203" pitchFamily="34" charset="0"/>
                <a:ea typeface="Segoe UI" panose="020B0502040204020203" pitchFamily="34" charset="0"/>
                <a:cs typeface="Segoe UI Light" panose="020B0502040204020203" pitchFamily="34" charset="0"/>
              </a:rPr>
              <a:t> </a:t>
            </a:r>
            <a:endParaRPr lang="en-CA" sz="2800" dirty="0">
              <a:latin typeface="Segoe UI Light" panose="020B0502040204020203" pitchFamily="34" charset="0"/>
              <a:ea typeface="Segoe UI" panose="020B0502040204020203" pitchFamily="34" charset="0"/>
              <a:cs typeface="Segoe UI Light" panose="020B0502040204020203" pitchFamily="34" charset="0"/>
            </a:endParaRPr>
          </a:p>
        </p:txBody>
      </p:sp>
      <p:sp>
        <p:nvSpPr>
          <p:cNvPr id="14" name="Content Placeholder 2">
            <a:extLst>
              <a:ext uri="{FF2B5EF4-FFF2-40B4-BE49-F238E27FC236}">
                <a16:creationId xmlns:a16="http://schemas.microsoft.com/office/drawing/2014/main" id="{5D48B69E-6ACD-4702-85F2-B70C7F294EAA}"/>
              </a:ext>
            </a:extLst>
          </p:cNvPr>
          <p:cNvSpPr txBox="1">
            <a:spLocks/>
          </p:cNvSpPr>
          <p:nvPr/>
        </p:nvSpPr>
        <p:spPr>
          <a:xfrm>
            <a:off x="1056000" y="2041039"/>
            <a:ext cx="7092672" cy="4135924"/>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000" kern="1200" baseline="0">
                <a:solidFill>
                  <a:schemeClr val="tx1"/>
                </a:solidFill>
                <a:latin typeface="Segoe UI" panose="020B0502040204020203" pitchFamily="34" charset="0"/>
                <a:ea typeface="Segoe UI" panose="020B0502040204020203" pitchFamily="34" charset="0"/>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30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30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30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30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Wingdings" panose="05000000000000000000" pitchFamily="2" charset="2"/>
              <a:buChar char="q"/>
            </a:pPr>
            <a:r>
              <a:rPr lang="sr-Latn-RS" sz="2400" dirty="0" smtClean="0">
                <a:latin typeface="Segoe UI Light" panose="020B0502040204020203" pitchFamily="34" charset="0"/>
                <a:cs typeface="Segoe UI Light" panose="020B0502040204020203" pitchFamily="34" charset="0"/>
              </a:rPr>
              <a:t>Iskažite ideje koristeći aktivan jezik i snažne iskaze.</a:t>
            </a:r>
          </a:p>
          <a:p>
            <a:endParaRPr lang="sr-Latn-RS" sz="2400" dirty="0" smtClean="0">
              <a:latin typeface="Segoe UI Light" panose="020B0502040204020203" pitchFamily="34" charset="0"/>
              <a:cs typeface="Segoe UI Light" panose="020B0502040204020203" pitchFamily="34" charset="0"/>
            </a:endParaRPr>
          </a:p>
          <a:p>
            <a:pPr marL="342900" indent="-342900">
              <a:buFont typeface="Wingdings" panose="05000000000000000000" pitchFamily="2" charset="2"/>
              <a:buChar char="q"/>
            </a:pPr>
            <a:r>
              <a:rPr lang="sr-Latn-RS" sz="2400" dirty="0" smtClean="0">
                <a:latin typeface="Segoe UI Light" panose="020B0502040204020203" pitchFamily="34" charset="0"/>
                <a:cs typeface="Segoe UI Light" panose="020B0502040204020203" pitchFamily="34" charset="0"/>
              </a:rPr>
              <a:t>Objasnite nalaze i ograničenja istraživanja</a:t>
            </a:r>
            <a:r>
              <a:rPr lang="en-CA" sz="2400" dirty="0">
                <a:latin typeface="Segoe UI Light" panose="020B0502040204020203" pitchFamily="34" charset="0"/>
                <a:cs typeface="Segoe UI Light" panose="020B0502040204020203" pitchFamily="34" charset="0"/>
              </a:rPr>
              <a:t/>
            </a:r>
            <a:br>
              <a:rPr lang="en-CA" sz="2400" dirty="0">
                <a:latin typeface="Segoe UI Light" panose="020B0502040204020203" pitchFamily="34" charset="0"/>
                <a:cs typeface="Segoe UI Light" panose="020B0502040204020203" pitchFamily="34" charset="0"/>
              </a:rPr>
            </a:br>
            <a:endParaRPr lang="en-CA" sz="2400" dirty="0">
              <a:latin typeface="Segoe UI Light" panose="020B0502040204020203" pitchFamily="34" charset="0"/>
              <a:cs typeface="Segoe UI Light" panose="020B0502040204020203" pitchFamily="34" charset="0"/>
            </a:endParaRPr>
          </a:p>
          <a:p>
            <a:pPr marL="342900" indent="-342900">
              <a:buFont typeface="Wingdings" panose="05000000000000000000" pitchFamily="2" charset="2"/>
              <a:buChar char="q"/>
            </a:pPr>
            <a:r>
              <a:rPr lang="sr-Latn-RS" sz="2400" dirty="0" smtClean="0">
                <a:latin typeface="Segoe UI Light" panose="020B0502040204020203" pitchFamily="34" charset="0"/>
                <a:cs typeface="Segoe UI Light" panose="020B0502040204020203" pitchFamily="34" charset="0"/>
              </a:rPr>
              <a:t>Umesto teorijskih apstrakcija, nalaze interpretirajte u odnosu na realan kontekst i konkretne okolnosti. </a:t>
            </a:r>
            <a:endParaRPr lang="en-CA" sz="2400" dirty="0">
              <a:latin typeface="Segoe UI Light" panose="020B0502040204020203" pitchFamily="34" charset="0"/>
              <a:cs typeface="Segoe UI Light" panose="020B0502040204020203" pitchFamily="34" charset="0"/>
            </a:endParaRPr>
          </a:p>
          <a:p>
            <a:endParaRPr lang="en-CA" sz="2400" dirty="0">
              <a:latin typeface="Segoe UI Light" panose="020B0502040204020203" pitchFamily="34" charset="0"/>
              <a:cs typeface="Segoe UI Light" panose="020B0502040204020203" pitchFamily="34" charset="0"/>
            </a:endParaRPr>
          </a:p>
          <a:p>
            <a:pPr marL="342900" indent="-342900">
              <a:buFont typeface="Arial" panose="020B0604020202020204" pitchFamily="34" charset="0"/>
              <a:buChar char="•"/>
            </a:pPr>
            <a:endParaRPr lang="en-CA" sz="2400" dirty="0">
              <a:latin typeface="Segoe UI Light" panose="020B0502040204020203" pitchFamily="34" charset="0"/>
              <a:cs typeface="Segoe UI Light" panose="020B0502040204020203" pitchFamily="34" charset="0"/>
            </a:endParaRPr>
          </a:p>
          <a:p>
            <a:pPr marL="342900" indent="-342900">
              <a:buFont typeface="Wingdings" panose="05000000000000000000" pitchFamily="2" charset="2"/>
              <a:buChar char="q"/>
            </a:pPr>
            <a:endParaRPr lang="en-CA" sz="2400" dirty="0">
              <a:latin typeface="Segoe UI Light" panose="020B0502040204020203" pitchFamily="34" charset="0"/>
              <a:cs typeface="Segoe UI Light" panose="020B0502040204020203" pitchFamily="34" charset="0"/>
            </a:endParaRPr>
          </a:p>
          <a:p>
            <a:endParaRPr lang="en-CA" sz="2400" dirty="0">
              <a:latin typeface="Segoe UI Light" panose="020B0502040204020203" pitchFamily="34" charset="0"/>
              <a:cs typeface="Segoe UI Light" panose="020B0502040204020203" pitchFamily="34" charset="0"/>
            </a:endParaRPr>
          </a:p>
        </p:txBody>
      </p:sp>
      <p:pic>
        <p:nvPicPr>
          <p:cNvPr id="6" name="Graphic 5" descr="Checkmark">
            <a:extLst>
              <a:ext uri="{FF2B5EF4-FFF2-40B4-BE49-F238E27FC236}">
                <a16:creationId xmlns:a16="http://schemas.microsoft.com/office/drawing/2014/main" id="{805D4B96-3C68-4293-B3AF-9807CFC9A741}"/>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p:blipFill>
        <p:spPr>
          <a:xfrm>
            <a:off x="409669" y="1287211"/>
            <a:ext cx="421200" cy="421200"/>
          </a:xfrm>
          <a:prstGeom prst="rect">
            <a:avLst/>
          </a:prstGeom>
        </p:spPr>
      </p:pic>
      <p:sp>
        <p:nvSpPr>
          <p:cNvPr id="8" name="Content Placeholder 2">
            <a:extLst>
              <a:ext uri="{FF2B5EF4-FFF2-40B4-BE49-F238E27FC236}">
                <a16:creationId xmlns:a16="http://schemas.microsoft.com/office/drawing/2014/main" id="{EF5BC544-DE75-4936-8973-1E86D21E8231}"/>
              </a:ext>
            </a:extLst>
          </p:cNvPr>
          <p:cNvSpPr txBox="1">
            <a:spLocks/>
          </p:cNvSpPr>
          <p:nvPr/>
        </p:nvSpPr>
        <p:spPr>
          <a:xfrm>
            <a:off x="5036235" y="3587262"/>
            <a:ext cx="6457070" cy="2871319"/>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000" kern="1200" baseline="0">
                <a:solidFill>
                  <a:schemeClr val="tx1"/>
                </a:solidFill>
                <a:latin typeface="Segoe UI" panose="020B0502040204020203" pitchFamily="34" charset="0"/>
                <a:ea typeface="Segoe UI" panose="020B0502040204020203" pitchFamily="34" charset="0"/>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30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30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30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30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CA" sz="1600" dirty="0">
              <a:latin typeface="Segoe UI Light" panose="020B0502040204020203" pitchFamily="34" charset="0"/>
              <a:cs typeface="Segoe UI Light" panose="020B0502040204020203" pitchFamily="34" charset="0"/>
            </a:endParaRPr>
          </a:p>
        </p:txBody>
      </p:sp>
      <p:sp>
        <p:nvSpPr>
          <p:cNvPr id="9" name="Content Placeholder 2">
            <a:extLst>
              <a:ext uri="{FF2B5EF4-FFF2-40B4-BE49-F238E27FC236}">
                <a16:creationId xmlns:a16="http://schemas.microsoft.com/office/drawing/2014/main" id="{D5AF6308-2EB5-44F7-906D-377C286BDFC2}"/>
              </a:ext>
            </a:extLst>
          </p:cNvPr>
          <p:cNvSpPr txBox="1">
            <a:spLocks/>
          </p:cNvSpPr>
          <p:nvPr/>
        </p:nvSpPr>
        <p:spPr>
          <a:xfrm>
            <a:off x="5363628" y="5768036"/>
            <a:ext cx="6457070" cy="87694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000" kern="1200" baseline="0">
                <a:solidFill>
                  <a:schemeClr val="tx1"/>
                </a:solidFill>
                <a:latin typeface="Segoe UI" panose="020B0502040204020203" pitchFamily="34" charset="0"/>
                <a:ea typeface="Segoe UI" panose="020B0502040204020203" pitchFamily="34" charset="0"/>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30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30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30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30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r-Latn-RS" sz="1600" dirty="0" smtClean="0">
                <a:latin typeface="Segoe UI Light" panose="020B0502040204020203" pitchFamily="34" charset="0"/>
                <a:cs typeface="Segoe UI Light" panose="020B0502040204020203" pitchFamily="34" charset="0"/>
              </a:rPr>
              <a:t>Primer</a:t>
            </a:r>
            <a:r>
              <a:rPr lang="en-CA" sz="1600" dirty="0" smtClean="0">
                <a:latin typeface="Segoe UI Light" panose="020B0502040204020203" pitchFamily="34" charset="0"/>
                <a:cs typeface="Segoe UI Light" panose="020B0502040204020203" pitchFamily="34" charset="0"/>
              </a:rPr>
              <a:t>: </a:t>
            </a:r>
            <a:r>
              <a:rPr lang="sr-Latn-RS" sz="1600" dirty="0" smtClean="0">
                <a:latin typeface="Segoe UI Light" panose="020B0502040204020203" pitchFamily="34" charset="0"/>
                <a:cs typeface="Segoe UI Light" panose="020B0502040204020203" pitchFamily="34" charset="0"/>
              </a:rPr>
              <a:t>Odeljak </a:t>
            </a:r>
            <a:r>
              <a:rPr lang="en-CA" sz="1600" dirty="0" smtClean="0">
                <a:latin typeface="Segoe UI Light" panose="020B0502040204020203" pitchFamily="34" charset="0"/>
                <a:cs typeface="Segoe UI Light" panose="020B0502040204020203" pitchFamily="34" charset="0"/>
              </a:rPr>
              <a:t>“</a:t>
            </a:r>
            <a:r>
              <a:rPr lang="sr-Latn-RS" sz="1600" dirty="0" smtClean="0">
                <a:latin typeface="Segoe UI Light" panose="020B0502040204020203" pitchFamily="34" charset="0"/>
                <a:cs typeface="Segoe UI Light" panose="020B0502040204020203" pitchFamily="34" charset="0"/>
              </a:rPr>
              <a:t>Kključni nalazi</a:t>
            </a:r>
            <a:r>
              <a:rPr lang="en-CA" sz="1600" dirty="0" smtClean="0">
                <a:latin typeface="Segoe UI Light" panose="020B0502040204020203" pitchFamily="34" charset="0"/>
                <a:cs typeface="Segoe UI Light" panose="020B0502040204020203" pitchFamily="34" charset="0"/>
              </a:rPr>
              <a:t>” </a:t>
            </a:r>
            <a:r>
              <a:rPr lang="sr-Latn-RS" sz="1600" dirty="0" smtClean="0">
                <a:latin typeface="Segoe UI Light" panose="020B0502040204020203" pitchFamily="34" charset="0"/>
                <a:cs typeface="Segoe UI Light" panose="020B0502040204020203" pitchFamily="34" charset="0"/>
              </a:rPr>
              <a:t>u: </a:t>
            </a:r>
            <a:r>
              <a:rPr lang="en-CA" sz="1600" i="1" dirty="0" smtClean="0">
                <a:solidFill>
                  <a:srgbClr val="0563C1"/>
                </a:solidFill>
                <a:latin typeface="Segoe UI Light" panose="020B0502040204020203" pitchFamily="34" charset="0"/>
                <a:ea typeface="Calibri" panose="020F0502020204030204" pitchFamily="34" charset="0"/>
                <a:cs typeface="Segoe UI Light" panose="020B0502040204020203" pitchFamily="34" charset="0"/>
                <a:hlinkClick r:id="rId5"/>
              </a:rPr>
              <a:t>How </a:t>
            </a:r>
            <a:r>
              <a:rPr lang="en-CA" sz="1600" i="1" dirty="0">
                <a:solidFill>
                  <a:srgbClr val="0563C1"/>
                </a:solidFill>
                <a:latin typeface="Segoe UI Light" panose="020B0502040204020203" pitchFamily="34" charset="0"/>
                <a:ea typeface="Calibri" panose="020F0502020204030204" pitchFamily="34" charset="0"/>
                <a:cs typeface="Segoe UI Light" panose="020B0502040204020203" pitchFamily="34" charset="0"/>
                <a:hlinkClick r:id="rId5"/>
              </a:rPr>
              <a:t>to grow women-owned businesses</a:t>
            </a:r>
            <a:r>
              <a:rPr lang="en-CA" sz="1600" i="1" dirty="0">
                <a:solidFill>
                  <a:srgbClr val="0563C1"/>
                </a:solidFill>
                <a:latin typeface="Segoe UI Light" panose="020B0502040204020203" pitchFamily="34" charset="0"/>
                <a:ea typeface="Calibri" panose="020F0502020204030204" pitchFamily="34" charset="0"/>
                <a:cs typeface="Segoe UI Light" panose="020B0502040204020203" pitchFamily="34" charset="0"/>
              </a:rPr>
              <a:t> </a:t>
            </a:r>
            <a:r>
              <a:rPr lang="en-CA" sz="1600" dirty="0">
                <a:latin typeface="Segoe UI Light" panose="020B0502040204020203" pitchFamily="34" charset="0"/>
                <a:cs typeface="Segoe UI Light" panose="020B0502040204020203" pitchFamily="34" charset="0"/>
              </a:rPr>
              <a:t>to learn more</a:t>
            </a:r>
          </a:p>
          <a:p>
            <a:endParaRPr lang="en-CA" sz="1600" dirty="0">
              <a:latin typeface="Segoe UI Light" panose="020B0502040204020203" pitchFamily="34" charset="0"/>
              <a:cs typeface="Segoe UI Light" panose="020B0502040204020203" pitchFamily="34" charset="0"/>
            </a:endParaRPr>
          </a:p>
        </p:txBody>
      </p:sp>
      <p:pic>
        <p:nvPicPr>
          <p:cNvPr id="3" name="Picture 2" descr="A screenshot of a cell phone&#10;&#10;Description automatically generated">
            <a:extLst>
              <a:ext uri="{FF2B5EF4-FFF2-40B4-BE49-F238E27FC236}">
                <a16:creationId xmlns:a16="http://schemas.microsoft.com/office/drawing/2014/main" id="{7C2C70EF-C443-411A-9A8B-6AA242340FA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264770" y="1287211"/>
            <a:ext cx="3344633" cy="433458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39007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5808C7A-08C1-4E6C-9534-B9FACBA4EB39}"/>
              </a:ext>
            </a:extLst>
          </p:cNvPr>
          <p:cNvSpPr txBox="1"/>
          <p:nvPr/>
        </p:nvSpPr>
        <p:spPr>
          <a:xfrm>
            <a:off x="11353800" y="6176963"/>
            <a:ext cx="466898" cy="369332"/>
          </a:xfrm>
          <a:prstGeom prst="rect">
            <a:avLst/>
          </a:prstGeom>
          <a:noFill/>
        </p:spPr>
        <p:txBody>
          <a:bodyPr wrap="square" rtlCol="0">
            <a:spAutoFit/>
          </a:bodyPr>
          <a:lstStyle/>
          <a:p>
            <a:pPr algn="ctr"/>
            <a:fld id="{37E57362-E617-48CC-8331-764F0E861901}" type="slidenum">
              <a:rPr lang="en-CA" smtClean="0">
                <a:latin typeface="Segoe UI" panose="020B0502040204020203" pitchFamily="34" charset="0"/>
                <a:cs typeface="Segoe UI" panose="020B0502040204020203" pitchFamily="34" charset="0"/>
              </a:rPr>
              <a:t>21</a:t>
            </a:fld>
            <a:endParaRPr lang="en-CA" dirty="0">
              <a:latin typeface="Segoe UI" panose="020B0502040204020203" pitchFamily="34" charset="0"/>
              <a:cs typeface="Segoe UI" panose="020B0502040204020203" pitchFamily="34" charset="0"/>
            </a:endParaRPr>
          </a:p>
        </p:txBody>
      </p:sp>
      <p:sp>
        <p:nvSpPr>
          <p:cNvPr id="11" name="TextBox 10">
            <a:extLst>
              <a:ext uri="{FF2B5EF4-FFF2-40B4-BE49-F238E27FC236}">
                <a16:creationId xmlns:a16="http://schemas.microsoft.com/office/drawing/2014/main" id="{8DE1CEA2-FBF5-4027-B0AB-0E8B062D7A66}"/>
              </a:ext>
            </a:extLst>
          </p:cNvPr>
          <p:cNvSpPr txBox="1"/>
          <p:nvPr/>
        </p:nvSpPr>
        <p:spPr>
          <a:xfrm>
            <a:off x="1056000" y="1174646"/>
            <a:ext cx="10080000" cy="523220"/>
          </a:xfrm>
          <a:prstGeom prst="rect">
            <a:avLst/>
          </a:prstGeom>
          <a:noFill/>
        </p:spPr>
        <p:txBody>
          <a:bodyPr wrap="square" rtlCol="0">
            <a:spAutoFit/>
          </a:bodyPr>
          <a:lstStyle/>
          <a:p>
            <a:r>
              <a:rPr lang="sr-Latn-RS" sz="2800" dirty="0" smtClean="0">
                <a:solidFill>
                  <a:schemeClr val="accent5">
                    <a:lumMod val="75000"/>
                  </a:schemeClr>
                </a:solidFill>
                <a:latin typeface="Segoe UI Light" panose="020B0502040204020203" pitchFamily="34" charset="0"/>
                <a:ea typeface="Segoe UI" panose="020B0502040204020203" pitchFamily="34" charset="0"/>
                <a:cs typeface="Segoe UI Light" panose="020B0502040204020203" pitchFamily="34" charset="0"/>
              </a:rPr>
              <a:t>Zaključci i preporuke</a:t>
            </a:r>
            <a:endParaRPr lang="en-CA" sz="2800" dirty="0">
              <a:solidFill>
                <a:schemeClr val="accent5">
                  <a:lumMod val="75000"/>
                </a:schemeClr>
              </a:solidFill>
              <a:latin typeface="Segoe UI Light" panose="020B0502040204020203" pitchFamily="34" charset="0"/>
              <a:ea typeface="Segoe UI" panose="020B0502040204020203" pitchFamily="34" charset="0"/>
              <a:cs typeface="Segoe UI Light" panose="020B0502040204020203" pitchFamily="34" charset="0"/>
            </a:endParaRPr>
          </a:p>
        </p:txBody>
      </p:sp>
      <p:sp>
        <p:nvSpPr>
          <p:cNvPr id="12" name="Content Placeholder 2">
            <a:extLst>
              <a:ext uri="{FF2B5EF4-FFF2-40B4-BE49-F238E27FC236}">
                <a16:creationId xmlns:a16="http://schemas.microsoft.com/office/drawing/2014/main" id="{5C54D9F6-A3EC-4E61-A3A7-3956B363519A}"/>
              </a:ext>
            </a:extLst>
          </p:cNvPr>
          <p:cNvSpPr txBox="1">
            <a:spLocks/>
          </p:cNvSpPr>
          <p:nvPr/>
        </p:nvSpPr>
        <p:spPr>
          <a:xfrm>
            <a:off x="5181600" y="2248524"/>
            <a:ext cx="5954400" cy="4297771"/>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000" kern="1200" baseline="0">
                <a:solidFill>
                  <a:schemeClr val="tx1"/>
                </a:solidFill>
                <a:latin typeface="Segoe UI" panose="020B0502040204020203" pitchFamily="34" charset="0"/>
                <a:ea typeface="Segoe UI" panose="020B0502040204020203" pitchFamily="34" charset="0"/>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30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30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30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30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sr-Latn-RS" sz="2400" dirty="0" smtClean="0">
              <a:latin typeface="Segoe UI Light" panose="020B0502040204020203" pitchFamily="34" charset="0"/>
              <a:cs typeface="Segoe UI Light" panose="020B0502040204020203" pitchFamily="34" charset="0"/>
            </a:endParaRPr>
          </a:p>
          <a:p>
            <a:r>
              <a:rPr lang="sr-Latn-RS" sz="2400" dirty="0" smtClean="0">
                <a:latin typeface="Segoe UI Light" panose="020B0502040204020203" pitchFamily="34" charset="0"/>
                <a:cs typeface="Segoe UI Light" panose="020B0502040204020203" pitchFamily="34" charset="0"/>
              </a:rPr>
              <a:t>Detaljan opis preporuka</a:t>
            </a:r>
            <a:r>
              <a:rPr lang="en-CA" sz="2400" dirty="0" smtClean="0">
                <a:latin typeface="Segoe UI Light" panose="020B0502040204020203" pitchFamily="34" charset="0"/>
                <a:cs typeface="Segoe UI Light" panose="020B0502040204020203" pitchFamily="34" charset="0"/>
              </a:rPr>
              <a:t>.</a:t>
            </a:r>
            <a:endParaRPr lang="en-CA" sz="2400" dirty="0">
              <a:latin typeface="Segoe UI Light" panose="020B0502040204020203" pitchFamily="34" charset="0"/>
              <a:cs typeface="Segoe UI Light" panose="020B0502040204020203" pitchFamily="34" charset="0"/>
            </a:endParaRPr>
          </a:p>
          <a:p>
            <a:pPr marL="342900" indent="-342900">
              <a:buFont typeface="Arial" panose="020B0604020202020204" pitchFamily="34" charset="0"/>
              <a:buChar char="•"/>
            </a:pPr>
            <a:r>
              <a:rPr lang="sr-Latn-RS" sz="2400" dirty="0" smtClean="0">
                <a:latin typeface="Segoe UI Light" panose="020B0502040204020203" pitchFamily="34" charset="0"/>
                <a:cs typeface="Segoe UI Light" panose="020B0502040204020203" pitchFamily="34" charset="0"/>
              </a:rPr>
              <a:t>Veza između nalaza i preporuka mora da buje jasna, direktna i nedvosmislena</a:t>
            </a:r>
            <a:r>
              <a:rPr lang="en-CA" sz="2400" dirty="0" smtClean="0">
                <a:latin typeface="Segoe UI Light" panose="020B0502040204020203" pitchFamily="34" charset="0"/>
                <a:cs typeface="Segoe UI Light" panose="020B0502040204020203" pitchFamily="34" charset="0"/>
              </a:rPr>
              <a:t>. </a:t>
            </a:r>
            <a:endParaRPr lang="en-CA" sz="2400" dirty="0">
              <a:latin typeface="Segoe UI Light" panose="020B0502040204020203" pitchFamily="34" charset="0"/>
              <a:cs typeface="Segoe UI Light" panose="020B0502040204020203" pitchFamily="34" charset="0"/>
            </a:endParaRPr>
          </a:p>
          <a:p>
            <a:pPr marL="342900" indent="-342900">
              <a:buFont typeface="Arial" panose="020B0604020202020204" pitchFamily="34" charset="0"/>
              <a:buChar char="•"/>
            </a:pPr>
            <a:r>
              <a:rPr lang="sr-Latn-RS" sz="2400" dirty="0" smtClean="0">
                <a:latin typeface="Segoe UI Light" panose="020B0502040204020203" pitchFamily="34" charset="0"/>
                <a:cs typeface="Segoe UI Light" panose="020B0502040204020203" pitchFamily="34" charset="0"/>
              </a:rPr>
              <a:t>Koristite persuazivni jezik u formulisanju preporuka, ali svi argumenti koji se koriste moraju da budu čvrsto zasnovani na nalazima istraživanja. </a:t>
            </a:r>
            <a:endParaRPr lang="en-CA" sz="2400" dirty="0">
              <a:latin typeface="Segoe UI Light" panose="020B0502040204020203" pitchFamily="34" charset="0"/>
              <a:cs typeface="Segoe UI Light" panose="020B0502040204020203" pitchFamily="34" charset="0"/>
            </a:endParaRPr>
          </a:p>
          <a:p>
            <a:endParaRPr lang="en-CA" sz="2400" dirty="0">
              <a:latin typeface="Segoe UI Light" panose="020B0502040204020203" pitchFamily="34" charset="0"/>
              <a:cs typeface="Segoe UI Light" panose="020B0502040204020203" pitchFamily="34" charset="0"/>
            </a:endParaRPr>
          </a:p>
          <a:p>
            <a:pPr marL="457200" indent="-457200">
              <a:buFont typeface="Arial" panose="020B0604020202020204" pitchFamily="34" charset="0"/>
              <a:buChar char="•"/>
            </a:pPr>
            <a:endParaRPr lang="en-CA" sz="2400" dirty="0">
              <a:latin typeface="Segoe UI Light" panose="020B0502040204020203" pitchFamily="34" charset="0"/>
              <a:cs typeface="Segoe UI Light" panose="020B0502040204020203" pitchFamily="34" charset="0"/>
            </a:endParaRPr>
          </a:p>
        </p:txBody>
      </p:sp>
      <p:pic>
        <p:nvPicPr>
          <p:cNvPr id="5" name="Graphic 4" descr="Document">
            <a:extLst>
              <a:ext uri="{FF2B5EF4-FFF2-40B4-BE49-F238E27FC236}">
                <a16:creationId xmlns:a16="http://schemas.microsoft.com/office/drawing/2014/main" id="{E441DFCC-1D40-4FC1-B1B0-C31E7B089E83}"/>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397200" y="1143727"/>
            <a:ext cx="658800" cy="658800"/>
          </a:xfrm>
          <a:prstGeom prst="rect">
            <a:avLst/>
          </a:prstGeom>
        </p:spPr>
      </p:pic>
      <p:pic>
        <p:nvPicPr>
          <p:cNvPr id="3" name="Picture 2" descr="A screenshot of a social media post&#10;&#10;Description automatically generated">
            <a:extLst>
              <a:ext uri="{FF2B5EF4-FFF2-40B4-BE49-F238E27FC236}">
                <a16:creationId xmlns:a16="http://schemas.microsoft.com/office/drawing/2014/main" id="{2A454EFB-E2C4-4433-A4AD-CAD788EC477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1289176">
            <a:off x="1184042" y="2020394"/>
            <a:ext cx="3388174" cy="438469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6192541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5808C7A-08C1-4E6C-9534-B9FACBA4EB39}"/>
              </a:ext>
            </a:extLst>
          </p:cNvPr>
          <p:cNvSpPr txBox="1"/>
          <p:nvPr/>
        </p:nvSpPr>
        <p:spPr>
          <a:xfrm>
            <a:off x="11353800" y="6176963"/>
            <a:ext cx="466898" cy="369332"/>
          </a:xfrm>
          <a:prstGeom prst="rect">
            <a:avLst/>
          </a:prstGeom>
          <a:noFill/>
        </p:spPr>
        <p:txBody>
          <a:bodyPr wrap="square" rtlCol="0">
            <a:spAutoFit/>
          </a:bodyPr>
          <a:lstStyle/>
          <a:p>
            <a:pPr algn="ctr"/>
            <a:fld id="{37E57362-E617-48CC-8331-764F0E861901}" type="slidenum">
              <a:rPr lang="en-CA" smtClean="0">
                <a:latin typeface="Segoe UI" panose="020B0502040204020203" pitchFamily="34" charset="0"/>
                <a:cs typeface="Segoe UI" panose="020B0502040204020203" pitchFamily="34" charset="0"/>
              </a:rPr>
              <a:t>22</a:t>
            </a:fld>
            <a:endParaRPr lang="en-CA" dirty="0">
              <a:latin typeface="Segoe UI" panose="020B0502040204020203" pitchFamily="34" charset="0"/>
              <a:cs typeface="Segoe UI" panose="020B0502040204020203" pitchFamily="34" charset="0"/>
            </a:endParaRPr>
          </a:p>
        </p:txBody>
      </p:sp>
      <p:sp>
        <p:nvSpPr>
          <p:cNvPr id="11" name="TextBox 10">
            <a:extLst>
              <a:ext uri="{FF2B5EF4-FFF2-40B4-BE49-F238E27FC236}">
                <a16:creationId xmlns:a16="http://schemas.microsoft.com/office/drawing/2014/main" id="{8DE1CEA2-FBF5-4027-B0AB-0E8B062D7A66}"/>
              </a:ext>
            </a:extLst>
          </p:cNvPr>
          <p:cNvSpPr txBox="1"/>
          <p:nvPr/>
        </p:nvSpPr>
        <p:spPr>
          <a:xfrm>
            <a:off x="1056000" y="1174646"/>
            <a:ext cx="10080000" cy="646331"/>
          </a:xfrm>
          <a:prstGeom prst="rect">
            <a:avLst/>
          </a:prstGeom>
          <a:noFill/>
        </p:spPr>
        <p:txBody>
          <a:bodyPr wrap="square" rtlCol="0">
            <a:spAutoFit/>
          </a:bodyPr>
          <a:lstStyle/>
          <a:p>
            <a:r>
              <a:rPr lang="sr-Latn-RS" sz="3600" dirty="0">
                <a:solidFill>
                  <a:schemeClr val="accent5">
                    <a:lumMod val="75000"/>
                  </a:schemeClr>
                </a:solidFill>
                <a:latin typeface="Segoe UI Light" panose="020B0502040204020203" pitchFamily="34" charset="0"/>
                <a:ea typeface="Segoe UI" panose="020B0502040204020203" pitchFamily="34" charset="0"/>
                <a:cs typeface="Segoe UI Light" panose="020B0502040204020203" pitchFamily="34" charset="0"/>
              </a:rPr>
              <a:t>Zaključci i preporuke</a:t>
            </a:r>
            <a:endParaRPr lang="en-CA" sz="3600" dirty="0">
              <a:solidFill>
                <a:schemeClr val="accent5">
                  <a:lumMod val="75000"/>
                </a:schemeClr>
              </a:solidFill>
              <a:latin typeface="Segoe UI Light" panose="020B0502040204020203" pitchFamily="34" charset="0"/>
              <a:ea typeface="Segoe UI" panose="020B0502040204020203" pitchFamily="34" charset="0"/>
              <a:cs typeface="Segoe UI Light" panose="020B0502040204020203" pitchFamily="34" charset="0"/>
            </a:endParaRPr>
          </a:p>
        </p:txBody>
      </p:sp>
      <p:sp>
        <p:nvSpPr>
          <p:cNvPr id="12" name="Content Placeholder 2">
            <a:extLst>
              <a:ext uri="{FF2B5EF4-FFF2-40B4-BE49-F238E27FC236}">
                <a16:creationId xmlns:a16="http://schemas.microsoft.com/office/drawing/2014/main" id="{5C54D9F6-A3EC-4E61-A3A7-3956B363519A}"/>
              </a:ext>
            </a:extLst>
          </p:cNvPr>
          <p:cNvSpPr txBox="1">
            <a:spLocks/>
          </p:cNvSpPr>
          <p:nvPr/>
        </p:nvSpPr>
        <p:spPr>
          <a:xfrm>
            <a:off x="1056000" y="2248524"/>
            <a:ext cx="10080000" cy="3928439"/>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000" kern="1200" baseline="0">
                <a:solidFill>
                  <a:schemeClr val="tx1"/>
                </a:solidFill>
                <a:latin typeface="Segoe UI" panose="020B0502040204020203" pitchFamily="34" charset="0"/>
                <a:ea typeface="Segoe UI" panose="020B0502040204020203" pitchFamily="34" charset="0"/>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30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30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30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30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r-Latn-RS" sz="2400" dirty="0" smtClean="0">
                <a:latin typeface="Segoe UI Light" panose="020B0502040204020203" pitchFamily="34" charset="0"/>
                <a:cs typeface="Segoe UI Light" panose="020B0502040204020203" pitchFamily="34" charset="0"/>
              </a:rPr>
              <a:t>Ispitajte sve </a:t>
            </a:r>
            <a:r>
              <a:rPr lang="en-CA" sz="2400" b="1" dirty="0" err="1" smtClean="0">
                <a:latin typeface="Segoe UI Light" panose="020B0502040204020203" pitchFamily="34" charset="0"/>
                <a:cs typeface="Segoe UI Light" panose="020B0502040204020203" pitchFamily="34" charset="0"/>
              </a:rPr>
              <a:t>impli</a:t>
            </a:r>
            <a:r>
              <a:rPr lang="sr-Latn-RS" sz="2400" b="1" dirty="0" smtClean="0">
                <a:latin typeface="Segoe UI Light" panose="020B0502040204020203" pitchFamily="34" charset="0"/>
                <a:cs typeface="Segoe UI Light" panose="020B0502040204020203" pitchFamily="34" charset="0"/>
              </a:rPr>
              <a:t>kacije</a:t>
            </a:r>
            <a:r>
              <a:rPr lang="en-CA" sz="2400" dirty="0">
                <a:latin typeface="Segoe UI Light" panose="020B0502040204020203" pitchFamily="34" charset="0"/>
                <a:cs typeface="Segoe UI Light" panose="020B0502040204020203" pitchFamily="34" charset="0"/>
              </a:rPr>
              <a:t> </a:t>
            </a:r>
            <a:r>
              <a:rPr lang="sr-Latn-RS" sz="2400" dirty="0">
                <a:latin typeface="Segoe UI Light" panose="020B0502040204020203" pitchFamily="34" charset="0"/>
                <a:cs typeface="Segoe UI Light" panose="020B0502040204020203" pitchFamily="34" charset="0"/>
              </a:rPr>
              <a:t>i</a:t>
            </a:r>
            <a:r>
              <a:rPr lang="en-CA" sz="2400" dirty="0">
                <a:latin typeface="Segoe UI Light" panose="020B0502040204020203" pitchFamily="34" charset="0"/>
                <a:cs typeface="Segoe UI Light" panose="020B0502040204020203" pitchFamily="34" charset="0"/>
              </a:rPr>
              <a:t> </a:t>
            </a:r>
            <a:r>
              <a:rPr lang="sr-Latn-RS" sz="2400" b="1" dirty="0" smtClean="0">
                <a:latin typeface="Segoe UI Light" panose="020B0502040204020203" pitchFamily="34" charset="0"/>
                <a:cs typeface="Segoe UI Light" panose="020B0502040204020203" pitchFamily="34" charset="0"/>
              </a:rPr>
              <a:t>preporuke </a:t>
            </a:r>
            <a:r>
              <a:rPr lang="sr-Latn-RS" sz="2400" dirty="0" smtClean="0">
                <a:latin typeface="Segoe UI Light" panose="020B0502040204020203" pitchFamily="34" charset="0"/>
                <a:cs typeface="Segoe UI Light" panose="020B0502040204020203" pitchFamily="34" charset="0"/>
              </a:rPr>
              <a:t>koje mogu da se produkuju na osnovu istraživanja. </a:t>
            </a:r>
            <a:r>
              <a:rPr lang="en-CA" sz="2400" dirty="0">
                <a:latin typeface="Segoe UI Light" panose="020B0502040204020203" pitchFamily="34" charset="0"/>
                <a:cs typeface="Segoe UI Light" panose="020B0502040204020203" pitchFamily="34" charset="0"/>
              </a:rPr>
              <a:t> </a:t>
            </a:r>
          </a:p>
          <a:p>
            <a:pPr marL="342900" indent="-342900">
              <a:buFont typeface="Arial" panose="020B0604020202020204" pitchFamily="34" charset="0"/>
              <a:buChar char="•"/>
            </a:pPr>
            <a:r>
              <a:rPr lang="en-CA" sz="2400" b="1" dirty="0" err="1" smtClean="0">
                <a:latin typeface="Segoe UI Light" panose="020B0502040204020203" pitchFamily="34" charset="0"/>
                <a:cs typeface="Segoe UI Light" panose="020B0502040204020203" pitchFamily="34" charset="0"/>
              </a:rPr>
              <a:t>Impli</a:t>
            </a:r>
            <a:r>
              <a:rPr lang="sr-Latn-RS" sz="2400" b="1" dirty="0" smtClean="0">
                <a:latin typeface="Segoe UI Light" panose="020B0502040204020203" pitchFamily="34" charset="0"/>
                <a:cs typeface="Segoe UI Light" panose="020B0502040204020203" pitchFamily="34" charset="0"/>
              </a:rPr>
              <a:t>kacije</a:t>
            </a:r>
            <a:r>
              <a:rPr lang="en-CA" sz="2400" b="1" dirty="0">
                <a:latin typeface="Segoe UI Light" panose="020B0502040204020203" pitchFamily="34" charset="0"/>
                <a:cs typeface="Segoe UI Light" panose="020B0502040204020203" pitchFamily="34" charset="0"/>
              </a:rPr>
              <a:t> </a:t>
            </a:r>
            <a:r>
              <a:rPr lang="sr-Latn-RS" sz="2400" dirty="0" smtClean="0">
                <a:latin typeface="Segoe UI Light" panose="020B0502040204020203" pitchFamily="34" charset="0"/>
                <a:cs typeface="Segoe UI Light" panose="020B0502040204020203" pitchFamily="34" charset="0"/>
              </a:rPr>
              <a:t>su efekti koji bi mogli da se dogode u budućnosti sa visokim stepenom verovatnoće. Navođenje implikacija je vrlo ubedljiv način da se prikažu potencijalne posledice određene politike (ili nepreduzimanja). </a:t>
            </a:r>
            <a:r>
              <a:rPr lang="en-CA" sz="2400" dirty="0" smtClean="0">
                <a:latin typeface="Segoe UI Light" panose="020B0502040204020203" pitchFamily="34" charset="0"/>
                <a:cs typeface="Segoe UI Light" panose="020B0502040204020203" pitchFamily="34" charset="0"/>
              </a:rPr>
              <a:t> </a:t>
            </a:r>
            <a:r>
              <a:rPr lang="en-CA" sz="2400" dirty="0">
                <a:latin typeface="Segoe UI Light" panose="020B0502040204020203" pitchFamily="34" charset="0"/>
                <a:cs typeface="Segoe UI Light" panose="020B0502040204020203" pitchFamily="34" charset="0"/>
              </a:rPr>
              <a:t/>
            </a:r>
            <a:br>
              <a:rPr lang="en-CA" sz="2400" dirty="0">
                <a:latin typeface="Segoe UI Light" panose="020B0502040204020203" pitchFamily="34" charset="0"/>
                <a:cs typeface="Segoe UI Light" panose="020B0502040204020203" pitchFamily="34" charset="0"/>
              </a:rPr>
            </a:br>
            <a:endParaRPr lang="en-CA" sz="2400" dirty="0">
              <a:latin typeface="Segoe UI Light" panose="020B0502040204020203" pitchFamily="34" charset="0"/>
              <a:cs typeface="Segoe UI Light" panose="020B0502040204020203" pitchFamily="34" charset="0"/>
            </a:endParaRPr>
          </a:p>
          <a:p>
            <a:pPr marL="342900" indent="-342900">
              <a:buFont typeface="Arial" panose="020B0604020202020204" pitchFamily="34" charset="0"/>
              <a:buChar char="•"/>
            </a:pPr>
            <a:r>
              <a:rPr lang="sr-Latn-RS" sz="2400" b="1" dirty="0" smtClean="0">
                <a:latin typeface="Segoe UI Light" panose="020B0502040204020203" pitchFamily="34" charset="0"/>
                <a:cs typeface="Segoe UI Light" panose="020B0502040204020203" pitchFamily="34" charset="0"/>
              </a:rPr>
              <a:t>Preporuke </a:t>
            </a:r>
            <a:r>
              <a:rPr lang="sr-Latn-RS" sz="2400" dirty="0" smtClean="0">
                <a:latin typeface="Segoe UI Light" panose="020B0502040204020203" pitchFamily="34" charset="0"/>
                <a:cs typeface="Segoe UI Light" panose="020B0502040204020203" pitchFamily="34" charset="0"/>
              </a:rPr>
              <a:t>prate implikacije. One moraju biti formulisane kao </a:t>
            </a:r>
            <a:r>
              <a:rPr lang="sr-Latn-RS" sz="2400" dirty="0" smtClean="0">
                <a:latin typeface="Segoe UI Light" panose="020B0502040204020203" pitchFamily="34" charset="0"/>
                <a:cs typeface="Segoe UI Light" panose="020B0502040204020203" pitchFamily="34" charset="0"/>
              </a:rPr>
              <a:t>kredibilni, relevantni </a:t>
            </a:r>
            <a:r>
              <a:rPr lang="sr-Latn-RS" sz="2400" dirty="0" smtClean="0">
                <a:latin typeface="Segoe UI Light" panose="020B0502040204020203" pitchFamily="34" charset="0"/>
                <a:cs typeface="Segoe UI Light" panose="020B0502040204020203" pitchFamily="34" charset="0"/>
              </a:rPr>
              <a:t>i precizni naredni koraci, kratkoročni i dugoročni. </a:t>
            </a:r>
            <a:r>
              <a:rPr lang="en-CA" sz="2400" dirty="0" smtClean="0">
                <a:latin typeface="Segoe UI Light" panose="020B0502040204020203" pitchFamily="34" charset="0"/>
                <a:cs typeface="Segoe UI Light" panose="020B0502040204020203" pitchFamily="34" charset="0"/>
              </a:rPr>
              <a:t> </a:t>
            </a:r>
            <a:endParaRPr lang="en-GB" sz="2400" dirty="0">
              <a:latin typeface="Segoe UI Light" panose="020B0502040204020203" pitchFamily="34" charset="0"/>
              <a:cs typeface="Segoe UI Light" panose="020B0502040204020203" pitchFamily="34" charset="0"/>
            </a:endParaRPr>
          </a:p>
        </p:txBody>
      </p:sp>
      <p:pic>
        <p:nvPicPr>
          <p:cNvPr id="5" name="Graphic 4" descr="Document">
            <a:extLst>
              <a:ext uri="{FF2B5EF4-FFF2-40B4-BE49-F238E27FC236}">
                <a16:creationId xmlns:a16="http://schemas.microsoft.com/office/drawing/2014/main" id="{4043E718-3723-4915-97E1-A20C02E2132A}"/>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397200" y="1143727"/>
            <a:ext cx="658800" cy="658800"/>
          </a:xfrm>
          <a:prstGeom prst="rect">
            <a:avLst/>
          </a:prstGeom>
        </p:spPr>
      </p:pic>
    </p:spTree>
    <p:extLst>
      <p:ext uri="{BB962C8B-B14F-4D97-AF65-F5344CB8AC3E}">
        <p14:creationId xmlns:p14="http://schemas.microsoft.com/office/powerpoint/2010/main" val="28024858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5808C7A-08C1-4E6C-9534-B9FACBA4EB39}"/>
              </a:ext>
            </a:extLst>
          </p:cNvPr>
          <p:cNvSpPr txBox="1"/>
          <p:nvPr/>
        </p:nvSpPr>
        <p:spPr>
          <a:xfrm>
            <a:off x="11353800" y="6176963"/>
            <a:ext cx="466898" cy="369332"/>
          </a:xfrm>
          <a:prstGeom prst="rect">
            <a:avLst/>
          </a:prstGeom>
          <a:noFill/>
        </p:spPr>
        <p:txBody>
          <a:bodyPr wrap="square" rtlCol="0">
            <a:spAutoFit/>
          </a:bodyPr>
          <a:lstStyle/>
          <a:p>
            <a:pPr algn="ctr"/>
            <a:fld id="{37E57362-E617-48CC-8331-764F0E861901}" type="slidenum">
              <a:rPr lang="en-CA" smtClean="0">
                <a:latin typeface="Segoe UI" panose="020B0502040204020203" pitchFamily="34" charset="0"/>
                <a:cs typeface="Segoe UI" panose="020B0502040204020203" pitchFamily="34" charset="0"/>
              </a:rPr>
              <a:t>23</a:t>
            </a:fld>
            <a:endParaRPr lang="en-CA" dirty="0">
              <a:latin typeface="Segoe UI" panose="020B0502040204020203" pitchFamily="34" charset="0"/>
              <a:cs typeface="Segoe UI" panose="020B0502040204020203" pitchFamily="34" charset="0"/>
            </a:endParaRPr>
          </a:p>
        </p:txBody>
      </p:sp>
      <p:sp>
        <p:nvSpPr>
          <p:cNvPr id="13" name="TextBox 12">
            <a:extLst>
              <a:ext uri="{FF2B5EF4-FFF2-40B4-BE49-F238E27FC236}">
                <a16:creationId xmlns:a16="http://schemas.microsoft.com/office/drawing/2014/main" id="{78DE3263-D9B8-4534-9A74-4083633711EF}"/>
              </a:ext>
            </a:extLst>
          </p:cNvPr>
          <p:cNvSpPr txBox="1"/>
          <p:nvPr/>
        </p:nvSpPr>
        <p:spPr>
          <a:xfrm>
            <a:off x="1056000" y="1236201"/>
            <a:ext cx="10080000" cy="523220"/>
          </a:xfrm>
          <a:prstGeom prst="rect">
            <a:avLst/>
          </a:prstGeom>
          <a:noFill/>
        </p:spPr>
        <p:txBody>
          <a:bodyPr wrap="square" rtlCol="0">
            <a:spAutoFit/>
          </a:bodyPr>
          <a:lstStyle/>
          <a:p>
            <a:r>
              <a:rPr lang="sr-Latn-RS" sz="2800" dirty="0" smtClean="0">
                <a:latin typeface="Segoe UI Light" panose="020B0502040204020203" pitchFamily="34" charset="0"/>
                <a:ea typeface="Segoe UI" panose="020B0502040204020203" pitchFamily="34" charset="0"/>
                <a:cs typeface="Segoe UI Light" panose="020B0502040204020203" pitchFamily="34" charset="0"/>
              </a:rPr>
              <a:t>Savet</a:t>
            </a:r>
            <a:endParaRPr lang="en-CA" sz="2800" dirty="0">
              <a:latin typeface="Segoe UI Light" panose="020B0502040204020203" pitchFamily="34" charset="0"/>
              <a:ea typeface="Segoe UI" panose="020B0502040204020203" pitchFamily="34" charset="0"/>
              <a:cs typeface="Segoe UI Light" panose="020B0502040204020203" pitchFamily="34" charset="0"/>
            </a:endParaRPr>
          </a:p>
        </p:txBody>
      </p:sp>
      <p:sp>
        <p:nvSpPr>
          <p:cNvPr id="14" name="Content Placeholder 2">
            <a:extLst>
              <a:ext uri="{FF2B5EF4-FFF2-40B4-BE49-F238E27FC236}">
                <a16:creationId xmlns:a16="http://schemas.microsoft.com/office/drawing/2014/main" id="{5D48B69E-6ACD-4702-85F2-B70C7F294EAA}"/>
              </a:ext>
            </a:extLst>
          </p:cNvPr>
          <p:cNvSpPr txBox="1">
            <a:spLocks/>
          </p:cNvSpPr>
          <p:nvPr/>
        </p:nvSpPr>
        <p:spPr>
          <a:xfrm>
            <a:off x="1056000" y="2731625"/>
            <a:ext cx="7092672" cy="3445338"/>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000" kern="1200" baseline="0">
                <a:solidFill>
                  <a:schemeClr val="tx1"/>
                </a:solidFill>
                <a:latin typeface="Segoe UI" panose="020B0502040204020203" pitchFamily="34" charset="0"/>
                <a:ea typeface="Segoe UI" panose="020B0502040204020203" pitchFamily="34" charset="0"/>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30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30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30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30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Wingdings" panose="05000000000000000000" pitchFamily="2" charset="2"/>
              <a:buChar char="q"/>
            </a:pPr>
            <a:r>
              <a:rPr lang="sr-Latn-RS" sz="2400" dirty="0" smtClean="0">
                <a:latin typeface="Segoe UI Light" panose="020B0502040204020203" pitchFamily="34" charset="0"/>
                <a:cs typeface="Segoe UI Light" panose="020B0502040204020203" pitchFamily="34" charset="0"/>
              </a:rPr>
              <a:t>Zaključci mogu se formulišu kao „</a:t>
            </a:r>
            <a:r>
              <a:rPr lang="sr-Latn-RS" sz="2400" dirty="0" smtClean="0">
                <a:latin typeface="Segoe UI Light" panose="020B0502040204020203" pitchFamily="34" charset="0"/>
                <a:cs typeface="Segoe UI Light" panose="020B0502040204020203" pitchFamily="34" charset="0"/>
              </a:rPr>
              <a:t>ogledalo</a:t>
            </a:r>
            <a:r>
              <a:rPr lang="sr-Latn-RS" sz="2400" dirty="0" smtClean="0">
                <a:latin typeface="Segoe UI Light" panose="020B0502040204020203" pitchFamily="34" charset="0"/>
                <a:cs typeface="Segoe UI Light" panose="020B0502040204020203" pitchFamily="34" charset="0"/>
              </a:rPr>
              <a:t>“ u odnosu na uvod: još jednom se izlažu argumenti, ali se ovoga puta naglasak stavlja na njihovu snagu</a:t>
            </a:r>
            <a:r>
              <a:rPr lang="en-CA" sz="2400" dirty="0" smtClean="0">
                <a:latin typeface="Segoe UI Light" panose="020B0502040204020203" pitchFamily="34" charset="0"/>
                <a:cs typeface="Segoe UI Light" panose="020B0502040204020203" pitchFamily="34" charset="0"/>
              </a:rPr>
              <a:t>.</a:t>
            </a:r>
            <a:endParaRPr lang="en-CA" sz="2400" dirty="0">
              <a:latin typeface="Segoe UI Light" panose="020B0502040204020203" pitchFamily="34" charset="0"/>
              <a:cs typeface="Segoe UI Light" panose="020B0502040204020203" pitchFamily="34" charset="0"/>
            </a:endParaRPr>
          </a:p>
          <a:p>
            <a:endParaRPr lang="en-CA" sz="2400" dirty="0">
              <a:latin typeface="Segoe UI Light" panose="020B0502040204020203" pitchFamily="34" charset="0"/>
              <a:cs typeface="Segoe UI Light" panose="020B0502040204020203" pitchFamily="34" charset="0"/>
            </a:endParaRPr>
          </a:p>
          <a:p>
            <a:pPr marL="342900" indent="-342900">
              <a:buFont typeface="Arial" panose="020B0604020202020204" pitchFamily="34" charset="0"/>
              <a:buChar char="•"/>
            </a:pPr>
            <a:endParaRPr lang="en-CA" sz="2400" dirty="0">
              <a:latin typeface="Segoe UI Light" panose="020B0502040204020203" pitchFamily="34" charset="0"/>
              <a:cs typeface="Segoe UI Light" panose="020B0502040204020203" pitchFamily="34" charset="0"/>
            </a:endParaRPr>
          </a:p>
          <a:p>
            <a:pPr marL="342900" indent="-342900">
              <a:buFont typeface="Wingdings" panose="05000000000000000000" pitchFamily="2" charset="2"/>
              <a:buChar char="q"/>
            </a:pPr>
            <a:endParaRPr lang="en-CA" sz="2400" dirty="0">
              <a:latin typeface="Segoe UI Light" panose="020B0502040204020203" pitchFamily="34" charset="0"/>
              <a:cs typeface="Segoe UI Light" panose="020B0502040204020203" pitchFamily="34" charset="0"/>
            </a:endParaRPr>
          </a:p>
          <a:p>
            <a:endParaRPr lang="en-CA" sz="2400" dirty="0">
              <a:latin typeface="Segoe UI Light" panose="020B0502040204020203" pitchFamily="34" charset="0"/>
              <a:cs typeface="Segoe UI Light" panose="020B0502040204020203" pitchFamily="34" charset="0"/>
            </a:endParaRPr>
          </a:p>
        </p:txBody>
      </p:sp>
      <p:pic>
        <p:nvPicPr>
          <p:cNvPr id="6" name="Graphic 5" descr="Checkmark">
            <a:extLst>
              <a:ext uri="{FF2B5EF4-FFF2-40B4-BE49-F238E27FC236}">
                <a16:creationId xmlns:a16="http://schemas.microsoft.com/office/drawing/2014/main" id="{805D4B96-3C68-4293-B3AF-9807CFC9A741}"/>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p:blipFill>
        <p:spPr>
          <a:xfrm>
            <a:off x="409669" y="1287211"/>
            <a:ext cx="421200" cy="421200"/>
          </a:xfrm>
          <a:prstGeom prst="rect">
            <a:avLst/>
          </a:prstGeom>
        </p:spPr>
      </p:pic>
      <p:sp>
        <p:nvSpPr>
          <p:cNvPr id="8" name="Content Placeholder 2">
            <a:extLst>
              <a:ext uri="{FF2B5EF4-FFF2-40B4-BE49-F238E27FC236}">
                <a16:creationId xmlns:a16="http://schemas.microsoft.com/office/drawing/2014/main" id="{EF5BC544-DE75-4936-8973-1E86D21E8231}"/>
              </a:ext>
            </a:extLst>
          </p:cNvPr>
          <p:cNvSpPr txBox="1">
            <a:spLocks/>
          </p:cNvSpPr>
          <p:nvPr/>
        </p:nvSpPr>
        <p:spPr>
          <a:xfrm>
            <a:off x="5036235" y="3587262"/>
            <a:ext cx="6457070" cy="2871319"/>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000" kern="1200" baseline="0">
                <a:solidFill>
                  <a:schemeClr val="tx1"/>
                </a:solidFill>
                <a:latin typeface="Segoe UI" panose="020B0502040204020203" pitchFamily="34" charset="0"/>
                <a:ea typeface="Segoe UI" panose="020B0502040204020203" pitchFamily="34" charset="0"/>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30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30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30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30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CA" sz="1600" dirty="0">
              <a:latin typeface="Segoe UI Light" panose="020B0502040204020203" pitchFamily="34" charset="0"/>
              <a:cs typeface="Segoe UI Light" panose="020B0502040204020203" pitchFamily="34" charset="0"/>
            </a:endParaRPr>
          </a:p>
        </p:txBody>
      </p:sp>
      <p:pic>
        <p:nvPicPr>
          <p:cNvPr id="3" name="Picture 2">
            <a:extLst>
              <a:ext uri="{FF2B5EF4-FFF2-40B4-BE49-F238E27FC236}">
                <a16:creationId xmlns:a16="http://schemas.microsoft.com/office/drawing/2014/main" id="{7C2C70EF-C443-411A-9A8B-6AA242340FA7}"/>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8264770" y="1497811"/>
            <a:ext cx="3331868" cy="433458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7751540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5808C7A-08C1-4E6C-9534-B9FACBA4EB39}"/>
              </a:ext>
            </a:extLst>
          </p:cNvPr>
          <p:cNvSpPr txBox="1"/>
          <p:nvPr/>
        </p:nvSpPr>
        <p:spPr>
          <a:xfrm>
            <a:off x="11353800" y="6176963"/>
            <a:ext cx="466898" cy="369332"/>
          </a:xfrm>
          <a:prstGeom prst="rect">
            <a:avLst/>
          </a:prstGeom>
          <a:noFill/>
        </p:spPr>
        <p:txBody>
          <a:bodyPr wrap="square" rtlCol="0">
            <a:spAutoFit/>
          </a:bodyPr>
          <a:lstStyle/>
          <a:p>
            <a:pPr algn="ctr"/>
            <a:fld id="{37E57362-E617-48CC-8331-764F0E861901}" type="slidenum">
              <a:rPr lang="en-CA" smtClean="0">
                <a:latin typeface="Segoe UI" panose="020B0502040204020203" pitchFamily="34" charset="0"/>
                <a:cs typeface="Segoe UI" panose="020B0502040204020203" pitchFamily="34" charset="0"/>
              </a:rPr>
              <a:t>24</a:t>
            </a:fld>
            <a:endParaRPr lang="en-CA" dirty="0">
              <a:latin typeface="Segoe UI" panose="020B0502040204020203" pitchFamily="34" charset="0"/>
              <a:cs typeface="Segoe UI" panose="020B0502040204020203" pitchFamily="34" charset="0"/>
            </a:endParaRPr>
          </a:p>
        </p:txBody>
      </p:sp>
      <p:sp>
        <p:nvSpPr>
          <p:cNvPr id="7" name="TextBox 6">
            <a:extLst>
              <a:ext uri="{FF2B5EF4-FFF2-40B4-BE49-F238E27FC236}">
                <a16:creationId xmlns:a16="http://schemas.microsoft.com/office/drawing/2014/main" id="{BCA5298B-BEB7-4CE2-8E74-F5B8EB4BF802}"/>
              </a:ext>
            </a:extLst>
          </p:cNvPr>
          <p:cNvSpPr txBox="1"/>
          <p:nvPr/>
        </p:nvSpPr>
        <p:spPr>
          <a:xfrm>
            <a:off x="1056000" y="1174646"/>
            <a:ext cx="10080000" cy="523220"/>
          </a:xfrm>
          <a:prstGeom prst="rect">
            <a:avLst/>
          </a:prstGeom>
          <a:noFill/>
        </p:spPr>
        <p:txBody>
          <a:bodyPr wrap="square" rtlCol="0">
            <a:spAutoFit/>
          </a:bodyPr>
          <a:lstStyle/>
          <a:p>
            <a:r>
              <a:rPr lang="sr-Latn-RS" sz="2800" dirty="0" smtClean="0">
                <a:latin typeface="Segoe UI Light" panose="020B0502040204020203" pitchFamily="34" charset="0"/>
                <a:ea typeface="Segoe UI" panose="020B0502040204020203" pitchFamily="34" charset="0"/>
                <a:cs typeface="Segoe UI Light" panose="020B0502040204020203" pitchFamily="34" charset="0"/>
              </a:rPr>
              <a:t>Dizajn</a:t>
            </a:r>
            <a:endParaRPr lang="en-CA" sz="2800" dirty="0">
              <a:latin typeface="Segoe UI Light" panose="020B0502040204020203" pitchFamily="34" charset="0"/>
              <a:ea typeface="Segoe UI" panose="020B0502040204020203" pitchFamily="34" charset="0"/>
              <a:cs typeface="Segoe UI Light" panose="020B0502040204020203" pitchFamily="34" charset="0"/>
            </a:endParaRPr>
          </a:p>
        </p:txBody>
      </p:sp>
      <p:sp>
        <p:nvSpPr>
          <p:cNvPr id="8" name="Content Placeholder 2">
            <a:extLst>
              <a:ext uri="{FF2B5EF4-FFF2-40B4-BE49-F238E27FC236}">
                <a16:creationId xmlns:a16="http://schemas.microsoft.com/office/drawing/2014/main" id="{7C45B45F-9EF1-4B73-9978-1CB750279014}"/>
              </a:ext>
            </a:extLst>
          </p:cNvPr>
          <p:cNvSpPr txBox="1">
            <a:spLocks/>
          </p:cNvSpPr>
          <p:nvPr/>
        </p:nvSpPr>
        <p:spPr>
          <a:xfrm>
            <a:off x="1056000" y="2248524"/>
            <a:ext cx="10080000" cy="3928439"/>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000" kern="1200" baseline="0">
                <a:solidFill>
                  <a:schemeClr val="tx1"/>
                </a:solidFill>
                <a:latin typeface="Segoe UI" panose="020B0502040204020203" pitchFamily="34" charset="0"/>
                <a:ea typeface="Segoe UI" panose="020B0502040204020203" pitchFamily="34" charset="0"/>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30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30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30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30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r-Latn-RS" sz="2400" dirty="0" smtClean="0">
                <a:latin typeface="Segoe UI Light" panose="020B0502040204020203" pitchFamily="34" charset="0"/>
                <a:cs typeface="Segoe UI Light" panose="020B0502040204020203" pitchFamily="34" charset="0"/>
              </a:rPr>
              <a:t>Veoma bitan </a:t>
            </a:r>
            <a:r>
              <a:rPr lang="sr-Latn-RS" sz="2400" dirty="0" smtClean="0">
                <a:latin typeface="Segoe UI Light" panose="020B0502040204020203" pitchFamily="34" charset="0"/>
                <a:cs typeface="Segoe UI Light" panose="020B0502040204020203" pitchFamily="34" charset="0"/>
              </a:rPr>
              <a:t>element, </a:t>
            </a:r>
            <a:r>
              <a:rPr lang="sr-Latn-RS" sz="2400" dirty="0" smtClean="0">
                <a:latin typeface="Segoe UI Light" panose="020B0502040204020203" pitchFamily="34" charset="0"/>
                <a:cs typeface="Segoe UI Light" panose="020B0502040204020203" pitchFamily="34" charset="0"/>
              </a:rPr>
              <a:t>jer u velikoj meri ima moć da privuče čitaoca</a:t>
            </a:r>
            <a:r>
              <a:rPr lang="en-CA" sz="2400" dirty="0" smtClean="0">
                <a:latin typeface="Segoe UI Light" panose="020B0502040204020203" pitchFamily="34" charset="0"/>
                <a:cs typeface="Segoe UI Light" panose="020B0502040204020203" pitchFamily="34" charset="0"/>
              </a:rPr>
              <a:t>.</a:t>
            </a:r>
            <a:r>
              <a:rPr lang="en-CA" sz="2400" dirty="0">
                <a:latin typeface="Segoe UI Light" panose="020B0502040204020203" pitchFamily="34" charset="0"/>
                <a:cs typeface="Segoe UI Light" panose="020B0502040204020203" pitchFamily="34" charset="0"/>
              </a:rPr>
              <a:t/>
            </a:r>
            <a:br>
              <a:rPr lang="en-CA" sz="2400" dirty="0">
                <a:latin typeface="Segoe UI Light" panose="020B0502040204020203" pitchFamily="34" charset="0"/>
                <a:cs typeface="Segoe UI Light" panose="020B0502040204020203" pitchFamily="34" charset="0"/>
              </a:rPr>
            </a:br>
            <a:endParaRPr lang="en-CA" sz="2400" dirty="0">
              <a:latin typeface="Segoe UI Light" panose="020B0502040204020203" pitchFamily="34" charset="0"/>
              <a:cs typeface="Segoe UI Light" panose="020B0502040204020203" pitchFamily="34" charset="0"/>
            </a:endParaRPr>
          </a:p>
          <a:p>
            <a:pPr marL="342900" indent="-342900">
              <a:buFont typeface="Arial" panose="020B0604020202020204" pitchFamily="34" charset="0"/>
              <a:buChar char="•"/>
            </a:pPr>
            <a:r>
              <a:rPr lang="sr-Latn-RS" sz="2400" dirty="0" smtClean="0">
                <a:latin typeface="Segoe UI Light" panose="020B0502040204020203" pitchFamily="34" charset="0"/>
                <a:cs typeface="Segoe UI Light" panose="020B0502040204020203" pitchFamily="34" charset="0"/>
              </a:rPr>
              <a:t>Naslovi i podnaslovi</a:t>
            </a:r>
            <a:endParaRPr lang="en-CA" sz="2400" dirty="0">
              <a:latin typeface="Segoe UI Light" panose="020B0502040204020203" pitchFamily="34" charset="0"/>
              <a:cs typeface="Segoe UI Light" panose="020B0502040204020203" pitchFamily="34" charset="0"/>
            </a:endParaRPr>
          </a:p>
          <a:p>
            <a:pPr marL="342900" indent="-342900">
              <a:buFont typeface="Arial" panose="020B0604020202020204" pitchFamily="34" charset="0"/>
              <a:buChar char="•"/>
            </a:pPr>
            <a:r>
              <a:rPr lang="sr-Latn-RS" sz="2400" dirty="0" smtClean="0">
                <a:latin typeface="Segoe UI Light" panose="020B0502040204020203" pitchFamily="34" charset="0"/>
                <a:cs typeface="Segoe UI Light" panose="020B0502040204020203" pitchFamily="34" charset="0"/>
              </a:rPr>
              <a:t>Grafikoni</a:t>
            </a:r>
            <a:endParaRPr lang="en-CA" sz="2400" dirty="0">
              <a:latin typeface="Segoe UI Light" panose="020B0502040204020203" pitchFamily="34" charset="0"/>
              <a:cs typeface="Segoe UI Light" panose="020B0502040204020203" pitchFamily="34" charset="0"/>
            </a:endParaRPr>
          </a:p>
          <a:p>
            <a:pPr marL="342900" indent="-342900">
              <a:buFont typeface="Arial" panose="020B0604020202020204" pitchFamily="34" charset="0"/>
              <a:buChar char="•"/>
            </a:pPr>
            <a:r>
              <a:rPr lang="sr-Latn-RS" sz="2400" dirty="0" smtClean="0">
                <a:latin typeface="Segoe UI Light" panose="020B0502040204020203" pitchFamily="34" charset="0"/>
                <a:cs typeface="Segoe UI Light" panose="020B0502040204020203" pitchFamily="34" charset="0"/>
              </a:rPr>
              <a:t>Tabele</a:t>
            </a:r>
            <a:endParaRPr lang="en-CA" sz="2400" dirty="0">
              <a:latin typeface="Segoe UI Light" panose="020B0502040204020203" pitchFamily="34" charset="0"/>
              <a:cs typeface="Segoe UI Light" panose="020B0502040204020203" pitchFamily="34" charset="0"/>
            </a:endParaRPr>
          </a:p>
          <a:p>
            <a:pPr marL="342900" indent="-342900">
              <a:buFont typeface="Arial" panose="020B0604020202020204" pitchFamily="34" charset="0"/>
              <a:buChar char="•"/>
            </a:pPr>
            <a:r>
              <a:rPr lang="sr-Latn-RS" sz="2400" dirty="0" smtClean="0">
                <a:latin typeface="Segoe UI Light" panose="020B0502040204020203" pitchFamily="34" charset="0"/>
                <a:cs typeface="Segoe UI Light" panose="020B0502040204020203" pitchFamily="34" charset="0"/>
              </a:rPr>
              <a:t>Liste</a:t>
            </a:r>
            <a:endParaRPr lang="en-CA" sz="2400" dirty="0">
              <a:latin typeface="Segoe UI Light" panose="020B0502040204020203" pitchFamily="34" charset="0"/>
              <a:cs typeface="Segoe UI Light" panose="020B0502040204020203" pitchFamily="34" charset="0"/>
            </a:endParaRPr>
          </a:p>
          <a:p>
            <a:pPr marL="457200" indent="-457200">
              <a:buFont typeface="Arial" panose="020B0604020202020204" pitchFamily="34" charset="0"/>
              <a:buChar char="•"/>
            </a:pPr>
            <a:endParaRPr lang="en-CA" sz="2400" dirty="0">
              <a:latin typeface="Segoe UI Light" panose="020B0502040204020203" pitchFamily="34" charset="0"/>
              <a:cs typeface="Segoe UI Light" panose="020B0502040204020203" pitchFamily="34" charset="0"/>
            </a:endParaRPr>
          </a:p>
        </p:txBody>
      </p:sp>
      <p:pic>
        <p:nvPicPr>
          <p:cNvPr id="9" name="Graphic 8" descr="Lightbulb and pencil">
            <a:extLst>
              <a:ext uri="{FF2B5EF4-FFF2-40B4-BE49-F238E27FC236}">
                <a16:creationId xmlns:a16="http://schemas.microsoft.com/office/drawing/2014/main" id="{46E623F6-DF6D-455B-B52D-F94BAD1AF2B1}"/>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397200" y="1162177"/>
            <a:ext cx="658800" cy="658800"/>
          </a:xfrm>
          <a:prstGeom prst="rect">
            <a:avLst/>
          </a:prstGeom>
        </p:spPr>
      </p:pic>
    </p:spTree>
    <p:extLst>
      <p:ext uri="{BB962C8B-B14F-4D97-AF65-F5344CB8AC3E}">
        <p14:creationId xmlns:p14="http://schemas.microsoft.com/office/powerpoint/2010/main" val="10806727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5808C7A-08C1-4E6C-9534-B9FACBA4EB39}"/>
              </a:ext>
            </a:extLst>
          </p:cNvPr>
          <p:cNvSpPr txBox="1"/>
          <p:nvPr/>
        </p:nvSpPr>
        <p:spPr>
          <a:xfrm>
            <a:off x="11353800" y="6176963"/>
            <a:ext cx="466898" cy="369332"/>
          </a:xfrm>
          <a:prstGeom prst="rect">
            <a:avLst/>
          </a:prstGeom>
          <a:noFill/>
        </p:spPr>
        <p:txBody>
          <a:bodyPr wrap="square" rtlCol="0">
            <a:spAutoFit/>
          </a:bodyPr>
          <a:lstStyle/>
          <a:p>
            <a:pPr algn="ctr"/>
            <a:fld id="{37E57362-E617-48CC-8331-764F0E861901}" type="slidenum">
              <a:rPr lang="en-CA" smtClean="0">
                <a:latin typeface="Segoe UI" panose="020B0502040204020203" pitchFamily="34" charset="0"/>
                <a:cs typeface="Segoe UI" panose="020B0502040204020203" pitchFamily="34" charset="0"/>
              </a:rPr>
              <a:t>25</a:t>
            </a:fld>
            <a:endParaRPr lang="en-CA" dirty="0">
              <a:latin typeface="Segoe UI" panose="020B0502040204020203" pitchFamily="34" charset="0"/>
              <a:cs typeface="Segoe UI" panose="020B0502040204020203" pitchFamily="34" charset="0"/>
            </a:endParaRPr>
          </a:p>
        </p:txBody>
      </p:sp>
      <p:sp>
        <p:nvSpPr>
          <p:cNvPr id="9" name="TextBox 8">
            <a:extLst>
              <a:ext uri="{FF2B5EF4-FFF2-40B4-BE49-F238E27FC236}">
                <a16:creationId xmlns:a16="http://schemas.microsoft.com/office/drawing/2014/main" id="{7FC93BAD-8D29-4916-A238-18F6CA6F6C3A}"/>
              </a:ext>
            </a:extLst>
          </p:cNvPr>
          <p:cNvSpPr txBox="1"/>
          <p:nvPr/>
        </p:nvSpPr>
        <p:spPr>
          <a:xfrm>
            <a:off x="1597306" y="1229967"/>
            <a:ext cx="9538694" cy="523220"/>
          </a:xfrm>
          <a:prstGeom prst="rect">
            <a:avLst/>
          </a:prstGeom>
          <a:noFill/>
        </p:spPr>
        <p:txBody>
          <a:bodyPr wrap="square" rtlCol="0">
            <a:spAutoFit/>
          </a:bodyPr>
          <a:lstStyle/>
          <a:p>
            <a:r>
              <a:rPr lang="sr-Latn-RS" sz="2800" dirty="0" smtClean="0">
                <a:solidFill>
                  <a:schemeClr val="accent5">
                    <a:lumMod val="75000"/>
                  </a:schemeClr>
                </a:solidFill>
                <a:latin typeface="Segoe UI Light" panose="020B0502040204020203" pitchFamily="34" charset="0"/>
                <a:ea typeface="Segoe UI" panose="020B0502040204020203" pitchFamily="34" charset="0"/>
                <a:cs typeface="Segoe UI Light" panose="020B0502040204020203" pitchFamily="34" charset="0"/>
              </a:rPr>
              <a:t>Naslovi i podnaslovi</a:t>
            </a:r>
            <a:endParaRPr lang="en-CA" sz="2800" dirty="0">
              <a:solidFill>
                <a:schemeClr val="accent5">
                  <a:lumMod val="75000"/>
                </a:schemeClr>
              </a:solidFill>
              <a:latin typeface="Segoe UI Light" panose="020B0502040204020203" pitchFamily="34" charset="0"/>
              <a:ea typeface="Segoe UI" panose="020B0502040204020203" pitchFamily="34" charset="0"/>
              <a:cs typeface="Segoe UI Light" panose="020B0502040204020203" pitchFamily="34" charset="0"/>
            </a:endParaRPr>
          </a:p>
        </p:txBody>
      </p:sp>
      <p:sp>
        <p:nvSpPr>
          <p:cNvPr id="10" name="Content Placeholder 2">
            <a:extLst>
              <a:ext uri="{FF2B5EF4-FFF2-40B4-BE49-F238E27FC236}">
                <a16:creationId xmlns:a16="http://schemas.microsoft.com/office/drawing/2014/main" id="{FC7F2F63-DBBF-4D25-A2D9-08D9CD6062AE}"/>
              </a:ext>
            </a:extLst>
          </p:cNvPr>
          <p:cNvSpPr txBox="1">
            <a:spLocks/>
          </p:cNvSpPr>
          <p:nvPr/>
        </p:nvSpPr>
        <p:spPr>
          <a:xfrm>
            <a:off x="1056000" y="2248524"/>
            <a:ext cx="10080000" cy="3928439"/>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000" kern="1200" baseline="0">
                <a:solidFill>
                  <a:schemeClr val="tx1"/>
                </a:solidFill>
                <a:latin typeface="Segoe UI" panose="020B0502040204020203" pitchFamily="34" charset="0"/>
                <a:ea typeface="Segoe UI" panose="020B0502040204020203" pitchFamily="34" charset="0"/>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30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30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30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30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Arial" panose="020B0604020202020204" pitchFamily="34" charset="0"/>
              <a:buChar char="•"/>
            </a:pPr>
            <a:r>
              <a:rPr lang="sr-Latn-RS" sz="2400" dirty="0" smtClean="0">
                <a:latin typeface="Segoe UI Light" panose="020B0502040204020203" pitchFamily="34" charset="0"/>
                <a:cs typeface="Segoe UI Light" panose="020B0502040204020203" pitchFamily="34" charset="0"/>
              </a:rPr>
              <a:t>Naslovi služe kao referentna tačka za privlačenje čitalaca</a:t>
            </a:r>
            <a:r>
              <a:rPr lang="en-CA" sz="2400" dirty="0" smtClean="0">
                <a:latin typeface="Segoe UI Light" panose="020B0502040204020203" pitchFamily="34" charset="0"/>
                <a:cs typeface="Segoe UI Light" panose="020B0502040204020203" pitchFamily="34" charset="0"/>
              </a:rPr>
              <a:t>.</a:t>
            </a:r>
            <a:endParaRPr lang="en-CA" sz="2400" dirty="0">
              <a:latin typeface="Segoe UI Light" panose="020B0502040204020203" pitchFamily="34" charset="0"/>
              <a:cs typeface="Segoe UI Light" panose="020B0502040204020203" pitchFamily="34" charset="0"/>
            </a:endParaRPr>
          </a:p>
          <a:p>
            <a:pPr marL="457200" indent="-457200">
              <a:buFont typeface="Arial" panose="020B0604020202020204" pitchFamily="34" charset="0"/>
              <a:buChar char="•"/>
            </a:pPr>
            <a:r>
              <a:rPr lang="sr-Latn-RS" sz="2400" dirty="0" smtClean="0">
                <a:latin typeface="Segoe UI Light" panose="020B0502040204020203" pitchFamily="34" charset="0"/>
                <a:cs typeface="Segoe UI Light" panose="020B0502040204020203" pitchFamily="34" charset="0"/>
              </a:rPr>
              <a:t>Isoristite podnaslove da biste razdvojili delove teksta i skrenuli pažnju čitaocu na glavnu poruku svakog odeljka. </a:t>
            </a:r>
          </a:p>
          <a:p>
            <a:pPr marL="457200" indent="-457200">
              <a:buFont typeface="Arial" panose="020B0604020202020204" pitchFamily="34" charset="0"/>
              <a:buChar char="•"/>
            </a:pPr>
            <a:r>
              <a:rPr lang="sr-Latn-RS" sz="2400" dirty="0" smtClean="0">
                <a:latin typeface="Segoe UI Light" panose="020B0502040204020203" pitchFamily="34" charset="0"/>
                <a:cs typeface="Segoe UI Light" panose="020B0502040204020203" pitchFamily="34" charset="0"/>
              </a:rPr>
              <a:t>Koristite glagole, tako su naslovi dinamičniji</a:t>
            </a:r>
            <a:r>
              <a:rPr lang="en-CA" sz="2400" dirty="0" smtClean="0">
                <a:latin typeface="Segoe UI Light" panose="020B0502040204020203" pitchFamily="34" charset="0"/>
                <a:cs typeface="Segoe UI Light" panose="020B0502040204020203" pitchFamily="34" charset="0"/>
              </a:rPr>
              <a:t>.</a:t>
            </a:r>
            <a:endParaRPr lang="en-CA" sz="2400" dirty="0">
              <a:latin typeface="Segoe UI Light" panose="020B0502040204020203" pitchFamily="34" charset="0"/>
              <a:cs typeface="Segoe UI Light" panose="020B0502040204020203" pitchFamily="34" charset="0"/>
            </a:endParaRPr>
          </a:p>
          <a:p>
            <a:pPr marL="457200" indent="-457200">
              <a:buFont typeface="Arial" panose="020B0604020202020204" pitchFamily="34" charset="0"/>
              <a:buChar char="•"/>
            </a:pPr>
            <a:r>
              <a:rPr lang="sr-Latn-RS" sz="2400" dirty="0" smtClean="0">
                <a:latin typeface="Segoe UI Light" panose="020B0502040204020203" pitchFamily="34" charset="0"/>
                <a:cs typeface="Segoe UI Light" panose="020B0502040204020203" pitchFamily="34" charset="0"/>
              </a:rPr>
              <a:t>Formulišite naslove u formi pitanja da probudite radoznalost kod čitaoca. </a:t>
            </a:r>
            <a:endParaRPr lang="en-CA" sz="2400" dirty="0">
              <a:latin typeface="Segoe UI Light" panose="020B0502040204020203" pitchFamily="34" charset="0"/>
              <a:cs typeface="Segoe UI Light" panose="020B0502040204020203" pitchFamily="34" charset="0"/>
            </a:endParaRPr>
          </a:p>
          <a:p>
            <a:pPr marL="457200" indent="-457200">
              <a:buFont typeface="Arial" panose="020B0604020202020204" pitchFamily="34" charset="0"/>
              <a:buChar char="•"/>
            </a:pPr>
            <a:r>
              <a:rPr lang="sr-Latn-RS" sz="2400" dirty="0" smtClean="0">
                <a:latin typeface="Segoe UI Light" panose="020B0502040204020203" pitchFamily="34" charset="0"/>
                <a:cs typeface="Segoe UI Light" panose="020B0502040204020203" pitchFamily="34" charset="0"/>
              </a:rPr>
              <a:t>Naslovi moraju da sadrže relevantne informacije, ali ne i da budu previše dugački </a:t>
            </a:r>
            <a:endParaRPr lang="en-CA" sz="2400" dirty="0">
              <a:latin typeface="Segoe UI Light" panose="020B0502040204020203" pitchFamily="34" charset="0"/>
              <a:cs typeface="Segoe UI Light" panose="020B0502040204020203" pitchFamily="34" charset="0"/>
            </a:endParaRPr>
          </a:p>
          <a:p>
            <a:endParaRPr lang="en-CA" sz="2400" dirty="0">
              <a:latin typeface="Segoe UI Light" panose="020B0502040204020203" pitchFamily="34" charset="0"/>
              <a:cs typeface="Segoe UI Light" panose="020B0502040204020203" pitchFamily="34" charset="0"/>
            </a:endParaRPr>
          </a:p>
          <a:p>
            <a:pPr marL="457200" indent="-457200">
              <a:buFont typeface="Arial" panose="020B0604020202020204" pitchFamily="34" charset="0"/>
              <a:buChar char="•"/>
            </a:pPr>
            <a:endParaRPr lang="en-CA" sz="2400" dirty="0">
              <a:latin typeface="Segoe UI Light" panose="020B0502040204020203" pitchFamily="34" charset="0"/>
              <a:cs typeface="Segoe UI Light" panose="020B0502040204020203" pitchFamily="34" charset="0"/>
            </a:endParaRPr>
          </a:p>
        </p:txBody>
      </p:sp>
      <p:pic>
        <p:nvPicPr>
          <p:cNvPr id="5" name="Graphic 4" descr="Lightbulb and pencil">
            <a:extLst>
              <a:ext uri="{FF2B5EF4-FFF2-40B4-BE49-F238E27FC236}">
                <a16:creationId xmlns:a16="http://schemas.microsoft.com/office/drawing/2014/main" id="{4FA79D87-1ECD-442A-9E04-0899E2AD832F}"/>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397200" y="1162177"/>
            <a:ext cx="658800" cy="658800"/>
          </a:xfrm>
          <a:prstGeom prst="rect">
            <a:avLst/>
          </a:prstGeom>
        </p:spPr>
      </p:pic>
    </p:spTree>
    <p:extLst>
      <p:ext uri="{BB962C8B-B14F-4D97-AF65-F5344CB8AC3E}">
        <p14:creationId xmlns:p14="http://schemas.microsoft.com/office/powerpoint/2010/main" val="42341254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5808C7A-08C1-4E6C-9534-B9FACBA4EB39}"/>
              </a:ext>
            </a:extLst>
          </p:cNvPr>
          <p:cNvSpPr txBox="1"/>
          <p:nvPr/>
        </p:nvSpPr>
        <p:spPr>
          <a:xfrm>
            <a:off x="11353800" y="6176963"/>
            <a:ext cx="466898" cy="369332"/>
          </a:xfrm>
          <a:prstGeom prst="rect">
            <a:avLst/>
          </a:prstGeom>
          <a:noFill/>
        </p:spPr>
        <p:txBody>
          <a:bodyPr wrap="square" rtlCol="0">
            <a:spAutoFit/>
          </a:bodyPr>
          <a:lstStyle/>
          <a:p>
            <a:pPr algn="ctr"/>
            <a:fld id="{37E57362-E617-48CC-8331-764F0E861901}" type="slidenum">
              <a:rPr lang="en-CA" smtClean="0">
                <a:latin typeface="Segoe UI" panose="020B0502040204020203" pitchFamily="34" charset="0"/>
                <a:cs typeface="Segoe UI" panose="020B0502040204020203" pitchFamily="34" charset="0"/>
              </a:rPr>
              <a:t>26</a:t>
            </a:fld>
            <a:endParaRPr lang="en-CA" dirty="0">
              <a:latin typeface="Segoe UI" panose="020B0502040204020203" pitchFamily="34" charset="0"/>
              <a:cs typeface="Segoe UI" panose="020B0502040204020203" pitchFamily="34" charset="0"/>
            </a:endParaRPr>
          </a:p>
        </p:txBody>
      </p:sp>
      <p:sp>
        <p:nvSpPr>
          <p:cNvPr id="10" name="TextBox 9">
            <a:extLst>
              <a:ext uri="{FF2B5EF4-FFF2-40B4-BE49-F238E27FC236}">
                <a16:creationId xmlns:a16="http://schemas.microsoft.com/office/drawing/2014/main" id="{F394542A-FFFC-46B8-A57F-A68E2FF30712}"/>
              </a:ext>
            </a:extLst>
          </p:cNvPr>
          <p:cNvSpPr txBox="1"/>
          <p:nvPr/>
        </p:nvSpPr>
        <p:spPr>
          <a:xfrm>
            <a:off x="1384992" y="1229967"/>
            <a:ext cx="9828061" cy="523220"/>
          </a:xfrm>
          <a:prstGeom prst="rect">
            <a:avLst/>
          </a:prstGeom>
          <a:noFill/>
        </p:spPr>
        <p:txBody>
          <a:bodyPr wrap="square" rtlCol="0">
            <a:spAutoFit/>
          </a:bodyPr>
          <a:lstStyle/>
          <a:p>
            <a:r>
              <a:rPr lang="sr-Latn-RS" sz="2800" dirty="0" smtClean="0">
                <a:solidFill>
                  <a:schemeClr val="accent5">
                    <a:lumMod val="75000"/>
                  </a:schemeClr>
                </a:solidFill>
                <a:latin typeface="Segoe UI Light" panose="020B0502040204020203" pitchFamily="34" charset="0"/>
                <a:ea typeface="Segoe UI" panose="020B0502040204020203" pitchFamily="34" charset="0"/>
                <a:cs typeface="Segoe UI Light" panose="020B0502040204020203" pitchFamily="34" charset="0"/>
              </a:rPr>
              <a:t>Zapisi na margini</a:t>
            </a:r>
            <a:endParaRPr lang="en-CA" sz="2800" dirty="0">
              <a:solidFill>
                <a:schemeClr val="accent5">
                  <a:lumMod val="75000"/>
                </a:schemeClr>
              </a:solidFill>
              <a:latin typeface="Segoe UI Light" panose="020B0502040204020203" pitchFamily="34" charset="0"/>
              <a:ea typeface="Segoe UI" panose="020B0502040204020203" pitchFamily="34" charset="0"/>
              <a:cs typeface="Segoe UI Light" panose="020B0502040204020203" pitchFamily="34" charset="0"/>
            </a:endParaRPr>
          </a:p>
        </p:txBody>
      </p:sp>
      <p:sp>
        <p:nvSpPr>
          <p:cNvPr id="13" name="Content Placeholder 2">
            <a:extLst>
              <a:ext uri="{FF2B5EF4-FFF2-40B4-BE49-F238E27FC236}">
                <a16:creationId xmlns:a16="http://schemas.microsoft.com/office/drawing/2014/main" id="{69DF02E7-F0B8-49E7-9D33-0C957E17947C}"/>
              </a:ext>
            </a:extLst>
          </p:cNvPr>
          <p:cNvSpPr txBox="1">
            <a:spLocks/>
          </p:cNvSpPr>
          <p:nvPr/>
        </p:nvSpPr>
        <p:spPr>
          <a:xfrm>
            <a:off x="1056000" y="2248524"/>
            <a:ext cx="8272884" cy="3928439"/>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000" kern="1200" baseline="0">
                <a:solidFill>
                  <a:schemeClr val="tx1"/>
                </a:solidFill>
                <a:latin typeface="Segoe UI" panose="020B0502040204020203" pitchFamily="34" charset="0"/>
                <a:ea typeface="Segoe UI" panose="020B0502040204020203" pitchFamily="34" charset="0"/>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30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30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30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30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r-Latn-RS" sz="2400" dirty="0" smtClean="0">
                <a:latin typeface="Segoe UI Light" panose="020B0502040204020203" pitchFamily="34" charset="0"/>
                <a:cs typeface="Segoe UI Light" panose="020B0502040204020203" pitchFamily="34" charset="0"/>
              </a:rPr>
              <a:t>Uvode čitaoca u dublju diskusiju i privlače pažnju</a:t>
            </a:r>
            <a:r>
              <a:rPr lang="en-CA" sz="2400" dirty="0" smtClean="0">
                <a:latin typeface="Segoe UI Light" panose="020B0502040204020203" pitchFamily="34" charset="0"/>
                <a:cs typeface="Segoe UI Light" panose="020B0502040204020203" pitchFamily="34" charset="0"/>
              </a:rPr>
              <a:t>.</a:t>
            </a:r>
            <a:r>
              <a:rPr lang="en-CA" sz="2400" dirty="0">
                <a:latin typeface="Segoe UI Light" panose="020B0502040204020203" pitchFamily="34" charset="0"/>
                <a:cs typeface="Segoe UI Light" panose="020B0502040204020203" pitchFamily="34" charset="0"/>
              </a:rPr>
              <a:t/>
            </a:r>
            <a:br>
              <a:rPr lang="en-CA" sz="2400" dirty="0">
                <a:latin typeface="Segoe UI Light" panose="020B0502040204020203" pitchFamily="34" charset="0"/>
                <a:cs typeface="Segoe UI Light" panose="020B0502040204020203" pitchFamily="34" charset="0"/>
              </a:rPr>
            </a:br>
            <a:r>
              <a:rPr lang="en-CA" sz="2400" dirty="0">
                <a:latin typeface="Segoe UI Light" panose="020B0502040204020203" pitchFamily="34" charset="0"/>
                <a:cs typeface="Segoe UI Light" panose="020B0502040204020203" pitchFamily="34" charset="0"/>
              </a:rPr>
              <a:t/>
            </a:r>
            <a:br>
              <a:rPr lang="en-CA" sz="2400" dirty="0">
                <a:latin typeface="Segoe UI Light" panose="020B0502040204020203" pitchFamily="34" charset="0"/>
                <a:cs typeface="Segoe UI Light" panose="020B0502040204020203" pitchFamily="34" charset="0"/>
              </a:rPr>
            </a:br>
            <a:r>
              <a:rPr lang="sr-Latn-RS" sz="2400" dirty="0" smtClean="0">
                <a:latin typeface="Segoe UI Light" panose="020B0502040204020203" pitchFamily="34" charset="0"/>
                <a:cs typeface="Segoe UI Light" panose="020B0502040204020203" pitchFamily="34" charset="0"/>
              </a:rPr>
              <a:t>Prave vizuelni prekid i čine dokument preglednijim i čitljivijim. Ako ih koristite, oni bi trebalo da budu: </a:t>
            </a:r>
            <a:endParaRPr lang="en-CA" sz="2400" dirty="0">
              <a:latin typeface="Segoe UI Light" panose="020B0502040204020203" pitchFamily="34" charset="0"/>
              <a:cs typeface="Segoe UI Light" panose="020B0502040204020203" pitchFamily="34" charset="0"/>
            </a:endParaRPr>
          </a:p>
          <a:p>
            <a:pPr marL="457200" indent="-457200">
              <a:buFont typeface="Arial" panose="020B0604020202020204" pitchFamily="34" charset="0"/>
              <a:buChar char="•"/>
            </a:pPr>
            <a:r>
              <a:rPr lang="sr-Latn-RS" sz="2400" dirty="0" smtClean="0">
                <a:latin typeface="Segoe UI Light" panose="020B0502040204020203" pitchFamily="34" charset="0"/>
                <a:cs typeface="Segoe UI Light" panose="020B0502040204020203" pitchFamily="34" charset="0"/>
              </a:rPr>
              <a:t>kratki</a:t>
            </a:r>
          </a:p>
          <a:p>
            <a:pPr marL="457200" indent="-457200">
              <a:buFont typeface="Arial" panose="020B0604020202020204" pitchFamily="34" charset="0"/>
              <a:buChar char="•"/>
            </a:pPr>
            <a:r>
              <a:rPr lang="sr-Latn-RS" sz="2400" dirty="0" smtClean="0">
                <a:latin typeface="Segoe UI Light" panose="020B0502040204020203" pitchFamily="34" charset="0"/>
                <a:cs typeface="Segoe UI Light" panose="020B0502040204020203" pitchFamily="34" charset="0"/>
              </a:rPr>
              <a:t>deskriptivni</a:t>
            </a:r>
            <a:endParaRPr lang="en-CA" sz="2400" dirty="0">
              <a:latin typeface="Segoe UI Light" panose="020B0502040204020203" pitchFamily="34" charset="0"/>
              <a:cs typeface="Segoe UI Light" panose="020B0502040204020203" pitchFamily="34" charset="0"/>
            </a:endParaRPr>
          </a:p>
          <a:p>
            <a:pPr marL="457200" indent="-457200">
              <a:buFont typeface="Arial" panose="020B0604020202020204" pitchFamily="34" charset="0"/>
              <a:buChar char="•"/>
            </a:pPr>
            <a:r>
              <a:rPr lang="sr-Latn-RS" sz="2400" dirty="0" smtClean="0">
                <a:latin typeface="Segoe UI Light" panose="020B0502040204020203" pitchFamily="34" charset="0"/>
                <a:cs typeface="Segoe UI Light" panose="020B0502040204020203" pitchFamily="34" charset="0"/>
              </a:rPr>
              <a:t>angažovani</a:t>
            </a:r>
            <a:endParaRPr lang="en-CA" sz="2400" dirty="0">
              <a:latin typeface="Segoe UI Light" panose="020B0502040204020203" pitchFamily="34" charset="0"/>
              <a:cs typeface="Segoe UI Light" panose="020B0502040204020203" pitchFamily="34" charset="0"/>
            </a:endParaRPr>
          </a:p>
          <a:p>
            <a:pPr marL="457200" indent="-457200">
              <a:buFont typeface="Arial" panose="020B0604020202020204" pitchFamily="34" charset="0"/>
              <a:buChar char="•"/>
            </a:pPr>
            <a:r>
              <a:rPr lang="sr-Latn-RS" sz="2400" dirty="0" smtClean="0">
                <a:latin typeface="Segoe UI Light" panose="020B0502040204020203" pitchFamily="34" charset="0"/>
                <a:cs typeface="Segoe UI Light" panose="020B0502040204020203" pitchFamily="34" charset="0"/>
              </a:rPr>
              <a:t>orijentisani na aktivnost</a:t>
            </a:r>
            <a:endParaRPr lang="en-CA" sz="2400" dirty="0">
              <a:latin typeface="Segoe UI Light" panose="020B0502040204020203" pitchFamily="34" charset="0"/>
              <a:cs typeface="Segoe UI Light" panose="020B0502040204020203" pitchFamily="34" charset="0"/>
            </a:endParaRPr>
          </a:p>
        </p:txBody>
      </p:sp>
      <p:pic>
        <p:nvPicPr>
          <p:cNvPr id="5" name="Graphic 4" descr="Lightbulb and pencil">
            <a:extLst>
              <a:ext uri="{FF2B5EF4-FFF2-40B4-BE49-F238E27FC236}">
                <a16:creationId xmlns:a16="http://schemas.microsoft.com/office/drawing/2014/main" id="{F2C22276-0A03-4379-AA05-13B97069506B}"/>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397200" y="1162177"/>
            <a:ext cx="658800" cy="658800"/>
          </a:xfrm>
          <a:prstGeom prst="rect">
            <a:avLst/>
          </a:prstGeom>
        </p:spPr>
      </p:pic>
      <p:pic>
        <p:nvPicPr>
          <p:cNvPr id="2" name="Picture 1">
            <a:extLst>
              <a:ext uri="{FF2B5EF4-FFF2-40B4-BE49-F238E27FC236}">
                <a16:creationId xmlns:a16="http://schemas.microsoft.com/office/drawing/2014/main" id="{0C660F6A-D58D-40A2-8DFB-5C8CEC78B149}"/>
              </a:ext>
            </a:extLst>
          </p:cNvPr>
          <p:cNvPicPr>
            <a:picLocks noChangeAspect="1"/>
          </p:cNvPicPr>
          <p:nvPr/>
        </p:nvPicPr>
        <p:blipFill rotWithShape="1">
          <a:blip r:embed="rId5"/>
          <a:srcRect l="60234" t="30009" r="26048" b="21013"/>
          <a:stretch/>
        </p:blipFill>
        <p:spPr>
          <a:xfrm>
            <a:off x="9469630" y="2248524"/>
            <a:ext cx="1743423" cy="349960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441591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5808C7A-08C1-4E6C-9534-B9FACBA4EB39}"/>
              </a:ext>
            </a:extLst>
          </p:cNvPr>
          <p:cNvSpPr txBox="1"/>
          <p:nvPr/>
        </p:nvSpPr>
        <p:spPr>
          <a:xfrm>
            <a:off x="11353800" y="6176963"/>
            <a:ext cx="466898" cy="369332"/>
          </a:xfrm>
          <a:prstGeom prst="rect">
            <a:avLst/>
          </a:prstGeom>
          <a:noFill/>
        </p:spPr>
        <p:txBody>
          <a:bodyPr wrap="square" rtlCol="0">
            <a:spAutoFit/>
          </a:bodyPr>
          <a:lstStyle/>
          <a:p>
            <a:pPr algn="ctr"/>
            <a:fld id="{37E57362-E617-48CC-8331-764F0E861901}" type="slidenum">
              <a:rPr lang="en-CA" smtClean="0">
                <a:latin typeface="Segoe UI" panose="020B0502040204020203" pitchFamily="34" charset="0"/>
                <a:cs typeface="Segoe UI" panose="020B0502040204020203" pitchFamily="34" charset="0"/>
              </a:rPr>
              <a:t>27</a:t>
            </a:fld>
            <a:endParaRPr lang="en-CA" dirty="0">
              <a:latin typeface="Segoe UI" panose="020B0502040204020203" pitchFamily="34" charset="0"/>
              <a:cs typeface="Segoe UI" panose="020B0502040204020203" pitchFamily="34" charset="0"/>
            </a:endParaRPr>
          </a:p>
        </p:txBody>
      </p:sp>
      <p:sp>
        <p:nvSpPr>
          <p:cNvPr id="9" name="TextBox 8">
            <a:extLst>
              <a:ext uri="{FF2B5EF4-FFF2-40B4-BE49-F238E27FC236}">
                <a16:creationId xmlns:a16="http://schemas.microsoft.com/office/drawing/2014/main" id="{82469E1D-F8E9-47B4-BD65-DBC85F6F41E2}"/>
              </a:ext>
            </a:extLst>
          </p:cNvPr>
          <p:cNvSpPr txBox="1"/>
          <p:nvPr/>
        </p:nvSpPr>
        <p:spPr>
          <a:xfrm>
            <a:off x="1388962" y="1162177"/>
            <a:ext cx="9747038" cy="523220"/>
          </a:xfrm>
          <a:prstGeom prst="rect">
            <a:avLst/>
          </a:prstGeom>
          <a:noFill/>
        </p:spPr>
        <p:txBody>
          <a:bodyPr wrap="square" rtlCol="0">
            <a:spAutoFit/>
          </a:bodyPr>
          <a:lstStyle/>
          <a:p>
            <a:r>
              <a:rPr lang="en-CA" sz="2800" dirty="0" smtClean="0">
                <a:solidFill>
                  <a:schemeClr val="accent5">
                    <a:lumMod val="75000"/>
                  </a:schemeClr>
                </a:solidFill>
                <a:latin typeface="Segoe UI Light" panose="020B0502040204020203" pitchFamily="34" charset="0"/>
                <a:ea typeface="Segoe UI" panose="020B0502040204020203" pitchFamily="34" charset="0"/>
                <a:cs typeface="Segoe UI Light" panose="020B0502040204020203" pitchFamily="34" charset="0"/>
              </a:rPr>
              <a:t>List</a:t>
            </a:r>
            <a:r>
              <a:rPr lang="sr-Latn-RS" sz="2800" dirty="0" smtClean="0">
                <a:solidFill>
                  <a:schemeClr val="accent5">
                    <a:lumMod val="75000"/>
                  </a:schemeClr>
                </a:solidFill>
                <a:latin typeface="Segoe UI Light" panose="020B0502040204020203" pitchFamily="34" charset="0"/>
                <a:ea typeface="Segoe UI" panose="020B0502040204020203" pitchFamily="34" charset="0"/>
                <a:cs typeface="Segoe UI Light" panose="020B0502040204020203" pitchFamily="34" charset="0"/>
              </a:rPr>
              <a:t>e</a:t>
            </a:r>
            <a:endParaRPr lang="en-CA" sz="2800" dirty="0">
              <a:solidFill>
                <a:schemeClr val="accent5">
                  <a:lumMod val="75000"/>
                </a:schemeClr>
              </a:solidFill>
              <a:latin typeface="Segoe UI Light" panose="020B0502040204020203" pitchFamily="34" charset="0"/>
              <a:ea typeface="Segoe UI" panose="020B0502040204020203" pitchFamily="34" charset="0"/>
              <a:cs typeface="Segoe UI Light" panose="020B0502040204020203" pitchFamily="34" charset="0"/>
            </a:endParaRPr>
          </a:p>
        </p:txBody>
      </p:sp>
      <p:sp>
        <p:nvSpPr>
          <p:cNvPr id="10" name="Content Placeholder 2">
            <a:extLst>
              <a:ext uri="{FF2B5EF4-FFF2-40B4-BE49-F238E27FC236}">
                <a16:creationId xmlns:a16="http://schemas.microsoft.com/office/drawing/2014/main" id="{10B2FA64-51A7-443C-8054-86FAD4E379CC}"/>
              </a:ext>
            </a:extLst>
          </p:cNvPr>
          <p:cNvSpPr txBox="1">
            <a:spLocks/>
          </p:cNvSpPr>
          <p:nvPr/>
        </p:nvSpPr>
        <p:spPr>
          <a:xfrm>
            <a:off x="1056000" y="2248524"/>
            <a:ext cx="10080000" cy="3928439"/>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000" kern="1200" baseline="0">
                <a:solidFill>
                  <a:schemeClr val="tx1"/>
                </a:solidFill>
                <a:latin typeface="Segoe UI" panose="020B0502040204020203" pitchFamily="34" charset="0"/>
                <a:ea typeface="Segoe UI" panose="020B0502040204020203" pitchFamily="34" charset="0"/>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30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30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30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30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r-Latn-RS" sz="2400" dirty="0" smtClean="0">
                <a:latin typeface="Segoe UI Light" panose="020B0502040204020203" pitchFamily="34" charset="0"/>
                <a:cs typeface="Segoe UI Light" panose="020B0502040204020203" pitchFamily="34" charset="0"/>
              </a:rPr>
              <a:t>Mogu da budu efektivan i vizuelno zanimljiv način da se sadržaj pojednostavi i učini preglednijim. </a:t>
            </a:r>
            <a:r>
              <a:rPr lang="en-CA" sz="2400" dirty="0" smtClean="0">
                <a:latin typeface="Segoe UI Light" panose="020B0502040204020203" pitchFamily="34" charset="0"/>
                <a:cs typeface="Segoe UI Light" panose="020B0502040204020203" pitchFamily="34" charset="0"/>
              </a:rPr>
              <a:t> </a:t>
            </a:r>
            <a:r>
              <a:rPr lang="en-CA" sz="2400" dirty="0">
                <a:latin typeface="Segoe UI Light" panose="020B0502040204020203" pitchFamily="34" charset="0"/>
                <a:cs typeface="Segoe UI Light" panose="020B0502040204020203" pitchFamily="34" charset="0"/>
              </a:rPr>
              <a:t/>
            </a:r>
            <a:br>
              <a:rPr lang="en-CA" sz="2400" dirty="0">
                <a:latin typeface="Segoe UI Light" panose="020B0502040204020203" pitchFamily="34" charset="0"/>
                <a:cs typeface="Segoe UI Light" panose="020B0502040204020203" pitchFamily="34" charset="0"/>
              </a:rPr>
            </a:br>
            <a:endParaRPr lang="en-CA" sz="2400" dirty="0">
              <a:latin typeface="Segoe UI Light" panose="020B0502040204020203" pitchFamily="34" charset="0"/>
              <a:cs typeface="Segoe UI Light" panose="020B0502040204020203" pitchFamily="34" charset="0"/>
            </a:endParaRPr>
          </a:p>
          <a:p>
            <a:pPr marL="457200" indent="-457200">
              <a:buFont typeface="Arial" panose="020B0604020202020204" pitchFamily="34" charset="0"/>
              <a:buChar char="•"/>
            </a:pPr>
            <a:r>
              <a:rPr lang="sr-Latn-RS" sz="2400" dirty="0" smtClean="0">
                <a:latin typeface="Segoe UI Light" panose="020B0502040204020203" pitchFamily="34" charset="0"/>
                <a:cs typeface="Segoe UI Light" panose="020B0502040204020203" pitchFamily="34" charset="0"/>
              </a:rPr>
              <a:t>Ne bi trebalo da budu duže od 5 do 7 bulita. </a:t>
            </a:r>
            <a:endParaRPr lang="en-CA" sz="2400" dirty="0">
              <a:latin typeface="Segoe UI Light" panose="020B0502040204020203" pitchFamily="34" charset="0"/>
              <a:cs typeface="Segoe UI Light" panose="020B0502040204020203" pitchFamily="34" charset="0"/>
            </a:endParaRPr>
          </a:p>
          <a:p>
            <a:pPr marL="457200" indent="-457200">
              <a:buFont typeface="Arial" panose="020B0604020202020204" pitchFamily="34" charset="0"/>
              <a:buChar char="•"/>
            </a:pPr>
            <a:r>
              <a:rPr lang="sr-Latn-RS" sz="2400" dirty="0" smtClean="0">
                <a:latin typeface="Segoe UI Light" panose="020B0502040204020203" pitchFamily="34" charset="0"/>
                <a:cs typeface="Segoe UI Light" panose="020B0502040204020203" pitchFamily="34" charset="0"/>
              </a:rPr>
              <a:t>Svaki bulit treba da iskaže kompletnu misao (mogu da stoje samostalno). </a:t>
            </a:r>
            <a:endParaRPr lang="en-CA" sz="2400" dirty="0">
              <a:latin typeface="Segoe UI Light" panose="020B0502040204020203" pitchFamily="34" charset="0"/>
              <a:cs typeface="Segoe UI Light" panose="020B0502040204020203" pitchFamily="34" charset="0"/>
            </a:endParaRPr>
          </a:p>
          <a:p>
            <a:pPr marL="457200" indent="-457200">
              <a:buFont typeface="Arial" panose="020B0604020202020204" pitchFamily="34" charset="0"/>
              <a:buChar char="•"/>
            </a:pPr>
            <a:r>
              <a:rPr lang="sr-Latn-RS" sz="2400" dirty="0" smtClean="0">
                <a:latin typeface="Segoe UI Light" panose="020B0502040204020203" pitchFamily="34" charset="0"/>
                <a:cs typeface="Segoe UI Light" panose="020B0502040204020203" pitchFamily="34" charset="0"/>
              </a:rPr>
              <a:t>Izbegavajte bulite koji imaju samo jednu ili dve reči. </a:t>
            </a:r>
            <a:endParaRPr lang="en-CA" sz="2400" dirty="0">
              <a:latin typeface="Segoe UI Light" panose="020B0502040204020203" pitchFamily="34" charset="0"/>
              <a:cs typeface="Segoe UI Light" panose="020B0502040204020203" pitchFamily="34" charset="0"/>
            </a:endParaRPr>
          </a:p>
          <a:p>
            <a:pPr marL="457200" indent="-457200">
              <a:buFont typeface="Arial" panose="020B0604020202020204" pitchFamily="34" charset="0"/>
              <a:buChar char="•"/>
            </a:pPr>
            <a:endParaRPr lang="en-CA" sz="2400" dirty="0">
              <a:latin typeface="Segoe UI Light" panose="020B0502040204020203" pitchFamily="34" charset="0"/>
              <a:cs typeface="Segoe UI Light" panose="020B0502040204020203" pitchFamily="34" charset="0"/>
            </a:endParaRPr>
          </a:p>
        </p:txBody>
      </p:sp>
      <p:pic>
        <p:nvPicPr>
          <p:cNvPr id="5" name="Graphic 4" descr="Lightbulb and pencil">
            <a:extLst>
              <a:ext uri="{FF2B5EF4-FFF2-40B4-BE49-F238E27FC236}">
                <a16:creationId xmlns:a16="http://schemas.microsoft.com/office/drawing/2014/main" id="{B4F6AAAA-431B-4098-9223-E21627220E1F}"/>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397200" y="1162177"/>
            <a:ext cx="658800" cy="658800"/>
          </a:xfrm>
          <a:prstGeom prst="rect">
            <a:avLst/>
          </a:prstGeom>
        </p:spPr>
      </p:pic>
    </p:spTree>
    <p:extLst>
      <p:ext uri="{BB962C8B-B14F-4D97-AF65-F5344CB8AC3E}">
        <p14:creationId xmlns:p14="http://schemas.microsoft.com/office/powerpoint/2010/main" val="3436054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5808C7A-08C1-4E6C-9534-B9FACBA4EB39}"/>
              </a:ext>
            </a:extLst>
          </p:cNvPr>
          <p:cNvSpPr txBox="1"/>
          <p:nvPr/>
        </p:nvSpPr>
        <p:spPr>
          <a:xfrm>
            <a:off x="11353800" y="6176963"/>
            <a:ext cx="466898" cy="369332"/>
          </a:xfrm>
          <a:prstGeom prst="rect">
            <a:avLst/>
          </a:prstGeom>
          <a:noFill/>
        </p:spPr>
        <p:txBody>
          <a:bodyPr wrap="square" rtlCol="0">
            <a:spAutoFit/>
          </a:bodyPr>
          <a:lstStyle/>
          <a:p>
            <a:pPr algn="ctr"/>
            <a:fld id="{37E57362-E617-48CC-8331-764F0E861901}" type="slidenum">
              <a:rPr lang="en-CA" smtClean="0">
                <a:latin typeface="Segoe UI" panose="020B0502040204020203" pitchFamily="34" charset="0"/>
                <a:cs typeface="Segoe UI" panose="020B0502040204020203" pitchFamily="34" charset="0"/>
              </a:rPr>
              <a:t>28</a:t>
            </a:fld>
            <a:endParaRPr lang="en-CA" dirty="0">
              <a:latin typeface="Segoe UI" panose="020B0502040204020203" pitchFamily="34" charset="0"/>
              <a:cs typeface="Segoe UI" panose="020B0502040204020203" pitchFamily="34" charset="0"/>
            </a:endParaRPr>
          </a:p>
        </p:txBody>
      </p:sp>
      <p:sp>
        <p:nvSpPr>
          <p:cNvPr id="9" name="TextBox 8">
            <a:extLst>
              <a:ext uri="{FF2B5EF4-FFF2-40B4-BE49-F238E27FC236}">
                <a16:creationId xmlns:a16="http://schemas.microsoft.com/office/drawing/2014/main" id="{C33D9C46-7969-4853-81C3-4006DF31D37C}"/>
              </a:ext>
            </a:extLst>
          </p:cNvPr>
          <p:cNvSpPr txBox="1"/>
          <p:nvPr/>
        </p:nvSpPr>
        <p:spPr>
          <a:xfrm>
            <a:off x="1056000" y="1174646"/>
            <a:ext cx="10080000" cy="523220"/>
          </a:xfrm>
          <a:prstGeom prst="rect">
            <a:avLst/>
          </a:prstGeom>
          <a:noFill/>
        </p:spPr>
        <p:txBody>
          <a:bodyPr wrap="square" rtlCol="0">
            <a:spAutoFit/>
          </a:bodyPr>
          <a:lstStyle/>
          <a:p>
            <a:r>
              <a:rPr lang="sr-Latn-RS" sz="2800" dirty="0" smtClean="0">
                <a:latin typeface="Segoe UI Light" panose="020B0502040204020203" pitchFamily="34" charset="0"/>
                <a:ea typeface="Segoe UI" panose="020B0502040204020203" pitchFamily="34" charset="0"/>
                <a:cs typeface="Segoe UI Light" panose="020B0502040204020203" pitchFamily="34" charset="0"/>
              </a:rPr>
              <a:t>  </a:t>
            </a:r>
            <a:r>
              <a:rPr lang="sr-Latn-RS" sz="2800" dirty="0" smtClean="0">
                <a:solidFill>
                  <a:schemeClr val="accent5">
                    <a:lumMod val="75000"/>
                  </a:schemeClr>
                </a:solidFill>
                <a:latin typeface="Segoe UI Light" panose="020B0502040204020203" pitchFamily="34" charset="0"/>
                <a:ea typeface="Segoe UI" panose="020B0502040204020203" pitchFamily="34" charset="0"/>
                <a:cs typeface="Segoe UI Light" panose="020B0502040204020203" pitchFamily="34" charset="0"/>
              </a:rPr>
              <a:t>Grafikoni</a:t>
            </a:r>
            <a:endParaRPr lang="en-CA" sz="2800" dirty="0">
              <a:solidFill>
                <a:schemeClr val="accent5">
                  <a:lumMod val="75000"/>
                </a:schemeClr>
              </a:solidFill>
              <a:latin typeface="Segoe UI Light" panose="020B0502040204020203" pitchFamily="34" charset="0"/>
              <a:ea typeface="Segoe UI" panose="020B0502040204020203" pitchFamily="34" charset="0"/>
              <a:cs typeface="Segoe UI Light" panose="020B0502040204020203" pitchFamily="34" charset="0"/>
            </a:endParaRPr>
          </a:p>
        </p:txBody>
      </p:sp>
      <p:sp>
        <p:nvSpPr>
          <p:cNvPr id="10" name="Content Placeholder 2">
            <a:extLst>
              <a:ext uri="{FF2B5EF4-FFF2-40B4-BE49-F238E27FC236}">
                <a16:creationId xmlns:a16="http://schemas.microsoft.com/office/drawing/2014/main" id="{C5EB6229-5FC0-4F1E-966E-04E09AC6C014}"/>
              </a:ext>
            </a:extLst>
          </p:cNvPr>
          <p:cNvSpPr txBox="1">
            <a:spLocks/>
          </p:cNvSpPr>
          <p:nvPr/>
        </p:nvSpPr>
        <p:spPr>
          <a:xfrm>
            <a:off x="1055999" y="2248524"/>
            <a:ext cx="8492037" cy="3928439"/>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000" kern="1200" baseline="0">
                <a:solidFill>
                  <a:schemeClr val="tx1"/>
                </a:solidFill>
                <a:latin typeface="Segoe UI" panose="020B0502040204020203" pitchFamily="34" charset="0"/>
                <a:ea typeface="Segoe UI" panose="020B0502040204020203" pitchFamily="34" charset="0"/>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30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30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30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30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r-Latn-RS" sz="2400" dirty="0" smtClean="0">
                <a:latin typeface="Segoe UI Light" panose="020B0502040204020203" pitchFamily="34" charset="0"/>
                <a:cs typeface="Segoe UI Light" panose="020B0502040204020203" pitchFamily="34" charset="0"/>
              </a:rPr>
              <a:t>Nedvosmisleno najbolji način da dokument bude upečatljiv, privlačan i informativan. Svaki grafikon mora da ima smisao, svaki mora da pomogne da se iskažu i ilustruju argumenti. </a:t>
            </a:r>
            <a:r>
              <a:rPr lang="en-CA" sz="2400" dirty="0">
                <a:latin typeface="Segoe UI Light" panose="020B0502040204020203" pitchFamily="34" charset="0"/>
                <a:cs typeface="Segoe UI Light" panose="020B0502040204020203" pitchFamily="34" charset="0"/>
              </a:rPr>
              <a:t/>
            </a:r>
            <a:br>
              <a:rPr lang="en-CA" sz="2400" dirty="0">
                <a:latin typeface="Segoe UI Light" panose="020B0502040204020203" pitchFamily="34" charset="0"/>
                <a:cs typeface="Segoe UI Light" panose="020B0502040204020203" pitchFamily="34" charset="0"/>
              </a:rPr>
            </a:br>
            <a:endParaRPr lang="en-CA" sz="2400" dirty="0">
              <a:latin typeface="Segoe UI Light" panose="020B0502040204020203" pitchFamily="34" charset="0"/>
              <a:cs typeface="Segoe UI Light" panose="020B0502040204020203" pitchFamily="34" charset="0"/>
            </a:endParaRPr>
          </a:p>
          <a:p>
            <a:pPr marL="342900" indent="-342900">
              <a:buFont typeface="Arial" panose="020B0604020202020204" pitchFamily="34" charset="0"/>
              <a:buChar char="•"/>
            </a:pPr>
            <a:r>
              <a:rPr lang="sr-Latn-RS" sz="2400" dirty="0" smtClean="0">
                <a:latin typeface="Segoe UI Light" panose="020B0502040204020203" pitchFamily="34" charset="0"/>
                <a:cs typeface="Segoe UI Light" panose="020B0502040204020203" pitchFamily="34" charset="0"/>
              </a:rPr>
              <a:t>Uključite citate i fotografije, opet sa istom namerom. </a:t>
            </a:r>
            <a:endParaRPr lang="en-CA" sz="2400" dirty="0">
              <a:latin typeface="Segoe UI Light" panose="020B0502040204020203" pitchFamily="34" charset="0"/>
              <a:cs typeface="Segoe UI Light" panose="020B0502040204020203" pitchFamily="34" charset="0"/>
            </a:endParaRPr>
          </a:p>
          <a:p>
            <a:pPr marL="457200" indent="-457200">
              <a:buFont typeface="Arial" panose="020B0604020202020204" pitchFamily="34" charset="0"/>
              <a:buChar char="•"/>
            </a:pPr>
            <a:endParaRPr lang="en-CA" sz="2400" dirty="0">
              <a:latin typeface="Segoe UI Light" panose="020B0502040204020203" pitchFamily="34" charset="0"/>
              <a:cs typeface="Segoe UI Light" panose="020B0502040204020203" pitchFamily="34" charset="0"/>
            </a:endParaRPr>
          </a:p>
        </p:txBody>
      </p:sp>
      <p:pic>
        <p:nvPicPr>
          <p:cNvPr id="5" name="Graphic 4" descr="Lightbulb and pencil">
            <a:extLst>
              <a:ext uri="{FF2B5EF4-FFF2-40B4-BE49-F238E27FC236}">
                <a16:creationId xmlns:a16="http://schemas.microsoft.com/office/drawing/2014/main" id="{4C0BF437-CFE7-4031-8A61-2593B3993073}"/>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397200" y="1162177"/>
            <a:ext cx="658800" cy="658800"/>
          </a:xfrm>
          <a:prstGeom prst="rect">
            <a:avLst/>
          </a:prstGeom>
        </p:spPr>
      </p:pic>
      <p:pic>
        <p:nvPicPr>
          <p:cNvPr id="7" name="Picture 6">
            <a:extLst>
              <a:ext uri="{FF2B5EF4-FFF2-40B4-BE49-F238E27FC236}">
                <a16:creationId xmlns:a16="http://schemas.microsoft.com/office/drawing/2014/main" id="{0DE01A22-BA65-48DF-BC63-B489A603F578}"/>
              </a:ext>
            </a:extLst>
          </p:cNvPr>
          <p:cNvPicPr>
            <a:picLocks noChangeAspect="1"/>
          </p:cNvPicPr>
          <p:nvPr/>
        </p:nvPicPr>
        <p:blipFill rotWithShape="1">
          <a:blip r:embed="rId5"/>
          <a:srcRect l="49046" t="28825" r="28489" b="40975"/>
          <a:stretch/>
        </p:blipFill>
        <p:spPr>
          <a:xfrm rot="21068031">
            <a:off x="8261821" y="4178912"/>
            <a:ext cx="2572429" cy="1944288"/>
          </a:xfrm>
          <a:prstGeom prst="rect">
            <a:avLst/>
          </a:prstGeom>
          <a:ln>
            <a:noFill/>
          </a:ln>
          <a:effectLst>
            <a:outerShdw blurRad="292100" dist="139700" dir="2700000" algn="tl" rotWithShape="0">
              <a:srgbClr val="333333">
                <a:alpha val="65000"/>
              </a:srgbClr>
            </a:outerShdw>
          </a:effectLst>
        </p:spPr>
      </p:pic>
      <p:pic>
        <p:nvPicPr>
          <p:cNvPr id="6" name="Picture 5">
            <a:extLst>
              <a:ext uri="{FF2B5EF4-FFF2-40B4-BE49-F238E27FC236}">
                <a16:creationId xmlns:a16="http://schemas.microsoft.com/office/drawing/2014/main" id="{DE89663E-33E4-4B06-ADD0-629486B79260}"/>
              </a:ext>
            </a:extLst>
          </p:cNvPr>
          <p:cNvPicPr>
            <a:picLocks noChangeAspect="1"/>
          </p:cNvPicPr>
          <p:nvPr/>
        </p:nvPicPr>
        <p:blipFill rotWithShape="1">
          <a:blip r:embed="rId6"/>
          <a:srcRect l="25640" t="46509" r="51511" b="12540"/>
          <a:stretch/>
        </p:blipFill>
        <p:spPr>
          <a:xfrm rot="1055113">
            <a:off x="9927995" y="2372437"/>
            <a:ext cx="2289712" cy="230719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9114456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5808C7A-08C1-4E6C-9534-B9FACBA4EB39}"/>
              </a:ext>
            </a:extLst>
          </p:cNvPr>
          <p:cNvSpPr txBox="1"/>
          <p:nvPr/>
        </p:nvSpPr>
        <p:spPr>
          <a:xfrm>
            <a:off x="11353800" y="6176963"/>
            <a:ext cx="466898" cy="369332"/>
          </a:xfrm>
          <a:prstGeom prst="rect">
            <a:avLst/>
          </a:prstGeom>
          <a:noFill/>
        </p:spPr>
        <p:txBody>
          <a:bodyPr wrap="square" rtlCol="0">
            <a:spAutoFit/>
          </a:bodyPr>
          <a:lstStyle/>
          <a:p>
            <a:pPr algn="ctr"/>
            <a:fld id="{37E57362-E617-48CC-8331-764F0E861901}" type="slidenum">
              <a:rPr lang="en-CA" smtClean="0">
                <a:latin typeface="Segoe UI" panose="020B0502040204020203" pitchFamily="34" charset="0"/>
                <a:cs typeface="Segoe UI" panose="020B0502040204020203" pitchFamily="34" charset="0"/>
              </a:rPr>
              <a:t>29</a:t>
            </a:fld>
            <a:endParaRPr lang="en-CA" dirty="0">
              <a:latin typeface="Segoe UI" panose="020B0502040204020203" pitchFamily="34" charset="0"/>
              <a:cs typeface="Segoe UI" panose="020B0502040204020203" pitchFamily="34" charset="0"/>
            </a:endParaRPr>
          </a:p>
        </p:txBody>
      </p:sp>
      <p:sp>
        <p:nvSpPr>
          <p:cNvPr id="9" name="TextBox 8">
            <a:extLst>
              <a:ext uri="{FF2B5EF4-FFF2-40B4-BE49-F238E27FC236}">
                <a16:creationId xmlns:a16="http://schemas.microsoft.com/office/drawing/2014/main" id="{9629A5A1-234C-4E2B-821F-C38A42E46679}"/>
              </a:ext>
            </a:extLst>
          </p:cNvPr>
          <p:cNvSpPr txBox="1"/>
          <p:nvPr/>
        </p:nvSpPr>
        <p:spPr>
          <a:xfrm>
            <a:off x="1342662" y="1174646"/>
            <a:ext cx="9793337" cy="523220"/>
          </a:xfrm>
          <a:prstGeom prst="rect">
            <a:avLst/>
          </a:prstGeom>
          <a:noFill/>
        </p:spPr>
        <p:txBody>
          <a:bodyPr wrap="square" rtlCol="0">
            <a:spAutoFit/>
          </a:bodyPr>
          <a:lstStyle/>
          <a:p>
            <a:r>
              <a:rPr lang="sr-Latn-RS" sz="2800" dirty="0" smtClean="0">
                <a:solidFill>
                  <a:schemeClr val="accent5">
                    <a:lumMod val="75000"/>
                  </a:schemeClr>
                </a:solidFill>
                <a:latin typeface="Segoe UI Light" panose="020B0502040204020203" pitchFamily="34" charset="0"/>
                <a:ea typeface="Segoe UI" panose="020B0502040204020203" pitchFamily="34" charset="0"/>
                <a:cs typeface="Segoe UI Light" panose="020B0502040204020203" pitchFamily="34" charset="0"/>
              </a:rPr>
              <a:t>Poslednja revizija</a:t>
            </a:r>
            <a:endParaRPr lang="en-CA" sz="2800" dirty="0">
              <a:solidFill>
                <a:schemeClr val="accent5">
                  <a:lumMod val="75000"/>
                </a:schemeClr>
              </a:solidFill>
              <a:latin typeface="Segoe UI Light" panose="020B0502040204020203" pitchFamily="34" charset="0"/>
              <a:ea typeface="Segoe UI" panose="020B0502040204020203" pitchFamily="34" charset="0"/>
              <a:cs typeface="Segoe UI Light" panose="020B0502040204020203" pitchFamily="34" charset="0"/>
            </a:endParaRPr>
          </a:p>
        </p:txBody>
      </p:sp>
      <p:sp>
        <p:nvSpPr>
          <p:cNvPr id="10" name="Content Placeholder 2">
            <a:extLst>
              <a:ext uri="{FF2B5EF4-FFF2-40B4-BE49-F238E27FC236}">
                <a16:creationId xmlns:a16="http://schemas.microsoft.com/office/drawing/2014/main" id="{8CB8C1EB-1C58-477E-94EE-E55B73BAED4F}"/>
              </a:ext>
            </a:extLst>
          </p:cNvPr>
          <p:cNvSpPr txBox="1">
            <a:spLocks/>
          </p:cNvSpPr>
          <p:nvPr/>
        </p:nvSpPr>
        <p:spPr>
          <a:xfrm>
            <a:off x="1056000" y="2248524"/>
            <a:ext cx="10080000" cy="3928439"/>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000" kern="1200" baseline="0">
                <a:solidFill>
                  <a:schemeClr val="tx1"/>
                </a:solidFill>
                <a:latin typeface="Segoe UI" panose="020B0502040204020203" pitchFamily="34" charset="0"/>
                <a:ea typeface="Segoe UI" panose="020B0502040204020203" pitchFamily="34" charset="0"/>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30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30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30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30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r-Latn-RS" sz="2400" dirty="0" smtClean="0">
                <a:latin typeface="Segoe UI Light" panose="020B0502040204020203" pitchFamily="34" charset="0"/>
                <a:cs typeface="Segoe UI Light" panose="020B0502040204020203" pitchFamily="34" charset="0"/>
              </a:rPr>
              <a:t>Razmislite još jednom o svrsi, publici, sadržaju i strukturi. </a:t>
            </a:r>
          </a:p>
          <a:p>
            <a:r>
              <a:rPr lang="sr-Latn-RS" sz="2400" dirty="0" smtClean="0">
                <a:latin typeface="Segoe UI Light" panose="020B0502040204020203" pitchFamily="34" charset="0"/>
                <a:cs typeface="Segoe UI Light" panose="020B0502040204020203" pitchFamily="34" charset="0"/>
              </a:rPr>
              <a:t>Testirajte svoje rešenje:</a:t>
            </a:r>
            <a:endParaRPr lang="en-CA" sz="2400" dirty="0">
              <a:latin typeface="Segoe UI Light" panose="020B0502040204020203" pitchFamily="34" charset="0"/>
              <a:cs typeface="Segoe UI Light" panose="020B0502040204020203" pitchFamily="34" charset="0"/>
            </a:endParaRPr>
          </a:p>
          <a:p>
            <a:pPr marL="342900" indent="-342900">
              <a:buFont typeface="Arial" panose="020B0604020202020204" pitchFamily="34" charset="0"/>
              <a:buChar char="•"/>
            </a:pPr>
            <a:r>
              <a:rPr lang="sr-Latn-RS" sz="2400" dirty="0" smtClean="0">
                <a:latin typeface="Segoe UI Light" panose="020B0502040204020203" pitchFamily="34" charset="0"/>
                <a:cs typeface="Segoe UI Light" panose="020B0502040204020203" pitchFamily="34" charset="0"/>
              </a:rPr>
              <a:t>Pokušajte da u 20-30 sec objasnite </a:t>
            </a:r>
            <a:r>
              <a:rPr lang="sr-Latn-RS" sz="2400" dirty="0" smtClean="0">
                <a:latin typeface="Segoe UI Light" panose="020B0502040204020203" pitchFamily="34" charset="0"/>
                <a:cs typeface="Segoe UI Light" panose="020B0502040204020203" pitchFamily="34" charset="0"/>
              </a:rPr>
              <a:t>(nekome, stvarnom ili imaginarnom) o </a:t>
            </a:r>
            <a:r>
              <a:rPr lang="sr-Latn-RS" sz="2400" dirty="0" smtClean="0">
                <a:latin typeface="Segoe UI Light" panose="020B0502040204020203" pitchFamily="34" charset="0"/>
                <a:cs typeface="Segoe UI Light" panose="020B0502040204020203" pitchFamily="34" charset="0"/>
              </a:rPr>
              <a:t>čemu se radi. </a:t>
            </a:r>
            <a:endParaRPr lang="en-CA" sz="2400" dirty="0">
              <a:latin typeface="Segoe UI Light" panose="020B0502040204020203" pitchFamily="34" charset="0"/>
              <a:cs typeface="Segoe UI Light" panose="020B0502040204020203" pitchFamily="34" charset="0"/>
            </a:endParaRPr>
          </a:p>
          <a:p>
            <a:pPr marL="342900" indent="-342900">
              <a:buFont typeface="Arial" panose="020B0604020202020204" pitchFamily="34" charset="0"/>
              <a:buChar char="•"/>
            </a:pPr>
            <a:r>
              <a:rPr lang="sr-Latn-RS" sz="2400" dirty="0" smtClean="0">
                <a:latin typeface="Segoe UI Light" panose="020B0502040204020203" pitchFamily="34" charset="0"/>
                <a:cs typeface="Segoe UI Light" panose="020B0502040204020203" pitchFamily="34" charset="0"/>
              </a:rPr>
              <a:t>Pogledajte jezik koji ste koristili: zamenite sve kolokvijalne izraze, statističke termine, tehničke termine, uskostručne... </a:t>
            </a:r>
            <a:endParaRPr lang="en-CA" sz="2400" dirty="0">
              <a:latin typeface="Segoe UI Light" panose="020B0502040204020203" pitchFamily="34" charset="0"/>
              <a:cs typeface="Segoe UI Light" panose="020B0502040204020203" pitchFamily="34" charset="0"/>
            </a:endParaRPr>
          </a:p>
          <a:p>
            <a:pPr marL="342900" indent="-342900">
              <a:buFont typeface="Arial" panose="020B0604020202020204" pitchFamily="34" charset="0"/>
              <a:buChar char="•"/>
            </a:pPr>
            <a:r>
              <a:rPr lang="sr-Latn-RS" sz="2400" dirty="0" smtClean="0">
                <a:latin typeface="Segoe UI Light" panose="020B0502040204020203" pitchFamily="34" charset="0"/>
                <a:cs typeface="Segoe UI Light" panose="020B0502040204020203" pitchFamily="34" charset="0"/>
              </a:rPr>
              <a:t>Zamolite „naivnog subjekta“ da pročita dokument i da vam fb. </a:t>
            </a:r>
            <a:endParaRPr lang="en-CA" sz="2400" dirty="0">
              <a:latin typeface="Segoe UI Light" panose="020B0502040204020203" pitchFamily="34" charset="0"/>
              <a:cs typeface="Segoe UI Light" panose="020B0502040204020203" pitchFamily="34" charset="0"/>
            </a:endParaRPr>
          </a:p>
          <a:p>
            <a:pPr marL="457200" indent="-457200">
              <a:buFont typeface="Arial" panose="020B0604020202020204" pitchFamily="34" charset="0"/>
              <a:buChar char="•"/>
            </a:pPr>
            <a:endParaRPr lang="en-CA" sz="2400" dirty="0">
              <a:latin typeface="Segoe UI Light" panose="020B0502040204020203" pitchFamily="34" charset="0"/>
              <a:cs typeface="Segoe UI Light" panose="020B0502040204020203" pitchFamily="34" charset="0"/>
            </a:endParaRPr>
          </a:p>
        </p:txBody>
      </p:sp>
      <p:pic>
        <p:nvPicPr>
          <p:cNvPr id="11" name="Graphic 10" descr="Line arrow Rotate left">
            <a:extLst>
              <a:ext uri="{FF2B5EF4-FFF2-40B4-BE49-F238E27FC236}">
                <a16:creationId xmlns:a16="http://schemas.microsoft.com/office/drawing/2014/main" id="{5F5DB663-A795-4EC9-8C7D-B55A9AF6E763}"/>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rot="10800000">
            <a:off x="397200" y="1220561"/>
            <a:ext cx="658800" cy="658800"/>
          </a:xfrm>
          <a:prstGeom prst="rect">
            <a:avLst/>
          </a:prstGeom>
        </p:spPr>
      </p:pic>
      <p:pic>
        <p:nvPicPr>
          <p:cNvPr id="12" name="Graphic 11" descr="Pencil">
            <a:extLst>
              <a:ext uri="{FF2B5EF4-FFF2-40B4-BE49-F238E27FC236}">
                <a16:creationId xmlns:a16="http://schemas.microsoft.com/office/drawing/2014/main" id="{3920D8BC-4E77-4B50-928F-51358CE38DB0}"/>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p:blipFill>
        <p:spPr>
          <a:xfrm>
            <a:off x="576580" y="1219616"/>
            <a:ext cx="360000" cy="360000"/>
          </a:xfrm>
          <a:prstGeom prst="rect">
            <a:avLst/>
          </a:prstGeom>
        </p:spPr>
      </p:pic>
    </p:spTree>
    <p:extLst>
      <p:ext uri="{BB962C8B-B14F-4D97-AF65-F5344CB8AC3E}">
        <p14:creationId xmlns:p14="http://schemas.microsoft.com/office/powerpoint/2010/main" val="2375645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94179" y="1827596"/>
            <a:ext cx="7840129" cy="4551369"/>
          </a:xfrm>
        </p:spPr>
        <p:txBody>
          <a:bodyPr>
            <a:normAutofit/>
          </a:bodyPr>
          <a:lstStyle/>
          <a:p>
            <a:pPr marL="0" indent="0">
              <a:lnSpc>
                <a:spcPct val="100000"/>
              </a:lnSpc>
              <a:spcAft>
                <a:spcPts val="1000"/>
              </a:spcAft>
              <a:buNone/>
            </a:pPr>
            <a:endParaRPr lang="sr-Latn-RS" sz="1100" dirty="0" smtClean="0">
              <a:solidFill>
                <a:schemeClr val="accent1">
                  <a:lumMod val="50000"/>
                </a:schemeClr>
              </a:solidFill>
              <a:latin typeface="Segoe UI Light" panose="020B0502040204020203" pitchFamily="34" charset="0"/>
              <a:cs typeface="Segoe UI Light" panose="020B0502040204020203" pitchFamily="34" charset="0"/>
            </a:endParaRPr>
          </a:p>
          <a:p>
            <a:pPr marL="0" indent="0">
              <a:lnSpc>
                <a:spcPct val="100000"/>
              </a:lnSpc>
              <a:spcAft>
                <a:spcPts val="1000"/>
              </a:spcAft>
              <a:buNone/>
            </a:pPr>
            <a:r>
              <a:rPr lang="sr-Latn-RS" sz="2400" dirty="0" smtClean="0">
                <a:solidFill>
                  <a:schemeClr val="accent1">
                    <a:lumMod val="50000"/>
                  </a:schemeClr>
                </a:solidFill>
                <a:latin typeface="Segoe UI Light" panose="020B0502040204020203" pitchFamily="34" charset="0"/>
                <a:cs typeface="Segoe UI Light" panose="020B0502040204020203" pitchFamily="34" charset="0"/>
              </a:rPr>
              <a:t>Planiranje</a:t>
            </a:r>
            <a:endParaRPr lang="en-CA" sz="2400" dirty="0">
              <a:solidFill>
                <a:schemeClr val="accent1">
                  <a:lumMod val="50000"/>
                </a:schemeClr>
              </a:solidFill>
              <a:latin typeface="Segoe UI Light" panose="020B0502040204020203" pitchFamily="34" charset="0"/>
              <a:cs typeface="Segoe UI Light" panose="020B0502040204020203" pitchFamily="34" charset="0"/>
            </a:endParaRPr>
          </a:p>
          <a:p>
            <a:pPr marL="0" indent="0">
              <a:lnSpc>
                <a:spcPct val="100000"/>
              </a:lnSpc>
              <a:spcAft>
                <a:spcPts val="1000"/>
              </a:spcAft>
              <a:buNone/>
            </a:pPr>
            <a:endParaRPr lang="sr-Latn-RS" sz="1100" dirty="0" smtClean="0">
              <a:solidFill>
                <a:schemeClr val="accent5">
                  <a:lumMod val="75000"/>
                </a:schemeClr>
              </a:solidFill>
              <a:latin typeface="Segoe UI Light" panose="020B0502040204020203" pitchFamily="34" charset="0"/>
              <a:cs typeface="Segoe UI Light" panose="020B0502040204020203" pitchFamily="34" charset="0"/>
            </a:endParaRPr>
          </a:p>
          <a:p>
            <a:pPr marL="0" indent="0">
              <a:lnSpc>
                <a:spcPct val="100000"/>
              </a:lnSpc>
              <a:spcAft>
                <a:spcPts val="1000"/>
              </a:spcAft>
              <a:buNone/>
            </a:pPr>
            <a:r>
              <a:rPr lang="sr-Latn-RS" sz="2400" dirty="0" smtClean="0">
                <a:solidFill>
                  <a:schemeClr val="accent5">
                    <a:lumMod val="75000"/>
                  </a:schemeClr>
                </a:solidFill>
                <a:latin typeface="Segoe UI Light" panose="020B0502040204020203" pitchFamily="34" charset="0"/>
                <a:cs typeface="Segoe UI Light" panose="020B0502040204020203" pitchFamily="34" charset="0"/>
              </a:rPr>
              <a:t>Struktura, template</a:t>
            </a:r>
          </a:p>
          <a:p>
            <a:pPr>
              <a:lnSpc>
                <a:spcPct val="100000"/>
              </a:lnSpc>
            </a:pPr>
            <a:endParaRPr lang="sr-Latn-RS" sz="1100" dirty="0" smtClean="0">
              <a:solidFill>
                <a:schemeClr val="accent5">
                  <a:lumMod val="75000"/>
                </a:schemeClr>
              </a:solidFill>
              <a:latin typeface="Segoe UI Light" panose="020B0502040204020203" pitchFamily="34" charset="0"/>
              <a:cs typeface="Segoe UI Light" panose="020B0502040204020203" pitchFamily="34" charset="0"/>
            </a:endParaRPr>
          </a:p>
          <a:p>
            <a:pPr>
              <a:lnSpc>
                <a:spcPct val="100000"/>
              </a:lnSpc>
            </a:pPr>
            <a:r>
              <a:rPr lang="sr-Latn-RS" sz="2400" dirty="0" smtClean="0">
                <a:solidFill>
                  <a:schemeClr val="accent5">
                    <a:lumMod val="75000"/>
                  </a:schemeClr>
                </a:solidFill>
                <a:latin typeface="Segoe UI Light" panose="020B0502040204020203" pitchFamily="34" charset="0"/>
                <a:cs typeface="Segoe UI Light" panose="020B0502040204020203" pitchFamily="34" charset="0"/>
              </a:rPr>
              <a:t>Diskusija/analiza </a:t>
            </a:r>
            <a:r>
              <a:rPr lang="sr-Latn-RS" sz="2400" dirty="0">
                <a:solidFill>
                  <a:schemeClr val="accent5">
                    <a:lumMod val="75000"/>
                  </a:schemeClr>
                </a:solidFill>
                <a:latin typeface="Segoe UI Light" panose="020B0502040204020203" pitchFamily="34" charset="0"/>
                <a:cs typeface="Segoe UI Light" panose="020B0502040204020203" pitchFamily="34" charset="0"/>
              </a:rPr>
              <a:t>istraživačkih nalaza</a:t>
            </a:r>
            <a:endParaRPr lang="en-CA" sz="2400" dirty="0">
              <a:solidFill>
                <a:schemeClr val="accent5">
                  <a:lumMod val="75000"/>
                </a:schemeClr>
              </a:solidFill>
              <a:latin typeface="Segoe UI Light" panose="020B0502040204020203" pitchFamily="34" charset="0"/>
              <a:cs typeface="Segoe UI Light" panose="020B0502040204020203" pitchFamily="34" charset="0"/>
            </a:endParaRPr>
          </a:p>
          <a:p>
            <a:pPr marL="0" indent="0">
              <a:lnSpc>
                <a:spcPct val="100000"/>
              </a:lnSpc>
              <a:spcAft>
                <a:spcPts val="1000"/>
              </a:spcAft>
              <a:buNone/>
            </a:pPr>
            <a:endParaRPr lang="sr-Latn-RS" sz="2400" dirty="0" smtClean="0">
              <a:solidFill>
                <a:schemeClr val="accent5">
                  <a:lumMod val="75000"/>
                </a:schemeClr>
              </a:solidFill>
              <a:latin typeface="Segoe UI Light" panose="020B0502040204020203" pitchFamily="34" charset="0"/>
              <a:cs typeface="Segoe UI Light" panose="020B0502040204020203" pitchFamily="34" charset="0"/>
            </a:endParaRPr>
          </a:p>
          <a:p>
            <a:pPr marL="0" indent="0">
              <a:lnSpc>
                <a:spcPct val="100000"/>
              </a:lnSpc>
              <a:spcAft>
                <a:spcPts val="1000"/>
              </a:spcAft>
              <a:buNone/>
            </a:pPr>
            <a:r>
              <a:rPr lang="sr-Latn-RS" sz="2400" dirty="0" smtClean="0">
                <a:solidFill>
                  <a:schemeClr val="accent5">
                    <a:lumMod val="75000"/>
                  </a:schemeClr>
                </a:solidFill>
                <a:latin typeface="Segoe UI Light" panose="020B0502040204020203" pitchFamily="34" charset="0"/>
                <a:cs typeface="Segoe UI Light" panose="020B0502040204020203" pitchFamily="34" charset="0"/>
              </a:rPr>
              <a:t>Zaključci i preporuke</a:t>
            </a:r>
            <a:endParaRPr lang="en-CA" sz="2400" dirty="0">
              <a:solidFill>
                <a:schemeClr val="accent5">
                  <a:lumMod val="75000"/>
                </a:schemeClr>
              </a:solidFill>
              <a:latin typeface="Segoe UI Light" panose="020B0502040204020203" pitchFamily="34" charset="0"/>
              <a:cs typeface="Segoe UI Light" panose="020B0502040204020203" pitchFamily="34" charset="0"/>
            </a:endParaRPr>
          </a:p>
        </p:txBody>
      </p:sp>
      <p:sp>
        <p:nvSpPr>
          <p:cNvPr id="4" name="TextBox 3">
            <a:extLst>
              <a:ext uri="{FF2B5EF4-FFF2-40B4-BE49-F238E27FC236}">
                <a16:creationId xmlns:a16="http://schemas.microsoft.com/office/drawing/2014/main" id="{95808C7A-08C1-4E6C-9534-B9FACBA4EB39}"/>
              </a:ext>
            </a:extLst>
          </p:cNvPr>
          <p:cNvSpPr txBox="1"/>
          <p:nvPr/>
        </p:nvSpPr>
        <p:spPr>
          <a:xfrm>
            <a:off x="11353800" y="6176963"/>
            <a:ext cx="466898" cy="369332"/>
          </a:xfrm>
          <a:prstGeom prst="rect">
            <a:avLst/>
          </a:prstGeom>
          <a:noFill/>
        </p:spPr>
        <p:txBody>
          <a:bodyPr wrap="square" rtlCol="0">
            <a:spAutoFit/>
          </a:bodyPr>
          <a:lstStyle/>
          <a:p>
            <a:pPr algn="ctr"/>
            <a:fld id="{37E57362-E617-48CC-8331-764F0E861901}" type="slidenum">
              <a:rPr lang="en-CA" smtClean="0">
                <a:latin typeface="Segoe UI" panose="020B0502040204020203" pitchFamily="34" charset="0"/>
                <a:cs typeface="Segoe UI" panose="020B0502040204020203" pitchFamily="34" charset="0"/>
              </a:rPr>
              <a:t>3</a:t>
            </a:fld>
            <a:endParaRPr lang="en-CA" dirty="0">
              <a:latin typeface="Segoe UI" panose="020B0502040204020203" pitchFamily="34" charset="0"/>
              <a:cs typeface="Segoe UI" panose="020B0502040204020203" pitchFamily="34" charset="0"/>
            </a:endParaRPr>
          </a:p>
        </p:txBody>
      </p:sp>
      <p:pic>
        <p:nvPicPr>
          <p:cNvPr id="9" name="Graphic 8" descr="Document">
            <a:extLst>
              <a:ext uri="{FF2B5EF4-FFF2-40B4-BE49-F238E27FC236}">
                <a16:creationId xmlns:a16="http://schemas.microsoft.com/office/drawing/2014/main" id="{A96B769B-0D1A-4816-AADE-E357379A7736}"/>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tretch>
            <a:fillRect/>
          </a:stretch>
        </p:blipFill>
        <p:spPr>
          <a:xfrm>
            <a:off x="1076104" y="3200419"/>
            <a:ext cx="658800" cy="658800"/>
          </a:xfrm>
          <a:prstGeom prst="rect">
            <a:avLst/>
          </a:prstGeom>
        </p:spPr>
      </p:pic>
      <p:pic>
        <p:nvPicPr>
          <p:cNvPr id="11" name="Graphic 10" descr="Checklist">
            <a:extLst>
              <a:ext uri="{FF2B5EF4-FFF2-40B4-BE49-F238E27FC236}">
                <a16:creationId xmlns:a16="http://schemas.microsoft.com/office/drawing/2014/main" id="{D8067BAB-5A3B-4E51-B6D0-ED4F54F854CE}"/>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tretch>
            <a:fillRect/>
          </a:stretch>
        </p:blipFill>
        <p:spPr>
          <a:xfrm>
            <a:off x="1076104" y="2073958"/>
            <a:ext cx="657609" cy="657609"/>
          </a:xfrm>
          <a:prstGeom prst="rect">
            <a:avLst/>
          </a:prstGeom>
        </p:spPr>
      </p:pic>
      <p:pic>
        <p:nvPicPr>
          <p:cNvPr id="15" name="Graphic 14" descr="Lightbulb and pencil">
            <a:extLst>
              <a:ext uri="{FF2B5EF4-FFF2-40B4-BE49-F238E27FC236}">
                <a16:creationId xmlns:a16="http://schemas.microsoft.com/office/drawing/2014/main" id="{032BDB56-93F2-4E51-AA2A-11CA4304334E}"/>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tretch>
            <a:fillRect/>
          </a:stretch>
        </p:blipFill>
        <p:spPr>
          <a:xfrm>
            <a:off x="1139116" y="4205327"/>
            <a:ext cx="658800" cy="658800"/>
          </a:xfrm>
          <a:prstGeom prst="rect">
            <a:avLst/>
          </a:prstGeom>
        </p:spPr>
      </p:pic>
      <p:pic>
        <p:nvPicPr>
          <p:cNvPr id="17" name="Graphic 16" descr="Line arrow Rotate left">
            <a:extLst>
              <a:ext uri="{FF2B5EF4-FFF2-40B4-BE49-F238E27FC236}">
                <a16:creationId xmlns:a16="http://schemas.microsoft.com/office/drawing/2014/main" id="{9FC77CD8-B093-4F02-8EFA-EBBC689B02A2}"/>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 xmlns:asvg="http://schemas.microsoft.com/office/drawing/2016/SVG/main" r:embed="rId15"/>
              </a:ext>
            </a:extLst>
          </a:blip>
          <a:stretch>
            <a:fillRect/>
          </a:stretch>
        </p:blipFill>
        <p:spPr>
          <a:xfrm rot="10800000">
            <a:off x="1200382" y="5260344"/>
            <a:ext cx="668742" cy="668742"/>
          </a:xfrm>
          <a:prstGeom prst="rect">
            <a:avLst/>
          </a:prstGeom>
        </p:spPr>
      </p:pic>
      <p:pic>
        <p:nvPicPr>
          <p:cNvPr id="19" name="Graphic 18" descr="Pencil">
            <a:extLst>
              <a:ext uri="{FF2B5EF4-FFF2-40B4-BE49-F238E27FC236}">
                <a16:creationId xmlns:a16="http://schemas.microsoft.com/office/drawing/2014/main" id="{034002AF-638F-4E73-88FB-91B2BA20BD04}"/>
              </a:ext>
            </a:extLst>
          </p:cNvPr>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 xmlns:asvg="http://schemas.microsoft.com/office/drawing/2016/SVG/main" r:embed="rId17"/>
              </a:ext>
            </a:extLst>
          </a:blip>
          <a:stretch>
            <a:fillRect/>
          </a:stretch>
        </p:blipFill>
        <p:spPr>
          <a:xfrm>
            <a:off x="1341652" y="5260344"/>
            <a:ext cx="360000" cy="360000"/>
          </a:xfrm>
          <a:prstGeom prst="rect">
            <a:avLst/>
          </a:prstGeom>
        </p:spPr>
      </p:pic>
      <p:sp>
        <p:nvSpPr>
          <p:cNvPr id="10" name="TextBox 9">
            <a:extLst>
              <a:ext uri="{FF2B5EF4-FFF2-40B4-BE49-F238E27FC236}">
                <a16:creationId xmlns:a16="http://schemas.microsoft.com/office/drawing/2014/main" id="{F17DE7CE-B7C0-4304-8124-CF441BB6E01A}"/>
              </a:ext>
            </a:extLst>
          </p:cNvPr>
          <p:cNvSpPr txBox="1"/>
          <p:nvPr/>
        </p:nvSpPr>
        <p:spPr>
          <a:xfrm>
            <a:off x="1056000" y="1174646"/>
            <a:ext cx="10080000" cy="523220"/>
          </a:xfrm>
          <a:prstGeom prst="rect">
            <a:avLst/>
          </a:prstGeom>
          <a:noFill/>
        </p:spPr>
        <p:txBody>
          <a:bodyPr wrap="square" rtlCol="0">
            <a:spAutoFit/>
          </a:bodyPr>
          <a:lstStyle/>
          <a:p>
            <a:pPr algn="ctr"/>
            <a:r>
              <a:rPr lang="sr-Latn-RS" sz="2800" dirty="0" smtClean="0">
                <a:solidFill>
                  <a:schemeClr val="accent1">
                    <a:lumMod val="50000"/>
                  </a:schemeClr>
                </a:solidFill>
                <a:latin typeface="Segoe UI Light" panose="020B0502040204020203" pitchFamily="34" charset="0"/>
                <a:ea typeface="Segoe UI" panose="020B0502040204020203" pitchFamily="34" charset="0"/>
                <a:cs typeface="Segoe UI Light" panose="020B0502040204020203" pitchFamily="34" charset="0"/>
              </a:rPr>
              <a:t>Plan izlaganja</a:t>
            </a:r>
            <a:endParaRPr lang="en-CA" sz="2800" dirty="0">
              <a:solidFill>
                <a:schemeClr val="accent1">
                  <a:lumMod val="50000"/>
                </a:schemeClr>
              </a:solidFill>
              <a:latin typeface="Segoe UI Light" panose="020B0502040204020203" pitchFamily="34" charset="0"/>
              <a:ea typeface="Segoe UI" panose="020B0502040204020203" pitchFamily="34" charset="0"/>
              <a:cs typeface="Segoe UI Light" panose="020B0502040204020203" pitchFamily="34" charset="0"/>
            </a:endParaRPr>
          </a:p>
        </p:txBody>
      </p:sp>
    </p:spTree>
    <p:extLst>
      <p:ext uri="{BB962C8B-B14F-4D97-AF65-F5344CB8AC3E}">
        <p14:creationId xmlns:p14="http://schemas.microsoft.com/office/powerpoint/2010/main" val="16105672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5808C7A-08C1-4E6C-9534-B9FACBA4EB39}"/>
              </a:ext>
            </a:extLst>
          </p:cNvPr>
          <p:cNvSpPr txBox="1"/>
          <p:nvPr/>
        </p:nvSpPr>
        <p:spPr>
          <a:xfrm>
            <a:off x="11353800" y="6176963"/>
            <a:ext cx="466898" cy="369332"/>
          </a:xfrm>
          <a:prstGeom prst="rect">
            <a:avLst/>
          </a:prstGeom>
          <a:noFill/>
        </p:spPr>
        <p:txBody>
          <a:bodyPr wrap="square" rtlCol="0">
            <a:spAutoFit/>
          </a:bodyPr>
          <a:lstStyle/>
          <a:p>
            <a:pPr algn="ctr"/>
            <a:fld id="{37E57362-E617-48CC-8331-764F0E861901}" type="slidenum">
              <a:rPr lang="en-CA" smtClean="0">
                <a:latin typeface="Segoe UI" panose="020B0502040204020203" pitchFamily="34" charset="0"/>
                <a:cs typeface="Segoe UI" panose="020B0502040204020203" pitchFamily="34" charset="0"/>
              </a:rPr>
              <a:t>30</a:t>
            </a:fld>
            <a:endParaRPr lang="en-CA" dirty="0">
              <a:latin typeface="Segoe UI" panose="020B0502040204020203" pitchFamily="34" charset="0"/>
              <a:cs typeface="Segoe UI" panose="020B0502040204020203" pitchFamily="34" charset="0"/>
            </a:endParaRPr>
          </a:p>
        </p:txBody>
      </p:sp>
      <p:sp>
        <p:nvSpPr>
          <p:cNvPr id="7" name="Content Placeholder 2">
            <a:extLst>
              <a:ext uri="{FF2B5EF4-FFF2-40B4-BE49-F238E27FC236}">
                <a16:creationId xmlns:a16="http://schemas.microsoft.com/office/drawing/2014/main" id="{D1F21525-E757-49B6-A518-13E64F8558A8}"/>
              </a:ext>
            </a:extLst>
          </p:cNvPr>
          <p:cNvSpPr txBox="1">
            <a:spLocks/>
          </p:cNvSpPr>
          <p:nvPr/>
        </p:nvSpPr>
        <p:spPr>
          <a:xfrm>
            <a:off x="1056000" y="2248524"/>
            <a:ext cx="10080000" cy="3928439"/>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000" kern="1200" baseline="0">
                <a:solidFill>
                  <a:schemeClr val="tx1"/>
                </a:solidFill>
                <a:latin typeface="Segoe UI" panose="020B0502040204020203" pitchFamily="34" charset="0"/>
                <a:ea typeface="Segoe UI" panose="020B0502040204020203" pitchFamily="34" charset="0"/>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30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30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30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30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endParaRPr lang="sr-Latn-RS" sz="5400" dirty="0" smtClean="0">
              <a:latin typeface="Segoe UI Light" panose="020B0502040204020203" pitchFamily="34" charset="0"/>
              <a:cs typeface="Segoe UI Light" panose="020B0502040204020203" pitchFamily="34" charset="0"/>
            </a:endParaRPr>
          </a:p>
          <a:p>
            <a:pPr algn="ctr"/>
            <a:r>
              <a:rPr lang="sr-Latn-RS" sz="5400" dirty="0" smtClean="0">
                <a:solidFill>
                  <a:schemeClr val="accent5">
                    <a:lumMod val="75000"/>
                  </a:schemeClr>
                </a:solidFill>
                <a:effectLst>
                  <a:outerShdw blurRad="38100" dist="38100" dir="2700000" algn="tl">
                    <a:srgbClr val="000000">
                      <a:alpha val="43137"/>
                    </a:srgbClr>
                  </a:outerShdw>
                </a:effectLst>
                <a:latin typeface="Segoe UI Light" panose="020B0502040204020203" pitchFamily="34" charset="0"/>
                <a:cs typeface="Segoe UI Light" panose="020B0502040204020203" pitchFamily="34" charset="0"/>
              </a:rPr>
              <a:t>Srećno!</a:t>
            </a:r>
            <a:endParaRPr lang="en-CA" sz="5400" dirty="0">
              <a:solidFill>
                <a:schemeClr val="accent5">
                  <a:lumMod val="75000"/>
                </a:schemeClr>
              </a:solidFill>
              <a:effectLst>
                <a:outerShdw blurRad="38100" dist="38100" dir="2700000" algn="tl">
                  <a:srgbClr val="000000">
                    <a:alpha val="43137"/>
                  </a:srgbClr>
                </a:outerShdw>
              </a:effectLst>
              <a:latin typeface="Segoe UI Light" panose="020B0502040204020203" pitchFamily="34" charset="0"/>
              <a:cs typeface="Segoe UI Light" panose="020B0502040204020203" pitchFamily="34" charset="0"/>
            </a:endParaRPr>
          </a:p>
          <a:p>
            <a:endParaRPr lang="en-CA" sz="2400" dirty="0">
              <a:latin typeface="Segoe UI Light" panose="020B0502040204020203" pitchFamily="34" charset="0"/>
              <a:cs typeface="Segoe UI Light" panose="020B0502040204020203" pitchFamily="34" charset="0"/>
            </a:endParaRPr>
          </a:p>
          <a:p>
            <a:pPr marL="457200" indent="-457200">
              <a:buFont typeface="Arial" panose="020B0604020202020204" pitchFamily="34" charset="0"/>
              <a:buChar char="•"/>
            </a:pPr>
            <a:endParaRPr lang="en-CA" sz="2400" dirty="0">
              <a:latin typeface="Segoe UI Light" panose="020B0502040204020203" pitchFamily="34" charset="0"/>
              <a:cs typeface="Segoe UI Light" panose="020B0502040204020203" pitchFamily="34" charset="0"/>
            </a:endParaRPr>
          </a:p>
        </p:txBody>
      </p:sp>
    </p:spTree>
    <p:extLst>
      <p:ext uri="{BB962C8B-B14F-4D97-AF65-F5344CB8AC3E}">
        <p14:creationId xmlns:p14="http://schemas.microsoft.com/office/powerpoint/2010/main" val="23569145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5808C7A-08C1-4E6C-9534-B9FACBA4EB39}"/>
              </a:ext>
            </a:extLst>
          </p:cNvPr>
          <p:cNvSpPr txBox="1"/>
          <p:nvPr/>
        </p:nvSpPr>
        <p:spPr>
          <a:xfrm>
            <a:off x="11353800" y="6176963"/>
            <a:ext cx="466898" cy="369332"/>
          </a:xfrm>
          <a:prstGeom prst="rect">
            <a:avLst/>
          </a:prstGeom>
          <a:noFill/>
        </p:spPr>
        <p:txBody>
          <a:bodyPr wrap="square" rtlCol="0">
            <a:spAutoFit/>
          </a:bodyPr>
          <a:lstStyle/>
          <a:p>
            <a:pPr algn="ctr"/>
            <a:fld id="{37E57362-E617-48CC-8331-764F0E861901}" type="slidenum">
              <a:rPr lang="en-CA" smtClean="0">
                <a:latin typeface="Segoe UI" panose="020B0502040204020203" pitchFamily="34" charset="0"/>
                <a:cs typeface="Segoe UI" panose="020B0502040204020203" pitchFamily="34" charset="0"/>
              </a:rPr>
              <a:t>4</a:t>
            </a:fld>
            <a:endParaRPr lang="en-CA" dirty="0">
              <a:latin typeface="Segoe UI" panose="020B0502040204020203" pitchFamily="34" charset="0"/>
              <a:cs typeface="Segoe UI" panose="020B0502040204020203" pitchFamily="34" charset="0"/>
            </a:endParaRPr>
          </a:p>
        </p:txBody>
      </p:sp>
      <p:sp>
        <p:nvSpPr>
          <p:cNvPr id="6" name="TextBox 5">
            <a:extLst>
              <a:ext uri="{FF2B5EF4-FFF2-40B4-BE49-F238E27FC236}">
                <a16:creationId xmlns:a16="http://schemas.microsoft.com/office/drawing/2014/main" id="{555C2F28-85F3-46A9-B84D-99A7E92169D7}"/>
              </a:ext>
            </a:extLst>
          </p:cNvPr>
          <p:cNvSpPr txBox="1"/>
          <p:nvPr/>
        </p:nvSpPr>
        <p:spPr>
          <a:xfrm>
            <a:off x="1056000" y="1174646"/>
            <a:ext cx="10080000" cy="954107"/>
          </a:xfrm>
          <a:prstGeom prst="rect">
            <a:avLst/>
          </a:prstGeom>
          <a:noFill/>
        </p:spPr>
        <p:txBody>
          <a:bodyPr wrap="square" rtlCol="0">
            <a:spAutoFit/>
          </a:bodyPr>
          <a:lstStyle/>
          <a:p>
            <a:r>
              <a:rPr lang="sr-Latn-RS" sz="2800" dirty="0">
                <a:solidFill>
                  <a:srgbClr val="002060"/>
                </a:solidFill>
                <a:latin typeface="Segoe UI Light" panose="020B0502040204020203" pitchFamily="34" charset="0"/>
                <a:cs typeface="Segoe UI Light" panose="020B0502040204020203" pitchFamily="34" charset="0"/>
              </a:rPr>
              <a:t>Ključni elementi jednog potencijalno uticajnog sažetka za obrazovne politike</a:t>
            </a:r>
            <a:endParaRPr lang="en-CA" sz="2800" dirty="0">
              <a:solidFill>
                <a:srgbClr val="002060"/>
              </a:solidFill>
              <a:latin typeface="Segoe UI Light" panose="020B0502040204020203" pitchFamily="34" charset="0"/>
              <a:ea typeface="Segoe UI" panose="020B0502040204020203" pitchFamily="34" charset="0"/>
              <a:cs typeface="Segoe UI Light" panose="020B0502040204020203" pitchFamily="34" charset="0"/>
            </a:endParaRPr>
          </a:p>
        </p:txBody>
      </p:sp>
      <p:sp>
        <p:nvSpPr>
          <p:cNvPr id="7" name="Content Placeholder 2">
            <a:extLst>
              <a:ext uri="{FF2B5EF4-FFF2-40B4-BE49-F238E27FC236}">
                <a16:creationId xmlns:a16="http://schemas.microsoft.com/office/drawing/2014/main" id="{7B51BB55-14B0-4B61-AC17-F207B9D34B92}"/>
              </a:ext>
            </a:extLst>
          </p:cNvPr>
          <p:cNvSpPr txBox="1">
            <a:spLocks/>
          </p:cNvSpPr>
          <p:nvPr/>
        </p:nvSpPr>
        <p:spPr>
          <a:xfrm>
            <a:off x="1056000" y="2248524"/>
            <a:ext cx="10080000" cy="3504231"/>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000" kern="1200" baseline="0">
                <a:solidFill>
                  <a:schemeClr val="tx1"/>
                </a:solidFill>
                <a:latin typeface="Segoe UI" panose="020B0502040204020203" pitchFamily="34" charset="0"/>
                <a:ea typeface="Segoe UI" panose="020B0502040204020203" pitchFamily="34" charset="0"/>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30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30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30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30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CA" sz="2400" dirty="0" smtClean="0">
                <a:latin typeface="Segoe UI Light" panose="020B0502040204020203" pitchFamily="34" charset="0"/>
                <a:cs typeface="Segoe UI Light" panose="020B0502040204020203" pitchFamily="34" charset="0"/>
              </a:rPr>
              <a:t> </a:t>
            </a:r>
            <a:endParaRPr lang="en-CA" sz="2400" dirty="0">
              <a:latin typeface="Segoe UI Light" panose="020B0502040204020203" pitchFamily="34" charset="0"/>
              <a:cs typeface="Segoe UI Light" panose="020B0502040204020203" pitchFamily="34" charset="0"/>
            </a:endParaRPr>
          </a:p>
          <a:p>
            <a:pPr marL="342900" indent="-342900">
              <a:buFont typeface="Arial" panose="020B0604020202020204" pitchFamily="34" charset="0"/>
              <a:buChar char="•"/>
            </a:pPr>
            <a:r>
              <a:rPr lang="sr-Latn-RS" sz="2400" dirty="0" smtClean="0">
                <a:latin typeface="Segoe UI Light" panose="020B0502040204020203" pitchFamily="34" charset="0"/>
                <a:cs typeface="Segoe UI Light" panose="020B0502040204020203" pitchFamily="34" charset="0"/>
              </a:rPr>
              <a:t>Cilj, namera</a:t>
            </a:r>
            <a:r>
              <a:rPr lang="en-CA" sz="2400" dirty="0">
                <a:latin typeface="Segoe UI Light" panose="020B0502040204020203" pitchFamily="34" charset="0"/>
                <a:cs typeface="Segoe UI Light" panose="020B0502040204020203" pitchFamily="34" charset="0"/>
              </a:rPr>
              <a:t/>
            </a:r>
            <a:br>
              <a:rPr lang="en-CA" sz="2400" dirty="0">
                <a:latin typeface="Segoe UI Light" panose="020B0502040204020203" pitchFamily="34" charset="0"/>
                <a:cs typeface="Segoe UI Light" panose="020B0502040204020203" pitchFamily="34" charset="0"/>
              </a:rPr>
            </a:br>
            <a:endParaRPr lang="en-CA" sz="2400" dirty="0">
              <a:latin typeface="Segoe UI Light" panose="020B0502040204020203" pitchFamily="34" charset="0"/>
              <a:cs typeface="Segoe UI Light" panose="020B0502040204020203" pitchFamily="34" charset="0"/>
            </a:endParaRPr>
          </a:p>
          <a:p>
            <a:pPr marL="342900" indent="-342900">
              <a:buFont typeface="Arial" panose="020B0604020202020204" pitchFamily="34" charset="0"/>
              <a:buChar char="•"/>
            </a:pPr>
            <a:r>
              <a:rPr lang="sr-Latn-RS" sz="2400" dirty="0" smtClean="0">
                <a:latin typeface="Segoe UI Light" panose="020B0502040204020203" pitchFamily="34" charset="0"/>
                <a:cs typeface="Segoe UI Light" panose="020B0502040204020203" pitchFamily="34" charset="0"/>
              </a:rPr>
              <a:t>Publika kojoj se obraćamo</a:t>
            </a:r>
            <a:r>
              <a:rPr lang="en-CA" sz="2400" dirty="0">
                <a:latin typeface="Segoe UI Light" panose="020B0502040204020203" pitchFamily="34" charset="0"/>
                <a:cs typeface="Segoe UI Light" panose="020B0502040204020203" pitchFamily="34" charset="0"/>
              </a:rPr>
              <a:t/>
            </a:r>
            <a:br>
              <a:rPr lang="en-CA" sz="2400" dirty="0">
                <a:latin typeface="Segoe UI Light" panose="020B0502040204020203" pitchFamily="34" charset="0"/>
                <a:cs typeface="Segoe UI Light" panose="020B0502040204020203" pitchFamily="34" charset="0"/>
              </a:rPr>
            </a:br>
            <a:endParaRPr lang="en-CA" sz="2400" dirty="0">
              <a:latin typeface="Segoe UI Light" panose="020B0502040204020203" pitchFamily="34" charset="0"/>
              <a:cs typeface="Segoe UI Light" panose="020B0502040204020203" pitchFamily="34" charset="0"/>
            </a:endParaRPr>
          </a:p>
          <a:p>
            <a:pPr marL="342900" indent="-342900">
              <a:buFont typeface="Arial" panose="020B0604020202020204" pitchFamily="34" charset="0"/>
              <a:buChar char="•"/>
            </a:pPr>
            <a:r>
              <a:rPr lang="sr-Latn-RS" sz="2400" dirty="0" smtClean="0">
                <a:latin typeface="Segoe UI Light" panose="020B0502040204020203" pitchFamily="34" charset="0"/>
                <a:cs typeface="Segoe UI Light" panose="020B0502040204020203" pitchFamily="34" charset="0"/>
              </a:rPr>
              <a:t>Sadržaj</a:t>
            </a:r>
            <a:r>
              <a:rPr lang="en-CA" sz="2400" dirty="0">
                <a:latin typeface="Segoe UI Light" panose="020B0502040204020203" pitchFamily="34" charset="0"/>
                <a:cs typeface="Segoe UI Light" panose="020B0502040204020203" pitchFamily="34" charset="0"/>
              </a:rPr>
              <a:t/>
            </a:r>
            <a:br>
              <a:rPr lang="en-CA" sz="2400" dirty="0">
                <a:latin typeface="Segoe UI Light" panose="020B0502040204020203" pitchFamily="34" charset="0"/>
                <a:cs typeface="Segoe UI Light" panose="020B0502040204020203" pitchFamily="34" charset="0"/>
              </a:rPr>
            </a:br>
            <a:endParaRPr lang="en-CA" sz="2400" dirty="0">
              <a:latin typeface="Segoe UI Light" panose="020B0502040204020203" pitchFamily="34" charset="0"/>
              <a:cs typeface="Segoe UI Light" panose="020B0502040204020203" pitchFamily="34" charset="0"/>
            </a:endParaRPr>
          </a:p>
          <a:p>
            <a:pPr marL="342900" indent="-342900">
              <a:buFont typeface="Arial" panose="020B0604020202020204" pitchFamily="34" charset="0"/>
              <a:buChar char="•"/>
            </a:pPr>
            <a:r>
              <a:rPr lang="sr-Latn-RS" sz="2400" dirty="0" smtClean="0">
                <a:latin typeface="Segoe UI Light" panose="020B0502040204020203" pitchFamily="34" charset="0"/>
                <a:cs typeface="Segoe UI Light" panose="020B0502040204020203" pitchFamily="34" charset="0"/>
              </a:rPr>
              <a:t>Struktura</a:t>
            </a:r>
            <a:endParaRPr lang="en-CA" sz="2400" dirty="0">
              <a:latin typeface="Segoe UI Light" panose="020B0502040204020203" pitchFamily="34" charset="0"/>
              <a:cs typeface="Segoe UI Light" panose="020B0502040204020203" pitchFamily="34" charset="0"/>
            </a:endParaRPr>
          </a:p>
        </p:txBody>
      </p:sp>
      <p:pic>
        <p:nvPicPr>
          <p:cNvPr id="8" name="Graphic 7" descr="Checklist">
            <a:extLst>
              <a:ext uri="{FF2B5EF4-FFF2-40B4-BE49-F238E27FC236}">
                <a16:creationId xmlns:a16="http://schemas.microsoft.com/office/drawing/2014/main" id="{DB4CCF38-9ABE-4E4E-A06C-355B2416D0AC}"/>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tretch>
            <a:fillRect/>
          </a:stretch>
        </p:blipFill>
        <p:spPr>
          <a:xfrm>
            <a:off x="398391" y="1174646"/>
            <a:ext cx="657609" cy="657609"/>
          </a:xfrm>
          <a:prstGeom prst="rect">
            <a:avLst/>
          </a:prstGeom>
        </p:spPr>
      </p:pic>
    </p:spTree>
    <p:extLst>
      <p:ext uri="{BB962C8B-B14F-4D97-AF65-F5344CB8AC3E}">
        <p14:creationId xmlns:p14="http://schemas.microsoft.com/office/powerpoint/2010/main" val="27324622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5808C7A-08C1-4E6C-9534-B9FACBA4EB39}"/>
              </a:ext>
            </a:extLst>
          </p:cNvPr>
          <p:cNvSpPr txBox="1"/>
          <p:nvPr/>
        </p:nvSpPr>
        <p:spPr>
          <a:xfrm>
            <a:off x="11353800" y="6176963"/>
            <a:ext cx="466898" cy="369332"/>
          </a:xfrm>
          <a:prstGeom prst="rect">
            <a:avLst/>
          </a:prstGeom>
          <a:noFill/>
        </p:spPr>
        <p:txBody>
          <a:bodyPr wrap="square" rtlCol="0">
            <a:spAutoFit/>
          </a:bodyPr>
          <a:lstStyle/>
          <a:p>
            <a:pPr algn="ctr"/>
            <a:fld id="{37E57362-E617-48CC-8331-764F0E861901}" type="slidenum">
              <a:rPr lang="en-CA" smtClean="0">
                <a:latin typeface="Segoe UI" panose="020B0502040204020203" pitchFamily="34" charset="0"/>
                <a:cs typeface="Segoe UI" panose="020B0502040204020203" pitchFamily="34" charset="0"/>
              </a:rPr>
              <a:t>5</a:t>
            </a:fld>
            <a:endParaRPr lang="en-CA" dirty="0">
              <a:latin typeface="Segoe UI" panose="020B0502040204020203" pitchFamily="34" charset="0"/>
              <a:cs typeface="Segoe UI" panose="020B0502040204020203" pitchFamily="34" charset="0"/>
            </a:endParaRPr>
          </a:p>
        </p:txBody>
      </p:sp>
      <p:sp>
        <p:nvSpPr>
          <p:cNvPr id="12" name="Content Placeholder 2">
            <a:extLst>
              <a:ext uri="{FF2B5EF4-FFF2-40B4-BE49-F238E27FC236}">
                <a16:creationId xmlns:a16="http://schemas.microsoft.com/office/drawing/2014/main" id="{D0B6FA53-DD6B-4CBD-A11D-2C7971409077}"/>
              </a:ext>
            </a:extLst>
          </p:cNvPr>
          <p:cNvSpPr txBox="1">
            <a:spLocks/>
          </p:cNvSpPr>
          <p:nvPr/>
        </p:nvSpPr>
        <p:spPr>
          <a:xfrm>
            <a:off x="987738" y="2179123"/>
            <a:ext cx="10080000" cy="3504231"/>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000" kern="1200" baseline="0">
                <a:solidFill>
                  <a:schemeClr val="tx1"/>
                </a:solidFill>
                <a:latin typeface="Segoe UI" panose="020B0502040204020203" pitchFamily="34" charset="0"/>
                <a:ea typeface="Segoe UI" panose="020B0502040204020203" pitchFamily="34" charset="0"/>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30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30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30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30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CA" sz="2400" dirty="0"/>
          </a:p>
        </p:txBody>
      </p:sp>
      <p:sp>
        <p:nvSpPr>
          <p:cNvPr id="14" name="Content Placeholder 2">
            <a:extLst>
              <a:ext uri="{FF2B5EF4-FFF2-40B4-BE49-F238E27FC236}">
                <a16:creationId xmlns:a16="http://schemas.microsoft.com/office/drawing/2014/main" id="{A709D01A-5354-437A-B405-1FA812DE8A03}"/>
              </a:ext>
            </a:extLst>
          </p:cNvPr>
          <p:cNvSpPr txBox="1">
            <a:spLocks/>
          </p:cNvSpPr>
          <p:nvPr/>
        </p:nvSpPr>
        <p:spPr>
          <a:xfrm>
            <a:off x="1056000" y="2286056"/>
            <a:ext cx="10080000" cy="3504231"/>
          </a:xfrm>
          <a:prstGeom prst="rect">
            <a:avLst/>
          </a:prstGeom>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3000" kern="1200" baseline="0">
                <a:solidFill>
                  <a:schemeClr val="tx1"/>
                </a:solidFill>
                <a:latin typeface="Segoe UI" panose="020B0502040204020203" pitchFamily="34" charset="0"/>
                <a:ea typeface="Segoe UI" panose="020B0502040204020203" pitchFamily="34" charset="0"/>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30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30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30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30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r-Latn-RS" sz="2200" dirty="0" smtClean="0">
                <a:latin typeface="Segoe UI Light" panose="020B0502040204020203" pitchFamily="34" charset="0"/>
                <a:cs typeface="Segoe UI Light" panose="020B0502040204020203" pitchFamily="34" charset="0"/>
              </a:rPr>
              <a:t>Nameravate da: </a:t>
            </a:r>
          </a:p>
          <a:p>
            <a:pPr marL="342900" indent="188913">
              <a:buFont typeface="Arial" panose="020B0604020202020204" pitchFamily="34" charset="0"/>
              <a:buChar char="•"/>
            </a:pPr>
            <a:r>
              <a:rPr lang="sr-Latn-RS" sz="2200" dirty="0" smtClean="0">
                <a:latin typeface="Segoe UI Light" panose="020B0502040204020203" pitchFamily="34" charset="0"/>
                <a:cs typeface="Segoe UI Light" panose="020B0502040204020203" pitchFamily="34" charset="0"/>
              </a:rPr>
              <a:t>informišete </a:t>
            </a:r>
            <a:r>
              <a:rPr lang="sr-Latn-RS" sz="2200" dirty="0">
                <a:latin typeface="Segoe UI Light" panose="020B0502040204020203" pitchFamily="34" charset="0"/>
                <a:cs typeface="Segoe UI Light" panose="020B0502040204020203" pitchFamily="34" charset="0"/>
              </a:rPr>
              <a:t>čitaoce o određenoj temi</a:t>
            </a:r>
          </a:p>
          <a:p>
            <a:pPr marL="342900" indent="188913">
              <a:buFont typeface="Arial" panose="020B0604020202020204" pitchFamily="34" charset="0"/>
              <a:buChar char="•"/>
            </a:pPr>
            <a:r>
              <a:rPr lang="sr-Latn-RS" sz="2200" dirty="0" smtClean="0">
                <a:latin typeface="Segoe UI Light" panose="020B0502040204020203" pitchFamily="34" charset="0"/>
                <a:cs typeface="Segoe UI Light" panose="020B0502040204020203" pitchFamily="34" charset="0"/>
              </a:rPr>
              <a:t>predložite moguće opcije</a:t>
            </a:r>
          </a:p>
          <a:p>
            <a:pPr marL="342900" indent="188913">
              <a:buFont typeface="Arial" panose="020B0604020202020204" pitchFamily="34" charset="0"/>
              <a:buChar char="•"/>
            </a:pPr>
            <a:r>
              <a:rPr lang="sr-Latn-RS" sz="2200" dirty="0">
                <a:latin typeface="Segoe UI Light" panose="020B0502040204020203" pitchFamily="34" charset="0"/>
                <a:cs typeface="Segoe UI Light" panose="020B0502040204020203" pitchFamily="34" charset="0"/>
              </a:rPr>
              <a:t>d</a:t>
            </a:r>
            <a:r>
              <a:rPr lang="sr-Latn-RS" sz="2200" dirty="0" smtClean="0">
                <a:latin typeface="Segoe UI Light" panose="020B0502040204020203" pitchFamily="34" charset="0"/>
                <a:cs typeface="Segoe UI Light" panose="020B0502040204020203" pitchFamily="34" charset="0"/>
              </a:rPr>
              <a:t>ate preporuke</a:t>
            </a:r>
            <a:r>
              <a:rPr lang="en-CA" sz="2200" dirty="0" smtClean="0">
                <a:latin typeface="Segoe UI Light" panose="020B0502040204020203" pitchFamily="34" charset="0"/>
                <a:cs typeface="Segoe UI Light" panose="020B0502040204020203" pitchFamily="34" charset="0"/>
              </a:rPr>
              <a:t>. </a:t>
            </a:r>
            <a:r>
              <a:rPr lang="en-CA" sz="2200" dirty="0">
                <a:latin typeface="Segoe UI Light" panose="020B0502040204020203" pitchFamily="34" charset="0"/>
                <a:cs typeface="Segoe UI Light" panose="020B0502040204020203" pitchFamily="34" charset="0"/>
              </a:rPr>
              <a:t/>
            </a:r>
            <a:br>
              <a:rPr lang="en-CA" sz="2200" dirty="0">
                <a:latin typeface="Segoe UI Light" panose="020B0502040204020203" pitchFamily="34" charset="0"/>
                <a:cs typeface="Segoe UI Light" panose="020B0502040204020203" pitchFamily="34" charset="0"/>
              </a:rPr>
            </a:br>
            <a:r>
              <a:rPr lang="en-CA" sz="2200" dirty="0">
                <a:latin typeface="Segoe UI Light" panose="020B0502040204020203" pitchFamily="34" charset="0"/>
                <a:cs typeface="Segoe UI Light" panose="020B0502040204020203" pitchFamily="34" charset="0"/>
              </a:rPr>
              <a:t/>
            </a:r>
            <a:br>
              <a:rPr lang="en-CA" sz="2200" dirty="0">
                <a:latin typeface="Segoe UI Light" panose="020B0502040204020203" pitchFamily="34" charset="0"/>
                <a:cs typeface="Segoe UI Light" panose="020B0502040204020203" pitchFamily="34" charset="0"/>
              </a:rPr>
            </a:br>
            <a:r>
              <a:rPr lang="sr-Latn-RS" sz="2200" dirty="0" smtClean="0">
                <a:latin typeface="Segoe UI Light" panose="020B0502040204020203" pitchFamily="34" charset="0"/>
                <a:cs typeface="Segoe UI Light" panose="020B0502040204020203" pitchFamily="34" charset="0"/>
              </a:rPr>
              <a:t>Zato, od samog početka,</a:t>
            </a:r>
            <a:endParaRPr lang="en-CA" sz="2200" dirty="0">
              <a:latin typeface="Segoe UI Light" panose="020B0502040204020203" pitchFamily="34" charset="0"/>
              <a:cs typeface="Segoe UI Light" panose="020B0502040204020203" pitchFamily="34" charset="0"/>
            </a:endParaRPr>
          </a:p>
          <a:p>
            <a:pPr marL="342900" indent="-342900">
              <a:buFont typeface="Arial" panose="020B0604020202020204" pitchFamily="34" charset="0"/>
              <a:buChar char="•"/>
            </a:pPr>
            <a:r>
              <a:rPr lang="sr-Latn-RS" sz="2200" dirty="0" smtClean="0">
                <a:latin typeface="Segoe UI Light" panose="020B0502040204020203" pitchFamily="34" charset="0"/>
                <a:cs typeface="Segoe UI Light" panose="020B0502040204020203" pitchFamily="34" charset="0"/>
              </a:rPr>
              <a:t>održavajte fokus, bez imalo odstupanja</a:t>
            </a:r>
            <a:endParaRPr lang="en-CA" sz="2200" dirty="0">
              <a:latin typeface="Segoe UI Light" panose="020B0502040204020203" pitchFamily="34" charset="0"/>
              <a:cs typeface="Segoe UI Light" panose="020B0502040204020203" pitchFamily="34" charset="0"/>
            </a:endParaRPr>
          </a:p>
          <a:p>
            <a:pPr marL="342900" indent="-342900">
              <a:buFont typeface="Arial" panose="020B0604020202020204" pitchFamily="34" charset="0"/>
              <a:buChar char="•"/>
            </a:pPr>
            <a:r>
              <a:rPr lang="sr-Latn-RS" sz="2200" dirty="0" smtClean="0">
                <a:latin typeface="Segoe UI Light" panose="020B0502040204020203" pitchFamily="34" charset="0"/>
                <a:cs typeface="Segoe UI Light" panose="020B0502040204020203" pitchFamily="34" charset="0"/>
              </a:rPr>
              <a:t>argumentujte važnost i hitnost</a:t>
            </a:r>
            <a:endParaRPr lang="en-CA" sz="2200" dirty="0">
              <a:latin typeface="Segoe UI Light" panose="020B0502040204020203" pitchFamily="34" charset="0"/>
              <a:cs typeface="Segoe UI Light" panose="020B0502040204020203" pitchFamily="34" charset="0"/>
            </a:endParaRPr>
          </a:p>
          <a:p>
            <a:pPr marL="342900" indent="-342900">
              <a:buFont typeface="Arial" panose="020B0604020202020204" pitchFamily="34" charset="0"/>
              <a:buChar char="•"/>
            </a:pPr>
            <a:r>
              <a:rPr lang="sr-Latn-RS" sz="2200" dirty="0" smtClean="0">
                <a:latin typeface="Segoe UI Light" panose="020B0502040204020203" pitchFamily="34" charset="0"/>
                <a:cs typeface="Segoe UI Light" panose="020B0502040204020203" pitchFamily="34" charset="0"/>
              </a:rPr>
              <a:t>Iznesite benefite i prednosti pristupa koji predlažete</a:t>
            </a:r>
            <a:endParaRPr lang="en-CA" sz="2200" dirty="0">
              <a:latin typeface="Segoe UI Light" panose="020B0502040204020203" pitchFamily="34" charset="0"/>
              <a:cs typeface="Segoe UI Light" panose="020B0502040204020203" pitchFamily="34" charset="0"/>
            </a:endParaRPr>
          </a:p>
          <a:p>
            <a:pPr marL="342900" indent="-342900">
              <a:buFont typeface="Arial" panose="020B0604020202020204" pitchFamily="34" charset="0"/>
              <a:buChar char="•"/>
            </a:pPr>
            <a:endParaRPr lang="en-CA" sz="2200" dirty="0">
              <a:latin typeface="Segoe UI Light" panose="020B0502040204020203" pitchFamily="34" charset="0"/>
              <a:cs typeface="Segoe UI Light" panose="020B0502040204020203" pitchFamily="34" charset="0"/>
            </a:endParaRPr>
          </a:p>
        </p:txBody>
      </p:sp>
      <p:sp>
        <p:nvSpPr>
          <p:cNvPr id="17" name="TextBox 16">
            <a:extLst>
              <a:ext uri="{FF2B5EF4-FFF2-40B4-BE49-F238E27FC236}">
                <a16:creationId xmlns:a16="http://schemas.microsoft.com/office/drawing/2014/main" id="{6D1E65A5-27C5-4082-9759-5570920B20FD}"/>
              </a:ext>
            </a:extLst>
          </p:cNvPr>
          <p:cNvSpPr txBox="1"/>
          <p:nvPr/>
        </p:nvSpPr>
        <p:spPr>
          <a:xfrm>
            <a:off x="1056000" y="1174646"/>
            <a:ext cx="10080000" cy="523220"/>
          </a:xfrm>
          <a:prstGeom prst="rect">
            <a:avLst/>
          </a:prstGeom>
          <a:noFill/>
        </p:spPr>
        <p:txBody>
          <a:bodyPr wrap="square" rtlCol="0">
            <a:spAutoFit/>
          </a:bodyPr>
          <a:lstStyle/>
          <a:p>
            <a:r>
              <a:rPr lang="sr-Latn-RS" sz="2800" dirty="0" smtClean="0">
                <a:solidFill>
                  <a:srgbClr val="002060"/>
                </a:solidFill>
                <a:latin typeface="Segoe UI Light" panose="020B0502040204020203" pitchFamily="34" charset="0"/>
                <a:ea typeface="Segoe UI" panose="020B0502040204020203" pitchFamily="34" charset="0"/>
                <a:cs typeface="Segoe UI Light" panose="020B0502040204020203" pitchFamily="34" charset="0"/>
              </a:rPr>
              <a:t>Cilj, namera</a:t>
            </a:r>
            <a:endParaRPr lang="en-CA" sz="2800" dirty="0">
              <a:solidFill>
                <a:srgbClr val="002060"/>
              </a:solidFill>
              <a:latin typeface="Segoe UI Light" panose="020B0502040204020203" pitchFamily="34" charset="0"/>
              <a:ea typeface="Segoe UI" panose="020B0502040204020203" pitchFamily="34" charset="0"/>
              <a:cs typeface="Segoe UI Light" panose="020B0502040204020203" pitchFamily="34" charset="0"/>
            </a:endParaRPr>
          </a:p>
        </p:txBody>
      </p:sp>
      <p:pic>
        <p:nvPicPr>
          <p:cNvPr id="7" name="Graphic 6" descr="Checklist">
            <a:extLst>
              <a:ext uri="{FF2B5EF4-FFF2-40B4-BE49-F238E27FC236}">
                <a16:creationId xmlns:a16="http://schemas.microsoft.com/office/drawing/2014/main" id="{BE3C9E33-B451-48CC-BB52-6B3820D8F02B}"/>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330129" y="1174646"/>
            <a:ext cx="657609" cy="657609"/>
          </a:xfrm>
          <a:prstGeom prst="rect">
            <a:avLst/>
          </a:prstGeom>
        </p:spPr>
      </p:pic>
    </p:spTree>
    <p:extLst>
      <p:ext uri="{BB962C8B-B14F-4D97-AF65-F5344CB8AC3E}">
        <p14:creationId xmlns:p14="http://schemas.microsoft.com/office/powerpoint/2010/main" val="39442071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5808C7A-08C1-4E6C-9534-B9FACBA4EB39}"/>
              </a:ext>
            </a:extLst>
          </p:cNvPr>
          <p:cNvSpPr txBox="1"/>
          <p:nvPr/>
        </p:nvSpPr>
        <p:spPr>
          <a:xfrm>
            <a:off x="11353800" y="6176963"/>
            <a:ext cx="466898" cy="369332"/>
          </a:xfrm>
          <a:prstGeom prst="rect">
            <a:avLst/>
          </a:prstGeom>
          <a:noFill/>
        </p:spPr>
        <p:txBody>
          <a:bodyPr wrap="square" rtlCol="0">
            <a:spAutoFit/>
          </a:bodyPr>
          <a:lstStyle/>
          <a:p>
            <a:pPr algn="ctr"/>
            <a:fld id="{37E57362-E617-48CC-8331-764F0E861901}" type="slidenum">
              <a:rPr lang="en-CA" smtClean="0">
                <a:latin typeface="Segoe UI Light" panose="020B0502040204020203" pitchFamily="34" charset="0"/>
                <a:cs typeface="Segoe UI Light" panose="020B0502040204020203" pitchFamily="34" charset="0"/>
              </a:rPr>
              <a:t>6</a:t>
            </a:fld>
            <a:endParaRPr lang="en-CA" dirty="0">
              <a:latin typeface="Segoe UI Light" panose="020B0502040204020203" pitchFamily="34" charset="0"/>
              <a:cs typeface="Segoe UI Light" panose="020B0502040204020203" pitchFamily="34" charset="0"/>
            </a:endParaRPr>
          </a:p>
        </p:txBody>
      </p:sp>
      <p:sp>
        <p:nvSpPr>
          <p:cNvPr id="12" name="Content Placeholder 2">
            <a:extLst>
              <a:ext uri="{FF2B5EF4-FFF2-40B4-BE49-F238E27FC236}">
                <a16:creationId xmlns:a16="http://schemas.microsoft.com/office/drawing/2014/main" id="{D0B6FA53-DD6B-4CBD-A11D-2C7971409077}"/>
              </a:ext>
            </a:extLst>
          </p:cNvPr>
          <p:cNvSpPr txBox="1">
            <a:spLocks/>
          </p:cNvSpPr>
          <p:nvPr/>
        </p:nvSpPr>
        <p:spPr>
          <a:xfrm>
            <a:off x="987738" y="2286056"/>
            <a:ext cx="10080000" cy="3504231"/>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000" kern="1200" baseline="0">
                <a:solidFill>
                  <a:schemeClr val="tx1"/>
                </a:solidFill>
                <a:latin typeface="Segoe UI" panose="020B0502040204020203" pitchFamily="34" charset="0"/>
                <a:ea typeface="Segoe UI" panose="020B0502040204020203" pitchFamily="34" charset="0"/>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30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30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30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30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CA" sz="2400" dirty="0">
              <a:latin typeface="Segoe UI Light" panose="020B0502040204020203" pitchFamily="34" charset="0"/>
              <a:cs typeface="Segoe UI Light" panose="020B0502040204020203" pitchFamily="34" charset="0"/>
            </a:endParaRPr>
          </a:p>
        </p:txBody>
      </p:sp>
      <p:sp>
        <p:nvSpPr>
          <p:cNvPr id="14" name="Content Placeholder 2">
            <a:extLst>
              <a:ext uri="{FF2B5EF4-FFF2-40B4-BE49-F238E27FC236}">
                <a16:creationId xmlns:a16="http://schemas.microsoft.com/office/drawing/2014/main" id="{A709D01A-5354-437A-B405-1FA812DE8A03}"/>
              </a:ext>
            </a:extLst>
          </p:cNvPr>
          <p:cNvSpPr txBox="1">
            <a:spLocks/>
          </p:cNvSpPr>
          <p:nvPr/>
        </p:nvSpPr>
        <p:spPr>
          <a:xfrm>
            <a:off x="1379166" y="2132825"/>
            <a:ext cx="10080000" cy="3504231"/>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000" kern="1200" baseline="0">
                <a:solidFill>
                  <a:schemeClr val="tx1"/>
                </a:solidFill>
                <a:latin typeface="Segoe UI" panose="020B0502040204020203" pitchFamily="34" charset="0"/>
                <a:ea typeface="Segoe UI" panose="020B0502040204020203" pitchFamily="34" charset="0"/>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30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30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30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30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Wingdings" panose="05000000000000000000" pitchFamily="2" charset="2"/>
              <a:buChar char="q"/>
            </a:pPr>
            <a:r>
              <a:rPr lang="sr-Latn-RS" sz="2400" dirty="0" smtClean="0">
                <a:latin typeface="Segoe UI Light" panose="020B0502040204020203" pitchFamily="34" charset="0"/>
                <a:cs typeface="Segoe UI Light" panose="020B0502040204020203" pitchFamily="34" charset="0"/>
              </a:rPr>
              <a:t>Prvo napišite svrhu, odnosno cilj koji želite da postignete. Tako se osiguravate da sve što napišete služi toj svrsi. </a:t>
            </a:r>
            <a:endParaRPr lang="en-CA" sz="2400" dirty="0">
              <a:latin typeface="Segoe UI Light" panose="020B0502040204020203" pitchFamily="34" charset="0"/>
              <a:cs typeface="Segoe UI Light" panose="020B0502040204020203" pitchFamily="34" charset="0"/>
            </a:endParaRPr>
          </a:p>
          <a:p>
            <a:pPr marL="342900" indent="-342900">
              <a:buFont typeface="Wingdings" panose="05000000000000000000" pitchFamily="2" charset="2"/>
              <a:buChar char="q"/>
            </a:pPr>
            <a:endParaRPr lang="en-CA" sz="2400" dirty="0">
              <a:latin typeface="Segoe UI Light" panose="020B0502040204020203" pitchFamily="34" charset="0"/>
              <a:cs typeface="Segoe UI Light" panose="020B0502040204020203" pitchFamily="34" charset="0"/>
            </a:endParaRPr>
          </a:p>
          <a:p>
            <a:pPr marL="342900" indent="-342900">
              <a:buFont typeface="Wingdings" panose="05000000000000000000" pitchFamily="2" charset="2"/>
              <a:buChar char="q"/>
            </a:pPr>
            <a:r>
              <a:rPr lang="sr-Latn-RS" sz="2400" dirty="0" smtClean="0">
                <a:latin typeface="Segoe UI Light" panose="020B0502040204020203" pitchFamily="34" charset="0"/>
                <a:cs typeface="Segoe UI Light" panose="020B0502040204020203" pitchFamily="34" charset="0"/>
              </a:rPr>
              <a:t>Stalni fokus na problem koji pokušavamo da rešimo.</a:t>
            </a:r>
            <a:endParaRPr lang="en-CA" sz="2400" dirty="0">
              <a:latin typeface="Segoe UI Light" panose="020B0502040204020203" pitchFamily="34" charset="0"/>
              <a:cs typeface="Segoe UI Light" panose="020B0502040204020203" pitchFamily="34" charset="0"/>
            </a:endParaRPr>
          </a:p>
          <a:p>
            <a:endParaRPr lang="en-CA" sz="2400" dirty="0">
              <a:latin typeface="Segoe UI Light" panose="020B0502040204020203" pitchFamily="34" charset="0"/>
              <a:cs typeface="Segoe UI Light" panose="020B0502040204020203" pitchFamily="34" charset="0"/>
            </a:endParaRPr>
          </a:p>
        </p:txBody>
      </p:sp>
      <p:sp>
        <p:nvSpPr>
          <p:cNvPr id="17" name="TextBox 16">
            <a:extLst>
              <a:ext uri="{FF2B5EF4-FFF2-40B4-BE49-F238E27FC236}">
                <a16:creationId xmlns:a16="http://schemas.microsoft.com/office/drawing/2014/main" id="{6D1E65A5-27C5-4082-9759-5570920B20FD}"/>
              </a:ext>
            </a:extLst>
          </p:cNvPr>
          <p:cNvSpPr txBox="1"/>
          <p:nvPr/>
        </p:nvSpPr>
        <p:spPr>
          <a:xfrm>
            <a:off x="1493134" y="1174646"/>
            <a:ext cx="9642866" cy="523220"/>
          </a:xfrm>
          <a:prstGeom prst="rect">
            <a:avLst/>
          </a:prstGeom>
          <a:noFill/>
        </p:spPr>
        <p:txBody>
          <a:bodyPr wrap="square" rtlCol="0">
            <a:spAutoFit/>
          </a:bodyPr>
          <a:lstStyle/>
          <a:p>
            <a:r>
              <a:rPr lang="sr-Latn-RS" sz="2800" dirty="0" smtClean="0">
                <a:solidFill>
                  <a:srgbClr val="00B050"/>
                </a:solidFill>
                <a:latin typeface="Segoe UI Light" panose="020B0502040204020203" pitchFamily="34" charset="0"/>
                <a:ea typeface="Segoe UI" panose="020B0502040204020203" pitchFamily="34" charset="0"/>
                <a:cs typeface="Segoe UI Light" panose="020B0502040204020203" pitchFamily="34" charset="0"/>
              </a:rPr>
              <a:t>Saveti</a:t>
            </a:r>
            <a:endParaRPr lang="en-CA" sz="2800" dirty="0">
              <a:solidFill>
                <a:srgbClr val="00B050"/>
              </a:solidFill>
              <a:latin typeface="Segoe UI Light" panose="020B0502040204020203" pitchFamily="34" charset="0"/>
              <a:ea typeface="Segoe UI" panose="020B0502040204020203" pitchFamily="34" charset="0"/>
              <a:cs typeface="Segoe UI Light" panose="020B0502040204020203" pitchFamily="34" charset="0"/>
            </a:endParaRPr>
          </a:p>
        </p:txBody>
      </p:sp>
      <p:pic>
        <p:nvPicPr>
          <p:cNvPr id="3" name="Graphic 2" descr="Checkmark">
            <a:extLst>
              <a:ext uri="{FF2B5EF4-FFF2-40B4-BE49-F238E27FC236}">
                <a16:creationId xmlns:a16="http://schemas.microsoft.com/office/drawing/2014/main" id="{5CA0E3EA-AE08-4F96-8815-2FB95DCC01B0}"/>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p:blipFill>
        <p:spPr>
          <a:xfrm>
            <a:off x="635762" y="1226137"/>
            <a:ext cx="420238" cy="420238"/>
          </a:xfrm>
          <a:prstGeom prst="rect">
            <a:avLst/>
          </a:prstGeom>
        </p:spPr>
      </p:pic>
    </p:spTree>
    <p:extLst>
      <p:ext uri="{BB962C8B-B14F-4D97-AF65-F5344CB8AC3E}">
        <p14:creationId xmlns:p14="http://schemas.microsoft.com/office/powerpoint/2010/main" val="9087148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5808C7A-08C1-4E6C-9534-B9FACBA4EB39}"/>
              </a:ext>
            </a:extLst>
          </p:cNvPr>
          <p:cNvSpPr txBox="1"/>
          <p:nvPr/>
        </p:nvSpPr>
        <p:spPr>
          <a:xfrm>
            <a:off x="11353800" y="6176963"/>
            <a:ext cx="466898" cy="369332"/>
          </a:xfrm>
          <a:prstGeom prst="rect">
            <a:avLst/>
          </a:prstGeom>
          <a:noFill/>
        </p:spPr>
        <p:txBody>
          <a:bodyPr wrap="square" rtlCol="0">
            <a:spAutoFit/>
          </a:bodyPr>
          <a:lstStyle/>
          <a:p>
            <a:pPr algn="ctr"/>
            <a:fld id="{37E57362-E617-48CC-8331-764F0E861901}" type="slidenum">
              <a:rPr lang="en-CA" smtClean="0">
                <a:latin typeface="Segoe UI" panose="020B0502040204020203" pitchFamily="34" charset="0"/>
                <a:cs typeface="Segoe UI" panose="020B0502040204020203" pitchFamily="34" charset="0"/>
              </a:rPr>
              <a:t>7</a:t>
            </a:fld>
            <a:endParaRPr lang="en-CA" dirty="0">
              <a:latin typeface="Segoe UI" panose="020B0502040204020203" pitchFamily="34" charset="0"/>
              <a:cs typeface="Segoe UI" panose="020B0502040204020203" pitchFamily="34" charset="0"/>
            </a:endParaRPr>
          </a:p>
        </p:txBody>
      </p:sp>
      <p:sp>
        <p:nvSpPr>
          <p:cNvPr id="13" name="Content Placeholder 2">
            <a:extLst>
              <a:ext uri="{FF2B5EF4-FFF2-40B4-BE49-F238E27FC236}">
                <a16:creationId xmlns:a16="http://schemas.microsoft.com/office/drawing/2014/main" id="{E6968ABE-654A-4BB2-8E71-8FE07CADFA07}"/>
              </a:ext>
            </a:extLst>
          </p:cNvPr>
          <p:cNvSpPr txBox="1">
            <a:spLocks/>
          </p:cNvSpPr>
          <p:nvPr/>
        </p:nvSpPr>
        <p:spPr>
          <a:xfrm>
            <a:off x="1056000" y="2248524"/>
            <a:ext cx="10080000" cy="3928439"/>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000" kern="1200" baseline="0">
                <a:solidFill>
                  <a:schemeClr val="tx1"/>
                </a:solidFill>
                <a:latin typeface="Segoe UI" panose="020B0502040204020203" pitchFamily="34" charset="0"/>
                <a:ea typeface="Segoe UI" panose="020B0502040204020203" pitchFamily="34" charset="0"/>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30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30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30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30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r-Latn-RS" sz="2400" dirty="0" smtClean="0">
                <a:latin typeface="Segoe UI Light" panose="020B0502040204020203" pitchFamily="34" charset="0"/>
                <a:cs typeface="Segoe UI Light" panose="020B0502040204020203" pitchFamily="34" charset="0"/>
              </a:rPr>
              <a:t>Sažetak za politike mora da bude dostupan  i usmeren ka određenoj publici. </a:t>
            </a:r>
            <a:r>
              <a:rPr lang="en-CA" sz="2400" dirty="0">
                <a:latin typeface="Segoe UI Light" panose="020B0502040204020203" pitchFamily="34" charset="0"/>
                <a:cs typeface="Segoe UI Light" panose="020B0502040204020203" pitchFamily="34" charset="0"/>
              </a:rPr>
              <a:t/>
            </a:r>
            <a:br>
              <a:rPr lang="en-CA" sz="2400" dirty="0">
                <a:latin typeface="Segoe UI Light" panose="020B0502040204020203" pitchFamily="34" charset="0"/>
                <a:cs typeface="Segoe UI Light" panose="020B0502040204020203" pitchFamily="34" charset="0"/>
              </a:rPr>
            </a:br>
            <a:endParaRPr lang="en-CA" sz="2400" dirty="0">
              <a:latin typeface="Segoe UI Light" panose="020B0502040204020203" pitchFamily="34" charset="0"/>
              <a:cs typeface="Segoe UI Light" panose="020B0502040204020203" pitchFamily="34" charset="0"/>
            </a:endParaRPr>
          </a:p>
          <a:p>
            <a:r>
              <a:rPr lang="sr-Latn-RS" sz="2400" dirty="0" smtClean="0">
                <a:latin typeface="Segoe UI Light" panose="020B0502040204020203" pitchFamily="34" charset="0"/>
                <a:cs typeface="Segoe UI Light" panose="020B0502040204020203" pitchFamily="34" charset="0"/>
              </a:rPr>
              <a:t>Pre pisanja treba odrediti</a:t>
            </a:r>
            <a:r>
              <a:rPr lang="en-CA" sz="2400" dirty="0" smtClean="0">
                <a:latin typeface="Segoe UI Light" panose="020B0502040204020203" pitchFamily="34" charset="0"/>
                <a:cs typeface="Segoe UI Light" panose="020B0502040204020203" pitchFamily="34" charset="0"/>
              </a:rPr>
              <a:t>:</a:t>
            </a:r>
            <a:endParaRPr lang="en-CA" sz="2400" dirty="0">
              <a:latin typeface="Segoe UI Light" panose="020B0502040204020203" pitchFamily="34" charset="0"/>
              <a:cs typeface="Segoe UI Light" panose="020B0502040204020203" pitchFamily="34" charset="0"/>
            </a:endParaRPr>
          </a:p>
          <a:p>
            <a:pPr marL="1257300" lvl="1" indent="-571500"/>
            <a:r>
              <a:rPr lang="sr-Latn-RS" sz="2400" dirty="0" smtClean="0">
                <a:latin typeface="Segoe UI Light" panose="020B0502040204020203" pitchFamily="34" charset="0"/>
                <a:cs typeface="Segoe UI Light" panose="020B0502040204020203" pitchFamily="34" charset="0"/>
              </a:rPr>
              <a:t>ko su čitaoci: targetirani i potencijalni</a:t>
            </a:r>
            <a:endParaRPr lang="en-CA" sz="2400" dirty="0">
              <a:latin typeface="Segoe UI Light" panose="020B0502040204020203" pitchFamily="34" charset="0"/>
              <a:cs typeface="Segoe UI Light" panose="020B0502040204020203" pitchFamily="34" charset="0"/>
            </a:endParaRPr>
          </a:p>
          <a:p>
            <a:pPr marL="1257300" lvl="1" indent="-571500"/>
            <a:r>
              <a:rPr lang="sr-Latn-RS" sz="2400" dirty="0" smtClean="0">
                <a:latin typeface="Segoe UI Light" panose="020B0502040204020203" pitchFamily="34" charset="0"/>
                <a:cs typeface="Segoe UI Light" panose="020B0502040204020203" pitchFamily="34" charset="0"/>
              </a:rPr>
              <a:t>njihovu zainteresovanost i prethodno poznavanje teme</a:t>
            </a:r>
            <a:endParaRPr lang="en-CA" sz="2400" dirty="0">
              <a:latin typeface="Segoe UI Light" panose="020B0502040204020203" pitchFamily="34" charset="0"/>
              <a:cs typeface="Segoe UI Light" panose="020B0502040204020203" pitchFamily="34" charset="0"/>
            </a:endParaRPr>
          </a:p>
          <a:p>
            <a:pPr marL="1257300" lvl="1" indent="-571500"/>
            <a:r>
              <a:rPr lang="sr-Latn-RS" sz="2400" dirty="0" smtClean="0">
                <a:latin typeface="Segoe UI Light" panose="020B0502040204020203" pitchFamily="34" charset="0"/>
                <a:cs typeface="Segoe UI Light" panose="020B0502040204020203" pitchFamily="34" charset="0"/>
              </a:rPr>
              <a:t>Informacije koje će im biti potrebne da donesu odluku</a:t>
            </a:r>
            <a:endParaRPr lang="en-CA" sz="2400" dirty="0">
              <a:latin typeface="Segoe UI Light" panose="020B0502040204020203" pitchFamily="34" charset="0"/>
              <a:cs typeface="Segoe UI Light" panose="020B0502040204020203" pitchFamily="34" charset="0"/>
            </a:endParaRPr>
          </a:p>
          <a:p>
            <a:pPr marL="1257300" lvl="1" indent="-571500"/>
            <a:r>
              <a:rPr lang="sr-Latn-RS" sz="2400" dirty="0" smtClean="0">
                <a:latin typeface="Segoe UI Light" panose="020B0502040204020203" pitchFamily="34" charset="0"/>
                <a:cs typeface="Segoe UI Light" panose="020B0502040204020203" pitchFamily="34" charset="0"/>
              </a:rPr>
              <a:t>Njihovu otvorenost da prihvate preporuke</a:t>
            </a:r>
            <a:endParaRPr lang="en-CA" sz="2400" dirty="0">
              <a:latin typeface="Segoe UI Light" panose="020B0502040204020203" pitchFamily="34" charset="0"/>
              <a:cs typeface="Segoe UI Light" panose="020B0502040204020203" pitchFamily="34" charset="0"/>
            </a:endParaRPr>
          </a:p>
          <a:p>
            <a:endParaRPr lang="en-CA" sz="2400" dirty="0">
              <a:latin typeface="Segoe UI Light" panose="020B0502040204020203" pitchFamily="34" charset="0"/>
              <a:cs typeface="Segoe UI Light" panose="020B0502040204020203" pitchFamily="34" charset="0"/>
            </a:endParaRPr>
          </a:p>
        </p:txBody>
      </p:sp>
      <p:sp>
        <p:nvSpPr>
          <p:cNvPr id="14" name="TextBox 13">
            <a:extLst>
              <a:ext uri="{FF2B5EF4-FFF2-40B4-BE49-F238E27FC236}">
                <a16:creationId xmlns:a16="http://schemas.microsoft.com/office/drawing/2014/main" id="{D840E3A7-3D81-4900-8EFB-679096FFFC06}"/>
              </a:ext>
            </a:extLst>
          </p:cNvPr>
          <p:cNvSpPr txBox="1"/>
          <p:nvPr/>
        </p:nvSpPr>
        <p:spPr>
          <a:xfrm>
            <a:off x="1169042" y="1241840"/>
            <a:ext cx="9966957" cy="523220"/>
          </a:xfrm>
          <a:prstGeom prst="rect">
            <a:avLst/>
          </a:prstGeom>
          <a:noFill/>
        </p:spPr>
        <p:txBody>
          <a:bodyPr wrap="square" rtlCol="0">
            <a:spAutoFit/>
          </a:bodyPr>
          <a:lstStyle/>
          <a:p>
            <a:r>
              <a:rPr lang="sr-Latn-RS" sz="2800" dirty="0" smtClean="0">
                <a:solidFill>
                  <a:srgbClr val="002060"/>
                </a:solidFill>
                <a:latin typeface="Segoe UI Light" panose="020B0502040204020203" pitchFamily="34" charset="0"/>
                <a:ea typeface="Segoe UI" panose="020B0502040204020203" pitchFamily="34" charset="0"/>
                <a:cs typeface="Segoe UI Light" panose="020B0502040204020203" pitchFamily="34" charset="0"/>
              </a:rPr>
              <a:t>Publika</a:t>
            </a:r>
            <a:endParaRPr lang="en-CA" sz="2800" dirty="0">
              <a:solidFill>
                <a:srgbClr val="002060"/>
              </a:solidFill>
              <a:latin typeface="Segoe UI Light" panose="020B0502040204020203" pitchFamily="34" charset="0"/>
              <a:ea typeface="Segoe UI" panose="020B0502040204020203" pitchFamily="34" charset="0"/>
              <a:cs typeface="Segoe UI Light" panose="020B0502040204020203" pitchFamily="34" charset="0"/>
            </a:endParaRPr>
          </a:p>
        </p:txBody>
      </p:sp>
      <p:pic>
        <p:nvPicPr>
          <p:cNvPr id="5" name="Graphic 4" descr="Checklist">
            <a:extLst>
              <a:ext uri="{FF2B5EF4-FFF2-40B4-BE49-F238E27FC236}">
                <a16:creationId xmlns:a16="http://schemas.microsoft.com/office/drawing/2014/main" id="{60980A93-2ECB-4893-8AF8-1B046B980A8F}"/>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398391" y="1174646"/>
            <a:ext cx="657609" cy="657609"/>
          </a:xfrm>
          <a:prstGeom prst="rect">
            <a:avLst/>
          </a:prstGeom>
        </p:spPr>
      </p:pic>
    </p:spTree>
    <p:extLst>
      <p:ext uri="{BB962C8B-B14F-4D97-AF65-F5344CB8AC3E}">
        <p14:creationId xmlns:p14="http://schemas.microsoft.com/office/powerpoint/2010/main" val="38365348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5808C7A-08C1-4E6C-9534-B9FACBA4EB39}"/>
              </a:ext>
            </a:extLst>
          </p:cNvPr>
          <p:cNvSpPr txBox="1"/>
          <p:nvPr/>
        </p:nvSpPr>
        <p:spPr>
          <a:xfrm>
            <a:off x="11353800" y="6176963"/>
            <a:ext cx="466898" cy="369332"/>
          </a:xfrm>
          <a:prstGeom prst="rect">
            <a:avLst/>
          </a:prstGeom>
          <a:noFill/>
        </p:spPr>
        <p:txBody>
          <a:bodyPr wrap="square" rtlCol="0">
            <a:spAutoFit/>
          </a:bodyPr>
          <a:lstStyle/>
          <a:p>
            <a:pPr algn="ctr"/>
            <a:fld id="{37E57362-E617-48CC-8331-764F0E861901}" type="slidenum">
              <a:rPr lang="en-CA" smtClean="0">
                <a:latin typeface="Segoe UI" panose="020B0502040204020203" pitchFamily="34" charset="0"/>
                <a:cs typeface="Segoe UI" panose="020B0502040204020203" pitchFamily="34" charset="0"/>
              </a:rPr>
              <a:t>8</a:t>
            </a:fld>
            <a:endParaRPr lang="en-CA" dirty="0">
              <a:latin typeface="Segoe UI" panose="020B0502040204020203" pitchFamily="34" charset="0"/>
              <a:cs typeface="Segoe UI" panose="020B0502040204020203" pitchFamily="34" charset="0"/>
            </a:endParaRPr>
          </a:p>
        </p:txBody>
      </p:sp>
      <p:sp>
        <p:nvSpPr>
          <p:cNvPr id="13" name="TextBox 12">
            <a:extLst>
              <a:ext uri="{FF2B5EF4-FFF2-40B4-BE49-F238E27FC236}">
                <a16:creationId xmlns:a16="http://schemas.microsoft.com/office/drawing/2014/main" id="{AF4BDA12-D29F-4BC4-ACBA-95476A4D15B3}"/>
              </a:ext>
            </a:extLst>
          </p:cNvPr>
          <p:cNvSpPr txBox="1"/>
          <p:nvPr/>
        </p:nvSpPr>
        <p:spPr>
          <a:xfrm>
            <a:off x="1365812" y="1174646"/>
            <a:ext cx="9770187" cy="523220"/>
          </a:xfrm>
          <a:prstGeom prst="rect">
            <a:avLst/>
          </a:prstGeom>
          <a:noFill/>
        </p:spPr>
        <p:txBody>
          <a:bodyPr wrap="square" rtlCol="0">
            <a:spAutoFit/>
          </a:bodyPr>
          <a:lstStyle/>
          <a:p>
            <a:r>
              <a:rPr lang="sr-Latn-RS" sz="2800" dirty="0" smtClean="0">
                <a:solidFill>
                  <a:srgbClr val="002060"/>
                </a:solidFill>
                <a:latin typeface="Segoe UI Light" panose="020B0502040204020203" pitchFamily="34" charset="0"/>
                <a:ea typeface="Segoe UI" panose="020B0502040204020203" pitchFamily="34" charset="0"/>
                <a:cs typeface="Segoe UI Light" panose="020B0502040204020203" pitchFamily="34" charset="0"/>
              </a:rPr>
              <a:t>Sadržaj</a:t>
            </a:r>
            <a:endParaRPr lang="en-CA" sz="2800" dirty="0">
              <a:solidFill>
                <a:srgbClr val="002060"/>
              </a:solidFill>
              <a:latin typeface="Segoe UI Light" panose="020B0502040204020203" pitchFamily="34" charset="0"/>
              <a:ea typeface="Segoe UI" panose="020B0502040204020203" pitchFamily="34" charset="0"/>
              <a:cs typeface="Segoe UI Light" panose="020B0502040204020203" pitchFamily="34" charset="0"/>
            </a:endParaRPr>
          </a:p>
        </p:txBody>
      </p:sp>
      <p:sp>
        <p:nvSpPr>
          <p:cNvPr id="14" name="Content Placeholder 2">
            <a:extLst>
              <a:ext uri="{FF2B5EF4-FFF2-40B4-BE49-F238E27FC236}">
                <a16:creationId xmlns:a16="http://schemas.microsoft.com/office/drawing/2014/main" id="{9C1AC3D7-39CC-4906-A8A8-453B811F50B1}"/>
              </a:ext>
            </a:extLst>
          </p:cNvPr>
          <p:cNvSpPr txBox="1">
            <a:spLocks/>
          </p:cNvSpPr>
          <p:nvPr/>
        </p:nvSpPr>
        <p:spPr>
          <a:xfrm>
            <a:off x="1056000" y="2102185"/>
            <a:ext cx="10080000" cy="646332"/>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000" kern="1200" baseline="0">
                <a:solidFill>
                  <a:schemeClr val="tx1"/>
                </a:solidFill>
                <a:latin typeface="Segoe UI" panose="020B0502040204020203" pitchFamily="34" charset="0"/>
                <a:ea typeface="Segoe UI" panose="020B0502040204020203" pitchFamily="34" charset="0"/>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30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30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30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30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r-Latn-RS" sz="2400" dirty="0" smtClean="0">
                <a:latin typeface="Segoe UI Light" panose="020B0502040204020203" pitchFamily="34" charset="0"/>
                <a:cs typeface="Segoe UI Light" panose="020B0502040204020203" pitchFamily="34" charset="0"/>
              </a:rPr>
              <a:t>Jasan, sažet i fokusiran na jednu temu</a:t>
            </a:r>
            <a:r>
              <a:rPr lang="en-CA" sz="2400" dirty="0" smtClean="0">
                <a:latin typeface="Segoe UI Light" panose="020B0502040204020203" pitchFamily="34" charset="0"/>
                <a:cs typeface="Segoe UI Light" panose="020B0502040204020203" pitchFamily="34" charset="0"/>
              </a:rPr>
              <a:t>.</a:t>
            </a:r>
            <a:endParaRPr lang="en-CA" sz="2400" dirty="0">
              <a:latin typeface="Segoe UI Light" panose="020B0502040204020203" pitchFamily="34" charset="0"/>
              <a:cs typeface="Segoe UI Light" panose="020B0502040204020203" pitchFamily="34" charset="0"/>
            </a:endParaRPr>
          </a:p>
          <a:p>
            <a:pPr marL="457200" indent="-457200">
              <a:buFont typeface="Arial" panose="020B0604020202020204" pitchFamily="34" charset="0"/>
              <a:buChar char="•"/>
            </a:pPr>
            <a:endParaRPr lang="en-CA" sz="2400" dirty="0">
              <a:latin typeface="Segoe UI Light" panose="020B0502040204020203" pitchFamily="34" charset="0"/>
              <a:cs typeface="Segoe UI Light" panose="020B0502040204020203" pitchFamily="34" charset="0"/>
            </a:endParaRPr>
          </a:p>
          <a:p>
            <a:endParaRPr lang="en-CA" sz="2000" dirty="0">
              <a:latin typeface="Segoe UI Light" panose="020B0502040204020203" pitchFamily="34" charset="0"/>
              <a:cs typeface="Segoe UI Light" panose="020B0502040204020203" pitchFamily="34" charset="0"/>
            </a:endParaRPr>
          </a:p>
        </p:txBody>
      </p:sp>
      <p:pic>
        <p:nvPicPr>
          <p:cNvPr id="8" name="Graphic 7" descr="Checklist">
            <a:extLst>
              <a:ext uri="{FF2B5EF4-FFF2-40B4-BE49-F238E27FC236}">
                <a16:creationId xmlns:a16="http://schemas.microsoft.com/office/drawing/2014/main" id="{B30BFE68-F510-45AB-B280-6886DA21736C}"/>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398391" y="1174646"/>
            <a:ext cx="657609" cy="657609"/>
          </a:xfrm>
          <a:prstGeom prst="rect">
            <a:avLst/>
          </a:prstGeom>
        </p:spPr>
      </p:pic>
      <p:sp>
        <p:nvSpPr>
          <p:cNvPr id="9" name="Content Placeholder 2">
            <a:extLst>
              <a:ext uri="{FF2B5EF4-FFF2-40B4-BE49-F238E27FC236}">
                <a16:creationId xmlns:a16="http://schemas.microsoft.com/office/drawing/2014/main" id="{F8A4DD79-59AF-40C9-868B-0CC8CDBD317B}"/>
              </a:ext>
            </a:extLst>
          </p:cNvPr>
          <p:cNvSpPr txBox="1">
            <a:spLocks/>
          </p:cNvSpPr>
          <p:nvPr/>
        </p:nvSpPr>
        <p:spPr>
          <a:xfrm>
            <a:off x="1056000" y="2857398"/>
            <a:ext cx="10080000" cy="350423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000" kern="1200" baseline="0">
                <a:solidFill>
                  <a:schemeClr val="tx1"/>
                </a:solidFill>
                <a:latin typeface="Segoe UI" panose="020B0502040204020203" pitchFamily="34" charset="0"/>
                <a:ea typeface="Segoe UI" panose="020B0502040204020203" pitchFamily="34" charset="0"/>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30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30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30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30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r-Latn-RS" sz="2800" dirty="0" smtClean="0">
                <a:solidFill>
                  <a:srgbClr val="00B050"/>
                </a:solidFill>
                <a:latin typeface="Segoe UI Light" panose="020B0502040204020203" pitchFamily="34" charset="0"/>
                <a:cs typeface="Segoe UI Light" panose="020B0502040204020203" pitchFamily="34" charset="0"/>
              </a:rPr>
              <a:t>Saveti</a:t>
            </a:r>
            <a:r>
              <a:rPr lang="en-CA" sz="2800" dirty="0">
                <a:latin typeface="Segoe UI Light" panose="020B0502040204020203" pitchFamily="34" charset="0"/>
                <a:cs typeface="Segoe UI Light" panose="020B0502040204020203" pitchFamily="34" charset="0"/>
              </a:rPr>
              <a:t/>
            </a:r>
            <a:br>
              <a:rPr lang="en-CA" sz="2800" dirty="0">
                <a:latin typeface="Segoe UI Light" panose="020B0502040204020203" pitchFamily="34" charset="0"/>
                <a:cs typeface="Segoe UI Light" panose="020B0502040204020203" pitchFamily="34" charset="0"/>
              </a:rPr>
            </a:br>
            <a:endParaRPr lang="en-CA" sz="2800" dirty="0">
              <a:latin typeface="Segoe UI Light" panose="020B0502040204020203" pitchFamily="34" charset="0"/>
              <a:cs typeface="Segoe UI Light" panose="020B0502040204020203" pitchFamily="34" charset="0"/>
            </a:endParaRPr>
          </a:p>
          <a:p>
            <a:pPr marL="342900" indent="-342900">
              <a:buFont typeface="Wingdings" panose="05000000000000000000" pitchFamily="2" charset="2"/>
              <a:buChar char="q"/>
            </a:pPr>
            <a:r>
              <a:rPr lang="sr-Latn-RS" sz="2400" dirty="0" smtClean="0">
                <a:latin typeface="Segoe UI Light" panose="020B0502040204020203" pitchFamily="34" charset="0"/>
                <a:cs typeface="Segoe UI Light" panose="020B0502040204020203" pitchFamily="34" charset="0"/>
              </a:rPr>
              <a:t>Nemojte ići preko </a:t>
            </a:r>
            <a:r>
              <a:rPr lang="en-CA" sz="2400" dirty="0" smtClean="0">
                <a:latin typeface="Segoe UI Light" panose="020B0502040204020203" pitchFamily="34" charset="0"/>
                <a:cs typeface="Segoe UI Light" panose="020B0502040204020203" pitchFamily="34" charset="0"/>
              </a:rPr>
              <a:t>1,500 </a:t>
            </a:r>
            <a:r>
              <a:rPr lang="sr-Latn-RS" sz="2400" dirty="0" smtClean="0">
                <a:latin typeface="Segoe UI Light" panose="020B0502040204020203" pitchFamily="34" charset="0"/>
                <a:cs typeface="Segoe UI Light" panose="020B0502040204020203" pitchFamily="34" charset="0"/>
              </a:rPr>
              <a:t>reči (ili 2 strane)</a:t>
            </a:r>
            <a:r>
              <a:rPr lang="en-CA" sz="2400" dirty="0" smtClean="0">
                <a:latin typeface="Segoe UI Light" panose="020B0502040204020203" pitchFamily="34" charset="0"/>
                <a:cs typeface="Segoe UI Light" panose="020B0502040204020203" pitchFamily="34" charset="0"/>
              </a:rPr>
              <a:t>. </a:t>
            </a:r>
            <a:endParaRPr lang="en-CA" sz="2400" dirty="0">
              <a:latin typeface="Segoe UI Light" panose="020B0502040204020203" pitchFamily="34" charset="0"/>
              <a:cs typeface="Segoe UI Light" panose="020B0502040204020203" pitchFamily="34" charset="0"/>
            </a:endParaRPr>
          </a:p>
          <a:p>
            <a:pPr marL="342900" indent="-342900">
              <a:buFont typeface="Wingdings" panose="05000000000000000000" pitchFamily="2" charset="2"/>
              <a:buChar char="q"/>
            </a:pPr>
            <a:r>
              <a:rPr lang="sr-Latn-RS" sz="2400" dirty="0" smtClean="0">
                <a:latin typeface="Segoe UI Light" panose="020B0502040204020203" pitchFamily="34" charset="0"/>
                <a:cs typeface="Segoe UI Light" panose="020B0502040204020203" pitchFamily="34" charset="0"/>
              </a:rPr>
              <a:t>Izbegavajte kolateralne teme. </a:t>
            </a:r>
          </a:p>
          <a:p>
            <a:pPr marL="342900" indent="-342900">
              <a:buFont typeface="Wingdings" panose="05000000000000000000" pitchFamily="2" charset="2"/>
              <a:buChar char="q"/>
            </a:pPr>
            <a:r>
              <a:rPr lang="sr-Latn-RS" sz="2400" dirty="0" smtClean="0">
                <a:latin typeface="Segoe UI Light" panose="020B0502040204020203" pitchFamily="34" charset="0"/>
                <a:cs typeface="Segoe UI Light" panose="020B0502040204020203" pitchFamily="34" charset="0"/>
              </a:rPr>
              <a:t>Nemojte previše opisivati metodologiju</a:t>
            </a:r>
          </a:p>
          <a:p>
            <a:pPr marL="342900" indent="-342900">
              <a:buFont typeface="Wingdings" panose="05000000000000000000" pitchFamily="2" charset="2"/>
              <a:buChar char="q"/>
            </a:pPr>
            <a:r>
              <a:rPr lang="sr-Latn-RS" sz="2400" dirty="0" smtClean="0">
                <a:latin typeface="Segoe UI Light" panose="020B0502040204020203" pitchFamily="34" charset="0"/>
                <a:cs typeface="Segoe UI Light" panose="020B0502040204020203" pitchFamily="34" charset="0"/>
              </a:rPr>
              <a:t>Napravite draft nove politike, nemojte ostati na sumiranju izveštaja. </a:t>
            </a:r>
            <a:endParaRPr lang="en-CA" sz="2400" dirty="0">
              <a:latin typeface="Segoe UI Light" panose="020B0502040204020203" pitchFamily="34" charset="0"/>
              <a:cs typeface="Segoe UI Light" panose="020B0502040204020203" pitchFamily="34" charset="0"/>
            </a:endParaRPr>
          </a:p>
          <a:p>
            <a:pPr marL="342900" indent="-342900">
              <a:buFont typeface="Wingdings" panose="05000000000000000000" pitchFamily="2" charset="2"/>
              <a:buChar char="q"/>
            </a:pPr>
            <a:r>
              <a:rPr lang="sr-Latn-RS" sz="2400" dirty="0" smtClean="0">
                <a:latin typeface="Segoe UI Light" panose="020B0502040204020203" pitchFamily="34" charset="0"/>
                <a:cs typeface="Segoe UI Light" panose="020B0502040204020203" pitchFamily="34" charset="0"/>
              </a:rPr>
              <a:t>Pišite jasnim, jednostavnim, razumljivim, svakodnevnim jezikom. </a:t>
            </a:r>
            <a:endParaRPr lang="en-CA" sz="2400" dirty="0">
              <a:latin typeface="Segoe UI Light" panose="020B0502040204020203" pitchFamily="34" charset="0"/>
              <a:cs typeface="Segoe UI Light" panose="020B0502040204020203" pitchFamily="34" charset="0"/>
            </a:endParaRPr>
          </a:p>
        </p:txBody>
      </p:sp>
      <p:pic>
        <p:nvPicPr>
          <p:cNvPr id="10" name="Graphic 9" descr="Checkmark">
            <a:extLst>
              <a:ext uri="{FF2B5EF4-FFF2-40B4-BE49-F238E27FC236}">
                <a16:creationId xmlns:a16="http://schemas.microsoft.com/office/drawing/2014/main" id="{D8B70609-C6D3-4B26-AB9A-4E8679C88DDF}"/>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p:blipFill>
        <p:spPr>
          <a:xfrm>
            <a:off x="516595" y="2901562"/>
            <a:ext cx="421200" cy="421200"/>
          </a:xfrm>
          <a:prstGeom prst="rect">
            <a:avLst/>
          </a:prstGeom>
        </p:spPr>
      </p:pic>
    </p:spTree>
    <p:extLst>
      <p:ext uri="{BB962C8B-B14F-4D97-AF65-F5344CB8AC3E}">
        <p14:creationId xmlns:p14="http://schemas.microsoft.com/office/powerpoint/2010/main" val="11141489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5808C7A-08C1-4E6C-9534-B9FACBA4EB39}"/>
              </a:ext>
            </a:extLst>
          </p:cNvPr>
          <p:cNvSpPr txBox="1"/>
          <p:nvPr/>
        </p:nvSpPr>
        <p:spPr>
          <a:xfrm>
            <a:off x="11353800" y="6176963"/>
            <a:ext cx="466898" cy="369332"/>
          </a:xfrm>
          <a:prstGeom prst="rect">
            <a:avLst/>
          </a:prstGeom>
          <a:noFill/>
        </p:spPr>
        <p:txBody>
          <a:bodyPr wrap="square" rtlCol="0">
            <a:spAutoFit/>
          </a:bodyPr>
          <a:lstStyle/>
          <a:p>
            <a:pPr algn="ctr"/>
            <a:fld id="{37E57362-E617-48CC-8331-764F0E861901}" type="slidenum">
              <a:rPr lang="en-CA" smtClean="0">
                <a:latin typeface="Segoe UI" panose="020B0502040204020203" pitchFamily="34" charset="0"/>
                <a:cs typeface="Segoe UI" panose="020B0502040204020203" pitchFamily="34" charset="0"/>
              </a:rPr>
              <a:t>9</a:t>
            </a:fld>
            <a:endParaRPr lang="en-CA" dirty="0">
              <a:latin typeface="Segoe UI" panose="020B0502040204020203" pitchFamily="34" charset="0"/>
              <a:cs typeface="Segoe UI" panose="020B0502040204020203" pitchFamily="34" charset="0"/>
            </a:endParaRPr>
          </a:p>
        </p:txBody>
      </p:sp>
      <p:sp>
        <p:nvSpPr>
          <p:cNvPr id="11" name="TextBox 10">
            <a:extLst>
              <a:ext uri="{FF2B5EF4-FFF2-40B4-BE49-F238E27FC236}">
                <a16:creationId xmlns:a16="http://schemas.microsoft.com/office/drawing/2014/main" id="{63341623-E80F-4E6B-827C-44396F9CAD69}"/>
              </a:ext>
            </a:extLst>
          </p:cNvPr>
          <p:cNvSpPr txBox="1"/>
          <p:nvPr/>
        </p:nvSpPr>
        <p:spPr>
          <a:xfrm>
            <a:off x="1400536" y="1174646"/>
            <a:ext cx="9735463" cy="523220"/>
          </a:xfrm>
          <a:prstGeom prst="rect">
            <a:avLst/>
          </a:prstGeom>
          <a:noFill/>
        </p:spPr>
        <p:txBody>
          <a:bodyPr wrap="square" rtlCol="0">
            <a:spAutoFit/>
          </a:bodyPr>
          <a:lstStyle/>
          <a:p>
            <a:r>
              <a:rPr lang="sr-Latn-RS" sz="2800" dirty="0" smtClean="0">
                <a:solidFill>
                  <a:schemeClr val="accent5">
                    <a:lumMod val="75000"/>
                  </a:schemeClr>
                </a:solidFill>
                <a:latin typeface="Segoe UI Light" panose="020B0502040204020203" pitchFamily="34" charset="0"/>
                <a:ea typeface="Segoe UI" panose="020B0502040204020203" pitchFamily="34" charset="0"/>
                <a:cs typeface="Segoe UI Light" panose="020B0502040204020203" pitchFamily="34" charset="0"/>
              </a:rPr>
              <a:t>Struktura</a:t>
            </a:r>
            <a:endParaRPr lang="en-CA" sz="2800" dirty="0">
              <a:solidFill>
                <a:schemeClr val="accent5">
                  <a:lumMod val="75000"/>
                </a:schemeClr>
              </a:solidFill>
              <a:latin typeface="Segoe UI Light" panose="020B0502040204020203" pitchFamily="34" charset="0"/>
              <a:ea typeface="Segoe UI" panose="020B0502040204020203" pitchFamily="34" charset="0"/>
              <a:cs typeface="Segoe UI Light" panose="020B0502040204020203" pitchFamily="34" charset="0"/>
            </a:endParaRPr>
          </a:p>
        </p:txBody>
      </p:sp>
      <p:sp>
        <p:nvSpPr>
          <p:cNvPr id="12" name="Content Placeholder 2">
            <a:extLst>
              <a:ext uri="{FF2B5EF4-FFF2-40B4-BE49-F238E27FC236}">
                <a16:creationId xmlns:a16="http://schemas.microsoft.com/office/drawing/2014/main" id="{A0CEE510-9AC5-4A63-AEBC-614E2CA3FDD1}"/>
              </a:ext>
            </a:extLst>
          </p:cNvPr>
          <p:cNvSpPr txBox="1">
            <a:spLocks/>
          </p:cNvSpPr>
          <p:nvPr/>
        </p:nvSpPr>
        <p:spPr>
          <a:xfrm>
            <a:off x="1056000" y="2248524"/>
            <a:ext cx="10080000" cy="3928439"/>
          </a:xfrm>
          <a:prstGeom prst="rect">
            <a:avLst/>
          </a:prstGeom>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3000" kern="1200" baseline="0">
                <a:solidFill>
                  <a:schemeClr val="tx1"/>
                </a:solidFill>
                <a:latin typeface="Segoe UI" panose="020B0502040204020203" pitchFamily="34" charset="0"/>
                <a:ea typeface="Segoe UI" panose="020B0502040204020203" pitchFamily="34" charset="0"/>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30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30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30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30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Arial" panose="020B0604020202020204" pitchFamily="34" charset="0"/>
              <a:buChar char="•"/>
            </a:pPr>
            <a:r>
              <a:rPr lang="sr-Latn-RS" sz="2400" dirty="0" smtClean="0">
                <a:latin typeface="Segoe UI Light" panose="020B0502040204020203" pitchFamily="34" charset="0"/>
                <a:cs typeface="Segoe UI Light" panose="020B0502040204020203" pitchFamily="34" charset="0"/>
              </a:rPr>
              <a:t>Strukturom vodite čitaoca od problema do rešenja</a:t>
            </a:r>
            <a:r>
              <a:rPr lang="en-CA" sz="2400" dirty="0" smtClean="0">
                <a:latin typeface="Segoe UI Light" panose="020B0502040204020203" pitchFamily="34" charset="0"/>
                <a:cs typeface="Segoe UI Light" panose="020B0502040204020203" pitchFamily="34" charset="0"/>
              </a:rPr>
              <a:t>.</a:t>
            </a:r>
            <a:endParaRPr lang="en-CA" sz="2400" dirty="0">
              <a:latin typeface="Segoe UI Light" panose="020B0502040204020203" pitchFamily="34" charset="0"/>
              <a:cs typeface="Segoe UI Light" panose="020B0502040204020203" pitchFamily="34" charset="0"/>
            </a:endParaRPr>
          </a:p>
          <a:p>
            <a:pPr marL="342900" indent="-342900">
              <a:buFont typeface="Arial" panose="020B0604020202020204" pitchFamily="34" charset="0"/>
              <a:buChar char="•"/>
            </a:pPr>
            <a:r>
              <a:rPr lang="sr-Latn-RS" sz="2400" dirty="0" smtClean="0">
                <a:latin typeface="Segoe UI Light" panose="020B0502040204020203" pitchFamily="34" charset="0"/>
                <a:cs typeface="Segoe UI Light" panose="020B0502040204020203" pitchFamily="34" charset="0"/>
              </a:rPr>
              <a:t>Jasno izložite preporuke za politike , a posebno kako su one podržane podacima. </a:t>
            </a:r>
            <a:endParaRPr lang="en-CA" sz="2400" dirty="0">
              <a:latin typeface="Segoe UI Light" panose="020B0502040204020203" pitchFamily="34" charset="0"/>
              <a:cs typeface="Segoe UI Light" panose="020B0502040204020203" pitchFamily="34" charset="0"/>
            </a:endParaRPr>
          </a:p>
          <a:p>
            <a:pPr marL="342900" indent="-342900">
              <a:buFont typeface="Arial" panose="020B0604020202020204" pitchFamily="34" charset="0"/>
              <a:buChar char="•"/>
            </a:pPr>
            <a:r>
              <a:rPr lang="sr-Latn-RS" sz="2400" dirty="0" smtClean="0">
                <a:latin typeface="Segoe UI Light" panose="020B0502040204020203" pitchFamily="34" charset="0"/>
                <a:cs typeface="Segoe UI Light" panose="020B0502040204020203" pitchFamily="34" charset="0"/>
              </a:rPr>
              <a:t>I problem i rešenje bi trebalo odrediti iz ugla publike kojoj se obraćamo, dokument bi trebalo da reflektuje interese i interesovanja publike. </a:t>
            </a:r>
            <a:r>
              <a:rPr lang="en-CA" sz="2400" dirty="0" smtClean="0">
                <a:latin typeface="Segoe UI Light" panose="020B0502040204020203" pitchFamily="34" charset="0"/>
                <a:cs typeface="Segoe UI Light" panose="020B0502040204020203" pitchFamily="34" charset="0"/>
              </a:rPr>
              <a:t> </a:t>
            </a:r>
            <a:endParaRPr lang="en-CA" sz="2400" dirty="0">
              <a:latin typeface="Segoe UI Light" panose="020B0502040204020203" pitchFamily="34" charset="0"/>
              <a:cs typeface="Segoe UI Light" panose="020B0502040204020203" pitchFamily="34" charset="0"/>
            </a:endParaRPr>
          </a:p>
          <a:p>
            <a:endParaRPr lang="en-CA" sz="2400" dirty="0">
              <a:latin typeface="Segoe UI Light" panose="020B0502040204020203" pitchFamily="34" charset="0"/>
              <a:cs typeface="Segoe UI Light" panose="020B0502040204020203" pitchFamily="34" charset="0"/>
            </a:endParaRPr>
          </a:p>
          <a:p>
            <a:r>
              <a:rPr lang="sr-Latn-RS" sz="2800" dirty="0" smtClean="0">
                <a:solidFill>
                  <a:srgbClr val="00B050"/>
                </a:solidFill>
                <a:latin typeface="Segoe UI Light" panose="020B0502040204020203" pitchFamily="34" charset="0"/>
                <a:cs typeface="Segoe UI Light" panose="020B0502040204020203" pitchFamily="34" charset="0"/>
              </a:rPr>
              <a:t>Saveti</a:t>
            </a:r>
            <a:r>
              <a:rPr lang="en-CA" sz="2800" dirty="0">
                <a:latin typeface="Segoe UI Light" panose="020B0502040204020203" pitchFamily="34" charset="0"/>
                <a:cs typeface="Segoe UI Light" panose="020B0502040204020203" pitchFamily="34" charset="0"/>
              </a:rPr>
              <a:t/>
            </a:r>
            <a:br>
              <a:rPr lang="en-CA" sz="2800" dirty="0">
                <a:latin typeface="Segoe UI Light" panose="020B0502040204020203" pitchFamily="34" charset="0"/>
                <a:cs typeface="Segoe UI Light" panose="020B0502040204020203" pitchFamily="34" charset="0"/>
              </a:rPr>
            </a:br>
            <a:endParaRPr lang="en-CA" sz="2800" dirty="0">
              <a:latin typeface="Segoe UI Light" panose="020B0502040204020203" pitchFamily="34" charset="0"/>
              <a:cs typeface="Segoe UI Light" panose="020B0502040204020203" pitchFamily="34" charset="0"/>
            </a:endParaRPr>
          </a:p>
          <a:p>
            <a:pPr marL="342900" indent="-342900">
              <a:buFont typeface="Wingdings" panose="05000000000000000000" pitchFamily="2" charset="2"/>
              <a:buChar char="q"/>
            </a:pPr>
            <a:r>
              <a:rPr lang="sr-Latn-RS" sz="2400" dirty="0" smtClean="0">
                <a:latin typeface="Segoe UI Light" panose="020B0502040204020203" pitchFamily="34" charset="0"/>
                <a:cs typeface="Segoe UI Light" panose="020B0502040204020203" pitchFamily="34" charset="0"/>
              </a:rPr>
              <a:t>Neki </a:t>
            </a:r>
            <a:r>
              <a:rPr lang="sr-Latn-RS" sz="2400" dirty="0" smtClean="0">
                <a:latin typeface="Segoe UI Light" panose="020B0502040204020203" pitchFamily="34" charset="0"/>
                <a:cs typeface="Segoe UI Light" panose="020B0502040204020203" pitchFamily="34" charset="0"/>
              </a:rPr>
              <a:t>tipični </a:t>
            </a:r>
            <a:r>
              <a:rPr lang="sr-Latn-RS" sz="2400" dirty="0" smtClean="0">
                <a:latin typeface="Segoe UI Light" panose="020B0502040204020203" pitchFamily="34" charset="0"/>
                <a:cs typeface="Segoe UI Light" panose="020B0502040204020203" pitchFamily="34" charset="0"/>
              </a:rPr>
              <a:t>podnaslovi su: rezime, kontekst, analiza i diskusija, razmatranja, zaključci i preporuke. </a:t>
            </a:r>
            <a:endParaRPr lang="en-CA" sz="2400" dirty="0">
              <a:latin typeface="Segoe UI Light" panose="020B0502040204020203" pitchFamily="34" charset="0"/>
              <a:cs typeface="Segoe UI Light" panose="020B0502040204020203" pitchFamily="34" charset="0"/>
            </a:endParaRPr>
          </a:p>
        </p:txBody>
      </p:sp>
      <p:pic>
        <p:nvPicPr>
          <p:cNvPr id="5" name="Graphic 4" descr="Checkmark">
            <a:extLst>
              <a:ext uri="{FF2B5EF4-FFF2-40B4-BE49-F238E27FC236}">
                <a16:creationId xmlns:a16="http://schemas.microsoft.com/office/drawing/2014/main" id="{A7A87B94-140F-4156-A5BF-23D643F128A1}"/>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p:blipFill>
        <p:spPr>
          <a:xfrm>
            <a:off x="417000" y="4425436"/>
            <a:ext cx="421200" cy="421200"/>
          </a:xfrm>
          <a:prstGeom prst="rect">
            <a:avLst/>
          </a:prstGeom>
        </p:spPr>
      </p:pic>
      <p:pic>
        <p:nvPicPr>
          <p:cNvPr id="6" name="Graphic 5" descr="Checklist">
            <a:extLst>
              <a:ext uri="{FF2B5EF4-FFF2-40B4-BE49-F238E27FC236}">
                <a16:creationId xmlns:a16="http://schemas.microsoft.com/office/drawing/2014/main" id="{1A15AB2E-4906-4029-9006-60A0507D6BA3}"/>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p:blipFill>
        <p:spPr>
          <a:xfrm>
            <a:off x="398391" y="1174646"/>
            <a:ext cx="657609" cy="657609"/>
          </a:xfrm>
          <a:prstGeom prst="rect">
            <a:avLst/>
          </a:prstGeom>
        </p:spPr>
      </p:pic>
    </p:spTree>
    <p:extLst>
      <p:ext uri="{BB962C8B-B14F-4D97-AF65-F5344CB8AC3E}">
        <p14:creationId xmlns:p14="http://schemas.microsoft.com/office/powerpoint/2010/main" val="758764431"/>
      </p:ext>
    </p:extLst>
  </p:cSld>
  <p:clrMapOvr>
    <a:masterClrMapping/>
  </p:clrMapOvr>
</p:sld>
</file>

<file path=ppt/theme/theme1.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Interior slid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nterior slide" id="{0AF98123-2EAD-42BC-8CDA-32B371C39C27}" vid="{7932D207-859D-4B4B-B814-4C1E80D0055C}"/>
    </a:ext>
  </a:ext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483C70647810B498C93269003722B84" ma:contentTypeVersion="13" ma:contentTypeDescription="Create a new document." ma:contentTypeScope="" ma:versionID="da31b79cfc68eb6eb85003ac216ae312">
  <xsd:schema xmlns:xsd="http://www.w3.org/2001/XMLSchema" xmlns:xs="http://www.w3.org/2001/XMLSchema" xmlns:p="http://schemas.microsoft.com/office/2006/metadata/properties" xmlns:ns3="637b3251-78d2-413b-a62b-4d3e4eb7e0cf" xmlns:ns4="38245a47-7237-4d57-bf6b-1ecb4290ef5f" targetNamespace="http://schemas.microsoft.com/office/2006/metadata/properties" ma:root="true" ma:fieldsID="e593f3b741fc3e2bbe67e62460d01350" ns3:_="" ns4:_="">
    <xsd:import namespace="637b3251-78d2-413b-a62b-4d3e4eb7e0cf"/>
    <xsd:import namespace="38245a47-7237-4d57-bf6b-1ecb4290ef5f"/>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DateTaken" minOccurs="0"/>
                <xsd:element ref="ns4:MediaServiceLocation" minOccurs="0"/>
                <xsd:element ref="ns4:MediaServiceOCR" minOccurs="0"/>
                <xsd:element ref="ns4:MediaServiceAutoKeyPoints" minOccurs="0"/>
                <xsd:element ref="ns4:MediaServiceKeyPoints" minOccurs="0"/>
                <xsd:element ref="ns4:MediaServiceGenerationTime" minOccurs="0"/>
                <xsd:element ref="ns4: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37b3251-78d2-413b-a62b-4d3e4eb7e0cf"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8245a47-7237-4d57-bf6b-1ecb4290ef5f"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MediaServiceAutoTags" ma:internalName="MediaServiceAutoTags"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MediaServiceLocation" ma:internalName="MediaServiceLocation" ma:readOnly="true">
      <xsd:simpleType>
        <xsd:restriction base="dms:Text"/>
      </xsd:simpleType>
    </xsd:element>
    <xsd:element name="MediaServiceOCR" ma:index="16" nillable="true" ma:displayName="MediaServiceOCR" ma:internalName="MediaServiceOCR" ma:readOnly="true">
      <xsd:simpleType>
        <xsd:restriction base="dms:Note">
          <xsd:maxLength value="255"/>
        </xsd:restrictio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3315A08-E3D1-4CAF-860A-A534903AE06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37b3251-78d2-413b-a62b-4d3e4eb7e0cf"/>
    <ds:schemaRef ds:uri="38245a47-7237-4d57-bf6b-1ecb4290ef5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FAA3735-7822-435F-8B67-CA4FFB3F202C}">
  <ds:schemaRefs>
    <ds:schemaRef ds:uri="http://schemas.microsoft.com/sharepoint/v3/contenttype/forms"/>
  </ds:schemaRefs>
</ds:datastoreItem>
</file>

<file path=customXml/itemProps3.xml><?xml version="1.0" encoding="utf-8"?>
<ds:datastoreItem xmlns:ds="http://schemas.openxmlformats.org/officeDocument/2006/customXml" ds:itemID="{E141AA5A-A87C-4E20-A192-BCAD7581D8F8}">
  <ds:schemaRefs>
    <ds:schemaRef ds:uri="http://purl.org/dc/terms/"/>
    <ds:schemaRef ds:uri="http://schemas.openxmlformats.org/package/2006/metadata/core-properties"/>
    <ds:schemaRef ds:uri="http://schemas.microsoft.com/office/2006/documentManagement/types"/>
    <ds:schemaRef ds:uri="http://purl.org/dc/dcmitype/"/>
    <ds:schemaRef ds:uri="http://schemas.microsoft.com/office/infopath/2007/PartnerControls"/>
    <ds:schemaRef ds:uri="http://purl.org/dc/elements/1.1/"/>
    <ds:schemaRef ds:uri="http://schemas.microsoft.com/office/2006/metadata/properties"/>
    <ds:schemaRef ds:uri="38245a47-7237-4d57-bf6b-1ecb4290ef5f"/>
    <ds:schemaRef ds:uri="637b3251-78d2-413b-a62b-4d3e4eb7e0cf"/>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Default Theme</Template>
  <TotalTime>4133</TotalTime>
  <Words>2419</Words>
  <Application>Microsoft Office PowerPoint</Application>
  <PresentationFormat>Widescreen</PresentationFormat>
  <Paragraphs>336</Paragraphs>
  <Slides>30</Slides>
  <Notes>30</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30</vt:i4>
      </vt:variant>
    </vt:vector>
  </HeadingPairs>
  <TitlesOfParts>
    <vt:vector size="40" baseType="lpstr">
      <vt:lpstr>Arial</vt:lpstr>
      <vt:lpstr>Calibri</vt:lpstr>
      <vt:lpstr>Segoe UI</vt:lpstr>
      <vt:lpstr>Segoe UI Light</vt:lpstr>
      <vt:lpstr>Times New Roman</vt:lpstr>
      <vt:lpstr>Wingdings</vt:lpstr>
      <vt:lpstr>1_Custom Design</vt:lpstr>
      <vt:lpstr>Interior slide</vt:lpstr>
      <vt:lpstr>Custom Design</vt:lpstr>
      <vt:lpstr>2_Custom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IDRC-CRDI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IDRC-CRDI</dc:creator>
  <cp:lastModifiedBy>Dragica</cp:lastModifiedBy>
  <cp:revision>256</cp:revision>
  <dcterms:created xsi:type="dcterms:W3CDTF">2016-05-11T17:06:11Z</dcterms:created>
  <dcterms:modified xsi:type="dcterms:W3CDTF">2024-11-13T14:57:34Z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0x0101009483C70647810B498C93269003722B84</vt:lpwstr>
  </property>
  <property fmtid="{D5CDD505-2E9C-101B-9397-08002B2CF9AE}" pid="3" name="_dlc_DocIdItemGuid">
    <vt:lpwstr>6c3bb871-3c32-43cf-9576-d00d5fb52835</vt:lpwstr>
  </property>
  <property fmtid="{D5CDD505-2E9C-101B-9397-08002B2CF9AE}" pid="4" name="Responsible Unit">
    <vt:lpwstr/>
  </property>
  <property fmtid="{D5CDD505-2E9C-101B-9397-08002B2CF9AE}" pid="5" name="Document type">
    <vt:lpwstr/>
  </property>
  <property fmtid="{D5CDD505-2E9C-101B-9397-08002B2CF9AE}" pid="6" name="IntranetKeywords">
    <vt:lpwstr/>
  </property>
  <property fmtid="{D5CDD505-2E9C-101B-9397-08002B2CF9AE}" pid="7" name="IntranetContentType">
    <vt:lpwstr/>
  </property>
</Properties>
</file>