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8"/>
  </p:notesMasterIdLst>
  <p:sldIdLst>
    <p:sldId id="256" r:id="rId2"/>
    <p:sldId id="287" r:id="rId3"/>
    <p:sldId id="288" r:id="rId4"/>
    <p:sldId id="290" r:id="rId5"/>
    <p:sldId id="292" r:id="rId6"/>
    <p:sldId id="293" r:id="rId7"/>
    <p:sldId id="318" r:id="rId8"/>
    <p:sldId id="294" r:id="rId9"/>
    <p:sldId id="322" r:id="rId10"/>
    <p:sldId id="295" r:id="rId11"/>
    <p:sldId id="296" r:id="rId12"/>
    <p:sldId id="297" r:id="rId13"/>
    <p:sldId id="298" r:id="rId14"/>
    <p:sldId id="321"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1" r:id="rId33"/>
    <p:sldId id="340" r:id="rId34"/>
    <p:sldId id="315" r:id="rId35"/>
    <p:sldId id="319"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94660"/>
  </p:normalViewPr>
  <p:slideViewPr>
    <p:cSldViewPr snapToGrid="0">
      <p:cViewPr varScale="1">
        <p:scale>
          <a:sx n="90" d="100"/>
          <a:sy n="90" d="100"/>
        </p:scale>
        <p:origin x="-138" y="-4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91FEE-0D93-439E-8A13-B7571EBFD8F2}" type="datetimeFigureOut">
              <a:rPr lang="en-US" smtClean="0"/>
              <a:pPr/>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FA427-708E-4703-86AF-DF5ABD43B03E}" type="slidenum">
              <a:rPr lang="en-US" smtClean="0"/>
              <a:pPr/>
              <a:t>‹#›</a:t>
            </a:fld>
            <a:endParaRPr lang="en-US"/>
          </a:p>
        </p:txBody>
      </p:sp>
    </p:spTree>
    <p:extLst>
      <p:ext uri="{BB962C8B-B14F-4D97-AF65-F5344CB8AC3E}">
        <p14:creationId xmlns:p14="http://schemas.microsoft.com/office/powerpoint/2010/main" val="213617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FA427-708E-4703-86AF-DF5ABD43B03E}" type="slidenum">
              <a:rPr lang="en-US" smtClean="0"/>
              <a:pPr/>
              <a:t>1</a:t>
            </a:fld>
            <a:endParaRPr lang="en-US"/>
          </a:p>
        </p:txBody>
      </p:sp>
    </p:spTree>
    <p:extLst>
      <p:ext uri="{BB962C8B-B14F-4D97-AF65-F5344CB8AC3E}">
        <p14:creationId xmlns:p14="http://schemas.microsoft.com/office/powerpoint/2010/main" val="268136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b="1"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AEFAC-D429-4413-A20D-5D4707F5D342}" type="slidenum">
              <a:rPr lang="en-US" smtClean="0"/>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DF90B6-F351-4F0F-A6F4-F19BE350176F}" type="slidenum">
              <a:rPr lang="en-US" smtClean="0"/>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b="1"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7CBDE2-EA10-4F4C-B00C-4816573CF915}" type="slidenum">
              <a:rPr lang="en-US" smtClean="0"/>
              <a:pPr/>
              <a:t>30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b="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C4FC4-F11C-49FC-AB9E-2FF442922265}" type="slidenum">
              <a:rPr lang="en-US"/>
              <a:pPr/>
              <a:t>33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2DF9E-89F3-41DA-AC09-4F77D3BCE4DF}" type="slidenum">
              <a:rPr lang="en-US"/>
              <a:pPr/>
              <a:t>35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D6C9E-C0D5-48A9-BF76-DEAAC8D7FA7B}"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819A39-3059-4336-B072-08F706E5109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0" smtClean="0">
              <a:latin typeface="Arial" charset="0"/>
            </a:endParaRP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F6FD1-CBF0-4775-8097-597016D19D3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EC1988-B510-4048-9CED-9ACAE4E2CFE1}"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sr-Latn-CS" smtClean="0"/>
              <a:t>Str. 421</a:t>
            </a:r>
            <a:endParaRPr lang="en-US" smtClean="0"/>
          </a:p>
        </p:txBody>
      </p:sp>
      <p:sp>
        <p:nvSpPr>
          <p:cNvPr id="4" name="Slide Number Placeholder 3"/>
          <p:cNvSpPr>
            <a:spLocks noGrp="1"/>
          </p:cNvSpPr>
          <p:nvPr>
            <p:ph type="sldNum" sz="quarter" idx="5"/>
          </p:nvPr>
        </p:nvSpPr>
        <p:spPr/>
        <p:txBody>
          <a:bodyPr/>
          <a:lstStyle/>
          <a:p>
            <a:pPr>
              <a:defRPr/>
            </a:pPr>
            <a:fld id="{520CE94B-B087-4843-BF85-AE8C6CB8D68E}"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DF895B2-0778-4C7E-81FA-DF681AACE74D}" type="slidenum">
              <a:rPr lang="en-US"/>
              <a:pPr/>
              <a:t>12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DD7639-22A6-41E0-87A8-8A6EEDA77906}"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96003-1473-4B98-95CC-796DB38DE60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7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DD7639-22A6-41E0-87A8-8A6EEDA77906}"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34722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D7639-22A6-41E0-87A8-8A6EEDA77906}"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128897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D7639-22A6-41E0-87A8-8A6EEDA77906}"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04512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DD7639-22A6-41E0-87A8-8A6EEDA77906}"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45094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DD7639-22A6-41E0-87A8-8A6EEDA77906}"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296003-1473-4B98-95CC-796DB38DE609}"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5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DD7639-22A6-41E0-87A8-8A6EEDA77906}"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4566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DD7639-22A6-41E0-87A8-8A6EEDA77906}"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248848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DD7639-22A6-41E0-87A8-8A6EEDA77906}"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37702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DD7639-22A6-41E0-87A8-8A6EEDA77906}"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296003-1473-4B98-95CC-796DB38DE609}" type="slidenum">
              <a:rPr lang="en-US" smtClean="0"/>
              <a:pPr/>
              <a:t>‹#›</a:t>
            </a:fld>
            <a:endParaRPr lang="en-US"/>
          </a:p>
        </p:txBody>
      </p:sp>
      <p:sp>
        <p:nvSpPr>
          <p:cNvPr id="6" name="Rectangle 5"/>
          <p:cNvSpPr/>
          <p:nvPr userDrawn="1"/>
        </p:nvSpPr>
        <p:spPr>
          <a:xfrm>
            <a:off x="158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73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FDD7639-22A6-41E0-87A8-8A6EEDA77906}" type="datetimeFigureOut">
              <a:rPr lang="en-US" smtClean="0"/>
              <a:pPr/>
              <a:t>5/4/2022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296003-1473-4B98-95CC-796DB38DE609}" type="slidenum">
              <a:rPr lang="en-US" smtClean="0"/>
              <a:pPr/>
              <a:t>‹#›</a:t>
            </a:fld>
            <a:endParaRPr lang="en-US"/>
          </a:p>
        </p:txBody>
      </p:sp>
    </p:spTree>
    <p:extLst>
      <p:ext uri="{BB962C8B-B14F-4D97-AF65-F5344CB8AC3E}">
        <p14:creationId xmlns:p14="http://schemas.microsoft.com/office/powerpoint/2010/main" val="335257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DD7639-22A6-41E0-87A8-8A6EEDA77906}" type="datetimeFigureOut">
              <a:rPr lang="en-US" smtClean="0"/>
              <a:pPr/>
              <a:t>5/4/2022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296003-1473-4B98-95CC-796DB38DE609}" type="slidenum">
              <a:rPr lang="en-US" smtClean="0"/>
              <a:pPr/>
              <a:t>‹#›</a:t>
            </a:fld>
            <a:endParaRPr lang="en-US"/>
          </a:p>
        </p:txBody>
      </p:sp>
    </p:spTree>
    <p:extLst>
      <p:ext uri="{BB962C8B-B14F-4D97-AF65-F5344CB8AC3E}">
        <p14:creationId xmlns:p14="http://schemas.microsoft.com/office/powerpoint/2010/main" val="66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DD7639-22A6-41E0-87A8-8A6EEDA77906}" type="datetimeFigureOut">
              <a:rPr lang="en-US" smtClean="0"/>
              <a:pPr/>
              <a:t>5/4/2022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296003-1473-4B98-95CC-796DB38DE609}"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23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90"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0" y="757646"/>
            <a:ext cx="10515600" cy="2095091"/>
          </a:xfrm>
        </p:spPr>
        <p:txBody>
          <a:bodyPr>
            <a:normAutofit/>
          </a:bodyPr>
          <a:lstStyle/>
          <a:p>
            <a:pPr algn="ctr"/>
            <a:r>
              <a:rPr lang="en-US" sz="5400" dirty="0" smtClean="0"/>
              <a:t>PROJEKTIVNE TEHNIKE</a:t>
            </a:r>
            <a:endParaRPr lang="en-US" sz="5400" dirty="0"/>
          </a:p>
        </p:txBody>
      </p:sp>
      <p:sp>
        <p:nvSpPr>
          <p:cNvPr id="6" name="Text Placeholder 5"/>
          <p:cNvSpPr>
            <a:spLocks noGrp="1"/>
          </p:cNvSpPr>
          <p:nvPr>
            <p:ph type="body" idx="1"/>
          </p:nvPr>
        </p:nvSpPr>
        <p:spPr/>
        <p:txBody>
          <a:bodyPr/>
          <a:lstStyle/>
          <a:p>
            <a:pPr algn="r"/>
            <a:endParaRPr lang="en-US" dirty="0"/>
          </a:p>
        </p:txBody>
      </p:sp>
    </p:spTree>
    <p:extLst>
      <p:ext uri="{BB962C8B-B14F-4D97-AF65-F5344CB8AC3E}">
        <p14:creationId xmlns:p14="http://schemas.microsoft.com/office/powerpoint/2010/main" val="363542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561703" y="1764792"/>
            <a:ext cx="11273246" cy="4480560"/>
          </a:xfrm>
        </p:spPr>
        <p:txBody>
          <a:bodyPr>
            <a:normAutofit fontScale="92500"/>
          </a:bodyPr>
          <a:lstStyle/>
          <a:p>
            <a:pPr>
              <a:buFont typeface="Wingdings" pitchFamily="2" charset="2"/>
              <a:buChar char="Ø"/>
            </a:pPr>
            <a:r>
              <a:rPr lang="en-US" sz="2400" dirty="0" err="1" smtClean="0"/>
              <a:t>Manjak</a:t>
            </a:r>
            <a:r>
              <a:rPr lang="en-US" sz="2400" dirty="0" smtClean="0"/>
              <a:t> </a:t>
            </a:r>
            <a:r>
              <a:rPr lang="en-US" sz="2400" dirty="0" err="1" smtClean="0"/>
              <a:t>odre</a:t>
            </a:r>
            <a:r>
              <a:rPr lang="sr-Latn-RS" sz="2400" dirty="0" smtClean="0"/>
              <a:t>đ</a:t>
            </a:r>
            <a:r>
              <a:rPr lang="en-US" sz="2400" dirty="0" err="1" smtClean="0"/>
              <a:t>jenosti</a:t>
            </a:r>
            <a:r>
              <a:rPr lang="en-US" sz="2400" dirty="0" smtClean="0"/>
              <a:t> </a:t>
            </a:r>
            <a:r>
              <a:rPr lang="sr-Latn-CS" sz="2400" dirty="0" smtClean="0"/>
              <a:t>stimulusa izaziva </a:t>
            </a:r>
            <a:r>
              <a:rPr lang="sr-Latn-CS" sz="2400" b="1" i="1" dirty="0" smtClean="0"/>
              <a:t>“nelagodnost”</a:t>
            </a:r>
            <a:r>
              <a:rPr lang="sr-Latn-CS" sz="2400" dirty="0" smtClean="0"/>
              <a:t>: </a:t>
            </a:r>
            <a:r>
              <a:rPr lang="en-US" sz="2400" dirty="0" err="1" smtClean="0"/>
              <a:t>mo</a:t>
            </a:r>
            <a:r>
              <a:rPr lang="sr-Latn-RS" sz="2400" dirty="0" smtClean="0"/>
              <a:t>ž</a:t>
            </a:r>
            <a:r>
              <a:rPr lang="en-US" sz="2400" dirty="0" smtClean="0"/>
              <a:t>e da </a:t>
            </a:r>
            <a:r>
              <a:rPr lang="en-US" sz="2400" dirty="0" err="1" smtClean="0"/>
              <a:t>bude</a:t>
            </a:r>
            <a:r>
              <a:rPr lang="en-US" sz="2400" dirty="0" smtClean="0"/>
              <a:t> </a:t>
            </a:r>
            <a:r>
              <a:rPr lang="sr-Latn-CS" sz="2400" dirty="0" smtClean="0"/>
              <a:t>ili </a:t>
            </a:r>
            <a:r>
              <a:rPr lang="en-US" sz="2400" b="1" i="1" dirty="0" err="1" smtClean="0"/>
              <a:t>stimulativ</a:t>
            </a:r>
            <a:r>
              <a:rPr lang="sr-Latn-CS" sz="2400" b="1" i="1" dirty="0" smtClean="0"/>
              <a:t>na</a:t>
            </a:r>
            <a:r>
              <a:rPr lang="en-US" sz="2400" b="1" i="1" dirty="0" smtClean="0"/>
              <a:t> </a:t>
            </a:r>
            <a:r>
              <a:rPr lang="en-US" sz="2400" b="1" i="1" dirty="0" err="1" smtClean="0"/>
              <a:t>ili</a:t>
            </a:r>
            <a:r>
              <a:rPr lang="en-US" sz="2400" b="1" i="1" dirty="0" smtClean="0"/>
              <a:t> </a:t>
            </a:r>
            <a:r>
              <a:rPr lang="en-US" sz="2400" b="1" i="1" dirty="0" err="1" smtClean="0"/>
              <a:t>uznemir</a:t>
            </a:r>
            <a:r>
              <a:rPr lang="sr-Latn-CS" sz="2400" b="1" i="1" dirty="0" smtClean="0"/>
              <a:t>avajuća </a:t>
            </a:r>
            <a:r>
              <a:rPr lang="sr-Latn-CS" sz="2400" dirty="0" smtClean="0"/>
              <a:t> </a:t>
            </a:r>
          </a:p>
          <a:p>
            <a:pPr>
              <a:buFont typeface="Wingdings" pitchFamily="2" charset="2"/>
              <a:buChar char="Ø"/>
            </a:pPr>
            <a:r>
              <a:rPr lang="sr-Latn-CS" sz="2400" dirty="0" smtClean="0"/>
              <a:t>Nelagodnost se </a:t>
            </a:r>
            <a:r>
              <a:rPr lang="sr-Latn-CS" sz="2400" b="1" i="1" dirty="0" smtClean="0"/>
              <a:t>redukuje  </a:t>
            </a:r>
            <a:r>
              <a:rPr lang="sr-Latn-CS" sz="2400" dirty="0" smtClean="0"/>
              <a:t>strukturacijom neodređenog sadržaja, </a:t>
            </a:r>
            <a:r>
              <a:rPr lang="sr-Latn-CS" sz="2400" b="1" i="1" dirty="0" smtClean="0"/>
              <a:t>putem projekcije </a:t>
            </a:r>
            <a:r>
              <a:rPr lang="sr-Latn-CS" sz="2400" dirty="0" smtClean="0"/>
              <a:t>nekog određenog sadržaja</a:t>
            </a:r>
          </a:p>
          <a:p>
            <a:pPr eaLnBrk="1" hangingPunct="1">
              <a:buFont typeface="Wingdings" pitchFamily="2" charset="2"/>
              <a:buChar char="Ø"/>
            </a:pPr>
            <a:r>
              <a:rPr lang="sr-Latn-CS" sz="2400" dirty="0" smtClean="0"/>
              <a:t>Projektovani sadržaji mogu biti </a:t>
            </a:r>
            <a:r>
              <a:rPr lang="sr-Latn-CS" sz="2400" b="1" i="1" dirty="0" smtClean="0"/>
              <a:t>konvencionalni </a:t>
            </a:r>
            <a:r>
              <a:rPr lang="sr-Latn-CS" sz="2400" dirty="0" smtClean="0"/>
              <a:t>ili</a:t>
            </a:r>
            <a:r>
              <a:rPr lang="sr-Latn-CS" sz="2400" b="1" i="1" dirty="0" smtClean="0"/>
              <a:t> inventivni</a:t>
            </a:r>
            <a:endParaRPr lang="en-US" sz="2400" b="1" dirty="0" smtClean="0"/>
          </a:p>
          <a:p>
            <a:pPr eaLnBrk="1" hangingPunct="1">
              <a:buFont typeface="Wingdings" pitchFamily="2" charset="2"/>
              <a:buChar char="Ø"/>
            </a:pPr>
            <a:r>
              <a:rPr lang="sr-Latn-CS" sz="2400" b="1" i="1" dirty="0" smtClean="0"/>
              <a:t>K</a:t>
            </a:r>
            <a:r>
              <a:rPr lang="en-US" sz="2400" b="1" i="1" dirty="0" err="1" smtClean="0"/>
              <a:t>onvencionalni</a:t>
            </a:r>
            <a:r>
              <a:rPr lang="en-US" sz="2400" b="1" i="1" dirty="0" smtClean="0"/>
              <a:t> </a:t>
            </a:r>
            <a:r>
              <a:rPr lang="en-US" sz="2400" b="1" i="1" dirty="0" err="1" smtClean="0"/>
              <a:t>odgovori</a:t>
            </a:r>
            <a:r>
              <a:rPr lang="en-US" sz="2400" b="1" i="1" dirty="0" smtClean="0"/>
              <a:t> </a:t>
            </a:r>
            <a:r>
              <a:rPr lang="en-US" sz="2400" dirty="0" err="1" smtClean="0"/>
              <a:t>su</a:t>
            </a:r>
            <a:r>
              <a:rPr lang="en-US" sz="2400" dirty="0" smtClean="0"/>
              <a:t> </a:t>
            </a:r>
            <a:r>
              <a:rPr lang="en-US" sz="2400" dirty="0" err="1" smtClean="0"/>
              <a:t>dijagnosti</a:t>
            </a:r>
            <a:r>
              <a:rPr lang="sr-Latn-CS" sz="2400" dirty="0" smtClean="0"/>
              <a:t>č</a:t>
            </a:r>
            <a:r>
              <a:rPr lang="en-US" sz="2400" dirty="0" err="1" smtClean="0"/>
              <a:t>ki</a:t>
            </a:r>
            <a:r>
              <a:rPr lang="en-US" sz="2400" dirty="0" smtClean="0"/>
              <a:t> </a:t>
            </a:r>
            <a:r>
              <a:rPr lang="en-US" sz="2400" dirty="0" err="1" smtClean="0"/>
              <a:t>neutralni</a:t>
            </a:r>
            <a:r>
              <a:rPr lang="en-US" sz="2400" dirty="0" smtClean="0"/>
              <a:t> </a:t>
            </a:r>
            <a:r>
              <a:rPr lang="sr-Latn-CS" sz="2400" dirty="0" smtClean="0"/>
              <a:t>(jer ih deli većina ljudi, pa nisu specifični za individuu)</a:t>
            </a:r>
          </a:p>
          <a:p>
            <a:pPr>
              <a:buFont typeface="Wingdings" pitchFamily="2" charset="2"/>
              <a:buChar char="Ø"/>
            </a:pPr>
            <a:r>
              <a:rPr lang="sr-Latn-CS" sz="2400" b="1" i="1" dirty="0" smtClean="0"/>
              <a:t>Inventivni (nekonvencionalni) o</a:t>
            </a:r>
            <a:r>
              <a:rPr lang="en-US" sz="2400" b="1" i="1" dirty="0" err="1" smtClean="0"/>
              <a:t>dgovori</a:t>
            </a:r>
            <a:r>
              <a:rPr lang="en-US" sz="2400" i="1" dirty="0" smtClean="0"/>
              <a:t> </a:t>
            </a:r>
            <a:r>
              <a:rPr lang="sr-Latn-CS" sz="2400" i="1" dirty="0" smtClean="0"/>
              <a:t> </a:t>
            </a:r>
            <a:r>
              <a:rPr lang="sr-Latn-CS" sz="2400" dirty="0" smtClean="0"/>
              <a:t>su eventualno d</a:t>
            </a:r>
            <a:r>
              <a:rPr lang="en-US" sz="2400" dirty="0" err="1" smtClean="0"/>
              <a:t>ijagnosti</a:t>
            </a:r>
            <a:r>
              <a:rPr lang="sr-Latn-CS" sz="2400" dirty="0" smtClean="0"/>
              <a:t>č</a:t>
            </a:r>
            <a:r>
              <a:rPr lang="en-US" sz="2400" dirty="0" err="1" smtClean="0"/>
              <a:t>ki</a:t>
            </a:r>
            <a:r>
              <a:rPr lang="en-US" sz="2400" dirty="0" smtClean="0"/>
              <a:t> </a:t>
            </a:r>
            <a:r>
              <a:rPr lang="en-US" sz="2400" dirty="0" err="1" smtClean="0"/>
              <a:t>indikativni</a:t>
            </a:r>
            <a:r>
              <a:rPr lang="sr-Latn-RS" sz="2400" dirty="0" smtClean="0"/>
              <a:t> (ako su projektivni)</a:t>
            </a:r>
            <a:endParaRPr lang="en-US" sz="2400" i="1" dirty="0" smtClean="0"/>
          </a:p>
          <a:p>
            <a:pPr>
              <a:buFont typeface="Wingdings" pitchFamily="2" charset="2"/>
              <a:buChar char="Ø"/>
            </a:pPr>
            <a:r>
              <a:rPr lang="sr-Latn-CS" sz="2400" b="1" i="1" dirty="0" smtClean="0"/>
              <a:t>Projekcija na testovima nije nužna</a:t>
            </a:r>
            <a:r>
              <a:rPr lang="sr-Latn-CS" sz="2400" dirty="0" smtClean="0"/>
              <a:t>:  pred projektivnim situmusom ne mora uvek da se dogodi projektivno ponašanje (epifenomeni – uzgredne, slučajne pojave, stereotipne reakcije na stimulus)</a:t>
            </a:r>
          </a:p>
          <a:p>
            <a:pPr eaLnBrk="1" hangingPunct="1">
              <a:buFont typeface="Wingdings" pitchFamily="2" charset="2"/>
              <a:buChar char="Ø"/>
            </a:pPr>
            <a:endParaRPr lang="en-US" sz="2400" dirty="0" smtClean="0"/>
          </a:p>
          <a:p>
            <a:pPr eaLnBrk="1" hangingPunct="1"/>
            <a:endParaRPr lang="sr-Latn-CS" dirty="0" smtClean="0"/>
          </a:p>
          <a:p>
            <a:pPr eaLnBrk="1" hangingPunct="1">
              <a:buNone/>
            </a:pPr>
            <a:endParaRPr lang="en-US" sz="2800" dirty="0" smtClean="0"/>
          </a:p>
          <a:p>
            <a:pPr eaLnBrk="1" hangingPunct="1">
              <a:buFont typeface="Arial" charset="0"/>
              <a:buNone/>
            </a:pPr>
            <a:endParaRPr lang="en-US" dirty="0" smtClean="0"/>
          </a:p>
        </p:txBody>
      </p:sp>
      <p:sp>
        <p:nvSpPr>
          <p:cNvPr id="5122" name="Title 1"/>
          <p:cNvSpPr>
            <a:spLocks noGrp="1"/>
          </p:cNvSpPr>
          <p:nvPr>
            <p:ph type="title"/>
          </p:nvPr>
        </p:nvSpPr>
        <p:spPr>
          <a:xfrm>
            <a:off x="335360" y="431073"/>
            <a:ext cx="11247040" cy="888275"/>
          </a:xfrm>
        </p:spPr>
        <p:txBody>
          <a:bodyPr>
            <a:normAutofit/>
          </a:bodyPr>
          <a:lstStyle/>
          <a:p>
            <a:pPr algn="ctr" eaLnBrk="1" hangingPunct="1">
              <a:defRPr/>
            </a:pPr>
            <a:r>
              <a:rPr lang="sr-Latn-CS" sz="3600" b="1" dirty="0" smtClean="0">
                <a:effectLst/>
                <a:latin typeface="+mn-lt"/>
              </a:rPr>
              <a:t>  </a:t>
            </a:r>
            <a:r>
              <a:rPr lang="sr-Latn-CS" sz="4000" dirty="0" smtClean="0">
                <a:effectLst/>
                <a:latin typeface="+mn-lt"/>
              </a:rPr>
              <a:t>Proces projekcije na testovima</a:t>
            </a:r>
            <a:endParaRPr lang="en-US" sz="4000" dirty="0" smtClean="0">
              <a:effectLst/>
              <a:latin typeface="+mn-lt"/>
            </a:endParaRPr>
          </a:p>
        </p:txBody>
      </p:sp>
    </p:spTree>
    <p:extLst>
      <p:ext uri="{BB962C8B-B14F-4D97-AF65-F5344CB8AC3E}">
        <p14:creationId xmlns:p14="http://schemas.microsoft.com/office/powerpoint/2010/main" val="185939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10363" y="1802674"/>
            <a:ext cx="11442455" cy="4721952"/>
          </a:xfrm>
        </p:spPr>
        <p:txBody>
          <a:bodyPr>
            <a:normAutofit/>
          </a:bodyPr>
          <a:lstStyle/>
          <a:p>
            <a:pPr>
              <a:spcAft>
                <a:spcPts val="600"/>
              </a:spcAft>
              <a:buFont typeface="Wingdings" pitchFamily="2" charset="2"/>
              <a:buChar char="Ø"/>
            </a:pPr>
            <a:r>
              <a:rPr lang="sr-Latn-CS" sz="2400" dirty="0" smtClean="0"/>
              <a:t>Ne postoji </a:t>
            </a:r>
            <a:r>
              <a:rPr lang="en-US" sz="2400" dirty="0" smtClean="0"/>
              <a:t> </a:t>
            </a:r>
            <a:r>
              <a:rPr lang="en-US" sz="2400" b="1" i="1" dirty="0" err="1" smtClean="0"/>
              <a:t>automatsk</a:t>
            </a:r>
            <a:r>
              <a:rPr lang="sr-Latn-CS" sz="2400" b="1" i="1" dirty="0" smtClean="0"/>
              <a:t>a</a:t>
            </a:r>
            <a:r>
              <a:rPr lang="en-US" sz="2400" b="1" i="1" dirty="0" smtClean="0"/>
              <a:t> </a:t>
            </a:r>
            <a:r>
              <a:rPr lang="en-US" sz="2400" b="1" i="1" dirty="0" err="1" smtClean="0"/>
              <a:t>projekcij</a:t>
            </a:r>
            <a:r>
              <a:rPr lang="sr-Latn-CS" sz="2400" b="1" i="1" dirty="0" smtClean="0"/>
              <a:t>a </a:t>
            </a:r>
            <a:r>
              <a:rPr lang="sr-Latn-CS" sz="2400" dirty="0" smtClean="0"/>
              <a:t>na projektivnim testovima!</a:t>
            </a:r>
            <a:r>
              <a:rPr lang="en-US" sz="2400" dirty="0" smtClean="0"/>
              <a:t> </a:t>
            </a:r>
            <a:r>
              <a:rPr lang="sr-Latn-CS" sz="2400" i="1" dirty="0" smtClean="0"/>
              <a:t>(rezultat na projektivnom testu može da bude “mršav”, prazan protokol!)</a:t>
            </a:r>
          </a:p>
          <a:p>
            <a:pPr>
              <a:spcAft>
                <a:spcPts val="600"/>
              </a:spcAft>
              <a:buFont typeface="Wingdings" pitchFamily="2" charset="2"/>
              <a:buChar char="Ø"/>
            </a:pPr>
            <a:r>
              <a:rPr lang="sr-Latn-CS" sz="2400" dirty="0" smtClean="0"/>
              <a:t>Odlučujuće za projektovanje je da pacijent bude autentično </a:t>
            </a:r>
            <a:r>
              <a:rPr lang="sr-Latn-CS" sz="2400" b="1" i="1" dirty="0" smtClean="0"/>
              <a:t>uključen u situaciju</a:t>
            </a:r>
          </a:p>
          <a:p>
            <a:pPr>
              <a:spcAft>
                <a:spcPts val="600"/>
              </a:spcAft>
              <a:buFont typeface="Wingdings" pitchFamily="2" charset="2"/>
              <a:buChar char="Ø"/>
            </a:pPr>
            <a:r>
              <a:rPr lang="sr-Latn-CS" sz="2400" dirty="0" smtClean="0"/>
              <a:t>Uključenost  zavisi </a:t>
            </a:r>
            <a:r>
              <a:rPr lang="sr-Latn-CS" sz="2400" dirty="0" smtClean="0"/>
              <a:t>od: </a:t>
            </a:r>
          </a:p>
          <a:p>
            <a:pPr>
              <a:spcAft>
                <a:spcPts val="600"/>
              </a:spcAft>
              <a:buFont typeface="Wingdings" pitchFamily="2" charset="2"/>
              <a:buChar char="§"/>
            </a:pPr>
            <a:r>
              <a:rPr lang="sr-Latn-CS" sz="2400" b="1" i="1" dirty="0" smtClean="0"/>
              <a:t>kvaliteta </a:t>
            </a:r>
            <a:r>
              <a:rPr lang="sr-Latn-CS" sz="2400" b="1" i="1" dirty="0" smtClean="0"/>
              <a:t>kontakta </a:t>
            </a:r>
            <a:r>
              <a:rPr lang="sr-Latn-CS" sz="2400" dirty="0" smtClean="0"/>
              <a:t>sa kliničarem (to obezbeđuje identifikaciju i projekciju)</a:t>
            </a:r>
          </a:p>
          <a:p>
            <a:pPr>
              <a:spcAft>
                <a:spcPts val="600"/>
              </a:spcAft>
              <a:buFont typeface="Wingdings" pitchFamily="2" charset="2"/>
              <a:buChar char="§"/>
            </a:pPr>
            <a:r>
              <a:rPr lang="sr-Latn-CS" sz="2400" b="1" i="1" dirty="0" smtClean="0"/>
              <a:t>nekih </a:t>
            </a:r>
            <a:r>
              <a:rPr lang="sr-Latn-CS" sz="2400" b="1" i="1" dirty="0" smtClean="0"/>
              <a:t>karakteristika ličnosti </a:t>
            </a:r>
            <a:r>
              <a:rPr lang="sr-Latn-CS" sz="2400" dirty="0" smtClean="0"/>
              <a:t> (introspektivnost, direkcija, sposobnost mentalizacije..)</a:t>
            </a:r>
          </a:p>
          <a:p>
            <a:pPr>
              <a:spcAft>
                <a:spcPts val="600"/>
              </a:spcAft>
              <a:buFont typeface="Wingdings" pitchFamily="2" charset="2"/>
              <a:buChar char="§"/>
            </a:pPr>
            <a:r>
              <a:rPr lang="sr-Latn-CS" sz="2400" b="1" i="1" dirty="0" smtClean="0"/>
              <a:t>nekih </a:t>
            </a:r>
            <a:r>
              <a:rPr lang="sr-Latn-CS" sz="2400" b="1" i="1" dirty="0" smtClean="0"/>
              <a:t>trenutnih okolinskih uslova </a:t>
            </a:r>
            <a:endParaRPr lang="en-US" sz="2400" b="1" i="1" dirty="0" smtClean="0"/>
          </a:p>
          <a:p>
            <a:pPr>
              <a:spcAft>
                <a:spcPts val="600"/>
              </a:spcAft>
              <a:buFont typeface="Wingdings" pitchFamily="2" charset="2"/>
              <a:buChar char="Ø"/>
            </a:pPr>
            <a:r>
              <a:rPr lang="sr-Latn-RS" sz="2400" dirty="0" smtClean="0"/>
              <a:t>Potrebno je </a:t>
            </a:r>
            <a:r>
              <a:rPr lang="sr-Latn-RS" sz="2400" b="1" i="1" dirty="0" smtClean="0"/>
              <a:t>pripremiti “teren” za projekciju</a:t>
            </a:r>
            <a:r>
              <a:rPr lang="sr-Latn-RS" sz="2400" dirty="0" smtClean="0"/>
              <a:t>!</a:t>
            </a:r>
            <a:endParaRPr lang="en-US" sz="2400" dirty="0" smtClean="0"/>
          </a:p>
        </p:txBody>
      </p:sp>
      <p:sp>
        <p:nvSpPr>
          <p:cNvPr id="14338" name="Title 1"/>
          <p:cNvSpPr>
            <a:spLocks noGrp="1"/>
          </p:cNvSpPr>
          <p:nvPr>
            <p:ph type="title"/>
          </p:nvPr>
        </p:nvSpPr>
        <p:spPr>
          <a:xfrm>
            <a:off x="156401" y="404016"/>
            <a:ext cx="11356512" cy="792088"/>
          </a:xfrm>
        </p:spPr>
        <p:txBody>
          <a:bodyPr>
            <a:normAutofit/>
          </a:bodyPr>
          <a:lstStyle/>
          <a:p>
            <a:pPr algn="ctr"/>
            <a:r>
              <a:rPr lang="sr-Latn-CS" sz="3600" dirty="0" smtClean="0">
                <a:effectLst/>
              </a:rPr>
              <a:t>   Uslovi za projektovanje na testovima </a:t>
            </a:r>
            <a:endParaRPr lang="en-US" sz="3600" b="1" dirty="0" smtClean="0">
              <a:effectLst/>
            </a:endParaRPr>
          </a:p>
        </p:txBody>
      </p:sp>
    </p:spTree>
    <p:extLst>
      <p:ext uri="{BB962C8B-B14F-4D97-AF65-F5344CB8AC3E}">
        <p14:creationId xmlns:p14="http://schemas.microsoft.com/office/powerpoint/2010/main" val="217317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00891" y="1854926"/>
            <a:ext cx="11011989" cy="4645908"/>
          </a:xfrm>
        </p:spPr>
        <p:txBody>
          <a:bodyPr>
            <a:noAutofit/>
          </a:bodyPr>
          <a:lstStyle/>
          <a:p>
            <a:pPr>
              <a:lnSpc>
                <a:spcPct val="90000"/>
              </a:lnSpc>
              <a:buFont typeface="Wingdings" pitchFamily="2" charset="2"/>
              <a:buChar char="Ø"/>
            </a:pPr>
            <a:r>
              <a:rPr lang="sr-Latn-CS" sz="2400" b="1" i="1" dirty="0" smtClean="0">
                <a:latin typeface="Calibri" pitchFamily="34" charset="0"/>
              </a:rPr>
              <a:t>Validnost svih projektivnih tehnika je relativno niska</a:t>
            </a:r>
            <a:r>
              <a:rPr lang="sr-Latn-CS" sz="2400" b="1" dirty="0" smtClean="0">
                <a:latin typeface="Calibri" pitchFamily="34" charset="0"/>
              </a:rPr>
              <a:t>: </a:t>
            </a:r>
            <a:r>
              <a:rPr lang="sr-Latn-CS" sz="2400" dirty="0" smtClean="0">
                <a:latin typeface="Calibri" pitchFamily="34" charset="0"/>
              </a:rPr>
              <a:t>nismo sigurni da li i koliko testovi mere ono što mi mislimo da mere!</a:t>
            </a:r>
          </a:p>
          <a:p>
            <a:pPr>
              <a:lnSpc>
                <a:spcPct val="90000"/>
              </a:lnSpc>
              <a:buFont typeface="Wingdings" pitchFamily="2" charset="2"/>
              <a:buChar char="Ø"/>
            </a:pPr>
            <a:r>
              <a:rPr lang="sr-Latn-CS" sz="2400" dirty="0" smtClean="0">
                <a:latin typeface="Calibri" pitchFamily="34" charset="0"/>
              </a:rPr>
              <a:t>Visoka </a:t>
            </a:r>
            <a:r>
              <a:rPr lang="sr-Latn-CS" sz="2400" b="1" dirty="0" smtClean="0">
                <a:latin typeface="Calibri" pitchFamily="34" charset="0"/>
              </a:rPr>
              <a:t>prediktivna</a:t>
            </a:r>
            <a:r>
              <a:rPr lang="sr-Latn-CS" sz="2400" dirty="0" smtClean="0">
                <a:latin typeface="Calibri" pitchFamily="34" charset="0"/>
              </a:rPr>
              <a:t> </a:t>
            </a:r>
            <a:r>
              <a:rPr lang="sr-Latn-CS" sz="2400" b="1" i="1" dirty="0" smtClean="0">
                <a:latin typeface="Calibri" pitchFamily="34" charset="0"/>
              </a:rPr>
              <a:t>verovatnoća  pozitivnog rezultata</a:t>
            </a:r>
            <a:r>
              <a:rPr lang="sr-Latn-CS" sz="2400" i="1" dirty="0" smtClean="0">
                <a:latin typeface="Calibri" pitchFamily="34" charset="0"/>
              </a:rPr>
              <a:t>!</a:t>
            </a:r>
          </a:p>
          <a:p>
            <a:pPr>
              <a:lnSpc>
                <a:spcPct val="90000"/>
              </a:lnSpc>
              <a:buFont typeface="Wingdings" pitchFamily="2" charset="2"/>
              <a:buChar char="Ø"/>
            </a:pPr>
            <a:r>
              <a:rPr lang="sr-Latn-CS" sz="2400" b="1" i="1" dirty="0" smtClean="0">
                <a:latin typeface="Calibri" pitchFamily="34" charset="0"/>
              </a:rPr>
              <a:t>Projektivni  testovi imaju nižu osetljivost, ali visoku specifičnosti!</a:t>
            </a:r>
            <a:endParaRPr lang="en-US" sz="2400" i="1" dirty="0" smtClean="0">
              <a:latin typeface="Calibri" pitchFamily="34" charset="0"/>
            </a:endParaRPr>
          </a:p>
          <a:p>
            <a:pPr>
              <a:lnSpc>
                <a:spcPct val="90000"/>
              </a:lnSpc>
              <a:buFont typeface="Wingdings" pitchFamily="2" charset="2"/>
              <a:buChar char="Ø"/>
            </a:pPr>
            <a:r>
              <a:rPr lang="sr-Latn-CS" sz="2400" b="1" i="1" dirty="0" smtClean="0">
                <a:latin typeface="Calibri" pitchFamily="34" charset="0"/>
              </a:rPr>
              <a:t>Niska osetljivost</a:t>
            </a:r>
            <a:r>
              <a:rPr lang="sr-Latn-CS" sz="2400" i="1" dirty="0" smtClean="0">
                <a:latin typeface="Calibri" pitchFamily="34" charset="0"/>
              </a:rPr>
              <a:t> </a:t>
            </a:r>
            <a:r>
              <a:rPr lang="sr-Latn-CS" sz="2400" dirty="0" smtClean="0">
                <a:latin typeface="Calibri" pitchFamily="34" charset="0"/>
              </a:rPr>
              <a:t>(senzitivnost): </a:t>
            </a:r>
            <a:r>
              <a:rPr lang="sr-Latn-CS" sz="2400" i="1" dirty="0" smtClean="0">
                <a:latin typeface="Calibri" pitchFamily="34" charset="0"/>
              </a:rPr>
              <a:t>postoje “falš-negativi</a:t>
            </a:r>
            <a:r>
              <a:rPr lang="sr-Latn-CS" sz="2400" dirty="0" smtClean="0">
                <a:latin typeface="Calibri" pitchFamily="34" charset="0"/>
              </a:rPr>
              <a:t>” (dobijanje normalnih rezultata na testu kada patologija postoji</a:t>
            </a:r>
            <a:r>
              <a:rPr lang="sr-Latn-RS" sz="2400" dirty="0" smtClean="0">
                <a:latin typeface="Calibri" pitchFamily="34" charset="0"/>
              </a:rPr>
              <a:t>)</a:t>
            </a:r>
            <a:r>
              <a:rPr lang="sr-Latn-CS" sz="2400" dirty="0" smtClean="0">
                <a:latin typeface="Calibri" pitchFamily="34" charset="0"/>
              </a:rPr>
              <a:t> </a:t>
            </a:r>
          </a:p>
          <a:p>
            <a:pPr>
              <a:lnSpc>
                <a:spcPct val="90000"/>
              </a:lnSpc>
              <a:buFont typeface="Wingdings" pitchFamily="2" charset="2"/>
              <a:buChar char="Ø"/>
            </a:pPr>
            <a:r>
              <a:rPr lang="sr-Latn-CS" sz="2400" b="1" i="1" dirty="0" smtClean="0">
                <a:latin typeface="Calibri" pitchFamily="34" charset="0"/>
              </a:rPr>
              <a:t>Visoka specifičnost</a:t>
            </a:r>
            <a:r>
              <a:rPr lang="sr-Latn-CS" sz="2400" b="1" dirty="0" smtClean="0">
                <a:latin typeface="Calibri" pitchFamily="34" charset="0"/>
              </a:rPr>
              <a:t>: </a:t>
            </a:r>
            <a:r>
              <a:rPr lang="sr-Latn-CS" sz="2400" dirty="0" smtClean="0">
                <a:latin typeface="Calibri" pitchFamily="34" charset="0"/>
              </a:rPr>
              <a:t>pojavljivanje “pozitivnih” rezultata na testu kada patologija postoji  (</a:t>
            </a:r>
            <a:r>
              <a:rPr lang="sr-Latn-CS" sz="2400" i="1" dirty="0" smtClean="0">
                <a:latin typeface="Calibri" pitchFamily="34" charset="0"/>
              </a:rPr>
              <a:t>malo  je“falš-pozitiva”</a:t>
            </a:r>
            <a:r>
              <a:rPr lang="sr-Latn-CS" sz="2400" dirty="0" smtClean="0">
                <a:latin typeface="Calibri" pitchFamily="34" charset="0"/>
              </a:rPr>
              <a:t> na projektivnim testovima!)</a:t>
            </a:r>
          </a:p>
        </p:txBody>
      </p:sp>
      <p:sp>
        <p:nvSpPr>
          <p:cNvPr id="11266" name="Rectangle 2"/>
          <p:cNvSpPr>
            <a:spLocks noGrp="1" noChangeArrowheads="1"/>
          </p:cNvSpPr>
          <p:nvPr>
            <p:ph type="title"/>
          </p:nvPr>
        </p:nvSpPr>
        <p:spPr>
          <a:xfrm>
            <a:off x="190459" y="274638"/>
            <a:ext cx="11811083" cy="1070836"/>
          </a:xfrm>
        </p:spPr>
        <p:txBody>
          <a:bodyPr>
            <a:normAutofit/>
          </a:bodyPr>
          <a:lstStyle/>
          <a:p>
            <a:pPr algn="ctr" eaLnBrk="1" hangingPunct="1"/>
            <a:r>
              <a:rPr lang="sr-Latn-CS" sz="4000" dirty="0" smtClean="0">
                <a:effectLst/>
                <a:latin typeface="Calibri" pitchFamily="34" charset="0"/>
              </a:rPr>
              <a:t>V</a:t>
            </a:r>
            <a:r>
              <a:rPr lang="en-US" sz="4000" dirty="0" err="1" smtClean="0">
                <a:effectLst/>
                <a:latin typeface="Calibri" pitchFamily="34" charset="0"/>
              </a:rPr>
              <a:t>alidnost</a:t>
            </a:r>
            <a:r>
              <a:rPr lang="sr-Latn-CS" sz="4000" dirty="0" smtClean="0">
                <a:effectLst/>
                <a:latin typeface="Calibri" pitchFamily="34" charset="0"/>
              </a:rPr>
              <a:t> projektivnih tehnika</a:t>
            </a:r>
            <a:endParaRPr lang="en-US" sz="4000" dirty="0" smtClean="0">
              <a:effectLst/>
              <a:latin typeface="Calibri" pitchFamily="34" charset="0"/>
            </a:endParaRPr>
          </a:p>
        </p:txBody>
      </p:sp>
    </p:spTree>
    <p:extLst>
      <p:ext uri="{BB962C8B-B14F-4D97-AF65-F5344CB8AC3E}">
        <p14:creationId xmlns:p14="http://schemas.microsoft.com/office/powerpoint/2010/main" val="132742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2893" y="1998920"/>
            <a:ext cx="10986836" cy="4287599"/>
          </a:xfrm>
        </p:spPr>
        <p:txBody>
          <a:bodyPr>
            <a:normAutofit/>
          </a:bodyPr>
          <a:lstStyle/>
          <a:p>
            <a:pPr>
              <a:buFont typeface="Wingdings" pitchFamily="2" charset="2"/>
              <a:buChar char="Ø"/>
            </a:pPr>
            <a:r>
              <a:rPr lang="sr-Latn-CS" sz="2400" dirty="0" smtClean="0">
                <a:latin typeface="Calibri" pitchFamily="34" charset="0"/>
              </a:rPr>
              <a:t>Zbog visoke specifičnosti  projektivnih tehnika, korisni su </a:t>
            </a:r>
            <a:r>
              <a:rPr lang="sr-Latn-CS" sz="2400" b="1" i="1" dirty="0" smtClean="0">
                <a:latin typeface="Calibri" pitchFamily="34" charset="0"/>
              </a:rPr>
              <a:t>u diferencijalnoj dijagnostici, </a:t>
            </a:r>
            <a:r>
              <a:rPr lang="sr-Latn-CS" sz="2400" dirty="0" smtClean="0">
                <a:latin typeface="Calibri" pitchFamily="34" charset="0"/>
              </a:rPr>
              <a:t>koja je najčešći zadatak kliničkog psihologa</a:t>
            </a:r>
          </a:p>
          <a:p>
            <a:pPr>
              <a:buFont typeface="Wingdings" pitchFamily="2" charset="2"/>
              <a:buChar char="Ø"/>
            </a:pPr>
            <a:r>
              <a:rPr lang="sr-Latn-CS" sz="2400" dirty="0">
                <a:latin typeface="Calibri" pitchFamily="34" charset="0"/>
              </a:rPr>
              <a:t>I</a:t>
            </a:r>
            <a:r>
              <a:rPr lang="sr-Latn-CS" sz="2400" dirty="0" smtClean="0">
                <a:latin typeface="Calibri" pitchFamily="34" charset="0"/>
              </a:rPr>
              <a:t>straživanje </a:t>
            </a:r>
            <a:r>
              <a:rPr lang="sr-Latn-CS" sz="2400" dirty="0" smtClean="0">
                <a:latin typeface="Calibri" pitchFamily="34" charset="0"/>
              </a:rPr>
              <a:t>Roršah</a:t>
            </a:r>
            <a:r>
              <a:rPr lang="en-US" sz="2400" dirty="0" smtClean="0">
                <a:latin typeface="Calibri" pitchFamily="34" charset="0"/>
              </a:rPr>
              <a:t>a</a:t>
            </a:r>
            <a:r>
              <a:rPr lang="sr-Latn-CS" sz="2400" dirty="0" smtClean="0">
                <a:latin typeface="Calibri" pitchFamily="34" charset="0"/>
              </a:rPr>
              <a:t> </a:t>
            </a:r>
            <a:r>
              <a:rPr lang="sr-Latn-CS" sz="2400" i="1" dirty="0" smtClean="0">
                <a:latin typeface="Calibri" pitchFamily="34" charset="0"/>
              </a:rPr>
              <a:t>(</a:t>
            </a:r>
            <a:r>
              <a:rPr lang="sr-Latn-CS" sz="2400" dirty="0">
                <a:latin typeface="Calibri" pitchFamily="34" charset="0"/>
              </a:rPr>
              <a:t>Biro i sar. </a:t>
            </a:r>
            <a:r>
              <a:rPr lang="sr-Latn-CS" sz="2400" i="1" dirty="0" smtClean="0">
                <a:latin typeface="Calibri" pitchFamily="34" charset="0"/>
              </a:rPr>
              <a:t>1987</a:t>
            </a:r>
            <a:r>
              <a:rPr lang="sr-Latn-CS" sz="2400" i="1" dirty="0" smtClean="0">
                <a:latin typeface="Calibri" pitchFamily="34" charset="0"/>
              </a:rPr>
              <a:t>)</a:t>
            </a:r>
            <a:r>
              <a:rPr lang="sr-Latn-CS" sz="2400" dirty="0" smtClean="0">
                <a:latin typeface="Calibri" pitchFamily="34" charset="0"/>
              </a:rPr>
              <a:t>: </a:t>
            </a:r>
            <a:r>
              <a:rPr lang="sr-Latn-CS" sz="2400" i="1" dirty="0" smtClean="0">
                <a:latin typeface="Calibri" pitchFamily="34" charset="0"/>
              </a:rPr>
              <a:t>   </a:t>
            </a:r>
          </a:p>
          <a:p>
            <a:r>
              <a:rPr lang="sr-Latn-CS" sz="2400" i="1" dirty="0" smtClean="0">
                <a:latin typeface="Calibri" pitchFamily="34" charset="0"/>
              </a:rPr>
              <a:t>     </a:t>
            </a:r>
            <a:r>
              <a:rPr lang="en-US" sz="2400" i="1" dirty="0" smtClean="0">
                <a:latin typeface="Calibri" pitchFamily="34" charset="0"/>
              </a:rPr>
              <a:t>M</a:t>
            </a:r>
            <a:r>
              <a:rPr lang="sr-Latn-CS" sz="2400" i="1" dirty="0" smtClean="0">
                <a:latin typeface="Calibri" pitchFamily="34" charset="0"/>
              </a:rPr>
              <a:t>ali broj stvarnih psihoza imao je karakterističan “psihotičan” Roršah protokol, ali se ovakav protokol nije ni u jednom slučaju pojavio kod ne-psihoza</a:t>
            </a:r>
            <a:r>
              <a:rPr lang="sr-Latn-CS" sz="2400" dirty="0" smtClean="0">
                <a:latin typeface="Calibri" pitchFamily="34" charset="0"/>
              </a:rPr>
              <a:t>!</a:t>
            </a:r>
          </a:p>
          <a:p>
            <a:r>
              <a:rPr lang="sr-Latn-CS" sz="2400" i="1" dirty="0" smtClean="0">
                <a:latin typeface="Calibri" pitchFamily="34" charset="0"/>
              </a:rPr>
              <a:t>    Rezultate koji su mi korisni ne dobijam često, ali kada ih dobijem u njih imam veliko poverenje.</a:t>
            </a:r>
            <a:endParaRPr lang="en-US" sz="2400" i="1" dirty="0" smtClean="0">
              <a:latin typeface="Calibri" pitchFamily="34" charset="0"/>
            </a:endParaRPr>
          </a:p>
          <a:p>
            <a:pPr>
              <a:buNone/>
            </a:pPr>
            <a:endParaRPr lang="sr-Latn-CS" sz="2800" dirty="0" smtClean="0">
              <a:latin typeface="Calibri" pitchFamily="34" charset="0"/>
            </a:endParaRPr>
          </a:p>
        </p:txBody>
      </p:sp>
      <p:sp>
        <p:nvSpPr>
          <p:cNvPr id="3" name="Title 2"/>
          <p:cNvSpPr>
            <a:spLocks noGrp="1"/>
          </p:cNvSpPr>
          <p:nvPr>
            <p:ph type="title"/>
          </p:nvPr>
        </p:nvSpPr>
        <p:spPr>
          <a:xfrm>
            <a:off x="483326" y="444136"/>
            <a:ext cx="10384971" cy="849087"/>
          </a:xfrm>
        </p:spPr>
        <p:txBody>
          <a:bodyPr>
            <a:noAutofit/>
          </a:bodyPr>
          <a:lstStyle/>
          <a:p>
            <a:pPr algn="ctr"/>
            <a:r>
              <a:rPr lang="en-US" sz="3200" dirty="0" smtClean="0">
                <a:effectLst/>
                <a:latin typeface="Calibri" pitchFamily="34" charset="0"/>
              </a:rPr>
              <a:t>  </a:t>
            </a:r>
            <a:r>
              <a:rPr lang="sr-Latn-CS" sz="3600" dirty="0" smtClean="0">
                <a:effectLst/>
                <a:latin typeface="Calibri" pitchFamily="34" charset="0"/>
              </a:rPr>
              <a:t>Zašto još uvek koristimo  projektivne testove?</a:t>
            </a:r>
            <a:endParaRPr lang="en-US" sz="3600" dirty="0">
              <a:effectLst/>
              <a:latin typeface="Calibri" pitchFamily="34" charset="0"/>
            </a:endParaRPr>
          </a:p>
        </p:txBody>
      </p:sp>
    </p:spTree>
    <p:extLst>
      <p:ext uri="{BB962C8B-B14F-4D97-AF65-F5344CB8AC3E}">
        <p14:creationId xmlns:p14="http://schemas.microsoft.com/office/powerpoint/2010/main" val="1319680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2039814"/>
            <a:ext cx="10058400" cy="3829279"/>
          </a:xfrm>
        </p:spPr>
        <p:txBody>
          <a:bodyPr>
            <a:normAutofit/>
          </a:bodyPr>
          <a:lstStyle/>
          <a:p>
            <a:pPr>
              <a:buFont typeface="Wingdings" pitchFamily="2" charset="2"/>
              <a:buChar char="Ø"/>
            </a:pPr>
            <a:r>
              <a:rPr lang="sr-Latn-CS" sz="2800" b="1" dirty="0" smtClean="0"/>
              <a:t>Test tematske apercepcije (TAT)</a:t>
            </a:r>
          </a:p>
          <a:p>
            <a:pPr>
              <a:buFont typeface="Wingdings" pitchFamily="2" charset="2"/>
              <a:buChar char="Ø"/>
            </a:pPr>
            <a:r>
              <a:rPr lang="en-US" sz="2800" b="1" dirty="0" smtClean="0"/>
              <a:t>Test </a:t>
            </a:r>
            <a:r>
              <a:rPr lang="en-US" sz="2800" b="1" dirty="0" err="1" smtClean="0"/>
              <a:t>nedovr</a:t>
            </a:r>
            <a:r>
              <a:rPr lang="sr-Latn-CS" sz="2800" b="1" dirty="0" smtClean="0"/>
              <a:t>šenih rečenica (TNR)</a:t>
            </a:r>
          </a:p>
          <a:p>
            <a:pPr>
              <a:buFont typeface="Wingdings" pitchFamily="2" charset="2"/>
              <a:buChar char="Ø"/>
            </a:pPr>
            <a:r>
              <a:rPr lang="sr-Latn-CS" sz="2800" b="1" dirty="0" smtClean="0"/>
              <a:t>Crtež ljudske figure – Machover test</a:t>
            </a:r>
          </a:p>
          <a:p>
            <a:pPr>
              <a:buFont typeface="Wingdings" pitchFamily="2" charset="2"/>
              <a:buChar char="Ø"/>
            </a:pPr>
            <a:r>
              <a:rPr lang="sr-Latn-CS" sz="2800" b="1" dirty="0" smtClean="0"/>
              <a:t>Rorschach tehnika  </a:t>
            </a:r>
            <a:r>
              <a:rPr lang="en-US" sz="2800" b="1" dirty="0" smtClean="0"/>
              <a:t>-</a:t>
            </a:r>
            <a:r>
              <a:rPr lang="sr-Latn-CS" sz="2800" dirty="0" smtClean="0"/>
              <a:t>“kraljica” projektivnih testova-  najmanje strukturisa</a:t>
            </a:r>
            <a:r>
              <a:rPr lang="en-US" sz="2800" dirty="0" smtClean="0"/>
              <a:t>n</a:t>
            </a:r>
            <a:r>
              <a:rPr lang="sr-Latn-CS" sz="2800" dirty="0" smtClean="0"/>
              <a:t> stimulus</a:t>
            </a:r>
            <a:endParaRPr lang="en-US" sz="2800" dirty="0"/>
          </a:p>
        </p:txBody>
      </p:sp>
      <p:sp>
        <p:nvSpPr>
          <p:cNvPr id="3" name="Title 2"/>
          <p:cNvSpPr>
            <a:spLocks noGrp="1"/>
          </p:cNvSpPr>
          <p:nvPr>
            <p:ph type="title"/>
          </p:nvPr>
        </p:nvSpPr>
        <p:spPr>
          <a:xfrm>
            <a:off x="1097280" y="286603"/>
            <a:ext cx="10058400" cy="1094141"/>
          </a:xfrm>
        </p:spPr>
        <p:txBody>
          <a:bodyPr>
            <a:normAutofit/>
          </a:bodyPr>
          <a:lstStyle/>
          <a:p>
            <a:pPr algn="ctr"/>
            <a:r>
              <a:rPr lang="sr-Latn-CS" sz="3600" dirty="0" smtClean="0">
                <a:effectLst/>
              </a:rPr>
              <a:t>Projektivni testovi u psihodijagnostici</a:t>
            </a:r>
            <a:endParaRPr lang="en-US" sz="3600" dirty="0">
              <a:effectLst/>
            </a:endParaRPr>
          </a:p>
        </p:txBody>
      </p:sp>
    </p:spTree>
    <p:extLst>
      <p:ext uri="{BB962C8B-B14F-4D97-AF65-F5344CB8AC3E}">
        <p14:creationId xmlns:p14="http://schemas.microsoft.com/office/powerpoint/2010/main" val="149744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27321" y="1969477"/>
            <a:ext cx="10784391" cy="4555149"/>
          </a:xfrm>
        </p:spPr>
        <p:txBody>
          <a:bodyPr>
            <a:normAutofit/>
          </a:bodyPr>
          <a:lstStyle/>
          <a:p>
            <a:pPr eaLnBrk="1" hangingPunct="1">
              <a:lnSpc>
                <a:spcPct val="90000"/>
              </a:lnSpc>
              <a:buFont typeface="Arial" charset="0"/>
              <a:buNone/>
            </a:pPr>
            <a:r>
              <a:rPr lang="sr-Latn-CS" sz="2200" b="1" dirty="0" smtClean="0"/>
              <a:t>Carr </a:t>
            </a:r>
            <a:r>
              <a:rPr lang="sr-Latn-CS" sz="2200" dirty="0" smtClean="0"/>
              <a:t>(1954.)</a:t>
            </a:r>
          </a:p>
          <a:p>
            <a:pPr eaLnBrk="1" hangingPunct="1">
              <a:lnSpc>
                <a:spcPct val="90000"/>
              </a:lnSpc>
              <a:buFont typeface="Wingdings" pitchFamily="2" charset="2"/>
              <a:buChar char="Ø"/>
            </a:pPr>
            <a:r>
              <a:rPr lang="sr-Latn-CS" sz="2200" dirty="0" smtClean="0"/>
              <a:t>različiti (projektivni) testovi zahvataju različite slojeve ličnosti, tako da ispitanik može da ispoljava različite karakteristike na različitim testovima  (to objašnjava nesklad koji može da se javi između podataka istog ispitanika na različitim testovima)</a:t>
            </a:r>
          </a:p>
          <a:p>
            <a:pPr marL="0" indent="0" eaLnBrk="1" hangingPunct="1">
              <a:lnSpc>
                <a:spcPct val="90000"/>
              </a:lnSpc>
              <a:buNone/>
            </a:pPr>
            <a:r>
              <a:rPr lang="sr-Latn-CS" sz="2200" b="1" dirty="0" smtClean="0"/>
              <a:t>Stone &amp; Dellis</a:t>
            </a:r>
            <a:r>
              <a:rPr lang="sr-Latn-CS" sz="2200" dirty="0" smtClean="0"/>
              <a:t> (1960):</a:t>
            </a:r>
          </a:p>
          <a:p>
            <a:pPr eaLnBrk="1" hangingPunct="1">
              <a:lnSpc>
                <a:spcPct val="90000"/>
              </a:lnSpc>
              <a:buFont typeface="Wingdings" pitchFamily="2" charset="2"/>
              <a:buChar char="Ø"/>
            </a:pPr>
            <a:r>
              <a:rPr lang="sr-Latn-CS" sz="2200" dirty="0" smtClean="0"/>
              <a:t>pokazali da ukoliko je test manje strukturisan utoliko je sloj ličnosti koji zahvata dublji (jer zahvata dublje nesvesno)</a:t>
            </a:r>
          </a:p>
          <a:p>
            <a:pPr eaLnBrk="1" hangingPunct="1">
              <a:lnSpc>
                <a:spcPct val="90000"/>
              </a:lnSpc>
              <a:buFont typeface="Wingdings" pitchFamily="2" charset="2"/>
              <a:buChar char="Ø"/>
            </a:pPr>
            <a:r>
              <a:rPr lang="sr-Latn-CS" sz="2200" dirty="0" smtClean="0"/>
              <a:t>ukoliko zahvata dublji sloj utoliko više psihopatologije može da odražava (zbog “fasade” ličnosti koja teži da se održi)</a:t>
            </a:r>
            <a:endParaRPr lang="en-US" sz="2200" dirty="0" smtClean="0"/>
          </a:p>
        </p:txBody>
      </p:sp>
      <p:sp>
        <p:nvSpPr>
          <p:cNvPr id="11266" name="Rectangle 2"/>
          <p:cNvSpPr>
            <a:spLocks noGrp="1" noChangeArrowheads="1"/>
          </p:cNvSpPr>
          <p:nvPr>
            <p:ph type="title"/>
          </p:nvPr>
        </p:nvSpPr>
        <p:spPr>
          <a:xfrm>
            <a:off x="691661" y="907684"/>
            <a:ext cx="10972800" cy="868362"/>
          </a:xfrm>
        </p:spPr>
        <p:txBody>
          <a:bodyPr>
            <a:normAutofit/>
          </a:bodyPr>
          <a:lstStyle/>
          <a:p>
            <a:pPr>
              <a:defRPr/>
            </a:pPr>
            <a:r>
              <a:rPr lang="sr-Latn-CS" sz="3600" b="1" dirty="0" smtClean="0">
                <a:effectLst/>
                <a:latin typeface="+mn-lt"/>
              </a:rPr>
              <a:t>Hipoteza o slojevima </a:t>
            </a:r>
            <a:r>
              <a:rPr lang="sr-Latn-CS" sz="3200" dirty="0" smtClean="0"/>
              <a:t>(level </a:t>
            </a:r>
            <a:r>
              <a:rPr lang="sr-Latn-CS" sz="3200" dirty="0"/>
              <a:t>hypothesis): </a:t>
            </a:r>
            <a:endParaRPr lang="en-US" sz="3200" b="1" dirty="0" smtClean="0">
              <a:effectLst/>
              <a:latin typeface="+mn-lt"/>
            </a:endParaRPr>
          </a:p>
        </p:txBody>
      </p:sp>
    </p:spTree>
    <p:extLst>
      <p:ext uri="{BB962C8B-B14F-4D97-AF65-F5344CB8AC3E}">
        <p14:creationId xmlns:p14="http://schemas.microsoft.com/office/powerpoint/2010/main" val="144007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39972" y="2039815"/>
            <a:ext cx="10377377" cy="4220308"/>
          </a:xfrm>
        </p:spPr>
        <p:txBody>
          <a:bodyPr>
            <a:normAutofit fontScale="85000" lnSpcReduction="20000"/>
          </a:bodyPr>
          <a:lstStyle/>
          <a:p>
            <a:pPr marL="514350" indent="-514350">
              <a:buNone/>
            </a:pPr>
            <a:r>
              <a:rPr lang="sr-Latn-CS" sz="2800" b="1" i="1" dirty="0" smtClean="0"/>
              <a:t>      </a:t>
            </a:r>
            <a:r>
              <a:rPr lang="sr-Latn-CS" sz="2800" b="1" dirty="0" smtClean="0"/>
              <a:t>Sondažna dubina </a:t>
            </a:r>
            <a:r>
              <a:rPr lang="sr-Latn-CS" sz="2800" dirty="0" smtClean="0"/>
              <a:t>instrumenta odgovara stepenu nestruk- turisansti  stimulusa:</a:t>
            </a:r>
          </a:p>
          <a:p>
            <a:pPr marL="514350" indent="-514350">
              <a:buFont typeface="Arial" charset="0"/>
              <a:buAutoNum type="arabicPeriod"/>
            </a:pPr>
            <a:r>
              <a:rPr lang="sr-Latn-CS" sz="2800" dirty="0" smtClean="0"/>
              <a:t>WAIS (VITI)</a:t>
            </a:r>
          </a:p>
          <a:p>
            <a:pPr marL="514350" indent="-514350">
              <a:buFont typeface="Arial" charset="0"/>
              <a:buAutoNum type="arabicPeriod"/>
            </a:pPr>
            <a:r>
              <a:rPr lang="sr-Latn-CS" sz="2800" dirty="0" smtClean="0"/>
              <a:t>Upitnici, inventari ličnosti</a:t>
            </a:r>
          </a:p>
          <a:p>
            <a:pPr marL="514350" indent="-514350">
              <a:buFont typeface="Arial" charset="0"/>
              <a:buAutoNum type="arabicPeriod"/>
            </a:pPr>
            <a:r>
              <a:rPr lang="sr-Latn-CS" sz="2800" dirty="0" smtClean="0"/>
              <a:t>TNR</a:t>
            </a:r>
          </a:p>
          <a:p>
            <a:pPr marL="514350" indent="-514350">
              <a:buFont typeface="Arial" charset="0"/>
              <a:buAutoNum type="arabicPeriod"/>
            </a:pPr>
            <a:r>
              <a:rPr lang="sr-Latn-CS" sz="2800" dirty="0" smtClean="0"/>
              <a:t>TAT</a:t>
            </a:r>
          </a:p>
          <a:p>
            <a:pPr marL="514350" indent="-514350">
              <a:buFont typeface="Arial" charset="0"/>
              <a:buAutoNum type="arabicPeriod"/>
            </a:pPr>
            <a:r>
              <a:rPr lang="sr-Latn-CS" sz="2800" dirty="0" smtClean="0"/>
              <a:t>Crtež ljudske figure </a:t>
            </a:r>
          </a:p>
          <a:p>
            <a:pPr marL="514350" indent="-514350">
              <a:buFont typeface="Arial" charset="0"/>
              <a:buAutoNum type="arabicPeriod"/>
            </a:pPr>
            <a:r>
              <a:rPr lang="sr-Latn-CS" sz="2800" dirty="0" smtClean="0"/>
              <a:t>Roršah</a:t>
            </a:r>
          </a:p>
          <a:p>
            <a:pPr marL="514350" indent="-514350">
              <a:buNone/>
            </a:pPr>
            <a:endParaRPr lang="sr-Latn-CS" sz="2800" dirty="0" smtClean="0"/>
          </a:p>
          <a:p>
            <a:pPr marL="514350" indent="-514350">
              <a:buNone/>
            </a:pPr>
            <a:r>
              <a:rPr lang="sr-Latn-CS" sz="2800" i="1" dirty="0" smtClean="0"/>
              <a:t>      VITI  zahvata najmanje patološkog, a crtež najviše..?</a:t>
            </a:r>
          </a:p>
          <a:p>
            <a:pPr marL="514350" indent="-514350">
              <a:buNone/>
            </a:pPr>
            <a:r>
              <a:rPr lang="sr-Latn-CS" b="1" dirty="0" smtClean="0"/>
              <a:t>   </a:t>
            </a:r>
            <a:endParaRPr lang="en-US" dirty="0" smtClean="0"/>
          </a:p>
        </p:txBody>
      </p:sp>
      <p:sp>
        <p:nvSpPr>
          <p:cNvPr id="13314" name="Title 1"/>
          <p:cNvSpPr>
            <a:spLocks noGrp="1"/>
          </p:cNvSpPr>
          <p:nvPr>
            <p:ph type="title"/>
          </p:nvPr>
        </p:nvSpPr>
        <p:spPr>
          <a:xfrm>
            <a:off x="546375" y="913801"/>
            <a:ext cx="11247040" cy="792088"/>
          </a:xfrm>
        </p:spPr>
        <p:txBody>
          <a:bodyPr>
            <a:normAutofit/>
          </a:bodyPr>
          <a:lstStyle/>
          <a:p>
            <a:r>
              <a:rPr lang="sr-Latn-CS" sz="3600" b="1" dirty="0" smtClean="0">
                <a:effectLst/>
              </a:rPr>
              <a:t>  </a:t>
            </a:r>
            <a:r>
              <a:rPr lang="sr-Latn-CS" sz="3200" dirty="0" smtClean="0">
                <a:effectLst/>
              </a:rPr>
              <a:t>Rang strukturisanosti testova u bateriji</a:t>
            </a:r>
            <a:endParaRPr lang="en-US" sz="3200" dirty="0" smtClean="0">
              <a:effectLst/>
            </a:endParaRPr>
          </a:p>
        </p:txBody>
      </p:sp>
    </p:spTree>
    <p:extLst>
      <p:ext uri="{BB962C8B-B14F-4D97-AF65-F5344CB8AC3E}">
        <p14:creationId xmlns:p14="http://schemas.microsoft.com/office/powerpoint/2010/main" val="130999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74158" y="1852245"/>
            <a:ext cx="10845210" cy="4583723"/>
          </a:xfrm>
        </p:spPr>
        <p:txBody>
          <a:bodyPr>
            <a:noAutofit/>
          </a:bodyPr>
          <a:lstStyle/>
          <a:p>
            <a:pPr>
              <a:lnSpc>
                <a:spcPct val="90000"/>
              </a:lnSpc>
              <a:buFont typeface="Wingdings" pitchFamily="2" charset="2"/>
              <a:buChar char="Ø"/>
            </a:pPr>
            <a:r>
              <a:rPr lang="sr-Latn-CS" sz="2400" dirty="0" smtClean="0"/>
              <a:t>To </a:t>
            </a:r>
            <a:r>
              <a:rPr lang="sr-Latn-CS" sz="2400" dirty="0" smtClean="0"/>
              <a:t>su </a:t>
            </a:r>
            <a:r>
              <a:rPr lang="sr-Latn-CS" sz="2400" b="1" i="1" dirty="0" smtClean="0"/>
              <a:t>metode </a:t>
            </a:r>
            <a:r>
              <a:rPr lang="sr-Latn-CS" sz="2400" b="1" i="1" dirty="0" smtClean="0"/>
              <a:t>procene nesvesnog</a:t>
            </a:r>
          </a:p>
          <a:p>
            <a:pPr eaLnBrk="1" hangingPunct="1">
              <a:lnSpc>
                <a:spcPct val="90000"/>
              </a:lnSpc>
              <a:buFont typeface="Wingdings" pitchFamily="2" charset="2"/>
              <a:buChar char="Ø"/>
            </a:pPr>
            <a:r>
              <a:rPr lang="sr-Latn-CS" sz="2400" dirty="0" smtClean="0"/>
              <a:t>Može da posluži otkrivanju nekih </a:t>
            </a:r>
            <a:r>
              <a:rPr lang="sr-Latn-CS" sz="2400" b="1" i="1" dirty="0" smtClean="0"/>
              <a:t>tendencija intrapersonalnih procesa</a:t>
            </a:r>
            <a:r>
              <a:rPr lang="sr-Latn-CS" sz="2400" dirty="0" smtClean="0"/>
              <a:t> koje su specifične za tu osobu</a:t>
            </a:r>
          </a:p>
          <a:p>
            <a:pPr>
              <a:lnSpc>
                <a:spcPct val="90000"/>
              </a:lnSpc>
              <a:buFont typeface="Wingdings" pitchFamily="2" charset="2"/>
              <a:buChar char="Ø"/>
            </a:pPr>
            <a:r>
              <a:rPr lang="sr-Latn-CS" sz="2400" dirty="0" smtClean="0"/>
              <a:t>Sadržaj koji zahvatamo projektivnim tehnikama je </a:t>
            </a:r>
            <a:r>
              <a:rPr lang="sr-Latn-CS" sz="2400" b="1" i="1" dirty="0" smtClean="0"/>
              <a:t>latentan, potencijalan sloj ličnosti</a:t>
            </a:r>
          </a:p>
          <a:p>
            <a:pPr eaLnBrk="1" hangingPunct="1">
              <a:lnSpc>
                <a:spcPct val="90000"/>
              </a:lnSpc>
              <a:buFont typeface="Wingdings" pitchFamily="2" charset="2"/>
              <a:buChar char="Ø"/>
            </a:pPr>
            <a:r>
              <a:rPr lang="sr-Latn-CS" sz="2400" b="1" i="1" dirty="0" smtClean="0"/>
              <a:t>Segmenti ličnosti</a:t>
            </a:r>
            <a:r>
              <a:rPr lang="sr-Latn-CS" sz="2400" i="1" dirty="0" smtClean="0"/>
              <a:t> </a:t>
            </a:r>
            <a:r>
              <a:rPr lang="sr-Latn-CS" sz="2400" dirty="0" smtClean="0"/>
              <a:t>koje zahvataju projektivni testovi nisu istovetni za sve tehnike</a:t>
            </a:r>
          </a:p>
          <a:p>
            <a:pPr eaLnBrk="1" hangingPunct="1">
              <a:lnSpc>
                <a:spcPct val="90000"/>
              </a:lnSpc>
              <a:buFont typeface="Wingdings" pitchFamily="2" charset="2"/>
              <a:buChar char="Ø"/>
            </a:pPr>
            <a:r>
              <a:rPr lang="sr-Latn-CS" sz="2400" dirty="0" smtClean="0"/>
              <a:t>Projektivne tehnike su </a:t>
            </a:r>
            <a:r>
              <a:rPr lang="sr-Latn-CS" sz="2400" b="1" i="1" dirty="0" smtClean="0"/>
              <a:t>komplementarne </a:t>
            </a:r>
            <a:r>
              <a:rPr lang="sr-Latn-CS" sz="2400" dirty="0" smtClean="0"/>
              <a:t>(dopunjuju se)</a:t>
            </a:r>
          </a:p>
          <a:p>
            <a:pPr eaLnBrk="1" hangingPunct="1">
              <a:lnSpc>
                <a:spcPct val="90000"/>
              </a:lnSpc>
              <a:buFont typeface="Wingdings" pitchFamily="2" charset="2"/>
              <a:buChar char="Ø"/>
            </a:pPr>
            <a:r>
              <a:rPr lang="sr-Latn-CS" sz="2400" dirty="0" smtClean="0"/>
              <a:t>Podaci koji se dobijaju su </a:t>
            </a:r>
            <a:r>
              <a:rPr lang="sr-Latn-CS" sz="2400" b="1" i="1" dirty="0" smtClean="0"/>
              <a:t>indirektni “dokazi”</a:t>
            </a:r>
            <a:r>
              <a:rPr lang="sr-Latn-CS" sz="2400" b="1" dirty="0" smtClean="0"/>
              <a:t> </a:t>
            </a:r>
            <a:r>
              <a:rPr lang="sr-Latn-CS" sz="2400" dirty="0" smtClean="0"/>
              <a:t>za procenu inače teško merljivih  aspekata  ličnosti</a:t>
            </a:r>
          </a:p>
          <a:p>
            <a:pPr eaLnBrk="1" hangingPunct="1">
              <a:lnSpc>
                <a:spcPct val="90000"/>
              </a:lnSpc>
              <a:buFont typeface="Wingdings" pitchFamily="2" charset="2"/>
              <a:buChar char="Ø"/>
            </a:pPr>
            <a:r>
              <a:rPr lang="sr-Latn-CS" sz="2400" b="1" i="1" dirty="0" smtClean="0"/>
              <a:t>Nije sve i uvek projekcija što se dobije na projektivnim testovima (nije svaka “greška” projekcija nesvesnog)!!!</a:t>
            </a:r>
            <a:endParaRPr lang="en-US" sz="2400" b="1" i="1" dirty="0" smtClean="0"/>
          </a:p>
        </p:txBody>
      </p:sp>
      <p:sp>
        <p:nvSpPr>
          <p:cNvPr id="13314" name="Rectangle 2"/>
          <p:cNvSpPr>
            <a:spLocks noGrp="1" noChangeArrowheads="1"/>
          </p:cNvSpPr>
          <p:nvPr>
            <p:ph type="title"/>
          </p:nvPr>
        </p:nvSpPr>
        <p:spPr>
          <a:xfrm>
            <a:off x="902677" y="856856"/>
            <a:ext cx="10972800" cy="647973"/>
          </a:xfrm>
        </p:spPr>
        <p:txBody>
          <a:bodyPr>
            <a:normAutofit/>
          </a:bodyPr>
          <a:lstStyle/>
          <a:p>
            <a:pPr eaLnBrk="1" hangingPunct="1">
              <a:defRPr/>
            </a:pPr>
            <a:r>
              <a:rPr lang="sr-Latn-CS" sz="3600" dirty="0" smtClean="0">
                <a:effectLst/>
                <a:latin typeface="+mn-lt"/>
              </a:rPr>
              <a:t>Rezime </a:t>
            </a:r>
            <a:r>
              <a:rPr lang="sr-Latn-CS" sz="3600" dirty="0" smtClean="0">
                <a:effectLst/>
                <a:latin typeface="+mn-lt"/>
              </a:rPr>
              <a:t>projektivnih </a:t>
            </a:r>
            <a:r>
              <a:rPr lang="sr-Latn-CS" sz="3600" dirty="0" smtClean="0">
                <a:effectLst/>
                <a:latin typeface="+mn-lt"/>
              </a:rPr>
              <a:t>metoda</a:t>
            </a:r>
            <a:endParaRPr lang="en-US" sz="3600" dirty="0" smtClean="0">
              <a:effectLst/>
              <a:latin typeface="+mn-lt"/>
            </a:endParaRPr>
          </a:p>
        </p:txBody>
      </p:sp>
    </p:spTree>
    <p:extLst>
      <p:ext uri="{BB962C8B-B14F-4D97-AF65-F5344CB8AC3E}">
        <p14:creationId xmlns:p14="http://schemas.microsoft.com/office/powerpoint/2010/main" val="360352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10308" y="1840522"/>
            <a:ext cx="11638354" cy="4612813"/>
          </a:xfrm>
        </p:spPr>
        <p:txBody>
          <a:bodyPr>
            <a:normAutofit fontScale="92500" lnSpcReduction="10000"/>
          </a:bodyPr>
          <a:lstStyle/>
          <a:p>
            <a:pPr>
              <a:lnSpc>
                <a:spcPct val="90000"/>
              </a:lnSpc>
              <a:buFont typeface="Wingdings" pitchFamily="2" charset="2"/>
              <a:buChar char="Ø"/>
            </a:pPr>
            <a:r>
              <a:rPr lang="sr-Latn-CS" sz="2800" dirty="0" smtClean="0"/>
              <a:t>Napravljen na Harvardu (</a:t>
            </a:r>
            <a:r>
              <a:rPr lang="sr-Latn-CS" sz="2800" i="1" dirty="0" smtClean="0"/>
              <a:t>Henry </a:t>
            </a:r>
            <a:r>
              <a:rPr lang="sr-Latn-CS" sz="2800" b="1" i="1" dirty="0" smtClean="0"/>
              <a:t>Murray</a:t>
            </a:r>
            <a:r>
              <a:rPr lang="sr-Latn-CS" sz="2800" i="1" dirty="0" smtClean="0"/>
              <a:t>, Christina </a:t>
            </a:r>
            <a:r>
              <a:rPr lang="sr-Latn-CS" sz="2800" b="1" i="1" dirty="0" smtClean="0"/>
              <a:t>Morgan, </a:t>
            </a:r>
            <a:r>
              <a:rPr lang="sr-Latn-CS" sz="2800" dirty="0" smtClean="0"/>
              <a:t>1930-1943), prema </a:t>
            </a:r>
            <a:r>
              <a:rPr lang="sr-Latn-CS" sz="2800" dirty="0" smtClean="0"/>
              <a:t>ideji studentkinje</a:t>
            </a:r>
            <a:r>
              <a:rPr lang="sr-Latn-CS" sz="2800" dirty="0" smtClean="0"/>
              <a:t>!</a:t>
            </a:r>
            <a:endParaRPr lang="sr-Latn-CS" sz="2800" dirty="0" smtClean="0"/>
          </a:p>
          <a:p>
            <a:pPr>
              <a:lnSpc>
                <a:spcPct val="90000"/>
              </a:lnSpc>
              <a:buFont typeface="Wingdings" pitchFamily="2" charset="2"/>
              <a:buChar char="Ø"/>
            </a:pPr>
            <a:r>
              <a:rPr lang="en-US" sz="2800" b="1" i="1" dirty="0" err="1" smtClean="0"/>
              <a:t>Primena</a:t>
            </a:r>
            <a:r>
              <a:rPr lang="en-US" sz="2800" b="1" i="1" dirty="0" smtClean="0"/>
              <a:t> </a:t>
            </a:r>
            <a:r>
              <a:rPr lang="en-US" sz="2800" b="1" i="1" dirty="0" err="1" smtClean="0"/>
              <a:t>slika</a:t>
            </a:r>
            <a:r>
              <a:rPr lang="sr-Latn-CS" sz="2800" b="1" i="1" dirty="0" smtClean="0"/>
              <a:t> i fotografija  ljudi </a:t>
            </a:r>
            <a:r>
              <a:rPr lang="sr-Latn-CS" sz="2800" dirty="0" smtClean="0"/>
              <a:t>u potencijalno dramatičnim, </a:t>
            </a:r>
            <a:r>
              <a:rPr lang="sr-Latn-CS" sz="2800" b="1" i="1" dirty="0" smtClean="0"/>
              <a:t>nejasnim situacijama </a:t>
            </a:r>
            <a:r>
              <a:rPr lang="sr-Latn-CS" sz="2800" dirty="0" smtClean="0"/>
              <a:t>(osobe, parovi i grupe, u izvesnim okolnostima, aktivnostima ili odnosima, sa izrazima izvesnih osećanja – mogućnost različitih, suprotnih  tumačenja)</a:t>
            </a:r>
          </a:p>
          <a:p>
            <a:pPr>
              <a:lnSpc>
                <a:spcPct val="90000"/>
              </a:lnSpc>
              <a:buFont typeface="Wingdings" pitchFamily="2" charset="2"/>
              <a:buChar char="Ø"/>
            </a:pPr>
            <a:r>
              <a:rPr lang="sr-Latn-CS" sz="2800" b="1" dirty="0" smtClean="0"/>
              <a:t>Zadatak:</a:t>
            </a:r>
            <a:r>
              <a:rPr lang="sr-Latn-CS" sz="2800" dirty="0" smtClean="0"/>
              <a:t> pacijent treba </a:t>
            </a:r>
            <a:r>
              <a:rPr lang="sr-Latn-CS" sz="2800" b="1" i="1" dirty="0" smtClean="0"/>
              <a:t>da smisli (izmašta) priču </a:t>
            </a:r>
            <a:r>
              <a:rPr lang="sr-Latn-CS" sz="2800" dirty="0" smtClean="0"/>
              <a:t>o tome šta slika predstavlja i šta se tu događa </a:t>
            </a:r>
            <a:endParaRPr lang="en-US" sz="2800" dirty="0" smtClean="0"/>
          </a:p>
          <a:p>
            <a:pPr>
              <a:lnSpc>
                <a:spcPct val="90000"/>
              </a:lnSpc>
              <a:buFont typeface="Wingdings" pitchFamily="2" charset="2"/>
              <a:buChar char="Ø"/>
            </a:pPr>
            <a:r>
              <a:rPr lang="sr-Latn-CS" sz="2800" dirty="0" smtClean="0"/>
              <a:t>Ukupno </a:t>
            </a:r>
            <a:r>
              <a:rPr lang="sr-Latn-CS" sz="2800" b="1" dirty="0" smtClean="0"/>
              <a:t>31 slika</a:t>
            </a:r>
            <a:r>
              <a:rPr lang="sr-Latn-CS" sz="2800" dirty="0" smtClean="0"/>
              <a:t> u crno-beloj tehnici, od kojih je jedna prazna (bela površina)- izabrane iz tadašnjih magazina</a:t>
            </a:r>
          </a:p>
          <a:p>
            <a:pPr>
              <a:lnSpc>
                <a:spcPct val="90000"/>
              </a:lnSpc>
              <a:buFont typeface="Wingdings" pitchFamily="2" charset="2"/>
              <a:buChar char="Ø"/>
            </a:pPr>
            <a:r>
              <a:rPr lang="en-US" sz="2800" dirty="0" smtClean="0"/>
              <a:t>P</a:t>
            </a:r>
            <a:r>
              <a:rPr lang="sr-Latn-CS" sz="2800" dirty="0" smtClean="0"/>
              <a:t>ostoje posebne varijante nizova slika predvidjene za </a:t>
            </a:r>
            <a:r>
              <a:rPr lang="sr-Latn-CS" sz="2800" b="1" i="1" dirty="0" smtClean="0"/>
              <a:t>muškarce, žene i decu</a:t>
            </a:r>
          </a:p>
          <a:p>
            <a:pPr>
              <a:lnSpc>
                <a:spcPct val="90000"/>
              </a:lnSpc>
              <a:buFont typeface="Wingdings" pitchFamily="2" charset="2"/>
              <a:buChar char="Ø"/>
            </a:pPr>
            <a:r>
              <a:rPr lang="sr-Latn-CS" sz="2800" dirty="0" smtClean="0"/>
              <a:t>Test se zadaje </a:t>
            </a:r>
            <a:r>
              <a:rPr lang="sr-Latn-CS" sz="2800" b="1" dirty="0" smtClean="0"/>
              <a:t>individualno</a:t>
            </a:r>
            <a:endParaRPr lang="en-US" sz="2800" dirty="0" smtClean="0"/>
          </a:p>
          <a:p>
            <a:pPr>
              <a:lnSpc>
                <a:spcPct val="90000"/>
              </a:lnSpc>
              <a:buFont typeface="Wingdings" pitchFamily="2" charset="2"/>
              <a:buChar char="Ø"/>
            </a:pPr>
            <a:endParaRPr lang="sr-Latn-CS" dirty="0" smtClean="0"/>
          </a:p>
        </p:txBody>
      </p:sp>
      <p:sp>
        <p:nvSpPr>
          <p:cNvPr id="23554" name="Rectangle 2"/>
          <p:cNvSpPr>
            <a:spLocks noGrp="1" noChangeArrowheads="1"/>
          </p:cNvSpPr>
          <p:nvPr>
            <p:ph type="title"/>
          </p:nvPr>
        </p:nvSpPr>
        <p:spPr>
          <a:xfrm>
            <a:off x="674311" y="363051"/>
            <a:ext cx="10972800" cy="936104"/>
          </a:xfrm>
        </p:spPr>
        <p:txBody>
          <a:bodyPr>
            <a:normAutofit/>
          </a:bodyPr>
          <a:lstStyle/>
          <a:p>
            <a:pPr algn="ctr"/>
            <a:r>
              <a:rPr lang="en-US" sz="3600" b="1" dirty="0" smtClean="0">
                <a:effectLst/>
                <a:latin typeface="+mn-lt"/>
              </a:rPr>
              <a:t>Test </a:t>
            </a:r>
            <a:r>
              <a:rPr lang="en-US" sz="3600" b="1" dirty="0" err="1" smtClean="0">
                <a:effectLst/>
                <a:latin typeface="+mn-lt"/>
              </a:rPr>
              <a:t>tematske</a:t>
            </a:r>
            <a:r>
              <a:rPr lang="en-US" sz="3600" b="1" dirty="0" smtClean="0">
                <a:effectLst/>
                <a:latin typeface="+mn-lt"/>
              </a:rPr>
              <a:t> </a:t>
            </a:r>
            <a:r>
              <a:rPr lang="en-US" sz="3600" b="1" dirty="0" err="1" smtClean="0">
                <a:effectLst/>
                <a:latin typeface="+mn-lt"/>
              </a:rPr>
              <a:t>apercepcije</a:t>
            </a:r>
            <a:r>
              <a:rPr lang="sr-Latn-CS" sz="3600" b="1" dirty="0" smtClean="0">
                <a:effectLst/>
                <a:latin typeface="+mn-lt"/>
              </a:rPr>
              <a:t> </a:t>
            </a:r>
            <a:r>
              <a:rPr lang="en-US" sz="3600" b="1" dirty="0" smtClean="0">
                <a:effectLst/>
                <a:latin typeface="+mn-lt"/>
              </a:rPr>
              <a:t>-</a:t>
            </a:r>
            <a:r>
              <a:rPr lang="sr-Latn-CS" sz="3600" b="1" dirty="0" smtClean="0">
                <a:effectLst/>
                <a:latin typeface="+mn-lt"/>
              </a:rPr>
              <a:t> </a:t>
            </a:r>
            <a:r>
              <a:rPr lang="en-US" sz="3600" b="1" dirty="0" smtClean="0">
                <a:effectLst/>
                <a:latin typeface="+mn-lt"/>
              </a:rPr>
              <a:t>TAT</a:t>
            </a:r>
          </a:p>
        </p:txBody>
      </p:sp>
    </p:spTree>
    <p:extLst>
      <p:ext uri="{BB962C8B-B14F-4D97-AF65-F5344CB8AC3E}">
        <p14:creationId xmlns:p14="http://schemas.microsoft.com/office/powerpoint/2010/main" val="1600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12064" y="1770185"/>
            <a:ext cx="11440587" cy="4548320"/>
          </a:xfrm>
        </p:spPr>
        <p:txBody>
          <a:bodyPr>
            <a:normAutofit/>
          </a:bodyPr>
          <a:lstStyle/>
          <a:p>
            <a:pPr>
              <a:buFont typeface="Wingdings" pitchFamily="2" charset="2"/>
              <a:buChar char="Ø"/>
            </a:pPr>
            <a:r>
              <a:rPr lang="sr-Latn-CS" sz="2400" dirty="0" smtClean="0"/>
              <a:t>Medijator</a:t>
            </a:r>
            <a:r>
              <a:rPr lang="en-US" sz="2400" dirty="0" err="1" smtClean="0"/>
              <a:t>sk</a:t>
            </a:r>
            <a:r>
              <a:rPr lang="sr-Latn-CS" sz="2400" dirty="0" smtClean="0"/>
              <a:t>i  proces je </a:t>
            </a:r>
            <a:r>
              <a:rPr lang="sr-Latn-CS" sz="2400" b="1" i="1" dirty="0" smtClean="0"/>
              <a:t>mašta</a:t>
            </a:r>
          </a:p>
          <a:p>
            <a:pPr>
              <a:buFont typeface="Wingdings" pitchFamily="2" charset="2"/>
              <a:buChar char="Ø"/>
            </a:pPr>
            <a:r>
              <a:rPr lang="sr-Latn-CS" sz="2400" dirty="0" smtClean="0"/>
              <a:t>Cilj ispitivanja je </a:t>
            </a:r>
            <a:r>
              <a:rPr lang="en-US" sz="2400" b="1" i="1" dirty="0" err="1" smtClean="0"/>
              <a:t>otkrivanje</a:t>
            </a:r>
            <a:r>
              <a:rPr lang="en-US" sz="2400" b="1" i="1" dirty="0" smtClean="0"/>
              <a:t> </a:t>
            </a:r>
            <a:r>
              <a:rPr lang="sr-Latn-CS" sz="2400" b="1" i="1" dirty="0" smtClean="0"/>
              <a:t>psihodinamik</a:t>
            </a:r>
            <a:r>
              <a:rPr lang="en-US" sz="2400" b="1" i="1" dirty="0" smtClean="0"/>
              <a:t>e</a:t>
            </a:r>
            <a:r>
              <a:rPr lang="sr-Latn-CS" sz="2400" b="1" i="1" dirty="0" smtClean="0"/>
              <a:t> ličnosti-</a:t>
            </a:r>
            <a:r>
              <a:rPr lang="sr-Latn-CS" sz="2400" dirty="0" smtClean="0"/>
              <a:t> </a:t>
            </a:r>
            <a:r>
              <a:rPr lang="sr-Latn-CS" sz="2400" i="1" dirty="0" smtClean="0"/>
              <a:t>nesvesnih potreba, konflikata i zapleta, tema i preokupacija</a:t>
            </a:r>
          </a:p>
          <a:p>
            <a:pPr>
              <a:buFont typeface="Wingdings" pitchFamily="2" charset="2"/>
              <a:buChar char="Ø"/>
            </a:pPr>
            <a:r>
              <a:rPr lang="sr-Latn-CS" sz="2400" dirty="0" smtClean="0"/>
              <a:t>Postoji </a:t>
            </a:r>
            <a:r>
              <a:rPr lang="sr-Latn-CS" sz="2400" b="1" i="1" dirty="0" smtClean="0"/>
              <a:t>tendencija pojave određenih tema, sadržaja i likova </a:t>
            </a:r>
            <a:r>
              <a:rPr lang="sr-Latn-CS" sz="2400" dirty="0" smtClean="0"/>
              <a:t>na pojedinim slikama (odnos prema majci, ocu, partnerskim odnosima, autoritetu, krivici, itd…)</a:t>
            </a:r>
          </a:p>
          <a:p>
            <a:pPr>
              <a:buFont typeface="Wingdings" pitchFamily="2" charset="2"/>
              <a:buChar char="Ø"/>
            </a:pPr>
            <a:r>
              <a:rPr lang="en-US" sz="2400" dirty="0" smtClean="0"/>
              <a:t>P</a:t>
            </a:r>
            <a:r>
              <a:rPr lang="sr-Latn-CS" sz="2400" dirty="0" smtClean="0"/>
              <a:t>ostoje </a:t>
            </a:r>
            <a:r>
              <a:rPr lang="sr-Latn-CS" sz="2400" b="1" i="1" dirty="0" smtClean="0"/>
              <a:t>diferencijalne karakteristike</a:t>
            </a:r>
            <a:r>
              <a:rPr lang="sr-Latn-CS" sz="2400" dirty="0" smtClean="0"/>
              <a:t>  pojedinih slika: prvih 10 “realnije”, drugih 10 su neodređenije</a:t>
            </a:r>
          </a:p>
          <a:p>
            <a:pPr>
              <a:buFont typeface="Wingdings" pitchFamily="2" charset="2"/>
              <a:buChar char="Ø"/>
            </a:pPr>
            <a:r>
              <a:rPr lang="sr-Latn-CS" sz="2400" dirty="0" smtClean="0"/>
              <a:t>Postoje razlike u </a:t>
            </a:r>
            <a:r>
              <a:rPr lang="sr-Latn-CS" sz="2400" b="1" i="1" dirty="0" smtClean="0"/>
              <a:t>tonu</a:t>
            </a:r>
            <a:r>
              <a:rPr lang="en-US" sz="2400" b="1" i="1" dirty="0" smtClean="0"/>
              <a:t>,</a:t>
            </a:r>
            <a:r>
              <a:rPr lang="sr-Latn-CS" sz="2400" b="1" i="1" dirty="0" smtClean="0"/>
              <a:t> osvetljenosti, strukturisanosti</a:t>
            </a:r>
            <a:r>
              <a:rPr lang="sr-Latn-CS" sz="2400" dirty="0" smtClean="0"/>
              <a:t>, </a:t>
            </a:r>
            <a:r>
              <a:rPr lang="sr-Latn-CS" sz="2400" b="1" i="1" dirty="0" smtClean="0"/>
              <a:t>jasnoći</a:t>
            </a:r>
            <a:r>
              <a:rPr lang="sr-Latn-CS" sz="2400" dirty="0" smtClean="0"/>
              <a:t> slika, itd.</a:t>
            </a:r>
            <a:endParaRPr lang="en-US" sz="2400" dirty="0" smtClean="0"/>
          </a:p>
          <a:p>
            <a:endParaRPr lang="en-US" sz="2400" dirty="0" smtClean="0"/>
          </a:p>
          <a:p>
            <a:endParaRPr lang="sr-Latn-CS" dirty="0" smtClean="0"/>
          </a:p>
          <a:p>
            <a:endParaRPr lang="en-US" sz="2400" dirty="0" smtClean="0"/>
          </a:p>
        </p:txBody>
      </p:sp>
      <p:sp>
        <p:nvSpPr>
          <p:cNvPr id="24578" name="Rectangle 2"/>
          <p:cNvSpPr>
            <a:spLocks noGrp="1" noChangeArrowheads="1"/>
          </p:cNvSpPr>
          <p:nvPr>
            <p:ph type="title"/>
          </p:nvPr>
        </p:nvSpPr>
        <p:spPr>
          <a:xfrm>
            <a:off x="683455" y="585064"/>
            <a:ext cx="10972800" cy="877975"/>
          </a:xfrm>
        </p:spPr>
        <p:txBody>
          <a:bodyPr>
            <a:normAutofit/>
          </a:bodyPr>
          <a:lstStyle/>
          <a:p>
            <a:pPr algn="ctr"/>
            <a:r>
              <a:rPr lang="sr-Latn-CS" sz="3600" dirty="0" smtClean="0">
                <a:effectLst/>
                <a:latin typeface="+mn-lt"/>
              </a:rPr>
              <a:t>TAT - karakteristike</a:t>
            </a:r>
            <a:endParaRPr lang="en-US" sz="3600" dirty="0" smtClean="0">
              <a:effectLst/>
              <a:latin typeface="+mn-lt"/>
            </a:endParaRPr>
          </a:p>
        </p:txBody>
      </p:sp>
    </p:spTree>
    <p:extLst>
      <p:ext uri="{BB962C8B-B14F-4D97-AF65-F5344CB8AC3E}">
        <p14:creationId xmlns:p14="http://schemas.microsoft.com/office/powerpoint/2010/main" val="117974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896112" y="1776548"/>
            <a:ext cx="9802368" cy="4558897"/>
          </a:xfrm>
        </p:spPr>
        <p:txBody>
          <a:bodyPr>
            <a:noAutofit/>
          </a:bodyPr>
          <a:lstStyle/>
          <a:p>
            <a:pPr>
              <a:buFont typeface="Wingdings" pitchFamily="2" charset="2"/>
              <a:buChar char="Ø"/>
            </a:pPr>
            <a:r>
              <a:rPr lang="sr-Latn-CS" sz="2800" dirty="0"/>
              <a:t>Projektivni testovi kao  </a:t>
            </a:r>
            <a:r>
              <a:rPr lang="sr-Latn-CS" sz="2800" b="1" i="1" dirty="0"/>
              <a:t>metod procene </a:t>
            </a:r>
            <a:r>
              <a:rPr lang="sr-Latn-CS" sz="2800" b="1" i="1" dirty="0" smtClean="0"/>
              <a:t>nesvesnog</a:t>
            </a:r>
            <a:endParaRPr lang="en-US" sz="2800" b="1" i="1" dirty="0" smtClean="0"/>
          </a:p>
          <a:p>
            <a:pPr>
              <a:buFont typeface="Wingdings" pitchFamily="2" charset="2"/>
              <a:buChar char="Ø"/>
            </a:pPr>
            <a:endParaRPr lang="sr-Latn-CS" sz="2800" b="1" i="1" dirty="0"/>
          </a:p>
          <a:p>
            <a:pPr>
              <a:buFont typeface="Wingdings" pitchFamily="2" charset="2"/>
              <a:buChar char="Ø"/>
            </a:pPr>
            <a:r>
              <a:rPr lang="sr-Latn-RS" sz="2800" dirty="0" smtClean="0"/>
              <a:t>Da li je moguće razviti instrumente koji su </a:t>
            </a:r>
            <a:r>
              <a:rPr lang="sr-Latn-RS" sz="2800" i="1" dirty="0" smtClean="0"/>
              <a:t>naučno objektivni, a zadiru u procenu nesvesnih fenomena</a:t>
            </a:r>
            <a:r>
              <a:rPr lang="sr-Latn-RS" sz="2800" dirty="0" smtClean="0"/>
              <a:t>?</a:t>
            </a:r>
            <a:endParaRPr lang="en-US" sz="2800" dirty="0" smtClean="0"/>
          </a:p>
          <a:p>
            <a:pPr>
              <a:buFont typeface="Wingdings" pitchFamily="2" charset="2"/>
              <a:buChar char="Ø"/>
            </a:pPr>
            <a:endParaRPr lang="sr-Latn-RS" sz="2800" dirty="0" smtClean="0"/>
          </a:p>
          <a:p>
            <a:pPr>
              <a:buFont typeface="Wingdings" pitchFamily="2" charset="2"/>
              <a:buChar char="Ø"/>
            </a:pPr>
            <a:r>
              <a:rPr lang="sr-Latn-CS" sz="2800" dirty="0" smtClean="0"/>
              <a:t>Razvijani između 1920-1945 - vrhunac razvoja i upotrebe dostižu </a:t>
            </a:r>
            <a:r>
              <a:rPr lang="sr-Latn-CS" sz="2800" i="1" dirty="0" smtClean="0"/>
              <a:t>50-tih god.</a:t>
            </a:r>
          </a:p>
        </p:txBody>
      </p:sp>
      <p:sp>
        <p:nvSpPr>
          <p:cNvPr id="3074" name="Title 1"/>
          <p:cNvSpPr>
            <a:spLocks noGrp="1"/>
          </p:cNvSpPr>
          <p:nvPr>
            <p:ph type="title"/>
          </p:nvPr>
        </p:nvSpPr>
        <p:spPr>
          <a:xfrm>
            <a:off x="570411" y="483645"/>
            <a:ext cx="10972800" cy="927144"/>
          </a:xfrm>
        </p:spPr>
        <p:txBody>
          <a:bodyPr>
            <a:normAutofit/>
          </a:bodyPr>
          <a:lstStyle/>
          <a:p>
            <a:pPr algn="ctr" eaLnBrk="1" hangingPunct="1">
              <a:defRPr/>
            </a:pPr>
            <a:r>
              <a:rPr lang="sr-Latn-CS" sz="3600" dirty="0" smtClean="0">
                <a:effectLst/>
              </a:rPr>
              <a:t>Projektivne  metode</a:t>
            </a:r>
            <a:endParaRPr lang="en-US" sz="3600" dirty="0" smtClean="0">
              <a:effectLst/>
            </a:endParaRPr>
          </a:p>
        </p:txBody>
      </p:sp>
    </p:spTree>
    <p:extLst>
      <p:ext uri="{BB962C8B-B14F-4D97-AF65-F5344CB8AC3E}">
        <p14:creationId xmlns:p14="http://schemas.microsoft.com/office/powerpoint/2010/main" val="103172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6861" y="1946032"/>
            <a:ext cx="11565789" cy="4723328"/>
          </a:xfrm>
        </p:spPr>
        <p:txBody>
          <a:bodyPr>
            <a:normAutofit/>
          </a:bodyPr>
          <a:lstStyle/>
          <a:p>
            <a:pPr>
              <a:buFont typeface="Wingdings" pitchFamily="2" charset="2"/>
              <a:buChar char="Ø"/>
            </a:pPr>
            <a:r>
              <a:rPr lang="sr-Latn-CS" sz="2400" dirty="0" smtClean="0"/>
              <a:t>Stimulus treba da ima </a:t>
            </a:r>
            <a:r>
              <a:rPr lang="sr-Latn-CS" sz="2400" b="1" i="1" dirty="0" smtClean="0"/>
              <a:t>jasnu formu, ali neodređeno značenje</a:t>
            </a:r>
          </a:p>
          <a:p>
            <a:pPr>
              <a:buFont typeface="Wingdings" pitchFamily="2" charset="2"/>
              <a:buChar char="Ø"/>
            </a:pPr>
            <a:r>
              <a:rPr lang="sr-Latn-CS" sz="2400" dirty="0" smtClean="0"/>
              <a:t>Da postoji raspon prelaza </a:t>
            </a:r>
            <a:r>
              <a:rPr lang="sr-Latn-CS" sz="2400" b="1" i="1" dirty="0" smtClean="0"/>
              <a:t>od realističnog do fantastike</a:t>
            </a:r>
          </a:p>
          <a:p>
            <a:pPr>
              <a:buFont typeface="Wingdings" pitchFamily="2" charset="2"/>
              <a:buChar char="Ø"/>
            </a:pPr>
            <a:r>
              <a:rPr lang="sr-Latn-CS" sz="2400" dirty="0" smtClean="0"/>
              <a:t>Nagoveštaj emocionalnog tona mora da bude </a:t>
            </a:r>
            <a:r>
              <a:rPr lang="sr-Latn-CS" sz="2400" b="1" i="1" dirty="0" smtClean="0"/>
              <a:t>višeznačan</a:t>
            </a:r>
          </a:p>
          <a:p>
            <a:pPr>
              <a:buFont typeface="Wingdings" pitchFamily="2" charset="2"/>
              <a:buChar char="Ø"/>
            </a:pPr>
            <a:r>
              <a:rPr lang="sr-Latn-CS" sz="2400" dirty="0" smtClean="0"/>
              <a:t>Slike treba da sadrže usmerenje prema </a:t>
            </a:r>
            <a:r>
              <a:rPr lang="sr-Latn-CS" sz="2400" b="1" i="1" dirty="0" smtClean="0"/>
              <a:t>bazičnim interpersonalnim odnosima</a:t>
            </a:r>
            <a:r>
              <a:rPr lang="sr-Latn-CS" sz="2400" b="1" dirty="0" smtClean="0"/>
              <a:t>  </a:t>
            </a:r>
            <a:r>
              <a:rPr lang="sr-Latn-CS" sz="2400" dirty="0" smtClean="0"/>
              <a:t>(usamljena osoba, porodična dijada, seksualni parovi, hijerarhijske relacije, grupe)</a:t>
            </a:r>
          </a:p>
          <a:p>
            <a:pPr>
              <a:buFont typeface="Wingdings" pitchFamily="2" charset="2"/>
              <a:buChar char="Ø"/>
            </a:pPr>
            <a:r>
              <a:rPr lang="sr-Latn-CS" sz="2400" dirty="0" smtClean="0"/>
              <a:t>Slike treba da budu provereno</a:t>
            </a:r>
            <a:r>
              <a:rPr lang="en-US" sz="2400" dirty="0" smtClean="0"/>
              <a:t>,</a:t>
            </a:r>
            <a:r>
              <a:rPr lang="sr-Latn-CS" sz="2400" dirty="0" smtClean="0"/>
              <a:t> ali </a:t>
            </a:r>
            <a:r>
              <a:rPr lang="sr-Latn-CS" sz="2400" b="1" i="1" dirty="0" smtClean="0"/>
              <a:t>umereno provokativne</a:t>
            </a:r>
            <a:r>
              <a:rPr lang="sr-Latn-CS" sz="2400" b="1" dirty="0" smtClean="0"/>
              <a:t> </a:t>
            </a:r>
            <a:r>
              <a:rPr lang="sr-Latn-CS" sz="2400" i="1" dirty="0" smtClean="0"/>
              <a:t>(da ne bi izazvale preveliki otpor</a:t>
            </a:r>
            <a:r>
              <a:rPr lang="sr-Latn-CS" sz="2400" dirty="0" smtClean="0"/>
              <a:t>)</a:t>
            </a:r>
            <a:endParaRPr lang="sr-Latn-CS" sz="2400" b="1" dirty="0" smtClean="0"/>
          </a:p>
          <a:p>
            <a:pPr>
              <a:buNone/>
            </a:pPr>
            <a:r>
              <a:rPr lang="en-US" sz="2400" dirty="0" smtClean="0"/>
              <a:t>                                                                                   </a:t>
            </a:r>
            <a:endParaRPr lang="sr-Latn-CS" sz="2400" dirty="0" smtClean="0"/>
          </a:p>
        </p:txBody>
      </p:sp>
      <p:sp>
        <p:nvSpPr>
          <p:cNvPr id="26626" name="Rectangle 2"/>
          <p:cNvSpPr>
            <a:spLocks noGrp="1" noChangeArrowheads="1"/>
          </p:cNvSpPr>
          <p:nvPr>
            <p:ph type="title"/>
          </p:nvPr>
        </p:nvSpPr>
        <p:spPr>
          <a:xfrm>
            <a:off x="726831" y="694945"/>
            <a:ext cx="10972800" cy="566927"/>
          </a:xfrm>
        </p:spPr>
        <p:txBody>
          <a:bodyPr>
            <a:noAutofit/>
          </a:bodyPr>
          <a:lstStyle/>
          <a:p>
            <a:pPr algn="ctr"/>
            <a:r>
              <a:rPr lang="sr-Latn-CS" sz="3600" dirty="0" smtClean="0">
                <a:effectLst/>
                <a:latin typeface="+mn-lt"/>
              </a:rPr>
              <a:t>Kriterijumi dobrog te</a:t>
            </a:r>
            <a:r>
              <a:rPr lang="en-US" sz="3600" dirty="0" err="1" smtClean="0">
                <a:effectLst/>
                <a:latin typeface="+mn-lt"/>
              </a:rPr>
              <a:t>matskog</a:t>
            </a:r>
            <a:r>
              <a:rPr lang="sr-Latn-CS" sz="3600" dirty="0" smtClean="0">
                <a:effectLst/>
                <a:latin typeface="+mn-lt"/>
              </a:rPr>
              <a:t> stimulusa</a:t>
            </a:r>
            <a:endParaRPr lang="en-US" sz="3600" dirty="0" smtClean="0">
              <a:effectLst/>
              <a:latin typeface="+mn-lt"/>
            </a:endParaRPr>
          </a:p>
        </p:txBody>
      </p:sp>
    </p:spTree>
    <p:extLst>
      <p:ext uri="{BB962C8B-B14F-4D97-AF65-F5344CB8AC3E}">
        <p14:creationId xmlns:p14="http://schemas.microsoft.com/office/powerpoint/2010/main" val="176663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6322" name="Picture 2" descr="C:\Documents and Settings\jovanovici\Desktop\tumblr_l5wz2z2Nzh1qadyqho6_400.jpg"/>
          <p:cNvPicPr>
            <a:picLocks noGrp="1" noChangeAspect="1" noChangeArrowheads="1"/>
          </p:cNvPicPr>
          <p:nvPr>
            <p:ph idx="1"/>
          </p:nvPr>
        </p:nvPicPr>
        <p:blipFill>
          <a:blip r:embed="rId2" cstate="print"/>
          <a:srcRect/>
          <a:stretch>
            <a:fillRect/>
          </a:stretch>
        </p:blipFill>
        <p:spPr bwMode="auto">
          <a:xfrm>
            <a:off x="1333467" y="571480"/>
            <a:ext cx="8953563" cy="6000792"/>
          </a:xfrm>
          <a:prstGeom prst="rect">
            <a:avLst/>
          </a:prstGeom>
          <a:noFill/>
        </p:spPr>
      </p:pic>
    </p:spTree>
    <p:extLst>
      <p:ext uri="{BB962C8B-B14F-4D97-AF65-F5344CB8AC3E}">
        <p14:creationId xmlns:p14="http://schemas.microsoft.com/office/powerpoint/2010/main" val="907075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Users\Mira\Desktop\Projection-Image.jpg"/>
          <p:cNvPicPr>
            <a:picLocks noChangeAspect="1" noChangeArrowheads="1"/>
          </p:cNvPicPr>
          <p:nvPr/>
        </p:nvPicPr>
        <p:blipFill>
          <a:blip r:embed="rId2" cstate="print"/>
          <a:srcRect/>
          <a:stretch>
            <a:fillRect/>
          </a:stretch>
        </p:blipFill>
        <p:spPr bwMode="auto">
          <a:xfrm>
            <a:off x="2239108" y="-571961"/>
            <a:ext cx="8139646" cy="8613992"/>
          </a:xfrm>
          <a:prstGeom prst="rect">
            <a:avLst/>
          </a:prstGeom>
          <a:noFill/>
        </p:spPr>
      </p:pic>
    </p:spTree>
    <p:extLst>
      <p:ext uri="{BB962C8B-B14F-4D97-AF65-F5344CB8AC3E}">
        <p14:creationId xmlns:p14="http://schemas.microsoft.com/office/powerpoint/2010/main" val="2556893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descr="C:\Users\Mira\Desktop\TAT-6BM.jpg"/>
          <p:cNvPicPr>
            <a:picLocks noChangeAspect="1" noChangeArrowheads="1"/>
          </p:cNvPicPr>
          <p:nvPr/>
        </p:nvPicPr>
        <p:blipFill>
          <a:blip r:embed="rId2" cstate="print"/>
          <a:srcRect/>
          <a:stretch>
            <a:fillRect/>
          </a:stretch>
        </p:blipFill>
        <p:spPr bwMode="auto">
          <a:xfrm>
            <a:off x="1523998" y="-907774"/>
            <a:ext cx="8780585" cy="9448674"/>
          </a:xfrm>
          <a:prstGeom prst="rect">
            <a:avLst/>
          </a:prstGeom>
          <a:noFill/>
        </p:spPr>
      </p:pic>
    </p:spTree>
    <p:extLst>
      <p:ext uri="{BB962C8B-B14F-4D97-AF65-F5344CB8AC3E}">
        <p14:creationId xmlns:p14="http://schemas.microsoft.com/office/powerpoint/2010/main" val="260866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5298" name="Picture 2"/>
          <p:cNvPicPr>
            <a:picLocks noGrp="1" noChangeAspect="1" noChangeArrowheads="1"/>
          </p:cNvPicPr>
          <p:nvPr>
            <p:ph idx="1"/>
          </p:nvPr>
        </p:nvPicPr>
        <p:blipFill>
          <a:blip r:embed="rId2" cstate="print"/>
          <a:srcRect/>
          <a:stretch>
            <a:fillRect/>
          </a:stretch>
        </p:blipFill>
        <p:spPr bwMode="auto">
          <a:xfrm>
            <a:off x="2148082" y="152400"/>
            <a:ext cx="7472193" cy="6562748"/>
          </a:xfrm>
          <a:prstGeom prst="rect">
            <a:avLst/>
          </a:prstGeom>
          <a:noFill/>
          <a:ln w="9525">
            <a:noFill/>
            <a:miter lim="800000"/>
            <a:headEnd/>
            <a:tailEnd/>
          </a:ln>
          <a:effectLst/>
        </p:spPr>
      </p:pic>
    </p:spTree>
    <p:extLst>
      <p:ext uri="{BB962C8B-B14F-4D97-AF65-F5344CB8AC3E}">
        <p14:creationId xmlns:p14="http://schemas.microsoft.com/office/powerpoint/2010/main" val="3592036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6" name="Picture 2" descr="C:\Users\Mira\Desktop\TAT-17GF.jpg"/>
          <p:cNvPicPr>
            <a:picLocks noChangeAspect="1" noChangeArrowheads="1"/>
          </p:cNvPicPr>
          <p:nvPr/>
        </p:nvPicPr>
        <p:blipFill>
          <a:blip r:embed="rId2" cstate="print"/>
          <a:srcRect/>
          <a:stretch>
            <a:fillRect/>
          </a:stretch>
        </p:blipFill>
        <p:spPr bwMode="auto">
          <a:xfrm>
            <a:off x="2414954" y="-174485"/>
            <a:ext cx="7350369" cy="7943059"/>
          </a:xfrm>
          <a:prstGeom prst="rect">
            <a:avLst/>
          </a:prstGeom>
          <a:noFill/>
        </p:spPr>
      </p:pic>
    </p:spTree>
    <p:extLst>
      <p:ext uri="{BB962C8B-B14F-4D97-AF65-F5344CB8AC3E}">
        <p14:creationId xmlns:p14="http://schemas.microsoft.com/office/powerpoint/2010/main" val="659508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2050" name="Picture 2" descr="C:\Users\Mira\Desktop\TAT9.jpg"/>
          <p:cNvPicPr>
            <a:picLocks noChangeAspect="1" noChangeArrowheads="1"/>
          </p:cNvPicPr>
          <p:nvPr/>
        </p:nvPicPr>
        <p:blipFill>
          <a:blip r:embed="rId2" cstate="print"/>
          <a:srcRect/>
          <a:stretch>
            <a:fillRect/>
          </a:stretch>
        </p:blipFill>
        <p:spPr bwMode="auto">
          <a:xfrm>
            <a:off x="1555912" y="222737"/>
            <a:ext cx="8188493" cy="6412525"/>
          </a:xfrm>
          <a:prstGeom prst="rect">
            <a:avLst/>
          </a:prstGeom>
          <a:noFill/>
        </p:spPr>
      </p:pic>
    </p:spTree>
    <p:extLst>
      <p:ext uri="{BB962C8B-B14F-4D97-AF65-F5344CB8AC3E}">
        <p14:creationId xmlns:p14="http://schemas.microsoft.com/office/powerpoint/2010/main" val="495034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descr="C:\Users\Mira\Desktop\TAT-18BM.jpg"/>
          <p:cNvPicPr>
            <a:picLocks noChangeAspect="1" noChangeArrowheads="1"/>
          </p:cNvPicPr>
          <p:nvPr/>
        </p:nvPicPr>
        <p:blipFill>
          <a:blip r:embed="rId2" cstate="print"/>
          <a:srcRect/>
          <a:stretch>
            <a:fillRect/>
          </a:stretch>
        </p:blipFill>
        <p:spPr bwMode="auto">
          <a:xfrm>
            <a:off x="2145323" y="-537017"/>
            <a:ext cx="7233139" cy="7512248"/>
          </a:xfrm>
          <a:prstGeom prst="rect">
            <a:avLst/>
          </a:prstGeom>
          <a:noFill/>
        </p:spPr>
      </p:pic>
    </p:spTree>
    <p:extLst>
      <p:ext uri="{BB962C8B-B14F-4D97-AF65-F5344CB8AC3E}">
        <p14:creationId xmlns:p14="http://schemas.microsoft.com/office/powerpoint/2010/main" val="1409489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740664" y="1758462"/>
            <a:ext cx="10936224" cy="4642338"/>
          </a:xfrm>
        </p:spPr>
        <p:txBody>
          <a:bodyPr>
            <a:normAutofit/>
          </a:bodyPr>
          <a:lstStyle/>
          <a:p>
            <a:pPr eaLnBrk="1" hangingPunct="1">
              <a:buFont typeface="Wingdings" pitchFamily="2" charset="2"/>
              <a:buChar char="Ø"/>
            </a:pPr>
            <a:r>
              <a:rPr lang="sr-Latn-CS" sz="2400" dirty="0" smtClean="0"/>
              <a:t>Ispitanik se prvo </a:t>
            </a:r>
            <a:r>
              <a:rPr lang="sr-Latn-CS" sz="2400" b="1" i="1" dirty="0" smtClean="0"/>
              <a:t>identifikuje</a:t>
            </a:r>
            <a:r>
              <a:rPr lang="sr-Latn-CS" sz="2400" i="1" dirty="0" smtClean="0"/>
              <a:t> </a:t>
            </a:r>
            <a:r>
              <a:rPr lang="sr-Latn-CS" sz="2400" dirty="0" smtClean="0"/>
              <a:t>sa stimulusom, a zatim se </a:t>
            </a:r>
            <a:r>
              <a:rPr lang="sr-Latn-CS" sz="2400" b="1" i="1" dirty="0" smtClean="0"/>
              <a:t>projektuje</a:t>
            </a:r>
          </a:p>
          <a:p>
            <a:pPr eaLnBrk="1" hangingPunct="1">
              <a:buFont typeface="Wingdings" pitchFamily="2" charset="2"/>
              <a:buChar char="Ø"/>
            </a:pPr>
            <a:r>
              <a:rPr lang="sr-Latn-CS" sz="2400" dirty="0" smtClean="0"/>
              <a:t>Ličnost </a:t>
            </a:r>
            <a:r>
              <a:rPr lang="en-US" sz="2400" dirty="0" err="1" smtClean="0"/>
              <a:t>odre</a:t>
            </a:r>
            <a:r>
              <a:rPr lang="sr-Latn-CS" sz="2400" dirty="0" smtClean="0"/>
              <a:t>đ</a:t>
            </a:r>
            <a:r>
              <a:rPr lang="en-US" sz="2400" dirty="0" err="1" smtClean="0"/>
              <a:t>juje</a:t>
            </a:r>
            <a:r>
              <a:rPr lang="sr-Latn-CS" sz="2400" dirty="0" smtClean="0"/>
              <a:t> </a:t>
            </a:r>
            <a:r>
              <a:rPr lang="sr-Latn-CS" sz="2400" b="1" i="1" dirty="0" smtClean="0"/>
              <a:t>odnos različitih motiva</a:t>
            </a:r>
            <a:r>
              <a:rPr lang="sr-Latn-CS" sz="2400" dirty="0" smtClean="0"/>
              <a:t>, motivi su vezani za osobe iz prošlosti (za objektne odnose )</a:t>
            </a:r>
          </a:p>
          <a:p>
            <a:pPr eaLnBrk="1" hangingPunct="1">
              <a:buFont typeface="Wingdings" pitchFamily="2" charset="2"/>
              <a:buChar char="Ø"/>
            </a:pPr>
            <a:r>
              <a:rPr lang="en-US" sz="2400" dirty="0" err="1" smtClean="0"/>
              <a:t>Svi</a:t>
            </a:r>
            <a:r>
              <a:rPr lang="en-US" sz="2400" dirty="0" smtClean="0"/>
              <a:t> </a:t>
            </a:r>
            <a:r>
              <a:rPr lang="en-US" sz="2400" dirty="0" err="1" smtClean="0"/>
              <a:t>poseduj</a:t>
            </a:r>
            <a:r>
              <a:rPr lang="sr-Latn-CS" sz="2400" dirty="0" smtClean="0"/>
              <a:t>emo</a:t>
            </a:r>
            <a:r>
              <a:rPr lang="en-US" sz="2400" dirty="0" smtClean="0"/>
              <a:t> </a:t>
            </a:r>
            <a:r>
              <a:rPr lang="sr-Latn-CS" sz="2400" b="1" i="1" dirty="0" smtClean="0"/>
              <a:t>“</a:t>
            </a:r>
            <a:r>
              <a:rPr lang="en-US" sz="2400" b="1" i="1" dirty="0" smtClean="0"/>
              <a:t>u</a:t>
            </a:r>
            <a:r>
              <a:rPr lang="sr-Latn-CS" sz="2400" b="1" i="1" dirty="0" smtClean="0"/>
              <a:t>nutrašnji skup</a:t>
            </a:r>
            <a:r>
              <a:rPr lang="sr-Latn-CS" sz="2400" b="1" dirty="0" smtClean="0"/>
              <a:t>”</a:t>
            </a:r>
            <a:r>
              <a:rPr lang="sr-Latn-CS" sz="2400" dirty="0" smtClean="0"/>
              <a:t> </a:t>
            </a:r>
            <a:r>
              <a:rPr lang="sr-Latn-CS" sz="2400" dirty="0" smtClean="0"/>
              <a:t>koji čine </a:t>
            </a:r>
            <a:r>
              <a:rPr lang="sr-Latn-CS" sz="2400" dirty="0" smtClean="0"/>
              <a:t>one osobe koje su najviše doprinel</a:t>
            </a:r>
            <a:r>
              <a:rPr lang="en-US" sz="2400" dirty="0" smtClean="0"/>
              <a:t>e</a:t>
            </a:r>
            <a:r>
              <a:rPr lang="sr-Latn-CS" sz="2400" dirty="0" smtClean="0"/>
              <a:t> stvaranju naših </a:t>
            </a:r>
            <a:r>
              <a:rPr lang="sr-Latn-CS" sz="2400" b="1" i="1" dirty="0" smtClean="0"/>
              <a:t>motivacijskih spletova</a:t>
            </a:r>
          </a:p>
          <a:p>
            <a:pPr eaLnBrk="1" hangingPunct="1">
              <a:buFont typeface="Wingdings" pitchFamily="2" charset="2"/>
              <a:buChar char="Ø"/>
            </a:pPr>
            <a:r>
              <a:rPr lang="sr-Latn-CS" sz="2400" dirty="0" smtClean="0"/>
              <a:t>Svaka aktuelna situacija</a:t>
            </a:r>
            <a:r>
              <a:rPr lang="en-US" sz="2400" dirty="0" smtClean="0"/>
              <a:t> u </a:t>
            </a:r>
            <a:r>
              <a:rPr lang="sr-Latn-CS" sz="2400" dirty="0" smtClean="0"/>
              <a:t>“</a:t>
            </a:r>
            <a:r>
              <a:rPr lang="en-US" sz="2400" dirty="0" err="1" smtClean="0"/>
              <a:t>sada</a:t>
            </a:r>
            <a:r>
              <a:rPr lang="sr-Latn-CS" sz="2400" dirty="0" smtClean="0"/>
              <a:t>”,  uključuje “unutrašnji skup”</a:t>
            </a:r>
            <a:r>
              <a:rPr lang="en-US" sz="2400" dirty="0" smtClean="0"/>
              <a:t> </a:t>
            </a:r>
            <a:r>
              <a:rPr lang="en-US" sz="2400" dirty="0" err="1" smtClean="0"/>
              <a:t>i</a:t>
            </a:r>
            <a:r>
              <a:rPr lang="sr-Latn-CS" sz="2400" dirty="0" smtClean="0"/>
              <a:t> </a:t>
            </a:r>
            <a:r>
              <a:rPr lang="sr-Latn-CS" sz="2400" b="1" i="1" dirty="0" smtClean="0"/>
              <a:t>oživljavanje o</a:t>
            </a:r>
            <a:r>
              <a:rPr lang="en-US" sz="2400" b="1" i="1" dirty="0" smtClean="0"/>
              <a:t>d</a:t>
            </a:r>
            <a:r>
              <a:rPr lang="sr-Latn-CS" sz="2400" b="1" i="1" dirty="0" smtClean="0"/>
              <a:t>ređenih likova </a:t>
            </a:r>
            <a:r>
              <a:rPr lang="sr-Latn-CS" sz="2400" dirty="0" smtClean="0"/>
              <a:t>iz tog skupa</a:t>
            </a:r>
          </a:p>
          <a:p>
            <a:pPr eaLnBrk="1" hangingPunct="1">
              <a:buFont typeface="Wingdings" pitchFamily="2" charset="2"/>
              <a:buChar char="Ø"/>
            </a:pPr>
            <a:r>
              <a:rPr lang="sr-Latn-CS" sz="2400" dirty="0" smtClean="0"/>
              <a:t>Na projektivnom testu se događa sekvenca</a:t>
            </a:r>
            <a:r>
              <a:rPr lang="sr-Latn-CS" sz="2400" b="1" dirty="0" smtClean="0"/>
              <a:t>:</a:t>
            </a:r>
            <a:r>
              <a:rPr lang="sr-Latn-CS" sz="2400" dirty="0" smtClean="0"/>
              <a:t> </a:t>
            </a:r>
            <a:r>
              <a:rPr lang="sr-Latn-CS" sz="2400" b="1" i="1" dirty="0" smtClean="0"/>
              <a:t>stimulus - maštanje – poistovećivanje - samootkrivanje</a:t>
            </a:r>
          </a:p>
          <a:p>
            <a:pPr eaLnBrk="1" hangingPunct="1"/>
            <a:endParaRPr lang="en-US" sz="2800" dirty="0" smtClean="0"/>
          </a:p>
        </p:txBody>
      </p:sp>
      <p:sp>
        <p:nvSpPr>
          <p:cNvPr id="7170" name="Rectangle 2"/>
          <p:cNvSpPr>
            <a:spLocks noGrp="1" noChangeArrowheads="1"/>
          </p:cNvSpPr>
          <p:nvPr>
            <p:ph type="title"/>
          </p:nvPr>
        </p:nvSpPr>
        <p:spPr>
          <a:xfrm>
            <a:off x="609600" y="116632"/>
            <a:ext cx="10972800" cy="864096"/>
          </a:xfrm>
        </p:spPr>
        <p:txBody>
          <a:bodyPr/>
          <a:lstStyle/>
          <a:p>
            <a:pPr eaLnBrk="1" hangingPunct="1">
              <a:defRPr/>
            </a:pPr>
            <a:r>
              <a:rPr lang="sr-Latn-CS" sz="3600" b="1" dirty="0" smtClean="0">
                <a:effectLst/>
                <a:latin typeface="+mn-lt"/>
              </a:rPr>
              <a:t>Murray-ev model projekcije</a:t>
            </a:r>
            <a:r>
              <a:rPr lang="en-US" sz="3600" b="1" dirty="0" smtClean="0">
                <a:effectLst/>
                <a:latin typeface="+mn-lt"/>
              </a:rPr>
              <a:t> </a:t>
            </a:r>
            <a:r>
              <a:rPr lang="en-US" sz="3600" b="1" dirty="0" err="1" smtClean="0">
                <a:effectLst/>
                <a:latin typeface="+mn-lt"/>
              </a:rPr>
              <a:t>na</a:t>
            </a:r>
            <a:r>
              <a:rPr lang="en-US" sz="3600" b="1" dirty="0" smtClean="0">
                <a:effectLst/>
                <a:latin typeface="+mn-lt"/>
              </a:rPr>
              <a:t> TAT</a:t>
            </a:r>
          </a:p>
        </p:txBody>
      </p:sp>
    </p:spTree>
    <p:extLst>
      <p:ext uri="{BB962C8B-B14F-4D97-AF65-F5344CB8AC3E}">
        <p14:creationId xmlns:p14="http://schemas.microsoft.com/office/powerpoint/2010/main" val="1804165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905256" y="1975104"/>
            <a:ext cx="10951384" cy="4550239"/>
          </a:xfrm>
        </p:spPr>
        <p:txBody>
          <a:bodyPr>
            <a:normAutofit/>
          </a:bodyPr>
          <a:lstStyle/>
          <a:p>
            <a:pPr>
              <a:buFont typeface="Wingdings" pitchFamily="2" charset="2"/>
              <a:buChar char="Ø"/>
            </a:pPr>
            <a:r>
              <a:rPr lang="sr-Latn-CS" sz="2400" dirty="0" smtClean="0"/>
              <a:t>Učenje o </a:t>
            </a:r>
            <a:r>
              <a:rPr lang="sr-Latn-CS" sz="2400" b="1" i="1" dirty="0" smtClean="0"/>
              <a:t>nesvesnoj motivaciji</a:t>
            </a:r>
            <a:r>
              <a:rPr lang="sr-Latn-CS" sz="2400" dirty="0" smtClean="0"/>
              <a:t>, potiskivanju i nesvesnim konfliktima</a:t>
            </a:r>
          </a:p>
          <a:p>
            <a:pPr>
              <a:buFont typeface="Wingdings" pitchFamily="2" charset="2"/>
              <a:buChar char="Ø"/>
            </a:pPr>
            <a:r>
              <a:rPr lang="sr-Latn-CS" sz="2400" dirty="0" smtClean="0"/>
              <a:t>Učenje o </a:t>
            </a:r>
            <a:r>
              <a:rPr lang="sr-Latn-CS" sz="2400" b="1" dirty="0" smtClean="0"/>
              <a:t>simbolizaciji</a:t>
            </a:r>
            <a:r>
              <a:rPr lang="sr-Latn-CS" sz="2400" dirty="0" smtClean="0"/>
              <a:t>, snovima, asocijacijama i fantaziji</a:t>
            </a:r>
          </a:p>
          <a:p>
            <a:pPr>
              <a:buFont typeface="Wingdings" pitchFamily="2" charset="2"/>
              <a:buChar char="Ø"/>
            </a:pPr>
            <a:r>
              <a:rPr lang="sr-Latn-CS" sz="2400" b="1" i="1" dirty="0" smtClean="0"/>
              <a:t>Pretpostavka</a:t>
            </a:r>
            <a:r>
              <a:rPr lang="sr-Latn-CS" sz="2400" i="1" dirty="0" smtClean="0"/>
              <a:t> </a:t>
            </a:r>
            <a:r>
              <a:rPr lang="sr-Latn-CS" sz="2400" b="1" i="1" dirty="0" smtClean="0"/>
              <a:t>identifikacije sa likovima </a:t>
            </a:r>
            <a:r>
              <a:rPr lang="sr-Latn-CS" sz="2400" dirty="0" smtClean="0"/>
              <a:t>na slici je uslov za projekciju sopstvenih unutrašnjih sadržaja</a:t>
            </a:r>
            <a:r>
              <a:rPr lang="en-US" sz="2400" dirty="0" smtClean="0"/>
              <a:t> </a:t>
            </a:r>
          </a:p>
          <a:p>
            <a:pPr>
              <a:buFont typeface="Wingdings" pitchFamily="2" charset="2"/>
              <a:buChar char="Ø"/>
            </a:pPr>
            <a:r>
              <a:rPr lang="en-US" sz="2400" b="1" i="1" dirty="0" smtClean="0"/>
              <a:t>F</a:t>
            </a:r>
            <a:r>
              <a:rPr lang="sr-Latn-CS" sz="2400" b="1" i="1" dirty="0" smtClean="0"/>
              <a:t>aktor</a:t>
            </a:r>
            <a:r>
              <a:rPr lang="en-US" sz="2400" b="1" i="1" dirty="0" err="1" smtClean="0"/>
              <a:t>i</a:t>
            </a:r>
            <a:r>
              <a:rPr lang="en-US" sz="2400" b="1" i="1" dirty="0" smtClean="0"/>
              <a:t> </a:t>
            </a:r>
            <a:r>
              <a:rPr lang="sr-Latn-RS" sz="2400" b="1" i="1" dirty="0" smtClean="0"/>
              <a:t> </a:t>
            </a:r>
            <a:r>
              <a:rPr lang="en-US" sz="2400" b="1" i="1" dirty="0" err="1" smtClean="0"/>
              <a:t>identifikacije</a:t>
            </a:r>
            <a:r>
              <a:rPr lang="en-US" sz="2400" dirty="0" smtClean="0"/>
              <a:t>: </a:t>
            </a:r>
            <a:r>
              <a:rPr lang="sr-Latn-RS" sz="2400" dirty="0" smtClean="0"/>
              <a:t> </a:t>
            </a:r>
            <a:r>
              <a:rPr lang="sr-Latn-CS" sz="2400" dirty="0" smtClean="0"/>
              <a:t>fizičk</a:t>
            </a:r>
            <a:r>
              <a:rPr lang="en-US" sz="2400" dirty="0" smtClean="0"/>
              <a:t>a</a:t>
            </a:r>
            <a:r>
              <a:rPr lang="sr-Latn-CS" sz="2400" dirty="0" smtClean="0"/>
              <a:t> sličnost</a:t>
            </a:r>
            <a:r>
              <a:rPr lang="en-US" sz="2400" dirty="0" smtClean="0"/>
              <a:t>,</a:t>
            </a:r>
            <a:r>
              <a:rPr lang="sr-Latn-CS" sz="2400" dirty="0" smtClean="0"/>
              <a:t> pol i uzrast</a:t>
            </a:r>
            <a:r>
              <a:rPr lang="en-US" sz="2400" dirty="0" smtClean="0"/>
              <a:t>,</a:t>
            </a:r>
            <a:r>
              <a:rPr lang="sr-Latn-CS" sz="2400" dirty="0" smtClean="0"/>
              <a:t> socioekonomsk</a:t>
            </a:r>
            <a:r>
              <a:rPr lang="en-US" sz="2400" dirty="0" smtClean="0"/>
              <a:t>a</a:t>
            </a:r>
            <a:r>
              <a:rPr lang="sr-Latn-CS" sz="2400" dirty="0" smtClean="0"/>
              <a:t> obeležj</a:t>
            </a:r>
            <a:r>
              <a:rPr lang="en-US" sz="2400" dirty="0" smtClean="0"/>
              <a:t>a</a:t>
            </a:r>
            <a:r>
              <a:rPr lang="sr-Latn-RS" sz="2400" dirty="0" smtClean="0"/>
              <a:t>; tipične scene</a:t>
            </a:r>
            <a:r>
              <a:rPr lang="en-US" sz="2400" dirty="0" smtClean="0"/>
              <a:t> </a:t>
            </a:r>
            <a:endParaRPr lang="sr-Latn-CS" sz="2400" dirty="0" smtClean="0"/>
          </a:p>
          <a:p>
            <a:pPr>
              <a:buFont typeface="Wingdings" pitchFamily="2" charset="2"/>
              <a:buChar char="Ø"/>
            </a:pPr>
            <a:r>
              <a:rPr lang="sr-Latn-CS" sz="2400" b="1" i="1" dirty="0" smtClean="0"/>
              <a:t>F</a:t>
            </a:r>
            <a:r>
              <a:rPr lang="en-US" sz="2400" b="1" i="1" dirty="0" err="1"/>
              <a:t>aktor</a:t>
            </a:r>
            <a:r>
              <a:rPr lang="en-US" sz="2400" b="1" i="1" dirty="0"/>
              <a:t> </a:t>
            </a:r>
            <a:r>
              <a:rPr lang="sr-Latn-RS" sz="2400" b="1" i="1" dirty="0"/>
              <a:t> </a:t>
            </a:r>
            <a:r>
              <a:rPr lang="sr-Latn-CS" sz="2400" b="1" i="1" dirty="0"/>
              <a:t>tipičn</a:t>
            </a:r>
            <a:r>
              <a:rPr lang="en-US" sz="2400" b="1" i="1" dirty="0" err="1"/>
              <a:t>og</a:t>
            </a:r>
            <a:r>
              <a:rPr lang="sr-Latn-CS" sz="2400" b="1" i="1" dirty="0"/>
              <a:t>  utisk</a:t>
            </a:r>
            <a:r>
              <a:rPr lang="en-US" sz="2400" b="1" i="1" dirty="0"/>
              <a:t>a </a:t>
            </a:r>
            <a:r>
              <a:rPr lang="sr-Latn-RS" sz="2400" b="1" i="1" dirty="0"/>
              <a:t> </a:t>
            </a:r>
            <a:r>
              <a:rPr lang="en-US" sz="2400" b="1" i="1" dirty="0" err="1"/>
              <a:t>slike</a:t>
            </a:r>
            <a:r>
              <a:rPr lang="sr-Latn-CS" sz="2400" dirty="0"/>
              <a:t>: različite slike ostavljaju tipično različite utiske (</a:t>
            </a:r>
            <a:r>
              <a:rPr lang="en-US" sz="2400" dirty="0"/>
              <a:t>“</a:t>
            </a:r>
            <a:r>
              <a:rPr lang="sr-Latn-CS" sz="2400" dirty="0"/>
              <a:t>strogo, neprijatno, tužno, opasno, </a:t>
            </a:r>
            <a:r>
              <a:rPr lang="sr-Latn-CS" sz="2400" dirty="0" smtClean="0"/>
              <a:t>srećno, </a:t>
            </a:r>
            <a:r>
              <a:rPr lang="sr-Latn-CS" sz="2400" dirty="0"/>
              <a:t>itd…</a:t>
            </a:r>
            <a:r>
              <a:rPr lang="en-US" sz="2400" dirty="0"/>
              <a:t>”</a:t>
            </a:r>
            <a:r>
              <a:rPr lang="sr-Latn-CS" sz="2400" dirty="0"/>
              <a:t>) </a:t>
            </a:r>
          </a:p>
          <a:p>
            <a:pPr>
              <a:buFont typeface="Wingdings" pitchFamily="2" charset="2"/>
              <a:buChar char="Ø"/>
            </a:pPr>
            <a:endParaRPr lang="en-US" sz="2400" dirty="0"/>
          </a:p>
        </p:txBody>
      </p:sp>
      <p:sp>
        <p:nvSpPr>
          <p:cNvPr id="25602" name="Rectangle 2"/>
          <p:cNvSpPr>
            <a:spLocks noGrp="1" noChangeArrowheads="1"/>
          </p:cNvSpPr>
          <p:nvPr>
            <p:ph type="title"/>
          </p:nvPr>
        </p:nvSpPr>
        <p:spPr>
          <a:xfrm>
            <a:off x="790605" y="427019"/>
            <a:ext cx="10972800" cy="857256"/>
          </a:xfrm>
        </p:spPr>
        <p:txBody>
          <a:bodyPr>
            <a:normAutofit/>
          </a:bodyPr>
          <a:lstStyle/>
          <a:p>
            <a:pPr algn="ctr"/>
            <a:r>
              <a:rPr lang="sr-Latn-CS" sz="3600" dirty="0" smtClean="0">
                <a:effectLst/>
                <a:latin typeface="+mn-lt"/>
              </a:rPr>
              <a:t>Teorijske pretpostavke TAT</a:t>
            </a:r>
            <a:endParaRPr lang="en-US" sz="3600" dirty="0" smtClean="0">
              <a:effectLst/>
              <a:latin typeface="+mn-lt"/>
            </a:endParaRPr>
          </a:p>
        </p:txBody>
      </p:sp>
    </p:spTree>
    <p:extLst>
      <p:ext uri="{BB962C8B-B14F-4D97-AF65-F5344CB8AC3E}">
        <p14:creationId xmlns:p14="http://schemas.microsoft.com/office/powerpoint/2010/main" val="2101280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4217" y="2172306"/>
            <a:ext cx="10058400" cy="4023360"/>
          </a:xfrm>
        </p:spPr>
        <p:txBody>
          <a:bodyPr>
            <a:normAutofit/>
          </a:bodyPr>
          <a:lstStyle/>
          <a:p>
            <a:pPr>
              <a:buFont typeface="Wingdings" pitchFamily="2" charset="2"/>
              <a:buChar char="Ø"/>
            </a:pPr>
            <a:r>
              <a:rPr lang="sr-Latn-RS" sz="2800" i="1" dirty="0" smtClean="0"/>
              <a:t>N</a:t>
            </a:r>
            <a:r>
              <a:rPr lang="en-US" sz="2800" i="1" dirty="0" err="1" smtClean="0"/>
              <a:t>ezadovoljstv</a:t>
            </a:r>
            <a:r>
              <a:rPr lang="sr-Latn-RS" sz="2800" i="1" dirty="0" smtClean="0"/>
              <a:t>o</a:t>
            </a:r>
            <a:r>
              <a:rPr lang="en-US" sz="2800" i="1" dirty="0" smtClean="0"/>
              <a:t> </a:t>
            </a:r>
            <a:r>
              <a:rPr lang="sr-Latn-RS" sz="2800" i="1" dirty="0" smtClean="0"/>
              <a:t> </a:t>
            </a:r>
            <a:r>
              <a:rPr lang="en-US" sz="2800" b="1" i="1" dirty="0" err="1" smtClean="0"/>
              <a:t>prozirno</a:t>
            </a:r>
            <a:r>
              <a:rPr lang="sr-Latn-CS" sz="2800" b="1" i="1" dirty="0" smtClean="0"/>
              <a:t>šć</a:t>
            </a:r>
            <a:r>
              <a:rPr lang="en-US" sz="2800" b="1" i="1" dirty="0" smtClean="0"/>
              <a:t>u </a:t>
            </a:r>
            <a:r>
              <a:rPr lang="en-US" sz="2800" dirty="0" err="1" smtClean="0"/>
              <a:t>upitnika</a:t>
            </a:r>
            <a:endParaRPr lang="sr-Latn-RS" sz="2800" dirty="0" smtClean="0"/>
          </a:p>
          <a:p>
            <a:pPr>
              <a:buFont typeface="Wingdings" pitchFamily="2" charset="2"/>
              <a:buChar char="Ø"/>
            </a:pPr>
            <a:endParaRPr lang="sr-Latn-RS" sz="2800" dirty="0" smtClean="0"/>
          </a:p>
          <a:p>
            <a:pPr>
              <a:buFont typeface="Wingdings" pitchFamily="2" charset="2"/>
              <a:buChar char="Ø"/>
            </a:pPr>
            <a:r>
              <a:rPr lang="sr-Latn-RS" sz="2800" b="1" i="1" dirty="0" smtClean="0"/>
              <a:t>Skepsa analitičara </a:t>
            </a:r>
            <a:r>
              <a:rPr lang="sr-Latn-RS" sz="2800" dirty="0" smtClean="0"/>
              <a:t>u odnosu na kliničku vrednost svesnih iskaza</a:t>
            </a:r>
          </a:p>
          <a:p>
            <a:pPr>
              <a:buFont typeface="Wingdings" pitchFamily="2" charset="2"/>
              <a:buChar char="Ø"/>
            </a:pPr>
            <a:endParaRPr lang="sr-Latn-RS" sz="2800" dirty="0" smtClean="0"/>
          </a:p>
          <a:p>
            <a:pPr>
              <a:buFont typeface="Wingdings" pitchFamily="2" charset="2"/>
              <a:buChar char="Ø"/>
            </a:pPr>
            <a:r>
              <a:rPr lang="sr-Latn-CS" sz="2800" dirty="0" smtClean="0"/>
              <a:t>Snažan  </a:t>
            </a:r>
            <a:r>
              <a:rPr lang="sr-Latn-CS" sz="2800" b="1" i="1" dirty="0"/>
              <a:t>razvoj  </a:t>
            </a:r>
            <a:r>
              <a:rPr lang="en-US" sz="2800" b="1" i="1" dirty="0" err="1"/>
              <a:t>psihoanalize</a:t>
            </a:r>
            <a:r>
              <a:rPr lang="sr-Latn-RS" sz="2800" b="1" i="1" dirty="0"/>
              <a:t> </a:t>
            </a:r>
            <a:r>
              <a:rPr lang="sr-Latn-RS" sz="2800" dirty="0"/>
              <a:t>i  teorije nesvesnog</a:t>
            </a:r>
            <a:endParaRPr lang="en-US" sz="2800" dirty="0" smtClean="0"/>
          </a:p>
        </p:txBody>
      </p:sp>
      <p:sp>
        <p:nvSpPr>
          <p:cNvPr id="3" name="Title 2"/>
          <p:cNvSpPr>
            <a:spLocks noGrp="1"/>
          </p:cNvSpPr>
          <p:nvPr>
            <p:ph type="title"/>
          </p:nvPr>
        </p:nvSpPr>
        <p:spPr>
          <a:xfrm>
            <a:off x="1084217" y="561703"/>
            <a:ext cx="10058400" cy="889054"/>
          </a:xfrm>
        </p:spPr>
        <p:txBody>
          <a:bodyPr>
            <a:normAutofit fontScale="90000"/>
          </a:bodyPr>
          <a:lstStyle/>
          <a:p>
            <a:pPr algn="ctr"/>
            <a:r>
              <a:rPr lang="sr-Latn-RS" sz="4400" i="1" dirty="0" smtClean="0"/>
              <a:t/>
            </a:r>
            <a:br>
              <a:rPr lang="sr-Latn-RS" sz="4400" i="1" dirty="0" smtClean="0"/>
            </a:br>
            <a:r>
              <a:rPr lang="en-US" sz="4000" dirty="0" err="1" smtClean="0">
                <a:effectLst/>
              </a:rPr>
              <a:t>Faktor</a:t>
            </a:r>
            <a:r>
              <a:rPr lang="sr-Latn-RS" sz="4000" dirty="0" smtClean="0">
                <a:effectLst/>
              </a:rPr>
              <a:t>i razvoja projektivnih tehnika </a:t>
            </a:r>
            <a:endParaRPr lang="en-US" sz="4000" dirty="0">
              <a:effectLst/>
            </a:endParaRPr>
          </a:p>
        </p:txBody>
      </p:sp>
    </p:spTree>
    <p:extLst>
      <p:ext uri="{BB962C8B-B14F-4D97-AF65-F5344CB8AC3E}">
        <p14:creationId xmlns:p14="http://schemas.microsoft.com/office/powerpoint/2010/main" val="4134335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95422" y="1781908"/>
            <a:ext cx="11261217" cy="4599420"/>
          </a:xfrm>
        </p:spPr>
        <p:txBody>
          <a:bodyPr>
            <a:normAutofit fontScale="92500" lnSpcReduction="10000"/>
          </a:bodyPr>
          <a:lstStyle/>
          <a:p>
            <a:pPr>
              <a:lnSpc>
                <a:spcPct val="90000"/>
              </a:lnSpc>
              <a:buFont typeface="Wingdings" pitchFamily="2" charset="2"/>
              <a:buChar char="Ø"/>
            </a:pPr>
            <a:r>
              <a:rPr lang="en-US" sz="2400" b="1" dirty="0" err="1" smtClean="0">
                <a:solidFill>
                  <a:schemeClr val="tx1"/>
                </a:solidFill>
              </a:rPr>
              <a:t>Instrukcija</a:t>
            </a:r>
            <a:r>
              <a:rPr lang="en-US" sz="2400" dirty="0" smtClean="0">
                <a:solidFill>
                  <a:schemeClr val="tx1"/>
                </a:solidFill>
              </a:rPr>
              <a:t>- </a:t>
            </a:r>
            <a:r>
              <a:rPr lang="sr-Latn-RS" sz="2400" dirty="0" smtClean="0">
                <a:solidFill>
                  <a:schemeClr val="tx1"/>
                </a:solidFill>
              </a:rPr>
              <a:t>test kojim se ispituje mašta; traži se da se ispriča priča; nema istinite priče;</a:t>
            </a:r>
          </a:p>
          <a:p>
            <a:pPr>
              <a:lnSpc>
                <a:spcPct val="90000"/>
              </a:lnSpc>
              <a:buFont typeface="Wingdings" pitchFamily="2" charset="2"/>
              <a:buChar char="Ø"/>
            </a:pPr>
            <a:r>
              <a:rPr lang="sr-Latn-RS" sz="2400" b="1" dirty="0" smtClean="0">
                <a:solidFill>
                  <a:schemeClr val="tx1"/>
                </a:solidFill>
              </a:rPr>
              <a:t>Elementi priče: </a:t>
            </a:r>
            <a:r>
              <a:rPr lang="sr-Latn-RS" sz="2400" i="1" dirty="0" smtClean="0">
                <a:solidFill>
                  <a:schemeClr val="tx1"/>
                </a:solidFill>
              </a:rPr>
              <a:t>o čemu je reč,</a:t>
            </a:r>
            <a:r>
              <a:rPr lang="en-US" sz="2400" i="1" dirty="0" smtClean="0">
                <a:solidFill>
                  <a:schemeClr val="tx1"/>
                </a:solidFill>
              </a:rPr>
              <a:t> </a:t>
            </a:r>
            <a:r>
              <a:rPr lang="sr-Latn-RS" sz="2400" i="1" dirty="0" smtClean="0">
                <a:solidFill>
                  <a:schemeClr val="tx1"/>
                </a:solidFill>
              </a:rPr>
              <a:t>š</a:t>
            </a:r>
            <a:r>
              <a:rPr lang="en-US" sz="2400" i="1" dirty="0" smtClean="0">
                <a:solidFill>
                  <a:schemeClr val="tx1"/>
                </a:solidFill>
              </a:rPr>
              <a:t>ta </a:t>
            </a:r>
            <a:r>
              <a:rPr lang="en-US" sz="2400" i="1" dirty="0" smtClean="0">
                <a:solidFill>
                  <a:schemeClr val="tx1"/>
                </a:solidFill>
              </a:rPr>
              <a:t>se </a:t>
            </a:r>
            <a:r>
              <a:rPr lang="en-US" sz="2400" i="1" dirty="0" smtClean="0">
                <a:solidFill>
                  <a:schemeClr val="tx1"/>
                </a:solidFill>
              </a:rPr>
              <a:t>dog</a:t>
            </a:r>
            <a:r>
              <a:rPr lang="sr-Latn-RS" sz="2400" i="1" dirty="0" smtClean="0">
                <a:solidFill>
                  <a:schemeClr val="tx1"/>
                </a:solidFill>
              </a:rPr>
              <a:t>ađa,</a:t>
            </a:r>
            <a:r>
              <a:rPr lang="en-US" sz="2400" i="1" dirty="0" smtClean="0">
                <a:solidFill>
                  <a:schemeClr val="tx1"/>
                </a:solidFill>
              </a:rPr>
              <a:t> </a:t>
            </a:r>
            <a:r>
              <a:rPr lang="sr-Latn-RS" sz="2400" i="1" dirty="0" smtClean="0">
                <a:solidFill>
                  <a:schemeClr val="tx1"/>
                </a:solidFill>
              </a:rPr>
              <a:t>š</a:t>
            </a:r>
            <a:r>
              <a:rPr lang="en-US" sz="2400" i="1" dirty="0" smtClean="0">
                <a:solidFill>
                  <a:schemeClr val="tx1"/>
                </a:solidFill>
              </a:rPr>
              <a:t>ta </a:t>
            </a:r>
            <a:r>
              <a:rPr lang="en-US" sz="2400" i="1" dirty="0" smtClean="0">
                <a:solidFill>
                  <a:schemeClr val="tx1"/>
                </a:solidFill>
              </a:rPr>
              <a:t>je tome </a:t>
            </a:r>
            <a:r>
              <a:rPr lang="en-US" sz="2400" i="1" dirty="0" err="1" smtClean="0">
                <a:solidFill>
                  <a:schemeClr val="tx1"/>
                </a:solidFill>
              </a:rPr>
              <a:t>prethodilo</a:t>
            </a:r>
            <a:r>
              <a:rPr lang="en-US" sz="2400" i="1" dirty="0" smtClean="0">
                <a:solidFill>
                  <a:schemeClr val="tx1"/>
                </a:solidFill>
              </a:rPr>
              <a:t>, </a:t>
            </a:r>
            <a:r>
              <a:rPr lang="sr-Latn-RS" sz="2400" i="1" dirty="0" smtClean="0">
                <a:solidFill>
                  <a:schemeClr val="tx1"/>
                </a:solidFill>
              </a:rPr>
              <a:t>šta junaci priče misle i osećaju, i kako će se priča </a:t>
            </a:r>
            <a:r>
              <a:rPr lang="en-US" sz="2400" i="1" dirty="0" smtClean="0">
                <a:solidFill>
                  <a:schemeClr val="tx1"/>
                </a:solidFill>
              </a:rPr>
              <a:t> </a:t>
            </a:r>
            <a:r>
              <a:rPr lang="en-US" sz="2400" i="1" dirty="0" err="1" smtClean="0">
                <a:solidFill>
                  <a:schemeClr val="tx1"/>
                </a:solidFill>
              </a:rPr>
              <a:t>zavr</a:t>
            </a:r>
            <a:r>
              <a:rPr lang="sr-Latn-RS" sz="2400" i="1" dirty="0" smtClean="0">
                <a:solidFill>
                  <a:schemeClr val="tx1"/>
                </a:solidFill>
              </a:rPr>
              <a:t>šiti</a:t>
            </a:r>
            <a:r>
              <a:rPr lang="sr-Latn-CS" sz="2400" i="1" dirty="0" smtClean="0">
                <a:solidFill>
                  <a:schemeClr val="tx1"/>
                </a:solidFill>
              </a:rPr>
              <a:t>   </a:t>
            </a:r>
            <a:endParaRPr lang="en-US" sz="2400" i="1" dirty="0" smtClean="0">
              <a:solidFill>
                <a:schemeClr val="tx1"/>
              </a:solidFill>
            </a:endParaRPr>
          </a:p>
          <a:p>
            <a:pPr>
              <a:lnSpc>
                <a:spcPct val="90000"/>
              </a:lnSpc>
              <a:buFontTx/>
              <a:buNone/>
            </a:pPr>
            <a:r>
              <a:rPr lang="sr-Latn-CS" sz="2400" dirty="0" smtClean="0"/>
              <a:t>Murray</a:t>
            </a:r>
            <a:r>
              <a:rPr lang="en-US" sz="2400" dirty="0" smtClean="0"/>
              <a:t>-</a:t>
            </a:r>
            <a:r>
              <a:rPr lang="sr-Latn-CS" sz="2400" dirty="0" smtClean="0"/>
              <a:t>ev sistem analize TAT priča </a:t>
            </a:r>
            <a:r>
              <a:rPr lang="sr-Latn-CS" sz="2400" dirty="0" smtClean="0"/>
              <a:t>odvija se prema </a:t>
            </a:r>
            <a:r>
              <a:rPr lang="sr-Latn-CS" sz="2400" dirty="0" smtClean="0"/>
              <a:t>sledećim kategorijama:</a:t>
            </a:r>
          </a:p>
          <a:p>
            <a:pPr>
              <a:lnSpc>
                <a:spcPct val="90000"/>
              </a:lnSpc>
              <a:buFont typeface="Wingdings" pitchFamily="2" charset="2"/>
              <a:buChar char="Ø"/>
            </a:pPr>
            <a:r>
              <a:rPr lang="sr-Latn-CS" sz="2400" dirty="0" smtClean="0"/>
              <a:t>Vodeći lik ili </a:t>
            </a:r>
            <a:r>
              <a:rPr lang="sr-Latn-CS" sz="2400" b="1" i="1" dirty="0" smtClean="0"/>
              <a:t>heroj priče</a:t>
            </a:r>
          </a:p>
          <a:p>
            <a:pPr>
              <a:lnSpc>
                <a:spcPct val="90000"/>
              </a:lnSpc>
              <a:buFont typeface="Wingdings" pitchFamily="2" charset="2"/>
              <a:buChar char="Ø"/>
            </a:pPr>
            <a:r>
              <a:rPr lang="sr-Latn-CS" sz="2400" b="1" i="1" dirty="0" smtClean="0"/>
              <a:t>Potrebe</a:t>
            </a:r>
            <a:r>
              <a:rPr lang="sr-Latn-CS" sz="2400" i="1" dirty="0" smtClean="0"/>
              <a:t> </a:t>
            </a:r>
            <a:r>
              <a:rPr lang="sr-Latn-CS" sz="2400" dirty="0" smtClean="0"/>
              <a:t>i stremljenja heroja</a:t>
            </a:r>
          </a:p>
          <a:p>
            <a:pPr>
              <a:lnSpc>
                <a:spcPct val="90000"/>
              </a:lnSpc>
              <a:buFont typeface="Wingdings" pitchFamily="2" charset="2"/>
              <a:buChar char="Ø"/>
            </a:pPr>
            <a:r>
              <a:rPr lang="sr-Latn-CS" sz="2400" b="1" i="1" dirty="0" smtClean="0"/>
              <a:t>Pritisci</a:t>
            </a:r>
            <a:r>
              <a:rPr lang="sr-Latn-CS" sz="2400" dirty="0" smtClean="0"/>
              <a:t> i ograničenja koja ometaju heroja</a:t>
            </a:r>
          </a:p>
          <a:p>
            <a:pPr>
              <a:lnSpc>
                <a:spcPct val="90000"/>
              </a:lnSpc>
              <a:buFont typeface="Wingdings" pitchFamily="2" charset="2"/>
              <a:buChar char="Ø"/>
            </a:pPr>
            <a:r>
              <a:rPr lang="sr-Latn-CS" sz="2400" b="1" i="1" dirty="0" smtClean="0"/>
              <a:t>Tema priče </a:t>
            </a:r>
            <a:r>
              <a:rPr lang="sr-Latn-CS" sz="2400" dirty="0" smtClean="0"/>
              <a:t>i tematski kompleksi</a:t>
            </a:r>
          </a:p>
          <a:p>
            <a:pPr>
              <a:lnSpc>
                <a:spcPct val="90000"/>
              </a:lnSpc>
              <a:buFont typeface="Wingdings" pitchFamily="2" charset="2"/>
              <a:buChar char="Ø"/>
            </a:pPr>
            <a:r>
              <a:rPr lang="sr-Latn-CS" sz="2400" b="1" i="1" dirty="0" smtClean="0"/>
              <a:t>Ishod priče</a:t>
            </a:r>
          </a:p>
          <a:p>
            <a:pPr>
              <a:lnSpc>
                <a:spcPct val="90000"/>
              </a:lnSpc>
              <a:buFont typeface="Wingdings" pitchFamily="2" charset="2"/>
              <a:buChar char="Ø"/>
            </a:pPr>
            <a:r>
              <a:rPr lang="sr-Latn-CS" sz="2400" b="1" i="1" dirty="0" smtClean="0"/>
              <a:t>Rezime svih priča </a:t>
            </a:r>
            <a:r>
              <a:rPr lang="sr-Latn-CS" sz="2400" dirty="0" smtClean="0"/>
              <a:t>(formalna i sadržinska analiza</a:t>
            </a:r>
            <a:r>
              <a:rPr lang="en-US" sz="2400" dirty="0" smtClean="0"/>
              <a:t>)</a:t>
            </a:r>
            <a:r>
              <a:rPr lang="sr-Latn-RS" sz="2400" dirty="0" smtClean="0"/>
              <a:t>:</a:t>
            </a:r>
            <a:r>
              <a:rPr lang="sr-Latn-CS" sz="2400" dirty="0" smtClean="0"/>
              <a:t> način konstukcije i </a:t>
            </a:r>
            <a:r>
              <a:rPr lang="sr-Latn-CS" sz="2400" dirty="0" smtClean="0"/>
              <a:t>vođenja </a:t>
            </a:r>
            <a:r>
              <a:rPr lang="sr-Latn-CS" sz="2400" dirty="0" smtClean="0"/>
              <a:t>priče, dominantne teme, itd.</a:t>
            </a:r>
            <a:endParaRPr lang="en-US" sz="2400" dirty="0" smtClean="0"/>
          </a:p>
        </p:txBody>
      </p:sp>
      <p:sp>
        <p:nvSpPr>
          <p:cNvPr id="27650" name="Rectangle 2"/>
          <p:cNvSpPr>
            <a:spLocks noGrp="1" noChangeArrowheads="1"/>
          </p:cNvSpPr>
          <p:nvPr>
            <p:ph type="title"/>
          </p:nvPr>
        </p:nvSpPr>
        <p:spPr>
          <a:xfrm>
            <a:off x="984738" y="630936"/>
            <a:ext cx="10972800" cy="740664"/>
          </a:xfrm>
        </p:spPr>
        <p:txBody>
          <a:bodyPr>
            <a:normAutofit/>
          </a:bodyPr>
          <a:lstStyle/>
          <a:p>
            <a:pPr algn="ctr"/>
            <a:r>
              <a:rPr lang="sr-Latn-CS" sz="3600" dirty="0" smtClean="0">
                <a:effectLst/>
                <a:latin typeface="+mn-lt"/>
              </a:rPr>
              <a:t>TAT-interpretacija</a:t>
            </a:r>
            <a:endParaRPr lang="en-US" sz="3600" dirty="0" smtClean="0">
              <a:effectLst/>
              <a:latin typeface="+mn-lt"/>
            </a:endParaRPr>
          </a:p>
        </p:txBody>
      </p:sp>
    </p:spTree>
    <p:extLst>
      <p:ext uri="{BB962C8B-B14F-4D97-AF65-F5344CB8AC3E}">
        <p14:creationId xmlns:p14="http://schemas.microsoft.com/office/powerpoint/2010/main" val="3832477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48057" y="1903228"/>
            <a:ext cx="11155680" cy="4204964"/>
          </a:xfrm>
        </p:spPr>
        <p:txBody>
          <a:bodyPr>
            <a:normAutofit lnSpcReduction="10000"/>
          </a:bodyPr>
          <a:lstStyle/>
          <a:p>
            <a:pPr>
              <a:buFont typeface="Wingdings" pitchFamily="2" charset="2"/>
              <a:buChar char="Ø"/>
            </a:pPr>
            <a:r>
              <a:rPr lang="sr-Latn-CS" sz="2400" dirty="0" smtClean="0"/>
              <a:t>Nedostatak  normativnih  standarda</a:t>
            </a:r>
          </a:p>
          <a:p>
            <a:pPr>
              <a:buFont typeface="Wingdings" pitchFamily="2" charset="2"/>
              <a:buChar char="Ø"/>
            </a:pPr>
            <a:r>
              <a:rPr lang="sr-Latn-CS" sz="2400" dirty="0" smtClean="0"/>
              <a:t>Sistem analize TAT je donekle </a:t>
            </a:r>
            <a:r>
              <a:rPr lang="sr-Latn-CS" sz="2400" b="1" i="1" dirty="0" smtClean="0"/>
              <a:t>neodređen i promenljiv</a:t>
            </a:r>
          </a:p>
          <a:p>
            <a:pPr>
              <a:buFont typeface="Wingdings" pitchFamily="2" charset="2"/>
              <a:buChar char="Ø"/>
            </a:pPr>
            <a:r>
              <a:rPr lang="sr-Latn-CS" sz="2400" b="1" i="1" dirty="0" smtClean="0"/>
              <a:t>Relativno proizvoljni zaključci</a:t>
            </a:r>
            <a:r>
              <a:rPr lang="sr-Latn-CS" sz="2400" dirty="0" smtClean="0"/>
              <a:t>: interpretacije zavise od toga čemu se daje primat i od teorijske orijantacije</a:t>
            </a:r>
          </a:p>
          <a:p>
            <a:pPr>
              <a:buFont typeface="Wingdings" pitchFamily="2" charset="2"/>
              <a:buChar char="Ø"/>
            </a:pPr>
            <a:r>
              <a:rPr lang="sr-Latn-CS" sz="2400" dirty="0" smtClean="0"/>
              <a:t>Svakako doprinosi </a:t>
            </a:r>
            <a:r>
              <a:rPr lang="sr-Latn-CS" sz="2400" b="1" i="1" dirty="0" smtClean="0"/>
              <a:t>opisu unutrašnjih sadržaja </a:t>
            </a:r>
            <a:r>
              <a:rPr lang="sr-Latn-CS" sz="2400" dirty="0" smtClean="0"/>
              <a:t>ispitanika i dinamičkoj dijagnostici.</a:t>
            </a:r>
          </a:p>
          <a:p>
            <a:pPr>
              <a:buFont typeface="Wingdings" pitchFamily="2" charset="2"/>
              <a:buChar char="Ø"/>
            </a:pPr>
            <a:r>
              <a:rPr lang="en-US" sz="2400" b="1" i="1" dirty="0" err="1" smtClean="0"/>
              <a:t>Ima</a:t>
            </a:r>
            <a:r>
              <a:rPr lang="en-US" sz="2400" b="1" i="1" dirty="0" smtClean="0"/>
              <a:t> </a:t>
            </a:r>
            <a:r>
              <a:rPr lang="en-US" sz="2400" b="1" i="1" dirty="0" err="1" smtClean="0"/>
              <a:t>dodatnu</a:t>
            </a:r>
            <a:r>
              <a:rPr lang="en-US" sz="2400" b="1" i="1" dirty="0" smtClean="0"/>
              <a:t> </a:t>
            </a:r>
            <a:r>
              <a:rPr lang="en-US" sz="2400" b="1" i="1" dirty="0" err="1" smtClean="0"/>
              <a:t>validnost</a:t>
            </a:r>
            <a:r>
              <a:rPr lang="en-US" sz="2400" b="1" i="1" dirty="0" smtClean="0"/>
              <a:t> </a:t>
            </a:r>
            <a:r>
              <a:rPr lang="sr-Latn-RS" sz="2400" b="1" i="1" dirty="0" smtClean="0"/>
              <a:t> </a:t>
            </a:r>
            <a:r>
              <a:rPr lang="en-US" sz="2400" dirty="0" smtClean="0"/>
              <a:t>- </a:t>
            </a:r>
            <a:r>
              <a:rPr lang="en-US" sz="2400" dirty="0" err="1" smtClean="0"/>
              <a:t>mogu</a:t>
            </a:r>
            <a:r>
              <a:rPr lang="sr-Latn-CS" sz="2400" dirty="0" smtClean="0"/>
              <a:t>ć</a:t>
            </a:r>
            <a:r>
              <a:rPr lang="en-US" sz="2400" dirty="0" err="1" smtClean="0"/>
              <a:t>nost</a:t>
            </a:r>
            <a:r>
              <a:rPr lang="sr-Latn-CS" sz="2400" dirty="0" smtClean="0"/>
              <a:t> dodatne validacije ostalih testova u bateriji</a:t>
            </a:r>
          </a:p>
          <a:p>
            <a:pPr>
              <a:buFont typeface="Wingdings" pitchFamily="2" charset="2"/>
              <a:buChar char="Ø"/>
            </a:pPr>
            <a:r>
              <a:rPr lang="sr-Latn-CS" sz="2400" dirty="0" smtClean="0"/>
              <a:t>Da li je TAT </a:t>
            </a:r>
            <a:r>
              <a:rPr lang="sr-Latn-CS" sz="2400" b="1" i="1" dirty="0" smtClean="0"/>
              <a:t>pouzdana </a:t>
            </a:r>
            <a:r>
              <a:rPr lang="sr-Latn-CS" sz="2400" b="1" i="1" dirty="0" smtClean="0"/>
              <a:t>mera </a:t>
            </a:r>
            <a:r>
              <a:rPr lang="sr-Latn-CS" sz="2400" dirty="0" smtClean="0"/>
              <a:t>ili ne? Test-retest reliabilnost ide od dosta niske (.30-.40, Entwisle, 1972) do solidne  (r=.48), slično kao MMPI! (Lundy, 1985, </a:t>
            </a:r>
            <a:r>
              <a:rPr lang="en-US" sz="2400" dirty="0" smtClean="0"/>
              <a:t>N=</a:t>
            </a:r>
            <a:r>
              <a:rPr lang="sr-Latn-CS" sz="2400" dirty="0" smtClean="0"/>
              <a:t>47stud.) </a:t>
            </a:r>
            <a:endParaRPr lang="en-US" sz="2400" dirty="0" smtClean="0"/>
          </a:p>
          <a:p>
            <a:pPr>
              <a:buFont typeface="Wingdings" pitchFamily="2" charset="2"/>
              <a:buChar char="Ø"/>
            </a:pPr>
            <a:r>
              <a:rPr lang="en-US" sz="2400" dirty="0" err="1" smtClean="0"/>
              <a:t>Slu</a:t>
            </a:r>
            <a:r>
              <a:rPr lang="sr-Latn-CS" sz="2400" dirty="0" smtClean="0"/>
              <a:t>ži za</a:t>
            </a:r>
            <a:r>
              <a:rPr lang="sr-Latn-CS" sz="2400" b="1" i="1" dirty="0" smtClean="0"/>
              <a:t> dijagnostiku mehanizama </a:t>
            </a:r>
            <a:r>
              <a:rPr lang="sr-Latn-CS" sz="2400" b="1" i="1" dirty="0" smtClean="0"/>
              <a:t>odbrane, </a:t>
            </a:r>
            <a:r>
              <a:rPr lang="sr-Latn-CS" sz="2400" dirty="0" smtClean="0"/>
              <a:t>za </a:t>
            </a:r>
            <a:r>
              <a:rPr lang="sr-Latn-CS" sz="2400" dirty="0" smtClean="0"/>
              <a:t>validiranje rezultata dobijenih nekim upitnicima)</a:t>
            </a:r>
            <a:endParaRPr lang="en-US" sz="2400" b="1" i="1" dirty="0" smtClean="0"/>
          </a:p>
          <a:p>
            <a:pPr>
              <a:buFontTx/>
              <a:buNone/>
            </a:pPr>
            <a:endParaRPr lang="en-US" sz="2800" dirty="0" smtClean="0"/>
          </a:p>
        </p:txBody>
      </p:sp>
      <p:sp>
        <p:nvSpPr>
          <p:cNvPr id="28674" name="Rectangle 2"/>
          <p:cNvSpPr>
            <a:spLocks noGrp="1" noChangeArrowheads="1"/>
          </p:cNvSpPr>
          <p:nvPr>
            <p:ph type="title"/>
          </p:nvPr>
        </p:nvSpPr>
        <p:spPr>
          <a:xfrm>
            <a:off x="825304" y="555288"/>
            <a:ext cx="9973760" cy="706090"/>
          </a:xfrm>
        </p:spPr>
        <p:txBody>
          <a:bodyPr>
            <a:normAutofit/>
          </a:bodyPr>
          <a:lstStyle/>
          <a:p>
            <a:pPr algn="ctr"/>
            <a:r>
              <a:rPr lang="sr-Latn-CS" sz="3600" dirty="0" smtClean="0">
                <a:effectLst/>
              </a:rPr>
              <a:t>TAT-validnost</a:t>
            </a:r>
            <a:endParaRPr lang="en-US" sz="3600" dirty="0" smtClean="0">
              <a:effectLst/>
            </a:endParaRPr>
          </a:p>
        </p:txBody>
      </p:sp>
    </p:spTree>
    <p:extLst>
      <p:ext uri="{BB962C8B-B14F-4D97-AF65-F5344CB8AC3E}">
        <p14:creationId xmlns:p14="http://schemas.microsoft.com/office/powerpoint/2010/main" val="354341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63374"/>
          </a:xfrm>
        </p:spPr>
        <p:txBody>
          <a:bodyPr>
            <a:normAutofit/>
          </a:bodyPr>
          <a:lstStyle/>
          <a:p>
            <a:pPr algn="ctr"/>
            <a:r>
              <a:rPr lang="sr-Latn-RS" sz="3200" dirty="0" smtClean="0"/>
              <a:t> </a:t>
            </a:r>
            <a:br>
              <a:rPr lang="sr-Latn-RS" sz="3200" dirty="0" smtClean="0"/>
            </a:br>
            <a:r>
              <a:rPr lang="sr-Latn-CS" sz="3600" b="1" dirty="0">
                <a:latin typeface="Calibri" pitchFamily="34" charset="0"/>
              </a:rPr>
              <a:t>Ror</a:t>
            </a:r>
            <a:r>
              <a:rPr lang="en-US" sz="3600" b="1" dirty="0" err="1">
                <a:latin typeface="Calibri" pitchFamily="34" charset="0"/>
              </a:rPr>
              <a:t>schach</a:t>
            </a:r>
            <a:r>
              <a:rPr lang="en-US" sz="3600" b="1" dirty="0">
                <a:latin typeface="Calibri" pitchFamily="34" charset="0"/>
              </a:rPr>
              <a:t> </a:t>
            </a:r>
            <a:r>
              <a:rPr lang="en-US" sz="3600" b="1" dirty="0" err="1">
                <a:latin typeface="Calibri" pitchFamily="34" charset="0"/>
              </a:rPr>
              <a:t>tehnika</a:t>
            </a:r>
            <a:r>
              <a:rPr lang="en-US" sz="3600" b="1" dirty="0">
                <a:latin typeface="Calibri" pitchFamily="34" charset="0"/>
              </a:rPr>
              <a:t> (test, </a:t>
            </a:r>
            <a:r>
              <a:rPr lang="en-US" sz="3600" b="1" dirty="0" err="1">
                <a:latin typeface="Calibri" pitchFamily="34" charset="0"/>
              </a:rPr>
              <a:t>metod</a:t>
            </a:r>
            <a:r>
              <a:rPr lang="en-US" sz="3600" b="1" dirty="0" smtClean="0">
                <a:latin typeface="Calibri" pitchFamily="34" charset="0"/>
              </a:rPr>
              <a:t>)</a:t>
            </a:r>
            <a:endParaRPr lang="en-US" sz="3600"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sr-Latn-RS" sz="2400" dirty="0" smtClean="0"/>
              <a:t>Kleksografija krajem IX i početkom X veka postaje popularna društvena igra, osmišljavanja priča na osnovu mrlja od mastila (</a:t>
            </a:r>
            <a:r>
              <a:rPr lang="sr-Latn-RS" sz="2400" i="1" dirty="0" smtClean="0"/>
              <a:t>Blotto</a:t>
            </a:r>
            <a:r>
              <a:rPr lang="sr-Latn-RS" sz="2400" dirty="0" smtClean="0"/>
              <a:t>)</a:t>
            </a:r>
          </a:p>
          <a:p>
            <a:pPr>
              <a:buFont typeface="Wingdings" panose="05000000000000000000" pitchFamily="2" charset="2"/>
              <a:buChar char="Ø"/>
            </a:pPr>
            <a:r>
              <a:rPr lang="sr-Latn-RS" sz="2400" dirty="0" smtClean="0"/>
              <a:t>M</a:t>
            </a:r>
            <a:r>
              <a:rPr lang="x-none" sz="2400" smtClean="0"/>
              <a:t>rlje </a:t>
            </a:r>
            <a:r>
              <a:rPr lang="x-none" sz="2400" dirty="0" smtClean="0"/>
              <a:t>od mastila </a:t>
            </a:r>
            <a:r>
              <a:rPr lang="sr-Latn-RS" sz="2400" dirty="0" smtClean="0"/>
              <a:t>se istražuju kao potencijalni stimulus za ispitivanje inteligencije, kreativnosti vizuelne imaginacije</a:t>
            </a:r>
            <a:r>
              <a:rPr lang="x-none" sz="2400" smtClean="0"/>
              <a:t> (Binet</a:t>
            </a:r>
            <a:r>
              <a:rPr lang="x-none" sz="2400" dirty="0" smtClean="0"/>
              <a:t>, Henri, Deabon, Kirkpatrick, Rybakov, Pyle, Whipple, Persons</a:t>
            </a:r>
            <a:r>
              <a:rPr lang="sr-Latn-RS" sz="2400" dirty="0"/>
              <a:t>)</a:t>
            </a:r>
            <a:endParaRPr lang="x-none" sz="2400" dirty="0" smtClean="0"/>
          </a:p>
          <a:p>
            <a:pPr>
              <a:buFont typeface="Wingdings" panose="05000000000000000000" pitchFamily="2" charset="2"/>
              <a:buChar char="Ø"/>
            </a:pPr>
            <a:r>
              <a:rPr lang="sr-Latn-RS" sz="2400" dirty="0"/>
              <a:t>1921. godine objavljuje monografiju „PSIHODIJAGNOSTIKA“ (PSYCHODIAGNOSTIK)</a:t>
            </a:r>
          </a:p>
          <a:p>
            <a:pPr lvl="1">
              <a:buFont typeface="Wingdings" panose="05000000000000000000" pitchFamily="2" charset="2"/>
              <a:buChar char="Ø"/>
            </a:pPr>
            <a:endParaRPr lang="sr-Latn-RS" sz="2400" dirty="0"/>
          </a:p>
          <a:p>
            <a:pPr lvl="1">
              <a:buFont typeface="Wingdings" panose="05000000000000000000" pitchFamily="2" charset="2"/>
              <a:buChar char="Ø"/>
            </a:pPr>
            <a:r>
              <a:rPr lang="sr-Latn-RS" sz="2400" dirty="0"/>
              <a:t>10 mrlja od mastila istoventne onima koje danas koristimo</a:t>
            </a:r>
          </a:p>
          <a:p>
            <a:pPr lvl="1">
              <a:buFont typeface="Wingdings" panose="05000000000000000000" pitchFamily="2" charset="2"/>
              <a:buChar char="Ø"/>
            </a:pPr>
            <a:r>
              <a:rPr lang="sr-Latn-RS" sz="2400" dirty="0"/>
              <a:t>Procedure zadavanje, kodiranja i interpretacije odgovora</a:t>
            </a:r>
          </a:p>
          <a:p>
            <a:pPr lvl="1">
              <a:buFont typeface="Wingdings" panose="05000000000000000000" pitchFamily="2" charset="2"/>
              <a:buChar char="Ø"/>
            </a:pPr>
            <a:r>
              <a:rPr lang="sr-Latn-RS" sz="2400" dirty="0"/>
              <a:t>Veliki broj primera</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val="4209935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11480" y="1793630"/>
            <a:ext cx="11541171" cy="4803721"/>
          </a:xfrm>
        </p:spPr>
        <p:txBody>
          <a:bodyPr>
            <a:noAutofit/>
          </a:bodyPr>
          <a:lstStyle/>
          <a:p>
            <a:pPr>
              <a:buFont typeface="Wingdings" pitchFamily="2" charset="2"/>
              <a:buChar char="Ø"/>
            </a:pPr>
            <a:r>
              <a:rPr lang="sr-Latn-CS" sz="2400" b="1" i="1" dirty="0" smtClean="0">
                <a:latin typeface="Calibri" pitchFamily="34" charset="0"/>
              </a:rPr>
              <a:t>Eksperiment iz percepcije</a:t>
            </a:r>
            <a:r>
              <a:rPr lang="sr-Latn-CS" sz="2400" dirty="0" smtClean="0">
                <a:latin typeface="Calibri" pitchFamily="34" charset="0"/>
              </a:rPr>
              <a:t>: tehnika </a:t>
            </a:r>
            <a:r>
              <a:rPr lang="sr-Latn-CS" sz="2400" dirty="0">
                <a:latin typeface="Calibri" pitchFamily="34" charset="0"/>
              </a:rPr>
              <a:t>dijagnostikovanja </a:t>
            </a:r>
            <a:r>
              <a:rPr lang="sr-Latn-CS" sz="2400" dirty="0" smtClean="0">
                <a:latin typeface="Calibri" pitchFamily="34" charset="0"/>
              </a:rPr>
              <a:t> ličnosti pomoću </a:t>
            </a:r>
            <a:r>
              <a:rPr lang="sr-Latn-CS" sz="2400" i="1" dirty="0" smtClean="0">
                <a:latin typeface="Calibri" pitchFamily="34" charset="0"/>
              </a:rPr>
              <a:t>tumačenja slučajnih oblika mrlja </a:t>
            </a:r>
            <a:r>
              <a:rPr lang="sr-Latn-CS" sz="2400" i="1" dirty="0">
                <a:latin typeface="Calibri" pitchFamily="34" charset="0"/>
              </a:rPr>
              <a:t>od </a:t>
            </a:r>
            <a:r>
              <a:rPr lang="sr-Latn-CS" sz="2400" i="1" dirty="0" smtClean="0">
                <a:latin typeface="Calibri" pitchFamily="34" charset="0"/>
              </a:rPr>
              <a:t>tuša</a:t>
            </a:r>
          </a:p>
          <a:p>
            <a:pPr>
              <a:buFont typeface="Wingdings" pitchFamily="2" charset="2"/>
              <a:buChar char="Ø"/>
            </a:pPr>
            <a:r>
              <a:rPr lang="sr-Latn-CS" sz="2400" b="1" dirty="0" smtClean="0">
                <a:latin typeface="Calibri" pitchFamily="34" charset="0"/>
              </a:rPr>
              <a:t>Interesantan projektivni stimulus</a:t>
            </a:r>
            <a:r>
              <a:rPr lang="sr-Latn-CS" sz="2400" dirty="0" smtClean="0">
                <a:latin typeface="Calibri" pitchFamily="34" charset="0"/>
              </a:rPr>
              <a:t>  – </a:t>
            </a:r>
            <a:r>
              <a:rPr lang="en-US" sz="2400" dirty="0" err="1" smtClean="0">
                <a:latin typeface="Calibri" pitchFamily="34" charset="0"/>
              </a:rPr>
              <a:t>potpuno</a:t>
            </a:r>
            <a:r>
              <a:rPr lang="en-US" sz="2400" dirty="0" smtClean="0">
                <a:latin typeface="Calibri" pitchFamily="34" charset="0"/>
              </a:rPr>
              <a:t> </a:t>
            </a:r>
            <a:r>
              <a:rPr lang="sr-Latn-CS" sz="2400" dirty="0" smtClean="0">
                <a:latin typeface="Calibri" pitchFamily="34" charset="0"/>
              </a:rPr>
              <a:t>različit od </a:t>
            </a:r>
            <a:r>
              <a:rPr lang="en-US" sz="2400" dirty="0" err="1" smtClean="0">
                <a:latin typeface="Calibri" pitchFamily="34" charset="0"/>
              </a:rPr>
              <a:t>svih</a:t>
            </a:r>
            <a:r>
              <a:rPr lang="en-US" sz="2400" dirty="0" smtClean="0">
                <a:latin typeface="Calibri" pitchFamily="34" charset="0"/>
              </a:rPr>
              <a:t> </a:t>
            </a:r>
            <a:r>
              <a:rPr lang="sr-Latn-CS" sz="2400" dirty="0" smtClean="0">
                <a:latin typeface="Calibri" pitchFamily="34" charset="0"/>
              </a:rPr>
              <a:t>ostalih projektivnih testova </a:t>
            </a:r>
            <a:endParaRPr lang="en-US" sz="2400" dirty="0" smtClean="0">
              <a:latin typeface="Calibri" pitchFamily="34" charset="0"/>
            </a:endParaRPr>
          </a:p>
          <a:p>
            <a:pPr>
              <a:buFont typeface="Wingdings" pitchFamily="2" charset="2"/>
              <a:buChar char="Ø"/>
            </a:pPr>
            <a:r>
              <a:rPr lang="sr-Latn-CS" sz="2400" dirty="0" smtClean="0">
                <a:latin typeface="Calibri" pitchFamily="34" charset="0"/>
              </a:rPr>
              <a:t>Istraživanje </a:t>
            </a:r>
            <a:r>
              <a:rPr lang="sr-Latn-CS" sz="2400" b="1" dirty="0" smtClean="0">
                <a:latin typeface="Calibri" pitchFamily="34" charset="0"/>
              </a:rPr>
              <a:t>vizuelnog opažaja</a:t>
            </a:r>
            <a:r>
              <a:rPr lang="sr-Latn-CS" sz="2400" dirty="0" smtClean="0">
                <a:latin typeface="Calibri" pitchFamily="34" charset="0"/>
              </a:rPr>
              <a:t>, a ne “projekcija”  vezanih za ljudske figure ili humane situacije!</a:t>
            </a:r>
          </a:p>
          <a:p>
            <a:pPr>
              <a:buFont typeface="Wingdings" pitchFamily="2" charset="2"/>
              <a:buChar char="Ø"/>
            </a:pPr>
            <a:r>
              <a:rPr lang="sr-Latn-CS" sz="2400" dirty="0" smtClean="0">
                <a:latin typeface="Calibri" pitchFamily="34" charset="0"/>
              </a:rPr>
              <a:t>Herman Rorschach je 10 godina ispitivao više hiljada pacijenata, sa različitim dijagnozama; sistematska selekcija 10 od </a:t>
            </a:r>
            <a:r>
              <a:rPr lang="sr-Latn-CS" sz="2400" dirty="0" smtClean="0">
                <a:latin typeface="Calibri" pitchFamily="34" charset="0"/>
              </a:rPr>
              <a:t>100-ak </a:t>
            </a:r>
            <a:r>
              <a:rPr lang="sr-Latn-CS" sz="2400" dirty="0" smtClean="0">
                <a:latin typeface="Calibri" pitchFamily="34" charset="0"/>
              </a:rPr>
              <a:t>mrlja</a:t>
            </a:r>
          </a:p>
          <a:p>
            <a:pPr>
              <a:buFont typeface="Wingdings" pitchFamily="2" charset="2"/>
              <a:buChar char="Ø"/>
            </a:pPr>
            <a:r>
              <a:rPr lang="sr-Latn-CS" sz="2400" dirty="0" smtClean="0">
                <a:latin typeface="Calibri" pitchFamily="34" charset="0"/>
              </a:rPr>
              <a:t>Nalaze zdravih ispitanika je upoređivao sa nalazima duševno obolelih osoba (</a:t>
            </a:r>
            <a:r>
              <a:rPr lang="sr-Latn-CS" sz="2400" b="1" dirty="0" smtClean="0">
                <a:latin typeface="Calibri" pitchFamily="34" charset="0"/>
              </a:rPr>
              <a:t>empirijsko zaključivanje</a:t>
            </a:r>
            <a:r>
              <a:rPr lang="sr-Latn-CS" sz="2400" dirty="0" smtClean="0">
                <a:latin typeface="Calibri" pitchFamily="34" charset="0"/>
              </a:rPr>
              <a:t>)</a:t>
            </a:r>
          </a:p>
          <a:p>
            <a:pPr>
              <a:buFont typeface="Wingdings" pitchFamily="2" charset="2"/>
              <a:buChar char="Ø"/>
            </a:pPr>
            <a:r>
              <a:rPr lang="sr-Latn-CS" sz="2400" dirty="0" smtClean="0">
                <a:latin typeface="Calibri" pitchFamily="34" charset="0"/>
              </a:rPr>
              <a:t>Mogućnost </a:t>
            </a:r>
            <a:r>
              <a:rPr lang="sr-Latn-CS" sz="2400" b="1" dirty="0" smtClean="0">
                <a:latin typeface="Calibri" pitchFamily="34" charset="0"/>
              </a:rPr>
              <a:t>neutralisanja evazivnosti i otpora</a:t>
            </a:r>
            <a:r>
              <a:rPr lang="en-US" sz="2400" dirty="0" smtClean="0">
                <a:latin typeface="Calibri" pitchFamily="34" charset="0"/>
              </a:rPr>
              <a:t> </a:t>
            </a:r>
            <a:r>
              <a:rPr lang="en-US" sz="2400" dirty="0" err="1" smtClean="0">
                <a:latin typeface="Calibri" pitchFamily="34" charset="0"/>
              </a:rPr>
              <a:t>osobe</a:t>
            </a:r>
            <a:endParaRPr lang="en-US" sz="2400" dirty="0" smtClean="0">
              <a:latin typeface="Calibri" pitchFamily="34" charset="0"/>
            </a:endParaRPr>
          </a:p>
          <a:p>
            <a:pPr>
              <a:buNone/>
            </a:pPr>
            <a:endParaRPr lang="sr-Latn-CS" sz="2800" dirty="0" smtClean="0">
              <a:latin typeface="Calibri" pitchFamily="34" charset="0"/>
            </a:endParaRPr>
          </a:p>
          <a:p>
            <a:pPr>
              <a:buNone/>
            </a:pPr>
            <a:endParaRPr lang="en-US" sz="2800" dirty="0">
              <a:latin typeface="Calibri" pitchFamily="34" charset="0"/>
            </a:endParaRPr>
          </a:p>
        </p:txBody>
      </p:sp>
      <p:sp>
        <p:nvSpPr>
          <p:cNvPr id="8194" name="Rectangle 2"/>
          <p:cNvSpPr>
            <a:spLocks noGrp="1" noChangeArrowheads="1"/>
          </p:cNvSpPr>
          <p:nvPr>
            <p:ph type="title"/>
          </p:nvPr>
        </p:nvSpPr>
        <p:spPr>
          <a:xfrm>
            <a:off x="1101969" y="550985"/>
            <a:ext cx="10972800" cy="902911"/>
          </a:xfrm>
        </p:spPr>
        <p:txBody>
          <a:bodyPr>
            <a:normAutofit/>
          </a:bodyPr>
          <a:lstStyle/>
          <a:p>
            <a:pPr algn="ctr"/>
            <a:r>
              <a:rPr lang="sr-Latn-CS" sz="3600" dirty="0">
                <a:latin typeface="Calibri" pitchFamily="34" charset="0"/>
              </a:rPr>
              <a:t>Roršahova  tehnika: eksperiment iz percepcije</a:t>
            </a:r>
            <a:endParaRPr lang="en-US" sz="3600" dirty="0">
              <a:effectLst/>
              <a:latin typeface="Calibri" pitchFamily="34" charset="0"/>
            </a:endParaRPr>
          </a:p>
        </p:txBody>
      </p:sp>
    </p:spTree>
    <p:extLst>
      <p:ext uri="{BB962C8B-B14F-4D97-AF65-F5344CB8AC3E}">
        <p14:creationId xmlns:p14="http://schemas.microsoft.com/office/powerpoint/2010/main" val="2631396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580" y="143262"/>
            <a:ext cx="3932237" cy="1641764"/>
          </a:xfrm>
        </p:spPr>
        <p:txBody>
          <a:bodyPr anchor="ctr">
            <a:normAutofit/>
          </a:bodyPr>
          <a:lstStyle/>
          <a:p>
            <a:pPr algn="ctr"/>
            <a:r>
              <a:rPr lang="sr-Latn-RS" sz="2000" dirty="0" smtClean="0">
                <a:latin typeface="+mn-lt"/>
              </a:rPr>
              <a:t>Kratak opis Roršah testa</a:t>
            </a:r>
            <a:endParaRPr lang="en-US" sz="2000" dirty="0">
              <a:latin typeface="+mn-lt"/>
            </a:endParaRPr>
          </a:p>
        </p:txBody>
      </p:sp>
      <p:pic>
        <p:nvPicPr>
          <p:cNvPr id="5" name="Picture 2" descr="C:\Documents and Settings\psihijatrija\My Documents\Downloads\Rorschach karte.jpeg"/>
          <p:cNvPicPr>
            <a:picLocks noGrp="1" noChangeAspect="1" noChangeArrowheads="1"/>
          </p:cNvPicPr>
          <p:nvPr>
            <p:ph idx="1"/>
          </p:nvPr>
        </p:nvPicPr>
        <p:blipFill>
          <a:blip r:embed="rId2" cstate="print"/>
          <a:stretch>
            <a:fillRect/>
          </a:stretch>
        </p:blipFill>
        <p:spPr bwMode="auto">
          <a:xfrm>
            <a:off x="5545016" y="0"/>
            <a:ext cx="5275384" cy="6775938"/>
          </a:xfrm>
          <a:prstGeom prst="rect">
            <a:avLst/>
          </a:prstGeom>
          <a:ln>
            <a:noFill/>
          </a:ln>
          <a:effectLst>
            <a:outerShdw blurRad="292100" dist="139700" dir="2700000" algn="tl" rotWithShape="0">
              <a:srgbClr val="333333">
                <a:alpha val="65000"/>
              </a:srgbClr>
            </a:outerShdw>
          </a:effectLst>
        </p:spPr>
      </p:pic>
      <p:sp>
        <p:nvSpPr>
          <p:cNvPr id="13" name="Text Placeholder 12"/>
          <p:cNvSpPr>
            <a:spLocks noGrp="1"/>
          </p:cNvSpPr>
          <p:nvPr>
            <p:ph type="body" sz="half" idx="2"/>
          </p:nvPr>
        </p:nvSpPr>
        <p:spPr>
          <a:xfrm>
            <a:off x="138417" y="1663873"/>
            <a:ext cx="3962400" cy="4525963"/>
          </a:xfrm>
        </p:spPr>
        <p:txBody>
          <a:bodyPr>
            <a:normAutofit fontScale="70000" lnSpcReduction="20000"/>
          </a:bodyPr>
          <a:lstStyle/>
          <a:p>
            <a:pPr>
              <a:lnSpc>
                <a:spcPct val="150000"/>
              </a:lnSpc>
              <a:buFont typeface="Wingdings" pitchFamily="2" charset="2"/>
              <a:buChar char="Ø"/>
            </a:pPr>
            <a:r>
              <a:rPr lang="x-none" sz="2200" dirty="0"/>
              <a:t>1O simetričnih mrlja, pozicioniranih na sredinu karte</a:t>
            </a:r>
          </a:p>
          <a:p>
            <a:pPr>
              <a:lnSpc>
                <a:spcPct val="150000"/>
              </a:lnSpc>
              <a:buFont typeface="Wingdings" pitchFamily="2" charset="2"/>
              <a:buChar char="Ø"/>
            </a:pPr>
            <a:r>
              <a:rPr lang="en-US" sz="2200" dirty="0"/>
              <a:t>S</a:t>
            </a:r>
            <a:r>
              <a:rPr lang="x-none" sz="2200" dirty="0"/>
              <a:t>vaka mrlja je jedinstvena po obliku, boji i senčenju, i ima tendenciju da provocira tip</a:t>
            </a:r>
            <a:r>
              <a:rPr lang="en-US" sz="2200" dirty="0" err="1"/>
              <a:t>i</a:t>
            </a:r>
            <a:r>
              <a:rPr lang="x-none" sz="2200" dirty="0"/>
              <a:t>čne odgovore</a:t>
            </a:r>
          </a:p>
          <a:p>
            <a:pPr>
              <a:lnSpc>
                <a:spcPct val="150000"/>
              </a:lnSpc>
              <a:buFont typeface="Wingdings" pitchFamily="2" charset="2"/>
              <a:buChar char="Ø"/>
            </a:pPr>
            <a:r>
              <a:rPr lang="x-none" sz="2200" dirty="0"/>
              <a:t> </a:t>
            </a:r>
            <a:r>
              <a:rPr lang="sr-Latn-RS" sz="2200" dirty="0" smtClean="0"/>
              <a:t>Pet</a:t>
            </a:r>
            <a:r>
              <a:rPr lang="x-none" sz="2200" dirty="0" smtClean="0"/>
              <a:t> kar</a:t>
            </a:r>
            <a:r>
              <a:rPr lang="sr-Latn-RS" sz="2200" dirty="0" smtClean="0"/>
              <a:t>ata</a:t>
            </a:r>
            <a:r>
              <a:rPr lang="x-none" sz="2200" dirty="0" smtClean="0"/>
              <a:t> </a:t>
            </a:r>
            <a:r>
              <a:rPr lang="x-none" sz="2200" dirty="0"/>
              <a:t>su ahromatske, crno-sive boje (I, IV, </a:t>
            </a:r>
            <a:r>
              <a:rPr lang="sr-Latn-RS" sz="2200" dirty="0" smtClean="0"/>
              <a:t>V, </a:t>
            </a:r>
            <a:r>
              <a:rPr lang="x-none" sz="2200" dirty="0" smtClean="0"/>
              <a:t>VI</a:t>
            </a:r>
            <a:r>
              <a:rPr lang="sr-Latn-RS" sz="2200" dirty="0" smtClean="0"/>
              <a:t>, VII</a:t>
            </a:r>
            <a:r>
              <a:rPr lang="x-none" sz="2200" dirty="0" smtClean="0"/>
              <a:t>)</a:t>
            </a:r>
            <a:endParaRPr lang="x-none" sz="2200" dirty="0"/>
          </a:p>
          <a:p>
            <a:pPr>
              <a:lnSpc>
                <a:spcPct val="150000"/>
              </a:lnSpc>
              <a:buFont typeface="Wingdings" pitchFamily="2" charset="2"/>
              <a:buChar char="Ø"/>
            </a:pPr>
            <a:r>
              <a:rPr lang="en-US" sz="2200" dirty="0"/>
              <a:t>D</a:t>
            </a:r>
            <a:r>
              <a:rPr lang="x-none" sz="2200" dirty="0"/>
              <a:t>ve karte (II i III</a:t>
            </a:r>
            <a:r>
              <a:rPr lang="x-none" sz="2200" dirty="0" smtClean="0"/>
              <a:t>) </a:t>
            </a:r>
            <a:r>
              <a:rPr lang="x-none" sz="2200" dirty="0"/>
              <a:t>kombinuju ahromatske i </a:t>
            </a:r>
            <a:r>
              <a:rPr lang="x-none" sz="2200" dirty="0" smtClean="0"/>
              <a:t>hromatsku, </a:t>
            </a:r>
            <a:r>
              <a:rPr lang="x-none" sz="2200" dirty="0"/>
              <a:t>crvenu boju </a:t>
            </a:r>
          </a:p>
          <a:p>
            <a:pPr>
              <a:lnSpc>
                <a:spcPct val="150000"/>
              </a:lnSpc>
              <a:buFont typeface="Wingdings" pitchFamily="2" charset="2"/>
              <a:buChar char="Ø"/>
            </a:pPr>
            <a:r>
              <a:rPr lang="en-US" sz="2200" dirty="0"/>
              <a:t>P</a:t>
            </a:r>
            <a:r>
              <a:rPr lang="x-none" sz="2200" dirty="0"/>
              <a:t>oslednje tri karte (VIII, IX i </a:t>
            </a:r>
            <a:r>
              <a:rPr lang="x-none" sz="2200" dirty="0" smtClean="0"/>
              <a:t>X</a:t>
            </a:r>
            <a:r>
              <a:rPr lang="sr-Latn-RS" sz="2200" dirty="0" smtClean="0"/>
              <a:t>)</a:t>
            </a:r>
            <a:r>
              <a:rPr lang="x-none" sz="2200" dirty="0" smtClean="0"/>
              <a:t> </a:t>
            </a:r>
            <a:r>
              <a:rPr lang="x-none" sz="2200" dirty="0"/>
              <a:t>su hromatski </a:t>
            </a:r>
            <a:r>
              <a:rPr lang="x-none" sz="2200" dirty="0" smtClean="0"/>
              <a:t>obojene</a:t>
            </a:r>
            <a:endParaRPr lang="x-none" sz="2200" dirty="0"/>
          </a:p>
          <a:p>
            <a:pPr>
              <a:lnSpc>
                <a:spcPct val="150000"/>
              </a:lnSpc>
              <a:buFont typeface="Wingdings" pitchFamily="2" charset="2"/>
              <a:buChar char="Ø"/>
            </a:pPr>
            <a:endParaRPr lang="x-none" sz="2200" dirty="0" smtClean="0"/>
          </a:p>
          <a:p>
            <a:pPr>
              <a:buFont typeface="Wingdings" pitchFamily="2" charset="2"/>
              <a:buChar char="Ø"/>
            </a:pPr>
            <a:endParaRPr lang="x-none" sz="1700" dirty="0" smtClean="0"/>
          </a:p>
          <a:p>
            <a:pPr>
              <a:buFont typeface="Wingdings" pitchFamily="2" charset="2"/>
              <a:buChar char="Ø"/>
            </a:pPr>
            <a:endParaRPr lang="x-none" dirty="0" smtClean="0"/>
          </a:p>
          <a:p>
            <a:endParaRPr lang="en-US" dirty="0"/>
          </a:p>
        </p:txBody>
      </p:sp>
    </p:spTree>
    <p:extLst>
      <p:ext uri="{BB962C8B-B14F-4D97-AF65-F5344CB8AC3E}">
        <p14:creationId xmlns:p14="http://schemas.microsoft.com/office/powerpoint/2010/main" val="3210454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92331" y="1763486"/>
            <a:ext cx="11164309" cy="4322682"/>
          </a:xfrm>
        </p:spPr>
        <p:txBody>
          <a:bodyPr>
            <a:normAutofit/>
          </a:bodyPr>
          <a:lstStyle/>
          <a:p>
            <a:pPr>
              <a:lnSpc>
                <a:spcPct val="90000"/>
              </a:lnSpc>
              <a:buFont typeface="Wingdings" pitchFamily="2" charset="2"/>
              <a:buChar char="Ø"/>
            </a:pPr>
            <a:r>
              <a:rPr lang="sr-Latn-CS" sz="2400" b="1" dirty="0" smtClean="0">
                <a:latin typeface="Calibri" pitchFamily="34" charset="0"/>
              </a:rPr>
              <a:t>Instrument </a:t>
            </a:r>
            <a:r>
              <a:rPr lang="sr-Latn-CS" sz="2400" b="1" dirty="0">
                <a:latin typeface="Calibri" pitchFamily="34" charset="0"/>
              </a:rPr>
              <a:t>br. 1</a:t>
            </a:r>
            <a:r>
              <a:rPr lang="sr-Latn-CS" sz="2400" dirty="0">
                <a:latin typeface="Calibri" pitchFamily="34" charset="0"/>
              </a:rPr>
              <a:t> u kategoriji projektivnih </a:t>
            </a:r>
            <a:r>
              <a:rPr lang="sr-Latn-CS" sz="2400" dirty="0" smtClean="0">
                <a:latin typeface="Calibri" pitchFamily="34" charset="0"/>
              </a:rPr>
              <a:t>testova</a:t>
            </a:r>
            <a:endParaRPr lang="en-US" sz="2400" dirty="0" smtClean="0">
              <a:latin typeface="Calibri" pitchFamily="34" charset="0"/>
            </a:endParaRPr>
          </a:p>
          <a:p>
            <a:pPr>
              <a:buFont typeface="Wingdings" pitchFamily="2" charset="2"/>
              <a:buChar char="Ø"/>
            </a:pPr>
            <a:r>
              <a:rPr lang="en-US" sz="2400" b="1" dirty="0" smtClean="0">
                <a:latin typeface="Calibri" pitchFamily="34" charset="0"/>
              </a:rPr>
              <a:t>100 </a:t>
            </a:r>
            <a:r>
              <a:rPr lang="en-US" sz="2400" b="1" dirty="0" err="1" smtClean="0">
                <a:latin typeface="Calibri" pitchFamily="34" charset="0"/>
              </a:rPr>
              <a:t>godina</a:t>
            </a:r>
            <a:r>
              <a:rPr lang="en-US" sz="2400" b="1" dirty="0" smtClean="0">
                <a:latin typeface="Calibri" pitchFamily="34" charset="0"/>
              </a:rPr>
              <a:t> </a:t>
            </a:r>
            <a:r>
              <a:rPr lang="en-US" sz="2400" b="1" dirty="0" err="1" smtClean="0">
                <a:latin typeface="Calibri" pitchFamily="34" charset="0"/>
              </a:rPr>
              <a:t>Ror</a:t>
            </a:r>
            <a:r>
              <a:rPr lang="sr-Latn-RS" sz="2400" b="1" dirty="0">
                <a:latin typeface="Calibri" pitchFamily="34" charset="0"/>
              </a:rPr>
              <a:t>š</a:t>
            </a:r>
            <a:r>
              <a:rPr lang="en-US" sz="2400" b="1" dirty="0" smtClean="0">
                <a:latin typeface="Calibri" pitchFamily="34" charset="0"/>
              </a:rPr>
              <a:t>aha</a:t>
            </a:r>
            <a:r>
              <a:rPr lang="sr-Latn-RS" sz="2400" dirty="0" smtClean="0">
                <a:latin typeface="Calibri" pitchFamily="34" charset="0"/>
              </a:rPr>
              <a:t>- </a:t>
            </a:r>
            <a:r>
              <a:rPr lang="sr-Latn-CS" sz="2400" dirty="0" smtClean="0">
                <a:latin typeface="Calibri" pitchFamily="34" charset="0"/>
              </a:rPr>
              <a:t>i </a:t>
            </a:r>
            <a:r>
              <a:rPr lang="sr-Latn-CS" sz="2400" dirty="0">
                <a:latin typeface="Calibri" pitchFamily="34" charset="0"/>
              </a:rPr>
              <a:t>dalje u upotrebi i sa poverenjem </a:t>
            </a:r>
            <a:r>
              <a:rPr lang="sr-Latn-CS" sz="2400" dirty="0" smtClean="0">
                <a:latin typeface="Calibri" pitchFamily="34" charset="0"/>
              </a:rPr>
              <a:t>kliničara uprkos:</a:t>
            </a:r>
            <a:endParaRPr lang="en-US" sz="2400" dirty="0" smtClean="0">
              <a:solidFill>
                <a:srgbClr val="FF0000"/>
              </a:solidFill>
              <a:latin typeface="Calibri" pitchFamily="34" charset="0"/>
            </a:endParaRPr>
          </a:p>
          <a:p>
            <a:pPr>
              <a:lnSpc>
                <a:spcPct val="90000"/>
              </a:lnSpc>
              <a:buFont typeface="Wingdings" pitchFamily="2" charset="2"/>
              <a:buChar char="Ø"/>
            </a:pPr>
            <a:r>
              <a:rPr lang="sr-Latn-CS" sz="2400" b="1" dirty="0" smtClean="0">
                <a:latin typeface="Calibri" pitchFamily="34" charset="0"/>
              </a:rPr>
              <a:t>osporavanja objektivnosti</a:t>
            </a:r>
            <a:r>
              <a:rPr lang="sr-Latn-CS" sz="2400" dirty="0" smtClean="0">
                <a:latin typeface="Calibri" pitchFamily="34" charset="0"/>
              </a:rPr>
              <a:t> </a:t>
            </a:r>
            <a:r>
              <a:rPr lang="sr-Latn-CS" sz="2400" b="1" dirty="0" smtClean="0">
                <a:latin typeface="Calibri" pitchFamily="34" charset="0"/>
              </a:rPr>
              <a:t>i validnosti</a:t>
            </a:r>
            <a:r>
              <a:rPr lang="sr-Latn-CS" sz="2400" dirty="0">
                <a:latin typeface="Calibri" pitchFamily="34" charset="0"/>
              </a:rPr>
              <a:t>-</a:t>
            </a:r>
            <a:r>
              <a:rPr lang="sr-Latn-CS" sz="2400" dirty="0" smtClean="0">
                <a:latin typeface="Calibri" pitchFamily="34" charset="0"/>
              </a:rPr>
              <a:t> zahtev za zabranom upotrebe (Vud i sar.)</a:t>
            </a:r>
          </a:p>
          <a:p>
            <a:pPr>
              <a:lnSpc>
                <a:spcPct val="90000"/>
              </a:lnSpc>
              <a:buFont typeface="Wingdings" pitchFamily="2" charset="2"/>
              <a:buChar char="Ø"/>
            </a:pPr>
            <a:r>
              <a:rPr lang="sr-Latn-CS" sz="2400" b="1" dirty="0" smtClean="0">
                <a:latin typeface="Calibri" pitchFamily="34" charset="0"/>
              </a:rPr>
              <a:t>2009- karte publikovane na Wikipediji- </a:t>
            </a:r>
            <a:r>
              <a:rPr lang="sr-Latn-CS" sz="2400" dirty="0" smtClean="0">
                <a:latin typeface="Calibri" pitchFamily="34" charset="0"/>
              </a:rPr>
              <a:t>indikatori patoloških odgovora (Heilman)!</a:t>
            </a:r>
            <a:endParaRPr lang="en-US" sz="2400" dirty="0" smtClean="0">
              <a:latin typeface="Calibri" pitchFamily="34" charset="0"/>
            </a:endParaRPr>
          </a:p>
          <a:p>
            <a:pPr>
              <a:buFont typeface="Wingdings" pitchFamily="2" charset="2"/>
              <a:buChar char="Ø"/>
            </a:pPr>
            <a:r>
              <a:rPr lang="sr-Latn-CS" sz="2400" dirty="0">
                <a:latin typeface="Calibri" pitchFamily="34" charset="0"/>
              </a:rPr>
              <a:t>“Težak” za interpretaciju- </a:t>
            </a:r>
            <a:r>
              <a:rPr lang="sr-Latn-CS" sz="2400" b="1" dirty="0">
                <a:latin typeface="Calibri" pitchFamily="34" charset="0"/>
              </a:rPr>
              <a:t>multidimenzionalna i kontekstualna</a:t>
            </a:r>
            <a:r>
              <a:rPr lang="sr-Latn-CS" sz="2400" dirty="0">
                <a:latin typeface="Calibri" pitchFamily="34" charset="0"/>
              </a:rPr>
              <a:t> (promena značenja parametara u zavisnosti od konteksta ostalih odgovora</a:t>
            </a:r>
            <a:r>
              <a:rPr lang="sr-Latn-CS" sz="2400" dirty="0" smtClean="0">
                <a:latin typeface="Calibri" pitchFamily="34" charset="0"/>
              </a:rPr>
              <a:t>)</a:t>
            </a:r>
            <a:endParaRPr lang="en-US" sz="2400" dirty="0" smtClean="0">
              <a:latin typeface="Calibri" pitchFamily="34" charset="0"/>
            </a:endParaRPr>
          </a:p>
          <a:p>
            <a:pPr>
              <a:buFont typeface="Wingdings" pitchFamily="2" charset="2"/>
              <a:buChar char="Ø"/>
            </a:pPr>
            <a:r>
              <a:rPr lang="en-US" sz="2400" b="1" dirty="0" err="1" smtClean="0">
                <a:latin typeface="Calibri" pitchFamily="34" charset="0"/>
              </a:rPr>
              <a:t>Brojni</a:t>
            </a:r>
            <a:r>
              <a:rPr lang="en-US" sz="2400" b="1" dirty="0" smtClean="0">
                <a:latin typeface="Calibri" pitchFamily="34" charset="0"/>
              </a:rPr>
              <a:t> </a:t>
            </a:r>
            <a:r>
              <a:rPr lang="en-US" sz="2400" b="1" dirty="0" err="1" smtClean="0">
                <a:latin typeface="Calibri" pitchFamily="34" charset="0"/>
              </a:rPr>
              <a:t>sistemi</a:t>
            </a:r>
            <a:r>
              <a:rPr lang="en-US" sz="2400" b="1" dirty="0" smtClean="0">
                <a:latin typeface="Calibri" pitchFamily="34" charset="0"/>
              </a:rPr>
              <a:t> </a:t>
            </a:r>
            <a:r>
              <a:rPr lang="en-US" sz="2400" dirty="0" err="1" smtClean="0">
                <a:latin typeface="Calibri" pitchFamily="34" charset="0"/>
              </a:rPr>
              <a:t>analize</a:t>
            </a:r>
            <a:r>
              <a:rPr lang="en-US" sz="2400" dirty="0" smtClean="0">
                <a:latin typeface="Calibri" pitchFamily="34" charset="0"/>
              </a:rPr>
              <a:t> i </a:t>
            </a:r>
            <a:r>
              <a:rPr lang="en-US" sz="2400" dirty="0" err="1" smtClean="0">
                <a:latin typeface="Calibri" pitchFamily="34" charset="0"/>
              </a:rPr>
              <a:t>interpreacije</a:t>
            </a:r>
            <a:r>
              <a:rPr lang="en-US" sz="2400" dirty="0" smtClean="0">
                <a:latin typeface="Calibri" pitchFamily="34" charset="0"/>
              </a:rPr>
              <a:t> </a:t>
            </a:r>
            <a:r>
              <a:rPr lang="en-US" sz="2400" dirty="0" err="1" smtClean="0">
                <a:latin typeface="Calibri" pitchFamily="34" charset="0"/>
              </a:rPr>
              <a:t>odgovora</a:t>
            </a:r>
            <a:endParaRPr lang="sr-Latn-CS" sz="2400" dirty="0">
              <a:latin typeface="Calibri" pitchFamily="34" charset="0"/>
            </a:endParaRPr>
          </a:p>
          <a:p>
            <a:pPr>
              <a:lnSpc>
                <a:spcPct val="90000"/>
              </a:lnSpc>
              <a:buFont typeface="Wingdings" pitchFamily="2" charset="2"/>
              <a:buChar char="Ø"/>
            </a:pPr>
            <a:r>
              <a:rPr lang="sr-Latn-CS" sz="2400" dirty="0" smtClean="0">
                <a:latin typeface="Calibri" pitchFamily="34" charset="0"/>
              </a:rPr>
              <a:t>Pretrpeo </a:t>
            </a:r>
            <a:r>
              <a:rPr lang="sr-Latn-CS" sz="2400" b="1" dirty="0" smtClean="0">
                <a:latin typeface="Calibri" pitchFamily="34" charset="0"/>
              </a:rPr>
              <a:t>izmene</a:t>
            </a:r>
            <a:r>
              <a:rPr lang="sr-Latn-CS" sz="2400" dirty="0" smtClean="0">
                <a:latin typeface="Calibri" pitchFamily="34" charset="0"/>
              </a:rPr>
              <a:t> u smeru </a:t>
            </a:r>
            <a:r>
              <a:rPr lang="en-US" sz="2400" dirty="0" err="1" smtClean="0">
                <a:latin typeface="Calibri" pitchFamily="34" charset="0"/>
              </a:rPr>
              <a:t>pove</a:t>
            </a:r>
            <a:r>
              <a:rPr lang="sr-Latn-CS" sz="2400" dirty="0" smtClean="0">
                <a:latin typeface="Calibri" pitchFamily="34" charset="0"/>
              </a:rPr>
              <a:t>ćanja objektivnosti  i standardizacije  </a:t>
            </a:r>
            <a:br>
              <a:rPr lang="sr-Latn-CS" sz="2400" dirty="0" smtClean="0">
                <a:latin typeface="Calibri" pitchFamily="34" charset="0"/>
              </a:rPr>
            </a:br>
            <a:endParaRPr lang="sr-Latn-CS" sz="2400" dirty="0" smtClean="0">
              <a:latin typeface="Calibri" pitchFamily="34" charset="0"/>
            </a:endParaRPr>
          </a:p>
          <a:p>
            <a:pPr>
              <a:lnSpc>
                <a:spcPct val="90000"/>
              </a:lnSpc>
              <a:buNone/>
            </a:pPr>
            <a:endParaRPr lang="en-US" sz="3200" dirty="0" smtClean="0">
              <a:latin typeface="Calibri" pitchFamily="34" charset="0"/>
            </a:endParaRPr>
          </a:p>
          <a:p>
            <a:pPr>
              <a:lnSpc>
                <a:spcPct val="90000"/>
              </a:lnSpc>
              <a:buNone/>
            </a:pPr>
            <a:endParaRPr lang="sr-Latn-CS" sz="3200" dirty="0">
              <a:latin typeface="Calibri" pitchFamily="34" charset="0"/>
            </a:endParaRPr>
          </a:p>
        </p:txBody>
      </p:sp>
      <p:sp>
        <p:nvSpPr>
          <p:cNvPr id="9218" name="Rectangle 2"/>
          <p:cNvSpPr>
            <a:spLocks noGrp="1" noChangeArrowheads="1"/>
          </p:cNvSpPr>
          <p:nvPr>
            <p:ph type="title"/>
          </p:nvPr>
        </p:nvSpPr>
        <p:spPr>
          <a:xfrm>
            <a:off x="609600" y="679268"/>
            <a:ext cx="10972800" cy="718458"/>
          </a:xfrm>
        </p:spPr>
        <p:txBody>
          <a:bodyPr>
            <a:normAutofit/>
          </a:bodyPr>
          <a:lstStyle/>
          <a:p>
            <a:pPr algn="ctr"/>
            <a:r>
              <a:rPr lang="sr-Latn-CS" sz="4000" dirty="0" smtClean="0">
                <a:effectLst/>
                <a:latin typeface="Calibri" pitchFamily="34" charset="0"/>
              </a:rPr>
              <a:t>Roršah interpretativni metod</a:t>
            </a:r>
            <a:endParaRPr lang="en-US" sz="4000" dirty="0">
              <a:effectLst/>
              <a:latin typeface="Calibri" pitchFamily="34" charset="0"/>
            </a:endParaRPr>
          </a:p>
        </p:txBody>
      </p:sp>
    </p:spTree>
    <p:extLst>
      <p:ext uri="{BB962C8B-B14F-4D97-AF65-F5344CB8AC3E}">
        <p14:creationId xmlns:p14="http://schemas.microsoft.com/office/powerpoint/2010/main" val="342774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4"/>
            <a:ext cx="10058400" cy="1038614"/>
          </a:xfrm>
        </p:spPr>
        <p:txBody>
          <a:bodyPr>
            <a:normAutofit/>
          </a:bodyPr>
          <a:lstStyle/>
          <a:p>
            <a:pPr algn="ctr"/>
            <a:r>
              <a:rPr lang="sr-Latn-RS" sz="3600" dirty="0" smtClean="0">
                <a:latin typeface="+mn-lt"/>
              </a:rPr>
              <a:t>Posle Roršaha: novi sistemi</a:t>
            </a:r>
            <a:endParaRPr lang="en-US" sz="3600" dirty="0">
              <a:latin typeface="+mn-lt"/>
            </a:endParaRPr>
          </a:p>
        </p:txBody>
      </p:sp>
      <p:sp>
        <p:nvSpPr>
          <p:cNvPr id="6" name="Content Placeholder 5"/>
          <p:cNvSpPr>
            <a:spLocks noGrp="1"/>
          </p:cNvSpPr>
          <p:nvPr>
            <p:ph idx="1"/>
          </p:nvPr>
        </p:nvSpPr>
        <p:spPr>
          <a:xfrm>
            <a:off x="1097280" y="1845733"/>
            <a:ext cx="10383520" cy="4475553"/>
          </a:xfrm>
        </p:spPr>
        <p:txBody>
          <a:bodyPr>
            <a:normAutofit/>
          </a:bodyPr>
          <a:lstStyle/>
          <a:p>
            <a:pPr marL="0" indent="0" algn="just">
              <a:buNone/>
            </a:pPr>
            <a:r>
              <a:rPr lang="x-none" sz="2400" dirty="0" smtClean="0"/>
              <a:t>Do 60-ih godina XX veka razvija se</a:t>
            </a:r>
            <a:r>
              <a:rPr lang="x-none" sz="2400" b="1" dirty="0" smtClean="0"/>
              <a:t> 5 velikih sistema </a:t>
            </a:r>
            <a:r>
              <a:rPr lang="sr-Latn-RS" sz="2400" b="1" dirty="0" smtClean="0"/>
              <a:t>primene</a:t>
            </a:r>
            <a:r>
              <a:rPr lang="x-none" sz="2400" b="1" smtClean="0"/>
              <a:t> Roršah</a:t>
            </a:r>
            <a:r>
              <a:rPr lang="sr-Latn-RS" sz="2400" b="1" dirty="0" smtClean="0"/>
              <a:t>ovih</a:t>
            </a:r>
            <a:r>
              <a:rPr lang="x-none" sz="2400" b="1" smtClean="0"/>
              <a:t> </a:t>
            </a:r>
            <a:r>
              <a:rPr lang="x-none" sz="2400" b="1" dirty="0" smtClean="0"/>
              <a:t>mrlja:</a:t>
            </a:r>
          </a:p>
          <a:p>
            <a:pPr lvl="1" algn="just">
              <a:buFont typeface="Wingdings" pitchFamily="2" charset="2"/>
              <a:buChar char="Ø"/>
            </a:pPr>
            <a:r>
              <a:rPr lang="x-none" sz="2400" b="1" dirty="0" smtClean="0"/>
              <a:t>Bekov </a:t>
            </a:r>
            <a:r>
              <a:rPr lang="x-none" sz="2400" dirty="0" smtClean="0"/>
              <a:t>(S</a:t>
            </a:r>
            <a:r>
              <a:rPr lang="en-US" sz="2400" dirty="0" err="1" smtClean="0"/>
              <a:t>amuel</a:t>
            </a:r>
            <a:r>
              <a:rPr lang="x-none" sz="2400" dirty="0" smtClean="0"/>
              <a:t> Beck)</a:t>
            </a:r>
          </a:p>
          <a:p>
            <a:pPr lvl="1" algn="just">
              <a:buFont typeface="Wingdings" pitchFamily="2" charset="2"/>
              <a:buChar char="Ø"/>
            </a:pPr>
            <a:r>
              <a:rPr lang="x-none" sz="2400" b="1" dirty="0" smtClean="0"/>
              <a:t>Klopferov </a:t>
            </a:r>
            <a:r>
              <a:rPr lang="x-none" sz="2400" dirty="0" smtClean="0"/>
              <a:t>(Bruno Klopfer)</a:t>
            </a:r>
          </a:p>
          <a:p>
            <a:pPr lvl="1" algn="just">
              <a:buFont typeface="Wingdings" pitchFamily="2" charset="2"/>
              <a:buChar char="Ø"/>
            </a:pPr>
            <a:r>
              <a:rPr lang="x-none" sz="2400" b="1" dirty="0" smtClean="0"/>
              <a:t>Pjotrovskog </a:t>
            </a:r>
            <a:r>
              <a:rPr lang="x-none" sz="2400" dirty="0" smtClean="0"/>
              <a:t>(Zygmund Piotrowski)</a:t>
            </a:r>
          </a:p>
          <a:p>
            <a:pPr lvl="1" algn="just">
              <a:buFont typeface="Wingdings" pitchFamily="2" charset="2"/>
              <a:buChar char="Ø"/>
            </a:pPr>
            <a:r>
              <a:rPr lang="x-none" sz="2400" b="1" dirty="0" smtClean="0"/>
              <a:t>Rapaportov</a:t>
            </a:r>
            <a:r>
              <a:rPr lang="sr-Latn-RS" sz="2400" b="1" dirty="0" smtClean="0"/>
              <a:t> i Šeferov</a:t>
            </a:r>
            <a:r>
              <a:rPr lang="x-none" sz="2400" b="1" dirty="0" smtClean="0"/>
              <a:t> </a:t>
            </a:r>
            <a:r>
              <a:rPr lang="x-none" sz="2400" dirty="0" smtClean="0"/>
              <a:t>(David Rapaport</a:t>
            </a:r>
            <a:r>
              <a:rPr lang="sr-Latn-RS" sz="2400" dirty="0" smtClean="0"/>
              <a:t>, Roy Schafer</a:t>
            </a:r>
            <a:r>
              <a:rPr lang="x-none" sz="2400" dirty="0" smtClean="0"/>
              <a:t>)</a:t>
            </a:r>
          </a:p>
          <a:p>
            <a:pPr lvl="1" algn="just">
              <a:buFont typeface="Wingdings" pitchFamily="2" charset="2"/>
              <a:buChar char="Ø"/>
            </a:pPr>
            <a:r>
              <a:rPr lang="x-none" sz="2400" b="1" dirty="0" smtClean="0"/>
              <a:t>Hercove </a:t>
            </a:r>
            <a:r>
              <a:rPr lang="x-none" sz="2400" dirty="0" smtClean="0"/>
              <a:t>(Margaurite </a:t>
            </a:r>
            <a:r>
              <a:rPr lang="x-none" sz="2400" smtClean="0"/>
              <a:t>Hertz)</a:t>
            </a:r>
            <a:endParaRPr lang="sr-Latn-RS" sz="2400" dirty="0" smtClean="0"/>
          </a:p>
          <a:p>
            <a:pPr lvl="1" algn="just">
              <a:buFont typeface="Wingdings" pitchFamily="2" charset="2"/>
              <a:buChar char="Ø"/>
            </a:pPr>
            <a:endParaRPr lang="x-none" sz="2400" dirty="0" smtClean="0"/>
          </a:p>
          <a:p>
            <a:pPr lvl="1" algn="just">
              <a:buFont typeface="Wingdings" pitchFamily="2" charset="2"/>
              <a:buChar char="Ø"/>
            </a:pPr>
            <a:r>
              <a:rPr lang="sr-Latn-CS" sz="2400" b="1" dirty="0" smtClean="0"/>
              <a:t>Exnerov </a:t>
            </a:r>
            <a:r>
              <a:rPr lang="sr-Latn-CS" sz="2400" b="1" dirty="0"/>
              <a:t>sveobuhvatni sistem </a:t>
            </a:r>
            <a:r>
              <a:rPr lang="sr-Latn-CS" sz="2400" b="1" dirty="0" smtClean="0"/>
              <a:t>interpretacije</a:t>
            </a:r>
            <a:endParaRPr lang="sr-Latn-RS" sz="2400" b="1" dirty="0"/>
          </a:p>
          <a:p>
            <a:pPr lvl="1" algn="just"/>
            <a:endParaRPr lang="sr-Latn-RS" sz="1000" dirty="0" smtClean="0"/>
          </a:p>
          <a:p>
            <a:pPr lvl="1" algn="just"/>
            <a:endParaRPr lang="x-none" sz="1400" dirty="0" smtClean="0"/>
          </a:p>
          <a:p>
            <a:endParaRPr lang="en-US" sz="1800" dirty="0"/>
          </a:p>
        </p:txBody>
      </p:sp>
    </p:spTree>
    <p:extLst>
      <p:ext uri="{BB962C8B-B14F-4D97-AF65-F5344CB8AC3E}">
        <p14:creationId xmlns:p14="http://schemas.microsoft.com/office/powerpoint/2010/main" val="409974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3046" y="2063931"/>
            <a:ext cx="10888394" cy="4310744"/>
          </a:xfrm>
        </p:spPr>
        <p:txBody>
          <a:bodyPr>
            <a:normAutofit/>
          </a:bodyPr>
          <a:lstStyle/>
          <a:p>
            <a:pPr>
              <a:buFont typeface="Wingdings" pitchFamily="2" charset="2"/>
              <a:buChar char="Ø"/>
            </a:pPr>
            <a:r>
              <a:rPr lang="en-US" sz="2400" dirty="0" smtClean="0"/>
              <a:t>V</a:t>
            </a:r>
            <a:r>
              <a:rPr lang="sr-Latn-RS" sz="2400" dirty="0" smtClean="0"/>
              <a:t>ezan za </a:t>
            </a:r>
            <a:r>
              <a:rPr lang="sr-Latn-RS" sz="2400" b="1" i="1" dirty="0" smtClean="0"/>
              <a:t>psihoanalizu</a:t>
            </a:r>
            <a:r>
              <a:rPr lang="sr-Latn-RS" sz="2400" dirty="0" smtClean="0"/>
              <a:t> ili njene derivate</a:t>
            </a:r>
          </a:p>
          <a:p>
            <a:pPr>
              <a:buFont typeface="Wingdings" pitchFamily="2" charset="2"/>
              <a:buChar char="Ø"/>
            </a:pPr>
            <a:r>
              <a:rPr lang="sr-Latn-RS" sz="2400" dirty="0" smtClean="0"/>
              <a:t>Tumačeje  nalaza </a:t>
            </a:r>
            <a:r>
              <a:rPr lang="sr-Latn-RS" sz="2400" b="1" i="1" dirty="0" smtClean="0"/>
              <a:t>psihodinam</a:t>
            </a:r>
            <a:r>
              <a:rPr lang="en-US" sz="2400" b="1" i="1" dirty="0" err="1" smtClean="0"/>
              <a:t>sk</a:t>
            </a:r>
            <a:r>
              <a:rPr lang="sr-Latn-RS" sz="2400" b="1" i="1" dirty="0" smtClean="0"/>
              <a:t>im konstruktima</a:t>
            </a:r>
            <a:r>
              <a:rPr lang="sr-Latn-RS" sz="2400" dirty="0" smtClean="0"/>
              <a:t>: nesvesno, objektne relacije, mehanizmi odbrane, primarni procesi i sl.</a:t>
            </a:r>
          </a:p>
          <a:p>
            <a:pPr>
              <a:buFont typeface="Wingdings" pitchFamily="2" charset="2"/>
              <a:buChar char="Ø"/>
            </a:pPr>
            <a:r>
              <a:rPr lang="sr-Latn-RS" sz="2400" dirty="0" smtClean="0"/>
              <a:t>Veza testova i teorije je </a:t>
            </a:r>
            <a:r>
              <a:rPr lang="sr-Latn-RS" sz="2400" b="1" i="1" dirty="0" smtClean="0"/>
              <a:t>hipotetična: “intrapsihički procesi”  </a:t>
            </a:r>
            <a:r>
              <a:rPr lang="sr-Latn-RS" sz="2400" dirty="0" smtClean="0"/>
              <a:t>kao</a:t>
            </a:r>
            <a:r>
              <a:rPr lang="sr-Latn-RS" sz="2400" b="1" i="1" dirty="0" smtClean="0"/>
              <a:t> </a:t>
            </a:r>
            <a:r>
              <a:rPr lang="sr-Latn-RS" sz="2400" dirty="0" smtClean="0"/>
              <a:t>hipotetički konstrukti</a:t>
            </a:r>
          </a:p>
          <a:p>
            <a:pPr>
              <a:buFont typeface="Wingdings" pitchFamily="2" charset="2"/>
              <a:buChar char="Ø"/>
            </a:pPr>
            <a:r>
              <a:rPr lang="en-US" sz="2400" dirty="0" smtClean="0"/>
              <a:t>M</a:t>
            </a:r>
            <a:r>
              <a:rPr lang="sr-Latn-RS" sz="2400" dirty="0" smtClean="0"/>
              <a:t>eđusobni odnos projektivne tehnike i ovih konstrukata je </a:t>
            </a:r>
            <a:r>
              <a:rPr lang="sr-Latn-RS" sz="2400" b="1" i="1" dirty="0" smtClean="0"/>
              <a:t>aprioran, ali ne i nužan!</a:t>
            </a:r>
          </a:p>
          <a:p>
            <a:pPr>
              <a:buFont typeface="Wingdings" pitchFamily="2" charset="2"/>
              <a:buChar char="Ø"/>
            </a:pPr>
            <a:r>
              <a:rPr lang="sr-Latn-RS" sz="2400" b="1" i="1" dirty="0" smtClean="0"/>
              <a:t>Nije sve što se dobije projektivnim testom podložno interpretaciji!  </a:t>
            </a:r>
            <a:r>
              <a:rPr lang="en-US" sz="2400" b="1" i="1" dirty="0" smtClean="0"/>
              <a:t/>
            </a:r>
            <a:br>
              <a:rPr lang="en-US" sz="2400" b="1" i="1" dirty="0" smtClean="0"/>
            </a:br>
            <a:r>
              <a:rPr lang="sr-Latn-RS" sz="2400" i="1" dirty="0" smtClean="0"/>
              <a:t>(ponešto su i reakcije na stimulus, a ne projekcije!)</a:t>
            </a:r>
          </a:p>
          <a:p>
            <a:pPr>
              <a:buNone/>
            </a:pPr>
            <a:endParaRPr lang="en-US" dirty="0"/>
          </a:p>
        </p:txBody>
      </p:sp>
      <p:sp>
        <p:nvSpPr>
          <p:cNvPr id="3" name="Title 2"/>
          <p:cNvSpPr>
            <a:spLocks noGrp="1"/>
          </p:cNvSpPr>
          <p:nvPr>
            <p:ph type="title"/>
          </p:nvPr>
        </p:nvSpPr>
        <p:spPr>
          <a:xfrm>
            <a:off x="444434" y="444455"/>
            <a:ext cx="11151029" cy="922114"/>
          </a:xfrm>
        </p:spPr>
        <p:txBody>
          <a:bodyPr>
            <a:normAutofit/>
          </a:bodyPr>
          <a:lstStyle/>
          <a:p>
            <a:pPr algn="ctr"/>
            <a:r>
              <a:rPr lang="sr-Latn-RS" sz="3600" dirty="0" smtClean="0">
                <a:effectLst/>
              </a:rPr>
              <a:t>Teorijski okvir projektivnog metoda</a:t>
            </a:r>
            <a:endParaRPr lang="en-US" sz="3600" dirty="0">
              <a:effectLst/>
            </a:endParaRPr>
          </a:p>
        </p:txBody>
      </p:sp>
    </p:spTree>
    <p:extLst>
      <p:ext uri="{BB962C8B-B14F-4D97-AF65-F5344CB8AC3E}">
        <p14:creationId xmlns:p14="http://schemas.microsoft.com/office/powerpoint/2010/main" val="655787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492369" y="1974154"/>
            <a:ext cx="11318671" cy="4230703"/>
          </a:xfrm>
        </p:spPr>
        <p:txBody>
          <a:bodyPr>
            <a:normAutofit/>
          </a:bodyPr>
          <a:lstStyle/>
          <a:p>
            <a:pPr eaLnBrk="1" hangingPunct="1">
              <a:buFont typeface="Wingdings" pitchFamily="2" charset="2"/>
              <a:buChar char="Ø"/>
            </a:pPr>
            <a:r>
              <a:rPr lang="en-US" sz="2400" b="1" i="1" dirty="0" err="1" smtClean="0"/>
              <a:t>Nestrukturisanos</a:t>
            </a:r>
            <a:r>
              <a:rPr lang="en-US" sz="2400" b="1" dirty="0" err="1" smtClean="0"/>
              <a:t>t</a:t>
            </a:r>
            <a:r>
              <a:rPr lang="en-US" sz="2400" dirty="0" smtClean="0"/>
              <a:t> (</a:t>
            </a:r>
            <a:r>
              <a:rPr lang="en-US" sz="2400" dirty="0" err="1" smtClean="0"/>
              <a:t>neodre</a:t>
            </a:r>
            <a:r>
              <a:rPr lang="sr-Latn-RS" sz="2400" dirty="0" smtClean="0"/>
              <a:t>đ</a:t>
            </a:r>
            <a:r>
              <a:rPr lang="en-US" sz="2400" dirty="0" err="1" smtClean="0"/>
              <a:t>enost</a:t>
            </a:r>
            <a:r>
              <a:rPr lang="sr-Latn-CS" sz="2400" dirty="0" smtClean="0"/>
              <a:t>) </a:t>
            </a:r>
            <a:r>
              <a:rPr lang="en-US" sz="2400" dirty="0" smtClean="0"/>
              <a:t> </a:t>
            </a:r>
            <a:r>
              <a:rPr lang="en-US" sz="2400" dirty="0" err="1" smtClean="0"/>
              <a:t>testovnog</a:t>
            </a:r>
            <a:r>
              <a:rPr lang="en-US" sz="2400" dirty="0" smtClean="0"/>
              <a:t> </a:t>
            </a:r>
            <a:r>
              <a:rPr lang="en-US" sz="2400" dirty="0" err="1" smtClean="0"/>
              <a:t>stimulusa</a:t>
            </a:r>
            <a:r>
              <a:rPr lang="sr-Latn-RS" sz="2400" dirty="0" smtClean="0"/>
              <a:t>: TAT-slika; </a:t>
            </a:r>
            <a:r>
              <a:rPr lang="sr-Latn-RS" sz="2400" dirty="0" smtClean="0"/>
              <a:t>TNR- </a:t>
            </a:r>
            <a:r>
              <a:rPr lang="sr-Latn-RS" sz="2400" dirty="0" smtClean="0"/>
              <a:t>deo rečenice; Machover-pra</a:t>
            </a:r>
            <a:r>
              <a:rPr lang="en-US" sz="2400" dirty="0" smtClean="0"/>
              <a:t>z</a:t>
            </a:r>
            <a:r>
              <a:rPr lang="sr-Latn-RS" sz="2400" dirty="0" smtClean="0"/>
              <a:t>an papir za kreiranje crtež ljudske figure; Roršah – mrlja od mastila.</a:t>
            </a:r>
            <a:endParaRPr lang="en-US" sz="2400" dirty="0" smtClean="0"/>
          </a:p>
          <a:p>
            <a:pPr eaLnBrk="1" hangingPunct="1">
              <a:buFont typeface="Wingdings" pitchFamily="2" charset="2"/>
              <a:buChar char="Ø"/>
            </a:pPr>
            <a:r>
              <a:rPr lang="en-US" sz="2400" b="1" i="1" dirty="0" smtClean="0"/>
              <a:t>Slobodan </a:t>
            </a:r>
            <a:r>
              <a:rPr lang="sr-Latn-CS" sz="2400" b="1" dirty="0" smtClean="0"/>
              <a:t>(otvoreni) </a:t>
            </a:r>
            <a:r>
              <a:rPr lang="en-US" sz="2400" b="1" dirty="0" err="1" smtClean="0"/>
              <a:t>izbor</a:t>
            </a:r>
            <a:r>
              <a:rPr lang="en-US" sz="2400" b="1" dirty="0" smtClean="0"/>
              <a:t> </a:t>
            </a:r>
            <a:r>
              <a:rPr lang="en-US" sz="2400" b="1" dirty="0" err="1" smtClean="0"/>
              <a:t>odgovora</a:t>
            </a:r>
            <a:r>
              <a:rPr lang="en-US" sz="2400" dirty="0" smtClean="0"/>
              <a:t>  </a:t>
            </a:r>
            <a:r>
              <a:rPr lang="sr-Latn-RS" sz="2400" dirty="0" smtClean="0"/>
              <a:t>-</a:t>
            </a:r>
            <a:r>
              <a:rPr lang="en-US" sz="2400" dirty="0" err="1" smtClean="0"/>
              <a:t>invencija</a:t>
            </a:r>
            <a:r>
              <a:rPr lang="en-US" sz="2400" dirty="0" smtClean="0"/>
              <a:t> </a:t>
            </a:r>
            <a:r>
              <a:rPr lang="sr-Latn-CS" sz="2400" dirty="0" smtClean="0"/>
              <a:t>umesto </a:t>
            </a:r>
            <a:r>
              <a:rPr lang="en-US" sz="2400" dirty="0" smtClean="0"/>
              <a:t> </a:t>
            </a:r>
            <a:r>
              <a:rPr lang="en-US" sz="2400" dirty="0" err="1" smtClean="0"/>
              <a:t>selekcij</a:t>
            </a:r>
            <a:r>
              <a:rPr lang="sr-Latn-CS" sz="2400" dirty="0" smtClean="0"/>
              <a:t>e</a:t>
            </a:r>
            <a:endParaRPr lang="en-US" sz="2400" dirty="0" smtClean="0"/>
          </a:p>
          <a:p>
            <a:pPr>
              <a:buFont typeface="Wingdings" pitchFamily="2" charset="2"/>
              <a:buChar char="Ø"/>
            </a:pPr>
            <a:r>
              <a:rPr lang="en-US" sz="2400" b="1" i="1" dirty="0" err="1" smtClean="0"/>
              <a:t>Spontanost</a:t>
            </a:r>
            <a:r>
              <a:rPr lang="en-US" sz="2400" dirty="0" smtClean="0"/>
              <a:t> </a:t>
            </a:r>
            <a:r>
              <a:rPr lang="sr-Latn-RS" sz="2400" dirty="0" smtClean="0"/>
              <a:t> </a:t>
            </a:r>
            <a:r>
              <a:rPr lang="en-US" sz="2400" dirty="0" smtClean="0"/>
              <a:t>u </a:t>
            </a:r>
            <a:r>
              <a:rPr lang="en-US" sz="2400" dirty="0" err="1" smtClean="0"/>
              <a:t>formiranju</a:t>
            </a:r>
            <a:r>
              <a:rPr lang="en-US" sz="2400" dirty="0" smtClean="0"/>
              <a:t> </a:t>
            </a:r>
            <a:r>
              <a:rPr lang="en-US" sz="2400" dirty="0" err="1" smtClean="0"/>
              <a:t>odgovora</a:t>
            </a:r>
            <a:r>
              <a:rPr lang="en-US" sz="2400" dirty="0" smtClean="0"/>
              <a:t> </a:t>
            </a:r>
            <a:r>
              <a:rPr lang="sr-Latn-RS" sz="2400" dirty="0" smtClean="0"/>
              <a:t>-</a:t>
            </a:r>
            <a:r>
              <a:rPr lang="sr-Latn-CS" sz="2400" dirty="0" smtClean="0"/>
              <a:t>učestvuje </a:t>
            </a:r>
            <a:r>
              <a:rPr lang="en-US" sz="2400" dirty="0" smtClean="0"/>
              <a:t>ma</a:t>
            </a:r>
            <a:r>
              <a:rPr lang="sr-Latn-CS" sz="2400" dirty="0" smtClean="0"/>
              <a:t>š</a:t>
            </a:r>
            <a:r>
              <a:rPr lang="en-US" sz="2400" dirty="0" err="1" smtClean="0"/>
              <a:t>ta</a:t>
            </a:r>
            <a:r>
              <a:rPr lang="sr-Latn-CS" sz="2400" dirty="0" smtClean="0"/>
              <a:t>,</a:t>
            </a:r>
            <a:r>
              <a:rPr lang="en-US" sz="2400" dirty="0" smtClean="0"/>
              <a:t> </a:t>
            </a:r>
            <a:r>
              <a:rPr lang="en-US" sz="2400" dirty="0" err="1" smtClean="0"/>
              <a:t>improvizacija</a:t>
            </a:r>
            <a:r>
              <a:rPr lang="sr-Latn-CS" sz="2400" dirty="0" smtClean="0"/>
              <a:t>, fantazija, dolazi do regresije</a:t>
            </a:r>
            <a:endParaRPr lang="en-US" sz="2400" dirty="0" smtClean="0"/>
          </a:p>
          <a:p>
            <a:pPr eaLnBrk="1" hangingPunct="1">
              <a:buFont typeface="Wingdings" pitchFamily="2" charset="2"/>
              <a:buChar char="Ø"/>
            </a:pPr>
            <a:r>
              <a:rPr lang="en-US" sz="2400" b="1" i="1" dirty="0" err="1" smtClean="0"/>
              <a:t>Kvalitativna</a:t>
            </a:r>
            <a:r>
              <a:rPr lang="en-US" sz="2400" b="1" i="1" dirty="0" smtClean="0"/>
              <a:t> </a:t>
            </a:r>
            <a:r>
              <a:rPr lang="en-US" sz="2400" b="1" i="1" dirty="0" err="1" smtClean="0"/>
              <a:t>analiza</a:t>
            </a:r>
            <a:r>
              <a:rPr lang="en-US" sz="2400" b="1" i="1" dirty="0" smtClean="0"/>
              <a:t> </a:t>
            </a:r>
            <a:r>
              <a:rPr lang="en-US" sz="2400" dirty="0" err="1" smtClean="0"/>
              <a:t>odgovora</a:t>
            </a:r>
            <a:r>
              <a:rPr lang="sr-Latn-RS" sz="2400" dirty="0" smtClean="0"/>
              <a:t> </a:t>
            </a:r>
            <a:r>
              <a:rPr lang="sr-Latn-CS" sz="2400" dirty="0" smtClean="0"/>
              <a:t> -naspram kvantitativne i normativne kod upitnika</a:t>
            </a:r>
            <a:endParaRPr lang="en-US" sz="2400" dirty="0" smtClean="0"/>
          </a:p>
          <a:p>
            <a:pPr eaLnBrk="1" hangingPunct="1">
              <a:buFont typeface="Wingdings" pitchFamily="2" charset="2"/>
              <a:buChar char="Ø"/>
            </a:pPr>
            <a:r>
              <a:rPr lang="en-US" sz="2400" b="1" i="1" dirty="0" err="1" smtClean="0"/>
              <a:t>Psihodinamska</a:t>
            </a:r>
            <a:r>
              <a:rPr lang="en-US" sz="2400" b="1" i="1" dirty="0" smtClean="0"/>
              <a:t> </a:t>
            </a:r>
            <a:r>
              <a:rPr lang="en-US" sz="2400" b="1" i="1" dirty="0" err="1" smtClean="0"/>
              <a:t>interpretacija</a:t>
            </a:r>
            <a:r>
              <a:rPr lang="sr-Latn-CS" sz="2400" b="1" i="1" dirty="0" smtClean="0"/>
              <a:t>  </a:t>
            </a:r>
            <a:r>
              <a:rPr lang="sr-Latn-CS" sz="2400" dirty="0" smtClean="0"/>
              <a:t>odgovora i zaključivanje  o ličnosti preko psihoanalitičkih pojmova i  termina</a:t>
            </a:r>
            <a:endParaRPr lang="en-US" sz="2400" i="1" dirty="0" smtClean="0"/>
          </a:p>
        </p:txBody>
      </p:sp>
      <p:sp>
        <p:nvSpPr>
          <p:cNvPr id="4098" name="Title 1"/>
          <p:cNvSpPr>
            <a:spLocks noGrp="1"/>
          </p:cNvSpPr>
          <p:nvPr>
            <p:ph type="title"/>
          </p:nvPr>
        </p:nvSpPr>
        <p:spPr>
          <a:xfrm>
            <a:off x="0" y="640399"/>
            <a:ext cx="12192000" cy="778098"/>
          </a:xfrm>
        </p:spPr>
        <p:txBody>
          <a:bodyPr>
            <a:normAutofit/>
          </a:bodyPr>
          <a:lstStyle/>
          <a:p>
            <a:pPr algn="ctr" eaLnBrk="1" hangingPunct="1"/>
            <a:r>
              <a:rPr lang="sr-Latn-RS" sz="4000" b="1" dirty="0" smtClean="0">
                <a:effectLst/>
              </a:rPr>
              <a:t>  </a:t>
            </a:r>
            <a:r>
              <a:rPr lang="en-US" sz="3600" dirty="0" err="1" smtClean="0">
                <a:effectLst/>
              </a:rPr>
              <a:t>Zajedni</a:t>
            </a:r>
            <a:r>
              <a:rPr lang="sr-Latn-CS" sz="3600" dirty="0" smtClean="0">
                <a:effectLst/>
              </a:rPr>
              <a:t>č</a:t>
            </a:r>
            <a:r>
              <a:rPr lang="en-US" sz="3600" dirty="0" smtClean="0">
                <a:effectLst/>
              </a:rPr>
              <a:t>k</a:t>
            </a:r>
            <a:r>
              <a:rPr lang="sr-Latn-CS" sz="3600" dirty="0" smtClean="0">
                <a:effectLst/>
              </a:rPr>
              <a:t>e</a:t>
            </a:r>
            <a:r>
              <a:rPr lang="en-US" sz="3600" dirty="0" smtClean="0">
                <a:effectLst/>
              </a:rPr>
              <a:t> </a:t>
            </a:r>
            <a:r>
              <a:rPr lang="sr-Latn-CS" sz="3600" dirty="0" smtClean="0">
                <a:effectLst/>
              </a:rPr>
              <a:t>karakteristike  projektivnih testova</a:t>
            </a:r>
            <a:endParaRPr lang="en-US" sz="3600" dirty="0" smtClean="0">
              <a:effectLst/>
            </a:endParaRPr>
          </a:p>
        </p:txBody>
      </p:sp>
    </p:spTree>
    <p:extLst>
      <p:ext uri="{BB962C8B-B14F-4D97-AF65-F5344CB8AC3E}">
        <p14:creationId xmlns:p14="http://schemas.microsoft.com/office/powerpoint/2010/main" val="142288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1959428"/>
            <a:ext cx="10868297" cy="4349891"/>
          </a:xfrm>
        </p:spPr>
        <p:txBody>
          <a:bodyPr rtlCol="0">
            <a:normAutofit/>
          </a:bodyPr>
          <a:lstStyle/>
          <a:p>
            <a:pPr>
              <a:buNone/>
              <a:defRPr/>
            </a:pPr>
            <a:r>
              <a:rPr lang="sr-Latn-RS" sz="2400" b="1" dirty="0" smtClean="0"/>
              <a:t>Frojdov </a:t>
            </a:r>
            <a:r>
              <a:rPr lang="sr-Latn-CS" sz="2400" b="1" dirty="0" smtClean="0"/>
              <a:t>model projekcije</a:t>
            </a:r>
            <a:r>
              <a:rPr lang="en-US" sz="2400" b="1" dirty="0" smtClean="0"/>
              <a:t> </a:t>
            </a:r>
            <a:r>
              <a:rPr lang="sr-Latn-CS" sz="2400" dirty="0" smtClean="0"/>
              <a:t>(</a:t>
            </a:r>
            <a:r>
              <a:rPr lang="en-US" sz="2400" b="1" dirty="0" smtClean="0"/>
              <a:t>1894</a:t>
            </a:r>
            <a:r>
              <a:rPr lang="sr-Latn-CS" sz="2400" dirty="0" smtClean="0"/>
              <a:t>)</a:t>
            </a:r>
          </a:p>
          <a:p>
            <a:pPr marL="0" indent="0">
              <a:buNone/>
              <a:defRPr/>
            </a:pPr>
            <a:r>
              <a:rPr lang="sr-Latn-CS" sz="2400" dirty="0" smtClean="0"/>
              <a:t>Projekcija je </a:t>
            </a:r>
            <a:r>
              <a:rPr lang="sr-Latn-CS" sz="2400" b="1" i="1" dirty="0" smtClean="0"/>
              <a:t>mehanizam odbrane:</a:t>
            </a:r>
          </a:p>
          <a:p>
            <a:pPr>
              <a:buFont typeface="Wingdings" pitchFamily="2" charset="2"/>
              <a:buChar char="Ø"/>
              <a:defRPr/>
            </a:pPr>
            <a:r>
              <a:rPr lang="en-US" sz="2400" dirty="0" err="1" smtClean="0"/>
              <a:t>projekcija</a:t>
            </a:r>
            <a:r>
              <a:rPr lang="en-US" sz="2400" dirty="0" smtClean="0"/>
              <a:t> je </a:t>
            </a:r>
            <a:r>
              <a:rPr lang="sr-Latn-RS" sz="2400" b="1" i="1" dirty="0" smtClean="0"/>
              <a:t>složeni </a:t>
            </a:r>
            <a:r>
              <a:rPr lang="en-US" sz="2400" b="1" i="1" dirty="0" err="1" smtClean="0"/>
              <a:t>psiholo</a:t>
            </a:r>
            <a:r>
              <a:rPr lang="sr-Latn-CS" sz="2400" b="1" i="1" dirty="0" smtClean="0"/>
              <a:t>š</a:t>
            </a:r>
            <a:r>
              <a:rPr lang="en-US" sz="2400" b="1" i="1" dirty="0" err="1" smtClean="0"/>
              <a:t>ki</a:t>
            </a:r>
            <a:r>
              <a:rPr lang="en-US" sz="2400" b="1" i="1" dirty="0" smtClean="0"/>
              <a:t> </a:t>
            </a:r>
            <a:r>
              <a:rPr lang="en-US" sz="2400" b="1" i="1" dirty="0" err="1" smtClean="0"/>
              <a:t>manevar</a:t>
            </a:r>
            <a:r>
              <a:rPr lang="en-US" sz="2400" b="1" i="1" dirty="0" smtClean="0"/>
              <a:t> </a:t>
            </a:r>
            <a:r>
              <a:rPr lang="sr-Latn-RS" sz="2400" b="1" i="1" dirty="0" smtClean="0"/>
              <a:t> </a:t>
            </a:r>
            <a:r>
              <a:rPr lang="en-US" sz="2400" dirty="0" err="1" smtClean="0"/>
              <a:t>kojim</a:t>
            </a:r>
            <a:r>
              <a:rPr lang="en-US" sz="2400" dirty="0" smtClean="0"/>
              <a:t> se ego </a:t>
            </a:r>
            <a:r>
              <a:rPr lang="en-US" sz="2400" dirty="0" err="1" smtClean="0"/>
              <a:t>brani</a:t>
            </a:r>
            <a:r>
              <a:rPr lang="en-US" sz="2400" dirty="0" smtClean="0"/>
              <a:t> </a:t>
            </a:r>
            <a:r>
              <a:rPr lang="en-US" sz="2400" dirty="0" err="1" smtClean="0"/>
              <a:t>od</a:t>
            </a:r>
            <a:r>
              <a:rPr lang="en-US" sz="2400" dirty="0" smtClean="0"/>
              <a:t> </a:t>
            </a:r>
            <a:r>
              <a:rPr lang="en-US" sz="2400" dirty="0" err="1" smtClean="0"/>
              <a:t>navale</a:t>
            </a:r>
            <a:r>
              <a:rPr lang="en-US" sz="2400" dirty="0" smtClean="0"/>
              <a:t> </a:t>
            </a:r>
            <a:r>
              <a:rPr lang="en-US" sz="2400" dirty="0" err="1" smtClean="0"/>
              <a:t>anksioznosti</a:t>
            </a:r>
            <a:endParaRPr lang="sr-Latn-RS" sz="2400" dirty="0" smtClean="0"/>
          </a:p>
          <a:p>
            <a:pPr>
              <a:buFont typeface="Wingdings" pitchFamily="2" charset="2"/>
              <a:buChar char="Ø"/>
              <a:defRPr/>
            </a:pPr>
            <a:r>
              <a:rPr lang="sr-Latn-CS" sz="2400" dirty="0" smtClean="0"/>
              <a:t>neprihvatljiva misao ili osećanje  se  </a:t>
            </a:r>
            <a:r>
              <a:rPr lang="sr-Latn-CS" sz="2400" b="1" i="1" dirty="0" smtClean="0"/>
              <a:t>izbegava, </a:t>
            </a:r>
            <a:r>
              <a:rPr lang="sr-Latn-CS" sz="2400" dirty="0" smtClean="0"/>
              <a:t>tako što se izmešta </a:t>
            </a:r>
            <a:endParaRPr lang="sr-Latn-CS" sz="2400" dirty="0"/>
          </a:p>
          <a:p>
            <a:pPr>
              <a:buFont typeface="Wingdings" pitchFamily="2" charset="2"/>
              <a:buChar char="Ø"/>
              <a:defRPr/>
            </a:pPr>
            <a:r>
              <a:rPr lang="en-US" sz="2400" dirty="0" err="1" smtClean="0"/>
              <a:t>unutra</a:t>
            </a:r>
            <a:r>
              <a:rPr lang="sr-Latn-CS" sz="2400" dirty="0" smtClean="0"/>
              <a:t>š</a:t>
            </a:r>
            <a:r>
              <a:rPr lang="en-US" sz="2400" dirty="0" err="1" smtClean="0"/>
              <a:t>nja</a:t>
            </a:r>
            <a:r>
              <a:rPr lang="en-US" sz="2400" dirty="0" smtClean="0"/>
              <a:t> </a:t>
            </a:r>
            <a:r>
              <a:rPr lang="en-US" sz="2400" dirty="0" err="1" smtClean="0"/>
              <a:t>pretnja</a:t>
            </a:r>
            <a:r>
              <a:rPr lang="en-US" sz="2400" dirty="0" smtClean="0"/>
              <a:t> </a:t>
            </a:r>
            <a:r>
              <a:rPr lang="sr-Latn-RS" sz="2400" dirty="0" smtClean="0"/>
              <a:t>se </a:t>
            </a:r>
            <a:r>
              <a:rPr lang="en-US" sz="2400" dirty="0" err="1" smtClean="0"/>
              <a:t>pretvara</a:t>
            </a:r>
            <a:r>
              <a:rPr lang="en-US" sz="2400" dirty="0" smtClean="0"/>
              <a:t> u </a:t>
            </a:r>
            <a:r>
              <a:rPr lang="en-US" sz="2400" b="1" i="1" dirty="0" err="1" smtClean="0"/>
              <a:t>spolja</a:t>
            </a:r>
            <a:r>
              <a:rPr lang="sr-Latn-CS" sz="2400" b="1" i="1" dirty="0" smtClean="0"/>
              <a:t>š</a:t>
            </a:r>
            <a:r>
              <a:rPr lang="en-US" sz="2400" b="1" i="1" dirty="0" err="1" smtClean="0"/>
              <a:t>nju</a:t>
            </a:r>
            <a:r>
              <a:rPr lang="sr-Latn-CS" sz="2400" b="1" i="1" dirty="0" smtClean="0"/>
              <a:t> pretnju </a:t>
            </a:r>
            <a:r>
              <a:rPr lang="sr-Latn-CS" sz="2400" dirty="0" smtClean="0"/>
              <a:t>(koja je manje opasna, jer se od   nje može </a:t>
            </a:r>
            <a:r>
              <a:rPr lang="sr-Latn-CS" sz="2400" i="1" dirty="0" smtClean="0"/>
              <a:t>pobeći ili je napasti </a:t>
            </a:r>
            <a:r>
              <a:rPr lang="sr-Latn-CS" sz="2400" dirty="0" smtClean="0"/>
              <a:t>)</a:t>
            </a:r>
            <a:endParaRPr lang="sr-Latn-CS" sz="2400" b="1" i="1" dirty="0" smtClean="0"/>
          </a:p>
          <a:p>
            <a:pPr>
              <a:buNone/>
              <a:defRPr/>
            </a:pPr>
            <a:endParaRPr lang="en-US" sz="2800" i="1" dirty="0" smtClean="0"/>
          </a:p>
          <a:p>
            <a:pPr>
              <a:buNone/>
              <a:defRPr/>
            </a:pPr>
            <a:endParaRPr lang="en-US" i="1" dirty="0" smtClean="0"/>
          </a:p>
        </p:txBody>
      </p:sp>
      <p:sp>
        <p:nvSpPr>
          <p:cNvPr id="6146" name="Title 1"/>
          <p:cNvSpPr>
            <a:spLocks noGrp="1"/>
          </p:cNvSpPr>
          <p:nvPr>
            <p:ph type="title"/>
          </p:nvPr>
        </p:nvSpPr>
        <p:spPr>
          <a:xfrm>
            <a:off x="239349" y="116632"/>
            <a:ext cx="11343051" cy="1026352"/>
          </a:xfrm>
        </p:spPr>
        <p:txBody>
          <a:bodyPr>
            <a:normAutofit/>
          </a:bodyPr>
          <a:lstStyle/>
          <a:p>
            <a:pPr algn="ctr">
              <a:defRPr/>
            </a:pPr>
            <a:r>
              <a:rPr lang="sr-Latn-RS" sz="3600" dirty="0" smtClean="0">
                <a:effectLst/>
              </a:rPr>
              <a:t>Teorije projektivnog ponašanja: </a:t>
            </a:r>
            <a:r>
              <a:rPr lang="sr-Latn-RS" sz="3600" i="1" dirty="0" smtClean="0">
                <a:effectLst/>
              </a:rPr>
              <a:t>Frojd</a:t>
            </a:r>
            <a:endParaRPr lang="en-US" sz="3600" b="1" i="1" dirty="0" smtClean="0">
              <a:effectLst/>
              <a:latin typeface="+mn-lt"/>
            </a:endParaRPr>
          </a:p>
        </p:txBody>
      </p:sp>
    </p:spTree>
    <p:extLst>
      <p:ext uri="{BB962C8B-B14F-4D97-AF65-F5344CB8AC3E}">
        <p14:creationId xmlns:p14="http://schemas.microsoft.com/office/powerpoint/2010/main" val="261908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269" y="1946366"/>
            <a:ext cx="11253651" cy="4340154"/>
          </a:xfrm>
        </p:spPr>
        <p:txBody>
          <a:bodyPr>
            <a:normAutofit fontScale="92500"/>
          </a:bodyPr>
          <a:lstStyle/>
          <a:p>
            <a:pPr>
              <a:buFont typeface="Wingdings" pitchFamily="2" charset="2"/>
              <a:buChar char="Ø"/>
            </a:pPr>
            <a:r>
              <a:rPr lang="sr-Latn-RS" sz="2800" dirty="0" smtClean="0"/>
              <a:t>S</a:t>
            </a:r>
            <a:r>
              <a:rPr lang="en-US" sz="2800" dirty="0" err="1" smtClean="0"/>
              <a:t>uo</a:t>
            </a:r>
            <a:r>
              <a:rPr lang="sr-Latn-CS" sz="2800" dirty="0" smtClean="0"/>
              <a:t>č</a:t>
            </a:r>
            <a:r>
              <a:rPr lang="en-US" sz="2800" dirty="0" err="1" smtClean="0"/>
              <a:t>eni</a:t>
            </a:r>
            <a:r>
              <a:rPr lang="en-US" sz="2800" dirty="0" smtClean="0"/>
              <a:t> </a:t>
            </a:r>
            <a:r>
              <a:rPr lang="en-US" sz="2800" dirty="0" err="1" smtClean="0"/>
              <a:t>sa</a:t>
            </a:r>
            <a:r>
              <a:rPr lang="en-US" sz="2800" dirty="0" smtClean="0"/>
              <a:t> </a:t>
            </a:r>
            <a:r>
              <a:rPr lang="en-US" sz="2800" dirty="0" err="1" smtClean="0"/>
              <a:t>neodre</a:t>
            </a:r>
            <a:r>
              <a:rPr lang="sr-Latn-RS" sz="2800" dirty="0" smtClean="0"/>
              <a:t>đ</a:t>
            </a:r>
            <a:r>
              <a:rPr lang="en-US" sz="2800" dirty="0" err="1" smtClean="0"/>
              <a:t>enim</a:t>
            </a:r>
            <a:r>
              <a:rPr lang="en-US" sz="2800" dirty="0" smtClean="0"/>
              <a:t> </a:t>
            </a:r>
            <a:r>
              <a:rPr lang="en-US" sz="2800" dirty="0" err="1" smtClean="0"/>
              <a:t>i</a:t>
            </a:r>
            <a:r>
              <a:rPr lang="en-US" sz="2800" dirty="0" smtClean="0"/>
              <a:t> </a:t>
            </a:r>
            <a:r>
              <a:rPr lang="en-US" sz="2800" dirty="0" err="1" smtClean="0"/>
              <a:t>nejasnim</a:t>
            </a:r>
            <a:r>
              <a:rPr lang="en-US" sz="2800" dirty="0" smtClean="0"/>
              <a:t> </a:t>
            </a:r>
            <a:r>
              <a:rPr lang="en-US" sz="2800" dirty="0" err="1" smtClean="0"/>
              <a:t>pojavama</a:t>
            </a:r>
            <a:r>
              <a:rPr lang="sr-Latn-RS" sz="2800" dirty="0" smtClean="0"/>
              <a:t>,</a:t>
            </a:r>
            <a:r>
              <a:rPr lang="en-US" sz="2800" dirty="0" smtClean="0"/>
              <a:t> </a:t>
            </a:r>
            <a:r>
              <a:rPr lang="en-US" sz="2800" dirty="0" err="1" smtClean="0"/>
              <a:t>ljudi</a:t>
            </a:r>
            <a:r>
              <a:rPr lang="en-US" sz="2800" dirty="0" smtClean="0"/>
              <a:t> </a:t>
            </a:r>
            <a:r>
              <a:rPr lang="en-US" sz="2800" dirty="0" err="1" smtClean="0"/>
              <a:t>imaju</a:t>
            </a:r>
            <a:r>
              <a:rPr lang="en-US" sz="2800" dirty="0" smtClean="0"/>
              <a:t> </a:t>
            </a:r>
            <a:r>
              <a:rPr lang="en-US" sz="2800" dirty="0" err="1" smtClean="0"/>
              <a:t>potrebu</a:t>
            </a:r>
            <a:r>
              <a:rPr lang="en-US" sz="2800" dirty="0" smtClean="0"/>
              <a:t> </a:t>
            </a:r>
            <a:r>
              <a:rPr lang="en-US" sz="2800" dirty="0" err="1" smtClean="0"/>
              <a:t>da</a:t>
            </a:r>
            <a:r>
              <a:rPr lang="en-US" sz="2800" dirty="0" smtClean="0"/>
              <a:t> </a:t>
            </a:r>
            <a:r>
              <a:rPr lang="sr-Latn-RS" sz="2800" dirty="0" smtClean="0"/>
              <a:t> </a:t>
            </a:r>
            <a:r>
              <a:rPr lang="sr-Latn-RS" sz="2800" b="1" i="1" dirty="0" smtClean="0"/>
              <a:t>prevaziđu neodređenost...</a:t>
            </a:r>
          </a:p>
          <a:p>
            <a:pPr>
              <a:buFont typeface="Wingdings" pitchFamily="2" charset="2"/>
              <a:buChar char="Ø"/>
            </a:pPr>
            <a:r>
              <a:rPr lang="sr-Latn-RS" sz="2800" dirty="0" smtClean="0"/>
              <a:t>to čine tako što  </a:t>
            </a:r>
            <a:r>
              <a:rPr lang="en-US" sz="2800" b="1" i="1" dirty="0" err="1" smtClean="0"/>
              <a:t>strukturi</a:t>
            </a:r>
            <a:r>
              <a:rPr lang="sr-Latn-CS" sz="2800" b="1" i="1" dirty="0" smtClean="0"/>
              <a:t>š</a:t>
            </a:r>
            <a:r>
              <a:rPr lang="en-US" sz="2800" b="1" i="1" dirty="0" smtClean="0"/>
              <a:t>u</a:t>
            </a:r>
            <a:r>
              <a:rPr lang="sr-Latn-RS" sz="2800" b="1" i="1" dirty="0" smtClean="0"/>
              <a:t> neodređeno</a:t>
            </a:r>
            <a:r>
              <a:rPr lang="sr-Latn-RS" sz="2800" i="1" dirty="0" smtClean="0"/>
              <a:t>, </a:t>
            </a:r>
            <a:r>
              <a:rPr lang="sr-Latn-RS" sz="2800" dirty="0" smtClean="0"/>
              <a:t>daju smisao </a:t>
            </a:r>
            <a:r>
              <a:rPr lang="en-US" sz="2800" dirty="0" smtClean="0"/>
              <a:t> </a:t>
            </a:r>
            <a:r>
              <a:rPr lang="sr-Latn-CS" sz="2800" dirty="0" smtClean="0"/>
              <a:t>onome što je </a:t>
            </a:r>
            <a:r>
              <a:rPr lang="en-US" sz="2800" dirty="0" err="1" smtClean="0"/>
              <a:t>nejasno</a:t>
            </a:r>
            <a:r>
              <a:rPr lang="sr-Latn-RS" sz="2800" dirty="0" smtClean="0"/>
              <a:t>...</a:t>
            </a:r>
            <a:endParaRPr lang="sr-Latn-CS" sz="2800" dirty="0" smtClean="0"/>
          </a:p>
          <a:p>
            <a:pPr>
              <a:buFont typeface="Wingdings" pitchFamily="2" charset="2"/>
              <a:buChar char="Ø"/>
            </a:pPr>
            <a:r>
              <a:rPr lang="sr-Latn-CS" sz="2800" dirty="0" smtClean="0"/>
              <a:t>osmišljavajući  neodređenost  ljudi se oslanjaju na </a:t>
            </a:r>
            <a:r>
              <a:rPr lang="sr-Latn-CS" sz="2800" b="1" i="1" dirty="0" smtClean="0"/>
              <a:t>dominantne sklonosti </a:t>
            </a:r>
            <a:r>
              <a:rPr lang="sr-Latn-CS" sz="2800" dirty="0" smtClean="0"/>
              <a:t>svoje ličnosti…</a:t>
            </a:r>
          </a:p>
          <a:p>
            <a:pPr>
              <a:buFont typeface="Wingdings" pitchFamily="2" charset="2"/>
              <a:buChar char="Ø"/>
            </a:pPr>
            <a:r>
              <a:rPr lang="sr-Latn-RS" sz="2800" dirty="0" smtClean="0"/>
              <a:t>u</a:t>
            </a:r>
            <a:r>
              <a:rPr lang="en-US" sz="2800" dirty="0" smtClean="0"/>
              <a:t> </a:t>
            </a:r>
            <a:r>
              <a:rPr lang="en-US" sz="2800" dirty="0" err="1" smtClean="0"/>
              <a:t>skladu</a:t>
            </a:r>
            <a:r>
              <a:rPr lang="en-US" sz="2800" dirty="0" smtClean="0"/>
              <a:t> sa </a:t>
            </a:r>
            <a:r>
              <a:rPr lang="en-US" sz="2800" dirty="0" err="1" smtClean="0"/>
              <a:t>svojim</a:t>
            </a:r>
            <a:r>
              <a:rPr lang="en-US" sz="2800" dirty="0" smtClean="0"/>
              <a:t> </a:t>
            </a:r>
            <a:r>
              <a:rPr lang="en-US" sz="2800" dirty="0" err="1" smtClean="0"/>
              <a:t>potrebama</a:t>
            </a:r>
            <a:r>
              <a:rPr lang="en-US" sz="2800" dirty="0" smtClean="0"/>
              <a:t>, </a:t>
            </a:r>
            <a:r>
              <a:rPr lang="en-US" sz="2800" dirty="0" err="1" smtClean="0"/>
              <a:t>motivima</a:t>
            </a:r>
            <a:r>
              <a:rPr lang="en-US" sz="2800" dirty="0" smtClean="0"/>
              <a:t>, </a:t>
            </a:r>
            <a:r>
              <a:rPr lang="en-US" sz="2800" dirty="0" err="1" smtClean="0"/>
              <a:t>konfliktima</a:t>
            </a:r>
            <a:r>
              <a:rPr lang="en-US" sz="2800" dirty="0" smtClean="0"/>
              <a:t> i </a:t>
            </a:r>
            <a:r>
              <a:rPr lang="en-US" sz="2800" dirty="0" err="1" smtClean="0"/>
              <a:t>specifi</a:t>
            </a:r>
            <a:r>
              <a:rPr lang="sr-Latn-RS" sz="2800" dirty="0" smtClean="0"/>
              <a:t>č</a:t>
            </a:r>
            <a:r>
              <a:rPr lang="en-US" sz="2800" dirty="0" err="1" smtClean="0"/>
              <a:t>nim</a:t>
            </a:r>
            <a:r>
              <a:rPr lang="sr-Latn-RS" sz="2800" dirty="0" smtClean="0"/>
              <a:t> perceptivnim setom                                                                                     (Groth-Marant, 1990)</a:t>
            </a:r>
            <a:endParaRPr lang="sr-Latn-CS" sz="2800" dirty="0" smtClean="0"/>
          </a:p>
          <a:p>
            <a:endParaRPr lang="en-US" sz="2800" dirty="0" smtClean="0"/>
          </a:p>
          <a:p>
            <a:pPr algn="ctr"/>
            <a:r>
              <a:rPr lang="sr-Latn-CS" sz="2800" b="1" i="1" dirty="0" smtClean="0"/>
              <a:t>Čovek daje stimulusu svoj sopstveni lik!</a:t>
            </a:r>
          </a:p>
          <a:p>
            <a:pPr>
              <a:buNone/>
            </a:pPr>
            <a:endParaRPr lang="sr-Latn-CS" sz="2800" i="1" dirty="0" smtClean="0"/>
          </a:p>
          <a:p>
            <a:endParaRPr lang="sr-Latn-CS" sz="2800" i="1" dirty="0" smtClean="0"/>
          </a:p>
          <a:p>
            <a:endParaRPr lang="sr-Latn-CS" sz="2800" i="1" dirty="0" smtClean="0"/>
          </a:p>
          <a:p>
            <a:endParaRPr lang="sr-Latn-CS" sz="2800" i="1" dirty="0" smtClean="0"/>
          </a:p>
          <a:p>
            <a:endParaRPr lang="sr-Latn-CS" sz="2800" i="1" dirty="0" smtClean="0"/>
          </a:p>
          <a:p>
            <a:endParaRPr lang="en-US" dirty="0"/>
          </a:p>
        </p:txBody>
      </p:sp>
      <p:sp>
        <p:nvSpPr>
          <p:cNvPr id="3" name="Title 2"/>
          <p:cNvSpPr>
            <a:spLocks noGrp="1"/>
          </p:cNvSpPr>
          <p:nvPr>
            <p:ph type="title"/>
          </p:nvPr>
        </p:nvSpPr>
        <p:spPr>
          <a:xfrm>
            <a:off x="679268" y="586173"/>
            <a:ext cx="10672355" cy="767008"/>
          </a:xfrm>
        </p:spPr>
        <p:txBody>
          <a:bodyPr>
            <a:normAutofit/>
          </a:bodyPr>
          <a:lstStyle/>
          <a:p>
            <a:pPr algn="ctr"/>
            <a:r>
              <a:rPr lang="sr-Latn-CS" sz="3200" dirty="0" smtClean="0">
                <a:effectLst/>
              </a:rPr>
              <a:t>      </a:t>
            </a:r>
            <a:r>
              <a:rPr lang="sr-Latn-CS" sz="3600" dirty="0" smtClean="0">
                <a:effectLst/>
              </a:rPr>
              <a:t>Frankova p</a:t>
            </a:r>
            <a:r>
              <a:rPr lang="en-US" sz="3600" dirty="0" err="1" smtClean="0">
                <a:effectLst/>
              </a:rPr>
              <a:t>rojektivna</a:t>
            </a:r>
            <a:r>
              <a:rPr lang="en-US" sz="3600" dirty="0" smtClean="0">
                <a:effectLst/>
              </a:rPr>
              <a:t> </a:t>
            </a:r>
            <a:r>
              <a:rPr lang="en-US" sz="3600" dirty="0" err="1" smtClean="0">
                <a:effectLst/>
              </a:rPr>
              <a:t>hipoteza</a:t>
            </a:r>
            <a:r>
              <a:rPr lang="sr-Latn-RS" sz="3600" dirty="0" smtClean="0">
                <a:effectLst/>
              </a:rPr>
              <a:t> (193</a:t>
            </a:r>
            <a:r>
              <a:rPr lang="sr-Latn-RS" sz="3600" dirty="0" smtClean="0"/>
              <a:t>6</a:t>
            </a:r>
            <a:r>
              <a:rPr lang="sr-Latn-RS" sz="3600" dirty="0" smtClean="0">
                <a:effectLst/>
              </a:rPr>
              <a:t>)</a:t>
            </a:r>
            <a:endParaRPr lang="en-US" sz="3600" dirty="0">
              <a:effectLst/>
            </a:endParaRPr>
          </a:p>
        </p:txBody>
      </p:sp>
    </p:spTree>
    <p:extLst>
      <p:ext uri="{BB962C8B-B14F-4D97-AF65-F5344CB8AC3E}">
        <p14:creationId xmlns:p14="http://schemas.microsoft.com/office/powerpoint/2010/main" val="4241633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514" y="1920240"/>
            <a:ext cx="11103429" cy="4389120"/>
          </a:xfrm>
        </p:spPr>
        <p:txBody>
          <a:bodyPr>
            <a:normAutofit/>
          </a:bodyPr>
          <a:lstStyle/>
          <a:p>
            <a:pPr>
              <a:buFont typeface="Wingdings" pitchFamily="2" charset="2"/>
              <a:buChar char="Ø"/>
              <a:defRPr/>
            </a:pPr>
            <a:r>
              <a:rPr lang="sr-Latn-CS" sz="2400" b="1" dirty="0" smtClean="0"/>
              <a:t>Testovna projekcija </a:t>
            </a:r>
            <a:r>
              <a:rPr lang="sr-Latn-CS" sz="2400" dirty="0" smtClean="0"/>
              <a:t>– </a:t>
            </a:r>
            <a:r>
              <a:rPr lang="sr-Latn-CS" sz="2400" b="1" i="1" dirty="0" smtClean="0"/>
              <a:t>sistematska greška</a:t>
            </a:r>
            <a:r>
              <a:rPr lang="sr-Latn-CS" sz="2400" dirty="0" smtClean="0"/>
              <a:t> u ocenjivanju realnosti i međuljudskih relacija, to je </a:t>
            </a:r>
            <a:r>
              <a:rPr lang="sr-Latn-CS" sz="2400" b="1" i="1" dirty="0" smtClean="0"/>
              <a:t>apercepcija, tj. perceptivna distorzija </a:t>
            </a:r>
            <a:r>
              <a:rPr lang="sr-Latn-CS" sz="2400" dirty="0" smtClean="0"/>
              <a:t> (“iskrivljenje”)</a:t>
            </a:r>
            <a:endParaRPr lang="sr-Latn-CS" sz="2400" b="1" i="1" dirty="0" smtClean="0"/>
          </a:p>
          <a:p>
            <a:pPr>
              <a:buFont typeface="Wingdings" pitchFamily="2" charset="2"/>
              <a:buChar char="Ø"/>
              <a:defRPr/>
            </a:pPr>
            <a:r>
              <a:rPr lang="sr-Latn-CS" sz="2400" dirty="0" smtClean="0"/>
              <a:t>Marej je bio protiv izjednačavanja testovne i odbrambene projekcije:</a:t>
            </a:r>
          </a:p>
          <a:p>
            <a:pPr>
              <a:buFont typeface="Wingdings" pitchFamily="2" charset="2"/>
              <a:buChar char="Ø"/>
              <a:defRPr/>
            </a:pPr>
            <a:r>
              <a:rPr lang="sr-Latn-RS" sz="2400" dirty="0" smtClean="0"/>
              <a:t>K</a:t>
            </a:r>
            <a:r>
              <a:rPr lang="en-US" sz="2400" dirty="0" smtClean="0"/>
              <a:t>o</a:t>
            </a:r>
            <a:r>
              <a:rPr lang="sr-Latn-RS" sz="2400" dirty="0" smtClean="0"/>
              <a:t>d</a:t>
            </a:r>
            <a:r>
              <a:rPr lang="sr-Latn-RS" sz="2400" b="1" i="1" dirty="0" smtClean="0"/>
              <a:t> o</a:t>
            </a:r>
            <a:r>
              <a:rPr lang="en-US" sz="2400" b="1" i="1" dirty="0" err="1" smtClean="0"/>
              <a:t>dbramben</a:t>
            </a:r>
            <a:r>
              <a:rPr lang="sr-Latn-RS" sz="2400" b="1" i="1" dirty="0" smtClean="0"/>
              <a:t>e</a:t>
            </a:r>
            <a:r>
              <a:rPr lang="sr-Latn-CS" sz="2400" b="1" i="1" dirty="0" smtClean="0"/>
              <a:t>  projekcije: </a:t>
            </a:r>
            <a:r>
              <a:rPr lang="sr-Latn-CS" sz="2400" i="1" dirty="0" smtClean="0"/>
              <a:t> </a:t>
            </a:r>
            <a:r>
              <a:rPr lang="sr-Latn-CS" sz="2400" dirty="0" smtClean="0"/>
              <a:t>postoji  </a:t>
            </a:r>
            <a:r>
              <a:rPr lang="sr-Latn-CS" sz="2400" b="1" i="1" dirty="0" smtClean="0"/>
              <a:t>duboka uverenost</a:t>
            </a:r>
            <a:r>
              <a:rPr lang="en-US" sz="2400" b="1" i="1" dirty="0" smtClean="0"/>
              <a:t> </a:t>
            </a:r>
            <a:r>
              <a:rPr lang="sr-Latn-CS" sz="2400" b="1" i="1" dirty="0" smtClean="0"/>
              <a:t> </a:t>
            </a:r>
            <a:r>
              <a:rPr lang="sr-Latn-CS" sz="2400" dirty="0" smtClean="0"/>
              <a:t>u realnost i istinitost projektovanog  sadržaja;   tzv. “gubitak distance”, neshvatanje uslovnosti (test) situacije  </a:t>
            </a:r>
          </a:p>
          <a:p>
            <a:pPr>
              <a:buFont typeface="Wingdings" pitchFamily="2" charset="2"/>
              <a:buChar char="Ø"/>
              <a:defRPr/>
            </a:pPr>
            <a:r>
              <a:rPr lang="sr-Latn-RS" sz="2400" dirty="0" smtClean="0"/>
              <a:t>K</a:t>
            </a:r>
            <a:r>
              <a:rPr lang="en-US" sz="2400" dirty="0" smtClean="0"/>
              <a:t>o</a:t>
            </a:r>
            <a:r>
              <a:rPr lang="sr-Latn-RS" sz="2400" dirty="0" smtClean="0"/>
              <a:t>d</a:t>
            </a:r>
            <a:r>
              <a:rPr lang="sr-Latn-RS" sz="2400" b="1" i="1" dirty="0" smtClean="0"/>
              <a:t> t</a:t>
            </a:r>
            <a:r>
              <a:rPr lang="en-US" sz="2400" b="1" i="1" dirty="0" err="1" smtClean="0"/>
              <a:t>estovn</a:t>
            </a:r>
            <a:r>
              <a:rPr lang="sr-Latn-RS" sz="2400" b="1" i="1" dirty="0" smtClean="0"/>
              <a:t>e</a:t>
            </a:r>
            <a:r>
              <a:rPr lang="en-US" sz="2400" i="1" dirty="0" smtClean="0"/>
              <a:t> </a:t>
            </a:r>
            <a:r>
              <a:rPr lang="en-US" sz="2400" b="1" i="1" dirty="0" err="1" smtClean="0"/>
              <a:t>projekcij</a:t>
            </a:r>
            <a:r>
              <a:rPr lang="sr-Latn-RS" sz="2400" b="1" i="1" dirty="0" smtClean="0"/>
              <a:t>e</a:t>
            </a:r>
            <a:r>
              <a:rPr lang="sr-Latn-CS" sz="2400" dirty="0" smtClean="0"/>
              <a:t>:  postoji </a:t>
            </a:r>
            <a:r>
              <a:rPr lang="sr-Latn-CS" sz="2400" b="1" i="1" dirty="0" smtClean="0"/>
              <a:t>uslovnost iskaza</a:t>
            </a:r>
            <a:r>
              <a:rPr lang="sr-Latn-CS" sz="2400" dirty="0" smtClean="0"/>
              <a:t>, odnosno  svesnost o subjektivnosti svedočenja (prožeta osećanjem improvizacije i/ili  uvidom)</a:t>
            </a:r>
          </a:p>
          <a:p>
            <a:pPr>
              <a:defRPr/>
            </a:pPr>
            <a:endParaRPr lang="en-US" sz="2400" dirty="0" smtClean="0"/>
          </a:p>
          <a:p>
            <a:pPr>
              <a:buNone/>
              <a:defRPr/>
            </a:pPr>
            <a:endParaRPr lang="en-US" sz="2400" dirty="0" smtClean="0"/>
          </a:p>
        </p:txBody>
      </p:sp>
      <p:sp>
        <p:nvSpPr>
          <p:cNvPr id="3" name="Title 2"/>
          <p:cNvSpPr>
            <a:spLocks noGrp="1"/>
          </p:cNvSpPr>
          <p:nvPr>
            <p:ph type="title"/>
          </p:nvPr>
        </p:nvSpPr>
        <p:spPr>
          <a:xfrm>
            <a:off x="661851" y="390952"/>
            <a:ext cx="10972800" cy="864096"/>
          </a:xfrm>
        </p:spPr>
        <p:txBody>
          <a:bodyPr>
            <a:normAutofit/>
          </a:bodyPr>
          <a:lstStyle/>
          <a:p>
            <a:pPr algn="ctr"/>
            <a:r>
              <a:rPr lang="en-US" sz="3600" dirty="0" smtClean="0">
                <a:effectLst/>
              </a:rPr>
              <a:t>Murray</a:t>
            </a:r>
            <a:r>
              <a:rPr lang="sr-Latn-CS" sz="3600" dirty="0" smtClean="0">
                <a:effectLst/>
              </a:rPr>
              <a:t>-ev model projekcije (1937)</a:t>
            </a:r>
            <a:r>
              <a:rPr lang="en-US" sz="3600" dirty="0" smtClean="0">
                <a:effectLst/>
              </a:rPr>
              <a:t> </a:t>
            </a:r>
            <a:endParaRPr lang="en-US" sz="3600" dirty="0">
              <a:effectLst/>
            </a:endParaRPr>
          </a:p>
        </p:txBody>
      </p:sp>
    </p:spTree>
    <p:extLst>
      <p:ext uri="{BB962C8B-B14F-4D97-AF65-F5344CB8AC3E}">
        <p14:creationId xmlns:p14="http://schemas.microsoft.com/office/powerpoint/2010/main" val="698725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938529"/>
            <a:ext cx="11591461" cy="4206239"/>
          </a:xfrm>
        </p:spPr>
        <p:txBody>
          <a:bodyPr>
            <a:normAutofit/>
          </a:bodyPr>
          <a:lstStyle/>
          <a:p>
            <a:pPr>
              <a:lnSpc>
                <a:spcPct val="90000"/>
              </a:lnSpc>
            </a:pPr>
            <a:r>
              <a:rPr lang="sr-Latn-CS" sz="2400" dirty="0" smtClean="0"/>
              <a:t>Razlikovati </a:t>
            </a:r>
            <a:r>
              <a:rPr lang="sr-Latn-CS" sz="2400" b="1" i="1" dirty="0" smtClean="0"/>
              <a:t>ekspresiju  od  projekcije: </a:t>
            </a:r>
          </a:p>
          <a:p>
            <a:pPr>
              <a:lnSpc>
                <a:spcPct val="90000"/>
              </a:lnSpc>
              <a:buFont typeface="Wingdings" pitchFamily="2" charset="2"/>
              <a:buChar char="Ø"/>
            </a:pPr>
            <a:r>
              <a:rPr lang="sr-Latn-CS" sz="2400" b="1" dirty="0" smtClean="0"/>
              <a:t>Adaptivno ponašanje</a:t>
            </a:r>
            <a:r>
              <a:rPr lang="sr-Latn-CS" sz="2400" dirty="0" smtClean="0"/>
              <a:t> je </a:t>
            </a:r>
            <a:r>
              <a:rPr lang="sr-Latn-CS" sz="2400" b="1" i="1" dirty="0" smtClean="0"/>
              <a:t>prilagođavanje</a:t>
            </a:r>
            <a:r>
              <a:rPr lang="sr-Latn-CS" sz="2400" dirty="0" smtClean="0"/>
              <a:t>: promenljivo, vezano za neki cilj, zadatak i motiv; određjeno je potrebama trenutka, izazvano je, usmereno je na rešavanje ciljeva u stvarnosti </a:t>
            </a:r>
          </a:p>
          <a:p>
            <a:pPr eaLnBrk="1" hangingPunct="1">
              <a:lnSpc>
                <a:spcPct val="90000"/>
              </a:lnSpc>
              <a:buFont typeface="Wingdings" pitchFamily="2" charset="2"/>
              <a:buChar char="Ø"/>
            </a:pPr>
            <a:r>
              <a:rPr lang="sr-Latn-CS" sz="2400" b="1" dirty="0" smtClean="0"/>
              <a:t>Ekspresivno ponašanje</a:t>
            </a:r>
            <a:r>
              <a:rPr lang="sr-Latn-CS" sz="2400" dirty="0" smtClean="0"/>
              <a:t> je </a:t>
            </a:r>
            <a:r>
              <a:rPr lang="sr-Latn-CS" sz="2400" b="1" i="1" dirty="0" smtClean="0"/>
              <a:t>izražavanje</a:t>
            </a:r>
            <a:r>
              <a:rPr lang="sr-Latn-CS" sz="2400" i="1" dirty="0" smtClean="0"/>
              <a:t>: </a:t>
            </a:r>
            <a:r>
              <a:rPr lang="sr-Latn-CS" sz="2400" dirty="0" smtClean="0"/>
              <a:t>modelovano trajnom i dubljom strukturom ličnosti, javlja se spontano i relativno je nepromenljivo, nema svrhu</a:t>
            </a:r>
          </a:p>
          <a:p>
            <a:pPr>
              <a:lnSpc>
                <a:spcPct val="90000"/>
              </a:lnSpc>
              <a:buFont typeface="Wingdings" pitchFamily="2" charset="2"/>
              <a:buChar char="Ø"/>
            </a:pPr>
            <a:r>
              <a:rPr lang="sr-Latn-CS" sz="2400" b="1" i="1" dirty="0" smtClean="0"/>
              <a:t>Ekspresivno ponašanje može, a ne mora biti i projektivno</a:t>
            </a:r>
            <a:r>
              <a:rPr lang="sr-Latn-CS" sz="2400" dirty="0" smtClean="0"/>
              <a:t>, (individualni stil ličnosti, npr. umetničko delo je ekspresivno</a:t>
            </a:r>
            <a:r>
              <a:rPr lang="en-US" sz="2400" dirty="0" smtClean="0"/>
              <a:t>,</a:t>
            </a:r>
            <a:r>
              <a:rPr lang="sr-Latn-CS" sz="2400" dirty="0" smtClean="0"/>
              <a:t> ali ne nužno i projektivno)</a:t>
            </a:r>
          </a:p>
          <a:p>
            <a:pPr>
              <a:lnSpc>
                <a:spcPct val="90000"/>
              </a:lnSpc>
              <a:buFont typeface="Wingdings" pitchFamily="2" charset="2"/>
              <a:buChar char="Ø"/>
            </a:pPr>
            <a:r>
              <a:rPr lang="sr-Latn-CS" sz="2400" b="1" i="1" dirty="0" smtClean="0"/>
              <a:t>Ponašanja relevantna za analizu ličnosti  su</a:t>
            </a:r>
            <a:r>
              <a:rPr lang="en-US" sz="2400" b="1" i="1" dirty="0" smtClean="0"/>
              <a:t> i</a:t>
            </a:r>
            <a:r>
              <a:rPr lang="sr-Latn-CS" sz="2400" b="1" i="1" dirty="0" smtClean="0"/>
              <a:t>  </a:t>
            </a:r>
            <a:r>
              <a:rPr lang="sr-Latn-CS" sz="2400" b="1" i="1" dirty="0" smtClean="0"/>
              <a:t>adaptivna </a:t>
            </a:r>
            <a:r>
              <a:rPr lang="sr-Latn-CS" sz="2400" b="1" i="1" dirty="0" smtClean="0"/>
              <a:t>i naročito </a:t>
            </a:r>
            <a:r>
              <a:rPr lang="sr-Latn-CS" sz="2400" b="1" i="1" dirty="0" smtClean="0"/>
              <a:t>eksresivna, </a:t>
            </a:r>
            <a:r>
              <a:rPr lang="sr-Latn-CS" sz="2400" b="1" i="1" dirty="0" smtClean="0"/>
              <a:t>kada odražavaju specifičnost ličnosti pojedinca</a:t>
            </a:r>
            <a:endParaRPr lang="sr-Latn-CS" sz="2400" b="1" dirty="0" smtClean="0"/>
          </a:p>
        </p:txBody>
      </p:sp>
      <p:sp>
        <p:nvSpPr>
          <p:cNvPr id="10242" name="Rectangle 2"/>
          <p:cNvSpPr>
            <a:spLocks noGrp="1" noChangeArrowheads="1"/>
          </p:cNvSpPr>
          <p:nvPr>
            <p:ph type="title"/>
          </p:nvPr>
        </p:nvSpPr>
        <p:spPr>
          <a:xfrm>
            <a:off x="621323" y="890356"/>
            <a:ext cx="10972800" cy="792088"/>
          </a:xfrm>
        </p:spPr>
        <p:txBody>
          <a:bodyPr>
            <a:normAutofit fontScale="90000"/>
          </a:bodyPr>
          <a:lstStyle/>
          <a:p>
            <a:pPr algn="ctr" eaLnBrk="1" hangingPunct="1">
              <a:defRPr/>
            </a:pPr>
            <a:r>
              <a:rPr lang="sr-Latn-CS" sz="4000" b="1" dirty="0" smtClean="0">
                <a:latin typeface="+mn-lt"/>
              </a:rPr>
              <a:t/>
            </a:r>
            <a:br>
              <a:rPr lang="sr-Latn-CS" sz="4000" b="1" dirty="0" smtClean="0">
                <a:latin typeface="+mn-lt"/>
              </a:rPr>
            </a:br>
            <a:r>
              <a:rPr lang="sr-Latn-CS" sz="4000" b="1" dirty="0" smtClean="0">
                <a:effectLst/>
                <a:latin typeface="+mn-lt"/>
              </a:rPr>
              <a:t> </a:t>
            </a:r>
            <a:r>
              <a:rPr lang="sr-Latn-CS" sz="4000" dirty="0" smtClean="0">
                <a:effectLst/>
              </a:rPr>
              <a:t>Allport-ov model projekcije</a:t>
            </a:r>
            <a:endParaRPr lang="en-US" sz="4000" b="1" dirty="0" smtClean="0">
              <a:effectLst/>
              <a:latin typeface="+mn-lt"/>
            </a:endParaRPr>
          </a:p>
        </p:txBody>
      </p:sp>
    </p:spTree>
    <p:extLst>
      <p:ext uri="{BB962C8B-B14F-4D97-AF65-F5344CB8AC3E}">
        <p14:creationId xmlns:p14="http://schemas.microsoft.com/office/powerpoint/2010/main" val="2060168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1803</TotalTime>
  <Words>2266</Words>
  <Application>Microsoft Office PowerPoint</Application>
  <PresentationFormat>Custom</PresentationFormat>
  <Paragraphs>216</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Retrospect</vt:lpstr>
      <vt:lpstr>PROJEKTIVNE TEHNIKE</vt:lpstr>
      <vt:lpstr>Projektivne  metode</vt:lpstr>
      <vt:lpstr> Faktori razvoja projektivnih tehnika </vt:lpstr>
      <vt:lpstr>Teorijski okvir projektivnog metoda</vt:lpstr>
      <vt:lpstr>  Zajedničke karakteristike  projektivnih testova</vt:lpstr>
      <vt:lpstr>Teorije projektivnog ponašanja: Frojd</vt:lpstr>
      <vt:lpstr>      Frankova projektivna hipoteza (1936)</vt:lpstr>
      <vt:lpstr>Murray-ev model projekcije (1937) </vt:lpstr>
      <vt:lpstr>  Allport-ov model projekcije</vt:lpstr>
      <vt:lpstr>  Proces projekcije na testovima</vt:lpstr>
      <vt:lpstr>   Uslovi za projektovanje na testovima </vt:lpstr>
      <vt:lpstr>Validnost projektivnih tehnika</vt:lpstr>
      <vt:lpstr>  Zašto još uvek koristimo  projektivne testove?</vt:lpstr>
      <vt:lpstr>Projektivni testovi u psihodijagnostici</vt:lpstr>
      <vt:lpstr>Hipoteza o slojevima (level hypothesis): </vt:lpstr>
      <vt:lpstr>  Rang strukturisanosti testova u bateriji</vt:lpstr>
      <vt:lpstr>Rezime projektivnih metoda</vt:lpstr>
      <vt:lpstr>Test tematske apercepcije - TAT</vt:lpstr>
      <vt:lpstr>TAT - karakteristike</vt:lpstr>
      <vt:lpstr>Kriterijumi dobrog tematskog stimulusa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Murray-ev model projekcije na TAT</vt:lpstr>
      <vt:lpstr>Teorijske pretpostavke TAT</vt:lpstr>
      <vt:lpstr>TAT-interpretacija</vt:lpstr>
      <vt:lpstr>TAT-validnost</vt:lpstr>
      <vt:lpstr>  Rorschach tehnika (test, metod)</vt:lpstr>
      <vt:lpstr>Roršahova  tehnika: eksperiment iz percepcije</vt:lpstr>
      <vt:lpstr>Kratak opis Roršah testa</vt:lpstr>
      <vt:lpstr>Roršah interpretativni metod</vt:lpstr>
      <vt:lpstr>Posle Roršaha: novi sistemi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RORŠAHOV TEST SA MRLJAMA</dc:title>
  <dc:creator>Windows User</dc:creator>
  <cp:lastModifiedBy>Windows User</cp:lastModifiedBy>
  <cp:revision>101</cp:revision>
  <dcterms:created xsi:type="dcterms:W3CDTF">2019-05-02T12:47:42Z</dcterms:created>
  <dcterms:modified xsi:type="dcterms:W3CDTF">2022-05-04T11:51:36Z</dcterms:modified>
</cp:coreProperties>
</file>