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4" r:id="rId3"/>
    <p:sldId id="257" r:id="rId4"/>
    <p:sldId id="282" r:id="rId5"/>
    <p:sldId id="281" r:id="rId6"/>
    <p:sldId id="261" r:id="rId7"/>
    <p:sldId id="259" r:id="rId8"/>
    <p:sldId id="284" r:id="rId9"/>
    <p:sldId id="286" r:id="rId10"/>
    <p:sldId id="272" r:id="rId11"/>
    <p:sldId id="265" r:id="rId12"/>
    <p:sldId id="285" r:id="rId13"/>
    <p:sldId id="294" r:id="rId14"/>
    <p:sldId id="258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mic Sans MS" panose="030F0702030302020204" pitchFamily="66" charset="0"/>
      <p:regular r:id="rId21"/>
      <p:bold r:id="rId22"/>
      <p:italic r:id="rId23"/>
      <p:boldItalic r:id="rId24"/>
    </p:embeddedFont>
    <p:embeddedFont>
      <p:font typeface="MS PGothic" panose="020B0600070205080204" pitchFamily="34" charset="-128"/>
      <p:regular r:id="rId25"/>
    </p:embeddedFont>
    <p:embeddedFont>
      <p:font typeface="Walter Turncoat" panose="020B0604020202020204" charset="0"/>
      <p:regular r:id="rId26"/>
    </p:embeddedFont>
    <p:embeddedFont>
      <p:font typeface="Nunito" panose="020B0604020202020204" charset="0"/>
      <p:regular r:id="rId27"/>
      <p:bold r:id="rId28"/>
      <p:italic r:id="rId29"/>
      <p:boldItalic r:id="rId30"/>
    </p:embeddedFont>
    <p:embeddedFont>
      <p:font typeface="Montserrat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FB9461-E5AC-47F8-8AA6-5BF79E793501}">
  <a:tblStyle styleId="{9DFB9461-E5AC-47F8-8AA6-5BF79E7935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E96B3EC-8770-4C4F-981F-48A8244F383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b2f7c811ed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b2f7c811ed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6" name="Google Shape;1346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b2f7c811ed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b2f7c811ed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b2f7c811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b2f7c811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b2f7c811e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b2f7c811e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b2f7c811e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b2f7c811e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66608" y="152400"/>
            <a:ext cx="597861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323325" y="793100"/>
            <a:ext cx="4497300" cy="35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408764" y="2591125"/>
            <a:ext cx="1690607" cy="2184456"/>
            <a:chOff x="7408764" y="2591125"/>
            <a:chExt cx="1690607" cy="2184456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7995213" y="4383200"/>
              <a:ext cx="593753" cy="392380"/>
              <a:chOff x="7995213" y="4383200"/>
              <a:chExt cx="593753" cy="392380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7995213" y="4383200"/>
                <a:ext cx="131637" cy="39238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5" name="Google Shape;15;p2"/>
              <p:cNvSpPr/>
              <p:nvPr/>
            </p:nvSpPr>
            <p:spPr>
              <a:xfrm flipH="1">
                <a:off x="8457328" y="4383200"/>
                <a:ext cx="131637" cy="39238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16" name="Google Shape;16;p2"/>
            <p:cNvSpPr/>
            <p:nvPr/>
          </p:nvSpPr>
          <p:spPr>
            <a:xfrm rot="1286208">
              <a:off x="8683842" y="4116954"/>
              <a:ext cx="383408" cy="248348"/>
            </a:xfrm>
            <a:custGeom>
              <a:avLst/>
              <a:gdLst/>
              <a:ahLst/>
              <a:cxnLst/>
              <a:rect l="l" t="t" r="r" b="b"/>
              <a:pathLst>
                <a:path w="25146" h="16288" extrusionOk="0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" name="Google Shape;17;p2"/>
            <p:cNvSpPr/>
            <p:nvPr/>
          </p:nvSpPr>
          <p:spPr>
            <a:xfrm rot="7382472">
              <a:off x="7425676" y="4045949"/>
              <a:ext cx="383364" cy="248319"/>
            </a:xfrm>
            <a:custGeom>
              <a:avLst/>
              <a:gdLst/>
              <a:ahLst/>
              <a:cxnLst/>
              <a:rect l="l" t="t" r="r" b="b"/>
              <a:pathLst>
                <a:path w="25146" h="16288" extrusionOk="0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8" name="Google Shape;18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16146" y="2591125"/>
              <a:ext cx="1151884" cy="1884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2"/>
            <p:cNvSpPr/>
            <p:nvPr/>
          </p:nvSpPr>
          <p:spPr>
            <a:xfrm>
              <a:off x="8291550" y="3767976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02284" y="3780499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rot="2699884">
              <a:off x="7991638" y="3650470"/>
              <a:ext cx="524796" cy="584716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2" name="Google Shape;22;p2"/>
          <p:cNvGrpSpPr/>
          <p:nvPr/>
        </p:nvGrpSpPr>
        <p:grpSpPr>
          <a:xfrm>
            <a:off x="174105" y="3016343"/>
            <a:ext cx="1561058" cy="1763848"/>
            <a:chOff x="174105" y="3016343"/>
            <a:chExt cx="1561058" cy="1763848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878674" y="4387822"/>
              <a:ext cx="477532" cy="392369"/>
              <a:chOff x="3019540" y="1608452"/>
              <a:chExt cx="440488" cy="361931"/>
            </a:xfrm>
          </p:grpSpPr>
          <p:sp>
            <p:nvSpPr>
              <p:cNvPr id="24" name="Google Shape;24;p2"/>
              <p:cNvSpPr/>
              <p:nvPr/>
            </p:nvSpPr>
            <p:spPr>
              <a:xfrm flipH="1">
                <a:off x="3338602" y="1608452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5" name="Google Shape;25;p2"/>
              <p:cNvSpPr/>
              <p:nvPr/>
            </p:nvSpPr>
            <p:spPr>
              <a:xfrm flipH="1">
                <a:off x="3019540" y="1608452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26" name="Google Shape;26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327482" y="3016343"/>
              <a:ext cx="1407681" cy="1459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27;p2"/>
            <p:cNvSpPr/>
            <p:nvPr/>
          </p:nvSpPr>
          <p:spPr>
            <a:xfrm rot="-10145659">
              <a:off x="200227" y="3936639"/>
              <a:ext cx="271074" cy="302024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" name="Google Shape;28;p2"/>
            <p:cNvSpPr/>
            <p:nvPr/>
          </p:nvSpPr>
          <p:spPr>
            <a:xfrm flipH="1">
              <a:off x="1077809" y="3443397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1394530" y="3418598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24513" y="275719"/>
            <a:ext cx="4757423" cy="455196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1821650" y="1014450"/>
            <a:ext cx="3672000" cy="311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➜"/>
              <a:defRPr i="1">
                <a:solidFill>
                  <a:schemeClr val="dk1"/>
                </a:solidFill>
              </a:defRPr>
            </a:lvl1pPr>
            <a:lvl2pPr marL="914400" lvl="1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2pPr>
            <a:lvl3pPr marL="1371600" lvl="2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3pPr>
            <a:lvl4pPr marL="1828800" lvl="3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4pPr>
            <a:lvl5pPr marL="2286000" lvl="4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5pPr>
            <a:lvl6pPr marL="2743200" lvl="5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 i="1">
                <a:solidFill>
                  <a:schemeClr val="dk1"/>
                </a:solidFill>
              </a:defRPr>
            </a:lvl6pPr>
            <a:lvl7pPr marL="3200400" lvl="6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i="1">
                <a:solidFill>
                  <a:schemeClr val="dk1"/>
                </a:solidFill>
              </a:defRPr>
            </a:lvl7pPr>
            <a:lvl8pPr marL="3657600" lvl="7" indent="-38100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i="1">
                <a:solidFill>
                  <a:schemeClr val="dk1"/>
                </a:solidFill>
              </a:defRPr>
            </a:lvl8pPr>
            <a:lvl9pPr marL="4114800" lvl="8" indent="-381000" algn="ctr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Char char="■"/>
              <a:defRPr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/>
          <p:nvPr/>
        </p:nvSpPr>
        <p:spPr>
          <a:xfrm>
            <a:off x="2679000" y="2757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“</a:t>
            </a:r>
            <a:endParaRPr sz="9600">
              <a:solidFill>
                <a:schemeClr val="dk1"/>
              </a:solidFill>
              <a:latin typeface="Walter Turncoat"/>
              <a:ea typeface="Walter Turncoat"/>
              <a:cs typeface="Walter Turncoat"/>
              <a:sym typeface="Walter Turncoat"/>
            </a:endParaRPr>
          </a:p>
        </p:txBody>
      </p:sp>
      <p:sp>
        <p:nvSpPr>
          <p:cNvPr id="56" name="Google Shape;56;p4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4"/>
          <p:cNvGrpSpPr/>
          <p:nvPr/>
        </p:nvGrpSpPr>
        <p:grpSpPr>
          <a:xfrm>
            <a:off x="6077345" y="2421525"/>
            <a:ext cx="1652587" cy="2191979"/>
            <a:chOff x="6077345" y="2421525"/>
            <a:chExt cx="1652587" cy="2191979"/>
          </a:xfrm>
        </p:grpSpPr>
        <p:sp>
          <p:nvSpPr>
            <p:cNvPr id="58" name="Google Shape;58;p4"/>
            <p:cNvSpPr/>
            <p:nvPr/>
          </p:nvSpPr>
          <p:spPr>
            <a:xfrm rot="-9402089">
              <a:off x="6110823" y="3129898"/>
              <a:ext cx="383368" cy="248322"/>
            </a:xfrm>
            <a:custGeom>
              <a:avLst/>
              <a:gdLst/>
              <a:ahLst/>
              <a:cxnLst/>
              <a:rect l="l" t="t" r="r" b="b"/>
              <a:pathLst>
                <a:path w="25146" h="16288" extrusionOk="0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59" name="Google Shape;59;p4"/>
            <p:cNvGrpSpPr/>
            <p:nvPr/>
          </p:nvGrpSpPr>
          <p:grpSpPr>
            <a:xfrm flipH="1">
              <a:off x="6683849" y="4221134"/>
              <a:ext cx="477532" cy="392369"/>
              <a:chOff x="4104022" y="1595273"/>
              <a:chExt cx="440488" cy="361931"/>
            </a:xfrm>
          </p:grpSpPr>
          <p:sp>
            <p:nvSpPr>
              <p:cNvPr id="60" name="Google Shape;60;p4"/>
              <p:cNvSpPr/>
              <p:nvPr/>
            </p:nvSpPr>
            <p:spPr>
              <a:xfrm flipH="1">
                <a:off x="4423085" y="1595273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1" name="Google Shape;61;p4"/>
              <p:cNvSpPr/>
              <p:nvPr/>
            </p:nvSpPr>
            <p:spPr>
              <a:xfrm flipH="1">
                <a:off x="4104022" y="1595273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62" name="Google Shape;62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346671" y="2421525"/>
              <a:ext cx="1151884" cy="1884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4"/>
            <p:cNvSpPr/>
            <p:nvPr/>
          </p:nvSpPr>
          <p:spPr>
            <a:xfrm rot="10145659" flipH="1">
              <a:off x="7432735" y="3653264"/>
              <a:ext cx="271074" cy="302024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4" name="Google Shape;64;p4"/>
            <p:cNvSpPr/>
            <p:nvPr/>
          </p:nvSpPr>
          <p:spPr>
            <a:xfrm>
              <a:off x="6833395" y="3388622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6534799" y="3363823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5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5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" name="Google Shape;71;p5"/>
          <p:cNvGrpSpPr/>
          <p:nvPr/>
        </p:nvGrpSpPr>
        <p:grpSpPr>
          <a:xfrm>
            <a:off x="7351600" y="2783674"/>
            <a:ext cx="1613838" cy="1779823"/>
            <a:chOff x="7351600" y="2783674"/>
            <a:chExt cx="1613838" cy="1779823"/>
          </a:xfrm>
        </p:grpSpPr>
        <p:grpSp>
          <p:nvGrpSpPr>
            <p:cNvPr id="72" name="Google Shape;72;p5"/>
            <p:cNvGrpSpPr/>
            <p:nvPr/>
          </p:nvGrpSpPr>
          <p:grpSpPr>
            <a:xfrm flipH="1">
              <a:off x="7859537" y="4171128"/>
              <a:ext cx="477532" cy="392369"/>
              <a:chOff x="3019540" y="1549146"/>
              <a:chExt cx="440488" cy="361931"/>
            </a:xfrm>
          </p:grpSpPr>
          <p:sp>
            <p:nvSpPr>
              <p:cNvPr id="73" name="Google Shape;73;p5"/>
              <p:cNvSpPr/>
              <p:nvPr/>
            </p:nvSpPr>
            <p:spPr>
              <a:xfrm flipH="1">
                <a:off x="3338602" y="1549146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74" name="Google Shape;74;p5"/>
              <p:cNvSpPr/>
              <p:nvPr/>
            </p:nvSpPr>
            <p:spPr>
              <a:xfrm flipH="1">
                <a:off x="3019540" y="1549146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75" name="Google Shape;75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51600" y="2783674"/>
              <a:ext cx="1457782" cy="14839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5"/>
            <p:cNvSpPr/>
            <p:nvPr/>
          </p:nvSpPr>
          <p:spPr>
            <a:xfrm rot="10145659" flipH="1">
              <a:off x="8668242" y="3860439"/>
              <a:ext cx="271074" cy="302024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" name="Google Shape;77;p5"/>
            <p:cNvSpPr/>
            <p:nvPr/>
          </p:nvSpPr>
          <p:spPr>
            <a:xfrm>
              <a:off x="8068901" y="3595797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770305" y="3570998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93063" y="885825"/>
            <a:ext cx="3603500" cy="373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147438" y="1314450"/>
            <a:ext cx="3603500" cy="353855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6"/>
          <p:cNvSpPr txBox="1">
            <a:spLocks noGrp="1"/>
          </p:cNvSpPr>
          <p:nvPr>
            <p:ph type="title"/>
          </p:nvPr>
        </p:nvSpPr>
        <p:spPr>
          <a:xfrm>
            <a:off x="1488450" y="24307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"/>
          <p:cNvSpPr txBox="1">
            <a:spLocks noGrp="1"/>
          </p:cNvSpPr>
          <p:nvPr>
            <p:ph type="body" idx="1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2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5" name="Google Shape;85;p6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6" name="Google Shape;86;p6"/>
          <p:cNvGrpSpPr/>
          <p:nvPr/>
        </p:nvGrpSpPr>
        <p:grpSpPr>
          <a:xfrm>
            <a:off x="7863411" y="2967400"/>
            <a:ext cx="1420590" cy="1275975"/>
            <a:chOff x="7863411" y="2967400"/>
            <a:chExt cx="1420590" cy="1275975"/>
          </a:xfrm>
        </p:grpSpPr>
        <p:grpSp>
          <p:nvGrpSpPr>
            <p:cNvPr id="87" name="Google Shape;87;p6"/>
            <p:cNvGrpSpPr/>
            <p:nvPr/>
          </p:nvGrpSpPr>
          <p:grpSpPr>
            <a:xfrm>
              <a:off x="8277250" y="3881444"/>
              <a:ext cx="440488" cy="361931"/>
              <a:chOff x="8277250" y="3881444"/>
              <a:chExt cx="440488" cy="36193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8277250" y="3881444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89" name="Google Shape;89;p6"/>
              <p:cNvSpPr/>
              <p:nvPr/>
            </p:nvSpPr>
            <p:spPr>
              <a:xfrm>
                <a:off x="8596313" y="3881444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90" name="Google Shape;90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63411" y="2967400"/>
              <a:ext cx="1420590" cy="9824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6"/>
            <p:cNvSpPr/>
            <p:nvPr/>
          </p:nvSpPr>
          <p:spPr>
            <a:xfrm>
              <a:off x="8535376" y="3335872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8236780" y="3311073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6"/>
          <p:cNvGrpSpPr/>
          <p:nvPr/>
        </p:nvGrpSpPr>
        <p:grpSpPr>
          <a:xfrm>
            <a:off x="-207150" y="2962110"/>
            <a:ext cx="1286833" cy="1586084"/>
            <a:chOff x="-207150" y="2962110"/>
            <a:chExt cx="1286833" cy="1586084"/>
          </a:xfrm>
        </p:grpSpPr>
        <p:grpSp>
          <p:nvGrpSpPr>
            <p:cNvPr id="94" name="Google Shape;94;p6"/>
            <p:cNvGrpSpPr/>
            <p:nvPr/>
          </p:nvGrpSpPr>
          <p:grpSpPr>
            <a:xfrm>
              <a:off x="120475" y="4186263"/>
              <a:ext cx="547675" cy="361931"/>
              <a:chOff x="120475" y="4186263"/>
              <a:chExt cx="547675" cy="361931"/>
            </a:xfrm>
          </p:grpSpPr>
          <p:sp>
            <p:nvSpPr>
              <p:cNvPr id="95" name="Google Shape;95;p6"/>
              <p:cNvSpPr/>
              <p:nvPr/>
            </p:nvSpPr>
            <p:spPr>
              <a:xfrm>
                <a:off x="120475" y="4186263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6" name="Google Shape;96;p6"/>
              <p:cNvSpPr/>
              <p:nvPr/>
            </p:nvSpPr>
            <p:spPr>
              <a:xfrm flipH="1">
                <a:off x="546725" y="4186263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97" name="Google Shape;97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207150" y="2962110"/>
              <a:ext cx="1286833" cy="1305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6"/>
            <p:cNvSpPr/>
            <p:nvPr/>
          </p:nvSpPr>
          <p:spPr>
            <a:xfrm rot="10576116">
              <a:off x="213730" y="3649426"/>
              <a:ext cx="145541" cy="14604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 rot="10598995">
              <a:off x="532326" y="3669443"/>
              <a:ext cx="127326" cy="132204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 rot="2878168">
              <a:off x="140003" y="3477827"/>
              <a:ext cx="592515" cy="660127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7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7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2"/>
          </p:nvPr>
        </p:nvSpPr>
        <p:spPr>
          <a:xfrm>
            <a:off x="2671075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7"/>
          <p:cNvSpPr txBox="1">
            <a:spLocks noGrp="1"/>
          </p:cNvSpPr>
          <p:nvPr>
            <p:ph type="body" idx="3"/>
          </p:nvPr>
        </p:nvSpPr>
        <p:spPr>
          <a:xfrm>
            <a:off x="4794026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grpSp>
        <p:nvGrpSpPr>
          <p:cNvPr id="108" name="Google Shape;108;p7"/>
          <p:cNvGrpSpPr/>
          <p:nvPr/>
        </p:nvGrpSpPr>
        <p:grpSpPr>
          <a:xfrm>
            <a:off x="7403272" y="2876096"/>
            <a:ext cx="1631625" cy="1782785"/>
            <a:chOff x="7403272" y="2876096"/>
            <a:chExt cx="1631625" cy="1782785"/>
          </a:xfrm>
        </p:grpSpPr>
        <p:sp>
          <p:nvSpPr>
            <p:cNvPr id="109" name="Google Shape;109;p7"/>
            <p:cNvSpPr/>
            <p:nvPr/>
          </p:nvSpPr>
          <p:spPr>
            <a:xfrm rot="5652216" flipH="1">
              <a:off x="7426337" y="4025462"/>
              <a:ext cx="250048" cy="278597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0" name="Google Shape;110;p7"/>
            <p:cNvSpPr/>
            <p:nvPr/>
          </p:nvSpPr>
          <p:spPr>
            <a:xfrm rot="682371">
              <a:off x="8759823" y="3818276"/>
              <a:ext cx="250059" cy="278610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1" name="Google Shape;111;p7"/>
            <p:cNvSpPr/>
            <p:nvPr/>
          </p:nvSpPr>
          <p:spPr>
            <a:xfrm>
              <a:off x="7919513" y="4266500"/>
              <a:ext cx="131637" cy="392380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2" name="Google Shape;112;p7"/>
            <p:cNvSpPr/>
            <p:nvPr/>
          </p:nvSpPr>
          <p:spPr>
            <a:xfrm flipH="1">
              <a:off x="8381628" y="4266500"/>
              <a:ext cx="131637" cy="392380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13" name="Google Shape;113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5529" y="2876096"/>
              <a:ext cx="1541746" cy="1505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7"/>
            <p:cNvSpPr/>
            <p:nvPr/>
          </p:nvSpPr>
          <p:spPr>
            <a:xfrm rot="-372207">
              <a:off x="8259436" y="3705061"/>
              <a:ext cx="146088" cy="146598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 rot="-335960">
              <a:off x="7958498" y="3711971"/>
              <a:ext cx="127095" cy="131964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8101006" y="3969538"/>
              <a:ext cx="139200" cy="2073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8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1" name="Google Shape;121;p8"/>
          <p:cNvGrpSpPr/>
          <p:nvPr/>
        </p:nvGrpSpPr>
        <p:grpSpPr>
          <a:xfrm>
            <a:off x="7445525" y="3242253"/>
            <a:ext cx="1588153" cy="1365478"/>
            <a:chOff x="7445525" y="3242253"/>
            <a:chExt cx="1588153" cy="1365478"/>
          </a:xfrm>
        </p:grpSpPr>
        <p:sp>
          <p:nvSpPr>
            <p:cNvPr id="122" name="Google Shape;122;p8"/>
            <p:cNvSpPr/>
            <p:nvPr/>
          </p:nvSpPr>
          <p:spPr>
            <a:xfrm rot="-5872103">
              <a:off x="8672932" y="4104027"/>
              <a:ext cx="250054" cy="278604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123" name="Google Shape;123;p8"/>
            <p:cNvGrpSpPr/>
            <p:nvPr/>
          </p:nvGrpSpPr>
          <p:grpSpPr>
            <a:xfrm>
              <a:off x="7865288" y="4245800"/>
              <a:ext cx="440488" cy="361931"/>
              <a:chOff x="7865288" y="4245800"/>
              <a:chExt cx="440488" cy="361931"/>
            </a:xfrm>
          </p:grpSpPr>
          <p:sp>
            <p:nvSpPr>
              <p:cNvPr id="124" name="Google Shape;124;p8"/>
              <p:cNvSpPr/>
              <p:nvPr/>
            </p:nvSpPr>
            <p:spPr>
              <a:xfrm>
                <a:off x="7865288" y="4245800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5" name="Google Shape;125;p8"/>
              <p:cNvSpPr/>
              <p:nvPr/>
            </p:nvSpPr>
            <p:spPr>
              <a:xfrm>
                <a:off x="8184350" y="4245800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126" name="Google Shape;126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5525" y="3242253"/>
              <a:ext cx="1588153" cy="10983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8"/>
            <p:cNvSpPr/>
            <p:nvPr/>
          </p:nvSpPr>
          <p:spPr>
            <a:xfrm>
              <a:off x="8118901" y="3800197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7820305" y="3775398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8"/>
            <p:cNvSpPr/>
            <p:nvPr/>
          </p:nvSpPr>
          <p:spPr>
            <a:xfrm rot="-1604051">
              <a:off x="8055619" y="3998073"/>
              <a:ext cx="123815" cy="80218"/>
            </a:xfrm>
            <a:custGeom>
              <a:avLst/>
              <a:gdLst/>
              <a:ahLst/>
              <a:cxnLst/>
              <a:rect l="l" t="t" r="r" b="b"/>
              <a:pathLst>
                <a:path w="25146" h="16288" extrusionOk="0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30" name="Google Shape;130;p8"/>
            <p:cNvSpPr/>
            <p:nvPr/>
          </p:nvSpPr>
          <p:spPr>
            <a:xfrm>
              <a:off x="7606243" y="4075800"/>
              <a:ext cx="383500" cy="87900"/>
            </a:xfrm>
            <a:custGeom>
              <a:avLst/>
              <a:gdLst/>
              <a:ahLst/>
              <a:cxnLst/>
              <a:rect l="l" t="t" r="r" b="b"/>
              <a:pathLst>
                <a:path w="15340" h="3516" extrusionOk="0">
                  <a:moveTo>
                    <a:pt x="142" y="0"/>
                  </a:moveTo>
                  <a:cubicBezTo>
                    <a:pt x="-1459" y="4812"/>
                    <a:pt x="11754" y="4305"/>
                    <a:pt x="15340" y="719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0" name="Google Shape;160;p11"/>
          <p:cNvGrpSpPr/>
          <p:nvPr/>
        </p:nvGrpSpPr>
        <p:grpSpPr>
          <a:xfrm>
            <a:off x="329788" y="4081200"/>
            <a:ext cx="8484419" cy="1041759"/>
            <a:chOff x="329788" y="4081200"/>
            <a:chExt cx="8484419" cy="1041759"/>
          </a:xfrm>
        </p:grpSpPr>
        <p:sp>
          <p:nvSpPr>
            <p:cNvPr id="161" name="Google Shape;161;p11"/>
            <p:cNvSpPr/>
            <p:nvPr/>
          </p:nvSpPr>
          <p:spPr>
            <a:xfrm flipH="1">
              <a:off x="2483177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2" name="Google Shape;162;p11"/>
            <p:cNvSpPr/>
            <p:nvPr/>
          </p:nvSpPr>
          <p:spPr>
            <a:xfrm flipH="1">
              <a:off x="2290603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3" name="Google Shape;163;p11"/>
            <p:cNvSpPr/>
            <p:nvPr/>
          </p:nvSpPr>
          <p:spPr>
            <a:xfrm>
              <a:off x="501300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4" name="Google Shape;164;p11"/>
            <p:cNvSpPr/>
            <p:nvPr/>
          </p:nvSpPr>
          <p:spPr>
            <a:xfrm flipH="1">
              <a:off x="758564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5" name="Google Shape;165;p11"/>
            <p:cNvSpPr/>
            <p:nvPr/>
          </p:nvSpPr>
          <p:spPr>
            <a:xfrm>
              <a:off x="1274015" y="4925729"/>
              <a:ext cx="168163" cy="181080"/>
            </a:xfrm>
            <a:custGeom>
              <a:avLst/>
              <a:gdLst/>
              <a:ahLst/>
              <a:cxnLst/>
              <a:rect l="l" t="t" r="r" b="b"/>
              <a:pathLst>
                <a:path w="11144" h="12002" extrusionOk="0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6" name="Google Shape;166;p11"/>
            <p:cNvSpPr/>
            <p:nvPr/>
          </p:nvSpPr>
          <p:spPr>
            <a:xfrm>
              <a:off x="1517285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7" name="Google Shape;167;p11"/>
            <p:cNvSpPr/>
            <p:nvPr/>
          </p:nvSpPr>
          <p:spPr>
            <a:xfrm>
              <a:off x="3194293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8" name="Google Shape;168;p11"/>
            <p:cNvSpPr/>
            <p:nvPr/>
          </p:nvSpPr>
          <p:spPr>
            <a:xfrm>
              <a:off x="3346693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9" name="Google Shape;169;p11"/>
            <p:cNvSpPr/>
            <p:nvPr/>
          </p:nvSpPr>
          <p:spPr>
            <a:xfrm>
              <a:off x="4121250" y="4918525"/>
              <a:ext cx="242250" cy="122750"/>
            </a:xfrm>
            <a:custGeom>
              <a:avLst/>
              <a:gdLst/>
              <a:ahLst/>
              <a:cxnLst/>
              <a:rect l="l" t="t" r="r" b="b"/>
              <a:pathLst>
                <a:path w="9690" h="4910" extrusionOk="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0" name="Google Shape;170;p11"/>
            <p:cNvSpPr/>
            <p:nvPr/>
          </p:nvSpPr>
          <p:spPr>
            <a:xfrm flipH="1">
              <a:off x="3948593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1" name="Google Shape;171;p11"/>
            <p:cNvSpPr/>
            <p:nvPr/>
          </p:nvSpPr>
          <p:spPr>
            <a:xfrm>
              <a:off x="8284998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2" name="Google Shape;172;p11"/>
            <p:cNvSpPr/>
            <p:nvPr/>
          </p:nvSpPr>
          <p:spPr>
            <a:xfrm>
              <a:off x="4958397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3" name="Google Shape;173;p11"/>
            <p:cNvSpPr/>
            <p:nvPr/>
          </p:nvSpPr>
          <p:spPr>
            <a:xfrm flipH="1">
              <a:off x="5893602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4" name="Google Shape;174;p11"/>
            <p:cNvSpPr/>
            <p:nvPr/>
          </p:nvSpPr>
          <p:spPr>
            <a:xfrm flipH="1">
              <a:off x="5701028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5" name="Google Shape;175;p11"/>
            <p:cNvSpPr/>
            <p:nvPr/>
          </p:nvSpPr>
          <p:spPr>
            <a:xfrm>
              <a:off x="4779100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6" name="Google Shape;176;p11"/>
            <p:cNvSpPr/>
            <p:nvPr/>
          </p:nvSpPr>
          <p:spPr>
            <a:xfrm flipH="1">
              <a:off x="8479339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7" name="Google Shape;177;p11"/>
            <p:cNvSpPr/>
            <p:nvPr/>
          </p:nvSpPr>
          <p:spPr>
            <a:xfrm>
              <a:off x="6413178" y="4925729"/>
              <a:ext cx="168163" cy="181080"/>
            </a:xfrm>
            <a:custGeom>
              <a:avLst/>
              <a:gdLst/>
              <a:ahLst/>
              <a:cxnLst/>
              <a:rect l="l" t="t" r="r" b="b"/>
              <a:pathLst>
                <a:path w="11144" h="12002" extrusionOk="0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8" name="Google Shape;178;p11"/>
            <p:cNvSpPr/>
            <p:nvPr/>
          </p:nvSpPr>
          <p:spPr>
            <a:xfrm>
              <a:off x="6656447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9" name="Google Shape;179;p11"/>
            <p:cNvSpPr/>
            <p:nvPr/>
          </p:nvSpPr>
          <p:spPr>
            <a:xfrm rot="-772385" flipH="1">
              <a:off x="7297125" y="4931449"/>
              <a:ext cx="242258" cy="122754"/>
            </a:xfrm>
            <a:custGeom>
              <a:avLst/>
              <a:gdLst/>
              <a:ahLst/>
              <a:cxnLst/>
              <a:rect l="l" t="t" r="r" b="b"/>
              <a:pathLst>
                <a:path w="9690" h="4910" extrusionOk="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0" name="Google Shape;180;p11"/>
            <p:cNvSpPr/>
            <p:nvPr/>
          </p:nvSpPr>
          <p:spPr>
            <a:xfrm>
              <a:off x="7637737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81" name="Google Shape;181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5568301" y="40812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115641" y="40812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88383" y="4278497"/>
              <a:ext cx="653153" cy="67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61275" y="4278497"/>
              <a:ext cx="667508" cy="67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2924212" y="42569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300672" y="42569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1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077315" y="44459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1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29788" y="44459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1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550488" y="4276104"/>
              <a:ext cx="667508" cy="6794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1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213935" y="4276104"/>
              <a:ext cx="741676" cy="679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1"/>
            <p:cNvSpPr/>
            <p:nvPr/>
          </p:nvSpPr>
          <p:spPr>
            <a:xfrm>
              <a:off x="4896942" y="4662673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4755021" y="4650887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8426917" y="4646004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8284996" y="4634218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1583030" y="4529911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1441108" y="4518125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1"/>
            <p:cNvSpPr/>
            <p:nvPr/>
          </p:nvSpPr>
          <p:spPr>
            <a:xfrm flipH="1">
              <a:off x="5767046" y="4577317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 flipH="1">
              <a:off x="5918283" y="4565531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 flipH="1">
              <a:off x="3228777" y="4602367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 flipH="1">
              <a:off x="3380014" y="4590581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 rot="-311666">
              <a:off x="4096754" y="4630462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 rot="-392198">
              <a:off x="3942938" y="4634457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 rot="-311666">
              <a:off x="6638372" y="4644749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 rot="-392198">
              <a:off x="6484557" y="4648745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1"/>
            <p:cNvSpPr/>
            <p:nvPr/>
          </p:nvSpPr>
          <p:spPr>
            <a:xfrm rot="-311666">
              <a:off x="7699854" y="4645862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1"/>
            <p:cNvSpPr/>
            <p:nvPr/>
          </p:nvSpPr>
          <p:spPr>
            <a:xfrm rot="-392198">
              <a:off x="7546038" y="4649857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 rot="-311666">
              <a:off x="2463316" y="4605762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1"/>
            <p:cNvSpPr/>
            <p:nvPr/>
          </p:nvSpPr>
          <p:spPr>
            <a:xfrm rot="-392198">
              <a:off x="2309500" y="4609757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1"/>
            <p:cNvSpPr/>
            <p:nvPr/>
          </p:nvSpPr>
          <p:spPr>
            <a:xfrm rot="-311666">
              <a:off x="747579" y="4675687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1"/>
            <p:cNvSpPr/>
            <p:nvPr/>
          </p:nvSpPr>
          <p:spPr>
            <a:xfrm rot="-392198">
              <a:off x="593763" y="4679682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1"/>
            <p:cNvSpPr/>
            <p:nvPr/>
          </p:nvSpPr>
          <p:spPr>
            <a:xfrm rot="1498374">
              <a:off x="4099383" y="4682386"/>
              <a:ext cx="123962" cy="138116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2" name="Google Shape;212;p11"/>
            <p:cNvSpPr/>
            <p:nvPr/>
          </p:nvSpPr>
          <p:spPr>
            <a:xfrm rot="2700242">
              <a:off x="579912" y="4640102"/>
              <a:ext cx="251162" cy="279858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3" name="Google Shape;213;p11"/>
            <p:cNvSpPr/>
            <p:nvPr/>
          </p:nvSpPr>
          <p:spPr>
            <a:xfrm>
              <a:off x="2328621" y="4644669"/>
              <a:ext cx="170700" cy="170700"/>
            </a:xfrm>
            <a:prstGeom prst="pie">
              <a:avLst>
                <a:gd name="adj1" fmla="val 0"/>
                <a:gd name="adj2" fmla="val 1085293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>
              <a:off x="6533530" y="4690100"/>
              <a:ext cx="122700" cy="122700"/>
            </a:xfrm>
            <a:prstGeom prst="pie">
              <a:avLst>
                <a:gd name="adj1" fmla="val 0"/>
                <a:gd name="adj2" fmla="val 1085293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1"/>
            <p:cNvSpPr/>
            <p:nvPr/>
          </p:nvSpPr>
          <p:spPr>
            <a:xfrm>
              <a:off x="7620925" y="4750629"/>
              <a:ext cx="75900" cy="1056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USTOM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  <p:sldLayoutId id="2147483658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 txBox="1">
            <a:spLocks noGrp="1"/>
          </p:cNvSpPr>
          <p:nvPr>
            <p:ph type="ctrTitle"/>
          </p:nvPr>
        </p:nvSpPr>
        <p:spPr>
          <a:xfrm>
            <a:off x="2323325" y="793100"/>
            <a:ext cx="4497300" cy="35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Profesionalna selekcija</a:t>
            </a:r>
            <a:br>
              <a:rPr lang="sr-Latn-RS" dirty="0" smtClean="0"/>
            </a:b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sz="2800" dirty="0" smtClean="0">
                <a:solidFill>
                  <a:srgbClr val="FFFF00"/>
                </a:solidFill>
              </a:rPr>
              <a:t>iz ugla praktičara</a:t>
            </a:r>
            <a:endParaRPr sz="2800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2949" y="4253948"/>
            <a:ext cx="1778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>
                <a:solidFill>
                  <a:schemeClr val="tx1"/>
                </a:solidFill>
              </a:rPr>
              <a:t>Snežana Milutinović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Psihološko merenje</a:t>
            </a:r>
            <a:endParaRPr dirty="0"/>
          </a:p>
        </p:txBody>
      </p:sp>
      <p:sp>
        <p:nvSpPr>
          <p:cNvPr id="364" name="Google Shape;364;p29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1921200" cy="14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sr-Latn-RS" b="1" dirty="0" smtClean="0"/>
              <a:t>K</a:t>
            </a:r>
            <a:r>
              <a:rPr lang="en-US" b="1" dirty="0" err="1" smtClean="0"/>
              <a:t>ognitivn</a:t>
            </a:r>
            <a:r>
              <a:rPr lang="sr-Latn-RS" b="1" dirty="0" smtClean="0"/>
              <a:t>e </a:t>
            </a:r>
            <a:r>
              <a:rPr lang="en-US" b="1" dirty="0" err="1" smtClean="0"/>
              <a:t>sposobnosti</a:t>
            </a:r>
            <a:r>
              <a:rPr lang="en-US" b="1" dirty="0" smtClean="0"/>
              <a:t> </a:t>
            </a:r>
            <a:endParaRPr lang="sr-Latn-RS" b="1" dirty="0" smtClean="0"/>
          </a:p>
          <a:p>
            <a:pPr marL="0" lvl="0" indent="0">
              <a:buNone/>
            </a:pPr>
            <a:r>
              <a:rPr lang="sr-Latn-RS" sz="1200" dirty="0" smtClean="0"/>
              <a:t>Najčešći testovi opštih sposobnosti (verbalni i neverbalni), ali i testovi pažnje i koncentracije</a:t>
            </a:r>
            <a:r>
              <a:rPr lang="en" sz="1200" dirty="0" smtClean="0"/>
              <a:t>.</a:t>
            </a:r>
            <a:endParaRPr sz="1200" dirty="0"/>
          </a:p>
        </p:txBody>
      </p:sp>
      <p:sp>
        <p:nvSpPr>
          <p:cNvPr id="365" name="Google Shape;365;p29"/>
          <p:cNvSpPr txBox="1">
            <a:spLocks noGrp="1"/>
          </p:cNvSpPr>
          <p:nvPr>
            <p:ph type="body" idx="2"/>
          </p:nvPr>
        </p:nvSpPr>
        <p:spPr>
          <a:xfrm>
            <a:off x="2671075" y="1271600"/>
            <a:ext cx="1921200" cy="14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Vizuo - motorne sposobnosti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sr-Latn-RS" sz="1200" dirty="0"/>
              <a:t>z</a:t>
            </a:r>
            <a:r>
              <a:rPr lang="sr-Latn-RS" sz="1200" dirty="0" smtClean="0"/>
              <a:t>a rad na manuelnim poslovima (napr. WIENA za prof. </a:t>
            </a:r>
            <a:r>
              <a:rPr lang="sr-Latn-RS" sz="1200" dirty="0"/>
              <a:t>v</a:t>
            </a:r>
            <a:r>
              <a:rPr lang="sr-Latn-RS" sz="1200" dirty="0" smtClean="0"/>
              <a:t>ozače) i za pos</a:t>
            </a:r>
            <a:r>
              <a:rPr lang="en-US" sz="1200" dirty="0" smtClean="0"/>
              <a:t>l</a:t>
            </a:r>
            <a:r>
              <a:rPr lang="sr-Latn-RS" sz="1200" dirty="0" smtClean="0"/>
              <a:t>ove sa nošenjem oružja</a:t>
            </a:r>
            <a:endParaRPr sz="1200" dirty="0"/>
          </a:p>
        </p:txBody>
      </p:sp>
      <p:sp>
        <p:nvSpPr>
          <p:cNvPr id="366" name="Google Shape;366;p29"/>
          <p:cNvSpPr txBox="1">
            <a:spLocks noGrp="1"/>
          </p:cNvSpPr>
          <p:nvPr>
            <p:ph type="body" idx="3"/>
          </p:nvPr>
        </p:nvSpPr>
        <p:spPr>
          <a:xfrm>
            <a:off x="4794025" y="1271600"/>
            <a:ext cx="1921200" cy="14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dirty="0" smtClean="0"/>
              <a:t>Osobine ličnosti</a:t>
            </a:r>
            <a:endParaRPr b="1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r-Latn-RS" sz="1200" dirty="0" smtClean="0"/>
              <a:t>Sa fokusom na osobine koje pretpostavljaju efikasnost u poslu (napr. </a:t>
            </a:r>
            <a:r>
              <a:rPr lang="sr-Latn-RS" sz="1200" dirty="0"/>
              <a:t>k</a:t>
            </a:r>
            <a:r>
              <a:rPr lang="sr-Latn-RS" sz="1200" dirty="0" smtClean="0"/>
              <a:t>od programera nas preterano ne zanima ekstraverzija)</a:t>
            </a:r>
            <a:endParaRPr sz="1200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200" dirty="0"/>
          </a:p>
        </p:txBody>
      </p:sp>
      <p:sp>
        <p:nvSpPr>
          <p:cNvPr id="367" name="Google Shape;367;p29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68" name="Google Shape;368;p29"/>
          <p:cNvSpPr txBox="1">
            <a:spLocks noGrp="1"/>
          </p:cNvSpPr>
          <p:nvPr>
            <p:ph type="body" idx="1"/>
          </p:nvPr>
        </p:nvSpPr>
        <p:spPr>
          <a:xfrm>
            <a:off x="548125" y="3024200"/>
            <a:ext cx="1921200" cy="14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7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Timske uloge i stilovi rukovođenja</a:t>
            </a:r>
            <a:endParaRPr sz="17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sr-Latn-RS" sz="1200" dirty="0" smtClean="0"/>
              <a:t>Odnos prema drugima, kooperativnost, doživljaj autoriteta, sklonost konfliktima i dr.</a:t>
            </a:r>
            <a:endParaRPr sz="1200" dirty="0"/>
          </a:p>
        </p:txBody>
      </p:sp>
      <p:sp>
        <p:nvSpPr>
          <p:cNvPr id="369" name="Google Shape;369;p29"/>
          <p:cNvSpPr txBox="1">
            <a:spLocks noGrp="1"/>
          </p:cNvSpPr>
          <p:nvPr>
            <p:ph type="body" idx="2"/>
          </p:nvPr>
        </p:nvSpPr>
        <p:spPr>
          <a:xfrm>
            <a:off x="2671075" y="3024200"/>
            <a:ext cx="1921200" cy="14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dirty="0" smtClean="0"/>
              <a:t>Radni stilovi</a:t>
            </a:r>
            <a:endParaRPr b="1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sr-Latn-RS" sz="1200" dirty="0" smtClean="0"/>
              <a:t>Najčešće detektuju „budi savršen“, „budi jak“, „udovolji drugima“, „požuri“ i „trudi se“</a:t>
            </a:r>
            <a:endParaRPr sz="1200" dirty="0"/>
          </a:p>
        </p:txBody>
      </p:sp>
      <p:sp>
        <p:nvSpPr>
          <p:cNvPr id="370" name="Google Shape;370;p29"/>
          <p:cNvSpPr txBox="1">
            <a:spLocks noGrp="1"/>
          </p:cNvSpPr>
          <p:nvPr>
            <p:ph type="body" idx="3"/>
          </p:nvPr>
        </p:nvSpPr>
        <p:spPr>
          <a:xfrm>
            <a:off x="4794025" y="3024200"/>
            <a:ext cx="2163366" cy="14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VAŽNO!</a:t>
            </a:r>
            <a:endParaRPr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r-Latn-RS" sz="1000" dirty="0" smtClean="0"/>
              <a:t>Instrumenti koje koristite treba da budu </a:t>
            </a:r>
            <a:r>
              <a:rPr lang="sr-Latn-RS" sz="1000" b="1" dirty="0" smtClean="0"/>
              <a:t>standardizovani</a:t>
            </a:r>
            <a:r>
              <a:rPr lang="sr-Latn-RS" sz="1000" dirty="0" smtClean="0"/>
              <a:t> na našoj populaciji, te da zadovoljavaju kriterijume pouzdanosti, validnosti, diskriminativnosti i objektivnosti (odobreni od strane Instituta za psihologiju). Svako </a:t>
            </a:r>
            <a:r>
              <a:rPr lang="sr-Latn-RS" sz="1000" b="1" dirty="0" smtClean="0"/>
              <a:t>kopiranje</a:t>
            </a:r>
            <a:r>
              <a:rPr lang="sr-Latn-RS" sz="1000" dirty="0" smtClean="0"/>
              <a:t> instrumenata je zakonom </a:t>
            </a:r>
            <a:r>
              <a:rPr lang="sr-Latn-RS" sz="1000" b="1" dirty="0" smtClean="0"/>
              <a:t>zabranjeno.</a:t>
            </a:r>
            <a:endParaRPr sz="1000" b="1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2"/>
          <p:cNvSpPr txBox="1">
            <a:spLocks noGrp="1"/>
          </p:cNvSpPr>
          <p:nvPr>
            <p:ph type="title"/>
          </p:nvPr>
        </p:nvSpPr>
        <p:spPr>
          <a:xfrm>
            <a:off x="4063925" y="646438"/>
            <a:ext cx="2727600" cy="172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Veliki obim</a:t>
            </a:r>
            <a:br>
              <a:rPr lang="sr-Latn-RS" dirty="0" smtClean="0"/>
            </a:br>
            <a:r>
              <a:rPr lang="sr-Latn-RS" dirty="0" smtClean="0">
                <a:solidFill>
                  <a:schemeClr val="accent4"/>
                </a:solidFill>
              </a:rPr>
              <a:t>podataka</a:t>
            </a:r>
            <a:r>
              <a:rPr lang="en" dirty="0" smtClean="0">
                <a:solidFill>
                  <a:schemeClr val="accent4"/>
                </a:solidFill>
              </a:rPr>
              <a:t> </a:t>
            </a:r>
            <a:r>
              <a:rPr lang="sr-Latn-RS" dirty="0" smtClean="0"/>
              <a:t>integrisan...</a:t>
            </a:r>
            <a:endParaRPr dirty="0"/>
          </a:p>
        </p:txBody>
      </p:sp>
      <p:sp>
        <p:nvSpPr>
          <p:cNvPr id="291" name="Google Shape;291;p22"/>
          <p:cNvSpPr txBox="1">
            <a:spLocks noGrp="1"/>
          </p:cNvSpPr>
          <p:nvPr>
            <p:ph type="body" idx="1"/>
          </p:nvPr>
        </p:nvSpPr>
        <p:spPr>
          <a:xfrm>
            <a:off x="4063925" y="2452669"/>
            <a:ext cx="2727600" cy="191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sr-Latn-RS" sz="1400" dirty="0" smtClean="0"/>
              <a:t>...samo sa jednim </a:t>
            </a:r>
            <a:r>
              <a:rPr lang="sr-Latn-RS" sz="1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ciljem</a:t>
            </a:r>
            <a:r>
              <a:rPr lang="sr-Latn-RS" sz="1400" dirty="0" smtClean="0"/>
              <a:t> – da odgovori na pitanje koliko neka osoba </a:t>
            </a:r>
            <a:r>
              <a:rPr lang="sr-Latn-RS" sz="1400" dirty="0" smtClean="0">
                <a:solidFill>
                  <a:schemeClr val="accent2">
                    <a:lumMod val="75000"/>
                  </a:schemeClr>
                </a:solidFill>
              </a:rPr>
              <a:t>odgovara </a:t>
            </a:r>
            <a:r>
              <a:rPr lang="sr-Latn-RS" sz="1400" dirty="0" smtClean="0"/>
              <a:t>određenim zahtevima posla i karakteristikama organizacije.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sr-Latn-RS" sz="1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Sreća treba da je obostrana!</a:t>
            </a:r>
            <a:endParaRPr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92" name="Google Shape;292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50" y="1290931"/>
            <a:ext cx="3405300" cy="2550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3" name="Google Shape;293;p22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2"/>
          <p:cNvSpPr txBox="1">
            <a:spLocks noGrp="1"/>
          </p:cNvSpPr>
          <p:nvPr>
            <p:ph type="title" idx="4294967295"/>
          </p:nvPr>
        </p:nvSpPr>
        <p:spPr>
          <a:xfrm>
            <a:off x="262200" y="119268"/>
            <a:ext cx="8619600" cy="467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 dirty="0" smtClean="0"/>
              <a:t>IZVEŠTAJ U PROFESIONALNOJ SELEKCIJI</a:t>
            </a:r>
            <a:endParaRPr sz="1600" dirty="0"/>
          </a:p>
        </p:txBody>
      </p:sp>
      <p:sp>
        <p:nvSpPr>
          <p:cNvPr id="569" name="Google Shape;569;p42"/>
          <p:cNvSpPr txBox="1"/>
          <p:nvPr/>
        </p:nvSpPr>
        <p:spPr>
          <a:xfrm>
            <a:off x="1986120" y="844523"/>
            <a:ext cx="1723800" cy="12170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b="1" dirty="0" smtClean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Osnovni podaci</a:t>
            </a:r>
            <a:endParaRPr sz="12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endParaRPr lang="sr-Latn-RS" sz="1100" dirty="0" smtClean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sr-Latn-RS" sz="11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 kandidatu (starost, zanimanje, obrazovanje, ne/zaposleni...) </a:t>
            </a:r>
            <a:endParaRPr sz="1100" b="1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0" name="Google Shape;570;p42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unito"/>
                <a:ea typeface="Nunito"/>
                <a:cs typeface="Nunito"/>
                <a:sym typeface="Nunito"/>
              </a:rPr>
              <a:t>Opšti utisak</a:t>
            </a: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Kvalitet kontakta, poslovni maniri, neverbalni aspekt ponašanja, otvorenost za eksploraciju („oduvek sam želeo da upišem psihologiju“, „da li ću dobiti rezultate?“...</a:t>
            </a:r>
            <a:endParaRPr sz="10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1" name="Google Shape;571;p42"/>
          <p:cNvSpPr txBox="1"/>
          <p:nvPr/>
        </p:nvSpPr>
        <p:spPr>
          <a:xfrm>
            <a:off x="3710040" y="846169"/>
            <a:ext cx="1723800" cy="281015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Nunito"/>
                <a:ea typeface="Nunito"/>
                <a:cs typeface="Nunito"/>
                <a:sym typeface="Nunito"/>
              </a:rPr>
              <a:t>Kognitivne sposobnosti</a:t>
            </a:r>
            <a:endParaRPr sz="1200" b="1" dirty="0">
              <a:solidFill>
                <a:schemeClr val="accent2">
                  <a:lumMod val="40000"/>
                  <a:lumOff val="60000"/>
                </a:schemeClr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de se umesto IQ jedinica uglavnom navodi kategorija kandidata, uz opis kvaliteta rada (samostalnost i brzina u radu, razlike u postignuću na subtestovima, spontani komentari koji pomažu razumevanje kognitivnog stila). </a:t>
            </a: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U ovom segmentu se navode i rezultati vizuo-motornih sposobnosti.</a:t>
            </a:r>
            <a:endParaRPr sz="10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2" name="Google Shape;572;p42"/>
          <p:cNvSpPr txBox="1"/>
          <p:nvPr/>
        </p:nvSpPr>
        <p:spPr>
          <a:xfrm>
            <a:off x="7157699" y="851319"/>
            <a:ext cx="1723800" cy="128517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r-Latn-RS" sz="12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Nunito"/>
                <a:ea typeface="Nunito"/>
                <a:cs typeface="Nunito"/>
                <a:sym typeface="Nunito"/>
              </a:rPr>
              <a:t>„Profesionalni profil“</a:t>
            </a:r>
            <a:endParaRPr lang="sr-Latn-RS" sz="900" b="1" dirty="0">
              <a:solidFill>
                <a:schemeClr val="accent5">
                  <a:lumMod val="60000"/>
                  <a:lumOff val="40000"/>
                </a:schemeClr>
              </a:solidFill>
              <a:latin typeface="Nunito"/>
              <a:ea typeface="Nunito"/>
              <a:cs typeface="Nunito"/>
              <a:sym typeface="Nunito"/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Radni stil (upornost, istrajnost, pedantnost...), kvalitet motivacije (i razlozi za promenu posla),   menadžerski kapaciteti i/ili ponašanje u timu </a:t>
            </a:r>
            <a:endParaRPr lang="sr-Latn-RS" sz="10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3" name="Google Shape;573;p42"/>
          <p:cNvSpPr txBox="1"/>
          <p:nvPr/>
        </p:nvSpPr>
        <p:spPr>
          <a:xfrm>
            <a:off x="7157699" y="2130038"/>
            <a:ext cx="1723800" cy="15263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b="1" dirty="0" smtClean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Dodatni podaci</a:t>
            </a:r>
            <a:endParaRPr lang="sr-Latn-RS" sz="9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oje detektujemo projektivnim tehnikama, više kao dopunu svega prethodnog nego kao zaseban segment izveštaja</a:t>
            </a:r>
            <a:endParaRPr sz="10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4" name="Google Shape;574;p42"/>
          <p:cNvSpPr txBox="1"/>
          <p:nvPr/>
        </p:nvSpPr>
        <p:spPr>
          <a:xfrm>
            <a:off x="5433779" y="851327"/>
            <a:ext cx="1723800" cy="281015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r-Latn-RS" sz="12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Osobine ličnosti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koje su u proceni značajne za predviđanje buduće profesionalne efikasnosti, uz kratku operacionalnu definiciju njihovog značenja u 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izveštaju (napr. </a:t>
            </a: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ko je naglašena dimenzija negativna valenca, navode se i osobine koje čine ovu dimenziju: manipulativnost i negativna slika o sebi, ali i tipična ponašanja i kvalitet odlučivanja koje iz ovog rezultata proizilaze)</a:t>
            </a:r>
            <a:endParaRPr lang="sr-Latn-RS" sz="10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5" name="Google Shape;575;p42"/>
          <p:cNvSpPr txBox="1"/>
          <p:nvPr/>
        </p:nvSpPr>
        <p:spPr>
          <a:xfrm>
            <a:off x="262200" y="846169"/>
            <a:ext cx="1723800" cy="281015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Nunito"/>
                <a:ea typeface="Nunito"/>
                <a:cs typeface="Nunito"/>
                <a:sym typeface="Nunito"/>
              </a:rPr>
              <a:t>Pre izveštavanja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sr-Latn-RS" sz="11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Dogovoriti njegovu formu i strukturu sa Naručiocem posla (kome se dostavlja izveštaj, da li je elektronskoj formi ili štampano, ko ima pristup izveštaju, kako, gde i koliko dugo i kako se čuva baza podataka koja sadrži i izveštaje.</a:t>
            </a:r>
          </a:p>
        </p:txBody>
      </p:sp>
      <p:sp>
        <p:nvSpPr>
          <p:cNvPr id="576" name="Google Shape;576;p42"/>
          <p:cNvSpPr txBox="1"/>
          <p:nvPr/>
        </p:nvSpPr>
        <p:spPr>
          <a:xfrm>
            <a:off x="262200" y="3656147"/>
            <a:ext cx="4309800" cy="1235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100" b="1" dirty="0" smtClean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Zaključak Izveštaja </a:t>
            </a:r>
            <a:r>
              <a:rPr lang="sr-Latn-RS" sz="1100" dirty="0" smtClean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 profesionalnoj selekciji uglavnom sadrži samo navode „preporučuje se“, „ne preporučuje se“ ili „preporučuje se za (druge) poslove“</a:t>
            </a:r>
            <a:endParaRPr lang="sr-Latn-RS" sz="1100" b="1" dirty="0" smtClean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11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1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Nunito"/>
                <a:ea typeface="Nunito"/>
                <a:cs typeface="Nunito"/>
                <a:sym typeface="Nunito"/>
              </a:rPr>
              <a:t>Izveštaj ne sadrži </a:t>
            </a:r>
            <a:r>
              <a:rPr lang="sr-Latn-RS" sz="1100" dirty="0" smtClean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sirove skorove</a:t>
            </a:r>
            <a:r>
              <a:rPr lang="sr-Latn-RS" sz="11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postignuća na bilo kom primenjenom instrumentu (zakonom regulisano)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7" name="Google Shape;577;p42"/>
          <p:cNvSpPr txBox="1"/>
          <p:nvPr/>
        </p:nvSpPr>
        <p:spPr>
          <a:xfrm>
            <a:off x="4571879" y="3656194"/>
            <a:ext cx="4309800" cy="1235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r-Latn-RS" sz="1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Nunito"/>
                <a:ea typeface="Nunito"/>
                <a:cs typeface="Nunito"/>
                <a:sym typeface="Nunito"/>
              </a:rPr>
              <a:t>Dodatna napomena na izveštaju: </a:t>
            </a:r>
            <a:endParaRPr lang="sr-Latn-RS" sz="12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Nunito"/>
              <a:ea typeface="Nunito"/>
              <a:cs typeface="Nunito"/>
              <a:sym typeface="Nunito"/>
            </a:endParaRPr>
          </a:p>
          <a:p>
            <a:r>
              <a:rPr lang="sr-Latn-RS" sz="11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„</a:t>
            </a:r>
            <a:r>
              <a:rPr lang="sr-Latn-RS" sz="1100" i="1" dirty="0" smtClean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</a:rPr>
              <a:t>Izveštaj profesionalne selekcije</a:t>
            </a:r>
            <a:r>
              <a:rPr lang="sr-Latn-RS" sz="1100" i="1" dirty="0" smtClean="0">
                <a:solidFill>
                  <a:schemeClr val="tx1"/>
                </a:solidFill>
              </a:rPr>
              <a:t> dostavlja </a:t>
            </a:r>
            <a:r>
              <a:rPr lang="sr-Latn-RS" sz="1100" i="1" dirty="0">
                <a:solidFill>
                  <a:schemeClr val="tx1"/>
                </a:solidFill>
              </a:rPr>
              <a:t>se naručiocu xxx i prema Zakonu o zaštiti podataka o ličnosti ne mogu se davati na uvid trećim </a:t>
            </a:r>
            <a:r>
              <a:rPr lang="sr-Latn-RS" sz="1100" i="1" dirty="0" smtClean="0">
                <a:solidFill>
                  <a:schemeClr val="tx1"/>
                </a:solidFill>
              </a:rPr>
              <a:t>licima koja nemaju ovlašćenja u procesu izbora kandidata. Rezultati </a:t>
            </a:r>
            <a:r>
              <a:rPr lang="sr-Latn-RS" sz="1100" i="1" dirty="0">
                <a:solidFill>
                  <a:schemeClr val="tx1"/>
                </a:solidFill>
              </a:rPr>
              <a:t>psihološke procene mogu se koristiti samo u svrhu selekcije kandidata za radno mesto  XXX.“</a:t>
            </a:r>
            <a:endParaRPr lang="sr-Latn-RS" sz="1100" i="1" dirty="0">
              <a:solidFill>
                <a:schemeClr val="tx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8" name="Google Shape;578;p42"/>
          <p:cNvSpPr/>
          <p:nvPr/>
        </p:nvSpPr>
        <p:spPr>
          <a:xfrm>
            <a:off x="8510109" y="3740854"/>
            <a:ext cx="198541" cy="201044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2"/>
          <p:cNvSpPr/>
          <p:nvPr/>
        </p:nvSpPr>
        <p:spPr>
          <a:xfrm>
            <a:off x="1699509" y="946869"/>
            <a:ext cx="191034" cy="191868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42"/>
          <p:cNvSpPr/>
          <p:nvPr/>
        </p:nvSpPr>
        <p:spPr>
          <a:xfrm>
            <a:off x="3415038" y="1086937"/>
            <a:ext cx="179355" cy="189925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42"/>
          <p:cNvSpPr/>
          <p:nvPr/>
        </p:nvSpPr>
        <p:spPr>
          <a:xfrm>
            <a:off x="5036941" y="1105426"/>
            <a:ext cx="207443" cy="152946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42"/>
          <p:cNvSpPr/>
          <p:nvPr/>
        </p:nvSpPr>
        <p:spPr>
          <a:xfrm>
            <a:off x="4126407" y="4178597"/>
            <a:ext cx="189925" cy="190199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2"/>
          <p:cNvSpPr/>
          <p:nvPr/>
        </p:nvSpPr>
        <p:spPr>
          <a:xfrm>
            <a:off x="3394742" y="2137794"/>
            <a:ext cx="219945" cy="226904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2"/>
          <p:cNvSpPr/>
          <p:nvPr/>
        </p:nvSpPr>
        <p:spPr>
          <a:xfrm>
            <a:off x="8513456" y="2214529"/>
            <a:ext cx="304260" cy="242754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2"/>
          <p:cNvSpPr/>
          <p:nvPr/>
        </p:nvSpPr>
        <p:spPr>
          <a:xfrm>
            <a:off x="6828098" y="908632"/>
            <a:ext cx="253583" cy="230105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b="1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 odnosu na druge struke,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b="1" dirty="0" smtClean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psiholog u profesionalnoj selekciji...</a:t>
            </a:r>
            <a:endParaRPr sz="1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50" name="Google Shape;1350;p51"/>
          <p:cNvGrpSpPr/>
          <p:nvPr/>
        </p:nvGrpSpPr>
        <p:grpSpPr>
          <a:xfrm>
            <a:off x="690575" y="2985332"/>
            <a:ext cx="7762851" cy="892418"/>
            <a:chOff x="801125" y="2909132"/>
            <a:chExt cx="7762851" cy="892418"/>
          </a:xfrm>
        </p:grpSpPr>
        <p:grpSp>
          <p:nvGrpSpPr>
            <p:cNvPr id="1351" name="Google Shape;1351;p51"/>
            <p:cNvGrpSpPr/>
            <p:nvPr/>
          </p:nvGrpSpPr>
          <p:grpSpPr>
            <a:xfrm>
              <a:off x="5603395" y="2909132"/>
              <a:ext cx="2960581" cy="817787"/>
              <a:chOff x="5603395" y="2909132"/>
              <a:chExt cx="2960581" cy="817787"/>
            </a:xfrm>
          </p:grpSpPr>
          <p:sp>
            <p:nvSpPr>
              <p:cNvPr id="1352" name="Google Shape;1352;p51"/>
              <p:cNvSpPr txBox="1"/>
              <p:nvPr/>
            </p:nvSpPr>
            <p:spPr>
              <a:xfrm>
                <a:off x="6868076" y="3090019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200" dirty="0" smtClean="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Daje širu sliku profesionalnih kapaciteta i ponašanja kandidata</a:t>
                </a:r>
                <a:endParaRPr sz="1200" dirty="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3" name="Google Shape;1353;p51"/>
              <p:cNvSpPr/>
              <p:nvPr/>
            </p:nvSpPr>
            <p:spPr>
              <a:xfrm>
                <a:off x="5603395" y="29091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4" name="Google Shape;1354;p51"/>
            <p:cNvGrpSpPr/>
            <p:nvPr/>
          </p:nvGrpSpPr>
          <p:grpSpPr>
            <a:xfrm>
              <a:off x="2823442" y="2909422"/>
              <a:ext cx="1695900" cy="892128"/>
              <a:chOff x="2823442" y="2909422"/>
              <a:chExt cx="1695900" cy="892128"/>
            </a:xfrm>
          </p:grpSpPr>
          <p:sp>
            <p:nvSpPr>
              <p:cNvPr id="1355" name="Google Shape;1355;p51"/>
              <p:cNvSpPr txBox="1"/>
              <p:nvPr/>
            </p:nvSpPr>
            <p:spPr>
              <a:xfrm>
                <a:off x="2823442" y="31646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200" dirty="0" smtClean="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Zaključuje na osnovu većeg broja podataka</a:t>
                </a:r>
                <a:endParaRPr sz="1200" dirty="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6" name="Google Shape;1356;p51"/>
              <p:cNvSpPr/>
              <p:nvPr/>
            </p:nvSpPr>
            <p:spPr>
              <a:xfrm>
                <a:off x="3569730" y="2909422"/>
                <a:ext cx="203323" cy="180597"/>
              </a:xfrm>
              <a:custGeom>
                <a:avLst/>
                <a:gdLst/>
                <a:ahLst/>
                <a:cxnLst/>
                <a:rect l="l" t="t" r="r" b="b"/>
                <a:pathLst>
                  <a:path w="6674" h="5928" extrusionOk="0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57" name="Google Shape;1357;p51"/>
            <p:cNvGrpSpPr/>
            <p:nvPr/>
          </p:nvGrpSpPr>
          <p:grpSpPr>
            <a:xfrm>
              <a:off x="4845759" y="2909132"/>
              <a:ext cx="2960580" cy="886485"/>
              <a:chOff x="4845759" y="2909132"/>
              <a:chExt cx="2960580" cy="886485"/>
            </a:xfrm>
          </p:grpSpPr>
          <p:sp>
            <p:nvSpPr>
              <p:cNvPr id="1358" name="Google Shape;1358;p51"/>
              <p:cNvSpPr txBox="1"/>
              <p:nvPr/>
            </p:nvSpPr>
            <p:spPr>
              <a:xfrm>
                <a:off x="4845759" y="3158717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200" dirty="0" smtClean="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Preciznije artikuliše izveštaj</a:t>
                </a:r>
                <a:endParaRPr sz="1200" dirty="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9" name="Google Shape;1359;p51"/>
              <p:cNvSpPr/>
              <p:nvPr/>
            </p:nvSpPr>
            <p:spPr>
              <a:xfrm>
                <a:off x="7625712" y="29091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0" name="Google Shape;1360;p51"/>
            <p:cNvGrpSpPr/>
            <p:nvPr/>
          </p:nvGrpSpPr>
          <p:grpSpPr>
            <a:xfrm>
              <a:off x="801125" y="2909406"/>
              <a:ext cx="1695900" cy="892144"/>
              <a:chOff x="801125" y="2909406"/>
              <a:chExt cx="1695900" cy="892144"/>
            </a:xfrm>
          </p:grpSpPr>
          <p:sp>
            <p:nvSpPr>
              <p:cNvPr id="1361" name="Google Shape;1361;p51"/>
              <p:cNvSpPr txBox="1"/>
              <p:nvPr/>
            </p:nvSpPr>
            <p:spPr>
              <a:xfrm>
                <a:off x="801125" y="31646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r-Latn-RS" sz="1200" dirty="0" smtClean="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Ima mogućnost korišćenja validnih instrumenata procene</a:t>
                </a:r>
                <a:endParaRPr sz="1200" dirty="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2" name="Google Shape;1362;p51"/>
              <p:cNvSpPr/>
              <p:nvPr/>
            </p:nvSpPr>
            <p:spPr>
              <a:xfrm>
                <a:off x="1535764" y="2909406"/>
                <a:ext cx="226629" cy="180627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929" extrusionOk="0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121" y="983557"/>
            <a:ext cx="6473687" cy="2451609"/>
          </a:xfrm>
          <a:prstGeom prst="rect">
            <a:avLst/>
          </a:prstGeom>
        </p:spPr>
      </p:pic>
      <p:grpSp>
        <p:nvGrpSpPr>
          <p:cNvPr id="7" name="Google Shape;1117;p49"/>
          <p:cNvGrpSpPr/>
          <p:nvPr/>
        </p:nvGrpSpPr>
        <p:grpSpPr>
          <a:xfrm>
            <a:off x="828260" y="463826"/>
            <a:ext cx="1070543" cy="716990"/>
            <a:chOff x="1510757" y="3225422"/>
            <a:chExt cx="720214" cy="637347"/>
          </a:xfrm>
        </p:grpSpPr>
        <p:sp>
          <p:nvSpPr>
            <p:cNvPr id="8" name="Google Shape;1118;p49"/>
            <p:cNvSpPr/>
            <p:nvPr/>
          </p:nvSpPr>
          <p:spPr>
            <a:xfrm>
              <a:off x="1774546" y="3475620"/>
              <a:ext cx="261417" cy="238347"/>
            </a:xfrm>
            <a:custGeom>
              <a:avLst/>
              <a:gdLst/>
              <a:ahLst/>
              <a:cxnLst/>
              <a:rect l="l" t="t" r="r" b="b"/>
              <a:pathLst>
                <a:path w="385" h="351" extrusionOk="0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119;p49"/>
            <p:cNvSpPr/>
            <p:nvPr/>
          </p:nvSpPr>
          <p:spPr>
            <a:xfrm>
              <a:off x="2000650" y="3426634"/>
              <a:ext cx="230321" cy="296287"/>
            </a:xfrm>
            <a:custGeom>
              <a:avLst/>
              <a:gdLst/>
              <a:ahLst/>
              <a:cxnLst/>
              <a:rect l="l" t="t" r="r" b="b"/>
              <a:pathLst>
                <a:path w="339" h="436" extrusionOk="0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120;p49"/>
            <p:cNvSpPr/>
            <p:nvPr/>
          </p:nvSpPr>
          <p:spPr>
            <a:xfrm>
              <a:off x="1774546" y="3225422"/>
              <a:ext cx="211874" cy="236503"/>
            </a:xfrm>
            <a:custGeom>
              <a:avLst/>
              <a:gdLst/>
              <a:ahLst/>
              <a:cxnLst/>
              <a:rect l="l" t="t" r="r" b="b"/>
              <a:pathLst>
                <a:path w="312" h="348" extrusionOk="0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21;p49"/>
            <p:cNvSpPr/>
            <p:nvPr/>
          </p:nvSpPr>
          <p:spPr>
            <a:xfrm>
              <a:off x="1951107" y="3243857"/>
              <a:ext cx="274329" cy="218067"/>
            </a:xfrm>
            <a:custGeom>
              <a:avLst/>
              <a:gdLst/>
              <a:ahLst/>
              <a:cxnLst/>
              <a:rect l="l" t="t" r="r" b="b"/>
              <a:pathLst>
                <a:path w="404" h="321" extrusionOk="0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122;p49"/>
            <p:cNvSpPr/>
            <p:nvPr/>
          </p:nvSpPr>
          <p:spPr>
            <a:xfrm>
              <a:off x="1858610" y="3710542"/>
              <a:ext cx="173926" cy="152226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123;p49"/>
            <p:cNvSpPr/>
            <p:nvPr/>
          </p:nvSpPr>
          <p:spPr>
            <a:xfrm>
              <a:off x="1521825" y="3426634"/>
              <a:ext cx="288560" cy="234396"/>
            </a:xfrm>
            <a:custGeom>
              <a:avLst/>
              <a:gdLst/>
              <a:ahLst/>
              <a:cxnLst/>
              <a:rect l="l" t="t" r="r" b="b"/>
              <a:pathLst>
                <a:path w="425" h="345" extrusionOk="0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124;p49"/>
            <p:cNvSpPr/>
            <p:nvPr/>
          </p:nvSpPr>
          <p:spPr>
            <a:xfrm>
              <a:off x="1510757" y="3234903"/>
              <a:ext cx="299628" cy="227021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800" dirty="0" smtClean="0"/>
              <a:t>Psiholog u procesu zapošljavanja</a:t>
            </a:r>
            <a:endParaRPr sz="2800" dirty="0"/>
          </a:p>
        </p:txBody>
      </p:sp>
      <p:sp>
        <p:nvSpPr>
          <p:cNvPr id="282" name="Google Shape;282;p21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dirty="0" smtClean="0">
                <a:solidFill>
                  <a:schemeClr val="accent2"/>
                </a:solidFill>
              </a:rPr>
              <a:t>Unutar sistema</a:t>
            </a:r>
            <a:endParaRPr b="1" dirty="0">
              <a:solidFill>
                <a:schemeClr val="accent2"/>
              </a:solidFill>
            </a:endParaRPr>
          </a:p>
          <a:p>
            <a:pPr marL="285750" lvl="0" indent="-2857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sr-Latn-RS" sz="1200" dirty="0" smtClean="0"/>
              <a:t>Poznavanje organizacije olakšava definisanje karakteristika posla</a:t>
            </a:r>
          </a:p>
          <a:p>
            <a:pPr marL="285750" lvl="0" indent="-2857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sr-Latn-RS" sz="1200" dirty="0" smtClean="0"/>
              <a:t>Uglavnom zadate procedure selekcije</a:t>
            </a:r>
          </a:p>
          <a:p>
            <a:pPr marL="285750" lvl="0" indent="-2857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sr-Latn-RS" sz="1200" dirty="0" smtClean="0"/>
              <a:t>Praćenje prilagođavanja i efikasnosti izabranih kandidata</a:t>
            </a:r>
          </a:p>
          <a:p>
            <a:pPr marL="285750" lvl="0" indent="-2857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endParaRPr dirty="0"/>
          </a:p>
        </p:txBody>
      </p:sp>
      <p:sp>
        <p:nvSpPr>
          <p:cNvPr id="283" name="Google Shape;283;p21"/>
          <p:cNvSpPr txBox="1">
            <a:spLocks noGrp="1"/>
          </p:cNvSpPr>
          <p:nvPr>
            <p:ph type="body" idx="2"/>
          </p:nvPr>
        </p:nvSpPr>
        <p:spPr>
          <a:xfrm>
            <a:off x="2671075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dirty="0" smtClean="0">
                <a:solidFill>
                  <a:schemeClr val="accent2"/>
                </a:solidFill>
              </a:rPr>
              <a:t>Spoljnji saradnik</a:t>
            </a:r>
            <a:endParaRPr b="1" dirty="0">
              <a:solidFill>
                <a:schemeClr val="accent2"/>
              </a:solidFill>
            </a:endParaRPr>
          </a:p>
          <a:p>
            <a:pPr marL="171450" lvl="0" indent="-1714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sr-Latn-RS" sz="1200" dirty="0" smtClean="0"/>
              <a:t>Analiza i posla, i organizacione kulture</a:t>
            </a:r>
            <a:endParaRPr lang="sr-Latn-RS" sz="1200" dirty="0"/>
          </a:p>
          <a:p>
            <a:pPr marL="171450" lvl="0" indent="-1714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sr-Latn-RS" sz="1200" dirty="0" smtClean="0"/>
              <a:t>Kreiranje procedure i baterije za procenu prema izboru psihologa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sr-Latn-RS" sz="1200" dirty="0" smtClean="0"/>
              <a:t>Uglavnom nedostaje povratna informacija o kvalitetu izbora</a:t>
            </a:r>
            <a:endParaRPr sz="1200" dirty="0"/>
          </a:p>
        </p:txBody>
      </p:sp>
      <p:sp>
        <p:nvSpPr>
          <p:cNvPr id="284" name="Google Shape;284;p21"/>
          <p:cNvSpPr txBox="1">
            <a:spLocks noGrp="1"/>
          </p:cNvSpPr>
          <p:nvPr>
            <p:ph type="body" idx="3"/>
          </p:nvPr>
        </p:nvSpPr>
        <p:spPr>
          <a:xfrm>
            <a:off x="4794026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b="1" dirty="0" smtClean="0">
                <a:solidFill>
                  <a:schemeClr val="accent2"/>
                </a:solidFill>
              </a:rPr>
              <a:t>Medicina rada</a:t>
            </a:r>
            <a:endParaRPr b="1" dirty="0">
              <a:solidFill>
                <a:schemeClr val="accent2"/>
              </a:solidFill>
            </a:endParaRP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Zdravstvena sposobnost izabranih za obavljanje određenih poslova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Pritisak obima posla uglavnom onemogućava punu primenu psiholoških instrumenata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Potpuni nedostatak povratne informacije o učinku zaposlenog</a:t>
            </a:r>
            <a:endParaRPr sz="1200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dirty="0"/>
          </a:p>
        </p:txBody>
      </p:sp>
      <p:sp>
        <p:nvSpPr>
          <p:cNvPr id="7" name="Google Shape;806;p48"/>
          <p:cNvSpPr/>
          <p:nvPr/>
        </p:nvSpPr>
        <p:spPr>
          <a:xfrm>
            <a:off x="3172808" y="3962400"/>
            <a:ext cx="657070" cy="947530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 txBox="1">
            <a:spLocks noGrp="1"/>
          </p:cNvSpPr>
          <p:nvPr>
            <p:ph type="title"/>
          </p:nvPr>
        </p:nvSpPr>
        <p:spPr>
          <a:xfrm>
            <a:off x="1488450" y="24307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Perspektive iz prakse</a:t>
            </a:r>
            <a:endParaRPr dirty="0"/>
          </a:p>
        </p:txBody>
      </p:sp>
      <p:sp>
        <p:nvSpPr>
          <p:cNvPr id="228" name="Google Shape;228;p14"/>
          <p:cNvSpPr txBox="1">
            <a:spLocks noGrp="1"/>
          </p:cNvSpPr>
          <p:nvPr>
            <p:ph type="body" idx="2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b="1" dirty="0" smtClean="0"/>
              <a:t>„</a:t>
            </a:r>
            <a:r>
              <a:rPr lang="sr-Latn-RS" sz="1200" b="1" dirty="0" smtClean="0">
                <a:solidFill>
                  <a:schemeClr val="accent3">
                    <a:lumMod val="75000"/>
                  </a:schemeClr>
                </a:solidFill>
              </a:rPr>
              <a:t>NOVA“ ŠKOLA</a:t>
            </a:r>
            <a:endParaRPr sz="1200" dirty="0">
              <a:solidFill>
                <a:schemeClr val="accent3">
                  <a:lumMod val="75000"/>
                </a:schemeClr>
              </a:solidFill>
            </a:endParaRP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Analiza firme (organizaciona kultura i klima, korporativne vrednosti, imidž firme ili ustanove...)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Analiza posla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Procena primenom psiholoških alata, ali i kroz interakciju nekoliko kandidata (uglavnom uži izbor)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Finalni intervju kandidata zajedno sa donosiocima odluke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sr-Latn-RS" sz="1200" dirty="0" smtClean="0"/>
              <a:t>Širi izveštaj  (adaptacija na radnu sredinu, motivacija, perspektive...)</a:t>
            </a: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FontTx/>
              <a:buChar char="-"/>
            </a:pPr>
            <a:endParaRPr sz="1200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/>
          </a:p>
        </p:txBody>
      </p:sp>
      <p:sp>
        <p:nvSpPr>
          <p:cNvPr id="229" name="Google Shape;229;p14"/>
          <p:cNvSpPr txBox="1">
            <a:spLocks noGrp="1"/>
          </p:cNvSpPr>
          <p:nvPr>
            <p:ph type="body" idx="1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1200" b="1" dirty="0" smtClean="0">
                <a:solidFill>
                  <a:schemeClr val="accent1">
                    <a:lumMod val="75000"/>
                  </a:schemeClr>
                </a:solidFill>
              </a:rPr>
              <a:t>„STARA“ ŠKOLA</a:t>
            </a:r>
            <a:endParaRPr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171450" lvl="0" indent="-17145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sr-Latn-RS" sz="1200" dirty="0" smtClean="0"/>
              <a:t>     Analiza posla</a:t>
            </a:r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sr-Latn-RS" sz="1200" dirty="0" smtClean="0"/>
              <a:t>Definisanje psiholoških kapaciteta potrebnih za efikasno obavljanje posla</a:t>
            </a:r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sr-Latn-RS" sz="1200" dirty="0" smtClean="0"/>
              <a:t>Procena na osnovu rezultata testova i intervjua (kandidat samostalan u procesu)</a:t>
            </a:r>
          </a:p>
          <a:p>
            <a:pPr marL="342900" lvl="0" indent="-3429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sr-Latn-RS" sz="1200" dirty="0" smtClean="0"/>
              <a:t>Kratka forma izveštaja</a:t>
            </a:r>
            <a:endParaRPr dirty="0"/>
          </a:p>
        </p:txBody>
      </p:sp>
      <p:grpSp>
        <p:nvGrpSpPr>
          <p:cNvPr id="6" name="Google Shape;1169;p49"/>
          <p:cNvGrpSpPr/>
          <p:nvPr/>
        </p:nvGrpSpPr>
        <p:grpSpPr>
          <a:xfrm>
            <a:off x="7103618" y="1002700"/>
            <a:ext cx="445768" cy="445697"/>
            <a:chOff x="1674084" y="3214987"/>
            <a:chExt cx="720142" cy="720027"/>
          </a:xfrm>
        </p:grpSpPr>
        <p:sp>
          <p:nvSpPr>
            <p:cNvPr id="7" name="Google Shape;1170;p49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171;p49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172;p49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173;p49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74;p49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175;p49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176;p49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177;p49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178;p49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179;p49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180;p49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181;p49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182;p49"/>
          <p:cNvGrpSpPr/>
          <p:nvPr/>
        </p:nvGrpSpPr>
        <p:grpSpPr>
          <a:xfrm>
            <a:off x="3748251" y="1448397"/>
            <a:ext cx="445578" cy="445773"/>
            <a:chOff x="557511" y="3214925"/>
            <a:chExt cx="719836" cy="720150"/>
          </a:xfrm>
        </p:grpSpPr>
        <p:sp>
          <p:nvSpPr>
            <p:cNvPr id="20" name="Google Shape;1183;p49"/>
            <p:cNvSpPr/>
            <p:nvPr/>
          </p:nvSpPr>
          <p:spPr>
            <a:xfrm>
              <a:off x="557511" y="3214925"/>
              <a:ext cx="434543" cy="347863"/>
            </a:xfrm>
            <a:custGeom>
              <a:avLst/>
              <a:gdLst/>
              <a:ahLst/>
              <a:cxnLst/>
              <a:rect l="l" t="t" r="r" b="b"/>
              <a:pathLst>
                <a:path w="515" h="412" extrusionOk="0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184;p49"/>
            <p:cNvSpPr/>
            <p:nvPr/>
          </p:nvSpPr>
          <p:spPr>
            <a:xfrm>
              <a:off x="929646" y="3214925"/>
              <a:ext cx="347700" cy="434664"/>
            </a:xfrm>
            <a:custGeom>
              <a:avLst/>
              <a:gdLst/>
              <a:ahLst/>
              <a:cxnLst/>
              <a:rect l="l" t="t" r="r" b="b"/>
              <a:pathLst>
                <a:path w="412" h="515" extrusionOk="0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185;p49"/>
            <p:cNvSpPr/>
            <p:nvPr/>
          </p:nvSpPr>
          <p:spPr>
            <a:xfrm>
              <a:off x="557511" y="3500411"/>
              <a:ext cx="347040" cy="434664"/>
            </a:xfrm>
            <a:custGeom>
              <a:avLst/>
              <a:gdLst/>
              <a:ahLst/>
              <a:cxnLst/>
              <a:rect l="l" t="t" r="r" b="b"/>
              <a:pathLst>
                <a:path w="411" h="515" extrusionOk="0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186;p49"/>
            <p:cNvSpPr/>
            <p:nvPr/>
          </p:nvSpPr>
          <p:spPr>
            <a:xfrm>
              <a:off x="842804" y="3588202"/>
              <a:ext cx="434543" cy="346873"/>
            </a:xfrm>
            <a:custGeom>
              <a:avLst/>
              <a:gdLst/>
              <a:ahLst/>
              <a:cxnLst/>
              <a:rect l="l" t="t" r="r" b="b"/>
              <a:pathLst>
                <a:path w="515" h="411" extrusionOk="0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9"/>
          <p:cNvSpPr txBox="1">
            <a:spLocks noGrp="1"/>
          </p:cNvSpPr>
          <p:nvPr>
            <p:ph type="title" idx="4294967295"/>
          </p:nvPr>
        </p:nvSpPr>
        <p:spPr>
          <a:xfrm>
            <a:off x="548124" y="493735"/>
            <a:ext cx="6806089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 smtClean="0"/>
              <a:t>Zakonski, profesionalni i korporativni okviri </a:t>
            </a:r>
            <a:endParaRPr sz="2400" dirty="0"/>
          </a:p>
        </p:txBody>
      </p:sp>
      <p:sp>
        <p:nvSpPr>
          <p:cNvPr id="512" name="Google Shape;512;p39"/>
          <p:cNvSpPr/>
          <p:nvPr/>
        </p:nvSpPr>
        <p:spPr>
          <a:xfrm>
            <a:off x="0" y="21424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9"/>
          <p:cNvSpPr/>
          <p:nvPr/>
        </p:nvSpPr>
        <p:spPr>
          <a:xfrm>
            <a:off x="0" y="21424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4" name="Google Shape;514;p39"/>
          <p:cNvGrpSpPr/>
          <p:nvPr/>
        </p:nvGrpSpPr>
        <p:grpSpPr>
          <a:xfrm>
            <a:off x="1786339" y="1474801"/>
            <a:ext cx="473400" cy="473400"/>
            <a:chOff x="1786339" y="1474801"/>
            <a:chExt cx="473400" cy="473400"/>
          </a:xfrm>
        </p:grpSpPr>
        <p:sp>
          <p:nvSpPr>
            <p:cNvPr id="515" name="Google Shape;515;p39"/>
            <p:cNvSpPr/>
            <p:nvPr/>
          </p:nvSpPr>
          <p:spPr>
            <a:xfrm rot="8100000">
              <a:off x="1855667" y="15441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1955989" y="1637899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1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17" name="Google Shape;517;p39"/>
          <p:cNvGrpSpPr/>
          <p:nvPr/>
        </p:nvGrpSpPr>
        <p:grpSpPr>
          <a:xfrm>
            <a:off x="3814414" y="1474801"/>
            <a:ext cx="473400" cy="473400"/>
            <a:chOff x="3814414" y="1474801"/>
            <a:chExt cx="473400" cy="473400"/>
          </a:xfrm>
        </p:grpSpPr>
        <p:sp>
          <p:nvSpPr>
            <p:cNvPr id="518" name="Google Shape;518;p39"/>
            <p:cNvSpPr/>
            <p:nvPr/>
          </p:nvSpPr>
          <p:spPr>
            <a:xfrm rot="8100000">
              <a:off x="3883742" y="15441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3984064" y="1637899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3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0" name="Google Shape;520;p39"/>
          <p:cNvGrpSpPr/>
          <p:nvPr/>
        </p:nvGrpSpPr>
        <p:grpSpPr>
          <a:xfrm>
            <a:off x="5842489" y="1474801"/>
            <a:ext cx="473400" cy="473400"/>
            <a:chOff x="5842489" y="1474801"/>
            <a:chExt cx="473400" cy="473400"/>
          </a:xfrm>
        </p:grpSpPr>
        <p:sp>
          <p:nvSpPr>
            <p:cNvPr id="521" name="Google Shape;521;p39"/>
            <p:cNvSpPr/>
            <p:nvPr/>
          </p:nvSpPr>
          <p:spPr>
            <a:xfrm rot="8100000">
              <a:off x="5911817" y="15441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6012139" y="1637899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5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3" name="Google Shape;523;p39"/>
          <p:cNvGrpSpPr/>
          <p:nvPr/>
        </p:nvGrpSpPr>
        <p:grpSpPr>
          <a:xfrm>
            <a:off x="6880814" y="3347700"/>
            <a:ext cx="473400" cy="473400"/>
            <a:chOff x="6880814" y="3347700"/>
            <a:chExt cx="473400" cy="473400"/>
          </a:xfrm>
        </p:grpSpPr>
        <p:sp>
          <p:nvSpPr>
            <p:cNvPr id="524" name="Google Shape;524;p39"/>
            <p:cNvSpPr/>
            <p:nvPr/>
          </p:nvSpPr>
          <p:spPr>
            <a:xfrm rot="-2700000">
              <a:off x="6950142" y="34170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 flipH="1">
              <a:off x="7050464" y="3523902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6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4852739" y="3347700"/>
            <a:ext cx="473400" cy="473400"/>
            <a:chOff x="4852739" y="3347700"/>
            <a:chExt cx="473400" cy="473400"/>
          </a:xfrm>
        </p:grpSpPr>
        <p:sp>
          <p:nvSpPr>
            <p:cNvPr id="527" name="Google Shape;527;p39"/>
            <p:cNvSpPr/>
            <p:nvPr/>
          </p:nvSpPr>
          <p:spPr>
            <a:xfrm rot="-2700000">
              <a:off x="4922067" y="34170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 flipH="1">
              <a:off x="5022389" y="3523902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4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9" name="Google Shape;529;p39"/>
          <p:cNvGrpSpPr/>
          <p:nvPr/>
        </p:nvGrpSpPr>
        <p:grpSpPr>
          <a:xfrm>
            <a:off x="2824664" y="3347700"/>
            <a:ext cx="473400" cy="473400"/>
            <a:chOff x="2824664" y="3347700"/>
            <a:chExt cx="473400" cy="473400"/>
          </a:xfrm>
        </p:grpSpPr>
        <p:sp>
          <p:nvSpPr>
            <p:cNvPr id="530" name="Google Shape;530;p39"/>
            <p:cNvSpPr/>
            <p:nvPr/>
          </p:nvSpPr>
          <p:spPr>
            <a:xfrm rot="-2700000">
              <a:off x="2893992" y="34170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 flipH="1">
              <a:off x="2994314" y="3523902"/>
              <a:ext cx="134100" cy="134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2"/>
                  </a:solidFill>
                  <a:latin typeface="Nunito"/>
                  <a:ea typeface="Nunito"/>
                  <a:cs typeface="Nunito"/>
                  <a:sym typeface="Nunito"/>
                </a:rPr>
                <a:t>2</a:t>
              </a:r>
              <a:endParaRPr sz="600">
                <a:solidFill>
                  <a:schemeClr val="lt2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532" name="Google Shape;532;p39"/>
          <p:cNvSpPr txBox="1"/>
          <p:nvPr/>
        </p:nvSpPr>
        <p:spPr>
          <a:xfrm>
            <a:off x="735496" y="927500"/>
            <a:ext cx="2258808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Zakon o radu (deo koji se odnosi na proceduru zapošljavanja) </a:t>
            </a:r>
            <a:endParaRPr sz="12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3" name="Google Shape;533;p39"/>
          <p:cNvSpPr txBox="1"/>
          <p:nvPr/>
        </p:nvSpPr>
        <p:spPr>
          <a:xfrm>
            <a:off x="3377205" y="927500"/>
            <a:ext cx="161445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Sistematizacija organizacije </a:t>
            </a:r>
            <a:endParaRPr sz="12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4" name="Google Shape;534;p39"/>
          <p:cNvSpPr txBox="1"/>
          <p:nvPr/>
        </p:nvSpPr>
        <p:spPr>
          <a:xfrm>
            <a:off x="5436010" y="927500"/>
            <a:ext cx="161445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Zakon o obavljanju psihološke delatnosti</a:t>
            </a:r>
            <a:endParaRPr sz="12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5" name="Google Shape;535;p39"/>
          <p:cNvSpPr txBox="1"/>
          <p:nvPr/>
        </p:nvSpPr>
        <p:spPr>
          <a:xfrm>
            <a:off x="2418175" y="3835000"/>
            <a:ext cx="161445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Zakon o zaštiti podataka o ličnosti</a:t>
            </a:r>
            <a:endParaRPr sz="12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6" name="Google Shape;536;p39"/>
          <p:cNvSpPr txBox="1"/>
          <p:nvPr/>
        </p:nvSpPr>
        <p:spPr>
          <a:xfrm>
            <a:off x="4446255" y="3835000"/>
            <a:ext cx="161445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Kolektivni ugovor</a:t>
            </a:r>
            <a:endParaRPr sz="12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7" name="Google Shape;537;p39"/>
          <p:cNvSpPr txBox="1"/>
          <p:nvPr/>
        </p:nvSpPr>
        <p:spPr>
          <a:xfrm>
            <a:off x="6474335" y="3835000"/>
            <a:ext cx="161445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2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Etički kodeks psihologa</a:t>
            </a:r>
            <a:endParaRPr sz="12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8"/>
          <p:cNvSpPr txBox="1">
            <a:spLocks noGrp="1"/>
          </p:cNvSpPr>
          <p:nvPr>
            <p:ph type="title" idx="4294967295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Koraci u profesionalnoj selekciji</a:t>
            </a:r>
            <a:endParaRPr dirty="0"/>
          </a:p>
        </p:txBody>
      </p:sp>
      <p:sp>
        <p:nvSpPr>
          <p:cNvPr id="469" name="Google Shape;469;p38"/>
          <p:cNvSpPr/>
          <p:nvPr/>
        </p:nvSpPr>
        <p:spPr>
          <a:xfrm>
            <a:off x="7642444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12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0" name="Google Shape;470;p38"/>
          <p:cNvSpPr/>
          <p:nvPr/>
        </p:nvSpPr>
        <p:spPr>
          <a:xfrm>
            <a:off x="6982360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11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1" name="Google Shape;471;p38"/>
          <p:cNvSpPr/>
          <p:nvPr/>
        </p:nvSpPr>
        <p:spPr>
          <a:xfrm>
            <a:off x="6322276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10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2" name="Google Shape;472;p38"/>
          <p:cNvSpPr/>
          <p:nvPr/>
        </p:nvSpPr>
        <p:spPr>
          <a:xfrm>
            <a:off x="5662192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9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3" name="Google Shape;473;p38"/>
          <p:cNvSpPr/>
          <p:nvPr/>
        </p:nvSpPr>
        <p:spPr>
          <a:xfrm>
            <a:off x="5002108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8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4" name="Google Shape;474;p38"/>
          <p:cNvSpPr/>
          <p:nvPr/>
        </p:nvSpPr>
        <p:spPr>
          <a:xfrm>
            <a:off x="4342024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7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5" name="Google Shape;475;p38"/>
          <p:cNvSpPr/>
          <p:nvPr/>
        </p:nvSpPr>
        <p:spPr>
          <a:xfrm>
            <a:off x="3681940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6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6" name="Google Shape;476;p38"/>
          <p:cNvSpPr/>
          <p:nvPr/>
        </p:nvSpPr>
        <p:spPr>
          <a:xfrm>
            <a:off x="3021855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5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7" name="Google Shape;477;p38"/>
          <p:cNvSpPr/>
          <p:nvPr/>
        </p:nvSpPr>
        <p:spPr>
          <a:xfrm>
            <a:off x="2361771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4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8" name="Google Shape;478;p38"/>
          <p:cNvSpPr/>
          <p:nvPr/>
        </p:nvSpPr>
        <p:spPr>
          <a:xfrm>
            <a:off x="1701687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3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9" name="Google Shape;479;p38"/>
          <p:cNvSpPr/>
          <p:nvPr/>
        </p:nvSpPr>
        <p:spPr>
          <a:xfrm>
            <a:off x="1041603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2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0" name="Google Shape;480;p38"/>
          <p:cNvSpPr/>
          <p:nvPr/>
        </p:nvSpPr>
        <p:spPr>
          <a:xfrm>
            <a:off x="381519" y="2374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sz="1000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1" name="Google Shape;481;p38"/>
          <p:cNvSpPr/>
          <p:nvPr/>
        </p:nvSpPr>
        <p:spPr>
          <a:xfrm>
            <a:off x="0" y="23749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482" name="Google Shape;482;p38"/>
          <p:cNvCxnSpPr/>
          <p:nvPr/>
        </p:nvCxnSpPr>
        <p:spPr>
          <a:xfrm rot="10800000">
            <a:off x="768923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3" name="Google Shape;483;p38"/>
          <p:cNvSpPr txBox="1"/>
          <p:nvPr/>
        </p:nvSpPr>
        <p:spPr>
          <a:xfrm>
            <a:off x="727900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Identifikacija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potrebe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za novozaposlenim ili promenom posla zaposlenih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4" name="Google Shape;484;p38"/>
          <p:cNvCxnSpPr/>
          <p:nvPr/>
        </p:nvCxnSpPr>
        <p:spPr>
          <a:xfrm rot="10800000">
            <a:off x="2090158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5" name="Google Shape;485;p38"/>
          <p:cNvSpPr txBox="1"/>
          <p:nvPr/>
        </p:nvSpPr>
        <p:spPr>
          <a:xfrm>
            <a:off x="2050642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Definisanje osnovnih i dodatnih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znanja i veština 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koje kandidat treba da poseduje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6" name="Google Shape;486;p38"/>
          <p:cNvCxnSpPr/>
          <p:nvPr/>
        </p:nvCxnSpPr>
        <p:spPr>
          <a:xfrm rot="10800000">
            <a:off x="3411393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7" name="Google Shape;487;p38"/>
          <p:cNvSpPr txBox="1"/>
          <p:nvPr/>
        </p:nvSpPr>
        <p:spPr>
          <a:xfrm>
            <a:off x="3373384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Opredeljenje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rokova procedure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(novog) kolege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88" name="Google Shape;488;p38"/>
          <p:cNvCxnSpPr/>
          <p:nvPr/>
        </p:nvCxnSpPr>
        <p:spPr>
          <a:xfrm rot="10800000">
            <a:off x="4732628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9" name="Google Shape;489;p38"/>
          <p:cNvSpPr txBox="1"/>
          <p:nvPr/>
        </p:nvSpPr>
        <p:spPr>
          <a:xfrm>
            <a:off x="4696126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Izbor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medija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za objavu konkursa (interni i/ili eksterni)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0" name="Google Shape;490;p38"/>
          <p:cNvCxnSpPr/>
          <p:nvPr/>
        </p:nvCxnSpPr>
        <p:spPr>
          <a:xfrm rot="10800000">
            <a:off x="6053863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1" name="Google Shape;491;p38"/>
          <p:cNvSpPr txBox="1"/>
          <p:nvPr/>
        </p:nvSpPr>
        <p:spPr>
          <a:xfrm>
            <a:off x="6018868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Primena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psiholoških alata 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za procenu užeg kruga kandidata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2" name="Google Shape;492;p38"/>
          <p:cNvCxnSpPr/>
          <p:nvPr/>
        </p:nvCxnSpPr>
        <p:spPr>
          <a:xfrm rot="10800000">
            <a:off x="7375098" y="190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3" name="Google Shape;493;p38"/>
          <p:cNvSpPr txBox="1"/>
          <p:nvPr/>
        </p:nvSpPr>
        <p:spPr>
          <a:xfrm>
            <a:off x="7341610" y="13462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Pisanje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izveštaja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za poslodavca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4" name="Google Shape;494;p38"/>
          <p:cNvCxnSpPr/>
          <p:nvPr/>
        </p:nvCxnSpPr>
        <p:spPr>
          <a:xfrm rot="10800000">
            <a:off x="1439687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5" name="Google Shape;495;p38"/>
          <p:cNvSpPr txBox="1"/>
          <p:nvPr/>
        </p:nvSpPr>
        <p:spPr>
          <a:xfrm>
            <a:off x="1369548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Analiza organizacije i karakteristika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posla</a:t>
            </a:r>
            <a:endParaRPr sz="900" b="1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6" name="Google Shape;496;p38"/>
          <p:cNvCxnSpPr/>
          <p:nvPr/>
        </p:nvCxnSpPr>
        <p:spPr>
          <a:xfrm rot="10800000">
            <a:off x="2760922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7" name="Google Shape;497;p38"/>
          <p:cNvSpPr txBox="1"/>
          <p:nvPr/>
        </p:nvSpPr>
        <p:spPr>
          <a:xfrm>
            <a:off x="2699944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Definisanje ostalih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psiholoških karakteristika 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koje je potrebno ispitati (kvalitet motivacije, timski rad, ambicioznost...)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98" name="Google Shape;498;p38"/>
          <p:cNvCxnSpPr/>
          <p:nvPr/>
        </p:nvCxnSpPr>
        <p:spPr>
          <a:xfrm rot="10800000">
            <a:off x="4082157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9" name="Google Shape;499;p38"/>
          <p:cNvSpPr txBox="1"/>
          <p:nvPr/>
        </p:nvSpPr>
        <p:spPr>
          <a:xfrm>
            <a:off x="3949444" y="3267150"/>
            <a:ext cx="133039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Kreiranje „realnog“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oglasa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, koji je u potrazi za znanjima i veštinama, a ne iskustvom, i usklađen je sa korporativnim komunikacionim standardima</a:t>
            </a:r>
            <a:endParaRPr lang="sr-Latn-RS"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0" name="Google Shape;500;p38"/>
          <p:cNvCxnSpPr/>
          <p:nvPr/>
        </p:nvCxnSpPr>
        <p:spPr>
          <a:xfrm rot="10800000">
            <a:off x="5403392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01" name="Google Shape;501;p38"/>
          <p:cNvSpPr txBox="1"/>
          <p:nvPr/>
        </p:nvSpPr>
        <p:spPr>
          <a:xfrm>
            <a:off x="5360735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Prikupljanje prijava i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prva trijaža 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na osnovu podataka CV-ja, dodatnog upitnika i provere preporuka</a:t>
            </a:r>
            <a:endParaRPr sz="900" b="1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2" name="Google Shape;502;p38"/>
          <p:cNvCxnSpPr/>
          <p:nvPr/>
        </p:nvCxnSpPr>
        <p:spPr>
          <a:xfrm rot="10800000">
            <a:off x="6724627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03" name="Google Shape;503;p38"/>
          <p:cNvSpPr txBox="1"/>
          <p:nvPr/>
        </p:nvSpPr>
        <p:spPr>
          <a:xfrm>
            <a:off x="6691131" y="32671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Assessment 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situacija za najuži krug ili za izbor internih kadrova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504" name="Google Shape;504;p38"/>
          <p:cNvCxnSpPr/>
          <p:nvPr/>
        </p:nvCxnSpPr>
        <p:spPr>
          <a:xfrm rot="10800000">
            <a:off x="8045862" y="2743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05" name="Google Shape;505;p38"/>
          <p:cNvSpPr txBox="1"/>
          <p:nvPr/>
        </p:nvSpPr>
        <p:spPr>
          <a:xfrm>
            <a:off x="8008073" y="32671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Završni intervju sa donosiocima odluka, finalni </a:t>
            </a:r>
            <a:r>
              <a:rPr lang="sr-Latn-RS" sz="900" b="1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izbor </a:t>
            </a:r>
            <a:r>
              <a:rPr lang="sr-Latn-RS" sz="9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kandidata i odgovor na ostale prijave</a:t>
            </a:r>
            <a:endParaRPr sz="9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 txBox="1">
            <a:spLocks noGrp="1"/>
          </p:cNvSpPr>
          <p:nvPr>
            <p:ph type="body" idx="1"/>
          </p:nvPr>
        </p:nvSpPr>
        <p:spPr>
          <a:xfrm>
            <a:off x="1821650" y="1014450"/>
            <a:ext cx="3672000" cy="311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sr-Latn-RS" sz="1600" dirty="0" smtClean="0"/>
              <a:t>Psiholog u procesu profesionalne sekecije </a:t>
            </a:r>
            <a:r>
              <a:rPr lang="sr-Latn-RS" sz="1600" dirty="0" smtClean="0">
                <a:solidFill>
                  <a:schemeClr val="accent5"/>
                </a:solidFill>
              </a:rPr>
              <a:t>barata sa podacima koji ulaze u domen ličnog, </a:t>
            </a:r>
            <a:r>
              <a:rPr lang="sr-Latn-RS" sz="1600" dirty="0" smtClean="0"/>
              <a:t>te je pre početka rada potrebno informisati kandidata zašto se sprovodi eksploracija, u koje svrhe se koriste podaci i koji zakoni i kodeksi ga štite. </a:t>
            </a:r>
          </a:p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sr-Latn-RS" sz="1600" dirty="0" smtClean="0"/>
              <a:t>Potpis kandidata je potvrda razumevanja i dobrovoljnosti učešća u radu. </a:t>
            </a:r>
            <a:endParaRPr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"/>
          <p:cNvSpPr txBox="1">
            <a:spLocks noGrp="1"/>
          </p:cNvSpPr>
          <p:nvPr>
            <p:ph type="title"/>
          </p:nvPr>
        </p:nvSpPr>
        <p:spPr>
          <a:xfrm>
            <a:off x="548125" y="414223"/>
            <a:ext cx="640264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 smtClean="0"/>
              <a:t>Saglasnost pristupanju proceduri profesionalne selekcije</a:t>
            </a:r>
            <a:endParaRPr sz="2400" dirty="0"/>
          </a:p>
        </p:txBody>
      </p:sp>
      <p:sp>
        <p:nvSpPr>
          <p:cNvPr id="244" name="Google Shape;244;p16"/>
          <p:cNvSpPr txBox="1">
            <a:spLocks noGrp="1"/>
          </p:cNvSpPr>
          <p:nvPr>
            <p:ph type="body" idx="1"/>
          </p:nvPr>
        </p:nvSpPr>
        <p:spPr>
          <a:xfrm>
            <a:off x="548125" y="1504122"/>
            <a:ext cx="6167100" cy="306537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sr-Latn-RS" sz="1400" dirty="0" smtClean="0"/>
              <a:t>„</a:t>
            </a:r>
            <a:r>
              <a:rPr lang="en-US" sz="1400" i="1" dirty="0" smtClean="0"/>
              <a:t>U </a:t>
            </a:r>
            <a:r>
              <a:rPr lang="en-US" sz="1400" i="1" dirty="0" err="1"/>
              <a:t>skladu</a:t>
            </a:r>
            <a:r>
              <a:rPr lang="en-US" sz="1400" i="1" dirty="0"/>
              <a:t> </a:t>
            </a:r>
            <a:r>
              <a:rPr lang="en-US" sz="1400" i="1" dirty="0" err="1"/>
              <a:t>sa</a:t>
            </a:r>
            <a:r>
              <a:rPr lang="en-US" sz="1400" i="1" dirty="0"/>
              <a:t> </a:t>
            </a:r>
            <a:r>
              <a:rPr lang="en-US" sz="1400" i="1" dirty="0" err="1"/>
              <a:t>Zakonom</a:t>
            </a:r>
            <a:r>
              <a:rPr lang="en-US" sz="1400" i="1" dirty="0"/>
              <a:t> o </a:t>
            </a:r>
            <a:r>
              <a:rPr lang="en-US" sz="1400" i="1" dirty="0" err="1"/>
              <a:t>psiholo</a:t>
            </a:r>
            <a:r>
              <a:rPr lang="sr-Latn-RS" sz="1400" i="1" dirty="0"/>
              <a:t>škoj delatnosti, Etičkim kodeksom psihologa i dobrom </a:t>
            </a:r>
            <a:r>
              <a:rPr lang="sr-Latn-RS" sz="1400" i="1" dirty="0" smtClean="0"/>
              <a:t>praksom rada psihološke struke, </a:t>
            </a:r>
            <a:r>
              <a:rPr lang="sr-Latn-RS" sz="1400" i="1" dirty="0"/>
              <a:t>podaci dobijeni putem intervjua i primenom psiholoških testova upotrebljavaju se isključivo u svrhu profesionalne selekcije za potrebe Naručioca posla i ne ustupaju se drugim pravnim i fizičkim licima. </a:t>
            </a:r>
            <a:endParaRPr lang="en-US" sz="1400" i="1" dirty="0"/>
          </a:p>
          <a:p>
            <a:r>
              <a:rPr lang="sr-Latn-RS" sz="1400" i="1" dirty="0"/>
              <a:t>Podaci se obrađuju i čuvaju u skladu sa načelima Zakona o zaštiti podataka o ličnosti</a:t>
            </a:r>
            <a:r>
              <a:rPr lang="sr-Latn-RS" sz="1400" i="1" dirty="0" smtClean="0"/>
              <a:t>.</a:t>
            </a:r>
            <a:r>
              <a:rPr lang="sr-Latn-RS" sz="1400" dirty="0" smtClean="0"/>
              <a:t>“</a:t>
            </a:r>
          </a:p>
          <a:p>
            <a:endParaRPr lang="sr-Latn-RS" sz="1400" dirty="0" smtClean="0"/>
          </a:p>
          <a:p>
            <a:r>
              <a:rPr lang="sr-Latn-RS" sz="1400" dirty="0" smtClean="0"/>
              <a:t>Tabela sa osnovnim podacima kandidata</a:t>
            </a:r>
          </a:p>
          <a:p>
            <a:endParaRPr lang="sr-Latn-RS" sz="1400" dirty="0" smtClean="0"/>
          </a:p>
          <a:p>
            <a:r>
              <a:rPr lang="sr-Latn-RS" sz="1400" dirty="0" smtClean="0"/>
              <a:t>Navod „</a:t>
            </a:r>
            <a:r>
              <a:rPr lang="sr-Latn-RS" sz="1400" i="1" dirty="0"/>
              <a:t>Pristajem na učešće u postupku </a:t>
            </a:r>
            <a:r>
              <a:rPr lang="sr-Latn-RS" sz="1400" i="1" dirty="0" smtClean="0"/>
              <a:t>profesionalne </a:t>
            </a:r>
            <a:r>
              <a:rPr lang="sr-Latn-RS" sz="1400" i="1" dirty="0"/>
              <a:t>selekcije i </a:t>
            </a:r>
            <a:r>
              <a:rPr lang="sr-Latn-RS" sz="1400" i="1" dirty="0" smtClean="0"/>
              <a:t>garantujem tačnost </a:t>
            </a:r>
            <a:r>
              <a:rPr lang="sr-Latn-RS" sz="1400" i="1" dirty="0"/>
              <a:t>datih </a:t>
            </a:r>
            <a:r>
              <a:rPr lang="sr-Latn-RS" sz="1400" i="1" dirty="0" smtClean="0"/>
              <a:t>podataka</a:t>
            </a:r>
            <a:r>
              <a:rPr lang="sr-Latn-RS" sz="1400" dirty="0" smtClean="0"/>
              <a:t>“, što kandidat potvrđuje svojim potpisom</a:t>
            </a:r>
            <a:endParaRPr lang="en-US" sz="1400" dirty="0"/>
          </a:p>
          <a:p>
            <a:endParaRPr lang="en-US" sz="1400" dirty="0"/>
          </a:p>
        </p:txBody>
      </p:sp>
      <p:grpSp>
        <p:nvGrpSpPr>
          <p:cNvPr id="5" name="Google Shape;1269;p49"/>
          <p:cNvGrpSpPr/>
          <p:nvPr/>
        </p:nvGrpSpPr>
        <p:grpSpPr>
          <a:xfrm>
            <a:off x="7988435" y="2209260"/>
            <a:ext cx="445738" cy="500810"/>
            <a:chOff x="1442627" y="5710929"/>
            <a:chExt cx="594318" cy="590600"/>
          </a:xfrm>
        </p:grpSpPr>
        <p:sp>
          <p:nvSpPr>
            <p:cNvPr id="6" name="Google Shape;1270;p49"/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71;p49"/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272;p49"/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73;p49"/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1"/>
          <p:cNvSpPr txBox="1">
            <a:spLocks noGrp="1"/>
          </p:cNvSpPr>
          <p:nvPr>
            <p:ph type="title" idx="4294967295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Tip procene</a:t>
            </a:r>
            <a:endParaRPr dirty="0"/>
          </a:p>
        </p:txBody>
      </p:sp>
      <p:sp>
        <p:nvSpPr>
          <p:cNvPr id="551" name="Google Shape;551;p41"/>
          <p:cNvSpPr/>
          <p:nvPr/>
        </p:nvSpPr>
        <p:spPr>
          <a:xfrm>
            <a:off x="576375" y="13634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lvl="0"/>
            <a:r>
              <a:rPr lang="en-US" b="1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Masovne</a:t>
            </a:r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procene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 </a:t>
            </a:r>
            <a:endParaRPr lang="sr-Latn-RS" dirty="0">
              <a:solidFill>
                <a:schemeClr val="tx1"/>
              </a:solidFill>
              <a:latin typeface="Comic Sans MS" panose="030F0702030302020204" pitchFamily="66" charset="0"/>
              <a:ea typeface="MS PGothic" panose="020B0600070205080204" pitchFamily="34" charset="-128"/>
            </a:endParaRPr>
          </a:p>
          <a:p>
            <a:pPr lvl="0"/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veliki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broj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kandidata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sr-Latn-RS" sz="1200" dirty="0" smtClean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se procenjuje 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u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kratkom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vremenskom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roku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najčešće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za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operaterske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pozicije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u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proizvodnim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kompanijama</a:t>
            </a:r>
            <a:endParaRPr lang="en-US" sz="1200" dirty="0">
              <a:solidFill>
                <a:schemeClr val="tx1"/>
              </a:solidFill>
              <a:latin typeface="Comic Sans MS" panose="030F0702030302020204" pitchFamily="66" charset="0"/>
              <a:ea typeface="MS PGothic" panose="020B0600070205080204" pitchFamily="34" charset="-128"/>
            </a:endParaRPr>
          </a:p>
        </p:txBody>
      </p:sp>
      <p:sp>
        <p:nvSpPr>
          <p:cNvPr id="552" name="Google Shape;552;p41"/>
          <p:cNvSpPr/>
          <p:nvPr/>
        </p:nvSpPr>
        <p:spPr>
          <a:xfrm>
            <a:off x="4661207" y="13634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lvl="0" algn="r"/>
            <a:r>
              <a:rPr lang="en-US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Individualne</a:t>
            </a:r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procene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sr-Latn-R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 algn="r"/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manji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broj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kandidata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sr-Latn-R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</a:t>
            </a:r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najčešće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podrazumeva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intervju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sr-Latn-R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primenu psiholoških instrumenata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)</a:t>
            </a:r>
            <a:endParaRPr lang="en-U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53" name="Google Shape;553;p41"/>
          <p:cNvSpPr/>
          <p:nvPr/>
        </p:nvSpPr>
        <p:spPr>
          <a:xfrm>
            <a:off x="576375" y="31219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tx1"/>
              </a:solidFill>
              <a:latin typeface="Nunito"/>
              <a:ea typeface="Nunito"/>
              <a:cs typeface="Nunito"/>
              <a:sym typeface="Nunito"/>
            </a:endParaRPr>
          </a:p>
          <a:p>
            <a:pPr lvl="0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Assessment </a:t>
            </a:r>
            <a:endParaRPr lang="sr-Latn-R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kombinovanje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više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tehnika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prilikom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donošenja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najkompleksnijih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odluka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o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zaposlenima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(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unapređenje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promena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pozicije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…)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ili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u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selekciji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eksternih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kandidata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za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ključne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pozicije</a:t>
            </a:r>
            <a:endParaRPr lang="en-U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54" name="Google Shape;554;p41"/>
          <p:cNvSpPr/>
          <p:nvPr/>
        </p:nvSpPr>
        <p:spPr>
          <a:xfrm>
            <a:off x="4661207" y="3121900"/>
            <a:ext cx="3922500" cy="1584600"/>
          </a:xfrm>
          <a:prstGeom prst="rect">
            <a:avLst/>
          </a:prstGeom>
          <a:solidFill>
            <a:srgbClr val="FFFFFF">
              <a:alpha val="17320"/>
            </a:srgbClr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360˚ </a:t>
            </a:r>
            <a:r>
              <a:rPr lang="en-US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procen</a:t>
            </a:r>
            <a:r>
              <a:rPr lang="sr-Latn-RS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  <a:endParaRPr lang="sr-Latn-R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zaposlenih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sr-Latn-R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od strane saradnika i kolega na </a:t>
            </a:r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različitim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hijerarhijskim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nivoima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i</a:t>
            </a:r>
            <a:r>
              <a:rPr lang="en-US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eksterni</a:t>
            </a:r>
            <a:r>
              <a:rPr lang="sr-Latn-R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</a:t>
            </a:r>
            <a:r>
              <a:rPr lang="en-U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klijen</a:t>
            </a:r>
            <a:r>
              <a:rPr lang="sr-Latn-RS" sz="1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ata</a:t>
            </a:r>
            <a:endParaRPr sz="1200" dirty="0">
              <a:solidFill>
                <a:schemeClr val="tx1"/>
              </a:solidFill>
              <a:latin typeface="Comic Sans MS" panose="030F0702030302020204" pitchFamily="66" charset="0"/>
              <a:ea typeface="Nunito"/>
              <a:cs typeface="Nunito"/>
              <a:sym typeface="Nunito"/>
            </a:endParaRPr>
          </a:p>
        </p:txBody>
      </p:sp>
      <p:sp>
        <p:nvSpPr>
          <p:cNvPr id="555" name="Google Shape;555;p41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41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41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41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41"/>
          <p:cNvSpPr/>
          <p:nvPr/>
        </p:nvSpPr>
        <p:spPr>
          <a:xfrm>
            <a:off x="3842100" y="2242577"/>
            <a:ext cx="369332" cy="49408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sr-Latn-RS" b="1" i="0" dirty="0" smtClean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M</a:t>
            </a:r>
            <a:endParaRPr b="1" i="0" dirty="0">
              <a:ln>
                <a:noFill/>
              </a:ln>
              <a:solidFill>
                <a:schemeClr val="dk1"/>
              </a:solidFill>
              <a:latin typeface="Walter Turncoat"/>
            </a:endParaRPr>
          </a:p>
        </p:txBody>
      </p:sp>
      <p:sp>
        <p:nvSpPr>
          <p:cNvPr id="560" name="Google Shape;560;p41"/>
          <p:cNvSpPr/>
          <p:nvPr/>
        </p:nvSpPr>
        <p:spPr>
          <a:xfrm>
            <a:off x="4857720" y="2250297"/>
            <a:ext cx="665786" cy="4681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sr-Latn-RS" b="1" i="0" dirty="0" smtClean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I</a:t>
            </a:r>
            <a:endParaRPr b="1" i="0" dirty="0">
              <a:ln>
                <a:noFill/>
              </a:ln>
              <a:solidFill>
                <a:schemeClr val="dk1"/>
              </a:solidFill>
              <a:latin typeface="Walter Turncoat"/>
            </a:endParaRPr>
          </a:p>
        </p:txBody>
      </p:sp>
      <p:sp>
        <p:nvSpPr>
          <p:cNvPr id="561" name="Google Shape;561;p41"/>
          <p:cNvSpPr/>
          <p:nvPr/>
        </p:nvSpPr>
        <p:spPr>
          <a:xfrm>
            <a:off x="3807513" y="3348952"/>
            <a:ext cx="437270" cy="4761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sr-Latn-RS" b="1" i="0" dirty="0" smtClean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A</a:t>
            </a:r>
            <a:endParaRPr b="1" i="0" dirty="0">
              <a:ln>
                <a:noFill/>
              </a:ln>
              <a:solidFill>
                <a:schemeClr val="dk1"/>
              </a:solidFill>
              <a:latin typeface="Walter Turncoat"/>
            </a:endParaRPr>
          </a:p>
        </p:txBody>
      </p:sp>
      <p:sp>
        <p:nvSpPr>
          <p:cNvPr id="562" name="Google Shape;562;p41"/>
          <p:cNvSpPr/>
          <p:nvPr/>
        </p:nvSpPr>
        <p:spPr>
          <a:xfrm>
            <a:off x="4971979" y="3356672"/>
            <a:ext cx="434182" cy="4601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>
                  <a:noFill/>
                </a:ln>
                <a:solidFill>
                  <a:schemeClr val="dk1"/>
                </a:solidFill>
                <a:latin typeface="Walter Turncoat"/>
              </a:rPr>
              <a:t>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3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Selekcioni proces psihologa</a:t>
            </a:r>
            <a:endParaRPr dirty="0"/>
          </a:p>
        </p:txBody>
      </p:sp>
      <p:grpSp>
        <p:nvGrpSpPr>
          <p:cNvPr id="593" name="Google Shape;593;p43"/>
          <p:cNvGrpSpPr/>
          <p:nvPr/>
        </p:nvGrpSpPr>
        <p:grpSpPr>
          <a:xfrm>
            <a:off x="550492" y="1260643"/>
            <a:ext cx="3608219" cy="3243858"/>
            <a:chOff x="550492" y="1260643"/>
            <a:chExt cx="3608219" cy="3243858"/>
          </a:xfrm>
        </p:grpSpPr>
        <p:sp>
          <p:nvSpPr>
            <p:cNvPr id="594" name="Google Shape;594;p43"/>
            <p:cNvSpPr/>
            <p:nvPr/>
          </p:nvSpPr>
          <p:spPr>
            <a:xfrm>
              <a:off x="1443747" y="3474220"/>
              <a:ext cx="1827373" cy="554243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sr-Latn-RS" sz="1200" b="1" i="0" u="none" strike="noStrike" cap="none" dirty="0" smtClean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ASSESSMENT</a:t>
              </a:r>
              <a:endParaRPr lang="sr-Latn-RS" sz="12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5" name="Google Shape;595;p43"/>
            <p:cNvSpPr/>
            <p:nvPr/>
          </p:nvSpPr>
          <p:spPr>
            <a:xfrm>
              <a:off x="1669616" y="3962725"/>
              <a:ext cx="1377910" cy="541775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sr-Latn-RS" sz="1050" b="1" dirty="0" smtClean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IZVEŠTAJ</a:t>
              </a:r>
              <a:endParaRPr sz="105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6" name="Google Shape;596;p43"/>
            <p:cNvSpPr/>
            <p:nvPr/>
          </p:nvSpPr>
          <p:spPr>
            <a:xfrm>
              <a:off x="558436" y="1554200"/>
              <a:ext cx="3600274" cy="576911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sr-Latn-RS" sz="1200" b="1" dirty="0" smtClean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STANDARDIZOVANI CV</a:t>
              </a:r>
              <a:endParaRPr sz="12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7" name="Google Shape;597;p43"/>
            <p:cNvSpPr/>
            <p:nvPr/>
          </p:nvSpPr>
          <p:spPr>
            <a:xfrm>
              <a:off x="1001092" y="2513077"/>
              <a:ext cx="2714957" cy="564446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sr-Latn-RS" sz="1200" b="1" dirty="0" smtClean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PSIHOLOŠKI INSTRUMENTI</a:t>
              </a:r>
              <a:endParaRPr sz="12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8" name="Google Shape;598;p43"/>
            <p:cNvSpPr/>
            <p:nvPr/>
          </p:nvSpPr>
          <p:spPr>
            <a:xfrm>
              <a:off x="782035" y="2033638"/>
              <a:ext cx="3154201" cy="57124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sr-Latn-RS" sz="1200" b="1" dirty="0" smtClean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INTERVJU</a:t>
              </a:r>
              <a:endParaRPr sz="12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9" name="Google Shape;599;p43"/>
            <p:cNvSpPr/>
            <p:nvPr/>
          </p:nvSpPr>
          <p:spPr>
            <a:xfrm>
              <a:off x="1221285" y="2992514"/>
              <a:ext cx="2272296" cy="562177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sr-Latn-RS" sz="1200" b="1" dirty="0" smtClean="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IN BASKET ZADACI</a:t>
              </a:r>
              <a:endParaRPr sz="12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00" name="Google Shape;600;p43"/>
            <p:cNvSpPr/>
            <p:nvPr/>
          </p:nvSpPr>
          <p:spPr>
            <a:xfrm>
              <a:off x="550492" y="1260643"/>
              <a:ext cx="3602907" cy="396816"/>
            </a:xfrm>
            <a:prstGeom prst="ellipse">
              <a:avLst/>
            </a:prstGeom>
            <a:solidFill>
              <a:srgbClr val="FFFFFF">
                <a:alpha val="1732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cxnSp>
        <p:nvCxnSpPr>
          <p:cNvPr id="601" name="Google Shape;601;p43"/>
          <p:cNvCxnSpPr/>
          <p:nvPr/>
        </p:nvCxnSpPr>
        <p:spPr>
          <a:xfrm>
            <a:off x="4078750" y="1797675"/>
            <a:ext cx="1056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02" name="Google Shape;602;p43"/>
          <p:cNvSpPr txBox="1"/>
          <p:nvPr/>
        </p:nvSpPr>
        <p:spPr>
          <a:xfrm>
            <a:off x="5197250" y="1466012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sa podacima koje Vama trebaju;</a:t>
            </a:r>
            <a:endParaRPr sz="10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3" name="Google Shape;603;p43"/>
          <p:cNvCxnSpPr/>
          <p:nvPr/>
        </p:nvCxnSpPr>
        <p:spPr>
          <a:xfrm>
            <a:off x="3923075" y="2279300"/>
            <a:ext cx="12126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04" name="Google Shape;604;p43"/>
          <p:cNvSpPr txBox="1"/>
          <p:nvPr/>
        </p:nvSpPr>
        <p:spPr>
          <a:xfrm>
            <a:off x="5197250" y="2021102"/>
            <a:ext cx="1985428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vođen kompetencama i očekivanjima kandidata o uslovima rada. Ne postavljati pitanja koja sugerišu diskrimanaciju;</a:t>
            </a:r>
            <a:endParaRPr lang="sr-Latn-RS" sz="10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5" name="Google Shape;605;p43"/>
          <p:cNvCxnSpPr/>
          <p:nvPr/>
        </p:nvCxnSpPr>
        <p:spPr>
          <a:xfrm>
            <a:off x="3701850" y="2760925"/>
            <a:ext cx="14337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06" name="Google Shape;606;p43"/>
          <p:cNvSpPr txBox="1"/>
          <p:nvPr/>
        </p:nvSpPr>
        <p:spPr>
          <a:xfrm>
            <a:off x="5197250" y="2668367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estovi sposobnosti, inventari ličnosti, upitnici radnih i liderskih stilova, projektivne tehnike;</a:t>
            </a:r>
            <a:endParaRPr sz="10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07" name="Google Shape;607;p43"/>
          <p:cNvCxnSpPr/>
          <p:nvPr/>
        </p:nvCxnSpPr>
        <p:spPr>
          <a:xfrm>
            <a:off x="3513400" y="3242525"/>
            <a:ext cx="16221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09" name="Google Shape;609;p43"/>
          <p:cNvCxnSpPr/>
          <p:nvPr/>
        </p:nvCxnSpPr>
        <p:spPr>
          <a:xfrm>
            <a:off x="3308550" y="3724150"/>
            <a:ext cx="1827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10" name="Google Shape;610;p43"/>
          <p:cNvSpPr txBox="1"/>
          <p:nvPr/>
        </p:nvSpPr>
        <p:spPr>
          <a:xfrm>
            <a:off x="5197250" y="3644849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rupa 4-6 učesnika donosi </a:t>
            </a:r>
            <a:r>
              <a:rPr lang="en-U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u </a:t>
            </a:r>
            <a:r>
              <a:rPr lang="en-US" sz="1000" dirty="0" err="1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zadacima</a:t>
            </a:r>
            <a:r>
              <a:rPr lang="en-U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odluke važne za kompaniju;</a:t>
            </a:r>
            <a:endParaRPr sz="10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611" name="Google Shape;611;p43"/>
          <p:cNvCxnSpPr/>
          <p:nvPr/>
        </p:nvCxnSpPr>
        <p:spPr>
          <a:xfrm>
            <a:off x="3095525" y="4205750"/>
            <a:ext cx="20316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12" name="Google Shape;612;p43"/>
          <p:cNvSpPr txBox="1"/>
          <p:nvPr/>
        </p:nvSpPr>
        <p:spPr>
          <a:xfrm>
            <a:off x="5197250" y="4106586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procena menadžera - hoćemo li „kliknuti“?</a:t>
            </a:r>
            <a:endParaRPr sz="10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" name="Google Shape;610;p43"/>
          <p:cNvSpPr txBox="1"/>
          <p:nvPr/>
        </p:nvSpPr>
        <p:spPr>
          <a:xfrm>
            <a:off x="5197250" y="3202990"/>
            <a:ext cx="1696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000" dirty="0" smtClean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niz individualnih problemnih situacija, karakterističnih za tip posla;</a:t>
            </a:r>
            <a:endParaRPr sz="1000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ric template">
  <a:themeElements>
    <a:clrScheme name="Custom 347">
      <a:dk1>
        <a:srgbClr val="FFFFFF"/>
      </a:dk1>
      <a:lt1>
        <a:srgbClr val="24272E"/>
      </a:lt1>
      <a:dk2>
        <a:srgbClr val="C6C8D6"/>
      </a:dk2>
      <a:lt2>
        <a:srgbClr val="6B707C"/>
      </a:lt2>
      <a:accent1>
        <a:srgbClr val="FFDD41"/>
      </a:accent1>
      <a:accent2>
        <a:srgbClr val="8CE444"/>
      </a:accent2>
      <a:accent3>
        <a:srgbClr val="5FDEF0"/>
      </a:accent3>
      <a:accent4>
        <a:srgbClr val="7598FF"/>
      </a:accent4>
      <a:accent5>
        <a:srgbClr val="BA64E0"/>
      </a:accent5>
      <a:accent6>
        <a:srgbClr val="FF594C"/>
      </a:accent6>
      <a:hlink>
        <a:srgbClr val="CCDB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3371</TotalTime>
  <Words>1199</Words>
  <Application>Microsoft Office PowerPoint</Application>
  <PresentationFormat>On-screen Show (16:9)</PresentationFormat>
  <Paragraphs>148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Calibri</vt:lpstr>
      <vt:lpstr>Comic Sans MS</vt:lpstr>
      <vt:lpstr>MS PGothic</vt:lpstr>
      <vt:lpstr>Arial</vt:lpstr>
      <vt:lpstr>Walter Turncoat</vt:lpstr>
      <vt:lpstr>Nunito</vt:lpstr>
      <vt:lpstr>Montserrat</vt:lpstr>
      <vt:lpstr>Osric template</vt:lpstr>
      <vt:lpstr>Profesionalna selekcija  iz ugla praktičara</vt:lpstr>
      <vt:lpstr>Psiholog u procesu zapošljavanja</vt:lpstr>
      <vt:lpstr>Perspektive iz prakse</vt:lpstr>
      <vt:lpstr>Zakonski, profesionalni i korporativni okviri </vt:lpstr>
      <vt:lpstr>Koraci u profesionalnoj selekciji</vt:lpstr>
      <vt:lpstr>PowerPoint Presentation</vt:lpstr>
      <vt:lpstr>Saglasnost pristupanju proceduri profesionalne selekcije</vt:lpstr>
      <vt:lpstr>Tip procene</vt:lpstr>
      <vt:lpstr>Selekcioni proces psihologa</vt:lpstr>
      <vt:lpstr>Psihološko merenje</vt:lpstr>
      <vt:lpstr>Veliki obim podataka integrisan...</vt:lpstr>
      <vt:lpstr>IZVEŠTAJ U PROFESIONALNOJ SELEKCIJI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Snezana</dc:creator>
  <cp:lastModifiedBy>Snezana</cp:lastModifiedBy>
  <cp:revision>51</cp:revision>
  <dcterms:modified xsi:type="dcterms:W3CDTF">2021-12-29T13:54:16Z</dcterms:modified>
</cp:coreProperties>
</file>