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4" r:id="rId3"/>
    <p:sldId id="257" r:id="rId4"/>
    <p:sldId id="282" r:id="rId5"/>
    <p:sldId id="281" r:id="rId6"/>
    <p:sldId id="261" r:id="rId7"/>
    <p:sldId id="259" r:id="rId8"/>
    <p:sldId id="284" r:id="rId9"/>
    <p:sldId id="286" r:id="rId10"/>
    <p:sldId id="272" r:id="rId11"/>
    <p:sldId id="265" r:id="rId12"/>
    <p:sldId id="285" r:id="rId13"/>
    <p:sldId id="294" r:id="rId14"/>
    <p:sldId id="25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MS PGothic" panose="020B0600070205080204" pitchFamily="34" charset="-128"/>
      <p:regular r:id="rId25"/>
    </p:embeddedFont>
    <p:embeddedFont>
      <p:font typeface="Walter Turncoat" panose="020B0604020202020204" charset="0"/>
      <p:regular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b2f7c811e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b2f7c811e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077345" y="2421525"/>
            <a:ext cx="1652587" cy="219197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7445525" y="3242253"/>
            <a:ext cx="1588153" cy="1365478"/>
            <a:chOff x="7445525" y="3242253"/>
            <a:chExt cx="1588153" cy="1365478"/>
          </a:xfrm>
        </p:grpSpPr>
        <p:sp>
          <p:nvSpPr>
            <p:cNvPr id="122" name="Google Shape;122;p8"/>
            <p:cNvSpPr/>
            <p:nvPr/>
          </p:nvSpPr>
          <p:spPr>
            <a:xfrm rot="-5872103">
              <a:off x="8672932" y="4104027"/>
              <a:ext cx="250054" cy="27860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3" name="Google Shape;123;p8"/>
            <p:cNvGrpSpPr/>
            <p:nvPr/>
          </p:nvGrpSpPr>
          <p:grpSpPr>
            <a:xfrm>
              <a:off x="7865288" y="4245800"/>
              <a:ext cx="440488" cy="361931"/>
              <a:chOff x="7865288" y="4245800"/>
              <a:chExt cx="440488" cy="361931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7865288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8184350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6" name="Google Shape;12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5" y="3242253"/>
              <a:ext cx="1588153" cy="109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8118901" y="38001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20305" y="37753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1604051">
              <a:off x="8055619" y="3998073"/>
              <a:ext cx="123815" cy="8021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7606243" y="4075800"/>
              <a:ext cx="383500" cy="87900"/>
            </a:xfrm>
            <a:custGeom>
              <a:avLst/>
              <a:gdLst/>
              <a:ahLst/>
              <a:cxnLst/>
              <a:rect l="l" t="t" r="r" b="b"/>
              <a:pathLst>
                <a:path w="15340" h="3516" extrusionOk="0">
                  <a:moveTo>
                    <a:pt x="142" y="0"/>
                  </a:moveTo>
                  <a:cubicBezTo>
                    <a:pt x="-1459" y="4812"/>
                    <a:pt x="11754" y="4305"/>
                    <a:pt x="15340" y="719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Profesionalna selekcija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2800" dirty="0" smtClean="0">
                <a:solidFill>
                  <a:srgbClr val="FFFF00"/>
                </a:solidFill>
              </a:rPr>
              <a:t>iz ugla praktičara</a:t>
            </a:r>
            <a:endParaRPr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2949" y="4253948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1"/>
                </a:solidFill>
              </a:rPr>
              <a:t>Snežana Milutinović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Psihološko merenje</a:t>
            </a:r>
            <a:endParaRPr dirty="0"/>
          </a:p>
        </p:txBody>
      </p:sp>
      <p:sp>
        <p:nvSpPr>
          <p:cNvPr id="364" name="Google Shape;364;p29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14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sr-Latn-RS" b="1" dirty="0" smtClean="0"/>
              <a:t>K</a:t>
            </a:r>
            <a:r>
              <a:rPr lang="en-US" b="1" dirty="0" err="1" smtClean="0"/>
              <a:t>ognitivn</a:t>
            </a:r>
            <a:r>
              <a:rPr lang="sr-Latn-RS" b="1" dirty="0" smtClean="0"/>
              <a:t>e </a:t>
            </a:r>
            <a:r>
              <a:rPr lang="en-US" b="1" dirty="0" err="1" smtClean="0"/>
              <a:t>sposobnosti</a:t>
            </a:r>
            <a:r>
              <a:rPr lang="en-US" b="1" dirty="0" smtClean="0"/>
              <a:t> </a:t>
            </a:r>
            <a:endParaRPr lang="sr-Latn-RS" b="1" dirty="0" smtClean="0"/>
          </a:p>
          <a:p>
            <a:pPr marL="0" lvl="0" indent="0">
              <a:buNone/>
            </a:pPr>
            <a:r>
              <a:rPr lang="sr-Latn-RS" sz="1200" dirty="0" smtClean="0"/>
              <a:t>Najčešći testovi opštih sposobnosti (verbalni i neverbalni), ali i testovi pažnje i koncentracije</a:t>
            </a:r>
            <a:r>
              <a:rPr lang="en" sz="1200" dirty="0" smtClean="0"/>
              <a:t>.</a:t>
            </a:r>
            <a:endParaRPr sz="1200" dirty="0"/>
          </a:p>
        </p:txBody>
      </p:sp>
      <p:sp>
        <p:nvSpPr>
          <p:cNvPr id="365" name="Google Shape;365;p29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14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Vizuo - motorne sposobnosti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sr-Latn-RS" sz="1200" dirty="0"/>
              <a:t>z</a:t>
            </a:r>
            <a:r>
              <a:rPr lang="sr-Latn-RS" sz="1200" dirty="0" smtClean="0"/>
              <a:t>a rad na manuelnim poslovima (napr. WIENA za prof. </a:t>
            </a:r>
            <a:r>
              <a:rPr lang="sr-Latn-RS" sz="1200" dirty="0"/>
              <a:t>v</a:t>
            </a:r>
            <a:r>
              <a:rPr lang="sr-Latn-RS" sz="1200" dirty="0" smtClean="0"/>
              <a:t>ozače) i za pos</a:t>
            </a:r>
            <a:r>
              <a:rPr lang="en-US" sz="1200" dirty="0" smtClean="0"/>
              <a:t>l</a:t>
            </a:r>
            <a:r>
              <a:rPr lang="sr-Latn-RS" sz="1200" dirty="0" smtClean="0"/>
              <a:t>ove sa nošenjem oružja</a:t>
            </a:r>
            <a:endParaRPr sz="1200" dirty="0"/>
          </a:p>
        </p:txBody>
      </p:sp>
      <p:sp>
        <p:nvSpPr>
          <p:cNvPr id="366" name="Google Shape;366;p29"/>
          <p:cNvSpPr txBox="1">
            <a:spLocks noGrp="1"/>
          </p:cNvSpPr>
          <p:nvPr>
            <p:ph type="body" idx="3"/>
          </p:nvPr>
        </p:nvSpPr>
        <p:spPr>
          <a:xfrm>
            <a:off x="4794025" y="1271600"/>
            <a:ext cx="1921200" cy="14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 smtClean="0"/>
              <a:t>Osobine ličnosti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r-Latn-RS" sz="1200" dirty="0" smtClean="0"/>
              <a:t>Sa fokusom na osobine koje pretpostavljaju efikasnost u poslu (napr. </a:t>
            </a:r>
            <a:r>
              <a:rPr lang="sr-Latn-RS" sz="1200" dirty="0"/>
              <a:t>k</a:t>
            </a:r>
            <a:r>
              <a:rPr lang="sr-Latn-RS" sz="1200" dirty="0" smtClean="0"/>
              <a:t>od programera nas preterano ne zanima ekstraverzija)</a:t>
            </a: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 dirty="0"/>
          </a:p>
        </p:txBody>
      </p:sp>
      <p:sp>
        <p:nvSpPr>
          <p:cNvPr id="367" name="Google Shape;367;p2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68" name="Google Shape;368;p29"/>
          <p:cNvSpPr txBox="1">
            <a:spLocks noGrp="1"/>
          </p:cNvSpPr>
          <p:nvPr>
            <p:ph type="body" idx="1"/>
          </p:nvPr>
        </p:nvSpPr>
        <p:spPr>
          <a:xfrm>
            <a:off x="548125" y="3024200"/>
            <a:ext cx="1921200" cy="14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Timske uloge i stilovi rukovođenja</a:t>
            </a:r>
            <a:endParaRPr sz="1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sr-Latn-RS" sz="1200" dirty="0" smtClean="0"/>
              <a:t>Odnos prema drugima, kooperativnost, doživljaj autoriteta, sklonost konfliktima i dr.</a:t>
            </a:r>
            <a:endParaRPr sz="1200" dirty="0"/>
          </a:p>
        </p:txBody>
      </p:sp>
      <p:sp>
        <p:nvSpPr>
          <p:cNvPr id="369" name="Google Shape;369;p29"/>
          <p:cNvSpPr txBox="1">
            <a:spLocks noGrp="1"/>
          </p:cNvSpPr>
          <p:nvPr>
            <p:ph type="body" idx="2"/>
          </p:nvPr>
        </p:nvSpPr>
        <p:spPr>
          <a:xfrm>
            <a:off x="2671075" y="3024200"/>
            <a:ext cx="1921200" cy="14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 smtClean="0"/>
              <a:t>Radni stilovi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sr-Latn-RS" sz="1200" dirty="0" smtClean="0"/>
              <a:t>Najčešće detektuju „budi savršen“, „budi jak“, „udovolji drugima“, „požuri“ i „trudi se“</a:t>
            </a:r>
            <a:endParaRPr sz="1200" dirty="0"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3"/>
          </p:nvPr>
        </p:nvSpPr>
        <p:spPr>
          <a:xfrm>
            <a:off x="4794025" y="3024200"/>
            <a:ext cx="2163366" cy="14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VAŽNO!</a:t>
            </a:r>
            <a:endParaRPr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r-Latn-RS" sz="1000" dirty="0" smtClean="0"/>
              <a:t>Instrumenti koje koristite treba da budu </a:t>
            </a:r>
            <a:r>
              <a:rPr lang="sr-Latn-RS" sz="1000" b="1" dirty="0" smtClean="0"/>
              <a:t>standardizovani</a:t>
            </a:r>
            <a:r>
              <a:rPr lang="sr-Latn-RS" sz="1000" dirty="0" smtClean="0"/>
              <a:t> na našoj populaciji, te da zadovoljavaju kriterijume pouzdanosti, validnosti, diskriminativnosti i objektivnosti (odobreni od strane Instituta za psihologiju). Svako </a:t>
            </a:r>
            <a:r>
              <a:rPr lang="sr-Latn-RS" sz="1000" b="1" dirty="0" smtClean="0"/>
              <a:t>kopiranje</a:t>
            </a:r>
            <a:r>
              <a:rPr lang="sr-Latn-RS" sz="1000" dirty="0" smtClean="0"/>
              <a:t> instrumenata je zakonom </a:t>
            </a:r>
            <a:r>
              <a:rPr lang="sr-Latn-RS" sz="1000" b="1" dirty="0" smtClean="0"/>
              <a:t>zabranjeno.</a:t>
            </a:r>
            <a:endParaRPr sz="1000"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4063925" y="646438"/>
            <a:ext cx="2727600" cy="17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Veliki obim</a:t>
            </a:r>
            <a:br>
              <a:rPr lang="sr-Latn-RS" dirty="0" smtClean="0"/>
            </a:br>
            <a:r>
              <a:rPr lang="sr-Latn-RS" dirty="0" smtClean="0">
                <a:solidFill>
                  <a:schemeClr val="accent4"/>
                </a:solidFill>
              </a:rPr>
              <a:t>podataka</a:t>
            </a:r>
            <a:r>
              <a:rPr lang="en" dirty="0" smtClean="0">
                <a:solidFill>
                  <a:schemeClr val="accent4"/>
                </a:solidFill>
              </a:rPr>
              <a:t> </a:t>
            </a:r>
            <a:r>
              <a:rPr lang="sr-Latn-RS" dirty="0" smtClean="0"/>
              <a:t>integrisan...</a:t>
            </a:r>
            <a:endParaRPr dirty="0"/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1"/>
          </p:nvPr>
        </p:nvSpPr>
        <p:spPr>
          <a:xfrm>
            <a:off x="4063925" y="2452669"/>
            <a:ext cx="2727600" cy="19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400" dirty="0" smtClean="0"/>
              <a:t>...samo sa jednim </a:t>
            </a:r>
            <a:r>
              <a:rPr lang="sr-Latn-R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ciljem</a:t>
            </a:r>
            <a:r>
              <a:rPr lang="sr-Latn-RS" sz="1400" dirty="0" smtClean="0"/>
              <a:t> – da odgovori na pitanje koliko neka osoba </a:t>
            </a:r>
            <a:r>
              <a:rPr lang="sr-Latn-RS" sz="1400" dirty="0" smtClean="0">
                <a:solidFill>
                  <a:schemeClr val="accent2">
                    <a:lumMod val="75000"/>
                  </a:schemeClr>
                </a:solidFill>
              </a:rPr>
              <a:t>odgovara </a:t>
            </a:r>
            <a:r>
              <a:rPr lang="sr-Latn-RS" sz="1400" dirty="0" smtClean="0"/>
              <a:t>određenim zahtevima posla i karakteristikama organizacije.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Sreća treba da je obostrana!</a:t>
            </a:r>
            <a:endParaRPr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2" name="Google Shape;292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0" y="1290931"/>
            <a:ext cx="3405300" cy="255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3" name="Google Shape;293;p2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2"/>
          <p:cNvSpPr txBox="1">
            <a:spLocks noGrp="1"/>
          </p:cNvSpPr>
          <p:nvPr>
            <p:ph type="title" idx="4294967295"/>
          </p:nvPr>
        </p:nvSpPr>
        <p:spPr>
          <a:xfrm>
            <a:off x="262200" y="119268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 smtClean="0"/>
              <a:t>IZVEŠTAJ U PROFESIONALNOJ SELEKCIJI</a:t>
            </a:r>
            <a:endParaRPr sz="1600" dirty="0"/>
          </a:p>
        </p:txBody>
      </p:sp>
      <p:sp>
        <p:nvSpPr>
          <p:cNvPr id="569" name="Google Shape;569;p42"/>
          <p:cNvSpPr txBox="1"/>
          <p:nvPr/>
        </p:nvSpPr>
        <p:spPr>
          <a:xfrm>
            <a:off x="1986120" y="844523"/>
            <a:ext cx="1723800" cy="12170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Osnovni podaci</a:t>
            </a:r>
            <a:endParaRPr sz="12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lang="sr-Latn-RS" sz="1100" dirty="0" smtClean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sr-Latn-RS" sz="11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 kandidatu (starost, zanimanje, obrazovanje, ne/zaposleni...) </a:t>
            </a:r>
            <a:endParaRPr sz="1100" b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0" name="Google Shape;570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Opšti utisak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Kvalitet kontakta, poslovni maniri, neverbalni aspekt ponašanja, otvorenost za eksploraciju („oduvek sam želeo da upišem psihologiju“, „da li ću dobiti rezultate?“...</a:t>
            </a:r>
            <a:endParaRPr sz="10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1" name="Google Shape;571;p42"/>
          <p:cNvSpPr txBox="1"/>
          <p:nvPr/>
        </p:nvSpPr>
        <p:spPr>
          <a:xfrm>
            <a:off x="3710040" y="846169"/>
            <a:ext cx="1723800" cy="28101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Kognitivne sposobnosti</a:t>
            </a:r>
            <a:endParaRPr sz="1200" b="1" dirty="0">
              <a:solidFill>
                <a:schemeClr val="accent2">
                  <a:lumMod val="40000"/>
                  <a:lumOff val="60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sr-Latn-RS" sz="1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 se umesto IQ jedinica uglavnom navodi kategorija kandidata, uz opis kvaliteta rada (samostalnost i brzina u radu, razlike u postignuću na subtestovima, spontani komentari koji pomažu razumevanje kognitivnog stila). 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 ovom segmentu se navode i rezultati vizuo-motornih sposobnosti.</a:t>
            </a:r>
            <a:endParaRPr sz="10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2" name="Google Shape;572;p42"/>
          <p:cNvSpPr txBox="1"/>
          <p:nvPr/>
        </p:nvSpPr>
        <p:spPr>
          <a:xfrm>
            <a:off x="7157699" y="851319"/>
            <a:ext cx="1723800" cy="12851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Latn-RS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„Profesionalni profil“</a:t>
            </a:r>
            <a:endParaRPr lang="sr-Latn-RS" sz="900" b="1" dirty="0">
              <a:solidFill>
                <a:schemeClr val="accent5">
                  <a:lumMod val="60000"/>
                  <a:lumOff val="40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sr-Latn-RS" sz="1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Radni stil (upornost, istrajnost, pedantnost...), kvalitet motivacije (i razlozi za promenu posla),   menadžerski kapaciteti i/ili ponašanje u timu </a:t>
            </a:r>
            <a:endParaRPr lang="sr-Latn-RS" sz="10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" name="Google Shape;573;p42"/>
          <p:cNvSpPr txBox="1"/>
          <p:nvPr/>
        </p:nvSpPr>
        <p:spPr>
          <a:xfrm>
            <a:off x="7157699" y="2130038"/>
            <a:ext cx="1723800" cy="15263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Dodatni podaci</a:t>
            </a:r>
            <a:endParaRPr lang="sr-Latn-RS" sz="9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sr-Latn-RS" sz="1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</a:t>
            </a: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oje detektujemo projektivnim tehnikama, više kao dopunu svega prethodnog nego kao zaseban segment izveštaja</a:t>
            </a:r>
            <a:endParaRPr sz="10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4" name="Google Shape;574;p42"/>
          <p:cNvSpPr txBox="1"/>
          <p:nvPr/>
        </p:nvSpPr>
        <p:spPr>
          <a:xfrm>
            <a:off x="5433779" y="851327"/>
            <a:ext cx="1723800" cy="28101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Latn-RS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Osobine ličnosti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sr-Latn-RS" sz="1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koje su u proceni značajne za predviđanje buduće profesionalne efikasnosti, uz kratku operacionalnu definiciju njihovog značenja u </a:t>
            </a: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izveštaju (napr. </a:t>
            </a:r>
            <a:r>
              <a:rPr lang="sr-Latn-RS" sz="1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ko je naglašena dimenzija negativna valenca, navode se i osobine koje čine ovu dimenziju: manipulativnost i negativna slika o sebi, ali i tipična ponašanja i kvalitet odlučivanja koje iz ovog rezultata proizilaze)</a:t>
            </a:r>
            <a:endParaRPr lang="sr-Latn-RS" sz="10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5" name="Google Shape;575;p42"/>
          <p:cNvSpPr txBox="1"/>
          <p:nvPr/>
        </p:nvSpPr>
        <p:spPr>
          <a:xfrm>
            <a:off x="262200" y="846169"/>
            <a:ext cx="1723800" cy="28101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Pre izveštavanja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sr-Latn-RS" sz="11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Dogovoriti njegovu formu i strukturu sa Naručiocem posla (kome se dostavlja izveštaj, da li je elektronskoj formi ili štampano, ko ima pristup izveštaju, kako, gde i koliko dugo i kako se čuva baza podataka koja sadrži i izveštaje.</a:t>
            </a:r>
          </a:p>
        </p:txBody>
      </p:sp>
      <p:sp>
        <p:nvSpPr>
          <p:cNvPr id="576" name="Google Shape;576;p42"/>
          <p:cNvSpPr txBox="1"/>
          <p:nvPr/>
        </p:nvSpPr>
        <p:spPr>
          <a:xfrm>
            <a:off x="262200" y="3656147"/>
            <a:ext cx="4309800" cy="1235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1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Zaključak Izveštaja </a:t>
            </a:r>
            <a:r>
              <a:rPr lang="sr-Latn-RS" sz="1100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 profesionalnoj selekciji uglavnom sadrži samo navode „preporučuje se“, „ne preporučuje se“ ili „preporučuje se za (druge) poslove“</a:t>
            </a:r>
            <a:endParaRPr lang="sr-Latn-RS" sz="1100" b="1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Izveštaj ne sadrži </a:t>
            </a:r>
            <a:r>
              <a:rPr lang="sr-Latn-RS" sz="1100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sirove skorove</a:t>
            </a:r>
            <a:r>
              <a:rPr lang="sr-Latn-RS" sz="11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postignuća na bilo kom primenjenom instrumentu (zakonom regulisano)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7" name="Google Shape;577;p42"/>
          <p:cNvSpPr txBox="1"/>
          <p:nvPr/>
        </p:nvSpPr>
        <p:spPr>
          <a:xfrm>
            <a:off x="4571879" y="3656194"/>
            <a:ext cx="4309800" cy="1235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Latn-RS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Dodatna napomena na izveštaju: </a:t>
            </a:r>
            <a:endParaRPr lang="sr-Latn-RS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sr-Latn-RS" sz="11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„</a:t>
            </a:r>
            <a:r>
              <a:rPr lang="sr-Latn-RS" sz="1100" i="1" dirty="0" smtClean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Izveštaj profesionalne selekcije</a:t>
            </a:r>
            <a:r>
              <a:rPr lang="sr-Latn-RS" sz="1100" i="1" dirty="0" smtClean="0">
                <a:solidFill>
                  <a:schemeClr val="tx1"/>
                </a:solidFill>
              </a:rPr>
              <a:t> dostavlja </a:t>
            </a:r>
            <a:r>
              <a:rPr lang="sr-Latn-RS" sz="1100" i="1" dirty="0">
                <a:solidFill>
                  <a:schemeClr val="tx1"/>
                </a:solidFill>
              </a:rPr>
              <a:t>se naručiocu xxx i prema Zakonu o zaštiti podataka o ličnosti ne mogu se davati na uvid trećim </a:t>
            </a:r>
            <a:r>
              <a:rPr lang="sr-Latn-RS" sz="1100" i="1" dirty="0" smtClean="0">
                <a:solidFill>
                  <a:schemeClr val="tx1"/>
                </a:solidFill>
              </a:rPr>
              <a:t>licima koja nemaju ovlašćenja u procesu izbora kandidata. Rezultati </a:t>
            </a:r>
            <a:r>
              <a:rPr lang="sr-Latn-RS" sz="1100" i="1" dirty="0">
                <a:solidFill>
                  <a:schemeClr val="tx1"/>
                </a:solidFill>
              </a:rPr>
              <a:t>psihološke procene mogu se koristiti samo u svrhu selekcije kandidata za radno mesto  XXX.“</a:t>
            </a:r>
            <a:endParaRPr lang="sr-Latn-RS" sz="1100" i="1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8" name="Google Shape;578;p42"/>
          <p:cNvSpPr/>
          <p:nvPr/>
        </p:nvSpPr>
        <p:spPr>
          <a:xfrm>
            <a:off x="8510109" y="3740854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2"/>
          <p:cNvSpPr/>
          <p:nvPr/>
        </p:nvSpPr>
        <p:spPr>
          <a:xfrm>
            <a:off x="1699509" y="94686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2"/>
          <p:cNvSpPr/>
          <p:nvPr/>
        </p:nvSpPr>
        <p:spPr>
          <a:xfrm>
            <a:off x="3415038" y="108693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2"/>
          <p:cNvSpPr/>
          <p:nvPr/>
        </p:nvSpPr>
        <p:spPr>
          <a:xfrm>
            <a:off x="5036941" y="1105426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2"/>
          <p:cNvSpPr/>
          <p:nvPr/>
        </p:nvSpPr>
        <p:spPr>
          <a:xfrm>
            <a:off x="4126407" y="4178597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2"/>
          <p:cNvSpPr/>
          <p:nvPr/>
        </p:nvSpPr>
        <p:spPr>
          <a:xfrm>
            <a:off x="3394742" y="2137794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2"/>
          <p:cNvSpPr/>
          <p:nvPr/>
        </p:nvSpPr>
        <p:spPr>
          <a:xfrm>
            <a:off x="8513456" y="2214529"/>
            <a:ext cx="304260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2"/>
          <p:cNvSpPr/>
          <p:nvPr/>
        </p:nvSpPr>
        <p:spPr>
          <a:xfrm>
            <a:off x="6828098" y="908632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 odnosu na druge struke,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psiholog u profesionalnoj selekciji...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0" name="Google Shape;1350;p51"/>
          <p:cNvGrpSpPr/>
          <p:nvPr/>
        </p:nvGrpSpPr>
        <p:grpSpPr>
          <a:xfrm>
            <a:off x="690575" y="2985332"/>
            <a:ext cx="7762851" cy="892418"/>
            <a:chOff x="801125" y="2909132"/>
            <a:chExt cx="7762851" cy="892418"/>
          </a:xfrm>
        </p:grpSpPr>
        <p:grpSp>
          <p:nvGrpSpPr>
            <p:cNvPr id="1351" name="Google Shape;1351;p51"/>
            <p:cNvGrpSpPr/>
            <p:nvPr/>
          </p:nvGrpSpPr>
          <p:grpSpPr>
            <a:xfrm>
              <a:off x="5603395" y="2909132"/>
              <a:ext cx="2960581" cy="817787"/>
              <a:chOff x="5603395" y="2909132"/>
              <a:chExt cx="2960581" cy="817787"/>
            </a:xfrm>
          </p:grpSpPr>
          <p:sp>
            <p:nvSpPr>
              <p:cNvPr id="1352" name="Google Shape;1352;p51"/>
              <p:cNvSpPr txBox="1"/>
              <p:nvPr/>
            </p:nvSpPr>
            <p:spPr>
              <a:xfrm>
                <a:off x="6868076" y="3090019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Latn-RS" sz="1200" dirty="0" smtClean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Daje širu sliku profesionalnih kapaciteta i ponašanja kandidata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3" name="Google Shape;1353;p51"/>
              <p:cNvSpPr/>
              <p:nvPr/>
            </p:nvSpPr>
            <p:spPr>
              <a:xfrm>
                <a:off x="5603395" y="29091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54" name="Google Shape;1354;p51"/>
            <p:cNvGrpSpPr/>
            <p:nvPr/>
          </p:nvGrpSpPr>
          <p:grpSpPr>
            <a:xfrm>
              <a:off x="2823442" y="2909422"/>
              <a:ext cx="1695900" cy="892128"/>
              <a:chOff x="2823442" y="2909422"/>
              <a:chExt cx="1695900" cy="892128"/>
            </a:xfrm>
          </p:grpSpPr>
          <p:sp>
            <p:nvSpPr>
              <p:cNvPr id="1355" name="Google Shape;1355;p51"/>
              <p:cNvSpPr txBox="1"/>
              <p:nvPr/>
            </p:nvSpPr>
            <p:spPr>
              <a:xfrm>
                <a:off x="2823442" y="31646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Latn-RS" sz="1200" dirty="0" smtClean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Zaključuje na osnovu većeg broja podataka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6" name="Google Shape;1356;p51"/>
              <p:cNvSpPr/>
              <p:nvPr/>
            </p:nvSpPr>
            <p:spPr>
              <a:xfrm>
                <a:off x="3569730" y="29094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57" name="Google Shape;1357;p51"/>
            <p:cNvGrpSpPr/>
            <p:nvPr/>
          </p:nvGrpSpPr>
          <p:grpSpPr>
            <a:xfrm>
              <a:off x="4845759" y="2909132"/>
              <a:ext cx="2960580" cy="886485"/>
              <a:chOff x="4845759" y="2909132"/>
              <a:chExt cx="2960580" cy="886485"/>
            </a:xfrm>
          </p:grpSpPr>
          <p:sp>
            <p:nvSpPr>
              <p:cNvPr id="1358" name="Google Shape;1358;p51"/>
              <p:cNvSpPr txBox="1"/>
              <p:nvPr/>
            </p:nvSpPr>
            <p:spPr>
              <a:xfrm>
                <a:off x="4845759" y="3158717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Latn-RS" sz="1200" dirty="0" smtClean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Preciznije artikuliše izveštaj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9" name="Google Shape;1359;p51"/>
              <p:cNvSpPr/>
              <p:nvPr/>
            </p:nvSpPr>
            <p:spPr>
              <a:xfrm>
                <a:off x="7625712" y="29091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0" name="Google Shape;1360;p51"/>
            <p:cNvGrpSpPr/>
            <p:nvPr/>
          </p:nvGrpSpPr>
          <p:grpSpPr>
            <a:xfrm>
              <a:off x="801125" y="2909406"/>
              <a:ext cx="1695900" cy="892144"/>
              <a:chOff x="801125" y="2909406"/>
              <a:chExt cx="1695900" cy="892144"/>
            </a:xfrm>
          </p:grpSpPr>
          <p:sp>
            <p:nvSpPr>
              <p:cNvPr id="1361" name="Google Shape;1361;p51"/>
              <p:cNvSpPr txBox="1"/>
              <p:nvPr/>
            </p:nvSpPr>
            <p:spPr>
              <a:xfrm>
                <a:off x="801125" y="31646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Latn-RS" sz="1200" dirty="0" smtClean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Ima mogućnost korišćenja validnih instrumenata procene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2" name="Google Shape;1362;p51"/>
              <p:cNvSpPr/>
              <p:nvPr/>
            </p:nvSpPr>
            <p:spPr>
              <a:xfrm>
                <a:off x="1535764" y="29094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21" y="983557"/>
            <a:ext cx="6473687" cy="2451609"/>
          </a:xfrm>
          <a:prstGeom prst="rect">
            <a:avLst/>
          </a:prstGeom>
        </p:spPr>
      </p:pic>
      <p:grpSp>
        <p:nvGrpSpPr>
          <p:cNvPr id="7" name="Google Shape;1117;p49"/>
          <p:cNvGrpSpPr/>
          <p:nvPr/>
        </p:nvGrpSpPr>
        <p:grpSpPr>
          <a:xfrm>
            <a:off x="828260" y="463826"/>
            <a:ext cx="1070543" cy="716990"/>
            <a:chOff x="1510757" y="3225422"/>
            <a:chExt cx="720214" cy="637347"/>
          </a:xfrm>
        </p:grpSpPr>
        <p:sp>
          <p:nvSpPr>
            <p:cNvPr id="8" name="Google Shape;1118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19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20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21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22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23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24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 smtClean="0"/>
              <a:t>Psiholog u procesu zapošljavanja</a:t>
            </a:r>
            <a:endParaRPr sz="2800" dirty="0"/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 smtClean="0">
                <a:solidFill>
                  <a:schemeClr val="accent2"/>
                </a:solidFill>
              </a:rPr>
              <a:t>Unutar sistema</a:t>
            </a:r>
            <a:endParaRPr b="1" dirty="0">
              <a:solidFill>
                <a:schemeClr val="accent2"/>
              </a:solidFill>
            </a:endParaRPr>
          </a:p>
          <a:p>
            <a:pPr marL="285750" lvl="0" indent="-2857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sr-Latn-RS" sz="1200" dirty="0" smtClean="0"/>
              <a:t>Poznavanje organizacije olakšava definisanje karakteristika posla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sr-Latn-RS" sz="1200" dirty="0" smtClean="0"/>
              <a:t>Uglavnom zadate procedure selekcije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sr-Latn-RS" sz="1200" dirty="0" smtClean="0"/>
              <a:t>Praćenje prilagođavanja i efikasnosti izabranih kandidata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endParaRPr dirty="0"/>
          </a:p>
        </p:txBody>
      </p:sp>
      <p:sp>
        <p:nvSpPr>
          <p:cNvPr id="283" name="Google Shape;283;p21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 smtClean="0">
                <a:solidFill>
                  <a:schemeClr val="accent2"/>
                </a:solidFill>
              </a:rPr>
              <a:t>Spoljnji saradnik</a:t>
            </a:r>
            <a:endParaRPr b="1" dirty="0">
              <a:solidFill>
                <a:schemeClr val="accent2"/>
              </a:solidFill>
            </a:endParaRP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sr-Latn-RS" sz="1200" dirty="0" smtClean="0"/>
              <a:t>Analiza i posla, i organizacione kulture</a:t>
            </a:r>
            <a:endParaRPr lang="sr-Latn-RS" sz="1200" dirty="0"/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sr-Latn-RS" sz="1200" dirty="0" smtClean="0"/>
              <a:t>Kreiranje procedure i baterije za procenu prema izboru psihologa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sr-Latn-RS" sz="1200" dirty="0" smtClean="0"/>
              <a:t>Uglavnom nedostaje povratna informacija o kvalitetu izbora</a:t>
            </a:r>
            <a:endParaRPr sz="1200" dirty="0"/>
          </a:p>
        </p:txBody>
      </p:sp>
      <p:sp>
        <p:nvSpPr>
          <p:cNvPr id="284" name="Google Shape;284;p21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 smtClean="0">
                <a:solidFill>
                  <a:schemeClr val="accent2"/>
                </a:solidFill>
              </a:rPr>
              <a:t>Medicina rada</a:t>
            </a:r>
            <a:endParaRPr b="1" dirty="0">
              <a:solidFill>
                <a:schemeClr val="accent2"/>
              </a:solidFill>
            </a:endParaRP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sr-Latn-RS" sz="1200" dirty="0" smtClean="0"/>
              <a:t>Zdravstvena sposobnost izabranih za obavljanje određenih poslova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sr-Latn-RS" sz="1200" dirty="0" smtClean="0"/>
              <a:t>Pritisak obima posla uglavnom onemogućava punu primenu psiholoških instrumenata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sr-Latn-RS" sz="1200" dirty="0" smtClean="0"/>
              <a:t>Potpuni nedostatak povratne informacije o učinku zaposlenog</a:t>
            </a: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7" name="Google Shape;806;p48"/>
          <p:cNvSpPr/>
          <p:nvPr/>
        </p:nvSpPr>
        <p:spPr>
          <a:xfrm>
            <a:off x="3172808" y="3962400"/>
            <a:ext cx="657070" cy="947530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Perspektive iz prakse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1" dirty="0" smtClean="0"/>
              <a:t>„</a:t>
            </a:r>
            <a:r>
              <a:rPr lang="sr-Latn-RS" sz="1200" b="1" dirty="0" smtClean="0">
                <a:solidFill>
                  <a:schemeClr val="accent3">
                    <a:lumMod val="75000"/>
                  </a:schemeClr>
                </a:solidFill>
              </a:rPr>
              <a:t>NOVA“ ŠKOLA</a:t>
            </a:r>
            <a:endParaRPr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sr-Latn-RS" sz="1200" dirty="0" smtClean="0"/>
              <a:t>Analiza firme (organizaciona kultura i klima, korporativne vrednosti, imidž firme ili ustanove...)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sr-Latn-RS" sz="1200" dirty="0" smtClean="0"/>
              <a:t>Analiza posla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sr-Latn-RS" sz="1200" dirty="0" smtClean="0"/>
              <a:t>Procena primenom psiholoških alata, ali i kroz interakciju nekoliko kandidata (uglavnom uži izbor)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sr-Latn-RS" sz="1200" dirty="0" smtClean="0"/>
              <a:t>Finalni intervju kandidata zajedno sa donosiocima odluke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sr-Latn-RS" sz="1200" dirty="0" smtClean="0"/>
              <a:t>Širi izveštaj  (adaptacija na radnu sredinu, motivacija, perspektive...)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endParaRPr sz="12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200" b="1" dirty="0" smtClean="0">
                <a:solidFill>
                  <a:schemeClr val="accent1">
                    <a:lumMod val="75000"/>
                  </a:schemeClr>
                </a:solidFill>
              </a:rPr>
              <a:t>„STARA“ ŠKOLA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Latn-RS" sz="1200" dirty="0" smtClean="0"/>
              <a:t>     Analiza posla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Latn-RS" sz="1200" dirty="0" smtClean="0"/>
              <a:t>Definisanje psiholoških kapaciteta potrebnih za efikasno obavljanje posla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Latn-RS" sz="1200" dirty="0" smtClean="0"/>
              <a:t>Procena na osnovu rezultata testova i intervjua (kandidat samostalan u procesu)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Latn-RS" sz="1200" dirty="0" smtClean="0"/>
              <a:t>Kratka forma izveštaja</a:t>
            </a:r>
            <a:endParaRPr dirty="0"/>
          </a:p>
        </p:txBody>
      </p:sp>
      <p:grpSp>
        <p:nvGrpSpPr>
          <p:cNvPr id="6" name="Google Shape;1169;p49"/>
          <p:cNvGrpSpPr/>
          <p:nvPr/>
        </p:nvGrpSpPr>
        <p:grpSpPr>
          <a:xfrm>
            <a:off x="7103618" y="1002700"/>
            <a:ext cx="445768" cy="445697"/>
            <a:chOff x="1674084" y="3214987"/>
            <a:chExt cx="720142" cy="720027"/>
          </a:xfrm>
        </p:grpSpPr>
        <p:sp>
          <p:nvSpPr>
            <p:cNvPr id="7" name="Google Shape;1170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71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2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3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4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5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6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7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8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9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80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81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182;p49"/>
          <p:cNvGrpSpPr/>
          <p:nvPr/>
        </p:nvGrpSpPr>
        <p:grpSpPr>
          <a:xfrm>
            <a:off x="3748251" y="1448397"/>
            <a:ext cx="445578" cy="445773"/>
            <a:chOff x="557511" y="3214925"/>
            <a:chExt cx="719836" cy="720150"/>
          </a:xfrm>
        </p:grpSpPr>
        <p:sp>
          <p:nvSpPr>
            <p:cNvPr id="20" name="Google Shape;1183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84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85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86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/>
          <p:cNvSpPr txBox="1">
            <a:spLocks noGrp="1"/>
          </p:cNvSpPr>
          <p:nvPr>
            <p:ph type="title" idx="4294967295"/>
          </p:nvPr>
        </p:nvSpPr>
        <p:spPr>
          <a:xfrm>
            <a:off x="548124" y="493735"/>
            <a:ext cx="6806089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 smtClean="0"/>
              <a:t>Zakonski, profesionalni i korporativni okviri </a:t>
            </a:r>
            <a:endParaRPr sz="2400" dirty="0"/>
          </a:p>
        </p:txBody>
      </p:sp>
      <p:sp>
        <p:nvSpPr>
          <p:cNvPr id="512" name="Google Shape;512;p39"/>
          <p:cNvSpPr/>
          <p:nvPr/>
        </p:nvSpPr>
        <p:spPr>
          <a:xfrm>
            <a:off x="0" y="2142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9"/>
          <p:cNvSpPr/>
          <p:nvPr/>
        </p:nvSpPr>
        <p:spPr>
          <a:xfrm>
            <a:off x="0" y="2142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4" name="Google Shape;514;p39"/>
          <p:cNvGrpSpPr/>
          <p:nvPr/>
        </p:nvGrpSpPr>
        <p:grpSpPr>
          <a:xfrm>
            <a:off x="1786339" y="1474801"/>
            <a:ext cx="473400" cy="473400"/>
            <a:chOff x="1786339" y="1474801"/>
            <a:chExt cx="473400" cy="473400"/>
          </a:xfrm>
        </p:grpSpPr>
        <p:sp>
          <p:nvSpPr>
            <p:cNvPr id="515" name="Google Shape;515;p39"/>
            <p:cNvSpPr/>
            <p:nvPr/>
          </p:nvSpPr>
          <p:spPr>
            <a:xfrm rot="8100000">
              <a:off x="1855667" y="15441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955989" y="1637899"/>
              <a:ext cx="134100" cy="13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3814414" y="1474801"/>
            <a:ext cx="473400" cy="473400"/>
            <a:chOff x="3814414" y="1474801"/>
            <a:chExt cx="473400" cy="473400"/>
          </a:xfrm>
        </p:grpSpPr>
        <p:sp>
          <p:nvSpPr>
            <p:cNvPr id="518" name="Google Shape;518;p39"/>
            <p:cNvSpPr/>
            <p:nvPr/>
          </p:nvSpPr>
          <p:spPr>
            <a:xfrm rot="8100000">
              <a:off x="3883742" y="15441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3984064" y="1637899"/>
              <a:ext cx="134100" cy="13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0" name="Google Shape;520;p39"/>
          <p:cNvGrpSpPr/>
          <p:nvPr/>
        </p:nvGrpSpPr>
        <p:grpSpPr>
          <a:xfrm>
            <a:off x="5842489" y="1474801"/>
            <a:ext cx="473400" cy="473400"/>
            <a:chOff x="5842489" y="1474801"/>
            <a:chExt cx="473400" cy="473400"/>
          </a:xfrm>
        </p:grpSpPr>
        <p:sp>
          <p:nvSpPr>
            <p:cNvPr id="521" name="Google Shape;521;p39"/>
            <p:cNvSpPr/>
            <p:nvPr/>
          </p:nvSpPr>
          <p:spPr>
            <a:xfrm rot="8100000">
              <a:off x="5911817" y="15441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6012139" y="1637899"/>
              <a:ext cx="134100" cy="13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5</a:t>
              </a:r>
              <a:endParaRPr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3" name="Google Shape;523;p39"/>
          <p:cNvGrpSpPr/>
          <p:nvPr/>
        </p:nvGrpSpPr>
        <p:grpSpPr>
          <a:xfrm>
            <a:off x="6880814" y="3347700"/>
            <a:ext cx="473400" cy="473400"/>
            <a:chOff x="6880814" y="3347700"/>
            <a:chExt cx="473400" cy="473400"/>
          </a:xfrm>
        </p:grpSpPr>
        <p:sp>
          <p:nvSpPr>
            <p:cNvPr id="524" name="Google Shape;524;p39"/>
            <p:cNvSpPr/>
            <p:nvPr/>
          </p:nvSpPr>
          <p:spPr>
            <a:xfrm rot="-2700000">
              <a:off x="6950142" y="34170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 flipH="1">
              <a:off x="7050464" y="3523902"/>
              <a:ext cx="134100" cy="13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6</a:t>
              </a:r>
              <a:endParaRPr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6" name="Google Shape;526;p39"/>
          <p:cNvGrpSpPr/>
          <p:nvPr/>
        </p:nvGrpSpPr>
        <p:grpSpPr>
          <a:xfrm>
            <a:off x="4852739" y="3347700"/>
            <a:ext cx="473400" cy="473400"/>
            <a:chOff x="4852739" y="3347700"/>
            <a:chExt cx="473400" cy="473400"/>
          </a:xfrm>
        </p:grpSpPr>
        <p:sp>
          <p:nvSpPr>
            <p:cNvPr id="527" name="Google Shape;527;p39"/>
            <p:cNvSpPr/>
            <p:nvPr/>
          </p:nvSpPr>
          <p:spPr>
            <a:xfrm rot="-2700000">
              <a:off x="4922067" y="34170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 flipH="1">
              <a:off x="5022389" y="3523902"/>
              <a:ext cx="134100" cy="13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4</a:t>
              </a:r>
              <a:endParaRPr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9" name="Google Shape;529;p39"/>
          <p:cNvGrpSpPr/>
          <p:nvPr/>
        </p:nvGrpSpPr>
        <p:grpSpPr>
          <a:xfrm>
            <a:off x="2824664" y="3347700"/>
            <a:ext cx="473400" cy="473400"/>
            <a:chOff x="2824664" y="3347700"/>
            <a:chExt cx="473400" cy="473400"/>
          </a:xfrm>
        </p:grpSpPr>
        <p:sp>
          <p:nvSpPr>
            <p:cNvPr id="530" name="Google Shape;530;p39"/>
            <p:cNvSpPr/>
            <p:nvPr/>
          </p:nvSpPr>
          <p:spPr>
            <a:xfrm rot="-2700000">
              <a:off x="2893992" y="34170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 flipH="1">
              <a:off x="2994314" y="3523902"/>
              <a:ext cx="134100" cy="13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32" name="Google Shape;532;p39"/>
          <p:cNvSpPr txBox="1"/>
          <p:nvPr/>
        </p:nvSpPr>
        <p:spPr>
          <a:xfrm>
            <a:off x="735496" y="927500"/>
            <a:ext cx="225880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Zakon o radu (deo koji se odnosi na proceduru zapošljavanja) </a:t>
            </a:r>
            <a:endParaRPr sz="12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3" name="Google Shape;533;p39"/>
          <p:cNvSpPr txBox="1"/>
          <p:nvPr/>
        </p:nvSpPr>
        <p:spPr>
          <a:xfrm>
            <a:off x="3377205" y="927500"/>
            <a:ext cx="161445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Sistematizacija organizacije </a:t>
            </a:r>
            <a:endParaRPr sz="12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4" name="Google Shape;534;p39"/>
          <p:cNvSpPr txBox="1"/>
          <p:nvPr/>
        </p:nvSpPr>
        <p:spPr>
          <a:xfrm>
            <a:off x="5436010" y="927500"/>
            <a:ext cx="161445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Zakon o obavljanju psihološke delatnosti</a:t>
            </a:r>
            <a:endParaRPr sz="12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5" name="Google Shape;535;p39"/>
          <p:cNvSpPr txBox="1"/>
          <p:nvPr/>
        </p:nvSpPr>
        <p:spPr>
          <a:xfrm>
            <a:off x="2418175" y="3835000"/>
            <a:ext cx="161445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Zakon o zaštiti podataka o ličnosti</a:t>
            </a:r>
            <a:endParaRPr sz="12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6" name="Google Shape;536;p39"/>
          <p:cNvSpPr txBox="1"/>
          <p:nvPr/>
        </p:nvSpPr>
        <p:spPr>
          <a:xfrm>
            <a:off x="4446255" y="3835000"/>
            <a:ext cx="161445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Kolektivni ugovor</a:t>
            </a:r>
            <a:endParaRPr sz="12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7" name="Google Shape;537;p39"/>
          <p:cNvSpPr txBox="1"/>
          <p:nvPr/>
        </p:nvSpPr>
        <p:spPr>
          <a:xfrm>
            <a:off x="6474335" y="3835000"/>
            <a:ext cx="161445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Etički kodeks psihologa</a:t>
            </a:r>
            <a:endParaRPr sz="12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8"/>
          <p:cNvSpPr txBox="1">
            <a:spLocks noGrp="1"/>
          </p:cNvSpPr>
          <p:nvPr>
            <p:ph type="title" idx="4294967295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Koraci u profesionalnoj selekciji</a:t>
            </a:r>
            <a:endParaRPr dirty="0"/>
          </a:p>
        </p:txBody>
      </p:sp>
      <p:sp>
        <p:nvSpPr>
          <p:cNvPr id="469" name="Google Shape;469;p38"/>
          <p:cNvSpPr/>
          <p:nvPr/>
        </p:nvSpPr>
        <p:spPr>
          <a:xfrm>
            <a:off x="7642444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0" name="Google Shape;470;p38"/>
          <p:cNvSpPr/>
          <p:nvPr/>
        </p:nvSpPr>
        <p:spPr>
          <a:xfrm>
            <a:off x="6982360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1" name="Google Shape;471;p38"/>
          <p:cNvSpPr/>
          <p:nvPr/>
        </p:nvSpPr>
        <p:spPr>
          <a:xfrm>
            <a:off x="6322276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38"/>
          <p:cNvSpPr/>
          <p:nvPr/>
        </p:nvSpPr>
        <p:spPr>
          <a:xfrm>
            <a:off x="5662192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3" name="Google Shape;473;p38"/>
          <p:cNvSpPr/>
          <p:nvPr/>
        </p:nvSpPr>
        <p:spPr>
          <a:xfrm>
            <a:off x="5002108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4" name="Google Shape;474;p38"/>
          <p:cNvSpPr/>
          <p:nvPr/>
        </p:nvSpPr>
        <p:spPr>
          <a:xfrm>
            <a:off x="4342024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5" name="Google Shape;475;p38"/>
          <p:cNvSpPr/>
          <p:nvPr/>
        </p:nvSpPr>
        <p:spPr>
          <a:xfrm>
            <a:off x="3681940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3021855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7" name="Google Shape;477;p38"/>
          <p:cNvSpPr/>
          <p:nvPr/>
        </p:nvSpPr>
        <p:spPr>
          <a:xfrm>
            <a:off x="2361771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8" name="Google Shape;478;p38"/>
          <p:cNvSpPr/>
          <p:nvPr/>
        </p:nvSpPr>
        <p:spPr>
          <a:xfrm>
            <a:off x="1701687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9" name="Google Shape;479;p38"/>
          <p:cNvSpPr/>
          <p:nvPr/>
        </p:nvSpPr>
        <p:spPr>
          <a:xfrm>
            <a:off x="1041603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0" name="Google Shape;480;p38"/>
          <p:cNvSpPr/>
          <p:nvPr/>
        </p:nvSpPr>
        <p:spPr>
          <a:xfrm>
            <a:off x="381519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0" y="2374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82" name="Google Shape;482;p38"/>
          <p:cNvCxnSpPr/>
          <p:nvPr/>
        </p:nvCxnSpPr>
        <p:spPr>
          <a:xfrm rot="10800000">
            <a:off x="768923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3" name="Google Shape;483;p38"/>
          <p:cNvSpPr txBox="1"/>
          <p:nvPr/>
        </p:nvSpPr>
        <p:spPr>
          <a:xfrm>
            <a:off x="72790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Identifikacija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potrebe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za novozaposlenim ili promenom posla zaposlenih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4" name="Google Shape;484;p38"/>
          <p:cNvCxnSpPr/>
          <p:nvPr/>
        </p:nvCxnSpPr>
        <p:spPr>
          <a:xfrm rot="10800000">
            <a:off x="2090158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38"/>
          <p:cNvSpPr txBox="1"/>
          <p:nvPr/>
        </p:nvSpPr>
        <p:spPr>
          <a:xfrm>
            <a:off x="2050642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Definisanje osnovnih i dodatnih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znanja i veština 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koje kandidat treba da poseduje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6" name="Google Shape;486;p38"/>
          <p:cNvCxnSpPr/>
          <p:nvPr/>
        </p:nvCxnSpPr>
        <p:spPr>
          <a:xfrm rot="10800000">
            <a:off x="3411393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38"/>
          <p:cNvSpPr txBox="1"/>
          <p:nvPr/>
        </p:nvSpPr>
        <p:spPr>
          <a:xfrm>
            <a:off x="3373384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Opredeljenje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rokova procedure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(novog) kolege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8" name="Google Shape;488;p38"/>
          <p:cNvCxnSpPr/>
          <p:nvPr/>
        </p:nvCxnSpPr>
        <p:spPr>
          <a:xfrm rot="10800000">
            <a:off x="4732628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38"/>
          <p:cNvSpPr txBox="1"/>
          <p:nvPr/>
        </p:nvSpPr>
        <p:spPr>
          <a:xfrm>
            <a:off x="4696126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Izbor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medija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za objavu konkursa (interni i/ili eksterni)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0" name="Google Shape;490;p38"/>
          <p:cNvCxnSpPr/>
          <p:nvPr/>
        </p:nvCxnSpPr>
        <p:spPr>
          <a:xfrm rot="10800000">
            <a:off x="6053863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38"/>
          <p:cNvSpPr txBox="1"/>
          <p:nvPr/>
        </p:nvSpPr>
        <p:spPr>
          <a:xfrm>
            <a:off x="6018868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Primena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psiholoških alata 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za procenu užeg kruga kandidata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2" name="Google Shape;492;p38"/>
          <p:cNvCxnSpPr/>
          <p:nvPr/>
        </p:nvCxnSpPr>
        <p:spPr>
          <a:xfrm rot="10800000">
            <a:off x="7375098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3" name="Google Shape;493;p38"/>
          <p:cNvSpPr txBox="1"/>
          <p:nvPr/>
        </p:nvSpPr>
        <p:spPr>
          <a:xfrm>
            <a:off x="734161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Pisanje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izveštaja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za poslodavca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4" name="Google Shape;494;p38"/>
          <p:cNvCxnSpPr/>
          <p:nvPr/>
        </p:nvCxnSpPr>
        <p:spPr>
          <a:xfrm rot="10800000">
            <a:off x="1439687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5" name="Google Shape;495;p38"/>
          <p:cNvSpPr txBox="1"/>
          <p:nvPr/>
        </p:nvSpPr>
        <p:spPr>
          <a:xfrm>
            <a:off x="1369548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Analiza organizacije i karakteristika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posla</a:t>
            </a:r>
            <a:endParaRPr sz="900" b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6" name="Google Shape;496;p38"/>
          <p:cNvCxnSpPr/>
          <p:nvPr/>
        </p:nvCxnSpPr>
        <p:spPr>
          <a:xfrm rot="10800000">
            <a:off x="2760922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7" name="Google Shape;497;p38"/>
          <p:cNvSpPr txBox="1"/>
          <p:nvPr/>
        </p:nvSpPr>
        <p:spPr>
          <a:xfrm>
            <a:off x="2699944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Definisanje ostalih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psiholoških karakteristika 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koje je potrebno ispitati (kvalitet motivacije, timski rad, ambicioznost...)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8" name="Google Shape;498;p38"/>
          <p:cNvCxnSpPr/>
          <p:nvPr/>
        </p:nvCxnSpPr>
        <p:spPr>
          <a:xfrm rot="10800000">
            <a:off x="4082157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9" name="Google Shape;499;p38"/>
          <p:cNvSpPr txBox="1"/>
          <p:nvPr/>
        </p:nvSpPr>
        <p:spPr>
          <a:xfrm>
            <a:off x="3949444" y="3267150"/>
            <a:ext cx="133039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Kreiranje „realnog“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oglasa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koji je u potrazi za znanjima i veštinama, a ne iskustvom, i usklađen je sa korporativnim komunikacionim standardima</a:t>
            </a:r>
            <a:endParaRPr lang="sr-Latn-RS"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00" name="Google Shape;500;p38"/>
          <p:cNvCxnSpPr/>
          <p:nvPr/>
        </p:nvCxnSpPr>
        <p:spPr>
          <a:xfrm rot="10800000">
            <a:off x="5403392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1" name="Google Shape;501;p38"/>
          <p:cNvSpPr txBox="1"/>
          <p:nvPr/>
        </p:nvSpPr>
        <p:spPr>
          <a:xfrm>
            <a:off x="5360735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Prikupljanje prijava i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prva trijaža 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na osnovu podataka CV-ja, dodatnog upitnika i provere preporuka</a:t>
            </a:r>
            <a:endParaRPr sz="900" b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02" name="Google Shape;502;p38"/>
          <p:cNvCxnSpPr/>
          <p:nvPr/>
        </p:nvCxnSpPr>
        <p:spPr>
          <a:xfrm rot="10800000">
            <a:off x="6724627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3" name="Google Shape;503;p38"/>
          <p:cNvSpPr txBox="1"/>
          <p:nvPr/>
        </p:nvSpPr>
        <p:spPr>
          <a:xfrm>
            <a:off x="6691131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Assessment 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situacija za najuži krug ili za izbor internih kadrova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04" name="Google Shape;504;p38"/>
          <p:cNvCxnSpPr/>
          <p:nvPr/>
        </p:nvCxnSpPr>
        <p:spPr>
          <a:xfrm rot="10800000">
            <a:off x="8045862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5" name="Google Shape;505;p38"/>
          <p:cNvSpPr txBox="1"/>
          <p:nvPr/>
        </p:nvSpPr>
        <p:spPr>
          <a:xfrm>
            <a:off x="8008073" y="3267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Završni intervju sa donosiocima odluka, finalni </a:t>
            </a:r>
            <a:r>
              <a:rPr lang="sr-Latn-RS" sz="9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izbor </a:t>
            </a:r>
            <a:r>
              <a:rPr lang="sr-Latn-RS" sz="9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kandidata i odgovor na ostale prijave</a:t>
            </a:r>
            <a:endParaRPr sz="9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600" dirty="0" smtClean="0"/>
              <a:t>Psiholog u procesu profesionalne sekecije </a:t>
            </a:r>
            <a:r>
              <a:rPr lang="sr-Latn-RS" sz="1600" dirty="0" smtClean="0">
                <a:solidFill>
                  <a:schemeClr val="accent5"/>
                </a:solidFill>
              </a:rPr>
              <a:t>barata sa podacima koji ulaze u domen ličnog, </a:t>
            </a:r>
            <a:r>
              <a:rPr lang="sr-Latn-RS" sz="1600" dirty="0" smtClean="0"/>
              <a:t>te je pre početka rada potrebno informisati kandidata zašto se sprovodi eksploracija, u koje svrhe se koriste podaci i koji zakoni i kodeksi ga štite. 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600" dirty="0" smtClean="0"/>
              <a:t>Potpis kandidata je potvrda razumevanja i dobrovoljnosti učešća u radu. 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548125" y="414223"/>
            <a:ext cx="640264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 smtClean="0"/>
              <a:t>Saglasnost pristupanju proceduri profesionalne selekcije</a:t>
            </a:r>
            <a:endParaRPr sz="2400" dirty="0"/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548125" y="1504122"/>
            <a:ext cx="6167100" cy="30653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sz="1400" dirty="0" smtClean="0"/>
              <a:t>„</a:t>
            </a:r>
            <a:r>
              <a:rPr lang="en-US" sz="1400" i="1" dirty="0" smtClean="0"/>
              <a:t>U </a:t>
            </a:r>
            <a:r>
              <a:rPr lang="en-US" sz="1400" i="1" dirty="0" err="1"/>
              <a:t>skladu</a:t>
            </a:r>
            <a:r>
              <a:rPr lang="en-US" sz="1400" i="1" dirty="0"/>
              <a:t> </a:t>
            </a:r>
            <a:r>
              <a:rPr lang="en-US" sz="1400" i="1" dirty="0" err="1"/>
              <a:t>sa</a:t>
            </a:r>
            <a:r>
              <a:rPr lang="en-US" sz="1400" i="1" dirty="0"/>
              <a:t> </a:t>
            </a:r>
            <a:r>
              <a:rPr lang="en-US" sz="1400" i="1" dirty="0" err="1"/>
              <a:t>Zakonom</a:t>
            </a:r>
            <a:r>
              <a:rPr lang="en-US" sz="1400" i="1" dirty="0"/>
              <a:t> o </a:t>
            </a:r>
            <a:r>
              <a:rPr lang="en-US" sz="1400" i="1" dirty="0" err="1"/>
              <a:t>psiholo</a:t>
            </a:r>
            <a:r>
              <a:rPr lang="sr-Latn-RS" sz="1400" i="1" dirty="0"/>
              <a:t>škoj delatnosti, Etičkim kodeksom psihologa i dobrom </a:t>
            </a:r>
            <a:r>
              <a:rPr lang="sr-Latn-RS" sz="1400" i="1" dirty="0" smtClean="0"/>
              <a:t>praksom rada psihološke struke, </a:t>
            </a:r>
            <a:r>
              <a:rPr lang="sr-Latn-RS" sz="1400" i="1" dirty="0"/>
              <a:t>podaci dobijeni putem intervjua i primenom psiholoških testova upotrebljavaju se isključivo u svrhu profesionalne selekcije za potrebe Naručioca posla i ne ustupaju se drugim pravnim i fizičkim licima. </a:t>
            </a:r>
            <a:endParaRPr lang="en-US" sz="1400" i="1" dirty="0"/>
          </a:p>
          <a:p>
            <a:r>
              <a:rPr lang="sr-Latn-RS" sz="1400" i="1" dirty="0"/>
              <a:t>Podaci se obrađuju i čuvaju u skladu sa načelima Zakona o zaštiti podataka o ličnosti</a:t>
            </a:r>
            <a:r>
              <a:rPr lang="sr-Latn-RS" sz="1400" i="1" dirty="0" smtClean="0"/>
              <a:t>.</a:t>
            </a:r>
            <a:r>
              <a:rPr lang="sr-Latn-RS" sz="1400" dirty="0" smtClean="0"/>
              <a:t>“</a:t>
            </a:r>
          </a:p>
          <a:p>
            <a:endParaRPr lang="sr-Latn-RS" sz="1400" dirty="0" smtClean="0"/>
          </a:p>
          <a:p>
            <a:r>
              <a:rPr lang="sr-Latn-RS" sz="1400" dirty="0" smtClean="0"/>
              <a:t>Tabela sa osnovnim podacima kandidata</a:t>
            </a:r>
          </a:p>
          <a:p>
            <a:endParaRPr lang="sr-Latn-RS" sz="1400" dirty="0" smtClean="0"/>
          </a:p>
          <a:p>
            <a:r>
              <a:rPr lang="sr-Latn-RS" sz="1400" dirty="0" smtClean="0"/>
              <a:t>Navod „</a:t>
            </a:r>
            <a:r>
              <a:rPr lang="sr-Latn-RS" sz="1400" i="1" dirty="0"/>
              <a:t>Pristajem na učešće u postupku </a:t>
            </a:r>
            <a:r>
              <a:rPr lang="sr-Latn-RS" sz="1400" i="1" dirty="0" smtClean="0"/>
              <a:t>profesionalne </a:t>
            </a:r>
            <a:r>
              <a:rPr lang="sr-Latn-RS" sz="1400" i="1" dirty="0"/>
              <a:t>selekcije i </a:t>
            </a:r>
            <a:r>
              <a:rPr lang="sr-Latn-RS" sz="1400" i="1" dirty="0" smtClean="0"/>
              <a:t>garantujem tačnost </a:t>
            </a:r>
            <a:r>
              <a:rPr lang="sr-Latn-RS" sz="1400" i="1" dirty="0"/>
              <a:t>datih </a:t>
            </a:r>
            <a:r>
              <a:rPr lang="sr-Latn-RS" sz="1400" i="1" dirty="0" smtClean="0"/>
              <a:t>podataka</a:t>
            </a:r>
            <a:r>
              <a:rPr lang="sr-Latn-RS" sz="1400" dirty="0" smtClean="0"/>
              <a:t>“, što kandidat potvrđuje svojim potpisom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5" name="Google Shape;1269;p49"/>
          <p:cNvGrpSpPr/>
          <p:nvPr/>
        </p:nvGrpSpPr>
        <p:grpSpPr>
          <a:xfrm>
            <a:off x="7988435" y="2209260"/>
            <a:ext cx="445738" cy="500810"/>
            <a:chOff x="1442627" y="5710929"/>
            <a:chExt cx="594318" cy="590600"/>
          </a:xfrm>
        </p:grpSpPr>
        <p:sp>
          <p:nvSpPr>
            <p:cNvPr id="6" name="Google Shape;1270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71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72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73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title" idx="4294967295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Tip procene</a:t>
            </a:r>
            <a:endParaRPr dirty="0"/>
          </a:p>
        </p:txBody>
      </p:sp>
      <p:sp>
        <p:nvSpPr>
          <p:cNvPr id="551" name="Google Shape;551;p41"/>
          <p:cNvSpPr/>
          <p:nvPr/>
        </p:nvSpPr>
        <p:spPr>
          <a:xfrm>
            <a:off x="576375" y="1363400"/>
            <a:ext cx="3922500" cy="1584600"/>
          </a:xfrm>
          <a:prstGeom prst="rect">
            <a:avLst/>
          </a:prstGeom>
          <a:solidFill>
            <a:srgbClr val="FFFFFF">
              <a:alpha val="17320"/>
            </a:srgb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Masovne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procene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 </a:t>
            </a:r>
            <a:endParaRPr lang="sr-Latn-RS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lvl="0"/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veliki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broj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kandidata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sr-Latn-RS" sz="1200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se procenjuje 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u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kratkom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vremenskom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roku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najčešće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za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operaterske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pozicije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proizvodnim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kompanijama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4661207" y="1363400"/>
            <a:ext cx="3922500" cy="1584600"/>
          </a:xfrm>
          <a:prstGeom prst="rect">
            <a:avLst/>
          </a:prstGeom>
          <a:solidFill>
            <a:srgbClr val="FFFFFF">
              <a:alpha val="17320"/>
            </a:srgb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/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Individualne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procene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endParaRPr lang="sr-Latn-R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 algn="r"/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manji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broj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kandidata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sr-Latn-R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najčešće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podrazumeva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intervju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sr-Latn-R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primenu psiholoških instrumenata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53" name="Google Shape;553;p41"/>
          <p:cNvSpPr/>
          <p:nvPr/>
        </p:nvSpPr>
        <p:spPr>
          <a:xfrm>
            <a:off x="576375" y="3121900"/>
            <a:ext cx="3922500" cy="1584600"/>
          </a:xfrm>
          <a:prstGeom prst="rect">
            <a:avLst/>
          </a:prstGeom>
          <a:solidFill>
            <a:srgbClr val="FFFFFF">
              <a:alpha val="17320"/>
            </a:srgbClr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Assessment </a:t>
            </a:r>
            <a:endParaRPr lang="sr-Latn-R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kombinovanje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više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tehnika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prilikom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donošenja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najkompleksnijih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odluka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zaposlenima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unapređenje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promena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pozicije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…)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ili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selekciji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eksternih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kandidata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za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ključne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pozicije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54" name="Google Shape;554;p41"/>
          <p:cNvSpPr/>
          <p:nvPr/>
        </p:nvSpPr>
        <p:spPr>
          <a:xfrm>
            <a:off x="4661207" y="3121900"/>
            <a:ext cx="3922500" cy="1584600"/>
          </a:xfrm>
          <a:prstGeom prst="rect">
            <a:avLst/>
          </a:prstGeom>
          <a:solidFill>
            <a:srgbClr val="FFFFFF">
              <a:alpha val="17320"/>
            </a:srgbClr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360˚ </a:t>
            </a:r>
            <a:r>
              <a:rPr lang="en-US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procen</a:t>
            </a:r>
            <a:r>
              <a:rPr lang="sr-Latn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sr-Latn-R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zaposlenih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sr-Latn-R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od strane saradnika i kolega na </a:t>
            </a:r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različitim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hijerarhijskim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nivoima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eksterni</a:t>
            </a:r>
            <a:r>
              <a:rPr lang="sr-Latn-R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klijen</a:t>
            </a:r>
            <a:r>
              <a:rPr lang="sr-Latn-R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ata</a:t>
            </a:r>
            <a:endParaRPr sz="1200" dirty="0">
              <a:solidFill>
                <a:schemeClr val="tx1"/>
              </a:solidFill>
              <a:latin typeface="Comic Sans MS" panose="030F0702030302020204" pitchFamily="66" charset="0"/>
              <a:ea typeface="Nunito"/>
              <a:cs typeface="Nunito"/>
              <a:sym typeface="Nunito"/>
            </a:endParaRPr>
          </a:p>
        </p:txBody>
      </p:sp>
      <p:sp>
        <p:nvSpPr>
          <p:cNvPr id="555" name="Google Shape;555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>
            <a:off x="3842100" y="2242577"/>
            <a:ext cx="369332" cy="4940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sr-Latn-RS" b="1" i="0" dirty="0" smtClean="0">
                <a:ln>
                  <a:noFill/>
                </a:ln>
                <a:solidFill>
                  <a:schemeClr val="dk1"/>
                </a:solidFill>
                <a:latin typeface="Walter Turncoat"/>
              </a:rPr>
              <a:t>M</a:t>
            </a:r>
            <a:endParaRPr b="1" i="0" dirty="0">
              <a:ln>
                <a:noFill/>
              </a:ln>
              <a:solidFill>
                <a:schemeClr val="dk1"/>
              </a:solidFill>
              <a:latin typeface="Walter Turncoat"/>
            </a:endParaRPr>
          </a:p>
        </p:txBody>
      </p:sp>
      <p:sp>
        <p:nvSpPr>
          <p:cNvPr id="560" name="Google Shape;560;p41"/>
          <p:cNvSpPr/>
          <p:nvPr/>
        </p:nvSpPr>
        <p:spPr>
          <a:xfrm>
            <a:off x="4857720" y="2250297"/>
            <a:ext cx="665786" cy="4681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sr-Latn-RS" b="1" i="0" dirty="0" smtClean="0">
                <a:ln>
                  <a:noFill/>
                </a:ln>
                <a:solidFill>
                  <a:schemeClr val="dk1"/>
                </a:solidFill>
                <a:latin typeface="Walter Turncoat"/>
              </a:rPr>
              <a:t>I</a:t>
            </a:r>
            <a:endParaRPr b="1" i="0" dirty="0">
              <a:ln>
                <a:noFill/>
              </a:ln>
              <a:solidFill>
                <a:schemeClr val="dk1"/>
              </a:solidFill>
              <a:latin typeface="Walter Turncoat"/>
            </a:endParaRPr>
          </a:p>
        </p:txBody>
      </p:sp>
      <p:sp>
        <p:nvSpPr>
          <p:cNvPr id="561" name="Google Shape;561;p41"/>
          <p:cNvSpPr/>
          <p:nvPr/>
        </p:nvSpPr>
        <p:spPr>
          <a:xfrm>
            <a:off x="3807513" y="3348952"/>
            <a:ext cx="437270" cy="4761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sr-Latn-RS" b="1" i="0" dirty="0" smtClean="0">
                <a:ln>
                  <a:noFill/>
                </a:ln>
                <a:solidFill>
                  <a:schemeClr val="dk1"/>
                </a:solidFill>
                <a:latin typeface="Walter Turncoat"/>
              </a:rPr>
              <a:t>A</a:t>
            </a:r>
            <a:endParaRPr b="1" i="0" dirty="0">
              <a:ln>
                <a:noFill/>
              </a:ln>
              <a:solidFill>
                <a:schemeClr val="dk1"/>
              </a:solidFill>
              <a:latin typeface="Walter Turncoat"/>
            </a:endParaRPr>
          </a:p>
        </p:txBody>
      </p:sp>
      <p:sp>
        <p:nvSpPr>
          <p:cNvPr id="562" name="Google Shape;562;p41"/>
          <p:cNvSpPr/>
          <p:nvPr/>
        </p:nvSpPr>
        <p:spPr>
          <a:xfrm>
            <a:off x="4971979" y="3356672"/>
            <a:ext cx="434182" cy="460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1"/>
                </a:solidFill>
                <a:latin typeface="Walter Turncoat"/>
              </a:rPr>
              <a:t>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3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Selekcioni proces psihologa</a:t>
            </a:r>
            <a:endParaRPr dirty="0"/>
          </a:p>
        </p:txBody>
      </p:sp>
      <p:grpSp>
        <p:nvGrpSpPr>
          <p:cNvPr id="593" name="Google Shape;593;p43"/>
          <p:cNvGrpSpPr/>
          <p:nvPr/>
        </p:nvGrpSpPr>
        <p:grpSpPr>
          <a:xfrm>
            <a:off x="550492" y="1260643"/>
            <a:ext cx="3608219" cy="3243858"/>
            <a:chOff x="550492" y="1260643"/>
            <a:chExt cx="3608219" cy="3243858"/>
          </a:xfrm>
        </p:grpSpPr>
        <p:sp>
          <p:nvSpPr>
            <p:cNvPr id="594" name="Google Shape;594;p43"/>
            <p:cNvSpPr/>
            <p:nvPr/>
          </p:nvSpPr>
          <p:spPr>
            <a:xfrm>
              <a:off x="1443747" y="3474220"/>
              <a:ext cx="1827373" cy="554243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sr-Latn-RS" sz="1200" b="1" i="0" u="none" strike="noStrike" cap="none" dirty="0" smtClean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ASSESSMENT</a:t>
              </a:r>
              <a:endParaRPr lang="sr-Latn-RS" sz="12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1669616" y="3962725"/>
              <a:ext cx="1377910" cy="541775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sr-Latn-RS" sz="1050" b="1" dirty="0" smtClean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IZVEŠTAJ</a:t>
              </a:r>
              <a:endParaRPr sz="105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558436" y="1554200"/>
              <a:ext cx="3600274" cy="576911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sr-Latn-RS" sz="1200" b="1" dirty="0" smtClean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STANDARDIZOVANI CV</a:t>
              </a:r>
              <a:endParaRPr sz="12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1001092" y="2513077"/>
              <a:ext cx="2714957" cy="564446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sr-Latn-RS" sz="1200" b="1" dirty="0" smtClean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PSIHOLOŠKI INSTRUMENTI</a:t>
              </a:r>
              <a:endParaRPr sz="12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782035" y="2033638"/>
              <a:ext cx="3154201" cy="57124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sr-Latn-RS" sz="1200" b="1" dirty="0" smtClean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INTERVJU</a:t>
              </a:r>
              <a:endParaRPr sz="12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1221285" y="2992514"/>
              <a:ext cx="2272296" cy="562177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sr-Latn-RS" sz="1200" b="1" dirty="0" smtClean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IN BASKET ZADACI</a:t>
              </a:r>
              <a:endParaRPr sz="12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550492" y="1260643"/>
              <a:ext cx="3602907" cy="396816"/>
            </a:xfrm>
            <a:prstGeom prst="ellipse">
              <a:avLst/>
            </a:prstGeom>
            <a:solidFill>
              <a:srgbClr val="FFFFFF">
                <a:alpha val="1732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601" name="Google Shape;601;p43"/>
          <p:cNvCxnSpPr/>
          <p:nvPr/>
        </p:nvCxnSpPr>
        <p:spPr>
          <a:xfrm>
            <a:off x="4078750" y="17976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2" name="Google Shape;602;p43"/>
          <p:cNvSpPr txBox="1"/>
          <p:nvPr/>
        </p:nvSpPr>
        <p:spPr>
          <a:xfrm>
            <a:off x="5197250" y="1466012"/>
            <a:ext cx="1696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sa podacima koje Vama trebaju;</a:t>
            </a:r>
            <a:endParaRPr sz="10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3" name="Google Shape;603;p43"/>
          <p:cNvCxnSpPr/>
          <p:nvPr/>
        </p:nvCxnSpPr>
        <p:spPr>
          <a:xfrm>
            <a:off x="3923075" y="2279300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4" name="Google Shape;604;p43"/>
          <p:cNvSpPr txBox="1"/>
          <p:nvPr/>
        </p:nvSpPr>
        <p:spPr>
          <a:xfrm>
            <a:off x="5197250" y="2021102"/>
            <a:ext cx="1985428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vođen kompetencama i očekivanjima kandidata o uslovima rada. Ne postavljati pitanja koja sugerišu diskrimanaciju;</a:t>
            </a:r>
            <a:endParaRPr lang="sr-Latn-RS" sz="10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5" name="Google Shape;605;p43"/>
          <p:cNvCxnSpPr/>
          <p:nvPr/>
        </p:nvCxnSpPr>
        <p:spPr>
          <a:xfrm>
            <a:off x="3701850" y="2760925"/>
            <a:ext cx="1433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6" name="Google Shape;606;p43"/>
          <p:cNvSpPr txBox="1"/>
          <p:nvPr/>
        </p:nvSpPr>
        <p:spPr>
          <a:xfrm>
            <a:off x="5197250" y="2668367"/>
            <a:ext cx="1696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estovi sposobnosti, inventari ličnosti, upitnici radnih i liderskih stilova, projektivne tehnike;</a:t>
            </a:r>
            <a:endParaRPr sz="10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7" name="Google Shape;607;p43"/>
          <p:cNvCxnSpPr/>
          <p:nvPr/>
        </p:nvCxnSpPr>
        <p:spPr>
          <a:xfrm>
            <a:off x="3513400" y="3242525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09" name="Google Shape;609;p43"/>
          <p:cNvCxnSpPr/>
          <p:nvPr/>
        </p:nvCxnSpPr>
        <p:spPr>
          <a:xfrm>
            <a:off x="3308550" y="3724150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0" name="Google Shape;610;p43"/>
          <p:cNvSpPr txBox="1"/>
          <p:nvPr/>
        </p:nvSpPr>
        <p:spPr>
          <a:xfrm>
            <a:off x="5197250" y="3644849"/>
            <a:ext cx="1696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rupa 4-6 učesnika donosi </a:t>
            </a:r>
            <a:r>
              <a:rPr lang="en-U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 </a:t>
            </a:r>
            <a:r>
              <a:rPr lang="en-US" sz="1000" dirty="0" err="1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zadacima</a:t>
            </a:r>
            <a:r>
              <a:rPr lang="en-U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odluke važne za kompaniju;</a:t>
            </a:r>
            <a:endParaRPr sz="10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11" name="Google Shape;611;p43"/>
          <p:cNvCxnSpPr/>
          <p:nvPr/>
        </p:nvCxnSpPr>
        <p:spPr>
          <a:xfrm>
            <a:off x="3095525" y="4205750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2" name="Google Shape;612;p43"/>
          <p:cNvSpPr txBox="1"/>
          <p:nvPr/>
        </p:nvSpPr>
        <p:spPr>
          <a:xfrm>
            <a:off x="5197250" y="4106586"/>
            <a:ext cx="1696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procena menadžera - hoćemo li „kliknuti“?</a:t>
            </a:r>
            <a:endParaRPr sz="10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610;p43"/>
          <p:cNvSpPr txBox="1"/>
          <p:nvPr/>
        </p:nvSpPr>
        <p:spPr>
          <a:xfrm>
            <a:off x="5197250" y="3202990"/>
            <a:ext cx="1696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niz individualnih problemnih situacija, karakterističnih za tip posla;</a:t>
            </a:r>
            <a:endParaRPr sz="10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1199</Words>
  <Application>Microsoft Office PowerPoint</Application>
  <PresentationFormat>On-screen Show (16:9)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Comic Sans MS</vt:lpstr>
      <vt:lpstr>MS PGothic</vt:lpstr>
      <vt:lpstr>Arial</vt:lpstr>
      <vt:lpstr>Walter Turncoat</vt:lpstr>
      <vt:lpstr>Nunito</vt:lpstr>
      <vt:lpstr>Montserrat</vt:lpstr>
      <vt:lpstr>Osric template</vt:lpstr>
      <vt:lpstr>Profesionalna selekcija  iz ugla praktičara</vt:lpstr>
      <vt:lpstr>Psiholog u procesu zapošljavanja</vt:lpstr>
      <vt:lpstr>Perspektive iz prakse</vt:lpstr>
      <vt:lpstr>Zakonski, profesionalni i korporativni okviri </vt:lpstr>
      <vt:lpstr>Koraci u profesionalnoj selekciji</vt:lpstr>
      <vt:lpstr>PowerPoint Presentation</vt:lpstr>
      <vt:lpstr>Saglasnost pristupanju proceduri profesionalne selekcije</vt:lpstr>
      <vt:lpstr>Tip procene</vt:lpstr>
      <vt:lpstr>Selekcioni proces psihologa</vt:lpstr>
      <vt:lpstr>Psihološko merenje</vt:lpstr>
      <vt:lpstr>Veliki obim podataka integrisan...</vt:lpstr>
      <vt:lpstr>IZVEŠTAJ U PROFESIONALNOJ SELEKCIJI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Snezana</dc:creator>
  <cp:lastModifiedBy>Snezana</cp:lastModifiedBy>
  <cp:revision>51</cp:revision>
  <dcterms:modified xsi:type="dcterms:W3CDTF">2021-12-29T13:54:16Z</dcterms:modified>
</cp:coreProperties>
</file>