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7" r:id="rId5"/>
    <p:sldId id="282" r:id="rId6"/>
    <p:sldId id="275" r:id="rId7"/>
    <p:sldId id="274" r:id="rId8"/>
    <p:sldId id="276" r:id="rId9"/>
    <p:sldId id="279" r:id="rId10"/>
    <p:sldId id="280" r:id="rId11"/>
    <p:sldId id="262" r:id="rId12"/>
    <p:sldId id="264" r:id="rId13"/>
    <p:sldId id="281" r:id="rId14"/>
    <p:sldId id="295" r:id="rId15"/>
    <p:sldId id="284" r:id="rId16"/>
    <p:sldId id="285" r:id="rId17"/>
    <p:sldId id="286" r:id="rId18"/>
    <p:sldId id="303" r:id="rId19"/>
    <p:sldId id="289" r:id="rId20"/>
    <p:sldId id="290" r:id="rId21"/>
    <p:sldId id="291" r:id="rId22"/>
    <p:sldId id="292" r:id="rId23"/>
    <p:sldId id="293" r:id="rId24"/>
    <p:sldId id="294" r:id="rId25"/>
    <p:sldId id="296" r:id="rId26"/>
    <p:sldId id="283" r:id="rId27"/>
    <p:sldId id="298" r:id="rId28"/>
    <p:sldId id="297" r:id="rId29"/>
    <p:sldId id="300" r:id="rId30"/>
    <p:sldId id="299" r:id="rId31"/>
    <p:sldId id="269" r:id="rId32"/>
    <p:sldId id="301" r:id="rId33"/>
    <p:sldId id="258" r:id="rId34"/>
    <p:sldId id="259" r:id="rId35"/>
    <p:sldId id="261" r:id="rId36"/>
    <p:sldId id="30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89" autoAdjust="0"/>
    <p:restoredTop sz="94660"/>
  </p:normalViewPr>
  <p:slideViewPr>
    <p:cSldViewPr>
      <p:cViewPr varScale="1">
        <p:scale>
          <a:sx n="69" d="100"/>
          <a:sy n="69" d="100"/>
        </p:scale>
        <p:origin x="126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257800"/>
            <a:ext cx="8001000" cy="1371600"/>
          </a:xfrm>
        </p:spPr>
        <p:txBody>
          <a:bodyPr>
            <a:normAutofit/>
          </a:bodyPr>
          <a:lstStyle/>
          <a:p>
            <a:r>
              <a:rPr lang="sr-Latn-RS" sz="2800" dirty="0" smtClean="0"/>
              <a:t>Razvoj žanrova u baroknoj umetnosti</a:t>
            </a:r>
            <a:br>
              <a:rPr lang="sr-Latn-RS" sz="2800" dirty="0" smtClean="0"/>
            </a:br>
            <a:r>
              <a:rPr lang="sr-Latn-RS" sz="2800" dirty="0" smtClean="0"/>
              <a:t>13. IV 2020.</a:t>
            </a:r>
            <a:br>
              <a:rPr lang="sr-Latn-RS" sz="2800" dirty="0" smtClean="0"/>
            </a:br>
            <a:r>
              <a:rPr lang="sr-Cyrl-RS" sz="2800" dirty="0" smtClean="0"/>
              <a:t> © </a:t>
            </a:r>
            <a:r>
              <a:rPr lang="sr-Latn-RS" sz="2800" dirty="0" smtClean="0"/>
              <a:t>prof</a:t>
            </a:r>
            <a:r>
              <a:rPr lang="sr-Latn-RS" sz="2800" dirty="0" smtClean="0"/>
              <a:t>. dr Saša Brajović, dr Milena </a:t>
            </a:r>
            <a:r>
              <a:rPr lang="sr-Latn-RS" sz="2800" dirty="0" smtClean="0"/>
              <a:t>Ulčar</a:t>
            </a:r>
            <a:r>
              <a:rPr lang="sr-Cyrl-RS" sz="2800" dirty="0" smtClean="0"/>
              <a:t>   </a:t>
            </a:r>
            <a:endParaRPr lang="en-US" sz="28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2" y="152400"/>
            <a:ext cx="6293925" cy="4846320"/>
          </a:xfrm>
        </p:spPr>
      </p:pic>
    </p:spTree>
    <p:extLst>
      <p:ext uri="{BB962C8B-B14F-4D97-AF65-F5344CB8AC3E}">
        <p14:creationId xmlns:p14="http://schemas.microsoft.com/office/powerpoint/2010/main" val="2125759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838200"/>
            <a:ext cx="8686800" cy="5791200"/>
          </a:xfrm>
        </p:spPr>
        <p:txBody>
          <a:bodyPr>
            <a:noAutofit/>
          </a:bodyPr>
          <a:lstStyle/>
          <a:p>
            <a:pPr algn="just"/>
            <a:r>
              <a:rPr lang="sr-Latn-RS" sz="2200" dirty="0"/>
              <a:t>Ista tendencija postojala je i u Španiji, gde </a:t>
            </a:r>
            <a:r>
              <a:rPr lang="sr-Latn-RS" sz="2200" dirty="0" smtClean="0"/>
              <a:t>su popularne tzv</a:t>
            </a:r>
            <a:r>
              <a:rPr lang="sr-Latn-RS" sz="2200" dirty="0"/>
              <a:t>. </a:t>
            </a:r>
            <a:r>
              <a:rPr lang="sr-Latn-RS" sz="2200" i="1" dirty="0"/>
              <a:t>b</a:t>
            </a:r>
            <a:r>
              <a:rPr lang="sr-Latn-RS" sz="2200" i="1" dirty="0" smtClean="0"/>
              <a:t>odegones</a:t>
            </a:r>
            <a:r>
              <a:rPr lang="sr-Latn-RS" sz="2200" dirty="0" smtClean="0"/>
              <a:t> (špan. </a:t>
            </a:r>
            <a:r>
              <a:rPr lang="sr-Latn-RS" sz="2200" i="1" dirty="0" smtClean="0"/>
              <a:t>bodega</a:t>
            </a:r>
            <a:r>
              <a:rPr lang="sr-Latn-RS" sz="2200" dirty="0" smtClean="0"/>
              <a:t>, konoba</a:t>
            </a:r>
            <a:r>
              <a:rPr lang="sr-Latn-RS" sz="2200" dirty="0"/>
              <a:t>, vinski podrum; </a:t>
            </a:r>
            <a:r>
              <a:rPr lang="sr-Latn-RS" sz="2200" i="1" dirty="0"/>
              <a:t>bodegones</a:t>
            </a:r>
            <a:r>
              <a:rPr lang="sr-Latn-RS" sz="2200" dirty="0"/>
              <a:t> je augmentativ, velika konoba</a:t>
            </a:r>
            <a:r>
              <a:rPr lang="sr-Latn-RS" sz="2200" dirty="0" smtClean="0"/>
              <a:t>), </a:t>
            </a:r>
            <a:r>
              <a:rPr lang="sr-Latn-RS" sz="2200" dirty="0"/>
              <a:t>odnosno </a:t>
            </a:r>
            <a:r>
              <a:rPr lang="sr-Latn-RS" sz="2200" dirty="0" smtClean="0"/>
              <a:t>scene koje prikazuju hranu, kuhinju i razne domaće aktivnosti. Na ovu vrstu slikarstva uticao je Karavađo, čije su delo poznavali mnogi španski slikari koji su boravili u Rimu, ili ga upoznali preko grafika. Karavađov uticaj vidljiv je i u temama i u likovnom postupku, naročito u tamnoj pozadini i dijagonalno usmerenom svetlu.</a:t>
            </a:r>
            <a:br>
              <a:rPr lang="sr-Latn-RS" sz="2200" dirty="0" smtClean="0"/>
            </a:br>
            <a:r>
              <a:rPr lang="sr-Latn-RS" sz="2200" dirty="0" smtClean="0"/>
              <a:t>Velaskez u rodnoj Sevilji, velikom lučkom gradu, pijaci robova, prepunoj sirotinje, slika dela koja su u ondašnjoj literaturi opisana kao </a:t>
            </a:r>
            <a:r>
              <a:rPr lang="sr-Latn-RS" sz="2200" i="1" dirty="0" smtClean="0"/>
              <a:t>bodegones</a:t>
            </a:r>
            <a:r>
              <a:rPr lang="sr-Latn-RS" sz="2200" dirty="0" smtClean="0"/>
              <a:t>.</a:t>
            </a:r>
            <a:endParaRPr lang="en-US" sz="2200" dirty="0"/>
          </a:p>
        </p:txBody>
      </p:sp>
    </p:spTree>
    <p:extLst>
      <p:ext uri="{BB962C8B-B14F-4D97-AF65-F5344CB8AC3E}">
        <p14:creationId xmlns:p14="http://schemas.microsoft.com/office/powerpoint/2010/main" val="193933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0" y="228600"/>
            <a:ext cx="4019026" cy="5943600"/>
          </a:xfrm>
        </p:spPr>
        <p:txBody>
          <a:bodyPr>
            <a:normAutofit fontScale="90000"/>
          </a:bodyPr>
          <a:lstStyle/>
          <a:p>
            <a:pPr>
              <a:spcBef>
                <a:spcPts val="0"/>
              </a:spcBef>
            </a:pPr>
            <a:r>
              <a:rPr lang="sr-Latn-RS" sz="2200" dirty="0" smtClean="0"/>
              <a:t>Velaskezov </a:t>
            </a:r>
            <a:r>
              <a:rPr lang="sr-Latn-RS" sz="2200" i="1" dirty="0" smtClean="0"/>
              <a:t>Vodonoša iz Sevilje</a:t>
            </a:r>
            <a:r>
              <a:rPr lang="sr-Latn-RS" sz="2200" dirty="0"/>
              <a:t> </a:t>
            </a:r>
            <a:r>
              <a:rPr lang="sr-Latn-RS" sz="2200" dirty="0" smtClean="0"/>
              <a:t>iz 1618-1622.</a:t>
            </a:r>
            <a:r>
              <a:rPr lang="sr-Latn-RS" sz="2200" dirty="0"/>
              <a:t> </a:t>
            </a:r>
            <a:r>
              <a:rPr lang="sr-Latn-RS" sz="2200" dirty="0" smtClean="0"/>
              <a:t>je žanr-scena</a:t>
            </a:r>
            <a:r>
              <a:rPr lang="sr-Latn-RS" sz="2200" dirty="0"/>
              <a:t>, prikaz podavca vode, pripadnika </a:t>
            </a:r>
            <a:r>
              <a:rPr lang="sr-Latn-RS" sz="2200" dirty="0" smtClean="0"/>
              <a:t>najniže klase, u </a:t>
            </a:r>
            <a:r>
              <a:rPr lang="sr-Latn-RS" sz="2200" dirty="0"/>
              <a:t>društvu dve muške figure. Jednostavnost i dostojanstvo siromašnih podseća na Karavađove slike. Španski slikar je imao 24 godine kada je napustio Sevilju i postao kraljev slikar u Madridu, a ovu sliku je poneo sa sobom na dvor.</a:t>
            </a:r>
            <a:br>
              <a:rPr lang="sr-Latn-RS" sz="2200" dirty="0"/>
            </a:br>
            <a:r>
              <a:rPr lang="sr-Latn-RS" sz="2200" dirty="0"/>
              <a:t>Slika je mirna, lice prodavca zamišljeno i skoncentrisano. Odnos svetla i senke doprinosi meditativnoj atmosferi. Iako je u pitanju prvenstveno prikaz svakodnevnog života u Sevilji, atmosfera i način na koji je slika izgrađena ukazuju na alegorijsko značenje njenog sadržaja.</a:t>
            </a:r>
            <a:br>
              <a:rPr lang="sr-Latn-RS" sz="2200" dirty="0"/>
            </a:br>
            <a:endParaRPr lang="en-US" sz="22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228600"/>
            <a:ext cx="4648200" cy="6273404"/>
          </a:xfrm>
        </p:spPr>
      </p:pic>
    </p:spTree>
    <p:extLst>
      <p:ext uri="{BB962C8B-B14F-4D97-AF65-F5344CB8AC3E}">
        <p14:creationId xmlns:p14="http://schemas.microsoft.com/office/powerpoint/2010/main" val="39630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457200"/>
            <a:ext cx="7772400" cy="6172199"/>
          </a:xfrm>
        </p:spPr>
        <p:txBody>
          <a:bodyPr/>
          <a:lstStyle/>
          <a:p>
            <a:pPr algn="just">
              <a:spcBef>
                <a:spcPts val="0"/>
              </a:spcBef>
            </a:pPr>
            <a:r>
              <a:rPr lang="sr-Latn-RS" sz="2200" dirty="0" smtClean="0">
                <a:solidFill>
                  <a:schemeClr val="tx1"/>
                </a:solidFill>
              </a:rPr>
              <a:t>Prikazana su tri aktera, različitih uzrasta, od najstarijeg u prvom, veoma mladog u drugom i srednjeg u poslednjem planu slike. Način njihovog predstavljanja ističe trodelnu strukturu slike: prodavac je u poluprofilu, dečak u tročetvrtinskom vidu, a muškarac srednjih godina u frontalnom stavu. Likovna obrada ponavlja ovu trojnost: od potpuno osvetljene najbliže figure oko posmatrača prelazi na poluosenčeno lice figure u drugom planu, dok je akter u trećem planu skoro potpuno u senci. Različite su i teksture i oblici prikazanih posuda, koje se svojom materijalnošću gradacijski kreću od najosvetljenijeg, najčvršćeg i najvećeg ćupa, preko glinenog i nešto manjeg, do prozirne staklene čaše u trećem planu slike.</a:t>
            </a:r>
            <a:endParaRPr lang="sr-Latn-RS" sz="2200" dirty="0">
              <a:solidFill>
                <a:schemeClr val="tx1"/>
              </a:solidFill>
            </a:endParaRPr>
          </a:p>
          <a:p>
            <a:pPr algn="just">
              <a:spcBef>
                <a:spcPts val="0"/>
              </a:spcBef>
            </a:pPr>
            <a:r>
              <a:rPr lang="sr-Latn-RS" sz="2200" dirty="0" smtClean="0">
                <a:solidFill>
                  <a:schemeClr val="tx1"/>
                </a:solidFill>
              </a:rPr>
              <a:t>Ova kompoziciona, sadržajna i likovna trodelnost predstave, uz kontemplativnu i dostojanstvenu atmosferu, upućuje na prikriveni sadržaj slike. Predstavljena su tri životna doba čoveka, odnosno prolaznost trajanja i, istovremeno, neprekidni ciklus života</a:t>
            </a:r>
            <a:r>
              <a:rPr lang="sr-Latn-R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441222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2000" y="990600"/>
            <a:ext cx="7772400" cy="4419600"/>
          </a:xfrm>
        </p:spPr>
        <p:txBody>
          <a:bodyPr>
            <a:normAutofit/>
          </a:bodyPr>
          <a:lstStyle/>
          <a:p>
            <a:pPr algn="just">
              <a:spcBef>
                <a:spcPts val="0"/>
              </a:spcBef>
            </a:pPr>
            <a:r>
              <a:rPr lang="sr-Latn-RS" sz="2200" dirty="0">
                <a:solidFill>
                  <a:schemeClr val="tx1"/>
                </a:solidFill>
              </a:rPr>
              <a:t>Žanr svakodnevnice uživao je ogromnu popularnst u </a:t>
            </a:r>
            <a:r>
              <a:rPr lang="sr-Latn-RS" sz="2200" dirty="0" smtClean="0">
                <a:solidFill>
                  <a:schemeClr val="tx1"/>
                </a:solidFill>
              </a:rPr>
              <a:t>Holandiji tokom 17. veka. Imao je veliki broj podžanrova</a:t>
            </a:r>
            <a:r>
              <a:rPr lang="sr-Latn-RS" sz="2200" dirty="0">
                <a:solidFill>
                  <a:schemeClr val="tx1"/>
                </a:solidFill>
              </a:rPr>
              <a:t>: kafanske scene ili </a:t>
            </a:r>
            <a:r>
              <a:rPr lang="sr-Latn-RS" sz="2200" dirty="0" smtClean="0">
                <a:solidFill>
                  <a:schemeClr val="tx1"/>
                </a:solidFill>
              </a:rPr>
              <a:t>tzv. „vesele</a:t>
            </a:r>
            <a:r>
              <a:rPr lang="sr-Latn-RS" sz="2200" dirty="0">
                <a:solidFill>
                  <a:schemeClr val="tx1"/>
                </a:solidFill>
              </a:rPr>
              <a:t>“ </a:t>
            </a:r>
            <a:r>
              <a:rPr lang="sr-Latn-RS" sz="2200" dirty="0" smtClean="0">
                <a:solidFill>
                  <a:schemeClr val="tx1"/>
                </a:solidFill>
              </a:rPr>
              <a:t>družine, seoske porodice i seoske poslove na zemlji ili u štali, žene zaposlene u </a:t>
            </a:r>
            <a:r>
              <a:rPr lang="sr-Latn-RS" sz="2200" dirty="0">
                <a:solidFill>
                  <a:schemeClr val="tx1"/>
                </a:solidFill>
              </a:rPr>
              <a:t>kući ili </a:t>
            </a:r>
            <a:r>
              <a:rPr lang="sr-Latn-RS" sz="2200" dirty="0" smtClean="0">
                <a:solidFill>
                  <a:schemeClr val="tx1"/>
                </a:solidFill>
              </a:rPr>
              <a:t>dvorištu</a:t>
            </a:r>
            <a:r>
              <a:rPr lang="sr-Latn-RS" sz="2200" dirty="0">
                <a:solidFill>
                  <a:schemeClr val="tx1"/>
                </a:solidFill>
              </a:rPr>
              <a:t>, pijačne scene, </a:t>
            </a:r>
            <a:r>
              <a:rPr lang="sr-Latn-RS" sz="2200" dirty="0" smtClean="0">
                <a:solidFill>
                  <a:schemeClr val="tx1"/>
                </a:solidFill>
              </a:rPr>
              <a:t>predstave gradskih festivala...</a:t>
            </a:r>
          </a:p>
          <a:p>
            <a:pPr algn="just">
              <a:spcBef>
                <a:spcPts val="0"/>
              </a:spcBef>
            </a:pPr>
            <a:r>
              <a:rPr lang="sr-Latn-RS" sz="2200" dirty="0" smtClean="0">
                <a:solidFill>
                  <a:schemeClr val="tx1"/>
                </a:solidFill>
              </a:rPr>
              <a:t>Žanr </a:t>
            </a:r>
            <a:r>
              <a:rPr lang="sr-Latn-RS" sz="2200" dirty="0">
                <a:solidFill>
                  <a:schemeClr val="tx1"/>
                </a:solidFill>
              </a:rPr>
              <a:t>svakodnevnice ima </a:t>
            </a:r>
            <a:r>
              <a:rPr lang="sr-Latn-RS" sz="2200" dirty="0" smtClean="0">
                <a:solidFill>
                  <a:schemeClr val="tx1"/>
                </a:solidFill>
              </a:rPr>
              <a:t>složenu strukturu</a:t>
            </a:r>
            <a:r>
              <a:rPr lang="sr-Latn-RS" sz="2200" dirty="0">
                <a:solidFill>
                  <a:schemeClr val="tx1"/>
                </a:solidFill>
              </a:rPr>
              <a:t>. </a:t>
            </a:r>
            <a:r>
              <a:rPr lang="sr-Latn-RS" sz="2200" dirty="0" smtClean="0">
                <a:solidFill>
                  <a:schemeClr val="tx1"/>
                </a:solidFill>
              </a:rPr>
              <a:t>U njemu se ogleda realnost </a:t>
            </a:r>
            <a:r>
              <a:rPr lang="sr-Latn-RS" sz="2200" dirty="0">
                <a:solidFill>
                  <a:schemeClr val="tx1"/>
                </a:solidFill>
              </a:rPr>
              <a:t>holandskog života u 17. veku. Međutim, ove slike nisu čista opservacija realnosti, već nose duboku moralizatorsku i alegorijsku </a:t>
            </a:r>
            <a:r>
              <a:rPr lang="sr-Latn-RS" sz="2200" dirty="0" smtClean="0">
                <a:solidFill>
                  <a:schemeClr val="tx1"/>
                </a:solidFill>
              </a:rPr>
              <a:t>poruku</a:t>
            </a:r>
            <a:r>
              <a:rPr lang="sr-Latn-RS" sz="2400"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7544093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38800" y="117446"/>
            <a:ext cx="3352800" cy="6705600"/>
          </a:xfrm>
        </p:spPr>
        <p:txBody>
          <a:bodyPr>
            <a:noAutofit/>
          </a:bodyPr>
          <a:lstStyle/>
          <a:p>
            <a:r>
              <a:rPr lang="sr-Latn-RS" sz="2200" dirty="0"/>
              <a:t>Peter de </a:t>
            </a:r>
            <a:r>
              <a:rPr lang="sr-Latn-RS" sz="2200" dirty="0" smtClean="0"/>
              <a:t>Hoh, </a:t>
            </a:r>
            <a:r>
              <a:rPr lang="sr-Latn-RS" sz="2200" i="1" dirty="0"/>
              <a:t>Dvorište kuće u </a:t>
            </a:r>
            <a:r>
              <a:rPr lang="sr-Latn-RS" sz="2200" i="1" dirty="0" smtClean="0"/>
              <a:t>Delftu</a:t>
            </a:r>
            <a:r>
              <a:rPr lang="sr-Latn-RS" sz="2200" dirty="0" smtClean="0"/>
              <a:t> iz </a:t>
            </a:r>
            <a:r>
              <a:rPr lang="sr-Latn-RS" sz="2200" dirty="0"/>
              <a:t>1658</a:t>
            </a:r>
            <a:r>
              <a:rPr lang="sr-Latn-RS" sz="2200" dirty="0" smtClean="0"/>
              <a:t>. je harmonični prikaz malog dvorišta i tri ženske figure, od kojih je ona okrenuta leđima obasjana svetlošću. Na prvi pogled, to je prikaz običnog, svakodnevnog trenutka u kome se jednostavne žene kreću u različitom smeru. Ali, natpis na zidu od cigle, koji je nekada pripadao manastiru Svetog Jeronima, upozorava: „budite strpljivi i krotki, jer se prvo moramo poniziti ako se želimo uzvisiti (vaskrsnuti)“.</a:t>
            </a:r>
            <a:endParaRPr lang="en-US" sz="2200"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33400" y="1066800"/>
            <a:ext cx="4598539" cy="5486400"/>
          </a:xfrm>
        </p:spPr>
      </p:pic>
    </p:spTree>
    <p:extLst>
      <p:ext uri="{BB962C8B-B14F-4D97-AF65-F5344CB8AC3E}">
        <p14:creationId xmlns:p14="http://schemas.microsoft.com/office/powerpoint/2010/main" val="72705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9200" y="5791200"/>
            <a:ext cx="6858000" cy="914400"/>
          </a:xfrm>
        </p:spPr>
        <p:txBody>
          <a:bodyPr>
            <a:normAutofit/>
          </a:bodyPr>
          <a:lstStyle/>
          <a:p>
            <a:r>
              <a:rPr lang="sr-Latn-RS" sz="2000" dirty="0" smtClean="0"/>
              <a:t>Vermer, </a:t>
            </a:r>
            <a:r>
              <a:rPr lang="sr-Latn-RS" sz="2000" i="1" dirty="0" smtClean="0"/>
              <a:t>Čas muzike</a:t>
            </a:r>
            <a:r>
              <a:rPr lang="sr-Latn-RS" sz="2000" dirty="0" smtClean="0"/>
              <a:t>, 1662-1665. </a:t>
            </a:r>
            <a:endParaRPr lang="en-US" sz="2000"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228599"/>
            <a:ext cx="4855959" cy="5577840"/>
          </a:xfrm>
        </p:spPr>
      </p:pic>
    </p:spTree>
    <p:extLst>
      <p:ext uri="{BB962C8B-B14F-4D97-AF65-F5344CB8AC3E}">
        <p14:creationId xmlns:p14="http://schemas.microsoft.com/office/powerpoint/2010/main" val="918636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76200"/>
            <a:ext cx="7772400" cy="6629400"/>
          </a:xfrm>
        </p:spPr>
        <p:txBody>
          <a:bodyPr>
            <a:noAutofit/>
          </a:bodyPr>
          <a:lstStyle/>
          <a:p>
            <a:pPr algn="just">
              <a:spcBef>
                <a:spcPts val="0"/>
              </a:spcBef>
            </a:pPr>
            <a:r>
              <a:rPr lang="sr-Latn-RS" sz="2200" dirty="0" smtClean="0">
                <a:solidFill>
                  <a:schemeClr val="tx1"/>
                </a:solidFill>
              </a:rPr>
              <a:t>Vermerova slika prikazuje devojku </a:t>
            </a:r>
            <a:r>
              <a:rPr lang="sr-Latn-RS" sz="2200" dirty="0">
                <a:solidFill>
                  <a:schemeClr val="tx1"/>
                </a:solidFill>
              </a:rPr>
              <a:t>za </a:t>
            </a:r>
            <a:r>
              <a:rPr lang="sr-Latn-RS" sz="2200" dirty="0" smtClean="0">
                <a:solidFill>
                  <a:schemeClr val="tx1"/>
                </a:solidFill>
              </a:rPr>
              <a:t>virginalom (preteča klavira), </a:t>
            </a:r>
            <a:r>
              <a:rPr lang="sr-Latn-RS" sz="2200" dirty="0">
                <a:solidFill>
                  <a:schemeClr val="tx1"/>
                </a:solidFill>
              </a:rPr>
              <a:t>čije se lice vidi u ogledalu, a njen učitelj muzike je pomno sluša. Na baroknim slikama muzika </a:t>
            </a:r>
            <a:r>
              <a:rPr lang="sr-Latn-RS" sz="2200" dirty="0" smtClean="0">
                <a:solidFill>
                  <a:schemeClr val="tx1"/>
                </a:solidFill>
              </a:rPr>
              <a:t>uvek </a:t>
            </a:r>
            <a:r>
              <a:rPr lang="sr-Latn-RS" sz="2200" dirty="0">
                <a:solidFill>
                  <a:schemeClr val="tx1"/>
                </a:solidFill>
              </a:rPr>
              <a:t>ukazuje na </a:t>
            </a:r>
            <a:r>
              <a:rPr lang="sr-Latn-RS" sz="2200" dirty="0" smtClean="0">
                <a:solidFill>
                  <a:schemeClr val="tx1"/>
                </a:solidFill>
              </a:rPr>
              <a:t>ljubav, pa se može tvrditi da je, osim predstave časa muzike u tipičnoj holandskoj građanskoj kući, prikazan i razvoj ljubavi.</a:t>
            </a:r>
          </a:p>
          <a:p>
            <a:pPr algn="just">
              <a:spcBef>
                <a:spcPts val="0"/>
              </a:spcBef>
            </a:pPr>
            <a:r>
              <a:rPr lang="sr-Latn-RS" sz="2200" dirty="0" smtClean="0">
                <a:solidFill>
                  <a:schemeClr val="tx1"/>
                </a:solidFill>
              </a:rPr>
              <a:t>Gradeći ovu složenu kompoziciju, Vermer je možda koristio </a:t>
            </a:r>
            <a:r>
              <a:rPr lang="sr-Latn-RS" sz="2200" i="1" dirty="0" smtClean="0">
                <a:solidFill>
                  <a:schemeClr val="tx1"/>
                </a:solidFill>
              </a:rPr>
              <a:t>camera </a:t>
            </a:r>
            <a:r>
              <a:rPr lang="sr-Latn-RS" sz="2200" i="1" dirty="0">
                <a:solidFill>
                  <a:schemeClr val="tx1"/>
                </a:solidFill>
              </a:rPr>
              <a:t>obscura</a:t>
            </a:r>
            <a:r>
              <a:rPr lang="sr-Latn-RS" sz="2200" dirty="0" smtClean="0">
                <a:solidFill>
                  <a:schemeClr val="tx1"/>
                </a:solidFill>
              </a:rPr>
              <a:t>, mračnu komoru, pomagalo u obliku kutije, u koju je mogao da uđe. Na prednjoj strani mračna komora je imala otvor i bikonveksno sočivo – izum Vermerovog sugrađanina i savremenika Levehuka, koje je usmeravalo sliku prema ogledalu postavljenom pod uglom od 45 stepeni. </a:t>
            </a:r>
            <a:r>
              <a:rPr lang="sr-Latn-RS" sz="2200" dirty="0">
                <a:solidFill>
                  <a:schemeClr val="tx1"/>
                </a:solidFill>
              </a:rPr>
              <a:t>Na taj način slikar je </a:t>
            </a:r>
            <a:r>
              <a:rPr lang="sr-Latn-RS" sz="2200" dirty="0" smtClean="0">
                <a:solidFill>
                  <a:schemeClr val="tx1"/>
                </a:solidFill>
              </a:rPr>
              <a:t>imao sveobuhvatni </a:t>
            </a:r>
            <a:r>
              <a:rPr lang="sr-Latn-RS" sz="2200" dirty="0">
                <a:solidFill>
                  <a:schemeClr val="tx1"/>
                </a:solidFill>
              </a:rPr>
              <a:t>pogled na prostoriju ili predeo, i </a:t>
            </a:r>
            <a:r>
              <a:rPr lang="sr-Latn-RS" sz="2200" dirty="0" smtClean="0">
                <a:solidFill>
                  <a:schemeClr val="tx1"/>
                </a:solidFill>
              </a:rPr>
              <a:t>mogao preciznije </a:t>
            </a:r>
            <a:r>
              <a:rPr lang="sr-Latn-RS" sz="2200" dirty="0">
                <a:solidFill>
                  <a:schemeClr val="tx1"/>
                </a:solidFill>
              </a:rPr>
              <a:t>sagledati predmete </a:t>
            </a:r>
            <a:r>
              <a:rPr lang="sr-Latn-RS" sz="2200" dirty="0" smtClean="0">
                <a:solidFill>
                  <a:schemeClr val="tx1"/>
                </a:solidFill>
              </a:rPr>
              <a:t>i njihov međusobni odnos, koje </a:t>
            </a:r>
            <a:r>
              <a:rPr lang="sr-Latn-RS" sz="2200" dirty="0">
                <a:solidFill>
                  <a:schemeClr val="tx1"/>
                </a:solidFill>
              </a:rPr>
              <a:t>je potom iscrtavao prema njihovoj obrnutoj slici na papiru ili platnu. </a:t>
            </a:r>
            <a:r>
              <a:rPr lang="sr-Latn-RS" sz="2200" dirty="0" smtClean="0">
                <a:solidFill>
                  <a:schemeClr val="tx1"/>
                </a:solidFill>
              </a:rPr>
              <a:t>Treba naglasiti da mnogi istoričari umetnosti, vrsni poznavaoci Vermerovog dela, poriču ovu pretpostavku. Njoj su naklonjeni uglavnom fotografi, koji tvrde da su se preciznost detalja, odnosi među oblicima i pružanje svetlosti, mogli realizovati samo uz pomoć ovog pomogala.</a:t>
            </a:r>
            <a:endParaRPr lang="en-US" sz="2200" dirty="0">
              <a:solidFill>
                <a:schemeClr val="tx1"/>
              </a:solidFill>
            </a:endParaRPr>
          </a:p>
        </p:txBody>
      </p:sp>
    </p:spTree>
    <p:extLst>
      <p:ext uri="{BB962C8B-B14F-4D97-AF65-F5344CB8AC3E}">
        <p14:creationId xmlns:p14="http://schemas.microsoft.com/office/powerpoint/2010/main" val="2028442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76200"/>
            <a:ext cx="7772400" cy="6019800"/>
          </a:xfrm>
        </p:spPr>
        <p:txBody>
          <a:bodyPr>
            <a:noAutofit/>
          </a:bodyPr>
          <a:lstStyle/>
          <a:p>
            <a:pPr algn="just">
              <a:spcBef>
                <a:spcPts val="0"/>
              </a:spcBef>
            </a:pPr>
            <a:r>
              <a:rPr lang="sr-Latn-RS" sz="2200" b="1" dirty="0">
                <a:solidFill>
                  <a:schemeClr val="tx1"/>
                </a:solidFill>
              </a:rPr>
              <a:t>Mrtva </a:t>
            </a:r>
            <a:r>
              <a:rPr lang="sr-Latn-RS" sz="2200" b="1" dirty="0" smtClean="0">
                <a:solidFill>
                  <a:schemeClr val="tx1"/>
                </a:solidFill>
              </a:rPr>
              <a:t>priroda</a:t>
            </a:r>
          </a:p>
          <a:p>
            <a:pPr algn="just">
              <a:spcBef>
                <a:spcPts val="0"/>
              </a:spcBef>
            </a:pPr>
            <a:endParaRPr lang="sr-Latn-RS" sz="2200" dirty="0" smtClean="0">
              <a:solidFill>
                <a:schemeClr val="tx1"/>
              </a:solidFill>
            </a:endParaRPr>
          </a:p>
          <a:p>
            <a:pPr algn="just">
              <a:spcBef>
                <a:spcPts val="0"/>
              </a:spcBef>
            </a:pPr>
            <a:r>
              <a:rPr lang="sr-Latn-RS" sz="2200" dirty="0" smtClean="0">
                <a:solidFill>
                  <a:schemeClr val="tx1"/>
                </a:solidFill>
              </a:rPr>
              <a:t>Predstava cveća ili drugog bilja, od ranog hrišćanstva nosilac duhovnog značenja, postepeno se izdvajala iz religioznih kompozicija i osamostaljivala kao slikarski žanr. Termin </a:t>
            </a:r>
            <a:r>
              <a:rPr lang="sr-Latn-RS" sz="2200" i="1" dirty="0" smtClean="0">
                <a:solidFill>
                  <a:schemeClr val="tx1"/>
                </a:solidFill>
              </a:rPr>
              <a:t>stilleven</a:t>
            </a:r>
            <a:r>
              <a:rPr lang="sr-Latn-RS" sz="2200" i="1" dirty="0">
                <a:solidFill>
                  <a:schemeClr val="tx1"/>
                </a:solidFill>
              </a:rPr>
              <a:t>,</a:t>
            </a:r>
            <a:r>
              <a:rPr lang="sr-Latn-RS" sz="2200" dirty="0">
                <a:solidFill>
                  <a:schemeClr val="tx1"/>
                </a:solidFill>
              </a:rPr>
              <a:t> nepokretni život, prvi put se javlja sredinom 17. veka u Holandiji. Brzo se prenosi </a:t>
            </a:r>
            <a:r>
              <a:rPr lang="sr-Latn-RS" sz="2200" dirty="0" smtClean="0">
                <a:solidFill>
                  <a:schemeClr val="tx1"/>
                </a:solidFill>
              </a:rPr>
              <a:t>u engleski </a:t>
            </a:r>
            <a:r>
              <a:rPr lang="sr-Latn-RS" sz="2200" dirty="0">
                <a:solidFill>
                  <a:schemeClr val="tx1"/>
                </a:solidFill>
              </a:rPr>
              <a:t>jezik kao </a:t>
            </a:r>
            <a:r>
              <a:rPr lang="sr-Latn-RS" sz="2200" i="1" dirty="0" smtClean="0">
                <a:solidFill>
                  <a:schemeClr val="tx1"/>
                </a:solidFill>
              </a:rPr>
              <a:t>still </a:t>
            </a:r>
            <a:r>
              <a:rPr lang="sr-Latn-RS" sz="2200" i="1" dirty="0">
                <a:solidFill>
                  <a:schemeClr val="tx1"/>
                </a:solidFill>
              </a:rPr>
              <a:t>life</a:t>
            </a:r>
            <a:r>
              <a:rPr lang="sr-Latn-RS" sz="2200" dirty="0">
                <a:solidFill>
                  <a:schemeClr val="tx1"/>
                </a:solidFill>
              </a:rPr>
              <a:t>. </a:t>
            </a:r>
            <a:r>
              <a:rPr lang="sr-Latn-RS" sz="2200" dirty="0" smtClean="0">
                <a:solidFill>
                  <a:schemeClr val="tx1"/>
                </a:solidFill>
              </a:rPr>
              <a:t>Nešto kasnije </a:t>
            </a:r>
            <a:r>
              <a:rPr lang="sr-Latn-RS" sz="2200" dirty="0">
                <a:solidFill>
                  <a:schemeClr val="tx1"/>
                </a:solidFill>
              </a:rPr>
              <a:t>u Francuskoj se koristi termin </a:t>
            </a:r>
            <a:r>
              <a:rPr lang="sr-Latn-RS" sz="2200" i="1" dirty="0">
                <a:solidFill>
                  <a:schemeClr val="tx1"/>
                </a:solidFill>
              </a:rPr>
              <a:t>nature morte</a:t>
            </a:r>
            <a:r>
              <a:rPr lang="sr-Latn-RS" sz="2200" dirty="0">
                <a:solidFill>
                  <a:schemeClr val="tx1"/>
                </a:solidFill>
              </a:rPr>
              <a:t>, prema </a:t>
            </a:r>
            <a:r>
              <a:rPr lang="sr-Latn-RS" sz="2200" dirty="0" smtClean="0">
                <a:solidFill>
                  <a:schemeClr val="tx1"/>
                </a:solidFill>
              </a:rPr>
              <a:t>kom </a:t>
            </a:r>
            <a:r>
              <a:rPr lang="sr-Latn-RS" sz="2200" dirty="0">
                <a:solidFill>
                  <a:schemeClr val="tx1"/>
                </a:solidFill>
              </a:rPr>
              <a:t>se ovaj žanr u srpskom jeziku naziva mrtva priroda.</a:t>
            </a:r>
            <a:endParaRPr lang="en-US" sz="2200" dirty="0">
              <a:solidFill>
                <a:schemeClr val="tx1"/>
              </a:solidFill>
            </a:endParaRPr>
          </a:p>
          <a:p>
            <a:pPr algn="just">
              <a:spcBef>
                <a:spcPts val="0"/>
              </a:spcBef>
            </a:pPr>
            <a:r>
              <a:rPr lang="sr-Latn-RS" sz="2200" dirty="0">
                <a:solidFill>
                  <a:schemeClr val="tx1"/>
                </a:solidFill>
              </a:rPr>
              <a:t>Uprkos </a:t>
            </a:r>
            <a:r>
              <a:rPr lang="sr-Latn-RS" sz="2200" dirty="0" smtClean="0">
                <a:solidFill>
                  <a:schemeClr val="tx1"/>
                </a:solidFill>
              </a:rPr>
              <a:t>akademskoj doktirni, popularno </a:t>
            </a:r>
            <a:r>
              <a:rPr lang="sr-Latn-RS" sz="2200" dirty="0">
                <a:solidFill>
                  <a:schemeClr val="tx1"/>
                </a:solidFill>
              </a:rPr>
              <a:t>tržište, ali i aristokratija i najviši predstavnici crkve, cenili su mrtve </a:t>
            </a:r>
            <a:r>
              <a:rPr lang="sr-Latn-RS" sz="2200" dirty="0" smtClean="0">
                <a:solidFill>
                  <a:schemeClr val="tx1"/>
                </a:solidFill>
              </a:rPr>
              <a:t>prirode. Afmirmaciji ovog roda slikarstva doprineli su religiozni traktati koji su isticali da slikari, opisujući svet, predstavljaju beskraj božanskih kreacija. Predstava biljnih vrsta nudila je mogućnost kompleksnih religioznih i didaktičkih poruka.</a:t>
            </a:r>
          </a:p>
        </p:txBody>
      </p:sp>
    </p:spTree>
    <p:extLst>
      <p:ext uri="{BB962C8B-B14F-4D97-AF65-F5344CB8AC3E}">
        <p14:creationId xmlns:p14="http://schemas.microsoft.com/office/powerpoint/2010/main" val="126973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20425" y="6172200"/>
            <a:ext cx="4572000" cy="438807"/>
          </a:xfrm>
        </p:spPr>
        <p:txBody>
          <a:bodyPr>
            <a:noAutofit/>
          </a:bodyPr>
          <a:lstStyle/>
          <a:p>
            <a:pPr algn="just"/>
            <a:r>
              <a:rPr lang="sr-Latn-RS" sz="2000" dirty="0" smtClean="0"/>
              <a:t>Karavađo, Korpa s voćem, oko 1599.</a:t>
            </a:r>
            <a:endParaRPr lang="en-US" sz="2000"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73683"/>
            <a:ext cx="7336451" cy="5760720"/>
          </a:xfrm>
        </p:spPr>
      </p:pic>
    </p:spTree>
    <p:extLst>
      <p:ext uri="{BB962C8B-B14F-4D97-AF65-F5344CB8AC3E}">
        <p14:creationId xmlns:p14="http://schemas.microsoft.com/office/powerpoint/2010/main" val="1475049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76200"/>
            <a:ext cx="7772400" cy="5715000"/>
          </a:xfrm>
        </p:spPr>
        <p:txBody>
          <a:bodyPr>
            <a:noAutofit/>
          </a:bodyPr>
          <a:lstStyle/>
          <a:p>
            <a:pPr algn="just">
              <a:spcBef>
                <a:spcPts val="0"/>
              </a:spcBef>
            </a:pPr>
            <a:r>
              <a:rPr lang="sr-Latn-RS" sz="2200" dirty="0">
                <a:solidFill>
                  <a:schemeClr val="tx1"/>
                </a:solidFill>
              </a:rPr>
              <a:t>Prva sačuvana samostalna mrtva priroda je Karavađova </a:t>
            </a:r>
            <a:r>
              <a:rPr lang="sr-Latn-RS" sz="2200" i="1" dirty="0">
                <a:solidFill>
                  <a:schemeClr val="tx1"/>
                </a:solidFill>
              </a:rPr>
              <a:t>Korpa sa voćem </a:t>
            </a:r>
            <a:r>
              <a:rPr lang="sr-Latn-RS" sz="2200" dirty="0">
                <a:solidFill>
                  <a:schemeClr val="tx1"/>
                </a:solidFill>
              </a:rPr>
              <a:t>iz </a:t>
            </a:r>
            <a:r>
              <a:rPr lang="sr-Latn-RS" sz="2200" dirty="0" smtClean="0">
                <a:solidFill>
                  <a:schemeClr val="tx1"/>
                </a:solidFill>
              </a:rPr>
              <a:t>oko 1599</a:t>
            </a:r>
            <a:r>
              <a:rPr lang="sr-Latn-RS" sz="2200" i="1" dirty="0" smtClean="0">
                <a:solidFill>
                  <a:schemeClr val="tx1"/>
                </a:solidFill>
              </a:rPr>
              <a:t>. </a:t>
            </a:r>
            <a:r>
              <a:rPr lang="sr-Latn-RS" sz="2200" dirty="0" smtClean="0">
                <a:solidFill>
                  <a:schemeClr val="tx1"/>
                </a:solidFill>
              </a:rPr>
              <a:t>Poreklom </a:t>
            </a:r>
            <a:r>
              <a:rPr lang="sr-Latn-RS" sz="2200" dirty="0">
                <a:solidFill>
                  <a:schemeClr val="tx1"/>
                </a:solidFill>
              </a:rPr>
              <a:t>iz Lombardije, </a:t>
            </a:r>
            <a:r>
              <a:rPr lang="sr-Latn-RS" sz="2200" dirty="0" smtClean="0">
                <a:solidFill>
                  <a:schemeClr val="tx1"/>
                </a:solidFill>
              </a:rPr>
              <a:t>sa jakom tradicijom realizma i „niskih“ žanrova, Karavađo </a:t>
            </a:r>
            <a:r>
              <a:rPr lang="sr-Latn-RS" sz="2200" dirty="0">
                <a:solidFill>
                  <a:schemeClr val="tx1"/>
                </a:solidFill>
              </a:rPr>
              <a:t>je u Rimu </a:t>
            </a:r>
            <a:r>
              <a:rPr lang="sr-Latn-RS" sz="2200" dirty="0" smtClean="0">
                <a:solidFill>
                  <a:schemeClr val="tx1"/>
                </a:solidFill>
              </a:rPr>
              <a:t>počeo </a:t>
            </a:r>
            <a:r>
              <a:rPr lang="sr-Latn-RS" sz="2200" dirty="0">
                <a:solidFill>
                  <a:schemeClr val="tx1"/>
                </a:solidFill>
              </a:rPr>
              <a:t>karijeru kao slikar mrtvih priroda u okviru </a:t>
            </a:r>
            <a:r>
              <a:rPr lang="sr-Latn-RS" sz="2200" dirty="0" smtClean="0">
                <a:solidFill>
                  <a:schemeClr val="tx1"/>
                </a:solidFill>
              </a:rPr>
              <a:t>većih slikanih celina, najčešće žanr </a:t>
            </a:r>
            <a:r>
              <a:rPr lang="sr-Latn-RS" sz="2200" dirty="0">
                <a:solidFill>
                  <a:schemeClr val="tx1"/>
                </a:solidFill>
              </a:rPr>
              <a:t>kompozicija</a:t>
            </a:r>
            <a:r>
              <a:rPr lang="sr-Latn-RS" sz="2200" dirty="0" smtClean="0">
                <a:solidFill>
                  <a:schemeClr val="tx1"/>
                </a:solidFill>
              </a:rPr>
              <a:t>.</a:t>
            </a:r>
          </a:p>
          <a:p>
            <a:pPr algn="just">
              <a:spcBef>
                <a:spcPts val="0"/>
              </a:spcBef>
            </a:pPr>
            <a:r>
              <a:rPr lang="sr-Latn-RS" sz="2200" dirty="0" smtClean="0">
                <a:solidFill>
                  <a:schemeClr val="tx1"/>
                </a:solidFill>
              </a:rPr>
              <a:t>Korpa sa voćem postavljena je neku vrstu postolja, stola ili zida, isturena ka granici površine slike i „gurnuta“ u prostor posmatrača.</a:t>
            </a:r>
          </a:p>
          <a:p>
            <a:pPr algn="just">
              <a:spcBef>
                <a:spcPts val="0"/>
              </a:spcBef>
            </a:pPr>
            <a:r>
              <a:rPr lang="sr-Latn-RS" sz="2200" dirty="0" smtClean="0">
                <a:solidFill>
                  <a:schemeClr val="tx1"/>
                </a:solidFill>
              </a:rPr>
              <a:t>Kao i na njegovim slikama koje su analizirane na 2. času ovog semestra, virtuozno je prikazano jedro i slatko jesenje voće. Ipak, tu je trula jabuka i uvelo lišće, koji upozoravaju na prolaznost i kratkoću lepote, mladosti, života, odnosno na temu </a:t>
            </a:r>
            <a:r>
              <a:rPr lang="sr-Latn-RS" sz="2200" i="1" dirty="0" smtClean="0">
                <a:solidFill>
                  <a:schemeClr val="tx1"/>
                </a:solidFill>
              </a:rPr>
              <a:t>vanitas</a:t>
            </a:r>
            <a:r>
              <a:rPr lang="sr-Latn-RS" sz="2200" dirty="0" smtClean="0">
                <a:solidFill>
                  <a:schemeClr val="tx1"/>
                </a:solidFill>
              </a:rPr>
              <a:t>, taštinu/ispraznost (Knjiga propovednikova 1,2).</a:t>
            </a:r>
            <a:endParaRPr lang="sr-Latn-RS" sz="2200" dirty="0">
              <a:solidFill>
                <a:schemeClr val="tx1"/>
              </a:solidFill>
            </a:endParaRPr>
          </a:p>
          <a:p>
            <a:pPr algn="just">
              <a:spcBef>
                <a:spcPts val="0"/>
              </a:spcBef>
            </a:pPr>
            <a:endParaRPr lang="en-US" sz="2200" dirty="0">
              <a:solidFill>
                <a:schemeClr val="tx1"/>
              </a:solidFill>
            </a:endParaRPr>
          </a:p>
          <a:p>
            <a:pPr algn="just">
              <a:spcBef>
                <a:spcPts val="0"/>
              </a:spcBef>
            </a:pPr>
            <a:endParaRPr lang="sr-Latn-RS" sz="2200" dirty="0" smtClean="0">
              <a:solidFill>
                <a:schemeClr val="tx1"/>
              </a:solidFill>
            </a:endParaRPr>
          </a:p>
        </p:txBody>
      </p:sp>
    </p:spTree>
    <p:extLst>
      <p:ext uri="{BB962C8B-B14F-4D97-AF65-F5344CB8AC3E}">
        <p14:creationId xmlns:p14="http://schemas.microsoft.com/office/powerpoint/2010/main" val="34375194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0"/>
            <a:ext cx="8991600" cy="6705600"/>
          </a:xfrm>
        </p:spPr>
        <p:txBody>
          <a:bodyPr>
            <a:noAutofit/>
          </a:bodyPr>
          <a:lstStyle/>
          <a:p>
            <a:pPr marL="0" indent="0" algn="just">
              <a:spcBef>
                <a:spcPts val="0"/>
              </a:spcBef>
              <a:buNone/>
            </a:pPr>
            <a:r>
              <a:rPr lang="sr-Latn-RS" sz="2200" dirty="0"/>
              <a:t>Francuska reč </a:t>
            </a:r>
            <a:r>
              <a:rPr lang="sr-Latn-RS" sz="2200" i="1" dirty="0"/>
              <a:t>genre</a:t>
            </a:r>
            <a:r>
              <a:rPr lang="sr-Latn-RS" sz="2200" dirty="0"/>
              <a:t> (od lat. </a:t>
            </a:r>
            <a:r>
              <a:rPr lang="sr-Latn-RS" sz="2200" i="1" dirty="0"/>
              <a:t>genus</a:t>
            </a:r>
            <a:r>
              <a:rPr lang="sr-Latn-RS" sz="2200" dirty="0"/>
              <a:t>, rod, vrsta) znači vrstu/rod umetničkog dela.</a:t>
            </a:r>
            <a:endParaRPr lang="en-US" sz="2200" dirty="0"/>
          </a:p>
          <a:p>
            <a:pPr marL="0" indent="0" algn="just">
              <a:spcBef>
                <a:spcPts val="0"/>
              </a:spcBef>
              <a:buNone/>
            </a:pPr>
            <a:r>
              <a:rPr lang="sr-Latn-RS" sz="2200" dirty="0"/>
              <a:t>Kao i </a:t>
            </a:r>
            <a:r>
              <a:rPr lang="sr-Latn-RS" sz="2200" dirty="0" smtClean="0"/>
              <a:t>tokom renesanse, i u </a:t>
            </a:r>
            <a:r>
              <a:rPr lang="sr-Latn-RS" sz="2200" dirty="0"/>
              <a:t>baroknom periodu </a:t>
            </a:r>
            <a:r>
              <a:rPr lang="sr-Latn-RS" sz="2200" dirty="0" smtClean="0"/>
              <a:t>svi su žanrovi</a:t>
            </a:r>
            <a:r>
              <a:rPr lang="sr-Latn-RS" sz="2200" dirty="0"/>
              <a:t>, osim istorijskog slikarstva, negativno </a:t>
            </a:r>
            <a:r>
              <a:rPr lang="sr-Latn-RS" sz="2200" dirty="0" smtClean="0"/>
              <a:t>tretirani</a:t>
            </a:r>
            <a:r>
              <a:rPr lang="sr-Latn-RS" sz="2200" dirty="0"/>
              <a:t>. To je </a:t>
            </a:r>
            <a:r>
              <a:rPr lang="sr-Latn-RS" sz="2200" dirty="0" smtClean="0"/>
              <a:t>proisticalo iz nasleđa </a:t>
            </a:r>
            <a:r>
              <a:rPr lang="sr-Latn-RS" sz="2200" dirty="0"/>
              <a:t>antičke retorike i poetike (tema 2. časa iz predmeta Renesansna </a:t>
            </a:r>
            <a:r>
              <a:rPr lang="sr-Latn-RS" sz="2200" dirty="0" smtClean="0"/>
              <a:t>umetnost) </a:t>
            </a:r>
            <a:r>
              <a:rPr lang="sr-Latn-RS" sz="2200" dirty="0"/>
              <a:t>i uspostavljene hijerarhije žanrova (tri načina govora: visoki, srednji i niski stil; tri </a:t>
            </a:r>
            <a:r>
              <a:rPr lang="sr-Latn-RS" sz="2200" dirty="0" smtClean="0"/>
              <a:t>roda poezije</a:t>
            </a:r>
            <a:r>
              <a:rPr lang="sr-Latn-RS" sz="2200" dirty="0"/>
              <a:t>: ep i tragedija, komedija, satira i pastoralna poezija), </a:t>
            </a:r>
            <a:r>
              <a:rPr lang="sr-Latn-RS" sz="2200" dirty="0" smtClean="0"/>
              <a:t>koja </a:t>
            </a:r>
            <a:r>
              <a:rPr lang="sr-Latn-RS" sz="2200" dirty="0"/>
              <a:t>se zahvaljujući renesansnim humanistima </a:t>
            </a:r>
            <a:r>
              <a:rPr lang="sr-Latn-RS" sz="2200" dirty="0" smtClean="0"/>
              <a:t>ugradila </a:t>
            </a:r>
            <a:r>
              <a:rPr lang="sr-Latn-RS" sz="2200" dirty="0"/>
              <a:t>i u odnos prema likovnoj </a:t>
            </a:r>
            <a:r>
              <a:rPr lang="sr-Latn-RS" sz="2200" dirty="0" smtClean="0"/>
              <a:t>umetnosti i postala osnova teorije umetnosti (istorijsko </a:t>
            </a:r>
            <a:r>
              <a:rPr lang="sr-Latn-RS" sz="2200" dirty="0"/>
              <a:t>slikarstvo, predstava svakodnevnice, mrtva priroda i pejzaž). Hijerahija žanrova brižljivo se negovala na evropskim akademijama tokom 17. veka. Doživljavala se kao način odbrane tradicionalnih </a:t>
            </a:r>
            <a:r>
              <a:rPr lang="sr-Latn-RS" sz="2200" dirty="0" smtClean="0"/>
              <a:t>vrednosti i </a:t>
            </a:r>
            <a:r>
              <a:rPr lang="sr-Latn-RS" sz="2200" dirty="0"/>
              <a:t>društvenog </a:t>
            </a:r>
            <a:r>
              <a:rPr lang="sr-Latn-RS" sz="2200" dirty="0" smtClean="0"/>
              <a:t>poretka.</a:t>
            </a:r>
          </a:p>
          <a:p>
            <a:pPr marL="0" indent="0" algn="just">
              <a:spcBef>
                <a:spcPts val="0"/>
              </a:spcBef>
              <a:buNone/>
            </a:pPr>
            <a:r>
              <a:rPr lang="sr-Latn-RS" sz="2200" dirty="0" smtClean="0"/>
              <a:t>Zato </a:t>
            </a:r>
            <a:r>
              <a:rPr lang="sr-Latn-RS" sz="2200" dirty="0"/>
              <a:t>Belori </a:t>
            </a:r>
            <a:r>
              <a:rPr lang="sr-Latn-RS" sz="2200" dirty="0" smtClean="0"/>
              <a:t>kritikuje </a:t>
            </a:r>
            <a:r>
              <a:rPr lang="sr-Latn-RS" sz="2200" dirty="0"/>
              <a:t>Karavađovu izjavu da je </a:t>
            </a:r>
            <a:r>
              <a:rPr lang="sr-Latn-RS" sz="2200" dirty="0" smtClean="0"/>
              <a:t>potrebna jednaka </a:t>
            </a:r>
            <a:r>
              <a:rPr lang="sr-Latn-RS" sz="2200" dirty="0"/>
              <a:t>veština za izradu mrtve prirode i istorijske kompozicije, jer se njome poništavala teorija likovnih umetnosti, dovodila u pitanje hijerarhija žanrova, a pojam sadržaja svodio </a:t>
            </a:r>
            <a:r>
              <a:rPr lang="sr-Latn-RS" sz="2200" dirty="0" smtClean="0"/>
              <a:t>na </a:t>
            </a:r>
            <a:r>
              <a:rPr lang="sr-Latn-RS" sz="2200" dirty="0"/>
              <a:t>puki slikarski predtekst.</a:t>
            </a:r>
            <a:endParaRPr lang="en-US" sz="2200" dirty="0"/>
          </a:p>
          <a:p>
            <a:pPr marL="0" indent="0" algn="just">
              <a:spcBef>
                <a:spcPts val="0"/>
              </a:spcBef>
              <a:buNone/>
            </a:pPr>
            <a:r>
              <a:rPr lang="sr-Latn-RS" sz="2200" dirty="0"/>
              <a:t>Ipak, vremenom su se kao samostalni žanrovi </a:t>
            </a:r>
            <a:r>
              <a:rPr lang="sr-Latn-RS" sz="2200" dirty="0" smtClean="0"/>
              <a:t>izdvojili </a:t>
            </a:r>
            <a:r>
              <a:rPr lang="sr-Latn-RS" sz="2200" dirty="0"/>
              <a:t>prikaz </a:t>
            </a:r>
            <a:r>
              <a:rPr lang="sr-Latn-RS" sz="2200" dirty="0" smtClean="0"/>
              <a:t>svakodnevnice</a:t>
            </a:r>
            <a:r>
              <a:rPr lang="sr-Latn-RS" sz="2200" dirty="0"/>
              <a:t>, pejzaž i mrtva priroda. </a:t>
            </a:r>
            <a:r>
              <a:rPr lang="sr-Latn-RS" sz="2200" dirty="0" smtClean="0"/>
              <a:t>Njihov razvoj bio </a:t>
            </a:r>
            <a:r>
              <a:rPr lang="sr-Latn-RS" sz="2200" dirty="0"/>
              <a:t>je </a:t>
            </a:r>
            <a:r>
              <a:rPr lang="sr-Latn-RS" sz="2200" dirty="0" smtClean="0"/>
              <a:t>postepen i tegoban. </a:t>
            </a:r>
            <a:r>
              <a:rPr lang="sr-Latn-RS" sz="2200" dirty="0"/>
              <a:t>Uprkos negativnom </a:t>
            </a:r>
            <a:r>
              <a:rPr lang="sr-Latn-RS" sz="2200" dirty="0" smtClean="0"/>
              <a:t>odnosu prema njima, tokom 17. veka popularnost im je rasla.</a:t>
            </a:r>
            <a:endParaRPr lang="sr-Latn-RS" sz="2200" dirty="0">
              <a:solidFill>
                <a:schemeClr val="tx1"/>
              </a:solidFill>
            </a:endParaRPr>
          </a:p>
        </p:txBody>
      </p:sp>
    </p:spTree>
    <p:extLst>
      <p:ext uri="{BB962C8B-B14F-4D97-AF65-F5344CB8AC3E}">
        <p14:creationId xmlns:p14="http://schemas.microsoft.com/office/powerpoint/2010/main" val="3696921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76200"/>
            <a:ext cx="7772400" cy="5715000"/>
          </a:xfrm>
        </p:spPr>
        <p:txBody>
          <a:bodyPr>
            <a:noAutofit/>
          </a:bodyPr>
          <a:lstStyle/>
          <a:p>
            <a:pPr algn="just">
              <a:spcBef>
                <a:spcPts val="0"/>
              </a:spcBef>
            </a:pPr>
            <a:r>
              <a:rPr lang="sr-Latn-RS" sz="2200" dirty="0" smtClean="0">
                <a:solidFill>
                  <a:schemeClr val="tx1"/>
                </a:solidFill>
              </a:rPr>
              <a:t>Ista tema dominira i na holandskim mrtvim prirodama. Tokom 17. veka razvijaju se tzv. </a:t>
            </a:r>
            <a:r>
              <a:rPr lang="sr-Latn-RS" sz="2200" i="1" dirty="0" smtClean="0">
                <a:solidFill>
                  <a:schemeClr val="tx1"/>
                </a:solidFill>
              </a:rPr>
              <a:t>ontbijtjes</a:t>
            </a:r>
            <a:r>
              <a:rPr lang="sr-Latn-RS" sz="2200" dirty="0" smtClean="0">
                <a:solidFill>
                  <a:schemeClr val="tx1"/>
                </a:solidFill>
              </a:rPr>
              <a:t> (doručak</a:t>
            </a:r>
            <a:r>
              <a:rPr lang="sr-Latn-RS" sz="2200" dirty="0">
                <a:solidFill>
                  <a:schemeClr val="tx1"/>
                </a:solidFill>
              </a:rPr>
              <a:t>) i </a:t>
            </a:r>
            <a:r>
              <a:rPr lang="sr-Latn-RS" sz="2200" i="1" dirty="0" smtClean="0">
                <a:solidFill>
                  <a:schemeClr val="tx1"/>
                </a:solidFill>
              </a:rPr>
              <a:t>banketjes </a:t>
            </a:r>
            <a:r>
              <a:rPr lang="sr-Latn-RS" sz="2200" dirty="0" smtClean="0">
                <a:solidFill>
                  <a:schemeClr val="tx1"/>
                </a:solidFill>
              </a:rPr>
              <a:t>(gozba) – </a:t>
            </a:r>
            <a:r>
              <a:rPr lang="sr-Latn-RS" sz="2200" dirty="0">
                <a:solidFill>
                  <a:schemeClr val="tx1"/>
                </a:solidFill>
              </a:rPr>
              <a:t>odnosno </a:t>
            </a:r>
            <a:r>
              <a:rPr lang="sr-Latn-RS" sz="2200" dirty="0" smtClean="0">
                <a:solidFill>
                  <a:schemeClr val="tx1"/>
                </a:solidFill>
              </a:rPr>
              <a:t>predstave postavljenih </a:t>
            </a:r>
            <a:r>
              <a:rPr lang="sr-Latn-RS" sz="2200" dirty="0">
                <a:solidFill>
                  <a:schemeClr val="tx1"/>
                </a:solidFill>
              </a:rPr>
              <a:t>stolova sa </a:t>
            </a:r>
            <a:r>
              <a:rPr lang="sr-Latn-RS" sz="2200" dirty="0" smtClean="0">
                <a:solidFill>
                  <a:schemeClr val="tx1"/>
                </a:solidFill>
              </a:rPr>
              <a:t>jelom, uglavnom pripremljenim za doručak. Sto </a:t>
            </a:r>
            <a:r>
              <a:rPr lang="sr-Latn-RS" sz="2200" dirty="0">
                <a:solidFill>
                  <a:schemeClr val="tx1"/>
                </a:solidFill>
              </a:rPr>
              <a:t>je pokriven </a:t>
            </a:r>
            <a:r>
              <a:rPr lang="sr-Latn-RS" sz="2200" dirty="0" smtClean="0">
                <a:solidFill>
                  <a:schemeClr val="tx1"/>
                </a:solidFill>
              </a:rPr>
              <a:t>stolnjakom </a:t>
            </a:r>
            <a:r>
              <a:rPr lang="sr-Latn-RS" sz="2200" dirty="0">
                <a:solidFill>
                  <a:schemeClr val="tx1"/>
                </a:solidFill>
              </a:rPr>
              <a:t>prostrtim paralelno sa površinom </a:t>
            </a:r>
            <a:r>
              <a:rPr lang="sr-Latn-RS" sz="2200" dirty="0" smtClean="0">
                <a:solidFill>
                  <a:schemeClr val="tx1"/>
                </a:solidFill>
              </a:rPr>
              <a:t>slike </a:t>
            </a:r>
            <a:r>
              <a:rPr lang="sr-Latn-RS" sz="2200" dirty="0">
                <a:solidFill>
                  <a:schemeClr val="tx1"/>
                </a:solidFill>
              </a:rPr>
              <a:t>i </a:t>
            </a:r>
            <a:r>
              <a:rPr lang="sr-Latn-RS" sz="2200" dirty="0" smtClean="0">
                <a:solidFill>
                  <a:schemeClr val="tx1"/>
                </a:solidFill>
              </a:rPr>
              <a:t>ispunjen </a:t>
            </a:r>
            <a:r>
              <a:rPr lang="sr-Latn-RS" sz="2200" dirty="0">
                <a:solidFill>
                  <a:schemeClr val="tx1"/>
                </a:solidFill>
              </a:rPr>
              <a:t>posuđem i </a:t>
            </a:r>
            <a:r>
              <a:rPr lang="sr-Latn-RS" sz="2200" dirty="0" smtClean="0">
                <a:solidFill>
                  <a:schemeClr val="tx1"/>
                </a:solidFill>
              </a:rPr>
              <a:t>hranom.</a:t>
            </a:r>
            <a:endParaRPr lang="sr-Latn-RS" sz="2200" dirty="0">
              <a:solidFill>
                <a:schemeClr val="tx1"/>
              </a:solidFill>
            </a:endParaRPr>
          </a:p>
          <a:p>
            <a:pPr algn="just">
              <a:spcBef>
                <a:spcPts val="0"/>
              </a:spcBef>
            </a:pPr>
            <a:r>
              <a:rPr lang="sr-Latn-RS" sz="2200" dirty="0" smtClean="0">
                <a:solidFill>
                  <a:schemeClr val="tx1"/>
                </a:solidFill>
              </a:rPr>
              <a:t>Ove </a:t>
            </a:r>
            <a:r>
              <a:rPr lang="sr-Latn-RS" sz="2200" dirty="0">
                <a:solidFill>
                  <a:schemeClr val="tx1"/>
                </a:solidFill>
              </a:rPr>
              <a:t>slike </a:t>
            </a:r>
            <a:r>
              <a:rPr lang="sr-Latn-RS" sz="2200" dirty="0" smtClean="0">
                <a:solidFill>
                  <a:schemeClr val="tx1"/>
                </a:solidFill>
              </a:rPr>
              <a:t>prikazuju obilje karakteristično za holandsku građansku klasu tog vremena. Ali, svaki element hrane je simbol. Ribe</a:t>
            </a:r>
            <a:r>
              <a:rPr lang="sr-Latn-RS" sz="2200" dirty="0">
                <a:solidFill>
                  <a:schemeClr val="tx1"/>
                </a:solidFill>
              </a:rPr>
              <a:t>, ostrige, </a:t>
            </a:r>
            <a:r>
              <a:rPr lang="sr-Latn-RS" sz="2200" dirty="0" smtClean="0">
                <a:solidFill>
                  <a:schemeClr val="tx1"/>
                </a:solidFill>
              </a:rPr>
              <a:t>školjke, imale su, kao svuda u hrišćanstvu, uglavnom evharistijsku simboliku. Sir je bio metafora jednostavnog obroka prikladnog postu. I pored određenih razlika koje su proisticale iz protestantizma, generalna tema bila je </a:t>
            </a:r>
            <a:r>
              <a:rPr lang="sr-Latn-RS" sz="2200" i="1" dirty="0" smtClean="0">
                <a:solidFill>
                  <a:schemeClr val="tx1"/>
                </a:solidFill>
              </a:rPr>
              <a:t>vanitas</a:t>
            </a:r>
            <a:r>
              <a:rPr lang="sr-Latn-RS" sz="2200" dirty="0" smtClean="0">
                <a:solidFill>
                  <a:schemeClr val="tx1"/>
                </a:solidFill>
              </a:rPr>
              <a:t> i </a:t>
            </a:r>
            <a:r>
              <a:rPr lang="sr-Latn-RS" sz="2200" i="1" dirty="0" smtClean="0">
                <a:solidFill>
                  <a:schemeClr val="tx1"/>
                </a:solidFill>
              </a:rPr>
              <a:t>memento mori</a:t>
            </a:r>
            <a:r>
              <a:rPr lang="sr-Latn-RS" sz="2200" dirty="0" smtClean="0">
                <a:solidFill>
                  <a:schemeClr val="tx1"/>
                </a:solidFill>
              </a:rPr>
              <a:t> (seti se smrti).</a:t>
            </a:r>
          </a:p>
        </p:txBody>
      </p:sp>
    </p:spTree>
    <p:extLst>
      <p:ext uri="{BB962C8B-B14F-4D97-AF65-F5344CB8AC3E}">
        <p14:creationId xmlns:p14="http://schemas.microsoft.com/office/powerpoint/2010/main" val="100896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029200"/>
            <a:ext cx="9144000" cy="1828800"/>
          </a:xfrm>
        </p:spPr>
        <p:txBody>
          <a:bodyPr>
            <a:noAutofit/>
          </a:bodyPr>
          <a:lstStyle/>
          <a:p>
            <a:r>
              <a:rPr lang="sr-Latn-RS" sz="2200" dirty="0" smtClean="0"/>
              <a:t>Mrtve prirode Vilema Klasa Hede, slikara iz Harlema, iz sredine 17. veka, prepoznaju se po vertikalnim akcentima i virtuozno predstavljenim teksturama hrane i posuđa. Osim toga, na njima se oseća prisustvo nekog </a:t>
            </a:r>
            <a:r>
              <a:rPr lang="sr-Latn-RS" sz="2200" dirty="0"/>
              <a:t>ko je </a:t>
            </a:r>
            <a:r>
              <a:rPr lang="sr-Latn-RS" sz="2200" dirty="0" smtClean="0"/>
              <a:t>iznenada prekinuo obed i ustao, otišao/nestao/umro.</a:t>
            </a:r>
            <a:endParaRPr lang="en-US" sz="1800" dirty="0"/>
          </a:p>
        </p:txBody>
      </p:sp>
      <p:pic>
        <p:nvPicPr>
          <p:cNvPr id="11" name="Content Placeholder 1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267329"/>
            <a:ext cx="7194144" cy="4754880"/>
          </a:xfrm>
        </p:spPr>
      </p:pic>
    </p:spTree>
    <p:extLst>
      <p:ext uri="{BB962C8B-B14F-4D97-AF65-F5344CB8AC3E}">
        <p14:creationId xmlns:p14="http://schemas.microsoft.com/office/powerpoint/2010/main" val="2445246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 y="5105400"/>
            <a:ext cx="8686800" cy="1600200"/>
          </a:xfrm>
        </p:spPr>
        <p:txBody>
          <a:bodyPr>
            <a:noAutofit/>
          </a:bodyPr>
          <a:lstStyle/>
          <a:p>
            <a:pPr algn="just">
              <a:spcBef>
                <a:spcPts val="0"/>
              </a:spcBef>
            </a:pPr>
            <a:r>
              <a:rPr lang="sr-Latn-RS" sz="2200" dirty="0" smtClean="0">
                <a:solidFill>
                  <a:schemeClr val="tx1"/>
                </a:solidFill>
              </a:rPr>
              <a:t>Piter Klas, Mrtva priroda s lobanjom, 1628. Osim eksplicitnog simbola smrti – ljudske lobanje, i predstave voća, cveća, hrane, knjiga, muzičkih instrumenata, oružja, dragocenosti, podsećale su na krhkost egzistencije, kratkoću </a:t>
            </a:r>
            <a:r>
              <a:rPr lang="sr-Latn-RS" sz="2200" dirty="0">
                <a:solidFill>
                  <a:schemeClr val="tx1"/>
                </a:solidFill>
              </a:rPr>
              <a:t>života, nepostojanost </a:t>
            </a:r>
            <a:r>
              <a:rPr lang="sr-Latn-RS" sz="2200" dirty="0" smtClean="0">
                <a:solidFill>
                  <a:schemeClr val="tx1"/>
                </a:solidFill>
              </a:rPr>
              <a:t>snage</a:t>
            </a:r>
            <a:r>
              <a:rPr lang="sr-Latn-RS" sz="2200" dirty="0">
                <a:solidFill>
                  <a:schemeClr val="tx1"/>
                </a:solidFill>
              </a:rPr>
              <a:t>, </a:t>
            </a:r>
            <a:r>
              <a:rPr lang="sr-Latn-RS" sz="2200" dirty="0" smtClean="0">
                <a:solidFill>
                  <a:schemeClr val="tx1"/>
                </a:solidFill>
              </a:rPr>
              <a:t>bogatstva i učenosti.</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500" y="0"/>
            <a:ext cx="7315200" cy="4931664"/>
          </a:xfrm>
          <a:prstGeom prst="rect">
            <a:avLst/>
          </a:prstGeom>
        </p:spPr>
      </p:pic>
    </p:spTree>
    <p:extLst>
      <p:ext uri="{BB962C8B-B14F-4D97-AF65-F5344CB8AC3E}">
        <p14:creationId xmlns:p14="http://schemas.microsoft.com/office/powerpoint/2010/main" val="2644096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3600" y="609600"/>
            <a:ext cx="2971800" cy="6066123"/>
          </a:xfrm>
        </p:spPr>
        <p:txBody>
          <a:bodyPr>
            <a:noAutofit/>
          </a:bodyPr>
          <a:lstStyle/>
          <a:p>
            <a:pPr algn="ctr">
              <a:spcBef>
                <a:spcPts val="0"/>
              </a:spcBef>
            </a:pPr>
            <a:r>
              <a:rPr lang="sr-Latn-RS" sz="2200" dirty="0" smtClean="0">
                <a:solidFill>
                  <a:schemeClr val="tx1"/>
                </a:solidFill>
              </a:rPr>
              <a:t>Mrtve prirode Vilema Kalfa iz oko 1660. odlikuje rakoš zbog predstava skupocenog kineskog porcelana, orijentalnih tepiha i drugih dragocenosti, slikanih sa izuzetnim refleksijama svetlosti. Luksuz ima političku konotaciju, jer ukazuje da je Holandija postala najjača kolonijalna sila. Ali, povrh toga, i dalje su dominantne tradicionalne poruke o ispraznosti materijalnog i prolaznosti života</a:t>
            </a:r>
            <a:r>
              <a:rPr lang="sr-Latn-RS" dirty="0" smtClean="0">
                <a:solidFill>
                  <a:schemeClr val="tx1"/>
                </a:solidFill>
              </a:rPr>
              <a: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34159"/>
            <a:ext cx="5533898" cy="6675120"/>
          </a:xfrm>
          <a:prstGeom prst="rect">
            <a:avLst/>
          </a:prstGeom>
        </p:spPr>
      </p:pic>
    </p:spTree>
    <p:extLst>
      <p:ext uri="{BB962C8B-B14F-4D97-AF65-F5344CB8AC3E}">
        <p14:creationId xmlns:p14="http://schemas.microsoft.com/office/powerpoint/2010/main" val="2202194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0"/>
            <a:ext cx="9067800" cy="6781800"/>
          </a:xfrm>
        </p:spPr>
        <p:txBody>
          <a:bodyPr>
            <a:noAutofit/>
          </a:bodyPr>
          <a:lstStyle/>
          <a:p>
            <a:endParaRPr lang="sr-Latn-RS" sz="2400" dirty="0" smtClean="0">
              <a:solidFill>
                <a:schemeClr val="tx1"/>
              </a:solidFill>
            </a:endParaRPr>
          </a:p>
          <a:p>
            <a:pPr>
              <a:spcBef>
                <a:spcPts val="0"/>
              </a:spcBef>
            </a:pPr>
            <a:r>
              <a:rPr lang="sr-Latn-RS" sz="2100" b="1" dirty="0" smtClean="0">
                <a:solidFill>
                  <a:schemeClr val="tx1"/>
                </a:solidFill>
              </a:rPr>
              <a:t>Pejzaž</a:t>
            </a:r>
          </a:p>
          <a:p>
            <a:pPr>
              <a:spcBef>
                <a:spcPts val="0"/>
              </a:spcBef>
            </a:pPr>
            <a:endParaRPr lang="sr-Latn-RS" sz="2100" dirty="0" smtClean="0">
              <a:solidFill>
                <a:schemeClr val="tx1"/>
              </a:solidFill>
            </a:endParaRPr>
          </a:p>
          <a:p>
            <a:pPr algn="just">
              <a:spcBef>
                <a:spcPts val="0"/>
              </a:spcBef>
            </a:pPr>
            <a:r>
              <a:rPr lang="sr-Latn-RS" sz="2100" dirty="0" smtClean="0">
                <a:solidFill>
                  <a:schemeClr val="tx1"/>
                </a:solidFill>
              </a:rPr>
              <a:t>Impuls </a:t>
            </a:r>
            <a:r>
              <a:rPr lang="sr-Latn-RS" sz="2100" dirty="0">
                <a:solidFill>
                  <a:schemeClr val="tx1"/>
                </a:solidFill>
              </a:rPr>
              <a:t>slikanju </a:t>
            </a:r>
            <a:r>
              <a:rPr lang="sr-Latn-RS" sz="2100" dirty="0" smtClean="0">
                <a:solidFill>
                  <a:schemeClr val="tx1"/>
                </a:solidFill>
              </a:rPr>
              <a:t>prirode u </a:t>
            </a:r>
            <a:r>
              <a:rPr lang="sr-Latn-RS" sz="2100" dirty="0">
                <a:solidFill>
                  <a:schemeClr val="tx1"/>
                </a:solidFill>
              </a:rPr>
              <a:t>renesansi </a:t>
            </a:r>
            <a:r>
              <a:rPr lang="sr-Latn-RS" sz="2100" dirty="0" smtClean="0">
                <a:solidFill>
                  <a:schemeClr val="tx1"/>
                </a:solidFill>
              </a:rPr>
              <a:t>dala je </a:t>
            </a:r>
            <a:r>
              <a:rPr lang="sr-Latn-RS" sz="2100" i="1" dirty="0" smtClean="0">
                <a:solidFill>
                  <a:schemeClr val="tx1"/>
                </a:solidFill>
              </a:rPr>
              <a:t>Istorija </a:t>
            </a:r>
            <a:r>
              <a:rPr lang="sr-Latn-RS" sz="2100" i="1" dirty="0">
                <a:solidFill>
                  <a:schemeClr val="tx1"/>
                </a:solidFill>
              </a:rPr>
              <a:t>prirode</a:t>
            </a:r>
            <a:r>
              <a:rPr lang="sr-Latn-RS" sz="2100" dirty="0">
                <a:solidFill>
                  <a:schemeClr val="tx1"/>
                </a:solidFill>
              </a:rPr>
              <a:t> Plinija Starijeg, u kojoj se </a:t>
            </a:r>
            <a:r>
              <a:rPr lang="sr-Latn-RS" sz="2100" dirty="0" smtClean="0">
                <a:solidFill>
                  <a:schemeClr val="tx1"/>
                </a:solidFill>
              </a:rPr>
              <a:t>opisuju pejzaži na zidnim slikama u </a:t>
            </a:r>
            <a:r>
              <a:rPr lang="sr-Latn-RS" sz="2100" dirty="0">
                <a:solidFill>
                  <a:schemeClr val="tx1"/>
                </a:solidFill>
              </a:rPr>
              <a:t>vilama rimske </a:t>
            </a:r>
            <a:r>
              <a:rPr lang="sr-Latn-RS" sz="2100" dirty="0" smtClean="0">
                <a:solidFill>
                  <a:schemeClr val="tx1"/>
                </a:solidFill>
              </a:rPr>
              <a:t>aristokratije. Alberti </a:t>
            </a:r>
            <a:r>
              <a:rPr lang="sr-Latn-RS" sz="2100" dirty="0">
                <a:solidFill>
                  <a:schemeClr val="tx1"/>
                </a:solidFill>
              </a:rPr>
              <a:t>u </a:t>
            </a:r>
            <a:r>
              <a:rPr lang="sr-Latn-RS" sz="2100" dirty="0" smtClean="0">
                <a:solidFill>
                  <a:schemeClr val="tx1"/>
                </a:solidFill>
              </a:rPr>
              <a:t>delu </a:t>
            </a:r>
            <a:r>
              <a:rPr lang="sr-Latn-RS" sz="2100" i="1" dirty="0">
                <a:solidFill>
                  <a:schemeClr val="tx1"/>
                </a:solidFill>
              </a:rPr>
              <a:t>O arhitekturi</a:t>
            </a:r>
            <a:r>
              <a:rPr lang="sr-Latn-RS" sz="2100" dirty="0">
                <a:solidFill>
                  <a:schemeClr val="tx1"/>
                </a:solidFill>
              </a:rPr>
              <a:t> 1450. </a:t>
            </a:r>
            <a:r>
              <a:rPr lang="sr-Latn-RS" sz="2100" dirty="0" smtClean="0">
                <a:solidFill>
                  <a:schemeClr val="tx1"/>
                </a:solidFill>
              </a:rPr>
              <a:t>savetuje slikanje pejzaža u privatnim prostorima, posebno vilama renesansne gospode. Ugled </a:t>
            </a:r>
            <a:r>
              <a:rPr lang="sr-Latn-RS" sz="2100" dirty="0">
                <a:solidFill>
                  <a:schemeClr val="tx1"/>
                </a:solidFill>
              </a:rPr>
              <a:t>pastoralne poezije, </a:t>
            </a:r>
            <a:r>
              <a:rPr lang="sr-Latn-RS" sz="2100" dirty="0" smtClean="0">
                <a:solidFill>
                  <a:schemeClr val="tx1"/>
                </a:solidFill>
              </a:rPr>
              <a:t>naročito Sanazarove </a:t>
            </a:r>
            <a:r>
              <a:rPr lang="sr-Latn-RS" sz="2100" dirty="0">
                <a:solidFill>
                  <a:schemeClr val="tx1"/>
                </a:solidFill>
              </a:rPr>
              <a:t>poeme </a:t>
            </a:r>
            <a:r>
              <a:rPr lang="sr-Latn-RS" sz="2100" i="1" dirty="0">
                <a:solidFill>
                  <a:schemeClr val="tx1"/>
                </a:solidFill>
              </a:rPr>
              <a:t>Arkadija</a:t>
            </a:r>
            <a:r>
              <a:rPr lang="sr-Latn-RS" sz="2100" dirty="0">
                <a:solidFill>
                  <a:schemeClr val="tx1"/>
                </a:solidFill>
              </a:rPr>
              <a:t>, štampane </a:t>
            </a:r>
            <a:r>
              <a:rPr lang="sr-Latn-RS" sz="2100" dirty="0" smtClean="0">
                <a:solidFill>
                  <a:schemeClr val="tx1"/>
                </a:solidFill>
              </a:rPr>
              <a:t>1501. u Veneciji</a:t>
            </a:r>
            <a:r>
              <a:rPr lang="sr-Latn-RS" sz="2100" dirty="0">
                <a:solidFill>
                  <a:schemeClr val="tx1"/>
                </a:solidFill>
              </a:rPr>
              <a:t>, uticao je na </a:t>
            </a:r>
            <a:r>
              <a:rPr lang="sr-Latn-RS" sz="2100" dirty="0" smtClean="0">
                <a:solidFill>
                  <a:schemeClr val="tx1"/>
                </a:solidFill>
              </a:rPr>
              <a:t>predstave pejzaža u delima Đorđonea </a:t>
            </a:r>
            <a:r>
              <a:rPr lang="sr-Latn-RS" sz="2100" dirty="0">
                <a:solidFill>
                  <a:schemeClr val="tx1"/>
                </a:solidFill>
              </a:rPr>
              <a:t>i Ticijana. Prilikom popisa kolekcije jednog venecijanskog plemića </a:t>
            </a:r>
            <a:r>
              <a:rPr lang="sr-Latn-RS" sz="2100" dirty="0" smtClean="0">
                <a:solidFill>
                  <a:schemeClr val="tx1"/>
                </a:solidFill>
              </a:rPr>
              <a:t>iz 1521</a:t>
            </a:r>
            <a:r>
              <a:rPr lang="sr-Latn-RS" sz="2100" dirty="0">
                <a:solidFill>
                  <a:schemeClr val="tx1"/>
                </a:solidFill>
              </a:rPr>
              <a:t>, u kojoj su se nalazile Đorđoneove slike, prvi put je upotrebljen termin „slika </a:t>
            </a:r>
            <a:r>
              <a:rPr lang="sr-Latn-RS" sz="2100" dirty="0" smtClean="0">
                <a:solidFill>
                  <a:schemeClr val="tx1"/>
                </a:solidFill>
              </a:rPr>
              <a:t>zemlje/predela“ </a:t>
            </a:r>
            <a:r>
              <a:rPr lang="sr-Latn-RS" sz="2100" dirty="0">
                <a:solidFill>
                  <a:schemeClr val="tx1"/>
                </a:solidFill>
              </a:rPr>
              <a:t>(</a:t>
            </a:r>
            <a:r>
              <a:rPr lang="sr-Latn-RS" sz="2100" i="1" dirty="0" smtClean="0">
                <a:solidFill>
                  <a:schemeClr val="tx1"/>
                </a:solidFill>
              </a:rPr>
              <a:t>tavoletta </a:t>
            </a:r>
            <a:r>
              <a:rPr lang="sr-Latn-RS" sz="2100" i="1" dirty="0">
                <a:solidFill>
                  <a:schemeClr val="tx1"/>
                </a:solidFill>
              </a:rPr>
              <a:t>dei paesi</a:t>
            </a:r>
            <a:r>
              <a:rPr lang="sr-Latn-RS" sz="2100" dirty="0" smtClean="0">
                <a:solidFill>
                  <a:schemeClr val="tx1"/>
                </a:solidFill>
              </a:rPr>
              <a:t>). U holandskom, nemačkom i engleskom jeziku javljuju se termini </a:t>
            </a:r>
            <a:r>
              <a:rPr lang="sr-Latn-RS" sz="2100" i="1" dirty="0" smtClean="0">
                <a:solidFill>
                  <a:schemeClr val="tx1"/>
                </a:solidFill>
              </a:rPr>
              <a:t>lantscap</a:t>
            </a:r>
            <a:r>
              <a:rPr lang="sr-Latn-RS" sz="2100" dirty="0" smtClean="0">
                <a:solidFill>
                  <a:schemeClr val="tx1"/>
                </a:solidFill>
              </a:rPr>
              <a:t>/</a:t>
            </a:r>
            <a:r>
              <a:rPr lang="sr-Latn-RS" sz="2100" i="1" dirty="0" smtClean="0">
                <a:solidFill>
                  <a:schemeClr val="tx1"/>
                </a:solidFill>
              </a:rPr>
              <a:t>Landschaft</a:t>
            </a:r>
            <a:r>
              <a:rPr lang="sr-Latn-RS" sz="2100" dirty="0" smtClean="0">
                <a:solidFill>
                  <a:schemeClr val="tx1"/>
                </a:solidFill>
              </a:rPr>
              <a:t>/</a:t>
            </a:r>
            <a:r>
              <a:rPr lang="sr-Latn-RS" sz="2100" i="1" dirty="0" smtClean="0">
                <a:solidFill>
                  <a:schemeClr val="tx1"/>
                </a:solidFill>
              </a:rPr>
              <a:t>Landscape</a:t>
            </a:r>
            <a:r>
              <a:rPr lang="sr-Latn-RS" sz="2100" dirty="0" smtClean="0">
                <a:solidFill>
                  <a:schemeClr val="tx1"/>
                </a:solidFill>
              </a:rPr>
              <a:t>, u italijanskom </a:t>
            </a:r>
            <a:r>
              <a:rPr lang="sr-Latn-RS" sz="2100" i="1" dirty="0" smtClean="0">
                <a:solidFill>
                  <a:schemeClr val="tx1"/>
                </a:solidFill>
              </a:rPr>
              <a:t>paesaggio,</a:t>
            </a:r>
            <a:r>
              <a:rPr lang="sr-Latn-RS" sz="2100" dirty="0" smtClean="0">
                <a:solidFill>
                  <a:schemeClr val="tx1"/>
                </a:solidFill>
              </a:rPr>
              <a:t> a u francuskom </a:t>
            </a:r>
            <a:r>
              <a:rPr lang="sr-Latn-RS" sz="2100" i="1" dirty="0" smtClean="0">
                <a:solidFill>
                  <a:schemeClr val="tx1"/>
                </a:solidFill>
              </a:rPr>
              <a:t>paysage</a:t>
            </a:r>
            <a:r>
              <a:rPr lang="sr-Latn-RS" sz="2100" dirty="0" smtClean="0">
                <a:solidFill>
                  <a:schemeClr val="tx1"/>
                </a:solidFill>
              </a:rPr>
              <a:t>, koji je prihvaćen u našem jeziku.</a:t>
            </a:r>
          </a:p>
          <a:p>
            <a:pPr algn="just">
              <a:spcBef>
                <a:spcPts val="0"/>
              </a:spcBef>
            </a:pPr>
            <a:endParaRPr lang="sr-Latn-RS" sz="2100" dirty="0" smtClean="0">
              <a:solidFill>
                <a:schemeClr val="tx1"/>
              </a:solidFill>
            </a:endParaRPr>
          </a:p>
          <a:p>
            <a:pPr algn="just">
              <a:spcBef>
                <a:spcPts val="0"/>
              </a:spcBef>
            </a:pPr>
            <a:r>
              <a:rPr lang="sr-Latn-RS" sz="2100" dirty="0" smtClean="0">
                <a:solidFill>
                  <a:schemeClr val="tx1"/>
                </a:solidFill>
              </a:rPr>
              <a:t>Procvat </a:t>
            </a:r>
            <a:r>
              <a:rPr lang="sr-Latn-RS" sz="2100" dirty="0">
                <a:solidFill>
                  <a:schemeClr val="tx1"/>
                </a:solidFill>
              </a:rPr>
              <a:t>pejzaža početkom 17. veka ima koren u novom odnosu prema prirodi. Barokna kultura vraća se </a:t>
            </a:r>
            <a:r>
              <a:rPr lang="sr-Latn-RS" sz="2100" dirty="0" smtClean="0">
                <a:solidFill>
                  <a:schemeClr val="tx1"/>
                </a:solidFill>
              </a:rPr>
              <a:t>srednjovekovnoj ideji </a:t>
            </a:r>
            <a:r>
              <a:rPr lang="sr-Latn-RS" sz="2100" dirty="0">
                <a:solidFill>
                  <a:schemeClr val="tx1"/>
                </a:solidFill>
              </a:rPr>
              <a:t>teocentričnog kosmosa, u kome čovek ima samo prvo mesto među Božijim stvorenjima. Barokni pisci </a:t>
            </a:r>
            <a:r>
              <a:rPr lang="sr-Latn-RS" sz="2100" dirty="0" smtClean="0">
                <a:solidFill>
                  <a:schemeClr val="tx1"/>
                </a:solidFill>
              </a:rPr>
              <a:t>ističu da je pejzaž </a:t>
            </a:r>
            <a:r>
              <a:rPr lang="sr-Latn-RS" sz="2100" dirty="0">
                <a:solidFill>
                  <a:schemeClr val="tx1"/>
                </a:solidFill>
              </a:rPr>
              <a:t>pogled na Boga, jer je svaki deo prirode manifestacija Božije </a:t>
            </a:r>
            <a:r>
              <a:rPr lang="sr-Latn-RS" sz="2100" dirty="0" smtClean="0">
                <a:solidFill>
                  <a:schemeClr val="tx1"/>
                </a:solidFill>
              </a:rPr>
              <a:t>sveprisutnosti.</a:t>
            </a:r>
          </a:p>
          <a:p>
            <a:pPr algn="just">
              <a:spcBef>
                <a:spcPts val="0"/>
              </a:spcBef>
            </a:pPr>
            <a:r>
              <a:rPr lang="sr-Latn-RS" sz="2100" dirty="0" smtClean="0">
                <a:solidFill>
                  <a:schemeClr val="tx1"/>
                </a:solidFill>
              </a:rPr>
              <a:t>Od svih žanrova, pejzaž je tokom </a:t>
            </a:r>
            <a:r>
              <a:rPr lang="sr-Latn-RS" sz="2100" dirty="0">
                <a:solidFill>
                  <a:schemeClr val="tx1"/>
                </a:solidFill>
              </a:rPr>
              <a:t>17. veka imao najizrazitiji, pa i najrevolucionarniji razvoj.</a:t>
            </a:r>
            <a:endParaRPr lang="sr-Latn-RS" sz="2100" dirty="0" smtClean="0">
              <a:solidFill>
                <a:schemeClr val="tx1"/>
              </a:solidFill>
            </a:endParaRPr>
          </a:p>
        </p:txBody>
      </p:sp>
    </p:spTree>
    <p:extLst>
      <p:ext uri="{BB962C8B-B14F-4D97-AF65-F5344CB8AC3E}">
        <p14:creationId xmlns:p14="http://schemas.microsoft.com/office/powerpoint/2010/main" val="3634758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152400"/>
            <a:ext cx="8686800" cy="5791200"/>
          </a:xfrm>
        </p:spPr>
        <p:txBody>
          <a:bodyPr>
            <a:noAutofit/>
          </a:bodyPr>
          <a:lstStyle/>
          <a:p>
            <a:r>
              <a:rPr lang="sr-Latn-RS" sz="2200" b="1" dirty="0" smtClean="0">
                <a:solidFill>
                  <a:schemeClr val="tx1"/>
                </a:solidFill>
              </a:rPr>
              <a:t>Herojski pejzaž</a:t>
            </a:r>
          </a:p>
          <a:p>
            <a:pPr algn="just"/>
            <a:r>
              <a:rPr lang="sr-Latn-RS" sz="2200" dirty="0" smtClean="0">
                <a:solidFill>
                  <a:schemeClr val="tx1"/>
                </a:solidFill>
              </a:rPr>
              <a:t>Obrazac pejzažnog slikarstva u 17. veku, kao i u slolećima koja slede, uspostavio je Anibale Karači na slikama u rimskoj palati Aldobrandini oko 1604, </a:t>
            </a:r>
            <a:r>
              <a:rPr lang="sr-Latn-RS" sz="2200" dirty="0">
                <a:solidFill>
                  <a:schemeClr val="tx1"/>
                </a:solidFill>
              </a:rPr>
              <a:t>koje se zbog svog oblika i mesta gde se nalaze zovu </a:t>
            </a:r>
            <a:r>
              <a:rPr lang="sr-Latn-RS" sz="2200" i="1" dirty="0">
                <a:solidFill>
                  <a:schemeClr val="tx1"/>
                </a:solidFill>
              </a:rPr>
              <a:t>Aldobrandini lunete</a:t>
            </a:r>
            <a:r>
              <a:rPr lang="sr-Latn-RS" sz="2200" dirty="0">
                <a:solidFill>
                  <a:schemeClr val="tx1"/>
                </a:solidFill>
              </a:rPr>
              <a:t>. </a:t>
            </a:r>
            <a:r>
              <a:rPr lang="sr-Latn-RS" sz="2200" dirty="0" smtClean="0">
                <a:solidFill>
                  <a:schemeClr val="tx1"/>
                </a:solidFill>
              </a:rPr>
              <a:t>Taj tip pejzaža naziva se herojski </a:t>
            </a:r>
            <a:r>
              <a:rPr lang="sr-Latn-RS" sz="2200" dirty="0">
                <a:solidFill>
                  <a:schemeClr val="tx1"/>
                </a:solidFill>
              </a:rPr>
              <a:t>pejzaž.</a:t>
            </a:r>
            <a:endParaRPr lang="en-US" sz="2200" dirty="0">
              <a:solidFill>
                <a:schemeClr val="tx1"/>
              </a:solidFill>
            </a:endParaRPr>
          </a:p>
          <a:p>
            <a:pPr algn="just"/>
            <a:r>
              <a:rPr lang="sr-Latn-RS" sz="2200" i="1" dirty="0">
                <a:solidFill>
                  <a:schemeClr val="tx1"/>
                </a:solidFill>
              </a:rPr>
              <a:t>Bekstvo u </a:t>
            </a:r>
            <a:r>
              <a:rPr lang="sr-Latn-RS" sz="2200" i="1" dirty="0" smtClean="0">
                <a:solidFill>
                  <a:schemeClr val="tx1"/>
                </a:solidFill>
              </a:rPr>
              <a:t>Egipat</a:t>
            </a:r>
            <a:r>
              <a:rPr lang="sr-Latn-RS" sz="2200" dirty="0">
                <a:solidFill>
                  <a:schemeClr val="tx1"/>
                </a:solidFill>
              </a:rPr>
              <a:t>:</a:t>
            </a:r>
            <a:r>
              <a:rPr lang="sr-Latn-RS" sz="2200" dirty="0" smtClean="0">
                <a:solidFill>
                  <a:schemeClr val="tx1"/>
                </a:solidFill>
              </a:rPr>
              <a:t> </a:t>
            </a:r>
            <a:r>
              <a:rPr lang="sr-Latn-RS" sz="2200" dirty="0">
                <a:solidFill>
                  <a:schemeClr val="tx1"/>
                </a:solidFill>
              </a:rPr>
              <a:t>Karači je prvi ostvario formulu velikog pejzaža sa malim figurama, ali </a:t>
            </a:r>
            <a:r>
              <a:rPr lang="sr-Latn-RS" sz="2200" dirty="0" smtClean="0">
                <a:solidFill>
                  <a:schemeClr val="tx1"/>
                </a:solidFill>
              </a:rPr>
              <a:t>jasnim istorijskim referencama. Priroda </a:t>
            </a:r>
            <a:r>
              <a:rPr lang="sr-Latn-RS" sz="2200" dirty="0">
                <a:solidFill>
                  <a:schemeClr val="tx1"/>
                </a:solidFill>
              </a:rPr>
              <a:t>je, u skladu sa Aristotelovim savetom, prošla proces selekcije i promišljene, idealizovane sinteze. </a:t>
            </a:r>
            <a:r>
              <a:rPr lang="sr-Latn-RS" sz="2200" dirty="0" smtClean="0">
                <a:solidFill>
                  <a:schemeClr val="tx1"/>
                </a:solidFill>
              </a:rPr>
              <a:t>Karači nije predstavio određeno </a:t>
            </a:r>
            <a:r>
              <a:rPr lang="sr-Latn-RS" sz="2200" dirty="0">
                <a:solidFill>
                  <a:schemeClr val="tx1"/>
                </a:solidFill>
              </a:rPr>
              <a:t>mesto, ni </a:t>
            </a:r>
            <a:r>
              <a:rPr lang="sr-Latn-RS" sz="2200" dirty="0" smtClean="0">
                <a:solidFill>
                  <a:schemeClr val="tx1"/>
                </a:solidFill>
              </a:rPr>
              <a:t>arhitektonsku celinu, čak </a:t>
            </a:r>
            <a:r>
              <a:rPr lang="sr-Latn-RS" sz="2200" dirty="0">
                <a:solidFill>
                  <a:schemeClr val="tx1"/>
                </a:solidFill>
              </a:rPr>
              <a:t>je i vreme </a:t>
            </a:r>
            <a:r>
              <a:rPr lang="sr-Latn-RS" sz="2200" dirty="0" smtClean="0">
                <a:solidFill>
                  <a:schemeClr val="tx1"/>
                </a:solidFill>
              </a:rPr>
              <a:t>ostavio nedefinisanim, i </a:t>
            </a:r>
            <a:r>
              <a:rPr lang="sr-Latn-RS" sz="2200" dirty="0">
                <a:solidFill>
                  <a:schemeClr val="tx1"/>
                </a:solidFill>
              </a:rPr>
              <a:t>kao </a:t>
            </a:r>
            <a:r>
              <a:rPr lang="sr-Latn-RS" sz="2200" dirty="0" smtClean="0">
                <a:solidFill>
                  <a:schemeClr val="tx1"/>
                </a:solidFill>
              </a:rPr>
              <a:t>razdoblje dana i kao period </a:t>
            </a:r>
            <a:r>
              <a:rPr lang="sr-Latn-RS" sz="2200" dirty="0">
                <a:solidFill>
                  <a:schemeClr val="tx1"/>
                </a:solidFill>
              </a:rPr>
              <a:t>u istoriji. Scena je kreirana kao pozornica izgrađena od </a:t>
            </a:r>
            <a:r>
              <a:rPr lang="sr-Latn-RS" sz="2200" dirty="0" smtClean="0">
                <a:solidFill>
                  <a:schemeClr val="tx1"/>
                </a:solidFill>
              </a:rPr>
              <a:t>elemenata prirode koji </a:t>
            </a:r>
            <a:r>
              <a:rPr lang="sr-Latn-RS" sz="2200" dirty="0">
                <a:solidFill>
                  <a:schemeClr val="tx1"/>
                </a:solidFill>
              </a:rPr>
              <a:t>posmatračev pogled vode u daljinu. Uravnotežena kompozicija i idealizovana priroda, ispunjena klasičnom arhitekturom, </a:t>
            </a:r>
            <a:r>
              <a:rPr lang="sr-Latn-RS" sz="2200" dirty="0" smtClean="0">
                <a:solidFill>
                  <a:schemeClr val="tx1"/>
                </a:solidFill>
              </a:rPr>
              <a:t>dostojna je pozornica istorijske teme koja, iako umanjena, prirodu čini vrednom prikazivanja.</a:t>
            </a:r>
          </a:p>
        </p:txBody>
      </p:sp>
    </p:spTree>
    <p:extLst>
      <p:ext uri="{BB962C8B-B14F-4D97-AF65-F5344CB8AC3E}">
        <p14:creationId xmlns:p14="http://schemas.microsoft.com/office/powerpoint/2010/main" val="842906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943600"/>
            <a:ext cx="8001000" cy="914400"/>
          </a:xfrm>
        </p:spPr>
        <p:txBody>
          <a:bodyPr>
            <a:normAutofit/>
          </a:bodyPr>
          <a:lstStyle/>
          <a:p>
            <a:r>
              <a:rPr lang="sr-Latn-RS" sz="2000" dirty="0" smtClean="0"/>
              <a:t>A. Karači, Bekstvo u Egipat, 1604.</a:t>
            </a:r>
            <a:endParaRPr lang="en-US" sz="2000"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903" y="762000"/>
            <a:ext cx="9089814" cy="4754880"/>
          </a:xfrm>
        </p:spPr>
      </p:pic>
    </p:spTree>
    <p:extLst>
      <p:ext uri="{BB962C8B-B14F-4D97-AF65-F5344CB8AC3E}">
        <p14:creationId xmlns:p14="http://schemas.microsoft.com/office/powerpoint/2010/main" val="1064010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8600" y="228600"/>
            <a:ext cx="8686800" cy="6172200"/>
          </a:xfrm>
        </p:spPr>
        <p:txBody>
          <a:bodyPr>
            <a:noAutofit/>
          </a:bodyPr>
          <a:lstStyle/>
          <a:p>
            <a:pPr algn="just">
              <a:spcBef>
                <a:spcPts val="0"/>
              </a:spcBef>
            </a:pPr>
            <a:endParaRPr lang="sr-Latn-RS" sz="2200" dirty="0" smtClean="0">
              <a:solidFill>
                <a:schemeClr val="tx1"/>
              </a:solidFill>
            </a:endParaRPr>
          </a:p>
          <a:p>
            <a:pPr algn="just">
              <a:spcBef>
                <a:spcPts val="0"/>
              </a:spcBef>
            </a:pPr>
            <a:r>
              <a:rPr lang="sr-Latn-RS" sz="2200" dirty="0" smtClean="0">
                <a:solidFill>
                  <a:schemeClr val="tx1"/>
                </a:solidFill>
              </a:rPr>
              <a:t>Glavni barokni junak herojskog pejzaža – promišljenog, intelektualnog i idealizovanog predstavljanja prirode kao pozornice istorijske teme – bio je Nikola Pusen. Pusen se kao umetnik razvijao u Rimu, u krugu obrazovanih patrona, koji su poštovali antičku umetnost i razvijali klasicističku teoriju umetnosti. Ta intelektualna amtosfera odredeće Pusenovu umetnost koja će postati osnova akademskih načela, posebno francuske Kraljevske akademije umetnosti.</a:t>
            </a:r>
          </a:p>
          <a:p>
            <a:pPr algn="just">
              <a:spcBef>
                <a:spcPts val="0"/>
              </a:spcBef>
            </a:pPr>
            <a:r>
              <a:rPr lang="sr-Latn-RS" sz="2200" i="1" dirty="0" smtClean="0">
                <a:solidFill>
                  <a:schemeClr val="tx1"/>
                </a:solidFill>
              </a:rPr>
              <a:t>Pejzaž </a:t>
            </a:r>
            <a:r>
              <a:rPr lang="sr-Latn-RS" sz="2200" i="1" dirty="0">
                <a:solidFill>
                  <a:schemeClr val="tx1"/>
                </a:solidFill>
              </a:rPr>
              <a:t>sa sahranom Fokijona</a:t>
            </a:r>
            <a:r>
              <a:rPr lang="sr-Latn-RS" sz="2200" dirty="0">
                <a:solidFill>
                  <a:schemeClr val="tx1"/>
                </a:solidFill>
              </a:rPr>
              <a:t> </a:t>
            </a:r>
            <a:r>
              <a:rPr lang="sr-Latn-RS" sz="2200" dirty="0" smtClean="0">
                <a:solidFill>
                  <a:schemeClr val="tx1"/>
                </a:solidFill>
              </a:rPr>
              <a:t>iz 1648. prikazuje priču koju beleži Plutarh u </a:t>
            </a:r>
            <a:r>
              <a:rPr lang="sr-Latn-RS" sz="2200" i="1" dirty="0" smtClean="0">
                <a:solidFill>
                  <a:schemeClr val="tx1"/>
                </a:solidFill>
              </a:rPr>
              <a:t>Uporednim životopisima</a:t>
            </a:r>
            <a:r>
              <a:rPr lang="sr-Latn-RS" sz="2200" dirty="0" smtClean="0">
                <a:solidFill>
                  <a:schemeClr val="tx1"/>
                </a:solidFill>
              </a:rPr>
              <a:t>, biografiji slavnih Grka i Rimljana. </a:t>
            </a:r>
            <a:r>
              <a:rPr lang="sr-Latn-RS" sz="2200" dirty="0">
                <a:solidFill>
                  <a:schemeClr val="tx1"/>
                </a:solidFill>
              </a:rPr>
              <a:t>To je </a:t>
            </a:r>
            <a:r>
              <a:rPr lang="sr-Latn-RS" sz="2200" dirty="0" smtClean="0">
                <a:solidFill>
                  <a:schemeClr val="tx1"/>
                </a:solidFill>
              </a:rPr>
              <a:t>povest o hrabrom atinskom generalu, nepravedno optuženom za izdaju i pogubljenom; pošto nije bilo dozvoljeno da se sahrani u Atini, sledbenici su preneli njegovo telo u prirodu.</a:t>
            </a:r>
          </a:p>
          <a:p>
            <a:pPr algn="just">
              <a:spcBef>
                <a:spcPts val="0"/>
              </a:spcBef>
            </a:pPr>
            <a:r>
              <a:rPr lang="sr-Latn-RS" sz="2200" dirty="0" smtClean="0">
                <a:solidFill>
                  <a:schemeClr val="tx1"/>
                </a:solidFill>
              </a:rPr>
              <a:t>Priroda </a:t>
            </a:r>
            <a:r>
              <a:rPr lang="sr-Latn-RS" sz="2200" dirty="0">
                <a:solidFill>
                  <a:schemeClr val="tx1"/>
                </a:solidFill>
              </a:rPr>
              <a:t>je </a:t>
            </a:r>
            <a:r>
              <a:rPr lang="sr-Latn-RS" sz="2200" dirty="0" smtClean="0">
                <a:solidFill>
                  <a:schemeClr val="tx1"/>
                </a:solidFill>
              </a:rPr>
              <a:t>slikana prema </a:t>
            </a:r>
            <a:r>
              <a:rPr lang="sr-Latn-RS" sz="2200" dirty="0">
                <a:solidFill>
                  <a:schemeClr val="tx1"/>
                </a:solidFill>
              </a:rPr>
              <a:t>istim principima reda </a:t>
            </a:r>
            <a:r>
              <a:rPr lang="sr-Latn-RS" sz="2200" dirty="0" smtClean="0">
                <a:solidFill>
                  <a:schemeClr val="tx1"/>
                </a:solidFill>
              </a:rPr>
              <a:t>kojima se gradi istorijska kompozicija: pažljivo je isplanirana, arhitektonski konstruisana u nizu definisanih planova koji sežu u daljinu, što doprinosi svečanom utisku, odgovarajućem herojskoj temi.</a:t>
            </a:r>
          </a:p>
          <a:p>
            <a:pPr algn="just">
              <a:spcBef>
                <a:spcPts val="0"/>
              </a:spcBef>
            </a:pPr>
            <a:r>
              <a:rPr lang="sr-Latn-RS" sz="2200" dirty="0" smtClean="0">
                <a:solidFill>
                  <a:schemeClr val="tx1"/>
                </a:solidFill>
              </a:rPr>
              <a:t>Priroda deluje gotovo kao apstraktni konstrukt koji će, mnogo godina kasnije, snažno inspirisati Sezana.</a:t>
            </a:r>
          </a:p>
        </p:txBody>
      </p:sp>
    </p:spTree>
    <p:extLst>
      <p:ext uri="{BB962C8B-B14F-4D97-AF65-F5344CB8AC3E}">
        <p14:creationId xmlns:p14="http://schemas.microsoft.com/office/powerpoint/2010/main" val="3697338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715000"/>
            <a:ext cx="8001000" cy="1143000"/>
          </a:xfrm>
        </p:spPr>
        <p:txBody>
          <a:bodyPr>
            <a:normAutofit/>
          </a:bodyPr>
          <a:lstStyle/>
          <a:p>
            <a:r>
              <a:rPr lang="sr-Latn-RS" sz="2000" dirty="0" smtClean="0"/>
              <a:t>Pusen, Pejzaž sa sahranom Fokiona, 1648.</a:t>
            </a:r>
            <a:endParaRPr lang="en-US" sz="2000"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1000" y="457200"/>
            <a:ext cx="8037102" cy="5394960"/>
          </a:xfrm>
        </p:spPr>
      </p:pic>
    </p:spTree>
    <p:extLst>
      <p:ext uri="{BB962C8B-B14F-4D97-AF65-F5344CB8AC3E}">
        <p14:creationId xmlns:p14="http://schemas.microsoft.com/office/powerpoint/2010/main" val="27628432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304800"/>
            <a:ext cx="8305800" cy="6096000"/>
          </a:xfrm>
        </p:spPr>
        <p:txBody>
          <a:bodyPr>
            <a:noAutofit/>
          </a:bodyPr>
          <a:lstStyle/>
          <a:p>
            <a:pPr algn="just">
              <a:spcBef>
                <a:spcPts val="0"/>
              </a:spcBef>
            </a:pPr>
            <a:r>
              <a:rPr lang="sr-Latn-RS" sz="2200" b="1" dirty="0" smtClean="0">
                <a:solidFill>
                  <a:schemeClr val="tx1"/>
                </a:solidFill>
              </a:rPr>
              <a:t>Lirski pejzaž</a:t>
            </a:r>
          </a:p>
          <a:p>
            <a:pPr algn="just">
              <a:spcBef>
                <a:spcPts val="0"/>
              </a:spcBef>
            </a:pPr>
            <a:r>
              <a:rPr lang="sr-Latn-RS" sz="2200" dirty="0" smtClean="0">
                <a:solidFill>
                  <a:schemeClr val="tx1"/>
                </a:solidFill>
              </a:rPr>
              <a:t>Klod Loren, još jedan Francuz formiran u Rimu, na svojim pejzažima fokusira se prvenstveno na prirodu kojoj daje specifični poetski karakter. </a:t>
            </a:r>
            <a:r>
              <a:rPr lang="sr-Latn-RS" sz="2200" i="1" dirty="0" smtClean="0">
                <a:solidFill>
                  <a:schemeClr val="tx1"/>
                </a:solidFill>
              </a:rPr>
              <a:t>Ukrcavanje kraljice od Sabe</a:t>
            </a:r>
            <a:r>
              <a:rPr lang="sr-Latn-RS" sz="2200" dirty="0" smtClean="0">
                <a:solidFill>
                  <a:schemeClr val="tx1"/>
                </a:solidFill>
              </a:rPr>
              <a:t> iz 1648 (već pominjano u kontekstu svetlosti u baroknoj kulturi) svedoči o tome da Lorenu tema, iako biblijska i važna, nije od primarnog značaja, kao što je bila Pusenu (kraljica je mala figura u crvenom, koja silazi niz stepenice na levoj strani). Kompozicija je solidna i simetrična, ali umesto zatvorenog, Loren kreira široki i otvoreni prostor, sa beskrajnom linijom horizonta. I pored postojanja centralne perspektive, slika je formirana najpre vazdušnom perspektivom, gradacijama boja, valera, svetlosti i senki. Na njoj ništa nije fiksirano, struktura svetla je promenljiva, a more je veliko ogledalo te promenljivosti. Na platnu, naročito na nebu, nađeni su otisci slikarevih prstiju, što svedoči da je prstima ostvarivao meke prelaze boje. More, osećaj beskraja, putovanje u nepoznato, zlatni zraci koji se rasipaju, lirska i poetična atmosfera, izvršiće snažan uticaj na pejzažno slikarstvo romantizma, posebno engleskog.</a:t>
            </a:r>
          </a:p>
        </p:txBody>
      </p:sp>
    </p:spTree>
    <p:extLst>
      <p:ext uri="{BB962C8B-B14F-4D97-AF65-F5344CB8AC3E}">
        <p14:creationId xmlns:p14="http://schemas.microsoft.com/office/powerpoint/2010/main" val="4269136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0"/>
            <a:ext cx="8991600" cy="6705600"/>
          </a:xfrm>
        </p:spPr>
        <p:txBody>
          <a:bodyPr>
            <a:noAutofit/>
          </a:bodyPr>
          <a:lstStyle/>
          <a:p>
            <a:pPr marL="0" indent="0" algn="just">
              <a:spcBef>
                <a:spcPts val="0"/>
              </a:spcBef>
              <a:buNone/>
            </a:pPr>
            <a:endParaRPr lang="sr-Latn-RS" sz="2200" dirty="0" smtClean="0"/>
          </a:p>
          <a:p>
            <a:pPr marL="0" indent="0" algn="just">
              <a:spcBef>
                <a:spcPts val="0"/>
              </a:spcBef>
              <a:buNone/>
            </a:pPr>
            <a:endParaRPr lang="sr-Latn-RS" sz="2200" dirty="0"/>
          </a:p>
          <a:p>
            <a:pPr marL="0" indent="0" algn="just">
              <a:spcBef>
                <a:spcPts val="0"/>
              </a:spcBef>
              <a:buNone/>
            </a:pPr>
            <a:endParaRPr lang="sr-Latn-RS" sz="2200" dirty="0" smtClean="0"/>
          </a:p>
          <a:p>
            <a:pPr marL="0" indent="0" algn="just">
              <a:spcBef>
                <a:spcPts val="0"/>
              </a:spcBef>
              <a:buNone/>
            </a:pPr>
            <a:endParaRPr lang="sr-Latn-RS" sz="2200" dirty="0"/>
          </a:p>
          <a:p>
            <a:pPr marL="0" indent="0" algn="just">
              <a:spcBef>
                <a:spcPts val="0"/>
              </a:spcBef>
              <a:buNone/>
            </a:pPr>
            <a:r>
              <a:rPr lang="sr-Latn-RS" sz="2200" dirty="0" smtClean="0"/>
              <a:t>Barokne „niske“ žanrove karakteriše realistično prikazivanje. Ipak (kako je već naglašeno na 2. času u ovom semestru, posvećenom baroknom realizmu), realizam predstavljenih oblika ne znači i realizam sadržaja. Ovom fenomenu, tzv</a:t>
            </a:r>
            <a:r>
              <a:rPr lang="sr-Latn-RS" sz="2200" dirty="0"/>
              <a:t>. „prikrivenom </a:t>
            </a:r>
            <a:r>
              <a:rPr lang="sr-Latn-RS" sz="2200" dirty="0" smtClean="0"/>
              <a:t>realizmu“ barokne umetnosti, biće posvećen i sledeći čas, na kome će se posebno razmatrati amblematske osnove barokne umetnost. Ovaj današnji čas predstaviće razvoj žanrova i ukazati na njihove osnovne osobine i kreatore. Podeljen je na tri celine: žanr slikarstvo, mrtvu prirodu i pejzaž.</a:t>
            </a:r>
          </a:p>
          <a:p>
            <a:pPr marL="0" indent="0" algn="just">
              <a:spcBef>
                <a:spcPts val="0"/>
              </a:spcBef>
              <a:buNone/>
            </a:pPr>
            <a:endParaRPr lang="sr-Latn-RS" sz="2200" dirty="0">
              <a:solidFill>
                <a:schemeClr val="tx1"/>
              </a:solidFill>
            </a:endParaRPr>
          </a:p>
        </p:txBody>
      </p:sp>
    </p:spTree>
    <p:extLst>
      <p:ext uri="{BB962C8B-B14F-4D97-AF65-F5344CB8AC3E}">
        <p14:creationId xmlns:p14="http://schemas.microsoft.com/office/powerpoint/2010/main" val="1219081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172200"/>
            <a:ext cx="8001000" cy="685800"/>
          </a:xfrm>
        </p:spPr>
        <p:txBody>
          <a:bodyPr>
            <a:normAutofit/>
          </a:bodyPr>
          <a:lstStyle/>
          <a:p>
            <a:r>
              <a:rPr lang="sr-Latn-RS" sz="2000" dirty="0" smtClean="0"/>
              <a:t>Loren, Ukrcavanje kraljice od Sabe, 1648.</a:t>
            </a:r>
            <a:endParaRPr lang="en-US" sz="2000" dirty="0"/>
          </a:p>
        </p:txBody>
      </p:sp>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381000"/>
            <a:ext cx="7337250" cy="5577840"/>
          </a:xfrm>
        </p:spPr>
      </p:pic>
    </p:spTree>
    <p:extLst>
      <p:ext uri="{BB962C8B-B14F-4D97-AF65-F5344CB8AC3E}">
        <p14:creationId xmlns:p14="http://schemas.microsoft.com/office/powerpoint/2010/main" val="2165555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457200"/>
            <a:ext cx="8991600" cy="6172200"/>
          </a:xfrm>
        </p:spPr>
        <p:txBody>
          <a:bodyPr>
            <a:normAutofit/>
          </a:bodyPr>
          <a:lstStyle/>
          <a:p>
            <a:pPr marL="0" indent="0" algn="just">
              <a:spcBef>
                <a:spcPts val="0"/>
              </a:spcBef>
              <a:buNone/>
            </a:pPr>
            <a:r>
              <a:rPr lang="sr-Latn-RS" sz="2200" dirty="0" smtClean="0"/>
              <a:t>U holandskom baroknom slikarstvu pejzaž ima posebno mesto. Tokom 17. veka razvoj ovog žanra odmiče u pravcu sve većeg i slobodnije prikaza neba, oblaka i svetlosti. Kao i herojski i lirski pejzaž, ne postoji bez ljudske figure i neke njene tvorevine – crkve, luke, vodenice... Pejzaž nije samo „obični“ prikaz predela, već prilika da se izraze simbolički, etički i politički sadražaji.</a:t>
            </a:r>
          </a:p>
          <a:p>
            <a:pPr marL="0" indent="0" algn="just">
              <a:spcBef>
                <a:spcPts val="0"/>
              </a:spcBef>
              <a:buNone/>
            </a:pPr>
            <a:endParaRPr lang="sr-Latn-RS" sz="2200" dirty="0" smtClean="0">
              <a:solidFill>
                <a:schemeClr val="tx1"/>
              </a:solidFill>
            </a:endParaRPr>
          </a:p>
          <a:p>
            <a:pPr marL="0" indent="0" algn="just">
              <a:spcBef>
                <a:spcPts val="0"/>
              </a:spcBef>
              <a:buNone/>
            </a:pPr>
            <a:r>
              <a:rPr lang="sr-Latn-RS" sz="2200" dirty="0" smtClean="0">
                <a:solidFill>
                  <a:schemeClr val="tx1"/>
                </a:solidFill>
              </a:rPr>
              <a:t>Jakob von Rojzdal jedan je od najznačajnijih holandskih pejzažista 17. veka. Jedna od njegovih najpoznatijih slika je </a:t>
            </a:r>
            <a:r>
              <a:rPr lang="sr-Latn-RS" sz="2200" i="1" dirty="0" smtClean="0">
                <a:solidFill>
                  <a:schemeClr val="tx1"/>
                </a:solidFill>
              </a:rPr>
              <a:t>Jevrejsko groblje</a:t>
            </a:r>
            <a:r>
              <a:rPr lang="sr-Latn-RS" sz="2200" dirty="0" smtClean="0">
                <a:solidFill>
                  <a:schemeClr val="tx1"/>
                </a:solidFill>
              </a:rPr>
              <a:t> iz oko 1650</a:t>
            </a:r>
            <a:r>
              <a:rPr lang="sr-Latn-RS" sz="2200" i="1" dirty="0" smtClean="0">
                <a:solidFill>
                  <a:schemeClr val="tx1"/>
                </a:solidFill>
              </a:rPr>
              <a:t> </a:t>
            </a:r>
            <a:r>
              <a:rPr lang="sr-Latn-RS" sz="2200" dirty="0" smtClean="0">
                <a:solidFill>
                  <a:schemeClr val="tx1"/>
                </a:solidFill>
              </a:rPr>
              <a:t>(naslikane u dve verzije, u razmaku od 10 godina). Rojzdal je predstavio topografski tačan prikaz groblja sefardskih Jevreja blizu Amsterdama (jednog od evropskih centara u kome su utočište našli prognani Jevreji iz Španije i Portugalije). Uprkos realizma forme, ova slika ne prikazuje samo tačan prikaz mesta, već ima i alegorijsku konotaciju – prolaznost života.</a:t>
            </a:r>
          </a:p>
          <a:p>
            <a:pPr marL="0" indent="0" algn="just">
              <a:spcBef>
                <a:spcPts val="0"/>
              </a:spcBef>
              <a:buNone/>
            </a:pPr>
            <a:r>
              <a:rPr lang="sr-Latn-RS" sz="2200" dirty="0" smtClean="0">
                <a:solidFill>
                  <a:schemeClr val="tx1"/>
                </a:solidFill>
              </a:rPr>
              <a:t>Veliki nemački pesnik Gete je 1816. u eseju „Rojzdal kao pesnik“ proslavio ovu sliku, koja je postala uzor romantičarskog pejzažnog slikarstva i poezije.</a:t>
            </a:r>
            <a:endParaRPr lang="sr-Latn-RS" sz="2200" dirty="0">
              <a:solidFill>
                <a:schemeClr val="tx1"/>
              </a:solidFill>
            </a:endParaRPr>
          </a:p>
        </p:txBody>
      </p:sp>
    </p:spTree>
    <p:extLst>
      <p:ext uri="{BB962C8B-B14F-4D97-AF65-F5344CB8AC3E}">
        <p14:creationId xmlns:p14="http://schemas.microsoft.com/office/powerpoint/2010/main" val="3991910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5715000"/>
            <a:ext cx="8001000" cy="1143000"/>
          </a:xfrm>
        </p:spPr>
        <p:txBody>
          <a:bodyPr>
            <a:normAutofit/>
          </a:bodyPr>
          <a:lstStyle/>
          <a:p>
            <a:r>
              <a:rPr lang="sr-Latn-RS" sz="2000" dirty="0" smtClean="0"/>
              <a:t>Rojzdal, Jevrejsko groblje, 1650.</a:t>
            </a:r>
            <a:endParaRPr lang="en-US" sz="20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8600"/>
            <a:ext cx="7461251" cy="5745163"/>
          </a:xfrm>
        </p:spPr>
      </p:pic>
    </p:spTree>
    <p:extLst>
      <p:ext uri="{BB962C8B-B14F-4D97-AF65-F5344CB8AC3E}">
        <p14:creationId xmlns:p14="http://schemas.microsoft.com/office/powerpoint/2010/main" val="997819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609600" y="304800"/>
            <a:ext cx="7772400" cy="6553200"/>
          </a:xfrm>
        </p:spPr>
        <p:txBody>
          <a:bodyPr>
            <a:noAutofit/>
          </a:bodyPr>
          <a:lstStyle/>
          <a:p>
            <a:pPr marL="0" indent="0" algn="just">
              <a:spcBef>
                <a:spcPts val="0"/>
              </a:spcBef>
              <a:buNone/>
            </a:pPr>
            <a:r>
              <a:rPr lang="sr-Latn-RS" sz="2200" dirty="0" smtClean="0">
                <a:solidFill>
                  <a:schemeClr val="tx1"/>
                </a:solidFill>
              </a:rPr>
              <a:t>Oko </a:t>
            </a:r>
            <a:r>
              <a:rPr lang="sr-Latn-RS" sz="2200" dirty="0">
                <a:solidFill>
                  <a:schemeClr val="tx1"/>
                </a:solidFill>
              </a:rPr>
              <a:t>posmatrača se kreće prateći </a:t>
            </a:r>
            <a:r>
              <a:rPr lang="sr-Latn-RS" sz="2200" dirty="0" smtClean="0">
                <a:solidFill>
                  <a:schemeClr val="tx1"/>
                </a:solidFill>
              </a:rPr>
              <a:t>oblike prirode i </a:t>
            </a:r>
            <a:r>
              <a:rPr lang="sr-Latn-RS" sz="2200" dirty="0">
                <a:solidFill>
                  <a:schemeClr val="tx1"/>
                </a:solidFill>
              </a:rPr>
              <a:t>na taj način </a:t>
            </a:r>
            <a:r>
              <a:rPr lang="sr-Latn-RS" sz="2200" dirty="0" smtClean="0">
                <a:solidFill>
                  <a:schemeClr val="tx1"/>
                </a:solidFill>
              </a:rPr>
              <a:t>razumeva sadržaj. Može </a:t>
            </a:r>
            <a:r>
              <a:rPr lang="sr-Latn-RS" sz="2200" dirty="0">
                <a:solidFill>
                  <a:schemeClr val="tx1"/>
                </a:solidFill>
              </a:rPr>
              <a:t>da prati liniju drveta sa desne </a:t>
            </a:r>
            <a:r>
              <a:rPr lang="sr-Latn-RS" sz="2200" dirty="0" smtClean="0">
                <a:solidFill>
                  <a:schemeClr val="tx1"/>
                </a:solidFill>
              </a:rPr>
              <a:t>strane, da </a:t>
            </a:r>
            <a:r>
              <a:rPr lang="sr-Latn-RS" sz="2200" dirty="0">
                <a:solidFill>
                  <a:schemeClr val="tx1"/>
                </a:solidFill>
              </a:rPr>
              <a:t>pređe na </a:t>
            </a:r>
            <a:r>
              <a:rPr lang="sr-Latn-RS" sz="2200" dirty="0" smtClean="0">
                <a:solidFill>
                  <a:schemeClr val="tx1"/>
                </a:solidFill>
              </a:rPr>
              <a:t>drugo</a:t>
            </a:r>
            <a:r>
              <a:rPr lang="sr-Latn-RS" sz="2200" dirty="0">
                <a:solidFill>
                  <a:schemeClr val="tx1"/>
                </a:solidFill>
              </a:rPr>
              <a:t>, </a:t>
            </a:r>
            <a:r>
              <a:rPr lang="sr-Latn-RS" sz="2200" dirty="0" smtClean="0">
                <a:solidFill>
                  <a:schemeClr val="tx1"/>
                </a:solidFill>
              </a:rPr>
              <a:t>iščupano drvo, pa na potok i da završi </a:t>
            </a:r>
            <a:r>
              <a:rPr lang="sr-Latn-RS" sz="2200" dirty="0">
                <a:solidFill>
                  <a:schemeClr val="tx1"/>
                </a:solidFill>
              </a:rPr>
              <a:t>ovaj </a:t>
            </a:r>
            <a:r>
              <a:rPr lang="sr-Latn-RS" sz="2200" dirty="0" smtClean="0">
                <a:solidFill>
                  <a:schemeClr val="tx1"/>
                </a:solidFill>
              </a:rPr>
              <a:t>smer </a:t>
            </a:r>
            <a:r>
              <a:rPr lang="sr-Latn-RS" sz="2200" dirty="0">
                <a:solidFill>
                  <a:schemeClr val="tx1"/>
                </a:solidFill>
              </a:rPr>
              <a:t>kretanja </a:t>
            </a:r>
            <a:r>
              <a:rPr lang="sr-Latn-RS" sz="2200" dirty="0" smtClean="0">
                <a:solidFill>
                  <a:schemeClr val="tx1"/>
                </a:solidFill>
              </a:rPr>
              <a:t>na grobu od </a:t>
            </a:r>
            <a:r>
              <a:rPr lang="sr-Latn-RS" sz="2200" dirty="0">
                <a:solidFill>
                  <a:schemeClr val="tx1"/>
                </a:solidFill>
              </a:rPr>
              <a:t>crnog </a:t>
            </a:r>
            <a:r>
              <a:rPr lang="sr-Latn-RS" sz="2200" dirty="0" smtClean="0">
                <a:solidFill>
                  <a:schemeClr val="tx1"/>
                </a:solidFill>
              </a:rPr>
              <a:t>granita sa leve strane, potom da odluta u daljinu, gde prati dugu, crkvu i oblake. Oblik duge ponovljen je formom stare, porušene crkve, kao i oblaka na nebu. Na </a:t>
            </a:r>
            <a:r>
              <a:rPr lang="sr-Latn-RS" sz="2200" dirty="0">
                <a:solidFill>
                  <a:schemeClr val="tx1"/>
                </a:solidFill>
              </a:rPr>
              <a:t>ovaj </a:t>
            </a:r>
            <a:r>
              <a:rPr lang="sr-Latn-RS" sz="2200" dirty="0" smtClean="0">
                <a:solidFill>
                  <a:schemeClr val="tx1"/>
                </a:solidFill>
              </a:rPr>
              <a:t>način, </a:t>
            </a:r>
            <a:r>
              <a:rPr lang="sr-Latn-RS" sz="2200" dirty="0">
                <a:solidFill>
                  <a:schemeClr val="tx1"/>
                </a:solidFill>
              </a:rPr>
              <a:t>arhitektonski elementi (crkva, grobovi), zajedno i ravnopravno sa prirodnim elementima (drveće, potok, oblaci, </a:t>
            </a:r>
            <a:r>
              <a:rPr lang="sr-Latn-RS" sz="2200" dirty="0" smtClean="0">
                <a:solidFill>
                  <a:schemeClr val="tx1"/>
                </a:solidFill>
              </a:rPr>
              <a:t>krošnja, duga) </a:t>
            </a:r>
            <a:r>
              <a:rPr lang="sr-Latn-RS" sz="2200" dirty="0">
                <a:solidFill>
                  <a:schemeClr val="tx1"/>
                </a:solidFill>
              </a:rPr>
              <a:t>„gestikuliraju“, </a:t>
            </a:r>
            <a:r>
              <a:rPr lang="sr-Latn-RS" sz="2200" dirty="0" smtClean="0">
                <a:solidFill>
                  <a:schemeClr val="tx1"/>
                </a:solidFill>
              </a:rPr>
              <a:t>odnosno pokazuju posmatraču puteve gledanja slike. Izjednačavanjem </a:t>
            </a:r>
            <a:r>
              <a:rPr lang="sr-Latn-RS" sz="2200" dirty="0">
                <a:solidFill>
                  <a:schemeClr val="tx1"/>
                </a:solidFill>
              </a:rPr>
              <a:t>elemenata civilizacije i </a:t>
            </a:r>
            <a:r>
              <a:rPr lang="sr-Latn-RS" sz="2200" dirty="0" smtClean="0">
                <a:solidFill>
                  <a:schemeClr val="tx1"/>
                </a:solidFill>
              </a:rPr>
              <a:t>prirode </a:t>
            </a:r>
            <a:r>
              <a:rPr lang="sr-Latn-RS" sz="2200" dirty="0">
                <a:solidFill>
                  <a:schemeClr val="tx1"/>
                </a:solidFill>
              </a:rPr>
              <a:t>posmatrač </a:t>
            </a:r>
            <a:r>
              <a:rPr lang="sr-Latn-RS" sz="2200" dirty="0" smtClean="0">
                <a:solidFill>
                  <a:schemeClr val="tx1"/>
                </a:solidFill>
              </a:rPr>
              <a:t>razume sadržaj i poruku slike.</a:t>
            </a:r>
          </a:p>
          <a:p>
            <a:pPr marL="0" indent="0" algn="just">
              <a:spcBef>
                <a:spcPts val="0"/>
              </a:spcBef>
              <a:buNone/>
            </a:pPr>
            <a:r>
              <a:rPr lang="sr-Latn-RS" sz="2200" dirty="0" smtClean="0">
                <a:solidFill>
                  <a:schemeClr val="tx1"/>
                </a:solidFill>
              </a:rPr>
              <a:t>Slika se gradi antitezama: rađa se duga i propada građevina koju je podigao čovek; vijugave, nepravilne linije prirode i geometrijski jasne linije spomenika, kao i vizuelnim paralelama: srušeno drvo i ruinirana crkva. Davanje </a:t>
            </a:r>
            <a:r>
              <a:rPr lang="sr-Latn-RS" sz="2200" dirty="0">
                <a:solidFill>
                  <a:schemeClr val="tx1"/>
                </a:solidFill>
              </a:rPr>
              <a:t>dostojanstva elementima prirode upućuje na poruku </a:t>
            </a:r>
            <a:r>
              <a:rPr lang="sr-Latn-RS" sz="2200" dirty="0" smtClean="0">
                <a:solidFill>
                  <a:schemeClr val="tx1"/>
                </a:solidFill>
              </a:rPr>
              <a:t>o prolaznosti ljudskog života </a:t>
            </a:r>
            <a:r>
              <a:rPr lang="sr-Latn-RS" sz="2200" dirty="0">
                <a:solidFill>
                  <a:schemeClr val="tx1"/>
                </a:solidFill>
              </a:rPr>
              <a:t>i </a:t>
            </a:r>
            <a:r>
              <a:rPr lang="sr-Latn-RS" sz="2200" dirty="0" smtClean="0">
                <a:solidFill>
                  <a:schemeClr val="tx1"/>
                </a:solidFill>
              </a:rPr>
              <a:t>o snazi prirode koja pokorava čoveka i njegova dela, obnavlja se i istrajava</a:t>
            </a:r>
            <a:r>
              <a:rPr lang="sr-Latn-RS" sz="2200" dirty="0" smtClean="0"/>
              <a:t>.</a:t>
            </a:r>
            <a:endParaRPr lang="en-US" sz="2200" dirty="0"/>
          </a:p>
        </p:txBody>
      </p:sp>
    </p:spTree>
    <p:extLst>
      <p:ext uri="{BB962C8B-B14F-4D97-AF65-F5344CB8AC3E}">
        <p14:creationId xmlns:p14="http://schemas.microsoft.com/office/powerpoint/2010/main" val="5072574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196840"/>
            <a:ext cx="9067800" cy="1661160"/>
          </a:xfrm>
        </p:spPr>
        <p:txBody>
          <a:bodyPr>
            <a:normAutofit fontScale="90000"/>
          </a:bodyPr>
          <a:lstStyle/>
          <a:p>
            <a:r>
              <a:rPr lang="sr-Latn-RS" sz="2000" dirty="0" smtClean="0"/>
              <a:t/>
            </a:r>
            <a:br>
              <a:rPr lang="sr-Latn-RS" sz="2000" dirty="0" smtClean="0"/>
            </a:br>
            <a:r>
              <a:rPr lang="sr-Latn-RS" sz="2200" dirty="0" smtClean="0"/>
              <a:t>Vermer, Pogled na Delft, 1660.</a:t>
            </a:r>
            <a:r>
              <a:rPr lang="sr-Latn-RS" sz="2200" dirty="0"/>
              <a:t> Kao i Rojzdal, i Vermer predstavlja geografski tačan predeo, pristanište u Delftu, poznato po živoj trgovini. Više od polovine slike zauzima nebo. Ljudske figure su veoma male, suočene sa </a:t>
            </a:r>
            <a:r>
              <a:rPr lang="sr-Latn-RS" sz="2200" dirty="0" smtClean="0"/>
              <a:t>„</a:t>
            </a:r>
            <a:r>
              <a:rPr lang="sr-Latn-RS" sz="2200" dirty="0"/>
              <a:t>kadrom“ </a:t>
            </a:r>
            <a:r>
              <a:rPr lang="sr-Latn-RS" sz="2200" dirty="0" smtClean="0"/>
              <a:t>Delfta koji je slikar izabrao posmatrajući ga sa prozora svoje kuće. </a:t>
            </a:r>
            <a:r>
              <a:rPr lang="sr-Latn-RS" sz="2200" dirty="0"/>
              <a:t>Osim topografske tačnosti, Vermer realistično prikazuje teksture i različite materijale cigle, peska, vode, neba i </a:t>
            </a:r>
            <a:r>
              <a:rPr lang="sr-Latn-RS" sz="2200" dirty="0" smtClean="0"/>
              <a:t>drveća</a:t>
            </a:r>
            <a:r>
              <a:rPr lang="sr-Latn-RS" sz="2000" dirty="0" smtClean="0"/>
              <a:t>.</a:t>
            </a:r>
            <a:r>
              <a:rPr lang="sr-Latn-RS" sz="2000" dirty="0"/>
              <a:t/>
            </a:r>
            <a:br>
              <a:rPr lang="sr-Latn-RS" sz="2000" dirty="0"/>
            </a:br>
            <a:endParaRPr lang="en-US" sz="2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26276"/>
            <a:ext cx="6161733" cy="5120640"/>
          </a:xfrm>
        </p:spPr>
      </p:pic>
    </p:spTree>
    <p:extLst>
      <p:ext uri="{BB962C8B-B14F-4D97-AF65-F5344CB8AC3E}">
        <p14:creationId xmlns:p14="http://schemas.microsoft.com/office/powerpoint/2010/main" val="1876023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52400" y="0"/>
            <a:ext cx="8686800" cy="6852745"/>
          </a:xfrm>
        </p:spPr>
        <p:txBody>
          <a:bodyPr>
            <a:noAutofit/>
          </a:bodyPr>
          <a:lstStyle/>
          <a:p>
            <a:pPr marL="0" indent="0" algn="just">
              <a:spcBef>
                <a:spcPts val="0"/>
              </a:spcBef>
              <a:buNone/>
            </a:pPr>
            <a:r>
              <a:rPr lang="sr-Latn-RS" sz="2000" dirty="0" smtClean="0">
                <a:solidFill>
                  <a:schemeClr val="tx1"/>
                </a:solidFill>
              </a:rPr>
              <a:t>Vermer je dodavao bele </a:t>
            </a:r>
            <a:r>
              <a:rPr lang="sr-Latn-RS" sz="2000" dirty="0">
                <a:solidFill>
                  <a:schemeClr val="tx1"/>
                </a:solidFill>
              </a:rPr>
              <a:t>konture iznad krovova </a:t>
            </a:r>
            <a:r>
              <a:rPr lang="sr-Latn-RS" sz="2000" dirty="0" smtClean="0">
                <a:solidFill>
                  <a:schemeClr val="tx1"/>
                </a:solidFill>
              </a:rPr>
              <a:t>zgrada da bi </a:t>
            </a:r>
            <a:r>
              <a:rPr lang="sr-Latn-RS" sz="2000" dirty="0">
                <a:solidFill>
                  <a:schemeClr val="tx1"/>
                </a:solidFill>
              </a:rPr>
              <a:t>naglasio kontrast </a:t>
            </a:r>
            <a:r>
              <a:rPr lang="sr-Latn-RS" sz="2000" dirty="0" smtClean="0">
                <a:solidFill>
                  <a:schemeClr val="tx1"/>
                </a:solidFill>
              </a:rPr>
              <a:t>svetla </a:t>
            </a:r>
            <a:r>
              <a:rPr lang="sr-Latn-RS" sz="2000" dirty="0">
                <a:solidFill>
                  <a:schemeClr val="tx1"/>
                </a:solidFill>
              </a:rPr>
              <a:t>i tame</a:t>
            </a:r>
            <a:r>
              <a:rPr lang="sr-Latn-RS" sz="2000" dirty="0" smtClean="0">
                <a:solidFill>
                  <a:schemeClr val="tx1"/>
                </a:solidFill>
              </a:rPr>
              <a:t>. Koristio je </a:t>
            </a:r>
            <a:r>
              <a:rPr lang="sr-Latn-RS" sz="2000" dirty="0" smtClean="0"/>
              <a:t>svetle </a:t>
            </a:r>
            <a:r>
              <a:rPr lang="sr-Latn-RS" sz="2000" dirty="0"/>
              <a:t>akcente bele boje, poput „poinitlističkog“ slikanja na žanr scenama, </a:t>
            </a:r>
            <a:r>
              <a:rPr lang="sr-Latn-RS" sz="2000" dirty="0" smtClean="0"/>
              <a:t>da bi prikazao </a:t>
            </a:r>
            <a:r>
              <a:rPr lang="sr-Latn-RS" sz="2000" dirty="0"/>
              <a:t>blistanje i reflektovanje oblika na vodenoj površini</a:t>
            </a:r>
            <a:r>
              <a:rPr lang="sr-Latn-RS" sz="2000" dirty="0" smtClean="0"/>
              <a:t>. </a:t>
            </a:r>
            <a:r>
              <a:rPr lang="sr-Latn-RS" sz="2000" dirty="0"/>
              <a:t>Vermera interesuju optički fenomeni, stalna promenljivost svetlosti, kretanje oblaka koji menjaju pravac i intenzitet svetlosti. Svetlo utiče </a:t>
            </a:r>
            <a:r>
              <a:rPr lang="sr-Latn-RS" sz="2000" dirty="0" smtClean="0"/>
              <a:t>na osećanje tranzicije </a:t>
            </a:r>
            <a:r>
              <a:rPr lang="sr-Latn-RS" sz="2000" dirty="0"/>
              <a:t>vremena, ali ujedno i njegova </a:t>
            </a:r>
            <a:r>
              <a:rPr lang="sr-Latn-RS" sz="2000" dirty="0" smtClean="0"/>
              <a:t>apstraktne, nepromenljive dimenzije.</a:t>
            </a:r>
          </a:p>
          <a:p>
            <a:pPr marL="0" indent="0" algn="just">
              <a:spcBef>
                <a:spcPts val="0"/>
              </a:spcBef>
              <a:buNone/>
            </a:pPr>
            <a:r>
              <a:rPr lang="sr-Latn-RS" sz="2000" dirty="0"/>
              <a:t>Odabir određenih elemenata na slici, njihov likovni aranžman i ikonografski elementi upućuju na alegorijski sadžaj slike</a:t>
            </a:r>
            <a:r>
              <a:rPr lang="sr-Latn-RS" sz="2000" dirty="0" smtClean="0"/>
              <a:t>. </a:t>
            </a:r>
            <a:r>
              <a:rPr lang="sr-Latn-RS" sz="2000" dirty="0" smtClean="0">
                <a:solidFill>
                  <a:schemeClr val="tx1"/>
                </a:solidFill>
              </a:rPr>
              <a:t>Kada </a:t>
            </a:r>
            <a:r>
              <a:rPr lang="sr-Latn-RS" sz="2000" dirty="0">
                <a:solidFill>
                  <a:schemeClr val="tx1"/>
                </a:solidFill>
              </a:rPr>
              <a:t>se uporedi sa onovremenim kartografskim prikazima grada, </a:t>
            </a:r>
            <a:r>
              <a:rPr lang="sr-Latn-RS" sz="2000" dirty="0" smtClean="0">
                <a:solidFill>
                  <a:schemeClr val="tx1"/>
                </a:solidFill>
              </a:rPr>
              <a:t>vidi se da je Vermer pročistio vistu </a:t>
            </a:r>
            <a:r>
              <a:rPr lang="sr-Latn-RS" sz="2000" dirty="0">
                <a:solidFill>
                  <a:schemeClr val="tx1"/>
                </a:solidFill>
              </a:rPr>
              <a:t>koja se sastojala od veoma gustih i nepravilnih zdanja. Na njegovom </a:t>
            </a:r>
            <a:r>
              <a:rPr lang="sr-Latn-RS" sz="2000" dirty="0" smtClean="0">
                <a:solidFill>
                  <a:schemeClr val="tx1"/>
                </a:solidFill>
              </a:rPr>
              <a:t>prikazu </a:t>
            </a:r>
            <a:r>
              <a:rPr lang="sr-Latn-RS" sz="2000" dirty="0">
                <a:solidFill>
                  <a:schemeClr val="tx1"/>
                </a:solidFill>
              </a:rPr>
              <a:t>zgrade su </a:t>
            </a:r>
            <a:r>
              <a:rPr lang="sr-Latn-RS" sz="2000" dirty="0" smtClean="0">
                <a:solidFill>
                  <a:schemeClr val="tx1"/>
                </a:solidFill>
              </a:rPr>
              <a:t>u </a:t>
            </a:r>
            <a:r>
              <a:rPr lang="sr-Latn-RS" sz="2000" dirty="0">
                <a:solidFill>
                  <a:schemeClr val="tx1"/>
                </a:solidFill>
              </a:rPr>
              <a:t>harmoničnom redu, pravilnije </a:t>
            </a:r>
            <a:r>
              <a:rPr lang="sr-Latn-RS" sz="2000" dirty="0" smtClean="0">
                <a:solidFill>
                  <a:schemeClr val="tx1"/>
                </a:solidFill>
              </a:rPr>
              <a:t>strukture, što utiče na stvaranje svečane atmosfere. Tom </a:t>
            </a:r>
            <a:r>
              <a:rPr lang="sr-Latn-RS" sz="2000" dirty="0">
                <a:solidFill>
                  <a:schemeClr val="tx1"/>
                </a:solidFill>
              </a:rPr>
              <a:t>utisku </a:t>
            </a:r>
            <a:r>
              <a:rPr lang="sr-Latn-RS" sz="2000" dirty="0" smtClean="0">
                <a:solidFill>
                  <a:schemeClr val="tx1"/>
                </a:solidFill>
              </a:rPr>
              <a:t>tišine doprinosi </a:t>
            </a:r>
            <a:r>
              <a:rPr lang="sr-Latn-RS" sz="2000" dirty="0">
                <a:solidFill>
                  <a:schemeClr val="tx1"/>
                </a:solidFill>
              </a:rPr>
              <a:t>i mirnoća vode na kojoj se ogledaju nebo i okolne </a:t>
            </a:r>
            <a:r>
              <a:rPr lang="sr-Latn-RS" sz="2000" dirty="0" smtClean="0">
                <a:solidFill>
                  <a:schemeClr val="tx1"/>
                </a:solidFill>
              </a:rPr>
              <a:t>zgrade.</a:t>
            </a:r>
          </a:p>
          <a:p>
            <a:pPr marL="0" indent="0" algn="just">
              <a:spcBef>
                <a:spcPts val="0"/>
              </a:spcBef>
              <a:buNone/>
            </a:pPr>
            <a:r>
              <a:rPr lang="sr-Latn-RS" sz="2000" dirty="0" smtClean="0">
                <a:solidFill>
                  <a:schemeClr val="tx1"/>
                </a:solidFill>
              </a:rPr>
              <a:t>Posebno </a:t>
            </a:r>
            <a:r>
              <a:rPr lang="sr-Latn-RS" sz="2000" dirty="0">
                <a:solidFill>
                  <a:schemeClr val="tx1"/>
                </a:solidFill>
              </a:rPr>
              <a:t>je </a:t>
            </a:r>
            <a:r>
              <a:rPr lang="sr-Latn-RS" sz="2000" dirty="0" smtClean="0">
                <a:solidFill>
                  <a:schemeClr val="tx1"/>
                </a:solidFill>
              </a:rPr>
              <a:t>istakao Novu crkvu </a:t>
            </a:r>
            <a:r>
              <a:rPr lang="sr-Latn-RS" sz="2000" dirty="0">
                <a:solidFill>
                  <a:schemeClr val="tx1"/>
                </a:solidFill>
              </a:rPr>
              <a:t>(Nieuwe Kerk), </a:t>
            </a:r>
            <a:r>
              <a:rPr lang="sr-Latn-RS" sz="2000" dirty="0" smtClean="0">
                <a:solidFill>
                  <a:schemeClr val="tx1"/>
                </a:solidFill>
              </a:rPr>
              <a:t>masivnu gotičku strukturu </a:t>
            </a:r>
            <a:r>
              <a:rPr lang="sr-Latn-RS" sz="2000" dirty="0">
                <a:solidFill>
                  <a:schemeClr val="tx1"/>
                </a:solidFill>
              </a:rPr>
              <a:t>iz 15. </a:t>
            </a:r>
            <a:r>
              <a:rPr lang="sr-Latn-RS" sz="2000" dirty="0" smtClean="0">
                <a:solidFill>
                  <a:schemeClr val="tx1"/>
                </a:solidFill>
              </a:rPr>
              <a:t>veka</a:t>
            </a:r>
            <a:r>
              <a:rPr lang="sr-Latn-RS" sz="2000" dirty="0">
                <a:solidFill>
                  <a:schemeClr val="tx1"/>
                </a:solidFill>
              </a:rPr>
              <a:t>. </a:t>
            </a:r>
            <a:r>
              <a:rPr lang="sr-Latn-RS" sz="2000" dirty="0" smtClean="0">
                <a:solidFill>
                  <a:schemeClr val="tx1"/>
                </a:solidFill>
              </a:rPr>
              <a:t>Svetlom naglašava njen zvonik, verovatno da bi ukazao na važnost </a:t>
            </a:r>
            <a:r>
              <a:rPr lang="sr-Latn-RS" sz="2000" dirty="0">
                <a:solidFill>
                  <a:schemeClr val="tx1"/>
                </a:solidFill>
              </a:rPr>
              <a:t>ovog zdanja koje je bilo fokus gradskog života </a:t>
            </a:r>
            <a:r>
              <a:rPr lang="sr-Latn-RS" sz="2000" dirty="0" smtClean="0">
                <a:solidFill>
                  <a:schemeClr val="tx1"/>
                </a:solidFill>
              </a:rPr>
              <a:t>Delfta </a:t>
            </a:r>
            <a:r>
              <a:rPr lang="sr-Latn-RS" sz="2000" dirty="0">
                <a:solidFill>
                  <a:schemeClr val="tx1"/>
                </a:solidFill>
              </a:rPr>
              <a:t>i </a:t>
            </a:r>
            <a:r>
              <a:rPr lang="sr-Latn-RS" sz="2000" dirty="0" smtClean="0">
                <a:solidFill>
                  <a:schemeClr val="tx1"/>
                </a:solidFill>
              </a:rPr>
              <a:t>grobno mesto Vilema I Oranskog (zvanog Ćutljivi), koji je 1568. poveo Holanđane u borbu protiv Španaca, koja se završila 1648. proglašenjem nezavisnosti Ujedinjenih provincija. </a:t>
            </a:r>
            <a:r>
              <a:rPr lang="sr-Latn-RS" sz="2000" dirty="0">
                <a:solidFill>
                  <a:schemeClr val="tx1"/>
                </a:solidFill>
              </a:rPr>
              <a:t>Zbog toga, osim alegorijskih poruka </a:t>
            </a:r>
            <a:r>
              <a:rPr lang="sr-Latn-RS" sz="2000" dirty="0" smtClean="0">
                <a:solidFill>
                  <a:schemeClr val="tx1"/>
                </a:solidFill>
              </a:rPr>
              <a:t>o prolaznosti</a:t>
            </a:r>
            <a:r>
              <a:rPr lang="sr-Latn-RS" sz="2000" dirty="0">
                <a:solidFill>
                  <a:schemeClr val="tx1"/>
                </a:solidFill>
              </a:rPr>
              <a:t>, u ovu sliku je moguće učitati i politički sadržaj</a:t>
            </a:r>
            <a:r>
              <a:rPr lang="sr-Latn-RS" sz="2000" dirty="0" smtClean="0">
                <a:solidFill>
                  <a:schemeClr val="tx1"/>
                </a:solidFill>
              </a:rPr>
              <a:t>.</a:t>
            </a:r>
          </a:p>
          <a:p>
            <a:pPr marL="0" indent="0" algn="just">
              <a:spcBef>
                <a:spcPts val="0"/>
              </a:spcBef>
              <a:buNone/>
            </a:pPr>
            <a:r>
              <a:rPr lang="sr-Latn-RS" sz="2000" dirty="0" smtClean="0"/>
              <a:t>Doboka </a:t>
            </a:r>
            <a:r>
              <a:rPr lang="sr-Latn-RS" sz="2000" dirty="0"/>
              <a:t>intelektualnost </a:t>
            </a:r>
            <a:r>
              <a:rPr lang="sr-Latn-RS" sz="2000" dirty="0" smtClean="0"/>
              <a:t>i osećajnost ovog</a:t>
            </a:r>
            <a:r>
              <a:rPr lang="sr-Latn-RS" sz="2000" dirty="0"/>
              <a:t>, naoko jednostavnog prikaza </a:t>
            </a:r>
            <a:r>
              <a:rPr lang="sr-Latn-RS" sz="2000" dirty="0" smtClean="0"/>
              <a:t>grada, naveli su velikog francuskog književnika Marsela </a:t>
            </a:r>
            <a:r>
              <a:rPr lang="sr-Latn-RS" sz="2000" dirty="0"/>
              <a:t>Prusta da </a:t>
            </a:r>
            <a:r>
              <a:rPr lang="sr-Latn-RS" sz="2000" dirty="0" smtClean="0"/>
              <a:t>ga proslavi u romanu </a:t>
            </a:r>
            <a:r>
              <a:rPr lang="sr-Latn-RS" sz="2000" i="1" dirty="0" smtClean="0"/>
              <a:t>Potraga </a:t>
            </a:r>
            <a:r>
              <a:rPr lang="sr-Latn-RS" sz="2000" i="1" dirty="0"/>
              <a:t>za izgubljenim vremenom</a:t>
            </a:r>
            <a:r>
              <a:rPr lang="sr-Latn-RS" sz="2000" dirty="0"/>
              <a:t> (1913</a:t>
            </a:r>
            <a:r>
              <a:rPr lang="sr-Latn-RS" sz="2000" dirty="0" smtClean="0"/>
              <a:t>).</a:t>
            </a:r>
            <a:endParaRPr lang="sr-Latn-RS" sz="2000" dirty="0" smtClean="0">
              <a:solidFill>
                <a:schemeClr val="tx1"/>
              </a:solidFill>
            </a:endParaRPr>
          </a:p>
        </p:txBody>
      </p:sp>
    </p:spTree>
    <p:extLst>
      <p:ext uri="{BB962C8B-B14F-4D97-AF65-F5344CB8AC3E}">
        <p14:creationId xmlns:p14="http://schemas.microsoft.com/office/powerpoint/2010/main" val="1591209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304800" y="1371600"/>
            <a:ext cx="8686800" cy="3886200"/>
          </a:xfrm>
        </p:spPr>
        <p:txBody>
          <a:bodyPr>
            <a:noAutofit/>
          </a:bodyPr>
          <a:lstStyle/>
          <a:p>
            <a:pPr marL="0" indent="0" algn="just">
              <a:spcBef>
                <a:spcPts val="0"/>
              </a:spcBef>
              <a:buNone/>
            </a:pPr>
            <a:r>
              <a:rPr lang="sr-Latn-RS" sz="2200" dirty="0" smtClean="0">
                <a:solidFill>
                  <a:schemeClr val="tx1"/>
                </a:solidFill>
              </a:rPr>
              <a:t>Literatura:</a:t>
            </a:r>
          </a:p>
          <a:p>
            <a:pPr marL="0" indent="0" algn="just">
              <a:spcBef>
                <a:spcPts val="0"/>
              </a:spcBef>
              <a:buNone/>
            </a:pPr>
            <a:r>
              <a:rPr lang="sr-Latn-RS" sz="2200" dirty="0" smtClean="0"/>
              <a:t>R. Wittkower, </a:t>
            </a:r>
            <a:r>
              <a:rPr lang="sr-Latn-CS" sz="2200" i="1" dirty="0" smtClean="0"/>
              <a:t>The </a:t>
            </a:r>
            <a:r>
              <a:rPr lang="sr-Latn-CS" sz="2200" i="1" dirty="0"/>
              <a:t>Evolutions of the 'Genres'</a:t>
            </a:r>
            <a:r>
              <a:rPr lang="sr-Latn-CS" sz="2200" dirty="0"/>
              <a:t>, 18-20; </a:t>
            </a:r>
            <a:r>
              <a:rPr lang="sr-Latn-CS" sz="2200" i="1" dirty="0"/>
              <a:t>Caravaggio</a:t>
            </a:r>
            <a:r>
              <a:rPr lang="sr-Latn-CS" sz="2200" dirty="0"/>
              <a:t>, 21-30; </a:t>
            </a:r>
            <a:r>
              <a:rPr lang="sr-Latn-CS" sz="2200" i="1" dirty="0"/>
              <a:t>The Carracci</a:t>
            </a:r>
            <a:r>
              <a:rPr lang="sr-Latn-CS" sz="2200" dirty="0"/>
              <a:t>, 31 (35)-41 posebno </a:t>
            </a:r>
            <a:r>
              <a:rPr lang="sr-Latn-CS" sz="2200" dirty="0" smtClean="0"/>
              <a:t>40.</a:t>
            </a:r>
          </a:p>
          <a:p>
            <a:pPr marL="0" indent="0" algn="just">
              <a:spcBef>
                <a:spcPts val="0"/>
              </a:spcBef>
              <a:buNone/>
            </a:pPr>
            <a:r>
              <a:rPr lang="sr-Latn-CS" sz="2200" dirty="0" smtClean="0"/>
              <a:t>O holandskim umetnicima, kako je već rečeno, najsveobuhvatnija je knjiga: B</a:t>
            </a:r>
            <a:r>
              <a:rPr lang="sr-Latn-CS" sz="2200" dirty="0"/>
              <a:t>. Haak, </a:t>
            </a:r>
            <a:r>
              <a:rPr lang="sr-Latn-CS" sz="2200" i="1" dirty="0"/>
              <a:t>The Golden Age: Duch Painters of the Seventeenth Century</a:t>
            </a:r>
            <a:r>
              <a:rPr lang="sr-Latn-CS" sz="2200" dirty="0"/>
              <a:t>, London </a:t>
            </a:r>
            <a:r>
              <a:rPr lang="sr-Latn-CS" sz="2200" dirty="0" smtClean="0"/>
              <a:t>1984 (u našoj biblioteci, sada nedostupna), zato predlažem da pogledate katalog Vermerovih slika koji smo postavili na našoj </a:t>
            </a:r>
            <a:r>
              <a:rPr lang="sr-Latn-CS" sz="2200" smtClean="0"/>
              <a:t>moodle platformi</a:t>
            </a:r>
            <a:r>
              <a:rPr lang="sr-Latn-CS" sz="2200" dirty="0" smtClean="0"/>
              <a:t>.</a:t>
            </a:r>
          </a:p>
        </p:txBody>
      </p:sp>
    </p:spTree>
    <p:extLst>
      <p:ext uri="{BB962C8B-B14F-4D97-AF65-F5344CB8AC3E}">
        <p14:creationId xmlns:p14="http://schemas.microsoft.com/office/powerpoint/2010/main" val="3040840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0"/>
            <a:ext cx="8991600" cy="6705600"/>
          </a:xfrm>
        </p:spPr>
        <p:txBody>
          <a:bodyPr>
            <a:noAutofit/>
          </a:bodyPr>
          <a:lstStyle/>
          <a:p>
            <a:pPr marL="0" indent="0" algn="just">
              <a:spcBef>
                <a:spcPts val="0"/>
              </a:spcBef>
              <a:buNone/>
            </a:pPr>
            <a:endParaRPr lang="sr-Latn-RS" sz="2200" dirty="0" smtClean="0"/>
          </a:p>
          <a:p>
            <a:pPr marL="0" indent="0" algn="just">
              <a:spcBef>
                <a:spcPts val="0"/>
              </a:spcBef>
              <a:buNone/>
            </a:pPr>
            <a:r>
              <a:rPr lang="sr-Latn-RS" sz="2200" b="1" dirty="0" smtClean="0"/>
              <a:t>Žanr slikarstvo</a:t>
            </a:r>
          </a:p>
          <a:p>
            <a:pPr marL="0" indent="0" algn="just">
              <a:spcBef>
                <a:spcPts val="0"/>
              </a:spcBef>
              <a:buNone/>
            </a:pPr>
            <a:endParaRPr lang="sr-Latn-RS" sz="2200" b="1" dirty="0" smtClean="0"/>
          </a:p>
          <a:p>
            <a:pPr marL="0" indent="0" algn="just">
              <a:spcBef>
                <a:spcPts val="0"/>
              </a:spcBef>
              <a:buNone/>
            </a:pPr>
            <a:r>
              <a:rPr lang="sr-Latn-RS" sz="2200" dirty="0" smtClean="0"/>
              <a:t>U </a:t>
            </a:r>
            <a:r>
              <a:rPr lang="sr-Latn-RS" sz="2200" dirty="0"/>
              <a:t>užem smislu pojam žanr slikarstvo podrazumeva realistično prikazivanje scena iz svakodnevnog </a:t>
            </a:r>
            <a:r>
              <a:rPr lang="sr-Latn-RS" sz="2200" dirty="0" smtClean="0"/>
              <a:t>života (da </a:t>
            </a:r>
            <a:r>
              <a:rPr lang="sr-Latn-RS" sz="2200" dirty="0"/>
              <a:t>bi se izbegle nedoumice oko </a:t>
            </a:r>
            <a:r>
              <a:rPr lang="sr-Latn-RS" sz="2200" dirty="0" smtClean="0"/>
              <a:t>šireg </a:t>
            </a:r>
            <a:r>
              <a:rPr lang="sr-Latn-RS" sz="2200" dirty="0"/>
              <a:t>pojma žanr, najbolje je </a:t>
            </a:r>
            <a:r>
              <a:rPr lang="sr-Latn-RS" sz="2200" dirty="0" smtClean="0"/>
              <a:t>upotrebljavati termin žanr svakodnevnice). </a:t>
            </a:r>
            <a:r>
              <a:rPr lang="sr-Latn-RS" sz="2200" dirty="0"/>
              <a:t>Ljudska figura </a:t>
            </a:r>
            <a:r>
              <a:rPr lang="sr-Latn-RS" sz="2200" dirty="0" smtClean="0"/>
              <a:t>tretirana je kao </a:t>
            </a:r>
            <a:r>
              <a:rPr lang="sr-Latn-RS" sz="2200" dirty="0"/>
              <a:t>tip, a ne kao specifična individualnost. To je prikaz </a:t>
            </a:r>
            <a:r>
              <a:rPr lang="sr-Latn-RS" sz="2200" dirty="0" smtClean="0"/>
              <a:t>anonimnih </a:t>
            </a:r>
            <a:r>
              <a:rPr lang="sr-Latn-RS" sz="2200" dirty="0"/>
              <a:t>ljudi u svojim domovima, na ulicama, pijacama, kafanama, a situacije u kojima se nalaze deluju spontano.</a:t>
            </a:r>
          </a:p>
          <a:p>
            <a:pPr marL="0" indent="0" algn="just">
              <a:spcBef>
                <a:spcPts val="0"/>
              </a:spcBef>
              <a:buNone/>
            </a:pPr>
            <a:r>
              <a:rPr lang="sr-Latn-RS" sz="2200" dirty="0" smtClean="0"/>
              <a:t>Plinije </a:t>
            </a:r>
            <a:r>
              <a:rPr lang="sr-Latn-RS" sz="2200" dirty="0"/>
              <a:t>Stariji je u </a:t>
            </a:r>
            <a:r>
              <a:rPr lang="sr-Latn-RS" sz="2200" i="1" dirty="0"/>
              <a:t>Istoriji prirode</a:t>
            </a:r>
            <a:r>
              <a:rPr lang="sr-Latn-RS" sz="2200" dirty="0"/>
              <a:t> (</a:t>
            </a:r>
            <a:r>
              <a:rPr lang="sr-Latn-RS" sz="2200" i="1" dirty="0"/>
              <a:t>Historia naturalis</a:t>
            </a:r>
            <a:r>
              <a:rPr lang="sr-Latn-RS" sz="2200" dirty="0"/>
              <a:t>) pisao o grčkom slikaru Pereikusu koji je slikao berbernice, štale, kafane i time stekao nadimak </a:t>
            </a:r>
            <a:r>
              <a:rPr lang="sr-Latn-RS" sz="2200" i="1" dirty="0"/>
              <a:t>riporografos</a:t>
            </a:r>
            <a:r>
              <a:rPr lang="sr-Latn-RS" sz="2200" dirty="0"/>
              <a:t> – slikar niskih </a:t>
            </a:r>
            <a:r>
              <a:rPr lang="sr-Latn-RS" sz="2200" dirty="0" smtClean="0"/>
              <a:t>tema. Slikama „koje </a:t>
            </a:r>
            <a:r>
              <a:rPr lang="sr-Latn-RS" sz="2200" dirty="0"/>
              <a:t>su nudile zadovoljstvo neukima, zarađivao je više nego slikari koji su radili </a:t>
            </a:r>
            <a:r>
              <a:rPr lang="sr-Latn-RS" sz="2200" dirty="0" smtClean="0"/>
              <a:t>ozbiljne teme“.</a:t>
            </a:r>
            <a:endParaRPr lang="sr-Latn-RS" sz="2200" dirty="0"/>
          </a:p>
          <a:p>
            <a:pPr marL="0" indent="0" algn="just">
              <a:spcBef>
                <a:spcPts val="0"/>
              </a:spcBef>
              <a:buNone/>
            </a:pPr>
            <a:r>
              <a:rPr lang="sr-Latn-RS" sz="2200" dirty="0"/>
              <a:t>I pored negativnih kritika, ovaj </a:t>
            </a:r>
            <a:r>
              <a:rPr lang="sr-Latn-RS" sz="2200" dirty="0" smtClean="0"/>
              <a:t>žanr </a:t>
            </a:r>
            <a:r>
              <a:rPr lang="sr-Latn-RS" sz="2200" dirty="0"/>
              <a:t>razvijao se tokom 16. veka na severu Evrope i u severnoj Italiji</a:t>
            </a:r>
            <a:r>
              <a:rPr lang="sr-Latn-RS" sz="2200" dirty="0" smtClean="0"/>
              <a:t>. Tako je npr. Piter </a:t>
            </a:r>
            <a:r>
              <a:rPr lang="sr-Latn-RS" sz="2200" dirty="0"/>
              <a:t>Artsen, slikar iz Amsterdama, kojeg su humanisti njegovog doba zvali „holandski Pereikus“, </a:t>
            </a:r>
            <a:r>
              <a:rPr lang="sr-Latn-RS" sz="2200" dirty="0" smtClean="0"/>
              <a:t>na slici </a:t>
            </a:r>
            <a:r>
              <a:rPr lang="sr-Latn-RS" sz="2200" i="1" dirty="0"/>
              <a:t>Mesara</a:t>
            </a:r>
            <a:r>
              <a:rPr lang="sr-Latn-RS" sz="2200" dirty="0"/>
              <a:t> iz 1551. </a:t>
            </a:r>
            <a:r>
              <a:rPr lang="sr-Latn-RS" sz="2200" dirty="0" smtClean="0"/>
              <a:t>prikazao meso, glavu </a:t>
            </a:r>
            <a:r>
              <a:rPr lang="sr-Latn-RS" sz="2200" dirty="0"/>
              <a:t>govečeta (čije oko zuri u posmatrača), a na desnoj strani </a:t>
            </a:r>
            <a:r>
              <a:rPr lang="sr-Latn-RS" sz="2200" dirty="0" smtClean="0"/>
              <a:t>mesara i kafanu </a:t>
            </a:r>
            <a:r>
              <a:rPr lang="sr-Latn-RS" sz="2200" dirty="0"/>
              <a:t>u kojoj ljudi </a:t>
            </a:r>
            <a:r>
              <a:rPr lang="sr-Latn-RS" sz="2200" dirty="0" smtClean="0"/>
              <a:t>jedu. Slika </a:t>
            </a:r>
            <a:r>
              <a:rPr lang="sr-Latn-RS" sz="2200" dirty="0"/>
              <a:t>pokazuje obilje, ekonomsku snagu </a:t>
            </a:r>
            <a:r>
              <a:rPr lang="sr-Latn-RS" sz="2200" dirty="0" smtClean="0"/>
              <a:t>Amsterdama i </a:t>
            </a:r>
            <a:r>
              <a:rPr lang="sr-Latn-RS" sz="2200" dirty="0"/>
              <a:t>značaj gilde mesara.</a:t>
            </a:r>
            <a:endParaRPr lang="sr-Latn-RS" sz="2200" dirty="0">
              <a:solidFill>
                <a:schemeClr val="tx1"/>
              </a:solidFill>
            </a:endParaRPr>
          </a:p>
        </p:txBody>
      </p:sp>
    </p:spTree>
    <p:extLst>
      <p:ext uri="{BB962C8B-B14F-4D97-AF65-F5344CB8AC3E}">
        <p14:creationId xmlns:p14="http://schemas.microsoft.com/office/powerpoint/2010/main" val="889776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365" y="4572000"/>
            <a:ext cx="8686800" cy="2286000"/>
          </a:xfrm>
        </p:spPr>
        <p:txBody>
          <a:bodyPr>
            <a:noAutofit/>
          </a:bodyPr>
          <a:lstStyle/>
          <a:p>
            <a:r>
              <a:rPr lang="sr-Latn-RS" sz="2000" dirty="0"/>
              <a:t>Ali, u pozadini je mala scena koja prikazuje </a:t>
            </a:r>
            <a:r>
              <a:rPr lang="sr-Latn-RS" sz="2000" i="1" dirty="0"/>
              <a:t>Bekstvo u Egipat</a:t>
            </a:r>
            <a:r>
              <a:rPr lang="sr-Latn-RS" sz="2000" dirty="0"/>
              <a:t>: Bogorodica </a:t>
            </a:r>
            <a:r>
              <a:rPr lang="sr-Latn-RS" sz="2000" dirty="0" smtClean="0"/>
              <a:t>sa Hristom je </a:t>
            </a:r>
            <a:r>
              <a:rPr lang="sr-Latn-RS" sz="2000" dirty="0"/>
              <a:t>na magarcu, nudi hleb prosjaku, a sv. Josif je prati. Ova scena je u jakom kontrastu sa kravavom masom mesa. Ovakva inverzija tradicionalne hijerarhije žanrova </a:t>
            </a:r>
            <a:r>
              <a:rPr lang="sr-Latn-RS" sz="2000" dirty="0" smtClean="0"/>
              <a:t>sprovedena je kao poruka posmatraču da usmeri pažnju </a:t>
            </a:r>
            <a:r>
              <a:rPr lang="sr-Latn-RS" sz="2000" dirty="0"/>
              <a:t>na ono </a:t>
            </a:r>
            <a:r>
              <a:rPr lang="sr-Latn-RS" sz="2000" dirty="0" smtClean="0"/>
              <a:t>što mu nije pred </a:t>
            </a:r>
            <a:r>
              <a:rPr lang="sr-Latn-RS" sz="2000" dirty="0"/>
              <a:t>očima. Umesto obilja mesa, </a:t>
            </a:r>
            <a:r>
              <a:rPr lang="sr-Latn-RS" sz="2000" dirty="0" smtClean="0"/>
              <a:t>pobožni će </a:t>
            </a:r>
            <a:r>
              <a:rPr lang="sr-Latn-RS" sz="2000" dirty="0"/>
              <a:t>videti </a:t>
            </a:r>
            <a:r>
              <a:rPr lang="sr-Latn-RS" sz="2000" dirty="0" smtClean="0"/>
              <a:t>ukrštene haringe </a:t>
            </a:r>
            <a:r>
              <a:rPr lang="sr-Latn-RS" sz="2000" dirty="0"/>
              <a:t>na tanjiru </a:t>
            </a:r>
            <a:r>
              <a:rPr lang="sr-Latn-RS" sz="2000" dirty="0" smtClean="0"/>
              <a:t>koje, </a:t>
            </a:r>
            <a:r>
              <a:rPr lang="sr-Latn-RS" sz="2000" dirty="0"/>
              <a:t>poput putokaza, </a:t>
            </a:r>
            <a:r>
              <a:rPr lang="sr-Latn-RS" sz="2000" dirty="0" smtClean="0"/>
              <a:t>usmeravaju </a:t>
            </a:r>
            <a:r>
              <a:rPr lang="sr-Latn-RS" sz="2000" dirty="0"/>
              <a:t>oko na religioznu scenu u </a:t>
            </a:r>
            <a:r>
              <a:rPr lang="sr-Latn-RS" sz="2000" dirty="0" smtClean="0"/>
              <a:t>pozadini, a ona će ih navesti na put skromnosti, milosrđa i vrline, i uputiti na </a:t>
            </a:r>
            <a:r>
              <a:rPr lang="sr-Latn-RS" sz="2000" dirty="0"/>
              <a:t>misli o </a:t>
            </a:r>
            <a:r>
              <a:rPr lang="sr-Latn-RS" sz="2000" dirty="0" smtClean="0"/>
              <a:t>vaskrsenju duše.</a:t>
            </a:r>
            <a:endParaRPr lang="en-US" sz="20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304800"/>
            <a:ext cx="5443530" cy="3931920"/>
          </a:xfrm>
        </p:spPr>
      </p:pic>
    </p:spTree>
    <p:extLst>
      <p:ext uri="{BB962C8B-B14F-4D97-AF65-F5344CB8AC3E}">
        <p14:creationId xmlns:p14="http://schemas.microsoft.com/office/powerpoint/2010/main" val="3614274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678363"/>
            <a:ext cx="8382000" cy="2027237"/>
          </a:xfrm>
        </p:spPr>
        <p:txBody>
          <a:bodyPr>
            <a:noAutofit/>
          </a:bodyPr>
          <a:lstStyle/>
          <a:p>
            <a:pPr algn="just"/>
            <a:r>
              <a:rPr lang="sr-Latn-RS" sz="2000" dirty="0" smtClean="0"/>
              <a:t>Mada je žanr svakodnevnice tokom 16. veka imao slobodniji razvoj severno od Alpa, bio je zastupljen i na severu Italije. Slika Anibala Karačija </a:t>
            </a:r>
            <a:r>
              <a:rPr lang="sr-Latn-RS" sz="2000" i="1" dirty="0" smtClean="0"/>
              <a:t>Mesara</a:t>
            </a:r>
            <a:r>
              <a:rPr lang="sr-Latn-RS" sz="2000" dirty="0" smtClean="0"/>
              <a:t> (koju smo tumačili na 2. času), nastala oko 1583. u Bolonji, to dokazuje. Kao i na Artsenovoj </a:t>
            </a:r>
            <a:r>
              <a:rPr lang="sr-Latn-RS" sz="2000" i="1" dirty="0" smtClean="0"/>
              <a:t>Mesari</a:t>
            </a:r>
            <a:r>
              <a:rPr lang="sr-Latn-RS" sz="2000" dirty="0" smtClean="0"/>
              <a:t>, realizam nije jedini cilj, jer neki delovi slike ukazuju na preneseno/alegorijsko značenje slike.</a:t>
            </a:r>
            <a:endParaRPr lang="en-US" sz="20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152400"/>
            <a:ext cx="6638079" cy="4525963"/>
          </a:xfrm>
        </p:spPr>
      </p:pic>
    </p:spTree>
    <p:extLst>
      <p:ext uri="{BB962C8B-B14F-4D97-AF65-F5344CB8AC3E}">
        <p14:creationId xmlns:p14="http://schemas.microsoft.com/office/powerpoint/2010/main" val="2855135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4419600"/>
            <a:ext cx="8991600" cy="2209800"/>
          </a:xfrm>
        </p:spPr>
        <p:txBody>
          <a:bodyPr>
            <a:noAutofit/>
          </a:bodyPr>
          <a:lstStyle/>
          <a:p>
            <a:pPr algn="just"/>
            <a:r>
              <a:rPr lang="sr-Latn-RS" sz="2200" dirty="0" smtClean="0"/>
              <a:t>Karavađova dela </a:t>
            </a:r>
            <a:r>
              <a:rPr lang="sr-Latn-RS" sz="2200" i="1" dirty="0" smtClean="0"/>
              <a:t>Proročica</a:t>
            </a:r>
            <a:r>
              <a:rPr lang="sr-Latn-RS" sz="2200" dirty="0" smtClean="0"/>
              <a:t> i </a:t>
            </a:r>
            <a:r>
              <a:rPr lang="sr-Latn-RS" sz="2200" i="1" dirty="0" smtClean="0"/>
              <a:t>Varalice na kartama</a:t>
            </a:r>
            <a:r>
              <a:rPr lang="sr-Latn-RS" sz="2200" dirty="0" smtClean="0"/>
              <a:t> (takođe tema 2. časa) su žanr slike, predstave svakodnevnih situacija, ali brižljivo režirane, kreirane uz podršku literarnih predložaka i pozorišnih komada. Njihova namera je da, u skladu sa Horacijevom maksimom </a:t>
            </a:r>
            <a:r>
              <a:rPr lang="sr-Latn-RS" sz="2200" i="1" dirty="0" smtClean="0"/>
              <a:t>docere et delectare</a:t>
            </a:r>
            <a:r>
              <a:rPr lang="sr-Latn-RS" sz="2200" dirty="0" smtClean="0"/>
              <a:t>, poduče i zabave, najpre da opomenu</a:t>
            </a:r>
            <a:r>
              <a:rPr lang="sr-Latn-RS" sz="2000" dirty="0" smtClean="0"/>
              <a:t>.</a:t>
            </a:r>
            <a:endParaRPr lang="en-US" sz="2000" dirty="0"/>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252" y="953494"/>
            <a:ext cx="4283148" cy="3291840"/>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912275"/>
            <a:ext cx="4572000" cy="3333059"/>
          </a:xfrm>
          <a:prstGeom prst="rect">
            <a:avLst/>
          </a:prstGeom>
        </p:spPr>
      </p:pic>
    </p:spTree>
    <p:extLst>
      <p:ext uri="{BB962C8B-B14F-4D97-AF65-F5344CB8AC3E}">
        <p14:creationId xmlns:p14="http://schemas.microsoft.com/office/powerpoint/2010/main" val="865750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838200"/>
            <a:ext cx="8686800" cy="5791200"/>
          </a:xfrm>
        </p:spPr>
        <p:txBody>
          <a:bodyPr>
            <a:noAutofit/>
          </a:bodyPr>
          <a:lstStyle/>
          <a:p>
            <a:pPr algn="just"/>
            <a:r>
              <a:rPr lang="sr-Latn-RS" sz="2200" dirty="0"/>
              <a:t>U Rimu su početkom 17. veka veliku popularnost uživale tzv. </a:t>
            </a:r>
            <a:r>
              <a:rPr lang="sr-Latn-RS" sz="2200" i="1" dirty="0" smtClean="0"/>
              <a:t>bambocciate </a:t>
            </a:r>
            <a:r>
              <a:rPr lang="sr-Latn-RS" sz="2200" dirty="0" smtClean="0"/>
              <a:t>(</a:t>
            </a:r>
            <a:r>
              <a:rPr lang="sr-Latn-RS" sz="2200" i="1" dirty="0" smtClean="0"/>
              <a:t>bamboćate</a:t>
            </a:r>
            <a:r>
              <a:rPr lang="sr-Latn-RS" sz="2200" dirty="0" smtClean="0"/>
              <a:t>), žanr slike koje su prikazivale zanatlije i seljake u poslu, lovce, kafane, skitnice, varalice, džeparoše, pijance, razbojnike, neradnike. Dobile </a:t>
            </a:r>
            <a:r>
              <a:rPr lang="sr-Latn-RS" sz="2200" dirty="0"/>
              <a:t>su ime po holandskom slikaru Piteru van Laeru, </a:t>
            </a:r>
            <a:r>
              <a:rPr lang="sr-Latn-RS" sz="2200" dirty="0" smtClean="0"/>
              <a:t>članu udruženja holandskih i flamanskih umetnika u Rimu, koji </a:t>
            </a:r>
            <a:r>
              <a:rPr lang="sr-Latn-RS" sz="2200" dirty="0"/>
              <a:t>je zbog deformiteta tela </a:t>
            </a:r>
            <a:r>
              <a:rPr lang="sr-Latn-RS" sz="2200" dirty="0" smtClean="0"/>
              <a:t>imao nadimak </a:t>
            </a:r>
            <a:r>
              <a:rPr lang="sr-Latn-RS" sz="2200" i="1" dirty="0"/>
              <a:t>Il Bamboccio</a:t>
            </a:r>
            <a:r>
              <a:rPr lang="sr-Latn-RS" sz="2200" dirty="0"/>
              <a:t> </a:t>
            </a:r>
            <a:r>
              <a:rPr lang="sr-Latn-RS" sz="2200" dirty="0" smtClean="0"/>
              <a:t>(ružni </a:t>
            </a:r>
            <a:r>
              <a:rPr lang="sr-Latn-RS" sz="2200" dirty="0"/>
              <a:t>lutak). </a:t>
            </a:r>
            <a:r>
              <a:rPr lang="sr-Latn-RS" sz="2200" dirty="0" smtClean="0"/>
              <a:t>Laerove slike, koje odlikuje vešta kompozicija i siguran crtež, dobro su se prodavale i nalazile u najuglednijm zbirkama rimske aristokratije. One su istovremeno istiniti portret ondašnjeg Rima i alegorije. U dugoj tradiciji filozofskog paradoksa, niske i vulgarne teme sredstvo su prenošenja važnih filozofskih ideja. Tako su i Laerove slike alegorije koje su navodile posmatrača da promišlja uzvišene ideale.</a:t>
            </a:r>
            <a:endParaRPr lang="en-US" sz="2200" dirty="0"/>
          </a:p>
        </p:txBody>
      </p:sp>
    </p:spTree>
    <p:extLst>
      <p:ext uri="{BB962C8B-B14F-4D97-AF65-F5344CB8AC3E}">
        <p14:creationId xmlns:p14="http://schemas.microsoft.com/office/powerpoint/2010/main" val="4270960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5791200"/>
            <a:ext cx="9372600" cy="1143000"/>
          </a:xfrm>
        </p:spPr>
        <p:txBody>
          <a:bodyPr>
            <a:normAutofit/>
          </a:bodyPr>
          <a:lstStyle/>
          <a:p>
            <a:r>
              <a:rPr lang="sr-Latn-RS" sz="2200" dirty="0" smtClean="0"/>
              <a:t>Piter Laer, Igrači karata na Forumu, prve decenije 17. veka</a:t>
            </a:r>
            <a:endParaRPr lang="en-US" sz="2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76200"/>
            <a:ext cx="5191156" cy="6035040"/>
          </a:xfrm>
          <a:prstGeom prst="rect">
            <a:avLst/>
          </a:prstGeom>
        </p:spPr>
      </p:pic>
    </p:spTree>
    <p:extLst>
      <p:ext uri="{BB962C8B-B14F-4D97-AF65-F5344CB8AC3E}">
        <p14:creationId xmlns:p14="http://schemas.microsoft.com/office/powerpoint/2010/main" val="880834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2116</TotalTime>
  <Words>3660</Words>
  <Application>Microsoft Office PowerPoint</Application>
  <PresentationFormat>On-screen Show (4:3)</PresentationFormat>
  <Paragraphs>79</Paragraphs>
  <Slides>36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36</vt:i4>
      </vt:variant>
    </vt:vector>
  </HeadingPairs>
  <TitlesOfParts>
    <vt:vector size="39" baseType="lpstr">
      <vt:lpstr>Arial</vt:lpstr>
      <vt:lpstr>Calibri</vt:lpstr>
      <vt:lpstr>Office Theme</vt:lpstr>
      <vt:lpstr>Razvoj žanrova u baroknoj umetnosti 13. IV 2020.  © prof. dr Saša Brajović, dr Milena Ulčar   </vt:lpstr>
      <vt:lpstr>PowerPoint Presentation</vt:lpstr>
      <vt:lpstr>PowerPoint Presentation</vt:lpstr>
      <vt:lpstr>PowerPoint Presentation</vt:lpstr>
      <vt:lpstr>Ali, u pozadini je mala scena koja prikazuje Bekstvo u Egipat: Bogorodica sa Hristom je na magarcu, nudi hleb prosjaku, a sv. Josif je prati. Ova scena je u jakom kontrastu sa kravavom masom mesa. Ovakva inverzija tradicionalne hijerarhije žanrova sprovedena je kao poruka posmatraču da usmeri pažnju na ono što mu nije pred očima. Umesto obilja mesa, pobožni će videti ukrštene haringe na tanjiru koje, poput putokaza, usmeravaju oko na religioznu scenu u pozadini, a ona će ih navesti na put skromnosti, milosrđa i vrline, i uputiti na misli o vaskrsenju duše.</vt:lpstr>
      <vt:lpstr>Mada je žanr svakodnevnice tokom 16. veka imao slobodniji razvoj severno od Alpa, bio je zastupljen i na severu Italije. Slika Anibala Karačija Mesara (koju smo tumačili na 2. času), nastala oko 1583. u Bolonji, to dokazuje. Kao i na Artsenovoj Mesari, realizam nije jedini cilj, jer neki delovi slike ukazuju na preneseno/alegorijsko značenje slike.</vt:lpstr>
      <vt:lpstr>Karavađova dela Proročica i Varalice na kartama (takođe tema 2. časa) su žanr slike, predstave svakodnevnih situacija, ali brižljivo režirane, kreirane uz podršku literarnih predložaka i pozorišnih komada. Njihova namera je da, u skladu sa Horacijevom maksimom docere et delectare, poduče i zabave, najpre da opomenu.</vt:lpstr>
      <vt:lpstr>U Rimu su početkom 17. veka veliku popularnost uživale tzv. bambocciate (bamboćate), žanr slike koje su prikazivale zanatlije i seljake u poslu, lovce, kafane, skitnice, varalice, džeparoše, pijance, razbojnike, neradnike. Dobile su ime po holandskom slikaru Piteru van Laeru, članu udruženja holandskih i flamanskih umetnika u Rimu, koji je zbog deformiteta tela imao nadimak Il Bamboccio (ružni lutak). Laerove slike, koje odlikuje vešta kompozicija i siguran crtež, dobro su se prodavale i nalazile u najuglednijm zbirkama rimske aristokratije. One su istovremeno istiniti portret ondašnjeg Rima i alegorije. U dugoj tradiciji filozofskog paradoksa, niske i vulgarne teme sredstvo su prenošenja važnih filozofskih ideja. Tako su i Laerove slike alegorije koje su navodile posmatrača da promišlja uzvišene ideale.</vt:lpstr>
      <vt:lpstr>Piter Laer, Igrači karata na Forumu, prve decenije 17. veka</vt:lpstr>
      <vt:lpstr>Ista tendencija postojala je i u Španiji, gde su popularne tzv. bodegones (špan. bodega, konoba, vinski podrum; bodegones je augmentativ, velika konoba), odnosno scene koje prikazuju hranu, kuhinju i razne domaće aktivnosti. Na ovu vrstu slikarstva uticao je Karavađo, čije su delo poznavali mnogi španski slikari koji su boravili u Rimu, ili ga upoznali preko grafika. Karavađov uticaj vidljiv je i u temama i u likovnom postupku, naročito u tamnoj pozadini i dijagonalno usmerenom svetlu. Velaskez u rodnoj Sevilji, velikom lučkom gradu, pijaci robova, prepunoj sirotinje, slika dela koja su u ondašnjoj literaturi opisana kao bodegones.</vt:lpstr>
      <vt:lpstr>Velaskezov Vodonoša iz Sevilje iz 1618-1622. je žanr-scena, prikaz podavca vode, pripadnika najniže klase, u društvu dve muške figure. Jednostavnost i dostojanstvo siromašnih podseća na Karavađove slike. Španski slikar je imao 24 godine kada je napustio Sevilju i postao kraljev slikar u Madridu, a ovu sliku je poneo sa sobom na dvor. Slika je mirna, lice prodavca zamišljeno i skoncentrisano. Odnos svetla i senke doprinosi meditativnoj atmosferi. Iako je u pitanju prvenstveno prikaz svakodnevnog života u Sevilji, atmosfera i način na koji je slika izgrađena ukazuju na alegorijsko značenje njenog sadržaja. </vt:lpstr>
      <vt:lpstr>PowerPoint Presentation</vt:lpstr>
      <vt:lpstr>PowerPoint Presentation</vt:lpstr>
      <vt:lpstr>Peter de Hoh, Dvorište kuće u Delftu iz 1658. je harmonični prikaz malog dvorišta i tri ženske figure, od kojih je ona okrenuta leđima obasjana svetlošću. Na prvi pogled, to je prikaz običnog, svakodnevnog trenutka u kome se jednostavne žene kreću u različitom smeru. Ali, natpis na zidu od cigle, koji je nekada pripadao manastiru Svetog Jeronima, upozorava: „budite strpljivi i krotki, jer se prvo moramo poniziti ako se želimo uzvisiti (vaskrsnuti)“.</vt:lpstr>
      <vt:lpstr>Vermer, Čas muzike, 1662-1665. </vt:lpstr>
      <vt:lpstr>PowerPoint Presentation</vt:lpstr>
      <vt:lpstr>PowerPoint Presentation</vt:lpstr>
      <vt:lpstr>Karavađo, Korpa s voćem, oko 1599.</vt:lpstr>
      <vt:lpstr>PowerPoint Presentation</vt:lpstr>
      <vt:lpstr>PowerPoint Presentation</vt:lpstr>
      <vt:lpstr>Mrtve prirode Vilema Klasa Hede, slikara iz Harlema, iz sredine 17. veka, prepoznaju se po vertikalnim akcentima i virtuozno predstavljenim teksturama hrane i posuđa. Osim toga, na njima se oseća prisustvo nekog ko je iznenada prekinuo obed i ustao, otišao/nestao/umro.</vt:lpstr>
      <vt:lpstr>PowerPoint Presentation</vt:lpstr>
      <vt:lpstr>PowerPoint Presentation</vt:lpstr>
      <vt:lpstr>PowerPoint Presentation</vt:lpstr>
      <vt:lpstr>PowerPoint Presentation</vt:lpstr>
      <vt:lpstr>A. Karači, Bekstvo u Egipat, 1604.</vt:lpstr>
      <vt:lpstr>PowerPoint Presentation</vt:lpstr>
      <vt:lpstr>Pusen, Pejzaž sa sahranom Fokiona, 1648.</vt:lpstr>
      <vt:lpstr>PowerPoint Presentation</vt:lpstr>
      <vt:lpstr>Loren, Ukrcavanje kraljice od Sabe, 1648.</vt:lpstr>
      <vt:lpstr>PowerPoint Presentation</vt:lpstr>
      <vt:lpstr>Rojzdal, Jevrejsko groblje, 1650.</vt:lpstr>
      <vt:lpstr>PowerPoint Presentation</vt:lpstr>
      <vt:lpstr> Vermer, Pogled na Delft, 1660. Kao i Rojzdal, i Vermer predstavlja geografski tačan predeo, pristanište u Delftu, poznato po živoj trgovini. Više od polovine slike zauzima nebo. Ljudske figure su veoma male, suočene sa „kadrom“ Delfta koji je slikar izabrao posmatrajući ga sa prozora svoje kuće. Osim topografske tačnosti, Vermer realistično prikazuje teksture i različite materijale cigle, peska, vode, neba i drveća.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Rojzdal, Jevrejsko groblje, 1650</dc:title>
  <dc:creator>Administrator</dc:creator>
  <cp:lastModifiedBy>Vuk</cp:lastModifiedBy>
  <cp:revision>88</cp:revision>
  <dcterms:created xsi:type="dcterms:W3CDTF">2006-08-16T00:00:00Z</dcterms:created>
  <dcterms:modified xsi:type="dcterms:W3CDTF">2020-04-13T23:44:55Z</dcterms:modified>
</cp:coreProperties>
</file>