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70" r:id="rId7"/>
    <p:sldId id="271" r:id="rId8"/>
    <p:sldId id="258" r:id="rId9"/>
    <p:sldId id="259" r:id="rId10"/>
    <p:sldId id="261" r:id="rId11"/>
    <p:sldId id="265" r:id="rId12"/>
    <p:sldId id="266" r:id="rId13"/>
    <p:sldId id="267" r:id="rId14"/>
    <p:sldId id="268" r:id="rId15"/>
    <p:sldId id="269" r:id="rId16"/>
    <p:sldId id="274" r:id="rId17"/>
    <p:sldId id="272" r:id="rId18"/>
    <p:sldId id="273" r:id="rId19"/>
  </p:sldIdLst>
  <p:sldSz cx="12192000" cy="6858000"/>
  <p:notesSz cx="6858000" cy="9144000"/>
  <p:defaultTextStyle>
    <a:defPPr>
      <a:defRPr lang="e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84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458D9-91C3-4649-BAAB-26A0E2BB6277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7C23BCD-277C-46CA-A326-D6951A1C9753}">
      <dgm:prSet/>
      <dgm:spPr/>
      <dgm:t>
        <a:bodyPr/>
        <a:lstStyle/>
        <a:p>
          <a:r>
            <a:rPr lang="en-US"/>
            <a:t>PGT – razvoj kognitivnih struktura; ključna aktivnost jedinke u konstrukciji tih struktura</a:t>
          </a:r>
        </a:p>
      </dgm:t>
    </dgm:pt>
    <dgm:pt modelId="{663DD3E8-4DE1-4543-B838-F23E01D9392D}" type="parTrans" cxnId="{BB420755-5B8B-4676-AF2D-635D99674B4E}">
      <dgm:prSet/>
      <dgm:spPr/>
      <dgm:t>
        <a:bodyPr/>
        <a:lstStyle/>
        <a:p>
          <a:endParaRPr lang="en-US"/>
        </a:p>
      </dgm:t>
    </dgm:pt>
    <dgm:pt modelId="{5C15F44F-FBD0-4AA3-A674-57DDFBC3C7A2}" type="sibTrans" cxnId="{BB420755-5B8B-4676-AF2D-635D99674B4E}">
      <dgm:prSet/>
      <dgm:spPr/>
      <dgm:t>
        <a:bodyPr/>
        <a:lstStyle/>
        <a:p>
          <a:endParaRPr lang="en-US"/>
        </a:p>
      </dgm:t>
    </dgm:pt>
    <dgm:pt modelId="{56F20549-D44C-4B0E-8BCB-AAAEA074599F}">
      <dgm:prSet/>
      <dgm:spPr/>
      <dgm:t>
        <a:bodyPr/>
        <a:lstStyle/>
        <a:p>
          <a:r>
            <a:rPr lang="en-US"/>
            <a:t>VGT – razvoj sistema funkcija; ključna uloga znaka u organizaciji VMF</a:t>
          </a:r>
        </a:p>
      </dgm:t>
    </dgm:pt>
    <dgm:pt modelId="{1F634D97-0539-43F6-A086-414414E765C7}" type="parTrans" cxnId="{13DBD867-5B65-4B58-887B-54AC83D5A80D}">
      <dgm:prSet/>
      <dgm:spPr/>
      <dgm:t>
        <a:bodyPr/>
        <a:lstStyle/>
        <a:p>
          <a:endParaRPr lang="en-US"/>
        </a:p>
      </dgm:t>
    </dgm:pt>
    <dgm:pt modelId="{F9D5F421-1884-428A-AE7B-1DA58DC3DE2A}" type="sibTrans" cxnId="{13DBD867-5B65-4B58-887B-54AC83D5A80D}">
      <dgm:prSet/>
      <dgm:spPr/>
      <dgm:t>
        <a:bodyPr/>
        <a:lstStyle/>
        <a:p>
          <a:endParaRPr lang="en-US"/>
        </a:p>
      </dgm:t>
    </dgm:pt>
    <dgm:pt modelId="{D2D77FBA-EAA4-F74F-82EC-DC14907AACCA}" type="pres">
      <dgm:prSet presAssocID="{535458D9-91C3-4649-BAAB-26A0E2BB627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E8D7F5B-40F4-2E45-A23B-8498800BBECC}" type="pres">
      <dgm:prSet presAssocID="{67C23BCD-277C-46CA-A326-D6951A1C9753}" presName="hierRoot1" presStyleCnt="0"/>
      <dgm:spPr/>
    </dgm:pt>
    <dgm:pt modelId="{063CCD10-BCD5-6F46-A536-4AEF7B36EE99}" type="pres">
      <dgm:prSet presAssocID="{67C23BCD-277C-46CA-A326-D6951A1C9753}" presName="composite" presStyleCnt="0"/>
      <dgm:spPr/>
    </dgm:pt>
    <dgm:pt modelId="{00B837C9-49E4-724B-92E4-90310462A65C}" type="pres">
      <dgm:prSet presAssocID="{67C23BCD-277C-46CA-A326-D6951A1C9753}" presName="background" presStyleLbl="node0" presStyleIdx="0" presStyleCnt="2"/>
      <dgm:spPr/>
    </dgm:pt>
    <dgm:pt modelId="{4F34D1FF-F2AD-4D49-A4F5-9DA5F19E4B53}" type="pres">
      <dgm:prSet presAssocID="{67C23BCD-277C-46CA-A326-D6951A1C9753}" presName="text" presStyleLbl="fgAcc0" presStyleIdx="0" presStyleCnt="2">
        <dgm:presLayoutVars>
          <dgm:chPref val="3"/>
        </dgm:presLayoutVars>
      </dgm:prSet>
      <dgm:spPr/>
    </dgm:pt>
    <dgm:pt modelId="{6BC1841B-2F95-4340-951C-808689B77B8A}" type="pres">
      <dgm:prSet presAssocID="{67C23BCD-277C-46CA-A326-D6951A1C9753}" presName="hierChild2" presStyleCnt="0"/>
      <dgm:spPr/>
    </dgm:pt>
    <dgm:pt modelId="{0B4ECD5F-565A-E945-8940-D98C4DF27310}" type="pres">
      <dgm:prSet presAssocID="{56F20549-D44C-4B0E-8BCB-AAAEA074599F}" presName="hierRoot1" presStyleCnt="0"/>
      <dgm:spPr/>
    </dgm:pt>
    <dgm:pt modelId="{457C408C-0E7A-7A4C-8923-FF04525442ED}" type="pres">
      <dgm:prSet presAssocID="{56F20549-D44C-4B0E-8BCB-AAAEA074599F}" presName="composite" presStyleCnt="0"/>
      <dgm:spPr/>
    </dgm:pt>
    <dgm:pt modelId="{610703CB-1D71-1349-B0E4-ADCE2BA70EAC}" type="pres">
      <dgm:prSet presAssocID="{56F20549-D44C-4B0E-8BCB-AAAEA074599F}" presName="background" presStyleLbl="node0" presStyleIdx="1" presStyleCnt="2"/>
      <dgm:spPr/>
    </dgm:pt>
    <dgm:pt modelId="{3D304D64-DD23-9B4A-92ED-9614FE50C411}" type="pres">
      <dgm:prSet presAssocID="{56F20549-D44C-4B0E-8BCB-AAAEA074599F}" presName="text" presStyleLbl="fgAcc0" presStyleIdx="1" presStyleCnt="2">
        <dgm:presLayoutVars>
          <dgm:chPref val="3"/>
        </dgm:presLayoutVars>
      </dgm:prSet>
      <dgm:spPr/>
    </dgm:pt>
    <dgm:pt modelId="{538D4BB6-D071-7947-AB2D-73F05649C0D9}" type="pres">
      <dgm:prSet presAssocID="{56F20549-D44C-4B0E-8BCB-AAAEA074599F}" presName="hierChild2" presStyleCnt="0"/>
      <dgm:spPr/>
    </dgm:pt>
  </dgm:ptLst>
  <dgm:cxnLst>
    <dgm:cxn modelId="{64889C51-9D3C-A84C-B581-AAC215A954F3}" type="presOf" srcId="{535458D9-91C3-4649-BAAB-26A0E2BB6277}" destId="{D2D77FBA-EAA4-F74F-82EC-DC14907AACCA}" srcOrd="0" destOrd="0" presId="urn:microsoft.com/office/officeart/2005/8/layout/hierarchy1"/>
    <dgm:cxn modelId="{BB420755-5B8B-4676-AF2D-635D99674B4E}" srcId="{535458D9-91C3-4649-BAAB-26A0E2BB6277}" destId="{67C23BCD-277C-46CA-A326-D6951A1C9753}" srcOrd="0" destOrd="0" parTransId="{663DD3E8-4DE1-4543-B838-F23E01D9392D}" sibTransId="{5C15F44F-FBD0-4AA3-A674-57DDFBC3C7A2}"/>
    <dgm:cxn modelId="{C86EE361-FCC1-B64C-8F25-0E6D04546CDD}" type="presOf" srcId="{67C23BCD-277C-46CA-A326-D6951A1C9753}" destId="{4F34D1FF-F2AD-4D49-A4F5-9DA5F19E4B53}" srcOrd="0" destOrd="0" presId="urn:microsoft.com/office/officeart/2005/8/layout/hierarchy1"/>
    <dgm:cxn modelId="{13DBD867-5B65-4B58-887B-54AC83D5A80D}" srcId="{535458D9-91C3-4649-BAAB-26A0E2BB6277}" destId="{56F20549-D44C-4B0E-8BCB-AAAEA074599F}" srcOrd="1" destOrd="0" parTransId="{1F634D97-0539-43F6-A086-414414E765C7}" sibTransId="{F9D5F421-1884-428A-AE7B-1DA58DC3DE2A}"/>
    <dgm:cxn modelId="{59C5C8C8-78C9-F942-93F6-13939E048F7C}" type="presOf" srcId="{56F20549-D44C-4B0E-8BCB-AAAEA074599F}" destId="{3D304D64-DD23-9B4A-92ED-9614FE50C411}" srcOrd="0" destOrd="0" presId="urn:microsoft.com/office/officeart/2005/8/layout/hierarchy1"/>
    <dgm:cxn modelId="{9F7400C8-8261-984F-BA9F-0FCB587B1800}" type="presParOf" srcId="{D2D77FBA-EAA4-F74F-82EC-DC14907AACCA}" destId="{2E8D7F5B-40F4-2E45-A23B-8498800BBECC}" srcOrd="0" destOrd="0" presId="urn:microsoft.com/office/officeart/2005/8/layout/hierarchy1"/>
    <dgm:cxn modelId="{FB5F9C03-8882-3546-B4C1-A4DBB1460525}" type="presParOf" srcId="{2E8D7F5B-40F4-2E45-A23B-8498800BBECC}" destId="{063CCD10-BCD5-6F46-A536-4AEF7B36EE99}" srcOrd="0" destOrd="0" presId="urn:microsoft.com/office/officeart/2005/8/layout/hierarchy1"/>
    <dgm:cxn modelId="{0ABBC90F-FC2E-7246-AAE5-054026065E24}" type="presParOf" srcId="{063CCD10-BCD5-6F46-A536-4AEF7B36EE99}" destId="{00B837C9-49E4-724B-92E4-90310462A65C}" srcOrd="0" destOrd="0" presId="urn:microsoft.com/office/officeart/2005/8/layout/hierarchy1"/>
    <dgm:cxn modelId="{AF39CCAB-05CB-104E-950D-DB29BA7A14F2}" type="presParOf" srcId="{063CCD10-BCD5-6F46-A536-4AEF7B36EE99}" destId="{4F34D1FF-F2AD-4D49-A4F5-9DA5F19E4B53}" srcOrd="1" destOrd="0" presId="urn:microsoft.com/office/officeart/2005/8/layout/hierarchy1"/>
    <dgm:cxn modelId="{75D05DB5-8685-9F49-833A-2E4445C0362E}" type="presParOf" srcId="{2E8D7F5B-40F4-2E45-A23B-8498800BBECC}" destId="{6BC1841B-2F95-4340-951C-808689B77B8A}" srcOrd="1" destOrd="0" presId="urn:microsoft.com/office/officeart/2005/8/layout/hierarchy1"/>
    <dgm:cxn modelId="{7C0C81A4-407B-CC4A-B635-CC5BEB21410E}" type="presParOf" srcId="{D2D77FBA-EAA4-F74F-82EC-DC14907AACCA}" destId="{0B4ECD5F-565A-E945-8940-D98C4DF27310}" srcOrd="1" destOrd="0" presId="urn:microsoft.com/office/officeart/2005/8/layout/hierarchy1"/>
    <dgm:cxn modelId="{9067609C-B789-6C40-8030-E618BD87B413}" type="presParOf" srcId="{0B4ECD5F-565A-E945-8940-D98C4DF27310}" destId="{457C408C-0E7A-7A4C-8923-FF04525442ED}" srcOrd="0" destOrd="0" presId="urn:microsoft.com/office/officeart/2005/8/layout/hierarchy1"/>
    <dgm:cxn modelId="{E268802C-3209-E34D-8785-6A7442612E76}" type="presParOf" srcId="{457C408C-0E7A-7A4C-8923-FF04525442ED}" destId="{610703CB-1D71-1349-B0E4-ADCE2BA70EAC}" srcOrd="0" destOrd="0" presId="urn:microsoft.com/office/officeart/2005/8/layout/hierarchy1"/>
    <dgm:cxn modelId="{FEB20C02-7BF3-3145-95C1-B56EF33A93C8}" type="presParOf" srcId="{457C408C-0E7A-7A4C-8923-FF04525442ED}" destId="{3D304D64-DD23-9B4A-92ED-9614FE50C411}" srcOrd="1" destOrd="0" presId="urn:microsoft.com/office/officeart/2005/8/layout/hierarchy1"/>
    <dgm:cxn modelId="{6B274EBD-9143-1043-9C05-BA7CDEFA0AFE}" type="presParOf" srcId="{0B4ECD5F-565A-E945-8940-D98C4DF27310}" destId="{538D4BB6-D071-7947-AB2D-73F05649C0D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13C775-0C48-442A-8FCA-F667021B19D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38ABDF-1B48-40DD-95D5-3B63A4F0E193}">
      <dgm:prSet/>
      <dgm:spPr/>
      <dgm:t>
        <a:bodyPr/>
        <a:lstStyle/>
        <a:p>
          <a:r>
            <a:rPr lang="en-US"/>
            <a:t>sazrevanje</a:t>
          </a:r>
        </a:p>
      </dgm:t>
    </dgm:pt>
    <dgm:pt modelId="{5D2FCD94-EA73-4F14-9019-D1B2C911F51A}" type="parTrans" cxnId="{D0B0A21E-E9A5-489F-A7A0-92D715B58E2E}">
      <dgm:prSet/>
      <dgm:spPr/>
      <dgm:t>
        <a:bodyPr/>
        <a:lstStyle/>
        <a:p>
          <a:endParaRPr lang="en-US"/>
        </a:p>
      </dgm:t>
    </dgm:pt>
    <dgm:pt modelId="{31FC67E4-3A57-433C-8262-7DF44EA90709}" type="sibTrans" cxnId="{D0B0A21E-E9A5-489F-A7A0-92D715B58E2E}">
      <dgm:prSet/>
      <dgm:spPr/>
      <dgm:t>
        <a:bodyPr/>
        <a:lstStyle/>
        <a:p>
          <a:endParaRPr lang="en-US"/>
        </a:p>
      </dgm:t>
    </dgm:pt>
    <dgm:pt modelId="{F9A2E4ED-A965-4E02-A643-2E062F43A3FE}">
      <dgm:prSet/>
      <dgm:spPr/>
      <dgm:t>
        <a:bodyPr/>
        <a:lstStyle/>
        <a:p>
          <a:r>
            <a:rPr lang="en-US"/>
            <a:t>iskustvo </a:t>
          </a:r>
        </a:p>
      </dgm:t>
    </dgm:pt>
    <dgm:pt modelId="{E7BC24CD-9E85-478B-B377-96360B0F4528}" type="parTrans" cxnId="{59893B85-C61B-4C55-BD55-F93B91FEECE6}">
      <dgm:prSet/>
      <dgm:spPr/>
      <dgm:t>
        <a:bodyPr/>
        <a:lstStyle/>
        <a:p>
          <a:endParaRPr lang="en-US"/>
        </a:p>
      </dgm:t>
    </dgm:pt>
    <dgm:pt modelId="{162E06B4-A4D5-4740-BB0D-5CDBA8AD33DF}" type="sibTrans" cxnId="{59893B85-C61B-4C55-BD55-F93B91FEECE6}">
      <dgm:prSet/>
      <dgm:spPr/>
      <dgm:t>
        <a:bodyPr/>
        <a:lstStyle/>
        <a:p>
          <a:endParaRPr lang="en-US"/>
        </a:p>
      </dgm:t>
    </dgm:pt>
    <dgm:pt modelId="{AC05CE39-AC04-476A-8EBC-490930D4FD5D}">
      <dgm:prSet/>
      <dgm:spPr/>
      <dgm:t>
        <a:bodyPr/>
        <a:lstStyle/>
        <a:p>
          <a:r>
            <a:rPr lang="en-US"/>
            <a:t>fizičko</a:t>
          </a:r>
        </a:p>
      </dgm:t>
    </dgm:pt>
    <dgm:pt modelId="{347E2D2F-F49D-4B11-8D39-D643248D3D1D}" type="parTrans" cxnId="{605DE43E-3056-41F9-AE98-1B77D2797E59}">
      <dgm:prSet/>
      <dgm:spPr/>
      <dgm:t>
        <a:bodyPr/>
        <a:lstStyle/>
        <a:p>
          <a:endParaRPr lang="en-US"/>
        </a:p>
      </dgm:t>
    </dgm:pt>
    <dgm:pt modelId="{8D82E302-12EE-4578-B00C-20B08018175B}" type="sibTrans" cxnId="{605DE43E-3056-41F9-AE98-1B77D2797E59}">
      <dgm:prSet/>
      <dgm:spPr/>
      <dgm:t>
        <a:bodyPr/>
        <a:lstStyle/>
        <a:p>
          <a:endParaRPr lang="en-US"/>
        </a:p>
      </dgm:t>
    </dgm:pt>
    <dgm:pt modelId="{069FFE7D-91B5-40CE-B82F-60B6CEB101F5}">
      <dgm:prSet/>
      <dgm:spPr/>
      <dgm:t>
        <a:bodyPr/>
        <a:lstStyle/>
        <a:p>
          <a:r>
            <a:rPr lang="en-US" dirty="0" err="1">
              <a:solidFill>
                <a:srgbClr val="FF0000"/>
              </a:solidFill>
            </a:rPr>
            <a:t>logičko</a:t>
          </a:r>
          <a:r>
            <a:rPr lang="en-US" dirty="0">
              <a:solidFill>
                <a:srgbClr val="FF0000"/>
              </a:solidFill>
            </a:rPr>
            <a:t> </a:t>
          </a:r>
          <a:r>
            <a:rPr lang="en-US" dirty="0" err="1">
              <a:solidFill>
                <a:srgbClr val="FF0000"/>
              </a:solidFill>
            </a:rPr>
            <a:t>matematičko</a:t>
          </a:r>
          <a:endParaRPr lang="en-US" dirty="0">
            <a:solidFill>
              <a:srgbClr val="FF0000"/>
            </a:solidFill>
          </a:endParaRPr>
        </a:p>
      </dgm:t>
    </dgm:pt>
    <dgm:pt modelId="{B929846E-490C-4D17-927B-07FBA034CC85}" type="parTrans" cxnId="{D9E880AA-D126-4027-8B73-5D0D1255395C}">
      <dgm:prSet/>
      <dgm:spPr/>
      <dgm:t>
        <a:bodyPr/>
        <a:lstStyle/>
        <a:p>
          <a:endParaRPr lang="en-US"/>
        </a:p>
      </dgm:t>
    </dgm:pt>
    <dgm:pt modelId="{612AFB85-043C-445D-81B9-6A6E5B7A0637}" type="sibTrans" cxnId="{D9E880AA-D126-4027-8B73-5D0D1255395C}">
      <dgm:prSet/>
      <dgm:spPr/>
      <dgm:t>
        <a:bodyPr/>
        <a:lstStyle/>
        <a:p>
          <a:endParaRPr lang="en-US"/>
        </a:p>
      </dgm:t>
    </dgm:pt>
    <dgm:pt modelId="{87F1298C-DF1E-4E16-A731-B720C802A604}">
      <dgm:prSet/>
      <dgm:spPr/>
      <dgm:t>
        <a:bodyPr/>
        <a:lstStyle/>
        <a:p>
          <a:r>
            <a:rPr lang="en-US"/>
            <a:t>socijalna sredina</a:t>
          </a:r>
        </a:p>
      </dgm:t>
    </dgm:pt>
    <dgm:pt modelId="{8E816D4D-277F-46D9-8898-1A46FC6CC1B7}" type="parTrans" cxnId="{0D1075BE-31F0-415A-8D1C-F7B5205CFD70}">
      <dgm:prSet/>
      <dgm:spPr/>
      <dgm:t>
        <a:bodyPr/>
        <a:lstStyle/>
        <a:p>
          <a:endParaRPr lang="en-US"/>
        </a:p>
      </dgm:t>
    </dgm:pt>
    <dgm:pt modelId="{7323C046-4046-4278-A017-49F10985A0BC}" type="sibTrans" cxnId="{0D1075BE-31F0-415A-8D1C-F7B5205CFD70}">
      <dgm:prSet/>
      <dgm:spPr/>
      <dgm:t>
        <a:bodyPr/>
        <a:lstStyle/>
        <a:p>
          <a:endParaRPr lang="en-US"/>
        </a:p>
      </dgm:t>
    </dgm:pt>
    <dgm:pt modelId="{195CF8D2-5005-427D-8207-233CE5711BAE}">
      <dgm:prSet/>
      <dgm:spPr/>
      <dgm:t>
        <a:bodyPr/>
        <a:lstStyle/>
        <a:p>
          <a:r>
            <a:rPr lang="en-US"/>
            <a:t>uravnotežavanje</a:t>
          </a:r>
        </a:p>
      </dgm:t>
    </dgm:pt>
    <dgm:pt modelId="{EFD356D6-D058-4563-981E-96D5AAB7AA34}" type="parTrans" cxnId="{9F608C06-9BBF-4F63-A663-5FB9E91E2471}">
      <dgm:prSet/>
      <dgm:spPr/>
      <dgm:t>
        <a:bodyPr/>
        <a:lstStyle/>
        <a:p>
          <a:endParaRPr lang="en-US"/>
        </a:p>
      </dgm:t>
    </dgm:pt>
    <dgm:pt modelId="{304F552B-7F86-4920-ACEE-6F512284A639}" type="sibTrans" cxnId="{9F608C06-9BBF-4F63-A663-5FB9E91E2471}">
      <dgm:prSet/>
      <dgm:spPr/>
      <dgm:t>
        <a:bodyPr/>
        <a:lstStyle/>
        <a:p>
          <a:endParaRPr lang="en-US"/>
        </a:p>
      </dgm:t>
    </dgm:pt>
    <dgm:pt modelId="{B63CF81B-F490-B046-8905-6500BEC69D5A}" type="pres">
      <dgm:prSet presAssocID="{6213C775-0C48-442A-8FCA-F667021B19D7}" presName="linear" presStyleCnt="0">
        <dgm:presLayoutVars>
          <dgm:animLvl val="lvl"/>
          <dgm:resizeHandles val="exact"/>
        </dgm:presLayoutVars>
      </dgm:prSet>
      <dgm:spPr/>
    </dgm:pt>
    <dgm:pt modelId="{16AD58A6-2C49-674C-8BFA-07BBFC1105D0}" type="pres">
      <dgm:prSet presAssocID="{E438ABDF-1B48-40DD-95D5-3B63A4F0E19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457F2AB-0D6E-0149-8320-81B63DF19988}" type="pres">
      <dgm:prSet presAssocID="{31FC67E4-3A57-433C-8262-7DF44EA90709}" presName="spacer" presStyleCnt="0"/>
      <dgm:spPr/>
    </dgm:pt>
    <dgm:pt modelId="{F101D29F-EC33-4441-B794-A7725F3D9FC4}" type="pres">
      <dgm:prSet presAssocID="{F9A2E4ED-A965-4E02-A643-2E062F43A3F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D177816-C6CA-F143-8300-FDA7CD718947}" type="pres">
      <dgm:prSet presAssocID="{F9A2E4ED-A965-4E02-A643-2E062F43A3FE}" presName="childText" presStyleLbl="revTx" presStyleIdx="0" presStyleCnt="1">
        <dgm:presLayoutVars>
          <dgm:bulletEnabled val="1"/>
        </dgm:presLayoutVars>
      </dgm:prSet>
      <dgm:spPr/>
    </dgm:pt>
    <dgm:pt modelId="{B34685BD-300F-F44B-99B1-8D2FDDCBE968}" type="pres">
      <dgm:prSet presAssocID="{87F1298C-DF1E-4E16-A731-B720C802A60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7DD0DF8-F1C4-6E4B-99FE-8FEC6996DF69}" type="pres">
      <dgm:prSet presAssocID="{7323C046-4046-4278-A017-49F10985A0BC}" presName="spacer" presStyleCnt="0"/>
      <dgm:spPr/>
    </dgm:pt>
    <dgm:pt modelId="{3FE13722-BA30-D744-A062-06439B6CD28B}" type="pres">
      <dgm:prSet presAssocID="{195CF8D2-5005-427D-8207-233CE5711BA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9E05E01-477C-4242-BAA3-904195B31C09}" type="presOf" srcId="{069FFE7D-91B5-40CE-B82F-60B6CEB101F5}" destId="{8D177816-C6CA-F143-8300-FDA7CD718947}" srcOrd="0" destOrd="1" presId="urn:microsoft.com/office/officeart/2005/8/layout/vList2"/>
    <dgm:cxn modelId="{9F608C06-9BBF-4F63-A663-5FB9E91E2471}" srcId="{6213C775-0C48-442A-8FCA-F667021B19D7}" destId="{195CF8D2-5005-427D-8207-233CE5711BAE}" srcOrd="3" destOrd="0" parTransId="{EFD356D6-D058-4563-981E-96D5AAB7AA34}" sibTransId="{304F552B-7F86-4920-ACEE-6F512284A639}"/>
    <dgm:cxn modelId="{D0B0A21E-E9A5-489F-A7A0-92D715B58E2E}" srcId="{6213C775-0C48-442A-8FCA-F667021B19D7}" destId="{E438ABDF-1B48-40DD-95D5-3B63A4F0E193}" srcOrd="0" destOrd="0" parTransId="{5D2FCD94-EA73-4F14-9019-D1B2C911F51A}" sibTransId="{31FC67E4-3A57-433C-8262-7DF44EA90709}"/>
    <dgm:cxn modelId="{CABDE23E-C60A-CF41-9F44-C6F2CAEEB469}" type="presOf" srcId="{6213C775-0C48-442A-8FCA-F667021B19D7}" destId="{B63CF81B-F490-B046-8905-6500BEC69D5A}" srcOrd="0" destOrd="0" presId="urn:microsoft.com/office/officeart/2005/8/layout/vList2"/>
    <dgm:cxn modelId="{605DE43E-3056-41F9-AE98-1B77D2797E59}" srcId="{F9A2E4ED-A965-4E02-A643-2E062F43A3FE}" destId="{AC05CE39-AC04-476A-8EBC-490930D4FD5D}" srcOrd="0" destOrd="0" parTransId="{347E2D2F-F49D-4B11-8D39-D643248D3D1D}" sibTransId="{8D82E302-12EE-4578-B00C-20B08018175B}"/>
    <dgm:cxn modelId="{688F8257-990D-C548-A3D7-CB957AC7F954}" type="presOf" srcId="{AC05CE39-AC04-476A-8EBC-490930D4FD5D}" destId="{8D177816-C6CA-F143-8300-FDA7CD718947}" srcOrd="0" destOrd="0" presId="urn:microsoft.com/office/officeart/2005/8/layout/vList2"/>
    <dgm:cxn modelId="{59893B85-C61B-4C55-BD55-F93B91FEECE6}" srcId="{6213C775-0C48-442A-8FCA-F667021B19D7}" destId="{F9A2E4ED-A965-4E02-A643-2E062F43A3FE}" srcOrd="1" destOrd="0" parTransId="{E7BC24CD-9E85-478B-B377-96360B0F4528}" sibTransId="{162E06B4-A4D5-4740-BB0D-5CDBA8AD33DF}"/>
    <dgm:cxn modelId="{16444488-FD82-7E4A-A04F-794D164BA4E4}" type="presOf" srcId="{195CF8D2-5005-427D-8207-233CE5711BAE}" destId="{3FE13722-BA30-D744-A062-06439B6CD28B}" srcOrd="0" destOrd="0" presId="urn:microsoft.com/office/officeart/2005/8/layout/vList2"/>
    <dgm:cxn modelId="{A564C996-ED6C-BC46-B070-4749B6C5FD64}" type="presOf" srcId="{E438ABDF-1B48-40DD-95D5-3B63A4F0E193}" destId="{16AD58A6-2C49-674C-8BFA-07BBFC1105D0}" srcOrd="0" destOrd="0" presId="urn:microsoft.com/office/officeart/2005/8/layout/vList2"/>
    <dgm:cxn modelId="{3CCC4FAA-2E5C-B144-81D5-D3E76914D9B9}" type="presOf" srcId="{F9A2E4ED-A965-4E02-A643-2E062F43A3FE}" destId="{F101D29F-EC33-4441-B794-A7725F3D9FC4}" srcOrd="0" destOrd="0" presId="urn:microsoft.com/office/officeart/2005/8/layout/vList2"/>
    <dgm:cxn modelId="{D9E880AA-D126-4027-8B73-5D0D1255395C}" srcId="{F9A2E4ED-A965-4E02-A643-2E062F43A3FE}" destId="{069FFE7D-91B5-40CE-B82F-60B6CEB101F5}" srcOrd="1" destOrd="0" parTransId="{B929846E-490C-4D17-927B-07FBA034CC85}" sibTransId="{612AFB85-043C-445D-81B9-6A6E5B7A0637}"/>
    <dgm:cxn modelId="{0D1075BE-31F0-415A-8D1C-F7B5205CFD70}" srcId="{6213C775-0C48-442A-8FCA-F667021B19D7}" destId="{87F1298C-DF1E-4E16-A731-B720C802A604}" srcOrd="2" destOrd="0" parTransId="{8E816D4D-277F-46D9-8898-1A46FC6CC1B7}" sibTransId="{7323C046-4046-4278-A017-49F10985A0BC}"/>
    <dgm:cxn modelId="{ABB3E7CD-9E70-0442-B0D9-2DF0AE09F296}" type="presOf" srcId="{87F1298C-DF1E-4E16-A731-B720C802A604}" destId="{B34685BD-300F-F44B-99B1-8D2FDDCBE968}" srcOrd="0" destOrd="0" presId="urn:microsoft.com/office/officeart/2005/8/layout/vList2"/>
    <dgm:cxn modelId="{4C5F2D29-58BD-9A4E-AA5A-89032B99C59E}" type="presParOf" srcId="{B63CF81B-F490-B046-8905-6500BEC69D5A}" destId="{16AD58A6-2C49-674C-8BFA-07BBFC1105D0}" srcOrd="0" destOrd="0" presId="urn:microsoft.com/office/officeart/2005/8/layout/vList2"/>
    <dgm:cxn modelId="{7B79F48A-7BB0-344C-8445-B0A55BF52786}" type="presParOf" srcId="{B63CF81B-F490-B046-8905-6500BEC69D5A}" destId="{F457F2AB-0D6E-0149-8320-81B63DF19988}" srcOrd="1" destOrd="0" presId="urn:microsoft.com/office/officeart/2005/8/layout/vList2"/>
    <dgm:cxn modelId="{EB48DE7B-C73A-5845-878C-7ADF40044209}" type="presParOf" srcId="{B63CF81B-F490-B046-8905-6500BEC69D5A}" destId="{F101D29F-EC33-4441-B794-A7725F3D9FC4}" srcOrd="2" destOrd="0" presId="urn:microsoft.com/office/officeart/2005/8/layout/vList2"/>
    <dgm:cxn modelId="{89879671-6EE3-9444-960F-FA7C9B45F739}" type="presParOf" srcId="{B63CF81B-F490-B046-8905-6500BEC69D5A}" destId="{8D177816-C6CA-F143-8300-FDA7CD718947}" srcOrd="3" destOrd="0" presId="urn:microsoft.com/office/officeart/2005/8/layout/vList2"/>
    <dgm:cxn modelId="{D2FAAFF5-F4A6-7E47-A587-439D31496FAF}" type="presParOf" srcId="{B63CF81B-F490-B046-8905-6500BEC69D5A}" destId="{B34685BD-300F-F44B-99B1-8D2FDDCBE968}" srcOrd="4" destOrd="0" presId="urn:microsoft.com/office/officeart/2005/8/layout/vList2"/>
    <dgm:cxn modelId="{CFE9FB76-9668-AD48-A384-998290A636D8}" type="presParOf" srcId="{B63CF81B-F490-B046-8905-6500BEC69D5A}" destId="{97DD0DF8-F1C4-6E4B-99FE-8FEC6996DF69}" srcOrd="5" destOrd="0" presId="urn:microsoft.com/office/officeart/2005/8/layout/vList2"/>
    <dgm:cxn modelId="{F0B3EAF4-EBB3-A84A-8DF1-84110D96D673}" type="presParOf" srcId="{B63CF81B-F490-B046-8905-6500BEC69D5A}" destId="{3FE13722-BA30-D744-A062-06439B6CD28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6253A8-6A02-478C-A6B3-091E4C610915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548C811-4184-40D7-BA69-619EF9B9D157}">
      <dgm:prSet/>
      <dgm:spPr/>
      <dgm:t>
        <a:bodyPr/>
        <a:lstStyle/>
        <a:p>
          <a:r>
            <a:rPr lang="en-US"/>
            <a:t>PIJAŽE</a:t>
          </a:r>
        </a:p>
      </dgm:t>
    </dgm:pt>
    <dgm:pt modelId="{21F64A48-4695-41A9-BC60-5F547362E57B}" type="parTrans" cxnId="{7A116FE7-12A4-4060-8E8E-BCFDA4B5A217}">
      <dgm:prSet/>
      <dgm:spPr/>
      <dgm:t>
        <a:bodyPr/>
        <a:lstStyle/>
        <a:p>
          <a:endParaRPr lang="en-US"/>
        </a:p>
      </dgm:t>
    </dgm:pt>
    <dgm:pt modelId="{6006E7CB-1183-4DB3-A033-0DABBC717E3B}" type="sibTrans" cxnId="{7A116FE7-12A4-4060-8E8E-BCFDA4B5A217}">
      <dgm:prSet/>
      <dgm:spPr/>
      <dgm:t>
        <a:bodyPr/>
        <a:lstStyle/>
        <a:p>
          <a:endParaRPr lang="en-US"/>
        </a:p>
      </dgm:t>
    </dgm:pt>
    <dgm:pt modelId="{B4D0A3BA-1612-4CD9-B798-C49DE868E0C5}">
      <dgm:prSet/>
      <dgm:spPr/>
      <dgm:t>
        <a:bodyPr/>
        <a:lstStyle/>
        <a:p>
          <a:r>
            <a:rPr lang="en-US"/>
            <a:t>1. razvoj uvek prethodi i uslovljava učenje</a:t>
          </a:r>
        </a:p>
      </dgm:t>
    </dgm:pt>
    <dgm:pt modelId="{284C4C45-5B50-419C-8EAF-595DC8AE90A3}" type="parTrans" cxnId="{54428584-B502-460C-984F-4732DB2BE95E}">
      <dgm:prSet/>
      <dgm:spPr/>
      <dgm:t>
        <a:bodyPr/>
        <a:lstStyle/>
        <a:p>
          <a:endParaRPr lang="en-US"/>
        </a:p>
      </dgm:t>
    </dgm:pt>
    <dgm:pt modelId="{6367745B-A897-48AA-BA9D-E7D2C7BE3EA9}" type="sibTrans" cxnId="{54428584-B502-460C-984F-4732DB2BE95E}">
      <dgm:prSet/>
      <dgm:spPr/>
      <dgm:t>
        <a:bodyPr/>
        <a:lstStyle/>
        <a:p>
          <a:endParaRPr lang="en-US"/>
        </a:p>
      </dgm:t>
    </dgm:pt>
    <dgm:pt modelId="{BF686EF5-C5CF-46AC-9CCE-40794C163214}">
      <dgm:prSet/>
      <dgm:spPr/>
      <dgm:t>
        <a:bodyPr/>
        <a:lstStyle/>
        <a:p>
          <a:r>
            <a:rPr lang="en-US"/>
            <a:t>2. učenje nema povratan uticaj na razvoj</a:t>
          </a:r>
        </a:p>
      </dgm:t>
    </dgm:pt>
    <dgm:pt modelId="{4CB727EB-16B0-42EE-9362-29CEB44B31B1}" type="parTrans" cxnId="{CF85CAFF-41C5-44F7-85D3-3157AB4019AA}">
      <dgm:prSet/>
      <dgm:spPr/>
      <dgm:t>
        <a:bodyPr/>
        <a:lstStyle/>
        <a:p>
          <a:endParaRPr lang="en-US"/>
        </a:p>
      </dgm:t>
    </dgm:pt>
    <dgm:pt modelId="{A557A24C-F812-4ADD-B1D7-4CB07A053948}" type="sibTrans" cxnId="{CF85CAFF-41C5-44F7-85D3-3157AB4019AA}">
      <dgm:prSet/>
      <dgm:spPr/>
      <dgm:t>
        <a:bodyPr/>
        <a:lstStyle/>
        <a:p>
          <a:endParaRPr lang="en-US"/>
        </a:p>
      </dgm:t>
    </dgm:pt>
    <dgm:pt modelId="{D9552046-72D7-4AB2-84C2-37439C5B3015}">
      <dgm:prSet/>
      <dgm:spPr/>
      <dgm:t>
        <a:bodyPr/>
        <a:lstStyle/>
        <a:p>
          <a:r>
            <a:rPr lang="en-US"/>
            <a:t>Teorijski argument da učenje ne može da gradi razvoj?</a:t>
          </a:r>
        </a:p>
      </dgm:t>
    </dgm:pt>
    <dgm:pt modelId="{0FD61985-E637-43B4-94F5-E6D93C23936B}" type="parTrans" cxnId="{280897C5-EF06-4F5B-821E-31807527D7B6}">
      <dgm:prSet/>
      <dgm:spPr/>
      <dgm:t>
        <a:bodyPr/>
        <a:lstStyle/>
        <a:p>
          <a:endParaRPr lang="en-US"/>
        </a:p>
      </dgm:t>
    </dgm:pt>
    <dgm:pt modelId="{F94BB52F-65C5-4D38-8FD7-827B994AB2F0}" type="sibTrans" cxnId="{280897C5-EF06-4F5B-821E-31807527D7B6}">
      <dgm:prSet/>
      <dgm:spPr/>
      <dgm:t>
        <a:bodyPr/>
        <a:lstStyle/>
        <a:p>
          <a:endParaRPr lang="en-US"/>
        </a:p>
      </dgm:t>
    </dgm:pt>
    <dgm:pt modelId="{CA6CE0C5-0933-4F8F-81F2-1DD97A83206C}">
      <dgm:prSet/>
      <dgm:spPr/>
      <dgm:t>
        <a:bodyPr/>
        <a:lstStyle/>
        <a:p>
          <a:r>
            <a:rPr lang="en-US"/>
            <a:t>učenje moguće samo ako postoje odgovarajuće strukture</a:t>
          </a:r>
        </a:p>
      </dgm:t>
    </dgm:pt>
    <dgm:pt modelId="{7DFCDC9F-4B45-47BD-8952-27D250C93C4D}" type="parTrans" cxnId="{756CB351-74C1-4E1B-B317-545CD0013CA0}">
      <dgm:prSet/>
      <dgm:spPr/>
      <dgm:t>
        <a:bodyPr/>
        <a:lstStyle/>
        <a:p>
          <a:endParaRPr lang="en-US"/>
        </a:p>
      </dgm:t>
    </dgm:pt>
    <dgm:pt modelId="{F17EAF7F-E144-4741-8E13-E19D928CAF0E}" type="sibTrans" cxnId="{756CB351-74C1-4E1B-B317-545CD0013CA0}">
      <dgm:prSet/>
      <dgm:spPr/>
      <dgm:t>
        <a:bodyPr/>
        <a:lstStyle/>
        <a:p>
          <a:endParaRPr lang="en-US"/>
        </a:p>
      </dgm:t>
    </dgm:pt>
    <dgm:pt modelId="{E7DDF49C-0261-A340-92A0-8717691B0EAE}" type="pres">
      <dgm:prSet presAssocID="{816253A8-6A02-478C-A6B3-091E4C610915}" presName="Name0" presStyleCnt="0">
        <dgm:presLayoutVars>
          <dgm:dir/>
          <dgm:animLvl val="lvl"/>
          <dgm:resizeHandles val="exact"/>
        </dgm:presLayoutVars>
      </dgm:prSet>
      <dgm:spPr/>
    </dgm:pt>
    <dgm:pt modelId="{1073D08D-477A-1B47-801C-880FB367AB48}" type="pres">
      <dgm:prSet presAssocID="{CA6CE0C5-0933-4F8F-81F2-1DD97A83206C}" presName="boxAndChildren" presStyleCnt="0"/>
      <dgm:spPr/>
    </dgm:pt>
    <dgm:pt modelId="{7F67A000-8510-0642-A625-FCD293A705EA}" type="pres">
      <dgm:prSet presAssocID="{CA6CE0C5-0933-4F8F-81F2-1DD97A83206C}" presName="parentTextBox" presStyleLbl="node1" presStyleIdx="0" presStyleCnt="3"/>
      <dgm:spPr/>
    </dgm:pt>
    <dgm:pt modelId="{A5F58BBD-6A21-B946-A77F-ACCF7520FDA0}" type="pres">
      <dgm:prSet presAssocID="{F94BB52F-65C5-4D38-8FD7-827B994AB2F0}" presName="sp" presStyleCnt="0"/>
      <dgm:spPr/>
    </dgm:pt>
    <dgm:pt modelId="{99332640-0ADD-3249-B11E-DFA29FBF26C6}" type="pres">
      <dgm:prSet presAssocID="{D9552046-72D7-4AB2-84C2-37439C5B3015}" presName="arrowAndChildren" presStyleCnt="0"/>
      <dgm:spPr/>
    </dgm:pt>
    <dgm:pt modelId="{4DB89B0A-963F-6945-89AE-E4BB52C001BC}" type="pres">
      <dgm:prSet presAssocID="{D9552046-72D7-4AB2-84C2-37439C5B3015}" presName="parentTextArrow" presStyleLbl="node1" presStyleIdx="1" presStyleCnt="3"/>
      <dgm:spPr/>
    </dgm:pt>
    <dgm:pt modelId="{0617E628-A24F-5546-87FC-ABA4B1CC1059}" type="pres">
      <dgm:prSet presAssocID="{6006E7CB-1183-4DB3-A033-0DABBC717E3B}" presName="sp" presStyleCnt="0"/>
      <dgm:spPr/>
    </dgm:pt>
    <dgm:pt modelId="{BEE166D3-3E86-A749-85E5-6ABA77F62542}" type="pres">
      <dgm:prSet presAssocID="{5548C811-4184-40D7-BA69-619EF9B9D157}" presName="arrowAndChildren" presStyleCnt="0"/>
      <dgm:spPr/>
    </dgm:pt>
    <dgm:pt modelId="{9172E1E8-D598-1A44-AD5F-A54F85464928}" type="pres">
      <dgm:prSet presAssocID="{5548C811-4184-40D7-BA69-619EF9B9D157}" presName="parentTextArrow" presStyleLbl="node1" presStyleIdx="1" presStyleCnt="3"/>
      <dgm:spPr/>
    </dgm:pt>
    <dgm:pt modelId="{1DA143C2-517D-7242-AA83-6520982C361E}" type="pres">
      <dgm:prSet presAssocID="{5548C811-4184-40D7-BA69-619EF9B9D157}" presName="arrow" presStyleLbl="node1" presStyleIdx="2" presStyleCnt="3"/>
      <dgm:spPr/>
    </dgm:pt>
    <dgm:pt modelId="{364A6174-52F0-344A-9BCA-E2F3AA44CC57}" type="pres">
      <dgm:prSet presAssocID="{5548C811-4184-40D7-BA69-619EF9B9D157}" presName="descendantArrow" presStyleCnt="0"/>
      <dgm:spPr/>
    </dgm:pt>
    <dgm:pt modelId="{900DFBD7-60C3-9A47-A273-6D38A8D87983}" type="pres">
      <dgm:prSet presAssocID="{B4D0A3BA-1612-4CD9-B798-C49DE868E0C5}" presName="childTextArrow" presStyleLbl="fgAccFollowNode1" presStyleIdx="0" presStyleCnt="2">
        <dgm:presLayoutVars>
          <dgm:bulletEnabled val="1"/>
        </dgm:presLayoutVars>
      </dgm:prSet>
      <dgm:spPr/>
    </dgm:pt>
    <dgm:pt modelId="{0DBA29D0-4E81-9F43-9ACA-7A2F2384871E}" type="pres">
      <dgm:prSet presAssocID="{BF686EF5-C5CF-46AC-9CCE-40794C163214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288EB11A-5709-854A-8028-9EB841A5820E}" type="presOf" srcId="{5548C811-4184-40D7-BA69-619EF9B9D157}" destId="{1DA143C2-517D-7242-AA83-6520982C361E}" srcOrd="1" destOrd="0" presId="urn:microsoft.com/office/officeart/2005/8/layout/process4"/>
    <dgm:cxn modelId="{D156302F-8D43-5B4C-A4FE-3FB316F79891}" type="presOf" srcId="{D9552046-72D7-4AB2-84C2-37439C5B3015}" destId="{4DB89B0A-963F-6945-89AE-E4BB52C001BC}" srcOrd="0" destOrd="0" presId="urn:microsoft.com/office/officeart/2005/8/layout/process4"/>
    <dgm:cxn modelId="{36E89B31-6138-704D-96A9-E8FE405A0B6B}" type="presOf" srcId="{BF686EF5-C5CF-46AC-9CCE-40794C163214}" destId="{0DBA29D0-4E81-9F43-9ACA-7A2F2384871E}" srcOrd="0" destOrd="0" presId="urn:microsoft.com/office/officeart/2005/8/layout/process4"/>
    <dgm:cxn modelId="{756CB351-74C1-4E1B-B317-545CD0013CA0}" srcId="{816253A8-6A02-478C-A6B3-091E4C610915}" destId="{CA6CE0C5-0933-4F8F-81F2-1DD97A83206C}" srcOrd="2" destOrd="0" parTransId="{7DFCDC9F-4B45-47BD-8952-27D250C93C4D}" sibTransId="{F17EAF7F-E144-4741-8E13-E19D928CAF0E}"/>
    <dgm:cxn modelId="{9246815D-0DE7-BB4C-84FF-268A16B06F57}" type="presOf" srcId="{816253A8-6A02-478C-A6B3-091E4C610915}" destId="{E7DDF49C-0261-A340-92A0-8717691B0EAE}" srcOrd="0" destOrd="0" presId="urn:microsoft.com/office/officeart/2005/8/layout/process4"/>
    <dgm:cxn modelId="{433E275F-EF00-534B-9654-B73F77B80D35}" type="presOf" srcId="{CA6CE0C5-0933-4F8F-81F2-1DD97A83206C}" destId="{7F67A000-8510-0642-A625-FCD293A705EA}" srcOrd="0" destOrd="0" presId="urn:microsoft.com/office/officeart/2005/8/layout/process4"/>
    <dgm:cxn modelId="{626BF773-3680-054D-9BBE-4074956A1EFF}" type="presOf" srcId="{5548C811-4184-40D7-BA69-619EF9B9D157}" destId="{9172E1E8-D598-1A44-AD5F-A54F85464928}" srcOrd="0" destOrd="0" presId="urn:microsoft.com/office/officeart/2005/8/layout/process4"/>
    <dgm:cxn modelId="{54428584-B502-460C-984F-4732DB2BE95E}" srcId="{5548C811-4184-40D7-BA69-619EF9B9D157}" destId="{B4D0A3BA-1612-4CD9-B798-C49DE868E0C5}" srcOrd="0" destOrd="0" parTransId="{284C4C45-5B50-419C-8EAF-595DC8AE90A3}" sibTransId="{6367745B-A897-48AA-BA9D-E7D2C7BE3EA9}"/>
    <dgm:cxn modelId="{BB5A9388-D5E0-584A-99A0-EAB748787DD8}" type="presOf" srcId="{B4D0A3BA-1612-4CD9-B798-C49DE868E0C5}" destId="{900DFBD7-60C3-9A47-A273-6D38A8D87983}" srcOrd="0" destOrd="0" presId="urn:microsoft.com/office/officeart/2005/8/layout/process4"/>
    <dgm:cxn modelId="{280897C5-EF06-4F5B-821E-31807527D7B6}" srcId="{816253A8-6A02-478C-A6B3-091E4C610915}" destId="{D9552046-72D7-4AB2-84C2-37439C5B3015}" srcOrd="1" destOrd="0" parTransId="{0FD61985-E637-43B4-94F5-E6D93C23936B}" sibTransId="{F94BB52F-65C5-4D38-8FD7-827B994AB2F0}"/>
    <dgm:cxn modelId="{7A116FE7-12A4-4060-8E8E-BCFDA4B5A217}" srcId="{816253A8-6A02-478C-A6B3-091E4C610915}" destId="{5548C811-4184-40D7-BA69-619EF9B9D157}" srcOrd="0" destOrd="0" parTransId="{21F64A48-4695-41A9-BC60-5F547362E57B}" sibTransId="{6006E7CB-1183-4DB3-A033-0DABBC717E3B}"/>
    <dgm:cxn modelId="{CF85CAFF-41C5-44F7-85D3-3157AB4019AA}" srcId="{5548C811-4184-40D7-BA69-619EF9B9D157}" destId="{BF686EF5-C5CF-46AC-9CCE-40794C163214}" srcOrd="1" destOrd="0" parTransId="{4CB727EB-16B0-42EE-9362-29CEB44B31B1}" sibTransId="{A557A24C-F812-4ADD-B1D7-4CB07A053948}"/>
    <dgm:cxn modelId="{D04AF162-16F5-394A-944B-44077A963986}" type="presParOf" srcId="{E7DDF49C-0261-A340-92A0-8717691B0EAE}" destId="{1073D08D-477A-1B47-801C-880FB367AB48}" srcOrd="0" destOrd="0" presId="urn:microsoft.com/office/officeart/2005/8/layout/process4"/>
    <dgm:cxn modelId="{93C0EFE9-CAAC-9945-82C2-A74E8241BBAD}" type="presParOf" srcId="{1073D08D-477A-1B47-801C-880FB367AB48}" destId="{7F67A000-8510-0642-A625-FCD293A705EA}" srcOrd="0" destOrd="0" presId="urn:microsoft.com/office/officeart/2005/8/layout/process4"/>
    <dgm:cxn modelId="{4F0CBD1C-4FDA-6B46-96E9-998B42C3C3DB}" type="presParOf" srcId="{E7DDF49C-0261-A340-92A0-8717691B0EAE}" destId="{A5F58BBD-6A21-B946-A77F-ACCF7520FDA0}" srcOrd="1" destOrd="0" presId="urn:microsoft.com/office/officeart/2005/8/layout/process4"/>
    <dgm:cxn modelId="{DEC78309-9F50-8448-B660-DE98417D94D9}" type="presParOf" srcId="{E7DDF49C-0261-A340-92A0-8717691B0EAE}" destId="{99332640-0ADD-3249-B11E-DFA29FBF26C6}" srcOrd="2" destOrd="0" presId="urn:microsoft.com/office/officeart/2005/8/layout/process4"/>
    <dgm:cxn modelId="{324DD64C-340F-B24B-8C62-6E7155F300B2}" type="presParOf" srcId="{99332640-0ADD-3249-B11E-DFA29FBF26C6}" destId="{4DB89B0A-963F-6945-89AE-E4BB52C001BC}" srcOrd="0" destOrd="0" presId="urn:microsoft.com/office/officeart/2005/8/layout/process4"/>
    <dgm:cxn modelId="{344B165C-34F8-E54F-90B3-41FD49BCBBBC}" type="presParOf" srcId="{E7DDF49C-0261-A340-92A0-8717691B0EAE}" destId="{0617E628-A24F-5546-87FC-ABA4B1CC1059}" srcOrd="3" destOrd="0" presId="urn:microsoft.com/office/officeart/2005/8/layout/process4"/>
    <dgm:cxn modelId="{CDEC75D4-D6F5-DD41-A682-F9F4955C55D6}" type="presParOf" srcId="{E7DDF49C-0261-A340-92A0-8717691B0EAE}" destId="{BEE166D3-3E86-A749-85E5-6ABA77F62542}" srcOrd="4" destOrd="0" presId="urn:microsoft.com/office/officeart/2005/8/layout/process4"/>
    <dgm:cxn modelId="{63602381-64B3-0E4E-B2FC-1283270D12C6}" type="presParOf" srcId="{BEE166D3-3E86-A749-85E5-6ABA77F62542}" destId="{9172E1E8-D598-1A44-AD5F-A54F85464928}" srcOrd="0" destOrd="0" presId="urn:microsoft.com/office/officeart/2005/8/layout/process4"/>
    <dgm:cxn modelId="{A25D5BFF-2E96-C248-9488-51F53875F7A2}" type="presParOf" srcId="{BEE166D3-3E86-A749-85E5-6ABA77F62542}" destId="{1DA143C2-517D-7242-AA83-6520982C361E}" srcOrd="1" destOrd="0" presId="urn:microsoft.com/office/officeart/2005/8/layout/process4"/>
    <dgm:cxn modelId="{91DEFD6A-EEA5-5C40-85E9-69ACB7AE74D2}" type="presParOf" srcId="{BEE166D3-3E86-A749-85E5-6ABA77F62542}" destId="{364A6174-52F0-344A-9BCA-E2F3AA44CC57}" srcOrd="2" destOrd="0" presId="urn:microsoft.com/office/officeart/2005/8/layout/process4"/>
    <dgm:cxn modelId="{5772F03D-E485-A44F-A92A-37868E496AA5}" type="presParOf" srcId="{364A6174-52F0-344A-9BCA-E2F3AA44CC57}" destId="{900DFBD7-60C3-9A47-A273-6D38A8D87983}" srcOrd="0" destOrd="0" presId="urn:microsoft.com/office/officeart/2005/8/layout/process4"/>
    <dgm:cxn modelId="{6A8EE0F0-772F-FD4C-B1BC-F18507206B8F}" type="presParOf" srcId="{364A6174-52F0-344A-9BCA-E2F3AA44CC57}" destId="{0DBA29D0-4E81-9F43-9ACA-7A2F2384871E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E24D9B-A6C0-4310-A1E6-25781C74739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07571B7-847A-4AF9-9114-9BF66E4D836B}">
      <dgm:prSet/>
      <dgm:spPr/>
      <dgm:t>
        <a:bodyPr/>
        <a:lstStyle/>
        <a:p>
          <a:r>
            <a:rPr lang="en-US"/>
            <a:t>Učenje koje se odvija u asimetričnoj interakciji</a:t>
          </a:r>
        </a:p>
      </dgm:t>
    </dgm:pt>
    <dgm:pt modelId="{CFA04F64-D50B-4AF1-AE8F-6BCED20C366A}" type="parTrans" cxnId="{F8A42717-7FF9-46F1-876C-E18F5964EE07}">
      <dgm:prSet/>
      <dgm:spPr/>
      <dgm:t>
        <a:bodyPr/>
        <a:lstStyle/>
        <a:p>
          <a:endParaRPr lang="en-US"/>
        </a:p>
      </dgm:t>
    </dgm:pt>
    <dgm:pt modelId="{66A2FA9F-BD91-4E0F-8601-33CCA23C6EC9}" type="sibTrans" cxnId="{F8A42717-7FF9-46F1-876C-E18F5964EE07}">
      <dgm:prSet/>
      <dgm:spPr/>
      <dgm:t>
        <a:bodyPr/>
        <a:lstStyle/>
        <a:p>
          <a:endParaRPr lang="en-US"/>
        </a:p>
      </dgm:t>
    </dgm:pt>
    <dgm:pt modelId="{F39D8BC5-8AE6-4341-80D4-E7D890B975E0}">
      <dgm:prSet/>
      <dgm:spPr/>
      <dgm:t>
        <a:bodyPr/>
        <a:lstStyle/>
        <a:p>
          <a:r>
            <a:rPr lang="en-US"/>
            <a:t>dete kao aktivni učesnik</a:t>
          </a:r>
        </a:p>
      </dgm:t>
    </dgm:pt>
    <dgm:pt modelId="{E56F8256-EDC1-493E-A904-EFAEA859E8A8}" type="parTrans" cxnId="{E07ADF99-04FC-44F8-98E6-50CB47BA87BA}">
      <dgm:prSet/>
      <dgm:spPr/>
      <dgm:t>
        <a:bodyPr/>
        <a:lstStyle/>
        <a:p>
          <a:endParaRPr lang="en-US"/>
        </a:p>
      </dgm:t>
    </dgm:pt>
    <dgm:pt modelId="{D7C878A7-13ED-4C3A-AFC7-0CA08E9FB21A}" type="sibTrans" cxnId="{E07ADF99-04FC-44F8-98E6-50CB47BA87BA}">
      <dgm:prSet/>
      <dgm:spPr/>
      <dgm:t>
        <a:bodyPr/>
        <a:lstStyle/>
        <a:p>
          <a:endParaRPr lang="en-US"/>
        </a:p>
      </dgm:t>
    </dgm:pt>
    <dgm:pt modelId="{805DF99F-CFFF-4CDD-B99E-6857B5D23220}">
      <dgm:prSet/>
      <dgm:spPr/>
      <dgm:t>
        <a:bodyPr/>
        <a:lstStyle/>
        <a:p>
          <a:r>
            <a:rPr lang="en-US"/>
            <a:t>odvija se u zoni narednog razvoja</a:t>
          </a:r>
        </a:p>
      </dgm:t>
    </dgm:pt>
    <dgm:pt modelId="{A2C2AED5-3057-43B8-A2A1-E8DB5850AF19}" type="parTrans" cxnId="{B3D03F52-700C-46DD-B242-482B64D17AAA}">
      <dgm:prSet/>
      <dgm:spPr/>
      <dgm:t>
        <a:bodyPr/>
        <a:lstStyle/>
        <a:p>
          <a:endParaRPr lang="en-US"/>
        </a:p>
      </dgm:t>
    </dgm:pt>
    <dgm:pt modelId="{D20F094C-8609-41BC-AE5C-80F79A1689C7}" type="sibTrans" cxnId="{B3D03F52-700C-46DD-B242-482B64D17AAA}">
      <dgm:prSet/>
      <dgm:spPr/>
      <dgm:t>
        <a:bodyPr/>
        <a:lstStyle/>
        <a:p>
          <a:endParaRPr lang="en-US"/>
        </a:p>
      </dgm:t>
    </dgm:pt>
    <dgm:pt modelId="{693C1018-CEE0-438B-8197-9F5238B46FB1}">
      <dgm:prSet/>
      <dgm:spPr/>
      <dgm:t>
        <a:bodyPr/>
        <a:lstStyle/>
        <a:p>
          <a:r>
            <a:rPr lang="en-US"/>
            <a:t>dete uči podražavanjem</a:t>
          </a:r>
        </a:p>
      </dgm:t>
    </dgm:pt>
    <dgm:pt modelId="{004DC486-2E4B-4C02-9669-444D904D2EAF}" type="parTrans" cxnId="{3F4E04C9-6BAC-4AF4-AF28-188F5DAEBCF0}">
      <dgm:prSet/>
      <dgm:spPr/>
      <dgm:t>
        <a:bodyPr/>
        <a:lstStyle/>
        <a:p>
          <a:endParaRPr lang="en-US"/>
        </a:p>
      </dgm:t>
    </dgm:pt>
    <dgm:pt modelId="{F4A783C9-3804-4BED-8EE8-654D5118B9D3}" type="sibTrans" cxnId="{3F4E04C9-6BAC-4AF4-AF28-188F5DAEBCF0}">
      <dgm:prSet/>
      <dgm:spPr/>
      <dgm:t>
        <a:bodyPr/>
        <a:lstStyle/>
        <a:p>
          <a:endParaRPr lang="en-US"/>
        </a:p>
      </dgm:t>
    </dgm:pt>
    <dgm:pt modelId="{CBD46A2F-7A0F-0848-B650-C4B9FEAE0C18}" type="pres">
      <dgm:prSet presAssocID="{5AE24D9B-A6C0-4310-A1E6-25781C74739B}" presName="linear" presStyleCnt="0">
        <dgm:presLayoutVars>
          <dgm:animLvl val="lvl"/>
          <dgm:resizeHandles val="exact"/>
        </dgm:presLayoutVars>
      </dgm:prSet>
      <dgm:spPr/>
    </dgm:pt>
    <dgm:pt modelId="{0C22CF89-0F65-2548-A69C-4D0539B69E24}" type="pres">
      <dgm:prSet presAssocID="{507571B7-847A-4AF9-9114-9BF66E4D836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910E90C-23A3-E24A-A9CF-CA058D593909}" type="pres">
      <dgm:prSet presAssocID="{66A2FA9F-BD91-4E0F-8601-33CCA23C6EC9}" presName="spacer" presStyleCnt="0"/>
      <dgm:spPr/>
    </dgm:pt>
    <dgm:pt modelId="{B9F4D7FB-C71B-C146-B452-0F78137CC006}" type="pres">
      <dgm:prSet presAssocID="{F39D8BC5-8AE6-4341-80D4-E7D890B975E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6BF7677-764D-D940-8578-4208E37954EB}" type="pres">
      <dgm:prSet presAssocID="{D7C878A7-13ED-4C3A-AFC7-0CA08E9FB21A}" presName="spacer" presStyleCnt="0"/>
      <dgm:spPr/>
    </dgm:pt>
    <dgm:pt modelId="{EBC89446-553C-1C4C-8437-BE6719F577E2}" type="pres">
      <dgm:prSet presAssocID="{805DF99F-CFFF-4CDD-B99E-6857B5D2322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4DA34C5-5EBA-1B46-8FE2-FB882573A960}" type="pres">
      <dgm:prSet presAssocID="{D20F094C-8609-41BC-AE5C-80F79A1689C7}" presName="spacer" presStyleCnt="0"/>
      <dgm:spPr/>
    </dgm:pt>
    <dgm:pt modelId="{8ED9B4BB-C578-504C-B3FD-3D9CC361D87C}" type="pres">
      <dgm:prSet presAssocID="{693C1018-CEE0-438B-8197-9F5238B46FB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8A42717-7FF9-46F1-876C-E18F5964EE07}" srcId="{5AE24D9B-A6C0-4310-A1E6-25781C74739B}" destId="{507571B7-847A-4AF9-9114-9BF66E4D836B}" srcOrd="0" destOrd="0" parTransId="{CFA04F64-D50B-4AF1-AE8F-6BCED20C366A}" sibTransId="{66A2FA9F-BD91-4E0F-8601-33CCA23C6EC9}"/>
    <dgm:cxn modelId="{E7130B1A-6D82-1A40-9C8A-F5477DCADF9D}" type="presOf" srcId="{F39D8BC5-8AE6-4341-80D4-E7D890B975E0}" destId="{B9F4D7FB-C71B-C146-B452-0F78137CC006}" srcOrd="0" destOrd="0" presId="urn:microsoft.com/office/officeart/2005/8/layout/vList2"/>
    <dgm:cxn modelId="{4CE19F26-9BB3-0949-B2F2-376E5A39BE1B}" type="presOf" srcId="{693C1018-CEE0-438B-8197-9F5238B46FB1}" destId="{8ED9B4BB-C578-504C-B3FD-3D9CC361D87C}" srcOrd="0" destOrd="0" presId="urn:microsoft.com/office/officeart/2005/8/layout/vList2"/>
    <dgm:cxn modelId="{B442A326-DB13-2140-8808-454952A07004}" type="presOf" srcId="{507571B7-847A-4AF9-9114-9BF66E4D836B}" destId="{0C22CF89-0F65-2548-A69C-4D0539B69E24}" srcOrd="0" destOrd="0" presId="urn:microsoft.com/office/officeart/2005/8/layout/vList2"/>
    <dgm:cxn modelId="{B3D03F52-700C-46DD-B242-482B64D17AAA}" srcId="{5AE24D9B-A6C0-4310-A1E6-25781C74739B}" destId="{805DF99F-CFFF-4CDD-B99E-6857B5D23220}" srcOrd="2" destOrd="0" parTransId="{A2C2AED5-3057-43B8-A2A1-E8DB5850AF19}" sibTransId="{D20F094C-8609-41BC-AE5C-80F79A1689C7}"/>
    <dgm:cxn modelId="{C1998785-03FE-C745-8785-C322566554C5}" type="presOf" srcId="{805DF99F-CFFF-4CDD-B99E-6857B5D23220}" destId="{EBC89446-553C-1C4C-8437-BE6719F577E2}" srcOrd="0" destOrd="0" presId="urn:microsoft.com/office/officeart/2005/8/layout/vList2"/>
    <dgm:cxn modelId="{E07ADF99-04FC-44F8-98E6-50CB47BA87BA}" srcId="{5AE24D9B-A6C0-4310-A1E6-25781C74739B}" destId="{F39D8BC5-8AE6-4341-80D4-E7D890B975E0}" srcOrd="1" destOrd="0" parTransId="{E56F8256-EDC1-493E-A904-EFAEA859E8A8}" sibTransId="{D7C878A7-13ED-4C3A-AFC7-0CA08E9FB21A}"/>
    <dgm:cxn modelId="{3C4C4B9E-AA2B-F245-96BD-BF6BAA673347}" type="presOf" srcId="{5AE24D9B-A6C0-4310-A1E6-25781C74739B}" destId="{CBD46A2F-7A0F-0848-B650-C4B9FEAE0C18}" srcOrd="0" destOrd="0" presId="urn:microsoft.com/office/officeart/2005/8/layout/vList2"/>
    <dgm:cxn modelId="{3F4E04C9-6BAC-4AF4-AF28-188F5DAEBCF0}" srcId="{5AE24D9B-A6C0-4310-A1E6-25781C74739B}" destId="{693C1018-CEE0-438B-8197-9F5238B46FB1}" srcOrd="3" destOrd="0" parTransId="{004DC486-2E4B-4C02-9669-444D904D2EAF}" sibTransId="{F4A783C9-3804-4BED-8EE8-654D5118B9D3}"/>
    <dgm:cxn modelId="{8F6AB08A-D33B-2846-8759-D200A5B6468D}" type="presParOf" srcId="{CBD46A2F-7A0F-0848-B650-C4B9FEAE0C18}" destId="{0C22CF89-0F65-2548-A69C-4D0539B69E24}" srcOrd="0" destOrd="0" presId="urn:microsoft.com/office/officeart/2005/8/layout/vList2"/>
    <dgm:cxn modelId="{B4A31E18-0060-4746-924A-9D1719EBFAFB}" type="presParOf" srcId="{CBD46A2F-7A0F-0848-B650-C4B9FEAE0C18}" destId="{9910E90C-23A3-E24A-A9CF-CA058D593909}" srcOrd="1" destOrd="0" presId="urn:microsoft.com/office/officeart/2005/8/layout/vList2"/>
    <dgm:cxn modelId="{7A3E5675-B8D8-B24C-BC7E-9BD5F08E6270}" type="presParOf" srcId="{CBD46A2F-7A0F-0848-B650-C4B9FEAE0C18}" destId="{B9F4D7FB-C71B-C146-B452-0F78137CC006}" srcOrd="2" destOrd="0" presId="urn:microsoft.com/office/officeart/2005/8/layout/vList2"/>
    <dgm:cxn modelId="{1706AC96-16C2-3D46-9095-5FDA4DE29E14}" type="presParOf" srcId="{CBD46A2F-7A0F-0848-B650-C4B9FEAE0C18}" destId="{16BF7677-764D-D940-8578-4208E37954EB}" srcOrd="3" destOrd="0" presId="urn:microsoft.com/office/officeart/2005/8/layout/vList2"/>
    <dgm:cxn modelId="{E3B00B52-6789-0A4C-9B7A-020DE6D181DE}" type="presParOf" srcId="{CBD46A2F-7A0F-0848-B650-C4B9FEAE0C18}" destId="{EBC89446-553C-1C4C-8437-BE6719F577E2}" srcOrd="4" destOrd="0" presId="urn:microsoft.com/office/officeart/2005/8/layout/vList2"/>
    <dgm:cxn modelId="{E2867C9B-A985-A542-A85B-725196E3BD34}" type="presParOf" srcId="{CBD46A2F-7A0F-0848-B650-C4B9FEAE0C18}" destId="{54DA34C5-5EBA-1B46-8FE2-FB882573A960}" srcOrd="5" destOrd="0" presId="urn:microsoft.com/office/officeart/2005/8/layout/vList2"/>
    <dgm:cxn modelId="{C269C117-364C-D649-8A6C-43588C594B21}" type="presParOf" srcId="{CBD46A2F-7A0F-0848-B650-C4B9FEAE0C18}" destId="{8ED9B4BB-C578-504C-B3FD-3D9CC361D87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8B76CD-22A5-499B-A0CF-987C42FCA8FA}" type="doc">
      <dgm:prSet loTypeId="urn:microsoft.com/office/officeart/2005/8/layout/hierarchy1" loCatId="hierarchy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2C5A9BA2-23B6-4AEF-8BAA-E180308A5404}">
      <dgm:prSet/>
      <dgm:spPr/>
      <dgm:t>
        <a:bodyPr/>
        <a:lstStyle/>
        <a:p>
          <a:r>
            <a:rPr lang="en-US"/>
            <a:t>funkcije koje su tek počele da se razvijaju pa se na njihov razvoj može delovati učenjem</a:t>
          </a:r>
        </a:p>
      </dgm:t>
    </dgm:pt>
    <dgm:pt modelId="{D0410D17-BDE9-4795-9319-04BDDC6E525E}" type="parTrans" cxnId="{796EDBB9-F8B4-4B55-A34D-C0FCD0E22D2B}">
      <dgm:prSet/>
      <dgm:spPr/>
      <dgm:t>
        <a:bodyPr/>
        <a:lstStyle/>
        <a:p>
          <a:endParaRPr lang="en-US"/>
        </a:p>
      </dgm:t>
    </dgm:pt>
    <dgm:pt modelId="{C5646B37-010D-4623-B19B-015AE98C39DC}" type="sibTrans" cxnId="{796EDBB9-F8B4-4B55-A34D-C0FCD0E22D2B}">
      <dgm:prSet/>
      <dgm:spPr/>
      <dgm:t>
        <a:bodyPr/>
        <a:lstStyle/>
        <a:p>
          <a:endParaRPr lang="en-US"/>
        </a:p>
      </dgm:t>
    </dgm:pt>
    <dgm:pt modelId="{A92502F1-E5E7-4346-BB24-4CB422377C19}">
      <dgm:prSet/>
      <dgm:spPr/>
      <dgm:t>
        <a:bodyPr/>
        <a:lstStyle/>
        <a:p>
          <a:r>
            <a:rPr lang="en-US"/>
            <a:t>razlika u postignuću između onoga što dete može da uradi samostalno i onoga što može da uradi u saradnji sa odraslim</a:t>
          </a:r>
        </a:p>
      </dgm:t>
    </dgm:pt>
    <dgm:pt modelId="{FD676D0D-0A9F-44B8-9FA0-A98F3165A16C}" type="parTrans" cxnId="{4E579ED8-249E-4B49-9F73-61D16F232DBC}">
      <dgm:prSet/>
      <dgm:spPr/>
      <dgm:t>
        <a:bodyPr/>
        <a:lstStyle/>
        <a:p>
          <a:endParaRPr lang="en-US"/>
        </a:p>
      </dgm:t>
    </dgm:pt>
    <dgm:pt modelId="{FC887D5C-EF76-4DCC-8375-CB401D7DE9A2}" type="sibTrans" cxnId="{4E579ED8-249E-4B49-9F73-61D16F232DBC}">
      <dgm:prSet/>
      <dgm:spPr/>
      <dgm:t>
        <a:bodyPr/>
        <a:lstStyle/>
        <a:p>
          <a:endParaRPr lang="en-US"/>
        </a:p>
      </dgm:t>
    </dgm:pt>
    <dgm:pt modelId="{18562962-C404-A14C-ACB7-C492D5F387B3}" type="pres">
      <dgm:prSet presAssocID="{A58B76CD-22A5-499B-A0CF-987C42FCA8F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2251F7A-841F-0D4A-80FF-D865C5CC1035}" type="pres">
      <dgm:prSet presAssocID="{2C5A9BA2-23B6-4AEF-8BAA-E180308A5404}" presName="hierRoot1" presStyleCnt="0"/>
      <dgm:spPr/>
    </dgm:pt>
    <dgm:pt modelId="{49CDE10E-40F6-8C43-BEE1-AFA462D79F43}" type="pres">
      <dgm:prSet presAssocID="{2C5A9BA2-23B6-4AEF-8BAA-E180308A5404}" presName="composite" presStyleCnt="0"/>
      <dgm:spPr/>
    </dgm:pt>
    <dgm:pt modelId="{9F521BBB-1262-9442-AA5C-1E92C20AC4A4}" type="pres">
      <dgm:prSet presAssocID="{2C5A9BA2-23B6-4AEF-8BAA-E180308A5404}" presName="background" presStyleLbl="node0" presStyleIdx="0" presStyleCnt="2"/>
      <dgm:spPr/>
    </dgm:pt>
    <dgm:pt modelId="{1052B674-2C13-C140-BF48-D9D0AB45B84A}" type="pres">
      <dgm:prSet presAssocID="{2C5A9BA2-23B6-4AEF-8BAA-E180308A5404}" presName="text" presStyleLbl="fgAcc0" presStyleIdx="0" presStyleCnt="2">
        <dgm:presLayoutVars>
          <dgm:chPref val="3"/>
        </dgm:presLayoutVars>
      </dgm:prSet>
      <dgm:spPr/>
    </dgm:pt>
    <dgm:pt modelId="{A1067E93-5DFF-5A49-8220-C7A3612BD61B}" type="pres">
      <dgm:prSet presAssocID="{2C5A9BA2-23B6-4AEF-8BAA-E180308A5404}" presName="hierChild2" presStyleCnt="0"/>
      <dgm:spPr/>
    </dgm:pt>
    <dgm:pt modelId="{D5F5CB70-8B78-D440-9EBC-172560635871}" type="pres">
      <dgm:prSet presAssocID="{A92502F1-E5E7-4346-BB24-4CB422377C19}" presName="hierRoot1" presStyleCnt="0"/>
      <dgm:spPr/>
    </dgm:pt>
    <dgm:pt modelId="{609E180B-A605-6546-B514-2982B2AA929A}" type="pres">
      <dgm:prSet presAssocID="{A92502F1-E5E7-4346-BB24-4CB422377C19}" presName="composite" presStyleCnt="0"/>
      <dgm:spPr/>
    </dgm:pt>
    <dgm:pt modelId="{00D42843-C5DF-AD47-8ECF-495E18D3B85C}" type="pres">
      <dgm:prSet presAssocID="{A92502F1-E5E7-4346-BB24-4CB422377C19}" presName="background" presStyleLbl="node0" presStyleIdx="1" presStyleCnt="2"/>
      <dgm:spPr/>
    </dgm:pt>
    <dgm:pt modelId="{A5AE02FF-659D-454C-96B0-E861575C4D43}" type="pres">
      <dgm:prSet presAssocID="{A92502F1-E5E7-4346-BB24-4CB422377C19}" presName="text" presStyleLbl="fgAcc0" presStyleIdx="1" presStyleCnt="2">
        <dgm:presLayoutVars>
          <dgm:chPref val="3"/>
        </dgm:presLayoutVars>
      </dgm:prSet>
      <dgm:spPr/>
    </dgm:pt>
    <dgm:pt modelId="{48DEB162-DECF-554F-A676-BD2F8AEF0CBA}" type="pres">
      <dgm:prSet presAssocID="{A92502F1-E5E7-4346-BB24-4CB422377C19}" presName="hierChild2" presStyleCnt="0"/>
      <dgm:spPr/>
    </dgm:pt>
  </dgm:ptLst>
  <dgm:cxnLst>
    <dgm:cxn modelId="{35815942-2E5A-3C40-8FF2-37FA6A3069FE}" type="presOf" srcId="{2C5A9BA2-23B6-4AEF-8BAA-E180308A5404}" destId="{1052B674-2C13-C140-BF48-D9D0AB45B84A}" srcOrd="0" destOrd="0" presId="urn:microsoft.com/office/officeart/2005/8/layout/hierarchy1"/>
    <dgm:cxn modelId="{920964B8-43A0-294F-ABB9-C003E83CB884}" type="presOf" srcId="{A58B76CD-22A5-499B-A0CF-987C42FCA8FA}" destId="{18562962-C404-A14C-ACB7-C492D5F387B3}" srcOrd="0" destOrd="0" presId="urn:microsoft.com/office/officeart/2005/8/layout/hierarchy1"/>
    <dgm:cxn modelId="{796EDBB9-F8B4-4B55-A34D-C0FCD0E22D2B}" srcId="{A58B76CD-22A5-499B-A0CF-987C42FCA8FA}" destId="{2C5A9BA2-23B6-4AEF-8BAA-E180308A5404}" srcOrd="0" destOrd="0" parTransId="{D0410D17-BDE9-4795-9319-04BDDC6E525E}" sibTransId="{C5646B37-010D-4623-B19B-015AE98C39DC}"/>
    <dgm:cxn modelId="{302C9EC0-97F6-5743-A721-4234B6ACE1DC}" type="presOf" srcId="{A92502F1-E5E7-4346-BB24-4CB422377C19}" destId="{A5AE02FF-659D-454C-96B0-E861575C4D43}" srcOrd="0" destOrd="0" presId="urn:microsoft.com/office/officeart/2005/8/layout/hierarchy1"/>
    <dgm:cxn modelId="{4E579ED8-249E-4B49-9F73-61D16F232DBC}" srcId="{A58B76CD-22A5-499B-A0CF-987C42FCA8FA}" destId="{A92502F1-E5E7-4346-BB24-4CB422377C19}" srcOrd="1" destOrd="0" parTransId="{FD676D0D-0A9F-44B8-9FA0-A98F3165A16C}" sibTransId="{FC887D5C-EF76-4DCC-8375-CB401D7DE9A2}"/>
    <dgm:cxn modelId="{D4727B93-DA2E-5A45-A357-C723BC3C2266}" type="presParOf" srcId="{18562962-C404-A14C-ACB7-C492D5F387B3}" destId="{12251F7A-841F-0D4A-80FF-D865C5CC1035}" srcOrd="0" destOrd="0" presId="urn:microsoft.com/office/officeart/2005/8/layout/hierarchy1"/>
    <dgm:cxn modelId="{9D3F841B-4D65-2741-83A5-23FBF960823C}" type="presParOf" srcId="{12251F7A-841F-0D4A-80FF-D865C5CC1035}" destId="{49CDE10E-40F6-8C43-BEE1-AFA462D79F43}" srcOrd="0" destOrd="0" presId="urn:microsoft.com/office/officeart/2005/8/layout/hierarchy1"/>
    <dgm:cxn modelId="{99F41CF1-D22A-FA4F-A956-360C9D7DDC30}" type="presParOf" srcId="{49CDE10E-40F6-8C43-BEE1-AFA462D79F43}" destId="{9F521BBB-1262-9442-AA5C-1E92C20AC4A4}" srcOrd="0" destOrd="0" presId="urn:microsoft.com/office/officeart/2005/8/layout/hierarchy1"/>
    <dgm:cxn modelId="{21CC6973-E972-7C4F-96A4-706F1588F11E}" type="presParOf" srcId="{49CDE10E-40F6-8C43-BEE1-AFA462D79F43}" destId="{1052B674-2C13-C140-BF48-D9D0AB45B84A}" srcOrd="1" destOrd="0" presId="urn:microsoft.com/office/officeart/2005/8/layout/hierarchy1"/>
    <dgm:cxn modelId="{9226A569-F1DE-C44A-840E-334DA53439F9}" type="presParOf" srcId="{12251F7A-841F-0D4A-80FF-D865C5CC1035}" destId="{A1067E93-5DFF-5A49-8220-C7A3612BD61B}" srcOrd="1" destOrd="0" presId="urn:microsoft.com/office/officeart/2005/8/layout/hierarchy1"/>
    <dgm:cxn modelId="{4A1CCEF8-A9C2-4648-934A-DE33C52E6089}" type="presParOf" srcId="{18562962-C404-A14C-ACB7-C492D5F387B3}" destId="{D5F5CB70-8B78-D440-9EBC-172560635871}" srcOrd="1" destOrd="0" presId="urn:microsoft.com/office/officeart/2005/8/layout/hierarchy1"/>
    <dgm:cxn modelId="{6B73B64A-63C9-244B-B418-73D014F3232B}" type="presParOf" srcId="{D5F5CB70-8B78-D440-9EBC-172560635871}" destId="{609E180B-A605-6546-B514-2982B2AA929A}" srcOrd="0" destOrd="0" presId="urn:microsoft.com/office/officeart/2005/8/layout/hierarchy1"/>
    <dgm:cxn modelId="{BD3F9D77-5A8F-1F4C-B95C-881204E1C27D}" type="presParOf" srcId="{609E180B-A605-6546-B514-2982B2AA929A}" destId="{00D42843-C5DF-AD47-8ECF-495E18D3B85C}" srcOrd="0" destOrd="0" presId="urn:microsoft.com/office/officeart/2005/8/layout/hierarchy1"/>
    <dgm:cxn modelId="{93B738F7-FF26-FD4D-BD53-87B3D251E560}" type="presParOf" srcId="{609E180B-A605-6546-B514-2982B2AA929A}" destId="{A5AE02FF-659D-454C-96B0-E861575C4D43}" srcOrd="1" destOrd="0" presId="urn:microsoft.com/office/officeart/2005/8/layout/hierarchy1"/>
    <dgm:cxn modelId="{B2B83318-E61C-324C-908E-DBF9B280FF76}" type="presParOf" srcId="{D5F5CB70-8B78-D440-9EBC-172560635871}" destId="{48DEB162-DECF-554F-A676-BD2F8AEF0CB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837C9-49E4-724B-92E4-90310462A65C}">
      <dsp:nvSpPr>
        <dsp:cNvPr id="0" name=""/>
        <dsp:cNvSpPr/>
      </dsp:nvSpPr>
      <dsp:spPr>
        <a:xfrm>
          <a:off x="1282" y="271606"/>
          <a:ext cx="4501667" cy="285855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4D1FF-F2AD-4D49-A4F5-9DA5F19E4B53}">
      <dsp:nvSpPr>
        <dsp:cNvPr id="0" name=""/>
        <dsp:cNvSpPr/>
      </dsp:nvSpPr>
      <dsp:spPr>
        <a:xfrm>
          <a:off x="501467" y="746782"/>
          <a:ext cx="4501667" cy="285855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PGT – razvoj kognitivnih struktura; ključna aktivnost jedinke u konstrukciji tih struktura</a:t>
          </a:r>
        </a:p>
      </dsp:txBody>
      <dsp:txXfrm>
        <a:off x="585191" y="830506"/>
        <a:ext cx="4334219" cy="2691110"/>
      </dsp:txXfrm>
    </dsp:sp>
    <dsp:sp modelId="{610703CB-1D71-1349-B0E4-ADCE2BA70EAC}">
      <dsp:nvSpPr>
        <dsp:cNvPr id="0" name=""/>
        <dsp:cNvSpPr/>
      </dsp:nvSpPr>
      <dsp:spPr>
        <a:xfrm>
          <a:off x="5503320" y="271606"/>
          <a:ext cx="4501667" cy="285855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04D64-DD23-9B4A-92ED-9614FE50C411}">
      <dsp:nvSpPr>
        <dsp:cNvPr id="0" name=""/>
        <dsp:cNvSpPr/>
      </dsp:nvSpPr>
      <dsp:spPr>
        <a:xfrm>
          <a:off x="6003505" y="746782"/>
          <a:ext cx="4501667" cy="285855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VGT – razvoj sistema funkcija; ključna uloga znaka u organizaciji VMF</a:t>
          </a:r>
        </a:p>
      </dsp:txBody>
      <dsp:txXfrm>
        <a:off x="6087229" y="830506"/>
        <a:ext cx="4334219" cy="2691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D58A6-2C49-674C-8BFA-07BBFC1105D0}">
      <dsp:nvSpPr>
        <dsp:cNvPr id="0" name=""/>
        <dsp:cNvSpPr/>
      </dsp:nvSpPr>
      <dsp:spPr>
        <a:xfrm>
          <a:off x="0" y="23805"/>
          <a:ext cx="6967728" cy="103135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sazrevanje</a:t>
          </a:r>
        </a:p>
      </dsp:txBody>
      <dsp:txXfrm>
        <a:off x="50347" y="74152"/>
        <a:ext cx="6867034" cy="930660"/>
      </dsp:txXfrm>
    </dsp:sp>
    <dsp:sp modelId="{F101D29F-EC33-4441-B794-A7725F3D9FC4}">
      <dsp:nvSpPr>
        <dsp:cNvPr id="0" name=""/>
        <dsp:cNvSpPr/>
      </dsp:nvSpPr>
      <dsp:spPr>
        <a:xfrm>
          <a:off x="0" y="1179000"/>
          <a:ext cx="6967728" cy="1031354"/>
        </a:xfrm>
        <a:prstGeom prst="roundRect">
          <a:avLst/>
        </a:prstGeom>
        <a:solidFill>
          <a:schemeClr val="accent2">
            <a:hueOff val="-6209177"/>
            <a:satOff val="-3460"/>
            <a:lumOff val="-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iskustvo </a:t>
          </a:r>
        </a:p>
      </dsp:txBody>
      <dsp:txXfrm>
        <a:off x="50347" y="1229347"/>
        <a:ext cx="6867034" cy="930660"/>
      </dsp:txXfrm>
    </dsp:sp>
    <dsp:sp modelId="{8D177816-C6CA-F143-8300-FDA7CD718947}">
      <dsp:nvSpPr>
        <dsp:cNvPr id="0" name=""/>
        <dsp:cNvSpPr/>
      </dsp:nvSpPr>
      <dsp:spPr>
        <a:xfrm>
          <a:off x="0" y="2210355"/>
          <a:ext cx="6967728" cy="11571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1225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/>
            <a:t>fizičko</a:t>
          </a: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kern="1200" dirty="0" err="1">
              <a:solidFill>
                <a:srgbClr val="FF0000"/>
              </a:solidFill>
            </a:rPr>
            <a:t>logičko</a:t>
          </a:r>
          <a:r>
            <a:rPr lang="en-US" sz="3400" kern="1200" dirty="0">
              <a:solidFill>
                <a:srgbClr val="FF0000"/>
              </a:solidFill>
            </a:rPr>
            <a:t> </a:t>
          </a:r>
          <a:r>
            <a:rPr lang="en-US" sz="3400" kern="1200" dirty="0" err="1">
              <a:solidFill>
                <a:srgbClr val="FF0000"/>
              </a:solidFill>
            </a:rPr>
            <a:t>matematičko</a:t>
          </a:r>
          <a:endParaRPr lang="en-US" sz="3400" kern="1200" dirty="0">
            <a:solidFill>
              <a:srgbClr val="FF0000"/>
            </a:solidFill>
          </a:endParaRPr>
        </a:p>
      </dsp:txBody>
      <dsp:txXfrm>
        <a:off x="0" y="2210355"/>
        <a:ext cx="6967728" cy="1157130"/>
      </dsp:txXfrm>
    </dsp:sp>
    <dsp:sp modelId="{B34685BD-300F-F44B-99B1-8D2FDDCBE968}">
      <dsp:nvSpPr>
        <dsp:cNvPr id="0" name=""/>
        <dsp:cNvSpPr/>
      </dsp:nvSpPr>
      <dsp:spPr>
        <a:xfrm>
          <a:off x="0" y="3367485"/>
          <a:ext cx="6967728" cy="1031354"/>
        </a:xfrm>
        <a:prstGeom prst="roundRect">
          <a:avLst/>
        </a:prstGeom>
        <a:solidFill>
          <a:schemeClr val="accent2">
            <a:hueOff val="-12418354"/>
            <a:satOff val="-6920"/>
            <a:lumOff val="-6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socijalna sredina</a:t>
          </a:r>
        </a:p>
      </dsp:txBody>
      <dsp:txXfrm>
        <a:off x="50347" y="3417832"/>
        <a:ext cx="6867034" cy="930660"/>
      </dsp:txXfrm>
    </dsp:sp>
    <dsp:sp modelId="{3FE13722-BA30-D744-A062-06439B6CD28B}">
      <dsp:nvSpPr>
        <dsp:cNvPr id="0" name=""/>
        <dsp:cNvSpPr/>
      </dsp:nvSpPr>
      <dsp:spPr>
        <a:xfrm>
          <a:off x="0" y="4522680"/>
          <a:ext cx="6967728" cy="1031354"/>
        </a:xfrm>
        <a:prstGeom prst="roundRect">
          <a:avLst/>
        </a:prstGeom>
        <a:solidFill>
          <a:schemeClr val="accent2">
            <a:hueOff val="-18627530"/>
            <a:satOff val="-10380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uravnotežavanje</a:t>
          </a:r>
        </a:p>
      </dsp:txBody>
      <dsp:txXfrm>
        <a:off x="50347" y="4573027"/>
        <a:ext cx="6867034" cy="9306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67A000-8510-0642-A625-FCD293A705EA}">
      <dsp:nvSpPr>
        <dsp:cNvPr id="0" name=""/>
        <dsp:cNvSpPr/>
      </dsp:nvSpPr>
      <dsp:spPr>
        <a:xfrm>
          <a:off x="0" y="4095487"/>
          <a:ext cx="6830568" cy="13442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učenje moguće samo ako postoje odgovarajuće strukture</a:t>
          </a:r>
        </a:p>
      </dsp:txBody>
      <dsp:txXfrm>
        <a:off x="0" y="4095487"/>
        <a:ext cx="6830568" cy="1344230"/>
      </dsp:txXfrm>
    </dsp:sp>
    <dsp:sp modelId="{4DB89B0A-963F-6945-89AE-E4BB52C001BC}">
      <dsp:nvSpPr>
        <dsp:cNvPr id="0" name=""/>
        <dsp:cNvSpPr/>
      </dsp:nvSpPr>
      <dsp:spPr>
        <a:xfrm rot="10800000">
          <a:off x="0" y="2048224"/>
          <a:ext cx="6830568" cy="2067426"/>
        </a:xfrm>
        <a:prstGeom prst="upArrowCallout">
          <a:avLst/>
        </a:prstGeom>
        <a:solidFill>
          <a:schemeClr val="accent2">
            <a:hueOff val="-9313765"/>
            <a:satOff val="-519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Teorijski argument da učenje ne može da gradi razvoj?</a:t>
          </a:r>
        </a:p>
      </dsp:txBody>
      <dsp:txXfrm rot="10800000">
        <a:off x="0" y="2048224"/>
        <a:ext cx="6830568" cy="1343351"/>
      </dsp:txXfrm>
    </dsp:sp>
    <dsp:sp modelId="{1DA143C2-517D-7242-AA83-6520982C361E}">
      <dsp:nvSpPr>
        <dsp:cNvPr id="0" name=""/>
        <dsp:cNvSpPr/>
      </dsp:nvSpPr>
      <dsp:spPr>
        <a:xfrm rot="10800000">
          <a:off x="0" y="961"/>
          <a:ext cx="6830568" cy="2067426"/>
        </a:xfrm>
        <a:prstGeom prst="upArrowCallout">
          <a:avLst/>
        </a:prstGeom>
        <a:solidFill>
          <a:schemeClr val="accent2">
            <a:hueOff val="-18627530"/>
            <a:satOff val="-10380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PIJAŽE</a:t>
          </a:r>
        </a:p>
      </dsp:txBody>
      <dsp:txXfrm rot="-10800000">
        <a:off x="0" y="961"/>
        <a:ext cx="6830568" cy="725666"/>
      </dsp:txXfrm>
    </dsp:sp>
    <dsp:sp modelId="{900DFBD7-60C3-9A47-A273-6D38A8D87983}">
      <dsp:nvSpPr>
        <dsp:cNvPr id="0" name=""/>
        <dsp:cNvSpPr/>
      </dsp:nvSpPr>
      <dsp:spPr>
        <a:xfrm>
          <a:off x="0" y="726628"/>
          <a:ext cx="3415283" cy="6181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1. razvoj uvek prethodi i uslovljava učenje</a:t>
          </a:r>
        </a:p>
      </dsp:txBody>
      <dsp:txXfrm>
        <a:off x="0" y="726628"/>
        <a:ext cx="3415283" cy="618160"/>
      </dsp:txXfrm>
    </dsp:sp>
    <dsp:sp modelId="{0DBA29D0-4E81-9F43-9ACA-7A2F2384871E}">
      <dsp:nvSpPr>
        <dsp:cNvPr id="0" name=""/>
        <dsp:cNvSpPr/>
      </dsp:nvSpPr>
      <dsp:spPr>
        <a:xfrm>
          <a:off x="3415284" y="726628"/>
          <a:ext cx="3415283" cy="618160"/>
        </a:xfrm>
        <a:prstGeom prst="rect">
          <a:avLst/>
        </a:prstGeom>
        <a:solidFill>
          <a:schemeClr val="accent2">
            <a:tint val="40000"/>
            <a:alpha val="90000"/>
            <a:hueOff val="-18720504"/>
            <a:satOff val="-10349"/>
            <a:lumOff val="-265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8720504"/>
              <a:satOff val="-10349"/>
              <a:lumOff val="-2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2. učenje nema povratan uticaj na razvoj</a:t>
          </a:r>
        </a:p>
      </dsp:txBody>
      <dsp:txXfrm>
        <a:off x="3415284" y="726628"/>
        <a:ext cx="3415283" cy="618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2CF89-0F65-2548-A69C-4D0539B69E24}">
      <dsp:nvSpPr>
        <dsp:cNvPr id="0" name=""/>
        <dsp:cNvSpPr/>
      </dsp:nvSpPr>
      <dsp:spPr>
        <a:xfrm>
          <a:off x="0" y="20879"/>
          <a:ext cx="6967728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Učenje koje se odvija u asimetričnoj interakciji</a:t>
          </a:r>
        </a:p>
      </dsp:txBody>
      <dsp:txXfrm>
        <a:off x="64083" y="84962"/>
        <a:ext cx="6839562" cy="1184574"/>
      </dsp:txXfrm>
    </dsp:sp>
    <dsp:sp modelId="{B9F4D7FB-C71B-C146-B452-0F78137CC006}">
      <dsp:nvSpPr>
        <dsp:cNvPr id="0" name=""/>
        <dsp:cNvSpPr/>
      </dsp:nvSpPr>
      <dsp:spPr>
        <a:xfrm>
          <a:off x="0" y="1428659"/>
          <a:ext cx="6967728" cy="1312740"/>
        </a:xfrm>
        <a:prstGeom prst="roundRect">
          <a:avLst/>
        </a:prstGeom>
        <a:solidFill>
          <a:schemeClr val="accent2">
            <a:hueOff val="-6209177"/>
            <a:satOff val="-3460"/>
            <a:lumOff val="-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dete kao aktivni učesnik</a:t>
          </a:r>
        </a:p>
      </dsp:txBody>
      <dsp:txXfrm>
        <a:off x="64083" y="1492742"/>
        <a:ext cx="6839562" cy="1184574"/>
      </dsp:txXfrm>
    </dsp:sp>
    <dsp:sp modelId="{EBC89446-553C-1C4C-8437-BE6719F577E2}">
      <dsp:nvSpPr>
        <dsp:cNvPr id="0" name=""/>
        <dsp:cNvSpPr/>
      </dsp:nvSpPr>
      <dsp:spPr>
        <a:xfrm>
          <a:off x="0" y="2836439"/>
          <a:ext cx="6967728" cy="1312740"/>
        </a:xfrm>
        <a:prstGeom prst="roundRect">
          <a:avLst/>
        </a:prstGeom>
        <a:solidFill>
          <a:schemeClr val="accent2">
            <a:hueOff val="-12418354"/>
            <a:satOff val="-6920"/>
            <a:lumOff val="-6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odvija se u zoni narednog razvoja</a:t>
          </a:r>
        </a:p>
      </dsp:txBody>
      <dsp:txXfrm>
        <a:off x="64083" y="2900522"/>
        <a:ext cx="6839562" cy="1184574"/>
      </dsp:txXfrm>
    </dsp:sp>
    <dsp:sp modelId="{8ED9B4BB-C578-504C-B3FD-3D9CC361D87C}">
      <dsp:nvSpPr>
        <dsp:cNvPr id="0" name=""/>
        <dsp:cNvSpPr/>
      </dsp:nvSpPr>
      <dsp:spPr>
        <a:xfrm>
          <a:off x="0" y="4244220"/>
          <a:ext cx="6967728" cy="1312740"/>
        </a:xfrm>
        <a:prstGeom prst="roundRect">
          <a:avLst/>
        </a:prstGeom>
        <a:solidFill>
          <a:schemeClr val="accent2">
            <a:hueOff val="-18627530"/>
            <a:satOff val="-10380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dete uči podražavanjem</a:t>
          </a:r>
        </a:p>
      </dsp:txBody>
      <dsp:txXfrm>
        <a:off x="64083" y="4308303"/>
        <a:ext cx="6839562" cy="11845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21BBB-1262-9442-AA5C-1E92C20AC4A4}">
      <dsp:nvSpPr>
        <dsp:cNvPr id="0" name=""/>
        <dsp:cNvSpPr/>
      </dsp:nvSpPr>
      <dsp:spPr>
        <a:xfrm>
          <a:off x="1282" y="625605"/>
          <a:ext cx="4501667" cy="28585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2B674-2C13-C140-BF48-D9D0AB45B84A}">
      <dsp:nvSpPr>
        <dsp:cNvPr id="0" name=""/>
        <dsp:cNvSpPr/>
      </dsp:nvSpPr>
      <dsp:spPr>
        <a:xfrm>
          <a:off x="501467" y="1100781"/>
          <a:ext cx="4501667" cy="2858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funkcije koje su tek počele da se razvijaju pa se na njihov razvoj može delovati učenjem</a:t>
          </a:r>
        </a:p>
      </dsp:txBody>
      <dsp:txXfrm>
        <a:off x="585191" y="1184505"/>
        <a:ext cx="4334219" cy="2691110"/>
      </dsp:txXfrm>
    </dsp:sp>
    <dsp:sp modelId="{00D42843-C5DF-AD47-8ECF-495E18D3B85C}">
      <dsp:nvSpPr>
        <dsp:cNvPr id="0" name=""/>
        <dsp:cNvSpPr/>
      </dsp:nvSpPr>
      <dsp:spPr>
        <a:xfrm>
          <a:off x="5503320" y="625605"/>
          <a:ext cx="4501667" cy="285855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E02FF-659D-454C-96B0-E861575C4D43}">
      <dsp:nvSpPr>
        <dsp:cNvPr id="0" name=""/>
        <dsp:cNvSpPr/>
      </dsp:nvSpPr>
      <dsp:spPr>
        <a:xfrm>
          <a:off x="6003505" y="1100781"/>
          <a:ext cx="4501667" cy="28585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razlika u postignuću između onoga što dete može da uradi samostalno i onoga što može da uradi u saradnji sa odraslim</a:t>
          </a:r>
        </a:p>
      </dsp:txBody>
      <dsp:txXfrm>
        <a:off x="6087229" y="1184505"/>
        <a:ext cx="4334219" cy="269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0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11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56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7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87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7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7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1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9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0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1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5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1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EA0145-034B-470C-BDF2-C4AE64653F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7" t="9611" b="8729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41" name="Rectangle 33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D3A688-9E21-4942-9465-46229AD30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en-US" sz="6600"/>
              <a:t>U</a:t>
            </a:r>
            <a:r>
              <a:rPr lang="en-RS" sz="6600"/>
              <a:t>čenje i razvoj</a:t>
            </a:r>
            <a:endParaRPr lang="en-RS" sz="6600" dirty="0"/>
          </a:p>
        </p:txBody>
      </p:sp>
      <p:sp>
        <p:nvSpPr>
          <p:cNvPr id="42" name="Rectangle: Rounded Corners 35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37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>
            <a:extLst>
              <a:ext uri="{FF2B5EF4-FFF2-40B4-BE49-F238E27FC236}">
                <a16:creationId xmlns:a16="http://schemas.microsoft.com/office/drawing/2014/main" id="{66135061-322D-434D-8B0E-D6B3AF8E3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805" y="2525315"/>
            <a:ext cx="7978579" cy="3761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Picture 2">
            <a:extLst>
              <a:ext uri="{FF2B5EF4-FFF2-40B4-BE49-F238E27FC236}">
                <a16:creationId xmlns:a16="http://schemas.microsoft.com/office/drawing/2014/main" id="{08462F24-2575-D848-82F3-441669DA3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428" y="571500"/>
            <a:ext cx="11873191" cy="139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50820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11E53-C4BB-A740-B54E-42AA8785E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RS" dirty="0" err="1">
                <a:solidFill>
                  <a:schemeClr val="tx2"/>
                </a:solidFill>
                <a:latin typeface="Arial" panose="020B0604020202020204" pitchFamily="34" charset="0"/>
                <a:cs typeface="Apple Chancery" panose="03020702040506060504" pitchFamily="66" charset="-79"/>
              </a:rPr>
              <a:t>Učenje</a:t>
            </a:r>
            <a:r>
              <a:rPr lang="en-US" altLang="en-RS" dirty="0">
                <a:solidFill>
                  <a:schemeClr val="tx2"/>
                </a:solidFill>
                <a:latin typeface="Arial" panose="020B0604020202020204" pitchFamily="34" charset="0"/>
                <a:cs typeface="Apple Chancery" panose="03020702040506060504" pitchFamily="66" charset="-79"/>
              </a:rPr>
              <a:t>            </a:t>
            </a:r>
            <a:r>
              <a:rPr lang="en-US" altLang="en-RS" dirty="0" err="1">
                <a:solidFill>
                  <a:schemeClr val="tx2"/>
                </a:solidFill>
                <a:latin typeface="Arial" panose="020B0604020202020204" pitchFamily="34" charset="0"/>
                <a:cs typeface="Apple Chancery" panose="03020702040506060504" pitchFamily="66" charset="-79"/>
              </a:rPr>
              <a:t>razvoj</a:t>
            </a:r>
            <a:r>
              <a:rPr lang="en-US" altLang="en-RS" dirty="0">
                <a:solidFill>
                  <a:schemeClr val="tx2"/>
                </a:solidFill>
                <a:latin typeface="Arial" panose="020B0604020202020204" pitchFamily="34" charset="0"/>
                <a:cs typeface="Apple Chancery" panose="03020702040506060504" pitchFamily="66" charset="-79"/>
              </a:rPr>
              <a:t> ? </a:t>
            </a:r>
            <a:endParaRPr lang="e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D2B4D-D63D-274D-93B4-D7F67D061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" y="2478024"/>
            <a:ext cx="10757916" cy="3694176"/>
          </a:xfrm>
        </p:spPr>
        <p:txBody>
          <a:bodyPr>
            <a:normAutofit/>
          </a:bodyPr>
          <a:lstStyle/>
          <a:p>
            <a:pPr marL="406400" indent="-406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FontTx/>
              <a:buBlip>
                <a:blip r:embed="rId2"/>
              </a:buBlip>
            </a:pPr>
            <a:r>
              <a:rPr lang="en-US" altLang="en-RS" sz="3200" dirty="0">
                <a:latin typeface="Arial" panose="020B0604020202020204" pitchFamily="34" charset="0"/>
              </a:rPr>
              <a:t>PGT: da bi se </a:t>
            </a:r>
            <a:r>
              <a:rPr lang="en-US" altLang="en-RS" sz="3200" dirty="0" err="1">
                <a:latin typeface="Arial" panose="020B0604020202020204" pitchFamily="34" charset="0"/>
              </a:rPr>
              <a:t>pokazalo</a:t>
            </a:r>
            <a:r>
              <a:rPr lang="en-US" altLang="en-RS" sz="3200" dirty="0">
                <a:latin typeface="Arial" panose="020B0604020202020204" pitchFamily="34" charset="0"/>
              </a:rPr>
              <a:t> da je </a:t>
            </a:r>
            <a:r>
              <a:rPr lang="en-US" altLang="en-RS" sz="3200" dirty="0" err="1">
                <a:latin typeface="Arial" panose="020B0604020202020204" pitchFamily="34" charset="0"/>
              </a:rPr>
              <a:t>učenjem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moguće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delovati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na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razvoj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kognitivnih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struktura</a:t>
            </a:r>
            <a:r>
              <a:rPr lang="en-US" altLang="en-RS" sz="3200" dirty="0">
                <a:latin typeface="Arial" panose="020B0604020202020204" pitchFamily="34" charset="0"/>
              </a:rPr>
              <a:t>, </a:t>
            </a:r>
            <a:r>
              <a:rPr lang="en-US" altLang="en-RS" sz="3200" dirty="0" err="1">
                <a:latin typeface="Arial" panose="020B0604020202020204" pitchFamily="34" charset="0"/>
              </a:rPr>
              <a:t>neophodno</a:t>
            </a:r>
            <a:r>
              <a:rPr lang="en-US" altLang="en-RS" sz="3200" dirty="0">
                <a:latin typeface="Arial" panose="020B0604020202020204" pitchFamily="34" charset="0"/>
              </a:rPr>
              <a:t> je da </a:t>
            </a:r>
            <a:r>
              <a:rPr lang="en-US" altLang="en-RS" sz="3200" dirty="0" err="1">
                <a:latin typeface="Arial" panose="020B0604020202020204" pitchFamily="34" charset="0"/>
              </a:rPr>
              <a:t>budu</a:t>
            </a:r>
            <a:r>
              <a:rPr lang="en-US" altLang="en-RS" sz="3200" dirty="0"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</a:rPr>
              <a:t>ispunjena</a:t>
            </a:r>
            <a:r>
              <a:rPr lang="en-US" altLang="en-RS" sz="3200" dirty="0">
                <a:latin typeface="Arial" panose="020B0604020202020204" pitchFamily="34" charset="0"/>
              </a:rPr>
              <a:t> TRI </a:t>
            </a:r>
            <a:r>
              <a:rPr lang="en-US" altLang="en-RS" sz="3200" dirty="0" err="1">
                <a:latin typeface="Arial" panose="020B0604020202020204" pitchFamily="34" charset="0"/>
              </a:rPr>
              <a:t>uslova</a:t>
            </a:r>
            <a:r>
              <a:rPr lang="en-US" altLang="en-RS" sz="3200" dirty="0">
                <a:latin typeface="Arial" panose="020B0604020202020204" pitchFamily="34" charset="0"/>
              </a:rPr>
              <a:t>:</a:t>
            </a:r>
            <a:endParaRPr lang="en-US" altLang="en-RS" sz="3200" dirty="0"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787400" lvl="1" indent="-406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FontTx/>
              <a:buBlip>
                <a:blip r:embed="rId2"/>
              </a:buBlip>
            </a:pP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Trajnost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naučenog</a:t>
            </a:r>
            <a:endParaRPr lang="en-US" altLang="en-RS" sz="2800" dirty="0">
              <a:solidFill>
                <a:srgbClr val="FF0000"/>
              </a:solidFill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787400" lvl="1" indent="-406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FontTx/>
              <a:buBlip>
                <a:blip r:embed="rId2"/>
              </a:buBlip>
            </a:pP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Uopštavanje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naučenog</a:t>
            </a:r>
            <a:endParaRPr lang="en-US" altLang="en-RS" sz="2800" dirty="0">
              <a:solidFill>
                <a:srgbClr val="FF0000"/>
              </a:solidFill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787400" lvl="1" indent="-4064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FontTx/>
              <a:buBlip>
                <a:blip r:embed="rId2"/>
              </a:buBlip>
            </a:pP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Dokaz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koje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strukture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su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postojale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pre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učenja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, a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koje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su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učenjem</a:t>
            </a:r>
            <a:r>
              <a:rPr lang="en-US" altLang="en-R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razvijene</a:t>
            </a:r>
            <a:endParaRPr lang="en-US" altLang="en-RS" sz="2800" dirty="0">
              <a:solidFill>
                <a:srgbClr val="FF0000"/>
              </a:solidFill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endParaRPr lang="en-RS" dirty="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81D1FE5E-264E-7E45-BAC2-F6806446900A}"/>
              </a:ext>
            </a:extLst>
          </p:cNvPr>
          <p:cNvSpPr>
            <a:spLocks/>
          </p:cNvSpPr>
          <p:nvPr/>
        </p:nvSpPr>
        <p:spPr bwMode="auto">
          <a:xfrm>
            <a:off x="3196352" y="883932"/>
            <a:ext cx="892969" cy="508992"/>
          </a:xfrm>
          <a:prstGeom prst="rightArrow">
            <a:avLst>
              <a:gd name="adj1" fmla="val 22815"/>
              <a:gd name="adj2" fmla="val 6140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RS" sz="1266"/>
          </a:p>
        </p:txBody>
      </p:sp>
    </p:spTree>
    <p:extLst>
      <p:ext uri="{BB962C8B-B14F-4D97-AF65-F5344CB8AC3E}">
        <p14:creationId xmlns:p14="http://schemas.microsoft.com/office/powerpoint/2010/main" val="3519697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874B11-7552-AF45-896B-7E83B0F83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800385"/>
          </a:xfrm>
        </p:spPr>
        <p:txBody>
          <a:bodyPr anchor="b">
            <a:normAutofit/>
          </a:bodyPr>
          <a:lstStyle/>
          <a:p>
            <a:r>
              <a:rPr lang="en-US" altLang="en-RS" sz="3200" dirty="0" err="1">
                <a:latin typeface="Arial" panose="020B0604020202020204" pitchFamily="34" charset="0"/>
                <a:cs typeface="Apple Chancery" panose="03020702040506060504" pitchFamily="66" charset="-79"/>
              </a:rPr>
              <a:t>Odnos</a:t>
            </a:r>
            <a:r>
              <a:rPr lang="en-US" altLang="en-RS" sz="32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  <a:cs typeface="Apple Chancery" panose="03020702040506060504" pitchFamily="66" charset="-79"/>
              </a:rPr>
              <a:t>učenja</a:t>
            </a:r>
            <a:r>
              <a:rPr lang="en-US" altLang="en-RS" sz="32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  <a:cs typeface="Apple Chancery" panose="03020702040506060504" pitchFamily="66" charset="-79"/>
              </a:rPr>
              <a:t>i</a:t>
            </a:r>
            <a:r>
              <a:rPr lang="en-US" altLang="en-RS" sz="32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  <a:cs typeface="Apple Chancery" panose="03020702040506060504" pitchFamily="66" charset="-79"/>
              </a:rPr>
              <a:t>razvoja</a:t>
            </a:r>
            <a:r>
              <a:rPr lang="en-US" altLang="en-RS" sz="3200" dirty="0">
                <a:latin typeface="Arial" panose="020B0604020202020204" pitchFamily="34" charset="0"/>
                <a:cs typeface="Apple Chancery" panose="03020702040506060504" pitchFamily="66" charset="-79"/>
              </a:rPr>
              <a:t>?</a:t>
            </a:r>
            <a:endParaRPr lang="en-RS" sz="3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0B5DEA-ADF6-4BA5-9307-147F0A468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8680" y="2898648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83982"/>
            <a:ext cx="1873457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C2B60-BCF0-2646-974A-60E0135F4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977390"/>
            <a:ext cx="10509504" cy="4265565"/>
          </a:xfrm>
        </p:spPr>
        <p:txBody>
          <a:bodyPr>
            <a:normAutofit fontScale="92500" lnSpcReduction="10000"/>
          </a:bodyPr>
          <a:lstStyle/>
          <a:p>
            <a:pPr marL="0" indent="0" eaLnBrk="0" fontAlgn="base" hangingPunct="0">
              <a:spcBef>
                <a:spcPct val="20000"/>
              </a:spcBef>
              <a:spcAft>
                <a:spcPct val="0"/>
              </a:spcAft>
              <a:buSzPct val="77000"/>
              <a:buNone/>
            </a:pPr>
            <a:r>
              <a:rPr lang="en-US" altLang="en-RS" sz="3600" dirty="0" err="1">
                <a:latin typeface="Arial" panose="020B0604020202020204" pitchFamily="34" charset="0"/>
              </a:rPr>
              <a:t>Vigotski</a:t>
            </a:r>
            <a:r>
              <a:rPr lang="en-US" altLang="en-RS" sz="3600" dirty="0">
                <a:latin typeface="Arial" panose="020B0604020202020204" pitchFamily="34" charset="0"/>
              </a:rPr>
              <a:t>:</a:t>
            </a:r>
            <a:endParaRPr lang="en-US" altLang="en-RS" sz="3600" dirty="0"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381000" lvl="1" indent="0" eaLnBrk="0" fontAlgn="base" hangingPunct="0">
              <a:spcBef>
                <a:spcPct val="20000"/>
              </a:spcBef>
              <a:spcAft>
                <a:spcPct val="0"/>
              </a:spcAft>
              <a:buSzPct val="77000"/>
              <a:buNone/>
            </a:pPr>
            <a:endParaRPr lang="en-US" altLang="en-RS" sz="2000" dirty="0">
              <a:latin typeface="Arial" panose="020B0604020202020204" pitchFamily="34" charset="0"/>
            </a:endParaRPr>
          </a:p>
          <a:p>
            <a:pPr marL="1123950" lvl="1" indent="-742950" eaLnBrk="0" fontAlgn="base" hangingPunct="0">
              <a:spcBef>
                <a:spcPct val="20000"/>
              </a:spcBef>
              <a:spcAft>
                <a:spcPct val="0"/>
              </a:spcAft>
              <a:buSzPct val="77000"/>
              <a:buFont typeface="+mj-lt"/>
              <a:buAutoNum type="arabicPeriod"/>
            </a:pP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neophodan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je minimum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razvoja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da bi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učenje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bilo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moguće</a:t>
            </a:r>
            <a:endParaRPr lang="en-US" altLang="en-RS" sz="3200" dirty="0">
              <a:solidFill>
                <a:srgbClr val="00B050"/>
              </a:solidFill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1123950" lvl="1" indent="-742950" eaLnBrk="0" fontAlgn="base" hangingPunct="0">
              <a:spcBef>
                <a:spcPct val="20000"/>
              </a:spcBef>
              <a:spcAft>
                <a:spcPct val="0"/>
              </a:spcAft>
              <a:buSzPct val="77000"/>
              <a:buFont typeface="+mj-lt"/>
              <a:buAutoNum type="arabicPeriod"/>
            </a:pP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učenje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prethodi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razvoju</a:t>
            </a:r>
            <a:endParaRPr lang="en-US" altLang="en-RS" sz="3200" dirty="0">
              <a:solidFill>
                <a:srgbClr val="00B050"/>
              </a:solidFill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1123950" lvl="1" indent="-742950" eaLnBrk="0" fontAlgn="base" hangingPunct="0">
              <a:spcBef>
                <a:spcPct val="20000"/>
              </a:spcBef>
              <a:spcAft>
                <a:spcPct val="0"/>
              </a:spcAft>
              <a:buSzPct val="77000"/>
              <a:buFont typeface="+mj-lt"/>
              <a:buAutoNum type="arabicPeriod"/>
            </a:pP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učenje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oblikuje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,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formira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razvoj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funkcija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koje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su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tek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počele</a:t>
            </a:r>
            <a:r>
              <a:rPr lang="en-US" altLang="en-RS" sz="3200" dirty="0">
                <a:solidFill>
                  <a:srgbClr val="00B050"/>
                </a:solidFill>
                <a:latin typeface="Arial" panose="020B0604020202020204" pitchFamily="34" charset="0"/>
              </a:rPr>
              <a:t> da se </a:t>
            </a:r>
            <a:r>
              <a:rPr lang="en-US" altLang="en-RS" sz="3200" dirty="0" err="1">
                <a:solidFill>
                  <a:srgbClr val="00B050"/>
                </a:solidFill>
                <a:latin typeface="Arial" panose="020B0604020202020204" pitchFamily="34" charset="0"/>
              </a:rPr>
              <a:t>razvijaju</a:t>
            </a:r>
            <a:endParaRPr lang="en-US" altLang="en-RS" sz="3200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 marL="381000" lvl="1" indent="0" eaLnBrk="0" fontAlgn="base" hangingPunct="0">
              <a:spcBef>
                <a:spcPct val="20000"/>
              </a:spcBef>
              <a:spcAft>
                <a:spcPct val="0"/>
              </a:spcAft>
              <a:buSzPct val="77000"/>
              <a:buNone/>
            </a:pPr>
            <a:r>
              <a:rPr lang="en-US" altLang="en-RS" sz="3200" dirty="0" err="1">
                <a:latin typeface="Arial" panose="020B0604020202020204" pitchFamily="34" charset="0"/>
                <a:ea typeface="ヒラギノ明朝 ProN W3" panose="02020300000000000000" pitchFamily="18" charset="-128"/>
              </a:rPr>
              <a:t>Paradigma</a:t>
            </a:r>
            <a:r>
              <a:rPr lang="en-US" altLang="en-RS" sz="3200" dirty="0">
                <a:latin typeface="Arial" panose="020B0604020202020204" pitchFamily="34" charset="0"/>
                <a:ea typeface="ヒラギノ明朝 ProN W3" panose="02020300000000000000" pitchFamily="18" charset="-128"/>
              </a:rPr>
              <a:t>: </a:t>
            </a:r>
            <a:r>
              <a:rPr lang="en-US" altLang="en-RS" sz="3200" dirty="0" err="1">
                <a:latin typeface="Arial" panose="020B0604020202020204" pitchFamily="34" charset="0"/>
                <a:ea typeface="ヒラギノ明朝 ProN W3" panose="02020300000000000000" pitchFamily="18" charset="-128"/>
              </a:rPr>
              <a:t>spontani</a:t>
            </a:r>
            <a:r>
              <a:rPr lang="en-US" altLang="en-RS" sz="3200" dirty="0">
                <a:latin typeface="Arial" panose="020B0604020202020204" pitchFamily="34" charset="0"/>
                <a:ea typeface="ヒラギノ明朝 ProN W3" panose="02020300000000000000" pitchFamily="18" charset="-128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  <a:ea typeface="ヒラギノ明朝 ProN W3" panose="02020300000000000000" pitchFamily="18" charset="-128"/>
              </a:rPr>
              <a:t>i</a:t>
            </a:r>
            <a:r>
              <a:rPr lang="en-US" altLang="en-RS" sz="3200" dirty="0">
                <a:latin typeface="Arial" panose="020B0604020202020204" pitchFamily="34" charset="0"/>
                <a:ea typeface="ヒラギノ明朝 ProN W3" panose="02020300000000000000" pitchFamily="18" charset="-128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  <a:ea typeface="ヒラギノ明朝 ProN W3" panose="02020300000000000000" pitchFamily="18" charset="-128"/>
              </a:rPr>
              <a:t>naučni</a:t>
            </a:r>
            <a:r>
              <a:rPr lang="en-US" altLang="en-RS" sz="3200" dirty="0">
                <a:latin typeface="Arial" panose="020B0604020202020204" pitchFamily="34" charset="0"/>
                <a:ea typeface="ヒラギノ明朝 ProN W3" panose="02020300000000000000" pitchFamily="18" charset="-128"/>
              </a:rPr>
              <a:t> </a:t>
            </a:r>
            <a:r>
              <a:rPr lang="en-US" altLang="en-RS" sz="3200" dirty="0" err="1">
                <a:latin typeface="Arial" panose="020B0604020202020204" pitchFamily="34" charset="0"/>
                <a:ea typeface="ヒラギノ明朝 ProN W3" panose="02020300000000000000" pitchFamily="18" charset="-128"/>
              </a:rPr>
              <a:t>pojmovi</a:t>
            </a:r>
            <a:endParaRPr lang="en-US" altLang="en-RS" sz="3200" dirty="0">
              <a:latin typeface="Arial" panose="020B0604020202020204" pitchFamily="34" charset="0"/>
              <a:ea typeface="ヒラギノ明朝 ProN W3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5919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5416EBC-B41E-4F8A-BE9F-07301B682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FF79527-C7F1-4E06-8126-A8E8C5FEB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DCC86A-0B80-1E41-B3EC-49D82727E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19072"/>
            <a:ext cx="3103427" cy="3520440"/>
          </a:xfrm>
        </p:spPr>
        <p:txBody>
          <a:bodyPr anchor="t">
            <a:normAutofit fontScale="90000"/>
          </a:bodyPr>
          <a:lstStyle/>
          <a:p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VGT: </a:t>
            </a:r>
            <a:b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</a:br>
            <a:b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</a:b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učenje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kao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formativni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faktor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, </a:t>
            </a:r>
            <a:r>
              <a:rPr lang="en-US" altLang="en-RS" sz="3600" b="1" i="1" dirty="0" err="1">
                <a:latin typeface="Arial" panose="020B0604020202020204" pitchFamily="34" charset="0"/>
                <a:cs typeface="Apple Chancery" panose="03020702040506060504" pitchFamily="66" charset="-79"/>
              </a:rPr>
              <a:t>samo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ako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su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zadovoljeni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sledeći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 </a:t>
            </a:r>
            <a:r>
              <a:rPr lang="en-US" altLang="en-RS" sz="3600" dirty="0" err="1">
                <a:latin typeface="Arial" panose="020B0604020202020204" pitchFamily="34" charset="0"/>
                <a:cs typeface="Apple Chancery" panose="03020702040506060504" pitchFamily="66" charset="-79"/>
              </a:rPr>
              <a:t>uslovi</a:t>
            </a:r>
            <a: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  <a:t>:</a:t>
            </a:r>
            <a:b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</a:br>
            <a:br>
              <a:rPr lang="en-US" altLang="en-RS" sz="3600" dirty="0">
                <a:latin typeface="Arial" panose="020B0604020202020204" pitchFamily="34" charset="0"/>
                <a:cs typeface="Apple Chancery" panose="03020702040506060504" pitchFamily="66" charset="-79"/>
              </a:rPr>
            </a:br>
            <a:endParaRPr lang="en-RS" sz="3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986208-8A53-4E92-9197-6B57BCCB2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B8E993-F6A8-4B7B-89EB-66D1CA8ED0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316478"/>
              </p:ext>
            </p:extLst>
          </p:nvPr>
        </p:nvGraphicFramePr>
        <p:xfrm>
          <a:off x="4727448" y="640080"/>
          <a:ext cx="6967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8001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4">
            <a:extLst>
              <a:ext uri="{FF2B5EF4-FFF2-40B4-BE49-F238E27FC236}">
                <a16:creationId xmlns:a16="http://schemas.microsoft.com/office/drawing/2014/main" id="{AFF8D2E5-2C4E-47B1-930B-6C82B7C3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4AF031-A36D-6547-87AD-29DA0761A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312"/>
            <a:ext cx="10506456" cy="1010264"/>
          </a:xfrm>
        </p:spPr>
        <p:txBody>
          <a:bodyPr anchor="ctr">
            <a:normAutofit/>
          </a:bodyPr>
          <a:lstStyle/>
          <a:p>
            <a:r>
              <a:rPr lang="en-US" altLang="en-RS">
                <a:latin typeface="Arial" panose="020B0604020202020204" pitchFamily="34" charset="0"/>
              </a:rPr>
              <a:t>zona narednog razvoja</a:t>
            </a:r>
            <a:endParaRPr lang="en-RS" dirty="0"/>
          </a:p>
        </p:txBody>
      </p:sp>
      <p:sp>
        <p:nvSpPr>
          <p:cNvPr id="32" name="Rectangle 26">
            <a:extLst>
              <a:ext uri="{FF2B5EF4-FFF2-40B4-BE49-F238E27FC236}">
                <a16:creationId xmlns:a16="http://schemas.microsoft.com/office/drawing/2014/main" id="{801E4ADA-0EA9-4930-846E-3C11E8BED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7618"/>
            <a:ext cx="128016" cy="6314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380864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C99638F8-9065-46C5-AAC6-4ADBA0117D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667666"/>
              </p:ext>
            </p:extLst>
          </p:nvPr>
        </p:nvGraphicFramePr>
        <p:xfrm>
          <a:off x="838200" y="1650222"/>
          <a:ext cx="10506456" cy="4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2839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60AE69A-9085-694D-B4E0-82F9C43A8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BBED3-7955-7443-8B55-6B7E8B95A59F}" type="datetimeFigureOut">
              <a:rPr lang="en-RS"/>
              <a:pPr/>
              <a:t>4/24/20</a:t>
            </a:fld>
            <a:endParaRPr lang="en-RS"/>
          </a:p>
        </p:txBody>
      </p:sp>
      <p:pic>
        <p:nvPicPr>
          <p:cNvPr id="25601" name="Picture 1">
            <a:extLst>
              <a:ext uri="{FF2B5EF4-FFF2-40B4-BE49-F238E27FC236}">
                <a16:creationId xmlns:a16="http://schemas.microsoft.com/office/drawing/2014/main" id="{66FC95E3-14EA-5641-A375-B6716DB6F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623" y="473273"/>
            <a:ext cx="7459638" cy="5893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94501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25155-065C-1B40-B259-8E50A9041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RS" dirty="0"/>
              <a:t>straživanje: pisani govor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47FA3-784B-5B4B-9862-3E566C02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2045970"/>
            <a:ext cx="11349990" cy="412623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</a:t>
            </a:r>
            <a:r>
              <a:rPr lang="en-RS" dirty="0"/>
              <a:t>sih funkcije potrebne za učenje pisanog govora tek počinju da se razvijaju kada počinje obuka pisanja</a:t>
            </a:r>
          </a:p>
          <a:p>
            <a:pPr lvl="1"/>
            <a:r>
              <a:rPr lang="en-US" dirty="0"/>
              <a:t>P</a:t>
            </a:r>
            <a:r>
              <a:rPr lang="en-RS" dirty="0"/>
              <a:t>isani govor apstrahovan od zvuka, ekspersije i sagovornika</a:t>
            </a:r>
          </a:p>
          <a:p>
            <a:pPr lvl="1"/>
            <a:r>
              <a:rPr lang="en-US" dirty="0"/>
              <a:t>N</a:t>
            </a:r>
            <a:r>
              <a:rPr lang="en-RS" dirty="0"/>
              <a:t>ema motivacije za pisanje</a:t>
            </a:r>
          </a:p>
          <a:p>
            <a:pPr lvl="1"/>
            <a:r>
              <a:rPr lang="en-RS" dirty="0"/>
              <a:t>Pisani govor voljniji – zahteva rašćlanjivanje zvučne celine na glasove pa prevođenje na pisane simbole (slova)</a:t>
            </a:r>
          </a:p>
          <a:p>
            <a:pPr lvl="1"/>
            <a:r>
              <a:rPr lang="en-US" dirty="0"/>
              <a:t>P</a:t>
            </a:r>
            <a:r>
              <a:rPr lang="en-RS" dirty="0"/>
              <a:t>isanje zahteva svesnost i namernost, za razliku od govora</a:t>
            </a:r>
          </a:p>
          <a:p>
            <a:pPr lvl="1"/>
            <a:r>
              <a:rPr lang="en-US" dirty="0"/>
              <a:t>G</a:t>
            </a:r>
            <a:r>
              <a:rPr lang="en-RS" dirty="0"/>
              <a:t>ramatika i sintaksa pisanog govora detaljnija, potpunija od glasovnog</a:t>
            </a:r>
          </a:p>
          <a:p>
            <a:r>
              <a:rPr lang="en-RS" dirty="0"/>
              <a:t>Prelazak sa nevoljnog, neshvaćenog, slučajnog glasnog govora na voljni, shvaćeni i namerni pisani govor = poimanje (shvaćenost) i voljnost VMF</a:t>
            </a:r>
          </a:p>
        </p:txBody>
      </p:sp>
    </p:spTree>
    <p:extLst>
      <p:ext uri="{BB962C8B-B14F-4D97-AF65-F5344CB8AC3E}">
        <p14:creationId xmlns:p14="http://schemas.microsoft.com/office/powerpoint/2010/main" val="270064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1165625-4B8F-8447-9536-5C0D1101E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988" y="1442172"/>
            <a:ext cx="8582025" cy="2177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100" dirty="0" err="1"/>
              <a:t>Mogu</a:t>
            </a:r>
            <a:r>
              <a:rPr lang="en-US" sz="6100" dirty="0"/>
              <a:t> li se </a:t>
            </a:r>
            <a:r>
              <a:rPr lang="en-US" sz="6100" dirty="0" err="1"/>
              <a:t>upoređivati</a:t>
            </a:r>
            <a:r>
              <a:rPr lang="en-US" sz="6100" dirty="0"/>
              <a:t> PGT </a:t>
            </a:r>
            <a:r>
              <a:rPr lang="en-US" sz="6100" dirty="0" err="1"/>
              <a:t>i</a:t>
            </a:r>
            <a:r>
              <a:rPr lang="en-US" sz="6100" dirty="0"/>
              <a:t> VGT?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65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7D1DD3-A7A8-F84C-BE11-864AA97E2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RS" dirty="0"/>
              <a:t>ovore o različitim stvarima!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AFF17-5EF7-CA45-BFDF-F015DC608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1231" y="2478024"/>
            <a:ext cx="4937760" cy="3694176"/>
          </a:xfrm>
        </p:spPr>
        <p:txBody>
          <a:bodyPr>
            <a:normAutofit fontScale="85000" lnSpcReduction="20000"/>
          </a:bodyPr>
          <a:lstStyle/>
          <a:p>
            <a:r>
              <a:rPr lang="en-RS" dirty="0"/>
              <a:t>PGT</a:t>
            </a:r>
          </a:p>
          <a:p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kognitivne</a:t>
            </a:r>
            <a:r>
              <a:rPr lang="en-US" dirty="0"/>
              <a:t> </a:t>
            </a:r>
            <a:r>
              <a:rPr lang="en-US" dirty="0" err="1"/>
              <a:t>strukture</a:t>
            </a:r>
            <a:endParaRPr lang="en-US" dirty="0"/>
          </a:p>
          <a:p>
            <a:r>
              <a:rPr lang="en-US" dirty="0"/>
              <a:t>U</a:t>
            </a:r>
            <a:r>
              <a:rPr lang="en-RS" dirty="0"/>
              <a:t>čenje – asocijativno učenje, uslovljavanjem</a:t>
            </a:r>
          </a:p>
          <a:p>
            <a:r>
              <a:rPr lang="en-US" dirty="0"/>
              <a:t>N</a:t>
            </a:r>
            <a:r>
              <a:rPr lang="en-RS" dirty="0"/>
              <a:t>eophodno je da postoji struktura da bi učenje moglo da se odvija tj da bi sadržaj mogao da se asimiluje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B6412C-A195-AB42-AEEB-DA631A92C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478024"/>
            <a:ext cx="5187696" cy="3694176"/>
          </a:xfrm>
        </p:spPr>
        <p:txBody>
          <a:bodyPr>
            <a:normAutofit fontScale="85000" lnSpcReduction="20000"/>
          </a:bodyPr>
          <a:lstStyle/>
          <a:p>
            <a:r>
              <a:rPr lang="en-RS" dirty="0"/>
              <a:t>VGT</a:t>
            </a:r>
          </a:p>
          <a:p>
            <a:r>
              <a:rPr lang="en-RS" dirty="0"/>
              <a:t>Razvoj sistema VMF 	funkcija= menja se odnos među funkcijama</a:t>
            </a:r>
          </a:p>
          <a:p>
            <a:r>
              <a:rPr lang="en-RS" dirty="0"/>
              <a:t>Učenje u saradnji u ZNR; učenje = obučavanje, podražavanje</a:t>
            </a:r>
          </a:p>
          <a:p>
            <a:r>
              <a:rPr lang="en-US" dirty="0"/>
              <a:t>U</a:t>
            </a:r>
            <a:r>
              <a:rPr lang="en-RS" dirty="0"/>
              <a:t>čenjem delujemo na funkcije koje su tek počele da se razvijaju</a:t>
            </a:r>
          </a:p>
          <a:p>
            <a:r>
              <a:rPr lang="en-RS" dirty="0"/>
              <a:t>neće svi oblici učenja dovesti do razvoja!!!</a:t>
            </a:r>
          </a:p>
        </p:txBody>
      </p:sp>
    </p:spTree>
    <p:extLst>
      <p:ext uri="{BB962C8B-B14F-4D97-AF65-F5344CB8AC3E}">
        <p14:creationId xmlns:p14="http://schemas.microsoft.com/office/powerpoint/2010/main" val="310240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1926E-54EA-3C46-99DA-B36F90941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RS">
                <a:solidFill>
                  <a:schemeClr val="tx2"/>
                </a:solidFill>
                <a:latin typeface="Arial" panose="020B0604020202020204" pitchFamily="34" charset="0"/>
              </a:rPr>
              <a:t>4 paradigme </a:t>
            </a:r>
            <a:endParaRPr lang="e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57E2B-D29F-C540-AC47-4FA12734C90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r>
              <a:rPr lang="en-US" altLang="en-RS" dirty="0" err="1">
                <a:latin typeface="Arial" panose="020B0604020202020204" pitchFamily="34" charset="0"/>
              </a:rPr>
              <a:t>Učenje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dirty="0" err="1">
                <a:latin typeface="Arial" panose="020B0604020202020204" pitchFamily="34" charset="0"/>
              </a:rPr>
              <a:t>i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dirty="0" err="1">
                <a:latin typeface="Arial" panose="020B0604020202020204" pitchFamily="34" charset="0"/>
              </a:rPr>
              <a:t>razvoj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dirty="0" err="1">
                <a:latin typeface="Arial" panose="020B0604020202020204" pitchFamily="34" charset="0"/>
              </a:rPr>
              <a:t>kao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dirty="0" err="1">
                <a:latin typeface="Arial" panose="020B0604020202020204" pitchFamily="34" charset="0"/>
              </a:rPr>
              <a:t>nezavisni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dirty="0" err="1">
                <a:latin typeface="Arial" panose="020B0604020202020204" pitchFamily="34" charset="0"/>
              </a:rPr>
              <a:t>procesi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sz="1600" dirty="0">
                <a:latin typeface="Arial" panose="020B0604020202020204" pitchFamily="34" charset="0"/>
              </a:rPr>
              <a:t>(</a:t>
            </a:r>
            <a:r>
              <a:rPr lang="en-US" altLang="en-RS" sz="1600" dirty="0" err="1">
                <a:latin typeface="Arial" panose="020B0604020202020204" pitchFamily="34" charset="0"/>
              </a:rPr>
              <a:t>maturacionisti</a:t>
            </a:r>
            <a:r>
              <a:rPr lang="en-US" altLang="en-RS" sz="1600" dirty="0">
                <a:latin typeface="Arial" panose="020B0604020202020204" pitchFamily="34" charset="0"/>
              </a:rPr>
              <a:t>)</a:t>
            </a:r>
          </a:p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endParaRPr lang="en-US" altLang="en-RS" sz="1600" dirty="0"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r>
              <a:rPr lang="en-US" altLang="en-RS" dirty="0" err="1">
                <a:latin typeface="Arial" panose="020B0604020202020204" pitchFamily="34" charset="0"/>
              </a:rPr>
              <a:t>Učenje</a:t>
            </a:r>
            <a:r>
              <a:rPr lang="en-US" altLang="en-RS" dirty="0">
                <a:latin typeface="Arial" panose="020B0604020202020204" pitchFamily="34" charset="0"/>
              </a:rPr>
              <a:t> = </a:t>
            </a:r>
            <a:r>
              <a:rPr lang="en-US" altLang="en-RS" dirty="0" err="1">
                <a:latin typeface="Arial" panose="020B0604020202020204" pitchFamily="34" charset="0"/>
              </a:rPr>
              <a:t>razvoj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sz="1600" dirty="0">
                <a:latin typeface="Arial" panose="020B0604020202020204" pitchFamily="34" charset="0"/>
              </a:rPr>
              <a:t>(</a:t>
            </a:r>
            <a:r>
              <a:rPr lang="en-US" altLang="en-RS" sz="1600" dirty="0" err="1">
                <a:latin typeface="Arial" panose="020B0604020202020204" pitchFamily="34" charset="0"/>
              </a:rPr>
              <a:t>bihejvioristi</a:t>
            </a:r>
            <a:r>
              <a:rPr lang="en-US" altLang="en-RS" sz="1600" dirty="0">
                <a:latin typeface="Arial" panose="020B0604020202020204" pitchFamily="34" charset="0"/>
              </a:rPr>
              <a:t>, t. </a:t>
            </a:r>
            <a:r>
              <a:rPr lang="en-US" altLang="en-RS" sz="1600" dirty="0" err="1">
                <a:latin typeface="Arial" panose="020B0604020202020204" pitchFamily="34" charset="0"/>
              </a:rPr>
              <a:t>socijalnog</a:t>
            </a:r>
            <a:r>
              <a:rPr lang="en-US" altLang="en-RS" sz="1600" dirty="0">
                <a:latin typeface="Arial" panose="020B0604020202020204" pitchFamily="34" charset="0"/>
              </a:rPr>
              <a:t> </a:t>
            </a:r>
            <a:r>
              <a:rPr lang="en-US" altLang="en-RS" sz="1600" dirty="0" err="1">
                <a:latin typeface="Arial" panose="020B0604020202020204" pitchFamily="34" charset="0"/>
              </a:rPr>
              <a:t>učenja</a:t>
            </a:r>
            <a:r>
              <a:rPr lang="en-US" altLang="en-RS" sz="1600" dirty="0">
                <a:latin typeface="Arial" panose="020B0604020202020204" pitchFamily="34" charset="0"/>
              </a:rPr>
              <a:t>)</a:t>
            </a:r>
            <a:endParaRPr lang="en-US" altLang="en-RS" sz="1600" dirty="0"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endParaRPr lang="en-US" altLang="en-RS" dirty="0">
              <a:latin typeface="Arial" panose="020B0604020202020204" pitchFamily="34" charset="0"/>
            </a:endParaRPr>
          </a:p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r>
              <a:rPr lang="en-US" altLang="en-RS" dirty="0" err="1">
                <a:latin typeface="Arial" panose="020B0604020202020204" pitchFamily="34" charset="0"/>
              </a:rPr>
              <a:t>Razvoj</a:t>
            </a:r>
            <a:r>
              <a:rPr lang="en-US" altLang="en-RS" dirty="0">
                <a:latin typeface="Arial" panose="020B0604020202020204" pitchFamily="34" charset="0"/>
              </a:rPr>
              <a:t>                  </a:t>
            </a:r>
            <a:r>
              <a:rPr lang="en-US" altLang="en-RS" dirty="0" err="1">
                <a:latin typeface="Arial" panose="020B0604020202020204" pitchFamily="34" charset="0"/>
              </a:rPr>
              <a:t>učenje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sz="1600" dirty="0">
                <a:latin typeface="Arial" panose="020B0604020202020204" pitchFamily="34" charset="0"/>
              </a:rPr>
              <a:t>(</a:t>
            </a:r>
            <a:r>
              <a:rPr lang="en-US" altLang="en-RS" sz="1600" dirty="0" err="1">
                <a:latin typeface="Arial" panose="020B0604020202020204" pitchFamily="34" charset="0"/>
              </a:rPr>
              <a:t>Pijaže</a:t>
            </a:r>
            <a:r>
              <a:rPr lang="en-US" altLang="en-RS" sz="1600" dirty="0">
                <a:latin typeface="Arial" panose="020B0604020202020204" pitchFamily="34" charset="0"/>
              </a:rPr>
              <a:t>)</a:t>
            </a:r>
            <a:endParaRPr lang="en-US" altLang="en-RS" sz="1600" dirty="0">
              <a:latin typeface="Arial" panose="020B0604020202020204" pitchFamily="34" charset="0"/>
              <a:ea typeface="ヒラギノ明朝 ProN W3" panose="02020300000000000000" pitchFamily="18" charset="-128"/>
            </a:endParaRPr>
          </a:p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endParaRPr lang="en-US" altLang="en-RS" dirty="0">
              <a:latin typeface="Arial" panose="020B0604020202020204" pitchFamily="34" charset="0"/>
            </a:endParaRPr>
          </a:p>
          <a:p>
            <a:pPr marL="285740" indent="-28574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Pct val="77000"/>
              <a:buBlip>
                <a:blip r:embed="rId2"/>
              </a:buBlip>
            </a:pPr>
            <a:r>
              <a:rPr lang="en-US" altLang="en-RS" dirty="0" err="1">
                <a:latin typeface="Arial" panose="020B0604020202020204" pitchFamily="34" charset="0"/>
              </a:rPr>
              <a:t>Razvoj</a:t>
            </a:r>
            <a:r>
              <a:rPr lang="en-US" altLang="en-RS" dirty="0">
                <a:latin typeface="Arial" panose="020B0604020202020204" pitchFamily="34" charset="0"/>
              </a:rPr>
              <a:t>                  </a:t>
            </a:r>
            <a:r>
              <a:rPr lang="en-US" altLang="en-RS" dirty="0" err="1">
                <a:latin typeface="Arial" panose="020B0604020202020204" pitchFamily="34" charset="0"/>
              </a:rPr>
              <a:t>učenje</a:t>
            </a:r>
            <a:r>
              <a:rPr lang="en-US" altLang="en-RS" dirty="0">
                <a:latin typeface="Arial" panose="020B0604020202020204" pitchFamily="34" charset="0"/>
              </a:rPr>
              <a:t> </a:t>
            </a:r>
            <a:r>
              <a:rPr lang="en-US" altLang="en-RS" sz="1600" dirty="0">
                <a:latin typeface="Arial" panose="020B0604020202020204" pitchFamily="34" charset="0"/>
              </a:rPr>
              <a:t>(</a:t>
            </a:r>
            <a:r>
              <a:rPr lang="en-US" altLang="en-RS" sz="1600" dirty="0" err="1">
                <a:latin typeface="Arial" panose="020B0604020202020204" pitchFamily="34" charset="0"/>
              </a:rPr>
              <a:t>Vigotski</a:t>
            </a:r>
            <a:r>
              <a:rPr lang="en-US" altLang="en-RS" sz="1600" dirty="0">
                <a:latin typeface="Arial" panose="020B0604020202020204" pitchFamily="34" charset="0"/>
              </a:rPr>
              <a:t>)</a:t>
            </a:r>
            <a:endParaRPr lang="en-RS" dirty="0"/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97E373B2-957B-C346-9D64-73BF7F5DBADA}"/>
              </a:ext>
            </a:extLst>
          </p:cNvPr>
          <p:cNvSpPr>
            <a:spLocks/>
          </p:cNvSpPr>
          <p:nvPr/>
        </p:nvSpPr>
        <p:spPr bwMode="auto">
          <a:xfrm>
            <a:off x="2764155" y="4243025"/>
            <a:ext cx="892969" cy="508992"/>
          </a:xfrm>
          <a:prstGeom prst="rightArrow">
            <a:avLst>
              <a:gd name="adj1" fmla="val 22815"/>
              <a:gd name="adj2" fmla="val 6140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RS" sz="1266"/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35A52C58-17A9-0C45-83EB-5A1202AFA14D}"/>
              </a:ext>
            </a:extLst>
          </p:cNvPr>
          <p:cNvSpPr>
            <a:spLocks/>
          </p:cNvSpPr>
          <p:nvPr/>
        </p:nvSpPr>
        <p:spPr bwMode="auto">
          <a:xfrm>
            <a:off x="2764155" y="5344715"/>
            <a:ext cx="1107281" cy="446484"/>
          </a:xfrm>
          <a:prstGeom prst="leftRightArrow">
            <a:avLst>
              <a:gd name="adj1" fmla="val 32000"/>
              <a:gd name="adj2" fmla="val 87994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en-RS" sz="1266"/>
          </a:p>
        </p:txBody>
      </p:sp>
    </p:spTree>
    <p:extLst>
      <p:ext uri="{BB962C8B-B14F-4D97-AF65-F5344CB8AC3E}">
        <p14:creationId xmlns:p14="http://schemas.microsoft.com/office/powerpoint/2010/main" val="3932679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62FE3-9045-FD45-B52D-2CEAED6A8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Učenje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465CB-A45B-F645-9250-426B97FE689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</a:t>
            </a:r>
            <a:r>
              <a:rPr lang="en-RS" dirty="0"/>
              <a:t>enzitivizacija i habituacija</a:t>
            </a:r>
          </a:p>
          <a:p>
            <a:r>
              <a:rPr lang="en-US" dirty="0"/>
              <a:t>R</a:t>
            </a:r>
            <a:r>
              <a:rPr lang="en-RS" dirty="0"/>
              <a:t>azni oblici uslovljavanja</a:t>
            </a:r>
          </a:p>
          <a:p>
            <a:r>
              <a:rPr lang="en-US" dirty="0"/>
              <a:t>U</a:t>
            </a:r>
            <a:r>
              <a:rPr lang="en-RS" dirty="0"/>
              <a:t>čenje po modelu</a:t>
            </a:r>
          </a:p>
          <a:p>
            <a:r>
              <a:rPr lang="en-RS" dirty="0"/>
              <a:t>….</a:t>
            </a:r>
          </a:p>
          <a:p>
            <a:r>
              <a:rPr lang="en-US" dirty="0"/>
              <a:t>U</a:t>
            </a:r>
            <a:r>
              <a:rPr lang="en-RS" dirty="0"/>
              <a:t>čenje kao ciljana, sistematska, namerna aktivnost koja se odvija u saradnji sa kompetentnijom osobom i kulturnim prozivodima</a:t>
            </a:r>
          </a:p>
        </p:txBody>
      </p:sp>
    </p:spTree>
    <p:extLst>
      <p:ext uri="{BB962C8B-B14F-4D97-AF65-F5344CB8AC3E}">
        <p14:creationId xmlns:p14="http://schemas.microsoft.com/office/powerpoint/2010/main" val="4079381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0E6F36-7AA4-F847-B329-F50A59FFC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85800"/>
            <a:ext cx="10506456" cy="1157005"/>
          </a:xfrm>
        </p:spPr>
        <p:txBody>
          <a:bodyPr anchor="b">
            <a:normAutofit/>
          </a:bodyPr>
          <a:lstStyle/>
          <a:p>
            <a:r>
              <a:rPr lang="en-RS" sz="4800"/>
              <a:t>Razvoj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A8BEDF-961F-4C06-A818-F3D57E8853A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75432639"/>
              </p:ext>
            </p:extLst>
          </p:nvPr>
        </p:nvGraphicFramePr>
        <p:xfrm>
          <a:off x="838200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564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B5416EBC-B41E-4F8A-BE9F-07301B682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AFF79527-C7F1-4E06-8126-A8E8C5FEB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C05E4-802E-6A4F-B0E9-A73CF951A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19072"/>
            <a:ext cx="3103427" cy="3520440"/>
          </a:xfrm>
        </p:spPr>
        <p:txBody>
          <a:bodyPr anchor="t">
            <a:normAutofit/>
          </a:bodyPr>
          <a:lstStyle/>
          <a:p>
            <a:r>
              <a:rPr lang="en-US" altLang="en-RS" sz="3600">
                <a:latin typeface="Arial" panose="020B0604020202020204" pitchFamily="34" charset="0"/>
                <a:cs typeface="Apple Chancery" panose="03020702040506060504" pitchFamily="66" charset="-79"/>
              </a:rPr>
              <a:t>Pijaže: faktori razvoja</a:t>
            </a:r>
            <a:endParaRPr lang="en-RS" sz="3600"/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55986208-8A53-4E92-9197-6B57BCCB2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F51E7DEB-B51E-4A7B-BFFE-E218B5E623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5613055"/>
              </p:ext>
            </p:extLst>
          </p:nvPr>
        </p:nvGraphicFramePr>
        <p:xfrm>
          <a:off x="4727448" y="640080"/>
          <a:ext cx="6967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2798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DF2F4-D9C1-A141-BFD0-D1D1BFD44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Faktori razoja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C2CCD-D191-2745-8305-8C8B941C5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2091690"/>
            <a:ext cx="11544300" cy="421767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</a:t>
            </a:r>
            <a:r>
              <a:rPr lang="en-RS" dirty="0"/>
              <a:t>azrevanje – nužno ali ne dovoljno</a:t>
            </a:r>
          </a:p>
          <a:p>
            <a:r>
              <a:rPr lang="en-US" dirty="0"/>
              <a:t>F</a:t>
            </a:r>
            <a:r>
              <a:rPr lang="en-RS" dirty="0"/>
              <a:t>izičko iskustvo – saznanje o objektu, ne vodi razvoju</a:t>
            </a:r>
          </a:p>
          <a:p>
            <a:r>
              <a:rPr lang="en-RS" dirty="0">
                <a:solidFill>
                  <a:srgbClr val="0070C0"/>
                </a:solidFill>
              </a:rPr>
              <a:t>Logičko-matematičko iskustvo: saznanje se izvodi ne iz objekata, već iz aktivnosti koja se izvodi nad objektima!</a:t>
            </a:r>
            <a:r>
              <a:rPr lang="en-RS" dirty="0"/>
              <a:t> PR: redosled i broj kamenčića nisu svojstvo samih kamenčića nego rezultat </a:t>
            </a:r>
            <a:r>
              <a:rPr lang="en-RS" b="1" u="sng" dirty="0"/>
              <a:t>aktivnosti</a:t>
            </a:r>
            <a:r>
              <a:rPr lang="en-RS" u="sng" dirty="0"/>
              <a:t> </a:t>
            </a:r>
            <a:r>
              <a:rPr lang="en-RS" dirty="0"/>
              <a:t>ređanja i prebrojavanja</a:t>
            </a:r>
          </a:p>
          <a:p>
            <a:r>
              <a:rPr lang="en-RS" dirty="0"/>
              <a:t>Socijalni faktori (govor) – neophodna je struktura da bi dete moglo da asimiluje znanje koje potiče od soc faktora</a:t>
            </a:r>
          </a:p>
          <a:p>
            <a:r>
              <a:rPr lang="en-US" dirty="0">
                <a:solidFill>
                  <a:srgbClr val="0070C0"/>
                </a:solidFill>
              </a:rPr>
              <a:t>U</a:t>
            </a:r>
            <a:r>
              <a:rPr lang="en-RS" dirty="0">
                <a:solidFill>
                  <a:srgbClr val="0070C0"/>
                </a:solidFill>
              </a:rPr>
              <a:t>ravnotežavanje ili autoregulacija – postizanje i održavanje ravnoteže kognitivnog sistema (adaptacija) = mehanizam razvoja!</a:t>
            </a:r>
          </a:p>
          <a:p>
            <a:pPr marL="0" indent="0">
              <a:buNone/>
            </a:pPr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255071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34F8-EEA2-AD41-A78B-6815885A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Exp. Smedslunda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FCFDD-C7A0-F74D-A226-AF91D65FD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K</a:t>
            </a:r>
            <a:r>
              <a:rPr lang="en-RS" dirty="0"/>
              <a:t>onzervacija težine + tranzitivnost</a:t>
            </a:r>
          </a:p>
          <a:p>
            <a:r>
              <a:rPr lang="en-US" dirty="0"/>
              <a:t>Z</a:t>
            </a:r>
            <a:r>
              <a:rPr lang="en-RS" dirty="0"/>
              <a:t>adaci učenja – promenom oblika ne menja se težina</a:t>
            </a:r>
          </a:p>
          <a:p>
            <a:pPr lvl="1"/>
            <a:r>
              <a:rPr lang="en-US" dirty="0"/>
              <a:t>p</a:t>
            </a:r>
            <a:r>
              <a:rPr lang="en-RS" dirty="0"/>
              <a:t>otkrepljeno empirijskom proverom težine na vagi</a:t>
            </a:r>
          </a:p>
          <a:p>
            <a:r>
              <a:rPr lang="en-RS" dirty="0"/>
              <a:t>Deca naučila “konzervaciju” težine – </a:t>
            </a:r>
          </a:p>
          <a:p>
            <a:pPr lvl="1"/>
            <a:r>
              <a:rPr lang="en-RS" dirty="0"/>
              <a:t>fizičko iskustvo – naučili su nešto o objektima</a:t>
            </a:r>
          </a:p>
          <a:p>
            <a:pPr lvl="1"/>
            <a:r>
              <a:rPr lang="en-US" dirty="0"/>
              <a:t>t</a:t>
            </a:r>
            <a:r>
              <a:rPr lang="en-RS" dirty="0"/>
              <a:t>o shvatanje </a:t>
            </a:r>
            <a:r>
              <a:rPr lang="en-RS" i="1" dirty="0"/>
              <a:t>ne počiva </a:t>
            </a:r>
            <a:r>
              <a:rPr lang="en-RS" dirty="0"/>
              <a:t>na operacionalnoj log.-mat. strukturi</a:t>
            </a:r>
          </a:p>
          <a:p>
            <a:r>
              <a:rPr lang="en-RS" i="1" dirty="0">
                <a:solidFill>
                  <a:srgbClr val="0070C0"/>
                </a:solidFill>
              </a:rPr>
              <a:t>Nisu naučila tranzitivnost težine</a:t>
            </a:r>
            <a:r>
              <a:rPr lang="en-RS" dirty="0">
                <a:solidFill>
                  <a:srgbClr val="0070C0"/>
                </a:solidFill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98874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3CBD22-105C-F744-983F-69723AB41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9" y="507160"/>
            <a:ext cx="2993571" cy="5438730"/>
          </a:xfrm>
        </p:spPr>
        <p:txBody>
          <a:bodyPr>
            <a:normAutofit/>
          </a:bodyPr>
          <a:lstStyle/>
          <a:p>
            <a:r>
              <a:rPr lang="en-US" altLang="en-RS" sz="3200">
                <a:latin typeface="Arial" panose="020B0604020202020204" pitchFamily="34" charset="0"/>
                <a:cs typeface="Apple Chancery" panose="03020702040506060504" pitchFamily="66" charset="-79"/>
              </a:rPr>
              <a:t>Odnos učenja i razvoja?</a:t>
            </a:r>
            <a:endParaRPr lang="en-RS" sz="32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874481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D82F8213-EFE5-40C8-B966-31407239A4A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29627292"/>
              </p:ext>
            </p:extLst>
          </p:nvPr>
        </p:nvGraphicFramePr>
        <p:xfrm>
          <a:off x="4526280" y="512064"/>
          <a:ext cx="6830568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8208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>
            <a:extLst>
              <a:ext uri="{FF2B5EF4-FFF2-40B4-BE49-F238E27FC236}">
                <a16:creationId xmlns:a16="http://schemas.microsoft.com/office/drawing/2014/main" id="{8B878143-8A60-5743-90C1-883C64E793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4" y="635064"/>
            <a:ext cx="9272589" cy="52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987136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_2SEEDS">
      <a:dk1>
        <a:srgbClr val="000000"/>
      </a:dk1>
      <a:lt1>
        <a:srgbClr val="FFFFFF"/>
      </a:lt1>
      <a:dk2>
        <a:srgbClr val="243941"/>
      </a:dk2>
      <a:lt2>
        <a:srgbClr val="E2E6E8"/>
      </a:lt2>
      <a:accent1>
        <a:srgbClr val="BA967F"/>
      </a:accent1>
      <a:accent2>
        <a:srgbClr val="C69697"/>
      </a:accent2>
      <a:accent3>
        <a:srgbClr val="A9A180"/>
      </a:accent3>
      <a:accent4>
        <a:srgbClr val="76ACA5"/>
      </a:accent4>
      <a:accent5>
        <a:srgbClr val="7DA8B9"/>
      </a:accent5>
      <a:accent6>
        <a:srgbClr val="7F91BA"/>
      </a:accent6>
      <a:hlink>
        <a:srgbClr val="5987A5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650</Words>
  <Application>Microsoft Macintosh PowerPoint</Application>
  <PresentationFormat>Widescreen</PresentationFormat>
  <Paragraphs>85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Avenir Next LT Pro</vt:lpstr>
      <vt:lpstr>Calibri</vt:lpstr>
      <vt:lpstr>AccentBoxVTI</vt:lpstr>
      <vt:lpstr>Učenje i razvoj</vt:lpstr>
      <vt:lpstr>4 paradigme </vt:lpstr>
      <vt:lpstr>Učenje</vt:lpstr>
      <vt:lpstr>Razvoj</vt:lpstr>
      <vt:lpstr>Pijaže: faktori razvoja</vt:lpstr>
      <vt:lpstr>Faktori razoja</vt:lpstr>
      <vt:lpstr>Exp. Smedslunda</vt:lpstr>
      <vt:lpstr>Odnos učenja i razvoja?</vt:lpstr>
      <vt:lpstr>PowerPoint Presentation</vt:lpstr>
      <vt:lpstr>PowerPoint Presentation</vt:lpstr>
      <vt:lpstr>Učenje            razvoj ? </vt:lpstr>
      <vt:lpstr>Odnos učenja i razvoja?</vt:lpstr>
      <vt:lpstr>VGT:   učenje kao formativni faktor, samo ako su zadovoljeni sledeći uslovi:  </vt:lpstr>
      <vt:lpstr>zona narednog razvoja</vt:lpstr>
      <vt:lpstr>PowerPoint Presentation</vt:lpstr>
      <vt:lpstr>Istraživanje: pisani govor</vt:lpstr>
      <vt:lpstr>Mogu li se upoređivati PGT i VGT?</vt:lpstr>
      <vt:lpstr>Govore o različitim stvarima!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Učenje i razvoj</dc:title>
  <dc:creator>Ksenija Krstic</dc:creator>
  <cp:lastModifiedBy>Ksenija Krstic</cp:lastModifiedBy>
  <cp:revision>4</cp:revision>
  <dcterms:created xsi:type="dcterms:W3CDTF">2020-04-24T15:32:49Z</dcterms:created>
  <dcterms:modified xsi:type="dcterms:W3CDTF">2020-04-24T17:52:06Z</dcterms:modified>
</cp:coreProperties>
</file>