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6"/>
  </p:handoutMasterIdLst>
  <p:sldIdLst>
    <p:sldId id="256" r:id="rId2"/>
    <p:sldId id="257" r:id="rId3"/>
    <p:sldId id="258" r:id="rId4"/>
    <p:sldId id="260" r:id="rId5"/>
    <p:sldId id="294" r:id="rId6"/>
    <p:sldId id="264" r:id="rId7"/>
    <p:sldId id="265" r:id="rId8"/>
    <p:sldId id="369" r:id="rId9"/>
    <p:sldId id="267" r:id="rId10"/>
    <p:sldId id="272" r:id="rId11"/>
    <p:sldId id="354" r:id="rId12"/>
    <p:sldId id="270" r:id="rId13"/>
    <p:sldId id="276" r:id="rId14"/>
    <p:sldId id="277" r:id="rId15"/>
    <p:sldId id="372" r:id="rId16"/>
    <p:sldId id="375" r:id="rId17"/>
    <p:sldId id="355" r:id="rId18"/>
    <p:sldId id="357" r:id="rId19"/>
    <p:sldId id="261" r:id="rId20"/>
    <p:sldId id="288" r:id="rId21"/>
    <p:sldId id="289" r:id="rId22"/>
    <p:sldId id="287" r:id="rId23"/>
    <p:sldId id="297" r:id="rId24"/>
    <p:sldId id="295" r:id="rId25"/>
    <p:sldId id="292" r:id="rId26"/>
    <p:sldId id="305" r:id="rId27"/>
    <p:sldId id="306" r:id="rId28"/>
    <p:sldId id="371" r:id="rId29"/>
    <p:sldId id="301" r:id="rId30"/>
    <p:sldId id="303" r:id="rId31"/>
    <p:sldId id="304" r:id="rId32"/>
    <p:sldId id="307" r:id="rId33"/>
    <p:sldId id="308" r:id="rId34"/>
    <p:sldId id="379" r:id="rId35"/>
    <p:sldId id="378" r:id="rId36"/>
    <p:sldId id="380" r:id="rId37"/>
    <p:sldId id="309" r:id="rId38"/>
    <p:sldId id="299" r:id="rId39"/>
    <p:sldId id="310" r:id="rId40"/>
    <p:sldId id="312" r:id="rId41"/>
    <p:sldId id="317" r:id="rId42"/>
    <p:sldId id="322" r:id="rId43"/>
    <p:sldId id="324" r:id="rId44"/>
    <p:sldId id="323" r:id="rId45"/>
    <p:sldId id="334" r:id="rId46"/>
    <p:sldId id="327" r:id="rId47"/>
    <p:sldId id="328" r:id="rId48"/>
    <p:sldId id="330" r:id="rId49"/>
    <p:sldId id="331" r:id="rId50"/>
    <p:sldId id="358" r:id="rId51"/>
    <p:sldId id="361" r:id="rId52"/>
    <p:sldId id="313" r:id="rId53"/>
    <p:sldId id="311" r:id="rId54"/>
    <p:sldId id="335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231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710" y="-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366B5A-DDAE-4D55-9056-58F16D3CE09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99EC2A-B2C4-4E6F-B55D-FCDDD010C0F0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Latn-RS" sz="2800" smtClean="0"/>
            <a:t>Da bi bilo opravdano njihovo korišćenje za razumevanje problema i osmišljavanje akcija</a:t>
          </a:r>
          <a:endParaRPr lang="en-US" sz="2800" smtClean="0"/>
        </a:p>
      </dgm:t>
    </dgm:pt>
    <dgm:pt modelId="{1151EC17-0476-474F-B2A7-349F1D69FEDF}" type="parTrans" cxnId="{0794F7DE-33FA-4CF2-879C-6F5DD6C07C08}">
      <dgm:prSet/>
      <dgm:spPr/>
      <dgm:t>
        <a:bodyPr/>
        <a:lstStyle/>
        <a:p>
          <a:endParaRPr lang="en-US" sz="2800"/>
        </a:p>
      </dgm:t>
    </dgm:pt>
    <dgm:pt modelId="{41DCC12C-0D77-44E9-8C8D-2F672FF48E5B}" type="sibTrans" cxnId="{0794F7DE-33FA-4CF2-879C-6F5DD6C07C08}">
      <dgm:prSet custT="1"/>
      <dgm:spPr/>
      <dgm:t>
        <a:bodyPr/>
        <a:lstStyle/>
        <a:p>
          <a:endParaRPr lang="en-US" sz="2800"/>
        </a:p>
      </dgm:t>
    </dgm:pt>
    <dgm:pt modelId="{6D256D8A-C40C-4402-9BD2-66417748A19B}">
      <dgm:prSet phldrT="[Text]" custT="1"/>
      <dgm:spPr/>
      <dgm:t>
        <a:bodyPr/>
        <a:lstStyle/>
        <a:p>
          <a:r>
            <a:rPr lang="sr-Latn-RS" sz="2800" smtClean="0"/>
            <a:t>Trebalo bi obezbediti valjana i pouzdana saznanja</a:t>
          </a:r>
          <a:endParaRPr lang="en-US" sz="2800"/>
        </a:p>
      </dgm:t>
    </dgm:pt>
    <dgm:pt modelId="{CFF33115-69F1-4A33-9DFE-F41DB2C77265}" type="parTrans" cxnId="{FA229069-AE4D-4CAE-8F3B-6321307FA952}">
      <dgm:prSet/>
      <dgm:spPr/>
      <dgm:t>
        <a:bodyPr/>
        <a:lstStyle/>
        <a:p>
          <a:endParaRPr lang="en-US" sz="2800"/>
        </a:p>
      </dgm:t>
    </dgm:pt>
    <dgm:pt modelId="{11D23F0C-8058-4BED-A16C-2DB37BB9D0D6}" type="sibTrans" cxnId="{FA229069-AE4D-4CAE-8F3B-6321307FA952}">
      <dgm:prSet custT="1"/>
      <dgm:spPr/>
      <dgm:t>
        <a:bodyPr/>
        <a:lstStyle/>
        <a:p>
          <a:endParaRPr lang="en-US" sz="2800"/>
        </a:p>
      </dgm:t>
    </dgm:pt>
    <dgm:pt modelId="{0D5545B0-0615-400C-816A-88FC92D2327F}">
      <dgm:prSet/>
      <dgm:spPr/>
      <dgm:t>
        <a:bodyPr/>
        <a:lstStyle/>
        <a:p>
          <a:r>
            <a:rPr lang="sr-Latn-RS" smtClean="0"/>
            <a:t>Zato bi trebalo poštovati osnovna pravila koja se odnose na naučna istraživanja </a:t>
          </a:r>
          <a:endParaRPr lang="en-US"/>
        </a:p>
      </dgm:t>
    </dgm:pt>
    <dgm:pt modelId="{3A8A95FD-2E2A-44C3-96F6-F2EC41E4646B}" type="parTrans" cxnId="{5AE646D0-1A01-40F9-B15B-68A0562C28A6}">
      <dgm:prSet/>
      <dgm:spPr/>
      <dgm:t>
        <a:bodyPr/>
        <a:lstStyle/>
        <a:p>
          <a:endParaRPr lang="en-US"/>
        </a:p>
      </dgm:t>
    </dgm:pt>
    <dgm:pt modelId="{73D1D906-EE98-4552-95B8-A85F32908A1F}" type="sibTrans" cxnId="{5AE646D0-1A01-40F9-B15B-68A0562C28A6}">
      <dgm:prSet/>
      <dgm:spPr/>
      <dgm:t>
        <a:bodyPr/>
        <a:lstStyle/>
        <a:p>
          <a:endParaRPr lang="en-US"/>
        </a:p>
      </dgm:t>
    </dgm:pt>
    <dgm:pt modelId="{5518DFBB-9B74-4B75-8444-4031B6B7A0DF}" type="pres">
      <dgm:prSet presAssocID="{E6366B5A-DDAE-4D55-9056-58F16D3CE09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92633E-704C-4B5A-BD44-71FC6D3709D9}" type="pres">
      <dgm:prSet presAssocID="{E6366B5A-DDAE-4D55-9056-58F16D3CE093}" presName="dummyMaxCanvas" presStyleCnt="0">
        <dgm:presLayoutVars/>
      </dgm:prSet>
      <dgm:spPr/>
    </dgm:pt>
    <dgm:pt modelId="{0C7435C5-F233-4D22-9C96-AAB8B56330C4}" type="pres">
      <dgm:prSet presAssocID="{E6366B5A-DDAE-4D55-9056-58F16D3CE093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E34F40-7486-45F4-87A5-0AF2C4714FD3}" type="pres">
      <dgm:prSet presAssocID="{E6366B5A-DDAE-4D55-9056-58F16D3CE093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036398-56A5-4EE1-971E-870E4C847925}" type="pres">
      <dgm:prSet presAssocID="{E6366B5A-DDAE-4D55-9056-58F16D3CE093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E4BFD6-A3C7-429A-80CF-6B358D2C1834}" type="pres">
      <dgm:prSet presAssocID="{E6366B5A-DDAE-4D55-9056-58F16D3CE093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C94EF0-76DE-4B86-BFB2-25C77969E6BA}" type="pres">
      <dgm:prSet presAssocID="{E6366B5A-DDAE-4D55-9056-58F16D3CE093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2F14C8-18AC-486A-9074-A871D5B80F30}" type="pres">
      <dgm:prSet presAssocID="{E6366B5A-DDAE-4D55-9056-58F16D3CE093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E24A28-9CC3-4121-800C-9487C86CF021}" type="pres">
      <dgm:prSet presAssocID="{E6366B5A-DDAE-4D55-9056-58F16D3CE093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BDFB39-10A5-4D99-9BAB-F146582574F6}" type="pres">
      <dgm:prSet presAssocID="{E6366B5A-DDAE-4D55-9056-58F16D3CE093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94F7DE-33FA-4CF2-879C-6F5DD6C07C08}" srcId="{E6366B5A-DDAE-4D55-9056-58F16D3CE093}" destId="{FE99EC2A-B2C4-4E6F-B55D-FCDDD010C0F0}" srcOrd="0" destOrd="0" parTransId="{1151EC17-0476-474F-B2A7-349F1D69FEDF}" sibTransId="{41DCC12C-0D77-44E9-8C8D-2F672FF48E5B}"/>
    <dgm:cxn modelId="{E85DFC37-70F9-4D8D-8332-BA4146F2128A}" type="presOf" srcId="{FE99EC2A-B2C4-4E6F-B55D-FCDDD010C0F0}" destId="{CE2F14C8-18AC-486A-9074-A871D5B80F30}" srcOrd="1" destOrd="0" presId="urn:microsoft.com/office/officeart/2005/8/layout/vProcess5"/>
    <dgm:cxn modelId="{FA229069-AE4D-4CAE-8F3B-6321307FA952}" srcId="{E6366B5A-DDAE-4D55-9056-58F16D3CE093}" destId="{6D256D8A-C40C-4402-9BD2-66417748A19B}" srcOrd="1" destOrd="0" parTransId="{CFF33115-69F1-4A33-9DFE-F41DB2C77265}" sibTransId="{11D23F0C-8058-4BED-A16C-2DB37BB9D0D6}"/>
    <dgm:cxn modelId="{6F59022C-AE72-45DF-8C62-22A21AD92973}" type="presOf" srcId="{FE99EC2A-B2C4-4E6F-B55D-FCDDD010C0F0}" destId="{0C7435C5-F233-4D22-9C96-AAB8B56330C4}" srcOrd="0" destOrd="0" presId="urn:microsoft.com/office/officeart/2005/8/layout/vProcess5"/>
    <dgm:cxn modelId="{6F91AEB4-9559-4307-B7F0-227E3496928A}" type="presOf" srcId="{0D5545B0-0615-400C-816A-88FC92D2327F}" destId="{1FBDFB39-10A5-4D99-9BAB-F146582574F6}" srcOrd="1" destOrd="0" presId="urn:microsoft.com/office/officeart/2005/8/layout/vProcess5"/>
    <dgm:cxn modelId="{58162A60-4E51-416C-A54D-AC832AAA3E44}" type="presOf" srcId="{6D256D8A-C40C-4402-9BD2-66417748A19B}" destId="{24E24A28-9CC3-4121-800C-9487C86CF021}" srcOrd="1" destOrd="0" presId="urn:microsoft.com/office/officeart/2005/8/layout/vProcess5"/>
    <dgm:cxn modelId="{E2133DB6-C417-4BE0-AB3B-ACCE51DC2C7F}" type="presOf" srcId="{0D5545B0-0615-400C-816A-88FC92D2327F}" destId="{8B036398-56A5-4EE1-971E-870E4C847925}" srcOrd="0" destOrd="0" presId="urn:microsoft.com/office/officeart/2005/8/layout/vProcess5"/>
    <dgm:cxn modelId="{81D805A1-5BD7-4776-ADD1-C08FDC98A724}" type="presOf" srcId="{6D256D8A-C40C-4402-9BD2-66417748A19B}" destId="{05E34F40-7486-45F4-87A5-0AF2C4714FD3}" srcOrd="0" destOrd="0" presId="urn:microsoft.com/office/officeart/2005/8/layout/vProcess5"/>
    <dgm:cxn modelId="{4F1642F7-0663-4E20-9190-8EF9C2CF5364}" type="presOf" srcId="{11D23F0C-8058-4BED-A16C-2DB37BB9D0D6}" destId="{7FC94EF0-76DE-4B86-BFB2-25C77969E6BA}" srcOrd="0" destOrd="0" presId="urn:microsoft.com/office/officeart/2005/8/layout/vProcess5"/>
    <dgm:cxn modelId="{8374FC82-58D1-4927-A487-C7067F2F2585}" type="presOf" srcId="{41DCC12C-0D77-44E9-8C8D-2F672FF48E5B}" destId="{F4E4BFD6-A3C7-429A-80CF-6B358D2C1834}" srcOrd="0" destOrd="0" presId="urn:microsoft.com/office/officeart/2005/8/layout/vProcess5"/>
    <dgm:cxn modelId="{5AE646D0-1A01-40F9-B15B-68A0562C28A6}" srcId="{E6366B5A-DDAE-4D55-9056-58F16D3CE093}" destId="{0D5545B0-0615-400C-816A-88FC92D2327F}" srcOrd="2" destOrd="0" parTransId="{3A8A95FD-2E2A-44C3-96F6-F2EC41E4646B}" sibTransId="{73D1D906-EE98-4552-95B8-A85F32908A1F}"/>
    <dgm:cxn modelId="{DD8CBF9A-56F1-4539-B059-67BACC4F3D48}" type="presOf" srcId="{E6366B5A-DDAE-4D55-9056-58F16D3CE093}" destId="{5518DFBB-9B74-4B75-8444-4031B6B7A0DF}" srcOrd="0" destOrd="0" presId="urn:microsoft.com/office/officeart/2005/8/layout/vProcess5"/>
    <dgm:cxn modelId="{DFD5333E-2C5D-4B5D-B78E-72BD5A3CB5A1}" type="presParOf" srcId="{5518DFBB-9B74-4B75-8444-4031B6B7A0DF}" destId="{6C92633E-704C-4B5A-BD44-71FC6D3709D9}" srcOrd="0" destOrd="0" presId="urn:microsoft.com/office/officeart/2005/8/layout/vProcess5"/>
    <dgm:cxn modelId="{F3CAB06B-5C33-4C1A-AAEC-4E8E978F9419}" type="presParOf" srcId="{5518DFBB-9B74-4B75-8444-4031B6B7A0DF}" destId="{0C7435C5-F233-4D22-9C96-AAB8B56330C4}" srcOrd="1" destOrd="0" presId="urn:microsoft.com/office/officeart/2005/8/layout/vProcess5"/>
    <dgm:cxn modelId="{32DBE1F7-5E0E-44BA-9131-BE796F9692A7}" type="presParOf" srcId="{5518DFBB-9B74-4B75-8444-4031B6B7A0DF}" destId="{05E34F40-7486-45F4-87A5-0AF2C4714FD3}" srcOrd="2" destOrd="0" presId="urn:microsoft.com/office/officeart/2005/8/layout/vProcess5"/>
    <dgm:cxn modelId="{01269E10-7634-479D-886A-62873E8E471F}" type="presParOf" srcId="{5518DFBB-9B74-4B75-8444-4031B6B7A0DF}" destId="{8B036398-56A5-4EE1-971E-870E4C847925}" srcOrd="3" destOrd="0" presId="urn:microsoft.com/office/officeart/2005/8/layout/vProcess5"/>
    <dgm:cxn modelId="{D14E140A-A19C-46A9-99D4-DC190FB170AA}" type="presParOf" srcId="{5518DFBB-9B74-4B75-8444-4031B6B7A0DF}" destId="{F4E4BFD6-A3C7-429A-80CF-6B358D2C1834}" srcOrd="4" destOrd="0" presId="urn:microsoft.com/office/officeart/2005/8/layout/vProcess5"/>
    <dgm:cxn modelId="{69910633-FEA1-42BD-B05E-014A73574F92}" type="presParOf" srcId="{5518DFBB-9B74-4B75-8444-4031B6B7A0DF}" destId="{7FC94EF0-76DE-4B86-BFB2-25C77969E6BA}" srcOrd="5" destOrd="0" presId="urn:microsoft.com/office/officeart/2005/8/layout/vProcess5"/>
    <dgm:cxn modelId="{5AF86938-CDE1-4AB0-A11F-E524D29A1F55}" type="presParOf" srcId="{5518DFBB-9B74-4B75-8444-4031B6B7A0DF}" destId="{CE2F14C8-18AC-486A-9074-A871D5B80F30}" srcOrd="6" destOrd="0" presId="urn:microsoft.com/office/officeart/2005/8/layout/vProcess5"/>
    <dgm:cxn modelId="{D69628DE-A1F2-4000-8698-AB388BDF5EC0}" type="presParOf" srcId="{5518DFBB-9B74-4B75-8444-4031B6B7A0DF}" destId="{24E24A28-9CC3-4121-800C-9487C86CF021}" srcOrd="7" destOrd="0" presId="urn:microsoft.com/office/officeart/2005/8/layout/vProcess5"/>
    <dgm:cxn modelId="{5760477C-7FA2-412D-83D9-2076F764B331}" type="presParOf" srcId="{5518DFBB-9B74-4B75-8444-4031B6B7A0DF}" destId="{1FBDFB39-10A5-4D99-9BAB-F146582574F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1927A1-3422-4DEC-99D6-B1CA52FC7759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AD1CE5-C2D2-4BF4-BC42-1A9270D4B062}">
      <dgm:prSet phldrT="[Text]" custT="1"/>
      <dgm:spPr/>
      <dgm:t>
        <a:bodyPr/>
        <a:lstStyle/>
        <a:p>
          <a:r>
            <a:rPr lang="sl-SI" sz="2400" smtClean="0"/>
            <a:t>važno je koje nastavne metode koristi nastavnik</a:t>
          </a:r>
          <a:endParaRPr lang="en-US" sz="2400"/>
        </a:p>
      </dgm:t>
    </dgm:pt>
    <dgm:pt modelId="{6FF8014C-5AF2-4B41-B739-30B023C5BCDF}" type="parTrans" cxnId="{256157C5-9A9E-404C-BEAE-153EA83BA38B}">
      <dgm:prSet/>
      <dgm:spPr/>
      <dgm:t>
        <a:bodyPr/>
        <a:lstStyle/>
        <a:p>
          <a:endParaRPr lang="en-US"/>
        </a:p>
      </dgm:t>
    </dgm:pt>
    <dgm:pt modelId="{8F497A2B-083B-4288-8737-2D400FFFF9E3}" type="sibTrans" cxnId="{256157C5-9A9E-404C-BEAE-153EA83BA38B}">
      <dgm:prSet/>
      <dgm:spPr/>
      <dgm:t>
        <a:bodyPr/>
        <a:lstStyle/>
        <a:p>
          <a:endParaRPr lang="en-US"/>
        </a:p>
      </dgm:t>
    </dgm:pt>
    <dgm:pt modelId="{4A94BF45-B068-4162-9B57-ED1E98176B67}">
      <dgm:prSet phldrT="[Text]" custT="1"/>
      <dgm:spPr/>
      <dgm:t>
        <a:bodyPr/>
        <a:lstStyle/>
        <a:p>
          <a:r>
            <a:rPr lang="sl-SI" sz="2400" smtClean="0"/>
            <a:t>efikasnost nastavnih metoda</a:t>
          </a:r>
          <a:endParaRPr lang="en-US" sz="2400"/>
        </a:p>
      </dgm:t>
    </dgm:pt>
    <dgm:pt modelId="{08F64593-CA9F-4EC1-9238-FE363D19B49A}" type="parTrans" cxnId="{BC9E1FC7-5E9D-4383-BF77-7350893236B8}">
      <dgm:prSet/>
      <dgm:spPr/>
      <dgm:t>
        <a:bodyPr/>
        <a:lstStyle/>
        <a:p>
          <a:endParaRPr lang="en-US"/>
        </a:p>
      </dgm:t>
    </dgm:pt>
    <dgm:pt modelId="{C8997550-63FD-4B81-9C2E-8789301FA09C}" type="sibTrans" cxnId="{BC9E1FC7-5E9D-4383-BF77-7350893236B8}">
      <dgm:prSet/>
      <dgm:spPr/>
      <dgm:t>
        <a:bodyPr/>
        <a:lstStyle/>
        <a:p>
          <a:endParaRPr lang="en-US"/>
        </a:p>
      </dgm:t>
    </dgm:pt>
    <dgm:pt modelId="{39B1686E-1D37-4BEA-95FC-FB4F6FC2DEB0}" type="pres">
      <dgm:prSet presAssocID="{221927A1-3422-4DEC-99D6-B1CA52FC775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3FB213-C6D1-4749-A673-BB8E28A63310}" type="pres">
      <dgm:prSet presAssocID="{221927A1-3422-4DEC-99D6-B1CA52FC7759}" presName="ribbon" presStyleLbl="node1" presStyleIdx="0" presStyleCnt="1" custScaleX="124568"/>
      <dgm:spPr/>
    </dgm:pt>
    <dgm:pt modelId="{8E3E512E-97F9-4BD8-9A48-FAF69C2B7154}" type="pres">
      <dgm:prSet presAssocID="{221927A1-3422-4DEC-99D6-B1CA52FC7759}" presName="leftArrowText" presStyleLbl="node1" presStyleIdx="0" presStyleCnt="1" custScaleX="142160" custLinFactX="27982" custLinFactNeighborX="100000" custLinFactNeighborY="323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ED8EB6-F636-4337-8D6E-D2424C3BDF94}" type="pres">
      <dgm:prSet presAssocID="{221927A1-3422-4DEC-99D6-B1CA52FC7759}" presName="rightArrowText" presStyleLbl="node1" presStyleIdx="0" presStyleCnt="1" custLinFactX="-16382" custLinFactNeighborX="-100000" custLinFactNeighborY="-3435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47DB78-1878-4DE7-B1C0-030471E5569C}" type="presOf" srcId="{4A94BF45-B068-4162-9B57-ED1E98176B67}" destId="{2BED8EB6-F636-4337-8D6E-D2424C3BDF94}" srcOrd="0" destOrd="0" presId="urn:microsoft.com/office/officeart/2005/8/layout/arrow6"/>
    <dgm:cxn modelId="{BC9E1FC7-5E9D-4383-BF77-7350893236B8}" srcId="{221927A1-3422-4DEC-99D6-B1CA52FC7759}" destId="{4A94BF45-B068-4162-9B57-ED1E98176B67}" srcOrd="1" destOrd="0" parTransId="{08F64593-CA9F-4EC1-9238-FE363D19B49A}" sibTransId="{C8997550-63FD-4B81-9C2E-8789301FA09C}"/>
    <dgm:cxn modelId="{256157C5-9A9E-404C-BEAE-153EA83BA38B}" srcId="{221927A1-3422-4DEC-99D6-B1CA52FC7759}" destId="{14AD1CE5-C2D2-4BF4-BC42-1A9270D4B062}" srcOrd="0" destOrd="0" parTransId="{6FF8014C-5AF2-4B41-B739-30B023C5BCDF}" sibTransId="{8F497A2B-083B-4288-8737-2D400FFFF9E3}"/>
    <dgm:cxn modelId="{821131B3-375D-4F12-A8A1-71CBBF8C85C9}" type="presOf" srcId="{14AD1CE5-C2D2-4BF4-BC42-1A9270D4B062}" destId="{8E3E512E-97F9-4BD8-9A48-FAF69C2B7154}" srcOrd="0" destOrd="0" presId="urn:microsoft.com/office/officeart/2005/8/layout/arrow6"/>
    <dgm:cxn modelId="{26DC9892-53F1-470F-8C94-DFB1EFFFA786}" type="presOf" srcId="{221927A1-3422-4DEC-99D6-B1CA52FC7759}" destId="{39B1686E-1D37-4BEA-95FC-FB4F6FC2DEB0}" srcOrd="0" destOrd="0" presId="urn:microsoft.com/office/officeart/2005/8/layout/arrow6"/>
    <dgm:cxn modelId="{162F344B-38A6-4551-903F-459F88DA487C}" type="presParOf" srcId="{39B1686E-1D37-4BEA-95FC-FB4F6FC2DEB0}" destId="{1B3FB213-C6D1-4749-A673-BB8E28A63310}" srcOrd="0" destOrd="0" presId="urn:microsoft.com/office/officeart/2005/8/layout/arrow6"/>
    <dgm:cxn modelId="{3B636F00-5404-4660-806F-D9FFFDE2C1D2}" type="presParOf" srcId="{39B1686E-1D37-4BEA-95FC-FB4F6FC2DEB0}" destId="{8E3E512E-97F9-4BD8-9A48-FAF69C2B7154}" srcOrd="1" destOrd="0" presId="urn:microsoft.com/office/officeart/2005/8/layout/arrow6"/>
    <dgm:cxn modelId="{63222F10-5991-4C9E-B1C2-74AACA7D1EE7}" type="presParOf" srcId="{39B1686E-1D37-4BEA-95FC-FB4F6FC2DEB0}" destId="{2BED8EB6-F636-4337-8D6E-D2424C3BDF94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7435C5-F233-4D22-9C96-AAB8B56330C4}">
      <dsp:nvSpPr>
        <dsp:cNvPr id="0" name=""/>
        <dsp:cNvSpPr/>
      </dsp:nvSpPr>
      <dsp:spPr>
        <a:xfrm>
          <a:off x="0" y="0"/>
          <a:ext cx="6374447" cy="1440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Latn-RS" sz="2800" kern="1200" smtClean="0"/>
            <a:t>Da bi bilo opravdano njihovo korišćenje za razumevanje problema i osmišljavanje akcija</a:t>
          </a:r>
          <a:endParaRPr lang="en-US" sz="2800" kern="1200" smtClean="0"/>
        </a:p>
      </dsp:txBody>
      <dsp:txXfrm>
        <a:off x="42181" y="42181"/>
        <a:ext cx="4820381" cy="1355818"/>
      </dsp:txXfrm>
    </dsp:sp>
    <dsp:sp modelId="{05E34F40-7486-45F4-87A5-0AF2C4714FD3}">
      <dsp:nvSpPr>
        <dsp:cNvPr id="0" name=""/>
        <dsp:cNvSpPr/>
      </dsp:nvSpPr>
      <dsp:spPr>
        <a:xfrm>
          <a:off x="562451" y="1680210"/>
          <a:ext cx="6374447" cy="1440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800" kern="1200" smtClean="0"/>
            <a:t>Trebalo bi obezbediti valjana i pouzdana saznanja</a:t>
          </a:r>
          <a:endParaRPr lang="en-US" sz="2800" kern="1200"/>
        </a:p>
      </dsp:txBody>
      <dsp:txXfrm>
        <a:off x="604632" y="1722391"/>
        <a:ext cx="4791517" cy="1355817"/>
      </dsp:txXfrm>
    </dsp:sp>
    <dsp:sp modelId="{8B036398-56A5-4EE1-971E-870E4C847925}">
      <dsp:nvSpPr>
        <dsp:cNvPr id="0" name=""/>
        <dsp:cNvSpPr/>
      </dsp:nvSpPr>
      <dsp:spPr>
        <a:xfrm>
          <a:off x="1124902" y="3360420"/>
          <a:ext cx="6374447" cy="1440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800" kern="1200" smtClean="0"/>
            <a:t>Zato bi trebalo poštovati osnovna pravila koja se odnose na naučna istraživanja </a:t>
          </a:r>
          <a:endParaRPr lang="en-US" sz="2800" kern="1200"/>
        </a:p>
      </dsp:txBody>
      <dsp:txXfrm>
        <a:off x="1167083" y="3402601"/>
        <a:ext cx="4791517" cy="1355817"/>
      </dsp:txXfrm>
    </dsp:sp>
    <dsp:sp modelId="{F4E4BFD6-A3C7-429A-80CF-6B358D2C1834}">
      <dsp:nvSpPr>
        <dsp:cNvPr id="0" name=""/>
        <dsp:cNvSpPr/>
      </dsp:nvSpPr>
      <dsp:spPr>
        <a:xfrm>
          <a:off x="5438330" y="1092136"/>
          <a:ext cx="936117" cy="93611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5648956" y="1092136"/>
        <a:ext cx="514865" cy="704428"/>
      </dsp:txXfrm>
    </dsp:sp>
    <dsp:sp modelId="{7FC94EF0-76DE-4B86-BFB2-25C77969E6BA}">
      <dsp:nvSpPr>
        <dsp:cNvPr id="0" name=""/>
        <dsp:cNvSpPr/>
      </dsp:nvSpPr>
      <dsp:spPr>
        <a:xfrm>
          <a:off x="6000781" y="2762745"/>
          <a:ext cx="936117" cy="93611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6211407" y="2762745"/>
        <a:ext cx="514865" cy="7044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3FB213-C6D1-4749-A673-BB8E28A63310}">
      <dsp:nvSpPr>
        <dsp:cNvPr id="0" name=""/>
        <dsp:cNvSpPr/>
      </dsp:nvSpPr>
      <dsp:spPr>
        <a:xfrm>
          <a:off x="190144" y="0"/>
          <a:ext cx="7119061" cy="228600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3E512E-97F9-4BD8-9A48-FAF69C2B7154}">
      <dsp:nvSpPr>
        <dsp:cNvPr id="0" name=""/>
        <dsp:cNvSpPr/>
      </dsp:nvSpPr>
      <dsp:spPr>
        <a:xfrm>
          <a:off x="3594093" y="762000"/>
          <a:ext cx="2681066" cy="112014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5344" rIns="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smtClean="0"/>
            <a:t>važno je koje nastavne metode koristi nastavnik</a:t>
          </a:r>
          <a:endParaRPr lang="en-US" sz="2400" kern="1200"/>
        </a:p>
      </dsp:txBody>
      <dsp:txXfrm>
        <a:off x="3594093" y="762000"/>
        <a:ext cx="2681066" cy="1120140"/>
      </dsp:txXfrm>
    </dsp:sp>
    <dsp:sp modelId="{2BED8EB6-F636-4337-8D6E-D2424C3BDF94}">
      <dsp:nvSpPr>
        <dsp:cNvPr id="0" name=""/>
        <dsp:cNvSpPr/>
      </dsp:nvSpPr>
      <dsp:spPr>
        <a:xfrm>
          <a:off x="1155694" y="380997"/>
          <a:ext cx="2228850" cy="112014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5344" rIns="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smtClean="0"/>
            <a:t>efikasnost nastavnih metoda</a:t>
          </a:r>
          <a:endParaRPr lang="en-US" sz="2400" kern="1200"/>
        </a:p>
      </dsp:txBody>
      <dsp:txXfrm>
        <a:off x="1155694" y="380997"/>
        <a:ext cx="2228850" cy="1120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83291-C9B3-4337-AED5-ACFEB3C62A8B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A06E6-42AF-4300-86F8-53BC0E945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793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3FBE85-25C5-4C19-9FC7-726AD272CF0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BF5958-E443-4CAB-A939-48CF4FC9EE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3FBE85-25C5-4C19-9FC7-726AD272CF0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BF5958-E443-4CAB-A939-48CF4FC9E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3FBE85-25C5-4C19-9FC7-726AD272CF0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BF5958-E443-4CAB-A939-48CF4FC9E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C9196-EB86-4057-BF8B-3D6142B980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0956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3FBE85-25C5-4C19-9FC7-726AD272CF0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BF5958-E443-4CAB-A939-48CF4FC9E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3FBE85-25C5-4C19-9FC7-726AD272CF0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BF5958-E443-4CAB-A939-48CF4FC9EE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3FBE85-25C5-4C19-9FC7-726AD272CF0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BF5958-E443-4CAB-A939-48CF4FC9E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3FBE85-25C5-4C19-9FC7-726AD272CF0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BF5958-E443-4CAB-A939-48CF4FC9E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3FBE85-25C5-4C19-9FC7-726AD272CF0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BF5958-E443-4CAB-A939-48CF4FC9E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3FBE85-25C5-4C19-9FC7-726AD272CF0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BF5958-E443-4CAB-A939-48CF4FC9EE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3FBE85-25C5-4C19-9FC7-726AD272CF0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BF5958-E443-4CAB-A939-48CF4FC9E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3FBE85-25C5-4C19-9FC7-726AD272CF0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BF5958-E443-4CAB-A939-48CF4FC9EE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43FBE85-25C5-4C19-9FC7-726AD272CF0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7BF5958-E443-4CAB-A939-48CF4FC9EE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smtClean="0"/>
              <a:t>Istraživanja praktičara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smtClean="0"/>
              <a:t>karakteristike i metodologija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1895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8013192" cy="1143000"/>
          </a:xfrm>
        </p:spPr>
        <p:txBody>
          <a:bodyPr>
            <a:normAutofit fontScale="90000"/>
          </a:bodyPr>
          <a:lstStyle/>
          <a:p>
            <a:r>
              <a:rPr lang="sl-SI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Struktura sadržaja projekta </a:t>
            </a:r>
            <a:r>
              <a:rPr lang="sl-SI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istraživanja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l-SI" smtClean="0"/>
              <a:t>Formulacija </a:t>
            </a:r>
            <a:r>
              <a:rPr lang="sl-SI"/>
              <a:t>predmeta istraživanja i definisanje osnovnih pojmova</a:t>
            </a:r>
            <a:endParaRPr lang="en-US"/>
          </a:p>
          <a:p>
            <a:pPr lvl="0"/>
            <a:r>
              <a:rPr lang="sl-SI"/>
              <a:t>Cilj i zadaci istraživanja</a:t>
            </a:r>
            <a:endParaRPr lang="en-US"/>
          </a:p>
          <a:p>
            <a:pPr lvl="0"/>
            <a:r>
              <a:rPr lang="sl-SI"/>
              <a:t>Hipoteze istraživanja</a:t>
            </a:r>
            <a:endParaRPr lang="en-US"/>
          </a:p>
          <a:p>
            <a:pPr lvl="0"/>
            <a:r>
              <a:rPr lang="sl-SI"/>
              <a:t>Varijable </a:t>
            </a:r>
            <a:r>
              <a:rPr lang="sl-SI" smtClean="0"/>
              <a:t>istraživanja</a:t>
            </a:r>
            <a:endParaRPr lang="en-US" smtClean="0"/>
          </a:p>
          <a:p>
            <a:pPr lvl="0"/>
            <a:r>
              <a:rPr lang="en-US" smtClean="0"/>
              <a:t>Vrsta istra</a:t>
            </a:r>
            <a:r>
              <a:rPr lang="sr-Latn-RS" smtClean="0"/>
              <a:t>ž</a:t>
            </a:r>
            <a:r>
              <a:rPr lang="en-US" smtClean="0"/>
              <a:t>ivanja</a:t>
            </a:r>
            <a:endParaRPr lang="en-US"/>
          </a:p>
          <a:p>
            <a:pPr lvl="0"/>
            <a:r>
              <a:rPr lang="en-US" smtClean="0"/>
              <a:t>U</a:t>
            </a:r>
            <a:r>
              <a:rPr lang="sl-SI"/>
              <a:t>zorak istraživanja</a:t>
            </a:r>
            <a:endParaRPr lang="en-US"/>
          </a:p>
          <a:p>
            <a:pPr lvl="0"/>
            <a:r>
              <a:rPr lang="en-US"/>
              <a:t>M</a:t>
            </a:r>
            <a:r>
              <a:rPr lang="sl-SI"/>
              <a:t>etode, tehnike i instrumenti istraživanja</a:t>
            </a:r>
            <a:endParaRPr lang="en-US"/>
          </a:p>
          <a:p>
            <a:pPr lvl="0"/>
            <a:r>
              <a:rPr lang="en-US"/>
              <a:t>N</a:t>
            </a:r>
            <a:r>
              <a:rPr lang="sl-SI"/>
              <a:t>ivo i način obrade </a:t>
            </a:r>
            <a:r>
              <a:rPr lang="sl-SI" smtClean="0"/>
              <a:t>podataka</a:t>
            </a:r>
          </a:p>
          <a:p>
            <a:pPr lvl="0"/>
            <a:r>
              <a:rPr lang="sr-Latn-RS" smtClean="0"/>
              <a:t>Organizacija i tok</a:t>
            </a:r>
            <a:r>
              <a:rPr lang="en-US" smtClean="0"/>
              <a:t> istraživanja</a:t>
            </a:r>
            <a:endParaRPr lang="sr-Latn-RS" smtClean="0"/>
          </a:p>
          <a:p>
            <a:pPr lvl="0"/>
            <a:r>
              <a:rPr lang="sr-Latn-RS" smtClean="0"/>
              <a:t>Literatura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69209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133600"/>
            <a:ext cx="6324600" cy="1162050"/>
          </a:xfrm>
        </p:spPr>
        <p:txBody>
          <a:bodyPr>
            <a:normAutofit/>
          </a:bodyPr>
          <a:lstStyle/>
          <a:p>
            <a:r>
              <a:rPr lang="sr-Latn-RS" sz="4000" smtClean="0"/>
              <a:t>Šta se istražuje?</a:t>
            </a:r>
            <a:endParaRPr lang="en-US" sz="4000"/>
          </a:p>
        </p:txBody>
      </p:sp>
      <p:sp>
        <p:nvSpPr>
          <p:cNvPr id="9" name="Text Placeholder 8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05106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Formulacija predmeta istraživanja 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CS" smtClean="0"/>
              <a:t>Određuje pojavu koja je p</a:t>
            </a:r>
            <a:r>
              <a:rPr lang="sl-SI" smtClean="0"/>
              <a:t>redmet istraživanja</a:t>
            </a:r>
          </a:p>
          <a:p>
            <a:r>
              <a:rPr lang="sr-Latn-RS" smtClean="0"/>
              <a:t>T</a:t>
            </a:r>
            <a:r>
              <a:rPr lang="en-US"/>
              <a:t>reba</a:t>
            </a:r>
            <a:r>
              <a:rPr lang="sr-Latn-RS"/>
              <a:t>lo bi </a:t>
            </a:r>
            <a:r>
              <a:rPr lang="en-US"/>
              <a:t>da</a:t>
            </a:r>
            <a:r>
              <a:rPr lang="sl-SI"/>
              <a:t> sadrži problem</a:t>
            </a:r>
            <a:r>
              <a:rPr lang="en-US"/>
              <a:t> </a:t>
            </a:r>
            <a:r>
              <a:rPr lang="sl-SI"/>
              <a:t>(ne sme da bude konstatacija</a:t>
            </a:r>
            <a:r>
              <a:rPr lang="sl-SI" smtClean="0"/>
              <a:t>)</a:t>
            </a:r>
          </a:p>
          <a:p>
            <a:endParaRPr lang="sl-SI" smtClean="0"/>
          </a:p>
          <a:p>
            <a:endParaRPr lang="sl-SI"/>
          </a:p>
          <a:p>
            <a:endParaRPr lang="sl-SI" smtClean="0"/>
          </a:p>
          <a:p>
            <a:endParaRPr lang="sl-SI"/>
          </a:p>
          <a:p>
            <a:endParaRPr lang="sl-SI" smtClean="0"/>
          </a:p>
          <a:p>
            <a:r>
              <a:rPr lang="sl-SI" smtClean="0"/>
              <a:t>Definisanje osnovnih pojmova</a:t>
            </a:r>
            <a:endParaRPr lang="sl-SI"/>
          </a:p>
          <a:p>
            <a:endParaRPr lang="sr-Latn-RS" smtClean="0"/>
          </a:p>
          <a:p>
            <a:endParaRPr lang="en-US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163176347"/>
              </p:ext>
            </p:extLst>
          </p:nvPr>
        </p:nvGraphicFramePr>
        <p:xfrm>
          <a:off x="1447800" y="3276600"/>
          <a:ext cx="7499350" cy="228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2334196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Graphic spid="6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>
                <a:solidFill>
                  <a:srgbClr val="5723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Funkcija cilja i zadataka istraživanja</a:t>
            </a:r>
            <a:r>
              <a:rPr lang="en-US">
                <a:solidFill>
                  <a:srgbClr val="5723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None/>
            </a:pPr>
            <a:r>
              <a:rPr lang="sl-SI"/>
              <a:t>Cilj</a:t>
            </a:r>
          </a:p>
          <a:p>
            <a:pPr algn="ctr">
              <a:lnSpc>
                <a:spcPct val="90000"/>
              </a:lnSpc>
              <a:buNone/>
            </a:pPr>
            <a:r>
              <a:rPr lang="sl-SI"/>
              <a:t>osnovno pitanje na koje treba dati odgovor </a:t>
            </a:r>
          </a:p>
          <a:p>
            <a:pPr algn="ctr">
              <a:lnSpc>
                <a:spcPct val="90000"/>
              </a:lnSpc>
              <a:buNone/>
            </a:pPr>
            <a:r>
              <a:rPr lang="sl-SI"/>
              <a:t>u okviru istraživanja</a:t>
            </a:r>
          </a:p>
          <a:p>
            <a:pPr algn="ctr">
              <a:lnSpc>
                <a:spcPct val="90000"/>
              </a:lnSpc>
              <a:buNone/>
            </a:pPr>
            <a:endParaRPr lang="sl-SI"/>
          </a:p>
          <a:p>
            <a:pPr algn="ctr">
              <a:lnSpc>
                <a:spcPct val="90000"/>
              </a:lnSpc>
              <a:buNone/>
            </a:pPr>
            <a:r>
              <a:rPr lang="sl-SI"/>
              <a:t>Zadaci</a:t>
            </a:r>
          </a:p>
          <a:p>
            <a:pPr algn="ctr">
              <a:lnSpc>
                <a:spcPct val="90000"/>
              </a:lnSpc>
              <a:buNone/>
            </a:pPr>
            <a:r>
              <a:rPr lang="sl-SI"/>
              <a:t>podpitanja čiji odgovori konstituišu odgovor</a:t>
            </a:r>
          </a:p>
          <a:p>
            <a:pPr algn="ctr">
              <a:lnSpc>
                <a:spcPct val="90000"/>
              </a:lnSpc>
              <a:buNone/>
            </a:pPr>
            <a:r>
              <a:rPr lang="sl-SI"/>
              <a:t>na osnovno pitanje sadržano u cilju istraživanja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91943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784592" cy="1143000"/>
          </a:xfrm>
        </p:spPr>
        <p:txBody>
          <a:bodyPr>
            <a:normAutofit/>
          </a:bodyPr>
          <a:lstStyle/>
          <a:p>
            <a:r>
              <a:rPr lang="sl-SI">
                <a:solidFill>
                  <a:srgbClr val="5723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Pristupi </a:t>
            </a:r>
            <a:r>
              <a:rPr lang="sl-SI" smtClean="0">
                <a:solidFill>
                  <a:srgbClr val="5723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formulaciji</a:t>
            </a:r>
            <a:r>
              <a:rPr lang="en-US" smtClean="0">
                <a:solidFill>
                  <a:srgbClr val="5723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mtClean="0">
                <a:solidFill>
                  <a:srgbClr val="5723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zadataka</a:t>
            </a:r>
            <a:endParaRPr lang="en-US">
              <a:solidFill>
                <a:srgbClr val="57231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mtClean="0"/>
              <a:t>S</a:t>
            </a:r>
            <a:r>
              <a:rPr lang="sl-SI" smtClean="0"/>
              <a:t>a </a:t>
            </a:r>
            <a:r>
              <a:rPr lang="sl-SI"/>
              <a:t>stanovišta </a:t>
            </a:r>
          </a:p>
          <a:p>
            <a:pPr lvl="1"/>
            <a:r>
              <a:rPr lang="sl-SI"/>
              <a:t>sadržaja problema</a:t>
            </a:r>
            <a:endParaRPr lang="en-US"/>
          </a:p>
          <a:p>
            <a:pPr lvl="1"/>
            <a:r>
              <a:rPr lang="sl-SI" smtClean="0"/>
              <a:t>organizacionih pitanja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08302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Naučna </a:t>
            </a:r>
            <a:r>
              <a:rPr lang="sl-SI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hipoteza 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lvl="0" indent="0">
              <a:buNone/>
            </a:pPr>
            <a:r>
              <a:rPr lang="sl-SI" smtClean="0"/>
              <a:t>Određenje</a:t>
            </a:r>
          </a:p>
          <a:p>
            <a:pPr lvl="0"/>
            <a:r>
              <a:rPr lang="sl-SI" smtClean="0"/>
              <a:t>Misaona </a:t>
            </a:r>
            <a:r>
              <a:rPr lang="sl-SI"/>
              <a:t>pretpostavka o predmetu </a:t>
            </a:r>
            <a:r>
              <a:rPr lang="sl-SI" smtClean="0"/>
              <a:t>istraživanja</a:t>
            </a:r>
          </a:p>
          <a:p>
            <a:pPr marL="82296" lvl="0" indent="0">
              <a:buNone/>
            </a:pPr>
            <a:endParaRPr lang="sl-SI" sz="1300" smtClean="0"/>
          </a:p>
          <a:p>
            <a:pPr marL="82296" lvl="0" indent="0">
              <a:buNone/>
            </a:pPr>
            <a:r>
              <a:rPr lang="sl-SI" smtClean="0"/>
              <a:t>Vrste</a:t>
            </a:r>
          </a:p>
          <a:p>
            <a:pPr marL="356616" lvl="1" indent="0">
              <a:buNone/>
            </a:pPr>
            <a:r>
              <a:rPr lang="sl-SI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sl-SI"/>
              <a:t>rema </a:t>
            </a:r>
            <a:r>
              <a:rPr lang="sl-SI" smtClean="0"/>
              <a:t>opštosti</a:t>
            </a:r>
          </a:p>
          <a:p>
            <a:pPr lvl="1"/>
            <a:r>
              <a:rPr lang="sl-SI" smtClean="0"/>
              <a:t>opšta</a:t>
            </a:r>
            <a:endParaRPr lang="en-US"/>
          </a:p>
          <a:p>
            <a:pPr lvl="1"/>
            <a:r>
              <a:rPr lang="sl-SI" smtClean="0"/>
              <a:t>posebna </a:t>
            </a:r>
            <a:r>
              <a:rPr lang="sl-SI"/>
              <a:t>i pojedinačna </a:t>
            </a:r>
            <a:endParaRPr lang="en-US"/>
          </a:p>
          <a:p>
            <a:pPr marL="82296" lvl="0" indent="0">
              <a:buNone/>
            </a:pPr>
            <a:endParaRPr lang="sl-SI" smtClean="0"/>
          </a:p>
          <a:p>
            <a:pPr marL="356616" lvl="1" indent="0">
              <a:buNone/>
            </a:pPr>
            <a:r>
              <a:rPr lang="sl-SI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sl-SI"/>
              <a:t>rema logičkoj </a:t>
            </a:r>
            <a:r>
              <a:rPr lang="sl-SI" smtClean="0"/>
              <a:t>prirodi</a:t>
            </a:r>
          </a:p>
          <a:p>
            <a:pPr lvl="1"/>
            <a:r>
              <a:rPr lang="sl-SI" smtClean="0"/>
              <a:t>nulta</a:t>
            </a:r>
            <a:endParaRPr lang="sl-SI"/>
          </a:p>
          <a:p>
            <a:pPr lvl="1"/>
            <a:r>
              <a:rPr lang="sl-SI" smtClean="0"/>
              <a:t>alternativna </a:t>
            </a:r>
            <a:endParaRPr lang="sl-SI"/>
          </a:p>
          <a:p>
            <a:pPr marL="82296" lvl="0" indent="0">
              <a:buNone/>
            </a:pPr>
            <a:endParaRPr lang="sl-SI"/>
          </a:p>
          <a:p>
            <a:pPr lvl="0"/>
            <a:endParaRPr lang="sl-SI" smtClean="0"/>
          </a:p>
          <a:p>
            <a:pPr marL="82296" lvl="0" indent="0">
              <a:buNone/>
            </a:pPr>
            <a:endParaRPr lang="sl-SI" smtClean="0"/>
          </a:p>
          <a:p>
            <a:pPr lvl="0"/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29219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/>
              <a:t>Varijable </a:t>
            </a:r>
            <a:r>
              <a:rPr lang="sl-SI" smtClean="0"/>
              <a:t>istraživanja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mtClean="0"/>
              <a:t>Šta </a:t>
            </a:r>
            <a:r>
              <a:rPr lang="sl-SI"/>
              <a:t>je varijabla istraživanja?</a:t>
            </a:r>
            <a:endParaRPr lang="en-US"/>
          </a:p>
          <a:p>
            <a:pPr lvl="1"/>
            <a:r>
              <a:rPr lang="sl-SI" smtClean="0"/>
              <a:t>pojava</a:t>
            </a:r>
            <a:r>
              <a:rPr lang="sl-SI"/>
              <a:t>, karakteristika ili osobina koja je predmet </a:t>
            </a:r>
            <a:r>
              <a:rPr lang="sl-SI" smtClean="0"/>
              <a:t>merenja</a:t>
            </a:r>
            <a:endParaRPr lang="en-US"/>
          </a:p>
          <a:p>
            <a:r>
              <a:rPr lang="sl-SI" smtClean="0">
                <a:solidFill>
                  <a:srgbClr val="C00000"/>
                </a:solidFill>
              </a:rPr>
              <a:t>Primer</a:t>
            </a:r>
          </a:p>
          <a:p>
            <a:pPr lvl="1"/>
            <a:r>
              <a:rPr lang="sl-SI" smtClean="0">
                <a:solidFill>
                  <a:srgbClr val="C00000"/>
                </a:solidFill>
              </a:rPr>
              <a:t>pol, godine radnog staša, mišljenje </a:t>
            </a:r>
            <a:r>
              <a:rPr lang="sl-SI">
                <a:solidFill>
                  <a:srgbClr val="C00000"/>
                </a:solidFill>
              </a:rPr>
              <a:t>učenika o kvalitetu nastave, zainteresovanost nastavnika za stručno </a:t>
            </a:r>
            <a:r>
              <a:rPr lang="sl-SI" smtClean="0">
                <a:solidFill>
                  <a:srgbClr val="C00000"/>
                </a:solidFill>
              </a:rPr>
              <a:t>usavršavanje </a:t>
            </a:r>
            <a:endParaRPr lang="en-US">
              <a:solidFill>
                <a:srgbClr val="C00000"/>
              </a:solidFill>
            </a:endParaRPr>
          </a:p>
          <a:p>
            <a:r>
              <a:rPr lang="sl-SI" smtClean="0"/>
              <a:t>Vrste varijabli s </a:t>
            </a:r>
            <a:r>
              <a:rPr lang="sl-SI"/>
              <a:t>obzirom na status koji pojava koju predstavlja ima u </a:t>
            </a:r>
            <a:r>
              <a:rPr lang="sl-SI" smtClean="0"/>
              <a:t>istraživanju</a:t>
            </a:r>
            <a:endParaRPr lang="en-US"/>
          </a:p>
          <a:p>
            <a:pPr lvl="1"/>
            <a:r>
              <a:rPr lang="sl-SI"/>
              <a:t>nezavisna </a:t>
            </a:r>
            <a:endParaRPr lang="sl-SI" smtClean="0"/>
          </a:p>
          <a:p>
            <a:pPr lvl="1"/>
            <a:r>
              <a:rPr lang="sl-SI" smtClean="0"/>
              <a:t>zavisna 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1152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467600" cy="1162050"/>
          </a:xfrm>
        </p:spPr>
        <p:txBody>
          <a:bodyPr>
            <a:normAutofit/>
          </a:bodyPr>
          <a:lstStyle/>
          <a:p>
            <a:r>
              <a:rPr lang="sr-Latn-RS" sz="4000" smtClean="0"/>
              <a:t>kako se istražuje?</a:t>
            </a:r>
            <a:endParaRPr lang="en-US" sz="4000"/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8625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6962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en-US" sz="4000" smtClean="0"/>
              <a:t>Populacija i uzorak istraživanja </a:t>
            </a:r>
            <a:endParaRPr lang="en-US" altLang="en-US" sz="4000" smtClean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P</a:t>
            </a:r>
            <a:r>
              <a:rPr lang="sl-SI" altLang="en-US" sz="2800" smtClean="0"/>
              <a:t>opulacija skup svih jedinica na koje se odnose rezultati do kojih se došlo u istraživanju </a:t>
            </a:r>
            <a:endParaRPr lang="en-US" altLang="en-US" sz="2800" smtClean="0"/>
          </a:p>
          <a:p>
            <a:r>
              <a:rPr lang="en-US" altLang="en-US" sz="2800" smtClean="0"/>
              <a:t>U</a:t>
            </a:r>
            <a:r>
              <a:rPr lang="sl-SI" altLang="en-US" sz="2800" smtClean="0"/>
              <a:t>zorak </a:t>
            </a:r>
            <a:r>
              <a:rPr lang="en-US" altLang="en-US" sz="2800" smtClean="0"/>
              <a:t>je </a:t>
            </a:r>
            <a:r>
              <a:rPr lang="sl-SI" altLang="en-US" sz="2800" smtClean="0"/>
              <a:t>deo populacije na kome je istraživanje realizovano</a:t>
            </a:r>
          </a:p>
          <a:p>
            <a:endParaRPr lang="en-US" altLang="en-US" sz="800" smtClean="0"/>
          </a:p>
          <a:p>
            <a:pPr eaLnBrk="1" hangingPunct="1">
              <a:buFontTx/>
              <a:buNone/>
            </a:pPr>
            <a:endParaRPr lang="en-US" altLang="en-US" sz="2800" smtClean="0"/>
          </a:p>
        </p:txBody>
      </p:sp>
    </p:spTree>
    <p:extLst>
      <p:ext uri="{BB962C8B-B14F-4D97-AF65-F5344CB8AC3E}">
        <p14:creationId xmlns:p14="http://schemas.microsoft.com/office/powerpoint/2010/main" xmlns="" val="6230901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mtClean="0">
                <a:solidFill>
                  <a:srgbClr val="572314"/>
                </a:solidFill>
              </a:rPr>
              <a:t>Uzor</a:t>
            </a:r>
            <a:r>
              <a:rPr lang="sr-Latn-RS" smtClean="0"/>
              <a:t>ak istraživanja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53000"/>
          </a:xfrm>
        </p:spPr>
        <p:txBody>
          <a:bodyPr>
            <a:normAutofit fontScale="85000" lnSpcReduction="20000"/>
          </a:bodyPr>
          <a:lstStyle/>
          <a:p>
            <a:r>
              <a:rPr lang="sr-Latn-RS" smtClean="0"/>
              <a:t>Uzorak ili ispitanici</a:t>
            </a:r>
          </a:p>
          <a:p>
            <a:pPr lvl="0"/>
            <a:r>
              <a:rPr lang="sr-Latn-CS" smtClean="0"/>
              <a:t>Vrsta uzorka</a:t>
            </a:r>
          </a:p>
          <a:p>
            <a:pPr lvl="1"/>
            <a:r>
              <a:rPr lang="sr-Latn-CS" smtClean="0"/>
              <a:t>namerni (izbor </a:t>
            </a:r>
            <a:r>
              <a:rPr lang="sr-Latn-CS"/>
              <a:t>ispitanika vrši se s obzirom na neku svrhu ili </a:t>
            </a:r>
            <a:r>
              <a:rPr lang="sr-Latn-CS" smtClean="0"/>
              <a:t>nameru) </a:t>
            </a:r>
          </a:p>
          <a:p>
            <a:pPr lvl="1"/>
            <a:r>
              <a:rPr lang="sr-Latn-CS" smtClean="0"/>
              <a:t>prigodni (ispitanici se u </a:t>
            </a:r>
            <a:r>
              <a:rPr lang="sr-Latn-CS"/>
              <a:t>uzorak biraju iz dela populacije koji je dostupan, koji je pri </a:t>
            </a:r>
            <a:r>
              <a:rPr lang="sr-Latn-CS" smtClean="0"/>
              <a:t>ruci) </a:t>
            </a:r>
            <a:endParaRPr lang="en-US"/>
          </a:p>
          <a:p>
            <a:pPr lvl="0"/>
            <a:r>
              <a:rPr lang="sr-Latn-CS" smtClean="0"/>
              <a:t>Veličina uzorka</a:t>
            </a:r>
          </a:p>
          <a:p>
            <a:pPr lvl="1"/>
            <a:r>
              <a:rPr lang="sr-Latn-CS" smtClean="0"/>
              <a:t>obično mali </a:t>
            </a:r>
            <a:r>
              <a:rPr lang="sr-Latn-CS"/>
              <a:t>uzorci </a:t>
            </a:r>
            <a:endParaRPr lang="sr-Latn-CS" smtClean="0"/>
          </a:p>
          <a:p>
            <a:r>
              <a:rPr lang="sr-Latn-RS" smtClean="0"/>
              <a:t>Potencijalni ispitanici </a:t>
            </a:r>
          </a:p>
          <a:p>
            <a:pPr lvl="1"/>
            <a:r>
              <a:rPr lang="sr-Latn-CS" smtClean="0"/>
              <a:t>učesnici </a:t>
            </a:r>
            <a:r>
              <a:rPr lang="sr-Latn-CS"/>
              <a:t>u vaspitno-obrazovnom procesu (učenici, nastavnici, učitelјi, roditelјi, direktori, predstavnici lokalne zajednice itd.)</a:t>
            </a:r>
          </a:p>
          <a:p>
            <a:pPr lvl="1"/>
            <a:r>
              <a:rPr lang="sr-Latn-CS"/>
              <a:t>udžbenici, nastavni sadržaji, vaspitno-obrazovne aktivnosti i sl. </a:t>
            </a:r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26019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>
                <a:effectLst/>
              </a:rPr>
              <a:t>Karakteristike istraživanja praktičara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8857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wheel spokes="1"/>
      </p:transition>
    </mc:Choice>
    <mc:Fallback>
      <p:transition spd="slow">
        <p:wheel spokes="1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>
                <a:effectLst/>
              </a:rPr>
              <a:t>M</a:t>
            </a:r>
            <a:r>
              <a:rPr lang="sl-SI" sz="4400">
                <a:effectLst/>
              </a:rPr>
              <a:t>etode, tehnike i instrumenti istraživanja</a:t>
            </a:r>
            <a:r>
              <a:rPr lang="en-US">
                <a:effectLst/>
              </a:rPr>
              <a:t/>
            </a:r>
            <a:br>
              <a:rPr lang="en-US">
                <a:effectLst/>
              </a:rPr>
            </a:b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4987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wheel spokes="1"/>
      </p:transition>
    </mc:Choice>
    <mc:Fallback>
      <p:transition spd="slow">
        <p:wheel spokes="1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>
                <a:solidFill>
                  <a:srgbClr val="572314"/>
                </a:solidFill>
              </a:rPr>
              <a:t>Određenje pojmova</a:t>
            </a:r>
            <a:endParaRPr lang="en-US">
              <a:solidFill>
                <a:srgbClr val="57231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smtClean="0"/>
              <a:t>Metoda </a:t>
            </a:r>
            <a:r>
              <a:rPr lang="sl-SI"/>
              <a:t>= opšti pristup proučavanju pojave </a:t>
            </a:r>
            <a:endParaRPr lang="en-US"/>
          </a:p>
          <a:p>
            <a:pPr lvl="1"/>
            <a:r>
              <a:rPr lang="sl-SI" smtClean="0">
                <a:solidFill>
                  <a:srgbClr val="C00000"/>
                </a:solidFill>
              </a:rPr>
              <a:t>eksperimentalna / neeksperimentalna metoda</a:t>
            </a:r>
          </a:p>
          <a:p>
            <a:pPr lvl="1"/>
            <a:r>
              <a:rPr lang="sl-SI" smtClean="0">
                <a:solidFill>
                  <a:srgbClr val="C00000"/>
                </a:solidFill>
              </a:rPr>
              <a:t>deskriptivna / kauzalna metoda</a:t>
            </a:r>
            <a:endParaRPr lang="en-US">
              <a:solidFill>
                <a:srgbClr val="C00000"/>
              </a:solidFill>
            </a:endParaRPr>
          </a:p>
          <a:p>
            <a:r>
              <a:rPr lang="sl-SI" smtClean="0"/>
              <a:t>Tehnika </a:t>
            </a:r>
            <a:r>
              <a:rPr lang="sl-SI"/>
              <a:t>= način prikupljanja podataka</a:t>
            </a:r>
            <a:endParaRPr lang="en-US"/>
          </a:p>
          <a:p>
            <a:pPr lvl="1"/>
            <a:r>
              <a:rPr lang="sl-SI" smtClean="0">
                <a:solidFill>
                  <a:srgbClr val="C00000"/>
                </a:solidFill>
              </a:rPr>
              <a:t>posmatranje, intervjuisanje, testiranje, anketiranje</a:t>
            </a:r>
            <a:endParaRPr lang="en-US">
              <a:solidFill>
                <a:srgbClr val="C00000"/>
              </a:solidFill>
            </a:endParaRPr>
          </a:p>
          <a:p>
            <a:r>
              <a:rPr lang="sl-SI" smtClean="0"/>
              <a:t>Instrument </a:t>
            </a:r>
            <a:r>
              <a:rPr lang="sl-SI"/>
              <a:t>= sredstvo kojim se prikupljaju podaci</a:t>
            </a:r>
            <a:endParaRPr lang="en-US"/>
          </a:p>
          <a:p>
            <a:pPr lvl="1"/>
            <a:r>
              <a:rPr lang="sl-SI" smtClean="0">
                <a:solidFill>
                  <a:srgbClr val="C00000"/>
                </a:solidFill>
              </a:rPr>
              <a:t>razne </a:t>
            </a:r>
            <a:r>
              <a:rPr lang="sl-SI">
                <a:solidFill>
                  <a:srgbClr val="C00000"/>
                </a:solidFill>
              </a:rPr>
              <a:t>vrste </a:t>
            </a:r>
            <a:r>
              <a:rPr lang="sl-SI" smtClean="0">
                <a:solidFill>
                  <a:srgbClr val="C00000"/>
                </a:solidFill>
              </a:rPr>
              <a:t>testova, skala, upitnik, </a:t>
            </a:r>
            <a:r>
              <a:rPr lang="sl-SI">
                <a:solidFill>
                  <a:srgbClr val="C00000"/>
                </a:solidFill>
              </a:rPr>
              <a:t>protokol </a:t>
            </a:r>
            <a:r>
              <a:rPr lang="sl-SI" smtClean="0">
                <a:solidFill>
                  <a:srgbClr val="C00000"/>
                </a:solidFill>
              </a:rPr>
              <a:t>posmatranja</a:t>
            </a:r>
            <a:r>
              <a:rPr lang="sl-SI">
                <a:solidFill>
                  <a:srgbClr val="C00000"/>
                </a:solidFill>
              </a:rPr>
              <a:t>, </a:t>
            </a:r>
            <a:r>
              <a:rPr lang="sl-SI" smtClean="0">
                <a:solidFill>
                  <a:srgbClr val="C00000"/>
                </a:solidFill>
              </a:rPr>
              <a:t>intervjua, protokol za </a:t>
            </a:r>
            <a:r>
              <a:rPr lang="sl-SI">
                <a:solidFill>
                  <a:srgbClr val="C00000"/>
                </a:solidFill>
              </a:rPr>
              <a:t>analizu </a:t>
            </a:r>
            <a:r>
              <a:rPr lang="sl-SI" smtClean="0">
                <a:solidFill>
                  <a:srgbClr val="C00000"/>
                </a:solidFill>
              </a:rPr>
              <a:t>sadržaja</a:t>
            </a:r>
            <a:endParaRPr lang="en-US">
              <a:solidFill>
                <a:srgbClr val="C00000"/>
              </a:solidFill>
            </a:endParaRPr>
          </a:p>
          <a:p>
            <a:pPr lvl="1"/>
            <a:endParaRPr lang="en-US">
              <a:solidFill>
                <a:srgbClr val="C00000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95399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mtClean="0"/>
              <a:t>Metode u istraživanjima praktičara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CS" smtClean="0"/>
              <a:t>Koriste se metode koje </a:t>
            </a:r>
            <a:r>
              <a:rPr lang="sr-Latn-CS"/>
              <a:t>se primenjuju i u naučnim </a:t>
            </a:r>
            <a:r>
              <a:rPr lang="sr-Latn-CS" smtClean="0"/>
              <a:t>istraživanjima</a:t>
            </a:r>
            <a:endParaRPr lang="sr-Latn-CS"/>
          </a:p>
          <a:p>
            <a:r>
              <a:rPr lang="sr-Latn-CS" smtClean="0"/>
              <a:t>Prvenstveno deskriptivna</a:t>
            </a:r>
          </a:p>
          <a:p>
            <a:pPr lvl="1"/>
            <a:r>
              <a:rPr lang="sr-Latn-CS" smtClean="0"/>
              <a:t>cilј je </a:t>
            </a:r>
            <a:r>
              <a:rPr lang="sr-Latn-CS"/>
              <a:t>da opiše pojavu koja je predmet </a:t>
            </a:r>
            <a:r>
              <a:rPr lang="sr-Latn-CS" smtClean="0"/>
              <a:t>proučavanja</a:t>
            </a:r>
          </a:p>
          <a:p>
            <a:pPr lvl="1"/>
            <a:r>
              <a:rPr lang="sr-Latn-CS" smtClean="0"/>
              <a:t>podrazumeva </a:t>
            </a:r>
            <a:r>
              <a:rPr lang="sr-Latn-CS"/>
              <a:t>konstatovanje činjenica, njihovo </a:t>
            </a:r>
            <a:r>
              <a:rPr lang="sr-Latn-CS" smtClean="0"/>
              <a:t>upoređivanje</a:t>
            </a:r>
            <a:r>
              <a:rPr lang="sr-Latn-CS"/>
              <a:t>, suprotstavlјanje, sagledavanje </a:t>
            </a:r>
            <a:r>
              <a:rPr lang="sr-Latn-CS" smtClean="0"/>
              <a:t>odnosa </a:t>
            </a:r>
            <a:r>
              <a:rPr lang="sr-Latn-CS"/>
              <a:t>među njima, njihovo vrednovanje i </a:t>
            </a:r>
            <a:r>
              <a:rPr lang="sr-Latn-CS" smtClean="0"/>
              <a:t>interpretaciju</a:t>
            </a:r>
          </a:p>
          <a:p>
            <a:endParaRPr lang="sr-Latn-CS"/>
          </a:p>
          <a:p>
            <a:endParaRPr lang="sr-Latn-C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81264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mtClean="0"/>
              <a:t>Tehnike u istraživanjima praktičara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sr-Latn-CS"/>
              <a:t>Koriste </a:t>
            </a:r>
            <a:r>
              <a:rPr lang="sr-Latn-CS" smtClean="0"/>
              <a:t>tehnike </a:t>
            </a:r>
            <a:r>
              <a:rPr lang="sr-Latn-CS"/>
              <a:t>i instrumente koji se primenjuju </a:t>
            </a:r>
            <a:r>
              <a:rPr lang="sr-Latn-CS" smtClean="0"/>
              <a:t>u </a:t>
            </a:r>
            <a:r>
              <a:rPr lang="sr-Latn-CS"/>
              <a:t>naučnim istraživanjima</a:t>
            </a:r>
          </a:p>
          <a:p>
            <a:pPr lvl="1"/>
            <a:r>
              <a:rPr lang="sr-Latn-CS"/>
              <a:t>posmatranje, analiza sadržaja, intervjuisanje, anketiranje, skaliranje, testiranje </a:t>
            </a:r>
          </a:p>
          <a:p>
            <a:pPr lvl="1"/>
            <a:r>
              <a:rPr lang="sr-Latn-CS"/>
              <a:t>protokol posmatranja, intervjua,  anketa, skala, test </a:t>
            </a:r>
          </a:p>
          <a:p>
            <a:pPr lvl="1"/>
            <a:endParaRPr lang="en-US" sz="1500"/>
          </a:p>
          <a:p>
            <a:pPr lvl="0"/>
            <a:r>
              <a:rPr lang="sr-Latn-CS"/>
              <a:t>U okviru jedne metode može da se kombinuje više tehnika, a u okviru jedne tehnike više instrumenata</a:t>
            </a:r>
          </a:p>
          <a:p>
            <a:pPr lvl="0"/>
            <a:endParaRPr lang="sr-Latn-CS" sz="1500"/>
          </a:p>
          <a:p>
            <a:pPr lvl="0"/>
            <a:r>
              <a:rPr lang="sr-Latn-CS"/>
              <a:t>Realizuju se primenom manjeg broja tehnika i instrumenata (često korišćenjem samo jedne tehnike i instrumenta) </a:t>
            </a:r>
          </a:p>
        </p:txBody>
      </p:sp>
    </p:spTree>
    <p:extLst>
      <p:ext uri="{BB962C8B-B14F-4D97-AF65-F5344CB8AC3E}">
        <p14:creationId xmlns:p14="http://schemas.microsoft.com/office/powerpoint/2010/main" xmlns="" val="10137741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600" smtClean="0"/>
              <a:t>Instrumenti u </a:t>
            </a:r>
            <a:r>
              <a:rPr lang="sr-Latn-RS" sz="3600"/>
              <a:t>istraživanjima praktičara</a:t>
            </a:r>
            <a:endParaRPr lang="en-US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sr-Latn-CS"/>
              <a:t>Instrumenti mogu da budu konstruisani za potrebe istraživanja</a:t>
            </a:r>
          </a:p>
          <a:p>
            <a:pPr lvl="1"/>
            <a:r>
              <a:rPr lang="sr-Latn-CS"/>
              <a:t>neophodno je poštovati metodološke zahteve u procesu njihove konstrukcije</a:t>
            </a:r>
          </a:p>
          <a:p>
            <a:pPr marL="402336" lvl="1" indent="0">
              <a:buNone/>
            </a:pPr>
            <a:r>
              <a:rPr lang="sr-Latn-CS" sz="1300"/>
              <a:t> </a:t>
            </a:r>
            <a:endParaRPr lang="en-US" sz="1300"/>
          </a:p>
          <a:p>
            <a:pPr lvl="0"/>
            <a:r>
              <a:rPr lang="sr-Latn-CS"/>
              <a:t>Mogu da se koriste instrumenti koji su preuzeti iz drugih istraživanja</a:t>
            </a:r>
          </a:p>
          <a:p>
            <a:pPr lvl="1"/>
            <a:r>
              <a:rPr lang="sr-Latn-CS"/>
              <a:t>mogu da se preuzmu u celini ili pojedini delovi </a:t>
            </a:r>
          </a:p>
          <a:p>
            <a:pPr lvl="1"/>
            <a:r>
              <a:rPr lang="sr-Latn-CS"/>
              <a:t>mogu da se koriste u izvornom obliku, </a:t>
            </a:r>
            <a:r>
              <a:rPr lang="sr-Latn-CS" smtClean="0"/>
              <a:t>ili </a:t>
            </a:r>
            <a:r>
              <a:rPr lang="sr-Latn-CS"/>
              <a:t>u izvesnoj meri prilagođeni novom kontekstu </a:t>
            </a:r>
          </a:p>
          <a:p>
            <a:pPr lvl="1"/>
            <a:r>
              <a:rPr lang="sr-Latn-CS"/>
              <a:t>obično postoje podaci o metrijskim karakterisitkama, instrukcije za njihovu primenu, informacije o mogućim načinima obrade </a:t>
            </a:r>
            <a:r>
              <a:rPr lang="sr-Latn-CS" smtClean="0"/>
              <a:t>podataka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04057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mtClean="0"/>
              <a:t>Vrste tehnika </a:t>
            </a:r>
            <a:r>
              <a:rPr lang="sl-SI"/>
              <a:t>prikupljanja podataka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l-SI" smtClean="0"/>
              <a:t>Tehnike </a:t>
            </a:r>
            <a:r>
              <a:rPr lang="sl-SI"/>
              <a:t>zasnovane na </a:t>
            </a:r>
            <a:r>
              <a:rPr lang="sl-SI" smtClean="0"/>
              <a:t>posmatranju</a:t>
            </a:r>
          </a:p>
          <a:p>
            <a:pPr lvl="0"/>
            <a:r>
              <a:rPr lang="sl-SI" smtClean="0"/>
              <a:t>Tehnike </a:t>
            </a:r>
            <a:r>
              <a:rPr lang="sl-SI"/>
              <a:t>zasnovane na analizi sadržaja / </a:t>
            </a:r>
            <a:r>
              <a:rPr lang="sl-SI" smtClean="0"/>
              <a:t>proizvoda</a:t>
            </a:r>
          </a:p>
          <a:p>
            <a:pPr lvl="0"/>
            <a:r>
              <a:rPr lang="sl-SI" smtClean="0"/>
              <a:t>Tehnike zasnovane na verbalnoj komunikaciji</a:t>
            </a:r>
          </a:p>
        </p:txBody>
      </p:sp>
    </p:spTree>
    <p:extLst>
      <p:ext uri="{BB962C8B-B14F-4D97-AF65-F5344CB8AC3E}">
        <p14:creationId xmlns:p14="http://schemas.microsoft.com/office/powerpoint/2010/main" xmlns="" val="21328732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Tehnike zasnovane na posmatranju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7046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wheel spokes="1"/>
      </p:transition>
    </mc:Choice>
    <mc:Fallback>
      <p:transition spd="slow">
        <p:wheel spokes="1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98080" cy="808038"/>
          </a:xfrm>
        </p:spPr>
        <p:txBody>
          <a:bodyPr>
            <a:normAutofit/>
          </a:bodyPr>
          <a:lstStyle/>
          <a:p>
            <a:r>
              <a:rPr lang="sl-SI" smtClean="0"/>
              <a:t>Tok posmatranja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143000"/>
            <a:ext cx="7498080" cy="5105400"/>
          </a:xfrm>
        </p:spPr>
        <p:txBody>
          <a:bodyPr>
            <a:normAutofit/>
          </a:bodyPr>
          <a:lstStyle/>
          <a:p>
            <a:r>
              <a:rPr lang="sl-SI" smtClean="0"/>
              <a:t>Uzorkovanje </a:t>
            </a:r>
            <a:r>
              <a:rPr lang="sl-SI"/>
              <a:t>u posmatranju</a:t>
            </a:r>
            <a:endParaRPr lang="en-US"/>
          </a:p>
          <a:p>
            <a:pPr lvl="1"/>
            <a:r>
              <a:rPr lang="sl-SI"/>
              <a:t>uzorak ponašanja </a:t>
            </a:r>
          </a:p>
          <a:p>
            <a:pPr lvl="1"/>
            <a:r>
              <a:rPr lang="sl-SI"/>
              <a:t>uzorak </a:t>
            </a:r>
            <a:r>
              <a:rPr lang="sl-SI" smtClean="0"/>
              <a:t>situaci</a:t>
            </a:r>
            <a:r>
              <a:rPr lang="sl-SI"/>
              <a:t>ja</a:t>
            </a:r>
            <a:endParaRPr lang="sl-SI" smtClean="0"/>
          </a:p>
          <a:p>
            <a:pPr lvl="1"/>
            <a:r>
              <a:rPr lang="sl-SI" smtClean="0"/>
              <a:t>uzorak </a:t>
            </a:r>
            <a:r>
              <a:rPr lang="sl-SI"/>
              <a:t>vremena: </a:t>
            </a:r>
            <a:r>
              <a:rPr lang="sl-SI" smtClean="0"/>
              <a:t>sistematičan </a:t>
            </a:r>
            <a:r>
              <a:rPr lang="sl-SI"/>
              <a:t>i </a:t>
            </a:r>
            <a:r>
              <a:rPr lang="sl-SI" smtClean="0"/>
              <a:t>nasumičan</a:t>
            </a:r>
          </a:p>
          <a:p>
            <a:pPr marL="82296" indent="0">
              <a:buNone/>
            </a:pPr>
            <a:endParaRPr lang="sl-SI" sz="1500" smtClean="0"/>
          </a:p>
          <a:p>
            <a:r>
              <a:rPr lang="sl-SI" smtClean="0"/>
              <a:t>Kodni </a:t>
            </a:r>
            <a:r>
              <a:rPr lang="sl-SI"/>
              <a:t>sistem: </a:t>
            </a:r>
            <a:endParaRPr lang="sl-SI" smtClean="0"/>
          </a:p>
          <a:p>
            <a:pPr lvl="1"/>
            <a:r>
              <a:rPr lang="sl-SI" smtClean="0"/>
              <a:t>topografski </a:t>
            </a:r>
            <a:r>
              <a:rPr lang="sl-SI"/>
              <a:t>–</a:t>
            </a:r>
            <a:r>
              <a:rPr lang="sl-SI" smtClean="0"/>
              <a:t> </a:t>
            </a:r>
            <a:r>
              <a:rPr lang="sl-SI"/>
              <a:t>učestalost određenog </a:t>
            </a:r>
            <a:r>
              <a:rPr lang="sl-SI" smtClean="0"/>
              <a:t>ponašanja </a:t>
            </a:r>
          </a:p>
          <a:p>
            <a:pPr lvl="1"/>
            <a:r>
              <a:rPr lang="sl-SI" smtClean="0"/>
              <a:t>dimenzionalni </a:t>
            </a:r>
            <a:r>
              <a:rPr lang="sl-SI"/>
              <a:t>– intenzitet ponašanja na nekoj </a:t>
            </a:r>
            <a:r>
              <a:rPr lang="sl-SI" smtClean="0"/>
              <a:t>dimenziji</a:t>
            </a:r>
          </a:p>
          <a:p>
            <a:pPr marL="82296" indent="0">
              <a:buNone/>
            </a:pPr>
            <a:endParaRPr lang="sl-SI" sz="1700" smtClean="0"/>
          </a:p>
        </p:txBody>
      </p:sp>
    </p:spTree>
    <p:extLst>
      <p:ext uri="{BB962C8B-B14F-4D97-AF65-F5344CB8AC3E}">
        <p14:creationId xmlns:p14="http://schemas.microsoft.com/office/powerpoint/2010/main" xmlns="" val="25324709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Protokoli posmatranja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sl-SI" smtClean="0"/>
              <a:t>(Ne)strukturirani protokol posmatranja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sl-SI" smtClean="0"/>
              <a:t>Ček lista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sl-SI" smtClean="0"/>
              <a:t>Skala </a:t>
            </a:r>
            <a:r>
              <a:rPr lang="sl-SI"/>
              <a:t>procene </a:t>
            </a:r>
            <a:endParaRPr lang="sl-SI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sl-SI" smtClean="0"/>
              <a:t>Dnevničke </a:t>
            </a:r>
            <a:r>
              <a:rPr lang="sl-SI"/>
              <a:t>ili terenske </a:t>
            </a:r>
            <a:r>
              <a:rPr lang="sl-SI" smtClean="0"/>
              <a:t>zabeleške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sl-SI" smtClean="0"/>
              <a:t>Anegdotske beleške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sl-SI" sz="1500" smtClean="0"/>
              <a:t>. . .</a:t>
            </a:r>
            <a:endParaRPr lang="en-US" sz="15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83227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Tehnike zasnovane na analizi sadržaja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8582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wheel spokes="1"/>
      </p:transition>
    </mc:Choice>
    <mc:Fallback>
      <p:transition spd="slow">
        <p:wheel spokes="1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Određenje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smtClean="0"/>
              <a:t>Podstaknuta dešavanjima </a:t>
            </a:r>
            <a:r>
              <a:rPr lang="sr-Latn-CS"/>
              <a:t>u </a:t>
            </a:r>
            <a:r>
              <a:rPr lang="sr-Latn-CS" smtClean="0"/>
              <a:t>praksi</a:t>
            </a:r>
          </a:p>
          <a:p>
            <a:r>
              <a:rPr lang="sr-Latn-CS" smtClean="0"/>
              <a:t>Treba </a:t>
            </a:r>
            <a:r>
              <a:rPr lang="sr-Latn-CS"/>
              <a:t>da omoguće </a:t>
            </a:r>
            <a:r>
              <a:rPr lang="sr-Latn-CS" smtClean="0"/>
              <a:t>praktičarima da </a:t>
            </a:r>
            <a:r>
              <a:rPr lang="sr-Latn-RS"/>
              <a:t>kroz upoznavanje postojećeg stanja </a:t>
            </a:r>
            <a:r>
              <a:rPr lang="sr-Latn-RS" smtClean="0"/>
              <a:t>sagledaju </a:t>
            </a:r>
            <a:r>
              <a:rPr lang="sr-Latn-RS"/>
              <a:t>mogućnosti za njegovo menjanje u cilju </a:t>
            </a:r>
            <a:r>
              <a:rPr lang="sr-Latn-RS" smtClean="0"/>
              <a:t>unapređenja</a:t>
            </a:r>
          </a:p>
          <a:p>
            <a:pPr lvl="1"/>
            <a:r>
              <a:rPr lang="sr-Latn-CS" smtClean="0"/>
              <a:t>na primer: razumeju </a:t>
            </a:r>
            <a:r>
              <a:rPr lang="sr-Latn-CS"/>
              <a:t>pojavu, reše problem, </a:t>
            </a:r>
            <a:r>
              <a:rPr lang="sr-Latn-CS" smtClean="0"/>
              <a:t>uvedu </a:t>
            </a:r>
            <a:r>
              <a:rPr lang="sr-Latn-CS"/>
              <a:t>inovaciju u praksu itd.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02958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632192" cy="1143000"/>
          </a:xfrm>
        </p:spPr>
        <p:txBody>
          <a:bodyPr>
            <a:normAutofit/>
          </a:bodyPr>
          <a:lstStyle/>
          <a:p>
            <a:r>
              <a:rPr lang="sl-SI" smtClean="0"/>
              <a:t>Predmet analize sadržaja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mtClean="0"/>
              <a:t>Sadržaji </a:t>
            </a:r>
            <a:r>
              <a:rPr lang="sl-SI"/>
              <a:t>/ proizvodi koji nastaju u sklopu različitih vidova socijalne interakcije</a:t>
            </a:r>
            <a:endParaRPr lang="en-US"/>
          </a:p>
          <a:p>
            <a:r>
              <a:rPr lang="sl-SI"/>
              <a:t>Vrste materijala</a:t>
            </a:r>
            <a:endParaRPr lang="en-US"/>
          </a:p>
          <a:p>
            <a:pPr lvl="1"/>
            <a:r>
              <a:rPr lang="sl-SI"/>
              <a:t>verbalni (udžbenici, nastavni programi, dnevnici, tvitovi </a:t>
            </a:r>
            <a:r>
              <a:rPr lang="sl-SI" smtClean="0"/>
              <a:t>i sl</a:t>
            </a:r>
            <a:r>
              <a:rPr lang="sl-SI"/>
              <a:t>.)</a:t>
            </a:r>
            <a:endParaRPr lang="en-US"/>
          </a:p>
          <a:p>
            <a:pPr lvl="1"/>
            <a:r>
              <a:rPr lang="sl-SI"/>
              <a:t>vizuelni (grafiti, </a:t>
            </a:r>
            <a:r>
              <a:rPr lang="sl-SI" smtClean="0"/>
              <a:t>slike, </a:t>
            </a:r>
            <a:r>
              <a:rPr lang="sl-SI"/>
              <a:t>crteži, </a:t>
            </a:r>
            <a:r>
              <a:rPr lang="sl-SI" smtClean="0"/>
              <a:t>fotografije </a:t>
            </a:r>
            <a:r>
              <a:rPr lang="sl-SI"/>
              <a:t>itd.)</a:t>
            </a:r>
            <a:endParaRPr lang="en-US"/>
          </a:p>
          <a:p>
            <a:pPr lvl="1"/>
            <a:r>
              <a:rPr lang="sl-SI"/>
              <a:t>audio-vizuelni (televizijski program, filmovi, kompjuterske igrice itd.)</a:t>
            </a:r>
            <a:endParaRPr lang="en-US"/>
          </a:p>
          <a:p>
            <a:r>
              <a:rPr lang="sl-SI"/>
              <a:t>Nivoi </a:t>
            </a:r>
            <a:r>
              <a:rPr lang="sl-SI" smtClean="0"/>
              <a:t>sadržaja</a:t>
            </a:r>
            <a:endParaRPr lang="en-US"/>
          </a:p>
          <a:p>
            <a:pPr lvl="1"/>
            <a:r>
              <a:rPr lang="sl-SI"/>
              <a:t>manifestni </a:t>
            </a:r>
          </a:p>
          <a:p>
            <a:pPr lvl="1"/>
            <a:r>
              <a:rPr lang="sl-SI"/>
              <a:t>latentni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03529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mtClean="0"/>
              <a:t>Vrste i tok </a:t>
            </a:r>
            <a:r>
              <a:rPr lang="sl-SI"/>
              <a:t>(faze) analize </a:t>
            </a:r>
            <a:r>
              <a:rPr lang="sl-SI" smtClean="0"/>
              <a:t>sadržaja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/>
              <a:t>Vrste analize</a:t>
            </a:r>
            <a:endParaRPr lang="en-US"/>
          </a:p>
          <a:p>
            <a:pPr lvl="1"/>
            <a:r>
              <a:rPr lang="sl-SI"/>
              <a:t>kvantitativna </a:t>
            </a:r>
            <a:endParaRPr lang="en-US"/>
          </a:p>
          <a:p>
            <a:pPr lvl="1"/>
            <a:r>
              <a:rPr lang="sl-SI"/>
              <a:t>kvalitativna </a:t>
            </a:r>
            <a:endParaRPr lang="sl-SI" smtClean="0"/>
          </a:p>
          <a:p>
            <a:r>
              <a:rPr lang="sl-SI" smtClean="0"/>
              <a:t>Tok </a:t>
            </a:r>
            <a:r>
              <a:rPr lang="sl-SI"/>
              <a:t>(faze) analize </a:t>
            </a:r>
            <a:endParaRPr lang="en-US"/>
          </a:p>
          <a:p>
            <a:pPr lvl="1"/>
            <a:r>
              <a:rPr lang="sl-SI"/>
              <a:t>određivanje populacije i uzorka izvora koji će biti obuhvaćeni analizom</a:t>
            </a:r>
            <a:endParaRPr lang="en-US"/>
          </a:p>
          <a:p>
            <a:pPr lvl="1"/>
            <a:r>
              <a:rPr lang="sl-SI"/>
              <a:t>određivanje jedinice analize i jedinica konteksta </a:t>
            </a:r>
            <a:endParaRPr lang="en-US"/>
          </a:p>
          <a:p>
            <a:pPr lvl="1"/>
            <a:r>
              <a:rPr lang="sl-SI"/>
              <a:t>definisanje kategorija i kodne šeme </a:t>
            </a:r>
            <a:endParaRPr lang="en-US"/>
          </a:p>
          <a:p>
            <a:pPr lvl="1"/>
            <a:r>
              <a:rPr lang="sl-SI"/>
              <a:t>kodiranje </a:t>
            </a:r>
            <a:endParaRPr lang="en-US"/>
          </a:p>
          <a:p>
            <a:pPr lvl="1"/>
            <a:r>
              <a:rPr lang="sl-SI"/>
              <a:t>obrada podatka</a:t>
            </a:r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36574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>
                <a:effectLst/>
              </a:rPr>
              <a:t>Tehnike zasnovane na verbalnoj komunikaciji</a:t>
            </a:r>
            <a:r>
              <a:rPr lang="en-US">
                <a:effectLst/>
              </a:rPr>
              <a:t/>
            </a:r>
            <a:br>
              <a:rPr lang="en-US">
                <a:effectLst/>
              </a:rPr>
            </a:b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122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wheel spokes="1"/>
      </p:transition>
    </mc:Choice>
    <mc:Fallback>
      <p:transition spd="slow">
        <p:wheel spokes="1"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Vrste tehnika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sl-SI"/>
              <a:t>Do podataka </a:t>
            </a:r>
            <a:r>
              <a:rPr lang="sl-SI" smtClean="0"/>
              <a:t>se dolazi </a:t>
            </a:r>
            <a:r>
              <a:rPr lang="sl-SI"/>
              <a:t>na osnovu verbalnog iskaza </a:t>
            </a:r>
            <a:r>
              <a:rPr lang="sl-SI" smtClean="0"/>
              <a:t>ispitanika, tj. podaci </a:t>
            </a:r>
            <a:r>
              <a:rPr lang="sl-SI"/>
              <a:t>se dobijaju putem postavljanja pitanja i davanja </a:t>
            </a:r>
            <a:r>
              <a:rPr lang="sl-SI" smtClean="0"/>
              <a:t>odgovora  </a:t>
            </a:r>
            <a:endParaRPr lang="en-US"/>
          </a:p>
          <a:p>
            <a:pPr lvl="0"/>
            <a:r>
              <a:rPr lang="sl-SI"/>
              <a:t>Verbalni </a:t>
            </a:r>
            <a:r>
              <a:rPr lang="sl-SI" smtClean="0"/>
              <a:t>iskaz ispitanika može </a:t>
            </a:r>
            <a:r>
              <a:rPr lang="sl-SI"/>
              <a:t>da se </a:t>
            </a:r>
            <a:endParaRPr lang="sl-SI" smtClean="0"/>
          </a:p>
          <a:p>
            <a:pPr lvl="1"/>
            <a:r>
              <a:rPr lang="sl-SI" smtClean="0"/>
              <a:t>odnosi </a:t>
            </a:r>
            <a:r>
              <a:rPr lang="sl-SI"/>
              <a:t>na </a:t>
            </a:r>
            <a:r>
              <a:rPr lang="sl-SI" smtClean="0"/>
              <a:t>ispitanika, </a:t>
            </a:r>
            <a:r>
              <a:rPr lang="sl-SI"/>
              <a:t>druge ljude, </a:t>
            </a:r>
            <a:r>
              <a:rPr lang="sl-SI" smtClean="0"/>
              <a:t>događaje</a:t>
            </a:r>
          </a:p>
          <a:p>
            <a:pPr lvl="1"/>
            <a:r>
              <a:rPr lang="sl-SI" smtClean="0"/>
              <a:t>dobije </a:t>
            </a:r>
            <a:r>
              <a:rPr lang="sl-SI"/>
              <a:t>putem postavljanja </a:t>
            </a:r>
            <a:r>
              <a:rPr lang="sl-SI" smtClean="0"/>
              <a:t>pitanja i davanja odgovora u </a:t>
            </a:r>
            <a:r>
              <a:rPr lang="sl-SI"/>
              <a:t>pisanoj ili usmenoj </a:t>
            </a:r>
            <a:r>
              <a:rPr lang="sl-SI" smtClean="0"/>
              <a:t>formi, ali i kroz spontanu komunikaciju</a:t>
            </a:r>
          </a:p>
          <a:p>
            <a:pPr lvl="0"/>
            <a:endParaRPr lang="sl-SI" sz="1000" smtClean="0"/>
          </a:p>
          <a:p>
            <a:pPr lvl="0"/>
            <a:r>
              <a:rPr lang="sl-SI" smtClean="0"/>
              <a:t>Vrste tehnika</a:t>
            </a:r>
          </a:p>
          <a:p>
            <a:pPr lvl="1"/>
            <a:r>
              <a:rPr lang="sl-SI" smtClean="0"/>
              <a:t>intervjuisanje</a:t>
            </a:r>
          </a:p>
          <a:p>
            <a:pPr lvl="1"/>
            <a:r>
              <a:rPr lang="sl-SI" smtClean="0"/>
              <a:t>anketiranje </a:t>
            </a:r>
            <a:endParaRPr lang="en-US"/>
          </a:p>
          <a:p>
            <a:pPr lvl="1"/>
            <a:r>
              <a:rPr lang="sl-SI" smtClean="0"/>
              <a:t>skaliranje</a:t>
            </a:r>
          </a:p>
          <a:p>
            <a:pPr lvl="1"/>
            <a:r>
              <a:rPr lang="sl-SI" smtClean="0"/>
              <a:t>testiranje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73839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Intervjuisanje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smtClean="0"/>
              <a:t>Komunikacija se odvija usmenim putem</a:t>
            </a:r>
          </a:p>
          <a:p>
            <a:r>
              <a:rPr lang="sl-SI" smtClean="0"/>
              <a:t>Instrument: protokol intervjua</a:t>
            </a:r>
          </a:p>
          <a:p>
            <a:pPr marL="82296" indent="0">
              <a:buNone/>
            </a:pPr>
            <a:endParaRPr lang="sl-SI" smtClean="0"/>
          </a:p>
          <a:p>
            <a:r>
              <a:rPr lang="sl-SI" smtClean="0"/>
              <a:t>Standardizovani</a:t>
            </a:r>
            <a:endParaRPr lang="en-US"/>
          </a:p>
          <a:p>
            <a:pPr lvl="1"/>
            <a:r>
              <a:rPr lang="sr-Latn-RS"/>
              <a:t>unapred formulisana pitanja</a:t>
            </a:r>
            <a:endParaRPr lang="en-US"/>
          </a:p>
          <a:p>
            <a:pPr lvl="1"/>
            <a:r>
              <a:rPr lang="sr-Latn-RS"/>
              <a:t>procedura je </a:t>
            </a:r>
            <a:r>
              <a:rPr lang="sr-Latn-RS" smtClean="0"/>
              <a:t>ujednačena: ista pitanja</a:t>
            </a:r>
            <a:r>
              <a:rPr lang="sr-Latn-RS"/>
              <a:t>, istim redom, sa istim značenjem, sa istim </a:t>
            </a:r>
            <a:r>
              <a:rPr lang="sr-Latn-RS" smtClean="0"/>
              <a:t>naglaskom</a:t>
            </a:r>
          </a:p>
          <a:p>
            <a:endParaRPr lang="en-US"/>
          </a:p>
          <a:p>
            <a:r>
              <a:rPr lang="sl-SI" smtClean="0"/>
              <a:t>Dubinski</a:t>
            </a:r>
            <a:endParaRPr lang="en-US"/>
          </a:p>
          <a:p>
            <a:pPr lvl="1"/>
            <a:r>
              <a:rPr lang="sl-SI" smtClean="0"/>
              <a:t>okvirni plan </a:t>
            </a:r>
            <a:r>
              <a:rPr lang="sl-SI"/>
              <a:t>razgovora  </a:t>
            </a:r>
            <a:r>
              <a:rPr lang="sl-SI" smtClean="0"/>
              <a:t>(samo </a:t>
            </a:r>
            <a:r>
              <a:rPr lang="sl-SI"/>
              <a:t>teme </a:t>
            </a:r>
            <a:r>
              <a:rPr lang="sl-SI" smtClean="0"/>
              <a:t>koje </a:t>
            </a:r>
            <a:r>
              <a:rPr lang="sl-SI"/>
              <a:t>bi trebalo pokriti)</a:t>
            </a:r>
            <a:endParaRPr lang="en-US"/>
          </a:p>
          <a:p>
            <a:pPr lvl="1"/>
            <a:r>
              <a:rPr lang="sl-SI"/>
              <a:t>ispitanik </a:t>
            </a:r>
            <a:r>
              <a:rPr lang="sl-SI" smtClean="0"/>
              <a:t>se podstiče da </a:t>
            </a:r>
            <a:r>
              <a:rPr lang="sl-SI"/>
              <a:t>slobodno razgovara o temi, uz što manje prekidanja od strane istraživača</a:t>
            </a:r>
            <a:endParaRPr lang="en-US"/>
          </a:p>
          <a:p>
            <a:pPr lvl="1"/>
            <a:r>
              <a:rPr lang="sl-SI" smtClean="0"/>
              <a:t>istraživač mora da poseduje sposobnosti i veštine da </a:t>
            </a:r>
            <a:r>
              <a:rPr lang="sl-SI"/>
              <a:t>sagovornika podstakne da slobodno govori o temi koja je predmet </a:t>
            </a:r>
            <a:r>
              <a:rPr lang="sl-SI" smtClean="0"/>
              <a:t>razgovora</a:t>
            </a:r>
            <a:r>
              <a:rPr lang="sl-SI"/>
              <a:t>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06395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98080" cy="1143000"/>
          </a:xfrm>
        </p:spPr>
        <p:txBody>
          <a:bodyPr/>
          <a:lstStyle/>
          <a:p>
            <a:r>
              <a:rPr lang="sr-Latn-RS"/>
              <a:t>Intervjuisanje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95400"/>
            <a:ext cx="7498080" cy="5334000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sl-SI"/>
              <a:t>Fokus grupe</a:t>
            </a:r>
            <a:endParaRPr lang="en-US"/>
          </a:p>
          <a:p>
            <a:pPr lvl="0"/>
            <a:r>
              <a:rPr lang="sl-SI"/>
              <a:t>razgovor manje grupe ljudi o određenoj temi uz usmeravanje moderatora</a:t>
            </a:r>
            <a:endParaRPr lang="en-US"/>
          </a:p>
          <a:p>
            <a:pPr lvl="0"/>
            <a:r>
              <a:rPr lang="sl-SI"/>
              <a:t>veličina grupe od 6 do 10 osoba </a:t>
            </a:r>
            <a:r>
              <a:rPr lang="sl-SI" smtClean="0"/>
              <a:t>(mogući raspon </a:t>
            </a:r>
            <a:r>
              <a:rPr lang="sl-SI"/>
              <a:t>od 4 do 12 osoba)</a:t>
            </a:r>
            <a:endParaRPr lang="en-US"/>
          </a:p>
          <a:p>
            <a:pPr lvl="0"/>
            <a:r>
              <a:rPr lang="sl-SI"/>
              <a:t>sagovornici bi trebalo da imaju nešto zajedničko </a:t>
            </a:r>
            <a:endParaRPr lang="en-US" smtClean="0"/>
          </a:p>
          <a:p>
            <a:pPr lvl="0"/>
            <a:r>
              <a:rPr lang="sl-SI" smtClean="0"/>
              <a:t>vođenje razgovora:  </a:t>
            </a:r>
          </a:p>
          <a:p>
            <a:pPr lvl="1"/>
            <a:r>
              <a:rPr lang="sl-SI" smtClean="0"/>
              <a:t>dobar scenario + </a:t>
            </a:r>
            <a:r>
              <a:rPr lang="sl-SI"/>
              <a:t>vešt moderator</a:t>
            </a:r>
            <a:endParaRPr lang="en-US"/>
          </a:p>
          <a:p>
            <a:pPr lvl="1"/>
            <a:r>
              <a:rPr lang="sl-SI"/>
              <a:t>principi na kojima se temelji vođenje </a:t>
            </a:r>
            <a:r>
              <a:rPr lang="sl-SI" smtClean="0"/>
              <a:t>razgovora</a:t>
            </a:r>
          </a:p>
          <a:p>
            <a:pPr lvl="2"/>
            <a:r>
              <a:rPr lang="sl-SI" smtClean="0"/>
              <a:t>predvideti </a:t>
            </a:r>
            <a:r>
              <a:rPr lang="sl-SI"/>
              <a:t>tok razgovora </a:t>
            </a:r>
            <a:r>
              <a:rPr lang="sl-SI" smtClean="0"/>
              <a:t>kako bi se izbegle »</a:t>
            </a:r>
            <a:r>
              <a:rPr lang="sl-SI"/>
              <a:t>slepe ulice</a:t>
            </a:r>
            <a:r>
              <a:rPr lang="sl-SI" smtClean="0"/>
              <a:t>«</a:t>
            </a:r>
          </a:p>
          <a:p>
            <a:pPr lvl="2"/>
            <a:r>
              <a:rPr lang="sl-SI" smtClean="0"/>
              <a:t>naglašavati </a:t>
            </a:r>
            <a:r>
              <a:rPr lang="sl-SI"/>
              <a:t>da su različiti </a:t>
            </a:r>
            <a:r>
              <a:rPr lang="sl-SI" smtClean="0"/>
              <a:t>stavovi poželji </a:t>
            </a:r>
            <a:r>
              <a:rPr lang="sl-SI"/>
              <a:t>i </a:t>
            </a:r>
            <a:r>
              <a:rPr lang="sl-SI" smtClean="0"/>
              <a:t>neophodni</a:t>
            </a:r>
          </a:p>
          <a:p>
            <a:pPr lvl="2"/>
            <a:r>
              <a:rPr lang="sl-SI" smtClean="0"/>
              <a:t>podsticati </a:t>
            </a:r>
            <a:r>
              <a:rPr lang="sl-SI"/>
              <a:t>na dodatnu razradu, obrazoženje </a:t>
            </a:r>
            <a:r>
              <a:rPr lang="sl-SI" smtClean="0"/>
              <a:t>mišljenja</a:t>
            </a:r>
          </a:p>
          <a:p>
            <a:pPr lvl="2"/>
            <a:r>
              <a:rPr lang="sl-SI" smtClean="0"/>
              <a:t>koristiit </a:t>
            </a:r>
            <a:r>
              <a:rPr lang="sl-SI"/>
              <a:t>uobičajene znake odobravanja</a:t>
            </a:r>
            <a:endParaRPr lang="en-US"/>
          </a:p>
          <a:p>
            <a:pPr lvl="1"/>
            <a:r>
              <a:rPr lang="sl-SI"/>
              <a:t>dimanika </a:t>
            </a:r>
            <a:r>
              <a:rPr lang="sl-SI" smtClean="0"/>
              <a:t>grupe (stručnjak, dominantni sagovornik, sramežljivi sagovornik, brbljivac)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80692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3212592" cy="1143000"/>
          </a:xfrm>
        </p:spPr>
        <p:txBody>
          <a:bodyPr/>
          <a:lstStyle/>
          <a:p>
            <a:r>
              <a:rPr lang="sr-Latn-RS" smtClean="0"/>
              <a:t>Anketiranje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l-SI"/>
              <a:t>Komunikacija se odvija </a:t>
            </a:r>
            <a:r>
              <a:rPr lang="sl-SI" smtClean="0"/>
              <a:t>pisanim </a:t>
            </a:r>
            <a:r>
              <a:rPr lang="sl-SI"/>
              <a:t>putem</a:t>
            </a:r>
          </a:p>
          <a:p>
            <a:r>
              <a:rPr lang="sl-SI"/>
              <a:t>Instrument</a:t>
            </a:r>
            <a:r>
              <a:rPr lang="sl-SI" smtClean="0"/>
              <a:t>: anketa (anketni list, upitnik)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r-Latn-RS" smtClean="0"/>
              <a:t>Registruj stepen, intenzizet</a:t>
            </a:r>
          </a:p>
          <a:p>
            <a:r>
              <a:rPr lang="sr-Latn-RS" smtClean="0"/>
              <a:t>Instrument: skala</a:t>
            </a:r>
          </a:p>
          <a:p>
            <a:pPr lvl="1"/>
            <a:r>
              <a:rPr lang="sl-SI" smtClean="0"/>
              <a:t>deskriptivna</a:t>
            </a:r>
          </a:p>
          <a:p>
            <a:pPr lvl="1"/>
            <a:r>
              <a:rPr lang="sl-SI" smtClean="0"/>
              <a:t>numerička</a:t>
            </a:r>
          </a:p>
          <a:p>
            <a:pPr lvl="1"/>
            <a:r>
              <a:rPr lang="sl-SI" smtClean="0"/>
              <a:t>grafička</a:t>
            </a:r>
          </a:p>
          <a:p>
            <a:pPr lvl="1"/>
            <a:r>
              <a:rPr lang="sl-SI" smtClean="0"/>
              <a:t>Likertovog tipa</a:t>
            </a:r>
          </a:p>
          <a:p>
            <a:pPr lvl="1"/>
            <a:r>
              <a:rPr lang="sl-SI" smtClean="0"/>
              <a:t>skala ranga</a:t>
            </a:r>
          </a:p>
          <a:p>
            <a:pPr lvl="1"/>
            <a:r>
              <a:rPr lang="sl-SI" smtClean="0"/>
              <a:t>skalogram</a:t>
            </a:r>
          </a:p>
          <a:p>
            <a:pPr lvl="1"/>
            <a:r>
              <a:rPr lang="sl-SI" smtClean="0"/>
              <a:t>...</a:t>
            </a:r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2228" y="228600"/>
            <a:ext cx="36118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sr-Latn-RS" smtClean="0"/>
              <a:t>Skaliranje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38490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/>
              <a:t>Vrste podataka </a:t>
            </a:r>
            <a:r>
              <a:rPr lang="sl-SI" smtClean="0"/>
              <a:t>koji se </a:t>
            </a:r>
            <a:r>
              <a:rPr lang="sl-SI"/>
              <a:t>prikupljaju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sl-SI" smtClean="0"/>
              <a:t>Činjenični podaci o </a:t>
            </a:r>
            <a:endParaRPr lang="en-US" sz="2400"/>
          </a:p>
          <a:p>
            <a:pPr lvl="1"/>
            <a:r>
              <a:rPr lang="sl-SI" smtClean="0"/>
              <a:t>ličnim obeležjima </a:t>
            </a:r>
          </a:p>
          <a:p>
            <a:pPr lvl="1"/>
            <a:r>
              <a:rPr lang="sl-SI" smtClean="0"/>
              <a:t>sredini u kojoj ispitanik živi i radi </a:t>
            </a:r>
          </a:p>
          <a:p>
            <a:pPr lvl="1"/>
            <a:r>
              <a:rPr lang="sl-SI" smtClean="0"/>
              <a:t>ponašanju </a:t>
            </a:r>
            <a:r>
              <a:rPr lang="sl-SI"/>
              <a:t>ili aktivnosti ispitanika u najširem </a:t>
            </a:r>
            <a:r>
              <a:rPr lang="sl-SI" smtClean="0"/>
              <a:t>smislu</a:t>
            </a:r>
          </a:p>
          <a:p>
            <a:pPr lvl="1"/>
            <a:r>
              <a:rPr lang="sl-SI" smtClean="0"/>
              <a:t>. . . </a:t>
            </a:r>
            <a:endParaRPr lang="en-US" sz="2000"/>
          </a:p>
          <a:p>
            <a:pPr marL="649224" lvl="2" indent="0">
              <a:buNone/>
            </a:pPr>
            <a:endParaRPr lang="en-US" sz="1300"/>
          </a:p>
          <a:p>
            <a:r>
              <a:rPr lang="sl-SI" smtClean="0"/>
              <a:t>„Subjektivni</a:t>
            </a:r>
            <a:r>
              <a:rPr lang="sl-SI"/>
              <a:t>”</a:t>
            </a:r>
            <a:r>
              <a:rPr lang="sl-SI" smtClean="0"/>
              <a:t> podaci o</a:t>
            </a:r>
          </a:p>
          <a:p>
            <a:pPr lvl="1"/>
            <a:r>
              <a:rPr lang="sl-SI" smtClean="0"/>
              <a:t>mišljenjima, interesovanjima,  vrednostima, stavovima</a:t>
            </a:r>
            <a:endParaRPr lang="en-US" sz="2000"/>
          </a:p>
          <a:p>
            <a:pPr lvl="1"/>
            <a:r>
              <a:rPr lang="sl-SI" smtClean="0"/>
              <a:t>uverenjima </a:t>
            </a:r>
            <a:r>
              <a:rPr lang="sl-SI"/>
              <a:t>o tome šta su </a:t>
            </a:r>
            <a:r>
              <a:rPr lang="sl-SI" smtClean="0"/>
              <a:t>činjenice</a:t>
            </a:r>
            <a:endParaRPr lang="en-US" sz="2000"/>
          </a:p>
          <a:p>
            <a:pPr lvl="1"/>
            <a:r>
              <a:rPr lang="sl-SI" smtClean="0"/>
              <a:t>osećanjima </a:t>
            </a:r>
            <a:endParaRPr lang="en-US" sz="2000"/>
          </a:p>
          <a:p>
            <a:pPr lvl="1"/>
            <a:r>
              <a:rPr lang="sl-SI" smtClean="0"/>
              <a:t>svesnim </a:t>
            </a:r>
            <a:r>
              <a:rPr lang="sl-SI"/>
              <a:t>razlozima za uverenja, osećanja ili ponašanja (Zašto</a:t>
            </a:r>
            <a:r>
              <a:rPr lang="sl-SI" smtClean="0"/>
              <a:t>?)</a:t>
            </a:r>
            <a:endParaRPr lang="en-US" sz="2000"/>
          </a:p>
          <a:p>
            <a:pPr marL="688086" lvl="1" indent="-285750"/>
            <a:r>
              <a:rPr lang="sl-SI" sz="2000" smtClean="0"/>
              <a:t>. . .</a:t>
            </a:r>
            <a:endParaRPr lang="en-US" sz="2000"/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88174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>
                <a:effectLst/>
              </a:rPr>
              <a:t>Pretpostavke na kojima se </a:t>
            </a:r>
            <a:r>
              <a:rPr lang="sl-SI" smtClean="0">
                <a:effectLst/>
              </a:rPr>
              <a:t>zasnivaju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/>
              <a:t>Da bi se izbeglo dobijanje netačnih ili iskrivljenih saznanja o pojavi koja je predmet </a:t>
            </a:r>
            <a:r>
              <a:rPr lang="sl-SI" smtClean="0"/>
              <a:t>proučavanja</a:t>
            </a:r>
          </a:p>
          <a:p>
            <a:endParaRPr lang="sl-SI" smtClean="0"/>
          </a:p>
          <a:p>
            <a:pPr marL="82296" lvl="0" indent="0">
              <a:buNone/>
            </a:pPr>
            <a:r>
              <a:rPr lang="sl-SI" smtClean="0"/>
              <a:t>Tri </a:t>
            </a:r>
            <a:r>
              <a:rPr lang="sl-SI"/>
              <a:t>pretpostavke: </a:t>
            </a:r>
            <a:endParaRPr lang="en-US" sz="2400"/>
          </a:p>
          <a:p>
            <a:pPr lvl="0"/>
            <a:r>
              <a:rPr lang="sl-SI" smtClean="0"/>
              <a:t>ispitanik </a:t>
            </a:r>
            <a:r>
              <a:rPr lang="sl-SI"/>
              <a:t>treba da bude voljan (motivisan) da saopštava </a:t>
            </a:r>
            <a:r>
              <a:rPr lang="sl-SI" smtClean="0"/>
              <a:t>podatke </a:t>
            </a:r>
            <a:endParaRPr lang="en-US" sz="2400"/>
          </a:p>
          <a:p>
            <a:pPr lvl="0"/>
            <a:r>
              <a:rPr lang="sl-SI" smtClean="0"/>
              <a:t>ispitanik </a:t>
            </a:r>
            <a:r>
              <a:rPr lang="sl-SI"/>
              <a:t>treba da bude sposoban da pruži relevantne </a:t>
            </a:r>
            <a:r>
              <a:rPr lang="sl-SI" smtClean="0"/>
              <a:t>podatke </a:t>
            </a:r>
            <a:endParaRPr lang="en-US" sz="2400"/>
          </a:p>
          <a:p>
            <a:pPr lvl="0"/>
            <a:r>
              <a:rPr lang="sl-SI" smtClean="0"/>
              <a:t>istraživač </a:t>
            </a:r>
            <a:r>
              <a:rPr lang="sl-SI"/>
              <a:t>i ispitanik treba da upotrebljavaju u komunikaciji simbole sa istim </a:t>
            </a:r>
            <a:r>
              <a:rPr lang="sl-SI" smtClean="0"/>
              <a:t>značenjem</a:t>
            </a:r>
          </a:p>
          <a:p>
            <a:pPr lvl="0"/>
            <a:endParaRPr lang="en-US" sz="2400"/>
          </a:p>
          <a:p>
            <a:endParaRPr lang="en-US"/>
          </a:p>
        </p:txBody>
      </p:sp>
      <p:sp>
        <p:nvSpPr>
          <p:cNvPr id="4" name="Down Arrow 3"/>
          <p:cNvSpPr/>
          <p:nvPr/>
        </p:nvSpPr>
        <p:spPr>
          <a:xfrm>
            <a:off x="4800600" y="2438400"/>
            <a:ext cx="1066800" cy="99060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47269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/>
              <a:t>Faze izrade </a:t>
            </a:r>
            <a:r>
              <a:rPr lang="sl-SI" smtClean="0"/>
              <a:t>instrumenata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l-SI" smtClean="0"/>
              <a:t>Izrada </a:t>
            </a:r>
            <a:r>
              <a:rPr lang="sl-SI"/>
              <a:t>nacrta instrumenta </a:t>
            </a:r>
            <a:endParaRPr lang="en-US"/>
          </a:p>
          <a:p>
            <a:pPr lvl="1"/>
            <a:r>
              <a:rPr lang="sl-SI" smtClean="0"/>
              <a:t>određivanje </a:t>
            </a:r>
            <a:r>
              <a:rPr lang="sl-SI"/>
              <a:t>sadržaja </a:t>
            </a:r>
            <a:r>
              <a:rPr lang="sl-SI" smtClean="0"/>
              <a:t>instrumenta</a:t>
            </a:r>
            <a:endParaRPr lang="en-US"/>
          </a:p>
          <a:p>
            <a:pPr lvl="0"/>
            <a:r>
              <a:rPr lang="sl-SI" smtClean="0"/>
              <a:t>Formulacija </a:t>
            </a:r>
            <a:r>
              <a:rPr lang="sl-SI"/>
              <a:t>pitanja / tvrdnji / zadataka </a:t>
            </a:r>
            <a:endParaRPr lang="en-US"/>
          </a:p>
          <a:p>
            <a:pPr lvl="1"/>
            <a:r>
              <a:rPr lang="sl-SI" smtClean="0"/>
              <a:t>izbor </a:t>
            </a:r>
            <a:r>
              <a:rPr lang="sl-SI"/>
              <a:t>tipa pitanja, stilizacija verbalnog </a:t>
            </a:r>
            <a:r>
              <a:rPr lang="sl-SI" smtClean="0"/>
              <a:t>izraza</a:t>
            </a:r>
            <a:endParaRPr lang="en-US"/>
          </a:p>
          <a:p>
            <a:pPr lvl="0"/>
            <a:r>
              <a:rPr lang="sl-SI" smtClean="0"/>
              <a:t>Oblikovanje </a:t>
            </a:r>
            <a:r>
              <a:rPr lang="sl-SI"/>
              <a:t>instrumenta </a:t>
            </a:r>
            <a:endParaRPr lang="en-US"/>
          </a:p>
          <a:p>
            <a:pPr lvl="1"/>
            <a:r>
              <a:rPr lang="sl-SI" smtClean="0"/>
              <a:t>redosled </a:t>
            </a:r>
            <a:r>
              <a:rPr lang="sl-SI"/>
              <a:t>pitanja, dužina </a:t>
            </a:r>
            <a:r>
              <a:rPr lang="sl-SI" smtClean="0"/>
              <a:t>instrumenta, </a:t>
            </a:r>
            <a:r>
              <a:rPr lang="sl-SI"/>
              <a:t>tehnički izgled </a:t>
            </a:r>
            <a:r>
              <a:rPr lang="sl-SI" smtClean="0"/>
              <a:t>instrumenta</a:t>
            </a:r>
            <a:endParaRPr lang="en-US"/>
          </a:p>
          <a:p>
            <a:pPr lvl="0"/>
            <a:r>
              <a:rPr lang="sl-SI" smtClean="0"/>
              <a:t>Provera </a:t>
            </a:r>
            <a:r>
              <a:rPr lang="sl-SI"/>
              <a:t>metrijskih karakteristika </a:t>
            </a:r>
            <a:r>
              <a:rPr lang="sl-SI" smtClean="0"/>
              <a:t>instrumenta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69952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Vrsta istraživanja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mtClean="0"/>
              <a:t>Empirijska</a:t>
            </a:r>
          </a:p>
          <a:p>
            <a:r>
              <a:rPr lang="sr-Latn-RS" smtClean="0"/>
              <a:t>Primenjena</a:t>
            </a:r>
            <a:endParaRPr lang="sr-Latn-RS"/>
          </a:p>
          <a:p>
            <a:r>
              <a:rPr lang="sr-Latn-RS" smtClean="0"/>
              <a:t>Mala</a:t>
            </a:r>
            <a:endParaRPr lang="sr-Latn-RS"/>
          </a:p>
          <a:p>
            <a:pPr lvl="1"/>
            <a:r>
              <a:rPr lang="sr-Latn-RS" smtClean="0"/>
              <a:t>u </a:t>
            </a:r>
            <a:r>
              <a:rPr lang="sr-Latn-RS"/>
              <a:t>smislu </a:t>
            </a:r>
            <a:r>
              <a:rPr lang="sr-Latn-RS" smtClean="0"/>
              <a:t>skromnija u </a:t>
            </a:r>
            <a:r>
              <a:rPr lang="sr-Latn-RS"/>
              <a:t>odnosu na reprezentativna istraživanja prema:</a:t>
            </a:r>
          </a:p>
          <a:p>
            <a:pPr lvl="2"/>
            <a:r>
              <a:rPr lang="sr-Latn-RS"/>
              <a:t>širini zahvatanja problema istraživanja</a:t>
            </a:r>
          </a:p>
          <a:p>
            <a:pPr lvl="2"/>
            <a:r>
              <a:rPr lang="sr-Latn-RS"/>
              <a:t>metodološkoj aparaturi koja se koristi za njihovu realizaciju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28753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>
                <a:solidFill>
                  <a:srgbClr val="C00000"/>
                </a:solidFill>
              </a:rPr>
              <a:t>Primeri – nacrt instrumenta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sl-SI" smtClean="0">
                <a:solidFill>
                  <a:srgbClr val="C00000"/>
                </a:solidFill>
              </a:rPr>
              <a:t>Saradnja </a:t>
            </a:r>
            <a:r>
              <a:rPr lang="sl-SI">
                <a:solidFill>
                  <a:srgbClr val="C00000"/>
                </a:solidFill>
              </a:rPr>
              <a:t>roditelja i nastavnika u </a:t>
            </a:r>
            <a:r>
              <a:rPr lang="sl-SI" smtClean="0">
                <a:solidFill>
                  <a:srgbClr val="C00000"/>
                </a:solidFill>
              </a:rPr>
              <a:t>školi</a:t>
            </a:r>
            <a:endParaRPr lang="en-US">
              <a:solidFill>
                <a:srgbClr val="C00000"/>
              </a:solidFill>
            </a:endParaRPr>
          </a:p>
          <a:p>
            <a:r>
              <a:rPr lang="sl-SI">
                <a:solidFill>
                  <a:srgbClr val="C00000"/>
                </a:solidFill>
              </a:rPr>
              <a:t>cilj saradnje</a:t>
            </a:r>
            <a:endParaRPr lang="en-US">
              <a:solidFill>
                <a:srgbClr val="C00000"/>
              </a:solidFill>
            </a:endParaRPr>
          </a:p>
          <a:p>
            <a:r>
              <a:rPr lang="sl-SI">
                <a:solidFill>
                  <a:srgbClr val="C00000"/>
                </a:solidFill>
              </a:rPr>
              <a:t>učestalost saradnje</a:t>
            </a:r>
            <a:endParaRPr lang="en-US">
              <a:solidFill>
                <a:srgbClr val="C00000"/>
              </a:solidFill>
            </a:endParaRPr>
          </a:p>
          <a:p>
            <a:r>
              <a:rPr lang="sl-SI">
                <a:solidFill>
                  <a:srgbClr val="C00000"/>
                </a:solidFill>
              </a:rPr>
              <a:t>zastupljenost određenih sadržaja u saradnji</a:t>
            </a:r>
            <a:endParaRPr lang="en-US">
              <a:solidFill>
                <a:srgbClr val="C00000"/>
              </a:solidFill>
            </a:endParaRPr>
          </a:p>
          <a:p>
            <a:r>
              <a:rPr lang="sl-SI">
                <a:solidFill>
                  <a:srgbClr val="C00000"/>
                </a:solidFill>
              </a:rPr>
              <a:t>zastupljenost pojedinih oblika u saradnji  </a:t>
            </a:r>
            <a:endParaRPr lang="en-US">
              <a:solidFill>
                <a:srgbClr val="C00000"/>
              </a:solidFill>
            </a:endParaRPr>
          </a:p>
          <a:p>
            <a:r>
              <a:rPr lang="sl-SI">
                <a:solidFill>
                  <a:srgbClr val="C00000"/>
                </a:solidFill>
              </a:rPr>
              <a:t>položaj učenika u </a:t>
            </a:r>
            <a:r>
              <a:rPr lang="sl-SI" smtClean="0">
                <a:solidFill>
                  <a:srgbClr val="C00000"/>
                </a:solidFill>
              </a:rPr>
              <a:t>saradnji</a:t>
            </a:r>
          </a:p>
          <a:p>
            <a:r>
              <a:rPr lang="sl-SI" smtClean="0">
                <a:solidFill>
                  <a:srgbClr val="C00000"/>
                </a:solidFill>
              </a:rPr>
              <a:t>. . . </a:t>
            </a:r>
            <a:endParaRPr lang="en-US">
              <a:solidFill>
                <a:srgbClr val="C00000"/>
              </a:solidFill>
            </a:endParaRPr>
          </a:p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sl-SI" smtClean="0">
                <a:solidFill>
                  <a:srgbClr val="C00000"/>
                </a:solidFill>
              </a:rPr>
              <a:t>Agresivno </a:t>
            </a:r>
            <a:r>
              <a:rPr lang="sl-SI">
                <a:solidFill>
                  <a:srgbClr val="C00000"/>
                </a:solidFill>
              </a:rPr>
              <a:t>ponašanje dece u školi</a:t>
            </a:r>
            <a:endParaRPr lang="en-US">
              <a:solidFill>
                <a:srgbClr val="C00000"/>
              </a:solidFill>
            </a:endParaRPr>
          </a:p>
          <a:p>
            <a:r>
              <a:rPr lang="sl-SI">
                <a:solidFill>
                  <a:srgbClr val="C00000"/>
                </a:solidFill>
              </a:rPr>
              <a:t>učestalost ispoljavanja agresivnog ponašanja dece </a:t>
            </a:r>
            <a:endParaRPr lang="en-US">
              <a:solidFill>
                <a:srgbClr val="C00000"/>
              </a:solidFill>
            </a:endParaRPr>
          </a:p>
          <a:p>
            <a:r>
              <a:rPr lang="sl-SI">
                <a:solidFill>
                  <a:srgbClr val="C00000"/>
                </a:solidFill>
              </a:rPr>
              <a:t>načini ispoljavanja agresivnog ponašanja dece  </a:t>
            </a:r>
            <a:endParaRPr lang="en-US">
              <a:solidFill>
                <a:srgbClr val="C00000"/>
              </a:solidFill>
            </a:endParaRPr>
          </a:p>
          <a:p>
            <a:r>
              <a:rPr lang="sl-SI">
                <a:solidFill>
                  <a:srgbClr val="C00000"/>
                </a:solidFill>
              </a:rPr>
              <a:t>situacije u kojima se ispoljava agresivno ponašanje </a:t>
            </a:r>
            <a:r>
              <a:rPr lang="sl-SI" smtClean="0">
                <a:solidFill>
                  <a:srgbClr val="C00000"/>
                </a:solidFill>
              </a:rPr>
              <a:t>dece</a:t>
            </a:r>
          </a:p>
          <a:p>
            <a:r>
              <a:rPr lang="sl-SI" smtClean="0">
                <a:solidFill>
                  <a:srgbClr val="C00000"/>
                </a:solidFill>
              </a:rPr>
              <a:t>. . . </a:t>
            </a:r>
            <a:endParaRPr lang="en-US">
              <a:solidFill>
                <a:srgbClr val="C00000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83647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mtClean="0">
                <a:solidFill>
                  <a:srgbClr val="C00000"/>
                </a:solidFill>
              </a:rPr>
              <a:t>Intervju - primeri pitanja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mtClean="0">
                <a:solidFill>
                  <a:srgbClr val="C00000"/>
                </a:solidFill>
              </a:rPr>
              <a:t>Kakvo je Vaše mišljenje o prijemnom ispitu?</a:t>
            </a:r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4545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mtClean="0">
                <a:solidFill>
                  <a:srgbClr val="C00000"/>
                </a:solidFill>
              </a:rPr>
              <a:t>Anketa – primer: pitanje otvorenog tipa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sl-SI" altLang="en-US" smtClean="0">
              <a:solidFill>
                <a:srgbClr val="C00000"/>
              </a:solidFill>
            </a:endParaRPr>
          </a:p>
          <a:p>
            <a:r>
              <a:rPr lang="sl-SI" altLang="en-US" smtClean="0">
                <a:solidFill>
                  <a:srgbClr val="C00000"/>
                </a:solidFill>
              </a:rPr>
              <a:t>Navedite </a:t>
            </a:r>
            <a:r>
              <a:rPr lang="sl-SI" altLang="en-US">
                <a:solidFill>
                  <a:srgbClr val="C00000"/>
                </a:solidFill>
              </a:rPr>
              <a:t>nastavna sredstva koja koristite u redovnoj nastavi.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39326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mtClean="0">
                <a:solidFill>
                  <a:srgbClr val="C00000"/>
                </a:solidFill>
              </a:rPr>
              <a:t>Anketa – primer: </a:t>
            </a:r>
            <a:r>
              <a:rPr lang="sr-Latn-RS">
                <a:solidFill>
                  <a:srgbClr val="C00000"/>
                </a:solidFill>
              </a:rPr>
              <a:t>pitanje </a:t>
            </a:r>
            <a:r>
              <a:rPr lang="sr-Latn-RS" smtClean="0">
                <a:solidFill>
                  <a:srgbClr val="C00000"/>
                </a:solidFill>
              </a:rPr>
              <a:t>zatvorenog tipa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None/>
            </a:pPr>
            <a:endParaRPr lang="sl-SI" altLang="en-US" smtClean="0">
              <a:solidFill>
                <a:srgbClr val="C00000"/>
              </a:solidFill>
            </a:endParaRPr>
          </a:p>
          <a:p>
            <a:pPr marL="609600" indent="-609600">
              <a:buNone/>
            </a:pPr>
            <a:r>
              <a:rPr lang="sl-SI" altLang="en-US" smtClean="0">
                <a:solidFill>
                  <a:srgbClr val="C00000"/>
                </a:solidFill>
              </a:rPr>
              <a:t>Šta </a:t>
            </a:r>
            <a:r>
              <a:rPr lang="sl-SI" altLang="en-US">
                <a:solidFill>
                  <a:srgbClr val="C00000"/>
                </a:solidFill>
              </a:rPr>
              <a:t>je presudno uticalo na Vaš uspeh na </a:t>
            </a:r>
          </a:p>
          <a:p>
            <a:pPr marL="609600" indent="-609600">
              <a:buNone/>
            </a:pPr>
            <a:r>
              <a:rPr lang="sl-SI" altLang="en-US">
                <a:solidFill>
                  <a:srgbClr val="C00000"/>
                </a:solidFill>
              </a:rPr>
              <a:t>prijemnom ispitu?</a:t>
            </a:r>
          </a:p>
          <a:p>
            <a:pPr marL="990600" lvl="1" indent="-533400">
              <a:buFontTx/>
              <a:buAutoNum type="arabicPeriod"/>
            </a:pPr>
            <a:r>
              <a:rPr lang="sl-SI" altLang="en-US">
                <a:solidFill>
                  <a:srgbClr val="C00000"/>
                </a:solidFill>
              </a:rPr>
              <a:t>znanje</a:t>
            </a:r>
          </a:p>
          <a:p>
            <a:pPr marL="990600" lvl="1" indent="-533400">
              <a:buFontTx/>
              <a:buAutoNum type="arabicPeriod"/>
            </a:pPr>
            <a:r>
              <a:rPr lang="sl-SI" altLang="en-US">
                <a:solidFill>
                  <a:srgbClr val="C00000"/>
                </a:solidFill>
              </a:rPr>
              <a:t>motivacija da upišem baš ovaj fakultet</a:t>
            </a:r>
          </a:p>
          <a:p>
            <a:pPr marL="990600" lvl="1" indent="-533400">
              <a:buFontTx/>
              <a:buAutoNum type="arabicPeriod"/>
            </a:pPr>
            <a:r>
              <a:rPr lang="sl-SI" altLang="en-US">
                <a:solidFill>
                  <a:srgbClr val="C00000"/>
                </a:solidFill>
              </a:rPr>
              <a:t>snalažljivost u datoj situaciji</a:t>
            </a:r>
          </a:p>
          <a:p>
            <a:pPr marL="990600" lvl="1" indent="-533400">
              <a:buFontTx/>
              <a:buAutoNum type="arabicPeriod"/>
            </a:pPr>
            <a:r>
              <a:rPr lang="sl-SI" altLang="en-US">
                <a:solidFill>
                  <a:srgbClr val="C00000"/>
                </a:solidFill>
              </a:rPr>
              <a:t>nešto drugo: ___________________</a:t>
            </a:r>
            <a:r>
              <a:rPr lang="en-US" altLang="en-US">
                <a:solidFill>
                  <a:srgbClr val="C00000"/>
                </a:solidFill>
              </a:rPr>
              <a:t>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02374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mtClean="0">
                <a:solidFill>
                  <a:srgbClr val="C00000"/>
                </a:solidFill>
              </a:rPr>
              <a:t>Anketa – primer: </a:t>
            </a:r>
            <a:r>
              <a:rPr lang="sr-Latn-RS">
                <a:solidFill>
                  <a:srgbClr val="C00000"/>
                </a:solidFill>
              </a:rPr>
              <a:t>pitanje </a:t>
            </a:r>
            <a:r>
              <a:rPr lang="sr-Latn-RS" smtClean="0">
                <a:solidFill>
                  <a:srgbClr val="C00000"/>
                </a:solidFill>
              </a:rPr>
              <a:t>kombinovanog tipa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None/>
            </a:pPr>
            <a:endParaRPr lang="sl-SI" altLang="en-US">
              <a:solidFill>
                <a:srgbClr val="C00000"/>
              </a:solidFill>
            </a:endParaRPr>
          </a:p>
          <a:p>
            <a:pPr marL="609600" indent="-609600">
              <a:buNone/>
            </a:pPr>
            <a:r>
              <a:rPr lang="sl-SI" altLang="en-US" smtClean="0">
                <a:solidFill>
                  <a:srgbClr val="C00000"/>
                </a:solidFill>
              </a:rPr>
              <a:t>Prijemni </a:t>
            </a:r>
            <a:r>
              <a:rPr lang="sl-SI" altLang="en-US">
                <a:solidFill>
                  <a:srgbClr val="C00000"/>
                </a:solidFill>
              </a:rPr>
              <a:t>ispit treba da bude:</a:t>
            </a:r>
          </a:p>
          <a:p>
            <a:pPr marL="990600" lvl="1" indent="-533400">
              <a:buFontTx/>
              <a:buAutoNum type="arabicPeriod"/>
            </a:pPr>
            <a:r>
              <a:rPr lang="sl-SI" altLang="en-US">
                <a:solidFill>
                  <a:srgbClr val="C00000"/>
                </a:solidFill>
              </a:rPr>
              <a:t>pismeni </a:t>
            </a:r>
          </a:p>
          <a:p>
            <a:pPr marL="990600" lvl="1" indent="-533400">
              <a:buFontTx/>
              <a:buAutoNum type="arabicPeriod"/>
            </a:pPr>
            <a:r>
              <a:rPr lang="sl-SI" altLang="en-US">
                <a:solidFill>
                  <a:srgbClr val="C00000"/>
                </a:solidFill>
              </a:rPr>
              <a:t>usmeni</a:t>
            </a:r>
          </a:p>
          <a:p>
            <a:pPr marL="609600" indent="-609600">
              <a:buNone/>
            </a:pPr>
            <a:r>
              <a:rPr lang="sl-SI" altLang="en-US">
                <a:solidFill>
                  <a:srgbClr val="C00000"/>
                </a:solidFill>
              </a:rPr>
              <a:t>Zašto?</a:t>
            </a:r>
            <a:endParaRPr lang="en-US" alt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02374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>
                <a:solidFill>
                  <a:srgbClr val="C00000"/>
                </a:solidFill>
              </a:rPr>
              <a:t>Skala – primeri: deskriptivna skala 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sl-SI" smtClean="0">
                <a:solidFill>
                  <a:srgbClr val="C00000"/>
                </a:solidFill>
              </a:rPr>
              <a:t>Da li je kriterijum koji nastavnici primenjuju prilikom ocenjivanja </a:t>
            </a:r>
          </a:p>
          <a:p>
            <a:pPr indent="0">
              <a:buNone/>
            </a:pPr>
            <a:r>
              <a:rPr lang="sl-SI" smtClean="0">
                <a:solidFill>
                  <a:srgbClr val="C00000"/>
                </a:solidFill>
              </a:rPr>
              <a:t>ujednačen, odnosno da li </a:t>
            </a:r>
          </a:p>
          <a:p>
            <a:pPr indent="0">
              <a:buNone/>
            </a:pPr>
            <a:r>
              <a:rPr lang="sl-SI" smtClean="0">
                <a:solidFill>
                  <a:srgbClr val="C00000"/>
                </a:solidFill>
              </a:rPr>
              <a:t>podjednako strogo ocenjuju?</a:t>
            </a:r>
          </a:p>
          <a:p>
            <a:pPr marL="788670" lvl="1" indent="-514350">
              <a:buFont typeface="+mj-lt"/>
              <a:buAutoNum type="arabicPeriod"/>
            </a:pPr>
            <a:r>
              <a:rPr lang="sl-SI" smtClean="0">
                <a:solidFill>
                  <a:srgbClr val="C00000"/>
                </a:solidFill>
              </a:rPr>
              <a:t>postoje vrlo velike razlike u ocenjivanju</a:t>
            </a:r>
            <a:endParaRPr lang="en-US" smtClean="0">
              <a:solidFill>
                <a:srgbClr val="C00000"/>
              </a:solidFill>
            </a:endParaRPr>
          </a:p>
          <a:p>
            <a:pPr marL="788670" lvl="1" indent="-514350">
              <a:buFont typeface="+mj-lt"/>
              <a:buAutoNum type="arabicPeriod"/>
            </a:pPr>
            <a:r>
              <a:rPr lang="sl-SI" smtClean="0">
                <a:solidFill>
                  <a:srgbClr val="C00000"/>
                </a:solidFill>
              </a:rPr>
              <a:t>razlike su dosta izražene</a:t>
            </a:r>
            <a:endParaRPr lang="en-US" smtClean="0">
              <a:solidFill>
                <a:srgbClr val="C00000"/>
              </a:solidFill>
            </a:endParaRPr>
          </a:p>
          <a:p>
            <a:pPr marL="788670" lvl="1" indent="-514350">
              <a:buFont typeface="+mj-lt"/>
              <a:buAutoNum type="arabicPeriod"/>
            </a:pPr>
            <a:r>
              <a:rPr lang="sl-SI" smtClean="0">
                <a:solidFill>
                  <a:srgbClr val="C00000"/>
                </a:solidFill>
              </a:rPr>
              <a:t>postoje manje razlike</a:t>
            </a:r>
            <a:endParaRPr lang="en-US" smtClean="0">
              <a:solidFill>
                <a:srgbClr val="C00000"/>
              </a:solidFill>
            </a:endParaRPr>
          </a:p>
          <a:p>
            <a:pPr marL="788670" lvl="1" indent="-514350">
              <a:buFont typeface="+mj-lt"/>
              <a:buAutoNum type="arabicPeriod"/>
            </a:pPr>
            <a:r>
              <a:rPr lang="sl-SI" smtClean="0">
                <a:solidFill>
                  <a:srgbClr val="C00000"/>
                </a:solidFill>
              </a:rPr>
              <a:t>veoma su male razlike u ocenjivanju</a:t>
            </a:r>
            <a:endParaRPr lang="en-US" smtClean="0">
              <a:solidFill>
                <a:srgbClr val="C00000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6585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4000">
                <a:solidFill>
                  <a:srgbClr val="C00000"/>
                </a:solidFill>
              </a:rPr>
              <a:t>Skala – </a:t>
            </a:r>
            <a:r>
              <a:rPr lang="sr-Latn-RS" sz="4000" smtClean="0">
                <a:solidFill>
                  <a:srgbClr val="C00000"/>
                </a:solidFill>
              </a:rPr>
              <a:t>primeri: g</a:t>
            </a:r>
            <a:r>
              <a:rPr lang="sl-SI" sz="4000" smtClean="0">
                <a:solidFill>
                  <a:srgbClr val="C00000"/>
                </a:solidFill>
              </a:rPr>
              <a:t>rafička skala</a:t>
            </a:r>
            <a:r>
              <a:rPr lang="sr-Latn-RS" sz="4000" smtClean="0">
                <a:solidFill>
                  <a:srgbClr val="C00000"/>
                </a:solidFill>
              </a:rPr>
              <a:t> </a:t>
            </a:r>
            <a:endParaRPr lang="en-US" sz="4000" smtClean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600200" y="1524000"/>
            <a:ext cx="7086600" cy="5181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sl-SI" sz="240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400" smtClean="0">
                <a:solidFill>
                  <a:srgbClr val="C00000"/>
                </a:solidFill>
              </a:rPr>
              <a:t>Odnos nastavnika prema učenicima.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400" smtClean="0">
                <a:solidFill>
                  <a:srgbClr val="C00000"/>
                </a:solidFill>
              </a:rPr>
              <a:t>_______________________________________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400" smtClean="0">
                <a:solidFill>
                  <a:srgbClr val="C00000"/>
                </a:solidFill>
              </a:rPr>
              <a:t>prijatan</a:t>
            </a:r>
            <a:r>
              <a:rPr lang="en-US" sz="2400" smtClean="0">
                <a:solidFill>
                  <a:srgbClr val="C00000"/>
                </a:solidFill>
              </a:rPr>
              <a:t>   </a:t>
            </a:r>
            <a:r>
              <a:rPr lang="sl-SI" sz="2400" smtClean="0">
                <a:solidFill>
                  <a:srgbClr val="C00000"/>
                </a:solidFill>
              </a:rPr>
              <a:t>				   </a:t>
            </a:r>
            <a:r>
              <a:rPr lang="en-US" sz="2400" smtClean="0">
                <a:solidFill>
                  <a:srgbClr val="C00000"/>
                </a:solidFill>
              </a:rPr>
              <a:t>       </a:t>
            </a:r>
            <a:r>
              <a:rPr lang="sl-SI" sz="2400" smtClean="0">
                <a:solidFill>
                  <a:srgbClr val="C00000"/>
                </a:solidFill>
              </a:rPr>
              <a:t>neprijatan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CS" sz="240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sl-SI" sz="240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sl-SI" sz="2400" smtClean="0">
                <a:solidFill>
                  <a:srgbClr val="C00000"/>
                </a:solidFill>
              </a:rPr>
              <a:t>Učenik prihvata odluku većine.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400" smtClean="0">
                <a:solidFill>
                  <a:srgbClr val="C00000"/>
                </a:solidFill>
              </a:rPr>
              <a:t>I_________I_________I_________I_________I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400" smtClean="0">
                <a:solidFill>
                  <a:srgbClr val="C00000"/>
                </a:solidFill>
              </a:rPr>
              <a:t>uvek		       ponekad			nikad</a:t>
            </a:r>
          </a:p>
        </p:txBody>
      </p:sp>
    </p:spTree>
    <p:extLst>
      <p:ext uri="{BB962C8B-B14F-4D97-AF65-F5344CB8AC3E}">
        <p14:creationId xmlns:p14="http://schemas.microsoft.com/office/powerpoint/2010/main" xmlns="" val="8871607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3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3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4000">
                <a:solidFill>
                  <a:srgbClr val="C00000"/>
                </a:solidFill>
              </a:rPr>
              <a:t>Skala – </a:t>
            </a:r>
            <a:r>
              <a:rPr lang="sr-Latn-RS" sz="4000" smtClean="0">
                <a:solidFill>
                  <a:srgbClr val="C00000"/>
                </a:solidFill>
              </a:rPr>
              <a:t>primeri: n</a:t>
            </a:r>
            <a:r>
              <a:rPr lang="sl-SI" sz="4000" smtClean="0">
                <a:solidFill>
                  <a:srgbClr val="C00000"/>
                </a:solidFill>
              </a:rPr>
              <a:t>umerička skala</a:t>
            </a:r>
            <a:r>
              <a:rPr lang="sr-Latn-RS" sz="4000" smtClean="0">
                <a:solidFill>
                  <a:srgbClr val="C00000"/>
                </a:solidFill>
              </a:rPr>
              <a:t> </a:t>
            </a:r>
            <a:endParaRPr lang="en-US" sz="4000" smtClean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524000"/>
            <a:ext cx="7162800" cy="46021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Latn-RS">
              <a:solidFill>
                <a:srgbClr val="C00000"/>
              </a:solidFill>
            </a:endParaRPr>
          </a:p>
          <a:p>
            <a:pPr eaLnBrk="1" hangingPunct="1">
              <a:buFontTx/>
              <a:buNone/>
            </a:pPr>
            <a:r>
              <a:rPr lang="sr-Latn-RS" smtClean="0">
                <a:solidFill>
                  <a:srgbClr val="C00000"/>
                </a:solidFill>
              </a:rPr>
              <a:t>Š</a:t>
            </a:r>
            <a:r>
              <a:rPr lang="sl-SI" smtClean="0">
                <a:solidFill>
                  <a:srgbClr val="C00000"/>
                </a:solidFill>
              </a:rPr>
              <a:t>kolske ocene</a:t>
            </a:r>
          </a:p>
          <a:p>
            <a:pPr eaLnBrk="1" hangingPunct="1">
              <a:buFontTx/>
              <a:buNone/>
            </a:pPr>
            <a:r>
              <a:rPr lang="sl-SI" smtClean="0">
                <a:solidFill>
                  <a:srgbClr val="C00000"/>
                </a:solidFill>
              </a:rPr>
              <a:t>1</a:t>
            </a:r>
            <a:r>
              <a:rPr lang="en-US" smtClean="0">
                <a:solidFill>
                  <a:srgbClr val="C00000"/>
                </a:solidFill>
              </a:rPr>
              <a:t>		</a:t>
            </a:r>
            <a:r>
              <a:rPr lang="sl-SI" smtClean="0">
                <a:solidFill>
                  <a:srgbClr val="C00000"/>
                </a:solidFill>
              </a:rPr>
              <a:t>2	3	4	5	</a:t>
            </a:r>
          </a:p>
          <a:p>
            <a:pPr eaLnBrk="1" hangingPunct="1">
              <a:buFontTx/>
              <a:buNone/>
            </a:pPr>
            <a:endParaRPr lang="en-US" smtClean="0">
              <a:solidFill>
                <a:srgbClr val="C00000"/>
              </a:solidFill>
            </a:endParaRPr>
          </a:p>
          <a:p>
            <a:pPr eaLnBrk="1" hangingPunct="1">
              <a:buFontTx/>
              <a:buNone/>
            </a:pPr>
            <a:r>
              <a:rPr lang="sl-SI" smtClean="0">
                <a:solidFill>
                  <a:srgbClr val="C00000"/>
                </a:solidFill>
              </a:rPr>
              <a:t>Stav prema školi</a:t>
            </a:r>
          </a:p>
          <a:p>
            <a:pPr eaLnBrk="1" hangingPunct="1">
              <a:buFontTx/>
              <a:buNone/>
            </a:pPr>
            <a:r>
              <a:rPr lang="sl-SI" smtClean="0">
                <a:solidFill>
                  <a:srgbClr val="C00000"/>
                </a:solidFill>
              </a:rPr>
              <a:t>-3	-2	-1	0	+1	+2	+3</a:t>
            </a:r>
            <a:endParaRPr lang="en-US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3432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xfrm>
            <a:off x="1447800" y="274638"/>
            <a:ext cx="7239000" cy="1143000"/>
          </a:xfrm>
        </p:spPr>
        <p:txBody>
          <a:bodyPr>
            <a:normAutofit/>
          </a:bodyPr>
          <a:lstStyle/>
          <a:p>
            <a:r>
              <a:rPr lang="sr-Latn-RS" sz="4000">
                <a:solidFill>
                  <a:srgbClr val="C00000"/>
                </a:solidFill>
              </a:rPr>
              <a:t>Skala – </a:t>
            </a:r>
            <a:r>
              <a:rPr lang="sr-Latn-RS" sz="4000" smtClean="0">
                <a:solidFill>
                  <a:srgbClr val="C00000"/>
                </a:solidFill>
              </a:rPr>
              <a:t>primer: skala ranga </a:t>
            </a:r>
            <a:endParaRPr lang="en-US" sz="4000" smtClean="0">
              <a:solidFill>
                <a:srgbClr val="C00000"/>
              </a:solidFill>
              <a:cs typeface="Arial" charset="0"/>
            </a:endParaRPr>
          </a:p>
        </p:txBody>
      </p:sp>
      <p:graphicFrame>
        <p:nvGraphicFramePr>
          <p:cNvPr id="59490" name="Group 9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2399906262"/>
              </p:ext>
            </p:extLst>
          </p:nvPr>
        </p:nvGraphicFramePr>
        <p:xfrm>
          <a:off x="1524000" y="2971800"/>
          <a:ext cx="7086600" cy="3230880"/>
        </p:xfrm>
        <a:graphic>
          <a:graphicData uri="http://schemas.openxmlformats.org/drawingml/2006/table">
            <a:tbl>
              <a:tblPr/>
              <a:tblGrid>
                <a:gridCol w="643864"/>
                <a:gridCol w="6442736"/>
              </a:tblGrid>
              <a:tr h="3794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poboljšati uslove rada u školi </a:t>
                      </a: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 ovim pitanjima više i studioznije raspravljati na stručnim organima</a:t>
                      </a: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više vrednovati rad nastavnika na ovom području i nagrađivati ga u skladu sa postignutim rezultatima </a:t>
                      </a: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uvesti kao nastavni predmet Moralno vaspitanje učenika gde bi se ovi zadaci mogli potpunije ostvariti</a:t>
                      </a: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organizovati više predavanja i drugih oblika stručnog osposobljavanja u vezi sa ovom problematikom i metodikom vaspitnog rada sa učenicima</a:t>
                      </a: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1524000" y="1366362"/>
            <a:ext cx="70866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sl-SI">
                <a:solidFill>
                  <a:srgbClr val="C00000"/>
                </a:solidFill>
              </a:rPr>
              <a:t>Šta bi, po Vašem mišljenju, trebalo preduzeti da bi se predviđeni </a:t>
            </a:r>
            <a:r>
              <a:rPr lang="sl-SI" smtClean="0">
                <a:solidFill>
                  <a:srgbClr val="C00000"/>
                </a:solidFill>
              </a:rPr>
              <a:t>vaspitni </a:t>
            </a:r>
            <a:r>
              <a:rPr lang="sl-SI">
                <a:solidFill>
                  <a:srgbClr val="C00000"/>
                </a:solidFill>
              </a:rPr>
              <a:t>zadaci realizovali što uspešnije. Rangirajte po prioritetu (značaju) predložene mere. Rang I (prvi) upišite pored predložene mere koja bi dala najbolje rezultate u školi u kojoj radite, i tako redom do </a:t>
            </a:r>
            <a:r>
              <a:rPr lang="sl-SI" smtClean="0">
                <a:solidFill>
                  <a:srgbClr val="C00000"/>
                </a:solidFill>
              </a:rPr>
              <a:t>V (petog</a:t>
            </a:r>
            <a:r>
              <a:rPr lang="sl-SI">
                <a:solidFill>
                  <a:srgbClr val="C00000"/>
                </a:solidFill>
              </a:rPr>
              <a:t>) ranga. </a:t>
            </a:r>
          </a:p>
        </p:txBody>
      </p:sp>
    </p:spTree>
    <p:extLst>
      <p:ext uri="{BB962C8B-B14F-4D97-AF65-F5344CB8AC3E}">
        <p14:creationId xmlns:p14="http://schemas.microsoft.com/office/powerpoint/2010/main" xmlns="" val="41317734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>
                <a:solidFill>
                  <a:srgbClr val="C00000"/>
                </a:solidFill>
              </a:rPr>
              <a:t>Skala – </a:t>
            </a:r>
            <a:r>
              <a:rPr lang="sr-Latn-RS" smtClean="0">
                <a:solidFill>
                  <a:srgbClr val="C00000"/>
                </a:solidFill>
              </a:rPr>
              <a:t>primer: skalogram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sl-SI" smtClean="0">
                <a:solidFill>
                  <a:srgbClr val="C00000"/>
                </a:solidFill>
              </a:rPr>
              <a:t>Sa učenikom koji je ... nacionalnosti, prihvatio bih da:</a:t>
            </a:r>
            <a:endParaRPr lang="en-US" smtClean="0">
              <a:solidFill>
                <a:srgbClr val="C00000"/>
              </a:solidFill>
            </a:endParaRPr>
          </a:p>
          <a:p>
            <a:pPr marL="596646" lvl="0" indent="-514350">
              <a:buFont typeface="+mj-lt"/>
              <a:buAutoNum type="arabicPeriod"/>
            </a:pPr>
            <a:r>
              <a:rPr lang="sl-SI" smtClean="0">
                <a:solidFill>
                  <a:srgbClr val="C00000"/>
                </a:solidFill>
              </a:rPr>
              <a:t>idem u istu školu</a:t>
            </a:r>
            <a:endParaRPr lang="en-US" smtClean="0">
              <a:solidFill>
                <a:srgbClr val="C00000"/>
              </a:solidFill>
            </a:endParaRPr>
          </a:p>
          <a:p>
            <a:pPr marL="596646" lvl="0" indent="-514350">
              <a:buFont typeface="+mj-lt"/>
              <a:buAutoNum type="arabicPeriod"/>
            </a:pPr>
            <a:r>
              <a:rPr lang="sl-SI" smtClean="0">
                <a:solidFill>
                  <a:srgbClr val="C00000"/>
                </a:solidFill>
              </a:rPr>
              <a:t>budem u istom odeljenju</a:t>
            </a:r>
            <a:endParaRPr lang="en-US" smtClean="0">
              <a:solidFill>
                <a:srgbClr val="C00000"/>
              </a:solidFill>
            </a:endParaRPr>
          </a:p>
          <a:p>
            <a:pPr marL="596646" lvl="0" indent="-514350">
              <a:buFont typeface="+mj-lt"/>
              <a:buAutoNum type="arabicPeriod"/>
            </a:pPr>
            <a:r>
              <a:rPr lang="sl-SI" smtClean="0">
                <a:solidFill>
                  <a:srgbClr val="C00000"/>
                </a:solidFill>
              </a:rPr>
              <a:t>sedim u istoj klupi </a:t>
            </a:r>
            <a:endParaRPr lang="en-US" smtClean="0">
              <a:solidFill>
                <a:srgbClr val="C00000"/>
              </a:solidFill>
            </a:endParaRPr>
          </a:p>
          <a:p>
            <a:pPr marL="596646" lvl="0" indent="-514350">
              <a:buFont typeface="+mj-lt"/>
              <a:buAutoNum type="arabicPeriod"/>
            </a:pPr>
            <a:r>
              <a:rPr lang="sl-SI" smtClean="0">
                <a:solidFill>
                  <a:srgbClr val="C00000"/>
                </a:solidFill>
              </a:rPr>
              <a:t>živim u istom stanu</a:t>
            </a:r>
            <a:endParaRPr lang="en-US" smtClean="0">
              <a:solidFill>
                <a:srgbClr val="C00000"/>
              </a:solidFill>
            </a:endParaRPr>
          </a:p>
          <a:p>
            <a:pPr marL="596646" lvl="0" indent="-514350">
              <a:buFont typeface="+mj-lt"/>
              <a:buAutoNum type="arabicPeriod"/>
            </a:pPr>
            <a:r>
              <a:rPr lang="sl-SI" smtClean="0">
                <a:solidFill>
                  <a:srgbClr val="C00000"/>
                </a:solidFill>
              </a:rPr>
              <a:t>postane član moje porodice</a:t>
            </a:r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22261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632192" cy="1143000"/>
          </a:xfrm>
        </p:spPr>
        <p:txBody>
          <a:bodyPr>
            <a:normAutofit fontScale="90000"/>
          </a:bodyPr>
          <a:lstStyle/>
          <a:p>
            <a:r>
              <a:rPr lang="sr-Latn-RS"/>
              <a:t>Odnos prema naučnim istraživanjima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77624356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5393266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>
                <a:solidFill>
                  <a:srgbClr val="C00000"/>
                </a:solidFill>
              </a:rPr>
              <a:t>Skala – primer: </a:t>
            </a:r>
            <a:r>
              <a:rPr lang="sr-Latn-RS" smtClean="0">
                <a:solidFill>
                  <a:srgbClr val="C00000"/>
                </a:solidFill>
              </a:rPr>
              <a:t>Likertova skala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>
                <a:solidFill>
                  <a:srgbClr val="C00000"/>
                </a:solidFill>
              </a:rPr>
              <a:t>Uspeh na prijemnom ispitu dobar je pokazatelj kasnijeg uspeha na studijama</a:t>
            </a:r>
            <a:r>
              <a:rPr lang="sr-Latn-CS" smtClean="0">
                <a:solidFill>
                  <a:srgbClr val="C00000"/>
                </a:solidFill>
              </a:rPr>
              <a:t>.</a:t>
            </a:r>
          </a:p>
          <a:p>
            <a:pPr lvl="1"/>
            <a:r>
              <a:rPr lang="sr-Latn-CS">
                <a:solidFill>
                  <a:srgbClr val="C00000"/>
                </a:solidFill>
              </a:rPr>
              <a:t>potpuno se </a:t>
            </a:r>
            <a:r>
              <a:rPr lang="sr-Latn-CS" smtClean="0">
                <a:solidFill>
                  <a:srgbClr val="C00000"/>
                </a:solidFill>
              </a:rPr>
              <a:t>slažem</a:t>
            </a:r>
          </a:p>
          <a:p>
            <a:pPr lvl="1"/>
            <a:r>
              <a:rPr lang="sr-Latn-CS" smtClean="0">
                <a:solidFill>
                  <a:srgbClr val="C00000"/>
                </a:solidFill>
              </a:rPr>
              <a:t>slažem se</a:t>
            </a:r>
          </a:p>
          <a:p>
            <a:pPr lvl="1"/>
            <a:r>
              <a:rPr lang="sr-Latn-CS">
                <a:solidFill>
                  <a:srgbClr val="C00000"/>
                </a:solidFill>
              </a:rPr>
              <a:t>neodlučan </a:t>
            </a:r>
            <a:r>
              <a:rPr lang="sr-Latn-CS" smtClean="0">
                <a:solidFill>
                  <a:srgbClr val="C00000"/>
                </a:solidFill>
              </a:rPr>
              <a:t>sam</a:t>
            </a:r>
          </a:p>
          <a:p>
            <a:pPr lvl="1"/>
            <a:r>
              <a:rPr lang="sr-Latn-CS">
                <a:solidFill>
                  <a:srgbClr val="C00000"/>
                </a:solidFill>
              </a:rPr>
              <a:t>ne slažem </a:t>
            </a:r>
            <a:r>
              <a:rPr lang="sr-Latn-CS" smtClean="0">
                <a:solidFill>
                  <a:srgbClr val="C00000"/>
                </a:solidFill>
              </a:rPr>
              <a:t>se</a:t>
            </a:r>
          </a:p>
          <a:p>
            <a:pPr lvl="1"/>
            <a:r>
              <a:rPr lang="sr-Latn-CS">
                <a:solidFill>
                  <a:srgbClr val="C00000"/>
                </a:solidFill>
              </a:rPr>
              <a:t>uopšte se ne slažem</a:t>
            </a:r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79356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Formulacija pitanja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smtClean="0"/>
              <a:t>Nejasna</a:t>
            </a:r>
            <a:endParaRPr lang="sl-SI"/>
          </a:p>
          <a:p>
            <a:r>
              <a:rPr lang="sl-SI" smtClean="0"/>
              <a:t>Dvosmislena</a:t>
            </a:r>
            <a:endParaRPr lang="sl-SI"/>
          </a:p>
          <a:p>
            <a:r>
              <a:rPr lang="sl-SI"/>
              <a:t>S</a:t>
            </a:r>
            <a:r>
              <a:rPr lang="sl-SI" smtClean="0"/>
              <a:t>ugestivna</a:t>
            </a:r>
            <a:endParaRPr lang="sl-SI"/>
          </a:p>
          <a:p>
            <a:r>
              <a:rPr lang="sl-SI" smtClean="0"/>
              <a:t>Besmislena</a:t>
            </a:r>
            <a:endParaRPr lang="sl-SI"/>
          </a:p>
          <a:p>
            <a:r>
              <a:rPr lang="sl-SI"/>
              <a:t>N</a:t>
            </a:r>
            <a:r>
              <a:rPr lang="sl-SI" smtClean="0"/>
              <a:t>isu </a:t>
            </a:r>
            <a:r>
              <a:rPr lang="sl-SI"/>
              <a:t>u skladu sa principom „najslabije karike</a:t>
            </a:r>
            <a:r>
              <a:rPr lang="sl-SI" smtClean="0"/>
              <a:t>”</a:t>
            </a:r>
            <a:endParaRPr lang="en-US" smtClean="0"/>
          </a:p>
          <a:p>
            <a:r>
              <a:rPr lang="sr-Latn-RS" smtClean="0"/>
              <a:t>Postojanje implicitne alternative</a:t>
            </a:r>
          </a:p>
          <a:p>
            <a:r>
              <a:rPr lang="sr-Latn-RS" smtClean="0"/>
              <a:t>(N</a:t>
            </a:r>
            <a:r>
              <a:rPr lang="en-US" smtClean="0"/>
              <a:t>e</a:t>
            </a:r>
            <a:r>
              <a:rPr lang="sr-Latn-RS" smtClean="0"/>
              <a:t>)</a:t>
            </a:r>
            <a:r>
              <a:rPr lang="en-US" smtClean="0"/>
              <a:t>personali</a:t>
            </a:r>
            <a:r>
              <a:rPr lang="sr-Latn-RS" smtClean="0"/>
              <a:t>z</a:t>
            </a:r>
            <a:r>
              <a:rPr lang="en-US" smtClean="0"/>
              <a:t>ovana</a:t>
            </a:r>
            <a:endParaRPr lang="sr-Latn-RS" smtClean="0"/>
          </a:p>
          <a:p>
            <a:r>
              <a:rPr lang="sr-Latn-RS" smtClean="0"/>
              <a:t>...</a:t>
            </a:r>
            <a:endParaRPr lang="sl-SI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96920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>
                <a:effectLst/>
              </a:rPr>
              <a:t>Obrada </a:t>
            </a:r>
            <a:r>
              <a:rPr lang="sr-Latn-RS" smtClean="0">
                <a:effectLst/>
              </a:rPr>
              <a:t>podataka u istraživanjima praktičara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5295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wheel spokes="1"/>
      </p:transition>
    </mc:Choice>
    <mc:Fallback>
      <p:transition spd="slow">
        <p:wheel spokes="1"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r-Latn-CS"/>
              <a:t>Kvantitativna </a:t>
            </a:r>
            <a:r>
              <a:rPr lang="sr-Latn-CS" smtClean="0"/>
              <a:t>analiza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sr-Latn-CS" smtClean="0"/>
              <a:t>Koriste se postupci </a:t>
            </a:r>
            <a:r>
              <a:rPr lang="sr-Latn-CS"/>
              <a:t>prvenstveno iz domena deskriptivne statistike</a:t>
            </a:r>
          </a:p>
          <a:p>
            <a:pPr lvl="0"/>
            <a:r>
              <a:rPr lang="sr-Latn-CS" smtClean="0"/>
              <a:t>Njihovom </a:t>
            </a:r>
            <a:r>
              <a:rPr lang="sr-Latn-CS"/>
              <a:t>primenom proučavane pojave mogu da se opišu prema: </a:t>
            </a:r>
          </a:p>
          <a:p>
            <a:pPr lvl="1"/>
            <a:r>
              <a:rPr lang="sr-Latn-CS"/>
              <a:t>centralnoj tendenciji (mere proseka)</a:t>
            </a:r>
          </a:p>
          <a:p>
            <a:pPr lvl="1"/>
            <a:r>
              <a:rPr lang="sr-Latn-CS"/>
              <a:t>raspršenju oko srednje vrednosti (mere disperzije)</a:t>
            </a:r>
          </a:p>
          <a:p>
            <a:pPr lvl="1"/>
            <a:r>
              <a:rPr lang="en-US"/>
              <a:t>njihovoj </a:t>
            </a:r>
            <a:r>
              <a:rPr lang="sr-Latn-CS"/>
              <a:t>povezanosti sa drugim varijablama (koeficijenti korelacije)</a:t>
            </a:r>
          </a:p>
          <a:p>
            <a:pPr lvl="1"/>
            <a:r>
              <a:rPr lang="sr-Latn-CS"/>
              <a:t>odnosu dela i celine (postoci i relativni brojevi)</a:t>
            </a:r>
          </a:p>
          <a:p>
            <a:pPr lvl="0"/>
            <a:r>
              <a:rPr lang="sr-Latn-CS"/>
              <a:t>P</a:t>
            </a:r>
            <a:r>
              <a:rPr lang="sr-Latn-CS" smtClean="0"/>
              <a:t>otreba </a:t>
            </a:r>
            <a:r>
              <a:rPr lang="sr-Latn-CS"/>
              <a:t>za primenom postupaka iz oblasti statistike zaklјučivanja je manja i obično podrazumeva korišćenje elementarnih tehnika, kao što su npr. hi-kvadrat, t-test itd.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96933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Kvalitativna analiza - faze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CS" smtClean="0"/>
              <a:t>Redukcija </a:t>
            </a:r>
            <a:r>
              <a:rPr lang="sr-Latn-CS"/>
              <a:t>podataka </a:t>
            </a:r>
            <a:endParaRPr lang="sr-Latn-CS" smtClean="0"/>
          </a:p>
          <a:p>
            <a:pPr lvl="1"/>
            <a:r>
              <a:rPr lang="sr-Latn-CS" smtClean="0"/>
              <a:t>izdvajanje </a:t>
            </a:r>
            <a:r>
              <a:rPr lang="sr-Latn-CS"/>
              <a:t>bitnih informacija za </a:t>
            </a:r>
            <a:r>
              <a:rPr lang="sr-Latn-CS" smtClean="0"/>
              <a:t>istraživanje </a:t>
            </a:r>
            <a:r>
              <a:rPr lang="sr-Latn-CS"/>
              <a:t>iz sirovog empirijskog </a:t>
            </a:r>
            <a:r>
              <a:rPr lang="sr-Latn-CS" smtClean="0"/>
              <a:t>materijala</a:t>
            </a:r>
          </a:p>
          <a:p>
            <a:pPr lvl="0"/>
            <a:r>
              <a:rPr lang="sr-Latn-CS" smtClean="0"/>
              <a:t>Sređivanje </a:t>
            </a:r>
            <a:r>
              <a:rPr lang="sr-Latn-CS"/>
              <a:t>podataka </a:t>
            </a:r>
            <a:endParaRPr lang="sr-Latn-CS" smtClean="0"/>
          </a:p>
          <a:p>
            <a:pPr lvl="1"/>
            <a:r>
              <a:rPr lang="sr-Latn-CS" smtClean="0"/>
              <a:t>svrstavanje </a:t>
            </a:r>
            <a:r>
              <a:rPr lang="sr-Latn-CS"/>
              <a:t>registrovanih nalaza u kategorije, matrice, </a:t>
            </a:r>
            <a:r>
              <a:rPr lang="sr-Latn-CS" smtClean="0"/>
              <a:t>preglede</a:t>
            </a:r>
          </a:p>
          <a:p>
            <a:pPr lvl="0"/>
            <a:r>
              <a:rPr lang="sr-Latn-CS" smtClean="0"/>
              <a:t>Izvođenje </a:t>
            </a:r>
            <a:r>
              <a:rPr lang="sr-Latn-CS"/>
              <a:t>zaklјučaka i njihov</a:t>
            </a:r>
            <a:r>
              <a:rPr lang="en-US"/>
              <a:t>u</a:t>
            </a:r>
            <a:r>
              <a:rPr lang="sr-Latn-CS"/>
              <a:t> interpretacij</a:t>
            </a:r>
            <a:r>
              <a:rPr lang="en-US" smtClean="0"/>
              <a:t>u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65017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>
                <a:effectLst/>
              </a:rPr>
              <a:t>Tok istraživanja praktičara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7138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wheel spokes="1"/>
      </p:transition>
    </mc:Choice>
    <mc:Fallback>
      <p:transition spd="slow">
        <p:wheel spokes="1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mtClean="0"/>
              <a:t>Faze istraživanja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lvl="0" indent="0">
              <a:buNone/>
            </a:pPr>
            <a:r>
              <a:rPr lang="sl-SI" smtClean="0"/>
              <a:t>Priprema </a:t>
            </a:r>
            <a:r>
              <a:rPr lang="sl-SI"/>
              <a:t>istraživanja</a:t>
            </a:r>
            <a:endParaRPr lang="en-US"/>
          </a:p>
          <a:p>
            <a:pPr lvl="0"/>
            <a:r>
              <a:rPr lang="sl-SI"/>
              <a:t>Izbor problema za istraživanje</a:t>
            </a:r>
            <a:endParaRPr lang="en-US"/>
          </a:p>
          <a:p>
            <a:pPr lvl="0"/>
            <a:r>
              <a:rPr lang="sl-SI"/>
              <a:t>Izrada projekta istraživanja</a:t>
            </a:r>
            <a:endParaRPr lang="en-US"/>
          </a:p>
          <a:p>
            <a:pPr marL="82296" lvl="0" indent="0">
              <a:buNone/>
            </a:pPr>
            <a:endParaRPr lang="sl-SI" smtClean="0"/>
          </a:p>
          <a:p>
            <a:pPr marL="82296" lvl="0" indent="0">
              <a:buNone/>
            </a:pPr>
            <a:r>
              <a:rPr lang="sl-SI" smtClean="0"/>
              <a:t>Realizacija </a:t>
            </a:r>
            <a:r>
              <a:rPr lang="sl-SI"/>
              <a:t>istraživanja</a:t>
            </a:r>
            <a:endParaRPr lang="en-US"/>
          </a:p>
          <a:p>
            <a:pPr lvl="0"/>
            <a:r>
              <a:rPr lang="sl-SI"/>
              <a:t>Prikupljanje podataka</a:t>
            </a:r>
            <a:endParaRPr lang="en-US"/>
          </a:p>
          <a:p>
            <a:pPr lvl="0"/>
            <a:r>
              <a:rPr lang="sl-SI"/>
              <a:t>Obrada podataka</a:t>
            </a:r>
            <a:endParaRPr lang="en-US"/>
          </a:p>
          <a:p>
            <a:pPr marL="82296" lvl="0" indent="0">
              <a:buNone/>
            </a:pPr>
            <a:endParaRPr lang="sl-SI" smtClean="0"/>
          </a:p>
          <a:p>
            <a:pPr marL="82296" lvl="0" indent="0">
              <a:buNone/>
            </a:pPr>
            <a:r>
              <a:rPr lang="sl-SI" smtClean="0"/>
              <a:t>Interpretacija </a:t>
            </a:r>
            <a:r>
              <a:rPr lang="sl-SI"/>
              <a:t>rezultata i izvođenje zaključaka</a:t>
            </a:r>
            <a:endParaRPr lang="en-US"/>
          </a:p>
          <a:p>
            <a:pPr lvl="0"/>
            <a:r>
              <a:rPr lang="sl-SI" smtClean="0"/>
              <a:t>Analiza i interpretacija </a:t>
            </a:r>
            <a:r>
              <a:rPr lang="sl-SI"/>
              <a:t>rezultata i izvođenje </a:t>
            </a:r>
            <a:r>
              <a:rPr lang="sl-SI" smtClean="0"/>
              <a:t>zaključaka</a:t>
            </a:r>
          </a:p>
          <a:p>
            <a:pPr lvl="0"/>
            <a:r>
              <a:rPr lang="sl-SI" smtClean="0"/>
              <a:t>Pisanje </a:t>
            </a:r>
            <a:r>
              <a:rPr lang="sl-SI"/>
              <a:t>izveštaja o obavljenom </a:t>
            </a:r>
            <a:r>
              <a:rPr lang="sl-SI" smtClean="0"/>
              <a:t>istraživanju</a:t>
            </a:r>
          </a:p>
          <a:p>
            <a:pPr marL="82296" lvl="0" indent="0">
              <a:buNone/>
            </a:pPr>
            <a:endParaRPr lang="en-US"/>
          </a:p>
          <a:p>
            <a:pPr marL="82296" lvl="0" indent="0">
              <a:buNone/>
            </a:pPr>
            <a:r>
              <a:rPr lang="sl-SI" smtClean="0"/>
              <a:t>Praktična </a:t>
            </a:r>
            <a:r>
              <a:rPr lang="sl-SI"/>
              <a:t>primena saznanja do kojih se došlo u istraživanju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91816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mtClean="0"/>
              <a:t>projekat istraživanja u istraživanjima praktičara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9206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wheel spokes="1"/>
      </p:transition>
    </mc:Choice>
    <mc:Fallback>
      <p:transition spd="slow">
        <p:wheel spokes="1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Odre</a:t>
            </a:r>
            <a:r>
              <a:rPr lang="sr-Latn-R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đenje i funkcija p</a:t>
            </a:r>
            <a:r>
              <a:rPr lang="sr-Latn-C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rojekta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/>
              <a:t>Šta je projekat istraživanja?</a:t>
            </a:r>
            <a:endParaRPr lang="en-US"/>
          </a:p>
          <a:p>
            <a:pPr lvl="1"/>
            <a:r>
              <a:rPr lang="sr-Latn-RS"/>
              <a:t>Pisani dokument u kome se opisuje šta i kako će se istraživati</a:t>
            </a:r>
            <a:endParaRPr lang="en-US"/>
          </a:p>
          <a:p>
            <a:pPr marL="82296" indent="0">
              <a:buNone/>
            </a:pPr>
            <a:r>
              <a:rPr lang="sr-Latn-RS"/>
              <a:t> </a:t>
            </a:r>
            <a:endParaRPr lang="en-US"/>
          </a:p>
          <a:p>
            <a:r>
              <a:rPr lang="sr-Latn-RS"/>
              <a:t>Šta je funkcija projekta istraživanja?</a:t>
            </a:r>
            <a:endParaRPr lang="en-US"/>
          </a:p>
          <a:p>
            <a:pPr lvl="1"/>
            <a:r>
              <a:rPr lang="sr-Latn-RS"/>
              <a:t>Omogućava praktičaru da organizuje svoje ideje o tome šta i kako istraživati</a:t>
            </a:r>
            <a:endParaRPr lang="en-US"/>
          </a:p>
          <a:p>
            <a:pPr lvl="1"/>
            <a:r>
              <a:rPr lang="sr-Latn-RS"/>
              <a:t>Doprinosi da se sagleda šta je sve potrebno za uspešnu realizaciju </a:t>
            </a:r>
            <a:r>
              <a:rPr lang="sr-Latn-RS" smtClean="0"/>
              <a:t>istraživanja</a:t>
            </a:r>
            <a:endParaRPr lang="en-US"/>
          </a:p>
          <a:p>
            <a:pPr lvl="1"/>
            <a:r>
              <a:rPr lang="sr-Latn-RS"/>
              <a:t>Predstavlja dokument koji drugi praktičari mogu kritički analizirati</a:t>
            </a:r>
            <a:endParaRPr lang="en-US"/>
          </a:p>
          <a:p>
            <a:pPr lvl="1"/>
            <a:r>
              <a:rPr lang="sr-Latn-RS" smtClean="0"/>
              <a:t>. </a:t>
            </a:r>
            <a:r>
              <a:rPr lang="sr-Latn-RS"/>
              <a:t>. </a:t>
            </a:r>
            <a:r>
              <a:rPr lang="sr-Latn-RS" smtClean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41779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1214</TotalTime>
  <Words>1877</Words>
  <Application>Microsoft Office PowerPoint</Application>
  <PresentationFormat>On-screen Show (4:3)</PresentationFormat>
  <Paragraphs>373</Paragraphs>
  <Slides>54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Solstice</vt:lpstr>
      <vt:lpstr>Istraživanja praktičara</vt:lpstr>
      <vt:lpstr>Karakteristike istraživanja praktičara</vt:lpstr>
      <vt:lpstr>Određenje</vt:lpstr>
      <vt:lpstr>Vrsta istraživanja</vt:lpstr>
      <vt:lpstr>Odnos prema naučnim istraživanjima</vt:lpstr>
      <vt:lpstr>Tok istraživanja praktičara</vt:lpstr>
      <vt:lpstr>Faze istraživanja</vt:lpstr>
      <vt:lpstr>projekat istraživanja u istraživanjima praktičara</vt:lpstr>
      <vt:lpstr>Određenje i funkcija projekta</vt:lpstr>
      <vt:lpstr>Struktura sadržaja projekta istraživanja</vt:lpstr>
      <vt:lpstr>Šta se istražuje?</vt:lpstr>
      <vt:lpstr>Formulacija predmeta istraživanja </vt:lpstr>
      <vt:lpstr>Funkcija cilja i zadataka istraživanja </vt:lpstr>
      <vt:lpstr>Pristupi formulaciji zadataka</vt:lpstr>
      <vt:lpstr>Naučna hipoteza </vt:lpstr>
      <vt:lpstr>Varijable istraživanja</vt:lpstr>
      <vt:lpstr>kako se istražuje?</vt:lpstr>
      <vt:lpstr>Populacija i uzorak istraživanja </vt:lpstr>
      <vt:lpstr>Uzorak istraživanja </vt:lpstr>
      <vt:lpstr>Metode, tehnike i instrumenti istraživanja </vt:lpstr>
      <vt:lpstr>Određenje pojmova</vt:lpstr>
      <vt:lpstr>Metode u istraživanjima praktičara</vt:lpstr>
      <vt:lpstr>Tehnike u istraživanjima praktičara</vt:lpstr>
      <vt:lpstr>Instrumenti u istraživanjima praktičara</vt:lpstr>
      <vt:lpstr>Vrste tehnika prikupljanja podataka</vt:lpstr>
      <vt:lpstr>Tehnike zasnovane na posmatranju</vt:lpstr>
      <vt:lpstr>Tok posmatranja</vt:lpstr>
      <vt:lpstr>Protokoli posmatranja</vt:lpstr>
      <vt:lpstr>Tehnike zasnovane na analizi sadržaja</vt:lpstr>
      <vt:lpstr>Predmet analize sadržaja </vt:lpstr>
      <vt:lpstr>Vrste i tok (faze) analize sadržaja</vt:lpstr>
      <vt:lpstr>Tehnike zasnovane na verbalnoj komunikaciji </vt:lpstr>
      <vt:lpstr>Vrste tehnika</vt:lpstr>
      <vt:lpstr>Intervjuisanje</vt:lpstr>
      <vt:lpstr>Intervjuisanje</vt:lpstr>
      <vt:lpstr>Anketiranje</vt:lpstr>
      <vt:lpstr>Vrste podataka koji se prikupljaju </vt:lpstr>
      <vt:lpstr>Pretpostavke na kojima se zasnivaju</vt:lpstr>
      <vt:lpstr>Faze izrade instrumenata</vt:lpstr>
      <vt:lpstr>Primeri – nacrt instrumenta</vt:lpstr>
      <vt:lpstr>Intervju - primeri pitanja</vt:lpstr>
      <vt:lpstr>Anketa – primer: pitanje otvorenog tipa</vt:lpstr>
      <vt:lpstr>Anketa – primer: pitanje zatvorenog tipa</vt:lpstr>
      <vt:lpstr>Anketa – primer: pitanje kombinovanog tipa</vt:lpstr>
      <vt:lpstr>Skala – primeri: deskriptivna skala </vt:lpstr>
      <vt:lpstr>Skala – primeri: grafička skala </vt:lpstr>
      <vt:lpstr>Skala – primeri: numerička skala </vt:lpstr>
      <vt:lpstr>Skala – primer: skala ranga </vt:lpstr>
      <vt:lpstr>Skala – primer: skalogram</vt:lpstr>
      <vt:lpstr>Skala – primer: Likertova skala</vt:lpstr>
      <vt:lpstr>Formulacija pitanja</vt:lpstr>
      <vt:lpstr>Obrada podataka u istraživanjima praktičara</vt:lpstr>
      <vt:lpstr>Kvantitativna analiza</vt:lpstr>
      <vt:lpstr>Kvalitativna analiza - faze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korisnik</cp:lastModifiedBy>
  <cp:revision>310</cp:revision>
  <cp:lastPrinted>2020-03-06T18:16:32Z</cp:lastPrinted>
  <dcterms:created xsi:type="dcterms:W3CDTF">2020-02-09T15:28:22Z</dcterms:created>
  <dcterms:modified xsi:type="dcterms:W3CDTF">2020-03-16T07:39:21Z</dcterms:modified>
</cp:coreProperties>
</file>