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9" r:id="rId3"/>
    <p:sldId id="258" r:id="rId4"/>
    <p:sldId id="270" r:id="rId5"/>
    <p:sldId id="272" r:id="rId6"/>
    <p:sldId id="259" r:id="rId7"/>
    <p:sldId id="274" r:id="rId8"/>
    <p:sldId id="273" r:id="rId9"/>
    <p:sldId id="276" r:id="rId10"/>
    <p:sldId id="275"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77" r:id="rId24"/>
    <p:sldId id="290" r:id="rId25"/>
    <p:sldId id="260" r:id="rId26"/>
    <p:sldId id="261" r:id="rId27"/>
    <p:sldId id="262" r:id="rId28"/>
    <p:sldId id="263" r:id="rId29"/>
    <p:sldId id="264" r:id="rId30"/>
    <p:sldId id="265" r:id="rId31"/>
    <p:sldId id="267"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F962D-24E9-446B-8356-B6E6E7D6AA02}" type="datetimeFigureOut">
              <a:rPr lang="en-US" smtClean="0"/>
              <a:t>3/30/2020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4ACA7-CECE-4E45-A729-F39091810749}" type="slidenum">
              <a:rPr lang="en-US" smtClean="0"/>
              <a:t>‹#›</a:t>
            </a:fld>
            <a:endParaRPr lang="en-US"/>
          </a:p>
        </p:txBody>
      </p:sp>
    </p:spTree>
    <p:extLst>
      <p:ext uri="{BB962C8B-B14F-4D97-AF65-F5344CB8AC3E}">
        <p14:creationId xmlns:p14="http://schemas.microsoft.com/office/powerpoint/2010/main" val="352903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4ACA7-CECE-4E45-A729-F39091810749}" type="slidenum">
              <a:rPr lang="en-US" smtClean="0"/>
              <a:t>5</a:t>
            </a:fld>
            <a:endParaRPr lang="en-US"/>
          </a:p>
        </p:txBody>
      </p:sp>
    </p:spTree>
    <p:extLst>
      <p:ext uri="{BB962C8B-B14F-4D97-AF65-F5344CB8AC3E}">
        <p14:creationId xmlns:p14="http://schemas.microsoft.com/office/powerpoint/2010/main" val="327815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4ACA7-CECE-4E45-A729-F39091810749}" type="slidenum">
              <a:rPr lang="en-US" smtClean="0"/>
              <a:t>30</a:t>
            </a:fld>
            <a:endParaRPr lang="en-US"/>
          </a:p>
        </p:txBody>
      </p:sp>
    </p:spTree>
    <p:extLst>
      <p:ext uri="{BB962C8B-B14F-4D97-AF65-F5344CB8AC3E}">
        <p14:creationId xmlns:p14="http://schemas.microsoft.com/office/powerpoint/2010/main" val="91230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43000"/>
            <a:ext cx="7772400" cy="4572000"/>
          </a:xfrm>
        </p:spPr>
        <p:txBody>
          <a:bodyPr>
            <a:noAutofit/>
          </a:bodyPr>
          <a:lstStyle/>
          <a:p>
            <a:r>
              <a:rPr lang="sr-Latn-RS" sz="4000" b="1" dirty="0" smtClean="0">
                <a:solidFill>
                  <a:srgbClr val="C00000"/>
                </a:solidFill>
                <a:cs typeface="Times New Roman" pitchFamily="18" charset="0"/>
              </a:rPr>
              <a:t/>
            </a:r>
            <a:br>
              <a:rPr lang="sr-Latn-RS" sz="4000" b="1" dirty="0" smtClean="0">
                <a:solidFill>
                  <a:srgbClr val="C00000"/>
                </a:solidFill>
                <a:cs typeface="Times New Roman" pitchFamily="18" charset="0"/>
              </a:rPr>
            </a:br>
            <a:r>
              <a:rPr lang="sr-Latn-RS" sz="4000" b="1" dirty="0" smtClean="0">
                <a:solidFill>
                  <a:srgbClr val="C00000"/>
                </a:solidFill>
                <a:cs typeface="Times New Roman" pitchFamily="18" charset="0"/>
              </a:rPr>
              <a:t>„Strasti duše“</a:t>
            </a:r>
            <a:r>
              <a:rPr lang="sr-Latn-RS" sz="4000" b="1" dirty="0">
                <a:solidFill>
                  <a:srgbClr val="C00000"/>
                </a:solidFill>
                <a:cs typeface="Times New Roman" pitchFamily="18" charset="0"/>
              </a:rPr>
              <a:t/>
            </a:r>
            <a:br>
              <a:rPr lang="sr-Latn-RS" sz="4000" b="1" dirty="0">
                <a:solidFill>
                  <a:srgbClr val="C00000"/>
                </a:solidFill>
                <a:cs typeface="Times New Roman" pitchFamily="18" charset="0"/>
              </a:rPr>
            </a:br>
            <a:r>
              <a:rPr lang="sr-Latn-RS" sz="4000" b="1" dirty="0" smtClean="0">
                <a:solidFill>
                  <a:srgbClr val="C00000"/>
                </a:solidFill>
                <a:cs typeface="Times New Roman" pitchFamily="18" charset="0"/>
              </a:rPr>
              <a:t>i sistematizacija emocija u baroknoj umetnosti</a:t>
            </a:r>
            <a:r>
              <a:rPr lang="sr-Latn-RS" sz="4000" b="1" dirty="0">
                <a:solidFill>
                  <a:srgbClr val="C00000"/>
                </a:solidFill>
                <a:cs typeface="Times New Roman" pitchFamily="18" charset="0"/>
              </a:rPr>
              <a:t/>
            </a:r>
            <a:br>
              <a:rPr lang="sr-Latn-RS" sz="4000" b="1" dirty="0">
                <a:solidFill>
                  <a:srgbClr val="C00000"/>
                </a:solidFill>
                <a:cs typeface="Times New Roman" pitchFamily="18" charset="0"/>
              </a:rPr>
            </a:br>
            <a:r>
              <a:rPr lang="sr-Latn-RS" sz="4000" b="1" dirty="0" smtClean="0">
                <a:solidFill>
                  <a:srgbClr val="C00000"/>
                </a:solidFill>
                <a:cs typeface="Times New Roman" pitchFamily="18" charset="0"/>
              </a:rPr>
              <a:t>16. III 2020</a:t>
            </a:r>
            <a:r>
              <a:rPr lang="sr-Latn-RS" sz="4000" b="1" dirty="0" smtClean="0">
                <a:solidFill>
                  <a:srgbClr val="C00000"/>
                </a:solidFill>
                <a:cs typeface="Times New Roman" pitchFamily="18" charset="0"/>
              </a:rPr>
              <a:t>.</a:t>
            </a:r>
            <a:r>
              <a:rPr lang="sr-Cyrl-RS" sz="4000" b="1" dirty="0" smtClean="0">
                <a:solidFill>
                  <a:srgbClr val="C00000"/>
                </a:solidFill>
                <a:cs typeface="Times New Roman" pitchFamily="18" charset="0"/>
              </a:rPr>
              <a:t/>
            </a:r>
            <a:br>
              <a:rPr lang="sr-Cyrl-RS" sz="4000" b="1" dirty="0" smtClean="0">
                <a:solidFill>
                  <a:srgbClr val="C00000"/>
                </a:solidFill>
                <a:cs typeface="Times New Roman" pitchFamily="18" charset="0"/>
              </a:rPr>
            </a:br>
            <a:r>
              <a:rPr lang="sr-Cyrl-RS" sz="4000" b="1" dirty="0">
                <a:solidFill>
                  <a:srgbClr val="C00000"/>
                </a:solidFill>
                <a:cs typeface="Times New Roman" pitchFamily="18" charset="0"/>
              </a:rPr>
              <a:t/>
            </a:r>
            <a:br>
              <a:rPr lang="sr-Cyrl-RS" sz="4000" b="1" dirty="0">
                <a:solidFill>
                  <a:srgbClr val="C00000"/>
                </a:solidFill>
                <a:cs typeface="Times New Roman" pitchFamily="18" charset="0"/>
              </a:rPr>
            </a:br>
            <a:r>
              <a:rPr lang="sr-Cyrl-RS" sz="4000" b="1" dirty="0" smtClean="0">
                <a:solidFill>
                  <a:srgbClr val="C00000"/>
                </a:solidFill>
                <a:cs typeface="Times New Roman" pitchFamily="18" charset="0"/>
              </a:rPr>
              <a:t/>
            </a:r>
            <a:br>
              <a:rPr lang="sr-Cyrl-RS" sz="4000" b="1" dirty="0" smtClean="0">
                <a:solidFill>
                  <a:srgbClr val="C00000"/>
                </a:solidFill>
                <a:cs typeface="Times New Roman" pitchFamily="18" charset="0"/>
              </a:rPr>
            </a:br>
            <a:r>
              <a:rPr lang="sr-Latn-RS" sz="2800" b="1" dirty="0">
                <a:solidFill>
                  <a:prstClr val="black"/>
                </a:solidFill>
              </a:rPr>
              <a:t>©</a:t>
            </a:r>
            <a:br>
              <a:rPr lang="sr-Latn-RS" sz="2800" b="1" dirty="0">
                <a:solidFill>
                  <a:prstClr val="black"/>
                </a:solidFill>
              </a:rPr>
            </a:br>
            <a:r>
              <a:rPr lang="sr-Latn-RS" sz="2800" b="1" dirty="0">
                <a:solidFill>
                  <a:prstClr val="black"/>
                </a:solidFill>
              </a:rPr>
              <a:t>prof. dr Saša Brajović</a:t>
            </a:r>
            <a:r>
              <a:rPr lang="sr-Cyrl-RS" sz="2800" b="1" dirty="0">
                <a:solidFill>
                  <a:prstClr val="black"/>
                </a:solidFill>
              </a:rPr>
              <a:t> </a:t>
            </a:r>
            <a:r>
              <a:rPr lang="sr-Latn-RS" sz="2800" b="1" dirty="0">
                <a:solidFill>
                  <a:prstClr val="black"/>
                </a:solidFill>
              </a:rPr>
              <a:t/>
            </a:r>
            <a:br>
              <a:rPr lang="sr-Latn-RS" sz="2800" b="1" dirty="0">
                <a:solidFill>
                  <a:prstClr val="black"/>
                </a:solidFill>
              </a:rPr>
            </a:br>
            <a:r>
              <a:rPr lang="sr-Latn-RS" sz="2800" b="1" dirty="0">
                <a:solidFill>
                  <a:prstClr val="black"/>
                </a:solidFill>
              </a:rPr>
              <a:t>dr Milena Ulčar</a:t>
            </a:r>
            <a:r>
              <a:rPr lang="sr-Cyrl-RS" sz="4000" b="1" dirty="0">
                <a:solidFill>
                  <a:srgbClr val="C00000"/>
                </a:solidFill>
                <a:cs typeface="Times New Roman" pitchFamily="18" charset="0"/>
              </a:rPr>
              <a:t/>
            </a:r>
            <a:br>
              <a:rPr lang="sr-Cyrl-RS" sz="4000" b="1" dirty="0">
                <a:solidFill>
                  <a:srgbClr val="C00000"/>
                </a:solidFill>
                <a:cs typeface="Times New Roman" pitchFamily="18" charset="0"/>
              </a:rPr>
            </a:br>
            <a:endParaRPr lang="en-US" sz="4000" b="1" dirty="0">
              <a:solidFill>
                <a:srgbClr val="C00000"/>
              </a:solidFill>
              <a:cs typeface="Times New Roman" pitchFamily="18" charset="0"/>
            </a:endParaRPr>
          </a:p>
        </p:txBody>
      </p:sp>
    </p:spTree>
    <p:extLst>
      <p:ext uri="{BB962C8B-B14F-4D97-AF65-F5344CB8AC3E}">
        <p14:creationId xmlns:p14="http://schemas.microsoft.com/office/powerpoint/2010/main" val="24810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295400"/>
            <a:ext cx="7772400" cy="4267200"/>
          </a:xfrm>
        </p:spPr>
        <p:txBody>
          <a:bodyPr>
            <a:normAutofit fontScale="85000" lnSpcReduction="20000"/>
          </a:bodyPr>
          <a:lstStyle/>
          <a:p>
            <a:pPr algn="just"/>
            <a:r>
              <a:rPr lang="sr-Latn-CS" dirty="0" smtClean="0">
                <a:solidFill>
                  <a:schemeClr val="tx1"/>
                </a:solidFill>
              </a:rPr>
              <a:t>Karavađo 1602</a:t>
            </a:r>
            <a:r>
              <a:rPr lang="sr-Latn-CS" dirty="0">
                <a:solidFill>
                  <a:schemeClr val="tx1"/>
                </a:solidFill>
              </a:rPr>
              <a:t>. dobija porudžbinu za </a:t>
            </a:r>
            <a:r>
              <a:rPr lang="sr-Latn-CS" b="1" dirty="0">
                <a:solidFill>
                  <a:schemeClr val="tx1"/>
                </a:solidFill>
              </a:rPr>
              <a:t>oltarsku sliku </a:t>
            </a:r>
            <a:r>
              <a:rPr lang="sr-Latn-CS" dirty="0">
                <a:solidFill>
                  <a:schemeClr val="tx1"/>
                </a:solidFill>
              </a:rPr>
              <a:t>(uništena </a:t>
            </a:r>
            <a:r>
              <a:rPr lang="sr-Latn-CS" dirty="0" smtClean="0">
                <a:solidFill>
                  <a:schemeClr val="tx1"/>
                </a:solidFill>
              </a:rPr>
              <a:t>je u </a:t>
            </a:r>
            <a:r>
              <a:rPr lang="sr-Latn-CS" dirty="0">
                <a:solidFill>
                  <a:schemeClr val="tx1"/>
                </a:solidFill>
              </a:rPr>
              <a:t>bombardovanju 1945. u Kaiser Firedrich Museum u Berlinu).</a:t>
            </a:r>
            <a:r>
              <a:rPr lang="sr-Latn-CS" b="1" dirty="0">
                <a:solidFill>
                  <a:schemeClr val="tx1"/>
                </a:solidFill>
              </a:rPr>
              <a:t> </a:t>
            </a:r>
            <a:r>
              <a:rPr lang="sr-Latn-CS" dirty="0" smtClean="0">
                <a:solidFill>
                  <a:schemeClr val="tx1"/>
                </a:solidFill>
              </a:rPr>
              <a:t>Sačuvani ugovor svedoči da je morala da prikaže </a:t>
            </a:r>
            <a:r>
              <a:rPr lang="sr-Latn-CS" dirty="0">
                <a:solidFill>
                  <a:schemeClr val="tx1"/>
                </a:solidFill>
              </a:rPr>
              <a:t>Mateja kako piše </a:t>
            </a:r>
            <a:r>
              <a:rPr lang="sr-Latn-CS" dirty="0" smtClean="0">
                <a:solidFill>
                  <a:schemeClr val="tx1"/>
                </a:solidFill>
              </a:rPr>
              <a:t>jevanđelje </a:t>
            </a:r>
            <a:r>
              <a:rPr lang="sr-Latn-CS" dirty="0">
                <a:solidFill>
                  <a:schemeClr val="tx1"/>
                </a:solidFill>
              </a:rPr>
              <a:t>sa </a:t>
            </a:r>
            <a:r>
              <a:rPr lang="sr-Latn-CS" dirty="0" smtClean="0">
                <a:solidFill>
                  <a:schemeClr val="tx1"/>
                </a:solidFill>
              </a:rPr>
              <a:t>anđelom. </a:t>
            </a:r>
            <a:r>
              <a:rPr lang="sr-Latn-CS" dirty="0">
                <a:solidFill>
                  <a:schemeClr val="tx1"/>
                </a:solidFill>
              </a:rPr>
              <a:t>Sliku je </a:t>
            </a:r>
            <a:r>
              <a:rPr lang="sr-Latn-CS" dirty="0" smtClean="0">
                <a:solidFill>
                  <a:schemeClr val="tx1"/>
                </a:solidFill>
              </a:rPr>
              <a:t>završio na vreme, </a:t>
            </a:r>
            <a:r>
              <a:rPr lang="sr-Latn-CS" dirty="0">
                <a:solidFill>
                  <a:schemeClr val="tx1"/>
                </a:solidFill>
              </a:rPr>
              <a:t>ali je ona </a:t>
            </a:r>
            <a:r>
              <a:rPr lang="sr-Latn-CS" dirty="0" smtClean="0">
                <a:solidFill>
                  <a:schemeClr val="tx1"/>
                </a:solidFill>
              </a:rPr>
              <a:t>ubrzo zamenjena </a:t>
            </a:r>
            <a:r>
              <a:rPr lang="sr-Latn-CS" dirty="0">
                <a:solidFill>
                  <a:schemeClr val="tx1"/>
                </a:solidFill>
              </a:rPr>
              <a:t>novom verzijom koja je </a:t>
            </a:r>
            <a:r>
              <a:rPr lang="sr-Latn-CS" dirty="0" smtClean="0">
                <a:solidFill>
                  <a:schemeClr val="tx1"/>
                </a:solidFill>
              </a:rPr>
              <a:t>i danas u crkvi.</a:t>
            </a:r>
          </a:p>
          <a:p>
            <a:pPr algn="just"/>
            <a:r>
              <a:rPr lang="sr-Latn-CS" dirty="0" smtClean="0">
                <a:solidFill>
                  <a:schemeClr val="tx1"/>
                </a:solidFill>
              </a:rPr>
              <a:t>Matejeva </a:t>
            </a:r>
            <a:r>
              <a:rPr lang="sr-Latn-CS" dirty="0">
                <a:solidFill>
                  <a:schemeClr val="tx1"/>
                </a:solidFill>
              </a:rPr>
              <a:t>poza ukazuje da mu je neugodno. Prikazan je kao čovek iz naroda, priprost, neobrazovan toliko da anđeo mora da vodi njegovu ruku dok piše Jevanđelje. Na otvorenoj strani knjige vide se hebrejska slova. Jovan Zlatousti je naglašavao narodske osobine jevanđelista: zar su jedan carinik, ili jedan nepismeni ribar, bez svetog Duha mogli da napišu takvu </a:t>
            </a:r>
            <a:r>
              <a:rPr lang="sr-Latn-CS" dirty="0" smtClean="0">
                <a:solidFill>
                  <a:schemeClr val="tx1"/>
                </a:solidFill>
              </a:rPr>
              <a:t>filozofiju?</a:t>
            </a:r>
          </a:p>
          <a:p>
            <a:pPr algn="just"/>
            <a:r>
              <a:rPr lang="sr-Latn-CS" dirty="0" smtClean="0">
                <a:solidFill>
                  <a:schemeClr val="tx1"/>
                </a:solidFill>
              </a:rPr>
              <a:t>Matejev </a:t>
            </a:r>
            <a:r>
              <a:rPr lang="sr-Latn-CS" dirty="0">
                <a:solidFill>
                  <a:schemeClr val="tx1"/>
                </a:solidFill>
              </a:rPr>
              <a:t>stopalo projektovano je van ravni slike. Kasnije je Belori </a:t>
            </a:r>
            <a:r>
              <a:rPr lang="sr-Latn-CS" dirty="0" smtClean="0">
                <a:solidFill>
                  <a:schemeClr val="tx1"/>
                </a:solidFill>
              </a:rPr>
              <a:t>isticao da </a:t>
            </a:r>
            <a:r>
              <a:rPr lang="sr-Latn-CS" dirty="0">
                <a:solidFill>
                  <a:schemeClr val="tx1"/>
                </a:solidFill>
              </a:rPr>
              <a:t>je to </a:t>
            </a:r>
            <a:r>
              <a:rPr lang="sr-Latn-CS" dirty="0" smtClean="0">
                <a:solidFill>
                  <a:schemeClr val="tx1"/>
                </a:solidFill>
              </a:rPr>
              <a:t>uvredljivo, da Karavađo </a:t>
            </a:r>
            <a:r>
              <a:rPr lang="sr-Latn-CS" dirty="0">
                <a:solidFill>
                  <a:schemeClr val="tx1"/>
                </a:solidFill>
              </a:rPr>
              <a:t>prvo vidi prljava stopala, pa tek onda svetu </a:t>
            </a:r>
            <a:r>
              <a:rPr lang="sr-Latn-CS" dirty="0" smtClean="0">
                <a:solidFill>
                  <a:schemeClr val="tx1"/>
                </a:solidFill>
              </a:rPr>
              <a:t>ličnost, da poput komedijaša prikazuje sporedno, a ne ono univerzalno iz tragedija što vodi do katarze. Ističe nedostatak </a:t>
            </a:r>
            <a:r>
              <a:rPr lang="sr-Latn-CS" i="1" dirty="0">
                <a:solidFill>
                  <a:schemeClr val="tx1"/>
                </a:solidFill>
              </a:rPr>
              <a:t>decoruma</a:t>
            </a:r>
            <a:r>
              <a:rPr lang="sr-Latn-CS" dirty="0">
                <a:solidFill>
                  <a:schemeClr val="tx1"/>
                </a:solidFill>
              </a:rPr>
              <a:t>. </a:t>
            </a:r>
            <a:r>
              <a:rPr lang="sr-Latn-CS" dirty="0" smtClean="0">
                <a:solidFill>
                  <a:schemeClr val="tx1"/>
                </a:solidFill>
              </a:rPr>
              <a:t>Tvrdi </a:t>
            </a:r>
            <a:r>
              <a:rPr lang="sr-Latn-CS" dirty="0">
                <a:solidFill>
                  <a:schemeClr val="tx1"/>
                </a:solidFill>
              </a:rPr>
              <a:t>da je slika bila sklonjena sa oltara zbog nezadovoljstva </a:t>
            </a:r>
            <a:r>
              <a:rPr lang="sr-Latn-CS" dirty="0" smtClean="0">
                <a:solidFill>
                  <a:schemeClr val="tx1"/>
                </a:solidFill>
              </a:rPr>
              <a:t>sveštenika crkve San Luigi dei Francesi, a da je Karavađovu </a:t>
            </a:r>
            <a:r>
              <a:rPr lang="sr-Latn-CS" dirty="0">
                <a:solidFill>
                  <a:schemeClr val="tx1"/>
                </a:solidFill>
              </a:rPr>
              <a:t>karijeru slikara </a:t>
            </a:r>
            <a:r>
              <a:rPr lang="sr-Latn-CS" dirty="0" smtClean="0">
                <a:solidFill>
                  <a:schemeClr val="tx1"/>
                </a:solidFill>
              </a:rPr>
              <a:t>religioznih tema spasio </a:t>
            </a:r>
            <a:r>
              <a:rPr lang="sr-Latn-CS" dirty="0">
                <a:solidFill>
                  <a:schemeClr val="tx1"/>
                </a:solidFill>
              </a:rPr>
              <a:t>markiz Đustinijani, </a:t>
            </a:r>
            <a:r>
              <a:rPr lang="sr-Latn-CS" dirty="0" smtClean="0">
                <a:solidFill>
                  <a:schemeClr val="tx1"/>
                </a:solidFill>
              </a:rPr>
              <a:t>jer je otkupio sliku. Ne postoje dokumenti koji potvrđuju ovu Belorijevu tvrdnju.</a:t>
            </a:r>
          </a:p>
          <a:p>
            <a:pPr algn="just"/>
            <a:r>
              <a:rPr lang="sr-Latn-CS" dirty="0" smtClean="0">
                <a:solidFill>
                  <a:schemeClr val="tx1"/>
                </a:solidFill>
              </a:rPr>
              <a:t>Šta </a:t>
            </a:r>
            <a:r>
              <a:rPr lang="sr-Latn-CS" dirty="0">
                <a:solidFill>
                  <a:schemeClr val="tx1"/>
                </a:solidFill>
              </a:rPr>
              <a:t>god je istina, Karavađo je izradio </a:t>
            </a:r>
            <a:r>
              <a:rPr lang="sr-Latn-CS" dirty="0" smtClean="0">
                <a:solidFill>
                  <a:schemeClr val="tx1"/>
                </a:solidFill>
              </a:rPr>
              <a:t>novu oltarsku sliku, na kojoj je svetitelj dostojanstveniji</a:t>
            </a:r>
            <a:r>
              <a:rPr lang="sr-Latn-CS" dirty="0">
                <a:solidFill>
                  <a:schemeClr val="tx1"/>
                </a:solidFill>
              </a:rPr>
              <a:t>, sa oreolom i </a:t>
            </a:r>
            <a:r>
              <a:rPr lang="sr-Latn-CS" dirty="0" smtClean="0">
                <a:solidFill>
                  <a:schemeClr val="tx1"/>
                </a:solidFill>
              </a:rPr>
              <a:t>togom, poznatu pod imenom „Inspiracija svetog Mateja“.</a:t>
            </a:r>
            <a:endParaRPr lang="sr-Latn-RS" dirty="0" smtClean="0">
              <a:solidFill>
                <a:schemeClr val="tx1"/>
              </a:solidFill>
            </a:endParaRPr>
          </a:p>
        </p:txBody>
      </p:sp>
    </p:spTree>
    <p:extLst>
      <p:ext uri="{BB962C8B-B14F-4D97-AF65-F5344CB8AC3E}">
        <p14:creationId xmlns:p14="http://schemas.microsoft.com/office/powerpoint/2010/main" val="4267925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5486400" y="5943600"/>
            <a:ext cx="3048000" cy="777240"/>
          </a:xfrm>
        </p:spPr>
        <p:txBody>
          <a:bodyPr>
            <a:normAutofit/>
          </a:bodyPr>
          <a:lstStyle/>
          <a:p>
            <a:r>
              <a:rPr lang="sr-Latn-RS" dirty="0" smtClean="0">
                <a:solidFill>
                  <a:schemeClr val="tx1"/>
                </a:solidFill>
              </a:rPr>
              <a:t>Oltarska slika Sveti Matej i anđeo, prva verzija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5145101" cy="6492240"/>
          </a:xfrm>
          <a:prstGeom prst="rect">
            <a:avLst/>
          </a:prstGeom>
        </p:spPr>
      </p:pic>
    </p:spTree>
    <p:extLst>
      <p:ext uri="{BB962C8B-B14F-4D97-AF65-F5344CB8AC3E}">
        <p14:creationId xmlns:p14="http://schemas.microsoft.com/office/powerpoint/2010/main" val="1110771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4572000" y="5715000"/>
            <a:ext cx="3657600" cy="917282"/>
          </a:xfrm>
        </p:spPr>
        <p:txBody>
          <a:bodyPr>
            <a:noAutofit/>
          </a:bodyPr>
          <a:lstStyle/>
          <a:p>
            <a:pPr algn="just">
              <a:spcBef>
                <a:spcPts val="0"/>
              </a:spcBef>
            </a:pPr>
            <a:endParaRPr lang="sr-Latn-RS" sz="1800" dirty="0" smtClean="0">
              <a:solidFill>
                <a:schemeClr val="tx1"/>
              </a:solidFill>
            </a:endParaRPr>
          </a:p>
          <a:p>
            <a:pPr algn="just">
              <a:spcBef>
                <a:spcPts val="0"/>
              </a:spcBef>
            </a:pPr>
            <a:endParaRPr lang="sr-Latn-RS" sz="1800" dirty="0">
              <a:solidFill>
                <a:schemeClr val="tx1"/>
              </a:solidFill>
            </a:endParaRPr>
          </a:p>
          <a:p>
            <a:pPr algn="just">
              <a:spcBef>
                <a:spcPts val="0"/>
              </a:spcBef>
            </a:pPr>
            <a:endParaRPr lang="sr-Latn-RS" sz="1800" dirty="0" smtClean="0">
              <a:solidFill>
                <a:schemeClr val="tx1"/>
              </a:solidFill>
            </a:endParaRPr>
          </a:p>
          <a:p>
            <a:pPr algn="just">
              <a:spcBef>
                <a:spcPts val="0"/>
              </a:spcBef>
            </a:pPr>
            <a:r>
              <a:rPr lang="sr-Latn-RS" sz="1800" dirty="0" smtClean="0">
                <a:solidFill>
                  <a:schemeClr val="tx1"/>
                </a:solidFill>
              </a:rPr>
              <a:t>Inspiracija sv. Mateja, oltarska slika San Luigi dei Francesi, druga verzija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2922"/>
            <a:ext cx="4032257" cy="6309360"/>
          </a:xfrm>
          <a:prstGeom prst="rect">
            <a:avLst/>
          </a:prstGeom>
        </p:spPr>
      </p:pic>
    </p:spTree>
    <p:extLst>
      <p:ext uri="{BB962C8B-B14F-4D97-AF65-F5344CB8AC3E}">
        <p14:creationId xmlns:p14="http://schemas.microsoft.com/office/powerpoint/2010/main" val="2486845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143000"/>
            <a:ext cx="7772400" cy="4419600"/>
          </a:xfrm>
        </p:spPr>
        <p:txBody>
          <a:bodyPr>
            <a:normAutofit fontScale="77500" lnSpcReduction="20000"/>
          </a:bodyPr>
          <a:lstStyle/>
          <a:p>
            <a:r>
              <a:rPr lang="sr-Latn-CS" dirty="0" smtClean="0">
                <a:solidFill>
                  <a:schemeClr val="tx1"/>
                </a:solidFill>
              </a:rPr>
              <a:t>Velika promena u Karavađovom slikarstvu, izražena na slikama kapele Kontareli, može se tumačiti uticajem novouspostavljenih redova Katoličke crkve.</a:t>
            </a:r>
          </a:p>
          <a:p>
            <a:r>
              <a:rPr lang="sr-Latn-CS" dirty="0" smtClean="0">
                <a:solidFill>
                  <a:schemeClr val="tx1"/>
                </a:solidFill>
              </a:rPr>
              <a:t>Jezuiti, koji će tokom 17. veka imati sve intenzivniji uticaj na vizuelnu kulturu, mogli su inspirisati Karavađa svojim religioznim misticizmom. Njihov osnivač, Ignacije Lojolski, u svom delu „Duhovne vežbe“ savetuje da se Hristove muke zamišljaju na čulan način, fizičkim putem; treba da se oseti prostor kroz koji se Hrist kretao, okolnosti, težina krsta, patnje... Taj intenzivni kontakt sa Bogom Karavađu je mogao biti poznat, ako ne neposrednim čitanjem, onda putem propovedi.</a:t>
            </a:r>
          </a:p>
          <a:p>
            <a:r>
              <a:rPr lang="sr-Latn-CS" dirty="0" smtClean="0">
                <a:solidFill>
                  <a:schemeClr val="tx1"/>
                </a:solidFill>
              </a:rPr>
              <a:t>Oratorijanci su red koji je osnovao Filipo Neri, koji je okupljao ljude iz svih socijalnih slojeva u svom „oratorijumu“. Ovog veoma pobožnog i učenog čoveka zvali su rimski Sokrat, jer je njegov oratorijum podsećao na Sokratovu školu koju je Platon opisao u „Gozbi“. Neri je bio izuzeto skroman, milosrdan, voljen naročito među mladima i sirotinjom; pripisivali su mu i čudesne moći ozdravljenja, mada je on poricao da ih poseduje. Takva ličnost teško je mogla promaći interesovanju Karavađa. Moguće je da je sv. Matej sa prve verzije oltarske slike neka vrsta Nerijevog portreta.</a:t>
            </a:r>
          </a:p>
          <a:p>
            <a:r>
              <a:rPr lang="sr-Latn-CS" dirty="0" smtClean="0">
                <a:solidFill>
                  <a:schemeClr val="tx1"/>
                </a:solidFill>
              </a:rPr>
              <a:t>Neposredan kontakt čoveka i Boga, koji su zastupala oba reda, uticao je na onovremeno religiozno slikarstvo, posebno Karavađovo, koje izražava tu direktnu komunikaciju, invenzivno versko osećanje, religiozne potrebe pojedinca bez obzira na njegov rang u društvu.</a:t>
            </a:r>
          </a:p>
          <a:p>
            <a:r>
              <a:rPr lang="sr-Latn-CS" dirty="0" smtClean="0">
                <a:solidFill>
                  <a:schemeClr val="tx1"/>
                </a:solidFill>
              </a:rPr>
              <a:t>(O ovom slikama piše u Vitkoveru, koji je skeniran na našem moodle programu; godine koje sam ja navela ovde su tačne, zasnovane na arhivskim izvorima)</a:t>
            </a:r>
            <a:endParaRPr lang="sr-Latn-RS" dirty="0" smtClean="0">
              <a:solidFill>
                <a:schemeClr val="tx1"/>
              </a:solidFill>
            </a:endParaRPr>
          </a:p>
        </p:txBody>
      </p:sp>
    </p:spTree>
    <p:extLst>
      <p:ext uri="{BB962C8B-B14F-4D97-AF65-F5344CB8AC3E}">
        <p14:creationId xmlns:p14="http://schemas.microsoft.com/office/powerpoint/2010/main" val="1613811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143000"/>
            <a:ext cx="7772400" cy="4419600"/>
          </a:xfrm>
        </p:spPr>
        <p:txBody>
          <a:bodyPr>
            <a:normAutofit fontScale="85000" lnSpcReduction="10000"/>
          </a:bodyPr>
          <a:lstStyle/>
          <a:p>
            <a:r>
              <a:rPr lang="sr-Latn-CS" dirty="0" smtClean="0">
                <a:solidFill>
                  <a:schemeClr val="tx1"/>
                </a:solidFill>
              </a:rPr>
              <a:t>Slična stremljenja pokazuje i barokna skulptura, posebno Berninijeva. </a:t>
            </a:r>
          </a:p>
          <a:p>
            <a:r>
              <a:rPr lang="sr-Latn-CS" dirty="0">
                <a:solidFill>
                  <a:schemeClr val="tx1"/>
                </a:solidFill>
              </a:rPr>
              <a:t>Sveti Longin iz 1638. prikazuje dramatični </a:t>
            </a:r>
            <a:r>
              <a:rPr lang="sr-Latn-CS" dirty="0" smtClean="0">
                <a:solidFill>
                  <a:schemeClr val="tx1"/>
                </a:solidFill>
              </a:rPr>
              <a:t>trenutak </a:t>
            </a:r>
            <a:r>
              <a:rPr lang="sr-Latn-CS" dirty="0">
                <a:solidFill>
                  <a:schemeClr val="tx1"/>
                </a:solidFill>
              </a:rPr>
              <a:t>kada rimski centurion pred Raspećem prepoznaje Hrista kao Sina </a:t>
            </a:r>
            <a:r>
              <a:rPr lang="sr-Latn-CS" dirty="0" smtClean="0">
                <a:solidFill>
                  <a:schemeClr val="tx1"/>
                </a:solidFill>
              </a:rPr>
              <a:t>Božijeg i preobražava se u hrišćanina. Raširene </a:t>
            </a:r>
            <a:r>
              <a:rPr lang="sr-Latn-CS" dirty="0">
                <a:solidFill>
                  <a:schemeClr val="tx1"/>
                </a:solidFill>
              </a:rPr>
              <a:t>ruke </a:t>
            </a:r>
            <a:r>
              <a:rPr lang="sr-Latn-CS" dirty="0" smtClean="0">
                <a:solidFill>
                  <a:schemeClr val="tx1"/>
                </a:solidFill>
              </a:rPr>
              <a:t>ponavljaju Hristovu pozu na Raspeću. One dotad nisu bile uobičajene za statuu, kao ni kaskade draperije koje podržavaju emocionalno stanje predstavljenog. Retorička </a:t>
            </a:r>
            <a:r>
              <a:rPr lang="sr-Latn-CS" dirty="0">
                <a:solidFill>
                  <a:schemeClr val="tx1"/>
                </a:solidFill>
              </a:rPr>
              <a:t>poza, uzdignute ruke sa </a:t>
            </a:r>
            <a:r>
              <a:rPr lang="sr-Latn-CS" dirty="0" smtClean="0">
                <a:solidFill>
                  <a:schemeClr val="tx1"/>
                </a:solidFill>
              </a:rPr>
              <a:t>otvorenim dlanovima označavaju </a:t>
            </a:r>
            <a:r>
              <a:rPr lang="sr-Latn-CS" dirty="0">
                <a:solidFill>
                  <a:schemeClr val="tx1"/>
                </a:solidFill>
              </a:rPr>
              <a:t>pobedu, </a:t>
            </a:r>
            <a:r>
              <a:rPr lang="sr-Latn-CS" i="1" dirty="0">
                <a:solidFill>
                  <a:schemeClr val="tx1"/>
                </a:solidFill>
              </a:rPr>
              <a:t>triumpho</a:t>
            </a:r>
            <a:r>
              <a:rPr lang="sr-Latn-CS" dirty="0" smtClean="0">
                <a:solidFill>
                  <a:schemeClr val="tx1"/>
                </a:solidFill>
              </a:rPr>
              <a:t>.</a:t>
            </a:r>
          </a:p>
          <a:p>
            <a:r>
              <a:rPr lang="sr-Latn-CS" dirty="0" smtClean="0">
                <a:solidFill>
                  <a:schemeClr val="tx1"/>
                </a:solidFill>
              </a:rPr>
              <a:t>Sv. Longin je izveden u jednom od četiri velika stupca koji nose kupolu bazilike Svetog Petra. I u nišama ostala tri stupca izvedene su figure prema Berninijevim projektima, ali je samo sv. Longina izradio on sam. U svim stubovima nalazile su se najvažnije relikvije grada Rima: Longinovo koplje, glava apostola Andrije, čestice Časnog krsta i tzv. Veronikin ubrus, ili </a:t>
            </a:r>
            <a:r>
              <a:rPr lang="sr-Latn-CS" i="1" dirty="0" smtClean="0">
                <a:solidFill>
                  <a:schemeClr val="tx1"/>
                </a:solidFill>
              </a:rPr>
              <a:t>Volto santo</a:t>
            </a:r>
            <a:r>
              <a:rPr lang="sr-Latn-CS" dirty="0" smtClean="0">
                <a:solidFill>
                  <a:schemeClr val="tx1"/>
                </a:solidFill>
              </a:rPr>
              <a:t> (sveto lice/ prema predanju, sv. Veronika je obrisala izmučeno Hristovo lice pred Golgotom, i ono se oslikalo na ubrusu). Od doba ranog hrišćanstva mošti svetitelja i delovi svetih predmeta su se ugrađivale u niše u stubovima (proskinitari), čime je stub postajao ne samo funkcionalni, nego i simbolični noseći elemenat.</a:t>
            </a:r>
          </a:p>
          <a:p>
            <a:r>
              <a:rPr lang="sr-Latn-CS" dirty="0" smtClean="0">
                <a:solidFill>
                  <a:schemeClr val="tx1"/>
                </a:solidFill>
              </a:rPr>
              <a:t>Rad u Svetom Petru zahtevao je od </a:t>
            </a:r>
            <a:r>
              <a:rPr lang="sr-Latn-CS" dirty="0">
                <a:solidFill>
                  <a:schemeClr val="tx1"/>
                </a:solidFill>
              </a:rPr>
              <a:t>Berninija </a:t>
            </a:r>
            <a:r>
              <a:rPr lang="sr-Latn-CS" dirty="0" smtClean="0">
                <a:solidFill>
                  <a:schemeClr val="tx1"/>
                </a:solidFill>
              </a:rPr>
              <a:t>stvaranje statua velikih dimenzija i retorske, teatarske efekte.</a:t>
            </a:r>
            <a:endParaRPr lang="sr-Latn-RS" dirty="0" smtClean="0">
              <a:solidFill>
                <a:schemeClr val="tx1"/>
              </a:solidFill>
            </a:endParaRPr>
          </a:p>
        </p:txBody>
      </p:sp>
    </p:spTree>
    <p:extLst>
      <p:ext uri="{BB962C8B-B14F-4D97-AF65-F5344CB8AC3E}">
        <p14:creationId xmlns:p14="http://schemas.microsoft.com/office/powerpoint/2010/main" val="2525606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4495798" y="4572000"/>
            <a:ext cx="1165859" cy="1569720"/>
          </a:xfrm>
        </p:spPr>
        <p:txBody>
          <a:bodyPr>
            <a:noAutofit/>
          </a:bodyPr>
          <a:lstStyle/>
          <a:p>
            <a:r>
              <a:rPr lang="sr-Latn-RS" sz="1800" dirty="0" smtClean="0">
                <a:solidFill>
                  <a:schemeClr val="tx1"/>
                </a:solidFill>
              </a:rPr>
              <a:t>Bernini, Sveti Longin, bazilika Svetog Petra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63880"/>
            <a:ext cx="3863023" cy="55778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525" y="597911"/>
            <a:ext cx="4762500" cy="3571875"/>
          </a:xfrm>
          <a:prstGeom prst="rect">
            <a:avLst/>
          </a:prstGeom>
        </p:spPr>
      </p:pic>
    </p:spTree>
    <p:extLst>
      <p:ext uri="{BB962C8B-B14F-4D97-AF65-F5344CB8AC3E}">
        <p14:creationId xmlns:p14="http://schemas.microsoft.com/office/powerpoint/2010/main" val="1152026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7214200" cy="4572000"/>
          </a:xfrm>
          <a:prstGeom prst="rect">
            <a:avLst/>
          </a:prstGeom>
        </p:spPr>
      </p:pic>
      <p:sp>
        <p:nvSpPr>
          <p:cNvPr id="5" name="Text Placeholder 4"/>
          <p:cNvSpPr>
            <a:spLocks noGrp="1"/>
          </p:cNvSpPr>
          <p:nvPr>
            <p:ph type="body" idx="1"/>
          </p:nvPr>
        </p:nvSpPr>
        <p:spPr>
          <a:xfrm>
            <a:off x="152401" y="5181600"/>
            <a:ext cx="7214200" cy="1066800"/>
          </a:xfrm>
        </p:spPr>
        <p:txBody>
          <a:bodyPr>
            <a:normAutofit fontScale="92500" lnSpcReduction="20000"/>
          </a:bodyPr>
          <a:lstStyle/>
          <a:p>
            <a:r>
              <a:rPr lang="sr-Latn-RS" dirty="0" smtClean="0">
                <a:solidFill>
                  <a:schemeClr val="tx1"/>
                </a:solidFill>
              </a:rPr>
              <a:t>Ukrsnica bazilike Svetog Petra (niše u donjim delovima stubaca su mesta gde su postavljeni Berninijev sv. Longin, kao i sv. Andrija, sv. Jelena i sv. Veronika koje su izveli Berninijevi saradnici prema njegovim nacrtima</a:t>
            </a:r>
            <a:endParaRPr lang="en-US" dirty="0">
              <a:solidFill>
                <a:schemeClr val="tx1"/>
              </a:solidFill>
            </a:endParaRPr>
          </a:p>
        </p:txBody>
      </p:sp>
    </p:spTree>
    <p:extLst>
      <p:ext uri="{BB962C8B-B14F-4D97-AF65-F5344CB8AC3E}">
        <p14:creationId xmlns:p14="http://schemas.microsoft.com/office/powerpoint/2010/main" val="529758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143000"/>
            <a:ext cx="7772400" cy="4419600"/>
          </a:xfrm>
        </p:spPr>
        <p:txBody>
          <a:bodyPr>
            <a:normAutofit fontScale="92500" lnSpcReduction="20000"/>
          </a:bodyPr>
          <a:lstStyle/>
          <a:p>
            <a:r>
              <a:rPr lang="sr-Latn-CS" dirty="0">
                <a:solidFill>
                  <a:schemeClr val="tx1"/>
                </a:solidFill>
              </a:rPr>
              <a:t>Jedna od tipičnih formi </a:t>
            </a:r>
            <a:r>
              <a:rPr lang="sr-Latn-CS" dirty="0" smtClean="0">
                <a:solidFill>
                  <a:schemeClr val="tx1"/>
                </a:solidFill>
              </a:rPr>
              <a:t>umetnosti </a:t>
            </a:r>
            <a:r>
              <a:rPr lang="sr-Latn-CS" dirty="0">
                <a:solidFill>
                  <a:schemeClr val="tx1"/>
                </a:solidFill>
              </a:rPr>
              <a:t>tog doba </a:t>
            </a:r>
            <a:r>
              <a:rPr lang="sr-Latn-CS" dirty="0" smtClean="0">
                <a:solidFill>
                  <a:schemeClr val="tx1"/>
                </a:solidFill>
              </a:rPr>
              <a:t>je </a:t>
            </a:r>
            <a:r>
              <a:rPr lang="sr-Latn-CS" dirty="0">
                <a:solidFill>
                  <a:schemeClr val="tx1"/>
                </a:solidFill>
              </a:rPr>
              <a:t>predstavljanje mističkog isustva – vizija i ekstaza</a:t>
            </a:r>
            <a:r>
              <a:rPr lang="sr-Latn-CS" dirty="0" smtClean="0">
                <a:solidFill>
                  <a:schemeClr val="tx1"/>
                </a:solidFill>
              </a:rPr>
              <a:t>.</a:t>
            </a:r>
          </a:p>
          <a:p>
            <a:r>
              <a:rPr lang="sr-Latn-CS" dirty="0" smtClean="0">
                <a:solidFill>
                  <a:schemeClr val="tx1"/>
                </a:solidFill>
              </a:rPr>
              <a:t>Bernini 1650. stvara „Sv</a:t>
            </a:r>
            <a:r>
              <a:rPr lang="sr-Latn-CS" dirty="0">
                <a:solidFill>
                  <a:schemeClr val="tx1"/>
                </a:solidFill>
              </a:rPr>
              <a:t>. </a:t>
            </a:r>
            <a:r>
              <a:rPr lang="sr-Latn-CS" dirty="0" smtClean="0">
                <a:solidFill>
                  <a:schemeClr val="tx1"/>
                </a:solidFill>
              </a:rPr>
              <a:t>Terezu </a:t>
            </a:r>
            <a:r>
              <a:rPr lang="sr-Latn-CS" dirty="0">
                <a:solidFill>
                  <a:schemeClr val="tx1"/>
                </a:solidFill>
              </a:rPr>
              <a:t>u </a:t>
            </a:r>
            <a:r>
              <a:rPr lang="sr-Latn-CS" dirty="0" smtClean="0">
                <a:solidFill>
                  <a:schemeClr val="tx1"/>
                </a:solidFill>
              </a:rPr>
              <a:t>zanosu“u kapeli Kornaro, u crkvi Santa </a:t>
            </a:r>
            <a:r>
              <a:rPr lang="sr-Latn-CS" dirty="0">
                <a:solidFill>
                  <a:schemeClr val="tx1"/>
                </a:solidFill>
              </a:rPr>
              <a:t>Maria della </a:t>
            </a:r>
            <a:r>
              <a:rPr lang="sr-Latn-CS" dirty="0" smtClean="0">
                <a:solidFill>
                  <a:schemeClr val="tx1"/>
                </a:solidFill>
              </a:rPr>
              <a:t>Vittoria. Poručilac je bio kardinal Kornaro. Svetiteljka </a:t>
            </a:r>
            <a:r>
              <a:rPr lang="sr-Latn-CS" dirty="0">
                <a:solidFill>
                  <a:schemeClr val="tx1"/>
                </a:solidFill>
              </a:rPr>
              <a:t>ima poluzatvorene oči, otvorena </a:t>
            </a:r>
            <a:r>
              <a:rPr lang="sr-Latn-CS" dirty="0" smtClean="0">
                <a:solidFill>
                  <a:schemeClr val="tx1"/>
                </a:solidFill>
              </a:rPr>
              <a:t>usta, izražavajući tako mistični zanos. Sveta Tereza Aviljska u svom spisu „Unutarnji zamak“ opisala je, uz izuzetnu psihološku prodornost, kako je u trenucima „nebeskog bezumlja“ bila uzdignuta izvan tela, prostora i vremena. Nebesko </a:t>
            </a:r>
            <a:r>
              <a:rPr lang="sr-Latn-CS" dirty="0">
                <a:solidFill>
                  <a:schemeClr val="tx1"/>
                </a:solidFill>
              </a:rPr>
              <a:t>telo nezemaljske lepote i sjaja </a:t>
            </a:r>
            <a:r>
              <a:rPr lang="sr-Latn-CS" dirty="0" smtClean="0">
                <a:solidFill>
                  <a:schemeClr val="tx1"/>
                </a:solidFill>
              </a:rPr>
              <a:t>(anđeo), proboo je njeno srce strelom. Osetila je strahovit </a:t>
            </a:r>
            <a:r>
              <a:rPr lang="sr-Latn-CS" dirty="0">
                <a:solidFill>
                  <a:schemeClr val="tx1"/>
                </a:solidFill>
              </a:rPr>
              <a:t>bol, ali i ekstatičko zadovoljstvo koje se ne može poistovetiti ni sa jednim </a:t>
            </a:r>
            <a:r>
              <a:rPr lang="sr-Latn-CS" dirty="0" smtClean="0">
                <a:solidFill>
                  <a:schemeClr val="tx1"/>
                </a:solidFill>
              </a:rPr>
              <a:t>zemaljskim.</a:t>
            </a:r>
          </a:p>
          <a:p>
            <a:r>
              <a:rPr lang="sr-Latn-CS" dirty="0" smtClean="0">
                <a:solidFill>
                  <a:schemeClr val="tx1"/>
                </a:solidFill>
              </a:rPr>
              <a:t>Bernini </a:t>
            </a:r>
            <a:r>
              <a:rPr lang="sr-Latn-CS" dirty="0">
                <a:solidFill>
                  <a:schemeClr val="tx1"/>
                </a:solidFill>
              </a:rPr>
              <a:t>je prepoznao dramatični </a:t>
            </a:r>
            <a:r>
              <a:rPr lang="sr-Latn-CS" dirty="0" smtClean="0">
                <a:solidFill>
                  <a:schemeClr val="tx1"/>
                </a:solidFill>
              </a:rPr>
              <a:t>potencijal ovog spisa i ostvario delo puno antiteza – koje su tipične za barok: zemaljsko i nebesko, materija i duh, bol i zadovoljstvo, tenzija i odmor.</a:t>
            </a:r>
          </a:p>
          <a:p>
            <a:r>
              <a:rPr lang="sr-Latn-CS" dirty="0" smtClean="0">
                <a:solidFill>
                  <a:schemeClr val="tx1"/>
                </a:solidFill>
              </a:rPr>
              <a:t>U baroknoj kulturi telo i duša nikada nisu odvojeni.</a:t>
            </a:r>
          </a:p>
          <a:p>
            <a:r>
              <a:rPr lang="sr-Latn-CS" dirty="0" smtClean="0">
                <a:solidFill>
                  <a:schemeClr val="tx1"/>
                </a:solidFill>
              </a:rPr>
              <a:t>(na našem moodle je skenirana Vitkoverova knjiga, treba pročitati deo o Berniniju, 96-116; ko može, neka vidi i Hibardovu knjigu o Berniniju, prevedenu na srpski)</a:t>
            </a:r>
            <a:endParaRPr lang="sr-Latn-RS" dirty="0" smtClean="0">
              <a:solidFill>
                <a:schemeClr val="tx1"/>
              </a:solidFill>
            </a:endParaRPr>
          </a:p>
        </p:txBody>
      </p:sp>
    </p:spTree>
    <p:extLst>
      <p:ext uri="{BB962C8B-B14F-4D97-AF65-F5344CB8AC3E}">
        <p14:creationId xmlns:p14="http://schemas.microsoft.com/office/powerpoint/2010/main" val="243120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10200" y="4953000"/>
            <a:ext cx="2819400" cy="1378130"/>
          </a:xfrm>
        </p:spPr>
        <p:txBody>
          <a:bodyPr>
            <a:normAutofit/>
          </a:bodyPr>
          <a:lstStyle/>
          <a:p>
            <a:r>
              <a:rPr lang="sr-Latn-RS" dirty="0" smtClean="0">
                <a:solidFill>
                  <a:schemeClr val="tx1"/>
                </a:solidFill>
              </a:rPr>
              <a:t>Bernini, Sveta Tereza u zanosu, Kornaro kapela 1650.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4752439" cy="6492240"/>
          </a:xfrm>
          <a:prstGeom prst="rect">
            <a:avLst/>
          </a:prstGeom>
        </p:spPr>
      </p:pic>
    </p:spTree>
    <p:extLst>
      <p:ext uri="{BB962C8B-B14F-4D97-AF65-F5344CB8AC3E}">
        <p14:creationId xmlns:p14="http://schemas.microsoft.com/office/powerpoint/2010/main" val="2510011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10200" y="4953000"/>
            <a:ext cx="2819400" cy="1752600"/>
          </a:xfrm>
        </p:spPr>
        <p:txBody>
          <a:bodyPr>
            <a:normAutofit fontScale="92500" lnSpcReduction="10000"/>
          </a:bodyPr>
          <a:lstStyle/>
          <a:p>
            <a:r>
              <a:rPr lang="sr-Latn-RS" dirty="0" smtClean="0">
                <a:solidFill>
                  <a:schemeClr val="tx1"/>
                </a:solidFill>
              </a:rPr>
              <a:t>Rekonstrukcija Kornaro kapele koja pomaže da se zamisli kako je izgledala bez električnog osvetljenja, samo uz sunčevu i svetlost sveća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4590197" cy="6675120"/>
          </a:xfrm>
          <a:prstGeom prst="rect">
            <a:avLst/>
          </a:prstGeom>
        </p:spPr>
      </p:pic>
    </p:spTree>
    <p:extLst>
      <p:ext uri="{BB962C8B-B14F-4D97-AF65-F5344CB8AC3E}">
        <p14:creationId xmlns:p14="http://schemas.microsoft.com/office/powerpoint/2010/main" val="3278472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1447800"/>
            <a:ext cx="8229600" cy="4191000"/>
          </a:xfrm>
        </p:spPr>
        <p:txBody>
          <a:bodyPr>
            <a:normAutofit/>
          </a:bodyPr>
          <a:lstStyle/>
          <a:p>
            <a:r>
              <a:rPr lang="sr-Latn-RS" dirty="0" smtClean="0"/>
              <a:t/>
            </a:r>
            <a:br>
              <a:rPr lang="sr-Latn-RS" dirty="0" smtClean="0"/>
            </a:br>
            <a:endParaRPr lang="en-US" dirty="0"/>
          </a:p>
        </p:txBody>
      </p:sp>
      <p:sp>
        <p:nvSpPr>
          <p:cNvPr id="3" name="Content Placeholder 2"/>
          <p:cNvSpPr>
            <a:spLocks noGrp="1"/>
          </p:cNvSpPr>
          <p:nvPr>
            <p:ph idx="1"/>
          </p:nvPr>
        </p:nvSpPr>
        <p:spPr>
          <a:xfrm>
            <a:off x="474133" y="1600200"/>
            <a:ext cx="8229600" cy="4525963"/>
          </a:xfrm>
        </p:spPr>
        <p:txBody>
          <a:bodyPr>
            <a:normAutofit fontScale="55000" lnSpcReduction="20000"/>
          </a:bodyPr>
          <a:lstStyle/>
          <a:p>
            <a:pPr algn="just">
              <a:spcBef>
                <a:spcPts val="0"/>
              </a:spcBef>
            </a:pPr>
            <a:r>
              <a:rPr lang="sr-Latn-CS" dirty="0"/>
              <a:t>Već su renesansni teoretičari umetnosti, posebno Alberti u svom „Traktatu o slikarstvu“ iz 1433. razmišljali o načinima predstavljanja osećanja. Albertiju i drugim teoretičarima osnovna inspiracija bila je druga knjiga Aristotelove „Retorike“, posvećena emocijama. Aristotel piše da se pokretom tela izražavaju „strasti duše“. Duša pokreće telo u akciju. </a:t>
            </a:r>
            <a:r>
              <a:rPr lang="sr-Latn-CS" dirty="0" smtClean="0"/>
              <a:t>Veliki </a:t>
            </a:r>
            <a:r>
              <a:rPr lang="sr-Latn-CS" dirty="0"/>
              <a:t>antički rimski besednici, Kvintilijan i Ciceron, pisali su </a:t>
            </a:r>
            <a:r>
              <a:rPr lang="sr-Latn-CS" dirty="0" smtClean="0"/>
              <a:t>da beseda mora da </a:t>
            </a:r>
            <a:r>
              <a:rPr lang="sr-Latn-CS" dirty="0"/>
              <a:t>pokrene </a:t>
            </a:r>
            <a:r>
              <a:rPr lang="sr-Latn-CS" dirty="0" smtClean="0"/>
              <a:t>emocije slušalaca. </a:t>
            </a:r>
            <a:r>
              <a:rPr lang="sr-Latn-CS" dirty="0"/>
              <a:t>Alberti je tvrdio da je namena slikarstva istovetna nameni </a:t>
            </a:r>
            <a:r>
              <a:rPr lang="sr-Latn-CS" dirty="0" smtClean="0"/>
              <a:t>besede: </a:t>
            </a:r>
            <a:r>
              <a:rPr lang="sr-Latn-CS" dirty="0"/>
              <a:t>poput </a:t>
            </a:r>
            <a:r>
              <a:rPr lang="sr-Latn-CS" dirty="0" smtClean="0"/>
              <a:t>nje, slika </a:t>
            </a:r>
            <a:r>
              <a:rPr lang="sr-Latn-CS" dirty="0"/>
              <a:t>mora da pokrene i uveri gledaoca.</a:t>
            </a:r>
            <a:endParaRPr lang="en-US" dirty="0"/>
          </a:p>
          <a:p>
            <a:pPr algn="just">
              <a:spcBef>
                <a:spcPts val="0"/>
              </a:spcBef>
            </a:pPr>
            <a:r>
              <a:rPr lang="sr-Latn-CS" dirty="0"/>
              <a:t>Barok je </a:t>
            </a:r>
            <a:r>
              <a:rPr lang="sr-Latn-CS" dirty="0" smtClean="0"/>
              <a:t>u potpunosti prihvatio </a:t>
            </a:r>
            <a:r>
              <a:rPr lang="sr-Latn-CS" dirty="0"/>
              <a:t>ove savete. Iako način izražavanja osećanja gestovima, mimikom i pokretima celog tela nije invencija baroka, </a:t>
            </a:r>
            <a:r>
              <a:rPr lang="sr-Latn-CS" dirty="0" smtClean="0"/>
              <a:t>ova stilska epoha je najintenzivnije odgovorila zahtevu da umetničko delo treba da izazove emocije posmatrača i pokrene identifikaciju sa predstavljenima na slici ili skulpturi (</a:t>
            </a:r>
            <a:r>
              <a:rPr lang="sr-Latn-CS" dirty="0"/>
              <a:t>dobro bi bilo pročitati poglavlje </a:t>
            </a:r>
            <a:r>
              <a:rPr lang="sr-Latn-CS" i="1" dirty="0"/>
              <a:t>Ut pictura sermones</a:t>
            </a:r>
            <a:r>
              <a:rPr lang="sr-Latn-CS" dirty="0"/>
              <a:t> u knjizi:  M. Timotijević, </a:t>
            </a:r>
            <a:r>
              <a:rPr lang="sr-Latn-CS" i="1" dirty="0"/>
              <a:t>Srpsko barokno slikarstvo</a:t>
            </a:r>
            <a:r>
              <a:rPr lang="sr-Latn-CS" dirty="0"/>
              <a:t>, 164-165</a:t>
            </a:r>
            <a:r>
              <a:rPr lang="sr-Latn-CS" dirty="0" smtClean="0"/>
              <a:t>).</a:t>
            </a:r>
          </a:p>
          <a:p>
            <a:pPr algn="just">
              <a:spcBef>
                <a:spcPts val="0"/>
              </a:spcBef>
            </a:pPr>
            <a:r>
              <a:rPr lang="sr-Latn-CS" dirty="0" smtClean="0"/>
              <a:t>Važno je razumeti da baroku nije cilj da predstavi emocije same za sebe (to će biti zahtev romantičara u 19. veku), već osećanja koja najpre izazivaju religiozno nadahnuće, ili neku moralizatorsku spoznaju.</a:t>
            </a:r>
            <a:endParaRPr lang="en-US" dirty="0"/>
          </a:p>
        </p:txBody>
      </p:sp>
    </p:spTree>
    <p:extLst>
      <p:ext uri="{BB962C8B-B14F-4D97-AF65-F5344CB8AC3E}">
        <p14:creationId xmlns:p14="http://schemas.microsoft.com/office/powerpoint/2010/main" val="317505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10200" y="5334000"/>
            <a:ext cx="2819400" cy="1213104"/>
          </a:xfrm>
        </p:spPr>
        <p:txBody>
          <a:bodyPr>
            <a:normAutofit/>
          </a:bodyPr>
          <a:lstStyle/>
          <a:p>
            <a:r>
              <a:rPr lang="sr-Latn-RS" dirty="0" smtClean="0">
                <a:solidFill>
                  <a:schemeClr val="tx1"/>
                </a:solidFill>
              </a:rPr>
              <a:t>Bernini, Sveta Tereza i anđeo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04800"/>
            <a:ext cx="4681728" cy="6242304"/>
          </a:xfrm>
          <a:prstGeom prst="rect">
            <a:avLst/>
          </a:prstGeom>
        </p:spPr>
      </p:pic>
    </p:spTree>
    <p:extLst>
      <p:ext uri="{BB962C8B-B14F-4D97-AF65-F5344CB8AC3E}">
        <p14:creationId xmlns:p14="http://schemas.microsoft.com/office/powerpoint/2010/main" val="3676223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057400"/>
            <a:ext cx="7772400" cy="2590800"/>
          </a:xfrm>
        </p:spPr>
        <p:txBody>
          <a:bodyPr>
            <a:normAutofit/>
          </a:bodyPr>
          <a:lstStyle/>
          <a:p>
            <a:pPr algn="just"/>
            <a:r>
              <a:rPr lang="sr-Latn-CS" dirty="0" smtClean="0">
                <a:solidFill>
                  <a:schemeClr val="tx1"/>
                </a:solidFill>
              </a:rPr>
              <a:t>„Strasti duše“ izražavale su se ne samo na istorijskim temama, već i u svim drugim žanrovima. Tako Rembrantov autoportret iz 1668, nastao neposredno pred umetnikovu smrt, izražava veoma intenzivno psihološko stanje. Ono se može različito tumačiti. Bilo </a:t>
            </a:r>
            <a:r>
              <a:rPr lang="sr-Latn-CS" dirty="0">
                <a:solidFill>
                  <a:schemeClr val="tx1"/>
                </a:solidFill>
              </a:rPr>
              <a:t>je mišljenja </a:t>
            </a:r>
            <a:r>
              <a:rPr lang="sr-Latn-CS" dirty="0" smtClean="0">
                <a:solidFill>
                  <a:schemeClr val="tx1"/>
                </a:solidFill>
              </a:rPr>
              <a:t>da je ovaj </a:t>
            </a:r>
            <a:r>
              <a:rPr lang="sr-Latn-CS" dirty="0">
                <a:solidFill>
                  <a:schemeClr val="tx1"/>
                </a:solidFill>
              </a:rPr>
              <a:t>autoportret parafraza legende o Zeuksisu, koji se, dok slika staru i ružnu </a:t>
            </a:r>
            <a:r>
              <a:rPr lang="sr-Latn-CS" dirty="0" smtClean="0">
                <a:solidFill>
                  <a:schemeClr val="tx1"/>
                </a:solidFill>
              </a:rPr>
              <a:t>ženu koja želi da je predstavi kao boginju, </a:t>
            </a:r>
            <a:r>
              <a:rPr lang="sr-Latn-CS" dirty="0">
                <a:solidFill>
                  <a:schemeClr val="tx1"/>
                </a:solidFill>
              </a:rPr>
              <a:t>zacenjuje od smeha i umire. </a:t>
            </a:r>
            <a:r>
              <a:rPr lang="sr-Latn-CS" dirty="0" smtClean="0">
                <a:solidFill>
                  <a:schemeClr val="tx1"/>
                </a:solidFill>
              </a:rPr>
              <a:t>Ili, da se ogleda u ogledalu i vidi Vreme koje uništava i Smrt kako dolazi.</a:t>
            </a:r>
            <a:endParaRPr lang="sr-Latn-RS" dirty="0" smtClean="0">
              <a:solidFill>
                <a:schemeClr val="tx1"/>
              </a:solidFill>
            </a:endParaRPr>
          </a:p>
        </p:txBody>
      </p:sp>
    </p:spTree>
    <p:extLst>
      <p:ext uri="{BB962C8B-B14F-4D97-AF65-F5344CB8AC3E}">
        <p14:creationId xmlns:p14="http://schemas.microsoft.com/office/powerpoint/2010/main" val="3813338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10200" y="5791200"/>
            <a:ext cx="2819400" cy="755904"/>
          </a:xfrm>
        </p:spPr>
        <p:txBody>
          <a:bodyPr>
            <a:normAutofit/>
          </a:bodyPr>
          <a:lstStyle/>
          <a:p>
            <a:r>
              <a:rPr lang="sr-Latn-RS" dirty="0" smtClean="0">
                <a:solidFill>
                  <a:schemeClr val="tx1"/>
                </a:solidFill>
              </a:rPr>
              <a:t>Rembrant, Autoportret iz Kelna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57200"/>
            <a:ext cx="4865337" cy="6217920"/>
          </a:xfrm>
          <a:prstGeom prst="rect">
            <a:avLst/>
          </a:prstGeom>
        </p:spPr>
      </p:pic>
    </p:spTree>
    <p:extLst>
      <p:ext uri="{BB962C8B-B14F-4D97-AF65-F5344CB8AC3E}">
        <p14:creationId xmlns:p14="http://schemas.microsoft.com/office/powerpoint/2010/main" val="1904479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295400"/>
            <a:ext cx="7772400" cy="4267200"/>
          </a:xfrm>
        </p:spPr>
        <p:txBody>
          <a:bodyPr>
            <a:normAutofit/>
          </a:bodyPr>
          <a:lstStyle/>
          <a:p>
            <a:pPr marL="342900" indent="-342900">
              <a:buFontTx/>
              <a:buChar char="-"/>
            </a:pPr>
            <a:r>
              <a:rPr lang="sr-Latn-RS" dirty="0" smtClean="0">
                <a:solidFill>
                  <a:schemeClr val="tx1"/>
                </a:solidFill>
              </a:rPr>
              <a:t>Mnogi filozofi 17. veka pokušavaju da objasne i sistematizuju ljudske emocije. Tako, između ostalih, Rene Dekart piše o šest osnovnih emocija, Tomas Hobs o 11, a Baruh Spinoza o 40 različitih ljudskih osećanja, izraženih prvenstveno na ljudskim licima.</a:t>
            </a:r>
          </a:p>
          <a:p>
            <a:pPr marL="342900" indent="-342900">
              <a:buFontTx/>
              <a:buChar char="-"/>
            </a:pPr>
            <a:r>
              <a:rPr lang="sr-Latn-RS" dirty="0" smtClean="0">
                <a:solidFill>
                  <a:schemeClr val="tx1"/>
                </a:solidFill>
              </a:rPr>
              <a:t>Posebno važan je Dekartov „Traktat o strastima duše“ iz 1649, koji je uticao i na slikarski jezik baroknog klasicizma.</a:t>
            </a:r>
          </a:p>
          <a:p>
            <a:pPr marL="342900" indent="-342900">
              <a:buFontTx/>
              <a:buChar char="-"/>
            </a:pPr>
            <a:r>
              <a:rPr lang="sr-Latn-RS" dirty="0" smtClean="0">
                <a:solidFill>
                  <a:schemeClr val="tx1"/>
                </a:solidFill>
              </a:rPr>
              <a:t>Ali, nekoliko godina pre Dekartovog uticajnog traktata, francuski slikar Nikola Pusen 1638. stvara istorijsku kompoziciju „Jevreji primaju manu“ koja likovnim jezikom postavlja temelje budućem prikazivanju emocija. Kada je završio sliku, napisao je pismo prijatelju u kome je objasnio da je pronašao način da „prikaže jad i glad Jevreja, ali i radost zbog primanja mane“. Naglašava da je sliku potrebno čitati s leva nadesno, kao knjigu, da bi se razumela kulminacija osećanja.</a:t>
            </a:r>
          </a:p>
        </p:txBody>
      </p:sp>
    </p:spTree>
    <p:extLst>
      <p:ext uri="{BB962C8B-B14F-4D97-AF65-F5344CB8AC3E}">
        <p14:creationId xmlns:p14="http://schemas.microsoft.com/office/powerpoint/2010/main" val="4010614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66800"/>
            <a:ext cx="7772400" cy="4267200"/>
          </a:xfrm>
        </p:spPr>
        <p:txBody>
          <a:bodyPr>
            <a:normAutofit/>
          </a:bodyPr>
          <a:lstStyle/>
          <a:p>
            <a:pPr>
              <a:spcBef>
                <a:spcPts val="0"/>
              </a:spcBef>
            </a:pPr>
            <a:r>
              <a:rPr lang="sr-Latn-RS" dirty="0" smtClean="0">
                <a:solidFill>
                  <a:schemeClr val="tx1"/>
                </a:solidFill>
              </a:rPr>
              <a:t>Pusen ovom slikom stvara </a:t>
            </a:r>
            <a:r>
              <a:rPr lang="sr-Latn-RS" dirty="0">
                <a:solidFill>
                  <a:schemeClr val="tx1"/>
                </a:solidFill>
              </a:rPr>
              <a:t>vizuelnu teoriju sistematizacije emocija.</a:t>
            </a:r>
          </a:p>
          <a:p>
            <a:pPr>
              <a:spcBef>
                <a:spcPts val="0"/>
              </a:spcBef>
            </a:pPr>
            <a:r>
              <a:rPr lang="sr-Latn-RS" dirty="0">
                <a:solidFill>
                  <a:schemeClr val="tx1"/>
                </a:solidFill>
              </a:rPr>
              <a:t>U pismu prijatelju piše o razlici među polovima, uzrastima (stari, mladi, deca) i osećanjima (tuga, radost), ali ističe važnost njihove integracije u jednom slikanom delu. </a:t>
            </a:r>
            <a:r>
              <a:rPr lang="sr-Latn-RS" dirty="0" smtClean="0">
                <a:solidFill>
                  <a:schemeClr val="tx1"/>
                </a:solidFill>
              </a:rPr>
              <a:t>Cilj </a:t>
            </a:r>
            <a:r>
              <a:rPr lang="sr-Latn-RS" dirty="0">
                <a:solidFill>
                  <a:schemeClr val="tx1"/>
                </a:solidFill>
              </a:rPr>
              <a:t>takve slike, odnosno njenog „čitanja“ je „kulminacija osećanja“ putem vizuelnog putovanja kroz sve pojedinačne raznovrsnosti  koje nudi. Ona je istorija ljudskih strasti „u malom“.</a:t>
            </a:r>
          </a:p>
        </p:txBody>
      </p:sp>
    </p:spTree>
    <p:extLst>
      <p:ext uri="{BB962C8B-B14F-4D97-AF65-F5344CB8AC3E}">
        <p14:creationId xmlns:p14="http://schemas.microsoft.com/office/powerpoint/2010/main" val="2047651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609600"/>
            <a:ext cx="6096000" cy="4389120"/>
          </a:xfrm>
        </p:spPr>
      </p:pic>
      <p:sp>
        <p:nvSpPr>
          <p:cNvPr id="4" name="Text Placeholder 3"/>
          <p:cNvSpPr>
            <a:spLocks noGrp="1"/>
          </p:cNvSpPr>
          <p:nvPr>
            <p:ph type="body" sz="half" idx="2"/>
          </p:nvPr>
        </p:nvSpPr>
        <p:spPr>
          <a:xfrm>
            <a:off x="2514600" y="5562600"/>
            <a:ext cx="4267200" cy="457200"/>
          </a:xfrm>
        </p:spPr>
        <p:txBody>
          <a:bodyPr>
            <a:noAutofit/>
          </a:bodyPr>
          <a:lstStyle/>
          <a:p>
            <a:pPr>
              <a:spcBef>
                <a:spcPts val="0"/>
              </a:spcBef>
            </a:pPr>
            <a:r>
              <a:rPr lang="sr-Latn-RS" sz="1800" dirty="0" smtClean="0"/>
              <a:t>Nikola Pusen, Jevreji primaju manu, 1638.</a:t>
            </a:r>
          </a:p>
        </p:txBody>
      </p:sp>
    </p:spTree>
    <p:extLst>
      <p:ext uri="{BB962C8B-B14F-4D97-AF65-F5344CB8AC3E}">
        <p14:creationId xmlns:p14="http://schemas.microsoft.com/office/powerpoint/2010/main" val="3668887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533400"/>
            <a:ext cx="7772400" cy="5562600"/>
          </a:xfrm>
        </p:spPr>
        <p:txBody>
          <a:bodyPr>
            <a:normAutofit lnSpcReduction="10000"/>
          </a:bodyPr>
          <a:lstStyle/>
          <a:p>
            <a:pPr marL="342900" indent="-342900">
              <a:buFontTx/>
              <a:buChar char="-"/>
            </a:pPr>
            <a:r>
              <a:rPr lang="sr-Latn-RS" dirty="0" smtClean="0">
                <a:solidFill>
                  <a:schemeClr val="tx1"/>
                </a:solidFill>
              </a:rPr>
              <a:t>Dvadeset godina kasnije, 1668. Šarl le Bren objavljuje traktat „Rasprava o opštim i pojedinačnim ekspresijama“ (</a:t>
            </a:r>
            <a:r>
              <a:rPr lang="sr-Latn-CS" i="1" dirty="0" smtClean="0">
                <a:solidFill>
                  <a:schemeClr val="tx1"/>
                </a:solidFill>
              </a:rPr>
              <a:t>Conf</a:t>
            </a:r>
            <a:r>
              <a:rPr lang="sr-Latn-CS" i="1" dirty="0">
                <a:solidFill>
                  <a:schemeClr val="tx1"/>
                </a:solidFill>
              </a:rPr>
              <a:t>é</a:t>
            </a:r>
            <a:r>
              <a:rPr lang="sr-Latn-CS" i="1" dirty="0" smtClean="0">
                <a:solidFill>
                  <a:schemeClr val="tx1"/>
                </a:solidFill>
              </a:rPr>
              <a:t>rence </a:t>
            </a:r>
            <a:r>
              <a:rPr lang="sr-Latn-CS" i="1" dirty="0">
                <a:solidFill>
                  <a:schemeClr val="tx1"/>
                </a:solidFill>
              </a:rPr>
              <a:t>sur l'expression générale et </a:t>
            </a:r>
            <a:r>
              <a:rPr lang="sr-Latn-CS" i="1" dirty="0" smtClean="0">
                <a:solidFill>
                  <a:schemeClr val="tx1"/>
                </a:solidFill>
              </a:rPr>
              <a:t>particulier</a:t>
            </a:r>
            <a:r>
              <a:rPr lang="sr-Latn-CS" dirty="0" smtClean="0">
                <a:solidFill>
                  <a:schemeClr val="tx1"/>
                </a:solidFill>
              </a:rPr>
              <a:t>), propraćen ilustracijama.</a:t>
            </a:r>
            <a:endParaRPr lang="sr-Latn-RS" dirty="0" smtClean="0">
              <a:solidFill>
                <a:schemeClr val="tx1"/>
              </a:solidFill>
            </a:endParaRPr>
          </a:p>
          <a:p>
            <a:pPr marL="342900" indent="-342900">
              <a:buFontTx/>
              <a:buChar char="-"/>
            </a:pPr>
            <a:r>
              <a:rPr lang="sr-Latn-RS" dirty="0" smtClean="0">
                <a:solidFill>
                  <a:schemeClr val="tx1"/>
                </a:solidFill>
              </a:rPr>
              <a:t>Le Bren je bio veoma uticajan. Bio je „prvi kraljev slikar“ (tradicionalna funkcija na francuskom dvoru) Luja XIV, profesor na Kraljevskoj akademiji slikarstva i skulpture u Parizu (osnovanoj 1648), a od 1663. i direktor te važne državne institucije. Decenijama, pa i vekovima posle njegove smrti, umetnici su učili kako da prikažu „strasti duše“ prema njegovom modelu.</a:t>
            </a:r>
          </a:p>
          <a:p>
            <a:pPr marL="342900" indent="-342900">
              <a:buFontTx/>
              <a:buChar char="-"/>
            </a:pPr>
            <a:r>
              <a:rPr lang="sr-Latn-RS" dirty="0" smtClean="0">
                <a:solidFill>
                  <a:schemeClr val="tx1"/>
                </a:solidFill>
              </a:rPr>
              <a:t>Le Bren piše kako osećanja i pokreti duše utiču na mišiće lica. Svako osećanje pokreće određenu grupu facijalnih mišića – pokrenutost očiju i obrva odražava „uzvišene emocije“, poput ljubavi ili tuge, dok su jake promene nižeg dela lica, oko nosa i usta, češće oznaka onih „animalističkih“ poput besa ili ljutnje.</a:t>
            </a:r>
          </a:p>
          <a:p>
            <a:pPr marL="342900" indent="-342900">
              <a:buFontTx/>
              <a:buChar char="-"/>
            </a:pPr>
            <a:r>
              <a:rPr lang="sr-Latn-RS" dirty="0" smtClean="0">
                <a:solidFill>
                  <a:schemeClr val="tx1"/>
                </a:solidFill>
              </a:rPr>
              <a:t>Kao što naziv njegovog dela kaže, osećanja se dele na opšta ili osnovna i izvedena. Osnovna su ljubav, mržnja, sreća, tuga i čuđenje, dok su izvedena kompleksnija, nastala kombinacijom osnovnih: npr. divljenje, nada, očaj, hrabrost, bes.</a:t>
            </a:r>
          </a:p>
        </p:txBody>
      </p:sp>
    </p:spTree>
    <p:extLst>
      <p:ext uri="{BB962C8B-B14F-4D97-AF65-F5344CB8AC3E}">
        <p14:creationId xmlns:p14="http://schemas.microsoft.com/office/powerpoint/2010/main" val="1997361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76800"/>
            <a:ext cx="8229600" cy="1981200"/>
          </a:xfrm>
        </p:spPr>
        <p:txBody>
          <a:bodyPr>
            <a:normAutofit/>
          </a:bodyPr>
          <a:lstStyle/>
          <a:p>
            <a:pPr algn="just"/>
            <a:r>
              <a:rPr lang="sr-Latn-RS" sz="1600" dirty="0" smtClean="0"/>
              <a:t>FIZIOGNOMSKE karakteristike različitih emocionalnih stanja (Strah i Tuga na slici): „Žlezda koja se nalazi u sredini mozga je mesto u kome duša prima predstave strasti, pa su obrve deo lica gdje se to najviše vidi“, piše Le Bren. Zbog toga, na predstavi Straha može se primetiti krivudava linija obrva i širom otvorene oči, a blaga lučna i meka linija iznad očiju, sa jakim kapcima, na predstavi Tuge. Pošto je strah jača emocija, donji deo lica je pokrenutiji (otvorena usta) nego na figuri Tuge.</a:t>
            </a:r>
            <a:endParaRPr lang="en-US" sz="1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76200"/>
            <a:ext cx="7467600" cy="4905985"/>
          </a:xfrm>
        </p:spPr>
      </p:pic>
    </p:spTree>
    <p:extLst>
      <p:ext uri="{BB962C8B-B14F-4D97-AF65-F5344CB8AC3E}">
        <p14:creationId xmlns:p14="http://schemas.microsoft.com/office/powerpoint/2010/main" val="3899024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3400"/>
            <a:ext cx="8229600" cy="3200400"/>
          </a:xfrm>
        </p:spPr>
        <p:txBody>
          <a:bodyPr>
            <a:normAutofit/>
          </a:bodyPr>
          <a:lstStyle/>
          <a:p>
            <a:pPr algn="just"/>
            <a:r>
              <a:rPr lang="sr-Latn-RS" sz="1600" dirty="0" smtClean="0"/>
              <a:t>Nada (na slici) je, za razliku od tuge, izvedeno osećanje, ona je kompleksnija emocija. Po Le Brenu sastoji se od straha i uverenja da će biti dobro: „Taj pokret straha izražen je kroz unutrašnji kraj blago podignute obrve, zenica je svetla, u nemirnom pokretu, baš usred oka, a donji kapak je povučen nadole“.  Drugo oko je jedva, ali ipak drugačije. Luk obrve je mekši, pogled blaži, zenica manje vidljiva. To pokazuje koliko Le Bren i vizuelno, a ne samo teorijski, ostaje dosledan kodifikaciji i klasifikaciji osećanja.</a:t>
            </a:r>
            <a:endParaRPr lang="en-US"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28600"/>
            <a:ext cx="3339654" cy="4419600"/>
          </a:xfrm>
        </p:spPr>
      </p:pic>
    </p:spTree>
    <p:extLst>
      <p:ext uri="{BB962C8B-B14F-4D97-AF65-F5344CB8AC3E}">
        <p14:creationId xmlns:p14="http://schemas.microsoft.com/office/powerpoint/2010/main" val="4271129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19800"/>
            <a:ext cx="8229600" cy="1143000"/>
          </a:xfrm>
        </p:spPr>
        <p:txBody>
          <a:bodyPr>
            <a:normAutofit/>
          </a:bodyPr>
          <a:lstStyle/>
          <a:p>
            <a:r>
              <a:rPr lang="sr-Latn-RS" sz="1600" dirty="0" smtClean="0"/>
              <a:t>Šarl Le Bren, Kraljica Persije pod nogama Aleksandra Makedonskog, 1661 (naslikana za Luja XIV)</a:t>
            </a:r>
            <a:endParaRPr lang="en-US"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313" y="0"/>
            <a:ext cx="9205314" cy="6096000"/>
          </a:xfrm>
        </p:spPr>
      </p:pic>
    </p:spTree>
    <p:extLst>
      <p:ext uri="{BB962C8B-B14F-4D97-AF65-F5344CB8AC3E}">
        <p14:creationId xmlns:p14="http://schemas.microsoft.com/office/powerpoint/2010/main" val="426611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0" y="2057399"/>
            <a:ext cx="3886200" cy="4524315"/>
          </a:xfrm>
        </p:spPr>
        <p:txBody>
          <a:bodyPr>
            <a:normAutofit/>
          </a:bodyPr>
          <a:lstStyle/>
          <a:p>
            <a:pPr>
              <a:spcBef>
                <a:spcPts val="0"/>
              </a:spcBef>
            </a:pPr>
            <a:r>
              <a:rPr lang="sr-Latn-RS" dirty="0" smtClean="0">
                <a:solidFill>
                  <a:schemeClr val="tx1"/>
                </a:solidFill>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4706966" cy="6248400"/>
          </a:xfrm>
          <a:prstGeom prst="rect">
            <a:avLst/>
          </a:prstGeom>
        </p:spPr>
      </p:pic>
      <p:sp>
        <p:nvSpPr>
          <p:cNvPr id="4" name="Rectangle 3"/>
          <p:cNvSpPr/>
          <p:nvPr/>
        </p:nvSpPr>
        <p:spPr>
          <a:xfrm>
            <a:off x="5029200" y="2057400"/>
            <a:ext cx="3979834" cy="4524315"/>
          </a:xfrm>
          <a:prstGeom prst="rect">
            <a:avLst/>
          </a:prstGeom>
        </p:spPr>
        <p:txBody>
          <a:bodyPr wrap="square">
            <a:spAutoFit/>
          </a:bodyPr>
          <a:lstStyle/>
          <a:p>
            <a:pPr>
              <a:spcBef>
                <a:spcPts val="0"/>
              </a:spcBef>
            </a:pPr>
            <a:r>
              <a:rPr lang="sr-Latn-RS" dirty="0"/>
              <a:t>Karavađo, </a:t>
            </a:r>
            <a:r>
              <a:rPr lang="sr-Latn-RS" dirty="0" smtClean="0"/>
              <a:t>„Dečak </a:t>
            </a:r>
            <a:r>
              <a:rPr lang="sr-Latn-RS" dirty="0"/>
              <a:t>kojeg je ujeo </a:t>
            </a:r>
            <a:r>
              <a:rPr lang="sr-Latn-RS" dirty="0" smtClean="0"/>
              <a:t>gušter“, </a:t>
            </a:r>
            <a:r>
              <a:rPr lang="sr-Latn-RS" dirty="0"/>
              <a:t>iz oko 1596, jedna je od prvih </a:t>
            </a:r>
            <a:r>
              <a:rPr lang="sr-Latn-RS" dirty="0" smtClean="0"/>
              <a:t>baroknih slika </a:t>
            </a:r>
            <a:r>
              <a:rPr lang="sr-Latn-RS" dirty="0"/>
              <a:t>koja izražava potencijal </a:t>
            </a:r>
            <a:r>
              <a:rPr lang="sr-Latn-RS" dirty="0" smtClean="0"/>
              <a:t>iznenađenja, straha i bola.</a:t>
            </a:r>
            <a:endParaRPr lang="sr-Latn-RS" dirty="0"/>
          </a:p>
          <a:p>
            <a:pPr>
              <a:spcBef>
                <a:spcPts val="0"/>
              </a:spcBef>
            </a:pPr>
            <a:r>
              <a:rPr lang="sr-Latn-RS" dirty="0"/>
              <a:t>Već je Leonardo savetovao umetnike da beleže iznenadne promene izraza lica. Vazari je pohvalno pisao o crtežu </a:t>
            </a:r>
            <a:r>
              <a:rPr lang="sr-Latn-RS" dirty="0" smtClean="0"/>
              <a:t>Sofonizbe </a:t>
            </a:r>
            <a:r>
              <a:rPr lang="sr-Latn-RS" dirty="0"/>
              <a:t>Angvisole, koji prikazuje </a:t>
            </a:r>
            <a:r>
              <a:rPr lang="sr-Latn-RS" dirty="0" smtClean="0"/>
              <a:t>uplakanog dečaka kojeg je ugrizao </a:t>
            </a:r>
            <a:r>
              <a:rPr lang="sr-Latn-RS" dirty="0"/>
              <a:t>rak.</a:t>
            </a:r>
          </a:p>
          <a:p>
            <a:pPr>
              <a:spcBef>
                <a:spcPts val="0"/>
              </a:spcBef>
            </a:pPr>
            <a:r>
              <a:rPr lang="sr-Latn-RS" dirty="0"/>
              <a:t>Ali, Karavađo ide korak dalje: njegov mladić </a:t>
            </a:r>
            <a:r>
              <a:rPr lang="sr-Latn-RS" dirty="0" smtClean="0"/>
              <a:t>snažnom, prenaglašenom </a:t>
            </a:r>
            <a:r>
              <a:rPr lang="sr-Latn-RS" dirty="0"/>
              <a:t>emocijom reaguje na </a:t>
            </a:r>
            <a:r>
              <a:rPr lang="sr-Latn-RS" dirty="0" smtClean="0"/>
              <a:t>„</a:t>
            </a:r>
            <a:r>
              <a:rPr lang="sr-Latn-RS" dirty="0"/>
              <a:t>ujed“ malog guštera. Verovatno se, kao i na drugim njegovim slikama iz poslednje decenije 16. veka, prikazuje ideja povezanosti bola i zadovoljstva, ljubavi i patnje...</a:t>
            </a:r>
          </a:p>
        </p:txBody>
      </p:sp>
    </p:spTree>
    <p:extLst>
      <p:ext uri="{BB962C8B-B14F-4D97-AF65-F5344CB8AC3E}">
        <p14:creationId xmlns:p14="http://schemas.microsoft.com/office/powerpoint/2010/main" val="2413288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28600"/>
            <a:ext cx="7772400" cy="6477001"/>
          </a:xfrm>
        </p:spPr>
        <p:txBody>
          <a:bodyPr>
            <a:normAutofit fontScale="92500" lnSpcReduction="20000"/>
          </a:bodyPr>
          <a:lstStyle/>
          <a:p>
            <a:pPr marL="342900" indent="-342900" algn="just">
              <a:buFontTx/>
              <a:buChar char="-"/>
            </a:pPr>
            <a:r>
              <a:rPr lang="sr-Latn-RS" dirty="0" smtClean="0">
                <a:solidFill>
                  <a:schemeClr val="tx1"/>
                </a:solidFill>
              </a:rPr>
              <a:t>Le Brenova slika „Kraljica Persije pod nogama Aleksandra Makedonskog“ iz 1661. nastala je nekoliko godina pre objavljivanja njegovih „Rasprava“. Slikar je vizuelnim rečnikom prikazao ono što je kasnije kodifikovao tekstom i ilustracijama.</a:t>
            </a:r>
          </a:p>
          <a:p>
            <a:pPr marL="342900" indent="-342900" algn="just">
              <a:buFontTx/>
              <a:buChar char="-"/>
            </a:pPr>
            <a:r>
              <a:rPr lang="sr-Latn-RS" dirty="0" smtClean="0">
                <a:solidFill>
                  <a:schemeClr val="tx1"/>
                </a:solidFill>
              </a:rPr>
              <a:t>Sliku je poručio kralj Luj XIV, koji se identifikovao sa Aleksandrom Makedonskim.</a:t>
            </a:r>
          </a:p>
          <a:p>
            <a:pPr marL="342900" indent="-342900" algn="just">
              <a:buFontTx/>
              <a:buChar char="-"/>
            </a:pPr>
            <a:r>
              <a:rPr lang="sr-Latn-RS" dirty="0" smtClean="0">
                <a:solidFill>
                  <a:schemeClr val="tx1"/>
                </a:solidFill>
              </a:rPr>
              <a:t>Tema je istorijska i prikazuje majku persijskog cara Darija sa pratnjom, kako kleči pred generalom Hefestionom (figura na levom kraju slike), misleći da moli za milost velikog osvajača (prikazanog do Hefestiona).</a:t>
            </a:r>
          </a:p>
          <a:p>
            <a:pPr marL="342900" indent="-342900" algn="just">
              <a:buFontTx/>
              <a:buChar char="-"/>
            </a:pPr>
            <a:r>
              <a:rPr lang="sr-Latn-RS" dirty="0" smtClean="0">
                <a:solidFill>
                  <a:schemeClr val="tx1"/>
                </a:solidFill>
              </a:rPr>
              <a:t>Andre Felibijen, istoričar i teoretičar umetnosti na dvoru Luja XIV, opisao je svaki deo ove Le Brenove slike: Aleksandar Makedonski je prikazan sa gestom saosećanja, otvorenog dlana, kojim izražava samilost prema persijskim princezama (njegovo lice idealizovano je lice francuskog kralja Luja XIV).  Prijateljstvo i razumevanje iskazani su gestom spuštanja ruke na ruku generala, koji se povlači unazad. Aleksandar Makedonski pokazuje da nije uvređen što se za njegovog vojskovođu misli da je onaj koji odlučuje o sudbini porodice pokorenog neprijatelja. On poseduje sve pozitivne karakteristike vladara, oličene u pokretu njegovog tela i izrazu lica – samokontrolu, empatiju, otvorenost. Na ostalim licima je prikazan spektar emocija koje će se, nešto kasnije, naći na ilustracijama Le Brenovih „Rasprava“ (Strah i Nada u donjem desnom delu slike).</a:t>
            </a:r>
          </a:p>
          <a:p>
            <a:pPr marL="342900" indent="-342900" algn="just">
              <a:buFontTx/>
              <a:buChar char="-"/>
            </a:pPr>
            <a:r>
              <a:rPr lang="sr-Latn-RS" dirty="0" smtClean="0">
                <a:solidFill>
                  <a:schemeClr val="tx1"/>
                </a:solidFill>
              </a:rPr>
              <a:t>Poput Pusena, Lebren stvara multifiguralnu kompoziciju iz koje se „čitaju“ različite „strasti duše“, prikazane kroz raznovrsnost staleža, uzrasta, roda, gestova i izraza lica.</a:t>
            </a:r>
            <a:endParaRPr lang="en-US" dirty="0"/>
          </a:p>
        </p:txBody>
      </p:sp>
    </p:spTree>
    <p:extLst>
      <p:ext uri="{BB962C8B-B14F-4D97-AF65-F5344CB8AC3E}">
        <p14:creationId xmlns:p14="http://schemas.microsoft.com/office/powerpoint/2010/main" val="1860483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8200"/>
            <a:ext cx="8229600" cy="1828800"/>
          </a:xfrm>
        </p:spPr>
        <p:txBody>
          <a:bodyPr>
            <a:normAutofit/>
          </a:bodyPr>
          <a:lstStyle/>
          <a:p>
            <a:pPr algn="just"/>
            <a:r>
              <a:rPr lang="sr-Latn-RS" sz="1600" dirty="0" smtClean="0"/>
              <a:t>Divljenje (sa čuđenjem) na slici „Kraljica Persije“ (desni gornji ugao slike):</a:t>
            </a:r>
            <a:br>
              <a:rPr lang="sr-Latn-RS" sz="1600" dirty="0" smtClean="0"/>
            </a:br>
            <a:r>
              <a:rPr lang="sr-Latn-RS" sz="1600" dirty="0" smtClean="0"/>
              <a:t>„To je veoma mirna strast, srce ne oseća mnogo uznemirenosti, pa i lice ne prolazi kroz velike promene. Podižu se obrve, ali obe odjednom, oči su malo više otvorene nego obično, zenice su jednako udaljene od kapaka, fiksirane na objektu koji izaziva čuđenje. Usta su malo otvorena. Ova strast rezultira nepokretnošću, ukidanjem pokreta, da bi se duši dalo vremena da odreaguje“.</a:t>
            </a:r>
            <a:endParaRPr lang="en-US" sz="1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0"/>
            <a:ext cx="3440219"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33800" y="1066800"/>
            <a:ext cx="4038600" cy="2225351"/>
          </a:xfrm>
        </p:spPr>
      </p:pic>
    </p:spTree>
    <p:extLst>
      <p:ext uri="{BB962C8B-B14F-4D97-AF65-F5344CB8AC3E}">
        <p14:creationId xmlns:p14="http://schemas.microsoft.com/office/powerpoint/2010/main" val="1511231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5105400"/>
            <a:ext cx="8458200" cy="381000"/>
          </a:xfrm>
        </p:spPr>
        <p:txBody>
          <a:bodyPr>
            <a:normAutofit fontScale="90000"/>
          </a:bodyPr>
          <a:lstStyle/>
          <a:p>
            <a:pPr marL="342900" indent="-342900">
              <a:buFontTx/>
              <a:buChar char="-"/>
            </a:pPr>
            <a:r>
              <a:rPr lang="sr-Latn-RS" sz="1600" dirty="0" smtClean="0"/>
              <a:t/>
            </a:r>
            <a:br>
              <a:rPr lang="sr-Latn-RS" sz="1600" dirty="0" smtClean="0"/>
            </a:br>
            <a:r>
              <a:rPr lang="sr-Latn-RS" sz="1600" dirty="0"/>
              <a:t/>
            </a:r>
            <a:br>
              <a:rPr lang="sr-Latn-RS" sz="1600" dirty="0"/>
            </a:br>
            <a:r>
              <a:rPr lang="sr-Latn-RS" sz="1600" dirty="0" smtClean="0"/>
              <a:t/>
            </a:r>
            <a:br>
              <a:rPr lang="sr-Latn-RS" sz="1600" dirty="0" smtClean="0"/>
            </a:br>
            <a:r>
              <a:rPr lang="sr-Latn-RS" sz="1600" dirty="0"/>
              <a:t/>
            </a:r>
            <a:br>
              <a:rPr lang="sr-Latn-RS" sz="1600" dirty="0"/>
            </a:br>
            <a:r>
              <a:rPr lang="sr-Latn-RS" sz="1600" dirty="0" smtClean="0"/>
              <a:t/>
            </a:r>
            <a:br>
              <a:rPr lang="sr-Latn-RS" sz="1600" dirty="0" smtClean="0"/>
            </a:br>
            <a:r>
              <a:rPr lang="sr-Latn-RS" sz="1600" dirty="0"/>
              <a:t/>
            </a:r>
            <a:br>
              <a:rPr lang="sr-Latn-RS" sz="1600" dirty="0"/>
            </a:br>
            <a:r>
              <a:rPr lang="sr-Latn-RS" sz="1600" dirty="0" smtClean="0"/>
              <a:t/>
            </a:r>
            <a:br>
              <a:rPr lang="sr-Latn-RS" sz="1600" dirty="0" smtClean="0"/>
            </a:br>
            <a:r>
              <a:rPr lang="sr-Latn-RS" sz="1600" dirty="0"/>
              <a:t/>
            </a:r>
            <a:br>
              <a:rPr lang="sr-Latn-RS" sz="1600" dirty="0"/>
            </a:br>
            <a:r>
              <a:rPr lang="sr-Latn-RS" sz="1600" dirty="0" smtClean="0"/>
              <a:t/>
            </a:r>
            <a:br>
              <a:rPr lang="sr-Latn-RS" sz="1600" dirty="0" smtClean="0"/>
            </a:br>
            <a:r>
              <a:rPr lang="sr-Latn-RS" sz="1600" dirty="0"/>
              <a:t/>
            </a:r>
            <a:br>
              <a:rPr lang="sr-Latn-RS" sz="1600" dirty="0"/>
            </a:br>
            <a:r>
              <a:rPr lang="sr-Latn-RS" sz="1600" dirty="0" smtClean="0"/>
              <a:t/>
            </a:r>
            <a:br>
              <a:rPr lang="sr-Latn-RS" sz="1600" dirty="0" smtClean="0"/>
            </a:br>
            <a:r>
              <a:rPr lang="sr-Latn-RS" sz="2000" dirty="0" smtClean="0"/>
              <a:t>„Krajnje očajanje“  (ne upadati u njega, savet prof. Brajović i doc. Ulčar!)</a:t>
            </a:r>
            <a:br>
              <a:rPr lang="sr-Latn-RS" sz="2000" dirty="0" smtClean="0"/>
            </a:br>
            <a:r>
              <a:rPr lang="sr-Latn-RS" sz="2000" dirty="0" smtClean="0"/>
              <a:t/>
            </a:r>
            <a:br>
              <a:rPr lang="sr-Latn-RS" sz="2000" dirty="0" smtClean="0"/>
            </a:br>
            <a:r>
              <a:rPr lang="sr-Latn-RS" sz="2000" dirty="0" smtClean="0"/>
              <a:t>Le Brenova sistematizacija </a:t>
            </a:r>
            <a:r>
              <a:rPr lang="sr-Latn-CS" sz="2000" dirty="0" smtClean="0"/>
              <a:t>vizualizacije </a:t>
            </a:r>
            <a:r>
              <a:rPr lang="sr-Latn-CS" sz="2000" dirty="0"/>
              <a:t>emocija odredila je način predstavljanja osećanja </a:t>
            </a:r>
            <a:r>
              <a:rPr lang="sr-Latn-CS" sz="2000" dirty="0" smtClean="0"/>
              <a:t>na </a:t>
            </a:r>
            <a:r>
              <a:rPr lang="sr-Latn-CS" sz="2000" dirty="0"/>
              <a:t>svim evropskim </a:t>
            </a:r>
            <a:r>
              <a:rPr lang="sr-Latn-CS" sz="2000" dirty="0" smtClean="0"/>
              <a:t>umetničkim akademijama tokom sledećih vekova.</a:t>
            </a:r>
            <a:r>
              <a:rPr lang="sr-Latn-RS" sz="2000" dirty="0" smtClean="0"/>
              <a:t/>
            </a:r>
            <a:br>
              <a:rPr lang="sr-Latn-RS" sz="2000" dirty="0" smtClean="0"/>
            </a:br>
            <a:r>
              <a:rPr lang="sr-Latn-RS" sz="1600" dirty="0" smtClean="0"/>
              <a:t/>
            </a:r>
            <a:br>
              <a:rPr lang="sr-Latn-RS" sz="1600" dirty="0" smtClean="0"/>
            </a:br>
            <a:r>
              <a:rPr lang="sr-Latn-RS" sz="1600" dirty="0"/>
              <a:t/>
            </a:r>
            <a:br>
              <a:rPr lang="sr-Latn-RS" sz="1600" dirty="0"/>
            </a:br>
            <a:r>
              <a:rPr lang="sr-Latn-RS" sz="1600" dirty="0" smtClean="0"/>
              <a:t/>
            </a:r>
            <a:br>
              <a:rPr lang="sr-Latn-RS" sz="1600" dirty="0" smtClean="0"/>
            </a:br>
            <a:r>
              <a:rPr lang="sr-Latn-RS" sz="1600" dirty="0"/>
              <a:t/>
            </a:r>
            <a:br>
              <a:rPr lang="sr-Latn-RS" sz="1600" dirty="0"/>
            </a:br>
            <a:r>
              <a:rPr lang="sr-Latn-RS" sz="1600" dirty="0" smtClean="0"/>
              <a:t/>
            </a:r>
            <a:br>
              <a:rPr lang="sr-Latn-RS" sz="1600" dirty="0" smtClean="0"/>
            </a:br>
            <a:r>
              <a:rPr lang="sr-Latn-RS" sz="1600" dirty="0"/>
              <a:t/>
            </a:r>
            <a:br>
              <a:rPr lang="sr-Latn-RS" sz="1600" dirty="0"/>
            </a:br>
            <a:r>
              <a:rPr lang="sr-Latn-RS" sz="1600" dirty="0"/>
              <a:t/>
            </a:r>
            <a:br>
              <a:rPr lang="sr-Latn-RS" sz="1600" dirty="0"/>
            </a:br>
            <a:r>
              <a:rPr lang="en-US" sz="1600" dirty="0"/>
              <a:t/>
            </a:r>
            <a:br>
              <a:rPr lang="en-US" sz="1600" dirty="0"/>
            </a:br>
            <a:endParaRPr lang="en-US"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52400"/>
            <a:ext cx="5372100" cy="3990975"/>
          </a:xfrm>
        </p:spPr>
      </p:pic>
    </p:spTree>
    <p:extLst>
      <p:ext uri="{BB962C8B-B14F-4D97-AF65-F5344CB8AC3E}">
        <p14:creationId xmlns:p14="http://schemas.microsoft.com/office/powerpoint/2010/main" val="2246242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2400"/>
            <a:ext cx="7772400" cy="6629400"/>
          </a:xfrm>
        </p:spPr>
        <p:txBody>
          <a:bodyPr>
            <a:noAutofit/>
          </a:bodyPr>
          <a:lstStyle/>
          <a:p>
            <a:pPr algn="just">
              <a:spcBef>
                <a:spcPts val="0"/>
              </a:spcBef>
            </a:pPr>
            <a:r>
              <a:rPr lang="sr-Latn-CS" sz="1800" dirty="0" smtClean="0">
                <a:solidFill>
                  <a:schemeClr val="tx1"/>
                </a:solidFill>
              </a:rPr>
              <a:t>Baroknom prikazivanju emocija veliku inspiraciju nudile su teme martirijuma i preobraženja/preobraćenja.</a:t>
            </a:r>
          </a:p>
          <a:p>
            <a:pPr algn="just">
              <a:spcBef>
                <a:spcPts val="0"/>
              </a:spcBef>
            </a:pPr>
            <a:r>
              <a:rPr lang="sr-Latn-CS" sz="1800" dirty="0" smtClean="0">
                <a:solidFill>
                  <a:schemeClr val="tx1"/>
                </a:solidFill>
              </a:rPr>
              <a:t>Protestantskom reformom odbačena je imitacija Hristovog stradanja, pa time i kult mučenika. Odbačena je i tradicija odlaska na grob mučenika, odnosno praksa hodočašća. Odbačena je i mogućnost pokajanja, odnosno oprosta grehova.</a:t>
            </a:r>
          </a:p>
          <a:p>
            <a:pPr algn="just">
              <a:spcBef>
                <a:spcPts val="0"/>
              </a:spcBef>
            </a:pPr>
            <a:r>
              <a:rPr lang="sr-Latn-CS" sz="1800" dirty="0" smtClean="0">
                <a:solidFill>
                  <a:schemeClr val="tx1"/>
                </a:solidFill>
              </a:rPr>
              <a:t>Na Tridentskom koncilu (1545-1564), u pisanjima katoličkih teologa i u besedama sveštenika, isticala se potreba pokajanja, posebno podsećanjem na grehe Petra, Pavla i Magdalene, čija su preobraćenja i pokajanja služila kao primer.</a:t>
            </a:r>
          </a:p>
          <a:p>
            <a:pPr algn="just">
              <a:spcBef>
                <a:spcPts val="0"/>
              </a:spcBef>
            </a:pPr>
            <a:r>
              <a:rPr lang="sr-Latn-CS" sz="1800" dirty="0" smtClean="0">
                <a:solidFill>
                  <a:schemeClr val="tx1"/>
                </a:solidFill>
              </a:rPr>
              <a:t>Podsećalo se na to da je Rim </a:t>
            </a:r>
            <a:r>
              <a:rPr lang="sr-Latn-CS" sz="1800" dirty="0">
                <a:solidFill>
                  <a:schemeClr val="tx1"/>
                </a:solidFill>
              </a:rPr>
              <a:t>sanktifikovan krvlju prvih hrišćanskih </a:t>
            </a:r>
            <a:r>
              <a:rPr lang="sr-Latn-CS" sz="1800" dirty="0" smtClean="0">
                <a:solidFill>
                  <a:schemeClr val="tx1"/>
                </a:solidFill>
              </a:rPr>
              <a:t>mučenika, a hodočasnici pozivali da ga posete i time okaju grehe. U </a:t>
            </a:r>
            <a:r>
              <a:rPr lang="sr-Latn-CS" sz="1800" dirty="0">
                <a:solidFill>
                  <a:schemeClr val="tx1"/>
                </a:solidFill>
              </a:rPr>
              <a:t>doba katoličke reforme obnavljaju se crkve i mozaici iz ranohrišćanskog </a:t>
            </a:r>
            <a:r>
              <a:rPr lang="sr-Latn-CS" sz="1800" dirty="0" smtClean="0">
                <a:solidFill>
                  <a:schemeClr val="tx1"/>
                </a:solidFill>
              </a:rPr>
              <a:t>doba i otkrivaju katakombe.</a:t>
            </a:r>
          </a:p>
          <a:p>
            <a:pPr algn="just">
              <a:spcBef>
                <a:spcPts val="0"/>
              </a:spcBef>
            </a:pPr>
            <a:r>
              <a:rPr lang="sr-Latn-CS" sz="1800" dirty="0" smtClean="0">
                <a:solidFill>
                  <a:schemeClr val="tx1"/>
                </a:solidFill>
              </a:rPr>
              <a:t>Sve to zajedno utiče da martirijumi i pokajanja, odnosno preobraženja grešnika, postanu važna tema u slikarstvu i skulpturi.</a:t>
            </a:r>
          </a:p>
          <a:p>
            <a:pPr algn="just">
              <a:spcBef>
                <a:spcPts val="0"/>
              </a:spcBef>
            </a:pPr>
            <a:endParaRPr lang="sr-Latn-CS" sz="1800" dirty="0" smtClean="0">
              <a:solidFill>
                <a:schemeClr val="tx1"/>
              </a:solidFill>
            </a:endParaRPr>
          </a:p>
          <a:p>
            <a:pPr algn="just">
              <a:spcBef>
                <a:spcPts val="0"/>
              </a:spcBef>
            </a:pPr>
            <a:r>
              <a:rPr lang="sr-Latn-CS" sz="1800" dirty="0" smtClean="0">
                <a:solidFill>
                  <a:schemeClr val="tx1"/>
                </a:solidFill>
              </a:rPr>
              <a:t>Rim se intenzivno pripremao za Svetu godinu (Anno santo) 1600. Očekivao se dolazak velikog broja hodočasnika. Taj jubilej izveo je Karavađa </a:t>
            </a:r>
            <a:r>
              <a:rPr lang="sr-Latn-CS" sz="1800" dirty="0">
                <a:solidFill>
                  <a:schemeClr val="tx1"/>
                </a:solidFill>
              </a:rPr>
              <a:t>na veliku </a:t>
            </a:r>
            <a:r>
              <a:rPr lang="sr-Latn-CS" sz="1800" dirty="0" smtClean="0">
                <a:solidFill>
                  <a:schemeClr val="tx1"/>
                </a:solidFill>
              </a:rPr>
              <a:t>javnu pozornicu</a:t>
            </a:r>
            <a:r>
              <a:rPr lang="sr-Latn-CS" sz="1800" dirty="0">
                <a:solidFill>
                  <a:schemeClr val="tx1"/>
                </a:solidFill>
              </a:rPr>
              <a:t>. </a:t>
            </a:r>
            <a:r>
              <a:rPr lang="sr-Latn-CS" sz="1800" dirty="0" smtClean="0">
                <a:solidFill>
                  <a:schemeClr val="tx1"/>
                </a:solidFill>
              </a:rPr>
              <a:t>Do tada, on je slikar koji prodaje dela na uličnim tezgama i, potom, radi za privatne kolekcije ljubitelja umetnosti. Zahvaljujući kardinalu Del Monteu, 1600. potpisuje ugovor sa sveštenicima crkve San Luigi dei Francesi (Svetog Luja Francuskog), koju su podigli Francuzi nastanjeni u Rimu. Pozvan je da naslika dve slike za kapelu Kontareli, nazvanu tako po imenu francuskog kardinala. Kardinal </a:t>
            </a:r>
            <a:r>
              <a:rPr lang="sr-Latn-CS" sz="1800" dirty="0">
                <a:solidFill>
                  <a:schemeClr val="tx1"/>
                </a:solidFill>
              </a:rPr>
              <a:t>je u testamentu tražio </a:t>
            </a:r>
            <a:r>
              <a:rPr lang="sr-Latn-CS" sz="1800" dirty="0" smtClean="0">
                <a:solidFill>
                  <a:schemeClr val="tx1"/>
                </a:solidFill>
              </a:rPr>
              <a:t>teme martirija i pokajanja: </a:t>
            </a:r>
            <a:r>
              <a:rPr lang="sr-Latn-CS" sz="1800" i="1" dirty="0" smtClean="0">
                <a:solidFill>
                  <a:schemeClr val="tx1"/>
                </a:solidFill>
              </a:rPr>
              <a:t>Pozivanje </a:t>
            </a:r>
            <a:r>
              <a:rPr lang="sr-Latn-CS" sz="1800" i="1" dirty="0">
                <a:solidFill>
                  <a:schemeClr val="tx1"/>
                </a:solidFill>
              </a:rPr>
              <a:t>svetog Mateja</a:t>
            </a:r>
            <a:r>
              <a:rPr lang="sr-Latn-CS" sz="1800" dirty="0">
                <a:solidFill>
                  <a:schemeClr val="tx1"/>
                </a:solidFill>
              </a:rPr>
              <a:t> i </a:t>
            </a:r>
            <a:r>
              <a:rPr lang="sr-Latn-CS" sz="1800" i="1" dirty="0" smtClean="0">
                <a:solidFill>
                  <a:schemeClr val="tx1"/>
                </a:solidFill>
              </a:rPr>
              <a:t>Martirijum svetog Mateja</a:t>
            </a:r>
            <a:r>
              <a:rPr lang="sr-Latn-CS" sz="1800" dirty="0" smtClean="0">
                <a:solidFill>
                  <a:schemeClr val="tx1"/>
                </a:solidFill>
              </a:rPr>
              <a:t>.</a:t>
            </a:r>
            <a:endParaRPr lang="sr-Latn-RS" sz="1800" dirty="0" smtClean="0">
              <a:solidFill>
                <a:schemeClr val="tx1"/>
              </a:solidFill>
            </a:endParaRPr>
          </a:p>
        </p:txBody>
      </p:sp>
    </p:spTree>
    <p:extLst>
      <p:ext uri="{BB962C8B-B14F-4D97-AF65-F5344CB8AC3E}">
        <p14:creationId xmlns:p14="http://schemas.microsoft.com/office/powerpoint/2010/main" val="4289669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 y="381000"/>
            <a:ext cx="9144000" cy="5996816"/>
          </a:xfrm>
          <a:prstGeom prst="rect">
            <a:avLst/>
          </a:prstGeom>
        </p:spPr>
      </p:pic>
    </p:spTree>
    <p:extLst>
      <p:ext uri="{BB962C8B-B14F-4D97-AF65-F5344CB8AC3E}">
        <p14:creationId xmlns:p14="http://schemas.microsoft.com/office/powerpoint/2010/main" val="406775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295400"/>
            <a:ext cx="7772400" cy="4267200"/>
          </a:xfrm>
        </p:spPr>
        <p:txBody>
          <a:bodyPr>
            <a:normAutofit fontScale="85000" lnSpcReduction="10000"/>
          </a:bodyPr>
          <a:lstStyle/>
          <a:p>
            <a:pPr algn="just"/>
            <a:r>
              <a:rPr lang="sr-Latn-CS" dirty="0">
                <a:solidFill>
                  <a:schemeClr val="tx1"/>
                </a:solidFill>
              </a:rPr>
              <a:t>Za Karavađa, do tada slikara lirskih </a:t>
            </a:r>
            <a:r>
              <a:rPr lang="sr-Latn-CS" dirty="0" smtClean="0">
                <a:solidFill>
                  <a:schemeClr val="tx1"/>
                </a:solidFill>
              </a:rPr>
              <a:t>žanr scena</a:t>
            </a:r>
            <a:r>
              <a:rPr lang="sr-Latn-CS" dirty="0">
                <a:solidFill>
                  <a:schemeClr val="tx1"/>
                </a:solidFill>
              </a:rPr>
              <a:t>, </a:t>
            </a:r>
            <a:r>
              <a:rPr lang="sr-Latn-CS" dirty="0" smtClean="0">
                <a:solidFill>
                  <a:schemeClr val="tx1"/>
                </a:solidFill>
              </a:rPr>
              <a:t>velike dimenzije slika, mnoštvo figura u prirodnoj veličini, bile su izazov.</a:t>
            </a:r>
          </a:p>
          <a:p>
            <a:pPr algn="just"/>
            <a:r>
              <a:rPr lang="sr-Latn-CS" dirty="0" smtClean="0">
                <a:solidFill>
                  <a:schemeClr val="tx1"/>
                </a:solidFill>
              </a:rPr>
              <a:t>Počeo je da radi „Martirijum sv. Mateja“. Kako pokazuju X-zraci, počeo je da slika više figura u prednjem planu, sa arhitektonskom pozadinom. Ali, imao je problema sa organizacijom prostora.</a:t>
            </a:r>
          </a:p>
          <a:p>
            <a:pPr algn="just"/>
            <a:r>
              <a:rPr lang="sr-Latn-CS" dirty="0" smtClean="0">
                <a:solidFill>
                  <a:schemeClr val="tx1"/>
                </a:solidFill>
              </a:rPr>
              <a:t>Zato se okrenuo slikanju „Pozivanja sv. Mateja“. Tu </a:t>
            </a:r>
            <a:r>
              <a:rPr lang="sr-Latn-CS" dirty="0">
                <a:solidFill>
                  <a:schemeClr val="tx1"/>
                </a:solidFill>
              </a:rPr>
              <a:t>se, donekle, vratio </a:t>
            </a:r>
            <a:r>
              <a:rPr lang="sr-Latn-CS" dirty="0" smtClean="0">
                <a:solidFill>
                  <a:schemeClr val="tx1"/>
                </a:solidFill>
              </a:rPr>
              <a:t>rešenjima svojih ranijih žanr slika, posebno „Varalica na kartama“. Postavio </a:t>
            </a:r>
            <a:r>
              <a:rPr lang="sr-Latn-CS" dirty="0">
                <a:solidFill>
                  <a:schemeClr val="tx1"/>
                </a:solidFill>
              </a:rPr>
              <a:t>je biblijsku temu u savremenu </a:t>
            </a:r>
            <a:r>
              <a:rPr lang="sr-Latn-CS" dirty="0" smtClean="0">
                <a:solidFill>
                  <a:schemeClr val="tx1"/>
                </a:solidFill>
              </a:rPr>
              <a:t>realnost. </a:t>
            </a:r>
            <a:r>
              <a:rPr lang="sr-Latn-CS" dirty="0">
                <a:solidFill>
                  <a:schemeClr val="tx1"/>
                </a:solidFill>
              </a:rPr>
              <a:t>Prikazao je neku vrstu </a:t>
            </a:r>
            <a:r>
              <a:rPr lang="sr-Latn-CS" dirty="0" smtClean="0">
                <a:solidFill>
                  <a:schemeClr val="tx1"/>
                </a:solidFill>
              </a:rPr>
              <a:t>dvorišta, u kojem je sto oko kog su okupljeni Matej i njegovi saradnici. Matej je bio carinik: sv. Jovan Zlatousti zapisao je da je život proveo u stalnoj grabeži, ali ga je Hrist izabrao i spasio, te je postao pisac Jevanđelja. Matejevo </a:t>
            </a:r>
            <a:r>
              <a:rPr lang="sr-Latn-CS" dirty="0">
                <a:solidFill>
                  <a:schemeClr val="tx1"/>
                </a:solidFill>
              </a:rPr>
              <a:t>jevanđelje (9.9) svedoči da je Hrist došao, rekao „pođi za mnom“, a Matej je ustao i pošao. Matej je bogato </a:t>
            </a:r>
            <a:r>
              <a:rPr lang="sr-Latn-CS" dirty="0" smtClean="0">
                <a:solidFill>
                  <a:schemeClr val="tx1"/>
                </a:solidFill>
              </a:rPr>
              <a:t>odeven. </a:t>
            </a:r>
            <a:r>
              <a:rPr lang="sr-Latn-CS" dirty="0">
                <a:solidFill>
                  <a:schemeClr val="tx1"/>
                </a:solidFill>
              </a:rPr>
              <a:t>Crvene, zelene, zlatne teksture somota, perja, krzna, u kontrastu su sa jednostavnošću Hrista i apostola, najverovatnije Petra. Pojava Hrista ga je </a:t>
            </a:r>
            <a:r>
              <a:rPr lang="sr-Latn-CS" dirty="0" smtClean="0">
                <a:solidFill>
                  <a:schemeClr val="tx1"/>
                </a:solidFill>
              </a:rPr>
              <a:t>iznenadila, pa pokazuje rukom na sebe. Kontrast svetlosti </a:t>
            </a:r>
            <a:r>
              <a:rPr lang="sr-Latn-CS" dirty="0">
                <a:solidFill>
                  <a:schemeClr val="tx1"/>
                </a:solidFill>
              </a:rPr>
              <a:t>i senke </a:t>
            </a:r>
            <a:r>
              <a:rPr lang="sr-Latn-CS" dirty="0" smtClean="0">
                <a:solidFill>
                  <a:schemeClr val="tx1"/>
                </a:solidFill>
              </a:rPr>
              <a:t>doprinosi osećanju intenzivne drame. </a:t>
            </a:r>
            <a:r>
              <a:rPr lang="sr-Latn-CS" dirty="0">
                <a:solidFill>
                  <a:schemeClr val="tx1"/>
                </a:solidFill>
              </a:rPr>
              <a:t>Dijagonalni proboj svetla prati Hristovu </a:t>
            </a:r>
            <a:r>
              <a:rPr lang="sr-Latn-CS" dirty="0" smtClean="0">
                <a:solidFill>
                  <a:schemeClr val="tx1"/>
                </a:solidFill>
              </a:rPr>
              <a:t>ruku. Druge figure uglavnom ostaju nesvesne Hristovog prisustva i poziva.</a:t>
            </a:r>
            <a:endParaRPr lang="sr-Latn-RS" dirty="0" smtClean="0">
              <a:solidFill>
                <a:schemeClr val="tx1"/>
              </a:solidFill>
            </a:endParaRPr>
          </a:p>
        </p:txBody>
      </p:sp>
    </p:spTree>
    <p:extLst>
      <p:ext uri="{BB962C8B-B14F-4D97-AF65-F5344CB8AC3E}">
        <p14:creationId xmlns:p14="http://schemas.microsoft.com/office/powerpoint/2010/main" val="86615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7619999" y="5562600"/>
            <a:ext cx="1165859" cy="1069682"/>
          </a:xfrm>
        </p:spPr>
        <p:txBody>
          <a:bodyPr>
            <a:normAutofit/>
          </a:bodyPr>
          <a:lstStyle/>
          <a:p>
            <a:r>
              <a:rPr lang="sr-Latn-RS" dirty="0" smtClean="0">
                <a:solidFill>
                  <a:schemeClr val="tx1"/>
                </a:solidFill>
              </a:rPr>
              <a:t>Pozivanje sv. Mateja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02326"/>
            <a:ext cx="6949440" cy="6556082"/>
          </a:xfrm>
          <a:prstGeom prst="rect">
            <a:avLst/>
          </a:prstGeom>
        </p:spPr>
      </p:pic>
    </p:spTree>
    <p:extLst>
      <p:ext uri="{BB962C8B-B14F-4D97-AF65-F5344CB8AC3E}">
        <p14:creationId xmlns:p14="http://schemas.microsoft.com/office/powerpoint/2010/main" val="559615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24000"/>
            <a:ext cx="7772400" cy="3581400"/>
          </a:xfrm>
        </p:spPr>
        <p:txBody>
          <a:bodyPr>
            <a:normAutofit fontScale="85000" lnSpcReduction="10000"/>
          </a:bodyPr>
          <a:lstStyle/>
          <a:p>
            <a:r>
              <a:rPr lang="sr-Latn-CS" dirty="0">
                <a:solidFill>
                  <a:schemeClr val="tx1"/>
                </a:solidFill>
              </a:rPr>
              <a:t>Zatim se Karavađo okreće </a:t>
            </a:r>
            <a:r>
              <a:rPr lang="sr-Latn-CS" dirty="0" smtClean="0">
                <a:solidFill>
                  <a:schemeClr val="tx1"/>
                </a:solidFill>
              </a:rPr>
              <a:t>„Maritirijumu sv. Mateja“. Sada sliku rešava kao kompoziciju organizovanu oko centralne figure dželata, od koje se, kao u nekoj vrsti centrifuge, odbijaju druge figure. Mučeništvo se dešava ispred oltara, na </a:t>
            </a:r>
            <a:r>
              <a:rPr lang="sr-Latn-CS" dirty="0">
                <a:solidFill>
                  <a:schemeClr val="tx1"/>
                </a:solidFill>
              </a:rPr>
              <a:t>kojem je </a:t>
            </a:r>
            <a:r>
              <a:rPr lang="sr-Latn-CS" dirty="0" smtClean="0">
                <a:solidFill>
                  <a:schemeClr val="tx1"/>
                </a:solidFill>
              </a:rPr>
              <a:t>Matej, odeven u odoru sveštenika iz Karavađovog vremena, </a:t>
            </a:r>
            <a:r>
              <a:rPr lang="sr-Latn-CS" dirty="0">
                <a:solidFill>
                  <a:schemeClr val="tx1"/>
                </a:solidFill>
              </a:rPr>
              <a:t>upravo služio liturgiju. Okolo su </a:t>
            </a:r>
            <a:r>
              <a:rPr lang="sr-Latn-CS" dirty="0" smtClean="0">
                <a:solidFill>
                  <a:schemeClr val="tx1"/>
                </a:solidFill>
              </a:rPr>
              <a:t>nagi neofiti koji su čekali da budu pokršteni. Egzekutor je mladi Rimljanin, nag i divalj. Dečak na desnoj strani amblematska je slika </a:t>
            </a:r>
            <a:r>
              <a:rPr lang="sr-Latn-CS" dirty="0">
                <a:solidFill>
                  <a:schemeClr val="tx1"/>
                </a:solidFill>
              </a:rPr>
              <a:t>straha. </a:t>
            </a:r>
            <a:r>
              <a:rPr lang="sr-Latn-CS" dirty="0" smtClean="0">
                <a:solidFill>
                  <a:schemeClr val="tx1"/>
                </a:solidFill>
              </a:rPr>
              <a:t>Karavađo kreira živo osećanje realnosti. Martirij </a:t>
            </a:r>
            <a:r>
              <a:rPr lang="sr-Latn-CS" dirty="0">
                <a:solidFill>
                  <a:schemeClr val="tx1"/>
                </a:solidFill>
              </a:rPr>
              <a:t>se </a:t>
            </a:r>
            <a:r>
              <a:rPr lang="sr-Latn-CS" dirty="0" smtClean="0">
                <a:solidFill>
                  <a:schemeClr val="tx1"/>
                </a:solidFill>
              </a:rPr>
              <a:t>upravo dešava, </a:t>
            </a:r>
            <a:r>
              <a:rPr lang="sr-Latn-CS" dirty="0">
                <a:solidFill>
                  <a:schemeClr val="tx1"/>
                </a:solidFill>
              </a:rPr>
              <a:t>sada i </a:t>
            </a:r>
            <a:r>
              <a:rPr lang="sr-Latn-CS" dirty="0" smtClean="0">
                <a:solidFill>
                  <a:schemeClr val="tx1"/>
                </a:solidFill>
              </a:rPr>
              <a:t>ovde.</a:t>
            </a:r>
          </a:p>
          <a:p>
            <a:r>
              <a:rPr lang="sr-Latn-CS" dirty="0" smtClean="0">
                <a:solidFill>
                  <a:schemeClr val="tx1"/>
                </a:solidFill>
              </a:rPr>
              <a:t>Ovom slikom označava se početak velike promene u Karavađovom slikarstvu: pojavljuje se nasilje. Na obema slikama nestaju ranije svetle boje i pojavljuje se intenzivna tama, u kontrastu sa jakim osvetljenjem. Ta tama Karavađovih slika nazvana je </a:t>
            </a:r>
            <a:r>
              <a:rPr lang="sr-Latn-CS" i="1" dirty="0" smtClean="0">
                <a:solidFill>
                  <a:schemeClr val="tx1"/>
                </a:solidFill>
              </a:rPr>
              <a:t>tenebroso</a:t>
            </a:r>
            <a:r>
              <a:rPr lang="sr-Latn-CS" dirty="0" smtClean="0">
                <a:solidFill>
                  <a:schemeClr val="tx1"/>
                </a:solidFill>
              </a:rPr>
              <a:t> (tenebrozo, tamno, mračno). Intenzivni kontrast svetla i tame naziva se </a:t>
            </a:r>
            <a:r>
              <a:rPr lang="sr-Latn-CS" i="1" dirty="0" smtClean="0">
                <a:solidFill>
                  <a:schemeClr val="tx1"/>
                </a:solidFill>
              </a:rPr>
              <a:t>chiaro-scuro </a:t>
            </a:r>
            <a:r>
              <a:rPr lang="sr-Latn-CS" dirty="0" smtClean="0">
                <a:solidFill>
                  <a:schemeClr val="tx1"/>
                </a:solidFill>
              </a:rPr>
              <a:t>(kjaro skuro).</a:t>
            </a:r>
          </a:p>
          <a:p>
            <a:r>
              <a:rPr lang="sr-Latn-CS" dirty="0" smtClean="0">
                <a:solidFill>
                  <a:schemeClr val="tx1"/>
                </a:solidFill>
              </a:rPr>
              <a:t>Slike na bočnim zidovima Kontareli kapele slave </a:t>
            </a:r>
            <a:r>
              <a:rPr lang="sr-Latn-CS" dirty="0">
                <a:solidFill>
                  <a:schemeClr val="tx1"/>
                </a:solidFill>
              </a:rPr>
              <a:t>preobraženje i </a:t>
            </a:r>
            <a:r>
              <a:rPr lang="sr-Latn-CS" dirty="0" smtClean="0">
                <a:solidFill>
                  <a:schemeClr val="tx1"/>
                </a:solidFill>
              </a:rPr>
              <a:t>martirijum, </a:t>
            </a:r>
            <a:r>
              <a:rPr lang="sr-Latn-CS" dirty="0">
                <a:solidFill>
                  <a:schemeClr val="tx1"/>
                </a:solidFill>
              </a:rPr>
              <a:t>kojima se čovek uzdiže iz ambisa greha i doseže večni život.</a:t>
            </a:r>
            <a:endParaRPr lang="sr-Latn-RS" dirty="0" smtClean="0">
              <a:solidFill>
                <a:schemeClr val="tx1"/>
              </a:solidFill>
            </a:endParaRPr>
          </a:p>
        </p:txBody>
      </p:sp>
    </p:spTree>
    <p:extLst>
      <p:ext uri="{BB962C8B-B14F-4D97-AF65-F5344CB8AC3E}">
        <p14:creationId xmlns:p14="http://schemas.microsoft.com/office/powerpoint/2010/main" val="386150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7619999" y="5562600"/>
            <a:ext cx="1165859" cy="1069682"/>
          </a:xfrm>
        </p:spPr>
        <p:txBody>
          <a:bodyPr>
            <a:normAutofit/>
          </a:bodyPr>
          <a:lstStyle/>
          <a:p>
            <a:r>
              <a:rPr lang="sr-Latn-RS" dirty="0" smtClean="0">
                <a:solidFill>
                  <a:schemeClr val="tx1"/>
                </a:solidFill>
              </a:rPr>
              <a:t>Martirij sv. Mateja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20448"/>
            <a:ext cx="5122083" cy="6492240"/>
          </a:xfrm>
          <a:prstGeom prst="rect">
            <a:avLst/>
          </a:prstGeom>
        </p:spPr>
      </p:pic>
    </p:spTree>
    <p:extLst>
      <p:ext uri="{BB962C8B-B14F-4D97-AF65-F5344CB8AC3E}">
        <p14:creationId xmlns:p14="http://schemas.microsoft.com/office/powerpoint/2010/main" val="1567294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3133</Words>
  <Application>Microsoft Office PowerPoint</Application>
  <PresentationFormat>On-screen Show (4:3)</PresentationFormat>
  <Paragraphs>76</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 „Strasti duše“ i sistematizacija emocija u baroknoj umetnosti 16. III 2020.   © prof. dr Saša Brajović  dr Milena Ulčar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FIZIOGNOMSKE karakteristike različitih emocionalnih stanja (Strah i Tuga na slici): „Žlezda koja se nalazi u sredini mozga je mesto u kome duša prima predstave strasti, pa su obrve deo lica gdje se to najviše vidi“, piše Le Bren. Zbog toga, na predstavi Straha može se primetiti krivudava linija obrva i širom otvorene oči, a blaga lučna i meka linija iznad očiju, sa jakim kapcima, na predstavi Tuge. Pošto je strah jača emocija, donji deo lica je pokrenutiji (otvorena usta) nego na figuri Tuge.</vt:lpstr>
      <vt:lpstr>Nada (na slici) je, za razliku od tuge, izvedeno osećanje, ona je kompleksnija emocija. Po Le Brenu sastoji se od straha i uverenja da će biti dobro: „Taj pokret straha izražen je kroz unutrašnji kraj blago podignute obrve, zenica je svetla, u nemirnom pokretu, baš usred oka, a donji kapak je povučen nadole“.  Drugo oko je jedva, ali ipak drugačije. Luk obrve je mekši, pogled blaži, zenica manje vidljiva. To pokazuje koliko Le Bren i vizuelno, a ne samo teorijski, ostaje dosledan kodifikaciji i klasifikaciji osećanja.</vt:lpstr>
      <vt:lpstr>Šarl Le Bren, Kraljica Persije pod nogama Aleksandra Makedonskog, 1661 (naslikana za Luja XIV)</vt:lpstr>
      <vt:lpstr>PowerPoint Presentation</vt:lpstr>
      <vt:lpstr>Divljenje (sa čuđenjem) na slici „Kraljica Persije“ (desni gornji ugao slike): „To je veoma mirna strast, srce ne oseća mnogo uznemirenosti, pa i lice ne prolazi kroz velike promene. Podižu se obrve, ali obe odjednom, oči su malo više otvorene nego obično, zenice su jednako udaljene od kapaka, fiksirane na objektu koji izaziva čuđenje. Usta su malo otvorena. Ova strast rezultira nepokretnošću, ukidanjem pokreta, da bi se duši dalo vremena da odreaguje“.</vt:lpstr>
      <vt:lpstr>           „Krajnje očajanje“  (ne upadati u njega, savet prof. Brajović i doc. Ulčar!)  Le Brenova sistematizacija vizualizacije emocija odredila je način predstavljanja osećanja na svim evropskim umetničkim akademijama tokom sledećih vekova.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Sistematizacija emocija u baroknoj umetnosti</dc:title>
  <dc:creator>Administrator</dc:creator>
  <cp:lastModifiedBy>Vuk</cp:lastModifiedBy>
  <cp:revision>56</cp:revision>
  <dcterms:created xsi:type="dcterms:W3CDTF">2006-08-16T00:00:00Z</dcterms:created>
  <dcterms:modified xsi:type="dcterms:W3CDTF">2020-03-30T15:14:21Z</dcterms:modified>
</cp:coreProperties>
</file>