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264" r:id="rId3"/>
    <p:sldId id="265" r:id="rId4"/>
    <p:sldId id="266" r:id="rId5"/>
    <p:sldId id="267" r:id="rId6"/>
    <p:sldId id="268" r:id="rId7"/>
    <p:sldId id="271" r:id="rId8"/>
    <p:sldId id="272" r:id="rId9"/>
    <p:sldId id="270" r:id="rId10"/>
    <p:sldId id="273" r:id="rId11"/>
    <p:sldId id="274" r:id="rId12"/>
    <p:sldId id="275" r:id="rId13"/>
    <p:sldId id="276" r:id="rId14"/>
    <p:sldId id="277" r:id="rId15"/>
    <p:sldId id="278" r:id="rId16"/>
    <p:sldId id="279" r:id="rId17"/>
    <p:sldId id="280" r:id="rId18"/>
    <p:sldId id="257" r:id="rId19"/>
    <p:sldId id="282" r:id="rId20"/>
    <p:sldId id="281" r:id="rId21"/>
    <p:sldId id="259" r:id="rId22"/>
    <p:sldId id="283" r:id="rId23"/>
    <p:sldId id="258" r:id="rId24"/>
    <p:sldId id="284" r:id="rId25"/>
    <p:sldId id="285" r:id="rId26"/>
    <p:sldId id="287" r:id="rId27"/>
    <p:sldId id="286" r:id="rId28"/>
    <p:sldId id="261"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469118-0769-4CDD-B8E3-04EA815E7EED}">
          <p14:sldIdLst>
            <p14:sldId id="263"/>
            <p14:sldId id="264"/>
            <p14:sldId id="265"/>
            <p14:sldId id="266"/>
            <p14:sldId id="267"/>
            <p14:sldId id="268"/>
            <p14:sldId id="271"/>
            <p14:sldId id="272"/>
            <p14:sldId id="270"/>
            <p14:sldId id="273"/>
            <p14:sldId id="274"/>
            <p14:sldId id="275"/>
            <p14:sldId id="276"/>
            <p14:sldId id="277"/>
            <p14:sldId id="278"/>
            <p14:sldId id="279"/>
            <p14:sldId id="280"/>
            <p14:sldId id="257"/>
            <p14:sldId id="282"/>
            <p14:sldId id="281"/>
            <p14:sldId id="259"/>
            <p14:sldId id="283"/>
            <p14:sldId id="258"/>
            <p14:sldId id="284"/>
            <p14:sldId id="285"/>
            <p14:sldId id="287"/>
            <p14:sldId id="286"/>
            <p14:sldId id="261"/>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94660"/>
  </p:normalViewPr>
  <p:slideViewPr>
    <p:cSldViewPr>
      <p:cViewPr varScale="1">
        <p:scale>
          <a:sx n="69" d="100"/>
          <a:sy n="69" d="100"/>
        </p:scale>
        <p:origin x="142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0A6F2-F355-4A21-9D54-1935E41105BD}" type="datetimeFigureOut">
              <a:rPr lang="en-US" smtClean="0"/>
              <a:t>3/30/2020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BCFC1-EA70-48CA-BD19-30697C3BCA22}" type="slidenum">
              <a:rPr lang="en-US" smtClean="0"/>
              <a:t>‹#›</a:t>
            </a:fld>
            <a:endParaRPr lang="en-US"/>
          </a:p>
        </p:txBody>
      </p:sp>
    </p:spTree>
    <p:extLst>
      <p:ext uri="{BB962C8B-B14F-4D97-AF65-F5344CB8AC3E}">
        <p14:creationId xmlns:p14="http://schemas.microsoft.com/office/powerpoint/2010/main" val="40044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1DBCFC1-EA70-48CA-BD19-30697C3BCA22}" type="slidenum">
              <a:rPr lang="en-US" smtClean="0"/>
              <a:t>23</a:t>
            </a:fld>
            <a:endParaRPr lang="en-US"/>
          </a:p>
        </p:txBody>
      </p:sp>
    </p:spTree>
    <p:extLst>
      <p:ext uri="{BB962C8B-B14F-4D97-AF65-F5344CB8AC3E}">
        <p14:creationId xmlns:p14="http://schemas.microsoft.com/office/powerpoint/2010/main" val="3216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1DBCFC1-EA70-48CA-BD19-30697C3BCA22}" type="slidenum">
              <a:rPr lang="en-US" smtClean="0"/>
              <a:t>24</a:t>
            </a:fld>
            <a:endParaRPr lang="en-US"/>
          </a:p>
        </p:txBody>
      </p:sp>
    </p:spTree>
    <p:extLst>
      <p:ext uri="{BB962C8B-B14F-4D97-AF65-F5344CB8AC3E}">
        <p14:creationId xmlns:p14="http://schemas.microsoft.com/office/powerpoint/2010/main" val="391810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1600" y="1752600"/>
            <a:ext cx="3429000" cy="4724400"/>
          </a:xfrm>
        </p:spPr>
        <p:txBody>
          <a:bodyPr>
            <a:normAutofit/>
          </a:bodyPr>
          <a:lstStyle/>
          <a:p>
            <a:r>
              <a:rPr lang="sr-Latn-RS" sz="2800" b="1" dirty="0" smtClean="0">
                <a:latin typeface="+mn-lt"/>
              </a:rPr>
              <a:t>SVETLO U BAROKNOJ UMETNOSTI</a:t>
            </a:r>
            <a:br>
              <a:rPr lang="sr-Latn-RS" sz="2800" b="1" dirty="0" smtClean="0">
                <a:latin typeface="+mn-lt"/>
              </a:rPr>
            </a:br>
            <a:r>
              <a:rPr lang="sr-Latn-RS" sz="2800" b="1" dirty="0" smtClean="0">
                <a:latin typeface="+mn-lt"/>
              </a:rPr>
              <a:t/>
            </a:r>
            <a:br>
              <a:rPr lang="sr-Latn-RS" sz="2800" b="1" dirty="0" smtClean="0">
                <a:latin typeface="+mn-lt"/>
              </a:rPr>
            </a:br>
            <a:r>
              <a:rPr lang="sr-Latn-RS" sz="2800" b="1" dirty="0" smtClean="0">
                <a:latin typeface="+mn-lt"/>
              </a:rPr>
              <a:t>30. III 2020</a:t>
            </a:r>
            <a:r>
              <a:rPr lang="sr-Latn-RS" sz="2800" b="1" dirty="0" smtClean="0">
                <a:latin typeface="+mn-lt"/>
              </a:rPr>
              <a:t>.</a:t>
            </a:r>
            <a:r>
              <a:rPr lang="sr-Cyrl-RS" sz="2800" b="1" dirty="0" smtClean="0">
                <a:latin typeface="+mn-lt"/>
              </a:rPr>
              <a:t/>
            </a:r>
            <a:br>
              <a:rPr lang="sr-Cyrl-RS" sz="2800" b="1" dirty="0" smtClean="0">
                <a:latin typeface="+mn-lt"/>
              </a:rPr>
            </a:br>
            <a:r>
              <a:rPr lang="sr-Cyrl-RS" sz="2800" b="1" dirty="0">
                <a:latin typeface="+mn-lt"/>
              </a:rPr>
              <a:t/>
            </a:r>
            <a:br>
              <a:rPr lang="sr-Cyrl-RS" sz="2800" b="1" dirty="0">
                <a:latin typeface="+mn-lt"/>
              </a:rPr>
            </a:br>
            <a:r>
              <a:rPr lang="sr-Latn-RS" sz="2800" b="1" dirty="0" smtClean="0">
                <a:latin typeface="+mn-lt"/>
              </a:rPr>
              <a:t>©</a:t>
            </a:r>
            <a:r>
              <a:rPr lang="sr-Latn-RS" sz="2800" b="1" dirty="0" smtClean="0">
                <a:latin typeface="+mn-lt"/>
              </a:rPr>
              <a:t/>
            </a:r>
            <a:br>
              <a:rPr lang="sr-Latn-RS" sz="2800" b="1" dirty="0" smtClean="0">
                <a:latin typeface="+mn-lt"/>
              </a:rPr>
            </a:br>
            <a:r>
              <a:rPr lang="sr-Latn-RS" sz="2800" b="1" dirty="0" smtClean="0">
                <a:latin typeface="+mn-lt"/>
              </a:rPr>
              <a:t>prof</a:t>
            </a:r>
            <a:r>
              <a:rPr lang="sr-Latn-RS" sz="2800" b="1" dirty="0" smtClean="0">
                <a:latin typeface="+mn-lt"/>
              </a:rPr>
              <a:t>. dr Saša </a:t>
            </a:r>
            <a:r>
              <a:rPr lang="sr-Latn-RS" sz="2800" b="1" dirty="0" smtClean="0">
                <a:latin typeface="+mn-lt"/>
              </a:rPr>
              <a:t>Brajović</a:t>
            </a:r>
            <a:r>
              <a:rPr lang="sr-Cyrl-RS" sz="2800" b="1" dirty="0" smtClean="0">
                <a:latin typeface="+mn-lt"/>
              </a:rPr>
              <a:t> </a:t>
            </a:r>
            <a:r>
              <a:rPr lang="sr-Latn-RS" sz="2800" b="1" dirty="0" smtClean="0">
                <a:latin typeface="+mn-lt"/>
              </a:rPr>
              <a:t/>
            </a:r>
            <a:br>
              <a:rPr lang="sr-Latn-RS" sz="2800" b="1" dirty="0" smtClean="0">
                <a:latin typeface="+mn-lt"/>
              </a:rPr>
            </a:br>
            <a:r>
              <a:rPr lang="sr-Latn-RS" sz="2800" b="1" dirty="0" smtClean="0">
                <a:latin typeface="+mn-lt"/>
              </a:rPr>
              <a:t>dr Milena Ulčar</a:t>
            </a:r>
            <a:endParaRPr lang="en-US" sz="3200" b="1" dirty="0">
              <a:latin typeface="+mn-lt"/>
            </a:endParaRPr>
          </a:p>
        </p:txBody>
      </p:sp>
      <p:pic>
        <p:nvPicPr>
          <p:cNvPr id="7"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90500"/>
            <a:ext cx="4870450" cy="6400800"/>
          </a:xfrm>
        </p:spPr>
      </p:pic>
    </p:spTree>
    <p:extLst>
      <p:ext uri="{BB962C8B-B14F-4D97-AF65-F5344CB8AC3E}">
        <p14:creationId xmlns:p14="http://schemas.microsoft.com/office/powerpoint/2010/main" val="240358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304800"/>
            <a:ext cx="3657600" cy="6217087"/>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sr-Latn-CS" sz="2000" dirty="0"/>
              <a:t>Mistički koncept svetlosti, snažno oživljen u baroknoj epohi, naročito je izražen u celinama koje je zamislio i izveo </a:t>
            </a:r>
            <a:r>
              <a:rPr lang="sr-Latn-CS" sz="2000" dirty="0" smtClean="0"/>
              <a:t>Bernini.</a:t>
            </a:r>
          </a:p>
          <a:p>
            <a:r>
              <a:rPr lang="sr-Latn-CS" sz="2000" dirty="0" smtClean="0"/>
              <a:t>Njegovu </a:t>
            </a:r>
            <a:r>
              <a:rPr lang="sr-Latn-CS" sz="2000" dirty="0"/>
              <a:t>kreativnu imaginaciju u potpunosti je prepoznao papa Urban VIII (1623-1644), </a:t>
            </a:r>
            <a:r>
              <a:rPr lang="sr-Latn-CS" sz="2000" dirty="0" smtClean="0"/>
              <a:t>centralna ličnost u stvaranju reprezentativnog rimskog baroka, čiji će se obrasci </a:t>
            </a:r>
            <a:r>
              <a:rPr lang="sr-Latn-CS" sz="2000" dirty="0"/>
              <a:t>ubrzo ponoviti u celoj Evropi, u svim konfesijama, kao i na drugim </a:t>
            </a:r>
            <a:r>
              <a:rPr lang="sr-Latn-CS" sz="2000" dirty="0" smtClean="0"/>
              <a:t>kontinentima.</a:t>
            </a:r>
          </a:p>
          <a:p>
            <a:r>
              <a:rPr lang="sr-Latn-CS" sz="2000" dirty="0" smtClean="0"/>
              <a:t>Moć </a:t>
            </a:r>
            <a:r>
              <a:rPr lang="sr-Latn-CS" sz="2000" dirty="0"/>
              <a:t>svetlosti Bernini će posebno izraziti u bazilici Svetog Petra, kreirajući Baldahin i Presto svetog Petra, kojima ćemo se vratiti na času posvećenom konceptu jedinstva svih umetnosti u baroknoj kulturi</a:t>
            </a:r>
            <a:r>
              <a:rPr lang="sr-Latn-CS" dirty="0" smtClean="0">
                <a:cs typeface="Times New Roman" panose="02020603050405020304" pitchFamily="18" charset="0"/>
              </a:rPr>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001"/>
            <a:ext cx="4800402" cy="6492240"/>
          </a:xfrm>
          <a:prstGeom prst="rect">
            <a:avLst/>
          </a:prstGeom>
        </p:spPr>
      </p:pic>
    </p:spTree>
    <p:extLst>
      <p:ext uri="{BB962C8B-B14F-4D97-AF65-F5344CB8AC3E}">
        <p14:creationId xmlns:p14="http://schemas.microsoft.com/office/powerpoint/2010/main" val="45399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4062651"/>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sr-Latn-CS" sz="2000" dirty="0"/>
              <a:t>Kapela Kornaro, koju je Bernini oblikovao 1650. u crkvi Santa Maria della Vittoria, u potpunosti realizuje baroknu koncepciju sveta. Kako je objašnjeno u poglavlju o „strastima duše“, Bernini iznad oltarskog stola prikazuje uniju duše sa Bogom, odnosno prikaz svete Tereze u zanosu. Mistična teologija, razvijana od početka hrišćanstva i na Istoku (učenje izihasta) i na Zapadu, osnažena je u drugoj polovini 16. veka. Sv. Tereza Aviljska u </a:t>
            </a:r>
            <a:r>
              <a:rPr lang="sr-Latn-CS" sz="2000" i="1" dirty="0" smtClean="0"/>
              <a:t>Autobiografiji</a:t>
            </a:r>
            <a:r>
              <a:rPr lang="sr-Latn-CS" sz="2000" dirty="0" smtClean="0"/>
              <a:t> </a:t>
            </a:r>
            <a:r>
              <a:rPr lang="sr-Latn-CS" sz="2000" dirty="0"/>
              <a:t>i knjizi </a:t>
            </a:r>
            <a:r>
              <a:rPr lang="sr-Latn-CS" sz="2000" i="1" dirty="0"/>
              <a:t>Unutarnji zamak</a:t>
            </a:r>
            <a:r>
              <a:rPr lang="sr-Latn-CS" sz="2000" dirty="0"/>
              <a:t> opisuje stepene svog mističkog zanosa i uzdizanje duše do nadsuštine</a:t>
            </a:r>
            <a:r>
              <a:rPr lang="sr-Latn-CS" sz="2000" dirty="0" smtClean="0"/>
              <a:t>.</a:t>
            </a:r>
          </a:p>
          <a:p>
            <a:pPr algn="just"/>
            <a:endParaRPr lang="sr-Latn-CS" sz="2000" dirty="0"/>
          </a:p>
          <a:p>
            <a:pPr algn="just"/>
            <a:r>
              <a:rPr lang="sr-Latn-CS" sz="2000" dirty="0" smtClean="0"/>
              <a:t>Bernini </a:t>
            </a:r>
            <a:r>
              <a:rPr lang="sr-Latn-CS" sz="2000" dirty="0"/>
              <a:t>je umeo da prepozna dramatični potencijal njenog opisa, antitezu fizičkog bola i duhovnog zadovoljstva, materije i duha, tenzije i odmora. Prikazao je svetiteljku u trenutku kada njena duša istovremeno ostaje u telu i napušta ga</a:t>
            </a:r>
            <a:r>
              <a:rPr lang="sr-Latn-CS" sz="2000" dirty="0" smtClean="0"/>
              <a:t>.</a:t>
            </a:r>
            <a:endParaRPr lang="en-US" dirty="0"/>
          </a:p>
        </p:txBody>
      </p:sp>
    </p:spTree>
    <p:extLst>
      <p:ext uri="{BB962C8B-B14F-4D97-AF65-F5344CB8AC3E}">
        <p14:creationId xmlns:p14="http://schemas.microsoft.com/office/powerpoint/2010/main" val="144673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2400"/>
            <a:ext cx="4464439" cy="6492240"/>
          </a:xfrm>
          <a:prstGeom prst="rect">
            <a:avLst/>
          </a:prstGeom>
        </p:spPr>
      </p:pic>
    </p:spTree>
    <p:extLst>
      <p:ext uri="{BB962C8B-B14F-4D97-AF65-F5344CB8AC3E}">
        <p14:creationId xmlns:p14="http://schemas.microsoft.com/office/powerpoint/2010/main" val="429410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4062651"/>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sr-Latn-CS" sz="2000" dirty="0"/>
              <a:t>Intenzivni patos tog trenutka Bernini predstavlja na jednoj vrsti snažno osvetljene pozornice, iznad časne trpeze. Na svetiteljku i anđela usmereno je dnevno svetlo koje dolazi sa </a:t>
            </a:r>
            <a:r>
              <a:rPr lang="sr-Latn-CS" sz="2000" dirty="0" smtClean="0"/>
              <a:t>prozora.</a:t>
            </a:r>
          </a:p>
          <a:p>
            <a:pPr algn="just"/>
            <a:r>
              <a:rPr lang="sr-Latn-CS" sz="2000" dirty="0" smtClean="0"/>
              <a:t>Prozor </a:t>
            </a:r>
            <a:r>
              <a:rPr lang="sr-Latn-CS" sz="2000" dirty="0"/>
              <a:t>je tzv. „soba svetlosti“, svetlarnik, sa rešetkom u podu, kroz koju se, poput vode, slivaju sunčevi </a:t>
            </a:r>
            <a:r>
              <a:rPr lang="sr-Latn-CS" sz="2000" dirty="0" smtClean="0"/>
              <a:t>zraci.</a:t>
            </a:r>
          </a:p>
          <a:p>
            <a:pPr algn="just"/>
            <a:r>
              <a:rPr lang="sr-Latn-CS" sz="2000" dirty="0" smtClean="0"/>
              <a:t>Oni </a:t>
            </a:r>
            <a:r>
              <a:rPr lang="sr-Latn-CS" sz="2000" dirty="0"/>
              <a:t>prolaze kroz lanternu (otvor, obično na kupoli ili, kao ovde, na baldahinu) i materijalizuju se u bronzane pozlaćene </a:t>
            </a:r>
            <a:r>
              <a:rPr lang="sr-Latn-CS" sz="2000" dirty="0" smtClean="0"/>
              <a:t>zrake koje „padaju“ na sv. Terezu i anđela.</a:t>
            </a:r>
          </a:p>
          <a:p>
            <a:pPr algn="just"/>
            <a:r>
              <a:rPr lang="sr-Latn-CS" sz="2000" dirty="0" smtClean="0"/>
              <a:t>Iznad </a:t>
            </a:r>
            <a:r>
              <a:rPr lang="sr-Latn-CS" sz="2000" dirty="0"/>
              <a:t>prozora, na svodu, naslikan je golub, simbol Svetog Duha, iz kojeg simbolično izbija </a:t>
            </a:r>
            <a:r>
              <a:rPr lang="sr-Latn-CS" sz="2000" dirty="0" smtClean="0"/>
              <a:t>svetlo.</a:t>
            </a:r>
          </a:p>
          <a:p>
            <a:pPr algn="just"/>
            <a:r>
              <a:rPr lang="sr-Latn-CS" sz="2000" dirty="0" smtClean="0"/>
              <a:t>Tako </a:t>
            </a:r>
            <a:r>
              <a:rPr lang="sr-Latn-CS" sz="2000" dirty="0"/>
              <a:t>Bernini svojom snažnom imaginacijom i jednostavnim tehničkim rešenjima dočarava svetlo kao simbol ponovnog rođenja duše.</a:t>
            </a:r>
            <a:endParaRPr lang="en-US" dirty="0"/>
          </a:p>
        </p:txBody>
      </p:sp>
    </p:spTree>
    <p:extLst>
      <p:ext uri="{BB962C8B-B14F-4D97-AF65-F5344CB8AC3E}">
        <p14:creationId xmlns:p14="http://schemas.microsoft.com/office/powerpoint/2010/main" val="184872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81000"/>
            <a:ext cx="3497580" cy="46634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97565"/>
            <a:ext cx="2247176" cy="42976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136" y="456537"/>
            <a:ext cx="2455318" cy="3840480"/>
          </a:xfrm>
          <a:prstGeom prst="rect">
            <a:avLst/>
          </a:prstGeom>
        </p:spPr>
      </p:pic>
    </p:spTree>
    <p:extLst>
      <p:ext uri="{BB962C8B-B14F-4D97-AF65-F5344CB8AC3E}">
        <p14:creationId xmlns:p14="http://schemas.microsoft.com/office/powerpoint/2010/main" val="145067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12" y="787908"/>
            <a:ext cx="8189976" cy="5282184"/>
          </a:xfrm>
          <a:prstGeom prst="rect">
            <a:avLst/>
          </a:prstGeom>
        </p:spPr>
      </p:pic>
    </p:spTree>
    <p:extLst>
      <p:ext uri="{BB962C8B-B14F-4D97-AF65-F5344CB8AC3E}">
        <p14:creationId xmlns:p14="http://schemas.microsoft.com/office/powerpoint/2010/main" val="386351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28600"/>
            <a:ext cx="4713205" cy="6400800"/>
          </a:xfrm>
          <a:prstGeom prst="rect">
            <a:avLst/>
          </a:prstGeom>
        </p:spPr>
      </p:pic>
    </p:spTree>
    <p:extLst>
      <p:ext uri="{BB962C8B-B14F-4D97-AF65-F5344CB8AC3E}">
        <p14:creationId xmlns:p14="http://schemas.microsoft.com/office/powerpoint/2010/main" val="213085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4647426"/>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sr-Latn-CS" sz="2000" dirty="0" smtClean="0"/>
              <a:t>Barokno slikarstvo istražuje simboličku snagu nokturalnog (noćnog) osvetljenja.</a:t>
            </a:r>
          </a:p>
          <a:p>
            <a:pPr algn="just"/>
            <a:r>
              <a:rPr lang="sr-Latn-CS" sz="2000" dirty="0" smtClean="0"/>
              <a:t>Moć nokturalnog svetla u baroku prvi otkriva Karavađo u delu </a:t>
            </a:r>
            <a:r>
              <a:rPr lang="sr-Latn-CS" sz="2000" i="1" dirty="0" smtClean="0"/>
              <a:t>Izdajstvo Hrista</a:t>
            </a:r>
            <a:r>
              <a:rPr lang="sr-Latn-CS" sz="2000" dirty="0"/>
              <a:t> </a:t>
            </a:r>
            <a:r>
              <a:rPr lang="sr-Latn-CS" sz="2000" dirty="0" smtClean="0"/>
              <a:t>iz 1602. Ova slika uticala je na mnoge Karavađove sledbenike, tzv. „karavađiste“, koji su iz Napulja, Sevilje, Utrehta i drugih evropskih gradova boravili u Rimu, ili se sa Karavađovim delima upoznali preko grafika.</a:t>
            </a:r>
          </a:p>
          <a:p>
            <a:pPr algn="just"/>
            <a:endParaRPr lang="sr-Latn-CS" sz="2000" dirty="0" smtClean="0"/>
          </a:p>
          <a:p>
            <a:pPr algn="just"/>
            <a:r>
              <a:rPr lang="sr-Latn-CS" sz="2000" dirty="0" smtClean="0"/>
              <a:t>Rembrant ostvaruje simboličku moć nokturalnog osveteljenja kao podršku psihološkom stanju glavnog protagoniste na slici </a:t>
            </a:r>
            <a:r>
              <a:rPr lang="sr-Latn-CS" sz="2000" i="1" dirty="0" smtClean="0"/>
              <a:t>Petar se odriče Hrista</a:t>
            </a:r>
            <a:r>
              <a:rPr lang="sr-Latn-CS" sz="2000" dirty="0" smtClean="0"/>
              <a:t> iz 1660.</a:t>
            </a:r>
          </a:p>
          <a:p>
            <a:pPr algn="just"/>
            <a:endParaRPr lang="sr-Latn-CS" sz="2000" dirty="0"/>
          </a:p>
          <a:p>
            <a:pPr algn="just"/>
            <a:r>
              <a:rPr lang="sr-Latn-RS" sz="2000" dirty="0" smtClean="0"/>
              <a:t>Tema </a:t>
            </a:r>
            <a:r>
              <a:rPr lang="sr-Latn-RS" sz="2000" dirty="0"/>
              <a:t>obe slike je izdaja Hrista, odnosno dramatični opisi Hristovog stradanja u Jevanđelju po Mateju (26, </a:t>
            </a:r>
            <a:r>
              <a:rPr lang="sr-Latn-CS" sz="2000" dirty="0"/>
              <a:t>47-50; 33-34, 69-75). Zajednički su im i </a:t>
            </a:r>
            <a:r>
              <a:rPr lang="sr-Latn-RS" sz="2000" i="1" dirty="0"/>
              <a:t>chiaro-scuro</a:t>
            </a:r>
            <a:r>
              <a:rPr lang="sr-Latn-RS" sz="2000" dirty="0"/>
              <a:t> i nokturalno osvetljenje, veći broj figura u malom prostoru, i izrazita psihološka </a:t>
            </a:r>
            <a:r>
              <a:rPr lang="sr-Latn-RS" sz="2000" dirty="0" smtClean="0"/>
              <a:t>kompleksnost teme i likova.</a:t>
            </a:r>
            <a:endParaRPr lang="sr-Latn-CS" sz="2000" dirty="0" smtClean="0"/>
          </a:p>
          <a:p>
            <a:pPr algn="just"/>
            <a:endParaRPr lang="en-US" dirty="0"/>
          </a:p>
        </p:txBody>
      </p:sp>
    </p:spTree>
    <p:extLst>
      <p:ext uri="{BB962C8B-B14F-4D97-AF65-F5344CB8AC3E}">
        <p14:creationId xmlns:p14="http://schemas.microsoft.com/office/powerpoint/2010/main" val="235849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2" y="6356350"/>
            <a:ext cx="9150350" cy="82550"/>
          </a:xfrm>
        </p:spPr>
        <p:txBody>
          <a:bodyPr>
            <a:noAutofit/>
          </a:bodyPr>
          <a:lstStyle/>
          <a:p>
            <a:pPr algn="l"/>
            <a:r>
              <a:rPr lang="sr-Latn-RS" sz="1600" dirty="0" smtClean="0"/>
              <a:t/>
            </a:r>
            <a:br>
              <a:rPr lang="sr-Latn-RS" sz="1600" dirty="0" smtClean="0"/>
            </a:br>
            <a:r>
              <a:rPr lang="sr-Latn-RS" sz="1600" dirty="0" smtClean="0"/>
              <a:t>.</a:t>
            </a:r>
            <a:endParaRPr lang="en-US" sz="1600" dirty="0"/>
          </a:p>
        </p:txBody>
      </p:sp>
      <p:sp>
        <p:nvSpPr>
          <p:cNvPr id="3" name="Text Placeholder 2"/>
          <p:cNvSpPr>
            <a:spLocks noGrp="1"/>
          </p:cNvSpPr>
          <p:nvPr>
            <p:ph type="body" idx="4294967295"/>
          </p:nvPr>
        </p:nvSpPr>
        <p:spPr>
          <a:xfrm>
            <a:off x="152400" y="4800600"/>
            <a:ext cx="3048000" cy="685800"/>
          </a:xfrm>
        </p:spPr>
        <p:txBody>
          <a:bodyPr>
            <a:noAutofit/>
          </a:bodyPr>
          <a:lstStyle/>
          <a:p>
            <a:pPr marL="0" indent="0">
              <a:buNone/>
            </a:pPr>
            <a:endParaRPr lang="sr-Latn-RS" sz="1600" dirty="0" smtClean="0"/>
          </a:p>
          <a:p>
            <a:pPr marL="0" indent="0">
              <a:buNone/>
            </a:pPr>
            <a:r>
              <a:rPr lang="sr-Latn-RS" sz="1600" dirty="0" smtClean="0"/>
              <a:t>Karavađo, Izdajstvo Hrista, 1602.</a:t>
            </a:r>
            <a:endParaRPr lang="en-US" sz="1600" dirty="0"/>
          </a:p>
        </p:txBody>
      </p:sp>
      <p:pic>
        <p:nvPicPr>
          <p:cNvPr id="7" name="Content Placeholder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1902" y="203717"/>
            <a:ext cx="4717990" cy="3657600"/>
          </a:xfrm>
        </p:spPr>
      </p:pic>
      <p:sp>
        <p:nvSpPr>
          <p:cNvPr id="5" name="Text Placeholder 4"/>
          <p:cNvSpPr>
            <a:spLocks noGrp="1"/>
          </p:cNvSpPr>
          <p:nvPr>
            <p:ph type="body" sz="quarter" idx="4294967295"/>
          </p:nvPr>
        </p:nvSpPr>
        <p:spPr>
          <a:xfrm>
            <a:off x="5635625" y="5029200"/>
            <a:ext cx="3508375" cy="457200"/>
          </a:xfrm>
        </p:spPr>
        <p:txBody>
          <a:bodyPr>
            <a:normAutofit/>
          </a:bodyPr>
          <a:lstStyle/>
          <a:p>
            <a:pPr marL="0" indent="0">
              <a:buNone/>
            </a:pPr>
            <a:r>
              <a:rPr lang="sr-Latn-RS" sz="1600" dirty="0" smtClean="0"/>
              <a:t>Rembrant, Petar se odriče Hrista, 1660.</a:t>
            </a:r>
            <a:endParaRPr lang="en-US" sz="1600" dirty="0"/>
          </a:p>
        </p:txBody>
      </p:sp>
      <p:pic>
        <p:nvPicPr>
          <p:cNvPr id="8" name="Content Placeholder 7"/>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845730" y="182245"/>
            <a:ext cx="4298270" cy="3931920"/>
          </a:xfrm>
        </p:spPr>
      </p:pic>
    </p:spTree>
    <p:extLst>
      <p:ext uri="{BB962C8B-B14F-4D97-AF65-F5344CB8AC3E}">
        <p14:creationId xmlns:p14="http://schemas.microsoft.com/office/powerpoint/2010/main" val="171601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382000" cy="5016758"/>
          </a:xfrm>
          <a:prstGeom prst="rect">
            <a:avLst/>
          </a:prstGeom>
        </p:spPr>
        <p:txBody>
          <a:bodyPr wrap="square">
            <a:spAutoFit/>
          </a:bodyPr>
          <a:lstStyle/>
          <a:p>
            <a:pPr algn="just"/>
            <a:r>
              <a:rPr lang="sr-Latn-RS" sz="2000" dirty="0" smtClean="0"/>
              <a:t>Na </a:t>
            </a:r>
            <a:r>
              <a:rPr lang="sr-Latn-RS" sz="2000" dirty="0"/>
              <a:t>Karavađovom primeru upečatljivo je građenje jakih figura jasnim konturama, dok su na Rembrantovom linije mekše, </a:t>
            </a:r>
            <a:r>
              <a:rPr lang="sr-Latn-RS" sz="2000" dirty="0" smtClean="0"/>
              <a:t>atmosfera </a:t>
            </a:r>
            <a:r>
              <a:rPr lang="sr-Latn-RS" sz="2000" dirty="0"/>
              <a:t>„toplija“, a forme skoro maglovite. Oba utiska postignuta su, pre svega, različitom upotrebom </a:t>
            </a:r>
            <a:r>
              <a:rPr lang="sr-Latn-RS" sz="2000" dirty="0" smtClean="0"/>
              <a:t>svetla.</a:t>
            </a:r>
          </a:p>
          <a:p>
            <a:pPr algn="just"/>
            <a:r>
              <a:rPr lang="sr-Latn-RS" sz="2000" dirty="0" smtClean="0"/>
              <a:t>Kod </a:t>
            </a:r>
            <a:r>
              <a:rPr lang="sr-Latn-RS" sz="2000" dirty="0"/>
              <a:t>Karavađa su kontrasti svetlog i tamnog oštri, svetlo izlazi iz fenjera, ali prvenstveno iz nepoznatog izvora izvan </a:t>
            </a:r>
            <a:r>
              <a:rPr lang="sr-Latn-RS" sz="2000" dirty="0" smtClean="0"/>
              <a:t>slike, doprinoseći akcentovanju </a:t>
            </a:r>
            <a:r>
              <a:rPr lang="sr-Latn-RS" sz="2000" dirty="0"/>
              <a:t>pojedinih elemenata – lica, oklopa, ruku. Time on gradi dinamičnu, emocionalno intenzivnu </a:t>
            </a:r>
            <a:r>
              <a:rPr lang="sr-Latn-RS" sz="2000" dirty="0" smtClean="0"/>
              <a:t>scenu.</a:t>
            </a:r>
          </a:p>
          <a:p>
            <a:pPr algn="just"/>
            <a:r>
              <a:rPr lang="sr-Latn-RS" sz="2000" dirty="0" smtClean="0"/>
              <a:t>Kod </a:t>
            </a:r>
            <a:r>
              <a:rPr lang="sr-Latn-RS" sz="2000" dirty="0"/>
              <a:t>Rembranta svetlo potiče od sveće zaklonjene rukom. Iz tog centra, u kom je posebno istaknuto Petrovo lice, svetlo se širi i </a:t>
            </a:r>
            <a:r>
              <a:rPr lang="sr-Latn-RS" sz="2000" dirty="0" smtClean="0"/>
              <a:t>obasjava ostale </a:t>
            </a:r>
            <a:r>
              <a:rPr lang="sr-Latn-RS" sz="2000" dirty="0"/>
              <a:t>figure. Površina oklopa na Karavađovoj slici reflektuje svetlo, dok ona na Rembrantovoj svetlo </a:t>
            </a:r>
            <a:r>
              <a:rPr lang="sr-Latn-RS" sz="2000" dirty="0" smtClean="0"/>
              <a:t>apsorbuje</a:t>
            </a:r>
            <a:r>
              <a:rPr lang="sr-Latn-CS" sz="2000" dirty="0" smtClean="0"/>
              <a:t>.</a:t>
            </a:r>
          </a:p>
          <a:p>
            <a:pPr algn="just"/>
            <a:r>
              <a:rPr lang="sr-Latn-CS" sz="2000" dirty="0" smtClean="0"/>
              <a:t>Rembrantovo </a:t>
            </a:r>
            <a:r>
              <a:rPr lang="sr-Latn-CS" sz="2000" dirty="0"/>
              <a:t>oblikovanje svetla, tajanstveno i dramatično, bilo je tumačeno već u </a:t>
            </a:r>
            <a:r>
              <a:rPr lang="sr-Latn-CS" sz="2000" dirty="0" smtClean="0"/>
              <a:t>17. veku. Svetlo </a:t>
            </a:r>
            <a:r>
              <a:rPr lang="sr-Latn-CS" sz="2000" dirty="0"/>
              <a:t>na njegovim </a:t>
            </a:r>
            <a:r>
              <a:rPr lang="sr-Latn-CS" sz="2000" dirty="0" smtClean="0"/>
              <a:t>delima ne </a:t>
            </a:r>
            <a:r>
              <a:rPr lang="sr-Latn-CS" sz="2000" dirty="0"/>
              <a:t>proističe iz </a:t>
            </a:r>
            <a:r>
              <a:rPr lang="sr-Latn-CS" sz="2000" dirty="0" smtClean="0"/>
              <a:t>spoljašnjeg </a:t>
            </a:r>
            <a:r>
              <a:rPr lang="sr-Latn-CS" sz="2000" dirty="0"/>
              <a:t>izvora, </a:t>
            </a:r>
            <a:r>
              <a:rPr lang="sr-Latn-CS" sz="2000" dirty="0" smtClean="0"/>
              <a:t>već iz same slike, iz figura i predmeta. Izvedeno je kao suštinski kontrast unutar sveta i čoveka.</a:t>
            </a:r>
            <a:endParaRPr lang="en-US" dirty="0"/>
          </a:p>
        </p:txBody>
      </p:sp>
    </p:spTree>
    <p:extLst>
      <p:ext uri="{BB962C8B-B14F-4D97-AF65-F5344CB8AC3E}">
        <p14:creationId xmlns:p14="http://schemas.microsoft.com/office/powerpoint/2010/main" val="17515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6217087"/>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sr-Latn-CS" sz="2000" dirty="0" smtClean="0">
                <a:ea typeface="Times New Roman" panose="02020603050405020304" pitchFamily="18" charset="0"/>
                <a:cs typeface="Times New Roman" panose="02020603050405020304" pitchFamily="18" charset="0"/>
              </a:rPr>
              <a:t>U </a:t>
            </a:r>
            <a:r>
              <a:rPr lang="sr-Latn-CS" sz="2000" dirty="0">
                <a:ea typeface="Times New Roman" panose="02020603050405020304" pitchFamily="18" charset="0"/>
                <a:cs typeface="Times New Roman" panose="02020603050405020304" pitchFamily="18" charset="0"/>
              </a:rPr>
              <a:t>baroknoj umetnosti svetlo je </a:t>
            </a:r>
            <a:r>
              <a:rPr lang="sr-Latn-CS" sz="2000" dirty="0" smtClean="0">
                <a:ea typeface="Times New Roman" panose="02020603050405020304" pitchFamily="18" charset="0"/>
                <a:cs typeface="Times New Roman" panose="02020603050405020304" pitchFamily="18" charset="0"/>
              </a:rPr>
              <a:t>likovni element i nosilac simboličkog značenja. Iako </a:t>
            </a:r>
            <a:r>
              <a:rPr lang="sr-Latn-CS" sz="2000" dirty="0">
                <a:ea typeface="Times New Roman" panose="02020603050405020304" pitchFamily="18" charset="0"/>
                <a:cs typeface="Times New Roman" panose="02020603050405020304" pitchFamily="18" charset="0"/>
              </a:rPr>
              <a:t>je takva koncepcija svetla postojala i ranije, barok u potpunosti razume </a:t>
            </a:r>
            <a:r>
              <a:rPr lang="sr-Latn-CS" sz="2000" dirty="0" smtClean="0">
                <a:ea typeface="Times New Roman" panose="02020603050405020304" pitchFamily="18" charset="0"/>
                <a:cs typeface="Times New Roman" panose="02020603050405020304" pitchFamily="18" charset="0"/>
              </a:rPr>
              <a:t>i koristi moć ovog likovnog elementa kojim izražava apstraktne ideje. Kao </a:t>
            </a:r>
            <a:r>
              <a:rPr lang="sr-Latn-CS" sz="2000" dirty="0">
                <a:ea typeface="Times New Roman" panose="02020603050405020304" pitchFamily="18" charset="0"/>
                <a:cs typeface="Times New Roman" panose="02020603050405020304" pitchFamily="18" charset="0"/>
              </a:rPr>
              <a:t>nikad </a:t>
            </a:r>
            <a:r>
              <a:rPr lang="sr-Latn-CS" sz="2000" dirty="0" smtClean="0">
                <a:ea typeface="Times New Roman" panose="02020603050405020304" pitchFamily="18" charset="0"/>
                <a:cs typeface="Times New Roman" panose="02020603050405020304" pitchFamily="18" charset="0"/>
              </a:rPr>
              <a:t>pre, </a:t>
            </a:r>
            <a:r>
              <a:rPr lang="sr-Latn-CS" sz="2000" dirty="0">
                <a:ea typeface="Times New Roman" panose="02020603050405020304" pitchFamily="18" charset="0"/>
                <a:cs typeface="Times New Roman" panose="02020603050405020304" pitchFamily="18" charset="0"/>
              </a:rPr>
              <a:t>svetlo je u baroku objedinilo sve elemente – linije, oblike, površine, boje u jedinstvenu celinu i postalo centralna </a:t>
            </a:r>
            <a:r>
              <a:rPr lang="sr-Latn-CS" sz="2000" dirty="0" smtClean="0">
                <a:ea typeface="Times New Roman" panose="02020603050405020304" pitchFamily="18" charset="0"/>
                <a:cs typeface="Times New Roman" panose="02020603050405020304" pitchFamily="18" charset="0"/>
              </a:rPr>
              <a:t>likovna i duhovna </a:t>
            </a:r>
            <a:r>
              <a:rPr lang="sr-Latn-CS" sz="2000" dirty="0">
                <a:ea typeface="Times New Roman" panose="02020603050405020304" pitchFamily="18" charset="0"/>
                <a:cs typeface="Times New Roman" panose="02020603050405020304" pitchFamily="18" charset="0"/>
              </a:rPr>
              <a:t>nit umetničkog </a:t>
            </a:r>
            <a:r>
              <a:rPr lang="sr-Latn-CS" sz="2000" dirty="0" smtClean="0">
                <a:ea typeface="Times New Roman" panose="02020603050405020304" pitchFamily="18" charset="0"/>
                <a:cs typeface="Times New Roman" panose="02020603050405020304" pitchFamily="18" charset="0"/>
              </a:rPr>
              <a:t>dela.</a:t>
            </a:r>
          </a:p>
          <a:p>
            <a:pPr algn="just"/>
            <a:endParaRPr lang="sr-Latn-CS" sz="2000" dirty="0" smtClean="0">
              <a:ea typeface="Times New Roman" panose="02020603050405020304" pitchFamily="18" charset="0"/>
              <a:cs typeface="Times New Roman" panose="02020603050405020304" pitchFamily="18" charset="0"/>
            </a:endParaRPr>
          </a:p>
          <a:p>
            <a:pPr algn="just"/>
            <a:r>
              <a:rPr lang="sr-Latn-CS" sz="2000" dirty="0" smtClean="0">
                <a:cs typeface="Times New Roman" panose="02020603050405020304" pitchFamily="18" charset="0"/>
              </a:rPr>
              <a:t>U </a:t>
            </a:r>
            <a:r>
              <a:rPr lang="sr-Latn-CS" sz="2000" dirty="0">
                <a:cs typeface="Times New Roman" panose="02020603050405020304" pitchFamily="18" charset="0"/>
              </a:rPr>
              <a:t>baroknu koncepciju svetla ugradila su se antička, srednjovekovna i renesansna neoplatonistička misao, mistička učenja, a znantu ulogu imala su i naučna </a:t>
            </a:r>
            <a:r>
              <a:rPr lang="sr-Latn-CS" sz="2000" dirty="0" smtClean="0">
                <a:cs typeface="Times New Roman" panose="02020603050405020304" pitchFamily="18" charset="0"/>
              </a:rPr>
              <a:t>otkrića.</a:t>
            </a:r>
          </a:p>
          <a:p>
            <a:pPr algn="just"/>
            <a:endParaRPr lang="sr-Latn-CS" sz="2000" dirty="0">
              <a:cs typeface="Times New Roman" panose="02020603050405020304" pitchFamily="18" charset="0"/>
            </a:endParaRPr>
          </a:p>
          <a:p>
            <a:pPr algn="just"/>
            <a:r>
              <a:rPr lang="sr-Latn-CS" sz="2000" dirty="0" smtClean="0">
                <a:cs typeface="Times New Roman" panose="02020603050405020304" pitchFamily="18" charset="0"/>
              </a:rPr>
              <a:t>U religioznoj umetnosti, barok se posebno oslanja </a:t>
            </a:r>
            <a:r>
              <a:rPr lang="sr-Latn-CS" sz="2000" dirty="0">
                <a:cs typeface="Times New Roman" panose="02020603050405020304" pitchFamily="18" charset="0"/>
              </a:rPr>
              <a:t>na hrišćansku teologiju svetla, koja je najjasnije iskazana </a:t>
            </a:r>
            <a:r>
              <a:rPr lang="sr-Latn-CS" sz="2000" dirty="0" smtClean="0">
                <a:cs typeface="Times New Roman" panose="02020603050405020304" pitchFamily="18" charset="0"/>
              </a:rPr>
              <a:t>u Jovanom </a:t>
            </a:r>
            <a:r>
              <a:rPr lang="sr-Latn-CS" sz="2000" dirty="0">
                <a:cs typeface="Times New Roman" panose="02020603050405020304" pitchFamily="18" charset="0"/>
              </a:rPr>
              <a:t>Jevanđelju (1, 8-12), gde je Bog „videlo da svetli u tami, i tama ga ne obuze</a:t>
            </a:r>
            <a:r>
              <a:rPr lang="sr-Latn-CS" sz="2000" dirty="0" smtClean="0">
                <a:cs typeface="Times New Roman" panose="02020603050405020304" pitchFamily="18" charset="0"/>
              </a:rPr>
              <a:t>“.</a:t>
            </a:r>
          </a:p>
          <a:p>
            <a:pPr algn="just"/>
            <a:endParaRPr lang="en-US" sz="2000" dirty="0">
              <a:cs typeface="Times New Roman" panose="02020603050405020304" pitchFamily="18" charset="0"/>
            </a:endParaRPr>
          </a:p>
          <a:p>
            <a:pPr algn="just"/>
            <a:r>
              <a:rPr lang="sr-Latn-CS" sz="2000" dirty="0" smtClean="0">
                <a:cs typeface="Times New Roman" panose="02020603050405020304" pitchFamily="18" charset="0"/>
              </a:rPr>
              <a:t>Baroknu </a:t>
            </a:r>
            <a:r>
              <a:rPr lang="sr-Latn-CS" sz="2000" dirty="0">
                <a:cs typeface="Times New Roman" panose="02020603050405020304" pitchFamily="18" charset="0"/>
              </a:rPr>
              <a:t>umetnost odlikuju antiteze: telesnog i duhovnog, </a:t>
            </a:r>
            <a:r>
              <a:rPr lang="sr-Latn-CS" sz="2000" dirty="0" smtClean="0">
                <a:cs typeface="Times New Roman" panose="02020603050405020304" pitchFamily="18" charset="0"/>
              </a:rPr>
              <a:t>zemaljskog </a:t>
            </a:r>
            <a:r>
              <a:rPr lang="sr-Latn-CS" sz="2000" dirty="0">
                <a:cs typeface="Times New Roman" panose="02020603050405020304" pitchFamily="18" charset="0"/>
              </a:rPr>
              <a:t>i nebeskog, smrtnosti i večnosti</a:t>
            </a:r>
            <a:r>
              <a:rPr lang="sr-Latn-CS" sz="2000" dirty="0" smtClean="0">
                <a:cs typeface="Times New Roman" panose="02020603050405020304" pitchFamily="18" charset="0"/>
              </a:rPr>
              <a:t>... </a:t>
            </a:r>
            <a:r>
              <a:rPr lang="sr-Latn-CS" sz="2000" dirty="0">
                <a:cs typeface="Times New Roman" panose="02020603050405020304" pitchFamily="18" charset="0"/>
              </a:rPr>
              <a:t>Ova stilska kategorija je dominantna u baroknoj poeziji, propovedništvu, muzici, vizuelnoj </a:t>
            </a:r>
            <a:r>
              <a:rPr lang="sr-Latn-CS" sz="2000" dirty="0" smtClean="0">
                <a:cs typeface="Times New Roman" panose="02020603050405020304" pitchFamily="18" charset="0"/>
              </a:rPr>
              <a:t>kulturi.</a:t>
            </a:r>
          </a:p>
          <a:p>
            <a:pPr algn="just"/>
            <a:endParaRPr lang="sr-Latn-CS" sz="2000" dirty="0" smtClean="0">
              <a:cs typeface="Times New Roman" panose="02020603050405020304" pitchFamily="18" charset="0"/>
            </a:endParaRPr>
          </a:p>
          <a:p>
            <a:pPr algn="just"/>
            <a:r>
              <a:rPr lang="sr-Latn-CS" sz="2000" dirty="0" smtClean="0">
                <a:cs typeface="Times New Roman" panose="02020603050405020304" pitchFamily="18" charset="0"/>
              </a:rPr>
              <a:t>Od </a:t>
            </a:r>
            <a:r>
              <a:rPr lang="sr-Latn-CS" sz="2000" dirty="0">
                <a:cs typeface="Times New Roman" panose="02020603050405020304" pitchFamily="18" charset="0"/>
              </a:rPr>
              <a:t>svih antiteza, u likovnoj umetnosti najizrazitija je antiteza svetlo-tamno</a:t>
            </a:r>
            <a:r>
              <a:rPr lang="sr-Latn-CS" dirty="0" smtClean="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15117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3908762"/>
          </a:xfrm>
          <a:prstGeom prst="rect">
            <a:avLst/>
          </a:prstGeom>
        </p:spPr>
        <p:txBody>
          <a:bodyPr wrap="square">
            <a:spAutoFit/>
          </a:bodyPr>
          <a:lstStyle/>
          <a:p>
            <a:endParaRPr lang="sr-Latn-C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sr-Latn-C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sr-Latn-CS" sz="2000" dirty="0" smtClean="0"/>
              <a:t>Svetlo i njegov simbolizam korišćen je i u baroknim profanim prostorima i dekoracijama. Posebno je bio prikladan kada je trebalo izraziti ciljeve apsolutističkih monarhija i vladara.</a:t>
            </a:r>
          </a:p>
          <a:p>
            <a:pPr algn="just"/>
            <a:r>
              <a:rPr lang="sr-Latn-CS" sz="2000" dirty="0" smtClean="0"/>
              <a:t>Osim </a:t>
            </a:r>
            <a:r>
              <a:rPr lang="sr-Latn-CS" sz="2000" dirty="0"/>
              <a:t>što </a:t>
            </a:r>
            <a:r>
              <a:rPr lang="sr-Latn-CS" sz="2000" dirty="0" smtClean="0"/>
              <a:t>je nasledio srednjovekovni </a:t>
            </a:r>
            <a:r>
              <a:rPr lang="sr-Latn-CS" sz="2000" dirty="0"/>
              <a:t>princip božanskog porekla vlasti, barok u sebe </a:t>
            </a:r>
            <a:r>
              <a:rPr lang="sr-Latn-CS" sz="2000" dirty="0" smtClean="0"/>
              <a:t>ugrađuje i drevnu, pre </a:t>
            </a:r>
            <a:r>
              <a:rPr lang="sr-Latn-CS" sz="2000" dirty="0"/>
              <a:t>svega egipatsku tradiciju vladara kao Sunca sveta.</a:t>
            </a:r>
            <a:endParaRPr lang="en-US" sz="2000" dirty="0"/>
          </a:p>
          <a:p>
            <a:pPr algn="just"/>
            <a:r>
              <a:rPr lang="sr-Latn-CS" sz="2000" dirty="0" smtClean="0"/>
              <a:t>Simbolizam Sunca/svetlosti dominira </a:t>
            </a:r>
            <a:r>
              <a:rPr lang="sr-Latn-CS" sz="2000" dirty="0"/>
              <a:t>u Versaju. Ukupna dekoracija ovog dvorca </a:t>
            </a:r>
            <a:r>
              <a:rPr lang="sr-Latn-CS" sz="2000" dirty="0" smtClean="0"/>
              <a:t>je proslava Luja XIV</a:t>
            </a:r>
            <a:r>
              <a:rPr lang="sr-Latn-CS" sz="2000" dirty="0"/>
              <a:t>, </a:t>
            </a:r>
            <a:r>
              <a:rPr lang="sr-Latn-CS" sz="2000" dirty="0" smtClean="0"/>
              <a:t>kralja koji se nazivao Kralj Sunce.</a:t>
            </a:r>
          </a:p>
          <a:p>
            <a:endParaRPr lang="en-US" dirty="0"/>
          </a:p>
        </p:txBody>
      </p:sp>
    </p:spTree>
    <p:extLst>
      <p:ext uri="{BB962C8B-B14F-4D97-AF65-F5344CB8AC3E}">
        <p14:creationId xmlns:p14="http://schemas.microsoft.com/office/powerpoint/2010/main" val="410661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113" y="815181"/>
            <a:ext cx="4267200" cy="5029200"/>
          </a:xfrm>
        </p:spPr>
        <p:txBody>
          <a:bodyPr>
            <a:normAutofit/>
          </a:bodyPr>
          <a:lstStyle/>
          <a:p>
            <a:pPr algn="l"/>
            <a:r>
              <a:rPr lang="sr-Latn-RS" sz="1800" dirty="0" smtClean="0"/>
              <a:t>Šarl de La Fos, Apolonove kočije, Apolonov salon u Versaju (ceremonijalna prostorija u kojoj se nalazio tron „Kralja Sunca“, Luja XIV), 1677.</a:t>
            </a:r>
            <a:br>
              <a:rPr lang="sr-Latn-RS" sz="1800" dirty="0" smtClean="0"/>
            </a:br>
            <a:r>
              <a:rPr lang="sr-Latn-RS" sz="1800" dirty="0" smtClean="0"/>
              <a:t/>
            </a:r>
            <a:br>
              <a:rPr lang="sr-Latn-RS" sz="1800" dirty="0" smtClean="0"/>
            </a:br>
            <a:r>
              <a:rPr lang="sr-Latn-RS" sz="1800" dirty="0" smtClean="0"/>
              <a:t>Apolon, bog Sunca, na svojim kočijama razgrće tamu i donosi svetlo, što je izuzetan primer korišćenja svetla u političkoj i vladarskoj ikonografiji</a:t>
            </a:r>
            <a:r>
              <a:rPr lang="sr-Latn-RS" sz="2000" dirty="0" smtClean="0"/>
              <a:t>.</a:t>
            </a:r>
            <a:endParaRPr lang="en-US"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66800"/>
            <a:ext cx="4551974" cy="4525963"/>
          </a:xfrm>
        </p:spPr>
      </p:pic>
    </p:spTree>
    <p:extLst>
      <p:ext uri="{BB962C8B-B14F-4D97-AF65-F5344CB8AC3E}">
        <p14:creationId xmlns:p14="http://schemas.microsoft.com/office/powerpoint/2010/main" val="379908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382000" cy="5632311"/>
          </a:xfrm>
          <a:prstGeom prst="rect">
            <a:avLst/>
          </a:prstGeom>
        </p:spPr>
        <p:txBody>
          <a:bodyPr wrap="square">
            <a:spAutoFit/>
          </a:bodyPr>
          <a:lstStyle/>
          <a:p>
            <a:endParaRPr lang="sr-Latn-CS" dirty="0">
              <a:latin typeface="Times New Roman" panose="02020603050405020304" pitchFamily="18" charset="0"/>
              <a:ea typeface="Times New Roman" panose="02020603050405020304" pitchFamily="18" charset="0"/>
              <a:cs typeface="Times New Roman" panose="02020603050405020304" pitchFamily="18" charset="0"/>
            </a:endParaRPr>
          </a:p>
          <a:p>
            <a:r>
              <a:rPr lang="sr-Latn-CS" dirty="0" smtClean="0">
                <a:ea typeface="Times New Roman" panose="02020603050405020304" pitchFamily="18" charset="0"/>
                <a:cs typeface="Times New Roman" panose="02020603050405020304" pitchFamily="18" charset="0"/>
              </a:rPr>
              <a:t>Mnogi barokni umetnici, naročito holandski, žele da vizualizuju prirodno svetlo kojim dočaravaju promenljivost prirode i prolaznost vremena (tema časa o hronotopu).</a:t>
            </a:r>
          </a:p>
          <a:p>
            <a:endParaRPr lang="sr-Latn-CS" dirty="0" smtClean="0">
              <a:ea typeface="Times New Roman" panose="02020603050405020304" pitchFamily="18" charset="0"/>
              <a:cs typeface="Times New Roman" panose="02020603050405020304" pitchFamily="18" charset="0"/>
            </a:endParaRPr>
          </a:p>
          <a:p>
            <a:r>
              <a:rPr lang="sr-Latn-CS" dirty="0" smtClean="0">
                <a:ea typeface="Times New Roman" panose="02020603050405020304" pitchFamily="18" charset="0"/>
                <a:cs typeface="Times New Roman" panose="02020603050405020304" pitchFamily="18" charset="0"/>
              </a:rPr>
              <a:t>Na slici Jakoba van Rojzdala </a:t>
            </a:r>
            <a:r>
              <a:rPr lang="sr-Latn-CS" i="1" dirty="0" smtClean="0">
                <a:ea typeface="Times New Roman" panose="02020603050405020304" pitchFamily="18" charset="0"/>
                <a:cs typeface="Times New Roman" panose="02020603050405020304" pitchFamily="18" charset="0"/>
              </a:rPr>
              <a:t>Vodenica na Vijku</a:t>
            </a:r>
            <a:r>
              <a:rPr lang="sr-Latn-CS" dirty="0" smtClean="0">
                <a:ea typeface="Times New Roman" panose="02020603050405020304" pitchFamily="18" charset="0"/>
                <a:cs typeface="Times New Roman" panose="02020603050405020304" pitchFamily="18" charset="0"/>
              </a:rPr>
              <a:t> iz oko 1670. voda reflektuje svaki segment uznemirenog, oblačnog neba. Ljudi, veoma sitni, podređeni su stalnim promenama svetlosti i senke.</a:t>
            </a:r>
          </a:p>
          <a:p>
            <a:endParaRPr lang="sr-Latn-CS" dirty="0" smtClean="0">
              <a:ea typeface="Times New Roman" panose="02020603050405020304" pitchFamily="18" charset="0"/>
              <a:cs typeface="Times New Roman" panose="02020603050405020304" pitchFamily="18" charset="0"/>
            </a:endParaRPr>
          </a:p>
          <a:p>
            <a:r>
              <a:rPr lang="sr-Latn-CS" dirty="0" smtClean="0">
                <a:ea typeface="Times New Roman" panose="02020603050405020304" pitchFamily="18" charset="0"/>
                <a:cs typeface="Times New Roman" panose="02020603050405020304" pitchFamily="18" charset="0"/>
              </a:rPr>
              <a:t>Pejzaži francuskog slikara Kloda Lorena, koji je veliki deo života proveo u Rimu, imaju srodne atmosferske efekte, ali drugačiju, lirsku atmosferu. </a:t>
            </a:r>
            <a:r>
              <a:rPr lang="sr-Latn-CS" i="1" dirty="0" smtClean="0">
                <a:ea typeface="Times New Roman" panose="02020603050405020304" pitchFamily="18" charset="0"/>
                <a:cs typeface="Times New Roman" panose="02020603050405020304" pitchFamily="18" charset="0"/>
              </a:rPr>
              <a:t>Ukrcavanje kraljice od Sabe</a:t>
            </a:r>
            <a:r>
              <a:rPr lang="sr-Latn-CS" dirty="0" smtClean="0">
                <a:ea typeface="Times New Roman" panose="02020603050405020304" pitchFamily="18" charset="0"/>
                <a:cs typeface="Times New Roman" panose="02020603050405020304" pitchFamily="18" charset="0"/>
              </a:rPr>
              <a:t> iz 1648. sačinjeno je od </a:t>
            </a:r>
            <a:r>
              <a:rPr lang="sr-Latn-CS" dirty="0">
                <a:ea typeface="Times New Roman" panose="02020603050405020304" pitchFamily="18" charset="0"/>
                <a:cs typeface="Times New Roman" panose="02020603050405020304" pitchFamily="18" charset="0"/>
              </a:rPr>
              <a:t>promena svetlosti na nebu i </a:t>
            </a:r>
            <a:r>
              <a:rPr lang="sr-Latn-CS" dirty="0" smtClean="0">
                <a:ea typeface="Times New Roman" panose="02020603050405020304" pitchFamily="18" charset="0"/>
                <a:cs typeface="Times New Roman" panose="02020603050405020304" pitchFamily="18" charset="0"/>
              </a:rPr>
              <a:t>na površini </a:t>
            </a:r>
            <a:r>
              <a:rPr lang="sr-Latn-CS" dirty="0">
                <a:ea typeface="Times New Roman" panose="02020603050405020304" pitchFamily="18" charset="0"/>
                <a:cs typeface="Times New Roman" panose="02020603050405020304" pitchFamily="18" charset="0"/>
              </a:rPr>
              <a:t>mora</a:t>
            </a:r>
            <a:r>
              <a:rPr lang="sr-Latn-CS" dirty="0" smtClean="0">
                <a:ea typeface="Times New Roman" panose="02020603050405020304" pitchFamily="18" charset="0"/>
                <a:cs typeface="Times New Roman" panose="02020603050405020304" pitchFamily="18" charset="0"/>
              </a:rPr>
              <a:t>.</a:t>
            </a:r>
          </a:p>
          <a:p>
            <a:endParaRPr lang="sr-Latn-CS" dirty="0" smtClean="0">
              <a:ea typeface="Times New Roman" panose="02020603050405020304" pitchFamily="18" charset="0"/>
              <a:cs typeface="Times New Roman" panose="02020603050405020304" pitchFamily="18" charset="0"/>
            </a:endParaRPr>
          </a:p>
          <a:p>
            <a:r>
              <a:rPr lang="sr-Latn-CS" dirty="0" smtClean="0">
                <a:ea typeface="Times New Roman" panose="02020603050405020304" pitchFamily="18" charset="0"/>
                <a:cs typeface="Times New Roman" panose="02020603050405020304" pitchFamily="18" charset="0"/>
              </a:rPr>
              <a:t>Na oba pejzaža dominiraju površine vode i neba, a ljudske figure, malih dimenzija, utopljene su u beskonačnost prostora i vremena.</a:t>
            </a:r>
          </a:p>
          <a:p>
            <a:r>
              <a:rPr lang="sr-Latn-CS" dirty="0" smtClean="0">
                <a:cs typeface="Times New Roman" panose="02020603050405020304" pitchFamily="18" charset="0"/>
              </a:rPr>
              <a:t>Dinamika obe slike gradi se prirodnim osvetljenjem koje se sa neba ogleda na površini vode.</a:t>
            </a:r>
            <a:r>
              <a:rPr lang="sr-Latn-RS" dirty="0"/>
              <a:t/>
            </a:r>
            <a:br>
              <a:rPr lang="sr-Latn-RS" dirty="0"/>
            </a:br>
            <a:r>
              <a:rPr lang="sr-Latn-RS" dirty="0"/>
              <a:t>Na Rojzdalovom primeru dominantni su kontrasti </a:t>
            </a:r>
            <a:r>
              <a:rPr lang="sr-Latn-RS" dirty="0" smtClean="0"/>
              <a:t>svetla </a:t>
            </a:r>
            <a:r>
              <a:rPr lang="sr-Latn-RS" dirty="0"/>
              <a:t>i </a:t>
            </a:r>
            <a:r>
              <a:rPr lang="sr-Latn-RS" dirty="0" smtClean="0"/>
              <a:t>senke na nebu.</a:t>
            </a:r>
          </a:p>
          <a:p>
            <a:r>
              <a:rPr lang="sr-Latn-RS" dirty="0" smtClean="0"/>
              <a:t>Na </a:t>
            </a:r>
            <a:r>
              <a:rPr lang="sr-Latn-RS" dirty="0"/>
              <a:t>Lorenovoj slici </a:t>
            </a:r>
            <a:r>
              <a:rPr lang="sr-Latn-RS" dirty="0" smtClean="0"/>
              <a:t>perspektivna dubina i simetrija </a:t>
            </a:r>
            <a:r>
              <a:rPr lang="sr-Latn-RS" dirty="0"/>
              <a:t>oblika </a:t>
            </a:r>
            <a:r>
              <a:rPr lang="sr-Latn-RS" dirty="0" smtClean="0"/>
              <a:t>usmeravaju oko </a:t>
            </a:r>
            <a:r>
              <a:rPr lang="sr-Latn-RS" dirty="0"/>
              <a:t>posmatrača do izvora </a:t>
            </a:r>
            <a:r>
              <a:rPr lang="sr-Latn-RS" dirty="0" smtClean="0"/>
              <a:t>svetlosti (Sunca, koje upravo izlazi), </a:t>
            </a:r>
            <a:r>
              <a:rPr lang="sr-Latn-RS" dirty="0"/>
              <a:t>što doprinosi </a:t>
            </a:r>
            <a:r>
              <a:rPr lang="sr-Latn-RS" dirty="0" smtClean="0"/>
              <a:t>lirskoj atmosferi.</a:t>
            </a:r>
            <a:endParaRPr lang="sr-Latn-CS" b="1" dirty="0" smtClean="0"/>
          </a:p>
          <a:p>
            <a:endParaRPr lang="en-US" dirty="0"/>
          </a:p>
        </p:txBody>
      </p:sp>
    </p:spTree>
    <p:extLst>
      <p:ext uri="{BB962C8B-B14F-4D97-AF65-F5344CB8AC3E}">
        <p14:creationId xmlns:p14="http://schemas.microsoft.com/office/powerpoint/2010/main" val="196222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514600" y="5715000"/>
            <a:ext cx="3733800" cy="500063"/>
          </a:xfrm>
        </p:spPr>
        <p:txBody>
          <a:bodyPr>
            <a:normAutofit/>
          </a:bodyPr>
          <a:lstStyle/>
          <a:p>
            <a:pPr marL="0" indent="0">
              <a:buNone/>
            </a:pPr>
            <a:r>
              <a:rPr lang="sr-Latn-RS" sz="1800" dirty="0" smtClean="0"/>
              <a:t>Rojzdal, Vodenica na Vijku, oko 1670.</a:t>
            </a:r>
            <a:endParaRPr lang="en-US" sz="1800" dirty="0"/>
          </a:p>
        </p:txBody>
      </p:sp>
      <p:pic>
        <p:nvPicPr>
          <p:cNvPr id="7"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371600" y="381000"/>
            <a:ext cx="6316036" cy="5212080"/>
          </a:xfrm>
        </p:spPr>
      </p:pic>
    </p:spTree>
    <p:extLst>
      <p:ext uri="{BB962C8B-B14F-4D97-AF65-F5344CB8AC3E}">
        <p14:creationId xmlns:p14="http://schemas.microsoft.com/office/powerpoint/2010/main" val="129441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438400" y="5638800"/>
            <a:ext cx="4114800" cy="500063"/>
          </a:xfrm>
        </p:spPr>
        <p:txBody>
          <a:bodyPr>
            <a:noAutofit/>
          </a:bodyPr>
          <a:lstStyle/>
          <a:p>
            <a:pPr marL="0" indent="0">
              <a:buNone/>
            </a:pPr>
            <a:r>
              <a:rPr lang="sr-Latn-RS" sz="1800" dirty="0" smtClean="0"/>
              <a:t>Loren, Ukrcavanje kraljice od Sabe, 1648.</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800"/>
            <a:ext cx="6775704" cy="5120640"/>
          </a:xfrm>
          <a:prstGeom prst="rect">
            <a:avLst/>
          </a:prstGeom>
        </p:spPr>
      </p:pic>
    </p:spTree>
    <p:extLst>
      <p:ext uri="{BB962C8B-B14F-4D97-AF65-F5344CB8AC3E}">
        <p14:creationId xmlns:p14="http://schemas.microsoft.com/office/powerpoint/2010/main" val="1907667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59340"/>
            <a:ext cx="8001000" cy="2246769"/>
          </a:xfrm>
          <a:prstGeom prst="rect">
            <a:avLst/>
          </a:prstGeom>
        </p:spPr>
        <p:txBody>
          <a:bodyPr wrap="square">
            <a:spAutoFit/>
          </a:bodyPr>
          <a:lstStyle/>
          <a:p>
            <a:pPr algn="just"/>
            <a:r>
              <a:rPr lang="sr-Latn-RS" sz="2000" dirty="0"/>
              <a:t>Optički fenomeni i zakoni posebno su interesovali Vermera.</a:t>
            </a:r>
          </a:p>
          <a:p>
            <a:pPr algn="just"/>
            <a:r>
              <a:rPr lang="sr-Latn-RS" sz="2000" dirty="0"/>
              <a:t>Njegova tzv. </a:t>
            </a:r>
            <a:r>
              <a:rPr lang="sr-Latn-RS" sz="2000" i="1" dirty="0"/>
              <a:t>Mlekarica</a:t>
            </a:r>
            <a:r>
              <a:rPr lang="sr-Latn-RS" sz="2000" dirty="0"/>
              <a:t> je </a:t>
            </a:r>
            <a:r>
              <a:rPr lang="sr-Latn-RS" sz="2000" dirty="0" smtClean="0"/>
              <a:t>žanr-scena</a:t>
            </a:r>
            <a:r>
              <a:rPr lang="sr-Latn-RS" sz="2000" dirty="0"/>
              <a:t>, prikaz holandske svakodnevnice (kojoj čemo se vratiti na času posvećenom amblematskoj strukturi barokne umetnosti</a:t>
            </a:r>
            <a:r>
              <a:rPr lang="sr-Latn-RS" sz="2000" dirty="0" smtClean="0"/>
              <a:t>), iz 1657-1658.</a:t>
            </a:r>
            <a:endParaRPr lang="sr-Latn-RS" sz="2000" dirty="0"/>
          </a:p>
          <a:p>
            <a:pPr algn="just"/>
            <a:r>
              <a:rPr lang="sr-Latn-RS" sz="2000" dirty="0"/>
              <a:t>Upotrebom svetla i obradom naslikanih površina, ona je preobražena od tzv. niskog žanra (hijerarhija žanrova) u izuzetni prikaz ljudske figure, </a:t>
            </a:r>
            <a:r>
              <a:rPr lang="sr-Latn-RS" sz="2000" dirty="0" smtClean="0"/>
              <a:t>monumentalne (iako je slika malih dimenzija) </a:t>
            </a:r>
            <a:r>
              <a:rPr lang="sr-Latn-RS" sz="2000" dirty="0"/>
              <a:t>i dostojanstvene.</a:t>
            </a:r>
            <a:endParaRPr lang="en-US" sz="2000" dirty="0"/>
          </a:p>
        </p:txBody>
      </p:sp>
    </p:spTree>
    <p:extLst>
      <p:ext uri="{BB962C8B-B14F-4D97-AF65-F5344CB8AC3E}">
        <p14:creationId xmlns:p14="http://schemas.microsoft.com/office/powerpoint/2010/main" val="427642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81000"/>
            <a:ext cx="5532272" cy="6217920"/>
          </a:xfrm>
          <a:prstGeom prst="rect">
            <a:avLst/>
          </a:prstGeom>
        </p:spPr>
      </p:pic>
    </p:spTree>
    <p:extLst>
      <p:ext uri="{BB962C8B-B14F-4D97-AF65-F5344CB8AC3E}">
        <p14:creationId xmlns:p14="http://schemas.microsoft.com/office/powerpoint/2010/main" val="4172519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828800"/>
            <a:ext cx="8610600" cy="3785652"/>
          </a:xfrm>
          <a:prstGeom prst="rect">
            <a:avLst/>
          </a:prstGeom>
        </p:spPr>
        <p:txBody>
          <a:bodyPr wrap="square">
            <a:spAutoFit/>
          </a:bodyPr>
          <a:lstStyle/>
          <a:p>
            <a:r>
              <a:rPr lang="sr-Latn-RS" sz="2000" dirty="0"/>
              <a:t>Svetlo do figure dopire sa prozora i postaje deo teksture svake naslikane </a:t>
            </a:r>
            <a:r>
              <a:rPr lang="sr-Latn-RS" sz="2000" dirty="0" smtClean="0"/>
              <a:t>površine, </a:t>
            </a:r>
            <a:r>
              <a:rPr lang="sr-Latn-RS" sz="2000" dirty="0"/>
              <a:t>koja se gradi </a:t>
            </a:r>
            <a:r>
              <a:rPr lang="sr-Latn-RS" sz="2000" dirty="0" smtClean="0"/>
              <a:t>nanošenjem više </a:t>
            </a:r>
            <a:r>
              <a:rPr lang="sr-Latn-RS" sz="2000" dirty="0"/>
              <a:t>slojeva boje </a:t>
            </a:r>
            <a:r>
              <a:rPr lang="sr-Latn-RS" sz="2000" dirty="0" smtClean="0"/>
              <a:t>različite debljine. Tako izgleda da je svaka površina upila svetlo.</a:t>
            </a:r>
          </a:p>
          <a:p>
            <a:r>
              <a:rPr lang="sr-Latn-RS" sz="2000" dirty="0" smtClean="0"/>
              <a:t>Svaki </a:t>
            </a:r>
            <a:r>
              <a:rPr lang="sr-Latn-RS" sz="2000" dirty="0"/>
              <a:t>element mrtve prirode, kao i ljudska figura, tretirani su </a:t>
            </a:r>
            <a:r>
              <a:rPr lang="sr-Latn-RS" sz="2000" dirty="0" smtClean="0"/>
              <a:t>s jednakom pažnjom. Svi doprinose osećanju </a:t>
            </a:r>
            <a:r>
              <a:rPr lang="sr-Latn-RS" sz="2000" dirty="0"/>
              <a:t>neposredne prisutnosti </a:t>
            </a:r>
            <a:r>
              <a:rPr lang="sr-Latn-RS" sz="2000" dirty="0" smtClean="0"/>
              <a:t>onoga što vidimo.</a:t>
            </a:r>
          </a:p>
          <a:p>
            <a:r>
              <a:rPr lang="sr-Latn-RS" sz="2000" dirty="0" smtClean="0"/>
              <a:t>Odnos </a:t>
            </a:r>
            <a:r>
              <a:rPr lang="sr-Latn-RS" sz="2000" dirty="0"/>
              <a:t>svetla i senke deluje prirodno, toliko da posmatrač nije svestan artificijelnog građenja </a:t>
            </a:r>
            <a:r>
              <a:rPr lang="sr-Latn-RS" sz="2000" dirty="0" smtClean="0"/>
              <a:t>slike.</a:t>
            </a:r>
          </a:p>
          <a:p>
            <a:r>
              <a:rPr lang="sr-Latn-RS" sz="2000" dirty="0" smtClean="0"/>
              <a:t>Inkarnat </a:t>
            </a:r>
            <a:r>
              <a:rPr lang="sr-Latn-RS" sz="2000" dirty="0"/>
              <a:t>je građen potezima četke koji se ne utapaju jedan u drugom, već su </a:t>
            </a:r>
            <a:r>
              <a:rPr lang="sr-Latn-RS" sz="2000" dirty="0" smtClean="0"/>
              <a:t>odvojeni.</a:t>
            </a:r>
          </a:p>
          <a:p>
            <a:r>
              <a:rPr lang="sr-Latn-RS" sz="2000" dirty="0" smtClean="0"/>
              <a:t>Svaka </a:t>
            </a:r>
            <a:r>
              <a:rPr lang="sr-Latn-RS" sz="2000" dirty="0"/>
              <a:t>od boja (ultramarin plava, svetlo oker, crvenkasto braon, svetlo zelena, bela....) naslikana je odvojenim potezima, što doprinosi utisku vizuelnog spajanja strukture svetla i teksture kože.</a:t>
            </a:r>
            <a:endParaRPr lang="en-US" sz="2000" dirty="0"/>
          </a:p>
        </p:txBody>
      </p:sp>
    </p:spTree>
    <p:extLst>
      <p:ext uri="{BB962C8B-B14F-4D97-AF65-F5344CB8AC3E}">
        <p14:creationId xmlns:p14="http://schemas.microsoft.com/office/powerpoint/2010/main" val="3302483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229600" cy="2265218"/>
          </a:xfrm>
        </p:spPr>
        <p:txBody>
          <a:bodyPr>
            <a:normAutofit/>
          </a:bodyPr>
          <a:lstStyle/>
          <a:p>
            <a:pPr algn="just"/>
            <a:r>
              <a:rPr lang="sr-Latn-RS" sz="1800" dirty="0" smtClean="0"/>
              <a:t>Svaka pojedinačna tekstura izvedena je različitom tehnikom i specifičnim potezima četke. Vermer je često koristio gotovo „pointilističku“ tehniku nanosa boje samim vrhom četkice i time proizveo utisak formiranja oblika i površina zrnima svetlosti, a ne jasnim konturama. Svaka površina na njegovoj slici dodirnuta je svetlom i time oplemenjena. Tako ovu kompoziciju, koja u svom vremenu pripada najnižem u hijerarhiji žanrova, posmatrač doživljava kao značajnu, meditativnu i harmoničnu, poput istorijske kompozicije.</a:t>
            </a:r>
            <a:endParaRPr lang="en-US" sz="2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3855"/>
            <a:ext cx="3437440"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91000" y="685800"/>
            <a:ext cx="3358176" cy="3294729"/>
          </a:xfrm>
        </p:spPr>
      </p:pic>
    </p:spTree>
    <p:extLst>
      <p:ext uri="{BB962C8B-B14F-4D97-AF65-F5344CB8AC3E}">
        <p14:creationId xmlns:p14="http://schemas.microsoft.com/office/powerpoint/2010/main" val="45754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886200"/>
            <a:ext cx="8610600" cy="2862322"/>
          </a:xfrm>
          <a:prstGeom prst="rect">
            <a:avLst/>
          </a:prstGeom>
        </p:spPr>
        <p:txBody>
          <a:bodyPr wrap="square">
            <a:spAutoFit/>
          </a:bodyPr>
          <a:lstStyle/>
          <a:p>
            <a:r>
              <a:rPr lang="sr-Latn-RS" dirty="0" smtClean="0"/>
              <a:t>Za Karavađove slike u kapeli Ćerazi pročitati:</a:t>
            </a:r>
          </a:p>
          <a:p>
            <a:r>
              <a:rPr lang="sr-Latn-RS" dirty="0" smtClean="0"/>
              <a:t>R</a:t>
            </a:r>
            <a:r>
              <a:rPr lang="sr-Latn-RS" dirty="0"/>
              <a:t>. Wittkower, </a:t>
            </a:r>
            <a:r>
              <a:rPr lang="sr-Latn-RS" i="1" dirty="0"/>
              <a:t>Art and Architecture in Italy 1600 to 1750</a:t>
            </a:r>
            <a:r>
              <a:rPr lang="sr-Latn-RS" dirty="0"/>
              <a:t>, </a:t>
            </a:r>
            <a:r>
              <a:rPr lang="sr-Latn-RS" dirty="0" smtClean="0"/>
              <a:t>cela je skenirana na našem ranijem moodle programu.</a:t>
            </a:r>
          </a:p>
          <a:p>
            <a:r>
              <a:rPr lang="sr-Latn-RS" dirty="0" smtClean="0"/>
              <a:t>Za holandsko slikarstvo glavna literatura su knjige u našoj biblioteci, B</a:t>
            </a:r>
            <a:r>
              <a:rPr lang="sr-Latn-RS" dirty="0"/>
              <a:t>. Haak, </a:t>
            </a:r>
            <a:r>
              <a:rPr lang="sr-Latn-RS" i="1" dirty="0"/>
              <a:t>The Golden Age: Duch Painters of the Seventeenth Century</a:t>
            </a:r>
            <a:r>
              <a:rPr lang="sr-Latn-RS" dirty="0"/>
              <a:t>, London </a:t>
            </a:r>
            <a:r>
              <a:rPr lang="sr-Latn-RS" dirty="0" smtClean="0"/>
              <a:t>1984. i R</a:t>
            </a:r>
            <a:r>
              <a:rPr lang="sr-Latn-RS" dirty="0"/>
              <a:t>. H. Fuchs, </a:t>
            </a:r>
            <a:r>
              <a:rPr lang="sr-Latn-RS" i="1" dirty="0"/>
              <a:t>Dutch Painting</a:t>
            </a:r>
            <a:r>
              <a:rPr lang="sr-Latn-RS" dirty="0"/>
              <a:t>, London 1978</a:t>
            </a:r>
            <a:r>
              <a:rPr lang="sr-Latn-RS" dirty="0" smtClean="0"/>
              <a:t>.</a:t>
            </a:r>
          </a:p>
          <a:p>
            <a:r>
              <a:rPr lang="sr-Latn-RS" dirty="0" smtClean="0"/>
              <a:t>Pošto su one sada nedostupne, predlažem svim zainteresovanima da na Jstoru, koji je otključao e-biblioteku, pronađu tekstove o obrađenim slikama i slikarima.</a:t>
            </a:r>
          </a:p>
          <a:p>
            <a:r>
              <a:rPr lang="sr-Latn-RS" dirty="0" smtClean="0"/>
              <a:t>Pozdrav do sledećeg časa i, nadamo se svi, susreta!</a:t>
            </a:r>
          </a:p>
          <a:p>
            <a:r>
              <a:rPr lang="sr-Latn-RS" dirty="0" smtClean="0"/>
              <a:t>Budite zdravi i pazite se.</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8" y="152400"/>
            <a:ext cx="5715000" cy="3657600"/>
          </a:xfrm>
          <a:prstGeom prst="rect">
            <a:avLst/>
          </a:prstGeom>
        </p:spPr>
      </p:pic>
    </p:spTree>
    <p:extLst>
      <p:ext uri="{BB962C8B-B14F-4D97-AF65-F5344CB8AC3E}">
        <p14:creationId xmlns:p14="http://schemas.microsoft.com/office/powerpoint/2010/main" val="365156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8382000" cy="1477328"/>
          </a:xfrm>
          <a:prstGeom prst="rect">
            <a:avLst/>
          </a:prstGeom>
        </p:spPr>
        <p:txBody>
          <a:bodyPr wrap="square">
            <a:spAutoFit/>
          </a:bodyPr>
          <a:lstStyle/>
          <a:p>
            <a:endParaRPr lang="sr-Latn-CS" dirty="0" smtClean="0">
              <a:ea typeface="Times New Roman" panose="02020603050405020304" pitchFamily="18" charset="0"/>
              <a:cs typeface="Times New Roman" panose="02020603050405020304" pitchFamily="18" charset="0"/>
            </a:endParaRPr>
          </a:p>
          <a:p>
            <a:pPr algn="just"/>
            <a:r>
              <a:rPr lang="sr-Latn-CS" dirty="0">
                <a:cs typeface="Times New Roman" panose="02020603050405020304" pitchFamily="18" charset="0"/>
              </a:rPr>
              <a:t>Već na početku barokne epohe ova je antiteza u potpunosti realizovana u Karavađovom delu. On u jesen 1600. potpisuje ugovor </a:t>
            </a:r>
            <a:r>
              <a:rPr lang="sr-Latn-CS" dirty="0" smtClean="0">
                <a:cs typeface="Times New Roman" panose="02020603050405020304" pitchFamily="18" charset="0"/>
              </a:rPr>
              <a:t>za dekoraciju kapele Ćerazi </a:t>
            </a:r>
            <a:r>
              <a:rPr lang="sr-Latn-CS" dirty="0">
                <a:cs typeface="Times New Roman" panose="02020603050405020304" pitchFamily="18" charset="0"/>
              </a:rPr>
              <a:t>u crkvi Santa Maria del </a:t>
            </a:r>
            <a:r>
              <a:rPr lang="sr-Latn-CS" dirty="0" smtClean="0">
                <a:cs typeface="Times New Roman" panose="02020603050405020304" pitchFamily="18" charset="0"/>
              </a:rPr>
              <a:t>Popolo u Rimu. </a:t>
            </a:r>
            <a:r>
              <a:rPr lang="sr-Latn-CS" dirty="0">
                <a:cs typeface="Times New Roman" panose="02020603050405020304" pitchFamily="18" charset="0"/>
              </a:rPr>
              <a:t>Istovremeno, Anibale Karači dobija porudžbinu da naslika oltarsku sliku za istu kapelu, Vaznesenje Bogorodičino, kao i dekoraciju svoda</a:t>
            </a:r>
            <a:r>
              <a:rPr lang="sr-Latn-CS" dirty="0" smtClean="0">
                <a:cs typeface="Times New Roman" panose="02020603050405020304" pitchFamily="18" charset="0"/>
              </a:rPr>
              <a:t>.</a:t>
            </a:r>
            <a:endParaRPr lang="en-US" dirty="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828800"/>
            <a:ext cx="6949440" cy="4584645"/>
          </a:xfrm>
          <a:prstGeom prst="rect">
            <a:avLst/>
          </a:prstGeom>
        </p:spPr>
      </p:pic>
    </p:spTree>
    <p:extLst>
      <p:ext uri="{BB962C8B-B14F-4D97-AF65-F5344CB8AC3E}">
        <p14:creationId xmlns:p14="http://schemas.microsoft.com/office/powerpoint/2010/main" val="404541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48925"/>
            <a:ext cx="8382000" cy="3139321"/>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sr-Latn-CS" dirty="0" smtClean="0"/>
              <a:t>Karavađova </a:t>
            </a:r>
            <a:r>
              <a:rPr lang="sr-Latn-CS" dirty="0"/>
              <a:t>teme bile su početak hrišćanskog života svetog Pavla – Preobraćenje sv. Pavla, i kraj života svetog Petra – Martirij sv. Petra. Ove teme, najznačajnije u životu „prinčeva apostola“, bile su posebno prikladne za </a:t>
            </a:r>
            <a:r>
              <a:rPr lang="sr-Latn-CS" i="1" dirty="0"/>
              <a:t>Anno santo</a:t>
            </a:r>
            <a:r>
              <a:rPr lang="sr-Latn-CS" dirty="0"/>
              <a:t>, svetu 1600. godinu. Sveti Petar, osnivač crkve, naročito je poštovan kao prvi episkop Rima (papa), a sveti Pavle zbog svog obrazovanja i jevanđeoske misije. Obojica su, prema tradiciji, stradali u Rimu i sahranjeni su ispod crkve </a:t>
            </a:r>
            <a:r>
              <a:rPr lang="sr-Latn-CS" dirty="0" smtClean="0"/>
              <a:t>Svetog Petra koju </a:t>
            </a:r>
            <a:r>
              <a:rPr lang="sr-Latn-CS" dirty="0"/>
              <a:t>je podigao car Konstantin. Crkva Santa Maria del Popolo bila je </a:t>
            </a:r>
            <a:r>
              <a:rPr lang="sr-Latn-CS" dirty="0" smtClean="0"/>
              <a:t>posebno prikladno mesto </a:t>
            </a:r>
            <a:r>
              <a:rPr lang="sr-Latn-CS" dirty="0"/>
              <a:t>za </a:t>
            </a:r>
            <a:r>
              <a:rPr lang="sr-Latn-CS" dirty="0" smtClean="0"/>
              <a:t>prikaz ovih </a:t>
            </a:r>
            <a:r>
              <a:rPr lang="sr-Latn-CS" dirty="0"/>
              <a:t>tema, posebno važnih u doba katoličko-protestantskih rasprava (tzv. kontroverzistike). Crkva, podignuta odranije na trgu Piazza del Popolo, bila je prva koja je dočekivala hodočasnike koji su sa Severa pristizali u Rim</a:t>
            </a:r>
            <a:r>
              <a:rPr lang="sr-Latn-CS" dirty="0" smtClean="0"/>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401" y="3657600"/>
            <a:ext cx="4064397" cy="3108960"/>
          </a:xfrm>
          <a:prstGeom prst="rect">
            <a:avLst/>
          </a:prstGeom>
        </p:spPr>
      </p:pic>
    </p:spTree>
    <p:extLst>
      <p:ext uri="{BB962C8B-B14F-4D97-AF65-F5344CB8AC3E}">
        <p14:creationId xmlns:p14="http://schemas.microsoft.com/office/powerpoint/2010/main" val="215183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1981200"/>
            <a:ext cx="3429000" cy="3416320"/>
          </a:xfrm>
          <a:prstGeom prst="rect">
            <a:avLst/>
          </a:prstGeom>
        </p:spPr>
        <p:txBody>
          <a:bodyPr wrap="square">
            <a:spAutoFit/>
          </a:bodyPr>
          <a:lstStyle/>
          <a:p>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sr-Latn-CS" dirty="0"/>
              <a:t>Na </a:t>
            </a:r>
            <a:r>
              <a:rPr lang="sr-Latn-CS" i="1" dirty="0"/>
              <a:t>Martiriju sv. Petra</a:t>
            </a:r>
            <a:r>
              <a:rPr lang="sr-Latn-CS" dirty="0"/>
              <a:t> </a:t>
            </a:r>
            <a:r>
              <a:rPr lang="sr-Latn-CS" dirty="0" smtClean="0"/>
              <a:t>u kapeli Ćerazi apostol </a:t>
            </a:r>
            <a:r>
              <a:rPr lang="sr-Latn-CS" dirty="0"/>
              <a:t>je jednostavni ribar, neherojskog lika, ali stoičkog držanja. Dijagonale uvode posmatrača u kompoziciju, ispunjenu velikim figurama</a:t>
            </a:r>
            <a:r>
              <a:rPr lang="sr-Latn-CS" dirty="0" smtClean="0"/>
              <a:t>. Jaki kontrasti svetlo-tamnog doprinose osećanju njihove neposredne </a:t>
            </a:r>
            <a:r>
              <a:rPr lang="sr-Latn-CS" dirty="0"/>
              <a:t>prisutnosti. Sve figure su skoncentrisane na fizički posao, podizanje svetog Petra na krst.</a:t>
            </a:r>
            <a:endParaRPr lang="en-US" dirty="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800"/>
            <a:ext cx="4725473" cy="6309360"/>
          </a:xfrm>
          <a:prstGeom prst="rect">
            <a:avLst/>
          </a:prstGeom>
        </p:spPr>
      </p:pic>
    </p:spTree>
    <p:extLst>
      <p:ext uri="{BB962C8B-B14F-4D97-AF65-F5344CB8AC3E}">
        <p14:creationId xmlns:p14="http://schemas.microsoft.com/office/powerpoint/2010/main" val="409310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7800" y="990600"/>
            <a:ext cx="3505200" cy="3139321"/>
          </a:xfrm>
          <a:prstGeom prst="rect">
            <a:avLst/>
          </a:prstGeom>
        </p:spPr>
        <p:txBody>
          <a:bodyPr wrap="square">
            <a:spAutoFit/>
          </a:bodyPr>
          <a:lstStyle/>
          <a:p>
            <a:endParaRPr lang="sr-Latn-CS" dirty="0" smtClean="0">
              <a:ea typeface="Times New Roman" panose="02020603050405020304" pitchFamily="18" charset="0"/>
              <a:cs typeface="Times New Roman" panose="02020603050405020304" pitchFamily="18" charset="0"/>
            </a:endParaRPr>
          </a:p>
          <a:p>
            <a:r>
              <a:rPr lang="sr-Latn-CS" i="1" dirty="0"/>
              <a:t>Preobraćenje sv. </a:t>
            </a:r>
            <a:r>
              <a:rPr lang="sr-Latn-CS" i="1" dirty="0" smtClean="0"/>
              <a:t>Pavla</a:t>
            </a:r>
            <a:r>
              <a:rPr lang="sr-Latn-CS" dirty="0" smtClean="0"/>
              <a:t> u kapeli Ćerazi: priča </a:t>
            </a:r>
            <a:r>
              <a:rPr lang="sr-Latn-CS" dirty="0"/>
              <a:t>o </a:t>
            </a:r>
            <a:r>
              <a:rPr lang="sr-Latn-CS" dirty="0" smtClean="0"/>
              <a:t>preobraženju rimskog </a:t>
            </a:r>
            <a:r>
              <a:rPr lang="sr-Latn-CS" dirty="0"/>
              <a:t>centuriona Savla opisana je u Delima apostolskim (22, 6-11). Na putu za Damask, Savla je obasjala snažna svetlost s neba, od čijeg bljeska je pao na zemlju. Čuo je glas Gospodnji, koji ga je usmerio na novi put.</a:t>
            </a:r>
            <a:endParaRPr lang="en-US" dirty="0"/>
          </a:p>
          <a:p>
            <a:pPr algn="just"/>
            <a:r>
              <a:rPr lang="sr-Latn-CS" dirty="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04800"/>
            <a:ext cx="4801683" cy="6309360"/>
          </a:xfrm>
          <a:prstGeom prst="rect">
            <a:avLst/>
          </a:prstGeom>
        </p:spPr>
      </p:pic>
    </p:spTree>
    <p:extLst>
      <p:ext uri="{BB962C8B-B14F-4D97-AF65-F5344CB8AC3E}">
        <p14:creationId xmlns:p14="http://schemas.microsoft.com/office/powerpoint/2010/main" val="182409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1752600"/>
            <a:ext cx="2438400" cy="3970318"/>
          </a:xfrm>
          <a:prstGeom prst="rect">
            <a:avLst/>
          </a:prstGeom>
        </p:spPr>
        <p:txBody>
          <a:bodyPr wrap="square">
            <a:spAutoFit/>
          </a:bodyPr>
          <a:lstStyle/>
          <a:p>
            <a:r>
              <a:rPr lang="sr-Latn-CS" dirty="0" smtClean="0">
                <a:ea typeface="Times New Roman" panose="02020603050405020304" pitchFamily="18" charset="0"/>
                <a:cs typeface="Times New Roman" panose="02020603050405020304" pitchFamily="18" charset="0"/>
              </a:rPr>
              <a:t>Mikelanđelo, </a:t>
            </a:r>
            <a:r>
              <a:rPr lang="sr-Latn-CS" i="1" dirty="0" smtClean="0">
                <a:ea typeface="Times New Roman" panose="02020603050405020304" pitchFamily="18" charset="0"/>
                <a:cs typeface="Times New Roman" panose="02020603050405020304" pitchFamily="18" charset="0"/>
              </a:rPr>
              <a:t>Preobraćenje sv. Pavla</a:t>
            </a:r>
            <a:r>
              <a:rPr lang="sr-Latn-CS" dirty="0" smtClean="0">
                <a:ea typeface="Times New Roman" panose="02020603050405020304" pitchFamily="18" charset="0"/>
                <a:cs typeface="Times New Roman" panose="02020603050405020304" pitchFamily="18" charset="0"/>
              </a:rPr>
              <a:t>, kapela Paolina, 1542-1549.</a:t>
            </a:r>
          </a:p>
          <a:p>
            <a:endParaRPr lang="sr-Latn-CS" dirty="0" smtClean="0">
              <a:ea typeface="Times New Roman" panose="02020603050405020304" pitchFamily="18" charset="0"/>
              <a:cs typeface="Times New Roman" panose="02020603050405020304" pitchFamily="18" charset="0"/>
            </a:endParaRPr>
          </a:p>
          <a:p>
            <a:r>
              <a:rPr lang="sr-Latn-CS" dirty="0"/>
              <a:t>Na </a:t>
            </a:r>
            <a:r>
              <a:rPr lang="sr-Latn-CS" dirty="0" smtClean="0"/>
              <a:t>Karavađove slike u kapeli Ćerazi </a:t>
            </a:r>
            <a:r>
              <a:rPr lang="sr-Latn-CS" dirty="0"/>
              <a:t>uticala je tradicija, posebno </a:t>
            </a:r>
            <a:r>
              <a:rPr lang="sr-Latn-CS" dirty="0" smtClean="0"/>
              <a:t>Mikelanđelove freske </a:t>
            </a:r>
            <a:r>
              <a:rPr lang="sr-Latn-CS" i="1" dirty="0" smtClean="0"/>
              <a:t>Raspeće sv. Petra</a:t>
            </a:r>
            <a:r>
              <a:rPr lang="sr-Latn-CS" dirty="0" smtClean="0"/>
              <a:t> i </a:t>
            </a:r>
            <a:r>
              <a:rPr lang="sr-Latn-CS" i="1" dirty="0" smtClean="0"/>
              <a:t>Preobraćenje sv. Pavla</a:t>
            </a:r>
            <a:r>
              <a:rPr lang="sr-Latn-CS" dirty="0" smtClean="0"/>
              <a:t> u kapeli Paolini (Apostolska palata u Vatikanu).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6026239" cy="5577840"/>
          </a:xfrm>
          <a:prstGeom prst="rect">
            <a:avLst/>
          </a:prstGeom>
        </p:spPr>
      </p:pic>
    </p:spTree>
    <p:extLst>
      <p:ext uri="{BB962C8B-B14F-4D97-AF65-F5344CB8AC3E}">
        <p14:creationId xmlns:p14="http://schemas.microsoft.com/office/powerpoint/2010/main" val="118930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400" y="675144"/>
            <a:ext cx="3429000" cy="5355312"/>
          </a:xfrm>
          <a:prstGeom prst="rect">
            <a:avLst/>
          </a:prstGeom>
        </p:spPr>
        <p:txBody>
          <a:bodyPr wrap="square">
            <a:spAutoFit/>
          </a:bodyPr>
          <a:lstStyle/>
          <a:p>
            <a:r>
              <a:rPr lang="sr-Latn-CS" dirty="0"/>
              <a:t>Ali, on napušta tradicionalnu ikonografiju. Osim konja, konjušara i sv. Pavla, nema drugih figura iz pratnje, kako je bilo uobičajeno. Budući apostol nije star čovek sa bradom, kao ranije, već, kao što biblijska priča kazuje, mladi vojnik. Konj je teški, tegleći, različit od dotadašnje likovne tradicije. Podiže kopito da bi izbegao Pavla na zemlji. Telo konja je ortogonalno </a:t>
            </a:r>
            <a:r>
              <a:rPr lang="sr-Latn-CS" dirty="0" smtClean="0"/>
              <a:t>postavljeno </a:t>
            </a:r>
            <a:r>
              <a:rPr lang="sr-Latn-CS" dirty="0"/>
              <a:t>u plitkom prostoru. Konjušar, stariji čovek, pripada drugoj realnosti: čeka da se okonča nešto što ne razume – preobraženje (tema i prethodnog časa, posvećenog hronotopu) dotadašnjeg progonitelja hrišćana. Nema vizije Hrista na nebu.</a:t>
            </a:r>
            <a:endParaRPr lang="sr-Latn-CS"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4267200" cy="6400800"/>
          </a:xfrm>
          <a:prstGeom prst="rect">
            <a:avLst/>
          </a:prstGeom>
        </p:spPr>
      </p:pic>
    </p:spTree>
    <p:extLst>
      <p:ext uri="{BB962C8B-B14F-4D97-AF65-F5344CB8AC3E}">
        <p14:creationId xmlns:p14="http://schemas.microsoft.com/office/powerpoint/2010/main" val="37399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240" y="533400"/>
            <a:ext cx="8382000" cy="2308324"/>
          </a:xfrm>
          <a:prstGeom prst="rect">
            <a:avLst/>
          </a:prstGeom>
        </p:spPr>
        <p:txBody>
          <a:bodyPr wrap="square">
            <a:spAutoFit/>
          </a:bodyPr>
          <a:lstStyle/>
          <a:p>
            <a:endParaRPr lang="sr-Latn-CS" dirty="0" smtClean="0">
              <a:ea typeface="Times New Roman" panose="02020603050405020304" pitchFamily="18" charset="0"/>
              <a:cs typeface="Times New Roman" panose="02020603050405020304" pitchFamily="18" charset="0"/>
            </a:endParaRPr>
          </a:p>
          <a:p>
            <a:pPr algn="just"/>
            <a:r>
              <a:rPr lang="sr-Latn-CS" dirty="0"/>
              <a:t>Zrak svetla pogađa Pavla koji je zbačen sa konja prema posmatraču, podignutih ruku i otvorenih grudi. Vizija Boga predstavljena je snopom nebeske svetlosti koja je Pavla oslepela, ali mu je donela unutarnje prosvetljenje. Kao </a:t>
            </a:r>
            <a:r>
              <a:rPr lang="sr-Latn-CS" dirty="0" smtClean="0"/>
              <a:t>gotovo uvek </a:t>
            </a:r>
            <a:r>
              <a:rPr lang="sr-Latn-CS" dirty="0"/>
              <a:t>kod Karavađa, nema vidljivog izvora svetlosti. Ono, simbolično, dolazi iz nebeskih sfera. Posmatrač neposredno prisustvuje Savlovom unutaranjem preobraženju. U Drugoj poslanici Korinćanima (4, 4-6</a:t>
            </a:r>
            <a:r>
              <a:rPr lang="sr-Latn-CS" dirty="0" smtClean="0"/>
              <a:t>) on piše o </a:t>
            </a:r>
            <a:r>
              <a:rPr lang="sr-Latn-CS" dirty="0"/>
              <a:t>Bogu koji je zasvetleo iz tame i obasjao mu srce. Na Karavađovoj slici, u tom svetlu on se ponovo rodio kao apostol, sveti Pavle</a:t>
            </a:r>
            <a:r>
              <a:rPr lang="sr-Latn-CS" dirty="0" smtClean="0"/>
              <a: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048000"/>
            <a:ext cx="6177280" cy="3474720"/>
          </a:xfrm>
          <a:prstGeom prst="rect">
            <a:avLst/>
          </a:prstGeom>
        </p:spPr>
      </p:pic>
    </p:spTree>
    <p:extLst>
      <p:ext uri="{BB962C8B-B14F-4D97-AF65-F5344CB8AC3E}">
        <p14:creationId xmlns:p14="http://schemas.microsoft.com/office/powerpoint/2010/main" val="53652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2114</Words>
  <Application>Microsoft Office PowerPoint</Application>
  <PresentationFormat>On-screen Show (4:3)</PresentationFormat>
  <Paragraphs>93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SVETLO U BAROKNOJ UMETNOSTI  30. III 2020.  © prof. dr Saša Brajović  dr Milena Ulčar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Šarl de La Fos, Apolonove kočije, Apolonov salon u Versaju (ceremonijalna prostorija u kojoj se nalazio tron „Kralja Sunca“, Luja XIV), 1677.  Apolon, bog Sunca, na svojim kočijama razgrće tamu i donosi svetlo, što je izuzetan primer korišćenja svetla u političkoj i vladarskoj ikonografiji.</vt:lpstr>
      <vt:lpstr>PowerPoint Presentation</vt:lpstr>
      <vt:lpstr>PowerPoint Presentation</vt:lpstr>
      <vt:lpstr>PowerPoint Presentation</vt:lpstr>
      <vt:lpstr>PowerPoint Presentation</vt:lpstr>
      <vt:lpstr>PowerPoint Presentation</vt:lpstr>
      <vt:lpstr>PowerPoint Presentation</vt:lpstr>
      <vt:lpstr>Svaka pojedinačna tekstura izvedena je različitom tehnikom i specifičnim potezima četke. Vermer je često koristio gotovo „pointilističku“ tehniku nanosa boje samim vrhom četkice i time proizveo utisak formiranja oblika i površina zrnima svetlosti, a ne jasnim konturama. Svaka površina na njegovoj slici dodirnuta je svetlom i time oplemenjena. Tako ovu kompoziciju, koja u svom vremenu pripada najnižem u hijerarhiji žanrova, posmatrač doživljava kao značajnu, meditativnu i harmoničnu, poput istorijske kompozicije.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Svjetlo u baroku (vježbe)</dc:title>
  <dc:creator>Administrator</dc:creator>
  <cp:lastModifiedBy>Vuk</cp:lastModifiedBy>
  <cp:revision>39</cp:revision>
  <dcterms:created xsi:type="dcterms:W3CDTF">2006-08-16T00:00:00Z</dcterms:created>
  <dcterms:modified xsi:type="dcterms:W3CDTF">2020-03-30T15:12:10Z</dcterms:modified>
</cp:coreProperties>
</file>