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9"/>
  </p:notesMasterIdLst>
  <p:sldIdLst>
    <p:sldId id="256" r:id="rId2"/>
    <p:sldId id="303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7" r:id="rId15"/>
    <p:sldId id="316" r:id="rId16"/>
    <p:sldId id="318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98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sr-Latn-RS" sz="4800" dirty="0"/>
              <a:t>P</a:t>
            </a:r>
            <a:r>
              <a:rPr lang="x-none" sz="4800"/>
              <a:t>rocedur</a:t>
            </a:r>
            <a:r>
              <a:rPr lang="sr-Latn-RS" sz="4800" dirty="0"/>
              <a:t>e</a:t>
            </a:r>
            <a:r>
              <a:rPr lang="x-none" sz="4800"/>
              <a:t> primene </a:t>
            </a:r>
            <a:r>
              <a:rPr lang="sr-Latn-CS" sz="4800" dirty="0"/>
              <a:t>obuhvatnog sistema </a:t>
            </a:r>
            <a:br>
              <a:rPr lang="sr-Latn-CS" sz="4800" dirty="0"/>
            </a:br>
            <a:r>
              <a:rPr lang="sr-Latn-CS" sz="4800" dirty="0"/>
              <a:t>Džona Eksnera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22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Specijalni skorovi</a:t>
            </a:r>
            <a:br>
              <a:rPr lang="sr-Latn-RS" sz="3200" dirty="0"/>
            </a:br>
            <a:r>
              <a:rPr lang="sr-Latn-RS" sz="3200" dirty="0"/>
              <a:t>Devijantna verbalizacija- DV i DR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45734"/>
            <a:ext cx="10469880" cy="4023360"/>
          </a:xfrm>
        </p:spPr>
        <p:txBody>
          <a:bodyPr>
            <a:normAutofit lnSpcReduction="10000"/>
          </a:bodyPr>
          <a:lstStyle/>
          <a:p>
            <a:r>
              <a:rPr lang="sr-Latn-RS" b="1" dirty="0"/>
              <a:t>DV- devijantna verbalizacija- </a:t>
            </a:r>
            <a:r>
              <a:rPr lang="sr-Latn-RS" dirty="0"/>
              <a:t>neadekvatno upotrebljena reč, impresija čudnog, kratki interval distorzije jezika, idiosinkratičnost, nepreciznost, nemarnost kod mlađih spitanika</a:t>
            </a:r>
          </a:p>
          <a:p>
            <a:r>
              <a:rPr lang="sr-Latn-RS" dirty="0"/>
              <a:t>a) neologizam- </a:t>
            </a:r>
            <a:r>
              <a:rPr lang="sr-Latn-RS" i="1" dirty="0"/>
              <a:t>bakterija se vidi pod teleskopom </a:t>
            </a:r>
            <a:r>
              <a:rPr lang="sr-Latn-RS" dirty="0"/>
              <a:t>DV1, </a:t>
            </a:r>
            <a:r>
              <a:rPr lang="sr-Latn-RS" i="1" dirty="0"/>
              <a:t>leptirasti oblik </a:t>
            </a:r>
            <a:r>
              <a:rPr lang="sr-Latn-RS" dirty="0"/>
              <a:t>DV2</a:t>
            </a:r>
          </a:p>
          <a:p>
            <a:r>
              <a:rPr lang="sr-Latn-RS" dirty="0"/>
              <a:t>b) redundanca- višak reči, nepovezan sa slengom- mrtvi leš DV1, trio od tri čoveka DV2</a:t>
            </a:r>
          </a:p>
          <a:p>
            <a:r>
              <a:rPr lang="sr-Latn-RS" dirty="0">
                <a:solidFill>
                  <a:schemeClr val="tx1"/>
                </a:solidFill>
              </a:rPr>
              <a:t>Popularni sleng- nije DV</a:t>
            </a:r>
            <a:br>
              <a:rPr lang="sr-Latn-RS" dirty="0">
                <a:solidFill>
                  <a:schemeClr val="tx1"/>
                </a:solidFill>
              </a:rPr>
            </a:br>
            <a:r>
              <a:rPr lang="sr-Latn-RS" dirty="0">
                <a:solidFill>
                  <a:schemeClr val="tx1"/>
                </a:solidFill>
              </a:rPr>
              <a:t> teškoća u pronalazenju reči – </a:t>
            </a:r>
            <a:r>
              <a:rPr lang="sr-Latn-RS" i="1" dirty="0">
                <a:solidFill>
                  <a:schemeClr val="tx1"/>
                </a:solidFill>
              </a:rPr>
              <a:t>ono što leptir ima, kako se zove, rogovi ili sl</a:t>
            </a:r>
            <a:r>
              <a:rPr lang="sr-Latn-RS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sr-Latn-RS" u="sng" dirty="0">
                <a:solidFill>
                  <a:schemeClr val="tx1"/>
                </a:solidFill>
              </a:rPr>
              <a:t>nije INCOM</a:t>
            </a:r>
          </a:p>
          <a:p>
            <a:r>
              <a:rPr lang="sr-Latn-RS" b="1" dirty="0">
                <a:solidFill>
                  <a:schemeClr val="tx1"/>
                </a:solidFill>
              </a:rPr>
              <a:t>DR- devijantni odgovor</a:t>
            </a:r>
            <a:r>
              <a:rPr lang="sr-Latn-RS" dirty="0">
                <a:solidFill>
                  <a:schemeClr val="tx1"/>
                </a:solidFill>
              </a:rPr>
              <a:t>- tendencija udaljavanja odgovora, kvarenje, loše suđenje  i kontrla ideacije</a:t>
            </a:r>
          </a:p>
          <a:p>
            <a:r>
              <a:rPr lang="sr-Latn-RS" dirty="0">
                <a:solidFill>
                  <a:schemeClr val="tx1"/>
                </a:solidFill>
              </a:rPr>
              <a:t>A) neodgovarajuća fraza, irelevantni komentar- propratni komentari -</a:t>
            </a:r>
            <a:r>
              <a:rPr lang="sr-Latn-RS" i="1" dirty="0">
                <a:solidFill>
                  <a:schemeClr val="tx1"/>
                </a:solidFill>
              </a:rPr>
              <a:t>svašta ovde može da se vidi, imamo i boje za promenu- nije DR</a:t>
            </a:r>
            <a:r>
              <a:rPr lang="en-US" dirty="0">
                <a:solidFill>
                  <a:schemeClr val="tx1"/>
                </a:solidFill>
              </a:rPr>
              <a:t>;</a:t>
            </a:r>
            <a:r>
              <a:rPr lang="sr-Latn-RS" dirty="0">
                <a:solidFill>
                  <a:schemeClr val="tx1"/>
                </a:solidFill>
              </a:rPr>
              <a:t> neka vrsta leptira koju niko pre nije video-DV1; </a:t>
            </a:r>
            <a:r>
              <a:rPr lang="sr-Latn-RS" i="1" dirty="0">
                <a:solidFill>
                  <a:schemeClr val="tx1"/>
                </a:solidFill>
              </a:rPr>
              <a:t>ptica, nadao sam se da ću videti leptira </a:t>
            </a:r>
            <a:r>
              <a:rPr lang="sr-Latn-RS" dirty="0">
                <a:solidFill>
                  <a:schemeClr val="tx1"/>
                </a:solidFill>
              </a:rPr>
              <a:t>DV2</a:t>
            </a:r>
          </a:p>
          <a:p>
            <a:r>
              <a:rPr lang="sr-Latn-RS" dirty="0">
                <a:solidFill>
                  <a:schemeClr val="tx1"/>
                </a:solidFill>
              </a:rPr>
              <a:t>B) kružni, elaborativni odgovor- irelevantno, ne opširno- </a:t>
            </a:r>
            <a:r>
              <a:rPr lang="sr-Latn-RS" i="1" dirty="0">
                <a:solidFill>
                  <a:schemeClr val="tx1"/>
                </a:solidFill>
              </a:rPr>
              <a:t>kao mapa Irske, ne znam puno o Irskoj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199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43" y="286603"/>
            <a:ext cx="11062253" cy="1450757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/>
              <a:t>Specijalni skorovi</a:t>
            </a:r>
            <a:br>
              <a:rPr lang="sr-Latn-RS" sz="3600" dirty="0"/>
            </a:br>
            <a:r>
              <a:rPr lang="sr-Latn-RS" sz="3600" dirty="0"/>
              <a:t>Neodgovarajuće kombinacije- INCOM, FABCOM, CONTAM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312842" cy="4465614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/>
              <a:t>INCOM- </a:t>
            </a:r>
            <a:r>
              <a:rPr lang="en-US" b="1" dirty="0" err="1"/>
              <a:t>inkongruentna</a:t>
            </a:r>
            <a:r>
              <a:rPr lang="sr-Latn-RS" b="1" dirty="0"/>
              <a:t> kombinacija</a:t>
            </a:r>
            <a:r>
              <a:rPr lang="sr-Latn-RS" dirty="0"/>
              <a:t>-neodgorarajuća sinteza karakteristika </a:t>
            </a:r>
            <a:r>
              <a:rPr lang="sr-Latn-RS" u="sng" dirty="0"/>
              <a:t>jednog objekta – </a:t>
            </a:r>
            <a:r>
              <a:rPr lang="sr-Latn-RS" i="1" dirty="0"/>
              <a:t>četvoronožno pile L2, ptica sa glavom losa L1, dve životinje se osmehuju L1; </a:t>
            </a:r>
            <a:br>
              <a:rPr lang="sr-Latn-RS" i="1" dirty="0"/>
            </a:br>
            <a:r>
              <a:rPr lang="sr-Latn-RS" dirty="0"/>
              <a:t>neodgovarajuća kombinacija boje i forme</a:t>
            </a:r>
            <a:r>
              <a:rPr lang="sr-Latn-RS" i="1" dirty="0"/>
              <a:t>- crveni medved, lice sa crvenim očima L1; </a:t>
            </a:r>
          </a:p>
          <a:p>
            <a:r>
              <a:rPr lang="sr-Latn-RS" b="1" dirty="0"/>
              <a:t>FABCOM- fabulirana kombinacija- </a:t>
            </a:r>
            <a:r>
              <a:rPr lang="sr-Latn-RS" dirty="0"/>
              <a:t>nerealan odnos </a:t>
            </a:r>
            <a:r>
              <a:rPr lang="sr-Latn-RS" u="sng" dirty="0"/>
              <a:t>dva ili više </a:t>
            </a:r>
            <a:r>
              <a:rPr lang="sr-Latn-RS" dirty="0"/>
              <a:t>objekata- stepen bizarnosti ublažen „iz crtanog filma“-</a:t>
            </a:r>
            <a:r>
              <a:rPr lang="en-US" dirty="0" err="1"/>
              <a:t>nije</a:t>
            </a:r>
            <a:r>
              <a:rPr lang="en-US" dirty="0"/>
              <a:t> FABCOM;</a:t>
            </a:r>
            <a:r>
              <a:rPr lang="sr-Latn-RS" dirty="0"/>
              <a:t> </a:t>
            </a:r>
            <a:r>
              <a:rPr lang="sr-Latn-RS" i="1" dirty="0"/>
              <a:t>dva pileta drže košarkašku loptu </a:t>
            </a:r>
            <a:r>
              <a:rPr lang="sr-Latn-RS" dirty="0"/>
              <a:t>L1; </a:t>
            </a:r>
            <a:r>
              <a:rPr lang="sr-Latn-RS" i="1" dirty="0"/>
              <a:t>žena napada podmornicu </a:t>
            </a:r>
            <a:r>
              <a:rPr lang="sr-Latn-RS" dirty="0"/>
              <a:t>L2</a:t>
            </a:r>
            <a:br>
              <a:rPr lang="sr-Latn-RS" dirty="0"/>
            </a:br>
            <a:r>
              <a:rPr lang="sr-Latn-RS" dirty="0"/>
              <a:t>neodgovarajuća transparentnost- </a:t>
            </a:r>
            <a:r>
              <a:rPr lang="sr-Latn-RS" i="1" dirty="0"/>
              <a:t>čovek, vidi mu se srce kako lupa L2</a:t>
            </a:r>
          </a:p>
          <a:p>
            <a:r>
              <a:rPr lang="sr-Latn-RS" b="1" dirty="0"/>
              <a:t>CONTAM- kontaminacija</a:t>
            </a:r>
            <a:r>
              <a:rPr lang="sr-Latn-RS" dirty="0"/>
              <a:t>-najbizarnija kombinacija- </a:t>
            </a:r>
            <a:r>
              <a:rPr lang="sr-Latn-RS" u="sng" dirty="0"/>
              <a:t>dva ili više utisaka se spajaju u jedan, </a:t>
            </a:r>
            <a:r>
              <a:rPr lang="sr-Latn-RS" dirty="0"/>
              <a:t>fuzija, „dupla ekspozicija“- </a:t>
            </a:r>
            <a:r>
              <a:rPr lang="sr-Latn-RS" i="1" dirty="0"/>
              <a:t>lik bubevola, cvetleptir, krv i ostrvo, krvavo ostrvo, vatrena planina</a:t>
            </a:r>
            <a:br>
              <a:rPr lang="sr-Latn-RS" i="1" dirty="0"/>
            </a:br>
            <a:r>
              <a:rPr lang="sr-Latn-RS" dirty="0"/>
              <a:t>mešanje delova opaženih oblika- </a:t>
            </a:r>
            <a:r>
              <a:rPr lang="sr-Latn-RS" i="1" dirty="0"/>
              <a:t>Leptir (I karta)- krila, telo, oči, usta DdS</a:t>
            </a:r>
            <a:r>
              <a:rPr lang="en-US" i="1" dirty="0"/>
              <a:t> -</a:t>
            </a:r>
            <a:r>
              <a:rPr lang="en-US" dirty="0" err="1"/>
              <a:t>fuzija</a:t>
            </a:r>
            <a:r>
              <a:rPr lang="en-US" dirty="0"/>
              <a:t> </a:t>
            </a:r>
            <a:r>
              <a:rPr lang="en-US" dirty="0" err="1"/>
              <a:t>leptir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lice; </a:t>
            </a:r>
            <a:br>
              <a:rPr lang="en-US" i="1" dirty="0"/>
            </a:br>
            <a:r>
              <a:rPr lang="sr-Latn-RS" dirty="0"/>
              <a:t>Fo ili - ?</a:t>
            </a:r>
            <a:r>
              <a:rPr lang="en-US" dirty="0"/>
              <a:t> </a:t>
            </a:r>
            <a:r>
              <a:rPr lang="sr-Latn-RS" dirty="0"/>
              <a:t>Perceptivna</a:t>
            </a:r>
            <a:r>
              <a:rPr lang="en-US" dirty="0"/>
              <a:t> (F-)</a:t>
            </a:r>
            <a:r>
              <a:rPr lang="sr-Latn-RS" dirty="0"/>
              <a:t> ili ideaciona greška </a:t>
            </a:r>
            <a:r>
              <a:rPr lang="en-US" dirty="0"/>
              <a:t>(CONTAM) </a:t>
            </a:r>
            <a:r>
              <a:rPr lang="sr-Latn-RS" dirty="0"/>
              <a:t>ili oba- najteži oblik distorzije, sch</a:t>
            </a:r>
          </a:p>
          <a:p>
            <a:endParaRPr lang="sr-Latn-RS" b="1" dirty="0"/>
          </a:p>
          <a:p>
            <a:r>
              <a:rPr lang="sr-Latn-RS" b="1" dirty="0"/>
              <a:t>ALOG-neodgovarajuća logika- </a:t>
            </a:r>
            <a:r>
              <a:rPr lang="sr-Latn-RS" dirty="0"/>
              <a:t>čudna, </a:t>
            </a:r>
            <a:r>
              <a:rPr lang="sr-Latn-RS" u="sng" dirty="0"/>
              <a:t>spontana logika za objašnjenje odgovora </a:t>
            </a:r>
            <a:r>
              <a:rPr lang="sr-Latn-RS" dirty="0"/>
              <a:t>i bez podsticaja, labavo- ovo </a:t>
            </a:r>
            <a:r>
              <a:rPr lang="sr-Latn-RS" i="1" dirty="0"/>
              <a:t>zeleno mora biti salata jer je pored zeca; čovek i žena, pošto su zajedno; crveno je, mora da su pluća. </a:t>
            </a:r>
            <a:r>
              <a:rPr lang="sr-Latn-RS" u="sng" dirty="0"/>
              <a:t>U fazi provere, ne spontano- DR</a:t>
            </a:r>
          </a:p>
          <a:p>
            <a:r>
              <a:rPr lang="sr-Latn-RS" dirty="0"/>
              <a:t>Proizvoljna kauzalnost, posledice na odlučivanje i ponašanje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858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Specijalni tematski skorovi - Perseveracija PSV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630894" cy="5012267"/>
          </a:xfrm>
        </p:spPr>
        <p:txBody>
          <a:bodyPr>
            <a:normAutofit/>
          </a:bodyPr>
          <a:lstStyle/>
          <a:p>
            <a:r>
              <a:rPr lang="sr-Latn-RS" b="1" dirty="0"/>
              <a:t>PSV perseveracija- </a:t>
            </a:r>
            <a:r>
              <a:rPr lang="sr-Latn-RS" dirty="0"/>
              <a:t>kognitivna nefleksibilnost, disfunkcija, psihološka preokupacija- isto skorovanje, ali različita interpretacija</a:t>
            </a:r>
          </a:p>
          <a:p>
            <a:pPr>
              <a:spcAft>
                <a:spcPts val="1200"/>
              </a:spcAft>
            </a:pPr>
            <a:r>
              <a:rPr lang="sr-Latn-RS" b="1" dirty="0"/>
              <a:t>PSV unutar karte</a:t>
            </a:r>
            <a:r>
              <a:rPr lang="sr-Latn-RS" dirty="0"/>
              <a:t>- dva odgovora iste kodne oznake- lokacije, determinante, DQ i FQ, z skor-</a:t>
            </a:r>
            <a:br>
              <a:rPr lang="sr-Latn-RS" dirty="0"/>
            </a:br>
            <a:r>
              <a:rPr lang="sr-Latn-RS" i="1" dirty="0"/>
              <a:t>slepi miš</a:t>
            </a:r>
            <a:r>
              <a:rPr lang="sr-Latn-RS" dirty="0"/>
              <a:t>, Wo FoAP1.0; </a:t>
            </a:r>
            <a:r>
              <a:rPr lang="sr-Latn-RS" i="1" dirty="0"/>
              <a:t>takođe i leptir </a:t>
            </a:r>
            <a:r>
              <a:rPr lang="sr-Latn-RS" dirty="0"/>
              <a:t>Wo FoAP1.0 PSV </a:t>
            </a:r>
            <a:r>
              <a:rPr lang="sr-Latn-RS" dirty="0">
                <a:solidFill>
                  <a:schemeClr val="tx1"/>
                </a:solidFill>
              </a:rPr>
              <a:t>(karta-I, V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sr-Latn-RS" dirty="0">
                <a:solidFill>
                  <a:schemeClr val="tx1"/>
                </a:solidFill>
              </a:rPr>
              <a:t>- </a:t>
            </a:r>
            <a:r>
              <a:rPr lang="sr-Latn-RS" u="sng" dirty="0"/>
              <a:t>dva odgovora </a:t>
            </a:r>
            <a:r>
              <a:rPr lang="sr-Latn-RS" dirty="0"/>
              <a:t>ili alternativa?</a:t>
            </a:r>
            <a:br>
              <a:rPr lang="sr-Latn-RS" dirty="0"/>
            </a:br>
            <a:r>
              <a:rPr lang="sr-Latn-RS" dirty="0"/>
              <a:t>-teškoće </a:t>
            </a:r>
            <a:r>
              <a:rPr lang="sr-Latn-RS" u="sng" dirty="0"/>
              <a:t>prebacivanja pažnje, neurološki deficit</a:t>
            </a:r>
            <a:endParaRPr lang="en-US" u="sng" dirty="0"/>
          </a:p>
          <a:p>
            <a:pPr>
              <a:spcAft>
                <a:spcPts val="1200"/>
              </a:spcAft>
            </a:pPr>
            <a:r>
              <a:rPr lang="sr-Latn-RS" b="1" dirty="0"/>
              <a:t>PSV sadržaja-</a:t>
            </a:r>
            <a:r>
              <a:rPr lang="en-US" b="1" dirty="0"/>
              <a:t> </a:t>
            </a:r>
            <a:r>
              <a:rPr lang="sr-Latn-RS" dirty="0"/>
              <a:t>ne mora na istoj ili uzastopnoj karti, ali referiše </a:t>
            </a:r>
            <a:r>
              <a:rPr lang="sr-Latn-RS" u="sng" dirty="0"/>
              <a:t>isti objekat</a:t>
            </a:r>
            <a:r>
              <a:rPr lang="sr-Latn-RS" i="1" dirty="0"/>
              <a:t>- </a:t>
            </a:r>
            <a:r>
              <a:rPr lang="sr-Latn-RS" i="1" u="sng" dirty="0"/>
              <a:t>ista </a:t>
            </a:r>
            <a:r>
              <a:rPr lang="sr-Latn-RS" i="1" dirty="0"/>
              <a:t>ona dva čoveka, završili borbu; opet </a:t>
            </a:r>
            <a:r>
              <a:rPr lang="sr-Latn-RS" i="1" u="sng" dirty="0"/>
              <a:t>onaj</a:t>
            </a:r>
            <a:r>
              <a:rPr lang="sr-Latn-RS" i="1" dirty="0"/>
              <a:t> slepi miš</a:t>
            </a:r>
            <a:r>
              <a:rPr lang="en-US" i="1" dirty="0"/>
              <a:t>, </a:t>
            </a:r>
            <a:r>
              <a:rPr lang="sr-Latn-RS" u="sng" dirty="0"/>
              <a:t>psihološka preokupacija</a:t>
            </a:r>
            <a:endParaRPr lang="sr-Latn-RS" i="1" u="sng" dirty="0"/>
          </a:p>
          <a:p>
            <a:r>
              <a:rPr lang="sr-Latn-RS" b="1" dirty="0"/>
              <a:t>Mehanička PSV- </a:t>
            </a:r>
            <a:r>
              <a:rPr lang="sr-Latn-RS" dirty="0"/>
              <a:t>intelektualni deficit ili organsko oštećenje CNSa- siromaštvo sadržaja koji se ponavljaju, mali broj odgovora- </a:t>
            </a:r>
            <a:r>
              <a:rPr lang="sr-Latn-RS" i="1" dirty="0"/>
              <a:t>opet slepi miš</a:t>
            </a:r>
            <a:br>
              <a:rPr lang="sr-Latn-RS" i="1" dirty="0"/>
            </a:br>
            <a:r>
              <a:rPr lang="sr-Latn-RS" dirty="0"/>
              <a:t>razlikovati od </a:t>
            </a:r>
            <a:r>
              <a:rPr lang="sr-Latn-RS" u="sng" dirty="0"/>
              <a:t>otpora</a:t>
            </a:r>
            <a:r>
              <a:rPr lang="sr-Latn-RS" dirty="0"/>
              <a:t>, nekooperativnosti- devalvacija sadržaja- </a:t>
            </a:r>
            <a:r>
              <a:rPr lang="sr-Latn-RS" i="1" dirty="0"/>
              <a:t>sve je to isto, ninašta ne liči, sve neki slepi miševi</a:t>
            </a:r>
            <a:br>
              <a:rPr lang="sr-Latn-RS" i="1" dirty="0"/>
            </a:br>
            <a:r>
              <a:rPr lang="sr-Latn-RS" u="sng" dirty="0"/>
              <a:t>intelektualna limitranost, neurološko oštećenje,  osiromašenje </a:t>
            </a:r>
            <a:r>
              <a:rPr lang="sr-Latn-RS" dirty="0"/>
              <a:t>psihijatrijskih pacijenata</a:t>
            </a:r>
          </a:p>
          <a:p>
            <a:br>
              <a:rPr lang="sr-Latn-RS" dirty="0"/>
            </a:b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37232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53962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Specijalni skorovi –tematski sadržaji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12" y="2051222"/>
            <a:ext cx="11377913" cy="4399006"/>
          </a:xfrm>
        </p:spPr>
        <p:txBody>
          <a:bodyPr>
            <a:normAutofit/>
          </a:bodyPr>
          <a:lstStyle/>
          <a:p>
            <a:r>
              <a:rPr lang="sr-Latn-RS" b="1" dirty="0"/>
              <a:t>MOR- morbidni sadržaj- </a:t>
            </a:r>
            <a:r>
              <a:rPr lang="sr-Latn-RS" dirty="0"/>
              <a:t>objekti koji su mrtvi, uništeni, pokvareni, ranjeni- </a:t>
            </a:r>
            <a:r>
              <a:rPr lang="sr-Latn-RS" i="1" dirty="0"/>
              <a:t>mrtav pas; krvavo lice; osušen list</a:t>
            </a:r>
            <a:br>
              <a:rPr lang="sr-Latn-RS" i="1" dirty="0"/>
            </a:br>
            <a:r>
              <a:rPr lang="sr-Latn-RS" dirty="0"/>
              <a:t>opis objekta sa disforičnim osećanjem- </a:t>
            </a:r>
            <a:r>
              <a:rPr lang="sr-Latn-RS" i="1" dirty="0"/>
              <a:t>mračna kuća, tužno drvo, depresija</a:t>
            </a:r>
            <a:br>
              <a:rPr lang="sr-Latn-RS" i="1" dirty="0"/>
            </a:br>
            <a:r>
              <a:rPr lang="sr-Latn-RS" u="sng" dirty="0"/>
              <a:t>Interpretacija</a:t>
            </a:r>
            <a:r>
              <a:rPr lang="sr-Latn-RS" dirty="0"/>
              <a:t>- veza sa slikom o sebi, projektivni značaj, jedan od indikatora depresije i suicidalnosti</a:t>
            </a:r>
          </a:p>
          <a:p>
            <a:r>
              <a:rPr lang="sr-Latn-RS" b="1" dirty="0"/>
              <a:t>AG agresivni pokret- </a:t>
            </a:r>
            <a:r>
              <a:rPr lang="sr-Latn-RS" dirty="0"/>
              <a:t>akcija je jasno agresivna- M, FM i m</a:t>
            </a:r>
            <a:r>
              <a:rPr lang="sr-Latn-RS" i="1" dirty="0"/>
              <a:t> -borba, svađa, lomljenje, eksplozija (koja nešto uništava), ali ne i objekat koji trpi radnju- bombardovani brod, ustreljeni vuk</a:t>
            </a:r>
            <a:r>
              <a:rPr lang="en-US" i="1" dirty="0"/>
              <a:t> (MOR)</a:t>
            </a:r>
            <a:r>
              <a:rPr lang="hr-HR" i="1" dirty="0"/>
              <a:t>, </a:t>
            </a:r>
            <a:r>
              <a:rPr lang="hr-HR" dirty="0"/>
              <a:t>takmičenje kao soc.prihvatljiva agresija je AG</a:t>
            </a:r>
            <a:br>
              <a:rPr lang="sr-Latn-RS" i="1" dirty="0"/>
            </a:br>
            <a:r>
              <a:rPr lang="sr-Latn-RS" u="sng" dirty="0"/>
              <a:t>Interpretacija</a:t>
            </a:r>
            <a:r>
              <a:rPr lang="sr-Latn-RS" dirty="0"/>
              <a:t>- korelacija sa verbalnom i neverbalnom agresijom, pasivnom ili aktivnom (M</a:t>
            </a:r>
            <a:r>
              <a:rPr lang="sr-Latn-RS" baseline="30000" dirty="0"/>
              <a:t>a</a:t>
            </a:r>
            <a:r>
              <a:rPr lang="sr-Latn-RS" dirty="0"/>
              <a:t>,</a:t>
            </a:r>
            <a:r>
              <a:rPr lang="en-US" dirty="0"/>
              <a:t> M</a:t>
            </a:r>
            <a:r>
              <a:rPr lang="sr-Latn-RS" baseline="30000" dirty="0"/>
              <a:t>p</a:t>
            </a:r>
            <a:r>
              <a:rPr lang="sr-Latn-RS" dirty="0"/>
              <a:t>), interpersonalni odnosi, terapijski savez, odnos COP i AG, CDIndex</a:t>
            </a:r>
          </a:p>
          <a:p>
            <a:r>
              <a:rPr lang="sr-Latn-RS" b="1" dirty="0"/>
              <a:t>COP kooperativni pokret- </a:t>
            </a:r>
            <a:r>
              <a:rPr lang="sr-Latn-RS" dirty="0"/>
              <a:t>interakcija je jasno pozitivna- M, FM i m</a:t>
            </a:r>
            <a:r>
              <a:rPr lang="sr-Latn-RS" i="1" dirty="0"/>
              <a:t>- ptica hrani mlade, dve osobe plešu </a:t>
            </a:r>
            <a:r>
              <a:rPr lang="sr-Latn-RS" dirty="0"/>
              <a:t>neutralno</a:t>
            </a:r>
            <a:r>
              <a:rPr lang="en-US" dirty="0"/>
              <a:t> </a:t>
            </a:r>
            <a:r>
              <a:rPr lang="sr-Latn-RS" dirty="0"/>
              <a:t>-</a:t>
            </a:r>
            <a:r>
              <a:rPr lang="sr-Latn-RS" i="1" dirty="0"/>
              <a:t> dve osobe razgovaraju, posmatraju-</a:t>
            </a:r>
            <a:r>
              <a:rPr lang="en-US" i="1" dirty="0"/>
              <a:t> </a:t>
            </a:r>
            <a:r>
              <a:rPr lang="sr-Latn-RS" dirty="0"/>
              <a:t>nije COP</a:t>
            </a:r>
            <a:br>
              <a:rPr lang="sr-Latn-RS" i="1" dirty="0"/>
            </a:br>
            <a:r>
              <a:rPr lang="sr-Latn-RS" dirty="0"/>
              <a:t>Istovremeno COP i AG- </a:t>
            </a:r>
            <a:r>
              <a:rPr lang="sr-Latn-RS" i="1" dirty="0"/>
              <a:t>dve osobe sarađuju i napadaju treću</a:t>
            </a:r>
            <a:br>
              <a:rPr lang="sr-Latn-RS" i="1" dirty="0"/>
            </a:br>
            <a:r>
              <a:rPr lang="sr-Latn-RS" u="sng" dirty="0"/>
              <a:t>Interpretacija</a:t>
            </a:r>
            <a:r>
              <a:rPr lang="sr-Latn-RS" dirty="0"/>
              <a:t>- nekonfliktni stav prema drugima, poželjno; Interpersonalni klaster- u relaciji sa AG: više AG ili COP ili jednako</a:t>
            </a:r>
            <a:r>
              <a:rPr lang="en-US" dirty="0"/>
              <a:t>;</a:t>
            </a:r>
            <a:r>
              <a:rPr lang="sr-Latn-RS" dirty="0"/>
              <a:t> oba niska-distanciranost</a:t>
            </a:r>
            <a:r>
              <a:rPr lang="en-US" dirty="0"/>
              <a:t>;</a:t>
            </a:r>
            <a:r>
              <a:rPr lang="sr-Latn-RS" dirty="0"/>
              <a:t> oba visoka- konflikt oko socijalno poželjnog ponašanja. </a:t>
            </a:r>
          </a:p>
        </p:txBody>
      </p:sp>
    </p:spTree>
    <p:extLst>
      <p:ext uri="{BB962C8B-B14F-4D97-AF65-F5344CB8AC3E}">
        <p14:creationId xmlns:p14="http://schemas.microsoft.com/office/powerpoint/2010/main" val="861770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/>
              <a:t>Specijalni skorovi –tematski sadržaji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422" y="1737361"/>
            <a:ext cx="11825416" cy="5120640"/>
          </a:xfrm>
        </p:spPr>
        <p:txBody>
          <a:bodyPr>
            <a:normAutofit fontScale="92500" lnSpcReduction="10000"/>
          </a:bodyPr>
          <a:lstStyle/>
          <a:p>
            <a:r>
              <a:rPr lang="sr-Latn-RS" sz="2400" b="1" dirty="0"/>
              <a:t>AB apstrakcija-</a:t>
            </a:r>
            <a:r>
              <a:rPr lang="sr-Latn-RS" sz="2400" dirty="0"/>
              <a:t> sadržaji ljudskog iskustva- Hx- često bez forme- </a:t>
            </a:r>
            <a:r>
              <a:rPr lang="sr-Latn-RS" sz="2400" i="1" dirty="0"/>
              <a:t>depresija, tamno i turobno- </a:t>
            </a:r>
            <a:r>
              <a:rPr lang="sr-Latn-RS" sz="2400" dirty="0"/>
              <a:t>WvM</a:t>
            </a:r>
            <a:r>
              <a:rPr lang="sr-Latn-RS" sz="2400" baseline="30000" dirty="0"/>
              <a:t>p</a:t>
            </a:r>
            <a:r>
              <a:rPr lang="sr-Latn-RS" sz="2400" dirty="0"/>
              <a:t>.C’ Hx</a:t>
            </a:r>
            <a:r>
              <a:rPr lang="en-US" sz="2400" dirty="0"/>
              <a:t>,</a:t>
            </a:r>
            <a:r>
              <a:rPr lang="sr-Latn-RS" sz="2400" dirty="0"/>
              <a:t> AB; </a:t>
            </a:r>
            <a:r>
              <a:rPr lang="sr-Latn-RS" sz="2400" i="1" dirty="0"/>
              <a:t>bes, intenzivne pomešane boje</a:t>
            </a:r>
            <a:r>
              <a:rPr lang="sr-Latn-RS" sz="2400" dirty="0"/>
              <a:t>, WvM</a:t>
            </a:r>
            <a:r>
              <a:rPr lang="sr-Latn-RS" sz="2400" baseline="30000" dirty="0"/>
              <a:t>a</a:t>
            </a:r>
            <a:r>
              <a:rPr lang="sr-Latn-RS" sz="2400" dirty="0"/>
              <a:t>.C.Y Hx</a:t>
            </a:r>
            <a:r>
              <a:rPr lang="en-US" sz="2400" dirty="0"/>
              <a:t>,</a:t>
            </a:r>
            <a:r>
              <a:rPr lang="sr-Latn-RS" sz="2400" dirty="0"/>
              <a:t> AB; </a:t>
            </a:r>
            <a:r>
              <a:rPr lang="sr-Latn-RS" sz="2400" i="1" dirty="0"/>
              <a:t>Dvoje ljudi čeznu jedno za drugim, crveno pokazuje ljubav- </a:t>
            </a:r>
            <a:r>
              <a:rPr lang="sr-Latn-RS" sz="2400" dirty="0"/>
              <a:t>D+M</a:t>
            </a:r>
            <a:r>
              <a:rPr lang="sr-Latn-RS" sz="2400" baseline="30000" dirty="0"/>
              <a:t>a</a:t>
            </a:r>
            <a:r>
              <a:rPr lang="sr-Latn-RS" sz="2400" dirty="0"/>
              <a:t>.Co 2H,Hx P 4.0 COP,AB; Dvoje ljudi igraju, deluju srećno D+M</a:t>
            </a:r>
            <a:r>
              <a:rPr lang="sr-Latn-RS" sz="2400" baseline="30000" dirty="0"/>
              <a:t>a</a:t>
            </a:r>
            <a:r>
              <a:rPr lang="sr-Latn-RS" sz="2400" dirty="0"/>
              <a:t>o 2H,Hx P 4.0 COP; </a:t>
            </a:r>
            <a:br>
              <a:rPr lang="sr-Latn-RS" sz="2400" dirty="0"/>
            </a:br>
            <a:r>
              <a:rPr lang="sr-Latn-RS" sz="2400" dirty="0"/>
              <a:t>Simbolička reprezentacija- </a:t>
            </a:r>
            <a:r>
              <a:rPr lang="sr-Latn-RS" sz="2400" i="1" dirty="0"/>
              <a:t>maska koja predstavlja zlo; Statua, simbol slobode</a:t>
            </a:r>
            <a:br>
              <a:rPr lang="sr-Latn-RS" sz="2400" i="1" dirty="0"/>
            </a:br>
            <a:r>
              <a:rPr lang="sr-Latn-RS" sz="2400" u="sng" dirty="0"/>
              <a:t>Interpretacija</a:t>
            </a:r>
            <a:r>
              <a:rPr lang="sr-Latn-RS" sz="2400" dirty="0"/>
              <a:t>- sklonost (pseudo)intelektualizaciji, uz Ay i Art- odbrane od neprijatnih afekata</a:t>
            </a:r>
            <a:endParaRPr lang="en-US" sz="2400" dirty="0"/>
          </a:p>
          <a:p>
            <a:r>
              <a:rPr lang="sr-Latn-RS" sz="2200" b="1" dirty="0"/>
              <a:t>PER- Personalizovani odgovor- </a:t>
            </a:r>
            <a:r>
              <a:rPr lang="sr-Latn-RS" sz="2200" u="sng" dirty="0"/>
              <a:t>uključuje se lično </a:t>
            </a:r>
            <a:r>
              <a:rPr lang="en-US" sz="2200" u="sng" dirty="0" err="1"/>
              <a:t>iskustvo</a:t>
            </a:r>
            <a:r>
              <a:rPr lang="en-US" sz="2200" u="sng" dirty="0"/>
              <a:t>, </a:t>
            </a:r>
            <a:r>
              <a:rPr lang="sr-Latn-RS" sz="2200" u="sng" dirty="0"/>
              <a:t>znanje radi potvrde odgovora-</a:t>
            </a:r>
            <a:r>
              <a:rPr lang="en-US" sz="2200" u="sng" dirty="0"/>
              <a:t> </a:t>
            </a:r>
            <a:r>
              <a:rPr lang="en-US" sz="2200" dirty="0" err="1"/>
              <a:t>upotreba</a:t>
            </a:r>
            <a:r>
              <a:rPr lang="en-US" sz="2200" dirty="0"/>
              <a:t> </a:t>
            </a:r>
            <a:r>
              <a:rPr lang="sr-Latn-RS" sz="2200" i="1" dirty="0"/>
              <a:t>ja, mene, mi- </a:t>
            </a:r>
            <a:r>
              <a:rPr lang="sr-Latn-RS" sz="2200" dirty="0"/>
              <a:t>self (ego)referentni odgovori-</a:t>
            </a:r>
            <a:r>
              <a:rPr lang="en-US" sz="2200" dirty="0"/>
              <a:t> </a:t>
            </a:r>
            <a:r>
              <a:rPr lang="sr-Latn-RS" sz="2200" dirty="0"/>
              <a:t>n</a:t>
            </a:r>
            <a:r>
              <a:rPr lang="en-US" sz="2200" dirty="0" err="1"/>
              <a:t>ije</a:t>
            </a:r>
            <a:r>
              <a:rPr lang="en-US" sz="2200" dirty="0"/>
              <a:t> PER</a:t>
            </a:r>
            <a:r>
              <a:rPr lang="sr-Latn-RS" sz="2200" dirty="0"/>
              <a:t> </a:t>
            </a:r>
            <a:r>
              <a:rPr lang="en-US" sz="2200" dirty="0" err="1"/>
              <a:t>kada</a:t>
            </a:r>
            <a:r>
              <a:rPr lang="en-US" sz="2200" dirty="0"/>
              <a:t> je</a:t>
            </a:r>
            <a:r>
              <a:rPr lang="sr-Latn-RS" sz="2200" dirty="0"/>
              <a:t> u funkciji davanja odgovora,  komentara</a:t>
            </a:r>
            <a:r>
              <a:rPr lang="en-US" sz="2200" dirty="0"/>
              <a:t> </a:t>
            </a:r>
            <a:r>
              <a:rPr lang="sr-Latn-RS" sz="2200" dirty="0"/>
              <a:t>„mislim da je ovo...“ </a:t>
            </a:r>
            <a:r>
              <a:rPr lang="en-US" sz="2200" dirty="0"/>
              <a:t>; </a:t>
            </a:r>
            <a:r>
              <a:rPr lang="sr-Latn-RS" sz="2200" i="1" dirty="0"/>
              <a:t>sećam se da smo imali tako nešto; video sam to u mojoj kući; </a:t>
            </a:r>
            <a:r>
              <a:rPr lang="sr-Latn-RS" sz="2200" dirty="0"/>
              <a:t>nekada implicitno, bez ličnih zamenica- </a:t>
            </a:r>
            <a:r>
              <a:rPr lang="sr-Latn-RS" sz="2200" i="1" dirty="0"/>
              <a:t>teraju vas da to nosite, učili ste to u školi </a:t>
            </a:r>
            <a:r>
              <a:rPr lang="sr-Latn-RS" sz="2200" dirty="0"/>
              <a:t>(ti umesto ja) </a:t>
            </a:r>
            <a:r>
              <a:rPr lang="en-US" sz="2200" i="1" dirty="0"/>
              <a:t>- PER</a:t>
            </a:r>
            <a:br>
              <a:rPr lang="sr-Latn-RS" sz="2200" dirty="0"/>
            </a:br>
            <a:r>
              <a:rPr lang="sr-Latn-RS" sz="2200" dirty="0"/>
              <a:t>komentar- </a:t>
            </a:r>
            <a:r>
              <a:rPr lang="sr-Latn-RS" sz="2200" i="1" dirty="0"/>
              <a:t>nisam to videla, ali mislim da su takvi; to je po</a:t>
            </a:r>
            <a:r>
              <a:rPr lang="en-US" sz="2200" i="1" dirty="0"/>
              <a:t>p</a:t>
            </a:r>
            <a:r>
              <a:rPr lang="sr-Latn-RS" sz="2200" i="1" dirty="0"/>
              <a:t>ularno sada</a:t>
            </a:r>
            <a:r>
              <a:rPr lang="en-US" sz="2200" i="1" dirty="0"/>
              <a:t>- </a:t>
            </a:r>
            <a:r>
              <a:rPr lang="en-US" sz="2200" dirty="0" err="1"/>
              <a:t>nije</a:t>
            </a:r>
            <a:r>
              <a:rPr lang="en-US" sz="2200" dirty="0"/>
              <a:t> PER</a:t>
            </a:r>
            <a:br>
              <a:rPr lang="sr-Latn-RS" sz="2200" i="1" dirty="0"/>
            </a:br>
            <a:r>
              <a:rPr lang="sr-Latn-RS" sz="2200" u="sng" dirty="0"/>
              <a:t>Interpretacija</a:t>
            </a:r>
            <a:r>
              <a:rPr lang="sr-Latn-RS" sz="2200" dirty="0"/>
              <a:t>- interpersonalni klaster- kao spremnost na otvaranje i istovremeno kao dokaz odgovora- odbrana p</a:t>
            </a:r>
            <a:r>
              <a:rPr lang="en-US" sz="2200" dirty="0"/>
              <a:t>r</a:t>
            </a:r>
            <a:r>
              <a:rPr lang="sr-Latn-RS" sz="2200" dirty="0"/>
              <a:t>ed drugima</a:t>
            </a:r>
            <a:r>
              <a:rPr lang="en-US" sz="2200" dirty="0"/>
              <a:t>,</a:t>
            </a:r>
            <a:r>
              <a:rPr lang="sr-Latn-RS" sz="2200" dirty="0"/>
              <a:t> autoritarnost/autoritativnost u funkciji očuvanja integriteta</a:t>
            </a:r>
          </a:p>
          <a:p>
            <a:r>
              <a:rPr lang="sr-Latn-RS" sz="2200" b="1" dirty="0"/>
              <a:t>CP kolor projekcija- </a:t>
            </a:r>
            <a:r>
              <a:rPr lang="sr-Latn-RS" sz="2200" u="sng" dirty="0"/>
              <a:t>identifikacija boje na ahromatskom delu- </a:t>
            </a:r>
            <a:r>
              <a:rPr lang="sr-Latn-RS" sz="2200" dirty="0"/>
              <a:t>retki odgovori- </a:t>
            </a:r>
            <a:r>
              <a:rPr lang="sr-Latn-RS" sz="2200" i="1" dirty="0"/>
              <a:t>Kakav </a:t>
            </a:r>
            <a:r>
              <a:rPr lang="sr-Latn-RS" sz="2200" i="1" u="sng" dirty="0"/>
              <a:t>divan </a:t>
            </a:r>
            <a:r>
              <a:rPr lang="sr-Latn-RS" sz="2200" i="1" dirty="0"/>
              <a:t>leptir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(</a:t>
            </a:r>
            <a:r>
              <a:rPr lang="sr-Latn-RS" sz="2200" dirty="0"/>
              <a:t>V</a:t>
            </a:r>
            <a:r>
              <a:rPr lang="en-US" sz="2200" dirty="0"/>
              <a:t> </a:t>
            </a:r>
            <a:r>
              <a:rPr lang="sr-Latn-RS" sz="2200" dirty="0"/>
              <a:t>karta</a:t>
            </a:r>
            <a:r>
              <a:rPr lang="en-US" sz="2200" dirty="0"/>
              <a:t>) - </a:t>
            </a:r>
            <a:r>
              <a:rPr lang="sr-Latn-RS" sz="2200" dirty="0"/>
              <a:t>kada identifikuje pogrešnu boju- proveriti lapsus ili DV; ili identifikuje senčenje Y, T, V</a:t>
            </a:r>
            <a:br>
              <a:rPr lang="sr-Latn-RS" sz="2200" dirty="0"/>
            </a:br>
            <a:r>
              <a:rPr lang="sr-Latn-RS" sz="2200" u="sng" dirty="0"/>
              <a:t>Interpretacija</a:t>
            </a:r>
            <a:r>
              <a:rPr lang="sr-Latn-RS" sz="2200" dirty="0"/>
              <a:t>- „veštačka“ prijatna emocija maskira disforičan afekat, bespomoćnost- defanzivna taktika, p</a:t>
            </a:r>
            <a:r>
              <a:rPr lang="en-US" sz="2200" dirty="0"/>
              <a:t>o</a:t>
            </a:r>
            <a:r>
              <a:rPr lang="sr-Latn-RS" sz="2200" dirty="0"/>
              <a:t>ricanje neprijatnih afekata- histeroidne karakteristike- suprotno od kolor-senka odgovora gde je prijatan afekat pokriven disforijom usled nemogućnosti da se osoba prepusti prijatnim osećanjima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26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75979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Specijalni skorovi</a:t>
            </a:r>
            <a:br>
              <a:rPr lang="sr-Latn-RS" sz="3200" dirty="0"/>
            </a:br>
            <a:r>
              <a:rPr lang="sr-Latn-RS" sz="3200" dirty="0"/>
              <a:t>Odgovori ljudske reprezentacije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354" y="1845734"/>
            <a:ext cx="10403326" cy="46465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dirty="0"/>
              <a:t>Gotovo svi protokoli sadrže humane reprezentacije: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sr-Latn-RS" b="1" dirty="0"/>
              <a:t>H, (H), Hd, (Hd), Hx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b="1" dirty="0"/>
              <a:t> </a:t>
            </a:r>
            <a:r>
              <a:rPr lang="sr-Latn-RS" dirty="0"/>
              <a:t>uključuju i </a:t>
            </a:r>
            <a:r>
              <a:rPr lang="sr-Latn-RS" b="1" dirty="0"/>
              <a:t>M viđen kod životinja ili neživih objekata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b="1" dirty="0"/>
              <a:t> </a:t>
            </a:r>
            <a:r>
              <a:rPr lang="sr-Latn-RS" b="1" dirty="0"/>
              <a:t>FM koji sadrže AG i COP</a:t>
            </a:r>
          </a:p>
          <a:p>
            <a:r>
              <a:rPr lang="sr-Latn-RS" b="1" dirty="0"/>
              <a:t>Tabel</a:t>
            </a:r>
            <a:r>
              <a:rPr lang="en-US" b="1" dirty="0"/>
              <a:t>a</a:t>
            </a:r>
            <a:r>
              <a:rPr lang="sr-Latn-RS" b="1" dirty="0"/>
              <a:t> 14. (16)</a:t>
            </a:r>
          </a:p>
          <a:p>
            <a:r>
              <a:rPr lang="sr-Latn-RS" b="1" dirty="0"/>
              <a:t>GHR</a:t>
            </a:r>
            <a:r>
              <a:rPr lang="sr-Latn-RS" dirty="0"/>
              <a:t>- realistična, kooperativna, benigna akcija- svi H sa FQ+, o ili u, nema Spec skor osim DV, nema AG i MOR; svi COP bez AG;  sve ostale  humne reprezentacije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RS" dirty="0"/>
              <a:t>P na II, IV, VII i IX karti; </a:t>
            </a:r>
          </a:p>
          <a:p>
            <a:r>
              <a:rPr lang="sr-Latn-RS" b="1" dirty="0"/>
              <a:t>PHR</a:t>
            </a:r>
            <a:r>
              <a:rPr lang="sr-Latn-RS" dirty="0"/>
              <a:t>- svi H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RS" dirty="0"/>
              <a:t> FQ- ili none; FQ+, o ili u, sa Spec skor ALOG, CONTAM i Level 2; FABCOM, MOR</a:t>
            </a:r>
            <a:r>
              <a:rPr lang="en-US" dirty="0"/>
              <a:t>; </a:t>
            </a:r>
            <a:r>
              <a:rPr lang="sr-Latn-RS" dirty="0"/>
              <a:t>An;</a:t>
            </a:r>
            <a:br>
              <a:rPr lang="sr-Latn-RS" dirty="0"/>
            </a:br>
            <a:r>
              <a:rPr lang="sr-Latn-RS" dirty="0"/>
              <a:t> sve ostale  humne reprezentacije</a:t>
            </a:r>
            <a:r>
              <a:rPr lang="en-US" dirty="0"/>
              <a:t> 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RS" dirty="0"/>
              <a:t>AG, INCOM, DR; Hd, ali ne i (Hd)</a:t>
            </a:r>
          </a:p>
          <a:p>
            <a:r>
              <a:rPr lang="sr-Latn-RS" dirty="0"/>
              <a:t>Uvedeni u kasnijim revizijama- principi dinamske reprezentacije- interpersonalni klaster, međuodnos, ne samostalno- maladaptivno socijalno ponašanje ili interpersonalne veštine, rana iskustva (objektni odnosi?)</a:t>
            </a:r>
          </a:p>
        </p:txBody>
      </p:sp>
    </p:spTree>
    <p:extLst>
      <p:ext uri="{BB962C8B-B14F-4D97-AF65-F5344CB8AC3E}">
        <p14:creationId xmlns:p14="http://schemas.microsoft.com/office/powerpoint/2010/main" val="1877020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Specijalni skorovi</a:t>
            </a:r>
            <a:br>
              <a:rPr lang="sr-Latn-RS" sz="3200" dirty="0"/>
            </a:br>
            <a:r>
              <a:rPr lang="sr-Latn-RS" sz="3200" dirty="0"/>
              <a:t>Kodiranje multiplih specijalnih  skorova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43491"/>
          </a:xfrm>
        </p:spPr>
        <p:txBody>
          <a:bodyPr>
            <a:normAutofit/>
          </a:bodyPr>
          <a:lstStyle/>
          <a:p>
            <a:r>
              <a:rPr lang="sr-Latn-RS" b="1" dirty="0"/>
              <a:t>8 Spec. skorova </a:t>
            </a:r>
            <a:r>
              <a:rPr lang="sr-Latn-RS" dirty="0"/>
              <a:t>mogu da idu zajedno- PSV, CONFAB, AB, AG,</a:t>
            </a:r>
            <a:r>
              <a:rPr lang="en-US" dirty="0"/>
              <a:t> </a:t>
            </a:r>
            <a:r>
              <a:rPr lang="sr-Latn-RS" dirty="0"/>
              <a:t>COP, MOR, PER, CP</a:t>
            </a:r>
          </a:p>
          <a:p>
            <a:r>
              <a:rPr lang="sr-Latn-RS" b="1" dirty="0"/>
              <a:t>6 kritičnih Spec.skorova </a:t>
            </a:r>
            <a:r>
              <a:rPr lang="sr-Latn-RS" dirty="0"/>
              <a:t>se međusobno isključuju- DV, DR, INCOM, FABCOM, ALOG, CONTAM</a:t>
            </a:r>
          </a:p>
          <a:p>
            <a:r>
              <a:rPr lang="sr-Latn-RS" dirty="0"/>
              <a:t>1. CONTAM- druge isključuje</a:t>
            </a:r>
          </a:p>
          <a:p>
            <a:r>
              <a:rPr lang="sr-Latn-RS" dirty="0"/>
              <a:t>2.</a:t>
            </a:r>
            <a:r>
              <a:rPr lang="en-US" dirty="0"/>
              <a:t> </a:t>
            </a:r>
            <a:r>
              <a:rPr lang="sr-Latn-RS" dirty="0"/>
              <a:t>DR isključuje DV</a:t>
            </a:r>
          </a:p>
          <a:p>
            <a:r>
              <a:rPr lang="sr-Latn-RS" dirty="0"/>
              <a:t>3. za isti aspekt odgovora 2 spec.skora- s</a:t>
            </a:r>
            <a:r>
              <a:rPr lang="en-US" dirty="0"/>
              <a:t>a</a:t>
            </a:r>
            <a:r>
              <a:rPr lang="sr-Latn-RS" dirty="0"/>
              <a:t>mo 1; za 2 aspekta odgovora, mogu 2 Spec.skora- </a:t>
            </a:r>
            <a:br>
              <a:rPr lang="en-US" dirty="0"/>
            </a:br>
            <a:r>
              <a:rPr lang="sr-Latn-RS" i="1" dirty="0"/>
              <a:t>dva</a:t>
            </a:r>
            <a:r>
              <a:rPr lang="sr-Latn-RS" dirty="0"/>
              <a:t> </a:t>
            </a:r>
            <a:r>
              <a:rPr lang="sr-Latn-RS" i="1" dirty="0"/>
              <a:t>medveda igraju šah rukama- </a:t>
            </a:r>
            <a:r>
              <a:rPr lang="sr-Latn-RS" dirty="0"/>
              <a:t>INCOM i FAB</a:t>
            </a:r>
            <a:r>
              <a:rPr lang="en-US" dirty="0"/>
              <a:t>COM</a:t>
            </a:r>
            <a:r>
              <a:rPr lang="sr-Latn-RS" dirty="0"/>
              <a:t>2- samo FAB</a:t>
            </a:r>
            <a:r>
              <a:rPr lang="en-US" dirty="0"/>
              <a:t>COM</a:t>
            </a:r>
            <a:r>
              <a:rPr lang="sr-Latn-RS" dirty="0"/>
              <a:t>2</a:t>
            </a:r>
            <a:br>
              <a:rPr lang="sr-Latn-RS" dirty="0"/>
            </a:br>
            <a:r>
              <a:rPr lang="sr-Latn-RS" i="1" dirty="0"/>
              <a:t>dva roze medveda penju se na sladoled- </a:t>
            </a:r>
            <a:r>
              <a:rPr lang="sr-Latn-RS" dirty="0"/>
              <a:t>I</a:t>
            </a:r>
            <a:r>
              <a:rPr lang="en-US" dirty="0"/>
              <a:t>N</a:t>
            </a:r>
            <a:r>
              <a:rPr lang="sr-Latn-RS" dirty="0"/>
              <a:t>COM i FAB</a:t>
            </a:r>
            <a:r>
              <a:rPr lang="en-US" dirty="0"/>
              <a:t>COM</a:t>
            </a:r>
            <a:r>
              <a:rPr lang="sr-Latn-RS" dirty="0"/>
              <a:t>2- oba se kodiraju</a:t>
            </a:r>
          </a:p>
          <a:p>
            <a:r>
              <a:rPr lang="sr-Latn-RS" b="1" dirty="0"/>
              <a:t>Interpretacija-</a:t>
            </a:r>
            <a:r>
              <a:rPr lang="sr-Latn-RS" dirty="0"/>
              <a:t> Samopercepcija- MOR; interpersonalna percepcija- AG, COP, GHR, PHR, PER; afektivitet-CP; ideacija-AB; procesiranje- PSV</a:t>
            </a:r>
          </a:p>
          <a:p>
            <a:r>
              <a:rPr lang="sr-Latn-RS" dirty="0"/>
              <a:t>Veliki značaj za procenu psihotičnosti  6 kritičnih Spec.skorova– frekvencija i suma u PTI (SCI, EII)</a:t>
            </a:r>
          </a:p>
          <a:p>
            <a:r>
              <a:rPr lang="sr-Latn-RS" dirty="0"/>
              <a:t>Tabela težine odgovora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75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arta 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30926" y="345761"/>
            <a:ext cx="3517185" cy="2072648"/>
          </a:xfrm>
          <a:prstGeom prst="rect">
            <a:avLst/>
          </a:prstGeom>
        </p:spPr>
      </p:pic>
      <p:pic>
        <p:nvPicPr>
          <p:cNvPr id="5" name="Content Placeholder 6" descr="kart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7364" y="262760"/>
            <a:ext cx="3391855" cy="2082076"/>
          </a:xfrm>
          <a:prstGeom prst="rect">
            <a:avLst/>
          </a:prstGeom>
        </p:spPr>
      </p:pic>
      <p:pic>
        <p:nvPicPr>
          <p:cNvPr id="6" name="Picture 5" descr="karta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08276" y="262759"/>
            <a:ext cx="3279228" cy="2144015"/>
          </a:xfrm>
          <a:prstGeom prst="rect">
            <a:avLst/>
          </a:prstGeom>
        </p:spPr>
      </p:pic>
      <p:pic>
        <p:nvPicPr>
          <p:cNvPr id="7" name="Picture 6" descr="karta 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3133" y="2501462"/>
            <a:ext cx="2798031" cy="2027469"/>
          </a:xfrm>
          <a:prstGeom prst="rect">
            <a:avLst/>
          </a:prstGeom>
        </p:spPr>
      </p:pic>
      <p:pic>
        <p:nvPicPr>
          <p:cNvPr id="8" name="Picture 7" descr="karta 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29831" y="2501461"/>
            <a:ext cx="2640037" cy="2027469"/>
          </a:xfrm>
          <a:prstGeom prst="rect">
            <a:avLst/>
          </a:prstGeom>
        </p:spPr>
      </p:pic>
      <p:pic>
        <p:nvPicPr>
          <p:cNvPr id="9" name="Picture 8" descr="karta 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27598" y="2526679"/>
            <a:ext cx="2732692" cy="2002252"/>
          </a:xfrm>
          <a:prstGeom prst="rect">
            <a:avLst/>
          </a:prstGeom>
        </p:spPr>
      </p:pic>
      <p:pic>
        <p:nvPicPr>
          <p:cNvPr id="10" name="Picture 9" descr="karta 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860290" y="2526679"/>
            <a:ext cx="3074052" cy="2007157"/>
          </a:xfrm>
          <a:prstGeom prst="rect">
            <a:avLst/>
          </a:prstGeom>
        </p:spPr>
      </p:pic>
      <p:pic>
        <p:nvPicPr>
          <p:cNvPr id="11" name="Picture 10" descr="karta 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06559" y="4603531"/>
            <a:ext cx="2998185" cy="2165512"/>
          </a:xfrm>
          <a:prstGeom prst="rect">
            <a:avLst/>
          </a:prstGeom>
        </p:spPr>
      </p:pic>
      <p:pic>
        <p:nvPicPr>
          <p:cNvPr id="12" name="Picture 11" descr="karta 1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129603" y="4603531"/>
            <a:ext cx="3636694" cy="2165512"/>
          </a:xfrm>
          <a:prstGeom prst="rect">
            <a:avLst/>
          </a:prstGeom>
        </p:spPr>
      </p:pic>
      <p:pic>
        <p:nvPicPr>
          <p:cNvPr id="13" name="Picture 12" descr="karta 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549850" y="4592032"/>
            <a:ext cx="3248828" cy="226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9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200"/>
              <a:t> </a:t>
            </a:r>
            <a:r>
              <a:rPr lang="sr-Latn-RS" sz="3200" dirty="0"/>
              <a:t>P</a:t>
            </a:r>
            <a:r>
              <a:rPr lang="x-none" sz="3200"/>
              <a:t>rocedur</a:t>
            </a:r>
            <a:r>
              <a:rPr lang="sr-Latn-RS" sz="3200" dirty="0"/>
              <a:t>e</a:t>
            </a:r>
            <a:r>
              <a:rPr lang="x-none" sz="3200"/>
              <a:t> primene </a:t>
            </a:r>
            <a:r>
              <a:rPr lang="sr-Latn-CS" sz="3200" dirty="0"/>
              <a:t>obuhvatnog sistema </a:t>
            </a:r>
            <a:br>
              <a:rPr lang="sr-Latn-CS" sz="3200" dirty="0"/>
            </a:br>
            <a:r>
              <a:rPr lang="sr-Latn-CS" sz="3200" dirty="0"/>
              <a:t>Džona Eksnera</a:t>
            </a:r>
            <a:br>
              <a:rPr lang="sr-Latn-C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28801"/>
            <a:ext cx="10058400" cy="445911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/>
              <a:t>Z</a:t>
            </a:r>
            <a:r>
              <a:rPr lang="x-none" sz="1800" dirty="0"/>
              <a:t>adavanje testa je individualno: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aza zadavanja – prikupljanje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aza provere odgovora – provera sadržaja, lokacije i determinanti odgovora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S</a:t>
            </a:r>
            <a:r>
              <a:rPr lang="x-none" sz="1800" dirty="0"/>
              <a:t>korovanje odgovora: prevođenje odgovora u </a:t>
            </a:r>
            <a:r>
              <a:rPr lang="en-US" sz="1800" dirty="0" err="1"/>
              <a:t>kodove</a:t>
            </a:r>
            <a:r>
              <a:rPr lang="en-US" sz="1800" dirty="0"/>
              <a:t>/</a:t>
            </a:r>
            <a:r>
              <a:rPr lang="x-none" sz="1800" dirty="0"/>
              <a:t>s</a:t>
            </a:r>
            <a:r>
              <a:rPr lang="en-US" sz="1800" dirty="0"/>
              <a:t>i</a:t>
            </a:r>
            <a:r>
              <a:rPr lang="x-none" sz="1800" dirty="0"/>
              <a:t>mbole 4-7 kategorija :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L</a:t>
            </a:r>
            <a:r>
              <a:rPr lang="x-none" sz="1400" dirty="0"/>
              <a:t>okacija i razvojni kvalitet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D</a:t>
            </a:r>
            <a:r>
              <a:rPr lang="x-none" sz="1400" dirty="0"/>
              <a:t>eterminante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K</a:t>
            </a:r>
            <a:r>
              <a:rPr lang="x-none" sz="1400" dirty="0"/>
              <a:t>valitet forme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S</a:t>
            </a:r>
            <a:r>
              <a:rPr lang="x-none" sz="1400" b="1" dirty="0"/>
              <a:t>adržaj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U</a:t>
            </a:r>
            <a:r>
              <a:rPr lang="x-none" sz="1400" b="1" dirty="0"/>
              <a:t>običajenost odgovora za kartu (popular</a:t>
            </a:r>
            <a:r>
              <a:rPr lang="en-US" sz="1400" b="1" dirty="0" err="1"/>
              <a:t>ni</a:t>
            </a:r>
            <a:r>
              <a:rPr lang="en-US" sz="1400" b="1" dirty="0"/>
              <a:t> </a:t>
            </a:r>
            <a:r>
              <a:rPr lang="en-US" sz="1400" b="1" dirty="0" err="1"/>
              <a:t>odgovori</a:t>
            </a:r>
            <a:r>
              <a:rPr lang="x-none" sz="1400" b="1" dirty="0"/>
              <a:t>)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 err="1"/>
              <a:t>Organi</a:t>
            </a:r>
            <a:r>
              <a:rPr lang="sr-Latn-CS" sz="1400" b="1" dirty="0"/>
              <a:t>zaciona aktivnost (Z skor)</a:t>
            </a:r>
            <a:endParaRPr lang="x-none" sz="1400" b="1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S</a:t>
            </a:r>
            <a:r>
              <a:rPr lang="x-none" sz="1400" b="1" dirty="0"/>
              <a:t>pecijalni skorovi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F</a:t>
            </a:r>
            <a:r>
              <a:rPr lang="x-none" sz="1800" dirty="0"/>
              <a:t>ormiranje strukturalnog sažetka: sažimanje podataka i formiranje izvedenih varijabli.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I</a:t>
            </a:r>
            <a:r>
              <a:rPr lang="x-none" sz="1800" dirty="0"/>
              <a:t>nterpretacija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dentifikovanje strategije</a:t>
            </a:r>
            <a:r>
              <a:rPr lang="sr-Latn-RS" sz="1400" dirty="0"/>
              <a:t>/redosleda interpretacije domena ličnosti</a:t>
            </a:r>
            <a:r>
              <a:rPr lang="x-none" sz="1400" dirty="0"/>
              <a:t> na osnovu ključnih ili tercijalnih varijabli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nterpretacija </a:t>
            </a:r>
            <a:r>
              <a:rPr lang="sr-Latn-RS" sz="1400" dirty="0"/>
              <a:t>domena ličnosti/klastera </a:t>
            </a:r>
            <a:r>
              <a:rPr lang="x-none" sz="1400" dirty="0"/>
              <a:t> podataka </a:t>
            </a:r>
            <a:r>
              <a:rPr lang="sr-Latn-RS" sz="1400" dirty="0"/>
              <a:t>po u napred određenim koracima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1607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Sadr</a:t>
            </a:r>
            <a:r>
              <a:rPr lang="sr-Latn-RS" sz="3600" dirty="0"/>
              <a:t>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070" y="1845733"/>
            <a:ext cx="11042373" cy="4425857"/>
          </a:xfrm>
        </p:spPr>
        <p:txBody>
          <a:bodyPr>
            <a:normAutofit lnSpcReduction="10000"/>
          </a:bodyPr>
          <a:lstStyle/>
          <a:p>
            <a:r>
              <a:rPr lang="sr-Latn-RS" b="1" dirty="0"/>
              <a:t>H-</a:t>
            </a:r>
            <a:r>
              <a:rPr lang="en-US" b="1" dirty="0"/>
              <a:t> </a:t>
            </a:r>
            <a:r>
              <a:rPr lang="sr-Latn-RS" b="1" dirty="0"/>
              <a:t>cela ljudska figura</a:t>
            </a:r>
            <a:r>
              <a:rPr lang="sr-Latn-RS" dirty="0"/>
              <a:t>; dodati Ay (antropologija) za istorijske ličnosti, </a:t>
            </a:r>
            <a:r>
              <a:rPr lang="sr-Latn-RS" u="sng" dirty="0"/>
              <a:t>Hrist</a:t>
            </a:r>
            <a:r>
              <a:rPr lang="sr-Latn-RS" dirty="0"/>
              <a:t> </a:t>
            </a:r>
          </a:p>
          <a:p>
            <a:r>
              <a:rPr lang="sr-Latn-RS" b="1" dirty="0"/>
              <a:t>(H)- mitološka bića- </a:t>
            </a:r>
            <a:r>
              <a:rPr lang="sr-Latn-RS" dirty="0"/>
              <a:t>vile, divovi, veštice, čudovišta, </a:t>
            </a:r>
            <a:r>
              <a:rPr lang="sr-Latn-RS" u="sng" dirty="0"/>
              <a:t>Bog</a:t>
            </a:r>
          </a:p>
          <a:p>
            <a:r>
              <a:rPr lang="sr-Latn-RS" b="1" dirty="0"/>
              <a:t>Hd- delovi ljudske figure- </a:t>
            </a:r>
            <a:r>
              <a:rPr lang="sr-Latn-RS" dirty="0"/>
              <a:t>ruka, noga, zubi, telo bez glave, </a:t>
            </a:r>
            <a:r>
              <a:rPr lang="sr-Latn-RS" u="sng" dirty="0"/>
              <a:t>fetus</a:t>
            </a:r>
            <a:r>
              <a:rPr lang="sr-Latn-RS" dirty="0"/>
              <a:t> (u uterusu +An)</a:t>
            </a:r>
          </a:p>
          <a:p>
            <a:r>
              <a:rPr lang="sr-Latn-RS" dirty="0"/>
              <a:t>(</a:t>
            </a:r>
            <a:r>
              <a:rPr lang="sr-Latn-RS" b="1" dirty="0"/>
              <a:t>Hd)- nepotpuna mitološka ili fiktivna bića- </a:t>
            </a:r>
            <a:r>
              <a:rPr lang="sr-Latn-RS" dirty="0"/>
              <a:t>glava đavola, </a:t>
            </a:r>
            <a:r>
              <a:rPr lang="sr-Latn-RS" u="sng" dirty="0"/>
              <a:t>maske</a:t>
            </a:r>
            <a:r>
              <a:rPr lang="sr-Latn-RS" dirty="0"/>
              <a:t>, tikva za Noć veštica</a:t>
            </a:r>
          </a:p>
          <a:p>
            <a:r>
              <a:rPr lang="sr-Latn-RS" b="1" dirty="0"/>
              <a:t>Hx-</a:t>
            </a:r>
            <a:r>
              <a:rPr lang="en-US" b="1" dirty="0"/>
              <a:t> </a:t>
            </a:r>
            <a:r>
              <a:rPr lang="sr-Latn-RS" b="1" dirty="0"/>
              <a:t>ljudsko iskustvo- </a:t>
            </a:r>
            <a:r>
              <a:rPr lang="sr-Latn-RS" dirty="0"/>
              <a:t>ljubav, mržnja, miris, zvuk, glavobolja </a:t>
            </a:r>
            <a:r>
              <a:rPr lang="sr-Latn-RS" u="sng" dirty="0"/>
              <a:t>uz AB</a:t>
            </a:r>
            <a:r>
              <a:rPr lang="sr-Latn-RS" dirty="0"/>
              <a:t> ili </a:t>
            </a:r>
            <a:r>
              <a:rPr lang="sr-Latn-RS" u="sng" dirty="0"/>
              <a:t>uz M</a:t>
            </a:r>
            <a:r>
              <a:rPr lang="sr-Latn-RS" dirty="0"/>
              <a:t> -dvoje ljudi koji se vole, </a:t>
            </a:r>
          </a:p>
          <a:p>
            <a:r>
              <a:rPr lang="sr-Latn-RS" b="1" dirty="0"/>
              <a:t>A- cela životinja- </a:t>
            </a:r>
            <a:r>
              <a:rPr lang="sr-Latn-RS" dirty="0"/>
              <a:t>ali i </a:t>
            </a:r>
            <a:r>
              <a:rPr lang="sr-Latn-RS" u="sng" dirty="0"/>
              <a:t>morski sunđer, bakterije</a:t>
            </a:r>
          </a:p>
          <a:p>
            <a:r>
              <a:rPr lang="sr-Latn-RS" b="1" dirty="0"/>
              <a:t>(A)- fiktivna, mitološka životinja- </a:t>
            </a:r>
            <a:r>
              <a:rPr lang="sr-Latn-RS" dirty="0"/>
              <a:t>jednorog, zmaj, Grifon,</a:t>
            </a:r>
            <a:r>
              <a:rPr lang="en-US" dirty="0"/>
              <a:t> </a:t>
            </a:r>
            <a:r>
              <a:rPr lang="sr-Latn-RS" u="sng" dirty="0"/>
              <a:t>čudovišta životinje -Kentaur</a:t>
            </a:r>
            <a:r>
              <a:rPr lang="sr-Latn-RS" dirty="0"/>
              <a:t>, Džonatan galeb,</a:t>
            </a:r>
          </a:p>
          <a:p>
            <a:r>
              <a:rPr lang="sr-Latn-RS" b="1" dirty="0"/>
              <a:t>Ad- delovi životinje- </a:t>
            </a:r>
            <a:r>
              <a:rPr lang="sr-Latn-RS" dirty="0"/>
              <a:t>glava psa, kopito, </a:t>
            </a:r>
            <a:r>
              <a:rPr lang="sr-Latn-RS" u="sng" dirty="0"/>
              <a:t>koža</a:t>
            </a:r>
            <a:r>
              <a:rPr lang="en-US" u="sng" dirty="0"/>
              <a:t> </a:t>
            </a:r>
            <a:endParaRPr lang="sr-Latn-RS" u="sng" dirty="0"/>
          </a:p>
          <a:p>
            <a:r>
              <a:rPr lang="sr-Latn-RS" b="1" dirty="0"/>
              <a:t>(Ad)- delovi mitološke životinje- </a:t>
            </a:r>
            <a:r>
              <a:rPr lang="sr-Latn-RS" dirty="0"/>
              <a:t>noga Vini Pua, krilo Pegaza</a:t>
            </a:r>
          </a:p>
          <a:p>
            <a:r>
              <a:rPr lang="sr-Latn-RS" b="1" dirty="0"/>
              <a:t>An- anatomija</a:t>
            </a:r>
            <a:r>
              <a:rPr lang="sr-Latn-RS" dirty="0"/>
              <a:t>- skelet, unitrašnji organi , ako je </a:t>
            </a:r>
            <a:r>
              <a:rPr lang="sr-Latn-RS" u="sng" dirty="0"/>
              <a:t>crtež dodati Art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762757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Sadr</a:t>
            </a:r>
            <a:r>
              <a:rPr lang="sr-Latn-RS" sz="3600" dirty="0"/>
              <a:t>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84883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/>
              <a:t>Art- umetnost- </a:t>
            </a:r>
            <a:r>
              <a:rPr lang="sr-Latn-RS" dirty="0"/>
              <a:t>slike, crteži, umetnički predmeti, grb, nakit, pečat, medalja, nota,  puzzle, dečiji zmaj, indijansko pero, </a:t>
            </a:r>
            <a:r>
              <a:rPr lang="sr-Latn-RS" u="sng" dirty="0"/>
              <a:t>dodatak sadržaja crteža- H, A,</a:t>
            </a:r>
            <a:r>
              <a:rPr lang="en-US" u="sng" dirty="0"/>
              <a:t> An,</a:t>
            </a:r>
            <a:r>
              <a:rPr lang="sr-Latn-RS" u="sng" dirty="0"/>
              <a:t> boja-Cn</a:t>
            </a:r>
          </a:p>
          <a:p>
            <a:r>
              <a:rPr lang="sr-Latn-RS" b="1" dirty="0"/>
              <a:t>Ay-</a:t>
            </a:r>
            <a:r>
              <a:rPr lang="en-US" b="1" dirty="0"/>
              <a:t> </a:t>
            </a:r>
            <a:r>
              <a:rPr lang="sr-Latn-RS" b="1" dirty="0"/>
              <a:t>antropologija</a:t>
            </a:r>
            <a:r>
              <a:rPr lang="sr-Latn-RS" dirty="0"/>
              <a:t>-kulturna, istorijska konotacija sadržaja- Magna karta, praistorijska sekira, </a:t>
            </a:r>
          </a:p>
          <a:p>
            <a:r>
              <a:rPr lang="sr-Latn-RS" b="1" dirty="0"/>
              <a:t>Bl- krv- </a:t>
            </a:r>
            <a:r>
              <a:rPr lang="sr-Latn-RS" dirty="0"/>
              <a:t>bilo ljudska ili životinjska, rana, </a:t>
            </a:r>
            <a:r>
              <a:rPr lang="sr-Latn-RS" u="sng" dirty="0"/>
              <a:t>krasta,</a:t>
            </a:r>
          </a:p>
          <a:p>
            <a:r>
              <a:rPr lang="sr-Latn-RS" b="1" dirty="0"/>
              <a:t>Bt-</a:t>
            </a:r>
            <a:r>
              <a:rPr lang="en-US" b="1" dirty="0"/>
              <a:t> </a:t>
            </a:r>
            <a:r>
              <a:rPr lang="sr-Latn-RS" b="1" dirty="0"/>
              <a:t>botanika</a:t>
            </a:r>
            <a:r>
              <a:rPr lang="sr-Latn-RS" dirty="0"/>
              <a:t>- grmlje, cveće, trava, alge, </a:t>
            </a:r>
            <a:r>
              <a:rPr lang="sr-Latn-RS" u="sng" dirty="0"/>
              <a:t>i delovi- </a:t>
            </a:r>
            <a:r>
              <a:rPr lang="sr-Latn-RS" dirty="0"/>
              <a:t>stablo, lišće, koren, latice</a:t>
            </a:r>
          </a:p>
          <a:p>
            <a:r>
              <a:rPr lang="en-US" b="1" dirty="0"/>
              <a:t>C</a:t>
            </a:r>
            <a:r>
              <a:rPr lang="sr-Latn-RS" b="1" dirty="0"/>
              <a:t>g- odeća- </a:t>
            </a:r>
            <a:r>
              <a:rPr lang="sr-Latn-RS" dirty="0"/>
              <a:t>obuća, kaiš, šešir, </a:t>
            </a:r>
            <a:r>
              <a:rPr lang="sr-Latn-RS" u="sng" dirty="0"/>
              <a:t>komad tkanine</a:t>
            </a:r>
          </a:p>
          <a:p>
            <a:r>
              <a:rPr lang="sr-Latn-RS" b="1" dirty="0"/>
              <a:t>Cl-</a:t>
            </a:r>
            <a:r>
              <a:rPr lang="en-US" b="1" dirty="0"/>
              <a:t> </a:t>
            </a:r>
            <a:r>
              <a:rPr lang="sr-Latn-RS" b="1" dirty="0"/>
              <a:t>oblaci-</a:t>
            </a:r>
            <a:r>
              <a:rPr lang="sr-Latn-RS" u="sng" dirty="0"/>
              <a:t> i magla, </a:t>
            </a:r>
            <a:r>
              <a:rPr lang="sr-Latn-RS" dirty="0"/>
              <a:t>sumaglica</a:t>
            </a:r>
          </a:p>
          <a:p>
            <a:r>
              <a:rPr lang="sr-Latn-RS" b="1" dirty="0"/>
              <a:t>Ex- eksplozija- </a:t>
            </a:r>
            <a:r>
              <a:rPr lang="sr-Latn-RS" dirty="0"/>
              <a:t>i </a:t>
            </a:r>
            <a:r>
              <a:rPr lang="sr-Latn-RS" u="sng" dirty="0"/>
              <a:t>vatromet</a:t>
            </a:r>
          </a:p>
          <a:p>
            <a:r>
              <a:rPr lang="sr-Latn-RS" b="1" dirty="0"/>
              <a:t>Fi- vatra- </a:t>
            </a:r>
            <a:r>
              <a:rPr lang="sr-Latn-RS" dirty="0"/>
              <a:t>požar, </a:t>
            </a:r>
            <a:r>
              <a:rPr lang="sr-Latn-RS" u="sng" dirty="0"/>
              <a:t>dim, lava</a:t>
            </a:r>
          </a:p>
          <a:p>
            <a:r>
              <a:rPr lang="sr-Latn-RS" b="1" dirty="0"/>
              <a:t>Fd- hrana</a:t>
            </a:r>
            <a:r>
              <a:rPr lang="sr-Latn-RS" dirty="0"/>
              <a:t>-sladoled, slatkiši, šnicla-meso za jelo (nije An); </a:t>
            </a:r>
            <a:r>
              <a:rPr lang="sr-Latn-RS" u="sng" dirty="0"/>
              <a:t>hrana za ljude i životinje- </a:t>
            </a:r>
            <a:r>
              <a:rPr lang="sr-Latn-RS" dirty="0"/>
              <a:t>voće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plod</a:t>
            </a:r>
            <a:r>
              <a:rPr lang="sr-Latn-RS" dirty="0"/>
              <a:t>, crv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hrani</a:t>
            </a:r>
            <a:r>
              <a:rPr lang="en-US" dirty="0"/>
              <a:t> </a:t>
            </a:r>
            <a:r>
              <a:rPr lang="en-US" dirty="0" err="1"/>
              <a:t>ptica</a:t>
            </a:r>
            <a:r>
              <a:rPr lang="en-US" dirty="0"/>
              <a:t>)</a:t>
            </a:r>
            <a:r>
              <a:rPr lang="sr-Latn-RS" dirty="0"/>
              <a:t>,</a:t>
            </a:r>
          </a:p>
          <a:p>
            <a:r>
              <a:rPr lang="sr-Latn-RS" b="1" dirty="0"/>
              <a:t>Ge- geografija </a:t>
            </a:r>
            <a:r>
              <a:rPr lang="sr-Latn-RS" dirty="0"/>
              <a:t>-mape specifikovane ili nespecifikovane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20369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/>
              <a:t>Sadržaj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505715" cy="4023360"/>
          </a:xfrm>
        </p:spPr>
        <p:txBody>
          <a:bodyPr>
            <a:normAutofit/>
          </a:bodyPr>
          <a:lstStyle/>
          <a:p>
            <a:r>
              <a:rPr lang="sr-Latn-RS" b="1" dirty="0"/>
              <a:t>Hh- domaćinstvo- </a:t>
            </a:r>
            <a:r>
              <a:rPr lang="sr-Latn-RS" dirty="0"/>
              <a:t>nameštaj kuhinjski pribor, igračke, tepih (prostirka od kože- Ad,</a:t>
            </a:r>
            <a:r>
              <a:rPr lang="en-US" dirty="0"/>
              <a:t> </a:t>
            </a:r>
            <a:r>
              <a:rPr lang="sr-Latn-RS" dirty="0"/>
              <a:t>Hh), dodati Art za umetničke predmete</a:t>
            </a:r>
          </a:p>
          <a:p>
            <a:r>
              <a:rPr lang="sr-Latn-RS" b="1" dirty="0"/>
              <a:t>Id- idiografski sadržaji- </a:t>
            </a:r>
            <a:r>
              <a:rPr lang="sr-Latn-RS" dirty="0"/>
              <a:t>ne pripadaju drugim kategorijama- teret, lopta, stub, bara ulja, kristalna kugla, čarobna lampa (nije Hh), bumerang </a:t>
            </a:r>
          </a:p>
          <a:p>
            <a:r>
              <a:rPr lang="sr-Latn-RS" b="1" dirty="0"/>
              <a:t>Ls- pejsaž</a:t>
            </a:r>
            <a:r>
              <a:rPr lang="sr-Latn-RS" dirty="0"/>
              <a:t>-planine, brda, ostrva, morsko dno, ravnica, kamenje,</a:t>
            </a:r>
            <a:r>
              <a:rPr lang="en-US" dirty="0"/>
              <a:t> </a:t>
            </a:r>
            <a:r>
              <a:rPr lang="sr-Latn-RS" dirty="0"/>
              <a:t>stene, ali i </a:t>
            </a:r>
            <a:r>
              <a:rPr lang="sr-Latn-RS" u="sng" dirty="0"/>
              <a:t>ugalj, blato, hrpa zemlje, </a:t>
            </a:r>
          </a:p>
          <a:p>
            <a:r>
              <a:rPr lang="sr-Latn-RS" b="1" dirty="0"/>
              <a:t>Na-priroda</a:t>
            </a:r>
            <a:r>
              <a:rPr lang="sr-Latn-RS" dirty="0"/>
              <a:t>- Sunce, nebo, planete, oluja, noć, kiša, led, pahulje, </a:t>
            </a:r>
            <a:r>
              <a:rPr lang="en-US" dirty="0" err="1"/>
              <a:t>sneg</a:t>
            </a:r>
            <a:r>
              <a:rPr lang="en-US" dirty="0"/>
              <a:t>, </a:t>
            </a:r>
            <a:r>
              <a:rPr lang="sr-Latn-RS" dirty="0"/>
              <a:t>voda, </a:t>
            </a:r>
            <a:r>
              <a:rPr lang="sr-Latn-RS" dirty="0">
                <a:solidFill>
                  <a:schemeClr val="tx1"/>
                </a:solidFill>
              </a:rPr>
              <a:t>more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reka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sr-Latn-RS" dirty="0">
                <a:solidFill>
                  <a:schemeClr val="tx1"/>
                </a:solidFill>
              </a:rPr>
              <a:t> </a:t>
            </a:r>
            <a:r>
              <a:rPr lang="sr-Latn-RS" dirty="0"/>
              <a:t>skulptura od snega (Na, Art)</a:t>
            </a:r>
          </a:p>
          <a:p>
            <a:r>
              <a:rPr lang="sr-Latn-RS" b="1" dirty="0"/>
              <a:t>Sc-nauka</a:t>
            </a:r>
            <a:r>
              <a:rPr lang="sr-Latn-RS" dirty="0"/>
              <a:t>- naučni produkti- vozila, građevine, aparati, oružje, udica, proteza,..</a:t>
            </a:r>
          </a:p>
          <a:p>
            <a:r>
              <a:rPr lang="sr-Latn-RS" b="1" dirty="0"/>
              <a:t>Sx- seks- </a:t>
            </a:r>
            <a:r>
              <a:rPr lang="sr-Latn-RS" dirty="0"/>
              <a:t>aktivnosti ili</a:t>
            </a:r>
            <a:r>
              <a:rPr lang="en-US" dirty="0"/>
              <a:t> </a:t>
            </a:r>
            <a:r>
              <a:rPr lang="en-US" dirty="0" err="1"/>
              <a:t>polni</a:t>
            </a:r>
            <a:r>
              <a:rPr lang="sr-Latn-RS" dirty="0"/>
              <a:t> organi- penis</a:t>
            </a:r>
            <a:r>
              <a:rPr lang="en-US" dirty="0"/>
              <a:t>,</a:t>
            </a:r>
            <a:r>
              <a:rPr lang="sr-Latn-RS" dirty="0"/>
              <a:t> koitus, menstruacija, abortus, spermatozoidi</a:t>
            </a:r>
            <a:r>
              <a:rPr lang="en-US" dirty="0"/>
              <a:t>, </a:t>
            </a:r>
            <a:r>
              <a:rPr lang="sr-Latn-RS" dirty="0"/>
              <a:t>(uz Hd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An</a:t>
            </a:r>
            <a:r>
              <a:rPr lang="sr-Latn-RS" dirty="0"/>
              <a:t>), </a:t>
            </a:r>
          </a:p>
          <a:p>
            <a:r>
              <a:rPr lang="sr-Latn-RS" b="1" dirty="0"/>
              <a:t>Xy- rendgenski snimci</a:t>
            </a:r>
            <a:r>
              <a:rPr lang="en-US" b="1" dirty="0"/>
              <a:t>,</a:t>
            </a:r>
            <a:r>
              <a:rPr lang="sr-Latn-RS" dirty="0"/>
              <a:t> X zraci- snimci kostiju, organa, </a:t>
            </a:r>
            <a:r>
              <a:rPr lang="sr-Latn-RS" u="sng" dirty="0"/>
              <a:t>ne kodira se i An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06101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/>
              <a:t>Sadržaj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280" y="2057400"/>
            <a:ext cx="11262360" cy="4221480"/>
          </a:xfrm>
        </p:spPr>
        <p:txBody>
          <a:bodyPr/>
          <a:lstStyle/>
          <a:p>
            <a:r>
              <a:rPr lang="sr-Latn-RS" b="1" dirty="0"/>
              <a:t>Multipli sadržaji- </a:t>
            </a:r>
            <a:r>
              <a:rPr lang="sr-Latn-RS" dirty="0"/>
              <a:t>registrovati sve sadržaje koji se javljaju u jednom odgovoru, </a:t>
            </a:r>
          </a:p>
          <a:p>
            <a:r>
              <a:rPr lang="sr-Latn-RS" b="1" dirty="0"/>
              <a:t>Izuzetak- Na, Bt, Ls- </a:t>
            </a:r>
            <a:r>
              <a:rPr lang="sr-Latn-RS" dirty="0"/>
              <a:t>svi uključeni u </a:t>
            </a:r>
            <a:r>
              <a:rPr lang="sr-Latn-RS" u="sng" dirty="0"/>
              <a:t>Indexs izolacije</a:t>
            </a:r>
            <a:r>
              <a:rPr lang="sr-Latn-RS" dirty="0"/>
              <a:t>, pa ne treba duplirati skor zbog jednog odgovora</a:t>
            </a:r>
          </a:p>
          <a:p>
            <a:r>
              <a:rPr lang="sr-Latn-RS" b="1" dirty="0"/>
              <a:t>Na ima priritet nad Bt i Ls</a:t>
            </a:r>
            <a:r>
              <a:rPr lang="sr-Latn-RS" dirty="0"/>
              <a:t>- samo Na- </a:t>
            </a:r>
            <a:r>
              <a:rPr lang="sr-Latn-RS" i="1" dirty="0"/>
              <a:t>životinja hoda po </a:t>
            </a:r>
            <a:r>
              <a:rPr lang="sr-Latn-RS" i="1" u="sng" dirty="0"/>
              <a:t>kamenju (Ls)</a:t>
            </a:r>
            <a:r>
              <a:rPr lang="sr-Latn-RS" i="1" dirty="0"/>
              <a:t> u </a:t>
            </a:r>
            <a:r>
              <a:rPr lang="sr-Latn-RS" i="1" u="sng" dirty="0"/>
              <a:t>vodi (Na)</a:t>
            </a:r>
            <a:r>
              <a:rPr lang="sr-Latn-RS" i="1" dirty="0"/>
              <a:t>, ide u </a:t>
            </a:r>
            <a:r>
              <a:rPr lang="sr-Latn-RS" i="1" u="sng" dirty="0"/>
              <a:t>žbunje (Bt</a:t>
            </a:r>
            <a:r>
              <a:rPr lang="sr-Latn-RS" dirty="0"/>
              <a:t>)-</a:t>
            </a:r>
            <a:r>
              <a:rPr lang="sr-Latn-RS" b="1" dirty="0"/>
              <a:t> A,</a:t>
            </a:r>
            <a:r>
              <a:rPr lang="en-US" b="1" dirty="0"/>
              <a:t> </a:t>
            </a:r>
            <a:r>
              <a:rPr lang="sr-Latn-RS" b="1" dirty="0"/>
              <a:t>Na</a:t>
            </a:r>
          </a:p>
          <a:p>
            <a:r>
              <a:rPr lang="sr-Latn-RS" b="1" dirty="0">
                <a:solidFill>
                  <a:schemeClr val="tx1"/>
                </a:solidFill>
              </a:rPr>
              <a:t>Bt i Ls, bez Na- </a:t>
            </a:r>
            <a:r>
              <a:rPr lang="sr-Latn-RS" i="1" dirty="0">
                <a:solidFill>
                  <a:schemeClr val="tx1"/>
                </a:solidFill>
              </a:rPr>
              <a:t>životinja ide preko kamenja u žbunje- </a:t>
            </a:r>
            <a:r>
              <a:rPr lang="sr-Latn-RS" b="1" dirty="0">
                <a:solidFill>
                  <a:schemeClr val="tx1"/>
                </a:solidFill>
              </a:rPr>
              <a:t>A,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sr-Latn-RS" b="1" dirty="0">
                <a:solidFill>
                  <a:schemeClr val="tx1"/>
                </a:solidFill>
              </a:rPr>
              <a:t>Bt </a:t>
            </a:r>
            <a:r>
              <a:rPr lang="sr-Latn-RS" dirty="0">
                <a:solidFill>
                  <a:schemeClr val="tx1"/>
                </a:solidFill>
              </a:rPr>
              <a:t>ili </a:t>
            </a:r>
            <a:r>
              <a:rPr lang="sr-Latn-RS" b="1" dirty="0">
                <a:solidFill>
                  <a:schemeClr val="tx1"/>
                </a:solidFill>
              </a:rPr>
              <a:t>A,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sr-Latn-RS" b="1" dirty="0">
                <a:solidFill>
                  <a:schemeClr val="tx1"/>
                </a:solidFill>
              </a:rPr>
              <a:t>Ls</a:t>
            </a:r>
          </a:p>
          <a:p>
            <a:r>
              <a:rPr lang="sr-Latn-RS" b="1" dirty="0"/>
              <a:t>Redosled sadržaja- </a:t>
            </a:r>
            <a:r>
              <a:rPr lang="sr-Latn-RS" dirty="0"/>
              <a:t>prema redosledu u odgovoru- </a:t>
            </a:r>
            <a:r>
              <a:rPr lang="sr-Latn-RS" i="1" dirty="0"/>
              <a:t>slika osobe sa šeširom pored drveta- </a:t>
            </a:r>
            <a:r>
              <a:rPr lang="sr-Latn-RS" dirty="0"/>
              <a:t>Art, H, Cg,</a:t>
            </a:r>
            <a:r>
              <a:rPr lang="en-US" dirty="0"/>
              <a:t> </a:t>
            </a:r>
            <a:r>
              <a:rPr lang="sr-Latn-RS" dirty="0"/>
              <a:t>Bt</a:t>
            </a:r>
            <a:br>
              <a:rPr lang="sr-Latn-RS" dirty="0"/>
            </a:br>
            <a:r>
              <a:rPr lang="sr-Latn-RS" dirty="0"/>
              <a:t>ili prema glavnom sadržaju </a:t>
            </a:r>
            <a:r>
              <a:rPr lang="sr-Latn-RS" i="1" dirty="0"/>
              <a:t>– pored drveta stoji osoba sa šeširom- </a:t>
            </a:r>
            <a:r>
              <a:rPr lang="sr-Latn-RS" dirty="0"/>
              <a:t>H, Bt, Cg,</a:t>
            </a:r>
          </a:p>
          <a:p>
            <a:r>
              <a:rPr lang="sr-Latn-RS" b="1" dirty="0"/>
              <a:t>Neuobičajeni sadržaji- Id- </a:t>
            </a:r>
            <a:r>
              <a:rPr lang="sr-Latn-RS" dirty="0"/>
              <a:t>potražiti prvo postojeći kod- kapsula za testiranje –Sc; karusel- Art, Sc</a:t>
            </a:r>
            <a:r>
              <a:rPr lang="en-US" dirty="0"/>
              <a:t>;</a:t>
            </a:r>
            <a:r>
              <a:rPr lang="sr-Latn-RS" dirty="0"/>
              <a:t> bumerang- Sc-oružje, Art sekundarno, a zbog osobenosti Id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04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4814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/>
              <a:t>Popularni odgovori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7906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P- odgovori koji se sreću često, najmanje u </a:t>
            </a:r>
            <a:r>
              <a:rPr lang="sr-Latn-RS" u="sng" dirty="0"/>
              <a:t>jednom od tri protokola</a:t>
            </a:r>
            <a:r>
              <a:rPr lang="sr-Latn-RS" dirty="0"/>
              <a:t>, a većina i češće </a:t>
            </a:r>
          </a:p>
          <a:p>
            <a:r>
              <a:rPr lang="sr-Latn-RS" dirty="0"/>
              <a:t>Kapacitet za konvencionalnu percepciju</a:t>
            </a:r>
          </a:p>
          <a:p>
            <a:r>
              <a:rPr lang="sr-Latn-RS" dirty="0"/>
              <a:t>U svim sistemima, od Rorschacha do Exnera- precizne norme </a:t>
            </a:r>
          </a:p>
          <a:p>
            <a:r>
              <a:rPr lang="sr-Latn-RS" b="1" dirty="0">
                <a:solidFill>
                  <a:schemeClr val="tx1"/>
                </a:solidFill>
              </a:rPr>
              <a:t>Tabela 12.</a:t>
            </a:r>
            <a:r>
              <a:rPr lang="sr-Latn-RS" dirty="0">
                <a:solidFill>
                  <a:schemeClr val="tx1"/>
                </a:solidFill>
              </a:rPr>
              <a:t> </a:t>
            </a:r>
            <a:r>
              <a:rPr lang="sr-Latn-RS" b="1" dirty="0">
                <a:solidFill>
                  <a:schemeClr val="tx1"/>
                </a:solidFill>
              </a:rPr>
              <a:t>(14) </a:t>
            </a:r>
            <a:r>
              <a:rPr lang="sr-Latn-RS" dirty="0">
                <a:solidFill>
                  <a:schemeClr val="tx1"/>
                </a:solidFill>
              </a:rPr>
              <a:t>-pregled </a:t>
            </a:r>
            <a:r>
              <a:rPr lang="sr-Latn-RS" dirty="0"/>
              <a:t>popularnih odgovora</a:t>
            </a:r>
          </a:p>
          <a:p>
            <a:r>
              <a:rPr lang="sr-Latn-RS" b="1" dirty="0"/>
              <a:t>Česti odgovori na granici kriterijuma za </a:t>
            </a:r>
            <a:r>
              <a:rPr lang="en-US" b="1" dirty="0"/>
              <a:t>p</a:t>
            </a:r>
            <a:r>
              <a:rPr lang="sr-Latn-RS" b="1" dirty="0"/>
              <a:t>- </a:t>
            </a:r>
            <a:r>
              <a:rPr lang="sr-Latn-RS" dirty="0"/>
              <a:t>žena I karta D4; njuška životinje, maska W</a:t>
            </a:r>
            <a:r>
              <a:rPr lang="en-US" dirty="0"/>
              <a:t> </a:t>
            </a:r>
            <a:r>
              <a:rPr lang="sr-Latn-RS" dirty="0"/>
              <a:t>ili WS, raketa DS5 II karta; leptir D3 II</a:t>
            </a:r>
            <a:r>
              <a:rPr lang="en-US" dirty="0"/>
              <a:t>I</a:t>
            </a:r>
            <a:r>
              <a:rPr lang="sr-Latn-RS" dirty="0"/>
              <a:t> karta, životinjska koza W IV karta;  totem D3 VI karta</a:t>
            </a:r>
          </a:p>
          <a:p>
            <a:r>
              <a:rPr lang="sr-Latn-RS" b="1" dirty="0">
                <a:solidFill>
                  <a:schemeClr val="tx1"/>
                </a:solidFill>
              </a:rPr>
              <a:t>Polne razike </a:t>
            </a:r>
            <a:r>
              <a:rPr lang="sr-Latn-RS" dirty="0"/>
              <a:t>u sadržaju P odgovora- leptir (ž) ili slepi miš (m)- </a:t>
            </a:r>
            <a:r>
              <a:rPr lang="en-US" dirty="0"/>
              <a:t>I</a:t>
            </a:r>
            <a:r>
              <a:rPr lang="sr-Latn-RS" dirty="0"/>
              <a:t> karta</a:t>
            </a:r>
            <a:r>
              <a:rPr lang="en-US" dirty="0"/>
              <a:t> (ne </a:t>
            </a:r>
            <a:r>
              <a:rPr lang="en-US" dirty="0" err="1"/>
              <a:t>i</a:t>
            </a:r>
            <a:r>
              <a:rPr lang="en-US" dirty="0"/>
              <a:t> V)</a:t>
            </a:r>
            <a:endParaRPr lang="sr-Latn-RS" dirty="0"/>
          </a:p>
          <a:p>
            <a:r>
              <a:rPr lang="sr-Latn-RS" b="1" dirty="0"/>
              <a:t>Interpretacija</a:t>
            </a:r>
            <a:r>
              <a:rPr lang="sr-Latn-RS" dirty="0"/>
              <a:t>- sposobnst za prepoznavanje očiglednog, konvencionalno, socijalno poželjno ponašanje</a:t>
            </a:r>
          </a:p>
          <a:p>
            <a:r>
              <a:rPr lang="sr-Latn-RS" b="1" dirty="0"/>
              <a:t>Klaster</a:t>
            </a:r>
            <a:r>
              <a:rPr lang="sr-Latn-RS" dirty="0"/>
              <a:t>- kognitivni trijas- medijacija; Suicidalni rizik, Opsesivnost</a:t>
            </a:r>
            <a:br>
              <a:rPr lang="sr-Latn-RS" dirty="0"/>
            </a:br>
            <a:r>
              <a:rPr lang="sr-Latn-RS" dirty="0"/>
              <a:t>R- 17 do 28, 5-7 P; R&gt;28, 6-9 P; R&lt;17, 4-6 P- konvencionalno; P&gt;opsesivni, perfekcionisti; P&lt; nekonvencionalni; kombinacija sa drugim indikatorima indikuje dobre ili patološke kvalitete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69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4388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/>
              <a:t>Organizaciona aktivnost - Z skor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557" y="1699591"/>
            <a:ext cx="11300791" cy="4721087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Z skor- kognitivni napor za organizacijom stimulusa- dovođenje elemenata odgovora u vezu</a:t>
            </a:r>
          </a:p>
          <a:p>
            <a:r>
              <a:rPr lang="sr-Latn-RS" b="1" dirty="0"/>
              <a:t>DQ</a:t>
            </a:r>
            <a:r>
              <a:rPr lang="sr-Latn-RS" dirty="0"/>
              <a:t> karakteristike utiču na numeričku vrednost Z skora, zavisno od stepena napora za integraciju </a:t>
            </a:r>
            <a:r>
              <a:rPr lang="sr-Latn-RS" u="sng" dirty="0"/>
              <a:t>(ne FQ)</a:t>
            </a:r>
          </a:p>
          <a:p>
            <a:r>
              <a:rPr lang="sr-Latn-RS" b="1" dirty="0"/>
              <a:t>Kriterijumi-  Tabela 13. (15)</a:t>
            </a:r>
          </a:p>
          <a:p>
            <a:r>
              <a:rPr lang="sr-Latn-RS" dirty="0"/>
              <a:t>1.</a:t>
            </a:r>
            <a:r>
              <a:rPr lang="sr-Latn-RS" b="1" dirty="0"/>
              <a:t>W</a:t>
            </a:r>
            <a:r>
              <a:rPr lang="sr-Latn-RS" dirty="0"/>
              <a:t> gde je </a:t>
            </a:r>
            <a:r>
              <a:rPr lang="sr-Latn-RS" b="1" dirty="0"/>
              <a:t>DQ +, v/+ ili o</a:t>
            </a:r>
            <a:r>
              <a:rPr lang="sr-Latn-RS" dirty="0"/>
              <a:t>, </a:t>
            </a:r>
            <a:r>
              <a:rPr lang="sr-Latn-RS" u="sng" dirty="0"/>
              <a:t>ne  Wv </a:t>
            </a:r>
            <a:r>
              <a:rPr lang="sr-Latn-RS" dirty="0"/>
              <a:t>jer ne uključuje napor sinteze</a:t>
            </a:r>
          </a:p>
          <a:p>
            <a:r>
              <a:rPr lang="sr-Latn-RS" dirty="0"/>
              <a:t>2. smisaona integracija </a:t>
            </a:r>
            <a:r>
              <a:rPr lang="sr-Latn-RS" b="1" dirty="0"/>
              <a:t>dve ili više bliskih oblasti </a:t>
            </a:r>
            <a:r>
              <a:rPr lang="sr-Latn-RS" dirty="0"/>
              <a:t>koje se dodiruju- </a:t>
            </a:r>
            <a:r>
              <a:rPr lang="sr-Latn-RS" b="1" dirty="0"/>
              <a:t>DQ + ili +/v</a:t>
            </a:r>
            <a:r>
              <a:rPr lang="sr-Latn-RS" dirty="0"/>
              <a:t>, </a:t>
            </a:r>
            <a:r>
              <a:rPr lang="sr-Latn-RS" u="sng" dirty="0"/>
              <a:t>ne  DQo</a:t>
            </a:r>
          </a:p>
          <a:p>
            <a:r>
              <a:rPr lang="sr-Latn-RS" dirty="0"/>
              <a:t>3. smisaona integracija </a:t>
            </a:r>
            <a:r>
              <a:rPr lang="sr-Latn-RS" b="1" dirty="0"/>
              <a:t>dve ili više udaljenih oblasti </a:t>
            </a:r>
            <a:r>
              <a:rPr lang="sr-Latn-RS" dirty="0"/>
              <a:t>koje se ne dodiruju</a:t>
            </a:r>
          </a:p>
          <a:p>
            <a:r>
              <a:rPr lang="sr-Latn-RS" dirty="0"/>
              <a:t>4. smisaona </a:t>
            </a:r>
            <a:r>
              <a:rPr lang="sr-Latn-RS" b="1" dirty="0"/>
              <a:t>integracija bele površine sa drugim oblastima </a:t>
            </a:r>
            <a:r>
              <a:rPr lang="sr-Latn-RS" dirty="0"/>
              <a:t>–</a:t>
            </a:r>
            <a:r>
              <a:rPr lang="sr-Latn-RS" i="1" dirty="0"/>
              <a:t>avion ostavlja za sobom trag </a:t>
            </a:r>
            <a:r>
              <a:rPr lang="sr-Latn-RS" dirty="0"/>
              <a:t>(DS5 i D3, II karta); Lice WS , X karta- belo lice klovna</a:t>
            </a:r>
          </a:p>
          <a:p>
            <a:r>
              <a:rPr lang="sr-Latn-RS" dirty="0"/>
              <a:t> </a:t>
            </a:r>
            <a:r>
              <a:rPr lang="sr-Latn-RS" b="1" dirty="0"/>
              <a:t>Forma mora biti uvek uključena- V,</a:t>
            </a:r>
            <a:r>
              <a:rPr lang="en-US" b="1" dirty="0"/>
              <a:t> </a:t>
            </a:r>
            <a:r>
              <a:rPr lang="sr-Latn-RS" b="1" dirty="0"/>
              <a:t>T, Y, C nemaju </a:t>
            </a:r>
            <a:r>
              <a:rPr lang="en-US" b="1" dirty="0"/>
              <a:t>Z </a:t>
            </a:r>
            <a:r>
              <a:rPr lang="sr-Latn-RS" b="1" dirty="0"/>
              <a:t>skor</a:t>
            </a:r>
          </a:p>
          <a:p>
            <a:r>
              <a:rPr lang="sr-Latn-RS" dirty="0"/>
              <a:t>Ako odgovor zadovoljava 2 Z skora</a:t>
            </a:r>
            <a:r>
              <a:rPr lang="sr-Latn-RS" b="1" dirty="0"/>
              <a:t>, kodira se veći- </a:t>
            </a:r>
            <a:r>
              <a:rPr lang="sr-Latn-RS" i="1" dirty="0"/>
              <a:t>dva čoveka igraju oko žene, I karta- W je 1.0, ali i 4.0</a:t>
            </a:r>
          </a:p>
          <a:p>
            <a:r>
              <a:rPr lang="sr-Latn-RS" b="1" dirty="0"/>
              <a:t>Interpretacija</a:t>
            </a:r>
            <a:r>
              <a:rPr lang="sr-Latn-RS" dirty="0"/>
              <a:t>- izvode se indikatori iz Z skora- </a:t>
            </a:r>
            <a:r>
              <a:rPr lang="sr-Latn-RS" b="1" dirty="0"/>
              <a:t>Zf (frekvencija</a:t>
            </a:r>
            <a:r>
              <a:rPr lang="sr-Latn-RS" dirty="0"/>
              <a:t>/napor, 50% i više očekivano), </a:t>
            </a:r>
            <a:r>
              <a:rPr lang="sr-Latn-RS" b="1" dirty="0"/>
              <a:t>Zsum (zbir vrednosti</a:t>
            </a:r>
            <a:r>
              <a:rPr lang="sr-Latn-RS" dirty="0"/>
              <a:t>), </a:t>
            </a:r>
            <a:r>
              <a:rPr lang="sr-Latn-RS" b="1" dirty="0">
                <a:solidFill>
                  <a:schemeClr val="tx1"/>
                </a:solidFill>
              </a:rPr>
              <a:t>Zest (Tabela 15./17) </a:t>
            </a:r>
            <a:r>
              <a:rPr lang="sr-Latn-RS" dirty="0">
                <a:solidFill>
                  <a:schemeClr val="tx1"/>
                </a:solidFill>
              </a:rPr>
              <a:t>na osnovu Zf) i </a:t>
            </a:r>
            <a:r>
              <a:rPr lang="sr-Latn-RS" b="1" dirty="0">
                <a:solidFill>
                  <a:schemeClr val="tx1"/>
                </a:solidFill>
              </a:rPr>
              <a:t>Zd (efikasnost napora, ZSum-Zest</a:t>
            </a:r>
            <a:r>
              <a:rPr lang="sr-Latn-RS" dirty="0">
                <a:solidFill>
                  <a:schemeClr val="tx1"/>
                </a:solidFill>
              </a:rPr>
              <a:t>)- kognitivni napor procesiranja, inteligencija, viši kod Ma, niži kod suicidalnih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10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/>
              <a:t>Specijalni skorovi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650772" cy="4443855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Prisustvo neuobičajenih karakteristika odgovora, kod- kvalitativni pokazatelj, ne numerički, ali ulazi u kvantitativne pokazatelje</a:t>
            </a:r>
          </a:p>
          <a:p>
            <a:r>
              <a:rPr lang="sr-Latn-RS" b="1" dirty="0"/>
              <a:t>15 specijalnih skorova</a:t>
            </a:r>
          </a:p>
          <a:p>
            <a:r>
              <a:rPr lang="sr-Latn-RS" dirty="0"/>
              <a:t> </a:t>
            </a:r>
            <a:r>
              <a:rPr lang="sr-Latn-RS" b="1" dirty="0"/>
              <a:t>6 neuobičajena verbalizacija</a:t>
            </a:r>
            <a:r>
              <a:rPr lang="sr-Latn-RS" dirty="0"/>
              <a:t>-6</a:t>
            </a:r>
            <a:r>
              <a:rPr lang="en-US" dirty="0"/>
              <a:t> </a:t>
            </a:r>
            <a:r>
              <a:rPr lang="sr-Latn-RS" dirty="0"/>
              <a:t>SpSc- kognitivna zbrka, od toga </a:t>
            </a:r>
            <a:r>
              <a:rPr lang="sr-Latn-RS" b="1" dirty="0"/>
              <a:t>4 imaju Nivo 1 ili 2 </a:t>
            </a:r>
            <a:r>
              <a:rPr lang="sr-Latn-RS" dirty="0"/>
              <a:t>(Level 1/2) zavisno od stepena patološke težine-</a:t>
            </a:r>
            <a:r>
              <a:rPr lang="en-US" b="1" dirty="0"/>
              <a:t> </a:t>
            </a:r>
            <a:r>
              <a:rPr lang="sr-Latn-RS" b="1" dirty="0"/>
              <a:t>DV, DR, INCOM, FABCOM, </a:t>
            </a:r>
            <a:r>
              <a:rPr lang="sr-Latn-RS" dirty="0"/>
              <a:t>ostala 2 su </a:t>
            </a:r>
            <a:r>
              <a:rPr lang="sr-Latn-RS" b="1" dirty="0"/>
              <a:t>CONTAM i ALOG</a:t>
            </a:r>
          </a:p>
          <a:p>
            <a:r>
              <a:rPr lang="sr-Latn-RS" b="1" dirty="0"/>
              <a:t>9 drugih skorova manje patološke težine- PSV perseveracija, MOR, AG, COP, AB sadržaji, PER personalizovani</a:t>
            </a:r>
            <a:r>
              <a:rPr lang="sr-Latn-RS" dirty="0"/>
              <a:t>/</a:t>
            </a:r>
            <a:r>
              <a:rPr lang="en-US" dirty="0"/>
              <a:t> </a:t>
            </a:r>
            <a:r>
              <a:rPr lang="sr-Latn-RS" dirty="0"/>
              <a:t>ego referentni sadržaji, </a:t>
            </a:r>
            <a:r>
              <a:rPr lang="sr-Latn-RS" b="1" dirty="0"/>
              <a:t>CP kolor projekcija</a:t>
            </a:r>
            <a:r>
              <a:rPr lang="sr-Latn-RS" dirty="0"/>
              <a:t>, dobra i loša ljudska reprezentacija </a:t>
            </a:r>
            <a:r>
              <a:rPr lang="sr-Latn-RS" b="1" dirty="0"/>
              <a:t>GHR i PHR</a:t>
            </a:r>
          </a:p>
          <a:p>
            <a:r>
              <a:rPr lang="sr-Latn-RS" b="1" dirty="0"/>
              <a:t>Nivo 1 i 2- raspon devijantnosti</a:t>
            </a:r>
            <a:r>
              <a:rPr lang="sr-Latn-RS" dirty="0"/>
              <a:t>, bizarnosti odgovora- subjektini kriterijum- naivnost ili patologija</a:t>
            </a:r>
          </a:p>
          <a:p>
            <a:r>
              <a:rPr lang="sr-Latn-RS" dirty="0"/>
              <a:t>Nivo 1- blaža proizvoljnost, neobičnost, kognitivni nemar, nezrelost, neodgovarajuća upotreba reči</a:t>
            </a:r>
          </a:p>
          <a:p>
            <a:r>
              <a:rPr lang="sr-Latn-RS" dirty="0"/>
              <a:t>Nivo 2- ozbiljniji poremećaj disociranog, nelogičnog, fluidnog mišljenja- upadljiv, bizaran odgovor</a:t>
            </a:r>
          </a:p>
          <a:p>
            <a:r>
              <a:rPr lang="sr-Latn-RS" dirty="0"/>
              <a:t>Nedoumice- opredeliti se za nivo 1, ili ima izvesnu distancu (</a:t>
            </a:r>
            <a:r>
              <a:rPr lang="sr-Latn-RS" i="1" dirty="0"/>
              <a:t>znam da zvuči čudno</a:t>
            </a:r>
            <a:r>
              <a:rPr lang="sr-Latn-RS" dirty="0"/>
              <a:t>); </a:t>
            </a:r>
            <a:br>
              <a:rPr lang="sr-Latn-RS" dirty="0"/>
            </a:br>
            <a:r>
              <a:rPr lang="sr-Latn-RS" dirty="0"/>
              <a:t> u interpretaciju se naknadno uključuju godine, kultura, obrazovanje,...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8936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4252</TotalTime>
  <Words>2711</Words>
  <Application>Microsoft Office PowerPoint</Application>
  <PresentationFormat>Widescreen</PresentationFormat>
  <Paragraphs>132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Wingdings</vt:lpstr>
      <vt:lpstr>Retrospect</vt:lpstr>
      <vt:lpstr>Procedure primene obuhvatnog sistema  Džona Eksnera</vt:lpstr>
      <vt:lpstr> Procedure primene obuhvatnog sistema  Džona Eksnera </vt:lpstr>
      <vt:lpstr>Sadržaj</vt:lpstr>
      <vt:lpstr>Sadržaj</vt:lpstr>
      <vt:lpstr>Sadržaj</vt:lpstr>
      <vt:lpstr>Sadržaj</vt:lpstr>
      <vt:lpstr>Popularni odgovori</vt:lpstr>
      <vt:lpstr>Organizaciona aktivnost - Z skor</vt:lpstr>
      <vt:lpstr>Specijalni skorovi</vt:lpstr>
      <vt:lpstr>Specijalni skorovi Devijantna verbalizacija- DV i DR</vt:lpstr>
      <vt:lpstr>Specijalni skorovi Neodgovarajuće kombinacije- INCOM, FABCOM, CONTAM</vt:lpstr>
      <vt:lpstr>Specijalni tematski skorovi - Perseveracija PSV</vt:lpstr>
      <vt:lpstr>Specijalni skorovi –tematski sadržaji</vt:lpstr>
      <vt:lpstr>Specijalni skorovi –tematski sadržaji</vt:lpstr>
      <vt:lpstr>Specijalni skorovi Odgovori ljudske reprezentacije</vt:lpstr>
      <vt:lpstr>Specijalni skorovi Kodiranje multiplih specijalnih  skorova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Tamara Dzamonja Ignjatovic</cp:lastModifiedBy>
  <cp:revision>259</cp:revision>
  <dcterms:created xsi:type="dcterms:W3CDTF">2019-05-02T12:47:42Z</dcterms:created>
  <dcterms:modified xsi:type="dcterms:W3CDTF">2025-12-29T11:26:34Z</dcterms:modified>
</cp:coreProperties>
</file>