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16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5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82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81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8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4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3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9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7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7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CE13637-8AB7-4AE9-9B65-5EB859BCF81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96242A9-DBF4-4CDB-A06A-0A51B45FB13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75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6500" b="1" dirty="0" smtClean="0"/>
              <a:t>Utvrđivanje obrazovnih potreba za profesionalnim usavršavanjem</a:t>
            </a:r>
            <a:endParaRPr lang="en-US" sz="6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Nalazi istraživanja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048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SLABOSTI KATALOGA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599" y="1091738"/>
            <a:ext cx="6957291" cy="5573684"/>
          </a:xfrm>
        </p:spPr>
        <p:txBody>
          <a:bodyPr>
            <a:normAutofit/>
          </a:bodyPr>
          <a:lstStyle/>
          <a:p>
            <a:pPr algn="just"/>
            <a:r>
              <a:rPr lang="sr-Latn-RS" b="1" dirty="0" smtClean="0"/>
              <a:t>- koncepcija Kataloga – problem kategorizacije programa </a:t>
            </a:r>
            <a:r>
              <a:rPr lang="sr-Latn-RS" dirty="0" smtClean="0"/>
              <a:t>(kriterijumi?, preklapanje)</a:t>
            </a:r>
          </a:p>
          <a:p>
            <a:pPr algn="just"/>
            <a:r>
              <a:rPr lang="sr-Latn-RS" dirty="0" smtClean="0"/>
              <a:t>- </a:t>
            </a:r>
            <a:r>
              <a:rPr lang="sr-Latn-RS" b="1" dirty="0" smtClean="0">
                <a:solidFill>
                  <a:schemeClr val="accent1"/>
                </a:solidFill>
              </a:rPr>
              <a:t>nekonzistetnost </a:t>
            </a:r>
            <a:r>
              <a:rPr lang="sr-Latn-RS" b="1" dirty="0">
                <a:solidFill>
                  <a:schemeClr val="accent1"/>
                </a:solidFill>
              </a:rPr>
              <a:t>ponude i </a:t>
            </a:r>
            <a:r>
              <a:rPr lang="sr-Latn-RS" b="1" dirty="0" smtClean="0">
                <a:solidFill>
                  <a:schemeClr val="accent1"/>
                </a:solidFill>
              </a:rPr>
              <a:t>potražnje </a:t>
            </a:r>
            <a:r>
              <a:rPr lang="sr-Latn-RS" dirty="0" smtClean="0"/>
              <a:t>- nepovezanost </a:t>
            </a:r>
            <a:r>
              <a:rPr lang="sr-Latn-RS" dirty="0"/>
              <a:t>programa sa nastavnom praksom, potrebama škole i nastavnika</a:t>
            </a:r>
            <a:endParaRPr lang="en-US" dirty="0"/>
          </a:p>
          <a:p>
            <a:pPr algn="just"/>
            <a:r>
              <a:rPr lang="sr-Latn-RS" dirty="0" smtClean="0"/>
              <a:t>- </a:t>
            </a:r>
            <a:r>
              <a:rPr lang="sr-Latn-RS" b="1" dirty="0" smtClean="0"/>
              <a:t>slabost </a:t>
            </a:r>
            <a:r>
              <a:rPr lang="sr-Latn-RS" b="1" dirty="0"/>
              <a:t>procesa akreditacije programa </a:t>
            </a:r>
            <a:r>
              <a:rPr lang="sr-Latn-RS" b="1" dirty="0" smtClean="0"/>
              <a:t>- </a:t>
            </a:r>
            <a:r>
              <a:rPr lang="sr-Latn-RS" dirty="0" smtClean="0"/>
              <a:t>ne </a:t>
            </a:r>
            <a:r>
              <a:rPr lang="sr-Latn-RS" dirty="0"/>
              <a:t>polazi od toga šta je </a:t>
            </a:r>
            <a:r>
              <a:rPr lang="sr-Latn-RS" dirty="0" smtClean="0"/>
              <a:t>potrebno, već </a:t>
            </a:r>
            <a:r>
              <a:rPr lang="sr-Latn-RS" dirty="0"/>
              <a:t>od ponude programa </a:t>
            </a:r>
            <a:r>
              <a:rPr lang="sr-Latn-RS" dirty="0" smtClean="0"/>
              <a:t>na tržištu</a:t>
            </a:r>
            <a:endParaRPr lang="en-US" dirty="0"/>
          </a:p>
          <a:p>
            <a:pPr algn="just"/>
            <a:r>
              <a:rPr lang="sr-Latn-RS" dirty="0"/>
              <a:t> </a:t>
            </a:r>
            <a:r>
              <a:rPr lang="sr-Latn-RS" dirty="0" smtClean="0"/>
              <a:t>- </a:t>
            </a:r>
            <a:r>
              <a:rPr lang="sr-Latn-RS" b="1" dirty="0" smtClean="0"/>
              <a:t>slabosti različitih elemenata programa </a:t>
            </a:r>
            <a:r>
              <a:rPr lang="sr-Latn-RS" dirty="0" smtClean="0"/>
              <a:t>– naslovi (neinformativni</a:t>
            </a:r>
            <a:r>
              <a:rPr lang="sr-Latn-RS" dirty="0"/>
              <a:t>; uopšteni..), teme (</a:t>
            </a:r>
            <a:r>
              <a:rPr lang="sr-Latn-RS" dirty="0" smtClean="0"/>
              <a:t>previše tema; </a:t>
            </a:r>
            <a:r>
              <a:rPr lang="sr-Latn-RS" dirty="0"/>
              <a:t>formulisane su kao ciljevi), </a:t>
            </a:r>
            <a:r>
              <a:rPr lang="sr-Latn-RS" dirty="0" smtClean="0"/>
              <a:t>autori (ko su?), </a:t>
            </a:r>
            <a:r>
              <a:rPr lang="sr-Latn-RS" dirty="0"/>
              <a:t>vreme (neusklađenost sa sadržajem – previše/premalo), realizatori (ko </a:t>
            </a:r>
            <a:r>
              <a:rPr lang="sr-Latn-RS" dirty="0" smtClean="0"/>
              <a:t>su? kompetentnost?)</a:t>
            </a:r>
            <a:endParaRPr lang="en-US" dirty="0"/>
          </a:p>
          <a:p>
            <a:pPr algn="just"/>
            <a:r>
              <a:rPr lang="sr-Latn-RS" dirty="0" smtClean="0"/>
              <a:t>- </a:t>
            </a:r>
            <a:r>
              <a:rPr lang="sr-Latn-RS" b="1" dirty="0" smtClean="0"/>
              <a:t>unutrašnja </a:t>
            </a:r>
            <a:r>
              <a:rPr lang="sr-Latn-RS" b="1" dirty="0"/>
              <a:t>nekonzistentnost Kataloga i programa </a:t>
            </a:r>
            <a:r>
              <a:rPr lang="sr-Latn-RS" dirty="0" smtClean="0"/>
              <a:t>– prioritetne oblasti – ponuda programa; neusklađenost </a:t>
            </a:r>
            <a:r>
              <a:rPr lang="sr-Latn-RS" dirty="0"/>
              <a:t>između elemenata programa (autori – tema; vreme – sadržaj </a:t>
            </a:r>
            <a:r>
              <a:rPr lang="sr-Latn-RS" dirty="0" smtClean="0"/>
              <a:t>i </a:t>
            </a:r>
            <a:r>
              <a:rPr lang="sr-Latn-RS" dirty="0"/>
              <a:t>sl.)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sr-Latn-RS" sz="2400" dirty="0" smtClean="0"/>
              <a:t>Slabosti koncepcije i ponude programa stručnog usavršavanja nastavnika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182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922"/>
            <a:ext cx="3200400" cy="22860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ISPITIVANJE OBRAZOVNIH POTREBA U POLITICI I PRAKSI STRUČNOG USAVRŠAVANJA NASTAVNIKA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3654" y="334357"/>
            <a:ext cx="6744855" cy="5623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dirty="0" smtClean="0"/>
              <a:t>Pravilnik o stalnom stručnom usavršavanju... – zahtev za zasnivanjem programa na obrazovnim potrebama</a:t>
            </a:r>
          </a:p>
          <a:p>
            <a:endParaRPr lang="sr-Latn-RS" dirty="0"/>
          </a:p>
          <a:p>
            <a:r>
              <a:rPr lang="sr-Latn-RS" dirty="0" smtClean="0"/>
              <a:t>Ispitivanje potreba </a:t>
            </a:r>
            <a:r>
              <a:rPr lang="en-US" dirty="0" err="1" smtClean="0"/>
              <a:t>vr</a:t>
            </a:r>
            <a:r>
              <a:rPr lang="sr-Latn-RS" dirty="0" smtClean="0"/>
              <a:t>ši se </a:t>
            </a:r>
            <a:r>
              <a:rPr lang="sr-Latn-RS" dirty="0" smtClean="0"/>
              <a:t>na </a:t>
            </a:r>
            <a:r>
              <a:rPr lang="sr-Latn-RS" dirty="0" smtClean="0"/>
              <a:t>3 nivoa: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b="1" dirty="0"/>
              <a:t>sistemskom nivou kroz eksterno vrednovanje rada </a:t>
            </a:r>
            <a:r>
              <a:rPr lang="sr-Latn-RS" b="1" dirty="0" smtClean="0"/>
              <a:t>škola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dirty="0" smtClean="0"/>
              <a:t>na </a:t>
            </a:r>
            <a:r>
              <a:rPr lang="sr-Latn-RS" dirty="0"/>
              <a:t>nivou </a:t>
            </a:r>
            <a:r>
              <a:rPr lang="sr-Latn-RS" dirty="0" smtClean="0"/>
              <a:t>škole</a:t>
            </a:r>
            <a:r>
              <a:rPr lang="sr-Latn-RS" dirty="0"/>
              <a:t> </a:t>
            </a:r>
            <a:r>
              <a:rPr lang="sr-Latn-RS" dirty="0" smtClean="0"/>
              <a:t>kroz samovrednovanje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dirty="0" smtClean="0"/>
              <a:t>na </a:t>
            </a:r>
            <a:r>
              <a:rPr lang="sr-Latn-RS" dirty="0"/>
              <a:t>individualnom nivou kroz samoprocenu stepena </a:t>
            </a:r>
            <a:r>
              <a:rPr lang="sr-Latn-RS" dirty="0" smtClean="0"/>
              <a:t>razvijenosti kompetencija</a:t>
            </a:r>
          </a:p>
          <a:p>
            <a:pPr marL="457200" indent="-457200">
              <a:buFont typeface="+mj-lt"/>
              <a:buAutoNum type="arabicPeriod"/>
            </a:pP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Rezultati eksterne evaluacije postignutosti obrazovnih standarda – deficitna područja usavršavanja (implicitno: obrazovne potrebe)</a:t>
            </a: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Ponuda programa – zasnovana na rezultatima eksterne evaluacije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49289" y="5751483"/>
            <a:ext cx="6744855" cy="562309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sr-Latn-RS" dirty="0" smtClean="0">
                <a:solidFill>
                  <a:schemeClr val="accent1"/>
                </a:solidFill>
              </a:rPr>
              <a:t>PROKLAMOVANO ILI REALNO?</a:t>
            </a:r>
            <a:endParaRPr lang="sr-Latn-RS" dirty="0">
              <a:solidFill>
                <a:schemeClr val="accent1"/>
              </a:solidFill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4192640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603375" y="1930554"/>
            <a:ext cx="3123738" cy="157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97281" y="1882677"/>
            <a:ext cx="3123738" cy="157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85003"/>
            <a:ext cx="10058400" cy="1450757"/>
          </a:xfrm>
        </p:spPr>
        <p:txBody>
          <a:bodyPr/>
          <a:lstStyle/>
          <a:p>
            <a:r>
              <a:rPr lang="sr-Latn-RS" dirty="0" smtClean="0"/>
              <a:t>ISTRAŽIVANJE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524" y="2085876"/>
            <a:ext cx="2827252" cy="1774921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bg1"/>
                </a:solidFill>
              </a:rPr>
              <a:t>Analiza rezultata eksterne evaluacije (Izveštaj...2017/2018) – obrazovne potrebe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855066" y="2085877"/>
            <a:ext cx="2620356" cy="177492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dirty="0" smtClean="0">
                <a:solidFill>
                  <a:schemeClr val="bg1"/>
                </a:solidFill>
              </a:rPr>
              <a:t>Analiza ponude programa (Katalog...2018/2019, 2019/2020, 2020/2021)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873135" y="4180223"/>
            <a:ext cx="1849120" cy="1774921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sz="1900" dirty="0" smtClean="0"/>
              <a:t>Indikator: standardi ocenjeni sa 1 i 2 u </a:t>
            </a:r>
            <a:r>
              <a:rPr lang="sr-Latn-RS" sz="1900" dirty="0" smtClean="0"/>
              <a:t>više od 50</a:t>
            </a:r>
            <a:r>
              <a:rPr lang="sr-Latn-RS" sz="1900" dirty="0" smtClean="0"/>
              <a:t>% institucija obuhvaćenih uzorkom</a:t>
            </a:r>
            <a:endParaRPr lang="en-US" sz="19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44888" y="4247187"/>
            <a:ext cx="2620356" cy="177492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sz="1900" dirty="0" smtClean="0"/>
              <a:t>Katalog u celini – prioritetne oblasti</a:t>
            </a:r>
            <a:endParaRPr lang="en-US" sz="19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165244" y="4247187"/>
            <a:ext cx="2934393" cy="193425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dirty="0" smtClean="0"/>
              <a:t>Pojedinačni programi –</a:t>
            </a:r>
          </a:p>
          <a:p>
            <a:r>
              <a:rPr lang="sr-Latn-RS" sz="1900" dirty="0" smtClean="0"/>
              <a:t>1</a:t>
            </a:r>
            <a:r>
              <a:rPr lang="sr-Latn-RS" sz="1900" dirty="0"/>
              <a:t>. Naziv </a:t>
            </a:r>
            <a:r>
              <a:rPr lang="sr-Latn-RS" sz="1900" dirty="0" smtClean="0"/>
              <a:t>programa</a:t>
            </a:r>
          </a:p>
          <a:p>
            <a:r>
              <a:rPr lang="sr-Latn-RS" sz="1900" dirty="0" smtClean="0"/>
              <a:t>2</a:t>
            </a:r>
            <a:r>
              <a:rPr lang="sr-Latn-RS" sz="1900" dirty="0"/>
              <a:t>. Teme </a:t>
            </a:r>
            <a:r>
              <a:rPr lang="sr-Latn-RS" sz="1900" dirty="0" smtClean="0"/>
              <a:t>programa</a:t>
            </a:r>
          </a:p>
          <a:p>
            <a:r>
              <a:rPr lang="sr-Latn-RS" sz="1900" dirty="0" smtClean="0"/>
              <a:t>3</a:t>
            </a:r>
            <a:r>
              <a:rPr lang="sr-Latn-RS" sz="1900" dirty="0"/>
              <a:t>. Opšti i </a:t>
            </a:r>
            <a:r>
              <a:rPr lang="sr-Latn-RS" sz="1900" dirty="0" smtClean="0"/>
              <a:t>specifični cilјevi</a:t>
            </a:r>
          </a:p>
          <a:p>
            <a:r>
              <a:rPr lang="sr-Latn-RS" sz="1900" dirty="0" smtClean="0"/>
              <a:t>4</a:t>
            </a:r>
            <a:r>
              <a:rPr lang="sr-Latn-RS" sz="1900" dirty="0"/>
              <a:t>. Cilјne grupe</a:t>
            </a:r>
            <a:endParaRPr lang="en-US" sz="1900" dirty="0"/>
          </a:p>
        </p:txBody>
      </p:sp>
      <p:sp>
        <p:nvSpPr>
          <p:cNvPr id="12" name="Right Arrow 11"/>
          <p:cNvSpPr/>
          <p:nvPr/>
        </p:nvSpPr>
        <p:spPr>
          <a:xfrm rot="5400000">
            <a:off x="2253673" y="3592945"/>
            <a:ext cx="738909" cy="1385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7370249">
            <a:off x="8025201" y="3761000"/>
            <a:ext cx="871911" cy="1412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3845849">
            <a:off x="9226811" y="3752124"/>
            <a:ext cx="849444" cy="1635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015345" y="2309091"/>
            <a:ext cx="2170546" cy="711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10800000">
            <a:off x="4597861" y="2317711"/>
            <a:ext cx="2170546" cy="711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97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000" dirty="0" smtClean="0"/>
              <a:t>Rezultati analize – obrazovne potrebe i prioritetne oblasti usavršavanja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09" y="2547697"/>
            <a:ext cx="4832465" cy="2684549"/>
          </a:xfrm>
        </p:spPr>
        <p:txBody>
          <a:bodyPr>
            <a:normAutofit/>
          </a:bodyPr>
          <a:lstStyle/>
          <a:p>
            <a:r>
              <a:rPr lang="sr-Latn-RS" sz="1900" dirty="0" smtClean="0"/>
              <a:t>1. praćenje </a:t>
            </a:r>
            <a:r>
              <a:rPr lang="sr-Latn-RS" sz="1900" dirty="0"/>
              <a:t>i </a:t>
            </a:r>
            <a:r>
              <a:rPr lang="sr-Latn-RS" sz="1900" dirty="0" smtClean="0"/>
              <a:t>procenjivanje napredovanja </a:t>
            </a:r>
            <a:r>
              <a:rPr lang="sr-Latn-RS" sz="1900" dirty="0"/>
              <a:t>i postignuća </a:t>
            </a:r>
            <a:r>
              <a:rPr lang="sr-Latn-RS" sz="1900" dirty="0" smtClean="0"/>
              <a:t>učenika</a:t>
            </a:r>
          </a:p>
          <a:p>
            <a:r>
              <a:rPr lang="sr-Latn-RS" sz="1900" dirty="0" smtClean="0"/>
              <a:t>2. individualizacija </a:t>
            </a:r>
            <a:r>
              <a:rPr lang="sr-Latn-RS" sz="1900" dirty="0"/>
              <a:t>i </a:t>
            </a:r>
            <a:r>
              <a:rPr lang="sr-Latn-RS" sz="1900" dirty="0" smtClean="0"/>
              <a:t>diferencijacija nastave</a:t>
            </a:r>
            <a:endParaRPr lang="en-US" sz="1900" dirty="0"/>
          </a:p>
          <a:p>
            <a:r>
              <a:rPr lang="sr-Latn-RS" sz="1900" dirty="0" smtClean="0"/>
              <a:t>3. usklađivanje </a:t>
            </a:r>
            <a:r>
              <a:rPr lang="sr-Latn-RS" sz="1900" dirty="0"/>
              <a:t>glavne programske </a:t>
            </a:r>
            <a:r>
              <a:rPr lang="sr-Latn-RS" sz="1900" dirty="0" smtClean="0"/>
              <a:t>dokumentacije</a:t>
            </a:r>
          </a:p>
          <a:p>
            <a:r>
              <a:rPr lang="sr-Latn-RS" sz="1900" dirty="0" smtClean="0"/>
              <a:t>4. razumevanja </a:t>
            </a:r>
            <a:r>
              <a:rPr lang="sr-Latn-RS" sz="1900" dirty="0"/>
              <a:t>koncepta obrazovnih standarda </a:t>
            </a:r>
            <a:r>
              <a:rPr lang="sr-Latn-RS" sz="1900" dirty="0" smtClean="0"/>
              <a:t>i</a:t>
            </a:r>
            <a:r>
              <a:rPr lang="sr-Latn-RS" sz="1900" dirty="0"/>
              <a:t> </a:t>
            </a:r>
            <a:r>
              <a:rPr lang="sr-Latn-RS" sz="1900" dirty="0" smtClean="0"/>
              <a:t>njihovih </a:t>
            </a:r>
            <a:r>
              <a:rPr lang="sr-Latn-RS" sz="1900" dirty="0"/>
              <a:t>implikacija na </a:t>
            </a:r>
            <a:r>
              <a:rPr lang="sr-Latn-RS" sz="1900" dirty="0" smtClean="0"/>
              <a:t>nastavu</a:t>
            </a:r>
            <a:endParaRPr lang="en-US" sz="1900" dirty="0"/>
          </a:p>
          <a:p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4015" y="1945486"/>
            <a:ext cx="4832465" cy="39408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b="1" dirty="0" smtClean="0"/>
              <a:t>OBRAZOVNE POTREBE </a:t>
            </a:r>
          </a:p>
          <a:p>
            <a:endParaRPr lang="en-US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251468" y="2025592"/>
            <a:ext cx="4635731" cy="931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b="1" dirty="0" smtClean="0"/>
              <a:t>PRIORITETNE OBLASTI USAVRŠAVANJA</a:t>
            </a:r>
            <a:endParaRPr lang="en-US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408487" y="5171783"/>
            <a:ext cx="4635731" cy="931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Latn-RS" b="1" dirty="0">
                <a:solidFill>
                  <a:schemeClr val="accent1"/>
                </a:solidFill>
              </a:rPr>
              <a:t>više prate aktuelnosti u obrazovanju i implikacije obrazovne politike, nego obrazovne potrebe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094450" y="2547697"/>
            <a:ext cx="4949768" cy="260465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sr-Latn-RS" sz="1900" dirty="0"/>
              <a:t>„metodika rada sa decom/učenicima kojima je potrebna dodatna obrazovna podrška (rad sa decom iz </a:t>
            </a:r>
            <a:r>
              <a:rPr lang="sr-Latn-RS" sz="1900" dirty="0" smtClean="0"/>
              <a:t>osetlјivih </a:t>
            </a:r>
            <a:r>
              <a:rPr lang="sr-Latn-RS" sz="1900" dirty="0"/>
              <a:t>grupa, decom sa smetnjama u razvoju, migrantima</a:t>
            </a:r>
            <a:r>
              <a:rPr lang="sr-Latn-RS" sz="1900" dirty="0" smtClean="0"/>
              <a:t>…)”</a:t>
            </a:r>
          </a:p>
          <a:p>
            <a:r>
              <a:rPr lang="sr-Latn-RS" sz="1900" dirty="0"/>
              <a:t>„unapređivanje kompetencija nastavnika u </a:t>
            </a:r>
            <a:r>
              <a:rPr lang="sr-Latn-RS" sz="1900" dirty="0" smtClean="0"/>
              <a:t>oblasti</a:t>
            </a:r>
            <a:r>
              <a:rPr lang="sr-Latn-RS" sz="1900" dirty="0"/>
              <a:t> </a:t>
            </a:r>
            <a:r>
              <a:rPr lang="sr-Latn-RS" sz="1900" dirty="0" smtClean="0"/>
              <a:t>planiranja </a:t>
            </a:r>
            <a:r>
              <a:rPr lang="sr-Latn-RS" sz="1900" dirty="0"/>
              <a:t>i realizacije nastave orijentisane na ishode (podizanje nivoa </a:t>
            </a:r>
            <a:r>
              <a:rPr lang="sr-Latn-RS" sz="1900" dirty="0" smtClean="0"/>
              <a:t>metodičkih </a:t>
            </a:r>
            <a:r>
              <a:rPr lang="sr-Latn-RS" sz="1900" dirty="0"/>
              <a:t>znanja relevantnih za cilјeve i ishode predmeta/oblasti)” </a:t>
            </a:r>
            <a:r>
              <a:rPr lang="sr-Latn-RS" sz="1900" dirty="0" smtClean="0"/>
              <a:t> </a:t>
            </a:r>
            <a:endParaRPr lang="en-US" sz="1900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904509" y="3020291"/>
            <a:ext cx="2078182" cy="387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618480" y="4177107"/>
            <a:ext cx="1364211" cy="364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75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4000" dirty="0" smtClean="0"/>
              <a:t>Rezultati analize – usklađenost ponude konkretnih programa i obrazovnih potreba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07551"/>
            <a:ext cx="10058400" cy="4023360"/>
          </a:xfrm>
        </p:spPr>
        <p:txBody>
          <a:bodyPr>
            <a:normAutofit/>
          </a:bodyPr>
          <a:lstStyle/>
          <a:p>
            <a:r>
              <a:rPr lang="sr-Latn-RS" dirty="0" smtClean="0"/>
              <a:t>Kvantitativno bogata, ali ne i funkcionalna – karakteriše je:</a:t>
            </a:r>
          </a:p>
          <a:p>
            <a:r>
              <a:rPr lang="sr-Latn-RS" dirty="0" smtClean="0"/>
              <a:t>- oskudnost (nedostatak obuhvatnosti tema; velika zastupljenost programa gde se kompatibilnost sa obrazovnim potrebama prepoznaje samo u jednom od ciljeva/tema programa)</a:t>
            </a:r>
          </a:p>
          <a:p>
            <a:r>
              <a:rPr lang="sr-Latn-RS" dirty="0" smtClean="0"/>
              <a:t>-nesistematičnost</a:t>
            </a:r>
          </a:p>
          <a:p>
            <a:r>
              <a:rPr lang="sr-Latn-RS" dirty="0" smtClean="0"/>
              <a:t>-nedovoljna osetljivost programa na ciljne grupe (ne </a:t>
            </a:r>
            <a:r>
              <a:rPr lang="sr-Latn-RS" dirty="0"/>
              <a:t>uvažava </a:t>
            </a:r>
            <a:r>
              <a:rPr lang="sr-Latn-RS" dirty="0" smtClean="0"/>
              <a:t>značajne</a:t>
            </a:r>
            <a:r>
              <a:rPr lang="sr-Latn-RS" dirty="0"/>
              <a:t> </a:t>
            </a:r>
            <a:r>
              <a:rPr lang="sr-Latn-RS" dirty="0" smtClean="0"/>
              <a:t>razlike </a:t>
            </a:r>
            <a:r>
              <a:rPr lang="sr-Latn-RS" dirty="0"/>
              <a:t>u pristupu rada s učenicima različitog uzrasta i </a:t>
            </a:r>
            <a:r>
              <a:rPr lang="sr-Latn-RS" dirty="0" smtClean="0"/>
              <a:t>karakteristika)</a:t>
            </a:r>
          </a:p>
          <a:p>
            <a:r>
              <a:rPr lang="sr-Latn-RS" dirty="0" smtClean="0"/>
              <a:t>- </a:t>
            </a:r>
            <a:r>
              <a:rPr lang="sr-Latn-RS" dirty="0" smtClean="0">
                <a:solidFill>
                  <a:schemeClr val="accent1"/>
                </a:solidFill>
              </a:rPr>
              <a:t>nedovolјna </a:t>
            </a:r>
            <a:r>
              <a:rPr lang="sr-Latn-RS" dirty="0">
                <a:solidFill>
                  <a:schemeClr val="accent1"/>
                </a:solidFill>
              </a:rPr>
              <a:t>usaglašenost s evidentiranim obrazovnim </a:t>
            </a:r>
            <a:r>
              <a:rPr lang="sr-Latn-RS" dirty="0" smtClean="0">
                <a:solidFill>
                  <a:schemeClr val="accent1"/>
                </a:solidFill>
              </a:rPr>
              <a:t>potrebama </a:t>
            </a:r>
            <a:r>
              <a:rPr lang="sr-Latn-RS" dirty="0">
                <a:solidFill>
                  <a:schemeClr val="accent1"/>
                </a:solidFill>
              </a:rPr>
              <a:t>nastavnog </a:t>
            </a:r>
            <a:r>
              <a:rPr lang="sr-Latn-RS" dirty="0" smtClean="0">
                <a:solidFill>
                  <a:schemeClr val="accent1"/>
                </a:solidFill>
              </a:rPr>
              <a:t>kadra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336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PREPORUKE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15188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r-Latn-RS" sz="2100" dirty="0" smtClean="0"/>
              <a:t> Prioritetne oblasti – prate i implikacije obrazovne politike, ali i obrazovne potrebe kadra;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100" dirty="0"/>
          </a:p>
          <a:p>
            <a:pPr>
              <a:buFont typeface="Wingdings" panose="05000000000000000000" pitchFamily="2" charset="2"/>
              <a:buChar char="Ø"/>
            </a:pPr>
            <a:r>
              <a:rPr lang="sr-Latn-RS" sz="2100" dirty="0" smtClean="0"/>
              <a:t> Planiranje </a:t>
            </a:r>
            <a:r>
              <a:rPr lang="sr-Latn-RS" sz="2100" dirty="0"/>
              <a:t>ponude akreditovanih programa </a:t>
            </a:r>
            <a:r>
              <a:rPr lang="sr-Latn-RS" sz="2100" dirty="0" smtClean="0"/>
              <a:t>- zasnovano </a:t>
            </a:r>
            <a:r>
              <a:rPr lang="sr-Latn-RS" sz="2100" dirty="0"/>
              <a:t>na rezultatima eksternog vrednovanja rada škola kao </a:t>
            </a:r>
            <a:r>
              <a:rPr lang="sr-Latn-RS" sz="2100" dirty="0" smtClean="0"/>
              <a:t>pokazatelјima </a:t>
            </a:r>
            <a:r>
              <a:rPr lang="sr-Latn-RS" sz="2100" dirty="0"/>
              <a:t>obrazovnih </a:t>
            </a:r>
            <a:r>
              <a:rPr lang="sr-Latn-RS" sz="2100" dirty="0" smtClean="0"/>
              <a:t>potreba</a:t>
            </a:r>
            <a:r>
              <a:rPr lang="sr-Latn-RS" sz="2100" dirty="0"/>
              <a:t>;</a:t>
            </a:r>
            <a:endParaRPr lang="sr-Latn-RS" sz="21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100" dirty="0"/>
          </a:p>
          <a:p>
            <a:pPr>
              <a:buFont typeface="Wingdings" panose="05000000000000000000" pitchFamily="2" charset="2"/>
              <a:buChar char="Ø"/>
            </a:pPr>
            <a:r>
              <a:rPr lang="sr-Latn-RS" sz="2100" dirty="0" smtClean="0"/>
              <a:t> Ponuda </a:t>
            </a:r>
            <a:r>
              <a:rPr lang="sr-Latn-RS" sz="2100" dirty="0"/>
              <a:t>programa stručnog usavršavanja nastavnog kadra </a:t>
            </a:r>
            <a:r>
              <a:rPr lang="sr-Latn-RS" sz="2100" dirty="0" smtClean="0"/>
              <a:t>- obuhvata </a:t>
            </a:r>
            <a:r>
              <a:rPr lang="sr-Latn-RS" sz="2100" dirty="0"/>
              <a:t>raznovrsne sadržaje, usklađene kako sa postavlјenim </a:t>
            </a:r>
            <a:r>
              <a:rPr lang="sr-Latn-RS" sz="2100" dirty="0" smtClean="0"/>
              <a:t>prioritetima, tako </a:t>
            </a:r>
            <a:r>
              <a:rPr lang="sr-Latn-RS" sz="2100" dirty="0"/>
              <a:t>i sa potrebama i specifičnostima svih cilјnih grupa.</a:t>
            </a:r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964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32626" y="1607403"/>
            <a:ext cx="10058400" cy="14507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r-Latn-RS" dirty="0" smtClean="0"/>
              <a:t>ŠTA VI MISLITE....</a:t>
            </a:r>
          </a:p>
          <a:p>
            <a:pPr algn="ctr"/>
            <a:endParaRPr lang="sr-Latn-RS" dirty="0" smtClean="0"/>
          </a:p>
          <a:p>
            <a:pPr algn="ctr"/>
            <a:r>
              <a:rPr lang="sr-Latn-RS" dirty="0" smtClean="0">
                <a:solidFill>
                  <a:schemeClr val="accent1"/>
                </a:solidFill>
              </a:rPr>
              <a:t>PROKLAMOVANO ILI REALNO?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701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582" y="1370214"/>
            <a:ext cx="3200400" cy="2286000"/>
          </a:xfrm>
        </p:spPr>
        <p:txBody>
          <a:bodyPr/>
          <a:lstStyle/>
          <a:p>
            <a:r>
              <a:rPr lang="sr-Latn-R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6781" y="1932247"/>
            <a:ext cx="6492240" cy="5257800"/>
          </a:xfrm>
        </p:spPr>
        <p:txBody>
          <a:bodyPr/>
          <a:lstStyle/>
          <a:p>
            <a:r>
              <a:rPr lang="sr-Latn-RS" dirty="0"/>
              <a:t>Orlović Lovren V., Pejatović, A. i Čairović, N. (2020). Kvalitet rada obrazovno-vaspitnih ustanova i profesionalni razvoj zaposlenih – od standarda za ustanove do potreba zaposlenih. </a:t>
            </a:r>
            <a:r>
              <a:rPr lang="sr-Latn-RS" i="1" dirty="0"/>
              <a:t>Nastava i vaspitanje, 69</a:t>
            </a:r>
            <a:r>
              <a:rPr lang="sr-Latn-RS" dirty="0"/>
              <a:t>(2)</a:t>
            </a:r>
            <a:r>
              <a:rPr lang="sr-Latn-RS" i="1" dirty="0"/>
              <a:t>, </a:t>
            </a:r>
            <a:r>
              <a:rPr lang="sr-Latn-RS" dirty="0"/>
              <a:t>133-150</a:t>
            </a:r>
            <a:r>
              <a:rPr lang="sr-Latn-RS" i="1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sr-Latn-RS" dirty="0"/>
              <a:t>Pešikan, A., Antić, A., i Marinković, S. (2010). Koncepcija stručnog usavršavanja nastavnika u Srbiji: koliko smo daleko od efikasnog modela. </a:t>
            </a:r>
            <a:r>
              <a:rPr lang="sr-Latn-RS" i="1" dirty="0"/>
              <a:t>Nastava i vaspitanje</a:t>
            </a:r>
            <a:r>
              <a:rPr lang="sr-Latn-RS" dirty="0"/>
              <a:t>, </a:t>
            </a:r>
            <a:r>
              <a:rPr lang="sr-Latn-RS" i="1" dirty="0"/>
              <a:t>60</a:t>
            </a:r>
            <a:r>
              <a:rPr lang="sr-Latn-RS" dirty="0"/>
              <a:t>(3), 471-483.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2150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</TotalTime>
  <Words>555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Utvrđivanje obrazovnih potreba za profesionalnim usavršavanjem</vt:lpstr>
      <vt:lpstr>SLABOSTI KATALOGA</vt:lpstr>
      <vt:lpstr>ISPITIVANJE OBRAZOVNIH POTREBA U POLITICI I PRAKSI STRUČNOG USAVRŠAVANJA NASTAVNIKA</vt:lpstr>
      <vt:lpstr>ISTRAŽIVANJE</vt:lpstr>
      <vt:lpstr>Rezultati analize – obrazovne potrebe i prioritetne oblasti usavršavanja</vt:lpstr>
      <vt:lpstr>Rezultati analize – usklađenost ponude konkretnih programa i obrazovnih potreba</vt:lpstr>
      <vt:lpstr>PREPORUKE</vt:lpstr>
      <vt:lpstr>PowerPoint Presentation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Utvrđivanje obrazovnih potreba za profesionalnim usavršavanjem</dc:title>
  <dc:creator>Neda Cairovic</dc:creator>
  <cp:lastModifiedBy>Neda Cairovic</cp:lastModifiedBy>
  <cp:revision>13</cp:revision>
  <dcterms:created xsi:type="dcterms:W3CDTF">2021-11-22T19:00:49Z</dcterms:created>
  <dcterms:modified xsi:type="dcterms:W3CDTF">2021-11-23T15:16:58Z</dcterms:modified>
</cp:coreProperties>
</file>