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6" r:id="rId2"/>
    <p:sldId id="308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18" r:id="rId19"/>
    <p:sldId id="409" r:id="rId20"/>
    <p:sldId id="410" r:id="rId21"/>
    <p:sldId id="411" r:id="rId22"/>
    <p:sldId id="413" r:id="rId23"/>
    <p:sldId id="381" r:id="rId24"/>
    <p:sldId id="412" r:id="rId25"/>
    <p:sldId id="415" r:id="rId26"/>
    <p:sldId id="414" r:id="rId27"/>
    <p:sldId id="417" r:id="rId28"/>
    <p:sldId id="419" r:id="rId29"/>
    <p:sldId id="422" r:id="rId30"/>
    <p:sldId id="416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86836" autoAdjust="0"/>
  </p:normalViewPr>
  <p:slideViewPr>
    <p:cSldViewPr>
      <p:cViewPr>
        <p:scale>
          <a:sx n="100" d="100"/>
          <a:sy n="100" d="100"/>
        </p:scale>
        <p:origin x="-103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F962D-24E9-446B-8356-B6E6E7D6AA02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4ACA7-CECE-4E45-A729-F390918107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03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ACA7-CECE-4E45-A729-F390918107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n.wikipedia.org/wiki/Mus%C3%A9e_Napol%C3%A9on_(Paris)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oyage_en_Orie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5.</a:t>
            </a:r>
            <a:r>
              <a:rPr lang="sr-Latn-RS" dirty="0" smtClean="0"/>
              <a:t> </a:t>
            </a:r>
            <a:r>
              <a:rPr lang="sr-Cyrl-RS" dirty="0" smtClean="0"/>
              <a:t>Оријентализам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gor\Music\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858000" cy="5029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2895600" y="5472499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Ежен Делакроа</a:t>
            </a:r>
            <a:r>
              <a:rPr lang="sr-Latn-RS" dirty="0" smtClean="0"/>
              <a:t>, Nathcez</a:t>
            </a:r>
            <a:r>
              <a:rPr lang="sr-Cyrl-RS" dirty="0" smtClean="0"/>
              <a:t>, 1823-4.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762000"/>
            <a:ext cx="32004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sr-Cyrl-RS" sz="1200" dirty="0" smtClean="0"/>
              <a:t>Наполеонова Египатска кампања пада у период од 1789. до 1791.</a:t>
            </a:r>
          </a:p>
          <a:p>
            <a:pPr lvl="0"/>
            <a:r>
              <a:rPr lang="sr-Cyrl-RS" sz="1200" dirty="0" smtClean="0"/>
              <a:t>Наполеоново освајање је имало цивилизацијски оквир, али и лични; Наполеон је био опседнут древном цивлизацијом која је потонула у варварство </a:t>
            </a:r>
          </a:p>
          <a:p>
            <a:pPr lvl="0"/>
            <a:endParaRPr lang="sr-Cyrl-RS" sz="1200" dirty="0" smtClean="0"/>
          </a:p>
          <a:p>
            <a:r>
              <a:rPr lang="sr-Cyrl-RS" sz="1200" dirty="0" smtClean="0"/>
              <a:t>Напоелоново освајање Египта је пратила научна експедиција под вођство Вивијена Денона, </a:t>
            </a:r>
            <a:r>
              <a:rPr lang="sr-Latn-CS" sz="1200" i="1" dirty="0" smtClean="0"/>
              <a:t>Description de l’Egipte</a:t>
            </a:r>
            <a:r>
              <a:rPr lang="sr-Latn-CS" sz="1200" dirty="0" smtClean="0"/>
              <a:t>, </a:t>
            </a:r>
            <a:r>
              <a:rPr lang="sr-Cyrl-RS" sz="1200" dirty="0" smtClean="0"/>
              <a:t>24 илустрована тома, велики број информација о флори, фауни, обичајима</a:t>
            </a:r>
          </a:p>
          <a:p>
            <a:pPr lvl="0"/>
            <a:endParaRPr lang="sr-Cyrl-RS" sz="1200" dirty="0" smtClean="0"/>
          </a:p>
          <a:p>
            <a:r>
              <a:rPr lang="sr-Cyrl-RS" sz="1200" dirty="0" smtClean="0"/>
              <a:t>Најпознатије Деноново дело је </a:t>
            </a:r>
            <a:r>
              <a:rPr lang="en-US" sz="1200" i="1" dirty="0" smtClean="0"/>
              <a:t>Voyage </a:t>
            </a:r>
            <a:r>
              <a:rPr lang="en-US" sz="1200" i="1" dirty="0" err="1" smtClean="0"/>
              <a:t>dans</a:t>
            </a:r>
            <a:r>
              <a:rPr lang="en-US" sz="1200" i="1" dirty="0" smtClean="0"/>
              <a:t> la </a:t>
            </a:r>
            <a:r>
              <a:rPr lang="en-US" sz="1200" i="1" dirty="0" err="1" smtClean="0"/>
              <a:t>basse</a:t>
            </a:r>
            <a:r>
              <a:rPr lang="en-US" sz="1200" i="1" dirty="0" smtClean="0"/>
              <a:t> et la haute </a:t>
            </a:r>
            <a:r>
              <a:rPr lang="en-US" sz="1200" i="1" dirty="0" err="1" smtClean="0"/>
              <a:t>Egypte</a:t>
            </a:r>
            <a:r>
              <a:rPr lang="en-US" sz="1200" dirty="0" smtClean="0"/>
              <a:t> ("Journey in Lower and Upper Egypt"), 1802</a:t>
            </a:r>
            <a:r>
              <a:rPr lang="sr-Cyrl-RS" sz="1200" dirty="0" smtClean="0"/>
              <a:t>; узима се као основ уобличавања модерне египтологије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Уметник, писац, дипломата и археолог, Вивијен Денон је 1802. постао и директор новооснованог музеја </a:t>
            </a:r>
            <a:r>
              <a:rPr lang="en-US" sz="1200" dirty="0" err="1" smtClean="0">
                <a:hlinkClick r:id="rId2" tooltip="Musée Napoléon (Paris)"/>
              </a:rPr>
              <a:t>Musée</a:t>
            </a:r>
            <a:r>
              <a:rPr lang="en-US" sz="1200" dirty="0" smtClean="0">
                <a:hlinkClick r:id="rId2" tooltip="Musée Napoléon (Paris)"/>
              </a:rPr>
              <a:t> </a:t>
            </a:r>
            <a:r>
              <a:rPr lang="en-US" sz="1200" dirty="0" err="1" smtClean="0">
                <a:hlinkClick r:id="rId2" tooltip="Musée Napoléon (Paris)"/>
              </a:rPr>
              <a:t>Napoléon</a:t>
            </a:r>
            <a:r>
              <a:rPr lang="sr-Cyrl-RS" sz="1200" dirty="0" smtClean="0"/>
              <a:t> у Паризу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Његов ангажман је довео до египтоманије у Француској и другим европским земљама</a:t>
            </a:r>
          </a:p>
          <a:p>
            <a:pPr lvl="0"/>
            <a:endParaRPr lang="sr-Cyrl-RS" sz="1200" dirty="0" smtClean="0"/>
          </a:p>
          <a:p>
            <a:pPr marL="342900" lvl="0" indent="-342900">
              <a:spcBef>
                <a:spcPct val="20000"/>
              </a:spcBef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sr-Cyrl-RS" sz="1600" b="1" dirty="0" smtClean="0"/>
              <a:t>Француски колонијализам (поход на Египат</a:t>
            </a:r>
            <a:br>
              <a:rPr lang="sr-Cyrl-RS" sz="1600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Француски колонијализам (Египатска кампања)</a:t>
            </a:r>
            <a:br>
              <a:rPr kumimoji="0" lang="sr-Cyrl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Igor\Music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3886200" cy="5181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0800000" flipV="1">
            <a:off x="5333999" y="5932245"/>
            <a:ext cx="3962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Робер Лефевр, Портрет Денона, 1809. 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Evropska 19. veka 2019\Orijentalizam\Egiptomanija (Francuski kolonijalizam)\Anne Louis Girodet-Trioson, Revolt u Kairu,1798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403600" cy="2623820"/>
          </a:xfrm>
          <a:prstGeom prst="rect">
            <a:avLst/>
          </a:prstGeom>
          <a:noFill/>
        </p:spPr>
      </p:pic>
      <p:pic>
        <p:nvPicPr>
          <p:cNvPr id="2051" name="Picture 3" descr="G:\Evropska 19. veka 2019\Orijentalizam\Egiptomanija (Francuski kolonijalizam)\Antoine-Jean Gros, Bitka kod piramida, 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24200"/>
            <a:ext cx="3429000" cy="2590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0800000" flipV="1">
            <a:off x="5410200" y="5825818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Жан Антоан Грос, Битка код пирамида, 1810.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486400" y="28194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Anne-Louis Girodet de Roussy Troison </a:t>
            </a:r>
            <a:r>
              <a:rPr lang="sr-Cyrl-RS" sz="1400" dirty="0" smtClean="0"/>
              <a:t>1797. 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28600"/>
            <a:ext cx="35814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Наполеонова Египатска кампања су визуелизовали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Cyrl-RS" sz="1200" dirty="0" smtClean="0"/>
              <a:t>сликари Грос 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Жерар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Упркос томе што Грос није био у Египту његове представе поседују дозу аутентичности; служио се Деноновим предлошцима; Грос је извршио велики утицај на потоње француске оријенталисте (Делакроа...)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sr-Cyrl-RS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 композиције указују на супериорност белих освајача: међутим, побеђе</a:t>
            </a:r>
            <a:r>
              <a:rPr lang="sr-Cyrl-RS" sz="1200" dirty="0" smtClean="0"/>
              <a:t>ни доморици попримају особине античких хероја; узвишеност у поразу, достојанство у умирању; победа европске дисциплине над Оријентом као пасивним објектом - препуштен судбини или слепим страстима.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200" dirty="0" smtClean="0"/>
              <a:t>На Жиродеовој слици млади француски офоцир на левој половини слике прагматични је гарант надмоћности Запад; обученом Европљанину супроставља се у последњем тренутку наги домаћи ратник, држећи у десној руци криви мач, а у левој руци клонулу фигуру богато одевеног паше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200" dirty="0" smtClean="0"/>
              <a:t>Тиме се још једанпут истиче двојност виђења Оријента из перспективе европског човека: истицање супериорности, али и скривено дивљење према аутохтоним цивилизацијама које су </a:t>
            </a:r>
            <a:r>
              <a:rPr lang="sr-Cyrl-RS" sz="1200" i="1" dirty="0" smtClean="0"/>
              <a:t>носиоци</a:t>
            </a:r>
            <a:r>
              <a:rPr lang="sr-Cyrl-RS" sz="1200" dirty="0" smtClean="0"/>
              <a:t> античког света </a:t>
            </a:r>
            <a:endParaRPr kumimoji="0" lang="sr-Cyrl-RS" sz="12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Up Arrow 9"/>
          <p:cNvSpPr/>
          <p:nvPr/>
        </p:nvSpPr>
        <p:spPr>
          <a:xfrm rot="2969076">
            <a:off x="4263014" y="3099608"/>
            <a:ext cx="145998" cy="4572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8600"/>
            <a:ext cx="83820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1400" b="1" dirty="0" smtClean="0"/>
              <a:t>				Романтични Оријент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 су нам блага Оријентга тако приступачна као блага антике. У Оријенту морамо тражити оно што је највише романтично и црпсти</a:t>
            </a: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 извора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(Фрдрих Шлегел)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baseline="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sr-Cyrl-RS" sz="1200" noProof="0" dirty="0" smtClean="0"/>
              <a:t>И</a:t>
            </a:r>
            <a:r>
              <a:rPr lang="sr-Cyrl-RS" sz="1200" dirty="0" smtClean="0"/>
              <a:t> за француске романтичаре Оријент постаје место снова; Шатобријанаов итинирер </a:t>
            </a:r>
            <a:r>
              <a:rPr lang="sr-Latn-CS" sz="1200" b="1" i="1" dirty="0" smtClean="0"/>
              <a:t>I</a:t>
            </a:r>
            <a:r>
              <a:rPr lang="sr-Cyrl-RS" sz="1200" b="1" i="1" dirty="0" smtClean="0"/>
              <a:t> </a:t>
            </a:r>
            <a:r>
              <a:rPr lang="sr-Latn-CS" sz="1200" b="1" i="1" dirty="0" smtClean="0"/>
              <a:t>tineraire de Paris a Jerusalem</a:t>
            </a:r>
            <a:r>
              <a:rPr lang="sr-Latn-CS" sz="1200" dirty="0" smtClean="0"/>
              <a:t> 1811</a:t>
            </a:r>
            <a:r>
              <a:rPr lang="sr-Cyrl-RS" sz="1200" dirty="0" smtClean="0"/>
              <a:t>, нија класични дескриптивни путопис, у питању је субјективна дескрипција о месту, просторима, за које је мислио да ће затећи на свом путовању</a:t>
            </a:r>
            <a:endParaRPr kumimoji="0" lang="sr-Cyrl-RS" sz="12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Виктор Иго је без одласка на Исток написао поему </a:t>
            </a:r>
            <a:r>
              <a:rPr lang="sr-Latn-CS" sz="1200" b="1" i="1" dirty="0" smtClean="0"/>
              <a:t>Les Orientales</a:t>
            </a:r>
            <a:r>
              <a:rPr lang="sr-Latn-CS" sz="1200" dirty="0" smtClean="0"/>
              <a:t> 1829</a:t>
            </a:r>
            <a:r>
              <a:rPr lang="sr-Cyrl-RS" sz="1200" dirty="0" smtClean="0"/>
              <a:t>; класична литерарна фикција; опсена о свету који није могао нестати, будући да никада није ни постојао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Мит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 Оријенту као месту </a:t>
            </a: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другости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имагинарногмпростору и фиктивном свету је почео да се руши; стварност и модернизација се нису уклапали у романтичарско сањарење о Оријенту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baseline="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200" dirty="0" smtClean="0"/>
              <a:t>Ж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ерар де Неврал у свом делу </a:t>
            </a: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Путовање по Оријенту</a:t>
            </a:r>
            <a:r>
              <a:rPr lang="en-US" sz="1200" i="1" dirty="0" smtClean="0">
                <a:hlinkClick r:id="rId2" tooltip="Voyage en Orient"/>
              </a:rPr>
              <a:t> Voyage en Orient</a:t>
            </a:r>
            <a:r>
              <a:rPr lang="sr-Cyrl-RS" sz="1200" i="1" dirty="0" smtClean="0"/>
              <a:t> (1851)</a:t>
            </a: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исказује своје разочарење; по одласку из Каира говори да је уместо фата моргане, за којом је чезнуо у младости, сада затекао само један модерним напретком разорени и због тога мртви Оријент</a:t>
            </a: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4267200" cy="5668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200" dirty="0" smtClean="0"/>
              <a:t>Устанак Грка против Османлија (1821.-1830), проузроковао је филхеленизам широм Европе, посебно у Француској где је искоришћен за унутрашња трвења на релацији монархисти – републиканци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200" dirty="0" smtClean="0"/>
              <a:t>Некада је Египат био резервоар инспирације за уметнике и писце, сада је то постала Грчка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Грчки рат је погодовао роматичарима; осећање револуције, слободе, независности су се поклопили са њиховим осећањима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i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Борба Грка и османских </a:t>
            </a: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варвара</a:t>
            </a:r>
            <a:r>
              <a:rPr kumimoji="0" lang="sr-Cyrl-RS" sz="1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је уздигнута на метафизички ниво (борба добра и зла)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dirty="0" smtClean="0"/>
              <a:t>Лорд Брајрон је додатно допринео ширењу филхеленизма; он је свој допринос Грчком питању пренео на ниво комерцијализације његовог књижевног дела, али је Грчка била и топос његове личне одговорности; придружио се устаницима и умро у Мисолонгију 1824.; иако је смрт наступила од последице колере претворен је у мартира револуције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dirty="0" smtClean="0"/>
          </a:p>
          <a:p>
            <a:pPr lvl="0"/>
            <a:r>
              <a:rPr lang="sr-Cyrl-RS" sz="1200" dirty="0" smtClean="0"/>
              <a:t>У младости је прошао својеврсни оријентални </a:t>
            </a:r>
            <a:r>
              <a:rPr lang="sr-Latn-CS" sz="1200" dirty="0" smtClean="0"/>
              <a:t>Grand Tour</a:t>
            </a:r>
            <a:r>
              <a:rPr lang="sr-Cyrl-RS" sz="1200" dirty="0" smtClean="0"/>
              <a:t> – Шпанија, Португал, преко Медитерана, Грчка, Албанија, Цариград; ова путовања су задовољила његову потребу за ескапизмом</a:t>
            </a:r>
          </a:p>
          <a:p>
            <a:pPr lvl="0"/>
            <a:endParaRPr lang="sr-Cyrl-RS" sz="1200" i="1" dirty="0" smtClean="0"/>
          </a:p>
          <a:p>
            <a:pPr lvl="0"/>
            <a:r>
              <a:rPr lang="sr-Cyrl-RS" sz="1200" dirty="0" smtClean="0"/>
              <a:t>Томас Филипс је портрет поете у албанској одежди (видео је у Епиру 1809.) предтавио на </a:t>
            </a:r>
            <a:r>
              <a:rPr lang="sr-Latn-CS" sz="1200" dirty="0" smtClean="0"/>
              <a:t>Royal Academy 1814</a:t>
            </a:r>
            <a:endParaRPr lang="sr-Cyrl-RS" sz="1200" dirty="0" smtClean="0"/>
          </a:p>
          <a:p>
            <a:pPr lvl="0"/>
            <a:endParaRPr lang="sr-Cyrl-RS" sz="1200" i="1" dirty="0" smtClean="0"/>
          </a:p>
          <a:p>
            <a:pPr lvl="0"/>
            <a:r>
              <a:rPr lang="sr-Cyrl-RS" sz="1200" dirty="0" smtClean="0"/>
              <a:t>Бајрон је по повратку написао колоритну и страствену поему </a:t>
            </a:r>
            <a:r>
              <a:rPr lang="sr-Latn-CS" sz="1200" i="1" dirty="0" smtClean="0"/>
              <a:t>The Giaour</a:t>
            </a:r>
            <a:r>
              <a:rPr lang="sr-Cyrl-RS" sz="1200" i="1" dirty="0" smtClean="0"/>
              <a:t> </a:t>
            </a:r>
            <a:r>
              <a:rPr lang="sr-Cyrl-RS" sz="1200" dirty="0" smtClean="0"/>
              <a:t>(1813); имала је велики одјек у Европи, заснована је на једном од ликова из новеле </a:t>
            </a:r>
            <a:r>
              <a:rPr lang="sr-Cyrl-RS" sz="1200" i="1" dirty="0" smtClean="0"/>
              <a:t>Ватек</a:t>
            </a:r>
          </a:p>
          <a:p>
            <a:pPr lvl="0"/>
            <a:endParaRPr lang="sr-Cyrl-RS" sz="1200" dirty="0" smtClean="0"/>
          </a:p>
          <a:p>
            <a:pPr lvl="0"/>
            <a:r>
              <a:rPr lang="sr-Cyrl-RS" sz="1200" dirty="0" smtClean="0"/>
              <a:t>Имала је велики утицај на сликаре; особито на Делакроово сликарство</a:t>
            </a:r>
          </a:p>
          <a:p>
            <a:pPr lvl="0"/>
            <a:endParaRPr lang="sr-Cyrl-RS" sz="1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Cyrl-RS" sz="1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G:\Evropska 19. veka 2019\Orijentalizam\Romantični filhelenizam\Lord Byron in Albanian dress, Thomas Phillips, 181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33400"/>
            <a:ext cx="3886200" cy="556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00600" y="619899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Томас Филипс, Лорд Бајрон у албанској одежди, 1814</a:t>
            </a:r>
            <a:r>
              <a:rPr lang="sr-Cyrl-RS" dirty="0" smtClean="0"/>
              <a:t>.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flipH="1" flipV="1">
            <a:off x="4038600" y="5867400"/>
            <a:ext cx="152400" cy="381000"/>
          </a:xfrm>
          <a:prstGeom prst="upArrow">
            <a:avLst>
              <a:gd name="adj1" fmla="val 50000"/>
              <a:gd name="adj2" fmla="val 5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gor\Music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96199" cy="55165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61722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Ежен Делакора, Борба Ђаура (Каурина) и Хасана, 1826.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gor\Music\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762000"/>
            <a:ext cx="3200400" cy="51355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86200" y="6019800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Ежен Делакроа, Грчка издише на рушевинама Мисолонгија, 1826.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2000"/>
            <a:ext cx="4191000" cy="53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Иконична слика романтизма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Разуме се као секуларна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олтарска слика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центру композиције се налази трагична персонификација Грчек са раширеним рукама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Рука без тела, одсечена, манифестује пораз хришћана, она је амблем деструкције и поништења тела и духа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Она је можда и алузија на Бајрону смрт у Мисолонгију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200" dirty="0" smtClean="0"/>
              <a:t>Ангажовани карактер слике требвало је да подстакне европско јавно мњење, и изазове емпатију са устаницима у Грчкој</a:t>
            </a: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7620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200" dirty="0" smtClean="0"/>
              <a:t>Устанак Грка против турске владавине (1821.-1830), проузроковао је филхеленизам широм Европе, и посебно у Француској; он је псолужио и инутрашњим трвњеима на линији монархисти – републиканци; некада је Египат био резервора инсципирације за уметнике и писце, сада је то постала Грчка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2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Грчки рат је погодовао роматичраима; осећање револуције, словбоде, незавинсоти су се поклопили са њиховим осећаима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i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Борба Грка и османслих варвара је удигнута на метафички ниво (борба добра и зла)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dirty="0" smtClean="0"/>
              <a:t>&gt;лорд Брајрон је додатно доприбнео ширењу филхеленизма; за њега је Грчка била у служби комерцијализације његовог књижевног дела, али је била и топос његовое личне одговорности; придружио се устаницима и умеро у Мисолонгију 1824.; иако је смрт наступила од последице колере претворен је мартира револуције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dirty="0" smtClean="0"/>
          </a:p>
          <a:p>
            <a:pPr lvl="0"/>
            <a:r>
              <a:rPr lang="sr-Cyrl-RS" sz="1200" i="1" dirty="0" smtClean="0"/>
              <a:t>У младости је прошао својеврсни оријентални </a:t>
            </a:r>
            <a:r>
              <a:rPr lang="sr-Latn-CS" sz="1200" i="1" dirty="0" smtClean="0"/>
              <a:t>Grand Tour</a:t>
            </a:r>
            <a:r>
              <a:rPr lang="sr-Cyrl-RS" sz="1200" i="1" dirty="0" smtClean="0"/>
              <a:t> – Шпанија, Португал, преко Медитерана, Грчка, Албанија, Цариград; ова путовања су задовљала његову потребу за ескапизмом; </a:t>
            </a:r>
          </a:p>
          <a:p>
            <a:pPr lvl="0"/>
            <a:endParaRPr lang="sr-Cyrl-RS" sz="1200" i="1" dirty="0" smtClean="0"/>
          </a:p>
          <a:p>
            <a:pPr lvl="0"/>
            <a:r>
              <a:rPr lang="sr-Cyrl-RS" sz="1200" i="1" dirty="0" smtClean="0"/>
              <a:t>Томас Филипс је портрет поете у албанској одежди (видео је у Епиру 1809.) предтавио на </a:t>
            </a:r>
            <a:r>
              <a:rPr lang="sr-Latn-CS" sz="1200" dirty="0" smtClean="0"/>
              <a:t>Royal Academy 1814</a:t>
            </a:r>
            <a:endParaRPr lang="sr-Cyrl-RS" sz="1200" i="1" dirty="0" smtClean="0"/>
          </a:p>
          <a:p>
            <a:pPr lvl="0"/>
            <a:endParaRPr lang="sr-Cyrl-RS" sz="1200" i="1" dirty="0" smtClean="0"/>
          </a:p>
          <a:p>
            <a:pPr lvl="0"/>
            <a:r>
              <a:rPr lang="sr-Cyrl-RS" sz="1200" dirty="0" smtClean="0"/>
              <a:t>По повратку је написао колоритну и страственуи поему </a:t>
            </a:r>
            <a:r>
              <a:rPr lang="sr-Latn-CS" sz="1200" dirty="0" smtClean="0"/>
              <a:t>The Giaour</a:t>
            </a:r>
            <a:r>
              <a:rPr lang="sr-Cyrl-RS" sz="1200" dirty="0" smtClean="0"/>
              <a:t> (1813); имала је велики одјек у Европи, заснована је на једном од ликова из новеле Ватек</a:t>
            </a:r>
          </a:p>
          <a:p>
            <a:pPr lvl="0"/>
            <a:r>
              <a:rPr lang="sr-Cyrl-RS" sz="1200" dirty="0" smtClean="0"/>
              <a:t>Имала је велики утицај на сликаре; особирто на Деларока</a:t>
            </a:r>
          </a:p>
          <a:p>
            <a:pPr lvl="0"/>
            <a:endParaRPr lang="sr-Cyrl-RS" sz="1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1200" dirty="0" smtClean="0"/>
          </a:p>
          <a:p>
            <a:pPr marL="342900" indent="-342900" algn="l">
              <a:spcBef>
                <a:spcPct val="20000"/>
              </a:spcBef>
              <a:defRPr/>
            </a:pPr>
            <a:r>
              <a:rPr lang="sr-Cyrl-RS" sz="1400" dirty="0" smtClean="0">
                <a:latin typeface="+mn-lt"/>
                <a:ea typeface="+mn-ea"/>
                <a:cs typeface="+mn-cs"/>
              </a:rPr>
              <a:t>				</a:t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>Реални (етнографски) Оријент</a:t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Cyrl-RS" sz="1400" dirty="0" smtClean="0"/>
          </a:p>
          <a:p>
            <a:pPr marL="342900" lvl="0" indent="-342900" algn="l">
              <a:spcBef>
                <a:spcPct val="20000"/>
              </a:spcBef>
              <a:defRPr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b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>			</a:t>
            </a:r>
            <a:r>
              <a:rPr lang="sr-Cyrl-RS" sz="1400" b="1" dirty="0" smtClean="0">
                <a:latin typeface="+mn-lt"/>
                <a:ea typeface="+mn-ea"/>
                <a:cs typeface="+mn-cs"/>
              </a:rPr>
              <a:t>Реални Оријент</a:t>
            </a: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kumimoji="0" lang="sr-Cyrl-R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разлику од имагинарног </a:t>
            </a:r>
            <a:r>
              <a:rPr lang="sr-Cyrl-RS" sz="1300" dirty="0" smtClean="0">
                <a:latin typeface="+mn-lt"/>
                <a:ea typeface="+mn-ea"/>
                <a:cs typeface="+mn-cs"/>
              </a:rPr>
              <a:t>Оријента дошло је током </a:t>
            </a:r>
            <a:r>
              <a:rPr kumimoji="0" lang="sr-Cyrl-R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 века до реалнијег сагледавања оријенталног странца и </a:t>
            </a:r>
            <a:r>
              <a:rPr lang="sr-Cyrl-RS" sz="1300" dirty="0" smtClean="0">
                <a:latin typeface="+mn-lt"/>
                <a:ea typeface="+mn-ea"/>
                <a:cs typeface="+mn-cs"/>
              </a:rPr>
              <a:t>оријенталних простора</a:t>
            </a:r>
            <a:r>
              <a:rPr kumimoji="0" lang="sr-Cyrl-R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>Особито се важним чине доприноси физичко-биолошке антропологије; њени резулати су довели до могућнсоти перфекционисања раса и трагања за људским родословом (утврђивање видних обележја различитих група људи и њених историјских претходних облика)</a:t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>Етнографија је сакупљала податке о клими, територији, језику и аспектима материјалне културе како би идентификовали одређене групе становника, етнолози су класификовали ове податке ради реконструкције историје човечанства</a:t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>Вилијам Едвардс је у трактату </a:t>
            </a:r>
            <a:r>
              <a:rPr lang="sr-Cyrl-RS" sz="1300" i="1" dirty="0" smtClean="0">
                <a:latin typeface="+mn-lt"/>
                <a:ea typeface="+mn-ea"/>
                <a:cs typeface="+mn-cs"/>
              </a:rPr>
              <a:t>Физиолошке карактеристике људских раса </a:t>
            </a:r>
            <a:r>
              <a:rPr lang="sr-Cyrl-RS" sz="1300" dirty="0" smtClean="0">
                <a:latin typeface="+mn-lt"/>
                <a:ea typeface="+mn-ea"/>
                <a:cs typeface="+mn-cs"/>
              </a:rPr>
              <a:t>1829. изложио теорију расног и националног идентитета на основу сродности уочљивих спољних обележја, као што је угао лица и боја коже; ради се о употреби физиологије, науке о органским функцијама и анатомској структури, у циљу идентификовања порекла и типова људске заједнице</a:t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>Едвардс је тврдио да се физичка својства првобитних типова могу поново уочити на њиховим панданима садашњег времена;  као доказ навео је налаз шкотског лекара </a:t>
            </a:r>
            <a:r>
              <a:rPr lang="sr-Cyrl-RS" sz="1300" i="1" dirty="0" smtClean="0">
                <a:latin typeface="+mn-lt"/>
                <a:ea typeface="+mn-ea"/>
                <a:cs typeface="+mn-cs"/>
              </a:rPr>
              <a:t>Роберта Нокса </a:t>
            </a:r>
            <a:r>
              <a:rPr lang="sr-Cyrl-RS" sz="1300" dirty="0" smtClean="0">
                <a:latin typeface="+mn-lt"/>
                <a:ea typeface="+mn-ea"/>
                <a:cs typeface="+mn-cs"/>
              </a:rPr>
              <a:t>који је поретрете Етиопљана,Персијанаца и Јевреја на једном египатском надгробном споменику из Лонодна</a:t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>Док су антрополози тражили потврду својих идеја у контурама староегипатске вајарске уметности, савремени сликари и вајари радили су портре према живим типовима чије карактеристике воде порекло од примитивних раса</a:t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>У Француској и њеним колонијама војска је била најважнији катализатор за тесни дијалог између уметности и науке; уметници су били чести пратоци војних експедијиа; освајање Магреба (Алжира) 1830. је подстакло уметничку продукцију</a:t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3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3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> </a:t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3505200" cy="448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Швајцарски сликар Шарл Глер је у Египту насликао већи број реалистичних приказа локалног живља; они се разумеју као покушај реконструкције изворних типова; таква је и Црна Нубијка – пандан Дијани у лову; она представља стандарни образац приказа Оријенталке; комбинација релативно светле пути са црном косом и очима, западних иконографских модела и оријенталног декора.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Тело Нубијке, ипак нема чврстину праве каријатиде, увија се и прави </a:t>
            </a:r>
            <a:r>
              <a:rPr lang="sr-Latn-RS" sz="1200" dirty="0" smtClean="0"/>
              <a:t>S</a:t>
            </a:r>
            <a:r>
              <a:rPr lang="sr-Cyrl-RS" sz="1200" dirty="0" smtClean="0"/>
              <a:t>-линију; истичу се атрибути женске плодности</a:t>
            </a:r>
          </a:p>
          <a:p>
            <a:endParaRPr lang="sr-Cyrl-RS" sz="1200" dirty="0" smtClean="0"/>
          </a:p>
          <a:p>
            <a:r>
              <a:rPr lang="sr-Cyrl-RS" sz="1200" dirty="0" smtClean="0"/>
              <a:t>Нубијка представља типичан пример приказа оријенталне жене; мешавина фикције и збиље; одсуство непосредног рада с моделом; рад по сећању; и трансформација класичне митолошке богиње; увођење фикције у аутентично дело условљава типични приказ Оријентаке, али и оријенталних слика у целини</a:t>
            </a:r>
            <a:endParaRPr lang="en-US" sz="1200" dirty="0"/>
          </a:p>
        </p:txBody>
      </p:sp>
      <p:pic>
        <p:nvPicPr>
          <p:cNvPr id="5" name="Picture 2" descr="G:\Evropska 19. veka 2019\Orijentalizam\Zena (Feminizacija Orijenta)\Charles Gleyre, Nubijka, Crna Venera, 1838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09600"/>
            <a:ext cx="2514600" cy="4876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15000" y="5562600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Шарл Глер, Црна Нубијка, 1838.</a:t>
            </a:r>
            <a:endParaRPr lang="en-US" sz="1400" dirty="0"/>
          </a:p>
        </p:txBody>
      </p:sp>
      <p:sp>
        <p:nvSpPr>
          <p:cNvPr id="7" name="Up Arrow 6"/>
          <p:cNvSpPr/>
          <p:nvPr/>
        </p:nvSpPr>
        <p:spPr>
          <a:xfrm rot="5400000">
            <a:off x="4648200" y="11430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3962400" cy="5821363"/>
          </a:xfrm>
        </p:spPr>
        <p:txBody>
          <a:bodyPr>
            <a:normAutofit fontScale="92500"/>
          </a:bodyPr>
          <a:lstStyle/>
          <a:p>
            <a:endParaRPr lang="sr-Cyrl-RS" sz="1400" dirty="0" smtClean="0"/>
          </a:p>
          <a:p>
            <a:r>
              <a:rPr lang="sr-Cyrl-RS" sz="1400" dirty="0" smtClean="0"/>
              <a:t>Док су антрополизи тражили потврду својих идеја у контурама староегипатске вајарске уметности, савремени сликари и вајари радили су портрете према живим типовима чије карактеристике воде порекло од примитивних раса. </a:t>
            </a:r>
          </a:p>
          <a:p>
            <a:r>
              <a:rPr lang="sr-Cyrl-RS" sz="1400" dirty="0" smtClean="0"/>
              <a:t>Славни критичар Теофил Готје написао је о Алжиру  (1844): </a:t>
            </a:r>
            <a:r>
              <a:rPr lang="sr-Cyrl-RS" sz="1400" i="1" dirty="0" smtClean="0"/>
              <a:t>Нигде људска раса није сачувала више од своје примитивне лепоте</a:t>
            </a:r>
            <a:r>
              <a:rPr lang="sr-Cyrl-RS" sz="1400" dirty="0" smtClean="0"/>
              <a:t>.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Сликар Луј Лонга је за потребе предавања </a:t>
            </a:r>
            <a:r>
              <a:rPr lang="sr-Cyrl-RS" sz="1400" i="1" dirty="0" smtClean="0"/>
              <a:t>О антропологији северне Африке</a:t>
            </a:r>
            <a:r>
              <a:rPr lang="sr-Cyrl-RS" sz="1400" dirty="0" smtClean="0"/>
              <a:t> насликао портрете једног црнца из Оран-а, младог Арапина и припадника мароканског берберског племена – најпримитивнији, исконски тип; њихово представљање потврђује Едвардсов тип рада; формат трочетвтринског профила истиче ефектно физиолошка обележја које анализира антропологија: угао лица, боју коже, облик носа и облик лобање. По истом моделу радили су и француски уметници током потоњих деценија.</a:t>
            </a:r>
          </a:p>
          <a:p>
            <a:r>
              <a:rPr lang="sr-Cyrl-RS" sz="1400" dirty="0" smtClean="0"/>
              <a:t>Уследило је отварање антроплошке галерије у Националном историјском музеју у Паризу (1855); у оквиру галерије била је изложена биста Суданца Саид Абулаха – физиогномија као путоказ идентитета раса</a:t>
            </a:r>
          </a:p>
          <a:p>
            <a:endParaRPr lang="sr-Cyrl-RS" sz="1400" dirty="0" smtClean="0"/>
          </a:p>
          <a:p>
            <a:pPr>
              <a:buNone/>
            </a:pPr>
            <a:endParaRPr lang="sr-Cyrl-RS" sz="1400" dirty="0" smtClean="0"/>
          </a:p>
          <a:p>
            <a:endParaRPr lang="sr-Cyrl-RS" sz="1400" dirty="0" smtClean="0"/>
          </a:p>
          <a:p>
            <a:endParaRPr lang="en-US" sz="1400" dirty="0"/>
          </a:p>
        </p:txBody>
      </p:sp>
      <p:pic>
        <p:nvPicPr>
          <p:cNvPr id="7170" name="Picture 2" descr="G:\Evropska 19. veka 2019\Orijentalizam\Etnografija i Orijent\Luj Longa, Tri tipa coveka iz Alžira, 1841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2959100" cy="2081213"/>
          </a:xfrm>
          <a:prstGeom prst="rect">
            <a:avLst/>
          </a:prstGeom>
          <a:noFill/>
        </p:spPr>
      </p:pic>
      <p:pic>
        <p:nvPicPr>
          <p:cNvPr id="7171" name="Picture 3" descr="G:\Evropska 19. veka 2019\Orijentalizam\Etnografija i Orijent\Charles Cordier, Said Abdallah, 1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24200"/>
            <a:ext cx="228600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10200" y="2743200"/>
            <a:ext cx="449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Луј Лонга, Три типа човека из Алжира, 1841.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5791200" y="60198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Шарл Кордије, Саул Абудалах, 1848. </a:t>
            </a:r>
            <a:endParaRPr lang="en-US" sz="1200" dirty="0"/>
          </a:p>
        </p:txBody>
      </p:sp>
      <p:sp>
        <p:nvSpPr>
          <p:cNvPr id="8" name="Up Arrow 7"/>
          <p:cNvSpPr/>
          <p:nvPr/>
        </p:nvSpPr>
        <p:spPr>
          <a:xfrm rot="5400000">
            <a:off x="4648200" y="24384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5400000">
            <a:off x="4953000" y="53340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228600"/>
            <a:ext cx="1120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sr-Cyrl-RS" b="1" dirty="0" smtClean="0"/>
              <a:t>			Основи оријентализма</a:t>
            </a:r>
          </a:p>
          <a:p>
            <a:pPr algn="just">
              <a:spcBef>
                <a:spcPts val="0"/>
              </a:spcBef>
            </a:pPr>
            <a:endParaRPr lang="sr-Cyrl-RS" sz="12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7924800" cy="5135563"/>
          </a:xfrm>
        </p:spPr>
        <p:txBody>
          <a:bodyPr>
            <a:normAutofit fontScale="92500"/>
          </a:bodyPr>
          <a:lstStyle/>
          <a:p>
            <a:r>
              <a:rPr lang="sr-Cyrl-RS" sz="1200" dirty="0" smtClean="0"/>
              <a:t>Питање оријента (света) је питање перспективе (Ханс Белтинг)</a:t>
            </a:r>
          </a:p>
          <a:p>
            <a:r>
              <a:rPr lang="sr-Cyrl-RS" sz="1200" dirty="0" smtClean="0"/>
              <a:t>Западни поглед на перспективу је дефинисан ренесансним искуством; искординисано и правилно геометријско тродимензионално поље у које се умећу пропрционални и правилни људски ликови (предмети); Оријент је успоставио свој аниконични поглед на свет – издвојен из европског виђења перспективе, тј . филозофије живота</a:t>
            </a:r>
          </a:p>
          <a:p>
            <a:r>
              <a:rPr lang="sr-Cyrl-RS" sz="1200" dirty="0" smtClean="0"/>
              <a:t>Истовремено, питање Оријента је зависило до перспективе посматрача и његове интерпретације – отуда се често истиче вредносни (перспективни) судар светова – </a:t>
            </a:r>
            <a:r>
              <a:rPr lang="sr-Latn-RS" sz="1200" dirty="0" smtClean="0"/>
              <a:t>Orient VS Occident</a:t>
            </a:r>
            <a:r>
              <a:rPr lang="sr-Cyrl-RS" sz="1200" dirty="0" smtClean="0"/>
              <a:t>, Ми и Други (другачији странац, стереотипна фикција)</a:t>
            </a:r>
          </a:p>
          <a:p>
            <a:r>
              <a:rPr lang="sr-Cyrl-RS" sz="1200" dirty="0" smtClean="0"/>
              <a:t>У зависности од одређења, Оријент претпоставља разне (хетерогене) просторе: Египат, Кина, Алжир, Индија, Јапан, Османско царство, Балкан, Персија...</a:t>
            </a:r>
          </a:p>
          <a:p>
            <a:r>
              <a:rPr lang="sr-Cyrl-RS" sz="1200" dirty="0" smtClean="0"/>
              <a:t>Етимологија речи Оријент сугерише да је у питању подручје (источно од нечега). Међутим, упутно је указати да предочени географски простори и државе нису нужно на истоку земљине хемисфере, већ су многи од њих западније од европских простора – Мароко</a:t>
            </a:r>
          </a:p>
          <a:p>
            <a:r>
              <a:rPr lang="sr-Cyrl-RS" sz="1200" dirty="0" smtClean="0"/>
              <a:t>Стога, запажамо бинарну поделу на освајачки и наводно суперирони </a:t>
            </a:r>
            <a:r>
              <a:rPr lang="sr-Latn-RS" sz="1200" dirty="0" smtClean="0"/>
              <a:t>Occident</a:t>
            </a:r>
            <a:r>
              <a:rPr lang="sr-Cyrl-RS" sz="1200" dirty="0" smtClean="0"/>
              <a:t> (Европа) и одбрамбени, пасивни </a:t>
            </a:r>
            <a:r>
              <a:rPr lang="sr-Latn-RS" sz="1200" dirty="0" smtClean="0"/>
              <a:t>Orient</a:t>
            </a:r>
            <a:r>
              <a:rPr lang="sr-Cyrl-RS" sz="1200" dirty="0" smtClean="0"/>
              <a:t>; Маскулозни </a:t>
            </a:r>
            <a:r>
              <a:rPr lang="sr-Latn-RS" sz="1200" dirty="0" smtClean="0"/>
              <a:t>Occident</a:t>
            </a:r>
            <a:r>
              <a:rPr lang="sr-Cyrl-RS" sz="1200" dirty="0" smtClean="0"/>
              <a:t> се истиче као цивилизацијски супериоран; женствени </a:t>
            </a:r>
            <a:r>
              <a:rPr lang="sr-Latn-RS" sz="1200" dirty="0" smtClean="0"/>
              <a:t>Orient</a:t>
            </a:r>
            <a:r>
              <a:rPr lang="sr-Cyrl-RS" sz="1200" dirty="0" smtClean="0"/>
              <a:t> постаје парадигма повлачења</a:t>
            </a:r>
          </a:p>
          <a:p>
            <a:r>
              <a:rPr lang="sr-Cyrl-RS" sz="1200" dirty="0" smtClean="0"/>
              <a:t>У суштини Оријент постаје инверзна слика (огледало) Окцидента, његов лик у огледалу, лице које говори о </a:t>
            </a:r>
            <a:r>
              <a:rPr lang="sr-Cyrl-RS" sz="1200" i="1" dirty="0" smtClean="0"/>
              <a:t>скривеном</a:t>
            </a:r>
            <a:r>
              <a:rPr lang="sr-Cyrl-RS" sz="1200" dirty="0" smtClean="0"/>
              <a:t> у грађанском  друштву, коме моралне норме и друштвени оквири не дају да се манифестују у својој средини (европској)</a:t>
            </a:r>
          </a:p>
          <a:p>
            <a:r>
              <a:rPr lang="sr-Cyrl-RS" sz="1200" dirty="0" smtClean="0"/>
              <a:t>Питање Оријента је дубоко идеолошко, упркос одређеним резервама, може се прихватити став Едварда Саида о оријентализму: он је западни начин да се доминира Оријентом, створен је на Западу, и за Запад</a:t>
            </a:r>
          </a:p>
          <a:p>
            <a:r>
              <a:rPr lang="sr-Cyrl-RS" sz="1200" dirty="0" smtClean="0"/>
              <a:t>Упркос претходном (од ренесансе) интресовању за Оријент до повечаног интересовања долази у 19. веку: етнографија, историја, антропологија, етнологија, компаративна анатомија и друге дисциплине поткрепљују постојећа знања о Оријенту</a:t>
            </a:r>
          </a:p>
          <a:p>
            <a:r>
              <a:rPr lang="sr-Cyrl-RS" sz="1200" dirty="0" smtClean="0"/>
              <a:t>Оријентализам у уметности је служио пластичном обогаћењу научних теорија, али је служио и утврђивању научних дискурса</a:t>
            </a:r>
          </a:p>
          <a:p>
            <a:r>
              <a:rPr lang="sr-Cyrl-RS" sz="1200" dirty="0" smtClean="0"/>
              <a:t>Оријентализам у уметности није дефинисан као хомоген покрет, нити стил, већ предстаавља амалгам разноликих визуелних исказа у подручју између маште и фикције</a:t>
            </a:r>
          </a:p>
          <a:p>
            <a:r>
              <a:rPr lang="sr-Cyrl-RS" sz="1200" dirty="0" smtClean="0"/>
              <a:t>Оријенталистичко сликарство је понајвише везано за велики академско сликарство излагано на Салонима у Паризу у другој половини 19. века, али у суштини представљња разнолики тематски репертоат у чијој сржи се налази Оријент.</a:t>
            </a:r>
          </a:p>
          <a:p>
            <a:endParaRPr lang="sr-Cyrl-RS" sz="1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52400" y="152400"/>
            <a:ext cx="51054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4700" dirty="0" smtClean="0"/>
              <a:t>Следечи искорак у правцу реалистичности Оријента извршио је знамниити француски теоретичар и уметник, Ежен Фромантен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700" dirty="0" smtClean="0"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sr-Cyrl-RS" sz="4700" dirty="0" smtClean="0"/>
              <a:t>Његова списатељска и сликарска слава је почивала на оријенталним темама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700" dirty="0" smtClean="0"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sr-Cyrl-RS" sz="4700" dirty="0" smtClean="0"/>
              <a:t>Фромантен је на основу посматрања природе стварао своје </a:t>
            </a:r>
            <a:r>
              <a:rPr lang="sr-Cyrl-RS" sz="4700" i="1" dirty="0" smtClean="0"/>
              <a:t>реалистичне визије</a:t>
            </a:r>
            <a:r>
              <a:rPr lang="sr-Cyrl-RS" sz="4700" dirty="0" smtClean="0"/>
              <a:t>; изнад пуког натурализм апретходне генерације реалистичних оријенталиста, али ни у склопу иделизма салонског сликарства друге половине века, Фроматен је наступао као стваралац који исказује унутрашњу структуру света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700" dirty="0" smtClean="0"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4700" dirty="0" smtClean="0"/>
              <a:t>Фромантен је захтевао научну дистанцу у односу на свет Оријента; приступ изнад имагинације; усклађен са поштовањем аутохтоности становника Оријента и аутентичности визуелног исказа  </a:t>
            </a:r>
            <a:endParaRPr lang="sr-Cyrl-RS" sz="4700" dirty="0" smtClean="0"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sr-Cyrl-RS" sz="4700" dirty="0" smtClean="0"/>
              <a:t>Његове реалистичне визије из Алжира су подударне деловању  Леополда Карл Милера, најславниејг аустријског оријенталисте и професора Академије ликовних уметности у Бечу</a:t>
            </a: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endParaRPr lang="sr-Cyrl-RS" sz="4700" dirty="0" smtClean="0"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Он је попут Фромантена</a:t>
            </a:r>
            <a:r>
              <a:rPr kumimoji="0" lang="sr-Cyrl-RS" sz="4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захтевао да слике Оријента имају своју дескриптивну ноту која се имала претворити у нову реалност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700" baseline="0" dirty="0" smtClean="0"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kumimoji="0" lang="sr-Cyrl-RS" sz="4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Чести одласци у Египат су последица нових путних веза Двојне монархије са Блиским истоком, као и последица све израженије оријентоманије у Бечу и Средњој Европи; истовремено, Карл Милер је сматрао да се Оријент мора научити на лицу места, дакле, </a:t>
            </a:r>
            <a:r>
              <a:rPr lang="sr-Cyrl-RS" sz="4700" dirty="0" smtClean="0"/>
              <a:t>изнад романтичарског </a:t>
            </a:r>
            <a:r>
              <a:rPr kumimoji="0" lang="sr-Cyrl-RS" sz="4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схватања о имагинарном другом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700" baseline="0" dirty="0" smtClean="0"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4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Он је облике и форме исказивао под бљешатвим сунцем истока, које у својим променам доводи до континуираних колорних и формалних промена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700" baseline="0" dirty="0" smtClean="0"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kumimoji="0" lang="sr-Cyrl-RS" sz="4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Његове слике, иако настале на терену, нису последица последичног рада, већу су резултат пажљивог припремног поступка, заснованог на употреби скицозних црежа и фотографских </a:t>
            </a:r>
            <a:r>
              <a:rPr lang="sr-Cyrl-RS" sz="4700" dirty="0" smtClean="0"/>
              <a:t>предложака</a:t>
            </a:r>
            <a:endParaRPr kumimoji="0" lang="sr-Cyrl-RS" sz="4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4700" baseline="0" dirty="0" smtClean="0"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Његово</a:t>
            </a:r>
            <a:r>
              <a:rPr kumimoji="0" lang="sr-Cyrl-RS" sz="4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канонско дело </a:t>
            </a:r>
            <a:r>
              <a:rPr kumimoji="0" lang="sr-Cyrl-RS" sz="47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Тржниоца у Каиру </a:t>
            </a:r>
            <a:r>
              <a:rPr kumimoji="0" lang="sr-Cyrl-RS" sz="4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представља потврду,  тзв. </a:t>
            </a:r>
            <a:r>
              <a:rPr lang="sr-Cyrl-RS" sz="4700" dirty="0" smtClean="0"/>
              <a:t>с</a:t>
            </a:r>
            <a:r>
              <a:rPr lang="sr-Cyrl-RS" sz="4700" noProof="0" dirty="0" smtClean="0"/>
              <a:t>пектакуларног колоризма у његовом делу; приказ </a:t>
            </a:r>
            <a:r>
              <a:rPr lang="sr-Cyrl-RS" sz="4700" i="1" noProof="0" dirty="0" smtClean="0"/>
              <a:t>оријенталне жанр сцене</a:t>
            </a:r>
            <a:r>
              <a:rPr lang="sr-Cyrl-RS" sz="4700" noProof="0" dirty="0" smtClean="0"/>
              <a:t>; у потпуности другачије од херојског Оријента – позорница за приказ обичаја, типова, околиша...</a:t>
            </a:r>
            <a:r>
              <a:rPr kumimoji="0" lang="sr-Cyrl-R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r-Cyrl-R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		</a:t>
            </a:r>
            <a:r>
              <a:rPr lang="sr-Cyrl-RS" sz="4700" b="1" dirty="0" smtClean="0">
                <a:latin typeface="+mn-lt"/>
                <a:ea typeface="+mn-ea"/>
                <a:cs typeface="+mn-cs"/>
              </a:rPr>
              <a:t>Реални Оријент</a:t>
            </a: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kumimoji="0" lang="sr-Cyrl-R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разлику од имагинарног </a:t>
            </a:r>
            <a:r>
              <a:rPr lang="sr-Cyrl-RS" sz="4700" dirty="0" smtClean="0">
                <a:latin typeface="+mn-lt"/>
                <a:ea typeface="+mn-ea"/>
                <a:cs typeface="+mn-cs"/>
              </a:rPr>
              <a:t>Оријента дошло је током </a:t>
            </a:r>
            <a:r>
              <a:rPr kumimoji="0" lang="sr-Cyrl-RS" sz="4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 века до реалније сагледавња оријенталног странца и пријенталних рпостора.</a:t>
            </a: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Особито се важним чине доприноси физичко-биолошке антрополигије; њени резулати су довели до могучнсоти перфекционисања раса и трагању за људским родословом (утврђивање видних обележја различитих група људи и њених историјских претходних облика)</a:t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Енографија је сакупљала податке о клими, територији, језику и аспектима материјалне културе како би идентификовали одређене групе становниак, етнолози су класификовали ове податке ради реконструкциеј историје човечанства</a:t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Вилијам Едврадс је у трактату Физиолошке карактеристике људских раса 1829. изложио теорију расног и националног идентитета на основу сродности уочљивих спољних обележја као што је угао лица и боја коже; ради се о употреби физиологије, науке о органским фунвкијама и антонској структруи, у циљу идентификовања порекла и типова људске заједнцие.</a:t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Едварсд је тврдио да се физичка својства првобитних типова могу поново уочити на нјиховим панданима садашњег времена.  Као доказ навео је налаз шкотског лекара Роберта Нокса који је поертрете Етиопљана,Перисјана и Јевреја на једном египтаском надгровном споменику из Лонодна.</a:t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Док су антрополизи тражили потврду својих идеја у контурама староегипатске вајарсје уметноти, савремени сликари и вајари радили су портре према живим типовима чије карактеристике воде порекло од примитивних раса.</a:t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У Француској и њеним колонијама војска је била најважнији катализатор за тесни дијалог између уметности и науке. Уметници су били чести пратоци војних експедијиа.Освајање Магреба (Алжира) 1830. је подстакло уметничку продукцију.</a:t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> </a:t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47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47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r>
              <a:rPr lang="sr-Cyrl-RS" sz="1400" dirty="0" smtClean="0">
                <a:latin typeface="+mn-lt"/>
                <a:ea typeface="+mn-ea"/>
                <a:cs typeface="+mn-cs"/>
              </a:rPr>
              <a:t/>
            </a:r>
            <a:br>
              <a:rPr lang="sr-Cyrl-RS" sz="1400" dirty="0" smtClean="0">
                <a:latin typeface="+mn-lt"/>
                <a:ea typeface="+mn-ea"/>
                <a:cs typeface="+mn-cs"/>
              </a:rPr>
            </a:b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G:\Evropska 19. veka 2019\Orijentalizam\Fromanten i dokumetarni realizam\Eugene Fromentin, Zemlja zednih, 1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95400"/>
            <a:ext cx="35814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0800000" flipV="1">
            <a:off x="5486400" y="4267200"/>
            <a:ext cx="4114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Ежен Фромантен, Земља жедних, 1869.</a:t>
            </a:r>
            <a:endParaRPr lang="en-US" sz="1400" dirty="0"/>
          </a:p>
        </p:txBody>
      </p:sp>
      <p:sp>
        <p:nvSpPr>
          <p:cNvPr id="5" name="Up Arrow 4"/>
          <p:cNvSpPr/>
          <p:nvPr/>
        </p:nvSpPr>
        <p:spPr>
          <a:xfrm rot="10800000" flipH="1">
            <a:off x="4907281" y="6233162"/>
            <a:ext cx="45719" cy="472438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Evropska 19. veka 2019\Orijentalizam\Srednjoevropski orijentalizam\Austrijski orijentalizam\Dokumentarni naturalizam (L. C. M.)\Leoplod Carl Muller, Trznica u Kairu, 18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800100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5460326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Леополд Карл Милер, Тржница у Каиру, 1878.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3962400" cy="5059363"/>
          </a:xfrm>
        </p:spPr>
        <p:txBody>
          <a:bodyPr/>
          <a:lstStyle/>
          <a:p>
            <a:pPr lvl="0"/>
            <a:r>
              <a:rPr lang="sr-Cyrl-RS" sz="1400" dirty="0" smtClean="0"/>
              <a:t>Карл Милер је изврио велики утицај на свог ученика Пају Јовановића, за разлику од брзих и заводљивих Пајиних </a:t>
            </a:r>
            <a:r>
              <a:rPr lang="sr-Cyrl-RS" sz="1400" i="1" dirty="0" smtClean="0"/>
              <a:t>балканских</a:t>
            </a:r>
            <a:r>
              <a:rPr lang="sr-Cyrl-RS" sz="1400" dirty="0" smtClean="0"/>
              <a:t> слика (</a:t>
            </a:r>
            <a:r>
              <a:rPr lang="sr-Cyrl-RS" sz="1400" i="1" dirty="0" smtClean="0"/>
              <a:t>Умир крви</a:t>
            </a:r>
            <a:r>
              <a:rPr lang="sr-Cyrl-RS" sz="1400" dirty="0" smtClean="0"/>
              <a:t>, </a:t>
            </a:r>
            <a:r>
              <a:rPr lang="sr-Cyrl-RS" sz="1400" i="1" dirty="0" smtClean="0"/>
              <a:t>Борба петлова</a:t>
            </a:r>
            <a:r>
              <a:rPr lang="sr-Cyrl-RS" sz="1400" dirty="0" smtClean="0"/>
              <a:t>...), захтевао је већу посвећеност истини, природи, форми и аутентичности приказаног</a:t>
            </a:r>
          </a:p>
          <a:p>
            <a:pPr lvl="0"/>
            <a:endParaRPr lang="sr-Cyrl-RS" sz="1400" dirty="0" smtClean="0"/>
          </a:p>
          <a:p>
            <a:pPr lvl="0"/>
            <a:r>
              <a:rPr lang="sr-Cyrl-RS" sz="1400" dirty="0" smtClean="0"/>
              <a:t>Ипак, </a:t>
            </a:r>
            <a:r>
              <a:rPr lang="sr-Cyrl-RS" sz="1400" i="1" dirty="0" smtClean="0"/>
              <a:t>египатске</a:t>
            </a:r>
            <a:r>
              <a:rPr lang="sr-Cyrl-RS" sz="1400" dirty="0" smtClean="0"/>
              <a:t> слике Паје Јовановић одликује патос и форма блиска поетици његовог учитеља; разумеју се као оријенталне жанр сцене</a:t>
            </a:r>
          </a:p>
          <a:p>
            <a:endParaRPr lang="en-US" dirty="0"/>
          </a:p>
        </p:txBody>
      </p:sp>
      <p:pic>
        <p:nvPicPr>
          <p:cNvPr id="10242" name="Picture 2" descr="G:\Evropska 19. veka 2019\Orijentalizam\Srednjoevropski orijentalizam\Paul Jovanovich\Paul Jovanovich, Ukrotitelj zmija, 1887.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4191000" cy="556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5105396" y="6079912"/>
            <a:ext cx="3886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Паја Јовановић, Укротитељ змија, 1887.</a:t>
            </a:r>
            <a:endParaRPr lang="en-US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Evropska 19. veka 2019\Romantizam\Eugene Delacroix, Sardanapalova smrt, 1827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66294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5334000"/>
            <a:ext cx="533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Ежен Делакроа, Сарданапалова смрт, 1827.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 flipH="1">
            <a:off x="0" y="1"/>
            <a:ext cx="2286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Произведени мит о феминизираном Оринету је имао и своју другу страну; конструкција о херојском и свирепом, крволочном и маскулозном Оријенту и његовим људима је будила машту Европљана</a:t>
            </a:r>
          </a:p>
          <a:p>
            <a:r>
              <a:rPr lang="sr-Cyrl-RS" sz="1200" dirty="0" smtClean="0"/>
              <a:t>Делакроа приказуеј асирског краља Сарданапала који равнодушно посматра убијање својих жена, робова и омиљених коња, а потом наређује да се спали његва палата заједно са особљем. Као и Бајрону, ни сликар није желео да прикаже реалну слику Оријента; он напротив приказуеје панедомониум дивљих и необузданих страсти, расипничког богатства и мелодрамских грозота. Слика је на Салону 1827. изазвала скандал и жестоку критику. Ипак, било је и подржавалаца; поред похвале Игоа, и Бодлер је величао сликарев опус</a:t>
            </a:r>
            <a:r>
              <a:rPr lang="sr-Cyrl-RS" sz="1200" i="1" dirty="0" smtClean="0"/>
              <a:t>: У његовом делу све је само пустошење, крвопролиће, велики пожари, све сведочи о вечном и непропадљивом варваству људи. Градови у диму и пламену, погубљене жртве, силоване жене... Као једна ужасна химна у част неизбежне судбине.</a:t>
            </a:r>
          </a:p>
          <a:p>
            <a:endParaRPr lang="sr-Cyrl-R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690412" y="0"/>
            <a:ext cx="438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/>
              <a:t>Маскулозни (свирепи) Оријент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Evropska 19. veka 2019\Orijentalizam\Svirepost i zadovoljstvo (Maskulinizacija Orijenta)\Henri Regnault, Ubistvo u mavarskoj Granadi, 1870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"/>
            <a:ext cx="3048000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8600" y="5943600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Анри Рењо, Погубљење под маварским каљевима Гранаде, 1870.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81000"/>
            <a:ext cx="39624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400" dirty="0" smtClean="0"/>
              <a:t>У роману </a:t>
            </a:r>
            <a:r>
              <a:rPr lang="sr-Latn-RS" sz="1400" i="1" dirty="0" smtClean="0"/>
              <a:t>Fortunio</a:t>
            </a:r>
            <a:r>
              <a:rPr lang="sr-Latn-RS" sz="1400" dirty="0" smtClean="0"/>
              <a:t> </a:t>
            </a:r>
            <a:r>
              <a:rPr lang="sr-Cyrl-RS" sz="1400" dirty="0" smtClean="0"/>
              <a:t>Теофила Готјеа (1837), чији јунак Фортунио без устезања даје наредбу да се једној робињи девици одсече глава после прве брачне ноћи, описан је варварски свет Истока као контраст европској цивилизацији; исти мотив је представљен у једној од прича из </a:t>
            </a:r>
            <a:r>
              <a:rPr lang="sr-Cyrl-RS" sz="1400" i="1" dirty="0" smtClean="0"/>
              <a:t>Хиљаду и једне ноћи</a:t>
            </a:r>
            <a:r>
              <a:rPr lang="sr-Cyrl-RS" sz="1400" dirty="0" smtClean="0"/>
              <a:t>, где султан исто тако поступа са својим љубавницама све до момента када је лепа  и паметна Шехерезада успела да га опчини својим причама и тако спасе свој живот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Рењо визуелизује потребу да </a:t>
            </a:r>
            <a:r>
              <a:rPr lang="sr-Cyrl-RS" sz="1400" dirty="0" smtClean="0"/>
              <a:t>се пред очима </a:t>
            </a: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псоматрача </a:t>
            </a:r>
            <a:r>
              <a:rPr lang="sr-Cyrl-RS" sz="1400" dirty="0" smtClean="0"/>
              <a:t>оживи</a:t>
            </a: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један свет некадашње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величине и страха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400" baseline="0" dirty="0" smtClean="0"/>
              <a:t>Испред</a:t>
            </a:r>
            <a:r>
              <a:rPr lang="sr-Cyrl-RS" sz="1400" dirty="0" smtClean="0"/>
              <a:t> једне маварско-шпанске архитектонске кулисе огромни џелат (слика је висока 3 м) перспективно узвишен у односу на посматрача, после извршеног чина погубљења одсецањем главе демонстрира моћ и маскулинитет свирепог и застрашујећег Оријента</a:t>
            </a: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534400" cy="5668963"/>
          </a:xfrm>
        </p:spPr>
        <p:txBody>
          <a:bodyPr>
            <a:normAutofit fontScale="85000" lnSpcReduction="20000"/>
          </a:bodyPr>
          <a:lstStyle/>
          <a:p>
            <a:pPr lvl="2">
              <a:buNone/>
            </a:pPr>
            <a:r>
              <a:rPr lang="sr-Cyrl-RS" sz="1600" b="1" dirty="0" smtClean="0"/>
              <a:t>			Слика оријенталне жене</a:t>
            </a:r>
            <a:endParaRPr lang="en-US" sz="1600" dirty="0" smtClean="0"/>
          </a:p>
          <a:p>
            <a:r>
              <a:rPr lang="sr-Cyrl-RS" sz="1400" dirty="0" smtClean="0"/>
              <a:t>Приказ жене у оријенталистичком дискурсу почива на две примесе; он почива на двострукој другости</a:t>
            </a:r>
          </a:p>
          <a:p>
            <a:r>
              <a:rPr lang="sr-Cyrl-RS" sz="1400" dirty="0" smtClean="0"/>
              <a:t>С једне стране, жена се из европског ракурса дефинише као мушкарчева Другост; она је детерминисана незападним патријархалним оквиром; истовремено, она је, парадигма феминизараног Оријента; повезана са исламском архитектуром и источњачком декоративношћу представља женски принип с оне стране дозвољеног морала – она је симбол потчињености Оријента; слаба, женствена, покорна, али и заводљива, представља имагинарну фантазију о источњачкој другости, и месту жене изван нормираног западњачког грађанског друштва</a:t>
            </a:r>
          </a:p>
          <a:p>
            <a:r>
              <a:rPr lang="sr-Cyrl-RS" sz="1400" dirty="0" smtClean="0"/>
              <a:t>Жена је неретко представљена као сексуални објекат; она је прихватљива само када је смештена у простор другости; дакле, налази се у измаштаном свету, у који се уписују западњачка хтења, жеље, и сексуално-мазохиситчке фантазије</a:t>
            </a:r>
          </a:p>
          <a:p>
            <a:r>
              <a:rPr lang="sr-Cyrl-RS" sz="1400" dirty="0" smtClean="0"/>
              <a:t>Тема </a:t>
            </a:r>
            <a:r>
              <a:rPr lang="sr-Cyrl-RS" sz="1400" i="1" dirty="0" smtClean="0"/>
              <a:t>одалиске</a:t>
            </a:r>
            <a:r>
              <a:rPr lang="sr-Cyrl-RS" sz="1400" dirty="0" smtClean="0"/>
              <a:t> је несумњиво најексплицитнија у оквиру мушке фантазије о оријенталним женама</a:t>
            </a:r>
          </a:p>
          <a:p>
            <a:r>
              <a:rPr lang="sr-Cyrl-RS" sz="1400" dirty="0" smtClean="0"/>
              <a:t>Било дас је у питању Енгрова класицистичка, или ескпресивно-романтичарска, дело Еженс Делакроа, обе исказују пуни потенцијал воајерског погледа западног мушкарца спрам оријенталне жене; потиснуто и закључано се отвара, и потом уписује у дозвољени простор другости</a:t>
            </a:r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endParaRPr lang="sr-Cyrl-RS" sz="1400" dirty="0" smtClean="0"/>
          </a:p>
          <a:p>
            <a:pPr lvl="1">
              <a:buNone/>
            </a:pPr>
            <a:endParaRPr lang="sr-Cyrl-RS" sz="1000" dirty="0" smtClean="0"/>
          </a:p>
          <a:p>
            <a:pPr lvl="1">
              <a:buNone/>
            </a:pPr>
            <a:r>
              <a:rPr lang="sr-Cyrl-RS" sz="1400" dirty="0" smtClean="0"/>
              <a:t>				       Ежен Делакроа, Лежећа одалсика, 1827.</a:t>
            </a:r>
          </a:p>
          <a:p>
            <a:endParaRPr lang="sr-Cyrl-RS" sz="1400" dirty="0" smtClean="0"/>
          </a:p>
          <a:p>
            <a:r>
              <a:rPr lang="sr-Cyrl-RS" sz="1400" dirty="0" smtClean="0"/>
              <a:t>Но, најексплицитнијом одалиском се чини, она Бенжамина Констана</a:t>
            </a:r>
            <a:r>
              <a:rPr lang="sr-Cyrl-RS" sz="1200" dirty="0" smtClean="0"/>
              <a:t>.</a:t>
            </a:r>
            <a:r>
              <a:rPr lang="sr-Cyrl-RS" sz="1400" dirty="0" smtClean="0"/>
              <a:t>; раскош и повезаност са источњачким деспотизмом, уз присуство чулног и сексуалног задовољства, као и наглашене минуциозне декоративности, дефинише харемске просторе: богатство материјала, боја (раскошен нијансе црвене око женина тела у функцији истицања еротичности; златних тонова који упућују на обиље), узорака (аниконичних декоративних решења у складу са исламским учењем, попут арапске калиграфије, геометријских форми на сточићу), и драгог камења; раскош полунагог жениног тела, које је изложено погледу посматрача</a:t>
            </a:r>
          </a:p>
          <a:p>
            <a:r>
              <a:rPr lang="sr-Cyrl-RS" sz="1400" dirty="0" smtClean="0"/>
              <a:t>Мушкарац је двоструко уписан, присутан: као имплицитни посматрач, али и као одсутни тиранин симболички присутан и материјалним знацима своје имућности и статуса: наративи о мушком пориципу везаним са деспотизмом је прожета са сензуалношћу и доколицом као типичним особеностима женског принципа, заснованом на дискурсу о имагинарном Оријенту.</a:t>
            </a:r>
          </a:p>
        </p:txBody>
      </p:sp>
      <p:pic>
        <p:nvPicPr>
          <p:cNvPr id="1026" name="Picture 2" descr="C:\Users\Igor\Music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2362200" cy="1447800"/>
          </a:xfrm>
          <a:prstGeom prst="rect">
            <a:avLst/>
          </a:prstGeom>
          <a:noFill/>
        </p:spPr>
      </p:pic>
      <p:sp>
        <p:nvSpPr>
          <p:cNvPr id="4" name="Up Arrow 3"/>
          <p:cNvSpPr/>
          <p:nvPr/>
        </p:nvSpPr>
        <p:spPr>
          <a:xfrm rot="10800000">
            <a:off x="381000" y="4648200"/>
            <a:ext cx="1524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gor\Music\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825414" cy="4800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0" y="569115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Бенжамен Констан, Лежећа одалиска, 1870.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vropska 19. veka 2019\Orijentalizam\Zena (Feminizacija Orijenta)\Ingres, Tursko kupatilo, 1862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3124200" cy="3276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45720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Cyrl-RS" sz="1200" dirty="0" smtClean="0"/>
              <a:t>	Тема харема представља есенцију уписивања европског човека у измаштане просторе Оријента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200" dirty="0" smtClean="0"/>
              <a:t>Хареми, купатила... и остали забрањени простори су будили машту Европљана; они су поимани као забрањена и мистериозна места, у којима доминира сладострашће и нескривена сексуалност; истовремено, хареми су посматрани као простори мушке контроле над  женама; жена у харему је дефинисана – кроз губитак гласа – тј. - репресије у контролисаном патријархалном друштву: пасивне жене које ишчекују господара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200" dirty="0" smtClean="0"/>
              <a:t>Енгру складу са устаљеним наративом о харему уобличава једну харемску представу 1862. године. Попут већине других сликара није ни био на Истоку; као предлошци за представу харема послужили су му утисци </a:t>
            </a:r>
            <a:r>
              <a:rPr lang="sr-Latn-CS" sz="1200" dirty="0" smtClean="0"/>
              <a:t>Mary Wortley </a:t>
            </a:r>
            <a:r>
              <a:rPr lang="sr-Latn-CS" sz="1200" b="1" dirty="0" smtClean="0"/>
              <a:t>Montagu</a:t>
            </a:r>
            <a:r>
              <a:rPr lang="sr-Cyrl-RS" sz="1200" dirty="0" smtClean="0"/>
              <a:t>, као и </a:t>
            </a:r>
            <a:r>
              <a:rPr lang="sr-Latn-CS" sz="1200" dirty="0" smtClean="0"/>
              <a:t> </a:t>
            </a:r>
            <a:r>
              <a:rPr lang="sr-Cyrl-RS" sz="1200" dirty="0" smtClean="0"/>
              <a:t>уметничка дела и аретфакти у колекцији Гроса и Денона; дакле, у питању је посредни поглед на харем – већина нагих жена су плавокосе; што указује на немогућност сликања локалних модела, али и прилагођавање европском укусу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200" dirty="0" smtClean="0"/>
              <a:t>Топос харема представља имагинацију о сексуалној слободи и репресивним просторима; он материјализује еротични идеал, а не социолошки документ; харем исказује слободу полигамије; гоцвори о ескапистичкој могућности уписивања властитог неморала у други цивилизацијски систем; и то без страха по властиту моралност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друге стране, ревизија стереотипа о оријенталним женама и њиховим интимним рпосторима уследила је већ средином 19. века; деловање Европљанки које су се нашле на Истоку, као и локалних уметника су допринели деконструкцији женских простора; они су постали допступнији, и тиме реалнији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sr-Cyrl-RS" sz="1200" dirty="0" smtClean="0"/>
              <a:t>Жене дипломата су имале приступ заб+трањеним женским просторима; Хенријета Браун је насликала два призора из харема, изложена са Салону 1861.; уместо уобичајеног сензуалног простора чулног задовољства указала је на харем као простор женске социјалне интеракције – музицирање, отклон од снолике и фантазмагоричне представе о харему</a:t>
            </a:r>
            <a:endParaRPr kumimoji="0" lang="sr-Cyrl-R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Igor\Music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0"/>
            <a:ext cx="4191000" cy="2819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0" y="3505200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Жан Огист Доминик Енгр, Турско купатило, 1862.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495800" y="6629400"/>
            <a:ext cx="495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200" dirty="0" smtClean="0"/>
              <a:t>Хенријета Браун, Посета: Ентеријер харема у Константинопољу, 1860. </a:t>
            </a:r>
            <a:endParaRPr lang="en-US" sz="1200" dirty="0"/>
          </a:p>
        </p:txBody>
      </p:sp>
      <p:sp>
        <p:nvSpPr>
          <p:cNvPr id="8" name="Up Arrow 7"/>
          <p:cNvSpPr/>
          <p:nvPr/>
        </p:nvSpPr>
        <p:spPr>
          <a:xfrm rot="5400000">
            <a:off x="4800600" y="19812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5400000">
            <a:off x="4343400" y="58674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05800" cy="5668963"/>
          </a:xfrm>
        </p:spPr>
        <p:txBody>
          <a:bodyPr>
            <a:normAutofit/>
          </a:bodyPr>
          <a:lstStyle/>
          <a:p>
            <a:r>
              <a:rPr lang="sr-Cyrl-RS" sz="1400" i="1" dirty="0" smtClean="0"/>
              <a:t>Овај народ се мора посматрати са дистанце, управо са оне које он то жели; мушкарци из близине, жене са даљине; спаваће собе и мошеје никад. Описивати жене или церемонијал арапског култа осликати, по мом  мишљењу је горе од лоповлука</a:t>
            </a:r>
            <a:r>
              <a:rPr lang="sr-Cyrl-RS" sz="1400" dirty="0" smtClean="0"/>
              <a:t>. Ежене Фромантен</a:t>
            </a:r>
          </a:p>
          <a:p>
            <a:r>
              <a:rPr lang="sr-Cyrl-RS" sz="1400" dirty="0" smtClean="0"/>
              <a:t>Фромантенов исказ говори о потреби уметника да у историјском периоду сагледају Оријент и његове људе и обичаје, из праве (реалне) перспективе; изнад перспективног позиционирања, и уписивања себе у имагинарног другог (неретко страшног, дивљег, сензуално...) се чинило неприкладним</a:t>
            </a:r>
          </a:p>
          <a:p>
            <a:r>
              <a:rPr lang="sr-Cyrl-RS" sz="1400" dirty="0" smtClean="0"/>
              <a:t>Управо се таквим разумеју слике британског орјенталисте Џона Фредерика Луиса; његове оријенталне слике одликује непосредност доживљеног и аутентичност виђеног; критички интониране приказују </a:t>
            </a:r>
            <a:r>
              <a:rPr lang="sr-Cyrl-RS" sz="1400" i="1" dirty="0" smtClean="0"/>
              <a:t>прави</a:t>
            </a:r>
            <a:r>
              <a:rPr lang="sr-Cyrl-RS" sz="1400" dirty="0" smtClean="0"/>
              <a:t> Оријент; изван уобичајене комерцијалности оријенталних (салонских) слика друге половине 19. века, као и изван колонијалних аспеката британског империјализма; Луис визуелизује аутетични живот Оријента</a:t>
            </a:r>
          </a:p>
          <a:p>
            <a:r>
              <a:rPr lang="sr-Cyrl-RS" sz="1400" dirty="0" smtClean="0"/>
              <a:t>У таквом духу и постоколинијалне студеије настале у другој половини 20. века деконструишу оријенталне наративе (стереотипе); откривају њихове парадоксе и пропусте; делују у складу са феминистичким теоријама по питању жене, и указују на њихову двоструку опресију: економску и сексуалну доминацију мушкарца над женом</a:t>
            </a:r>
          </a:p>
          <a:p>
            <a:r>
              <a:rPr lang="sr-Cyrl-RS" sz="1400" dirty="0" smtClean="0"/>
              <a:t>Истражујући родне и националне стереотипе исказана је вишезначност оријенталистичког дискурса, у оквуру кога се питање моћи поставља као кључна структура</a:t>
            </a:r>
          </a:p>
          <a:p>
            <a:r>
              <a:rPr lang="sr-Cyrl-RS" sz="1400" dirty="0" smtClean="0"/>
              <a:t>У маниру деконструкције оријенеталитама делује и Марија Тодорова, која кроз постколонијални диксурс расветљава један од оријенталних простора – Балкан</a:t>
            </a:r>
            <a:endParaRPr lang="en-US" sz="1600" dirty="0"/>
          </a:p>
        </p:txBody>
      </p:sp>
      <p:sp>
        <p:nvSpPr>
          <p:cNvPr id="4" name="Up Arrow 3"/>
          <p:cNvSpPr/>
          <p:nvPr/>
        </p:nvSpPr>
        <p:spPr>
          <a:xfrm rot="10800000">
            <a:off x="457200" y="2286000"/>
            <a:ext cx="1524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gor\Music\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781800" cy="5287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4600" y="5715000"/>
            <a:ext cx="4288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Џон Фредерик Луис, Посета, 1873.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sr-Cyrl-RS" sz="1200" dirty="0" smtClean="0"/>
              <a:t>Француски писац и археолог Антоан Галанд је превео </a:t>
            </a:r>
            <a:r>
              <a:rPr lang="sr-Cyrl-RS" sz="1200" i="1" dirty="0" smtClean="0"/>
              <a:t>Хиљаду и једну ноћ </a:t>
            </a:r>
            <a:r>
              <a:rPr lang="sr-Cyrl-RS" sz="1200" dirty="0" smtClean="0"/>
              <a:t>(10. век), публикована у периоду од 1704. до 1717., што је изазвало талас одушевљења широм Европе; чаробни свет Оријента; превод на енглески </a:t>
            </a:r>
            <a:r>
              <a:rPr lang="sr-Latn-CS" sz="1200" i="1" dirty="0" smtClean="0"/>
              <a:t>The Arabian Nights</a:t>
            </a:r>
            <a:r>
              <a:rPr lang="sr-Latn-CS" sz="1200" dirty="0" smtClean="0"/>
              <a:t> 1708</a:t>
            </a:r>
            <a:r>
              <a:rPr lang="sr-Cyrl-RS" sz="1200" dirty="0" smtClean="0"/>
              <a:t>; у оквиру 1001 приче налазе се: </a:t>
            </a:r>
            <a:r>
              <a:rPr lang="sr-Cyrl-RS" sz="1200" i="1" dirty="0" smtClean="0"/>
              <a:t>Аладин</a:t>
            </a:r>
            <a:r>
              <a:rPr lang="sr-Cyrl-RS" sz="1200" dirty="0" smtClean="0"/>
              <a:t>, </a:t>
            </a:r>
            <a:r>
              <a:rPr lang="sr-Cyrl-RS" sz="1200" i="1" dirty="0" smtClean="0"/>
              <a:t>Али Баба</a:t>
            </a:r>
            <a:r>
              <a:rPr lang="sr-Cyrl-RS" sz="1200" dirty="0" smtClean="0"/>
              <a:t>, </a:t>
            </a:r>
            <a:r>
              <a:rPr lang="sr-Cyrl-RS" sz="1200" i="1" dirty="0" smtClean="0"/>
              <a:t>Синбад морепловац</a:t>
            </a:r>
            <a:r>
              <a:rPr lang="sr-Cyrl-RS" sz="1200" dirty="0" smtClean="0"/>
              <a:t>...</a:t>
            </a:r>
          </a:p>
          <a:p>
            <a:r>
              <a:rPr lang="sr-Cyrl-RS" sz="1200" dirty="0" smtClean="0"/>
              <a:t>Арабијске бајке и раскошни, блистави свет светлуцавих кристала и камења, високих вртова, ноћи испуњених задовољствима, допринеле су настанку клишеа Европљана о Оријенту - реалне и имагинарне представе сјединињене у јединствен егзотично-фасцинирајући свету слика</a:t>
            </a:r>
          </a:p>
          <a:p>
            <a:r>
              <a:rPr lang="sr-Cyrl-RS" sz="1200" dirty="0" smtClean="0"/>
              <a:t>Опис готово чулног феминизирања Оријента пружа сликар Анри Рењо: </a:t>
            </a:r>
            <a:r>
              <a:rPr lang="sr-Cyrl-RS" sz="1200" i="1" dirty="0" smtClean="0"/>
              <a:t>Начинили смо пар корака у божанску Алхамбру чији су зидови чипке од аметиста; ружа у зору, дијамант у подне, а налик на светлуцаво зелено злато и црвени бакар у смирај дана</a:t>
            </a:r>
            <a:r>
              <a:rPr lang="sr-Cyrl-RS" sz="1200" dirty="0" smtClean="0"/>
              <a:t>.</a:t>
            </a:r>
          </a:p>
          <a:p>
            <a:r>
              <a:rPr lang="sr-Cyrl-RS" sz="1200" dirty="0" smtClean="0"/>
              <a:t>Потреба за ирегуларним и несавршеним, органским и непатвореним је супростављен просветитељском светоназорном устројству; свет рационалног и прорачунатог је дестабилизован; Жан Жал Русо инвентује свог племененитог диљвака као парадигму изгубљеног јединства човека и изворне природе; у сличном духу Фридрих Шлегел изучва санскрит и потврђује фасцинацију Индијом; она постаје контраст коруптивном и материјализмом изопаченом европском човеку; у далеким регијама и природним културама налази се уточоште пред наметнутим оковима европске цивилизације</a:t>
            </a:r>
          </a:p>
          <a:p>
            <a:r>
              <a:rPr lang="sr-Cyrl-RS" sz="1200" dirty="0" smtClean="0"/>
              <a:t>Слична је ситуација и у Енглеској; Вилијам Бекфорд, писац и колекционар, пише канонску готску новелу </a:t>
            </a:r>
            <a:r>
              <a:rPr lang="sr-Latn-CS" sz="1200" i="1" dirty="0" smtClean="0"/>
              <a:t>Arabian Tale</a:t>
            </a:r>
            <a:r>
              <a:rPr lang="sr-Latn-CS" sz="1200" dirty="0" smtClean="0"/>
              <a:t>, </a:t>
            </a:r>
            <a:r>
              <a:rPr lang="sr-Latn-CS" sz="1200" i="1" dirty="0" smtClean="0"/>
              <a:t>gothic</a:t>
            </a:r>
            <a:r>
              <a:rPr lang="sr-Latn-CS" sz="1200" dirty="0" smtClean="0"/>
              <a:t> novela 1786</a:t>
            </a:r>
            <a:r>
              <a:rPr lang="sr-Cyrl-RS" sz="1200" dirty="0" smtClean="0"/>
              <a:t>; њен значај је раван оном који је за медијевистиику имоа Волполов </a:t>
            </a:r>
            <a:r>
              <a:rPr lang="sr-Cyrl-RS" sz="1200" i="1" dirty="0" smtClean="0"/>
              <a:t>Замак Отранто</a:t>
            </a:r>
            <a:r>
              <a:rPr lang="sr-Cyrl-RS" sz="1200" dirty="0" smtClean="0"/>
              <a:t>; Бекфорд је створио фузију готског стила заснованог на мрачном расположењу и свету духова, док су оријентални елементи видљиви у сензуалном патосу; прича је зснована на преради историјског лика; у питању је калиф Ал Ватик (доба Абасида) и његова завиност од жена и чулних задовољстава</a:t>
            </a:r>
          </a:p>
          <a:p>
            <a:r>
              <a:rPr lang="sr-Cyrl-RS" sz="1200" dirty="0" smtClean="0"/>
              <a:t>Бекфордов Оријент није само извор формалних преображаја (облачење, декорација..), већ је и извориште унутрашњег живота и личног осећања</a:t>
            </a:r>
          </a:p>
          <a:p>
            <a:r>
              <a:rPr lang="sr-Cyrl-RS" sz="1200" dirty="0" smtClean="0"/>
              <a:t>Јохан Готфрид Хердер антиципира осећање генерације романтичара; његови теоријски дискурс о демократизацији култура подупире увржену доктрину о културној, уметничкој и цивилизацијској супремацији европске цивилизације</a:t>
            </a:r>
          </a:p>
          <a:p>
            <a:r>
              <a:rPr lang="sr-Cyrl-RS" sz="1200" dirty="0" smtClean="0"/>
              <a:t>Но, тек су романтичари дали праву ноту оријентализму. Они су у потпуности инвентовали Оријент; у сржи њихове прераде Оријента нашла се тежња за далеким видицима; онострано, и  другачије; у примитовном се проналази изгубљени и поново нађени, цивилизацијом отуђени појединац</a:t>
            </a:r>
          </a:p>
          <a:p>
            <a:r>
              <a:rPr lang="sr-Cyrl-RS" sz="1200" dirty="0" smtClean="0"/>
              <a:t>Романтичари су своју потребу за ослобођењем пренели у имагинарне и далеке просторе; потрага за њима је доводила до ослобађа себе; далеки народи и другачије културе су дефинисале ескапизам романтичара</a:t>
            </a:r>
          </a:p>
          <a:p>
            <a:endParaRPr lang="sr-Cyrl-RS" sz="1200" dirty="0" smtClean="0"/>
          </a:p>
          <a:p>
            <a:endParaRPr lang="sr-Cyrl-RS" sz="12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419600" cy="5592763"/>
          </a:xfrm>
        </p:spPr>
        <p:txBody>
          <a:bodyPr>
            <a:normAutofit fontScale="92500" lnSpcReduction="10000"/>
          </a:bodyPr>
          <a:lstStyle/>
          <a:p>
            <a:r>
              <a:rPr lang="sr-Cyrl-RS" sz="1400" dirty="0" smtClean="0"/>
              <a:t>С друге стране, слика жене постаје предмет етнографско-антрополошког  дискусрса; тежи се проучавању расних одлика и локалних обичаја; простор Оријента се разуме као резервоар замрзнутих типова и обичаја, који од антике претрајавају у непроменљивом облику</a:t>
            </a:r>
          </a:p>
          <a:p>
            <a:r>
              <a:rPr lang="sr-Cyrl-RS" sz="1400" dirty="0" smtClean="0"/>
              <a:t>Представљају се жене лишене индидвидуалних црта; приказане су облику клсичних каријатида (алузија на спону са античким временима),  док раде обичне, свакодневне послове</a:t>
            </a:r>
          </a:p>
          <a:p>
            <a:r>
              <a:rPr lang="sr-Cyrl-RS" sz="1400" dirty="0" smtClean="0"/>
              <a:t>Овакви призори жене исказују идеју о статичности култура и одсуству концепта напретка</a:t>
            </a:r>
          </a:p>
          <a:p>
            <a:r>
              <a:rPr lang="sr-Cyrl-RS" sz="1400" dirty="0" smtClean="0"/>
              <a:t>Жене се стога, приказују изван европоцентричног погледа, тј. оне више нису одалиске плаве косе и беле пути (Констан), већ се, у садејству са позитивизмом епохе представљају у складу са својим расним особеностима.</a:t>
            </a:r>
          </a:p>
          <a:p>
            <a:r>
              <a:rPr lang="sr-Cyrl-RS" sz="1400" dirty="0" smtClean="0"/>
              <a:t>Делакроа је 1834. године насликао знамениту слику </a:t>
            </a:r>
            <a:r>
              <a:rPr lang="sr-Cyrl-RS" sz="1400" i="1" dirty="0" smtClean="0"/>
              <a:t>Жене из Алжира у својим одајама</a:t>
            </a:r>
            <a:r>
              <a:rPr lang="sr-Cyrl-RS" sz="1400" dirty="0" smtClean="0"/>
              <a:t>. Делакроа је био одушевљен скромним и радним женеа приликом обављања њихових свакодневних пслова; он је за разлику од многих имао приступ приватним просторима жена у Алжиру; жене док преду вуну су припаднице исконске људске врсте, оне евоцирају Хомерско доба, и престављају пример преживљавања традиционалних вредности, и близине класичном, чак и библијском времену; простори и људи изван цивилизације и упрљаности модерне епохе – Оријент је простор у коме је време стало.</a:t>
            </a:r>
            <a:endParaRPr lang="en-US" sz="1400" dirty="0"/>
          </a:p>
        </p:txBody>
      </p:sp>
      <p:pic>
        <p:nvPicPr>
          <p:cNvPr id="2050" name="Picture 2" descr="G:\Evropska 19. veka 2019\Orijentalizam\Zena (Feminizacija Orijenta)\E. Delacroix, Alzirke, 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971800"/>
            <a:ext cx="2971800" cy="2484437"/>
          </a:xfrm>
          <a:prstGeom prst="rect">
            <a:avLst/>
          </a:prstGeom>
          <a:noFill/>
        </p:spPr>
      </p:pic>
      <p:pic>
        <p:nvPicPr>
          <p:cNvPr id="2051" name="Picture 3" descr="G:\Evropska 19. veka 2019\Orijentalizam\Srednjoevropski orijentalizam\Austrijski orijentalizam\Dokumentarni naturalizam (L. C. M.)\Leopold Carl Muller, Žena sa ćupom, 1875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2193925" cy="29257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10200" y="5562600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Ежен Делакроа, Жене из Алжира, 1834.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239000" y="6858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Леополд Карл Милер, Арапкиња која носи ћуп, 1875.</a:t>
            </a:r>
            <a:endParaRPr lang="en-US" sz="1400" dirty="0"/>
          </a:p>
        </p:txBody>
      </p:sp>
      <p:sp>
        <p:nvSpPr>
          <p:cNvPr id="8" name="Up Arrow 7"/>
          <p:cNvSpPr/>
          <p:nvPr/>
        </p:nvSpPr>
        <p:spPr>
          <a:xfrm rot="5400000">
            <a:off x="4191000" y="20574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5400000">
            <a:off x="5105400" y="37338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sr-Cyrl-RS" dirty="0" smtClean="0"/>
              <a:t>Литерартура:</a:t>
            </a:r>
            <a:endParaRPr lang="sr-Latn-RS" dirty="0" smtClean="0"/>
          </a:p>
          <a:p>
            <a:r>
              <a:rPr lang="sr-Cyrl-RS" sz="1800" b="1" dirty="0" smtClean="0"/>
              <a:t>Обавезна</a:t>
            </a:r>
            <a:endParaRPr lang="sr-Latn-RS" sz="1800" b="1" dirty="0" smtClean="0"/>
          </a:p>
          <a:p>
            <a:r>
              <a:rPr lang="sr-Latn-RS" sz="1800" dirty="0" smtClean="0"/>
              <a:t>Michelle Facos, An Introduction to the Nineteenth Century Art, New York 2011, </a:t>
            </a:r>
            <a:r>
              <a:rPr lang="sr-Cyrl-RS" sz="1800" dirty="0" smtClean="0"/>
              <a:t>140-165</a:t>
            </a:r>
            <a:r>
              <a:rPr lang="sr-Latn-RS" sz="1800" dirty="0" smtClean="0"/>
              <a:t>.</a:t>
            </a:r>
          </a:p>
          <a:p>
            <a:endParaRPr lang="sr-Cyrl-RS" sz="1800" dirty="0" smtClean="0"/>
          </a:p>
          <a:p>
            <a:r>
              <a:rPr lang="sr-Cyrl-RS" sz="1800" b="1" dirty="0" smtClean="0"/>
              <a:t>Препоручена</a:t>
            </a:r>
          </a:p>
          <a:p>
            <a:endParaRPr lang="sr-Cyrl-RS" sz="1800" b="1" dirty="0" smtClean="0"/>
          </a:p>
          <a:p>
            <a:r>
              <a:rPr lang="sr-Latn-RS" sz="1800" dirty="0" smtClean="0"/>
              <a:t>Edvar Said, Orijentalizam, Beograd </a:t>
            </a:r>
            <a:r>
              <a:rPr lang="sr-Latn-RS" sz="1800" dirty="0" smtClean="0"/>
              <a:t>20</a:t>
            </a:r>
            <a:r>
              <a:rPr lang="sr-Cyrl-RS" sz="1800" dirty="0" smtClean="0"/>
              <a:t>08</a:t>
            </a:r>
            <a:r>
              <a:rPr lang="sr-Latn-RS" sz="1800" dirty="0" smtClean="0"/>
              <a:t>.</a:t>
            </a:r>
            <a:endParaRPr lang="sr-Latn-RS" sz="1800" dirty="0" smtClean="0"/>
          </a:p>
          <a:p>
            <a:r>
              <a:rPr lang="sr-Latn-RS" sz="1800" dirty="0" smtClean="0"/>
              <a:t>Marija Todorova, Imaginarni Balkan, Beograd </a:t>
            </a:r>
            <a:r>
              <a:rPr lang="sr-Latn-RS" sz="1800" dirty="0" smtClean="0"/>
              <a:t>20</a:t>
            </a:r>
            <a:r>
              <a:rPr lang="sr-Cyrl-RS" sz="1800" dirty="0" smtClean="0"/>
              <a:t>06</a:t>
            </a:r>
            <a:r>
              <a:rPr lang="sr-Latn-RS" sz="1800" dirty="0" smtClean="0"/>
              <a:t>.</a:t>
            </a:r>
            <a:endParaRPr lang="sr-Latn-RS" sz="1800" dirty="0" smtClean="0"/>
          </a:p>
          <a:p>
            <a:r>
              <a:rPr lang="sr-Latn-RS" sz="1800" dirty="0" smtClean="0"/>
              <a:t>Hans Belting, Firenca i Bagdad. Zapadno-istočna povijest pogleda, Zagreb 2011</a:t>
            </a:r>
            <a:r>
              <a:rPr lang="en-US" sz="1800" dirty="0" smtClean="0"/>
              <a:t>.</a:t>
            </a:r>
            <a:endParaRPr lang="sr-Cyrl-RS" sz="1800" dirty="0" smtClean="0"/>
          </a:p>
          <a:p>
            <a:endParaRPr lang="sr-Cyrl-RS" sz="1800" dirty="0" smtClean="0"/>
          </a:p>
          <a:p>
            <a:endParaRPr lang="sr-Latn-RS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sr-Cyrl-RS" sz="1400" b="1" dirty="0" smtClean="0"/>
              <a:t>Енглески колонијализам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lnSpcReduction="10000"/>
          </a:bodyPr>
          <a:lstStyle/>
          <a:p>
            <a:r>
              <a:rPr lang="sr-Cyrl-RS" sz="1400" dirty="0" smtClean="0"/>
              <a:t>Енглески оријентализам је поред своје романтичарске ноте иамо и своју мрачјнију, колонијалну страну; рађа се конструкција и стереотип о </a:t>
            </a:r>
            <a:r>
              <a:rPr lang="sr-Cyrl-RS" sz="1400" i="1" dirty="0" smtClean="0"/>
              <a:t>другоме-</a:t>
            </a:r>
            <a:r>
              <a:rPr lang="sr-Cyrl-RS" sz="1400" dirty="0" smtClean="0"/>
              <a:t> изванцивилизацијски друго неретко постаје предмет негативних ичитавања (зао, примитован...)</a:t>
            </a:r>
          </a:p>
          <a:p>
            <a:r>
              <a:rPr lang="sr-Cyrl-RS" sz="1400" dirty="0" smtClean="0"/>
              <a:t>Отуда се он неретко и повезује са колонијализмом и империјализмом; постколонијалне студије су на критички начин расветлиле спрегу колективних стреотипа европског човека, економских оквира, и милитарних аспеката; оне су утврдиле односе моћи као једну од домантни енглеског и француског колонијализма; </a:t>
            </a:r>
          </a:p>
          <a:p>
            <a:r>
              <a:rPr lang="sr-Cyrl-RS" sz="1400" dirty="0" smtClean="0"/>
              <a:t>Истовремено, енглески и француски колонијализм је садејствовао са уметничким и научним доприносима; економски окцвир је омогућио бујање уметничких, литераних, и научних доприноса о далеким народима и световима</a:t>
            </a:r>
          </a:p>
          <a:p>
            <a:r>
              <a:rPr lang="sr-Cyrl-RS" sz="1400" dirty="0" smtClean="0"/>
              <a:t>Многобројни уметници су пратили експедиције пут далеких светова; нови хоризонти су отварали нове могућности; у садејству имагинације и научне дескрипције настајали су имагинарни и верни прикази далеких светова који су садејствовали са романтичрским уверењем о о отварању нових хоризоната</a:t>
            </a:r>
          </a:p>
          <a:p>
            <a:r>
              <a:rPr lang="sr-Cyrl-RS" sz="1400" dirty="0" smtClean="0"/>
              <a:t>Посебно важним се чине три експедије капетана Кука; путовања су пратили уметници и научници; том приликом су уобличене илусторване публикације које су допринеле осећању повезивања (глобализација)</a:t>
            </a:r>
          </a:p>
          <a:p>
            <a:r>
              <a:rPr lang="sr-Cyrl-RS" sz="1400" dirty="0" smtClean="0"/>
              <a:t>Капетан Кук открива Тахити (Нова Китера), острво постаје парадигма раја; изгубљени пупак света, рајско острво, место изгубљене среће и невиности; непатворени исечак идеалне природе, али не по европском моделу; </a:t>
            </a:r>
          </a:p>
          <a:p>
            <a:r>
              <a:rPr lang="sr-Cyrl-RS" sz="1400" dirty="0" smtClean="0"/>
              <a:t>Вилијам Хоџс, поета Кукових путовања по јужним морима и британској Индији је визуелизовао рајско острво</a:t>
            </a:r>
          </a:p>
          <a:p>
            <a:r>
              <a:rPr lang="sr-Cyrl-RS" sz="1400" dirty="0" smtClean="0"/>
              <a:t>Прикази настали директно на лицу места (уљане студије) су наишли на негодовање у Енглеској; сматрало се да слике не поседују академску озбиљност</a:t>
            </a:r>
            <a:endParaRPr lang="en-US" sz="1400" dirty="0"/>
          </a:p>
        </p:txBody>
      </p:sp>
      <p:sp>
        <p:nvSpPr>
          <p:cNvPr id="4" name="Up Arrow 3"/>
          <p:cNvSpPr/>
          <p:nvPr/>
        </p:nvSpPr>
        <p:spPr>
          <a:xfrm rot="10800000">
            <a:off x="8686800" y="5105400"/>
            <a:ext cx="228600" cy="6858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Evropska 19. veka 2019\Orijentalizam\Daleki vidici (Engleski kolonijalizam)\William Hodges, Tahiti, 1776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086600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2971799" y="5273188"/>
            <a:ext cx="3694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 smtClean="0"/>
              <a:t>Вилијам Хоџс, Тахити, 1776. 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Evropska 19. veka 2019\Orijentalizam\Daleki vidici (Engleski kolonijalizam)\Joshua_Reynolds, Portrait of Omai, 1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"/>
            <a:ext cx="3429000" cy="5486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486400" y="5638800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Џошуа Рејнолдс, Портрет Омаја, 1776. 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52400"/>
            <a:ext cx="4038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Енглеско друштво је са одушевљењем дочекало </a:t>
            </a:r>
            <a:r>
              <a:rPr lang="sr-Cyrl-RS" sz="1400" i="1" dirty="0" smtClean="0"/>
              <a:t>увоз</a:t>
            </a:r>
            <a:r>
              <a:rPr lang="sr-Cyrl-RS" sz="1400" dirty="0" smtClean="0"/>
              <a:t> Омаје, из Полинезије, кога Кук доводи 1772.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Русоов плементи </a:t>
            </a:r>
            <a:r>
              <a:rPr lang="sr-Cyrl-RS" sz="1400" i="1" dirty="0" smtClean="0"/>
              <a:t>дивљак</a:t>
            </a:r>
            <a:r>
              <a:rPr lang="sr-Cyrl-RS" sz="1400" dirty="0" smtClean="0"/>
              <a:t> се у стварности материјализује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Рејнолдсов портрет приказује фикцију о сједњињеу два света; дивљак је обучен у тогу; његова поза и гестуалност су изведени по подобију античких скулптура: Омаја се трансформише у оријенталног Аполона Белведерског; сједињење два света остаје фикцјија, двојност цивилизација остаје у расцепту, што се негде и уочава на портрету Омаја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Покушај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прихватања другости остаје у сфери фикције колонијалне маште и тежње за цивилизовањем </a:t>
            </a:r>
            <a:r>
              <a:rPr kumimoji="0" lang="sr-Cyrl-RS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другог</a:t>
            </a:r>
            <a:endParaRPr kumimoji="0" lang="de-DE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Evropska 19. veka 2019\Orijentalizam\Daleki vidici (Engleski kolonijalizam)\John Nash, Brighton  Royal Pavilion, -1823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239000" cy="365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2971799" y="5271699"/>
            <a:ext cx="4495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Џон Неш,</a:t>
            </a:r>
            <a:r>
              <a:rPr lang="en-US" sz="1400" dirty="0" smtClean="0"/>
              <a:t> Brighton Royal Pavilion, 1823</a:t>
            </a:r>
            <a:r>
              <a:rPr lang="sr-Cyrl-RS" sz="1400" dirty="0" smtClean="0"/>
              <a:t>.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8534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400" dirty="0" smtClean="0"/>
              <a:t>-У Енглеској је дошло до моде подражавања маварског и хинду стила - </a:t>
            </a:r>
            <a:r>
              <a:rPr lang="sr-Latn-CS" sz="1400" b="1" i="1" dirty="0" smtClean="0"/>
              <a:t>hindoo</a:t>
            </a:r>
            <a:r>
              <a:rPr lang="sr-Latn-CS" sz="1400" b="1" dirty="0" smtClean="0"/>
              <a:t>, </a:t>
            </a:r>
            <a:r>
              <a:rPr lang="sr-Latn-CS" sz="1400" b="1" i="1" dirty="0" smtClean="0"/>
              <a:t>moorish</a:t>
            </a:r>
            <a:endParaRPr lang="sr-Cyrl-RS" sz="1400" dirty="0" smtClean="0"/>
          </a:p>
          <a:p>
            <a:r>
              <a:rPr lang="sr-Cyrl-RS" sz="1400" dirty="0" smtClean="0"/>
              <a:t>-Апсолутна манифестација хинду-готског-сараценског стила је материјализована Нешовим, Краљевским павиљоном</a:t>
            </a:r>
          </a:p>
          <a:p>
            <a:r>
              <a:rPr lang="sr-Cyrl-RS" sz="1400" dirty="0" smtClean="0"/>
              <a:t>-Павољон представља архитектонски еквивалент Колриџовом песми, Кублај Кан, 1797.</a:t>
            </a:r>
          </a:p>
          <a:p>
            <a:r>
              <a:rPr lang="sr-Cyrl-RS" sz="1400" dirty="0" smtClean="0"/>
              <a:t>-Колриџ је под утицајем опијума написао поему о унуку Џингис Кана, и његовој раскошној палати у Гзанаду</a:t>
            </a:r>
          </a:p>
          <a:p>
            <a:r>
              <a:rPr lang="sr-Cyrl-RS" sz="1400" dirty="0" smtClean="0"/>
              <a:t>-Павиљон није производ чисто научног осврта на историјске оријенталне стилове, али није ни потпуна фикција, мешавина – дело које се може подвести под концепт </a:t>
            </a:r>
            <a:r>
              <a:rPr lang="sr-Cyrl-RS" sz="1400" i="1" dirty="0" smtClean="0"/>
              <a:t>роматичног егзотизма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gor\Music\800px-Anne-Louis_Girodet_De_Roucy-Trioson_-_Portrait_of_J._B._Belley,_Deputy_for_Saint-Domingue_-_WGA09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2971800" cy="436086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19800" y="48006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Anne-Louis Girodet de Roussy Troison, </a:t>
            </a:r>
            <a:r>
              <a:rPr lang="sr-Cyrl-RS" sz="1400" dirty="0" smtClean="0"/>
              <a:t>Господине Белеј, 1797, </a:t>
            </a: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52400"/>
            <a:ext cx="4038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Француски колонијализам има извесне сличности са енглеским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Током Француске револуције је укинуто ропство у Француској и колонијама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На таласу еманципаторских тежњи </a:t>
            </a:r>
            <a:r>
              <a:rPr lang="sr-Cyrl-RS" sz="1400" i="1" dirty="0" smtClean="0"/>
              <a:t>увезен</a:t>
            </a:r>
            <a:r>
              <a:rPr lang="sr-Cyrl-RS" sz="1400" dirty="0" smtClean="0"/>
              <a:t> је, из Сенегала, Жан Батист Белеј.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Постао је изабрани француски делегат за острво Тахити; таквим је и представљен на портрету из 1797.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иста филозофа Рејнала означава портретисаног; филозоф је написао Филозоф</a:t>
            </a:r>
            <a:r>
              <a:rPr kumimoji="0" lang="sr-Cyrl-RS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 и политичка историја насеља и трговине Европљана у Источној и Западној Индији 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(1770)</a:t>
            </a:r>
            <a:r>
              <a:rPr lang="sr-Cyrl-RS" sz="1400" dirty="0" smtClean="0"/>
              <a:t>; отворено 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устаје противу неправде и </a:t>
            </a:r>
            <a:r>
              <a:rPr lang="sr-Cyrl-RS" sz="1400" dirty="0" smtClean="0"/>
              <a:t>експлатације </a:t>
            </a: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колонијализма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Дело је убрзо преведено на енглески; постигло је велику популарност широм Европе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400" dirty="0" smtClean="0"/>
              <a:t>Ипак, у Наполеонов доба точак историје се окренуо, и дошло је до поновне дискриманације обојених у Француској и њеним колонијама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концу, Француска је своју интервенцију у Алжиру (1830) </a:t>
            </a:r>
            <a:r>
              <a:rPr lang="sr-Cyrl-RS" sz="1400" dirty="0" smtClean="0"/>
              <a:t>правдала потребом </a:t>
            </a:r>
            <a:r>
              <a:rPr kumimoji="0" lang="sr-Cyrl-R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укидања ропства</a:t>
            </a: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5257800" y="17526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Evropska 19. veka 2019\Orijentalizam\Daleki vidici (Engleski kolonijalizam)\Anne-Louis Girodet-Trioson, Polaganje Atale u grob, 1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81000"/>
            <a:ext cx="48006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0800000" flipV="1">
            <a:off x="4343400" y="42672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Anne-Louis Girodet de Roussy Troison, </a:t>
            </a:r>
            <a:r>
              <a:rPr lang="sr-Cyrl-RS" sz="1400" dirty="0" smtClean="0"/>
              <a:t>Сахрана Атале, 1808. 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28600"/>
            <a:ext cx="36576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dirty="0" smtClean="0"/>
              <a:t>Идеја о првој америчкој нацији (Индијанцима) је окупирала Европљане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Још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 Томас Хобс и Џон Лок са пиејтетом писали о </a:t>
            </a: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урођеницима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 Америке; у негацији декадентне културе европског човека истицали су искреност и природност дивљака из Америке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baseline="0" dirty="0" smtClean="0"/>
              <a:t>На</a:t>
            </a:r>
            <a:r>
              <a:rPr lang="sr-Cyrl-RS" sz="1200" dirty="0" smtClean="0"/>
              <a:t> делу је била уобичајена имагинација о плементиом дивљаку; страх и дивљење;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sr-Cyrl-R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Шатобријан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знаментом и вишетомном делу </a:t>
            </a:r>
            <a:r>
              <a:rPr kumimoji="0" lang="sr-Cyrl-RS" sz="1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Геније хришћанства 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истиче потребу за повратком изворним моралним нормама; негирајући </a:t>
            </a:r>
            <a:r>
              <a:rPr lang="sr-Cyrl-RS" sz="1200" dirty="0" smtClean="0"/>
              <a:t>грчкко-римску </a:t>
            </a:r>
            <a:r>
              <a:rPr kumimoji="0" lang="sr-Cyrl-R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цивилизацију трага за исконским и древним обичајима и цивилизацијама; у Индијанцима је видео Русоове племените диљаке којима прети </a:t>
            </a:r>
            <a:r>
              <a:rPr lang="sr-Cyrl-RS" sz="1200" dirty="0" smtClean="0"/>
              <a:t>истребљење</a:t>
            </a:r>
            <a:endParaRPr kumimoji="0" lang="sr-Cyrl-RS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i="1" noProof="0" dirty="0" smtClean="0"/>
              <a:t>Књига о Атали </a:t>
            </a:r>
            <a:r>
              <a:rPr lang="sr-Cyrl-RS" sz="1200" noProof="0" dirty="0" smtClean="0"/>
              <a:t>(из едиције </a:t>
            </a:r>
            <a:r>
              <a:rPr lang="sr-Cyrl-RS" sz="1200" i="1" noProof="0" dirty="0" smtClean="0"/>
              <a:t>Геније Хришћанства)</a:t>
            </a:r>
            <a:r>
              <a:rPr lang="sr-Cyrl-RS" sz="1200" noProof="0" dirty="0" smtClean="0"/>
              <a:t> сублимира Шатобријанову имагинацију о Индијанцима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dirty="0" smtClean="0"/>
              <a:t>Жиродеова слика истиче сцену из живота Атале; слика је изведена у класицистичком духу, али је тема романтична; Атала се заветовала на девичанство, бива обљубљена од урођеника приказаног на слици, починила самоубиство; племенитост, узвишени морални циљ; доморици баштине изгубљене античке идеале – они су природна спона са изворним вредностима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200" dirty="0" smtClean="0"/>
              <a:t>Шатобријан је написао и поему </a:t>
            </a:r>
            <a:r>
              <a:rPr lang="sr-Latn-RS" sz="1200" i="1" dirty="0" smtClean="0"/>
              <a:t>Natchez</a:t>
            </a:r>
            <a:r>
              <a:rPr lang="sr-Latn-RS" sz="1200" dirty="0" smtClean="0"/>
              <a:t>; </a:t>
            </a:r>
            <a:r>
              <a:rPr lang="sr-Cyrl-RS" sz="1200" dirty="0" smtClean="0"/>
              <a:t>говори се о истребљењу индијанског племена од стране француских трупа; Делакроа визуелизује поему; приказана је породица која извбегава масакр, али не и уништење</a:t>
            </a:r>
            <a:endParaRPr lang="sr-Latn-RS" sz="1200" dirty="0" smtClean="0"/>
          </a:p>
          <a:p>
            <a:pPr marL="342900" lvl="0" indent="-342900">
              <a:spcBef>
                <a:spcPct val="20000"/>
              </a:spcBef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r-Cyrl-R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Up Arrow 6"/>
          <p:cNvSpPr/>
          <p:nvPr/>
        </p:nvSpPr>
        <p:spPr>
          <a:xfrm rot="5400000">
            <a:off x="3810000" y="3657600"/>
            <a:ext cx="76200" cy="5334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 flipV="1">
            <a:off x="3429000" y="6019800"/>
            <a:ext cx="76200" cy="381000"/>
          </a:xfrm>
          <a:prstGeom prst="up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9171</TotalTime>
  <Words>3887</Words>
  <Application>Microsoft Office PowerPoint</Application>
  <PresentationFormat>On-screen Show (4:3)</PresentationFormat>
  <Paragraphs>669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5. Оријентализам</vt:lpstr>
      <vt:lpstr>Slide 2</vt:lpstr>
      <vt:lpstr>Slide 3</vt:lpstr>
      <vt:lpstr>Енглески колонијализам</vt:lpstr>
      <vt:lpstr>Slide 5</vt:lpstr>
      <vt:lpstr>Slide 6</vt:lpstr>
      <vt:lpstr>Slide 7</vt:lpstr>
      <vt:lpstr>Slide 8</vt:lpstr>
      <vt:lpstr>Slide 9</vt:lpstr>
      <vt:lpstr>Slide 10</vt:lpstr>
      <vt:lpstr>Француски колонијализам (поход на Египат  </vt:lpstr>
      <vt:lpstr>Slide 12</vt:lpstr>
      <vt:lpstr>Slide 13</vt:lpstr>
      <vt:lpstr>Slide 14</vt:lpstr>
      <vt:lpstr>Slide 15</vt:lpstr>
      <vt:lpstr>Slide 16</vt:lpstr>
      <vt:lpstr>Устанак Грка против турске владавине (1821.-1830), проузроковао је филхеленизам широм Европе, и посебно у Француској; он је псолужио и инутрашњим трвњеима на линији монархисти – републиканци; некада је Египат био резервора инсципирације за уметнике и писце, сада је то постала Грчка  Грчки рат је погодовао роматичраима; осећање револуције, словбоде, незавинсоти су се поклопили са њиховим осећаима  Борба Грка и османслих варвара је удигнута на метафички ниво (борба добра и зла)  &gt;лорд Брајрон је додатно доприбнео ширењу филхеленизма; за њега је Грчка била у служби комерцијализације његовог књижевног дела, али је била и топос његовое личне одговорности; придружио се устаницима и умеро у Мисолонгију 1824.; иако је смрт наступила од последице колере претворен је мартира револуције  У младости је прошао својеврсни оријентални Grand Tour – Шпанија, Португал, преко Медитерана, Грчка, Албанија, Цариград; ова путовања су задовљала његову потребу за ескапизмом;   Томас Филипс је портрет поете у албанској одежди (видео је у Епиру 1809.) предтавио на Royal Academy 1814  По повратку је написао колоритну и страственуи поему The Giaour (1813); имала је велики одјек у Европи, заснована је на једном од ликова из новеле Ватек Имала је велики утицај на сликаре; особирто на Деларока            Реални (етнографски) Оријент                               Реални Оријент  За разлику од имагинарног Оријента дошло је током 19. века до реалнијег сагледавања оријенталног странца и оријенталних простора.  Особито се важним чине доприноси физичко-биолошке антропологије; њени резулати су довели до могућнсоти перфекционисања раса и трагања за људским родословом (утврђивање видних обележја различитих група људи и њених историјских претходних облика)  Етнографија је сакупљала податке о клими, територији, језику и аспектима материјалне културе како би идентификовали одређене групе становника, етнолози су класификовали ове податке ради реконструкције историје човечанства  Вилијам Едвардс је у трактату Физиолошке карактеристике људских раса 1829. изложио теорију расног и националног идентитета на основу сродности уочљивих спољних обележја, као што је угао лица и боја коже; ради се о употреби физиологије, науке о органским функцијама и анатомској структури, у циљу идентификовања порекла и типова људске заједнице  Едвардс је тврдио да се физичка својства првобитних типова могу поново уочити на њиховим панданима садашњег времена;  као доказ навео је налаз шкотског лекара Роберта Нокса који је поретрете Етиопљана,Персијанаца и Јевреја на једном египатском надгробном споменику из Лонодна  Док су антрополози тражили потврду својих идеја у контурама староегипатске вајарске уметности, савремени сликари и вајари радили су портре према живим типовима чије карактеристике воде порекло од примитивних раса  У Француској и њеним колонијама војска је била најважнији катализатор за тесни дијалог између уметности и науке; уметници су били чести пратоци војних експедијиа; освајање Магреба (Алжира) 1830. је подстакло уметничку продукцију                                                  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Sistematizacija emocija u baroknoj umetnosti</dc:title>
  <dc:creator>Administrator</dc:creator>
  <cp:lastModifiedBy>Igor</cp:lastModifiedBy>
  <cp:revision>846</cp:revision>
  <dcterms:created xsi:type="dcterms:W3CDTF">2006-08-16T00:00:00Z</dcterms:created>
  <dcterms:modified xsi:type="dcterms:W3CDTF">2020-04-11T14:13:21Z</dcterms:modified>
</cp:coreProperties>
</file>