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video/unknown"/>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62" r:id="rId5"/>
    <p:sldId id="265" r:id="rId6"/>
    <p:sldId id="263" r:id="rId7"/>
    <p:sldId id="264" r:id="rId8"/>
    <p:sldId id="266" r:id="rId9"/>
    <p:sldId id="267"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D8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a belanov" userId="40c1e8880fb7fbd5" providerId="LiveId" clId="{26E91E22-A219-4652-B337-D338507A9918}"/>
    <pc:docChg chg="addSld delSld modSld">
      <pc:chgData name="maja belanov" userId="40c1e8880fb7fbd5" providerId="LiveId" clId="{26E91E22-A219-4652-B337-D338507A9918}" dt="2024-11-04T23:31:33.960" v="3" actId="2696"/>
      <pc:docMkLst>
        <pc:docMk/>
      </pc:docMkLst>
      <pc:sldChg chg="add del">
        <pc:chgData name="maja belanov" userId="40c1e8880fb7fbd5" providerId="LiveId" clId="{26E91E22-A219-4652-B337-D338507A9918}" dt="2024-11-04T23:31:30.499" v="2"/>
        <pc:sldMkLst>
          <pc:docMk/>
          <pc:sldMk cId="3412217230" sldId="266"/>
        </pc:sldMkLst>
      </pc:sldChg>
      <pc:sldChg chg="new del">
        <pc:chgData name="maja belanov" userId="40c1e8880fb7fbd5" providerId="LiveId" clId="{26E91E22-A219-4652-B337-D338507A9918}" dt="2024-11-04T23:31:33.960" v="3" actId="2696"/>
        <pc:sldMkLst>
          <pc:docMk/>
          <pc:sldMk cId="1437482024" sldId="282"/>
        </pc:sldMkLst>
      </pc:sldChg>
    </pc:docChg>
  </pc:docChgLst>
  <pc:docChgLst>
    <pc:chgData name="maja belanov" userId="40c1e8880fb7fbd5" providerId="LiveId" clId="{9857A594-4553-4D54-A1C5-8539EFE21D84}"/>
    <pc:docChg chg="delSld">
      <pc:chgData name="maja belanov" userId="40c1e8880fb7fbd5" providerId="LiveId" clId="{9857A594-4553-4D54-A1C5-8539EFE21D84}" dt="2024-11-09T18:35:18.700" v="0" actId="2696"/>
      <pc:docMkLst>
        <pc:docMk/>
      </pc:docMkLst>
      <pc:sldChg chg="del">
        <pc:chgData name="maja belanov" userId="40c1e8880fb7fbd5" providerId="LiveId" clId="{9857A594-4553-4D54-A1C5-8539EFE21D84}" dt="2024-11-09T18:35:18.700" v="0" actId="2696"/>
        <pc:sldMkLst>
          <pc:docMk/>
          <pc:sldMk cId="1708852630" sldId="261"/>
        </pc:sldMkLst>
      </pc:sldChg>
      <pc:sldChg chg="del">
        <pc:chgData name="maja belanov" userId="40c1e8880fb7fbd5" providerId="LiveId" clId="{9857A594-4553-4D54-A1C5-8539EFE21D84}" dt="2024-11-09T18:35:18.700" v="0" actId="2696"/>
        <pc:sldMkLst>
          <pc:docMk/>
          <pc:sldMk cId="1012700396" sldId="270"/>
        </pc:sldMkLst>
      </pc:sldChg>
      <pc:sldChg chg="del">
        <pc:chgData name="maja belanov" userId="40c1e8880fb7fbd5" providerId="LiveId" clId="{9857A594-4553-4D54-A1C5-8539EFE21D84}" dt="2024-11-09T18:35:18.700" v="0" actId="2696"/>
        <pc:sldMkLst>
          <pc:docMk/>
          <pc:sldMk cId="2498952158" sldId="271"/>
        </pc:sldMkLst>
      </pc:sldChg>
      <pc:sldChg chg="del">
        <pc:chgData name="maja belanov" userId="40c1e8880fb7fbd5" providerId="LiveId" clId="{9857A594-4553-4D54-A1C5-8539EFE21D84}" dt="2024-11-09T18:35:18.700" v="0" actId="2696"/>
        <pc:sldMkLst>
          <pc:docMk/>
          <pc:sldMk cId="1235710644" sldId="272"/>
        </pc:sldMkLst>
      </pc:sldChg>
      <pc:sldChg chg="del">
        <pc:chgData name="maja belanov" userId="40c1e8880fb7fbd5" providerId="LiveId" clId="{9857A594-4553-4D54-A1C5-8539EFE21D84}" dt="2024-11-09T18:35:18.700" v="0" actId="2696"/>
        <pc:sldMkLst>
          <pc:docMk/>
          <pc:sldMk cId="2797051278" sldId="273"/>
        </pc:sldMkLst>
      </pc:sldChg>
      <pc:sldChg chg="del">
        <pc:chgData name="maja belanov" userId="40c1e8880fb7fbd5" providerId="LiveId" clId="{9857A594-4553-4D54-A1C5-8539EFE21D84}" dt="2024-11-09T18:35:18.700" v="0" actId="2696"/>
        <pc:sldMkLst>
          <pc:docMk/>
          <pc:sldMk cId="3489383656" sldId="275"/>
        </pc:sldMkLst>
      </pc:sldChg>
      <pc:sldChg chg="del">
        <pc:chgData name="maja belanov" userId="40c1e8880fb7fbd5" providerId="LiveId" clId="{9857A594-4553-4D54-A1C5-8539EFE21D84}" dt="2024-11-09T18:35:18.700" v="0" actId="2696"/>
        <pc:sldMkLst>
          <pc:docMk/>
          <pc:sldMk cId="1866433675" sldId="276"/>
        </pc:sldMkLst>
      </pc:sldChg>
      <pc:sldChg chg="del">
        <pc:chgData name="maja belanov" userId="40c1e8880fb7fbd5" providerId="LiveId" clId="{9857A594-4553-4D54-A1C5-8539EFE21D84}" dt="2024-11-09T18:35:18.700" v="0" actId="2696"/>
        <pc:sldMkLst>
          <pc:docMk/>
          <pc:sldMk cId="2229145281" sldId="277"/>
        </pc:sldMkLst>
      </pc:sldChg>
      <pc:sldChg chg="del">
        <pc:chgData name="maja belanov" userId="40c1e8880fb7fbd5" providerId="LiveId" clId="{9857A594-4553-4D54-A1C5-8539EFE21D84}" dt="2024-11-09T18:35:18.700" v="0" actId="2696"/>
        <pc:sldMkLst>
          <pc:docMk/>
          <pc:sldMk cId="1736387076" sldId="278"/>
        </pc:sldMkLst>
      </pc:sldChg>
      <pc:sldChg chg="del">
        <pc:chgData name="maja belanov" userId="40c1e8880fb7fbd5" providerId="LiveId" clId="{9857A594-4553-4D54-A1C5-8539EFE21D84}" dt="2024-11-09T18:35:18.700" v="0" actId="2696"/>
        <pc:sldMkLst>
          <pc:docMk/>
          <pc:sldMk cId="3307934481" sldId="279"/>
        </pc:sldMkLst>
      </pc:sldChg>
      <pc:sldChg chg="del">
        <pc:chgData name="maja belanov" userId="40c1e8880fb7fbd5" providerId="LiveId" clId="{9857A594-4553-4D54-A1C5-8539EFE21D84}" dt="2024-11-09T18:35:18.700" v="0" actId="2696"/>
        <pc:sldMkLst>
          <pc:docMk/>
          <pc:sldMk cId="3164307712" sldId="280"/>
        </pc:sldMkLst>
      </pc:sldChg>
      <pc:sldChg chg="del">
        <pc:chgData name="maja belanov" userId="40c1e8880fb7fbd5" providerId="LiveId" clId="{9857A594-4553-4D54-A1C5-8539EFE21D84}" dt="2024-11-09T18:35:18.700" v="0" actId="2696"/>
        <pc:sldMkLst>
          <pc:docMk/>
          <pc:sldMk cId="3669905896" sldId="28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973EA3-24C2-45C9-8EBD-9B7CE3AA752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983C3-B361-4805-868C-D09C78F37874}" type="slidenum">
              <a:rPr lang="en-US" smtClean="0"/>
              <a:t>‹#›</a:t>
            </a:fld>
            <a:endParaRPr lang="en-US"/>
          </a:p>
        </p:txBody>
      </p:sp>
    </p:spTree>
    <p:extLst>
      <p:ext uri="{BB962C8B-B14F-4D97-AF65-F5344CB8AC3E}">
        <p14:creationId xmlns:p14="http://schemas.microsoft.com/office/powerpoint/2010/main" val="409426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73EA3-24C2-45C9-8EBD-9B7CE3AA752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983C3-B361-4805-868C-D09C78F37874}" type="slidenum">
              <a:rPr lang="en-US" smtClean="0"/>
              <a:t>‹#›</a:t>
            </a:fld>
            <a:endParaRPr lang="en-US"/>
          </a:p>
        </p:txBody>
      </p:sp>
    </p:spTree>
    <p:extLst>
      <p:ext uri="{BB962C8B-B14F-4D97-AF65-F5344CB8AC3E}">
        <p14:creationId xmlns:p14="http://schemas.microsoft.com/office/powerpoint/2010/main" val="4152693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73EA3-24C2-45C9-8EBD-9B7CE3AA752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983C3-B361-4805-868C-D09C78F37874}" type="slidenum">
              <a:rPr lang="en-US" smtClean="0"/>
              <a:t>‹#›</a:t>
            </a:fld>
            <a:endParaRPr lang="en-US"/>
          </a:p>
        </p:txBody>
      </p:sp>
    </p:spTree>
    <p:extLst>
      <p:ext uri="{BB962C8B-B14F-4D97-AF65-F5344CB8AC3E}">
        <p14:creationId xmlns:p14="http://schemas.microsoft.com/office/powerpoint/2010/main" val="2419741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73EA3-24C2-45C9-8EBD-9B7CE3AA752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983C3-B361-4805-868C-D09C78F37874}" type="slidenum">
              <a:rPr lang="en-US" smtClean="0"/>
              <a:t>‹#›</a:t>
            </a:fld>
            <a:endParaRPr lang="en-US"/>
          </a:p>
        </p:txBody>
      </p:sp>
    </p:spTree>
    <p:extLst>
      <p:ext uri="{BB962C8B-B14F-4D97-AF65-F5344CB8AC3E}">
        <p14:creationId xmlns:p14="http://schemas.microsoft.com/office/powerpoint/2010/main" val="354792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973EA3-24C2-45C9-8EBD-9B7CE3AA7524}"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C983C3-B361-4805-868C-D09C78F37874}" type="slidenum">
              <a:rPr lang="en-US" smtClean="0"/>
              <a:t>‹#›</a:t>
            </a:fld>
            <a:endParaRPr lang="en-US"/>
          </a:p>
        </p:txBody>
      </p:sp>
    </p:spTree>
    <p:extLst>
      <p:ext uri="{BB962C8B-B14F-4D97-AF65-F5344CB8AC3E}">
        <p14:creationId xmlns:p14="http://schemas.microsoft.com/office/powerpoint/2010/main" val="833174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73EA3-24C2-45C9-8EBD-9B7CE3AA7524}"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983C3-B361-4805-868C-D09C78F37874}" type="slidenum">
              <a:rPr lang="en-US" smtClean="0"/>
              <a:t>‹#›</a:t>
            </a:fld>
            <a:endParaRPr lang="en-US"/>
          </a:p>
        </p:txBody>
      </p:sp>
    </p:spTree>
    <p:extLst>
      <p:ext uri="{BB962C8B-B14F-4D97-AF65-F5344CB8AC3E}">
        <p14:creationId xmlns:p14="http://schemas.microsoft.com/office/powerpoint/2010/main" val="214857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73EA3-24C2-45C9-8EBD-9B7CE3AA7524}" type="datetimeFigureOut">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C983C3-B361-4805-868C-D09C78F37874}" type="slidenum">
              <a:rPr lang="en-US" smtClean="0"/>
              <a:t>‹#›</a:t>
            </a:fld>
            <a:endParaRPr lang="en-US"/>
          </a:p>
        </p:txBody>
      </p:sp>
    </p:spTree>
    <p:extLst>
      <p:ext uri="{BB962C8B-B14F-4D97-AF65-F5344CB8AC3E}">
        <p14:creationId xmlns:p14="http://schemas.microsoft.com/office/powerpoint/2010/main" val="194283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973EA3-24C2-45C9-8EBD-9B7CE3AA7524}" type="datetimeFigureOut">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C983C3-B361-4805-868C-D09C78F37874}" type="slidenum">
              <a:rPr lang="en-US" smtClean="0"/>
              <a:t>‹#›</a:t>
            </a:fld>
            <a:endParaRPr lang="en-US"/>
          </a:p>
        </p:txBody>
      </p:sp>
    </p:spTree>
    <p:extLst>
      <p:ext uri="{BB962C8B-B14F-4D97-AF65-F5344CB8AC3E}">
        <p14:creationId xmlns:p14="http://schemas.microsoft.com/office/powerpoint/2010/main" val="81611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73EA3-24C2-45C9-8EBD-9B7CE3AA7524}" type="datetimeFigureOut">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C983C3-B361-4805-868C-D09C78F37874}" type="slidenum">
              <a:rPr lang="en-US" smtClean="0"/>
              <a:t>‹#›</a:t>
            </a:fld>
            <a:endParaRPr lang="en-US"/>
          </a:p>
        </p:txBody>
      </p:sp>
    </p:spTree>
    <p:extLst>
      <p:ext uri="{BB962C8B-B14F-4D97-AF65-F5344CB8AC3E}">
        <p14:creationId xmlns:p14="http://schemas.microsoft.com/office/powerpoint/2010/main" val="2378184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973EA3-24C2-45C9-8EBD-9B7CE3AA7524}"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983C3-B361-4805-868C-D09C78F37874}" type="slidenum">
              <a:rPr lang="en-US" smtClean="0"/>
              <a:t>‹#›</a:t>
            </a:fld>
            <a:endParaRPr lang="en-US"/>
          </a:p>
        </p:txBody>
      </p:sp>
    </p:spTree>
    <p:extLst>
      <p:ext uri="{BB962C8B-B14F-4D97-AF65-F5344CB8AC3E}">
        <p14:creationId xmlns:p14="http://schemas.microsoft.com/office/powerpoint/2010/main" val="3169834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973EA3-24C2-45C9-8EBD-9B7CE3AA7524}"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C983C3-B361-4805-868C-D09C78F37874}" type="slidenum">
              <a:rPr lang="en-US" smtClean="0"/>
              <a:t>‹#›</a:t>
            </a:fld>
            <a:endParaRPr lang="en-US"/>
          </a:p>
        </p:txBody>
      </p:sp>
    </p:spTree>
    <p:extLst>
      <p:ext uri="{BB962C8B-B14F-4D97-AF65-F5344CB8AC3E}">
        <p14:creationId xmlns:p14="http://schemas.microsoft.com/office/powerpoint/2010/main" val="461254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73EA3-24C2-45C9-8EBD-9B7CE3AA7524}" type="datetimeFigureOut">
              <a:rPr lang="en-US" smtClean="0"/>
              <a:t>11/9/2024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983C3-B361-4805-868C-D09C78F37874}" type="slidenum">
              <a:rPr lang="en-US" smtClean="0"/>
              <a:t>‹#›</a:t>
            </a:fld>
            <a:endParaRPr lang="en-US"/>
          </a:p>
        </p:txBody>
      </p:sp>
    </p:spTree>
    <p:extLst>
      <p:ext uri="{BB962C8B-B14F-4D97-AF65-F5344CB8AC3E}">
        <p14:creationId xmlns:p14="http://schemas.microsoft.com/office/powerpoint/2010/main" val="1768046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s://agupubs.onlinelibrary.wiley.com/doi/full/10.1002/2017GH000064" TargetMode="External"/><Relationship Id="rId5" Type="http://schemas.openxmlformats.org/officeDocument/2006/relationships/hyperlink" Target="https://en.wikipedia.org/wiki/Glacier" TargetMode="External"/><Relationship Id="rId4" Type="http://schemas.openxmlformats.org/officeDocument/2006/relationships/hyperlink" Target="https://en.wikipedia.org/wiki/Ice_shee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ebp"/><Relationship Id="rId1" Type="http://schemas.microsoft.com/office/2007/relationships/media" Target="../media/media1.web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ebp"/><Relationship Id="rId1" Type="http://schemas.microsoft.com/office/2007/relationships/media" Target="../media/media2.web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webp"/><Relationship Id="rId1" Type="http://schemas.microsoft.com/office/2007/relationships/media" Target="../media/media3.web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8815" y="2152997"/>
            <a:ext cx="9144000" cy="3019512"/>
          </a:xfrm>
        </p:spPr>
        <p:txBody>
          <a:bodyPr>
            <a:normAutofit fontScale="90000"/>
          </a:bodyPr>
          <a:lstStyle/>
          <a:p>
            <a:r>
              <a:rPr lang="sr-Latn-RS" b="1" dirty="0"/>
              <a:t>Unit 3 </a:t>
            </a:r>
            <a:br>
              <a:rPr lang="sr-Latn-RS" dirty="0"/>
            </a:br>
            <a:r>
              <a:rPr lang="sr-Latn-RS" b="1" dirty="0">
                <a:solidFill>
                  <a:srgbClr val="FF0000"/>
                </a:solidFill>
              </a:rPr>
              <a:t>Scientific techniques for investigating the past</a:t>
            </a:r>
            <a:br>
              <a:rPr lang="sr-Latn-RS" dirty="0"/>
            </a:br>
            <a:endParaRPr lang="en-US" dirty="0"/>
          </a:p>
        </p:txBody>
      </p:sp>
    </p:spTree>
    <p:extLst>
      <p:ext uri="{BB962C8B-B14F-4D97-AF65-F5344CB8AC3E}">
        <p14:creationId xmlns:p14="http://schemas.microsoft.com/office/powerpoint/2010/main" val="53662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7917"/>
          </a:xfrm>
        </p:spPr>
        <p:txBody>
          <a:bodyPr>
            <a:normAutofit fontScale="90000"/>
          </a:bodyPr>
          <a:lstStyle/>
          <a:p>
            <a:r>
              <a:rPr lang="en-US" b="1" dirty="0"/>
              <a:t>Ice-core sampling</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19643" y="1395570"/>
            <a:ext cx="2038930" cy="1461874"/>
          </a:xfrm>
        </p:spPr>
      </p:pic>
      <p:sp>
        <p:nvSpPr>
          <p:cNvPr id="4" name="TextBox 3"/>
          <p:cNvSpPr txBox="1"/>
          <p:nvPr/>
        </p:nvSpPr>
        <p:spPr>
          <a:xfrm>
            <a:off x="4970352" y="441518"/>
            <a:ext cx="6681458" cy="369332"/>
          </a:xfrm>
          <a:prstGeom prst="rect">
            <a:avLst/>
          </a:prstGeom>
          <a:solidFill>
            <a:schemeClr val="accent2"/>
          </a:solidFill>
        </p:spPr>
        <p:txBody>
          <a:bodyPr wrap="square" rtlCol="0">
            <a:spAutoFit/>
          </a:bodyPr>
          <a:lstStyle/>
          <a:p>
            <a:r>
              <a:rPr lang="en-US" dirty="0"/>
              <a:t>ice-core sampling  (</a:t>
            </a:r>
            <a:r>
              <a:rPr lang="en-US" dirty="0" err="1"/>
              <a:t>eng.</a:t>
            </a:r>
            <a:r>
              <a:rPr lang="en-US" dirty="0"/>
              <a:t>)  – </a:t>
            </a:r>
            <a:r>
              <a:rPr lang="en-US" dirty="0" err="1"/>
              <a:t>uzorkovanje</a:t>
            </a:r>
            <a:r>
              <a:rPr lang="en-US" dirty="0"/>
              <a:t> </a:t>
            </a:r>
            <a:r>
              <a:rPr lang="en-US" dirty="0" err="1"/>
              <a:t>ledenih</a:t>
            </a:r>
            <a:r>
              <a:rPr lang="en-US" dirty="0"/>
              <a:t> </a:t>
            </a:r>
            <a:r>
              <a:rPr lang="en-US" dirty="0" err="1"/>
              <a:t>jezgara</a:t>
            </a:r>
            <a:r>
              <a:rPr lang="en-US" dirty="0"/>
              <a:t> (spr.)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586" y="3229973"/>
            <a:ext cx="2171044" cy="1444731"/>
          </a:xfrm>
          <a:prstGeom prst="rect">
            <a:avLst/>
          </a:prstGeom>
        </p:spPr>
      </p:pic>
      <p:sp>
        <p:nvSpPr>
          <p:cNvPr id="7" name="Rectangle 6"/>
          <p:cNvSpPr/>
          <p:nvPr/>
        </p:nvSpPr>
        <p:spPr>
          <a:xfrm>
            <a:off x="679009" y="1099435"/>
            <a:ext cx="9074577" cy="923330"/>
          </a:xfrm>
          <a:prstGeom prst="rect">
            <a:avLst/>
          </a:prstGeom>
        </p:spPr>
        <p:txBody>
          <a:bodyPr wrap="square">
            <a:spAutoFit/>
          </a:bodyPr>
          <a:lstStyle/>
          <a:p>
            <a:r>
              <a:rPr lang="en-US" dirty="0">
                <a:solidFill>
                  <a:srgbClr val="202122"/>
                </a:solidFill>
                <a:latin typeface="Arial" panose="020B0604020202020204" pitchFamily="34" charset="0"/>
              </a:rPr>
              <a:t>An </a:t>
            </a:r>
            <a:r>
              <a:rPr lang="en-US" b="1" dirty="0">
                <a:solidFill>
                  <a:srgbClr val="202122"/>
                </a:solidFill>
                <a:latin typeface="Arial" panose="020B0604020202020204" pitchFamily="34" charset="0"/>
              </a:rPr>
              <a:t>ice core</a:t>
            </a:r>
            <a:r>
              <a:rPr lang="en-US" dirty="0">
                <a:solidFill>
                  <a:srgbClr val="202122"/>
                </a:solidFill>
                <a:latin typeface="Arial" panose="020B0604020202020204" pitchFamily="34" charset="0"/>
              </a:rPr>
              <a:t> is a</a:t>
            </a:r>
            <a:r>
              <a:rPr lang="en-US" dirty="0">
                <a:latin typeface="Arial" panose="020B0604020202020204" pitchFamily="34" charset="0"/>
              </a:rPr>
              <a:t> sample</a:t>
            </a:r>
            <a:r>
              <a:rPr lang="en-US" dirty="0">
                <a:solidFill>
                  <a:srgbClr val="202122"/>
                </a:solidFill>
                <a:latin typeface="Arial" panose="020B0604020202020204" pitchFamily="34" charset="0"/>
              </a:rPr>
              <a:t> that is typically removed from an </a:t>
            </a:r>
            <a:r>
              <a:rPr lang="en-US" dirty="0">
                <a:solidFill>
                  <a:srgbClr val="3366CC"/>
                </a:solidFill>
                <a:latin typeface="Arial" panose="020B0604020202020204" pitchFamily="34" charset="0"/>
                <a:hlinkClick r:id="rId4" tooltip="Ice sheet"/>
              </a:rPr>
              <a:t>ice sheet</a:t>
            </a:r>
            <a:r>
              <a:rPr lang="en-US" dirty="0">
                <a:solidFill>
                  <a:srgbClr val="202122"/>
                </a:solidFill>
                <a:latin typeface="Arial" panose="020B0604020202020204" pitchFamily="34" charset="0"/>
              </a:rPr>
              <a:t> or a high mountain </a:t>
            </a:r>
            <a:r>
              <a:rPr lang="en-US" dirty="0">
                <a:solidFill>
                  <a:srgbClr val="3366CC"/>
                </a:solidFill>
                <a:latin typeface="Arial" panose="020B0604020202020204" pitchFamily="34" charset="0"/>
                <a:hlinkClick r:id="rId5" tooltip="Glacier"/>
              </a:rPr>
              <a:t>glacier</a:t>
            </a:r>
            <a:r>
              <a:rPr lang="en-US" dirty="0">
                <a:solidFill>
                  <a:srgbClr val="202122"/>
                </a:solidFill>
                <a:latin typeface="Arial" panose="020B0604020202020204" pitchFamily="34" charset="0"/>
              </a:rPr>
              <a:t>. Since the ice forms from the buildup of annual layers of snow, lower layers are older than upper ones, and an ice core contains ice formed over a range of years.</a:t>
            </a:r>
          </a:p>
        </p:txBody>
      </p:sp>
      <p:sp>
        <p:nvSpPr>
          <p:cNvPr id="8" name="Rectangle 7"/>
          <p:cNvSpPr/>
          <p:nvPr/>
        </p:nvSpPr>
        <p:spPr>
          <a:xfrm>
            <a:off x="627531" y="2010075"/>
            <a:ext cx="9243590" cy="646331"/>
          </a:xfrm>
          <a:prstGeom prst="rect">
            <a:avLst/>
          </a:prstGeom>
        </p:spPr>
        <p:txBody>
          <a:bodyPr wrap="square">
            <a:spAutoFit/>
          </a:bodyPr>
          <a:lstStyle/>
          <a:p>
            <a:r>
              <a:rPr lang="en-US" dirty="0">
                <a:solidFill>
                  <a:srgbClr val="202122"/>
                </a:solidFill>
                <a:latin typeface="Arial" panose="020B0604020202020204" pitchFamily="34" charset="0"/>
              </a:rPr>
              <a:t>The physical properties of the ice and of material trapped in it can be used to reconstruct the climate over the age range of the core.</a:t>
            </a:r>
            <a:endParaRPr lang="en-US" dirty="0"/>
          </a:p>
        </p:txBody>
      </p:sp>
      <p:sp>
        <p:nvSpPr>
          <p:cNvPr id="9" name="Rectangle 8"/>
          <p:cNvSpPr/>
          <p:nvPr/>
        </p:nvSpPr>
        <p:spPr>
          <a:xfrm>
            <a:off x="712037" y="2729169"/>
            <a:ext cx="9074578" cy="2585323"/>
          </a:xfrm>
          <a:prstGeom prst="rect">
            <a:avLst/>
          </a:prstGeom>
          <a:solidFill>
            <a:schemeClr val="accent1">
              <a:lumMod val="20000"/>
              <a:lumOff val="80000"/>
            </a:schemeClr>
          </a:solidFill>
        </p:spPr>
        <p:txBody>
          <a:bodyPr wrap="square">
            <a:spAutoFit/>
          </a:bodyPr>
          <a:lstStyle/>
          <a:p>
            <a:r>
              <a:rPr lang="en-US" dirty="0">
                <a:solidFill>
                  <a:srgbClr val="222222"/>
                </a:solidFill>
                <a:latin typeface="Lato"/>
              </a:rPr>
              <a:t>It is well-known among historians that the Roman Empire (27 BCE to 1453 CE) used </a:t>
            </a:r>
            <a:r>
              <a:rPr lang="en-US" b="1" dirty="0">
                <a:solidFill>
                  <a:srgbClr val="222222"/>
                </a:solidFill>
                <a:latin typeface="Lato"/>
              </a:rPr>
              <a:t>lead</a:t>
            </a:r>
            <a:r>
              <a:rPr lang="en-US" dirty="0">
                <a:solidFill>
                  <a:srgbClr val="222222"/>
                </a:solidFill>
                <a:latin typeface="Lato"/>
              </a:rPr>
              <a:t> in much of their infrastructure, including water pipes and construction materials. Additionally, the Romans smelted silver, a process that releases lead particles into the atmosphere, to mint currency. However, it remained unappreciated just </a:t>
            </a:r>
            <a:r>
              <a:rPr lang="en-US" i="1" dirty="0">
                <a:solidFill>
                  <a:srgbClr val="222222"/>
                </a:solidFill>
                <a:latin typeface="Lato"/>
              </a:rPr>
              <a:t>how much</a:t>
            </a:r>
            <a:r>
              <a:rPr lang="en-US" dirty="0">
                <a:solidFill>
                  <a:srgbClr val="222222"/>
                </a:solidFill>
                <a:latin typeface="Lato"/>
              </a:rPr>
              <a:t> lead the Roman Empire released into the atmosphere. In fact, most researchers previously assumed that atmospheric lead levels only began to increase at the onset of the Industrial Revolution, and that prior human </a:t>
            </a:r>
            <a:r>
              <a:rPr lang="en-US" b="1" dirty="0">
                <a:solidFill>
                  <a:srgbClr val="222222"/>
                </a:solidFill>
                <a:latin typeface="Lato"/>
              </a:rPr>
              <a:t>lead pollution </a:t>
            </a:r>
            <a:r>
              <a:rPr lang="en-US" dirty="0">
                <a:solidFill>
                  <a:srgbClr val="222222"/>
                </a:solidFill>
                <a:latin typeface="Lato"/>
              </a:rPr>
              <a:t>was minimal. By studying ice cores, </a:t>
            </a:r>
            <a:r>
              <a:rPr lang="en-US" dirty="0">
                <a:solidFill>
                  <a:srgbClr val="D11415"/>
                </a:solidFill>
                <a:latin typeface="Lato"/>
                <a:hlinkClick r:id="rId6"/>
              </a:rPr>
              <a:t>researchers found that lead levels have been elevated since the time European civilizations began using lead</a:t>
            </a:r>
            <a:r>
              <a:rPr lang="en-US" dirty="0">
                <a:solidFill>
                  <a:srgbClr val="222222"/>
                </a:solidFill>
                <a:latin typeface="Lato"/>
              </a:rPr>
              <a:t>, long before the Industrial Revolution. </a:t>
            </a:r>
          </a:p>
        </p:txBody>
      </p:sp>
      <p:sp>
        <p:nvSpPr>
          <p:cNvPr id="10" name="Rectangle 9"/>
          <p:cNvSpPr/>
          <p:nvPr/>
        </p:nvSpPr>
        <p:spPr>
          <a:xfrm>
            <a:off x="679008" y="5386939"/>
            <a:ext cx="11093513" cy="923330"/>
          </a:xfrm>
          <a:prstGeom prst="rect">
            <a:avLst/>
          </a:prstGeom>
          <a:solidFill>
            <a:schemeClr val="accent1">
              <a:lumMod val="60000"/>
              <a:lumOff val="40000"/>
            </a:schemeClr>
          </a:solidFill>
        </p:spPr>
        <p:txBody>
          <a:bodyPr wrap="square">
            <a:spAutoFit/>
          </a:bodyPr>
          <a:lstStyle/>
          <a:p>
            <a:r>
              <a:rPr lang="en-US" dirty="0">
                <a:solidFill>
                  <a:srgbClr val="222222"/>
                </a:solidFill>
                <a:latin typeface="Lato"/>
              </a:rPr>
              <a:t>Historians and scientists claim that during the Roman Empire, </a:t>
            </a:r>
            <a:r>
              <a:rPr lang="en-US" dirty="0">
                <a:solidFill>
                  <a:srgbClr val="D11415"/>
                </a:solidFill>
                <a:latin typeface="Lato"/>
                <a:hlinkClick r:id="rId6"/>
              </a:rPr>
              <a:t>heavy lead pollution corresponded with times of prosperity</a:t>
            </a:r>
            <a:r>
              <a:rPr lang="en-US" dirty="0">
                <a:solidFill>
                  <a:srgbClr val="222222"/>
                </a:solidFill>
                <a:latin typeface="Lato"/>
              </a:rPr>
              <a:t>, such as the </a:t>
            </a:r>
            <a:r>
              <a:rPr lang="en-US" b="1" dirty="0" err="1">
                <a:solidFill>
                  <a:srgbClr val="222222"/>
                </a:solidFill>
                <a:latin typeface="Lato"/>
              </a:rPr>
              <a:t>Pax</a:t>
            </a:r>
            <a:r>
              <a:rPr lang="en-US" b="1" dirty="0">
                <a:solidFill>
                  <a:srgbClr val="222222"/>
                </a:solidFill>
                <a:latin typeface="Lato"/>
              </a:rPr>
              <a:t> </a:t>
            </a:r>
            <a:r>
              <a:rPr lang="en-US" b="1" dirty="0" err="1">
                <a:solidFill>
                  <a:srgbClr val="222222"/>
                </a:solidFill>
                <a:latin typeface="Lato"/>
              </a:rPr>
              <a:t>Romana</a:t>
            </a:r>
            <a:r>
              <a:rPr lang="en-US" b="1" dirty="0">
                <a:solidFill>
                  <a:srgbClr val="222222"/>
                </a:solidFill>
                <a:latin typeface="Lato"/>
              </a:rPr>
              <a:t> </a:t>
            </a:r>
            <a:r>
              <a:rPr lang="en-US" dirty="0">
                <a:solidFill>
                  <a:srgbClr val="222222"/>
                </a:solidFill>
                <a:latin typeface="Lato"/>
              </a:rPr>
              <a:t>(27 BCE to 180 CE), a two hundred year period of relative peace, trade, and imperial stability. Conversely, lead emissions decreased in times of war. </a:t>
            </a:r>
            <a:endParaRPr lang="en-US" dirty="0"/>
          </a:p>
        </p:txBody>
      </p:sp>
      <p:sp>
        <p:nvSpPr>
          <p:cNvPr id="11" name="TextBox 10"/>
          <p:cNvSpPr txBox="1"/>
          <p:nvPr/>
        </p:nvSpPr>
        <p:spPr>
          <a:xfrm>
            <a:off x="6095999" y="2384853"/>
            <a:ext cx="2079279" cy="307777"/>
          </a:xfrm>
          <a:prstGeom prst="rect">
            <a:avLst/>
          </a:prstGeom>
          <a:solidFill>
            <a:schemeClr val="accent4"/>
          </a:solidFill>
        </p:spPr>
        <p:txBody>
          <a:bodyPr wrap="square" rtlCol="0">
            <a:spAutoFit/>
          </a:bodyPr>
          <a:lstStyle/>
          <a:p>
            <a:r>
              <a:rPr lang="en-US" sz="1400" b="1" dirty="0"/>
              <a:t>lead</a:t>
            </a:r>
            <a:r>
              <a:rPr lang="en-US" sz="1400" dirty="0"/>
              <a:t> /</a:t>
            </a:r>
            <a:r>
              <a:rPr lang="en-US" sz="1400" dirty="0" err="1"/>
              <a:t>lɛd</a:t>
            </a:r>
            <a:r>
              <a:rPr lang="en-US" sz="1400" dirty="0"/>
              <a:t>/ - (</a:t>
            </a:r>
            <a:r>
              <a:rPr lang="en-US" sz="1400" dirty="0" err="1"/>
              <a:t>srp</a:t>
            </a:r>
            <a:r>
              <a:rPr lang="en-US" sz="1400" dirty="0"/>
              <a:t>.) </a:t>
            </a:r>
            <a:r>
              <a:rPr lang="en-US" sz="1400" dirty="0" err="1"/>
              <a:t>olovo</a:t>
            </a:r>
            <a:r>
              <a:rPr lang="en-US" sz="1400" dirty="0"/>
              <a:t> </a:t>
            </a:r>
          </a:p>
        </p:txBody>
      </p:sp>
      <p:cxnSp>
        <p:nvCxnSpPr>
          <p:cNvPr id="13" name="Straight Arrow Connector 12"/>
          <p:cNvCxnSpPr/>
          <p:nvPr/>
        </p:nvCxnSpPr>
        <p:spPr>
          <a:xfrm flipH="1">
            <a:off x="1258432" y="2590759"/>
            <a:ext cx="4804539" cy="514580"/>
          </a:xfrm>
          <a:prstGeom prst="straightConnector1">
            <a:avLst/>
          </a:prstGeom>
          <a:ln w="28575">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21102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1000"/>
                                        <p:tgtEl>
                                          <p:spTgt spid="9">
                                            <p:txEl>
                                              <p:pRg st="0" end="0"/>
                                            </p:txEl>
                                          </p:spTgt>
                                        </p:tgtEl>
                                      </p:cBhvr>
                                    </p:animEffect>
                                    <p:anim calcmode="lin" valueType="num">
                                      <p:cBhvr>
                                        <p:cTn id="3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0755"/>
          </a:xfrm>
        </p:spPr>
        <p:txBody>
          <a:bodyPr>
            <a:normAutofit fontScale="90000"/>
          </a:bodyPr>
          <a:lstStyle/>
          <a:p>
            <a:r>
              <a:rPr lang="en-US" dirty="0"/>
              <a:t>Scientific dating methods</a:t>
            </a:r>
          </a:p>
        </p:txBody>
      </p:sp>
      <p:sp>
        <p:nvSpPr>
          <p:cNvPr id="3" name="Content Placeholder 2"/>
          <p:cNvSpPr>
            <a:spLocks noGrp="1"/>
          </p:cNvSpPr>
          <p:nvPr>
            <p:ph idx="1"/>
          </p:nvPr>
        </p:nvSpPr>
        <p:spPr>
          <a:xfrm>
            <a:off x="575651" y="1140736"/>
            <a:ext cx="10515600" cy="5099601"/>
          </a:xfrm>
        </p:spPr>
        <p:txBody>
          <a:bodyPr/>
          <a:lstStyle/>
          <a:p>
            <a:pPr marL="0" lvl="0" indent="0">
              <a:buNone/>
            </a:pPr>
            <a:r>
              <a:rPr lang="en-US" dirty="0">
                <a:solidFill>
                  <a:prstClr val="black"/>
                </a:solidFill>
              </a:rPr>
              <a:t>Which of these dating methods are absolute and which are relative:</a:t>
            </a:r>
          </a:p>
          <a:p>
            <a:pPr marL="0" lvl="0" indent="0">
              <a:buNone/>
            </a:pPr>
            <a:endParaRPr lang="en-US" dirty="0">
              <a:solidFill>
                <a:prstClr val="black"/>
              </a:solidFill>
            </a:endParaRPr>
          </a:p>
          <a:p>
            <a:pPr lvl="0"/>
            <a:endParaRPr lang="en-US" dirty="0">
              <a:solidFill>
                <a:prstClr val="black"/>
              </a:solidFill>
            </a:endParaRPr>
          </a:p>
          <a:p>
            <a:pPr marL="0" lvl="0" indent="0">
              <a:buNone/>
            </a:pPr>
            <a:r>
              <a:rPr lang="en-US" dirty="0">
                <a:solidFill>
                  <a:prstClr val="black"/>
                </a:solidFill>
              </a:rPr>
              <a:t> </a:t>
            </a:r>
          </a:p>
          <a:p>
            <a:pPr marL="0" lvl="0" indent="0">
              <a:buNone/>
            </a:pPr>
            <a:endParaRPr lang="en-US" dirty="0">
              <a:solidFill>
                <a:prstClr val="black"/>
              </a:solidFill>
            </a:endParaRPr>
          </a:p>
        </p:txBody>
      </p:sp>
      <p:sp>
        <p:nvSpPr>
          <p:cNvPr id="4" name="Rectangle 3"/>
          <p:cNvSpPr/>
          <p:nvPr/>
        </p:nvSpPr>
        <p:spPr>
          <a:xfrm>
            <a:off x="881511" y="1878263"/>
            <a:ext cx="1705824" cy="2867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STRATIGRAPHY</a:t>
            </a:r>
          </a:p>
        </p:txBody>
      </p:sp>
      <p:sp>
        <p:nvSpPr>
          <p:cNvPr id="5" name="Rectangle 4"/>
          <p:cNvSpPr/>
          <p:nvPr/>
        </p:nvSpPr>
        <p:spPr>
          <a:xfrm>
            <a:off x="2812286" y="1891843"/>
            <a:ext cx="2096632" cy="2867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FLUORINE DATING</a:t>
            </a:r>
          </a:p>
        </p:txBody>
      </p:sp>
      <p:sp>
        <p:nvSpPr>
          <p:cNvPr id="6" name="Rectangle 5"/>
          <p:cNvSpPr/>
          <p:nvPr/>
        </p:nvSpPr>
        <p:spPr>
          <a:xfrm>
            <a:off x="5133869" y="1877054"/>
            <a:ext cx="2404449" cy="2867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RADIOCARBON DATING</a:t>
            </a:r>
          </a:p>
        </p:txBody>
      </p:sp>
      <p:sp>
        <p:nvSpPr>
          <p:cNvPr id="8" name="Rectangle 7"/>
          <p:cNvSpPr/>
          <p:nvPr/>
        </p:nvSpPr>
        <p:spPr>
          <a:xfrm>
            <a:off x="7884952" y="1877054"/>
            <a:ext cx="2317788" cy="2867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ICE-CORE SAMPLING</a:t>
            </a:r>
          </a:p>
        </p:txBody>
      </p:sp>
      <p:sp>
        <p:nvSpPr>
          <p:cNvPr id="9" name="Rectangle 8"/>
          <p:cNvSpPr/>
          <p:nvPr/>
        </p:nvSpPr>
        <p:spPr>
          <a:xfrm>
            <a:off x="2569352" y="2296381"/>
            <a:ext cx="2339566" cy="2867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DENDOCHRONOLOGY</a:t>
            </a:r>
          </a:p>
        </p:txBody>
      </p:sp>
      <p:sp>
        <p:nvSpPr>
          <p:cNvPr id="10" name="Rectangle 9"/>
          <p:cNvSpPr/>
          <p:nvPr/>
        </p:nvSpPr>
        <p:spPr>
          <a:xfrm>
            <a:off x="5454931" y="2281468"/>
            <a:ext cx="1696769" cy="2867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PALYNOLOGY</a:t>
            </a:r>
          </a:p>
        </p:txBody>
      </p:sp>
      <p:sp>
        <p:nvSpPr>
          <p:cNvPr id="11" name="Rectangle 10"/>
          <p:cNvSpPr/>
          <p:nvPr/>
        </p:nvSpPr>
        <p:spPr>
          <a:xfrm>
            <a:off x="1209391" y="3301524"/>
            <a:ext cx="3607053" cy="286722"/>
          </a:xfrm>
          <a:prstGeom prst="rec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ABSOLUTE DATING METHODS</a:t>
            </a:r>
          </a:p>
        </p:txBody>
      </p:sp>
      <p:sp>
        <p:nvSpPr>
          <p:cNvPr id="12" name="Rectangle 11"/>
          <p:cNvSpPr/>
          <p:nvPr/>
        </p:nvSpPr>
        <p:spPr>
          <a:xfrm>
            <a:off x="6944666" y="3301524"/>
            <a:ext cx="3349123" cy="286722"/>
          </a:xfrm>
          <a:prstGeom prst="rec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RELATIVE DATING METHODS</a:t>
            </a:r>
          </a:p>
        </p:txBody>
      </p:sp>
    </p:spTree>
    <p:extLst>
      <p:ext uri="{BB962C8B-B14F-4D97-AF65-F5344CB8AC3E}">
        <p14:creationId xmlns:p14="http://schemas.microsoft.com/office/powerpoint/2010/main" val="62981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2.5E-6 4.07407E-6 L 0.56914 0.31388 " pathEditMode="relative" rAng="0" ptsTypes="AA">
                                      <p:cBhvr>
                                        <p:cTn id="24" dur="2000" fill="hold"/>
                                        <p:tgtEl>
                                          <p:spTgt spid="4"/>
                                        </p:tgtEl>
                                        <p:attrNameLst>
                                          <p:attrName>ppt_x</p:attrName>
                                          <p:attrName>ppt_y</p:attrName>
                                        </p:attrNameLst>
                                      </p:cBhvr>
                                      <p:rCtr x="28451" y="15694"/>
                                    </p:animMotion>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0" nodeType="clickEffect">
                                  <p:stCondLst>
                                    <p:cond delay="0"/>
                                  </p:stCondLst>
                                  <p:childTnLst>
                                    <p:animMotion origin="layout" path="M -0.15378 0.04421 L 0.42487 0.3838 L 0.42487 0.38449 C 0.42565 0.38333 0.37955 0.38055 0.38034 0.3794 " pathEditMode="relative" rAng="0" ptsTypes="AAAA">
                                      <p:cBhvr>
                                        <p:cTn id="28" dur="2000" fill="hold"/>
                                        <p:tgtEl>
                                          <p:spTgt spid="5"/>
                                        </p:tgtEl>
                                        <p:attrNameLst>
                                          <p:attrName>ppt_x</p:attrName>
                                          <p:attrName>ppt_y</p:attrName>
                                        </p:attrNameLst>
                                      </p:cBhvr>
                                      <p:rCtr x="28932" y="17014"/>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0 0 L -0.32161 0.30625 " pathEditMode="relative" ptsTypes="AA">
                                      <p:cBhvr>
                                        <p:cTn id="32" dur="2000" fill="hold"/>
                                        <p:tgtEl>
                                          <p:spTgt spid="6"/>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0" nodeType="clickEffect">
                                  <p:stCondLst>
                                    <p:cond delay="0"/>
                                  </p:stCondLst>
                                  <p:childTnLst>
                                    <p:animMotion origin="layout" path="M -0.47474 0.04653 L 0.05468 0.41158 C 0.05468 0.41227 -0.03008 0.44445 -0.03008 0.44514 " pathEditMode="relative" rAng="0" ptsTypes="AAA">
                                      <p:cBhvr>
                                        <p:cTn id="36" dur="2000" fill="hold"/>
                                        <p:tgtEl>
                                          <p:spTgt spid="8"/>
                                        </p:tgtEl>
                                        <p:attrNameLst>
                                          <p:attrName>ppt_x</p:attrName>
                                          <p:attrName>ppt_y</p:attrName>
                                        </p:attrNameLst>
                                      </p:cBhvr>
                                      <p:rCtr x="26471" y="19931"/>
                                    </p:animMotion>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0" nodeType="clickEffect">
                                  <p:stCondLst>
                                    <p:cond delay="0"/>
                                  </p:stCondLst>
                                  <p:childTnLst>
                                    <p:animMotion origin="layout" path="M 3.75E-6 3.33333E-6 L 0.02916 0.30347 L 0.02916 0.3037 C 0.02916 0.30393 -0.11784 0.325 -0.11784 0.32546 " pathEditMode="relative" rAng="0" ptsTypes="AAAA">
                                      <p:cBhvr>
                                        <p:cTn id="40" dur="2000" fill="hold"/>
                                        <p:tgtEl>
                                          <p:spTgt spid="9"/>
                                        </p:tgtEl>
                                        <p:attrNameLst>
                                          <p:attrName>ppt_x</p:attrName>
                                          <p:attrName>ppt_y</p:attrName>
                                        </p:attrNameLst>
                                      </p:cBhvr>
                                      <p:rCtr x="-4440" y="16273"/>
                                    </p:animMotion>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grpId="0" nodeType="clickEffect">
                                  <p:stCondLst>
                                    <p:cond delay="0"/>
                                  </p:stCondLst>
                                  <p:childTnLst>
                                    <p:animMotion origin="layout" path="M 2.91667E-6 -2.22222E-6 C 0.00013 0.00209 0.00091 0.00371 0.0013 0.00579 C 0.0026 0.0088 0.00377 0.01181 0.00508 0.01574 C 0.00573 0.0169 0.00586 0.01945 0.00664 0.02037 C 0.00703 0.02222 0.00794 0.02269 0.00872 0.02292 L 0.01106 0.03565 C 0.0112 0.03681 0.01159 0.03773 0.01185 0.03959 C 0.01198 0.04005 0.01237 0.04213 0.01237 0.04283 C 0.01276 0.04514 0.01276 0.04699 0.01315 0.04838 C 0.01354 0.0507 0.01432 0.05162 0.01484 0.05394 C 0.0181 0.06759 0.01198 0.04537 0.01705 0.0625 C 0.01731 0.06528 0.01731 0.06829 0.01771 0.07107 C 0.0181 0.07315 0.01888 0.07384 0.01927 0.07639 C 0.01966 0.07917 0.02005 0.08172 0.0207 0.08449 C 0.02096 0.08542 0.02135 0.08704 0.02148 0.0882 C 0.02213 0.09375 0.02278 0.1 0.0237 0.10695 C 0.02396 0.1081 0.02396 0.11042 0.02448 0.11134 C 0.025 0.11389 0.02578 0.11574 0.02669 0.11667 C 0.02695 0.11945 0.0276 0.12431 0.02812 0.12593 C 0.02903 0.13033 0.03112 0.13658 0.03112 0.13681 C 0.03255 0.14954 0.03073 0.13866 0.03411 0.14838 C 0.0345 0.15023 0.0345 0.15116 0.03489 0.15301 C 0.03528 0.15533 0.03567 0.15695 0.03633 0.15926 C 0.03698 0.16204 0.03789 0.16389 0.03854 0.16551 C 0.03945 0.16852 0.0401 0.17246 0.04075 0.17547 C 0.04192 0.17986 0.04114 0.17917 0.04297 0.18472 C 0.04362 0.18658 0.04453 0.18773 0.04518 0.19005 C 0.0457 0.19306 0.04622 0.1963 0.04674 0.19931 C 0.04713 0.20185 0.04791 0.2044 0.04817 0.20718 C 0.04843 0.20857 0.04922 0.21621 0.04974 0.21898 C 0.05039 0.22199 0.05117 0.22477 0.05195 0.22778 C 0.05312 0.2419 0.05208 0.23264 0.05416 0.24676 C 0.05468 0.25023 0.05495 0.25324 0.0556 0.25672 C 0.05625 0.25949 0.05729 0.26181 0.05781 0.26459 C 0.06562 0.30463 0.05716 0.26783 0.06302 0.29306 C 0.06575 0.32662 0.06211 0.29954 0.06758 0.31875 C 0.07109 0.33241 0.06666 0.32246 0.07122 0.33056 C 0.07174 0.3331 0.07226 0.33565 0.07265 0.33797 C 0.0737 0.3419 0.07356 0.34329 0.075 0.34769 C 0.07539 0.35 0.07591 0.35047 0.07643 0.35255 C 0.07812 0.36158 0.07591 0.35 0.08008 0.36505 C 0.08268 0.37477 0.07773 0.3632 0.08307 0.37755 C 0.08372 0.37847 0.08463 0.3794 0.08528 0.38148 C 0.0862 0.38588 0.08606 0.38611 0.08763 0.39005 C 0.08802 0.39213 0.08854 0.39283 0.08906 0.39468 C 0.08984 0.3963 0.09036 0.39861 0.09127 0.40139 C 0.09179 0.40185 0.09271 0.40301 0.09349 0.40394 C 0.09388 0.40602 0.09453 0.40996 0.0957 0.41181 C 0.097 0.41273 0.09883 0.41273 0.10013 0.41459 C 0.10091 0.41528 0.10169 0.41574 0.10247 0.41713 C 0.10442 0.41852 0.10651 0.42014 0.10833 0.42176 L 0.11054 0.42431 C 0.11106 0.42639 0.11133 0.42732 0.11211 0.42894 C 0.1138 0.43148 0.11601 0.43218 0.11797 0.43264 C 0.11901 0.4331 0.11992 0.43496 0.12096 0.43542 C 0.12448 0.4382 0.12721 0.4375 0.13138 0.4382 C 0.13216 0.43843 0.13281 0.44028 0.13359 0.44097 C 0.13554 0.44144 0.13958 0.44352 0.13958 0.44375 C 0.14101 0.44306 0.14401 0.44074 0.14544 0.44352 C 0.14674 0.44584 0.14843 0.45139 0.14843 0.45162 C 0.1487 0.45255 0.14843 0.45556 0.14922 0.45556 C 0.15 0.45556 0.15026 0.45255 0.15 0.45139 C 0.14961 0.44977 0.14856 0.44908 0.14765 0.44884 C 0.14713 0.44861 0.14674 0.44977 0.14622 0.44977 C 0.14713 0.44931 0.20911 0.45047 0.21015 0.45 " pathEditMode="relative" rAng="0" ptsTypes="AAAAAAAAAAAAAAAAAAAAAAAAAAAAAAAAAAAAAAAAAAAAAAAAAAAAAAAAAAAAAAAAA">
                                      <p:cBhvr>
                                        <p:cTn id="44" dur="2000" fill="hold"/>
                                        <p:tgtEl>
                                          <p:spTgt spid="10"/>
                                        </p:tgtEl>
                                        <p:attrNameLst>
                                          <p:attrName>ppt_x</p:attrName>
                                          <p:attrName>ppt_y</p:attrName>
                                        </p:attrNameLst>
                                      </p:cBhvr>
                                      <p:rCtr x="10508" y="22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32402"/>
          </a:xfrm>
        </p:spPr>
        <p:txBody>
          <a:bodyPr>
            <a:normAutofit fontScale="90000"/>
          </a:bodyPr>
          <a:lstStyle/>
          <a:p>
            <a:r>
              <a:rPr lang="en-US" b="1" dirty="0"/>
              <a:t>Dating methods</a:t>
            </a:r>
            <a:r>
              <a:rPr lang="sr-Latn-RS" b="1" dirty="0"/>
              <a:t> </a:t>
            </a:r>
            <a:endParaRPr lang="en-US" b="1" dirty="0"/>
          </a:p>
        </p:txBody>
      </p:sp>
      <p:sp>
        <p:nvSpPr>
          <p:cNvPr id="3" name="Content Placeholder 2"/>
          <p:cNvSpPr>
            <a:spLocks noGrp="1"/>
          </p:cNvSpPr>
          <p:nvPr>
            <p:ph idx="1"/>
          </p:nvPr>
        </p:nvSpPr>
        <p:spPr>
          <a:xfrm>
            <a:off x="148243" y="1238597"/>
            <a:ext cx="10515600" cy="4963305"/>
          </a:xfrm>
        </p:spPr>
        <p:txBody>
          <a:bodyPr>
            <a:normAutofit/>
          </a:bodyPr>
          <a:lstStyle/>
          <a:p>
            <a:pPr fontAlgn="base"/>
            <a:r>
              <a:rPr lang="en-US" sz="2400" dirty="0"/>
              <a:t>How do archaeologists determine how old an object is?</a:t>
            </a:r>
            <a:endParaRPr lang="sr-Latn-RS" sz="2400" dirty="0"/>
          </a:p>
          <a:p>
            <a:pPr fontAlgn="base"/>
            <a:r>
              <a:rPr lang="en-US" sz="2400" dirty="0"/>
              <a:t>Can you name</a:t>
            </a:r>
            <a:r>
              <a:rPr lang="sr-Latn-RS" sz="2400" dirty="0"/>
              <a:t> any </a:t>
            </a:r>
            <a:r>
              <a:rPr lang="sr-Latn-RS" sz="2400" b="1" dirty="0"/>
              <a:t>scientific dating methods</a:t>
            </a:r>
            <a:r>
              <a:rPr lang="en-US" sz="2400" dirty="0"/>
              <a:t>?</a:t>
            </a:r>
          </a:p>
          <a:p>
            <a:pPr fontAlgn="base"/>
            <a:r>
              <a:rPr lang="en-US" sz="2400" dirty="0"/>
              <a:t>What is the difference between </a:t>
            </a:r>
            <a:r>
              <a:rPr lang="en-US" sz="2400" dirty="0">
                <a:solidFill>
                  <a:srgbClr val="FF0000"/>
                </a:solidFill>
              </a:rPr>
              <a:t>relative</a:t>
            </a:r>
            <a:r>
              <a:rPr lang="en-US" sz="2400" dirty="0"/>
              <a:t> and </a:t>
            </a:r>
            <a:r>
              <a:rPr lang="en-US" sz="2400" dirty="0">
                <a:solidFill>
                  <a:srgbClr val="FF0000"/>
                </a:solidFill>
              </a:rPr>
              <a:t>absolute</a:t>
            </a:r>
            <a:r>
              <a:rPr lang="en-US" sz="2400" dirty="0"/>
              <a:t> </a:t>
            </a:r>
            <a:r>
              <a:rPr lang="en-US" sz="2400" b="1" dirty="0"/>
              <a:t>dating methods</a:t>
            </a:r>
            <a:r>
              <a:rPr lang="en-US" sz="2400" dirty="0"/>
              <a:t>?</a:t>
            </a:r>
          </a:p>
          <a:p>
            <a:pPr marL="0" indent="0" fontAlgn="base">
              <a:buNone/>
            </a:pPr>
            <a:r>
              <a:rPr lang="sr-Latn-RS" dirty="0"/>
              <a:t> </a:t>
            </a:r>
            <a:endParaRPr lang="en-US" dirty="0"/>
          </a:p>
          <a:p>
            <a:pPr fontAlgn="base"/>
            <a:endParaRPr lang="en-US" b="1" dirty="0"/>
          </a:p>
          <a:p>
            <a:pPr fontAlgn="base"/>
            <a:endParaRPr lang="en-US" b="1" dirty="0"/>
          </a:p>
          <a:p>
            <a:pPr fontAlgn="base"/>
            <a:endParaRPr lang="en-US" b="1" dirty="0"/>
          </a:p>
          <a:p>
            <a:pPr marL="0" indent="0" fontAlgn="base">
              <a:buNone/>
            </a:pPr>
            <a:endParaRPr lang="en-US" dirty="0"/>
          </a:p>
        </p:txBody>
      </p:sp>
      <p:sp>
        <p:nvSpPr>
          <p:cNvPr id="4" name="TextBox 3"/>
          <p:cNvSpPr txBox="1"/>
          <p:nvPr/>
        </p:nvSpPr>
        <p:spPr>
          <a:xfrm>
            <a:off x="523051" y="3020953"/>
            <a:ext cx="3407087" cy="2308324"/>
          </a:xfrm>
          <a:prstGeom prst="rect">
            <a:avLst/>
          </a:prstGeom>
          <a:solidFill>
            <a:schemeClr val="accent6">
              <a:lumMod val="40000"/>
              <a:lumOff val="60000"/>
            </a:schemeClr>
          </a:solidFill>
        </p:spPr>
        <p:txBody>
          <a:bodyPr wrap="square" rtlCol="0">
            <a:spAutoFit/>
          </a:bodyPr>
          <a:lstStyle/>
          <a:p>
            <a:pPr algn="just" fontAlgn="base"/>
            <a:r>
              <a:rPr lang="en-US" b="1" dirty="0"/>
              <a:t>Relative dating methods </a:t>
            </a:r>
            <a:r>
              <a:rPr lang="en-US" dirty="0"/>
              <a:t>estimate whether an object is younger or older than other things found at the site. Relative dating does not offer specific dates, it simply allows to determine if one artifact, fossil, or stratigraphic layer is older than another.</a:t>
            </a:r>
          </a:p>
        </p:txBody>
      </p:sp>
      <p:sp>
        <p:nvSpPr>
          <p:cNvPr id="5" name="TextBox 4"/>
          <p:cNvSpPr txBox="1"/>
          <p:nvPr/>
        </p:nvSpPr>
        <p:spPr>
          <a:xfrm>
            <a:off x="8403100" y="3151015"/>
            <a:ext cx="3356469" cy="1754326"/>
          </a:xfrm>
          <a:prstGeom prst="rect">
            <a:avLst/>
          </a:prstGeom>
          <a:solidFill>
            <a:schemeClr val="accent6">
              <a:lumMod val="40000"/>
              <a:lumOff val="60000"/>
            </a:schemeClr>
          </a:solidFill>
        </p:spPr>
        <p:txBody>
          <a:bodyPr wrap="square" rtlCol="0">
            <a:spAutoFit/>
          </a:bodyPr>
          <a:lstStyle/>
          <a:p>
            <a:pPr algn="just"/>
            <a:r>
              <a:rPr lang="en-US" b="1" dirty="0"/>
              <a:t>Absolute dating methods</a:t>
            </a:r>
            <a:r>
              <a:rPr lang="en-US" dirty="0"/>
              <a:t> provide more specific origin dates and time ranges, such as an age range in years. How specific these dates can be will depend on what method is used.</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0758" y="2822072"/>
            <a:ext cx="4291722" cy="2706087"/>
          </a:xfrm>
          <a:prstGeom prst="rect">
            <a:avLst/>
          </a:prstGeom>
        </p:spPr>
      </p:pic>
      <p:sp>
        <p:nvSpPr>
          <p:cNvPr id="8" name="Rectangle 7"/>
          <p:cNvSpPr/>
          <p:nvPr/>
        </p:nvSpPr>
        <p:spPr>
          <a:xfrm>
            <a:off x="2864092" y="5744289"/>
            <a:ext cx="7207422" cy="369332"/>
          </a:xfrm>
          <a:prstGeom prst="rect">
            <a:avLst/>
          </a:prstGeom>
          <a:solidFill>
            <a:schemeClr val="accent2">
              <a:lumMod val="20000"/>
              <a:lumOff val="80000"/>
            </a:schemeClr>
          </a:solidFill>
        </p:spPr>
        <p:txBody>
          <a:bodyPr wrap="none">
            <a:spAutoFit/>
          </a:bodyPr>
          <a:lstStyle/>
          <a:p>
            <a:r>
              <a:rPr lang="en-US" b="1" dirty="0">
                <a:solidFill>
                  <a:srgbClr val="333333"/>
                </a:solidFill>
                <a:latin typeface="Georgia" panose="02040502050405020303" pitchFamily="18" charset="0"/>
              </a:rPr>
              <a:t>relative and absolute dating techniques are often combined</a:t>
            </a:r>
            <a:endParaRPr lang="en-US" b="1" dirty="0"/>
          </a:p>
        </p:txBody>
      </p:sp>
    </p:spTree>
    <p:extLst>
      <p:ext uri="{BB962C8B-B14F-4D97-AF65-F5344CB8AC3E}">
        <p14:creationId xmlns:p14="http://schemas.microsoft.com/office/powerpoint/2010/main" val="79822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randombar(horizont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8451"/>
          </a:xfrm>
        </p:spPr>
        <p:txBody>
          <a:bodyPr>
            <a:normAutofit/>
          </a:bodyPr>
          <a:lstStyle/>
          <a:p>
            <a:r>
              <a:rPr lang="en-US" b="1" dirty="0"/>
              <a:t>Scientific dating methods</a:t>
            </a:r>
          </a:p>
        </p:txBody>
      </p:sp>
      <p:sp>
        <p:nvSpPr>
          <p:cNvPr id="3" name="Content Placeholder 2"/>
          <p:cNvSpPr>
            <a:spLocks noGrp="1"/>
          </p:cNvSpPr>
          <p:nvPr>
            <p:ph idx="1"/>
          </p:nvPr>
        </p:nvSpPr>
        <p:spPr>
          <a:xfrm>
            <a:off x="838200" y="1463040"/>
            <a:ext cx="10515600" cy="4713924"/>
          </a:xfrm>
        </p:spPr>
        <p:txBody>
          <a:bodyPr/>
          <a:lstStyle/>
          <a:p>
            <a:r>
              <a:rPr lang="en-US" dirty="0"/>
              <a:t>Some of the most common dating methods are:</a:t>
            </a:r>
          </a:p>
          <a:p>
            <a:r>
              <a:rPr lang="en-US" dirty="0"/>
              <a:t>STRATIGRAPHY </a:t>
            </a:r>
          </a:p>
          <a:p>
            <a:r>
              <a:rPr lang="en-US" dirty="0"/>
              <a:t>FLUORINE DATING</a:t>
            </a:r>
          </a:p>
          <a:p>
            <a:r>
              <a:rPr lang="en-US" dirty="0"/>
              <a:t>RADIOCARBON DATING</a:t>
            </a:r>
          </a:p>
          <a:p>
            <a:r>
              <a:rPr lang="en-US" dirty="0"/>
              <a:t>DENDOCHRONOLOGY</a:t>
            </a:r>
          </a:p>
          <a:p>
            <a:r>
              <a:rPr lang="en-US" dirty="0"/>
              <a:t>DNA ANALYSIS</a:t>
            </a:r>
          </a:p>
          <a:p>
            <a:r>
              <a:rPr lang="en-US" dirty="0"/>
              <a:t>PALYNOLOLGY</a:t>
            </a:r>
          </a:p>
          <a:p>
            <a:r>
              <a:rPr lang="en-US" dirty="0"/>
              <a:t>ICE-CORE SAMPLING</a:t>
            </a:r>
          </a:p>
          <a:p>
            <a:endParaRPr lang="en-US" dirty="0"/>
          </a:p>
        </p:txBody>
      </p:sp>
      <p:pic>
        <p:nvPicPr>
          <p:cNvPr id="4" name="Dating-Methods-and-Technique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911495" y="2921072"/>
            <a:ext cx="5442305" cy="2857210"/>
          </a:xfrm>
          <a:prstGeom prst="rect">
            <a:avLst/>
          </a:prstGeom>
        </p:spPr>
      </p:pic>
    </p:spTree>
    <p:extLst>
      <p:ext uri="{BB962C8B-B14F-4D97-AF65-F5344CB8AC3E}">
        <p14:creationId xmlns:p14="http://schemas.microsoft.com/office/powerpoint/2010/main" val="17426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3">
                                            <p:txEl>
                                              <p:pRg st="4" end="4"/>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3">
                                            <p:txEl>
                                              <p:pRg st="5" end="5"/>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6" dur="500"/>
                                        <p:tgtEl>
                                          <p:spTgt spid="3">
                                            <p:txEl>
                                              <p:pRg st="6" end="6"/>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2"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620" y="419563"/>
            <a:ext cx="10515600" cy="558328"/>
          </a:xfrm>
        </p:spPr>
        <p:txBody>
          <a:bodyPr>
            <a:normAutofit fontScale="90000"/>
          </a:bodyPr>
          <a:lstStyle/>
          <a:p>
            <a:r>
              <a:rPr lang="en-US" b="1" dirty="0"/>
              <a:t>Stratigraphy </a:t>
            </a:r>
          </a:p>
        </p:txBody>
      </p:sp>
      <p:sp>
        <p:nvSpPr>
          <p:cNvPr id="3" name="Content Placeholder 2"/>
          <p:cNvSpPr>
            <a:spLocks noGrp="1"/>
          </p:cNvSpPr>
          <p:nvPr>
            <p:ph idx="1"/>
          </p:nvPr>
        </p:nvSpPr>
        <p:spPr>
          <a:xfrm>
            <a:off x="521328" y="1088057"/>
            <a:ext cx="10515600" cy="5253509"/>
          </a:xfrm>
        </p:spPr>
        <p:txBody>
          <a:bodyPr>
            <a:normAutofit/>
          </a:bodyPr>
          <a:lstStyle/>
          <a:p>
            <a:r>
              <a:rPr lang="en-US" b="1" dirty="0"/>
              <a:t>Stratigraphy</a:t>
            </a:r>
            <a:r>
              <a:rPr lang="en-US" dirty="0"/>
              <a:t> derives from the geological use of the idea that sedimentation takes place according to the </a:t>
            </a:r>
            <a:r>
              <a:rPr lang="en-US" dirty="0">
                <a:solidFill>
                  <a:srgbClr val="FF0000"/>
                </a:solidFill>
              </a:rPr>
              <a:t>law of superimposition</a:t>
            </a:r>
            <a:r>
              <a:rPr lang="en-US" dirty="0"/>
              <a:t>. </a:t>
            </a:r>
          </a:p>
          <a:p>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b="1" dirty="0"/>
          </a:p>
        </p:txBody>
      </p:sp>
      <p:sp>
        <p:nvSpPr>
          <p:cNvPr id="5" name="TextBox 4"/>
          <p:cNvSpPr txBox="1"/>
          <p:nvPr/>
        </p:nvSpPr>
        <p:spPr>
          <a:xfrm>
            <a:off x="719634" y="1965697"/>
            <a:ext cx="6156306" cy="830997"/>
          </a:xfrm>
          <a:prstGeom prst="rect">
            <a:avLst/>
          </a:prstGeom>
          <a:noFill/>
        </p:spPr>
        <p:txBody>
          <a:bodyPr wrap="square" rtlCol="0">
            <a:spAutoFit/>
          </a:bodyPr>
          <a:lstStyle/>
          <a:p>
            <a:r>
              <a:rPr lang="en-US" sz="2400" dirty="0"/>
              <a:t>Over time, sediment, soil, and debris accumulate and layer on top of each other.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7447" y="1899917"/>
            <a:ext cx="4215002" cy="2370938"/>
          </a:xfrm>
          <a:prstGeom prst="rect">
            <a:avLst/>
          </a:prstGeom>
        </p:spPr>
      </p:pic>
      <p:sp>
        <p:nvSpPr>
          <p:cNvPr id="9" name="TextBox 8"/>
          <p:cNvSpPr txBox="1"/>
          <p:nvPr/>
        </p:nvSpPr>
        <p:spPr>
          <a:xfrm>
            <a:off x="665620" y="4306804"/>
            <a:ext cx="5939076" cy="1938992"/>
          </a:xfrm>
          <a:prstGeom prst="rect">
            <a:avLst/>
          </a:prstGeom>
          <a:noFill/>
        </p:spPr>
        <p:txBody>
          <a:bodyPr wrap="square" rtlCol="0">
            <a:spAutoFit/>
          </a:bodyPr>
          <a:lstStyle/>
          <a:p>
            <a:r>
              <a:rPr lang="en-US" sz="2400" dirty="0"/>
              <a:t>The layers of soil are referred to as  “</a:t>
            </a:r>
            <a:r>
              <a:rPr lang="en-US" sz="2400" b="1" dirty="0">
                <a:solidFill>
                  <a:srgbClr val="FF0000"/>
                </a:solidFill>
              </a:rPr>
              <a:t>strata</a:t>
            </a:r>
            <a:r>
              <a:rPr lang="en-US" sz="2400" dirty="0"/>
              <a:t>” where the uppermost</a:t>
            </a:r>
            <a:r>
              <a:rPr lang="en-US" sz="2400" dirty="0">
                <a:solidFill>
                  <a:srgbClr val="FF0000"/>
                </a:solidFill>
              </a:rPr>
              <a:t> stratum </a:t>
            </a:r>
            <a:r>
              <a:rPr lang="en-US" sz="2400" dirty="0"/>
              <a:t>is the youngest and the deepest</a:t>
            </a:r>
            <a:r>
              <a:rPr lang="en-US" sz="2400" dirty="0">
                <a:solidFill>
                  <a:srgbClr val="FF0000"/>
                </a:solidFill>
              </a:rPr>
              <a:t> stratum </a:t>
            </a:r>
            <a:r>
              <a:rPr lang="en-US" sz="2400" dirty="0"/>
              <a:t>is the oldest. </a:t>
            </a:r>
          </a:p>
          <a:p>
            <a:r>
              <a:rPr lang="en-US" sz="2400" dirty="0"/>
              <a:t>The artifacts found in each stratum can thus be dated.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7447" y="3838043"/>
            <a:ext cx="4264655" cy="2630501"/>
          </a:xfrm>
          <a:prstGeom prst="rect">
            <a:avLst/>
          </a:prstGeom>
        </p:spPr>
      </p:pic>
      <p:sp>
        <p:nvSpPr>
          <p:cNvPr id="12" name="TextBox 11"/>
          <p:cNvSpPr txBox="1"/>
          <p:nvPr/>
        </p:nvSpPr>
        <p:spPr>
          <a:xfrm>
            <a:off x="638128" y="2923672"/>
            <a:ext cx="6319319" cy="1200329"/>
          </a:xfrm>
          <a:prstGeom prst="rect">
            <a:avLst/>
          </a:prstGeom>
          <a:noFill/>
        </p:spPr>
        <p:txBody>
          <a:bodyPr wrap="square" rtlCol="0">
            <a:spAutoFit/>
          </a:bodyPr>
          <a:lstStyle/>
          <a:p>
            <a:r>
              <a:rPr lang="en-US" sz="2400" dirty="0"/>
              <a:t>In archeology, different artifacts are found within different </a:t>
            </a:r>
            <a:r>
              <a:rPr lang="en-US" sz="2400" dirty="0">
                <a:solidFill>
                  <a:srgbClr val="FF0000"/>
                </a:solidFill>
              </a:rPr>
              <a:t>strata</a:t>
            </a:r>
            <a:r>
              <a:rPr lang="en-US" sz="2400" dirty="0"/>
              <a:t> and the </a:t>
            </a:r>
            <a:r>
              <a:rPr lang="en-US" sz="2400" dirty="0">
                <a:solidFill>
                  <a:srgbClr val="FF0000"/>
                </a:solidFill>
              </a:rPr>
              <a:t>law of superimposition </a:t>
            </a:r>
            <a:r>
              <a:rPr lang="en-US" sz="2400" dirty="0"/>
              <a:t>can also be applied.</a:t>
            </a:r>
          </a:p>
        </p:txBody>
      </p:sp>
      <p:sp>
        <p:nvSpPr>
          <p:cNvPr id="13" name="TextBox 12"/>
          <p:cNvSpPr txBox="1"/>
          <p:nvPr/>
        </p:nvSpPr>
        <p:spPr>
          <a:xfrm>
            <a:off x="5522614" y="535922"/>
            <a:ext cx="3883936" cy="369332"/>
          </a:xfrm>
          <a:prstGeom prst="rect">
            <a:avLst/>
          </a:prstGeom>
          <a:solidFill>
            <a:schemeClr val="accent2"/>
          </a:solidFill>
        </p:spPr>
        <p:txBody>
          <a:bodyPr wrap="square" rtlCol="0">
            <a:spAutoFit/>
          </a:bodyPr>
          <a:lstStyle/>
          <a:p>
            <a:r>
              <a:rPr lang="en-US" dirty="0"/>
              <a:t>stratigraphy (</a:t>
            </a:r>
            <a:r>
              <a:rPr lang="en-US" dirty="0" err="1"/>
              <a:t>eng.</a:t>
            </a:r>
            <a:r>
              <a:rPr lang="en-US" dirty="0"/>
              <a:t>)  – </a:t>
            </a:r>
            <a:r>
              <a:rPr lang="en-US" dirty="0" err="1"/>
              <a:t>stratigrafija</a:t>
            </a:r>
            <a:r>
              <a:rPr lang="en-US" dirty="0"/>
              <a:t> (spr.) </a:t>
            </a:r>
          </a:p>
        </p:txBody>
      </p:sp>
    </p:spTree>
    <p:extLst>
      <p:ext uri="{BB962C8B-B14F-4D97-AF65-F5344CB8AC3E}">
        <p14:creationId xmlns:p14="http://schemas.microsoft.com/office/powerpoint/2010/main" val="332797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2649"/>
          </a:xfrm>
        </p:spPr>
        <p:txBody>
          <a:bodyPr>
            <a:normAutofit fontScale="90000"/>
          </a:bodyPr>
          <a:lstStyle/>
          <a:p>
            <a:r>
              <a:rPr lang="en-US" b="1" dirty="0"/>
              <a:t>Fluorine dating </a:t>
            </a:r>
          </a:p>
        </p:txBody>
      </p:sp>
      <p:sp>
        <p:nvSpPr>
          <p:cNvPr id="3" name="Content Placeholder 2"/>
          <p:cNvSpPr>
            <a:spLocks noGrp="1"/>
          </p:cNvSpPr>
          <p:nvPr>
            <p:ph idx="1"/>
          </p:nvPr>
        </p:nvSpPr>
        <p:spPr>
          <a:xfrm>
            <a:off x="838200" y="1249378"/>
            <a:ext cx="10515600" cy="4927585"/>
          </a:xfrm>
        </p:spPr>
        <p:txBody>
          <a:bodyPr/>
          <a:lstStyle/>
          <a:p>
            <a:r>
              <a:rPr lang="en-US" dirty="0"/>
              <a:t>Fluorine dating (or fluorine absorption dating) analyzes the amount of fluorine that has accumulated in bone over time.</a:t>
            </a:r>
          </a:p>
          <a:p>
            <a:r>
              <a:rPr lang="en-US" dirty="0"/>
              <a:t> In general, a </a:t>
            </a:r>
            <a:r>
              <a:rPr lang="en-US" dirty="0">
                <a:solidFill>
                  <a:srgbClr val="FF0000"/>
                </a:solidFill>
              </a:rPr>
              <a:t>bone buried earlier </a:t>
            </a:r>
            <a:r>
              <a:rPr lang="en-US" dirty="0"/>
              <a:t>in time will contain </a:t>
            </a:r>
            <a:r>
              <a:rPr lang="en-US" dirty="0">
                <a:solidFill>
                  <a:srgbClr val="FF0000"/>
                </a:solidFill>
              </a:rPr>
              <a:t>more</a:t>
            </a:r>
            <a:r>
              <a:rPr lang="en-US" dirty="0"/>
              <a:t> fluorine from groundwater/soil than a more recently buried bone.</a:t>
            </a:r>
          </a:p>
          <a:p>
            <a:pPr marL="0" indent="0">
              <a:lnSpc>
                <a:spcPct val="100000"/>
              </a:lnSpc>
              <a:spcBef>
                <a:spcPts val="0"/>
              </a:spcBef>
              <a:buNone/>
            </a:pPr>
            <a:br>
              <a:rPr lang="en-US" dirty="0"/>
            </a:br>
            <a:endParaRPr lang="en-US" dirty="0"/>
          </a:p>
        </p:txBody>
      </p:sp>
      <p:pic>
        <p:nvPicPr>
          <p:cNvPr id="4" name="anthropology-archaeology-59-638">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096000" y="3022218"/>
            <a:ext cx="5173710" cy="2965717"/>
          </a:xfrm>
          <a:prstGeom prst="rect">
            <a:avLst/>
          </a:prstGeom>
        </p:spPr>
      </p:pic>
      <p:sp>
        <p:nvSpPr>
          <p:cNvPr id="6" name="TextBox 5"/>
          <p:cNvSpPr txBox="1"/>
          <p:nvPr/>
        </p:nvSpPr>
        <p:spPr>
          <a:xfrm>
            <a:off x="923862" y="3713170"/>
            <a:ext cx="5088048" cy="1569660"/>
          </a:xfrm>
          <a:prstGeom prst="rect">
            <a:avLst/>
          </a:prstGeom>
          <a:solidFill>
            <a:schemeClr val="accent4">
              <a:lumMod val="20000"/>
              <a:lumOff val="80000"/>
            </a:schemeClr>
          </a:solidFill>
        </p:spPr>
        <p:txBody>
          <a:bodyPr wrap="square" rtlCol="0">
            <a:spAutoFit/>
          </a:bodyPr>
          <a:lstStyle/>
          <a:p>
            <a:pPr>
              <a:lnSpc>
                <a:spcPct val="100000"/>
              </a:lnSpc>
              <a:spcBef>
                <a:spcPts val="0"/>
              </a:spcBef>
            </a:pPr>
            <a:r>
              <a:rPr lang="en-US" sz="2400" dirty="0"/>
              <a:t>However, this principle must be tested at each site as fluorine absorption is affected by many environmental factors.</a:t>
            </a:r>
          </a:p>
        </p:txBody>
      </p:sp>
      <p:sp>
        <p:nvSpPr>
          <p:cNvPr id="7" name="TextBox 6"/>
          <p:cNvSpPr txBox="1"/>
          <p:nvPr/>
        </p:nvSpPr>
        <p:spPr>
          <a:xfrm>
            <a:off x="5287222" y="608442"/>
            <a:ext cx="5432080" cy="369332"/>
          </a:xfrm>
          <a:prstGeom prst="rect">
            <a:avLst/>
          </a:prstGeom>
          <a:solidFill>
            <a:schemeClr val="accent2"/>
          </a:solidFill>
        </p:spPr>
        <p:txBody>
          <a:bodyPr wrap="square" rtlCol="0">
            <a:spAutoFit/>
          </a:bodyPr>
          <a:lstStyle/>
          <a:p>
            <a:r>
              <a:rPr lang="en-US" dirty="0"/>
              <a:t>fluorine dating (</a:t>
            </a:r>
            <a:r>
              <a:rPr lang="en-US" dirty="0" err="1"/>
              <a:t>eng.</a:t>
            </a:r>
            <a:r>
              <a:rPr lang="en-US" dirty="0"/>
              <a:t>)  – </a:t>
            </a:r>
            <a:r>
              <a:rPr lang="en-US" dirty="0" err="1"/>
              <a:t>fluor</a:t>
            </a:r>
            <a:r>
              <a:rPr lang="en-US" dirty="0"/>
              <a:t> test (</a:t>
            </a:r>
            <a:r>
              <a:rPr lang="en-US" dirty="0" err="1"/>
              <a:t>metod</a:t>
            </a:r>
            <a:r>
              <a:rPr lang="en-US" dirty="0"/>
              <a:t> </a:t>
            </a:r>
            <a:r>
              <a:rPr lang="en-US" dirty="0" err="1"/>
              <a:t>fluora</a:t>
            </a:r>
            <a:r>
              <a:rPr lang="en-US" dirty="0"/>
              <a:t>) (spr.) </a:t>
            </a:r>
          </a:p>
        </p:txBody>
      </p:sp>
    </p:spTree>
    <p:extLst>
      <p:ext uri="{BB962C8B-B14F-4D97-AF65-F5344CB8AC3E}">
        <p14:creationId xmlns:p14="http://schemas.microsoft.com/office/powerpoint/2010/main" val="340487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3" fill="hold" display="0">
                  <p:stCondLst>
                    <p:cond delay="indefinite"/>
                  </p:stCondLst>
                </p:cTn>
                <p:tgtEl>
                  <p:spTgt spid="4"/>
                </p:tgtEl>
              </p:cMediaNode>
            </p:video>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5489"/>
          </a:xfrm>
        </p:spPr>
        <p:txBody>
          <a:bodyPr>
            <a:normAutofit fontScale="90000"/>
          </a:bodyPr>
          <a:lstStyle/>
          <a:p>
            <a:r>
              <a:rPr lang="en-US" b="1" dirty="0"/>
              <a:t>Radiocarbon dating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7982" y="1058692"/>
            <a:ext cx="6076752" cy="5072063"/>
          </a:xfrm>
        </p:spPr>
      </p:pic>
      <p:sp>
        <p:nvSpPr>
          <p:cNvPr id="5" name="TextBox 4"/>
          <p:cNvSpPr txBox="1"/>
          <p:nvPr/>
        </p:nvSpPr>
        <p:spPr>
          <a:xfrm>
            <a:off x="5287221" y="473203"/>
            <a:ext cx="6337427" cy="369332"/>
          </a:xfrm>
          <a:prstGeom prst="rect">
            <a:avLst/>
          </a:prstGeom>
          <a:solidFill>
            <a:schemeClr val="accent2"/>
          </a:solidFill>
        </p:spPr>
        <p:txBody>
          <a:bodyPr wrap="square" rtlCol="0">
            <a:spAutoFit/>
          </a:bodyPr>
          <a:lstStyle/>
          <a:p>
            <a:r>
              <a:rPr lang="en-US" dirty="0"/>
              <a:t>radiocarbon dating (</a:t>
            </a:r>
            <a:r>
              <a:rPr lang="en-US" dirty="0" err="1"/>
              <a:t>eng.</a:t>
            </a:r>
            <a:r>
              <a:rPr lang="en-US" dirty="0"/>
              <a:t>)  – </a:t>
            </a:r>
            <a:r>
              <a:rPr lang="en-US" dirty="0" err="1"/>
              <a:t>metod</a:t>
            </a:r>
            <a:r>
              <a:rPr lang="en-US" dirty="0"/>
              <a:t> </a:t>
            </a:r>
            <a:r>
              <a:rPr lang="en-US" dirty="0" err="1"/>
              <a:t>radioaktivnog</a:t>
            </a:r>
            <a:r>
              <a:rPr lang="en-US" dirty="0"/>
              <a:t> </a:t>
            </a:r>
            <a:r>
              <a:rPr lang="en-US" dirty="0" err="1"/>
              <a:t>ugljenika</a:t>
            </a:r>
            <a:r>
              <a:rPr lang="en-US" dirty="0"/>
              <a:t> (spr.) </a:t>
            </a:r>
          </a:p>
        </p:txBody>
      </p:sp>
      <p:sp>
        <p:nvSpPr>
          <p:cNvPr id="6" name="Rectangle 5"/>
          <p:cNvSpPr/>
          <p:nvPr/>
        </p:nvSpPr>
        <p:spPr>
          <a:xfrm>
            <a:off x="530524" y="1569002"/>
            <a:ext cx="4891889" cy="923330"/>
          </a:xfrm>
          <a:prstGeom prst="rect">
            <a:avLst/>
          </a:prstGeom>
        </p:spPr>
        <p:txBody>
          <a:bodyPr wrap="square">
            <a:spAutoFit/>
          </a:bodyPr>
          <a:lstStyle/>
          <a:p>
            <a:r>
              <a:rPr lang="en-US" dirty="0">
                <a:solidFill>
                  <a:srgbClr val="FF0000"/>
                </a:solidFill>
                <a:latin typeface="Google Sans"/>
              </a:rPr>
              <a:t>Radiocarbon dating</a:t>
            </a:r>
            <a:r>
              <a:rPr lang="en-US" dirty="0">
                <a:solidFill>
                  <a:srgbClr val="202124"/>
                </a:solidFill>
                <a:latin typeface="Google Sans"/>
              </a:rPr>
              <a:t>, or </a:t>
            </a:r>
            <a:r>
              <a:rPr lang="en-US" dirty="0">
                <a:solidFill>
                  <a:srgbClr val="FF0000"/>
                </a:solidFill>
                <a:latin typeface="Google Sans"/>
              </a:rPr>
              <a:t>carbon-14 dating</a:t>
            </a:r>
            <a:r>
              <a:rPr lang="en-US" dirty="0">
                <a:solidFill>
                  <a:srgbClr val="202124"/>
                </a:solidFill>
                <a:latin typeface="Google Sans"/>
              </a:rPr>
              <a:t>, is </a:t>
            </a:r>
            <a:r>
              <a:rPr lang="en-US" dirty="0">
                <a:solidFill>
                  <a:srgbClr val="040C28"/>
                </a:solidFill>
                <a:latin typeface="Google Sans"/>
              </a:rPr>
              <a:t>a scientific method that can accurately determine the age of organic materials.</a:t>
            </a:r>
            <a:endParaRPr lang="en-US" dirty="0"/>
          </a:p>
        </p:txBody>
      </p:sp>
      <p:sp>
        <p:nvSpPr>
          <p:cNvPr id="8" name="Rectangle 7"/>
          <p:cNvSpPr/>
          <p:nvPr/>
        </p:nvSpPr>
        <p:spPr>
          <a:xfrm>
            <a:off x="584233" y="2893479"/>
            <a:ext cx="4313692" cy="1200329"/>
          </a:xfrm>
          <a:prstGeom prst="rect">
            <a:avLst/>
          </a:prstGeom>
        </p:spPr>
        <p:txBody>
          <a:bodyPr wrap="square">
            <a:spAutoFit/>
          </a:bodyPr>
          <a:lstStyle/>
          <a:p>
            <a:r>
              <a:rPr lang="en-US" dirty="0">
                <a:solidFill>
                  <a:srgbClr val="202124"/>
                </a:solidFill>
                <a:latin typeface="Google Sans"/>
              </a:rPr>
              <a:t>First developed in the late 1940s at the University of Chicago by Willard Libby, the technique is based on the decay of the carbon-14 isotope.</a:t>
            </a:r>
            <a:endParaRPr lang="en-US" dirty="0"/>
          </a:p>
        </p:txBody>
      </p:sp>
      <p:sp>
        <p:nvSpPr>
          <p:cNvPr id="9" name="Rectangle 8"/>
          <p:cNvSpPr/>
          <p:nvPr/>
        </p:nvSpPr>
        <p:spPr>
          <a:xfrm>
            <a:off x="496692" y="4494955"/>
            <a:ext cx="5331290" cy="1200329"/>
          </a:xfrm>
          <a:prstGeom prst="rect">
            <a:avLst/>
          </a:prstGeom>
        </p:spPr>
        <p:txBody>
          <a:bodyPr wrap="square">
            <a:spAutoFit/>
          </a:bodyPr>
          <a:lstStyle/>
          <a:p>
            <a:r>
              <a:rPr lang="en-US" dirty="0">
                <a:latin typeface="Google Sans"/>
              </a:rPr>
              <a:t>Archeologists have long used radiocarbon dating to estimate the age of certain objects. </a:t>
            </a:r>
          </a:p>
          <a:p>
            <a:r>
              <a:rPr lang="en-US" dirty="0">
                <a:latin typeface="Google Sans"/>
              </a:rPr>
              <a:t>Traditional radiocarbon dating is applied to organic remains between 500 and 50,000 years old. </a:t>
            </a:r>
            <a:endParaRPr lang="en-US" dirty="0"/>
          </a:p>
        </p:txBody>
      </p:sp>
    </p:spTree>
    <p:extLst>
      <p:ext uri="{BB962C8B-B14F-4D97-AF65-F5344CB8AC3E}">
        <p14:creationId xmlns:p14="http://schemas.microsoft.com/office/powerpoint/2010/main" val="289100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3306"/>
          </a:xfrm>
        </p:spPr>
        <p:txBody>
          <a:bodyPr>
            <a:normAutofit/>
          </a:bodyPr>
          <a:lstStyle/>
          <a:p>
            <a:r>
              <a:rPr lang="en-US" b="1" dirty="0"/>
              <a:t>Dendrochronology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5696" y="1134502"/>
            <a:ext cx="5305331" cy="5559988"/>
          </a:xfrm>
        </p:spPr>
      </p:pic>
      <p:sp>
        <p:nvSpPr>
          <p:cNvPr id="5" name="TextBox 4"/>
          <p:cNvSpPr txBox="1"/>
          <p:nvPr/>
        </p:nvSpPr>
        <p:spPr>
          <a:xfrm>
            <a:off x="5359649" y="663646"/>
            <a:ext cx="6337427" cy="369332"/>
          </a:xfrm>
          <a:prstGeom prst="rect">
            <a:avLst/>
          </a:prstGeom>
          <a:solidFill>
            <a:schemeClr val="accent2"/>
          </a:solidFill>
        </p:spPr>
        <p:txBody>
          <a:bodyPr wrap="square" rtlCol="0">
            <a:spAutoFit/>
          </a:bodyPr>
          <a:lstStyle/>
          <a:p>
            <a:r>
              <a:rPr lang="en-US" dirty="0" err="1"/>
              <a:t>dendochronology</a:t>
            </a:r>
            <a:r>
              <a:rPr lang="en-US" dirty="0"/>
              <a:t> (</a:t>
            </a:r>
            <a:r>
              <a:rPr lang="en-US" dirty="0" err="1"/>
              <a:t>eng.</a:t>
            </a:r>
            <a:r>
              <a:rPr lang="en-US" dirty="0"/>
              <a:t>)  – </a:t>
            </a:r>
            <a:r>
              <a:rPr lang="en-US" dirty="0" err="1"/>
              <a:t>dendohronologija</a:t>
            </a:r>
            <a:r>
              <a:rPr lang="en-US" dirty="0"/>
              <a:t> (spr.) </a:t>
            </a:r>
          </a:p>
        </p:txBody>
      </p:sp>
      <p:sp>
        <p:nvSpPr>
          <p:cNvPr id="3" name="Rectangle 2"/>
          <p:cNvSpPr/>
          <p:nvPr/>
        </p:nvSpPr>
        <p:spPr>
          <a:xfrm>
            <a:off x="783225" y="1258432"/>
            <a:ext cx="4576424" cy="1200329"/>
          </a:xfrm>
          <a:prstGeom prst="rect">
            <a:avLst/>
          </a:prstGeom>
        </p:spPr>
        <p:txBody>
          <a:bodyPr wrap="square">
            <a:spAutoFit/>
          </a:bodyPr>
          <a:lstStyle/>
          <a:p>
            <a:r>
              <a:rPr lang="en-US" b="1" dirty="0">
                <a:latin typeface="Arial" panose="020B0604020202020204" pitchFamily="34" charset="0"/>
              </a:rPr>
              <a:t>Dendrochronology</a:t>
            </a:r>
            <a:r>
              <a:rPr lang="en-US" dirty="0">
                <a:latin typeface="Arial" panose="020B0604020202020204" pitchFamily="34" charset="0"/>
              </a:rPr>
              <a:t> (or </a:t>
            </a:r>
            <a:r>
              <a:rPr lang="en-US" b="1" dirty="0">
                <a:latin typeface="Arial" panose="020B0604020202020204" pitchFamily="34" charset="0"/>
              </a:rPr>
              <a:t>tree-ring dating</a:t>
            </a:r>
            <a:r>
              <a:rPr lang="en-US" dirty="0">
                <a:latin typeface="Arial" panose="020B0604020202020204" pitchFamily="34" charset="0"/>
              </a:rPr>
              <a:t>) is the scientific method</a:t>
            </a:r>
            <a:r>
              <a:rPr lang="en-US" dirty="0">
                <a:solidFill>
                  <a:srgbClr val="202122"/>
                </a:solidFill>
                <a:latin typeface="Arial" panose="020B0604020202020204" pitchFamily="34" charset="0"/>
              </a:rPr>
              <a:t> </a:t>
            </a:r>
            <a:r>
              <a:rPr lang="en-US" dirty="0">
                <a:latin typeface="Arial" panose="020B0604020202020204" pitchFamily="34" charset="0"/>
              </a:rPr>
              <a:t>of dating </a:t>
            </a:r>
            <a:r>
              <a:rPr lang="en-US" b="1" dirty="0">
                <a:solidFill>
                  <a:srgbClr val="202122"/>
                </a:solidFill>
                <a:latin typeface="Arial" panose="020B0604020202020204" pitchFamily="34" charset="0"/>
              </a:rPr>
              <a:t>tree rings </a:t>
            </a:r>
            <a:r>
              <a:rPr lang="en-US" dirty="0">
                <a:solidFill>
                  <a:srgbClr val="202122"/>
                </a:solidFill>
                <a:latin typeface="Arial" panose="020B0604020202020204" pitchFamily="34" charset="0"/>
              </a:rPr>
              <a:t>(also called </a:t>
            </a:r>
            <a:r>
              <a:rPr lang="en-US" b="1" dirty="0">
                <a:solidFill>
                  <a:srgbClr val="202122"/>
                </a:solidFill>
                <a:latin typeface="Arial" panose="020B0604020202020204" pitchFamily="34" charset="0"/>
              </a:rPr>
              <a:t>growth rings</a:t>
            </a:r>
            <a:r>
              <a:rPr lang="en-US" dirty="0">
                <a:solidFill>
                  <a:srgbClr val="202122"/>
                </a:solidFill>
                <a:latin typeface="Arial" panose="020B0604020202020204" pitchFamily="34" charset="0"/>
              </a:rPr>
              <a:t>) to the exact year they were formed in a tree.</a:t>
            </a:r>
            <a:endParaRPr lang="en-US" dirty="0"/>
          </a:p>
        </p:txBody>
      </p:sp>
      <p:sp>
        <p:nvSpPr>
          <p:cNvPr id="6" name="Rectangle 5"/>
          <p:cNvSpPr/>
          <p:nvPr/>
        </p:nvSpPr>
        <p:spPr>
          <a:xfrm>
            <a:off x="783225" y="2549581"/>
            <a:ext cx="4756266" cy="923330"/>
          </a:xfrm>
          <a:prstGeom prst="rect">
            <a:avLst/>
          </a:prstGeom>
        </p:spPr>
        <p:txBody>
          <a:bodyPr wrap="square">
            <a:spAutoFit/>
          </a:bodyPr>
          <a:lstStyle/>
          <a:p>
            <a:r>
              <a:rPr lang="en-US" dirty="0">
                <a:latin typeface="Open Sans"/>
              </a:rPr>
              <a:t>In archeology, dendrochronology is used for the purpose of dating wooden structures and artifacts made of wood. </a:t>
            </a:r>
            <a:endParaRPr lang="en-US" dirty="0"/>
          </a:p>
        </p:txBody>
      </p:sp>
      <p:sp>
        <p:nvSpPr>
          <p:cNvPr id="7" name="Rectangle 6"/>
          <p:cNvSpPr/>
          <p:nvPr/>
        </p:nvSpPr>
        <p:spPr>
          <a:xfrm>
            <a:off x="838200" y="3472911"/>
            <a:ext cx="4864723" cy="2585323"/>
          </a:xfrm>
          <a:prstGeom prst="rect">
            <a:avLst/>
          </a:prstGeom>
        </p:spPr>
        <p:txBody>
          <a:bodyPr wrap="square">
            <a:spAutoFit/>
          </a:bodyPr>
          <a:lstStyle/>
          <a:p>
            <a:pPr algn="just"/>
            <a:r>
              <a:rPr lang="en-US" dirty="0">
                <a:latin typeface="Open Sans"/>
              </a:rPr>
              <a:t>During excavations, the cross-sections of wooden structures and artifacts are compared to regional chronologies to find matching ring patterns and determine a site’s age. </a:t>
            </a:r>
          </a:p>
          <a:p>
            <a:pPr algn="just"/>
            <a:endParaRPr lang="en-US" dirty="0">
              <a:latin typeface="Open Sans"/>
            </a:endParaRPr>
          </a:p>
          <a:p>
            <a:pPr algn="just"/>
            <a:r>
              <a:rPr lang="en-US" dirty="0">
                <a:latin typeface="Open Sans"/>
              </a:rPr>
              <a:t>Differing ages in specimens can reveal stages of construction at a particular site, or reveal migration and trade patterns with pieces of wood that were not cut locally.</a:t>
            </a:r>
          </a:p>
        </p:txBody>
      </p:sp>
    </p:spTree>
    <p:extLst>
      <p:ext uri="{BB962C8B-B14F-4D97-AF65-F5344CB8AC3E}">
        <p14:creationId xmlns:p14="http://schemas.microsoft.com/office/powerpoint/2010/main" val="37705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683" y="171038"/>
            <a:ext cx="10515600" cy="757505"/>
          </a:xfrm>
        </p:spPr>
        <p:txBody>
          <a:bodyPr/>
          <a:lstStyle/>
          <a:p>
            <a:r>
              <a:rPr lang="en-US" b="1" dirty="0"/>
              <a:t>DNA analysis</a:t>
            </a:r>
          </a:p>
        </p:txBody>
      </p:sp>
      <p:sp>
        <p:nvSpPr>
          <p:cNvPr id="4" name="TextBox 3"/>
          <p:cNvSpPr txBox="1"/>
          <p:nvPr/>
        </p:nvSpPr>
        <p:spPr>
          <a:xfrm>
            <a:off x="4354715" y="304029"/>
            <a:ext cx="4065007" cy="369332"/>
          </a:xfrm>
          <a:prstGeom prst="rect">
            <a:avLst/>
          </a:prstGeom>
          <a:solidFill>
            <a:schemeClr val="accent2"/>
          </a:solidFill>
        </p:spPr>
        <p:txBody>
          <a:bodyPr wrap="square" rtlCol="0">
            <a:spAutoFit/>
          </a:bodyPr>
          <a:lstStyle/>
          <a:p>
            <a:r>
              <a:rPr lang="en-US" dirty="0"/>
              <a:t>DNA analysis  (</a:t>
            </a:r>
            <a:r>
              <a:rPr lang="en-US" dirty="0" err="1"/>
              <a:t>eng.</a:t>
            </a:r>
            <a:r>
              <a:rPr lang="en-US" dirty="0"/>
              <a:t>)  – DNK </a:t>
            </a:r>
            <a:r>
              <a:rPr lang="en-US" dirty="0" err="1"/>
              <a:t>analiza</a:t>
            </a:r>
            <a:r>
              <a:rPr lang="en-US" dirty="0"/>
              <a:t> (spr.) </a:t>
            </a:r>
          </a:p>
        </p:txBody>
      </p:sp>
      <p:sp>
        <p:nvSpPr>
          <p:cNvPr id="7" name="Rectangle 6"/>
          <p:cNvSpPr/>
          <p:nvPr/>
        </p:nvSpPr>
        <p:spPr>
          <a:xfrm>
            <a:off x="534153" y="996059"/>
            <a:ext cx="11292661" cy="707886"/>
          </a:xfrm>
          <a:prstGeom prst="rect">
            <a:avLst/>
          </a:prstGeom>
        </p:spPr>
        <p:txBody>
          <a:bodyPr wrap="square">
            <a:spAutoFit/>
          </a:bodyPr>
          <a:lstStyle/>
          <a:p>
            <a:r>
              <a:rPr lang="en-US" sz="2000" b="1" dirty="0">
                <a:solidFill>
                  <a:srgbClr val="383838"/>
                </a:solidFill>
              </a:rPr>
              <a:t>Ancient DNA </a:t>
            </a:r>
            <a:r>
              <a:rPr lang="sr-Latn-RS" sz="2000" b="1" dirty="0">
                <a:solidFill>
                  <a:srgbClr val="383838"/>
                </a:solidFill>
              </a:rPr>
              <a:t> (aDNA) </a:t>
            </a:r>
            <a:r>
              <a:rPr lang="en-US" sz="2000" dirty="0">
                <a:solidFill>
                  <a:srgbClr val="383838"/>
                </a:solidFill>
              </a:rPr>
              <a:t>is a powerful tool for studying the past – when </a:t>
            </a:r>
            <a:r>
              <a:rPr lang="en-US" sz="2000" b="1" dirty="0">
                <a:solidFill>
                  <a:srgbClr val="383838"/>
                </a:solidFill>
              </a:rPr>
              <a:t>archeologists</a:t>
            </a:r>
            <a:r>
              <a:rPr lang="en-US" sz="2000" dirty="0">
                <a:solidFill>
                  <a:srgbClr val="383838"/>
                </a:solidFill>
              </a:rPr>
              <a:t> and </a:t>
            </a:r>
            <a:r>
              <a:rPr lang="en-US" sz="2000" b="1" dirty="0">
                <a:solidFill>
                  <a:srgbClr val="383838"/>
                </a:solidFill>
              </a:rPr>
              <a:t>geneticists</a:t>
            </a:r>
            <a:r>
              <a:rPr lang="en-US" sz="2000" dirty="0">
                <a:solidFill>
                  <a:srgbClr val="383838"/>
                </a:solidFill>
              </a:rPr>
              <a:t> work together.</a:t>
            </a:r>
            <a:endParaRPr lang="en-US" sz="2000" dirty="0"/>
          </a:p>
        </p:txBody>
      </p:sp>
      <p:sp>
        <p:nvSpPr>
          <p:cNvPr id="8" name="Rectangle 7"/>
          <p:cNvSpPr/>
          <p:nvPr/>
        </p:nvSpPr>
        <p:spPr>
          <a:xfrm>
            <a:off x="465142" y="1823104"/>
            <a:ext cx="7548798" cy="2554545"/>
          </a:xfrm>
          <a:prstGeom prst="rect">
            <a:avLst/>
          </a:prstGeom>
        </p:spPr>
        <p:txBody>
          <a:bodyPr wrap="square">
            <a:spAutoFit/>
          </a:bodyPr>
          <a:lstStyle/>
          <a:p>
            <a:r>
              <a:rPr lang="sr-Latn-RS" sz="2000" dirty="0">
                <a:solidFill>
                  <a:srgbClr val="000000"/>
                </a:solidFill>
              </a:rPr>
              <a:t>For example, t</a:t>
            </a:r>
            <a:r>
              <a:rPr lang="en-US" sz="2000" dirty="0">
                <a:solidFill>
                  <a:srgbClr val="000000"/>
                </a:solidFill>
              </a:rPr>
              <a:t>he </a:t>
            </a:r>
            <a:r>
              <a:rPr lang="sr-Latn-RS" sz="2000" b="1" dirty="0">
                <a:solidFill>
                  <a:srgbClr val="000000"/>
                </a:solidFill>
              </a:rPr>
              <a:t>Inca child mummy</a:t>
            </a:r>
            <a:r>
              <a:rPr lang="sr-Latn-RS" sz="2000" dirty="0">
                <a:solidFill>
                  <a:srgbClr val="000000"/>
                </a:solidFill>
              </a:rPr>
              <a:t>:</a:t>
            </a:r>
          </a:p>
          <a:p>
            <a:pPr marL="342900" indent="-342900">
              <a:buFontTx/>
              <a:buChar char="-"/>
            </a:pPr>
            <a:r>
              <a:rPr lang="sr-Latn-RS" sz="2000" dirty="0">
                <a:solidFill>
                  <a:srgbClr val="000000"/>
                </a:solidFill>
              </a:rPr>
              <a:t>discovered in 1985 by mountaineers on Aconcagua mountain in Argentina</a:t>
            </a:r>
          </a:p>
          <a:p>
            <a:pPr marL="342900" indent="-342900">
              <a:buFontTx/>
              <a:buChar char="-"/>
            </a:pPr>
            <a:r>
              <a:rPr lang="sr-Latn-RS" sz="2000" dirty="0">
                <a:solidFill>
                  <a:srgbClr val="000000"/>
                </a:solidFill>
              </a:rPr>
              <a:t>his body was wrapped in cloth and surrounded </a:t>
            </a:r>
            <a:r>
              <a:rPr lang="en-US" sz="2000" dirty="0">
                <a:solidFill>
                  <a:srgbClr val="000000"/>
                </a:solidFill>
              </a:rPr>
              <a:t>by six small statues</a:t>
            </a:r>
          </a:p>
          <a:p>
            <a:pPr marL="342900" indent="-342900">
              <a:buFontTx/>
              <a:buChar char="-"/>
            </a:pPr>
            <a:r>
              <a:rPr lang="en-US" sz="2000" dirty="0">
                <a:solidFill>
                  <a:srgbClr val="000000"/>
                </a:solidFill>
              </a:rPr>
              <a:t>the mummy is part of the sacrificial rite</a:t>
            </a:r>
          </a:p>
          <a:p>
            <a:pPr marL="342900" indent="-342900">
              <a:buFontTx/>
              <a:buChar char="-"/>
            </a:pPr>
            <a:r>
              <a:rPr lang="en-US" sz="2000" dirty="0"/>
              <a:t>child sacrifice was performed during the reign of the Incas in South America</a:t>
            </a:r>
          </a:p>
          <a:p>
            <a:pPr marL="342900" indent="-342900">
              <a:buFontTx/>
              <a:buChar char="-"/>
            </a:pPr>
            <a:r>
              <a:rPr lang="en-US" sz="2000" dirty="0"/>
              <a:t>children were taken to high mountain peaks and killed or left to die</a:t>
            </a:r>
          </a:p>
        </p:txBody>
      </p:sp>
      <p:sp>
        <p:nvSpPr>
          <p:cNvPr id="9" name="Rectangle 8"/>
          <p:cNvSpPr/>
          <p:nvPr/>
        </p:nvSpPr>
        <p:spPr>
          <a:xfrm>
            <a:off x="465142" y="4662041"/>
            <a:ext cx="8659019" cy="1323439"/>
          </a:xfrm>
          <a:prstGeom prst="rect">
            <a:avLst/>
          </a:prstGeom>
        </p:spPr>
        <p:txBody>
          <a:bodyPr wrap="square">
            <a:spAutoFit/>
          </a:bodyPr>
          <a:lstStyle/>
          <a:p>
            <a:pPr fontAlgn="base"/>
            <a:r>
              <a:rPr lang="en-US" sz="2000" dirty="0">
                <a:solidFill>
                  <a:srgbClr val="000000"/>
                </a:solidFill>
              </a:rPr>
              <a:t>At first, </a:t>
            </a:r>
            <a:r>
              <a:rPr lang="en-US" sz="2000" dirty="0" err="1">
                <a:solidFill>
                  <a:srgbClr val="000000"/>
                </a:solidFill>
              </a:rPr>
              <a:t>aDNA</a:t>
            </a:r>
            <a:r>
              <a:rPr lang="en-US" sz="2000" dirty="0">
                <a:solidFill>
                  <a:srgbClr val="000000"/>
                </a:solidFill>
              </a:rPr>
              <a:t> testing was limited to skeletons from cold climates where DNA molecules are more likely to be preserved. Success rates have steadily improved with cheaper and more efficient laboratory techniques and now </a:t>
            </a:r>
            <a:r>
              <a:rPr lang="en-US" sz="2000" dirty="0" err="1">
                <a:solidFill>
                  <a:srgbClr val="000000"/>
                </a:solidFill>
              </a:rPr>
              <a:t>aDNA</a:t>
            </a:r>
            <a:r>
              <a:rPr lang="en-US" sz="2000" dirty="0">
                <a:solidFill>
                  <a:srgbClr val="000000"/>
                </a:solidFill>
              </a:rPr>
              <a:t> is applied to archeological skeletons in museums as well.</a:t>
            </a:r>
            <a:endParaRPr lang="en-US" sz="2000" dirty="0"/>
          </a:p>
        </p:txBody>
      </p:sp>
      <p:pic>
        <p:nvPicPr>
          <p:cNvPr id="14" name="Picture 13">
            <a:extLst>
              <a:ext uri="{FF2B5EF4-FFF2-40B4-BE49-F238E27FC236}">
                <a16:creationId xmlns:a16="http://schemas.microsoft.com/office/drawing/2014/main" id="{20A5410A-7D4D-4736-3147-125AEE168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6467" y="1419274"/>
            <a:ext cx="2976192" cy="2165513"/>
          </a:xfrm>
          <a:prstGeom prst="rect">
            <a:avLst/>
          </a:prstGeom>
        </p:spPr>
      </p:pic>
      <p:pic>
        <p:nvPicPr>
          <p:cNvPr id="16" name="Picture 15">
            <a:extLst>
              <a:ext uri="{FF2B5EF4-FFF2-40B4-BE49-F238E27FC236}">
                <a16:creationId xmlns:a16="http://schemas.microsoft.com/office/drawing/2014/main" id="{2116DFFE-D362-8FB5-D998-B14FF30DA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9270" y="3713136"/>
            <a:ext cx="1963447" cy="2691442"/>
          </a:xfrm>
          <a:prstGeom prst="rect">
            <a:avLst/>
          </a:prstGeom>
        </p:spPr>
      </p:pic>
    </p:spTree>
    <p:extLst>
      <p:ext uri="{BB962C8B-B14F-4D97-AF65-F5344CB8AC3E}">
        <p14:creationId xmlns:p14="http://schemas.microsoft.com/office/powerpoint/2010/main" val="341221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522114"/>
          </a:xfrm>
        </p:spPr>
        <p:txBody>
          <a:bodyPr>
            <a:normAutofit fontScale="90000"/>
          </a:bodyPr>
          <a:lstStyle/>
          <a:p>
            <a:r>
              <a:rPr lang="en-US" dirty="0"/>
              <a:t>Palynology</a:t>
            </a:r>
          </a:p>
        </p:txBody>
      </p:sp>
      <p:pic>
        <p:nvPicPr>
          <p:cNvPr id="4" name="anthropology-archaeology-60-320">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6907793" y="2055138"/>
            <a:ext cx="4843243" cy="3632712"/>
          </a:xfrm>
        </p:spPr>
      </p:pic>
      <p:sp>
        <p:nvSpPr>
          <p:cNvPr id="5" name="TextBox 4"/>
          <p:cNvSpPr txBox="1"/>
          <p:nvPr/>
        </p:nvSpPr>
        <p:spPr>
          <a:xfrm>
            <a:off x="4970352" y="441518"/>
            <a:ext cx="5576935" cy="369332"/>
          </a:xfrm>
          <a:prstGeom prst="rect">
            <a:avLst/>
          </a:prstGeom>
          <a:solidFill>
            <a:schemeClr val="accent2"/>
          </a:solidFill>
        </p:spPr>
        <p:txBody>
          <a:bodyPr wrap="square" rtlCol="0">
            <a:spAutoFit/>
          </a:bodyPr>
          <a:lstStyle/>
          <a:p>
            <a:r>
              <a:rPr lang="en-US" dirty="0"/>
              <a:t>palynology  (</a:t>
            </a:r>
            <a:r>
              <a:rPr lang="en-US" dirty="0" err="1"/>
              <a:t>eng.</a:t>
            </a:r>
            <a:r>
              <a:rPr lang="en-US" dirty="0"/>
              <a:t>)  – </a:t>
            </a:r>
            <a:r>
              <a:rPr lang="en-US" dirty="0" err="1"/>
              <a:t>polinologija</a:t>
            </a:r>
            <a:r>
              <a:rPr lang="en-US" dirty="0"/>
              <a:t> (</a:t>
            </a:r>
            <a:r>
              <a:rPr lang="en-US" dirty="0" err="1"/>
              <a:t>nauka</a:t>
            </a:r>
            <a:r>
              <a:rPr lang="en-US" dirty="0"/>
              <a:t> o </a:t>
            </a:r>
            <a:r>
              <a:rPr lang="en-US" dirty="0" err="1"/>
              <a:t>polenu</a:t>
            </a:r>
            <a:r>
              <a:rPr lang="en-US" dirty="0"/>
              <a:t>) (spr.) </a:t>
            </a:r>
          </a:p>
        </p:txBody>
      </p:sp>
      <p:sp>
        <p:nvSpPr>
          <p:cNvPr id="6" name="Rectangle 5"/>
          <p:cNvSpPr/>
          <p:nvPr/>
        </p:nvSpPr>
        <p:spPr>
          <a:xfrm>
            <a:off x="299517" y="1828181"/>
            <a:ext cx="6608276" cy="923330"/>
          </a:xfrm>
          <a:prstGeom prst="rect">
            <a:avLst/>
          </a:prstGeom>
        </p:spPr>
        <p:txBody>
          <a:bodyPr wrap="square">
            <a:spAutoFit/>
          </a:bodyPr>
          <a:lstStyle/>
          <a:p>
            <a:pPr algn="just"/>
            <a:r>
              <a:rPr lang="en-US" b="1" dirty="0">
                <a:latin typeface="Google Sans"/>
              </a:rPr>
              <a:t>Palynology</a:t>
            </a:r>
            <a:r>
              <a:rPr lang="en-US" dirty="0">
                <a:latin typeface="Google Sans"/>
              </a:rPr>
              <a:t>, or the </a:t>
            </a:r>
            <a:r>
              <a:rPr lang="en-US" b="1" dirty="0">
                <a:latin typeface="Google Sans"/>
              </a:rPr>
              <a:t>study of pollen grains</a:t>
            </a:r>
            <a:r>
              <a:rPr lang="en-US" dirty="0">
                <a:latin typeface="Google Sans"/>
              </a:rPr>
              <a:t>, is used to reconstruct ancient environments and document environmental changes that had significant impacts on past human societies.</a:t>
            </a:r>
            <a:endParaRPr lang="en-US" dirty="0">
              <a:latin typeface="arial" panose="020B0604020202020204" pitchFamily="34" charset="0"/>
            </a:endParaRPr>
          </a:p>
        </p:txBody>
      </p:sp>
      <p:sp>
        <p:nvSpPr>
          <p:cNvPr id="7" name="Rectangle 6"/>
          <p:cNvSpPr/>
          <p:nvPr/>
        </p:nvSpPr>
        <p:spPr>
          <a:xfrm>
            <a:off x="377226" y="3375868"/>
            <a:ext cx="5996415" cy="2031325"/>
          </a:xfrm>
          <a:prstGeom prst="rect">
            <a:avLst/>
          </a:prstGeom>
        </p:spPr>
        <p:txBody>
          <a:bodyPr wrap="square">
            <a:spAutoFit/>
          </a:bodyPr>
          <a:lstStyle/>
          <a:p>
            <a:pPr algn="just"/>
            <a:r>
              <a:rPr lang="en-US" dirty="0">
                <a:latin typeface="Roboto"/>
              </a:rPr>
              <a:t>In archeological studies, </a:t>
            </a:r>
            <a:r>
              <a:rPr lang="en-US" b="1" dirty="0">
                <a:latin typeface="Roboto"/>
              </a:rPr>
              <a:t>pollen analysis</a:t>
            </a:r>
            <a:r>
              <a:rPr lang="en-US" dirty="0">
                <a:latin typeface="Roboto"/>
              </a:rPr>
              <a:t> is corroborated with other historical information and excavated materials. It helps to reconstruct </a:t>
            </a:r>
            <a:r>
              <a:rPr lang="en-US" b="1" dirty="0">
                <a:latin typeface="Roboto"/>
              </a:rPr>
              <a:t>past vegetation </a:t>
            </a:r>
            <a:r>
              <a:rPr lang="en-US" dirty="0">
                <a:latin typeface="Roboto"/>
              </a:rPr>
              <a:t>and </a:t>
            </a:r>
            <a:r>
              <a:rPr lang="en-US" b="1" dirty="0">
                <a:latin typeface="Roboto"/>
              </a:rPr>
              <a:t>different types </a:t>
            </a:r>
            <a:r>
              <a:rPr lang="en-US" dirty="0">
                <a:latin typeface="Roboto"/>
              </a:rPr>
              <a:t>of human activities associated with </a:t>
            </a:r>
            <a:r>
              <a:rPr lang="en-US" b="1" dirty="0">
                <a:latin typeface="Roboto"/>
              </a:rPr>
              <a:t>land use </a:t>
            </a:r>
            <a:r>
              <a:rPr lang="en-US" dirty="0">
                <a:latin typeface="Roboto"/>
              </a:rPr>
              <a:t>(agriculture, grazing, woodland exploitations etc.) The impact of such activities can be inferred along with past climatic situations.</a:t>
            </a:r>
            <a:endParaRPr lang="en-US" dirty="0"/>
          </a:p>
        </p:txBody>
      </p:sp>
    </p:spTree>
    <p:extLst>
      <p:ext uri="{BB962C8B-B14F-4D97-AF65-F5344CB8AC3E}">
        <p14:creationId xmlns:p14="http://schemas.microsoft.com/office/powerpoint/2010/main" val="367125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8" fill="hold" display="0">
                  <p:stCondLst>
                    <p:cond delay="indefinite"/>
                  </p:stCondLst>
                </p:cTn>
                <p:tgtEl>
                  <p:spTgt spid="4"/>
                </p:tgtEl>
              </p:cMediaNode>
            </p:video>
          </p:childTnLst>
        </p:cTn>
      </p:par>
    </p:tnLst>
    <p:bldLst>
      <p:bldP spid="5" grpId="0" animBg="1"/>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TotalTime>
  <Words>1113</Words>
  <Application>Microsoft Office PowerPoint</Application>
  <PresentationFormat>Widescreen</PresentationFormat>
  <Paragraphs>85</Paragraphs>
  <Slides>11</Slides>
  <Notes>0</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arial</vt:lpstr>
      <vt:lpstr>Calibri</vt:lpstr>
      <vt:lpstr>Calibri Light</vt:lpstr>
      <vt:lpstr>Georgia</vt:lpstr>
      <vt:lpstr>Google Sans</vt:lpstr>
      <vt:lpstr>Lato</vt:lpstr>
      <vt:lpstr>Open Sans</vt:lpstr>
      <vt:lpstr>Roboto</vt:lpstr>
      <vt:lpstr>Office Theme</vt:lpstr>
      <vt:lpstr>Unit 3  Scientific techniques for investigating the past </vt:lpstr>
      <vt:lpstr>Dating methods </vt:lpstr>
      <vt:lpstr>Scientific dating methods</vt:lpstr>
      <vt:lpstr>Stratigraphy </vt:lpstr>
      <vt:lpstr>Fluorine dating </vt:lpstr>
      <vt:lpstr>Radiocarbon dating</vt:lpstr>
      <vt:lpstr>Dendrochronology</vt:lpstr>
      <vt:lpstr>DNA analysis</vt:lpstr>
      <vt:lpstr>Palynology</vt:lpstr>
      <vt:lpstr>Ice-core sampling</vt:lpstr>
      <vt:lpstr>Scientific dating methods</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Scientific techniques for investigating the past</dc:title>
  <dc:creator>RePack by Diakov</dc:creator>
  <cp:lastModifiedBy>reviewer</cp:lastModifiedBy>
  <cp:revision>74</cp:revision>
  <dcterms:created xsi:type="dcterms:W3CDTF">2023-11-10T00:14:31Z</dcterms:created>
  <dcterms:modified xsi:type="dcterms:W3CDTF">2024-11-09T18:35:24Z</dcterms:modified>
</cp:coreProperties>
</file>