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88" r:id="rId3"/>
    <p:sldId id="289" r:id="rId4"/>
    <p:sldId id="293" r:id="rId5"/>
    <p:sldId id="292" r:id="rId6"/>
    <p:sldId id="294" r:id="rId7"/>
    <p:sldId id="273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F3CEFE-2866-4D4C-9803-F27B3ED5A95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991C3C-E72A-4154-9AC2-EF458EC1D6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dru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štvena struktura i socijalizacija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696200" cy="1295401"/>
          </a:xfrm>
        </p:spPr>
        <p:txBody>
          <a:bodyPr/>
          <a:lstStyle/>
          <a:p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Položaji i uloge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2058229" cy="295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5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Položaji i uloge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1800" dirty="0" smtClean="0">
                <a:latin typeface="Constantia" pitchFamily="18" charset="0"/>
              </a:rPr>
              <a:t>Položaji i uloge – razlika?</a:t>
            </a:r>
          </a:p>
          <a:p>
            <a:endParaRPr lang="sr-Latn-RS" sz="1800" dirty="0" smtClean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Uloga = obavezni postupci + postupci na koje se ima pravo + karakteristični postupci. Primeri za svaki od ovih?</a:t>
            </a:r>
          </a:p>
          <a:p>
            <a:endParaRPr lang="sr-Latn-RS" sz="1800" dirty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Lično najvažnija uloga trenutno?</a:t>
            </a:r>
          </a:p>
          <a:p>
            <a:endParaRPr lang="sr-Latn-RS" sz="1800" dirty="0" smtClean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Ali, kako se uloge uče? Učenje po modelu? Šta je tu model?</a:t>
            </a:r>
          </a:p>
          <a:p>
            <a:endParaRPr lang="sr-Latn-RS" sz="1800" dirty="0" smtClean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Funkcija uloga na individualnom nivou? A iz ugla šireg društva?</a:t>
            </a:r>
          </a:p>
          <a:p>
            <a:endParaRPr lang="sr-Latn-RS" sz="1800" dirty="0" smtClean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Ontogenetski razvoj/socijalizacija = učenje/preuzimanje različitih uloga?</a:t>
            </a:r>
          </a:p>
          <a:p>
            <a:r>
              <a:rPr lang="sr-Latn-RS" sz="1800" dirty="0" smtClean="0">
                <a:latin typeface="Constantia" pitchFamily="18" charset="0"/>
              </a:rPr>
              <a:t>„Pojedinac je, za sociologa, zbir njegovih uloga“ (R. Darendorf). Šta ovome mislimo kao psiholozi?</a:t>
            </a:r>
          </a:p>
          <a:p>
            <a:endParaRPr lang="sr-Latn-RS" sz="1800" dirty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Društvene promene = menjanje/napuštanje/rađanje uloga? Primer?</a:t>
            </a:r>
          </a:p>
          <a:p>
            <a:r>
              <a:rPr lang="sr-Latn-RS" sz="1800" dirty="0" smtClean="0">
                <a:latin typeface="Constantia" pitchFamily="18" charset="0"/>
              </a:rPr>
              <a:t>„Neko mora biti član zajednice da bi bio osoba“ (Dž. Mid). Kako ovo razumeti?</a:t>
            </a:r>
          </a:p>
          <a:p>
            <a:endParaRPr lang="sr-Latn-RS" sz="1800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82868" cy="131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8" y="188640"/>
            <a:ext cx="1837291" cy="137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4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Položaji i uloge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 smtClean="0">
                <a:solidFill>
                  <a:schemeClr val="tx1"/>
                </a:solidFill>
                <a:latin typeface="Constantia" pitchFamily="18" charset="0"/>
              </a:rPr>
              <a:t>Da se podsetimo: strukturisane grupe karakteriše i određeni sistem položaja i uloga.</a:t>
            </a:r>
          </a:p>
          <a:p>
            <a:endParaRPr lang="sr-Latn-RS" sz="1800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sr-Latn-RS" sz="1800" dirty="0" smtClean="0">
                <a:solidFill>
                  <a:schemeClr val="tx1"/>
                </a:solidFill>
                <a:latin typeface="Constantia" pitchFamily="18" charset="0"/>
              </a:rPr>
              <a:t>Uloge vs identiteti? „JA“=zbir uloga=višestruki socijalni identiteti?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Constantia" pitchFamily="18" charset="0"/>
              </a:rPr>
              <a:t>“</a:t>
            </a:r>
            <a:r>
              <a:rPr lang="sr-Latn-RS" sz="1400" dirty="0">
                <a:solidFill>
                  <a:schemeClr val="tx1"/>
                </a:solidFill>
                <a:latin typeface="Constantia" pitchFamily="18" charset="0"/>
              </a:rPr>
              <a:t>Svako društvo koje je diferencirano po osnovu moći, statusa, prestiža, odnosno podeljeno na socijalne grupe (a sva su takva), smešta svakog od nas u jedan broj socijalnih kategorija koje postaju važan deo našeg samoodređenja. U situacijama koje su povezane sa onim aspektima našeg samoodređenja koje delimo s drugima, mi ćemo se u velikoj meri ponašati kao i oni ...</a:t>
            </a:r>
            <a:r>
              <a:rPr lang="en-US" sz="1400" dirty="0">
                <a:solidFill>
                  <a:schemeClr val="tx1"/>
                </a:solidFill>
                <a:latin typeface="Constantia" pitchFamily="18" charset="0"/>
              </a:rPr>
              <a:t>”</a:t>
            </a:r>
            <a:r>
              <a:rPr lang="sr-Latn-RS" sz="1400" dirty="0">
                <a:solidFill>
                  <a:schemeClr val="tx1"/>
                </a:solidFill>
                <a:latin typeface="Constantia" pitchFamily="18" charset="0"/>
              </a:rPr>
              <a:t> (Tajfel, 1981, 14)</a:t>
            </a:r>
            <a:endParaRPr lang="sr-Latn-RS" sz="1400" dirty="0" smtClean="0">
              <a:latin typeface="Constantia" pitchFamily="18" charset="0"/>
            </a:endParaRPr>
          </a:p>
          <a:p>
            <a:endParaRPr lang="sr-Latn-RS" sz="1800" dirty="0" smtClean="0">
              <a:latin typeface="Constantia" pitchFamily="18" charset="0"/>
            </a:endParaRPr>
          </a:p>
          <a:p>
            <a:r>
              <a:rPr lang="sr-Latn-RS" sz="1800" dirty="0" smtClean="0">
                <a:latin typeface="Constantia" pitchFamily="18" charset="0"/>
              </a:rPr>
              <a:t>Biti na određenom položaju/obavljati određenu ulogu bez odgovarajućeg socijalnog identiteta – moguće ili ne? Primer?</a:t>
            </a:r>
            <a:endParaRPr lang="en-US" sz="1800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82868" cy="131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8" y="188640"/>
            <a:ext cx="1837291" cy="137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Muške i ženske uloge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3832" y="2556595"/>
            <a:ext cx="4040188" cy="4301405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 smtClean="0">
                <a:latin typeface="Constantia" pitchFamily="18" charset="0"/>
              </a:rPr>
              <a:t>Genetika/biologija?</a:t>
            </a:r>
          </a:p>
          <a:p>
            <a:endParaRPr lang="sr-Latn-RS" dirty="0">
              <a:latin typeface="Constantia" pitchFamily="18" charset="0"/>
            </a:endParaRPr>
          </a:p>
          <a:p>
            <a:r>
              <a:rPr lang="sr-Latn-RS" dirty="0" smtClean="0">
                <a:latin typeface="Constantia" pitchFamily="18" charset="0"/>
              </a:rPr>
              <a:t>Dečaci šimpanze provode manje vremena s majkom nego devojčice</a:t>
            </a:r>
          </a:p>
          <a:p>
            <a:pPr lvl="1"/>
            <a:r>
              <a:rPr lang="sr-Latn-RS" dirty="0">
                <a:latin typeface="Constantia" pitchFamily="18" charset="0"/>
              </a:rPr>
              <a:t>Isto važi i za ljude</a:t>
            </a:r>
          </a:p>
          <a:p>
            <a:r>
              <a:rPr lang="sr-Latn-RS" dirty="0" smtClean="0">
                <a:latin typeface="Constantia" pitchFamily="18" charset="0"/>
              </a:rPr>
              <a:t>Jednogodišnje rezus majmunice provode više vremena  s mladuncima, nego dečaci</a:t>
            </a:r>
          </a:p>
          <a:p>
            <a:pPr lvl="1"/>
            <a:r>
              <a:rPr lang="sr-Latn-RS" dirty="0">
                <a:latin typeface="Constantia" pitchFamily="18" charset="0"/>
              </a:rPr>
              <a:t>Dečaci manje zainteresovani za bebe</a:t>
            </a:r>
          </a:p>
          <a:p>
            <a:r>
              <a:rPr lang="sr-Latn-RS" dirty="0" smtClean="0">
                <a:latin typeface="Constantia" pitchFamily="18" charset="0"/>
              </a:rPr>
              <a:t>Dečaci </a:t>
            </a:r>
            <a:r>
              <a:rPr lang="sr-Latn-RS" dirty="0">
                <a:latin typeface="Constantia" pitchFamily="18" charset="0"/>
              </a:rPr>
              <a:t>makaki majmuna se grublje i prljavije igraju nego </a:t>
            </a:r>
            <a:r>
              <a:rPr lang="sr-Latn-RS" dirty="0" smtClean="0">
                <a:latin typeface="Constantia" pitchFamily="18" charset="0"/>
              </a:rPr>
              <a:t>devojčice</a:t>
            </a:r>
          </a:p>
          <a:p>
            <a:pPr lvl="1"/>
            <a:r>
              <a:rPr lang="en-US" dirty="0">
                <a:latin typeface="Constantia" pitchFamily="18" charset="0"/>
              </a:rPr>
              <a:t>D</a:t>
            </a:r>
            <a:r>
              <a:rPr lang="sr-Latn-RS" dirty="0">
                <a:latin typeface="Constantia" pitchFamily="18" charset="0"/>
              </a:rPr>
              <a:t>ečačke igre „agresivnije“?</a:t>
            </a:r>
          </a:p>
          <a:p>
            <a:r>
              <a:rPr lang="sr-Latn-RS" dirty="0" smtClean="0">
                <a:latin typeface="Constantia" pitchFamily="18" charset="0"/>
              </a:rPr>
              <a:t>Kapuci majmuni dečaci više kopiraju (kako se nešto radi, šta se jede itd.) tatu i obrnuto</a:t>
            </a:r>
          </a:p>
          <a:p>
            <a:pPr lvl="1"/>
            <a:r>
              <a:rPr lang="sr-Latn-RS" dirty="0">
                <a:latin typeface="Constantia" pitchFamily="18" charset="0"/>
              </a:rPr>
              <a:t>Učenje po </a:t>
            </a:r>
            <a:r>
              <a:rPr lang="sr-Latn-RS" dirty="0" smtClean="0">
                <a:latin typeface="Constantia" pitchFamily="18" charset="0"/>
              </a:rPr>
              <a:t>modelu kod dece?</a:t>
            </a:r>
            <a:endParaRPr lang="sr-Latn-RS" dirty="0">
              <a:latin typeface="Constantia" pitchFamily="18" charset="0"/>
            </a:endParaRPr>
          </a:p>
          <a:p>
            <a:r>
              <a:rPr lang="sr-Latn-RS" dirty="0">
                <a:latin typeface="Constantia" pitchFamily="18" charset="0"/>
              </a:rPr>
              <a:t>Muški rezus majmuni duže se igraju „maskulinim“ igračkama (na točkove, kamion, kola itd.), a ženski „femininim“ igračkama (razne lutke</a:t>
            </a:r>
            <a:r>
              <a:rPr lang="sr-Latn-RS" dirty="0" smtClean="0">
                <a:latin typeface="Constantia" pitchFamily="18" charset="0"/>
              </a:rPr>
              <a:t>)</a:t>
            </a:r>
          </a:p>
          <a:p>
            <a:pPr lvl="1"/>
            <a:r>
              <a:rPr lang="sr-Latn-RS" dirty="0">
                <a:latin typeface="Constantia" pitchFamily="18" charset="0"/>
              </a:rPr>
              <a:t>Deca uzrasta 9-17, 18-23 i 24-32 meseca; na svakom uzrastu dečaci se više i duže igraju tipičnim igračkama za dečake; kod dečaka ta preferencija raste s </a:t>
            </a:r>
            <a:r>
              <a:rPr lang="sr-Latn-RS" dirty="0" smtClean="0">
                <a:latin typeface="Constantia" pitchFamily="18" charset="0"/>
              </a:rPr>
              <a:t>uzrastom</a:t>
            </a:r>
          </a:p>
          <a:p>
            <a:pPr lvl="1"/>
            <a:r>
              <a:rPr lang="sr-Latn-RS" dirty="0">
                <a:latin typeface="Constantia" pitchFamily="18" charset="0"/>
              </a:rPr>
              <a:t>Polne razlike u preferenciji igračaka 3-8 meseci uzrasta: praćenje očnih pokreta, devojčice više gledaju lutku, a dečaci kamion</a:t>
            </a:r>
          </a:p>
          <a:p>
            <a:pPr lvl="1"/>
            <a:endParaRPr lang="sr-Latn-RS" dirty="0" smtClean="0">
              <a:latin typeface="Constantia" pitchFamily="18" charset="0"/>
            </a:endParaRPr>
          </a:p>
          <a:p>
            <a:pPr lvl="1"/>
            <a:endParaRPr lang="sr-Latn-RS" dirty="0" smtClean="0">
              <a:latin typeface="Constantia" pitchFamily="18" charset="0"/>
            </a:endParaRPr>
          </a:p>
          <a:p>
            <a:endParaRPr lang="sr-Latn-RS" dirty="0">
              <a:latin typeface="Constantia" pitchFamily="18" charset="0"/>
            </a:endParaRPr>
          </a:p>
          <a:p>
            <a:endParaRPr lang="sr-Latn-RS" dirty="0" smtClean="0">
              <a:latin typeface="Constantia" pitchFamily="18" charset="0"/>
            </a:endParaRPr>
          </a:p>
          <a:p>
            <a:endParaRPr lang="sr-Latn-RS" dirty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60032" y="2636912"/>
            <a:ext cx="4041775" cy="3168352"/>
          </a:xfrm>
        </p:spPr>
        <p:txBody>
          <a:bodyPr>
            <a:normAutofit/>
          </a:bodyPr>
          <a:lstStyle/>
          <a:p>
            <a:r>
              <a:rPr lang="sr-Latn-RS" sz="1300" dirty="0" smtClean="0">
                <a:latin typeface="Constantia" pitchFamily="18" charset="0"/>
              </a:rPr>
              <a:t>Društvena konstrukcija?</a:t>
            </a:r>
          </a:p>
          <a:p>
            <a:endParaRPr lang="sr-Latn-RS" sz="1300" dirty="0" smtClean="0">
              <a:latin typeface="Constantia" pitchFamily="18" charset="0"/>
            </a:endParaRPr>
          </a:p>
          <a:p>
            <a:r>
              <a:rPr lang="sr-Latn-RS" sz="1300" dirty="0" smtClean="0">
                <a:latin typeface="Constantia" pitchFamily="18" charset="0"/>
              </a:rPr>
              <a:t>Razlike su proizvoljne i rezultata su kulturne elaboracije (M. Mid). U kom smislu?</a:t>
            </a:r>
          </a:p>
          <a:p>
            <a:r>
              <a:rPr lang="sr-Latn-RS" sz="1300" dirty="0" smtClean="0">
                <a:latin typeface="Constantia" pitchFamily="18" charset="0"/>
              </a:rPr>
              <a:t>Različite uloge muškaraca i žena vode razlikama u statusu i u karakteristikama?</a:t>
            </a:r>
          </a:p>
          <a:p>
            <a:r>
              <a:rPr lang="sr-Latn-RS" sz="1300" dirty="0" smtClean="0">
                <a:latin typeface="Constantia" pitchFamily="18" charset="0"/>
              </a:rPr>
              <a:t>Različita očekivanja + različiti načini gajenja ženske i muške dece?</a:t>
            </a:r>
          </a:p>
          <a:p>
            <a:r>
              <a:rPr lang="sr-Latn-RS" sz="1300" dirty="0" smtClean="0">
                <a:latin typeface="Constantia" pitchFamily="18" charset="0"/>
              </a:rPr>
              <a:t>Kako </a:t>
            </a:r>
            <a:r>
              <a:rPr lang="en-US" sz="1300" dirty="0" err="1" smtClean="0">
                <a:latin typeface="Constantia" pitchFamily="18" charset="0"/>
              </a:rPr>
              <a:t>na</a:t>
            </a:r>
            <a:r>
              <a:rPr lang="en-US" sz="1300" dirty="0" smtClean="0">
                <a:latin typeface="Constantia" pitchFamily="18" charset="0"/>
              </a:rPr>
              <a:t> </a:t>
            </a:r>
            <a:r>
              <a:rPr lang="en-US" sz="1300" dirty="0" err="1" smtClean="0">
                <a:latin typeface="Constantia" pitchFamily="18" charset="0"/>
              </a:rPr>
              <a:t>ovaj</a:t>
            </a:r>
            <a:r>
              <a:rPr lang="en-US" sz="1300" dirty="0" smtClean="0">
                <a:latin typeface="Constantia" pitchFamily="18" charset="0"/>
              </a:rPr>
              <a:t> </a:t>
            </a:r>
            <a:r>
              <a:rPr lang="en-US" sz="1300" dirty="0" err="1" smtClean="0">
                <a:latin typeface="Constantia" pitchFamily="18" charset="0"/>
              </a:rPr>
              <a:t>na</a:t>
            </a:r>
            <a:r>
              <a:rPr lang="sr-Latn-RS" sz="1300" dirty="0" smtClean="0">
                <a:latin typeface="Constantia" pitchFamily="18" charset="0"/>
              </a:rPr>
              <a:t>čin objasniti ove nalaze na ranim uzrastima</a:t>
            </a:r>
            <a:r>
              <a:rPr lang="sr-Latn-RS" sz="1300" dirty="0" smtClean="0">
                <a:latin typeface="Constantia" pitchFamily="18" charset="0"/>
              </a:rPr>
              <a:t>?</a:t>
            </a:r>
          </a:p>
          <a:p>
            <a:r>
              <a:rPr lang="sr-Latn-RS" sz="1300" dirty="0" smtClean="0">
                <a:latin typeface="Constantia" pitchFamily="18" charset="0"/>
              </a:rPr>
              <a:t>Pol vs rod?</a:t>
            </a:r>
            <a:endParaRPr lang="sr-Latn-RS" sz="1300" dirty="0">
              <a:latin typeface="Constantia" pitchFamily="18" charset="0"/>
            </a:endParaRPr>
          </a:p>
          <a:p>
            <a:endParaRPr lang="sr-Latn-RS" sz="1300" dirty="0" smtClean="0">
              <a:latin typeface="Constantia" pitchFamily="18" charset="0"/>
            </a:endParaRPr>
          </a:p>
          <a:p>
            <a:endParaRPr lang="sr-Latn-RS" sz="1300" dirty="0" smtClean="0">
              <a:latin typeface="Constantia" pitchFamily="18" charset="0"/>
            </a:endParaRPr>
          </a:p>
          <a:p>
            <a:endParaRPr lang="sr-Latn-RS" sz="1300" dirty="0" smtClean="0">
              <a:latin typeface="Constantia" pitchFamily="18" charset="0"/>
            </a:endParaRPr>
          </a:p>
          <a:p>
            <a:endParaRPr lang="en-US" sz="1300" dirty="0" smtClean="0">
              <a:latin typeface="Constantia" pitchFamily="18" charset="0"/>
            </a:endParaRPr>
          </a:p>
          <a:p>
            <a:endParaRPr lang="sr-Latn-RS" sz="1300" dirty="0" smtClean="0">
              <a:latin typeface="Constantia" pitchFamily="18" charset="0"/>
            </a:endParaRPr>
          </a:p>
          <a:p>
            <a:endParaRPr lang="sr-Latn-RS" sz="1300" dirty="0">
              <a:latin typeface="Constantia" pitchFamily="18" charset="0"/>
            </a:endParaRPr>
          </a:p>
          <a:p>
            <a:endParaRPr lang="sr-Latn-RS" sz="1400" dirty="0">
              <a:latin typeface="Constantia" pitchFamily="18" charset="0"/>
            </a:endParaRPr>
          </a:p>
          <a:p>
            <a:endParaRPr lang="sr-Latn-RS" sz="1300" dirty="0" smtClean="0">
              <a:latin typeface="Constantia" pitchFamily="18" charset="0"/>
            </a:endParaRPr>
          </a:p>
          <a:p>
            <a:endParaRPr lang="en-US" sz="1300" dirty="0"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07818" cy="138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0605"/>
            <a:ext cx="2038238" cy="12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39552" y="1916832"/>
            <a:ext cx="806489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sr-Latn-RS" sz="1400" b="0" dirty="0" smtClean="0">
                <a:latin typeface="Constantia" pitchFamily="18" charset="0"/>
              </a:rPr>
              <a:t>Razlike između muškaraca i žena u crtama ličnosti, temperamentu, sposobnostima, stavovima itd. Kako objasniti?</a:t>
            </a:r>
            <a:endParaRPr lang="en-US" sz="1400" b="0" dirty="0">
              <a:latin typeface="Constantia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99" y="5579483"/>
            <a:ext cx="202232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52507"/>
            <a:ext cx="2339752" cy="177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Klasna/socio-ekonomska pripadnost i socijalizacija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35624" cy="238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Klasa/SES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Constantia" pitchFamily="18" charset="0"/>
              </a:rPr>
              <a:t>Klasa</a:t>
            </a:r>
            <a:r>
              <a:rPr lang="en-US" dirty="0" smtClean="0">
                <a:latin typeface="Constantia" pitchFamily="18" charset="0"/>
              </a:rPr>
              <a:t>/SES – </a:t>
            </a:r>
            <a:r>
              <a:rPr lang="sr-Latn-RS" dirty="0" smtClean="0">
                <a:latin typeface="Constantia" pitchFamily="18" charset="0"/>
              </a:rPr>
              <a:t>šta to znači? Kako ćemo meriti?</a:t>
            </a:r>
          </a:p>
          <a:p>
            <a:endParaRPr lang="sr-Latn-RS" dirty="0" smtClean="0">
              <a:latin typeface="Constantia" pitchFamily="18" charset="0"/>
            </a:endParaRPr>
          </a:p>
          <a:p>
            <a:r>
              <a:rPr lang="sr-Latn-RS" dirty="0" smtClean="0">
                <a:latin typeface="Constantia" pitchFamily="18" charset="0"/>
              </a:rPr>
              <a:t>Klasa = određena pozicija u socijalnoj strukturi? Specifična struktura potreba? Estetski ukusi? Životni stilovi? Samopoštovanje?</a:t>
            </a:r>
          </a:p>
          <a:p>
            <a:endParaRPr lang="sr-Latn-RS" dirty="0">
              <a:latin typeface="Constantia" pitchFamily="18" charset="0"/>
            </a:endParaRPr>
          </a:p>
          <a:p>
            <a:r>
              <a:rPr lang="sr-Latn-RS" dirty="0" smtClean="0">
                <a:latin typeface="Constantia" pitchFamily="18" charset="0"/>
              </a:rPr>
              <a:t>Kako i zašto klasa utiče na socijalizaciju? Primeri?</a:t>
            </a:r>
          </a:p>
          <a:p>
            <a:endParaRPr lang="sr-Latn-RS" dirty="0" smtClean="0">
              <a:latin typeface="Constantia" pitchFamily="18" charset="0"/>
            </a:endParaRPr>
          </a:p>
          <a:p>
            <a:r>
              <a:rPr lang="sr-Latn-RS" dirty="0" smtClean="0">
                <a:latin typeface="Constantia" pitchFamily="18" charset="0"/>
              </a:rPr>
              <a:t>Pitanje socijalne mobilnosti? Šta to znači? Po kojim kriterijumima se samerava?</a:t>
            </a:r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sr-Latn-RS" dirty="0">
                <a:latin typeface="Constantia" pitchFamily="18" charset="0"/>
              </a:rPr>
              <a:t>Ko su pripadnici niže/više klase u našem društvu? Primeri? Čime je to određeno</a:t>
            </a:r>
            <a:r>
              <a:rPr lang="sr-Latn-RS" dirty="0" smtClean="0">
                <a:latin typeface="Constantia" pitchFamily="18" charset="0"/>
              </a:rPr>
              <a:t>? </a:t>
            </a:r>
            <a:r>
              <a:rPr lang="en-US" dirty="0" err="1" smtClean="0">
                <a:latin typeface="Constantia" pitchFamily="18" charset="0"/>
              </a:rPr>
              <a:t>Komunisti</a:t>
            </a:r>
            <a:r>
              <a:rPr lang="sr-Latn-RS" dirty="0" smtClean="0">
                <a:latin typeface="Constantia" pitchFamily="18" charset="0"/>
              </a:rPr>
              <a:t>čka/socijalistička prošlost – „prisilna“ ekonomska jednakost?</a:t>
            </a:r>
          </a:p>
          <a:p>
            <a:endParaRPr lang="sr-Latn-RS" dirty="0">
              <a:latin typeface="Constantia" pitchFamily="18" charset="0"/>
            </a:endParaRPr>
          </a:p>
          <a:p>
            <a:r>
              <a:rPr lang="sr-Latn-RS" dirty="0" smtClean="0">
                <a:latin typeface="Constantia" pitchFamily="18" charset="0"/>
              </a:rPr>
              <a:t>O čemu se tu radi – siromaštvo vs obilje ili nešto drugo? Da li je bolje biti siromašan u SAD ili u Japanu? Zašto?</a:t>
            </a:r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481"/>
            <a:ext cx="1847106" cy="92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447428" cy="108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Siromaštvo ili nejednakost?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3826768" cy="4844752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>
                <a:latin typeface="Constantia" pitchFamily="18" charset="0"/>
              </a:rPr>
              <a:t>Bogatsvo uvećava kvalitet života ... Ali samo do izvesne </a:t>
            </a:r>
            <a:r>
              <a:rPr lang="sr-Latn-RS" dirty="0" smtClean="0">
                <a:latin typeface="Constantia" pitchFamily="18" charset="0"/>
              </a:rPr>
              <a:t>granice</a:t>
            </a:r>
          </a:p>
          <a:p>
            <a:r>
              <a:rPr lang="sr-Latn-RS" dirty="0">
                <a:latin typeface="Constantia" pitchFamily="18" charset="0"/>
              </a:rPr>
              <a:t>... Kao i osećaj </a:t>
            </a:r>
            <a:r>
              <a:rPr lang="sr-Latn-RS" dirty="0" smtClean="0">
                <a:latin typeface="Constantia" pitchFamily="18" charset="0"/>
              </a:rPr>
              <a:t>sreće</a:t>
            </a:r>
          </a:p>
          <a:p>
            <a:r>
              <a:rPr lang="sr-Latn-RS" dirty="0">
                <a:latin typeface="Constantia" pitchFamily="18" charset="0"/>
              </a:rPr>
              <a:t>Ali nejednakost uvećava zdravstvene i socijalne probleme </a:t>
            </a:r>
            <a:r>
              <a:rPr lang="sr-Latn-RS" dirty="0" smtClean="0">
                <a:latin typeface="Constantia" pitchFamily="18" charset="0"/>
              </a:rPr>
              <a:t>...</a:t>
            </a:r>
          </a:p>
          <a:p>
            <a:r>
              <a:rPr lang="sr-Latn-RS" dirty="0">
                <a:latin typeface="Constantia" pitchFamily="18" charset="0"/>
              </a:rPr>
              <a:t>... Učestalost mentalnih teškoća</a:t>
            </a:r>
            <a:r>
              <a:rPr lang="sr-Latn-RS" dirty="0" smtClean="0">
                <a:latin typeface="Constantia" pitchFamily="18" charset="0"/>
              </a:rPr>
              <a:t>...</a:t>
            </a:r>
          </a:p>
          <a:p>
            <a:r>
              <a:rPr lang="sr-Latn-RS" dirty="0">
                <a:latin typeface="Constantia" pitchFamily="18" charset="0"/>
              </a:rPr>
              <a:t>... I to kod svih kategorija </a:t>
            </a:r>
            <a:r>
              <a:rPr lang="sr-Latn-RS" dirty="0" smtClean="0">
                <a:latin typeface="Constantia" pitchFamily="18" charset="0"/>
              </a:rPr>
              <a:t>stanovništva</a:t>
            </a:r>
          </a:p>
          <a:p>
            <a:endParaRPr lang="sr-Latn-RS" dirty="0">
              <a:latin typeface="Constantia" pitchFamily="18" charset="0"/>
            </a:endParaRPr>
          </a:p>
          <a:p>
            <a:r>
              <a:rPr lang="sr-Latn-RS" dirty="0">
                <a:latin typeface="Constantia" pitchFamily="18" charset="0"/>
              </a:rPr>
              <a:t>Veća nejednakost = veći značaj socijalnog statusa; veća uloga u kriterijumima vrednovanja (gde je ko u „redu kljucanja“); statusna kompeticija izraženija; mnogi lišeni pristupa markerima statusa i </a:t>
            </a:r>
            <a:r>
              <a:rPr lang="sr-Latn-RS" dirty="0" smtClean="0">
                <a:latin typeface="Constantia" pitchFamily="18" charset="0"/>
              </a:rPr>
              <a:t>uspeha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68" y="1628800"/>
            <a:ext cx="30534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110009" cy="236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160908" cy="27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1990"/>
            <a:ext cx="3074020" cy="255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8131"/>
            <a:ext cx="3393108" cy="232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Kulturna mapa sveta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466728" cy="43735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 smtClean="0">
                <a:latin typeface="Constantia" pitchFamily="18" charset="0"/>
              </a:rPr>
              <a:t>Osnovna ideja: dve glavne dimenzije kros-kulturne varijacije</a:t>
            </a:r>
          </a:p>
          <a:p>
            <a:r>
              <a:rPr lang="sr-Latn-RS" dirty="0" smtClean="0">
                <a:latin typeface="Constantia" pitchFamily="18" charset="0"/>
              </a:rPr>
              <a:t>Socio-ekonomska modernizacija vodi napuštanju tradicionalnih vrednosti i izraženijem prihvatanju vrednosti autonomije, emancipacije, kvaliteta života</a:t>
            </a:r>
          </a:p>
          <a:p>
            <a:r>
              <a:rPr lang="sr-Latn-RS" dirty="0" smtClean="0">
                <a:latin typeface="Constantia" pitchFamily="18" charset="0"/>
              </a:rPr>
              <a:t>Važi i na individualnom (viši slojevi unutar društva), tako i na agregatnom nivou (bogatija i razvijenija društva)</a:t>
            </a:r>
          </a:p>
          <a:p>
            <a:r>
              <a:rPr lang="sr-Latn-RS" dirty="0" smtClean="0">
                <a:latin typeface="Constantia" pitchFamily="18" charset="0"/>
              </a:rPr>
              <a:t>Kako se razlike u statusu „prevode“ u vrednosne razlike?</a:t>
            </a:r>
          </a:p>
          <a:p>
            <a:r>
              <a:rPr lang="sr-Latn-RS" dirty="0" smtClean="0">
                <a:latin typeface="Constantia" pitchFamily="18" charset="0"/>
              </a:rPr>
              <a:t>Kako objasniti grupisanja zemalja?</a:t>
            </a:r>
          </a:p>
          <a:p>
            <a:r>
              <a:rPr lang="sr-Latn-RS" dirty="0" smtClean="0">
                <a:latin typeface="Constantia" pitchFamily="18" charset="0"/>
              </a:rPr>
              <a:t>Materijalistička teza?</a:t>
            </a:r>
          </a:p>
          <a:p>
            <a:r>
              <a:rPr lang="sr-Latn-RS" dirty="0" smtClean="0">
                <a:latin typeface="Constantia" pitchFamily="18" charset="0"/>
              </a:rPr>
              <a:t>Kulturno unoforman svet „na kraju“?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6880"/>
            <a:ext cx="4502274" cy="454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475</TotalTime>
  <Words>744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društvena struktura i socijalizacija</vt:lpstr>
      <vt:lpstr>Položaji i uloge</vt:lpstr>
      <vt:lpstr>Položaji i uloge</vt:lpstr>
      <vt:lpstr>Položaji i uloge</vt:lpstr>
      <vt:lpstr>Muške i ženske uloge</vt:lpstr>
      <vt:lpstr>Klasna/socio-ekonomska pripadnost i socijalizacija</vt:lpstr>
      <vt:lpstr>Klasa/SES</vt:lpstr>
      <vt:lpstr>Siromaštvo ili nejednakost?</vt:lpstr>
      <vt:lpstr>Kulturna mapa sveta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Zoran</cp:lastModifiedBy>
  <cp:revision>64</cp:revision>
  <dcterms:created xsi:type="dcterms:W3CDTF">2018-03-07T11:34:40Z</dcterms:created>
  <dcterms:modified xsi:type="dcterms:W3CDTF">2018-03-11T19:05:18Z</dcterms:modified>
</cp:coreProperties>
</file>