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301" r:id="rId5"/>
    <p:sldId id="285" r:id="rId6"/>
    <p:sldId id="261" r:id="rId7"/>
    <p:sldId id="289" r:id="rId8"/>
    <p:sldId id="262" r:id="rId9"/>
    <p:sldId id="259" r:id="rId10"/>
    <p:sldId id="265" r:id="rId11"/>
    <p:sldId id="276" r:id="rId12"/>
    <p:sldId id="272" r:id="rId13"/>
    <p:sldId id="279" r:id="rId14"/>
    <p:sldId id="292" r:id="rId15"/>
    <p:sldId id="304" r:id="rId16"/>
    <p:sldId id="305" r:id="rId17"/>
    <p:sldId id="306" r:id="rId18"/>
    <p:sldId id="307" r:id="rId19"/>
    <p:sldId id="293" r:id="rId20"/>
    <p:sldId id="294" r:id="rId21"/>
    <p:sldId id="295" r:id="rId22"/>
    <p:sldId id="283" r:id="rId23"/>
    <p:sldId id="284" r:id="rId24"/>
    <p:sldId id="308" r:id="rId25"/>
    <p:sldId id="309" r:id="rId26"/>
    <p:sldId id="310" r:id="rId27"/>
    <p:sldId id="300" r:id="rId28"/>
    <p:sldId id="311" r:id="rId29"/>
    <p:sldId id="287" r:id="rId30"/>
    <p:sldId id="260" r:id="rId3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93420F-BF2A-4EC4-BF24-1D268F48F8F2}" v="17" dt="2025-12-24T10:25:40.3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7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a Perunicic Mladenovic" userId="0a5ca5f3ee661ab0" providerId="LiveId" clId="{708040DA-D9C9-465F-9BE6-0CDE51FA5479}"/>
    <pc:docChg chg="undo custSel addSld delSld modSld">
      <pc:chgData name="Ivana Perunicic Mladenovic" userId="0a5ca5f3ee661ab0" providerId="LiveId" clId="{708040DA-D9C9-465F-9BE6-0CDE51FA5479}" dt="2025-12-24T10:27:06.777" v="230" actId="255"/>
      <pc:docMkLst>
        <pc:docMk/>
      </pc:docMkLst>
      <pc:sldChg chg="modSp mod">
        <pc:chgData name="Ivana Perunicic Mladenovic" userId="0a5ca5f3ee661ab0" providerId="LiveId" clId="{708040DA-D9C9-465F-9BE6-0CDE51FA5479}" dt="2025-12-24T07:53:07.217" v="6" actId="255"/>
        <pc:sldMkLst>
          <pc:docMk/>
          <pc:sldMk cId="0" sldId="256"/>
        </pc:sldMkLst>
        <pc:spChg chg="mod">
          <ac:chgData name="Ivana Perunicic Mladenovic" userId="0a5ca5f3ee661ab0" providerId="LiveId" clId="{708040DA-D9C9-465F-9BE6-0CDE51FA5479}" dt="2025-12-24T07:53:07.217" v="6" actId="255"/>
          <ac:spMkLst>
            <pc:docMk/>
            <pc:sldMk cId="0" sldId="256"/>
            <ac:spMk id="13313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07:52:58.903" v="5" actId="120"/>
          <ac:spMkLst>
            <pc:docMk/>
            <pc:sldMk cId="0" sldId="256"/>
            <ac:spMk id="13314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09:46:46.750" v="26" actId="20577"/>
        <pc:sldMkLst>
          <pc:docMk/>
          <pc:sldMk cId="0" sldId="257"/>
        </pc:sldMkLst>
        <pc:spChg chg="mod">
          <ac:chgData name="Ivana Perunicic Mladenovic" userId="0a5ca5f3ee661ab0" providerId="LiveId" clId="{708040DA-D9C9-465F-9BE6-0CDE51FA5479}" dt="2025-12-24T09:46:46.750" v="26" actId="20577"/>
          <ac:spMkLst>
            <pc:docMk/>
            <pc:sldMk cId="0" sldId="257"/>
            <ac:spMk id="14337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09:46:14.793" v="18" actId="113"/>
        <pc:sldMkLst>
          <pc:docMk/>
          <pc:sldMk cId="0" sldId="258"/>
        </pc:sldMkLst>
        <pc:spChg chg="mod">
          <ac:chgData name="Ivana Perunicic Mladenovic" userId="0a5ca5f3ee661ab0" providerId="LiveId" clId="{708040DA-D9C9-465F-9BE6-0CDE51FA5479}" dt="2025-12-24T09:46:14.793" v="18" actId="113"/>
          <ac:spMkLst>
            <pc:docMk/>
            <pc:sldMk cId="0" sldId="258"/>
            <ac:spMk id="3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09:45:18.642" v="10" actId="1076"/>
          <ac:spMkLst>
            <pc:docMk/>
            <pc:sldMk cId="0" sldId="258"/>
            <ac:spMk id="15361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09:51:52.817" v="77" actId="1076"/>
        <pc:sldMkLst>
          <pc:docMk/>
          <pc:sldMk cId="0" sldId="259"/>
        </pc:sldMkLst>
        <pc:spChg chg="mod">
          <ac:chgData name="Ivana Perunicic Mladenovic" userId="0a5ca5f3ee661ab0" providerId="LiveId" clId="{708040DA-D9C9-465F-9BE6-0CDE51FA5479}" dt="2025-12-24T09:51:52.817" v="77" actId="1076"/>
          <ac:spMkLst>
            <pc:docMk/>
            <pc:sldMk cId="0" sldId="259"/>
            <ac:spMk id="20482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09:49:25.887" v="61" actId="113"/>
        <pc:sldMkLst>
          <pc:docMk/>
          <pc:sldMk cId="0" sldId="261"/>
        </pc:sldMkLst>
        <pc:spChg chg="mod">
          <ac:chgData name="Ivana Perunicic Mladenovic" userId="0a5ca5f3ee661ab0" providerId="LiveId" clId="{708040DA-D9C9-465F-9BE6-0CDE51FA5479}" dt="2025-12-24T09:49:25.887" v="61" actId="113"/>
          <ac:spMkLst>
            <pc:docMk/>
            <pc:sldMk cId="0" sldId="261"/>
            <ac:spMk id="3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09:48:25.686" v="56" actId="1076"/>
          <ac:spMkLst>
            <pc:docMk/>
            <pc:sldMk cId="0" sldId="261"/>
            <ac:spMk id="16385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09:50:36.153" v="72" actId="255"/>
        <pc:sldMkLst>
          <pc:docMk/>
          <pc:sldMk cId="0" sldId="262"/>
        </pc:sldMkLst>
        <pc:spChg chg="mod">
          <ac:chgData name="Ivana Perunicic Mladenovic" userId="0a5ca5f3ee661ab0" providerId="LiveId" clId="{708040DA-D9C9-465F-9BE6-0CDE51FA5479}" dt="2025-12-24T09:50:22.037" v="69" actId="20577"/>
          <ac:spMkLst>
            <pc:docMk/>
            <pc:sldMk cId="0" sldId="262"/>
            <ac:spMk id="17409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09:50:36.153" v="72" actId="255"/>
          <ac:spMkLst>
            <pc:docMk/>
            <pc:sldMk cId="0" sldId="262"/>
            <ac:spMk id="19458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09:52:43.498" v="85" actId="255"/>
        <pc:sldMkLst>
          <pc:docMk/>
          <pc:sldMk cId="0" sldId="265"/>
        </pc:sldMkLst>
        <pc:spChg chg="mod">
          <ac:chgData name="Ivana Perunicic Mladenovic" userId="0a5ca5f3ee661ab0" providerId="LiveId" clId="{708040DA-D9C9-465F-9BE6-0CDE51FA5479}" dt="2025-12-24T09:52:43.498" v="85" actId="255"/>
          <ac:spMkLst>
            <pc:docMk/>
            <pc:sldMk cId="0" sldId="265"/>
            <ac:spMk id="21506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09:55:02.827" v="100" actId="255"/>
        <pc:sldMkLst>
          <pc:docMk/>
          <pc:sldMk cId="0" sldId="279"/>
        </pc:sldMkLst>
        <pc:spChg chg="mod">
          <ac:chgData name="Ivana Perunicic Mladenovic" userId="0a5ca5f3ee661ab0" providerId="LiveId" clId="{708040DA-D9C9-465F-9BE6-0CDE51FA5479}" dt="2025-12-24T09:55:02.827" v="100" actId="255"/>
          <ac:spMkLst>
            <pc:docMk/>
            <pc:sldMk cId="0" sldId="279"/>
            <ac:spMk id="3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09:53:54.951" v="91" actId="1076"/>
          <ac:spMkLst>
            <pc:docMk/>
            <pc:sldMk cId="0" sldId="279"/>
            <ac:spMk id="34817" creationId="{00000000-0000-0000-0000-000000000000}"/>
          </ac:spMkLst>
        </pc:spChg>
      </pc:sldChg>
      <pc:sldChg chg="modSp del mod">
        <pc:chgData name="Ivana Perunicic Mladenovic" userId="0a5ca5f3ee661ab0" providerId="LiveId" clId="{708040DA-D9C9-465F-9BE6-0CDE51FA5479}" dt="2025-12-24T10:19:09.262" v="168" actId="2696"/>
        <pc:sldMkLst>
          <pc:docMk/>
          <pc:sldMk cId="0" sldId="283"/>
        </pc:sldMkLst>
        <pc:spChg chg="mod">
          <ac:chgData name="Ivana Perunicic Mladenovic" userId="0a5ca5f3ee661ab0" providerId="LiveId" clId="{708040DA-D9C9-465F-9BE6-0CDE51FA5479}" dt="2025-12-24T10:14:41.463" v="155" actId="113"/>
          <ac:spMkLst>
            <pc:docMk/>
            <pc:sldMk cId="0" sldId="283"/>
            <ac:spMk id="30721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10:14:46.914" v="156" actId="20577"/>
          <ac:spMkLst>
            <pc:docMk/>
            <pc:sldMk cId="0" sldId="283"/>
            <ac:spMk id="30722" creationId="{00000000-0000-0000-0000-000000000000}"/>
          </ac:spMkLst>
        </pc:spChg>
      </pc:sldChg>
      <pc:sldChg chg="add">
        <pc:chgData name="Ivana Perunicic Mladenovic" userId="0a5ca5f3ee661ab0" providerId="LiveId" clId="{708040DA-D9C9-465F-9BE6-0CDE51FA5479}" dt="2025-12-24T10:19:15.206" v="169"/>
        <pc:sldMkLst>
          <pc:docMk/>
          <pc:sldMk cId="2084870157" sldId="283"/>
        </pc:sldMkLst>
      </pc:sldChg>
      <pc:sldChg chg="modSp del mod">
        <pc:chgData name="Ivana Perunicic Mladenovic" userId="0a5ca5f3ee661ab0" providerId="LiveId" clId="{708040DA-D9C9-465F-9BE6-0CDE51FA5479}" dt="2025-12-24T10:19:09.262" v="168" actId="2696"/>
        <pc:sldMkLst>
          <pc:docMk/>
          <pc:sldMk cId="0" sldId="284"/>
        </pc:sldMkLst>
        <pc:spChg chg="mod">
          <ac:chgData name="Ivana Perunicic Mladenovic" userId="0a5ca5f3ee661ab0" providerId="LiveId" clId="{708040DA-D9C9-465F-9BE6-0CDE51FA5479}" dt="2025-12-24T10:18:38.368" v="166" actId="27636"/>
          <ac:spMkLst>
            <pc:docMk/>
            <pc:sldMk cId="0" sldId="284"/>
            <ac:spMk id="2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10:18:40.557" v="167" actId="14100"/>
          <ac:spMkLst>
            <pc:docMk/>
            <pc:sldMk cId="0" sldId="284"/>
            <ac:spMk id="32770" creationId="{00000000-0000-0000-0000-000000000000}"/>
          </ac:spMkLst>
        </pc:spChg>
      </pc:sldChg>
      <pc:sldChg chg="modSp add mod">
        <pc:chgData name="Ivana Perunicic Mladenovic" userId="0a5ca5f3ee661ab0" providerId="LiveId" clId="{708040DA-D9C9-465F-9BE6-0CDE51FA5479}" dt="2025-12-24T10:19:50.860" v="171" actId="14100"/>
        <pc:sldMkLst>
          <pc:docMk/>
          <pc:sldMk cId="1376896777" sldId="284"/>
        </pc:sldMkLst>
        <pc:spChg chg="mod">
          <ac:chgData name="Ivana Perunicic Mladenovic" userId="0a5ca5f3ee661ab0" providerId="LiveId" clId="{708040DA-D9C9-465F-9BE6-0CDE51FA5479}" dt="2025-12-24T10:19:50.860" v="171" actId="14100"/>
          <ac:spMkLst>
            <pc:docMk/>
            <pc:sldMk cId="1376896777" sldId="284"/>
            <ac:spMk id="32770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09:48:16.018" v="55" actId="20577"/>
        <pc:sldMkLst>
          <pc:docMk/>
          <pc:sldMk cId="0" sldId="285"/>
        </pc:sldMkLst>
        <pc:spChg chg="mod">
          <ac:chgData name="Ivana Perunicic Mladenovic" userId="0a5ca5f3ee661ab0" providerId="LiveId" clId="{708040DA-D9C9-465F-9BE6-0CDE51FA5479}" dt="2025-12-24T09:48:16.018" v="55" actId="20577"/>
          <ac:spMkLst>
            <pc:docMk/>
            <pc:sldMk cId="0" sldId="285"/>
            <ac:spMk id="16386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09:47:53.405" v="37" actId="1076"/>
          <ac:spMkLst>
            <pc:docMk/>
            <pc:sldMk cId="0" sldId="285"/>
            <ac:spMk id="43010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10:27:06.777" v="230" actId="255"/>
        <pc:sldMkLst>
          <pc:docMk/>
          <pc:sldMk cId="0" sldId="287"/>
        </pc:sldMkLst>
        <pc:spChg chg="mod">
          <ac:chgData name="Ivana Perunicic Mladenovic" userId="0a5ca5f3ee661ab0" providerId="LiveId" clId="{708040DA-D9C9-465F-9BE6-0CDE51FA5479}" dt="2025-12-24T10:27:06.777" v="230" actId="255"/>
          <ac:spMkLst>
            <pc:docMk/>
            <pc:sldMk cId="0" sldId="287"/>
            <ac:spMk id="35842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10:26:53.069" v="227" actId="1076"/>
          <ac:spMkLst>
            <pc:docMk/>
            <pc:sldMk cId="0" sldId="287"/>
            <ac:spMk id="45058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09:50:08.890" v="66" actId="255"/>
        <pc:sldMkLst>
          <pc:docMk/>
          <pc:sldMk cId="0" sldId="289"/>
        </pc:sldMkLst>
        <pc:spChg chg="mod">
          <ac:chgData name="Ivana Perunicic Mladenovic" userId="0a5ca5f3ee661ab0" providerId="LiveId" clId="{708040DA-D9C9-465F-9BE6-0CDE51FA5479}" dt="2025-12-24T09:49:33.862" v="62" actId="1076"/>
          <ac:spMkLst>
            <pc:docMk/>
            <pc:sldMk cId="0" sldId="289"/>
            <ac:spMk id="18433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09:50:08.890" v="66" actId="255"/>
          <ac:spMkLst>
            <pc:docMk/>
            <pc:sldMk cId="0" sldId="289"/>
            <ac:spMk id="18434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09:56:00.872" v="108" actId="122"/>
        <pc:sldMkLst>
          <pc:docMk/>
          <pc:sldMk cId="0" sldId="292"/>
        </pc:sldMkLst>
        <pc:spChg chg="mod">
          <ac:chgData name="Ivana Perunicic Mladenovic" userId="0a5ca5f3ee661ab0" providerId="LiveId" clId="{708040DA-D9C9-465F-9BE6-0CDE51FA5479}" dt="2025-12-24T09:56:00.872" v="108" actId="122"/>
          <ac:spMkLst>
            <pc:docMk/>
            <pc:sldMk cId="0" sldId="292"/>
            <ac:spMk id="3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09:55:12.872" v="101" actId="1076"/>
          <ac:spMkLst>
            <pc:docMk/>
            <pc:sldMk cId="0" sldId="292"/>
            <ac:spMk id="37890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10:00:56.689" v="128" actId="1076"/>
        <pc:sldMkLst>
          <pc:docMk/>
          <pc:sldMk cId="0" sldId="293"/>
        </pc:sldMkLst>
        <pc:spChg chg="mod">
          <ac:chgData name="Ivana Perunicic Mladenovic" userId="0a5ca5f3ee661ab0" providerId="LiveId" clId="{708040DA-D9C9-465F-9BE6-0CDE51FA5479}" dt="2025-12-24T10:00:56.689" v="128" actId="1076"/>
          <ac:spMkLst>
            <pc:docMk/>
            <pc:sldMk cId="0" sldId="293"/>
            <ac:spMk id="38914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10:01:36.672" v="133" actId="1076"/>
        <pc:sldMkLst>
          <pc:docMk/>
          <pc:sldMk cId="0" sldId="294"/>
        </pc:sldMkLst>
        <pc:spChg chg="mod">
          <ac:chgData name="Ivana Perunicic Mladenovic" userId="0a5ca5f3ee661ab0" providerId="LiveId" clId="{708040DA-D9C9-465F-9BE6-0CDE51FA5479}" dt="2025-12-24T10:01:23.232" v="129" actId="1076"/>
          <ac:spMkLst>
            <pc:docMk/>
            <pc:sldMk cId="0" sldId="294"/>
            <ac:spMk id="39938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10:01:36.672" v="133" actId="1076"/>
          <ac:spMkLst>
            <pc:docMk/>
            <pc:sldMk cId="0" sldId="294"/>
            <ac:spMk id="39939" creationId="{00000000-0000-0000-0000-000000000000}"/>
          </ac:spMkLst>
        </pc:spChg>
      </pc:sldChg>
      <pc:sldChg chg="modSp mod">
        <pc:chgData name="Ivana Perunicic Mladenovic" userId="0a5ca5f3ee661ab0" providerId="LiveId" clId="{708040DA-D9C9-465F-9BE6-0CDE51FA5479}" dt="2025-12-24T10:02:15.189" v="137" actId="14100"/>
        <pc:sldMkLst>
          <pc:docMk/>
          <pc:sldMk cId="0" sldId="295"/>
        </pc:sldMkLst>
        <pc:spChg chg="mod">
          <ac:chgData name="Ivana Perunicic Mladenovic" userId="0a5ca5f3ee661ab0" providerId="LiveId" clId="{708040DA-D9C9-465F-9BE6-0CDE51FA5479}" dt="2025-12-24T10:02:04.455" v="134" actId="1076"/>
          <ac:spMkLst>
            <pc:docMk/>
            <pc:sldMk cId="0" sldId="295"/>
            <ac:spMk id="40962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10:02:15.189" v="137" actId="14100"/>
          <ac:spMkLst>
            <pc:docMk/>
            <pc:sldMk cId="0" sldId="295"/>
            <ac:spMk id="40963" creationId="{00000000-0000-0000-0000-000000000000}"/>
          </ac:spMkLst>
        </pc:spChg>
      </pc:sldChg>
      <pc:sldChg chg="addSp modSp mod">
        <pc:chgData name="Ivana Perunicic Mladenovic" userId="0a5ca5f3ee661ab0" providerId="LiveId" clId="{708040DA-D9C9-465F-9BE6-0CDE51FA5479}" dt="2025-12-24T10:24:22.765" v="217" actId="255"/>
        <pc:sldMkLst>
          <pc:docMk/>
          <pc:sldMk cId="0" sldId="300"/>
        </pc:sldMkLst>
        <pc:spChg chg="mod">
          <ac:chgData name="Ivana Perunicic Mladenovic" userId="0a5ca5f3ee661ab0" providerId="LiveId" clId="{708040DA-D9C9-465F-9BE6-0CDE51FA5479}" dt="2025-12-24T10:21:01.468" v="177" actId="14100"/>
          <ac:spMkLst>
            <pc:docMk/>
            <pc:sldMk cId="0" sldId="300"/>
            <ac:spMk id="46082" creationId="{00000000-0000-0000-0000-000000000000}"/>
          </ac:spMkLst>
        </pc:spChg>
        <pc:spChg chg="mod">
          <ac:chgData name="Ivana Perunicic Mladenovic" userId="0a5ca5f3ee661ab0" providerId="LiveId" clId="{708040DA-D9C9-465F-9BE6-0CDE51FA5479}" dt="2025-12-24T10:24:22.765" v="217" actId="255"/>
          <ac:spMkLst>
            <pc:docMk/>
            <pc:sldMk cId="0" sldId="300"/>
            <ac:spMk id="46083" creationId="{00000000-0000-0000-0000-000000000000}"/>
          </ac:spMkLst>
        </pc:spChg>
        <pc:graphicFrameChg chg="add mod">
          <ac:chgData name="Ivana Perunicic Mladenovic" userId="0a5ca5f3ee661ab0" providerId="LiveId" clId="{708040DA-D9C9-465F-9BE6-0CDE51FA5479}" dt="2025-12-24T10:22:13.211" v="190" actId="1076"/>
          <ac:graphicFrameMkLst>
            <pc:docMk/>
            <pc:sldMk cId="0" sldId="300"/>
            <ac:graphicFrameMk id="2" creationId="{D4E6FC79-DA73-0A7F-1456-55E01679150A}"/>
          </ac:graphicFrameMkLst>
        </pc:graphicFrameChg>
      </pc:sldChg>
      <pc:sldChg chg="modSp mod">
        <pc:chgData name="Ivana Perunicic Mladenovic" userId="0a5ca5f3ee661ab0" providerId="LiveId" clId="{708040DA-D9C9-465F-9BE6-0CDE51FA5479}" dt="2025-12-24T09:47:33.242" v="35" actId="113"/>
        <pc:sldMkLst>
          <pc:docMk/>
          <pc:sldMk cId="2266177064" sldId="301"/>
        </pc:sldMkLst>
        <pc:spChg chg="mod">
          <ac:chgData name="Ivana Perunicic Mladenovic" userId="0a5ca5f3ee661ab0" providerId="LiveId" clId="{708040DA-D9C9-465F-9BE6-0CDE51FA5479}" dt="2025-12-24T09:46:36.354" v="19" actId="1076"/>
          <ac:spMkLst>
            <pc:docMk/>
            <pc:sldMk cId="2266177064" sldId="301"/>
            <ac:spMk id="2" creationId="{A36420EB-7046-A673-DCA1-77C0EB6205FC}"/>
          </ac:spMkLst>
        </pc:spChg>
        <pc:spChg chg="mod">
          <ac:chgData name="Ivana Perunicic Mladenovic" userId="0a5ca5f3ee661ab0" providerId="LiveId" clId="{708040DA-D9C9-465F-9BE6-0CDE51FA5479}" dt="2025-12-24T09:47:09.707" v="29" actId="14100"/>
          <ac:spMkLst>
            <pc:docMk/>
            <pc:sldMk cId="2266177064" sldId="301"/>
            <ac:spMk id="3" creationId="{40593714-98EE-8890-83F3-AC202712C7DF}"/>
          </ac:spMkLst>
        </pc:spChg>
        <pc:graphicFrameChg chg="mod modGraphic">
          <ac:chgData name="Ivana Perunicic Mladenovic" userId="0a5ca5f3ee661ab0" providerId="LiveId" clId="{708040DA-D9C9-465F-9BE6-0CDE51FA5479}" dt="2025-12-24T09:47:33.242" v="35" actId="113"/>
          <ac:graphicFrameMkLst>
            <pc:docMk/>
            <pc:sldMk cId="2266177064" sldId="301"/>
            <ac:graphicFrameMk id="4" creationId="{FAAFECD3-0639-A701-364A-B845FD8C67D3}"/>
          </ac:graphicFrameMkLst>
        </pc:graphicFrameChg>
      </pc:sldChg>
      <pc:sldChg chg="modSp mod">
        <pc:chgData name="Ivana Perunicic Mladenovic" userId="0a5ca5f3ee661ab0" providerId="LiveId" clId="{708040DA-D9C9-465F-9BE6-0CDE51FA5479}" dt="2025-12-24T09:56:42.663" v="113" actId="20577"/>
        <pc:sldMkLst>
          <pc:docMk/>
          <pc:sldMk cId="196269323" sldId="304"/>
        </pc:sldMkLst>
        <pc:spChg chg="mod">
          <ac:chgData name="Ivana Perunicic Mladenovic" userId="0a5ca5f3ee661ab0" providerId="LiveId" clId="{708040DA-D9C9-465F-9BE6-0CDE51FA5479}" dt="2025-12-24T09:56:16.030" v="112" actId="1076"/>
          <ac:spMkLst>
            <pc:docMk/>
            <pc:sldMk cId="196269323" sldId="304"/>
            <ac:spMk id="2" creationId="{5E6B62E1-A5D0-3FCD-6803-19B5270FF92D}"/>
          </ac:spMkLst>
        </pc:spChg>
        <pc:spChg chg="mod">
          <ac:chgData name="Ivana Perunicic Mladenovic" userId="0a5ca5f3ee661ab0" providerId="LiveId" clId="{708040DA-D9C9-465F-9BE6-0CDE51FA5479}" dt="2025-12-24T09:56:42.663" v="113" actId="20577"/>
          <ac:spMkLst>
            <pc:docMk/>
            <pc:sldMk cId="196269323" sldId="304"/>
            <ac:spMk id="3" creationId="{257D1CB5-FBC1-5781-625F-897D5CDC2344}"/>
          </ac:spMkLst>
        </pc:spChg>
      </pc:sldChg>
      <pc:sldChg chg="modSp mod">
        <pc:chgData name="Ivana Perunicic Mladenovic" userId="0a5ca5f3ee661ab0" providerId="LiveId" clId="{708040DA-D9C9-465F-9BE6-0CDE51FA5479}" dt="2025-12-24T09:58:00.671" v="116" actId="113"/>
        <pc:sldMkLst>
          <pc:docMk/>
          <pc:sldMk cId="3975104413" sldId="305"/>
        </pc:sldMkLst>
        <pc:spChg chg="mod">
          <ac:chgData name="Ivana Perunicic Mladenovic" userId="0a5ca5f3ee661ab0" providerId="LiveId" clId="{708040DA-D9C9-465F-9BE6-0CDE51FA5479}" dt="2025-12-24T09:57:43.400" v="114" actId="1076"/>
          <ac:spMkLst>
            <pc:docMk/>
            <pc:sldMk cId="3975104413" sldId="305"/>
            <ac:spMk id="2" creationId="{B96F0AC9-2D42-158F-0103-2C2B587B33F8}"/>
          </ac:spMkLst>
        </pc:spChg>
        <pc:spChg chg="mod">
          <ac:chgData name="Ivana Perunicic Mladenovic" userId="0a5ca5f3ee661ab0" providerId="LiveId" clId="{708040DA-D9C9-465F-9BE6-0CDE51FA5479}" dt="2025-12-24T09:58:00.671" v="116" actId="113"/>
          <ac:spMkLst>
            <pc:docMk/>
            <pc:sldMk cId="3975104413" sldId="305"/>
            <ac:spMk id="3" creationId="{0C2F445F-D51E-D19C-B77A-AC45CDC39F77}"/>
          </ac:spMkLst>
        </pc:spChg>
      </pc:sldChg>
      <pc:sldChg chg="modSp mod">
        <pc:chgData name="Ivana Perunicic Mladenovic" userId="0a5ca5f3ee661ab0" providerId="LiveId" clId="{708040DA-D9C9-465F-9BE6-0CDE51FA5479}" dt="2025-12-24T10:00:10.076" v="123" actId="14100"/>
        <pc:sldMkLst>
          <pc:docMk/>
          <pc:sldMk cId="3100217228" sldId="306"/>
        </pc:sldMkLst>
        <pc:spChg chg="mod">
          <ac:chgData name="Ivana Perunicic Mladenovic" userId="0a5ca5f3ee661ab0" providerId="LiveId" clId="{708040DA-D9C9-465F-9BE6-0CDE51FA5479}" dt="2025-12-24T10:00:10.076" v="123" actId="14100"/>
          <ac:spMkLst>
            <pc:docMk/>
            <pc:sldMk cId="3100217228" sldId="306"/>
            <ac:spMk id="3" creationId="{F96E6DD2-598D-8C59-EB16-CD93718671A5}"/>
          </ac:spMkLst>
        </pc:spChg>
      </pc:sldChg>
      <pc:sldChg chg="modSp mod">
        <pc:chgData name="Ivana Perunicic Mladenovic" userId="0a5ca5f3ee661ab0" providerId="LiveId" clId="{708040DA-D9C9-465F-9BE6-0CDE51FA5479}" dt="2025-12-24T10:00:47.759" v="127" actId="255"/>
        <pc:sldMkLst>
          <pc:docMk/>
          <pc:sldMk cId="70348447" sldId="307"/>
        </pc:sldMkLst>
        <pc:spChg chg="mod">
          <ac:chgData name="Ivana Perunicic Mladenovic" userId="0a5ca5f3ee661ab0" providerId="LiveId" clId="{708040DA-D9C9-465F-9BE6-0CDE51FA5479}" dt="2025-12-24T10:00:17.076" v="124" actId="1076"/>
          <ac:spMkLst>
            <pc:docMk/>
            <pc:sldMk cId="70348447" sldId="307"/>
            <ac:spMk id="2" creationId="{3434724F-AA1A-FE6B-13B9-DFDC44EDB3FC}"/>
          </ac:spMkLst>
        </pc:spChg>
        <pc:spChg chg="mod">
          <ac:chgData name="Ivana Perunicic Mladenovic" userId="0a5ca5f3ee661ab0" providerId="LiveId" clId="{708040DA-D9C9-465F-9BE6-0CDE51FA5479}" dt="2025-12-24T10:00:47.759" v="127" actId="255"/>
          <ac:spMkLst>
            <pc:docMk/>
            <pc:sldMk cId="70348447" sldId="307"/>
            <ac:spMk id="3" creationId="{14048DB7-CA31-BA02-8AA4-58FE4025A5F1}"/>
          </ac:spMkLst>
        </pc:spChg>
      </pc:sldChg>
      <pc:sldChg chg="modSp mod">
        <pc:chgData name="Ivana Perunicic Mladenovic" userId="0a5ca5f3ee661ab0" providerId="LiveId" clId="{708040DA-D9C9-465F-9BE6-0CDE51FA5479}" dt="2025-12-24T10:13:23.116" v="146" actId="1076"/>
        <pc:sldMkLst>
          <pc:docMk/>
          <pc:sldMk cId="3081539629" sldId="308"/>
        </pc:sldMkLst>
        <pc:spChg chg="mod">
          <ac:chgData name="Ivana Perunicic Mladenovic" userId="0a5ca5f3ee661ab0" providerId="LiveId" clId="{708040DA-D9C9-465F-9BE6-0CDE51FA5479}" dt="2025-12-24T10:09:40.472" v="141"/>
          <ac:spMkLst>
            <pc:docMk/>
            <pc:sldMk cId="3081539629" sldId="308"/>
            <ac:spMk id="2" creationId="{DC68DE4D-98D8-D747-4C18-08D3C5C126AF}"/>
          </ac:spMkLst>
        </pc:spChg>
        <pc:spChg chg="mod">
          <ac:chgData name="Ivana Perunicic Mladenovic" userId="0a5ca5f3ee661ab0" providerId="LiveId" clId="{708040DA-D9C9-465F-9BE6-0CDE51FA5479}" dt="2025-12-24T10:13:23.116" v="146" actId="1076"/>
          <ac:spMkLst>
            <pc:docMk/>
            <pc:sldMk cId="3081539629" sldId="308"/>
            <ac:spMk id="3" creationId="{36DD6CBE-DE58-A5A5-739E-D36164DC3932}"/>
          </ac:spMkLst>
        </pc:spChg>
      </pc:sldChg>
      <pc:sldChg chg="modSp mod">
        <pc:chgData name="Ivana Perunicic Mladenovic" userId="0a5ca5f3ee661ab0" providerId="LiveId" clId="{708040DA-D9C9-465F-9BE6-0CDE51FA5479}" dt="2025-12-24T10:14:13.616" v="152" actId="122"/>
        <pc:sldMkLst>
          <pc:docMk/>
          <pc:sldMk cId="86700830" sldId="309"/>
        </pc:sldMkLst>
        <pc:spChg chg="mod">
          <ac:chgData name="Ivana Perunicic Mladenovic" userId="0a5ca5f3ee661ab0" providerId="LiveId" clId="{708040DA-D9C9-465F-9BE6-0CDE51FA5479}" dt="2025-12-24T10:13:33.720" v="149"/>
          <ac:spMkLst>
            <pc:docMk/>
            <pc:sldMk cId="86700830" sldId="309"/>
            <ac:spMk id="2" creationId="{8DD7DF5D-BCAD-3938-E5DC-09A4D72620CD}"/>
          </ac:spMkLst>
        </pc:spChg>
        <pc:spChg chg="mod">
          <ac:chgData name="Ivana Perunicic Mladenovic" userId="0a5ca5f3ee661ab0" providerId="LiveId" clId="{708040DA-D9C9-465F-9BE6-0CDE51FA5479}" dt="2025-12-24T10:14:13.616" v="152" actId="122"/>
          <ac:spMkLst>
            <pc:docMk/>
            <pc:sldMk cId="86700830" sldId="309"/>
            <ac:spMk id="3" creationId="{40D01B17-AA4F-7CDF-696B-BEFD3AAFE3A6}"/>
          </ac:spMkLst>
        </pc:spChg>
      </pc:sldChg>
      <pc:sldChg chg="modSp mod">
        <pc:chgData name="Ivana Perunicic Mladenovic" userId="0a5ca5f3ee661ab0" providerId="LiveId" clId="{708040DA-D9C9-465F-9BE6-0CDE51FA5479}" dt="2025-12-24T07:52:38.069" v="2"/>
        <pc:sldMkLst>
          <pc:docMk/>
          <pc:sldMk cId="1234035282" sldId="310"/>
        </pc:sldMkLst>
        <pc:spChg chg="mod">
          <ac:chgData name="Ivana Perunicic Mladenovic" userId="0a5ca5f3ee661ab0" providerId="LiveId" clId="{708040DA-D9C9-465F-9BE6-0CDE51FA5479}" dt="2025-12-24T07:52:38.069" v="2"/>
          <ac:spMkLst>
            <pc:docMk/>
            <pc:sldMk cId="1234035282" sldId="310"/>
            <ac:spMk id="2" creationId="{14110182-FDBD-3651-09C3-14BD53C95C32}"/>
          </ac:spMkLst>
        </pc:spChg>
      </pc:sldChg>
      <pc:sldChg chg="addSp delSp modSp new mod">
        <pc:chgData name="Ivana Perunicic Mladenovic" userId="0a5ca5f3ee661ab0" providerId="LiveId" clId="{708040DA-D9C9-465F-9BE6-0CDE51FA5479}" dt="2025-12-24T10:25:40.333" v="222"/>
        <pc:sldMkLst>
          <pc:docMk/>
          <pc:sldMk cId="1056197648" sldId="311"/>
        </pc:sldMkLst>
        <pc:spChg chg="mod">
          <ac:chgData name="Ivana Perunicic Mladenovic" userId="0a5ca5f3ee661ab0" providerId="LiveId" clId="{708040DA-D9C9-465F-9BE6-0CDE51FA5479}" dt="2025-12-24T10:25:40.333" v="222"/>
          <ac:spMkLst>
            <pc:docMk/>
            <pc:sldMk cId="1056197648" sldId="311"/>
            <ac:spMk id="2" creationId="{3677A0FA-3A26-7FBF-CBED-DAE50BB7C7A0}"/>
          </ac:spMkLst>
        </pc:spChg>
        <pc:spChg chg="del">
          <ac:chgData name="Ivana Perunicic Mladenovic" userId="0a5ca5f3ee661ab0" providerId="LiveId" clId="{708040DA-D9C9-465F-9BE6-0CDE51FA5479}" dt="2025-12-24T10:22:22.722" v="192"/>
          <ac:spMkLst>
            <pc:docMk/>
            <pc:sldMk cId="1056197648" sldId="311"/>
            <ac:spMk id="3" creationId="{4D8D6A35-9268-F637-5904-05CC2AD19233}"/>
          </ac:spMkLst>
        </pc:spChg>
        <pc:graphicFrameChg chg="add mod modGraphic">
          <ac:chgData name="Ivana Perunicic Mladenovic" userId="0a5ca5f3ee661ab0" providerId="LiveId" clId="{708040DA-D9C9-465F-9BE6-0CDE51FA5479}" dt="2025-12-24T10:24:53.646" v="218" actId="20577"/>
          <ac:graphicFrameMkLst>
            <pc:docMk/>
            <pc:sldMk cId="1056197648" sldId="311"/>
            <ac:graphicFrameMk id="4" creationId="{79AD54B1-79F7-5732-7CD2-8FC602229D5B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04823-DA6A-46F2-A151-7AA531ACD879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EE620-EFCA-4A6D-87FA-46C36A514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D27EA-42D5-4847-8D10-C828C87E66B7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0D2A3-3C64-4B12-ACB0-1F6ED64EB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C288C-1966-4800-8102-0F72E123A0D4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0B609-C35C-4320-A96A-A90CF976E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3E46D-88F5-4B98-BD31-AEC089C20C4C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DA42A-618C-4DF2-839B-107B53956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FD9B4-FD24-4F1A-9B53-A3C212F668B1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0B63D-9D52-4C22-AF54-C8FA9FFCD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0DE9F-6674-4A24-B041-212BD2002123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4B312-2529-4EFC-924F-9EEB06985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EE205-0C50-4EF1-B813-16BE5F04A205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885F9-A734-4BFB-8CF6-CC5B22536E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5CD7A-A99B-4622-B8CF-218AABF0F2DF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58C22-743E-4798-9216-DEEC38D85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42A61-4050-4016-ADCC-E4E6FF987D0B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270AC-E005-4687-B201-B5D41A855E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329FF-0430-454D-B95A-307D3A449C93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4D4F8-AB24-49B8-8713-0AB95096B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91E18-4F23-46C9-B264-FDD5AB6CAFB3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F9835-BC72-440A-83E0-BECFE0C70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CE985CE-57EA-427B-972F-64216BB9D54B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2122D7-5519-49DD-8CAD-3BF09B83C1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Forenzička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psihologija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r>
              <a:rPr lang="en-US" dirty="0"/>
              <a:t>Ivana </a:t>
            </a:r>
            <a:r>
              <a:rPr lang="en-US" dirty="0" err="1"/>
              <a:t>Peruničić-Mladenović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838200" y="106333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pl-P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📚 IZVORI PODATAKA U VEŠTAČENJU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838200" y="1285247"/>
            <a:ext cx="10515600" cy="5098300"/>
          </a:xfrm>
        </p:spPr>
        <p:txBody>
          <a:bodyPr/>
          <a:lstStyle/>
          <a:p>
            <a:pPr>
              <a:buNone/>
            </a:pPr>
            <a:r>
              <a:rPr lang="en-US" sz="1400" dirty="0" err="1"/>
              <a:t>Forenzička</a:t>
            </a:r>
            <a:r>
              <a:rPr lang="en-US" sz="1400" dirty="0"/>
              <a:t> </a:t>
            </a:r>
            <a:r>
              <a:rPr lang="en-US" sz="1400" dirty="0" err="1"/>
              <a:t>procena</a:t>
            </a:r>
            <a:r>
              <a:rPr lang="en-US" sz="1400" dirty="0"/>
              <a:t> se </a:t>
            </a:r>
            <a:r>
              <a:rPr lang="en-US" sz="1400" dirty="0" err="1"/>
              <a:t>uvek</a:t>
            </a:r>
            <a:r>
              <a:rPr lang="en-US" sz="1400" dirty="0"/>
              <a:t> </a:t>
            </a:r>
            <a:r>
              <a:rPr lang="en-US" sz="1400" dirty="0" err="1"/>
              <a:t>zasniva</a:t>
            </a:r>
            <a:r>
              <a:rPr lang="en-US" sz="1400" dirty="0"/>
              <a:t> </a:t>
            </a:r>
            <a:r>
              <a:rPr lang="en-US" sz="1400" dirty="0" err="1"/>
              <a:t>na</a:t>
            </a:r>
            <a:r>
              <a:rPr lang="en-US" sz="1400" dirty="0"/>
              <a:t> </a:t>
            </a:r>
            <a:r>
              <a:rPr lang="en-US" sz="1400" b="1" dirty="0" err="1"/>
              <a:t>više</a:t>
            </a:r>
            <a:r>
              <a:rPr lang="en-US" sz="1400" b="1" dirty="0"/>
              <a:t> </a:t>
            </a:r>
            <a:r>
              <a:rPr lang="en-US" sz="1400" b="1" dirty="0" err="1"/>
              <a:t>nezavisnih</a:t>
            </a:r>
            <a:r>
              <a:rPr lang="en-US" sz="1400" b="1" dirty="0"/>
              <a:t> </a:t>
            </a:r>
            <a:r>
              <a:rPr lang="en-US" sz="1400" b="1" dirty="0" err="1"/>
              <a:t>izvora</a:t>
            </a:r>
            <a:r>
              <a:rPr lang="en-US" sz="1400" b="1" dirty="0"/>
              <a:t> </a:t>
            </a:r>
            <a:r>
              <a:rPr lang="en-US" sz="1400" b="1" dirty="0" err="1"/>
              <a:t>podataka</a:t>
            </a:r>
            <a:r>
              <a:rPr lang="en-US" sz="1400" dirty="0"/>
              <a:t>.</a:t>
            </a:r>
          </a:p>
          <a:p>
            <a:pPr>
              <a:buNone/>
            </a:pPr>
            <a:r>
              <a:rPr lang="en-US" sz="1400" b="1" dirty="0"/>
              <a:t>Tri </a:t>
            </a:r>
            <a:r>
              <a:rPr lang="en-US" sz="1400" b="1" dirty="0" err="1"/>
              <a:t>osnovna</a:t>
            </a:r>
            <a:r>
              <a:rPr lang="en-US" sz="1400" b="1" dirty="0"/>
              <a:t> </a:t>
            </a:r>
            <a:r>
              <a:rPr lang="en-US" sz="1400" b="1" dirty="0" err="1"/>
              <a:t>izvora</a:t>
            </a:r>
            <a:r>
              <a:rPr lang="en-US" sz="1400" b="1" dirty="0"/>
              <a:t>:</a:t>
            </a:r>
            <a:endParaRPr lang="en-US" sz="1400" dirty="0"/>
          </a:p>
          <a:p>
            <a:pPr>
              <a:buNone/>
            </a:pPr>
            <a:r>
              <a:rPr lang="en-US" sz="1400" b="1" dirty="0"/>
              <a:t>1. </a:t>
            </a:r>
            <a:r>
              <a:rPr lang="en-US" sz="1400" b="1" dirty="0" err="1"/>
              <a:t>Dokumentacija</a:t>
            </a:r>
            <a:r>
              <a:rPr lang="en-US" sz="1400" b="1" dirty="0"/>
              <a:t> </a:t>
            </a:r>
            <a:r>
              <a:rPr lang="en-US" sz="1400" b="1" dirty="0" err="1"/>
              <a:t>i</a:t>
            </a:r>
            <a:r>
              <a:rPr lang="en-US" sz="1400" b="1" dirty="0"/>
              <a:t> </a:t>
            </a:r>
            <a:r>
              <a:rPr lang="en-US" sz="1400" b="1" dirty="0" err="1"/>
              <a:t>podaci</a:t>
            </a:r>
            <a:r>
              <a:rPr lang="en-US" sz="1400" b="1" dirty="0"/>
              <a:t> </a:t>
            </a:r>
            <a:r>
              <a:rPr lang="en-US" sz="1400" b="1" dirty="0" err="1"/>
              <a:t>trećih</a:t>
            </a:r>
            <a:r>
              <a:rPr lang="en-US" sz="1400" b="1" dirty="0"/>
              <a:t> </a:t>
            </a:r>
            <a:r>
              <a:rPr lang="en-US" sz="1400" b="1" dirty="0" err="1"/>
              <a:t>lica</a:t>
            </a: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 err="1"/>
              <a:t>sudski</a:t>
            </a:r>
            <a:r>
              <a:rPr lang="en-US" sz="1400" dirty="0"/>
              <a:t> </a:t>
            </a:r>
            <a:r>
              <a:rPr lang="en-US" sz="1400" dirty="0" err="1"/>
              <a:t>spisi</a:t>
            </a: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 err="1"/>
              <a:t>policijski</a:t>
            </a:r>
            <a:r>
              <a:rPr lang="en-US" sz="1400" dirty="0"/>
              <a:t> </a:t>
            </a:r>
            <a:r>
              <a:rPr lang="en-US" sz="1400" dirty="0" err="1"/>
              <a:t>izveštaji</a:t>
            </a: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 err="1"/>
              <a:t>izveštaji</a:t>
            </a:r>
            <a:r>
              <a:rPr lang="en-US" sz="1400" dirty="0"/>
              <a:t> </a:t>
            </a:r>
            <a:r>
              <a:rPr lang="en-US" sz="1400" dirty="0" err="1"/>
              <a:t>centara</a:t>
            </a:r>
            <a:r>
              <a:rPr lang="en-US" sz="1400" dirty="0"/>
              <a:t> za </a:t>
            </a:r>
            <a:r>
              <a:rPr lang="en-US" sz="1400" dirty="0" err="1"/>
              <a:t>socijalni</a:t>
            </a:r>
            <a:r>
              <a:rPr lang="en-US" sz="1400" dirty="0"/>
              <a:t> rad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 err="1"/>
              <a:t>medicinska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psihijatrijska</a:t>
            </a:r>
            <a:r>
              <a:rPr lang="en-US" sz="1400" dirty="0"/>
              <a:t> </a:t>
            </a:r>
            <a:r>
              <a:rPr lang="en-US" sz="1400" dirty="0" err="1"/>
              <a:t>dokumentacija</a:t>
            </a: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 err="1"/>
              <a:t>iskazi</a:t>
            </a:r>
            <a:r>
              <a:rPr lang="en-US" sz="1400" dirty="0"/>
              <a:t> </a:t>
            </a:r>
            <a:r>
              <a:rPr lang="en-US" sz="1400" dirty="0" err="1"/>
              <a:t>žrtava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svedoka</a:t>
            </a:r>
            <a:endParaRPr lang="en-US" sz="1400" dirty="0"/>
          </a:p>
          <a:p>
            <a:pPr>
              <a:buNone/>
            </a:pPr>
            <a:r>
              <a:rPr lang="en-US" sz="1400" b="1" dirty="0"/>
              <a:t>2. </a:t>
            </a:r>
            <a:r>
              <a:rPr lang="en-US" sz="1400" b="1" dirty="0" err="1"/>
              <a:t>Forenzički</a:t>
            </a:r>
            <a:r>
              <a:rPr lang="en-US" sz="1400" b="1" dirty="0"/>
              <a:t> </a:t>
            </a:r>
            <a:r>
              <a:rPr lang="en-US" sz="1400" b="1" dirty="0" err="1"/>
              <a:t>intervju</a:t>
            </a: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 err="1"/>
              <a:t>strukturisana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direktna</a:t>
            </a:r>
            <a:r>
              <a:rPr lang="en-US" sz="1400" dirty="0"/>
              <a:t> </a:t>
            </a:r>
            <a:r>
              <a:rPr lang="en-US" sz="1400" dirty="0" err="1"/>
              <a:t>pitanja</a:t>
            </a: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 err="1"/>
              <a:t>provera</a:t>
            </a:r>
            <a:r>
              <a:rPr lang="en-US" sz="1400" dirty="0"/>
              <a:t> </a:t>
            </a:r>
            <a:r>
              <a:rPr lang="en-US" sz="1400" dirty="0" err="1"/>
              <a:t>konzistentnosti</a:t>
            </a: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 err="1"/>
              <a:t>konfrontacija</a:t>
            </a:r>
            <a:r>
              <a:rPr lang="en-US" sz="1400" dirty="0"/>
              <a:t> </a:t>
            </a:r>
            <a:r>
              <a:rPr lang="en-US" sz="1400" dirty="0" err="1"/>
              <a:t>sa</a:t>
            </a:r>
            <a:r>
              <a:rPr lang="en-US" sz="1400" dirty="0"/>
              <a:t> </a:t>
            </a:r>
            <a:r>
              <a:rPr lang="en-US" sz="1400" dirty="0" err="1"/>
              <a:t>dokumentacijom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kontradiktornim</a:t>
            </a:r>
            <a:r>
              <a:rPr lang="en-US" sz="1400" dirty="0"/>
              <a:t> </a:t>
            </a:r>
            <a:r>
              <a:rPr lang="en-US" sz="1400" dirty="0" err="1"/>
              <a:t>podacima</a:t>
            </a:r>
            <a:endParaRPr lang="en-US" sz="1400" dirty="0"/>
          </a:p>
          <a:p>
            <a:pPr>
              <a:buNone/>
            </a:pPr>
            <a:r>
              <a:rPr lang="en-US" sz="1400" b="1" dirty="0"/>
              <a:t>3. </a:t>
            </a:r>
            <a:r>
              <a:rPr lang="en-US" sz="1400" b="1" dirty="0" err="1"/>
              <a:t>Psihološki</a:t>
            </a:r>
            <a:r>
              <a:rPr lang="en-US" sz="1400" b="1" dirty="0"/>
              <a:t> </a:t>
            </a:r>
            <a:r>
              <a:rPr lang="en-US" sz="1400" b="1" dirty="0" err="1"/>
              <a:t>testovi</a:t>
            </a: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 err="1"/>
              <a:t>kognitivni</a:t>
            </a:r>
            <a:r>
              <a:rPr lang="en-US" sz="1400" dirty="0"/>
              <a:t> </a:t>
            </a:r>
            <a:r>
              <a:rPr lang="en-US" sz="1400" dirty="0" err="1"/>
              <a:t>testovi</a:t>
            </a: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 err="1"/>
              <a:t>testovi</a:t>
            </a:r>
            <a:r>
              <a:rPr lang="en-US" sz="1400" dirty="0"/>
              <a:t> </a:t>
            </a:r>
            <a:r>
              <a:rPr lang="en-US" sz="1400" dirty="0" err="1"/>
              <a:t>ličnosti</a:t>
            </a: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 err="1"/>
              <a:t>instrumenti</a:t>
            </a:r>
            <a:r>
              <a:rPr lang="en-US" sz="1400" dirty="0"/>
              <a:t> za </a:t>
            </a:r>
            <a:r>
              <a:rPr lang="en-US" sz="1400" dirty="0" err="1"/>
              <a:t>procenu</a:t>
            </a:r>
            <a:r>
              <a:rPr lang="en-US" sz="1400" dirty="0"/>
              <a:t> </a:t>
            </a:r>
            <a:r>
              <a:rPr lang="en-US" sz="1400" dirty="0" err="1"/>
              <a:t>validnosti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simulacije</a:t>
            </a:r>
            <a:endParaRPr lang="en-US" sz="1400" dirty="0"/>
          </a:p>
          <a:p>
            <a:pPr algn="ctr">
              <a:buNone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⚠️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Nijedan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izvor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nije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dovoljan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 eaLnBrk="1" hangingPunct="1">
              <a:buNone/>
              <a:defRPr/>
            </a:pPr>
            <a:endParaRPr lang="sr-Latn-C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⚖️ VEŠTAČENJE U KRIVIČNIM PREDMETIMA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forenzičke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u </a:t>
            </a:r>
            <a:r>
              <a:rPr lang="en-US" dirty="0" err="1"/>
              <a:t>krivičnom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procesna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(da li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učestvuje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mentalno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u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izvršenja</a:t>
            </a:r>
            <a:r>
              <a:rPr lang="en-US" dirty="0"/>
              <a:t> dela (</a:t>
            </a:r>
            <a:r>
              <a:rPr lang="en-US" dirty="0" err="1"/>
              <a:t>uračunljivost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od </a:t>
            </a:r>
            <a:r>
              <a:rPr lang="en-US" dirty="0" err="1"/>
              <a:t>ponavljanja</a:t>
            </a:r>
            <a:r>
              <a:rPr lang="en-US" dirty="0"/>
              <a:t> </a:t>
            </a:r>
            <a:r>
              <a:rPr lang="en-US" dirty="0" err="1"/>
              <a:t>nasilja</a:t>
            </a:r>
            <a:endParaRPr lang="en-US" dirty="0"/>
          </a:p>
          <a:p>
            <a:pPr>
              <a:buNone/>
            </a:pPr>
            <a:r>
              <a:rPr lang="en-US" dirty="0" err="1"/>
              <a:t>Forenzički</a:t>
            </a:r>
            <a:r>
              <a:rPr lang="en-US" dirty="0"/>
              <a:t> </a:t>
            </a:r>
            <a:r>
              <a:rPr lang="en-US" dirty="0" err="1"/>
              <a:t>psiholog</a:t>
            </a:r>
            <a:r>
              <a:rPr lang="en-US" dirty="0"/>
              <a:t> ne </a:t>
            </a:r>
            <a:r>
              <a:rPr lang="en-US" dirty="0" err="1"/>
              <a:t>procenjuje</a:t>
            </a:r>
            <a:r>
              <a:rPr lang="en-US" dirty="0"/>
              <a:t> </a:t>
            </a:r>
            <a:r>
              <a:rPr lang="en-US" dirty="0" err="1"/>
              <a:t>krivicu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psihološki</a:t>
            </a:r>
            <a:r>
              <a:rPr lang="en-US" dirty="0"/>
              <a:t> </a:t>
            </a:r>
            <a:r>
              <a:rPr lang="en-US" dirty="0" err="1"/>
              <a:t>funkcionisala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kriterijume</a:t>
            </a:r>
            <a:r>
              <a:rPr lang="en-US" dirty="0"/>
              <a:t>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sr-Latn-C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🧠⚖️ VEŠTAČENJE PROCESNE SPOSOBNOSTI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689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err="1"/>
              <a:t>Procesna</a:t>
            </a:r>
            <a:r>
              <a:rPr lang="en-US" sz="2000" dirty="0"/>
              <a:t> </a:t>
            </a:r>
            <a:r>
              <a:rPr lang="en-US" sz="2000" dirty="0" err="1"/>
              <a:t>sposobnost</a:t>
            </a:r>
            <a:r>
              <a:rPr lang="en-US" sz="2000" dirty="0"/>
              <a:t> </a:t>
            </a:r>
            <a:r>
              <a:rPr lang="en-US" sz="2000" dirty="0" err="1"/>
              <a:t>znači</a:t>
            </a:r>
            <a:r>
              <a:rPr lang="en-US" sz="2000" dirty="0"/>
              <a:t>:</a:t>
            </a:r>
          </a:p>
          <a:p>
            <a:pPr>
              <a:buNone/>
            </a:pPr>
            <a:r>
              <a:rPr lang="en-US" sz="2000" dirty="0"/>
              <a:t>da li je </a:t>
            </a:r>
            <a:r>
              <a:rPr lang="en-US" sz="2000" dirty="0" err="1"/>
              <a:t>osoba</a:t>
            </a:r>
            <a:r>
              <a:rPr lang="en-US" sz="2000" dirty="0"/>
              <a:t> </a:t>
            </a:r>
            <a:r>
              <a:rPr lang="en-US" sz="2000" dirty="0" err="1"/>
              <a:t>trenutno</a:t>
            </a:r>
            <a:r>
              <a:rPr lang="en-US" sz="2000" dirty="0"/>
              <a:t> </a:t>
            </a:r>
            <a:r>
              <a:rPr lang="en-US" sz="2000" dirty="0" err="1"/>
              <a:t>sposobna</a:t>
            </a:r>
            <a:r>
              <a:rPr lang="en-US" sz="2000" dirty="0"/>
              <a:t> da </a:t>
            </a:r>
            <a:r>
              <a:rPr lang="en-US" sz="2000" dirty="0" err="1"/>
              <a:t>razume</a:t>
            </a:r>
            <a:r>
              <a:rPr lang="en-US" sz="2000" dirty="0"/>
              <a:t> </a:t>
            </a:r>
            <a:r>
              <a:rPr lang="en-US" sz="2000" dirty="0" err="1"/>
              <a:t>sudski</a:t>
            </a:r>
            <a:r>
              <a:rPr lang="en-US" sz="2000" dirty="0"/>
              <a:t> </a:t>
            </a:r>
            <a:r>
              <a:rPr lang="en-US" sz="2000" dirty="0" err="1"/>
              <a:t>postupak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da u </a:t>
            </a:r>
            <a:r>
              <a:rPr lang="en-US" sz="2000" dirty="0" err="1"/>
              <a:t>njemu</a:t>
            </a:r>
            <a:r>
              <a:rPr lang="en-US" sz="2000" dirty="0"/>
              <a:t> </a:t>
            </a:r>
            <a:r>
              <a:rPr lang="en-US" sz="2000" dirty="0" err="1"/>
              <a:t>učestvuje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racionalan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funkcionalan</a:t>
            </a:r>
            <a:r>
              <a:rPr lang="en-US" sz="2000" dirty="0"/>
              <a:t> </a:t>
            </a:r>
            <a:r>
              <a:rPr lang="en-US" sz="2000" dirty="0" err="1"/>
              <a:t>način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dirty="0"/>
              <a:t>Ona se </a:t>
            </a:r>
            <a:r>
              <a:rPr lang="en-US" sz="2000" dirty="0" err="1"/>
              <a:t>procenjuje</a:t>
            </a:r>
            <a:r>
              <a:rPr lang="en-US" sz="2000" dirty="0"/>
              <a:t> </a:t>
            </a:r>
            <a:r>
              <a:rPr lang="en-US" sz="2000" b="1" dirty="0"/>
              <a:t>u </a:t>
            </a:r>
            <a:r>
              <a:rPr lang="en-US" sz="2000" b="1" dirty="0" err="1"/>
              <a:t>sadašnjem</a:t>
            </a:r>
            <a:r>
              <a:rPr lang="en-US" sz="2000" b="1" dirty="0"/>
              <a:t> </a:t>
            </a:r>
            <a:r>
              <a:rPr lang="en-US" sz="2000" b="1" dirty="0" err="1"/>
              <a:t>vremenu</a:t>
            </a:r>
            <a:r>
              <a:rPr lang="en-US" sz="2000" dirty="0"/>
              <a:t>, bez </a:t>
            </a:r>
            <a:r>
              <a:rPr lang="en-US" sz="2000" dirty="0" err="1"/>
              <a:t>obzira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dijagnozu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dirty="0" err="1"/>
              <a:t>Procena</a:t>
            </a:r>
            <a:r>
              <a:rPr lang="en-US" sz="2000" dirty="0"/>
              <a:t> </a:t>
            </a:r>
            <a:r>
              <a:rPr lang="en-US" sz="2000" dirty="0" err="1"/>
              <a:t>obuhvata</a:t>
            </a:r>
            <a:r>
              <a:rPr lang="en-US" sz="2000" dirty="0"/>
              <a:t> da li </a:t>
            </a:r>
            <a:r>
              <a:rPr lang="en-US" sz="2000" dirty="0" err="1"/>
              <a:t>okrivljeni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da </a:t>
            </a:r>
            <a:r>
              <a:rPr lang="en-US" sz="2000" dirty="0" err="1"/>
              <a:t>razume</a:t>
            </a:r>
            <a:r>
              <a:rPr lang="en-US" sz="2000" dirty="0"/>
              <a:t> </a:t>
            </a:r>
            <a:r>
              <a:rPr lang="en-US" sz="2000" dirty="0" err="1"/>
              <a:t>ulogu</a:t>
            </a:r>
            <a:r>
              <a:rPr lang="en-US" sz="2000" dirty="0"/>
              <a:t> </a:t>
            </a:r>
            <a:r>
              <a:rPr lang="en-US" sz="2000" dirty="0" err="1"/>
              <a:t>suda</a:t>
            </a:r>
            <a:r>
              <a:rPr lang="en-US" sz="2000" dirty="0"/>
              <a:t>, </a:t>
            </a:r>
            <a:r>
              <a:rPr lang="en-US" sz="2000" dirty="0" err="1"/>
              <a:t>tužilaštva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advokata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da </a:t>
            </a:r>
            <a:r>
              <a:rPr lang="en-US" sz="2000" dirty="0" err="1"/>
              <a:t>razume</a:t>
            </a:r>
            <a:r>
              <a:rPr lang="en-US" sz="2000" dirty="0"/>
              <a:t> za </a:t>
            </a:r>
            <a:r>
              <a:rPr lang="en-US" sz="2000" dirty="0" err="1"/>
              <a:t>šta</a:t>
            </a:r>
            <a:r>
              <a:rPr lang="en-US" sz="2000" dirty="0"/>
              <a:t> je </a:t>
            </a:r>
            <a:r>
              <a:rPr lang="en-US" sz="2000" dirty="0" err="1"/>
              <a:t>optužen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da </a:t>
            </a:r>
            <a:r>
              <a:rPr lang="en-US" sz="2000" dirty="0" err="1"/>
              <a:t>razume</a:t>
            </a:r>
            <a:r>
              <a:rPr lang="en-US" sz="2000" dirty="0"/>
              <a:t> </a:t>
            </a:r>
            <a:r>
              <a:rPr lang="en-US" sz="2000" dirty="0" err="1"/>
              <a:t>moguće</a:t>
            </a:r>
            <a:r>
              <a:rPr lang="en-US" sz="2000" dirty="0"/>
              <a:t> </a:t>
            </a:r>
            <a:r>
              <a:rPr lang="en-US" sz="2000" dirty="0" err="1"/>
              <a:t>ishode</a:t>
            </a:r>
            <a:r>
              <a:rPr lang="en-US" sz="2000" dirty="0"/>
              <a:t> </a:t>
            </a:r>
            <a:r>
              <a:rPr lang="en-US" sz="2000" dirty="0" err="1"/>
              <a:t>postupka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da se </a:t>
            </a:r>
            <a:r>
              <a:rPr lang="en-US" sz="2000" dirty="0" err="1"/>
              <a:t>konsultuje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svojim</a:t>
            </a:r>
            <a:r>
              <a:rPr lang="en-US" sz="2000" dirty="0"/>
              <a:t> </a:t>
            </a:r>
            <a:r>
              <a:rPr lang="en-US" sz="2000" dirty="0" err="1"/>
              <a:t>zastupnikom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da </a:t>
            </a:r>
            <a:r>
              <a:rPr lang="en-US" sz="2000" dirty="0" err="1"/>
              <a:t>daje</a:t>
            </a:r>
            <a:r>
              <a:rPr lang="en-US" sz="2000" dirty="0"/>
              <a:t> </a:t>
            </a:r>
            <a:r>
              <a:rPr lang="en-US" sz="2000" dirty="0" err="1"/>
              <a:t>smislene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koherentne</a:t>
            </a:r>
            <a:r>
              <a:rPr lang="en-US" sz="2000" dirty="0"/>
              <a:t> </a:t>
            </a:r>
            <a:r>
              <a:rPr lang="en-US" sz="2000" dirty="0" err="1"/>
              <a:t>odgovore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da </a:t>
            </a:r>
            <a:r>
              <a:rPr lang="en-US" sz="2000" dirty="0" err="1"/>
              <a:t>učestvuje</a:t>
            </a:r>
            <a:r>
              <a:rPr lang="en-US" sz="2000" dirty="0"/>
              <a:t> u </a:t>
            </a:r>
            <a:r>
              <a:rPr lang="en-US" sz="2000" dirty="0" err="1"/>
              <a:t>sopstvenoj</a:t>
            </a:r>
            <a:r>
              <a:rPr lang="en-US" sz="2000" dirty="0"/>
              <a:t> </a:t>
            </a:r>
            <a:r>
              <a:rPr lang="en-US" sz="2000" dirty="0" err="1"/>
              <a:t>odbrani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⚠️ </a:t>
            </a:r>
            <a:r>
              <a:rPr lang="en-US" sz="2000" dirty="0" err="1"/>
              <a:t>Procesna</a:t>
            </a:r>
            <a:r>
              <a:rPr lang="en-US" sz="2000" dirty="0"/>
              <a:t> </a:t>
            </a:r>
            <a:r>
              <a:rPr lang="en-US" sz="2000" dirty="0" err="1"/>
              <a:t>sposobnost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isto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mentalna</a:t>
            </a:r>
            <a:r>
              <a:rPr lang="en-US" sz="2000" dirty="0"/>
              <a:t> </a:t>
            </a:r>
            <a:r>
              <a:rPr lang="en-US" sz="2000" dirty="0" err="1"/>
              <a:t>bolest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/>
              <a:t>Osoba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imati</a:t>
            </a:r>
            <a:r>
              <a:rPr lang="en-US" sz="2000" dirty="0"/>
              <a:t> </a:t>
            </a:r>
            <a:r>
              <a:rPr lang="en-US" sz="2000" dirty="0" err="1"/>
              <a:t>dijagnozu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procesno</a:t>
            </a:r>
            <a:r>
              <a:rPr lang="en-US" sz="2000" dirty="0"/>
              <a:t> </a:t>
            </a:r>
            <a:r>
              <a:rPr lang="en-US" sz="2000" dirty="0" err="1"/>
              <a:t>sposobna</a:t>
            </a:r>
            <a:r>
              <a:rPr lang="en-US" sz="2000" dirty="0"/>
              <a:t> –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obrnuto</a:t>
            </a:r>
            <a:r>
              <a:rPr lang="en-US" sz="2000" dirty="0"/>
              <a:t>.</a:t>
            </a:r>
          </a:p>
          <a:p>
            <a:pPr eaLnBrk="1" hangingPunct="1">
              <a:lnSpc>
                <a:spcPct val="70000"/>
              </a:lnSpc>
            </a:pPr>
            <a:endParaRPr lang="sr-Latn-CS" sz="2000" dirty="0"/>
          </a:p>
          <a:p>
            <a:pPr eaLnBrk="1" hangingPunct="1">
              <a:lnSpc>
                <a:spcPct val="70000"/>
              </a:lnSpc>
            </a:pPr>
            <a:endParaRPr lang="sr-Latn-CS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353684" y="198408"/>
            <a:ext cx="11171206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🧠⚖️ PROCENA DUŠEVNOG STANJA U VREME IZVRŠENJA DELA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4732"/>
            <a:ext cx="10515600" cy="524486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1900" dirty="0"/>
              <a:t>Ova </a:t>
            </a:r>
            <a:r>
              <a:rPr lang="en-US" sz="1900" dirty="0" err="1"/>
              <a:t>procena</a:t>
            </a:r>
            <a:r>
              <a:rPr lang="en-US" sz="1900" dirty="0"/>
              <a:t> je po </a:t>
            </a:r>
            <a:r>
              <a:rPr lang="en-US" sz="1900" dirty="0" err="1"/>
              <a:t>svojoj</a:t>
            </a:r>
            <a:r>
              <a:rPr lang="en-US" sz="1900" dirty="0"/>
              <a:t> </a:t>
            </a:r>
            <a:r>
              <a:rPr lang="en-US" sz="1900" dirty="0" err="1"/>
              <a:t>prirodi</a:t>
            </a:r>
            <a:r>
              <a:rPr lang="en-US" sz="1900" dirty="0"/>
              <a:t> </a:t>
            </a:r>
            <a:r>
              <a:rPr lang="en-US" sz="1900" b="1" dirty="0" err="1"/>
              <a:t>retrospektivna</a:t>
            </a:r>
            <a:r>
              <a:rPr lang="en-US" sz="1900" dirty="0"/>
              <a:t> – </a:t>
            </a:r>
            <a:r>
              <a:rPr lang="en-US" sz="1900" dirty="0" err="1"/>
              <a:t>odnosi</a:t>
            </a:r>
            <a:r>
              <a:rPr lang="en-US" sz="1900" dirty="0"/>
              <a:t> se </a:t>
            </a:r>
            <a:r>
              <a:rPr lang="en-US" sz="1900" dirty="0" err="1"/>
              <a:t>na</a:t>
            </a:r>
            <a:r>
              <a:rPr lang="en-US" sz="1900" dirty="0"/>
              <a:t> </a:t>
            </a:r>
            <a:r>
              <a:rPr lang="en-US" sz="1900" dirty="0" err="1"/>
              <a:t>stanje</a:t>
            </a:r>
            <a:r>
              <a:rPr lang="en-US" sz="1900" dirty="0"/>
              <a:t> u </a:t>
            </a:r>
            <a:r>
              <a:rPr lang="en-US" sz="1900" dirty="0" err="1"/>
              <a:t>prošlosti</a:t>
            </a:r>
            <a:r>
              <a:rPr lang="en-US" sz="1900" dirty="0"/>
              <a:t>.</a:t>
            </a:r>
          </a:p>
          <a:p>
            <a:pPr>
              <a:buNone/>
            </a:pPr>
            <a:r>
              <a:rPr lang="en-US" sz="1900" dirty="0" err="1"/>
              <a:t>Zasniva</a:t>
            </a:r>
            <a:r>
              <a:rPr lang="en-US" sz="1900" dirty="0"/>
              <a:t> se </a:t>
            </a:r>
            <a:r>
              <a:rPr lang="en-US" sz="1900" dirty="0" err="1"/>
              <a:t>na</a:t>
            </a:r>
            <a:r>
              <a:rPr lang="en-US" sz="1900" dirty="0"/>
              <a:t> </a:t>
            </a:r>
            <a:r>
              <a:rPr lang="en-US" sz="1900" b="1" dirty="0" err="1"/>
              <a:t>rekonstrukciji</a:t>
            </a:r>
            <a:r>
              <a:rPr lang="en-US" sz="1900" b="1" dirty="0"/>
              <a:t> </a:t>
            </a:r>
            <a:r>
              <a:rPr lang="en-US" sz="1900" b="1" dirty="0" err="1"/>
              <a:t>događaja</a:t>
            </a:r>
            <a:r>
              <a:rPr lang="en-US" sz="1900" b="1" dirty="0"/>
              <a:t> </a:t>
            </a:r>
            <a:r>
              <a:rPr lang="en-US" sz="1900" b="1" dirty="0" err="1"/>
              <a:t>i</a:t>
            </a:r>
            <a:r>
              <a:rPr lang="en-US" sz="1900" b="1" dirty="0"/>
              <a:t> </a:t>
            </a:r>
            <a:r>
              <a:rPr lang="en-US" sz="1900" b="1" dirty="0" err="1"/>
              <a:t>mentalnog</a:t>
            </a:r>
            <a:r>
              <a:rPr lang="en-US" sz="1900" b="1" dirty="0"/>
              <a:t> </a:t>
            </a:r>
            <a:r>
              <a:rPr lang="en-US" sz="1900" b="1" dirty="0" err="1"/>
              <a:t>stanja</a:t>
            </a:r>
            <a:r>
              <a:rPr lang="en-US" sz="1900" b="1" dirty="0"/>
              <a:t> </a:t>
            </a:r>
            <a:r>
              <a:rPr lang="en-US" sz="1900" b="1" dirty="0" err="1"/>
              <a:t>okrivljenog</a:t>
            </a:r>
            <a:r>
              <a:rPr lang="en-US" sz="1900" b="1" dirty="0"/>
              <a:t> u </a:t>
            </a:r>
            <a:r>
              <a:rPr lang="en-US" sz="1900" b="1" dirty="0" err="1"/>
              <a:t>trenutku</a:t>
            </a:r>
            <a:r>
              <a:rPr lang="en-US" sz="1900" b="1" dirty="0"/>
              <a:t> </a:t>
            </a:r>
            <a:r>
              <a:rPr lang="en-US" sz="1900" b="1" dirty="0" err="1"/>
              <a:t>izvršenja</a:t>
            </a:r>
            <a:r>
              <a:rPr lang="en-US" sz="1900" b="1" dirty="0"/>
              <a:t> dela</a:t>
            </a:r>
            <a:r>
              <a:rPr lang="en-US" sz="1900" dirty="0"/>
              <a:t>.</a:t>
            </a:r>
          </a:p>
          <a:p>
            <a:pPr>
              <a:buNone/>
            </a:pPr>
            <a:r>
              <a:rPr lang="en-US" sz="1900" b="1" dirty="0" err="1"/>
              <a:t>Zadatak</a:t>
            </a:r>
            <a:r>
              <a:rPr lang="en-US" sz="1900" b="1" dirty="0"/>
              <a:t> </a:t>
            </a:r>
            <a:r>
              <a:rPr lang="en-US" sz="1900" b="1" dirty="0" err="1"/>
              <a:t>veštaka</a:t>
            </a:r>
            <a:r>
              <a:rPr lang="en-US" sz="1900" dirty="0"/>
              <a:t> je da </a:t>
            </a:r>
            <a:r>
              <a:rPr lang="en-US" sz="1900" dirty="0" err="1"/>
              <a:t>integriše</a:t>
            </a:r>
            <a:r>
              <a:rPr lang="en-US" sz="1900" dirty="0"/>
              <a:t> </a:t>
            </a:r>
            <a:r>
              <a:rPr lang="en-US" sz="1900" dirty="0" err="1"/>
              <a:t>sve</a:t>
            </a:r>
            <a:r>
              <a:rPr lang="en-US" sz="1900" dirty="0"/>
              <a:t> </a:t>
            </a:r>
            <a:r>
              <a:rPr lang="en-US" sz="1900" dirty="0" err="1"/>
              <a:t>dostupne</a:t>
            </a:r>
            <a:r>
              <a:rPr lang="en-US" sz="1900" dirty="0"/>
              <a:t> </a:t>
            </a:r>
            <a:r>
              <a:rPr lang="en-US" sz="1900" dirty="0" err="1"/>
              <a:t>izvore</a:t>
            </a:r>
            <a:r>
              <a:rPr lang="en-US" sz="1900" dirty="0"/>
              <a:t> </a:t>
            </a:r>
            <a:r>
              <a:rPr lang="en-US" sz="1900" dirty="0" err="1"/>
              <a:t>podataka</a:t>
            </a:r>
            <a:r>
              <a:rPr lang="en-US" sz="1900" dirty="0"/>
              <a:t> </a:t>
            </a:r>
            <a:r>
              <a:rPr lang="en-US" sz="1900" dirty="0" err="1"/>
              <a:t>kako</a:t>
            </a:r>
            <a:r>
              <a:rPr lang="en-US" sz="1900" dirty="0"/>
              <a:t> bi </a:t>
            </a:r>
            <a:r>
              <a:rPr lang="en-US" sz="1900" dirty="0" err="1"/>
              <a:t>rekonstruisao</a:t>
            </a:r>
            <a:r>
              <a:rPr lang="en-US" sz="19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kako</a:t>
            </a:r>
            <a:r>
              <a:rPr lang="en-US" sz="1900" dirty="0"/>
              <a:t> je </a:t>
            </a:r>
            <a:r>
              <a:rPr lang="en-US" sz="1900" dirty="0" err="1"/>
              <a:t>osoba</a:t>
            </a:r>
            <a:r>
              <a:rPr lang="en-US" sz="1900" dirty="0"/>
              <a:t> </a:t>
            </a:r>
            <a:r>
              <a:rPr lang="en-US" sz="1900" dirty="0" err="1"/>
              <a:t>mislila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kako</a:t>
            </a:r>
            <a:r>
              <a:rPr lang="en-US" sz="1900" dirty="0"/>
              <a:t> je </a:t>
            </a:r>
            <a:r>
              <a:rPr lang="en-US" sz="1900" dirty="0" err="1"/>
              <a:t>opažala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kako</a:t>
            </a:r>
            <a:r>
              <a:rPr lang="en-US" sz="1900" dirty="0"/>
              <a:t> je </a:t>
            </a:r>
            <a:r>
              <a:rPr lang="en-US" sz="1900" dirty="0" err="1"/>
              <a:t>donosila</a:t>
            </a:r>
            <a:r>
              <a:rPr lang="en-US" sz="1900" dirty="0"/>
              <a:t> </a:t>
            </a:r>
            <a:r>
              <a:rPr lang="en-US" sz="1900" dirty="0" err="1"/>
              <a:t>odluke</a:t>
            </a:r>
            <a:br>
              <a:rPr lang="en-US" sz="1900" dirty="0"/>
            </a:b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</a:t>
            </a:r>
            <a:r>
              <a:rPr lang="en-US" sz="19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periodu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neposredno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pre, </a:t>
            </a:r>
            <a:r>
              <a:rPr lang="en-US" sz="19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tokom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posle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izvršenja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dela.</a:t>
            </a:r>
          </a:p>
          <a:p>
            <a:pPr>
              <a:buNone/>
            </a:pPr>
            <a:r>
              <a:rPr lang="en-US" sz="1900" b="1" dirty="0" err="1"/>
              <a:t>Cilj</a:t>
            </a:r>
            <a:r>
              <a:rPr lang="en-US" sz="1900" b="1" dirty="0"/>
              <a:t> </a:t>
            </a:r>
            <a:r>
              <a:rPr lang="en-US" sz="1900" b="1" dirty="0" err="1"/>
              <a:t>procene</a:t>
            </a:r>
            <a:r>
              <a:rPr lang="en-US" sz="1900" dirty="0"/>
              <a:t> je da se </a:t>
            </a:r>
            <a:r>
              <a:rPr lang="en-US" sz="1900" dirty="0" err="1"/>
              <a:t>utvrdi</a:t>
            </a:r>
            <a:r>
              <a:rPr lang="en-US" sz="1900" dirty="0"/>
              <a:t> da li je </a:t>
            </a:r>
            <a:r>
              <a:rPr lang="en-US" sz="1900" dirty="0" err="1"/>
              <a:t>i</a:t>
            </a:r>
            <a:r>
              <a:rPr lang="en-US" sz="1900" dirty="0"/>
              <a:t> </a:t>
            </a:r>
            <a:r>
              <a:rPr lang="en-US" sz="1900" dirty="0" err="1"/>
              <a:t>na</a:t>
            </a:r>
            <a:r>
              <a:rPr lang="en-US" sz="1900" dirty="0"/>
              <a:t> koji </a:t>
            </a:r>
            <a:r>
              <a:rPr lang="en-US" sz="1900" dirty="0" err="1"/>
              <a:t>način</a:t>
            </a:r>
            <a:r>
              <a:rPr lang="en-US" sz="1900" dirty="0"/>
              <a:t> </a:t>
            </a:r>
            <a:r>
              <a:rPr lang="en-US" sz="1900" dirty="0" err="1"/>
              <a:t>mentalno</a:t>
            </a:r>
            <a:r>
              <a:rPr lang="en-US" sz="1900" dirty="0"/>
              <a:t> </a:t>
            </a:r>
            <a:r>
              <a:rPr lang="en-US" sz="1900" dirty="0" err="1"/>
              <a:t>stanje</a:t>
            </a:r>
            <a:r>
              <a:rPr lang="en-US" sz="19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uticalo</a:t>
            </a:r>
            <a:r>
              <a:rPr lang="en-US" sz="1900" dirty="0"/>
              <a:t> </a:t>
            </a:r>
            <a:r>
              <a:rPr lang="en-US" sz="1900" dirty="0" err="1"/>
              <a:t>na</a:t>
            </a:r>
            <a:r>
              <a:rPr lang="en-US" sz="1900" dirty="0"/>
              <a:t> </a:t>
            </a:r>
            <a:r>
              <a:rPr lang="en-US" sz="1900" dirty="0" err="1"/>
              <a:t>sposobnost</a:t>
            </a:r>
            <a:r>
              <a:rPr lang="en-US" sz="1900" dirty="0"/>
              <a:t> </a:t>
            </a:r>
            <a:r>
              <a:rPr lang="en-US" sz="1900" dirty="0" err="1"/>
              <a:t>razumevanja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uticalo</a:t>
            </a:r>
            <a:r>
              <a:rPr lang="en-US" sz="1900" dirty="0"/>
              <a:t> </a:t>
            </a:r>
            <a:r>
              <a:rPr lang="en-US" sz="1900" dirty="0" err="1"/>
              <a:t>na</a:t>
            </a:r>
            <a:r>
              <a:rPr lang="en-US" sz="1900" dirty="0"/>
              <a:t> </a:t>
            </a:r>
            <a:r>
              <a:rPr lang="en-US" sz="1900" dirty="0" err="1"/>
              <a:t>sposobnost</a:t>
            </a:r>
            <a:r>
              <a:rPr lang="en-US" sz="1900" dirty="0"/>
              <a:t> </a:t>
            </a:r>
            <a:r>
              <a:rPr lang="en-US" sz="1900" dirty="0" err="1"/>
              <a:t>kontrole</a:t>
            </a:r>
            <a:r>
              <a:rPr lang="en-US" sz="1900" dirty="0"/>
              <a:t> </a:t>
            </a:r>
            <a:r>
              <a:rPr lang="en-US" sz="1900" dirty="0" err="1"/>
              <a:t>ponašanja</a:t>
            </a:r>
            <a:br>
              <a:rPr lang="en-US" sz="1900" dirty="0"/>
            </a:b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</a:t>
            </a:r>
            <a:r>
              <a:rPr lang="en-US" sz="19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trenutku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izvršenja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dela.</a:t>
            </a:r>
          </a:p>
          <a:p>
            <a:pPr>
              <a:buNone/>
            </a:pPr>
            <a:r>
              <a:rPr lang="en-US" sz="1900" dirty="0" err="1"/>
              <a:t>Procena</a:t>
            </a:r>
            <a:r>
              <a:rPr lang="en-US" sz="1900" dirty="0"/>
              <a:t> </a:t>
            </a:r>
            <a:r>
              <a:rPr lang="en-US" sz="1900" dirty="0" err="1"/>
              <a:t>uključuje</a:t>
            </a:r>
            <a:r>
              <a:rPr lang="en-US" sz="1900" dirty="0"/>
              <a:t> </a:t>
            </a:r>
            <a:r>
              <a:rPr lang="en-US" sz="1900" dirty="0" err="1"/>
              <a:t>analizu</a:t>
            </a:r>
            <a:r>
              <a:rPr lang="en-US" sz="19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psihopatologije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kognitivnog</a:t>
            </a:r>
            <a:r>
              <a:rPr lang="en-US" sz="1900" dirty="0"/>
              <a:t> </a:t>
            </a:r>
            <a:r>
              <a:rPr lang="en-US" sz="1900" dirty="0" err="1"/>
              <a:t>funkcionisanja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emocionalnog</a:t>
            </a:r>
            <a:r>
              <a:rPr lang="en-US" sz="1900" dirty="0"/>
              <a:t> </a:t>
            </a:r>
            <a:r>
              <a:rPr lang="en-US" sz="1900" dirty="0" err="1"/>
              <a:t>stanja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impulsivnosti</a:t>
            </a:r>
            <a:r>
              <a:rPr lang="en-US" sz="1900" dirty="0"/>
              <a:t> </a:t>
            </a:r>
            <a:r>
              <a:rPr lang="en-US" sz="1900" dirty="0" err="1"/>
              <a:t>i</a:t>
            </a:r>
            <a:r>
              <a:rPr lang="en-US" sz="1900" dirty="0"/>
              <a:t> </a:t>
            </a:r>
            <a:r>
              <a:rPr lang="en-US" sz="1900" dirty="0" err="1"/>
              <a:t>kontrole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kontekstualnih</a:t>
            </a:r>
            <a:r>
              <a:rPr lang="en-US" sz="1900" dirty="0"/>
              <a:t> </a:t>
            </a:r>
            <a:r>
              <a:rPr lang="en-US" sz="1900" dirty="0" err="1"/>
              <a:t>faktora</a:t>
            </a:r>
            <a:r>
              <a:rPr lang="en-US" sz="1900" dirty="0"/>
              <a:t> (</a:t>
            </a:r>
            <a:r>
              <a:rPr lang="en-US" sz="1900" dirty="0" err="1"/>
              <a:t>provokacija</a:t>
            </a:r>
            <a:r>
              <a:rPr lang="en-US" sz="1900" dirty="0"/>
              <a:t>, </a:t>
            </a:r>
            <a:r>
              <a:rPr lang="en-US" sz="1900" dirty="0" err="1"/>
              <a:t>stres</a:t>
            </a:r>
            <a:r>
              <a:rPr lang="en-US" sz="1900" dirty="0"/>
              <a:t>, </a:t>
            </a:r>
            <a:r>
              <a:rPr lang="en-US" sz="1900" dirty="0" err="1"/>
              <a:t>pretnje</a:t>
            </a:r>
            <a:r>
              <a:rPr lang="en-US" sz="1900" dirty="0"/>
              <a:t>…)</a:t>
            </a:r>
          </a:p>
          <a:p>
            <a:pPr algn="ctr">
              <a:buNone/>
            </a:pPr>
            <a:r>
              <a:rPr lang="en-US" sz="2400" b="1" dirty="0"/>
              <a:t>⚖️ Na </a:t>
            </a:r>
            <a:r>
              <a:rPr lang="en-US" sz="2400" b="1" dirty="0" err="1"/>
              <a:t>osnovu</a:t>
            </a:r>
            <a:r>
              <a:rPr lang="en-US" sz="2400" b="1" dirty="0"/>
              <a:t> </a:t>
            </a:r>
            <a:r>
              <a:rPr lang="en-US" sz="2400" b="1" dirty="0" err="1"/>
              <a:t>ove</a:t>
            </a:r>
            <a:r>
              <a:rPr lang="en-US" sz="2400" b="1" dirty="0"/>
              <a:t> </a:t>
            </a:r>
            <a:r>
              <a:rPr lang="en-US" sz="2400" b="1" dirty="0" err="1"/>
              <a:t>analize</a:t>
            </a:r>
            <a:r>
              <a:rPr lang="en-US" sz="2400" b="1" dirty="0"/>
              <a:t> </a:t>
            </a:r>
            <a:r>
              <a:rPr lang="en-US" sz="2400" b="1" dirty="0" err="1"/>
              <a:t>sud</a:t>
            </a:r>
            <a:r>
              <a:rPr lang="en-US" sz="2400" b="1" dirty="0"/>
              <a:t> </a:t>
            </a:r>
            <a:r>
              <a:rPr lang="en-US" sz="2400" b="1" dirty="0" err="1"/>
              <a:t>procenjuje</a:t>
            </a:r>
            <a:r>
              <a:rPr lang="en-US" sz="2400" b="1" dirty="0"/>
              <a:t> </a:t>
            </a:r>
            <a:r>
              <a:rPr lang="en-US" sz="2400" b="1" dirty="0" err="1"/>
              <a:t>krivičnu</a:t>
            </a:r>
            <a:r>
              <a:rPr lang="en-US" sz="2400" b="1" dirty="0"/>
              <a:t> </a:t>
            </a:r>
            <a:r>
              <a:rPr lang="en-US" sz="2400" b="1" dirty="0" err="1"/>
              <a:t>odgovornost</a:t>
            </a:r>
            <a:r>
              <a:rPr lang="en-US" sz="1900" dirty="0"/>
              <a:t>.</a:t>
            </a:r>
          </a:p>
          <a:p>
            <a:pPr marL="0" indent="0" eaLnBrk="1" hangingPunct="1">
              <a:lnSpc>
                <a:spcPct val="70000"/>
              </a:lnSpc>
              <a:buNone/>
            </a:pPr>
            <a:endParaRPr lang="en-US" sz="2400" u="sn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 idx="4294967295"/>
          </p:nvPr>
        </p:nvSpPr>
        <p:spPr>
          <a:xfrm>
            <a:off x="838200" y="166718"/>
            <a:ext cx="10515600" cy="1325563"/>
          </a:xfrm>
        </p:spPr>
        <p:txBody>
          <a:bodyPr/>
          <a:lstStyle/>
          <a:p>
            <a:pPr eaLnBrk="1" hangingPunct="1"/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⚖️🧠 PROCENA KRIVIČNE ODGOVORNOSTI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38200" y="1492282"/>
            <a:ext cx="10515600" cy="5199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1900" dirty="0" err="1"/>
              <a:t>Procena</a:t>
            </a:r>
            <a:r>
              <a:rPr lang="en-US" sz="1900" dirty="0"/>
              <a:t> </a:t>
            </a:r>
            <a:r>
              <a:rPr lang="en-US" sz="1900" dirty="0" err="1"/>
              <a:t>krivične</a:t>
            </a:r>
            <a:r>
              <a:rPr lang="en-US" sz="1900" dirty="0"/>
              <a:t> </a:t>
            </a:r>
            <a:r>
              <a:rPr lang="en-US" sz="1900" dirty="0" err="1"/>
              <a:t>odgovornosti</a:t>
            </a:r>
            <a:r>
              <a:rPr lang="en-US" sz="1900" dirty="0"/>
              <a:t> je </a:t>
            </a:r>
            <a:r>
              <a:rPr lang="en-US" sz="1900" b="1" dirty="0" err="1"/>
              <a:t>forenzičko-istraživački</a:t>
            </a:r>
            <a:r>
              <a:rPr lang="en-US" sz="1900" b="1" dirty="0"/>
              <a:t> </a:t>
            </a:r>
            <a:r>
              <a:rPr lang="en-US" sz="1900" b="1" dirty="0" err="1"/>
              <a:t>proces</a:t>
            </a:r>
            <a:r>
              <a:rPr lang="en-US" sz="1900" dirty="0"/>
              <a:t>, a ne </a:t>
            </a:r>
            <a:r>
              <a:rPr lang="en-US" sz="1900" dirty="0" err="1"/>
              <a:t>klinička</a:t>
            </a:r>
            <a:r>
              <a:rPr lang="en-US" sz="1900" dirty="0"/>
              <a:t> </a:t>
            </a:r>
            <a:r>
              <a:rPr lang="en-US" sz="1900" dirty="0" err="1"/>
              <a:t>dijagnoza</a:t>
            </a:r>
            <a:r>
              <a:rPr lang="en-US" sz="1900" dirty="0"/>
              <a:t>.</a:t>
            </a:r>
          </a:p>
          <a:p>
            <a:pPr>
              <a:buNone/>
            </a:pPr>
            <a:r>
              <a:rPr lang="en-US" sz="1900" dirty="0" err="1"/>
              <a:t>Zbog</a:t>
            </a:r>
            <a:r>
              <a:rPr lang="en-US" sz="1900" dirty="0"/>
              <a:t> </a:t>
            </a:r>
            <a:r>
              <a:rPr lang="en-US" sz="1900" dirty="0" err="1"/>
              <a:t>svoje</a:t>
            </a:r>
            <a:r>
              <a:rPr lang="en-US" sz="1900" dirty="0"/>
              <a:t> </a:t>
            </a:r>
            <a:r>
              <a:rPr lang="en-US" sz="1900" dirty="0" err="1"/>
              <a:t>retrospektivne</a:t>
            </a:r>
            <a:r>
              <a:rPr lang="en-US" sz="1900" dirty="0"/>
              <a:t> </a:t>
            </a:r>
            <a:r>
              <a:rPr lang="en-US" sz="1900" dirty="0" err="1"/>
              <a:t>prirode</a:t>
            </a:r>
            <a:r>
              <a:rPr lang="en-US" sz="1900" dirty="0"/>
              <a:t> </a:t>
            </a:r>
            <a:r>
              <a:rPr lang="en-US" sz="1900" dirty="0" err="1"/>
              <a:t>ona</a:t>
            </a:r>
            <a:r>
              <a:rPr lang="en-US" sz="1900" dirty="0"/>
              <a:t> se </a:t>
            </a:r>
            <a:r>
              <a:rPr lang="en-US" sz="1900" dirty="0" err="1"/>
              <a:t>posebno</a:t>
            </a:r>
            <a:r>
              <a:rPr lang="en-US" sz="1900" dirty="0"/>
              <a:t> </a:t>
            </a:r>
            <a:r>
              <a:rPr lang="en-US" sz="1900" dirty="0" err="1"/>
              <a:t>oslanja</a:t>
            </a:r>
            <a:r>
              <a:rPr lang="en-US" sz="1900" dirty="0"/>
              <a:t> </a:t>
            </a:r>
            <a:r>
              <a:rPr lang="en-US" sz="1900" dirty="0" err="1"/>
              <a:t>na</a:t>
            </a:r>
            <a:r>
              <a:rPr lang="en-US" sz="19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dokumentaciju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svedočenja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policijske</a:t>
            </a:r>
            <a:r>
              <a:rPr lang="en-US" sz="1900" dirty="0"/>
              <a:t> </a:t>
            </a:r>
            <a:r>
              <a:rPr lang="en-US" sz="1900" dirty="0" err="1"/>
              <a:t>i</a:t>
            </a:r>
            <a:r>
              <a:rPr lang="en-US" sz="1900" dirty="0"/>
              <a:t> </a:t>
            </a:r>
            <a:r>
              <a:rPr lang="en-US" sz="1900" dirty="0" err="1"/>
              <a:t>medicinske</a:t>
            </a:r>
            <a:r>
              <a:rPr lang="en-US" sz="1900" dirty="0"/>
              <a:t> </a:t>
            </a:r>
            <a:r>
              <a:rPr lang="en-US" sz="1900" dirty="0" err="1"/>
              <a:t>zapise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ponašanje</a:t>
            </a:r>
            <a:r>
              <a:rPr lang="en-US" sz="1900" dirty="0"/>
              <a:t> </a:t>
            </a:r>
            <a:r>
              <a:rPr lang="en-US" sz="1900" dirty="0" err="1"/>
              <a:t>okrivljenog</a:t>
            </a:r>
            <a:r>
              <a:rPr lang="en-US" sz="1900" dirty="0"/>
              <a:t> pre </a:t>
            </a:r>
            <a:r>
              <a:rPr lang="en-US" sz="1900" dirty="0" err="1"/>
              <a:t>i</a:t>
            </a:r>
            <a:r>
              <a:rPr lang="en-US" sz="1900" dirty="0"/>
              <a:t> </a:t>
            </a:r>
            <a:r>
              <a:rPr lang="en-US" sz="1900" dirty="0" err="1"/>
              <a:t>posle</a:t>
            </a:r>
            <a:r>
              <a:rPr lang="en-US" sz="1900" dirty="0"/>
              <a:t> dela</a:t>
            </a:r>
          </a:p>
          <a:p>
            <a:pPr>
              <a:buNone/>
            </a:pPr>
            <a:r>
              <a:rPr lang="en-US" sz="1900" dirty="0"/>
              <a:t>Na </a:t>
            </a:r>
            <a:r>
              <a:rPr lang="en-US" sz="1900" dirty="0" err="1"/>
              <a:t>osnovu</a:t>
            </a:r>
            <a:r>
              <a:rPr lang="en-US" sz="1900" dirty="0"/>
              <a:t> toga se </a:t>
            </a:r>
            <a:r>
              <a:rPr lang="en-US" sz="1900" dirty="0" err="1"/>
              <a:t>rekonstruiše</a:t>
            </a:r>
            <a:r>
              <a:rPr lang="en-US" sz="1900" dirty="0"/>
              <a:t>:</a:t>
            </a:r>
          </a:p>
          <a:p>
            <a:pPr>
              <a:buNone/>
            </a:pPr>
            <a:r>
              <a:rPr lang="en-US" sz="1900" dirty="0" err="1"/>
              <a:t>kako</a:t>
            </a:r>
            <a:r>
              <a:rPr lang="en-US" sz="1900" dirty="0"/>
              <a:t> je </a:t>
            </a:r>
            <a:r>
              <a:rPr lang="en-US" sz="1900" dirty="0" err="1"/>
              <a:t>okrivljeni</a:t>
            </a:r>
            <a:r>
              <a:rPr lang="en-US" sz="1900" dirty="0"/>
              <a:t> </a:t>
            </a:r>
            <a:r>
              <a:rPr lang="en-US" sz="1900" dirty="0" err="1"/>
              <a:t>psihološki</a:t>
            </a:r>
            <a:r>
              <a:rPr lang="en-US" sz="1900" dirty="0"/>
              <a:t> </a:t>
            </a:r>
            <a:r>
              <a:rPr lang="en-US" sz="1900" dirty="0" err="1"/>
              <a:t>funkcionisao</a:t>
            </a:r>
            <a:r>
              <a:rPr lang="en-US" sz="1900" dirty="0"/>
              <a:t> u </a:t>
            </a:r>
            <a:r>
              <a:rPr lang="en-US" sz="1900" dirty="0" err="1"/>
              <a:t>trenutku</a:t>
            </a:r>
            <a:r>
              <a:rPr lang="en-US" sz="1900" dirty="0"/>
              <a:t> </a:t>
            </a:r>
            <a:r>
              <a:rPr lang="en-US" sz="1900" dirty="0" err="1"/>
              <a:t>kada</a:t>
            </a:r>
            <a:r>
              <a:rPr lang="en-US" sz="1900" dirty="0"/>
              <a:t> je </a:t>
            </a:r>
            <a:r>
              <a:rPr lang="en-US" sz="1900" dirty="0" err="1"/>
              <a:t>delo</a:t>
            </a:r>
            <a:r>
              <a:rPr lang="en-US" sz="1900" dirty="0"/>
              <a:t> </a:t>
            </a:r>
            <a:r>
              <a:rPr lang="en-US" sz="1900" dirty="0" err="1"/>
              <a:t>izvršeno</a:t>
            </a:r>
            <a:r>
              <a:rPr lang="en-US" sz="1900" dirty="0"/>
              <a:t>.</a:t>
            </a:r>
          </a:p>
          <a:p>
            <a:pPr>
              <a:buNone/>
            </a:pPr>
            <a:r>
              <a:rPr lang="en-US" sz="1900" dirty="0"/>
              <a:t>U </a:t>
            </a:r>
            <a:r>
              <a:rPr lang="en-US" sz="1900" dirty="0" err="1"/>
              <a:t>intervjuu</a:t>
            </a:r>
            <a:r>
              <a:rPr lang="en-US" sz="1900" dirty="0"/>
              <a:t> se </a:t>
            </a:r>
            <a:r>
              <a:rPr lang="en-US" sz="1900" dirty="0" err="1"/>
              <a:t>ispituju</a:t>
            </a:r>
            <a:r>
              <a:rPr lang="en-US" sz="19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razumevanje</a:t>
            </a:r>
            <a:r>
              <a:rPr lang="en-US" sz="1900" dirty="0"/>
              <a:t> </a:t>
            </a:r>
            <a:r>
              <a:rPr lang="en-US" sz="1900" dirty="0" err="1"/>
              <a:t>situacije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motivacija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tok</a:t>
            </a:r>
            <a:r>
              <a:rPr lang="en-US" sz="1900" dirty="0"/>
              <a:t> </a:t>
            </a:r>
            <a:r>
              <a:rPr lang="en-US" sz="1900" dirty="0" err="1"/>
              <a:t>misli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emocionalno</a:t>
            </a:r>
            <a:r>
              <a:rPr lang="en-US" sz="1900" dirty="0"/>
              <a:t> </a:t>
            </a:r>
            <a:r>
              <a:rPr lang="en-US" sz="1900" dirty="0" err="1"/>
              <a:t>stanje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err="1"/>
              <a:t>subjektivna</a:t>
            </a:r>
            <a:r>
              <a:rPr lang="en-US" sz="1900" dirty="0"/>
              <a:t> </a:t>
            </a:r>
            <a:r>
              <a:rPr lang="en-US" sz="1900" dirty="0" err="1"/>
              <a:t>percepcija</a:t>
            </a:r>
            <a:r>
              <a:rPr lang="en-US" sz="1900" dirty="0"/>
              <a:t> </a:t>
            </a:r>
            <a:r>
              <a:rPr lang="en-US" sz="1900" dirty="0" err="1"/>
              <a:t>događaja</a:t>
            </a:r>
            <a:endParaRPr lang="en-US" sz="1900" dirty="0"/>
          </a:p>
          <a:p>
            <a:pPr>
              <a:buNone/>
            </a:pPr>
            <a:r>
              <a:rPr lang="en-US" sz="1900" dirty="0" err="1"/>
              <a:t>Naglasak</a:t>
            </a:r>
            <a:r>
              <a:rPr lang="en-US" sz="1900" dirty="0"/>
              <a:t> </a:t>
            </a:r>
            <a:r>
              <a:rPr lang="en-US" sz="1900" dirty="0" err="1"/>
              <a:t>nije</a:t>
            </a:r>
            <a:r>
              <a:rPr lang="en-US" sz="1900" dirty="0"/>
              <a:t> </a:t>
            </a:r>
            <a:r>
              <a:rPr lang="en-US" sz="1900" dirty="0" err="1"/>
              <a:t>na</a:t>
            </a:r>
            <a:r>
              <a:rPr lang="en-US" sz="1900" dirty="0"/>
              <a:t> tome </a:t>
            </a:r>
            <a:r>
              <a:rPr lang="en-US" sz="1900" b="1" dirty="0" err="1"/>
              <a:t>šta</a:t>
            </a:r>
            <a:r>
              <a:rPr lang="en-US" sz="1900" b="1" dirty="0"/>
              <a:t> je </a:t>
            </a:r>
            <a:r>
              <a:rPr lang="en-US" sz="1900" b="1" dirty="0" err="1"/>
              <a:t>osoba</a:t>
            </a:r>
            <a:r>
              <a:rPr lang="en-US" sz="1900" b="1" dirty="0"/>
              <a:t> </a:t>
            </a:r>
            <a:r>
              <a:rPr lang="en-US" sz="1900" b="1" dirty="0" err="1"/>
              <a:t>rekla</a:t>
            </a:r>
            <a:r>
              <a:rPr lang="en-US" sz="1900" b="1" dirty="0"/>
              <a:t> </a:t>
            </a:r>
            <a:r>
              <a:rPr lang="en-US" sz="1900" b="1" dirty="0" err="1"/>
              <a:t>kasnije</a:t>
            </a:r>
            <a:r>
              <a:rPr lang="en-US" sz="1900" dirty="0"/>
              <a:t>, </a:t>
            </a:r>
            <a:r>
              <a:rPr lang="en-US" sz="1900" dirty="0" err="1"/>
              <a:t>već</a:t>
            </a:r>
            <a:r>
              <a:rPr lang="en-US" sz="1900" dirty="0"/>
              <a:t> </a:t>
            </a:r>
            <a:r>
              <a:rPr lang="en-US" sz="1900" dirty="0" err="1"/>
              <a:t>na</a:t>
            </a:r>
            <a:r>
              <a:rPr lang="en-US" sz="1900" dirty="0"/>
              <a:t> tome:</a:t>
            </a:r>
          </a:p>
          <a:p>
            <a:pPr>
              <a:buNone/>
            </a:pPr>
            <a:r>
              <a:rPr lang="en-US" sz="1900" i="1" dirty="0"/>
              <a:t>da li je u </a:t>
            </a:r>
            <a:r>
              <a:rPr lang="en-US" sz="1900" i="1" dirty="0" err="1"/>
              <a:t>trenutku</a:t>
            </a:r>
            <a:r>
              <a:rPr lang="en-US" sz="1900" i="1" dirty="0"/>
              <a:t> </a:t>
            </a:r>
            <a:r>
              <a:rPr lang="en-US" sz="1900" i="1" dirty="0" err="1"/>
              <a:t>izvršenja</a:t>
            </a:r>
            <a:r>
              <a:rPr lang="en-US" sz="1900" i="1" dirty="0"/>
              <a:t> dela </a:t>
            </a:r>
            <a:r>
              <a:rPr lang="en-US" sz="1900" i="1" dirty="0" err="1"/>
              <a:t>bila</a:t>
            </a:r>
            <a:r>
              <a:rPr lang="en-US" sz="1900" i="1" dirty="0"/>
              <a:t> </a:t>
            </a:r>
            <a:r>
              <a:rPr lang="en-US" sz="1900" i="1" dirty="0" err="1"/>
              <a:t>sposobna</a:t>
            </a:r>
            <a:r>
              <a:rPr lang="en-US" sz="1900" i="1" dirty="0"/>
              <a:t> da </a:t>
            </a:r>
            <a:r>
              <a:rPr lang="en-US" sz="1900" i="1" dirty="0" err="1"/>
              <a:t>razume</a:t>
            </a:r>
            <a:r>
              <a:rPr lang="en-US" sz="1900" i="1" dirty="0"/>
              <a:t> </a:t>
            </a:r>
            <a:r>
              <a:rPr lang="en-US" sz="1900" i="1" dirty="0" err="1"/>
              <a:t>i</a:t>
            </a:r>
            <a:r>
              <a:rPr lang="en-US" sz="1900" i="1" dirty="0"/>
              <a:t> </a:t>
            </a:r>
            <a:r>
              <a:rPr lang="en-US" sz="1900" i="1" dirty="0" err="1"/>
              <a:t>kontroliše</a:t>
            </a:r>
            <a:r>
              <a:rPr lang="en-US" sz="1900" i="1" dirty="0"/>
              <a:t> </a:t>
            </a:r>
            <a:r>
              <a:rPr lang="en-US" sz="1900" i="1" dirty="0" err="1"/>
              <a:t>svoje</a:t>
            </a:r>
            <a:r>
              <a:rPr lang="en-US" sz="1900" i="1" dirty="0"/>
              <a:t> </a:t>
            </a:r>
            <a:r>
              <a:rPr lang="en-US" sz="1900" i="1" dirty="0" err="1"/>
              <a:t>postupke</a:t>
            </a:r>
            <a:r>
              <a:rPr lang="en-US" sz="1900" i="1" dirty="0"/>
              <a:t>.</a:t>
            </a:r>
          </a:p>
          <a:p>
            <a:pPr algn="ctr">
              <a:buNone/>
            </a:pPr>
            <a:r>
              <a:rPr lang="en-US" sz="1900" dirty="0"/>
              <a:t>⚠️ </a:t>
            </a:r>
            <a:r>
              <a:rPr lang="en-US" sz="1900" dirty="0" err="1"/>
              <a:t>Dijagnoza</a:t>
            </a:r>
            <a:r>
              <a:rPr lang="en-US" sz="1900" dirty="0"/>
              <a:t> </a:t>
            </a:r>
            <a:r>
              <a:rPr lang="en-US" sz="1900" dirty="0" err="1"/>
              <a:t>sama</a:t>
            </a:r>
            <a:r>
              <a:rPr lang="en-US" sz="1900" dirty="0"/>
              <a:t> po </a:t>
            </a:r>
            <a:r>
              <a:rPr lang="en-US" sz="1900" dirty="0" err="1"/>
              <a:t>sebi</a:t>
            </a:r>
            <a:r>
              <a:rPr lang="en-US" sz="1900" dirty="0"/>
              <a:t> ne </a:t>
            </a:r>
            <a:r>
              <a:rPr lang="en-US" sz="1900" dirty="0" err="1"/>
              <a:t>određuje</a:t>
            </a:r>
            <a:r>
              <a:rPr lang="en-US" sz="1900" dirty="0"/>
              <a:t> </a:t>
            </a:r>
            <a:r>
              <a:rPr lang="en-US" sz="1900" dirty="0" err="1"/>
              <a:t>krivičnu</a:t>
            </a:r>
            <a:r>
              <a:rPr lang="en-US" sz="1900" dirty="0"/>
              <a:t> </a:t>
            </a:r>
            <a:r>
              <a:rPr lang="en-US" sz="1900" dirty="0" err="1"/>
              <a:t>odgovornost</a:t>
            </a:r>
            <a:r>
              <a:rPr lang="en-US" sz="1900" dirty="0"/>
              <a:t> – </a:t>
            </a:r>
            <a:r>
              <a:rPr lang="en-US" sz="1900" dirty="0" err="1"/>
              <a:t>odlučuju</a:t>
            </a:r>
            <a:r>
              <a:rPr lang="en-US" sz="1900" dirty="0"/>
              <a:t> </a:t>
            </a:r>
            <a:r>
              <a:rPr lang="en-US" sz="1900" b="1" dirty="0" err="1"/>
              <a:t>psihološke</a:t>
            </a:r>
            <a:r>
              <a:rPr lang="en-US" sz="1900" b="1" dirty="0"/>
              <a:t> </a:t>
            </a:r>
            <a:r>
              <a:rPr lang="en-US" sz="1900" b="1" dirty="0" err="1"/>
              <a:t>funkcije</a:t>
            </a:r>
            <a:r>
              <a:rPr lang="en-US" sz="1900" b="1" dirty="0"/>
              <a:t> u </a:t>
            </a:r>
            <a:r>
              <a:rPr lang="en-US" sz="1900" b="1" dirty="0" err="1"/>
              <a:t>kritičnom</a:t>
            </a:r>
            <a:r>
              <a:rPr lang="en-US" sz="1900" b="1" dirty="0"/>
              <a:t> </a:t>
            </a:r>
            <a:r>
              <a:rPr lang="en-US" sz="1900" b="1" dirty="0" err="1"/>
              <a:t>trenutku</a:t>
            </a:r>
            <a:r>
              <a:rPr lang="en-US" sz="1900" dirty="0"/>
              <a:t>.</a:t>
            </a:r>
          </a:p>
          <a:p>
            <a:pPr marL="0" indent="0" eaLnBrk="1" hangingPunct="1">
              <a:lnSpc>
                <a:spcPct val="70000"/>
              </a:lnSpc>
              <a:buNone/>
            </a:pPr>
            <a:endParaRPr lang="sr-Latn-C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B62E1-A5D0-3FCD-6803-19B5270FF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935" y="129126"/>
            <a:ext cx="10515600" cy="1325563"/>
          </a:xfrm>
        </p:spPr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⚖️🧠 URAČUNLJIVOST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D1CB5-FBC1-5781-625F-897D5CDC2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689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en-US" sz="2400" dirty="0" err="1"/>
              <a:t>Uračunljivost</a:t>
            </a:r>
            <a:r>
              <a:rPr lang="en-US" sz="2400" dirty="0"/>
              <a:t> </a:t>
            </a:r>
            <a:r>
              <a:rPr lang="en-US" sz="2400" dirty="0" err="1"/>
              <a:t>znači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 err="1"/>
              <a:t>sposobnost</a:t>
            </a:r>
            <a:r>
              <a:rPr lang="en-US" sz="2400" dirty="0"/>
              <a:t> </a:t>
            </a:r>
            <a:r>
              <a:rPr lang="en-US" sz="2400" dirty="0" err="1"/>
              <a:t>osobe</a:t>
            </a:r>
            <a:r>
              <a:rPr lang="en-US" sz="2400" dirty="0"/>
              <a:t> da u </a:t>
            </a:r>
            <a:r>
              <a:rPr lang="en-US" sz="2400" dirty="0" err="1"/>
              <a:t>trenutku</a:t>
            </a:r>
            <a:r>
              <a:rPr lang="en-US" sz="2400" dirty="0"/>
              <a:t> </a:t>
            </a:r>
            <a:r>
              <a:rPr lang="en-US" sz="2400" dirty="0" err="1"/>
              <a:t>izvršenja</a:t>
            </a:r>
            <a:r>
              <a:rPr lang="en-US" sz="2400" dirty="0"/>
              <a:t> </a:t>
            </a:r>
            <a:r>
              <a:rPr lang="en-US" sz="2400" dirty="0" err="1"/>
              <a:t>krivičnog</a:t>
            </a:r>
            <a:r>
              <a:rPr lang="en-US" sz="2400" dirty="0"/>
              <a:t> dela</a:t>
            </a:r>
            <a:br>
              <a:rPr lang="en-US" sz="2400" dirty="0"/>
            </a:br>
            <a:r>
              <a:rPr lang="en-US" sz="2400" b="1" dirty="0" err="1"/>
              <a:t>razume</a:t>
            </a:r>
            <a:r>
              <a:rPr lang="en-US" sz="2400" b="1" dirty="0"/>
              <a:t> </a:t>
            </a:r>
            <a:r>
              <a:rPr lang="en-US" sz="2400" b="1" dirty="0" err="1"/>
              <a:t>značenje</a:t>
            </a:r>
            <a:r>
              <a:rPr lang="en-US" sz="2400" b="1" dirty="0"/>
              <a:t> </a:t>
            </a:r>
            <a:r>
              <a:rPr lang="en-US" sz="2400" b="1" dirty="0" err="1"/>
              <a:t>svog</a:t>
            </a:r>
            <a:r>
              <a:rPr lang="en-US" sz="2400" b="1" dirty="0"/>
              <a:t> </a:t>
            </a:r>
            <a:r>
              <a:rPr lang="en-US" sz="2400" b="1" dirty="0" err="1"/>
              <a:t>postupka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br>
              <a:rPr lang="en-US" sz="2400" dirty="0"/>
            </a:br>
            <a:r>
              <a:rPr lang="en-US" sz="2400" b="1" dirty="0"/>
              <a:t>da </a:t>
            </a:r>
            <a:r>
              <a:rPr lang="en-US" sz="2400" b="1" dirty="0" err="1"/>
              <a:t>upravlja</a:t>
            </a:r>
            <a:r>
              <a:rPr lang="en-US" sz="2400" b="1" dirty="0"/>
              <a:t> </a:t>
            </a:r>
            <a:r>
              <a:rPr lang="en-US" sz="2400" b="1" dirty="0" err="1"/>
              <a:t>svojim</a:t>
            </a:r>
            <a:r>
              <a:rPr lang="en-US" sz="2400" b="1" dirty="0"/>
              <a:t> </a:t>
            </a:r>
            <a:r>
              <a:rPr lang="en-US" sz="2400" b="1" dirty="0" err="1"/>
              <a:t>ponašanjem</a:t>
            </a:r>
            <a:r>
              <a:rPr lang="en-US" sz="2400" b="1" dirty="0"/>
              <a:t> u </a:t>
            </a:r>
            <a:r>
              <a:rPr lang="en-US" sz="2400" b="1" dirty="0" err="1"/>
              <a:t>skladu</a:t>
            </a:r>
            <a:r>
              <a:rPr lang="en-US" sz="2400" b="1" dirty="0"/>
              <a:t> </a:t>
            </a:r>
            <a:r>
              <a:rPr lang="en-US" sz="2400" b="1" dirty="0" err="1"/>
              <a:t>sa</a:t>
            </a:r>
            <a:r>
              <a:rPr lang="en-US" sz="2400" b="1" dirty="0"/>
              <a:t> </a:t>
            </a:r>
            <a:r>
              <a:rPr lang="en-US" sz="2400" b="1" dirty="0" err="1"/>
              <a:t>tim</a:t>
            </a:r>
            <a:r>
              <a:rPr lang="en-US" sz="2400" b="1" dirty="0"/>
              <a:t> </a:t>
            </a:r>
            <a:r>
              <a:rPr lang="en-US" sz="2400" b="1" dirty="0" err="1"/>
              <a:t>razumevanjem</a:t>
            </a:r>
            <a:r>
              <a:rPr lang="en-US" sz="2400" dirty="0"/>
              <a:t>.</a:t>
            </a:r>
          </a:p>
          <a:p>
            <a:pPr>
              <a:buNone/>
            </a:pPr>
            <a:r>
              <a:rPr lang="en-US" sz="2400" dirty="0"/>
              <a:t>	• </a:t>
            </a:r>
            <a:r>
              <a:rPr lang="en-US" sz="2400" dirty="0" err="1"/>
              <a:t>uračunljivost</a:t>
            </a:r>
            <a:r>
              <a:rPr lang="en-US" sz="2400" dirty="0"/>
              <a:t> se </a:t>
            </a:r>
            <a:r>
              <a:rPr lang="en-US" sz="2400" dirty="0" err="1"/>
              <a:t>uvek</a:t>
            </a:r>
            <a:r>
              <a:rPr lang="en-US" sz="2400" dirty="0"/>
              <a:t> </a:t>
            </a:r>
            <a:r>
              <a:rPr lang="en-US" sz="2400" dirty="0" err="1"/>
              <a:t>procenjuje</a:t>
            </a:r>
            <a:r>
              <a:rPr lang="en-US" sz="2400" dirty="0"/>
              <a:t> </a:t>
            </a:r>
            <a:r>
              <a:rPr lang="en-US" sz="2400" b="1" dirty="0"/>
              <a:t>za </a:t>
            </a:r>
            <a:r>
              <a:rPr lang="en-US" sz="2400" b="1" dirty="0" err="1"/>
              <a:t>konkretno</a:t>
            </a:r>
            <a:r>
              <a:rPr lang="en-US" sz="2400" b="1" dirty="0"/>
              <a:t> </a:t>
            </a:r>
            <a:r>
              <a:rPr lang="en-US" sz="2400" b="1" dirty="0" err="1"/>
              <a:t>krivično</a:t>
            </a:r>
            <a:r>
              <a:rPr lang="en-US" sz="2400" b="1" dirty="0"/>
              <a:t> </a:t>
            </a:r>
            <a:r>
              <a:rPr lang="en-US" sz="2400" b="1" dirty="0" err="1"/>
              <a:t>delo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u </a:t>
            </a:r>
            <a:r>
              <a:rPr lang="en-US" sz="2400" b="1" dirty="0" err="1"/>
              <a:t>konkretnom</a:t>
            </a:r>
            <a:r>
              <a:rPr lang="en-US" sz="2400" b="1" dirty="0"/>
              <a:t> </a:t>
            </a:r>
            <a:r>
              <a:rPr lang="en-US" sz="2400" b="1" dirty="0" err="1"/>
              <a:t>trenutku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može</a:t>
            </a:r>
            <a:r>
              <a:rPr lang="en-US" sz="2400" dirty="0"/>
              <a:t> da se </a:t>
            </a:r>
            <a:r>
              <a:rPr lang="en-US" sz="2400" dirty="0" err="1"/>
              <a:t>menja</a:t>
            </a:r>
            <a:r>
              <a:rPr lang="en-US" sz="2400" dirty="0"/>
              <a:t> od </a:t>
            </a:r>
            <a:r>
              <a:rPr lang="en-US" sz="2400" dirty="0" err="1"/>
              <a:t>situacije</a:t>
            </a:r>
            <a:r>
              <a:rPr lang="en-US" sz="2400" dirty="0"/>
              <a:t> do </a:t>
            </a:r>
            <a:r>
              <a:rPr lang="en-US" sz="2400" dirty="0" err="1"/>
              <a:t>situacije</a:t>
            </a:r>
            <a:br>
              <a:rPr lang="en-US" sz="2400" dirty="0"/>
            </a:br>
            <a:r>
              <a:rPr lang="en-US" sz="2400" dirty="0"/>
              <a:t>• ne </a:t>
            </a:r>
            <a:r>
              <a:rPr lang="en-US" sz="2400" dirty="0" err="1"/>
              <a:t>zavisi</a:t>
            </a:r>
            <a:r>
              <a:rPr lang="en-US" sz="2400" dirty="0"/>
              <a:t> </a:t>
            </a:r>
            <a:r>
              <a:rPr lang="en-US" sz="2400" dirty="0" err="1"/>
              <a:t>automatski</a:t>
            </a:r>
            <a:r>
              <a:rPr lang="en-US" sz="2400" dirty="0"/>
              <a:t> od </a:t>
            </a:r>
            <a:r>
              <a:rPr lang="en-US" sz="2400" dirty="0" err="1"/>
              <a:t>dijagnoze</a:t>
            </a:r>
            <a:endParaRPr lang="en-US" sz="2400" dirty="0"/>
          </a:p>
          <a:p>
            <a:pPr>
              <a:buNone/>
            </a:pPr>
            <a:r>
              <a:rPr lang="en-US" sz="2400" b="1" dirty="0" err="1"/>
              <a:t>Razlozi</a:t>
            </a:r>
            <a:r>
              <a:rPr lang="en-US" sz="2400" b="1" dirty="0"/>
              <a:t> </a:t>
            </a:r>
            <a:r>
              <a:rPr lang="en-US" sz="2400" b="1" dirty="0" err="1"/>
              <a:t>smanjene</a:t>
            </a:r>
            <a:r>
              <a:rPr lang="en-US" sz="2400" b="1" dirty="0"/>
              <a:t> </a:t>
            </a:r>
            <a:r>
              <a:rPr lang="en-US" sz="2400" b="1" dirty="0" err="1"/>
              <a:t>uračunljivosti</a:t>
            </a:r>
            <a:r>
              <a:rPr lang="en-US" sz="2400" b="1" dirty="0"/>
              <a:t> </a:t>
            </a:r>
            <a:r>
              <a:rPr lang="en-US" sz="2400" b="1" dirty="0" err="1"/>
              <a:t>ili</a:t>
            </a:r>
            <a:r>
              <a:rPr lang="en-US" sz="2400" b="1" dirty="0"/>
              <a:t> </a:t>
            </a:r>
            <a:r>
              <a:rPr lang="en-US" sz="2400" b="1" dirty="0" err="1"/>
              <a:t>neuračunljivosti</a:t>
            </a:r>
            <a:r>
              <a:rPr lang="en-US" sz="2400" b="1" dirty="0"/>
              <a:t> </a:t>
            </a:r>
            <a:r>
              <a:rPr lang="en-US" sz="2400" b="1" dirty="0" err="1"/>
              <a:t>mogu</a:t>
            </a:r>
            <a:r>
              <a:rPr lang="en-US" sz="2400" b="1" dirty="0"/>
              <a:t> </a:t>
            </a:r>
            <a:r>
              <a:rPr lang="en-US" sz="2400" b="1" dirty="0" err="1"/>
              <a:t>biti</a:t>
            </a:r>
            <a:r>
              <a:rPr lang="en-US" sz="2400" b="1" dirty="0"/>
              <a:t>: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teška</a:t>
            </a:r>
            <a:r>
              <a:rPr lang="en-US" sz="2400" dirty="0"/>
              <a:t> </a:t>
            </a:r>
            <a:r>
              <a:rPr lang="en-US" sz="2400" dirty="0" err="1"/>
              <a:t>duševna</a:t>
            </a:r>
            <a:r>
              <a:rPr lang="en-US" sz="2400" dirty="0"/>
              <a:t> </a:t>
            </a:r>
            <a:r>
              <a:rPr lang="en-US" sz="2400" dirty="0" err="1"/>
              <a:t>bolest</a:t>
            </a:r>
            <a:r>
              <a:rPr lang="en-US" sz="2400" dirty="0"/>
              <a:t> (</a:t>
            </a:r>
            <a:r>
              <a:rPr lang="en-US" sz="2400" dirty="0" err="1"/>
              <a:t>npr</a:t>
            </a:r>
            <a:r>
              <a:rPr lang="en-US" sz="2400" dirty="0"/>
              <a:t>. </a:t>
            </a:r>
            <a:r>
              <a:rPr lang="en-US" sz="2400" dirty="0" err="1"/>
              <a:t>psihoze</a:t>
            </a:r>
            <a:r>
              <a:rPr lang="en-US" sz="24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privremeni</a:t>
            </a:r>
            <a:r>
              <a:rPr lang="en-US" sz="2400" dirty="0"/>
              <a:t> </a:t>
            </a:r>
            <a:r>
              <a:rPr lang="en-US" sz="2400" dirty="0" err="1"/>
              <a:t>teški</a:t>
            </a:r>
            <a:r>
              <a:rPr lang="en-US" sz="2400" dirty="0"/>
              <a:t> </a:t>
            </a:r>
            <a:r>
              <a:rPr lang="en-US" sz="2400" dirty="0" err="1"/>
              <a:t>poremećaji</a:t>
            </a:r>
            <a:r>
              <a:rPr lang="en-US" sz="2400" dirty="0"/>
              <a:t> (</a:t>
            </a:r>
            <a:r>
              <a:rPr lang="en-US" sz="2400" dirty="0" err="1"/>
              <a:t>npr</a:t>
            </a:r>
            <a:r>
              <a:rPr lang="en-US" sz="2400" dirty="0"/>
              <a:t>. </a:t>
            </a:r>
            <a:r>
              <a:rPr lang="en-US" sz="2400" dirty="0" err="1"/>
              <a:t>patološki</a:t>
            </a:r>
            <a:r>
              <a:rPr lang="en-US" sz="2400" dirty="0"/>
              <a:t> </a:t>
            </a:r>
            <a:r>
              <a:rPr lang="en-US" sz="2400" dirty="0" err="1"/>
              <a:t>afekat</a:t>
            </a:r>
            <a:r>
              <a:rPr lang="en-US" sz="24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teška</a:t>
            </a:r>
            <a:r>
              <a:rPr lang="en-US" sz="2400" dirty="0"/>
              <a:t> </a:t>
            </a:r>
            <a:r>
              <a:rPr lang="en-US" sz="2400" dirty="0" err="1"/>
              <a:t>intelektualna</a:t>
            </a:r>
            <a:r>
              <a:rPr lang="en-US" sz="2400" dirty="0"/>
              <a:t> </a:t>
            </a:r>
            <a:r>
              <a:rPr lang="en-US" sz="2400" dirty="0" err="1"/>
              <a:t>ograničenja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demencija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organski</a:t>
            </a:r>
            <a:r>
              <a:rPr lang="en-US" sz="2400" dirty="0"/>
              <a:t> </a:t>
            </a:r>
            <a:r>
              <a:rPr lang="en-US" sz="2400" dirty="0" err="1"/>
              <a:t>poremećaji</a:t>
            </a:r>
            <a:endParaRPr lang="en-US" sz="24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6269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F0AC9-2D42-158F-0103-2C2B587B3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046" y="278861"/>
            <a:ext cx="10515600" cy="1325563"/>
          </a:xfrm>
        </p:spPr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🧠⚖️ KVALIFIKACIJA URAČUNLJIVOSTI PREMA AFEKTU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F445F-D51E-D19C-B77A-AC45CDC39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Uračunljivost</a:t>
            </a:r>
            <a:r>
              <a:rPr lang="en-US" dirty="0"/>
              <a:t> se </a:t>
            </a:r>
            <a:r>
              <a:rPr lang="en-US" dirty="0" err="1"/>
              <a:t>procenjuje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intenzitet</a:t>
            </a:r>
            <a:r>
              <a:rPr lang="en-US" dirty="0"/>
              <a:t> </a:t>
            </a:r>
            <a:r>
              <a:rPr lang="en-US" dirty="0" err="1"/>
              <a:t>emocionalnog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b="1" dirty="0" err="1"/>
              <a:t>nebitno</a:t>
            </a:r>
            <a:r>
              <a:rPr lang="en-US" b="1" dirty="0"/>
              <a:t> </a:t>
            </a:r>
            <a:r>
              <a:rPr lang="en-US" b="1" dirty="0" err="1"/>
              <a:t>smanjena</a:t>
            </a:r>
            <a:r>
              <a:rPr lang="en-US" b="1" dirty="0"/>
              <a:t> </a:t>
            </a:r>
            <a:r>
              <a:rPr lang="en-US" b="1" dirty="0" err="1"/>
              <a:t>uračunljivost</a:t>
            </a:r>
            <a:br>
              <a:rPr lang="en-US" dirty="0"/>
            </a:br>
            <a:r>
              <a:rPr lang="en-US" dirty="0"/>
              <a:t>→ </a:t>
            </a:r>
            <a:r>
              <a:rPr lang="en-US" dirty="0" err="1"/>
              <a:t>povišena</a:t>
            </a:r>
            <a:r>
              <a:rPr lang="en-US" dirty="0"/>
              <a:t> </a:t>
            </a:r>
            <a:r>
              <a:rPr lang="en-US" dirty="0" err="1"/>
              <a:t>emocionalna</a:t>
            </a:r>
            <a:r>
              <a:rPr lang="en-US" dirty="0"/>
              <a:t> </a:t>
            </a:r>
            <a:r>
              <a:rPr lang="en-US" dirty="0" err="1"/>
              <a:t>uzbuđenost</a:t>
            </a:r>
            <a:r>
              <a:rPr lang="en-US" dirty="0"/>
              <a:t>, </a:t>
            </a:r>
            <a:r>
              <a:rPr lang="en-US" dirty="0" err="1"/>
              <a:t>ljutnja</a:t>
            </a:r>
            <a:r>
              <a:rPr lang="en-US" dirty="0"/>
              <a:t>, </a:t>
            </a:r>
            <a:r>
              <a:rPr lang="en-US" dirty="0" err="1"/>
              <a:t>razdraženost</a:t>
            </a: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n-US" b="1" dirty="0" err="1"/>
              <a:t>bitno</a:t>
            </a:r>
            <a:r>
              <a:rPr lang="en-US" b="1" dirty="0"/>
              <a:t> </a:t>
            </a:r>
            <a:r>
              <a:rPr lang="en-US" b="1" dirty="0" err="1"/>
              <a:t>smanjena</a:t>
            </a:r>
            <a:r>
              <a:rPr lang="en-US" b="1" dirty="0"/>
              <a:t> </a:t>
            </a:r>
            <a:r>
              <a:rPr lang="en-US" b="1" dirty="0" err="1"/>
              <a:t>uračunljivost</a:t>
            </a:r>
            <a:br>
              <a:rPr lang="en-US" dirty="0"/>
            </a:br>
            <a:r>
              <a:rPr lang="en-US" dirty="0"/>
              <a:t>→ </a:t>
            </a:r>
            <a:r>
              <a:rPr lang="en-US" dirty="0" err="1"/>
              <a:t>patološki</a:t>
            </a:r>
            <a:r>
              <a:rPr lang="en-US" dirty="0"/>
              <a:t> </a:t>
            </a:r>
            <a:r>
              <a:rPr lang="en-US" dirty="0" err="1"/>
              <a:t>afekat</a:t>
            </a:r>
            <a:r>
              <a:rPr lang="en-US" dirty="0"/>
              <a:t>, </a:t>
            </a:r>
            <a:r>
              <a:rPr lang="en-US" dirty="0" err="1"/>
              <a:t>ekstremna</a:t>
            </a:r>
            <a:r>
              <a:rPr lang="en-US" dirty="0"/>
              <a:t> </a:t>
            </a:r>
            <a:r>
              <a:rPr lang="en-US" dirty="0" err="1"/>
              <a:t>emocionalna</a:t>
            </a:r>
            <a:r>
              <a:rPr lang="en-US" dirty="0"/>
              <a:t> </a:t>
            </a:r>
            <a:r>
              <a:rPr lang="en-US" dirty="0" err="1"/>
              <a:t>dezorganizacija</a:t>
            </a: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n-US" b="1" dirty="0" err="1"/>
              <a:t>neuračunljivost</a:t>
            </a:r>
            <a:br>
              <a:rPr lang="en-US" dirty="0"/>
            </a:br>
            <a:r>
              <a:rPr lang="en-US" dirty="0"/>
              <a:t>→ </a:t>
            </a:r>
            <a:r>
              <a:rPr lang="en-US" dirty="0" err="1"/>
              <a:t>gubitak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razumevanja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ponašanja</a:t>
            </a:r>
            <a:endParaRPr lang="en-US" dirty="0"/>
          </a:p>
          <a:p>
            <a:pPr algn="ctr">
              <a:buNone/>
            </a:pPr>
            <a:r>
              <a:rPr lang="en-US" b="1" dirty="0"/>
              <a:t>⚠️ </a:t>
            </a:r>
            <a:r>
              <a:rPr lang="en-US" b="1" dirty="0" err="1"/>
              <a:t>Nije</a:t>
            </a:r>
            <a:r>
              <a:rPr lang="en-US" b="1" dirty="0"/>
              <a:t> </a:t>
            </a:r>
            <a:r>
              <a:rPr lang="en-US" b="1" dirty="0" err="1"/>
              <a:t>svaka</a:t>
            </a:r>
            <a:r>
              <a:rPr lang="en-US" b="1" dirty="0"/>
              <a:t> </a:t>
            </a:r>
            <a:r>
              <a:rPr lang="en-US" b="1" dirty="0" err="1"/>
              <a:t>jaka</a:t>
            </a:r>
            <a:r>
              <a:rPr lang="en-US" b="1" dirty="0"/>
              <a:t> </a:t>
            </a:r>
            <a:r>
              <a:rPr lang="en-US" b="1" dirty="0" err="1"/>
              <a:t>emocija</a:t>
            </a:r>
            <a:r>
              <a:rPr lang="en-US" b="1" dirty="0"/>
              <a:t> </a:t>
            </a:r>
            <a:r>
              <a:rPr lang="en-US" b="1" dirty="0" err="1"/>
              <a:t>patološki</a:t>
            </a:r>
            <a:r>
              <a:rPr lang="en-US" b="1" dirty="0"/>
              <a:t> </a:t>
            </a:r>
            <a:r>
              <a:rPr lang="en-US" b="1" dirty="0" err="1"/>
              <a:t>afekat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75104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148FB-2337-9BC1-0275-4B4A4491A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⚖️ VEŠTAČENJE (NE)URAČUNLJIVOSTI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E6DD2-598D-8C59-EB16-CD9371867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128"/>
            <a:ext cx="10515600" cy="4787661"/>
          </a:xfrm>
        </p:spPr>
        <p:txBody>
          <a:bodyPr/>
          <a:lstStyle/>
          <a:p>
            <a:pPr>
              <a:buNone/>
            </a:pPr>
            <a:r>
              <a:rPr lang="en-US" sz="2400" dirty="0"/>
              <a:t>U </a:t>
            </a:r>
            <a:r>
              <a:rPr lang="en-US" sz="2400" dirty="0" err="1"/>
              <a:t>anglosaksonskom</a:t>
            </a:r>
            <a:r>
              <a:rPr lang="en-US" sz="2400" dirty="0"/>
              <a:t> </a:t>
            </a:r>
            <a:r>
              <a:rPr lang="en-US" sz="2400" dirty="0" err="1"/>
              <a:t>pravu</a:t>
            </a:r>
            <a:r>
              <a:rPr lang="en-US" sz="2400" dirty="0"/>
              <a:t> </a:t>
            </a:r>
            <a:r>
              <a:rPr lang="en-US" sz="2400" dirty="0" err="1"/>
              <a:t>postoje</a:t>
            </a:r>
            <a:r>
              <a:rPr lang="en-US" sz="2400" dirty="0"/>
              <a:t> </a:t>
            </a:r>
            <a:r>
              <a:rPr lang="en-US" sz="2400" dirty="0" err="1"/>
              <a:t>standardi</a:t>
            </a:r>
            <a:r>
              <a:rPr lang="en-US" sz="2400" dirty="0"/>
              <a:t> za </a:t>
            </a:r>
            <a:r>
              <a:rPr lang="en-US" sz="2400" dirty="0" err="1"/>
              <a:t>procenu</a:t>
            </a:r>
            <a:r>
              <a:rPr lang="en-US" sz="2400" dirty="0"/>
              <a:t> </a:t>
            </a:r>
            <a:r>
              <a:rPr lang="en-US" sz="2400" dirty="0" err="1"/>
              <a:t>neuračunljivosti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b="1" dirty="0" err="1"/>
              <a:t>M’Naghten</a:t>
            </a:r>
            <a:r>
              <a:rPr lang="en-US" sz="2400" b="1" dirty="0"/>
              <a:t> </a:t>
            </a:r>
            <a:r>
              <a:rPr lang="en-US" sz="2400" b="1" dirty="0" err="1"/>
              <a:t>pravilo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osoba</a:t>
            </a:r>
            <a:r>
              <a:rPr lang="en-US" sz="2400" dirty="0"/>
              <a:t> </a:t>
            </a:r>
            <a:r>
              <a:rPr lang="en-US" sz="2400" dirty="0" err="1"/>
              <a:t>zbog</a:t>
            </a:r>
            <a:r>
              <a:rPr lang="en-US" sz="2400" dirty="0"/>
              <a:t> </a:t>
            </a:r>
            <a:r>
              <a:rPr lang="en-US" sz="2400" dirty="0" err="1"/>
              <a:t>duševne</a:t>
            </a:r>
            <a:r>
              <a:rPr lang="en-US" sz="2400" dirty="0"/>
              <a:t> </a:t>
            </a:r>
            <a:r>
              <a:rPr lang="en-US" sz="2400" dirty="0" err="1"/>
              <a:t>bolesti</a:t>
            </a:r>
            <a:r>
              <a:rPr lang="en-US" sz="2400" dirty="0"/>
              <a:t> </a:t>
            </a:r>
            <a:r>
              <a:rPr lang="en-US" sz="2400" dirty="0" err="1"/>
              <a:t>nije</a:t>
            </a:r>
            <a:r>
              <a:rPr lang="en-US" sz="2400" dirty="0"/>
              <a:t> </a:t>
            </a:r>
            <a:r>
              <a:rPr lang="en-US" sz="2400" dirty="0" err="1"/>
              <a:t>mogla</a:t>
            </a:r>
            <a:r>
              <a:rPr lang="en-US" sz="2400" dirty="0"/>
              <a:t> da </a:t>
            </a:r>
            <a:r>
              <a:rPr lang="en-US" sz="2400" dirty="0" err="1"/>
              <a:t>razume</a:t>
            </a:r>
            <a:r>
              <a:rPr lang="en-US" sz="2400" dirty="0"/>
              <a:t> </a:t>
            </a:r>
            <a:r>
              <a:rPr lang="en-US" sz="2400" dirty="0" err="1"/>
              <a:t>prirodu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značenje</a:t>
            </a:r>
            <a:r>
              <a:rPr lang="en-US" sz="2400" dirty="0"/>
              <a:t> </a:t>
            </a:r>
            <a:r>
              <a:rPr lang="en-US" sz="2400" dirty="0" err="1"/>
              <a:t>svog</a:t>
            </a:r>
            <a:r>
              <a:rPr lang="en-US" sz="2400" dirty="0"/>
              <a:t> dela</a:t>
            </a:r>
            <a:br>
              <a:rPr lang="en-US" sz="2400" dirty="0"/>
            </a:b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nije</a:t>
            </a:r>
            <a:r>
              <a:rPr lang="en-US" sz="2400" dirty="0"/>
              <a:t> </a:t>
            </a:r>
            <a:r>
              <a:rPr lang="en-US" sz="2400" dirty="0" err="1"/>
              <a:t>mogla</a:t>
            </a:r>
            <a:r>
              <a:rPr lang="en-US" sz="2400" dirty="0"/>
              <a:t> da </a:t>
            </a:r>
            <a:r>
              <a:rPr lang="en-US" sz="2400" dirty="0" err="1"/>
              <a:t>razume</a:t>
            </a:r>
            <a:r>
              <a:rPr lang="en-US" sz="2400" dirty="0"/>
              <a:t> da je ono </a:t>
            </a:r>
            <a:r>
              <a:rPr lang="en-US" sz="2400" dirty="0" err="1"/>
              <a:t>pogrešno</a:t>
            </a:r>
            <a:endParaRPr lang="en-US" sz="2400" dirty="0"/>
          </a:p>
          <a:p>
            <a:pPr>
              <a:buNone/>
            </a:pPr>
            <a:r>
              <a:rPr lang="en-US" sz="2400" b="1" dirty="0"/>
              <a:t>Model American Law Institute (ALI)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osoba</a:t>
            </a:r>
            <a:r>
              <a:rPr lang="en-US" sz="2400" dirty="0"/>
              <a:t> </a:t>
            </a:r>
            <a:r>
              <a:rPr lang="en-US" sz="2400" dirty="0" err="1"/>
              <a:t>zbog</a:t>
            </a:r>
            <a:r>
              <a:rPr lang="en-US" sz="2400" dirty="0"/>
              <a:t> </a:t>
            </a:r>
            <a:r>
              <a:rPr lang="en-US" sz="2400" dirty="0" err="1"/>
              <a:t>duševnog</a:t>
            </a:r>
            <a:r>
              <a:rPr lang="en-US" sz="2400" dirty="0"/>
              <a:t> </a:t>
            </a:r>
            <a:r>
              <a:rPr lang="en-US" sz="2400" dirty="0" err="1"/>
              <a:t>poremećaja</a:t>
            </a:r>
            <a:r>
              <a:rPr lang="en-US" sz="2400" dirty="0"/>
              <a:t> </a:t>
            </a:r>
            <a:r>
              <a:rPr lang="en-US" sz="2400" dirty="0" err="1"/>
              <a:t>nije</a:t>
            </a:r>
            <a:r>
              <a:rPr lang="en-US" sz="2400" dirty="0"/>
              <a:t>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sposobna</a:t>
            </a:r>
            <a:r>
              <a:rPr lang="en-US" sz="2400" dirty="0"/>
              <a:t> da: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razume</a:t>
            </a:r>
            <a:r>
              <a:rPr lang="en-US" sz="2400" dirty="0"/>
              <a:t> </a:t>
            </a:r>
            <a:r>
              <a:rPr lang="en-US" sz="2400" dirty="0" err="1"/>
              <a:t>protivpravnost</a:t>
            </a:r>
            <a:r>
              <a:rPr lang="en-US" sz="2400" dirty="0"/>
              <a:t> </a:t>
            </a:r>
            <a:r>
              <a:rPr lang="en-US" sz="2400" dirty="0" err="1"/>
              <a:t>svog</a:t>
            </a:r>
            <a:r>
              <a:rPr lang="en-US" sz="2400" dirty="0"/>
              <a:t> </a:t>
            </a:r>
            <a:r>
              <a:rPr lang="en-US" sz="2400" dirty="0" err="1"/>
              <a:t>postupka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br>
              <a:rPr lang="en-US" sz="2400" dirty="0"/>
            </a:br>
            <a:r>
              <a:rPr lang="en-US" sz="2400" dirty="0"/>
              <a:t>• da </a:t>
            </a:r>
            <a:r>
              <a:rPr lang="en-US" sz="2400" dirty="0" err="1"/>
              <a:t>svoje</a:t>
            </a:r>
            <a:r>
              <a:rPr lang="en-US" sz="2400" dirty="0"/>
              <a:t> </a:t>
            </a:r>
            <a:r>
              <a:rPr lang="en-US" sz="2400" dirty="0" err="1"/>
              <a:t>ponašanje</a:t>
            </a:r>
            <a:r>
              <a:rPr lang="en-US" sz="2400" dirty="0"/>
              <a:t> </a:t>
            </a:r>
            <a:r>
              <a:rPr lang="en-US" sz="2400" dirty="0" err="1"/>
              <a:t>kontroliše</a:t>
            </a:r>
            <a:r>
              <a:rPr lang="en-US" sz="2400" dirty="0"/>
              <a:t> u </a:t>
            </a:r>
            <a:r>
              <a:rPr lang="en-US" sz="2400" dirty="0" err="1"/>
              <a:t>skladu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tim</a:t>
            </a:r>
            <a:r>
              <a:rPr lang="en-US" sz="2400" dirty="0"/>
              <a:t> </a:t>
            </a:r>
            <a:r>
              <a:rPr lang="en-US" sz="2400" dirty="0" err="1"/>
              <a:t>razumevanjem</a:t>
            </a:r>
            <a:endParaRPr lang="en-US" sz="2400" dirty="0"/>
          </a:p>
          <a:p>
            <a:r>
              <a:rPr lang="en-US" sz="2400" b="1" dirty="0" err="1"/>
              <a:t>Ključna</a:t>
            </a:r>
            <a:r>
              <a:rPr lang="en-US" sz="2400" b="1" dirty="0"/>
              <a:t> </a:t>
            </a:r>
            <a:r>
              <a:rPr lang="en-US" sz="2400" b="1" dirty="0" err="1"/>
              <a:t>forenzička</a:t>
            </a:r>
            <a:r>
              <a:rPr lang="en-US" sz="2400" b="1" dirty="0"/>
              <a:t> </a:t>
            </a:r>
            <a:r>
              <a:rPr lang="en-US" sz="2400" b="1" dirty="0" err="1"/>
              <a:t>ideja</a:t>
            </a:r>
            <a:r>
              <a:rPr lang="en-US" sz="2400" b="1" dirty="0"/>
              <a:t>:</a:t>
            </a:r>
            <a:endParaRPr lang="en-US" sz="2400" dirty="0"/>
          </a:p>
          <a:p>
            <a:r>
              <a:rPr lang="en-US" sz="2400" dirty="0" err="1"/>
              <a:t>uračunljivost</a:t>
            </a:r>
            <a:r>
              <a:rPr lang="en-US" sz="2400" dirty="0"/>
              <a:t> ne </a:t>
            </a:r>
            <a:r>
              <a:rPr lang="en-US" sz="2400" dirty="0" err="1"/>
              <a:t>znači</a:t>
            </a:r>
            <a:r>
              <a:rPr lang="en-US" sz="2400" dirty="0"/>
              <a:t> „da li je </a:t>
            </a:r>
            <a:r>
              <a:rPr lang="en-US" sz="2400" dirty="0" err="1"/>
              <a:t>osoba</a:t>
            </a:r>
            <a:r>
              <a:rPr lang="en-US" sz="2400" dirty="0"/>
              <a:t> </a:t>
            </a:r>
            <a:r>
              <a:rPr lang="en-US" sz="2400" dirty="0" err="1"/>
              <a:t>bolesna</a:t>
            </a:r>
            <a:r>
              <a:rPr lang="en-US" sz="2400" dirty="0"/>
              <a:t>“,</a:t>
            </a:r>
            <a:br>
              <a:rPr lang="en-US" sz="2400" dirty="0"/>
            </a:br>
            <a:r>
              <a:rPr lang="en-US" sz="2400" dirty="0" err="1"/>
              <a:t>već</a:t>
            </a:r>
            <a:r>
              <a:rPr lang="en-US" sz="2400" dirty="0"/>
              <a:t> da li je u </a:t>
            </a:r>
            <a:r>
              <a:rPr lang="en-US" sz="2400" dirty="0" err="1"/>
              <a:t>trenutku</a:t>
            </a:r>
            <a:r>
              <a:rPr lang="en-US" sz="2400" dirty="0"/>
              <a:t> dela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sposobna</a:t>
            </a:r>
            <a:r>
              <a:rPr lang="en-US" sz="2400" dirty="0"/>
              <a:t> da </a:t>
            </a:r>
            <a:r>
              <a:rPr lang="en-US" sz="2400" dirty="0" err="1"/>
              <a:t>razume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kontroliše</a:t>
            </a:r>
            <a:r>
              <a:rPr lang="en-US" sz="2400" dirty="0"/>
              <a:t> </a:t>
            </a:r>
            <a:r>
              <a:rPr lang="en-US" sz="2400" dirty="0" err="1"/>
              <a:t>svoje</a:t>
            </a:r>
            <a:r>
              <a:rPr lang="en-US" sz="2400" dirty="0"/>
              <a:t> </a:t>
            </a:r>
            <a:r>
              <a:rPr lang="en-US" sz="2400" dirty="0" err="1"/>
              <a:t>ponašanje</a:t>
            </a:r>
            <a:r>
              <a:rPr lang="en-US" sz="2400" dirty="0"/>
              <a:t>.</a:t>
            </a:r>
          </a:p>
          <a:p>
            <a:pPr>
              <a:buNone/>
            </a:pPr>
            <a:r>
              <a:rPr lang="en-US" sz="2400" dirty="0" err="1"/>
              <a:t>Naš</a:t>
            </a:r>
            <a:r>
              <a:rPr lang="en-US" sz="2400" dirty="0"/>
              <a:t> </a:t>
            </a:r>
            <a:r>
              <a:rPr lang="en-US" sz="2400" dirty="0" err="1"/>
              <a:t>pravni</a:t>
            </a:r>
            <a:r>
              <a:rPr lang="en-US" sz="2400" dirty="0"/>
              <a:t> </a:t>
            </a:r>
            <a:r>
              <a:rPr lang="en-US" sz="2400" dirty="0" err="1"/>
              <a:t>koncept</a:t>
            </a:r>
            <a:r>
              <a:rPr lang="en-US" sz="2400" dirty="0"/>
              <a:t> je </a:t>
            </a:r>
            <a:r>
              <a:rPr lang="en-US" sz="2400" dirty="0" err="1"/>
              <a:t>blizak</a:t>
            </a:r>
            <a:r>
              <a:rPr lang="en-US" sz="2400" dirty="0"/>
              <a:t> ALI </a:t>
            </a:r>
            <a:r>
              <a:rPr lang="en-US" sz="2400" dirty="0" err="1"/>
              <a:t>modelu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00217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4724F-AA1A-FE6B-13B9-DFDC44EDB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562" y="147652"/>
            <a:ext cx="10515600" cy="1325563"/>
          </a:xfrm>
        </p:spPr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🧠⚖️ VEŠTAČENJE NEURAČUNLJIVOSTI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48DB7-CA31-BA02-8AA4-58FE4025A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9"/>
            <a:ext cx="10515600" cy="4572450"/>
          </a:xfrm>
        </p:spPr>
        <p:txBody>
          <a:bodyPr/>
          <a:lstStyle/>
          <a:p>
            <a:pPr>
              <a:buNone/>
            </a:pPr>
            <a:r>
              <a:rPr lang="en-US" sz="2000" dirty="0" err="1"/>
              <a:t>Neuračunljivost</a:t>
            </a:r>
            <a:r>
              <a:rPr lang="en-US" sz="2000" dirty="0"/>
              <a:t> se </a:t>
            </a:r>
            <a:r>
              <a:rPr lang="en-US" sz="2000" dirty="0" err="1"/>
              <a:t>razmatra</a:t>
            </a:r>
            <a:r>
              <a:rPr lang="en-US" sz="2000" dirty="0"/>
              <a:t> </a:t>
            </a:r>
            <a:r>
              <a:rPr lang="en-US" sz="2000" dirty="0" err="1"/>
              <a:t>kada</a:t>
            </a:r>
            <a:r>
              <a:rPr lang="en-US" sz="2000" dirty="0"/>
              <a:t> </a:t>
            </a:r>
            <a:r>
              <a:rPr lang="en-US" sz="2000" dirty="0" err="1"/>
              <a:t>postoje</a:t>
            </a:r>
            <a:r>
              <a:rPr lang="en-US" sz="2000" dirty="0"/>
              <a:t> </a:t>
            </a:r>
            <a:r>
              <a:rPr lang="en-US" sz="2000" dirty="0" err="1"/>
              <a:t>ozbiljni</a:t>
            </a:r>
            <a:r>
              <a:rPr lang="en-US" sz="2000" dirty="0"/>
              <a:t> </a:t>
            </a:r>
            <a:r>
              <a:rPr lang="en-US" sz="2000" dirty="0" err="1"/>
              <a:t>poremećaji</a:t>
            </a:r>
            <a:r>
              <a:rPr lang="en-US" sz="2000" dirty="0"/>
              <a:t> </a:t>
            </a:r>
            <a:r>
              <a:rPr lang="en-US" sz="2000" dirty="0" err="1"/>
              <a:t>mentalnog</a:t>
            </a:r>
            <a:r>
              <a:rPr lang="en-US" sz="2000" dirty="0"/>
              <a:t> </a:t>
            </a:r>
            <a:r>
              <a:rPr lang="en-US" sz="2000" dirty="0" err="1"/>
              <a:t>funkcionisanja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:</a:t>
            </a:r>
          </a:p>
          <a:p>
            <a:pPr>
              <a:buNone/>
            </a:pPr>
            <a:r>
              <a:rPr lang="en-US" sz="2000" b="1" dirty="0"/>
              <a:t>1. </a:t>
            </a:r>
            <a:r>
              <a:rPr lang="en-US" sz="2000" b="1" dirty="0" err="1"/>
              <a:t>Teške</a:t>
            </a:r>
            <a:r>
              <a:rPr lang="en-US" sz="2000" b="1" dirty="0"/>
              <a:t> </a:t>
            </a:r>
            <a:r>
              <a:rPr lang="en-US" sz="2000" b="1" dirty="0" err="1"/>
              <a:t>duševne</a:t>
            </a:r>
            <a:r>
              <a:rPr lang="en-US" sz="2000" b="1" dirty="0"/>
              <a:t> </a:t>
            </a:r>
            <a:r>
              <a:rPr lang="en-US" sz="2000" b="1" dirty="0" err="1"/>
              <a:t>bolesti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psihoze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teške</a:t>
            </a:r>
            <a:r>
              <a:rPr lang="en-US" sz="2000" dirty="0"/>
              <a:t> </a:t>
            </a:r>
            <a:r>
              <a:rPr lang="en-US" sz="2000" dirty="0" err="1"/>
              <a:t>afektivne</a:t>
            </a:r>
            <a:r>
              <a:rPr lang="en-US" sz="2000" dirty="0"/>
              <a:t> </a:t>
            </a:r>
            <a:r>
              <a:rPr lang="en-US" sz="2000" dirty="0" err="1"/>
              <a:t>epizode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gubitkom</a:t>
            </a:r>
            <a:r>
              <a:rPr lang="en-US" sz="2000" dirty="0"/>
              <a:t> </a:t>
            </a:r>
            <a:r>
              <a:rPr lang="en-US" sz="2000" dirty="0" err="1"/>
              <a:t>realiteta</a:t>
            </a:r>
            <a:endParaRPr lang="en-US" sz="2000" dirty="0"/>
          </a:p>
          <a:p>
            <a:pPr>
              <a:buNone/>
            </a:pPr>
            <a:r>
              <a:rPr lang="en-US" sz="2000" b="1" dirty="0"/>
              <a:t>2. </a:t>
            </a:r>
            <a:r>
              <a:rPr lang="en-US" sz="2000" b="1" dirty="0" err="1"/>
              <a:t>Teška</a:t>
            </a:r>
            <a:r>
              <a:rPr lang="en-US" sz="2000" b="1" dirty="0"/>
              <a:t> </a:t>
            </a:r>
            <a:r>
              <a:rPr lang="en-US" sz="2000" b="1" dirty="0" err="1"/>
              <a:t>intelektualna</a:t>
            </a:r>
            <a:r>
              <a:rPr lang="en-US" sz="2000" b="1" dirty="0"/>
              <a:t> </a:t>
            </a:r>
            <a:r>
              <a:rPr lang="en-US" sz="2000" b="1" dirty="0" err="1"/>
              <a:t>ograničenja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razvojna</a:t>
            </a:r>
            <a:r>
              <a:rPr lang="en-US" sz="2000" dirty="0"/>
              <a:t> </a:t>
            </a:r>
            <a:r>
              <a:rPr lang="en-US" sz="2000" dirty="0" err="1"/>
              <a:t>intelektualna</a:t>
            </a:r>
            <a:r>
              <a:rPr lang="en-US" sz="2000" dirty="0"/>
              <a:t> </a:t>
            </a:r>
            <a:r>
              <a:rPr lang="en-US" sz="2000" dirty="0" err="1"/>
              <a:t>ometenost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teški</a:t>
            </a:r>
            <a:r>
              <a:rPr lang="en-US" sz="2000" dirty="0"/>
              <a:t> </a:t>
            </a:r>
            <a:r>
              <a:rPr lang="en-US" sz="2000" dirty="0" err="1"/>
              <a:t>neurokognitivni</a:t>
            </a:r>
            <a:r>
              <a:rPr lang="en-US" sz="2000" dirty="0"/>
              <a:t> </a:t>
            </a:r>
            <a:r>
              <a:rPr lang="en-US" sz="2000" dirty="0" err="1"/>
              <a:t>poremećaji</a:t>
            </a:r>
            <a:endParaRPr lang="en-US" sz="2000" dirty="0"/>
          </a:p>
          <a:p>
            <a:pPr>
              <a:buNone/>
            </a:pPr>
            <a:r>
              <a:rPr lang="en-US" sz="2000" b="1" dirty="0"/>
              <a:t>3. </a:t>
            </a:r>
            <a:r>
              <a:rPr lang="en-US" sz="2000" b="1" dirty="0" err="1"/>
              <a:t>Privremeni</a:t>
            </a:r>
            <a:r>
              <a:rPr lang="en-US" sz="2000" b="1" dirty="0"/>
              <a:t> </a:t>
            </a:r>
            <a:r>
              <a:rPr lang="en-US" sz="2000" b="1" dirty="0" err="1"/>
              <a:t>teški</a:t>
            </a:r>
            <a:r>
              <a:rPr lang="en-US" sz="2000" b="1" dirty="0"/>
              <a:t> </a:t>
            </a:r>
            <a:r>
              <a:rPr lang="en-US" sz="2000" b="1" dirty="0" err="1"/>
              <a:t>poremećaji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patološki</a:t>
            </a:r>
            <a:r>
              <a:rPr lang="en-US" sz="2000" dirty="0"/>
              <a:t> </a:t>
            </a:r>
            <a:r>
              <a:rPr lang="en-US" sz="2000" dirty="0" err="1"/>
              <a:t>afekat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alkoholne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druge</a:t>
            </a:r>
            <a:r>
              <a:rPr lang="en-US" sz="2000" dirty="0"/>
              <a:t> </a:t>
            </a:r>
            <a:r>
              <a:rPr lang="en-US" sz="2000" dirty="0" err="1"/>
              <a:t>intoksikacione</a:t>
            </a:r>
            <a:r>
              <a:rPr lang="en-US" sz="2000" dirty="0"/>
              <a:t> </a:t>
            </a:r>
            <a:r>
              <a:rPr lang="en-US" sz="2000" dirty="0" err="1"/>
              <a:t>psihoze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epileptična</a:t>
            </a:r>
            <a:r>
              <a:rPr lang="en-US" sz="2000" dirty="0"/>
              <a:t> </a:t>
            </a:r>
            <a:r>
              <a:rPr lang="en-US" sz="2000" dirty="0" err="1"/>
              <a:t>sumračna</a:t>
            </a:r>
            <a:r>
              <a:rPr lang="en-US" sz="2000" dirty="0"/>
              <a:t> </a:t>
            </a:r>
            <a:r>
              <a:rPr lang="en-US" sz="2000" dirty="0" err="1"/>
              <a:t>stanja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akutni</a:t>
            </a:r>
            <a:r>
              <a:rPr lang="en-US" sz="2000" dirty="0"/>
              <a:t> </a:t>
            </a:r>
            <a:r>
              <a:rPr lang="en-US" sz="2000" dirty="0" err="1"/>
              <a:t>organski</a:t>
            </a:r>
            <a:r>
              <a:rPr lang="en-US" sz="2000" dirty="0"/>
              <a:t> </a:t>
            </a:r>
            <a:r>
              <a:rPr lang="en-US" sz="2000" dirty="0" err="1"/>
              <a:t>poremećaji</a:t>
            </a:r>
            <a:endParaRPr lang="en-US" sz="2000" dirty="0"/>
          </a:p>
          <a:p>
            <a:pPr algn="ctr">
              <a:buNone/>
            </a:pPr>
            <a:r>
              <a:rPr lang="en-US" sz="2000" dirty="0"/>
              <a:t>⚠️ Samo </a:t>
            </a:r>
            <a:r>
              <a:rPr lang="en-US" sz="2000" dirty="0" err="1"/>
              <a:t>prisustvo</a:t>
            </a:r>
            <a:r>
              <a:rPr lang="en-US" sz="2000" dirty="0"/>
              <a:t> </a:t>
            </a:r>
            <a:r>
              <a:rPr lang="en-US" sz="2000" dirty="0" err="1"/>
              <a:t>dijagnoze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dovoljno</a:t>
            </a:r>
            <a:r>
              <a:rPr lang="en-US" sz="2000" dirty="0"/>
              <a:t> – </a:t>
            </a:r>
            <a:r>
              <a:rPr lang="en-US" sz="2000" dirty="0" err="1"/>
              <a:t>presudno</a:t>
            </a:r>
            <a:r>
              <a:rPr lang="en-US" sz="2000" dirty="0"/>
              <a:t> je </a:t>
            </a:r>
            <a:r>
              <a:rPr lang="en-US" sz="2000" b="1" dirty="0" err="1"/>
              <a:t>kako</a:t>
            </a:r>
            <a:r>
              <a:rPr lang="en-US" sz="2000" b="1" dirty="0"/>
              <a:t> je </a:t>
            </a:r>
            <a:r>
              <a:rPr lang="en-US" sz="2000" b="1" dirty="0" err="1"/>
              <a:t>osoba</a:t>
            </a:r>
            <a:r>
              <a:rPr lang="en-US" sz="2000" b="1" dirty="0"/>
              <a:t> </a:t>
            </a:r>
            <a:r>
              <a:rPr lang="en-US" sz="2000" b="1" dirty="0" err="1"/>
              <a:t>funkcionisala</a:t>
            </a:r>
            <a:r>
              <a:rPr lang="en-US" sz="2000" b="1" dirty="0"/>
              <a:t> u </a:t>
            </a:r>
            <a:r>
              <a:rPr lang="en-US" sz="2000" b="1" dirty="0" err="1"/>
              <a:t>trenutku</a:t>
            </a:r>
            <a:r>
              <a:rPr lang="en-US" sz="2000" b="1" dirty="0"/>
              <a:t> dela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0348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>
          <a:xfrm>
            <a:off x="838200" y="97706"/>
            <a:ext cx="10515600" cy="1325563"/>
          </a:xfrm>
        </p:spPr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⚖️🧠 VEŠTAČENJE KRIVIČNIH DELA U AFEKTU</a:t>
            </a:r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>
          <a:xfrm>
            <a:off x="717430" y="1515074"/>
            <a:ext cx="11083506" cy="4351338"/>
          </a:xfrm>
        </p:spPr>
        <p:txBody>
          <a:bodyPr/>
          <a:lstStyle/>
          <a:p>
            <a:pPr>
              <a:buNone/>
            </a:pPr>
            <a:r>
              <a:rPr lang="en-US" sz="2000" dirty="0" err="1"/>
              <a:t>Kod</a:t>
            </a:r>
            <a:r>
              <a:rPr lang="en-US" sz="2000" dirty="0"/>
              <a:t> dela </a:t>
            </a:r>
            <a:r>
              <a:rPr lang="en-US" sz="2000" dirty="0" err="1"/>
              <a:t>izvršenih</a:t>
            </a:r>
            <a:r>
              <a:rPr lang="en-US" sz="2000" dirty="0"/>
              <a:t> u </a:t>
            </a:r>
            <a:r>
              <a:rPr lang="en-US" sz="2000" dirty="0" err="1"/>
              <a:t>afektu</a:t>
            </a:r>
            <a:r>
              <a:rPr lang="en-US" sz="2000" dirty="0"/>
              <a:t> </a:t>
            </a:r>
            <a:r>
              <a:rPr lang="en-US" sz="2000" dirty="0" err="1"/>
              <a:t>procenjuje</a:t>
            </a:r>
            <a:r>
              <a:rPr lang="en-US" sz="2000" dirty="0"/>
              <a:t> se </a:t>
            </a:r>
            <a:r>
              <a:rPr lang="en-US" sz="2000" b="1" dirty="0" err="1"/>
              <a:t>kvantitet</a:t>
            </a:r>
            <a:r>
              <a:rPr lang="en-US" sz="2000" b="1" dirty="0"/>
              <a:t> </a:t>
            </a:r>
            <a:r>
              <a:rPr lang="en-US" sz="2000" b="1" dirty="0" err="1"/>
              <a:t>i</a:t>
            </a:r>
            <a:r>
              <a:rPr lang="en-US" sz="2000" b="1" dirty="0"/>
              <a:t> </a:t>
            </a:r>
            <a:r>
              <a:rPr lang="en-US" sz="2000" b="1" dirty="0" err="1"/>
              <a:t>kvalitet</a:t>
            </a:r>
            <a:r>
              <a:rPr lang="en-US" sz="2000" b="1" dirty="0"/>
              <a:t> </a:t>
            </a:r>
            <a:r>
              <a:rPr lang="en-US" sz="2000" b="1" dirty="0" err="1"/>
              <a:t>emocionalnog</a:t>
            </a:r>
            <a:r>
              <a:rPr lang="en-US" sz="2000" b="1" dirty="0"/>
              <a:t> </a:t>
            </a:r>
            <a:r>
              <a:rPr lang="en-US" sz="2000" b="1" dirty="0" err="1"/>
              <a:t>poremećaja</a:t>
            </a:r>
            <a:r>
              <a:rPr lang="en-US" sz="2000" dirty="0"/>
              <a:t> u </a:t>
            </a:r>
            <a:r>
              <a:rPr lang="en-US" sz="2000" dirty="0" err="1"/>
              <a:t>trenutku</a:t>
            </a:r>
            <a:r>
              <a:rPr lang="en-US" sz="2000" dirty="0"/>
              <a:t> dela.</a:t>
            </a:r>
          </a:p>
          <a:p>
            <a:pPr>
              <a:buNone/>
            </a:pPr>
            <a:r>
              <a:rPr lang="en-US" sz="2000" dirty="0"/>
              <a:t>Ne </a:t>
            </a:r>
            <a:r>
              <a:rPr lang="en-US" sz="2000" dirty="0" err="1"/>
              <a:t>procenjuje</a:t>
            </a:r>
            <a:r>
              <a:rPr lang="en-US" sz="2000" dirty="0"/>
              <a:t> se „da li je </a:t>
            </a:r>
            <a:r>
              <a:rPr lang="en-US" sz="2000" dirty="0" err="1"/>
              <a:t>neko</a:t>
            </a:r>
            <a:r>
              <a:rPr lang="en-US" sz="2000" dirty="0"/>
              <a:t> bio </a:t>
            </a:r>
            <a:r>
              <a:rPr lang="en-US" sz="2000" dirty="0" err="1"/>
              <a:t>ljut</a:t>
            </a:r>
            <a:r>
              <a:rPr lang="en-US" sz="2000" dirty="0"/>
              <a:t>“, </a:t>
            </a:r>
            <a:r>
              <a:rPr lang="en-US" sz="2000" dirty="0" err="1"/>
              <a:t>već</a:t>
            </a:r>
            <a:r>
              <a:rPr lang="en-US" sz="2000" dirty="0"/>
              <a:t>:</a:t>
            </a:r>
          </a:p>
          <a:p>
            <a:pPr>
              <a:buNone/>
            </a:pPr>
            <a:r>
              <a:rPr lang="en-US" sz="2000" dirty="0"/>
              <a:t>da li je </a:t>
            </a:r>
            <a:r>
              <a:rPr lang="en-US" sz="2000" dirty="0" err="1"/>
              <a:t>emocionalno</a:t>
            </a:r>
            <a:r>
              <a:rPr lang="en-US" sz="2000" dirty="0"/>
              <a:t> </a:t>
            </a:r>
            <a:r>
              <a:rPr lang="en-US" sz="2000" dirty="0" err="1"/>
              <a:t>stanje</a:t>
            </a:r>
            <a:r>
              <a:rPr lang="en-US" sz="2000" dirty="0"/>
              <a:t> </a:t>
            </a:r>
            <a:r>
              <a:rPr lang="en-US" sz="2000" dirty="0" err="1"/>
              <a:t>bilo</a:t>
            </a:r>
            <a:r>
              <a:rPr lang="en-US" sz="2000" dirty="0"/>
              <a:t> </a:t>
            </a:r>
            <a:r>
              <a:rPr lang="en-US" sz="2000" dirty="0" err="1"/>
              <a:t>takvog</a:t>
            </a:r>
            <a:r>
              <a:rPr lang="en-US" sz="2000" dirty="0"/>
              <a:t> </a:t>
            </a:r>
            <a:r>
              <a:rPr lang="en-US" sz="2000" dirty="0" err="1"/>
              <a:t>intenziteta</a:t>
            </a:r>
            <a:r>
              <a:rPr lang="en-US" sz="2000" dirty="0"/>
              <a:t> da je </a:t>
            </a:r>
            <a:r>
              <a:rPr lang="en-US" sz="2000" dirty="0" err="1"/>
              <a:t>narušilo</a:t>
            </a:r>
            <a:r>
              <a:rPr lang="en-US" sz="2000" dirty="0"/>
              <a:t> </a:t>
            </a:r>
            <a:r>
              <a:rPr lang="en-US" sz="2000" dirty="0" err="1"/>
              <a:t>rasuđivanje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kontrolu</a:t>
            </a:r>
            <a:r>
              <a:rPr lang="en-US" sz="2000" dirty="0"/>
              <a:t> </a:t>
            </a:r>
            <a:r>
              <a:rPr lang="en-US" sz="2000" dirty="0" err="1"/>
              <a:t>ponašanja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dirty="0" err="1"/>
              <a:t>Posebno</a:t>
            </a:r>
            <a:r>
              <a:rPr lang="en-US" sz="2000" dirty="0"/>
              <a:t> se </a:t>
            </a:r>
            <a:r>
              <a:rPr lang="en-US" sz="2000" dirty="0" err="1"/>
              <a:t>razlikuju</a:t>
            </a:r>
            <a:r>
              <a:rPr lang="en-US" sz="2000" dirty="0"/>
              <a:t>:</a:t>
            </a:r>
          </a:p>
          <a:p>
            <a:pPr>
              <a:buNone/>
            </a:pPr>
            <a:r>
              <a:rPr lang="en-US" sz="2000" b="1" dirty="0"/>
              <a:t>1. </a:t>
            </a:r>
            <a:r>
              <a:rPr lang="en-US" sz="2000" b="1" dirty="0" err="1"/>
              <a:t>Povišena</a:t>
            </a:r>
            <a:r>
              <a:rPr lang="en-US" sz="2000" b="1" dirty="0"/>
              <a:t> </a:t>
            </a:r>
            <a:r>
              <a:rPr lang="en-US" sz="2000" b="1" dirty="0" err="1"/>
              <a:t>emocionalna</a:t>
            </a:r>
            <a:r>
              <a:rPr lang="en-US" sz="2000" b="1" dirty="0"/>
              <a:t> </a:t>
            </a:r>
            <a:r>
              <a:rPr lang="en-US" sz="2000" b="1" dirty="0" err="1"/>
              <a:t>uzbuđenost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osoba</a:t>
            </a:r>
            <a:r>
              <a:rPr lang="en-US" sz="2000" dirty="0"/>
              <a:t> je </a:t>
            </a:r>
            <a:r>
              <a:rPr lang="en-US" sz="2000" dirty="0" err="1"/>
              <a:t>uznemirena</a:t>
            </a:r>
            <a:r>
              <a:rPr lang="en-US" sz="2000" dirty="0"/>
              <a:t>, </a:t>
            </a:r>
            <a:r>
              <a:rPr lang="en-US" sz="2000" dirty="0" err="1"/>
              <a:t>razdražena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zadržava</a:t>
            </a:r>
            <a:r>
              <a:rPr lang="en-US" sz="2000" dirty="0"/>
              <a:t> </a:t>
            </a:r>
            <a:r>
              <a:rPr lang="en-US" sz="2000" dirty="0" err="1"/>
              <a:t>sposobnost</a:t>
            </a:r>
            <a:r>
              <a:rPr lang="en-US" sz="2000" dirty="0"/>
              <a:t> </a:t>
            </a:r>
            <a:r>
              <a:rPr lang="en-US" sz="2000" dirty="0" err="1"/>
              <a:t>kontrole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procene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b="1" dirty="0"/>
              <a:t>2. </a:t>
            </a:r>
            <a:r>
              <a:rPr lang="en-US" sz="2000" b="1" dirty="0" err="1"/>
              <a:t>Patološki</a:t>
            </a:r>
            <a:r>
              <a:rPr lang="en-US" sz="2000" b="1" dirty="0"/>
              <a:t> </a:t>
            </a:r>
            <a:r>
              <a:rPr lang="en-US" sz="2000" b="1" dirty="0" err="1"/>
              <a:t>afekat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ekstremno</a:t>
            </a:r>
            <a:r>
              <a:rPr lang="en-US" sz="2000" dirty="0"/>
              <a:t>, </a:t>
            </a:r>
            <a:r>
              <a:rPr lang="en-US" sz="2000" dirty="0" err="1"/>
              <a:t>kratkotrajno</a:t>
            </a:r>
            <a:r>
              <a:rPr lang="en-US" sz="2000" dirty="0"/>
              <a:t> </a:t>
            </a:r>
            <a:r>
              <a:rPr lang="en-US" sz="2000" dirty="0" err="1"/>
              <a:t>emocionalno</a:t>
            </a:r>
            <a:r>
              <a:rPr lang="en-US" sz="2000" dirty="0"/>
              <a:t> </a:t>
            </a:r>
            <a:r>
              <a:rPr lang="en-US" sz="2000" dirty="0" err="1"/>
              <a:t>stanje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nesrazmerom</a:t>
            </a:r>
            <a:r>
              <a:rPr lang="en-US" sz="2000" dirty="0"/>
              <a:t> </a:t>
            </a:r>
            <a:r>
              <a:rPr lang="en-US" sz="2000" dirty="0" err="1"/>
              <a:t>između</a:t>
            </a:r>
            <a:r>
              <a:rPr lang="en-US" sz="2000" dirty="0"/>
              <a:t> </a:t>
            </a:r>
            <a:r>
              <a:rPr lang="en-US" sz="2000" dirty="0" err="1"/>
              <a:t>povoda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reakcije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naglom</a:t>
            </a:r>
            <a:r>
              <a:rPr lang="en-US" sz="2000" dirty="0"/>
              <a:t>, </a:t>
            </a:r>
            <a:r>
              <a:rPr lang="en-US" sz="2000" dirty="0" err="1"/>
              <a:t>eksplozivnom</a:t>
            </a:r>
            <a:r>
              <a:rPr lang="en-US" sz="2000" dirty="0"/>
              <a:t> </a:t>
            </a:r>
            <a:r>
              <a:rPr lang="en-US" sz="2000" dirty="0" err="1"/>
              <a:t>reakcijom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izraženim</a:t>
            </a:r>
            <a:r>
              <a:rPr lang="en-US" sz="2000" dirty="0"/>
              <a:t> </a:t>
            </a:r>
            <a:r>
              <a:rPr lang="en-US" sz="2000" dirty="0" err="1"/>
              <a:t>motornim</a:t>
            </a:r>
            <a:r>
              <a:rPr lang="en-US" sz="2000" dirty="0"/>
              <a:t> </a:t>
            </a:r>
            <a:r>
              <a:rPr lang="en-US" sz="2000" dirty="0" err="1"/>
              <a:t>pražnjenjem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suženjem</a:t>
            </a:r>
            <a:r>
              <a:rPr lang="en-US" sz="2000" dirty="0"/>
              <a:t> </a:t>
            </a:r>
            <a:r>
              <a:rPr lang="en-US" sz="2000" dirty="0" err="1"/>
              <a:t>svesti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često</a:t>
            </a:r>
            <a:r>
              <a:rPr lang="en-US" sz="2000" dirty="0"/>
              <a:t> </a:t>
            </a:r>
            <a:r>
              <a:rPr lang="en-US" sz="2000" dirty="0" err="1"/>
              <a:t>delimičnom</a:t>
            </a:r>
            <a:r>
              <a:rPr lang="en-US" sz="2000" dirty="0"/>
              <a:t> </a:t>
            </a:r>
            <a:r>
              <a:rPr lang="en-US" sz="2000" dirty="0" err="1"/>
              <a:t>amnezijom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⚠️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svaka</a:t>
            </a:r>
            <a:r>
              <a:rPr lang="en-US" sz="2000" dirty="0"/>
              <a:t> </a:t>
            </a:r>
            <a:r>
              <a:rPr lang="en-US" sz="2000" dirty="0" err="1"/>
              <a:t>burna</a:t>
            </a:r>
            <a:r>
              <a:rPr lang="en-US" sz="2000" dirty="0"/>
              <a:t> </a:t>
            </a:r>
            <a:r>
              <a:rPr lang="en-US" sz="2000" dirty="0" err="1"/>
              <a:t>reakcija</a:t>
            </a:r>
            <a:r>
              <a:rPr lang="en-US" sz="2000" dirty="0"/>
              <a:t> </a:t>
            </a:r>
            <a:r>
              <a:rPr lang="en-US" sz="2000" dirty="0" err="1"/>
              <a:t>patološki</a:t>
            </a:r>
            <a:r>
              <a:rPr lang="en-US" sz="2000" dirty="0"/>
              <a:t> </a:t>
            </a:r>
            <a:r>
              <a:rPr lang="en-US" sz="2000" dirty="0" err="1"/>
              <a:t>afekat</a:t>
            </a:r>
            <a:r>
              <a:rPr lang="en-US" sz="2000" dirty="0"/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SADRŽAJ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sz="2400" dirty="0" err="1"/>
              <a:t>Obl</a:t>
            </a:r>
            <a:r>
              <a:rPr lang="en-US" sz="2400" dirty="0"/>
              <a:t>a</a:t>
            </a:r>
            <a:r>
              <a:rPr lang="sr-Latn-CS" sz="2400" dirty="0" err="1"/>
              <a:t>sti</a:t>
            </a:r>
            <a:r>
              <a:rPr lang="sr-Latn-CS" sz="2400" dirty="0"/>
              <a:t> </a:t>
            </a:r>
            <a:r>
              <a:rPr lang="sr-Latn-CS" sz="2400" dirty="0" err="1"/>
              <a:t>primene</a:t>
            </a:r>
            <a:r>
              <a:rPr lang="sr-Latn-CS" sz="2400" dirty="0"/>
              <a:t> forenzičke </a:t>
            </a:r>
            <a:r>
              <a:rPr lang="sr-Latn-CS" sz="2400" dirty="0" err="1"/>
              <a:t>psihologij</a:t>
            </a:r>
            <a:r>
              <a:rPr lang="en-US" sz="2400" dirty="0"/>
              <a:t>e</a:t>
            </a:r>
            <a:endParaRPr lang="sr-Latn-CS" sz="2400" dirty="0"/>
          </a:p>
          <a:p>
            <a:pPr eaLnBrk="1" hangingPunct="1"/>
            <a:r>
              <a:rPr lang="sr-Latn-CS" sz="2400" dirty="0"/>
              <a:t>Principi </a:t>
            </a:r>
            <a:r>
              <a:rPr lang="sr-Latn-CS" sz="2400" dirty="0" err="1"/>
              <a:t>procene</a:t>
            </a:r>
            <a:r>
              <a:rPr lang="sr-Latn-CS" sz="2400" dirty="0"/>
              <a:t> u forenzičkoj praksi</a:t>
            </a:r>
          </a:p>
          <a:p>
            <a:pPr eaLnBrk="1" hangingPunct="1"/>
            <a:r>
              <a:rPr lang="sr-Latn-CS" sz="2400" dirty="0"/>
              <a:t>Izvori podataka i validnost</a:t>
            </a:r>
          </a:p>
          <a:p>
            <a:pPr eaLnBrk="1" hangingPunct="1"/>
            <a:r>
              <a:rPr lang="sr-Latn-CS" sz="2400" dirty="0" err="1"/>
              <a:t>Veštačenje</a:t>
            </a:r>
            <a:r>
              <a:rPr lang="sr-Latn-CS" sz="2400" dirty="0"/>
              <a:t> procesne </a:t>
            </a:r>
            <a:r>
              <a:rPr lang="sr-Latn-CS" sz="2400" dirty="0" err="1"/>
              <a:t>soposbnosti</a:t>
            </a:r>
            <a:endParaRPr lang="sr-Latn-CS" sz="2400" dirty="0"/>
          </a:p>
          <a:p>
            <a:pPr eaLnBrk="1" hangingPunct="1"/>
            <a:r>
              <a:rPr lang="sr-Latn-CS" sz="2400" dirty="0" err="1"/>
              <a:t>Veštačenje</a:t>
            </a:r>
            <a:r>
              <a:rPr lang="sr-Latn-CS" sz="2400" dirty="0"/>
              <a:t> uračunljivosti</a:t>
            </a:r>
          </a:p>
          <a:p>
            <a:pPr eaLnBrk="1" hangingPunct="1"/>
            <a:r>
              <a:rPr lang="sr-Latn-CS" sz="2400" dirty="0"/>
              <a:t>Veš</a:t>
            </a:r>
            <a:r>
              <a:rPr lang="en-US" sz="2400" dirty="0"/>
              <a:t>t</a:t>
            </a:r>
            <a:r>
              <a:rPr lang="sr-Latn-CS" sz="2400" dirty="0"/>
              <a:t>ačenje </a:t>
            </a:r>
            <a:r>
              <a:rPr lang="sr-Latn-CS" sz="2400" dirty="0" err="1"/>
              <a:t>dela</a:t>
            </a:r>
            <a:r>
              <a:rPr lang="sr-Latn-CS" sz="2400" dirty="0"/>
              <a:t> u afektu</a:t>
            </a:r>
          </a:p>
          <a:p>
            <a:pPr eaLnBrk="1" hangingPunct="1"/>
            <a:r>
              <a:rPr lang="sr-Latn-CS" sz="2400" dirty="0" err="1"/>
              <a:t>Procena</a:t>
            </a:r>
            <a:r>
              <a:rPr lang="sr-Latn-CS" sz="2400" dirty="0"/>
              <a:t> roditeljske podobnosti</a:t>
            </a:r>
          </a:p>
          <a:p>
            <a:pPr eaLnBrk="1" hangingPunct="1"/>
            <a:endParaRPr lang="sr-Latn-CS" sz="2400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>
          <a:xfrm>
            <a:off x="639792" y="175344"/>
            <a:ext cx="10515600" cy="1325563"/>
          </a:xfrm>
        </p:spPr>
        <p:txBody>
          <a:bodyPr/>
          <a:lstStyle/>
          <a:p>
            <a:pPr algn="ctr"/>
            <a:r>
              <a:rPr lang="pl-PL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🧠⚖️ EMOCIONALNA STANJA U FORENZIČKOJ PROCENI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>
          <a:xfrm>
            <a:off x="838200" y="1500907"/>
            <a:ext cx="10515600" cy="4977442"/>
          </a:xfrm>
        </p:spPr>
        <p:txBody>
          <a:bodyPr/>
          <a:lstStyle/>
          <a:p>
            <a:pPr>
              <a:buNone/>
            </a:pPr>
            <a:r>
              <a:rPr lang="en-US" sz="2000" dirty="0" err="1"/>
              <a:t>Procena</a:t>
            </a:r>
            <a:r>
              <a:rPr lang="en-US" sz="2000" dirty="0"/>
              <a:t> </a:t>
            </a:r>
            <a:r>
              <a:rPr lang="en-US" sz="2000" dirty="0" err="1"/>
              <a:t>emocionalnog</a:t>
            </a:r>
            <a:r>
              <a:rPr lang="en-US" sz="2000" dirty="0"/>
              <a:t> </a:t>
            </a:r>
            <a:r>
              <a:rPr lang="en-US" sz="2000" dirty="0" err="1"/>
              <a:t>statusa</a:t>
            </a:r>
            <a:r>
              <a:rPr lang="en-US" sz="2000" dirty="0"/>
              <a:t> je od </a:t>
            </a:r>
            <a:r>
              <a:rPr lang="en-US" sz="2000" b="1" dirty="0" err="1"/>
              <a:t>centralnog</a:t>
            </a:r>
            <a:r>
              <a:rPr lang="en-US" sz="2000" b="1" dirty="0"/>
              <a:t> </a:t>
            </a:r>
            <a:r>
              <a:rPr lang="en-US" sz="2000" b="1" dirty="0" err="1"/>
              <a:t>značaja</a:t>
            </a:r>
            <a:r>
              <a:rPr lang="en-US" sz="2000" dirty="0"/>
              <a:t> u </a:t>
            </a:r>
            <a:r>
              <a:rPr lang="en-US" sz="2000" dirty="0" err="1"/>
              <a:t>forenzičkom</a:t>
            </a:r>
            <a:r>
              <a:rPr lang="en-US" sz="2000" dirty="0"/>
              <a:t> </a:t>
            </a:r>
            <a:r>
              <a:rPr lang="en-US" sz="2000" dirty="0" err="1"/>
              <a:t>veštačenju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dirty="0" err="1"/>
              <a:t>Emocije</a:t>
            </a:r>
            <a:r>
              <a:rPr lang="en-US" sz="2000" dirty="0"/>
              <a:t> </a:t>
            </a:r>
            <a:r>
              <a:rPr lang="en-US" sz="2000" dirty="0" err="1"/>
              <a:t>utiču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pažnju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svest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rasuđivanje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volju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kontrolu</a:t>
            </a:r>
            <a:r>
              <a:rPr lang="en-US" sz="2000" dirty="0"/>
              <a:t> </a:t>
            </a:r>
            <a:r>
              <a:rPr lang="en-US" sz="2000" dirty="0" err="1"/>
              <a:t>ponašanja</a:t>
            </a:r>
            <a:endParaRPr lang="en-US" sz="2000" dirty="0"/>
          </a:p>
          <a:p>
            <a:pPr>
              <a:buNone/>
            </a:pPr>
            <a:r>
              <a:rPr lang="en-US" sz="2000" dirty="0" err="1"/>
              <a:t>Način</a:t>
            </a:r>
            <a:r>
              <a:rPr lang="en-US" sz="2000" dirty="0"/>
              <a:t> </a:t>
            </a:r>
            <a:r>
              <a:rPr lang="en-US" sz="2000" dirty="0" err="1"/>
              <a:t>izvršenja</a:t>
            </a:r>
            <a:r>
              <a:rPr lang="en-US" sz="2000" dirty="0"/>
              <a:t> dela </a:t>
            </a:r>
            <a:r>
              <a:rPr lang="en-US" sz="2000" dirty="0" err="1"/>
              <a:t>često</a:t>
            </a:r>
            <a:r>
              <a:rPr lang="en-US" sz="2000" dirty="0"/>
              <a:t> </a:t>
            </a:r>
            <a:r>
              <a:rPr lang="en-US" sz="2000" dirty="0" err="1"/>
              <a:t>ukazuje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stanje</a:t>
            </a:r>
            <a:r>
              <a:rPr lang="en-US" sz="2000" dirty="0"/>
              <a:t> </a:t>
            </a:r>
            <a:r>
              <a:rPr lang="en-US" sz="2000" dirty="0" err="1"/>
              <a:t>afekta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višestruki</a:t>
            </a:r>
            <a:r>
              <a:rPr lang="en-US" sz="2000" dirty="0"/>
              <a:t> </a:t>
            </a:r>
            <a:r>
              <a:rPr lang="en-US" sz="2000" dirty="0" err="1"/>
              <a:t>udarci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pucanje</a:t>
            </a:r>
            <a:r>
              <a:rPr lang="en-US" sz="2000" dirty="0"/>
              <a:t> do „</a:t>
            </a:r>
            <a:r>
              <a:rPr lang="en-US" sz="2000" dirty="0" err="1"/>
              <a:t>praznog</a:t>
            </a:r>
            <a:r>
              <a:rPr lang="en-US" sz="2000" dirty="0"/>
              <a:t> </a:t>
            </a:r>
            <a:r>
              <a:rPr lang="en-US" sz="2000" dirty="0" err="1"/>
              <a:t>šaržera</a:t>
            </a:r>
            <a:r>
              <a:rPr lang="en-US" sz="2000" dirty="0"/>
              <a:t>“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brutalnost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nekontrolisana</a:t>
            </a:r>
            <a:r>
              <a:rPr lang="en-US" sz="2000" dirty="0"/>
              <a:t> </a:t>
            </a:r>
            <a:r>
              <a:rPr lang="en-US" sz="2000" dirty="0" err="1"/>
              <a:t>energija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U </a:t>
            </a:r>
            <a:r>
              <a:rPr lang="en-US" sz="2000" dirty="0" err="1"/>
              <a:t>forenzičkom</a:t>
            </a:r>
            <a:r>
              <a:rPr lang="en-US" sz="2000" dirty="0"/>
              <a:t> </a:t>
            </a:r>
            <a:r>
              <a:rPr lang="en-US" sz="2000" dirty="0" err="1"/>
              <a:t>smislu</a:t>
            </a:r>
            <a:r>
              <a:rPr lang="en-US" sz="2000" dirty="0"/>
              <a:t> </a:t>
            </a:r>
            <a:r>
              <a:rPr lang="en-US" sz="2000" dirty="0" err="1"/>
              <a:t>razlikuju</a:t>
            </a:r>
            <a:r>
              <a:rPr lang="en-US" sz="2000" dirty="0"/>
              <a:t> se:</a:t>
            </a:r>
            <a:br>
              <a:rPr lang="en-US" sz="2000" dirty="0"/>
            </a:br>
            <a:r>
              <a:rPr lang="en-US" sz="2000" dirty="0"/>
              <a:t>a) </a:t>
            </a:r>
            <a:r>
              <a:rPr lang="en-US" sz="2000" dirty="0" err="1"/>
              <a:t>povišena</a:t>
            </a:r>
            <a:r>
              <a:rPr lang="en-US" sz="2000" dirty="0"/>
              <a:t> </a:t>
            </a:r>
            <a:r>
              <a:rPr lang="en-US" sz="2000" dirty="0" err="1"/>
              <a:t>emocionalna</a:t>
            </a:r>
            <a:r>
              <a:rPr lang="en-US" sz="2000" dirty="0"/>
              <a:t> </a:t>
            </a:r>
            <a:r>
              <a:rPr lang="en-US" sz="2000" dirty="0" err="1"/>
              <a:t>uzbuđenost</a:t>
            </a:r>
            <a:br>
              <a:rPr lang="en-US" sz="2000" dirty="0"/>
            </a:br>
            <a:r>
              <a:rPr lang="en-US" sz="2000" dirty="0"/>
              <a:t>b) </a:t>
            </a:r>
            <a:r>
              <a:rPr lang="en-US" sz="2000" dirty="0" err="1"/>
              <a:t>patološki</a:t>
            </a:r>
            <a:r>
              <a:rPr lang="en-US" sz="2000" dirty="0"/>
              <a:t> </a:t>
            </a:r>
            <a:r>
              <a:rPr lang="en-US" sz="2000" dirty="0" err="1"/>
              <a:t>afekat</a:t>
            </a:r>
            <a:endParaRPr lang="en-US" sz="2000" dirty="0"/>
          </a:p>
          <a:p>
            <a:pPr marL="0" indent="0">
              <a:lnSpc>
                <a:spcPct val="80000"/>
              </a:lnSpc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xfrm>
            <a:off x="838200" y="209849"/>
            <a:ext cx="10515600" cy="1325563"/>
          </a:xfrm>
        </p:spPr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🔍 PROCENA INTENZITETA AFEKTA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>
          <a:xfrm>
            <a:off x="838200" y="1535413"/>
            <a:ext cx="10869613" cy="5112738"/>
          </a:xfrm>
        </p:spPr>
        <p:txBody>
          <a:bodyPr/>
          <a:lstStyle/>
          <a:p>
            <a:pPr>
              <a:buNone/>
            </a:pPr>
            <a:r>
              <a:rPr lang="en-US" sz="2400" dirty="0"/>
              <a:t>U </a:t>
            </a:r>
            <a:r>
              <a:rPr lang="en-US" sz="2400" dirty="0" err="1"/>
              <a:t>razlikovanju</a:t>
            </a:r>
            <a:r>
              <a:rPr lang="en-US" sz="2400" dirty="0"/>
              <a:t> </a:t>
            </a:r>
            <a:r>
              <a:rPr lang="en-US" sz="2400" dirty="0" err="1"/>
              <a:t>uzbuđenja</a:t>
            </a:r>
            <a:r>
              <a:rPr lang="en-US" sz="2400" dirty="0"/>
              <a:t> od </a:t>
            </a:r>
            <a:r>
              <a:rPr lang="en-US" sz="2400" dirty="0" err="1"/>
              <a:t>patološkog</a:t>
            </a:r>
            <a:r>
              <a:rPr lang="en-US" sz="2400" dirty="0"/>
              <a:t> </a:t>
            </a:r>
            <a:r>
              <a:rPr lang="en-US" sz="2400" dirty="0" err="1"/>
              <a:t>afekta</a:t>
            </a:r>
            <a:r>
              <a:rPr lang="en-US" sz="2400" dirty="0"/>
              <a:t> </a:t>
            </a:r>
            <a:r>
              <a:rPr lang="en-US" sz="2400" dirty="0" err="1"/>
              <a:t>analiziraju</a:t>
            </a:r>
            <a:r>
              <a:rPr lang="en-US" sz="2400" dirty="0"/>
              <a:t> se:</a:t>
            </a:r>
          </a:p>
          <a:p>
            <a:pPr>
              <a:buNone/>
            </a:pPr>
            <a:r>
              <a:rPr lang="en-US" sz="2400" dirty="0"/>
              <a:t>	• </a:t>
            </a:r>
            <a:r>
              <a:rPr lang="en-US" sz="2400" dirty="0" err="1"/>
              <a:t>odnos</a:t>
            </a:r>
            <a:r>
              <a:rPr lang="en-US" sz="2400" dirty="0"/>
              <a:t> </a:t>
            </a:r>
            <a:r>
              <a:rPr lang="en-US" sz="2400" dirty="0" err="1"/>
              <a:t>između</a:t>
            </a:r>
            <a:r>
              <a:rPr lang="en-US" sz="2400" dirty="0"/>
              <a:t> </a:t>
            </a:r>
            <a:r>
              <a:rPr lang="en-US" sz="2400" dirty="0" err="1"/>
              <a:t>žrtve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počinioca</a:t>
            </a:r>
            <a:r>
              <a:rPr lang="en-US" sz="2400" dirty="0"/>
              <a:t> („</a:t>
            </a:r>
            <a:r>
              <a:rPr lang="en-US" sz="2400" dirty="0" err="1"/>
              <a:t>fenomen</a:t>
            </a:r>
            <a:r>
              <a:rPr lang="en-US" sz="2400" dirty="0"/>
              <a:t> </a:t>
            </a:r>
            <a:r>
              <a:rPr lang="en-US" sz="2400" dirty="0" err="1"/>
              <a:t>poslednje</a:t>
            </a:r>
            <a:r>
              <a:rPr lang="en-US" sz="2400" dirty="0"/>
              <a:t> </a:t>
            </a:r>
            <a:r>
              <a:rPr lang="en-US" sz="2400" dirty="0" err="1"/>
              <a:t>kapi</a:t>
            </a:r>
            <a:r>
              <a:rPr lang="en-US" sz="2400" dirty="0"/>
              <a:t>“)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ličnost</a:t>
            </a:r>
            <a:r>
              <a:rPr lang="en-US" sz="2400" dirty="0"/>
              <a:t> </a:t>
            </a:r>
            <a:r>
              <a:rPr lang="en-US" sz="2400" dirty="0" err="1"/>
              <a:t>počinioca</a:t>
            </a:r>
            <a:r>
              <a:rPr lang="en-US" sz="2400" dirty="0"/>
              <a:t> (</a:t>
            </a:r>
            <a:r>
              <a:rPr lang="en-US" sz="2400" dirty="0" err="1"/>
              <a:t>impulsivnost</a:t>
            </a:r>
            <a:r>
              <a:rPr lang="en-US" sz="2400" dirty="0"/>
              <a:t>, </a:t>
            </a:r>
            <a:r>
              <a:rPr lang="en-US" sz="2400" dirty="0" err="1"/>
              <a:t>emocionalna</a:t>
            </a:r>
            <a:r>
              <a:rPr lang="en-US" sz="2400" dirty="0"/>
              <a:t> </a:t>
            </a:r>
            <a:r>
              <a:rPr lang="en-US" sz="2400" dirty="0" err="1"/>
              <a:t>labilnost</a:t>
            </a:r>
            <a:r>
              <a:rPr lang="en-US" sz="2400" dirty="0"/>
              <a:t>, </a:t>
            </a:r>
            <a:r>
              <a:rPr lang="en-US" sz="2400" dirty="0" err="1"/>
              <a:t>agresivnost</a:t>
            </a:r>
            <a:r>
              <a:rPr lang="en-US" sz="2400" dirty="0"/>
              <a:t>)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način</a:t>
            </a:r>
            <a:r>
              <a:rPr lang="en-US" sz="2400" dirty="0"/>
              <a:t> </a:t>
            </a:r>
            <a:r>
              <a:rPr lang="en-US" sz="2400" dirty="0" err="1"/>
              <a:t>izvršenja</a:t>
            </a:r>
            <a:r>
              <a:rPr lang="en-US" sz="2400" dirty="0"/>
              <a:t> dela (</a:t>
            </a:r>
            <a:r>
              <a:rPr lang="en-US" sz="2400" dirty="0" err="1"/>
              <a:t>brzina</a:t>
            </a:r>
            <a:r>
              <a:rPr lang="en-US" sz="2400" dirty="0"/>
              <a:t>, </a:t>
            </a:r>
            <a:r>
              <a:rPr lang="en-US" sz="2400" dirty="0" err="1"/>
              <a:t>silovitost</a:t>
            </a:r>
            <a:r>
              <a:rPr lang="en-US" sz="2400" dirty="0"/>
              <a:t>, </a:t>
            </a:r>
            <a:r>
              <a:rPr lang="en-US" sz="2400" dirty="0" err="1"/>
              <a:t>ponavljanje</a:t>
            </a:r>
            <a:r>
              <a:rPr lang="en-US" sz="2400" dirty="0"/>
              <a:t>)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ponašanje</a:t>
            </a:r>
            <a:r>
              <a:rPr lang="en-US" sz="2400" dirty="0"/>
              <a:t> </a:t>
            </a:r>
            <a:r>
              <a:rPr lang="en-US" sz="2400" dirty="0" err="1"/>
              <a:t>neposredno</a:t>
            </a:r>
            <a:r>
              <a:rPr lang="en-US" sz="2400" dirty="0"/>
              <a:t> </a:t>
            </a:r>
            <a:r>
              <a:rPr lang="en-US" sz="2400" dirty="0" err="1"/>
              <a:t>posle</a:t>
            </a:r>
            <a:r>
              <a:rPr lang="en-US" sz="2400" dirty="0"/>
              <a:t> dela: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drhtanje</a:t>
            </a:r>
            <a:r>
              <a:rPr lang="en-US" sz="2400" dirty="0"/>
              <a:t>, </a:t>
            </a:r>
            <a:r>
              <a:rPr lang="en-US" sz="2400" dirty="0" err="1"/>
              <a:t>bledilo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crvenilo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plač</a:t>
            </a:r>
            <a:r>
              <a:rPr lang="en-US" sz="2400" dirty="0"/>
              <a:t>, </a:t>
            </a:r>
            <a:r>
              <a:rPr lang="en-US" sz="2400" dirty="0" err="1"/>
              <a:t>dezorganizacija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motorni</a:t>
            </a:r>
            <a:r>
              <a:rPr lang="en-US" sz="2400" dirty="0"/>
              <a:t> </a:t>
            </a:r>
            <a:r>
              <a:rPr lang="en-US" sz="2400" dirty="0" err="1"/>
              <a:t>nemir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suicidne</a:t>
            </a:r>
            <a:r>
              <a:rPr lang="en-US" sz="2400" dirty="0"/>
              <a:t> </a:t>
            </a:r>
            <a:r>
              <a:rPr lang="en-US" sz="2400" dirty="0" err="1"/>
              <a:t>radnje</a:t>
            </a:r>
            <a:br>
              <a:rPr lang="en-US" sz="2400" dirty="0"/>
            </a:br>
            <a:r>
              <a:rPr lang="en-US" sz="2400" dirty="0"/>
              <a:t>• da li je </a:t>
            </a:r>
            <a:r>
              <a:rPr lang="en-US" sz="2400" dirty="0" err="1"/>
              <a:t>pokušao</a:t>
            </a:r>
            <a:r>
              <a:rPr lang="en-US" sz="2400" dirty="0"/>
              <a:t> da </a:t>
            </a:r>
            <a:r>
              <a:rPr lang="en-US" sz="2400" dirty="0" err="1"/>
              <a:t>pobegne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sakrije</a:t>
            </a:r>
            <a:r>
              <a:rPr lang="en-US" sz="2400" dirty="0"/>
              <a:t> </a:t>
            </a:r>
            <a:r>
              <a:rPr lang="en-US" sz="2400" dirty="0" err="1"/>
              <a:t>delo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istorija</a:t>
            </a:r>
            <a:r>
              <a:rPr lang="en-US" sz="2400" dirty="0"/>
              <a:t> </a:t>
            </a:r>
            <a:r>
              <a:rPr lang="en-US" sz="2400" dirty="0" err="1"/>
              <a:t>nasilnog</a:t>
            </a:r>
            <a:r>
              <a:rPr lang="en-US" sz="2400" dirty="0"/>
              <a:t> </a:t>
            </a:r>
            <a:r>
              <a:rPr lang="en-US" sz="2400" dirty="0" err="1"/>
              <a:t>ponašanja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dostupnost</a:t>
            </a:r>
            <a:r>
              <a:rPr lang="en-US" sz="2400" dirty="0"/>
              <a:t> </a:t>
            </a:r>
            <a:r>
              <a:rPr lang="en-US" sz="2400" dirty="0" err="1"/>
              <a:t>oružja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⚠️ </a:t>
            </a:r>
            <a:r>
              <a:rPr lang="en-US" sz="2400" dirty="0" err="1"/>
              <a:t>Amnezija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po </a:t>
            </a:r>
            <a:r>
              <a:rPr lang="en-US" sz="2400" dirty="0" err="1"/>
              <a:t>sebi</a:t>
            </a:r>
            <a:r>
              <a:rPr lang="en-US" sz="2400" dirty="0"/>
              <a:t> </a:t>
            </a:r>
            <a:r>
              <a:rPr lang="en-US" sz="2400" dirty="0" err="1"/>
              <a:t>nije</a:t>
            </a:r>
            <a:r>
              <a:rPr lang="en-US" sz="2400" dirty="0"/>
              <a:t> </a:t>
            </a:r>
            <a:r>
              <a:rPr lang="en-US" sz="2400" dirty="0" err="1"/>
              <a:t>pouzdan</a:t>
            </a:r>
            <a:r>
              <a:rPr lang="en-US" sz="2400" dirty="0"/>
              <a:t> </a:t>
            </a:r>
            <a:r>
              <a:rPr lang="en-US" sz="2400" dirty="0" err="1"/>
              <a:t>kriterijum</a:t>
            </a:r>
            <a:r>
              <a:rPr lang="en-US" sz="2400" dirty="0"/>
              <a:t>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734683" y="201223"/>
            <a:ext cx="10515600" cy="1325563"/>
          </a:xfrm>
        </p:spPr>
        <p:txBody>
          <a:bodyPr/>
          <a:lstStyle/>
          <a:p>
            <a:pPr eaLnBrk="1" hangingPunct="1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🧠⚖️ VEŠTAČENJE AFEKTA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838200" y="1360488"/>
            <a:ext cx="10515600" cy="4351337"/>
          </a:xfrm>
        </p:spPr>
        <p:txBody>
          <a:bodyPr/>
          <a:lstStyle/>
          <a:p>
            <a:pPr>
              <a:buNone/>
            </a:pPr>
            <a:r>
              <a:rPr lang="en-US" sz="1600" b="1" dirty="0"/>
              <a:t>	</a:t>
            </a:r>
            <a:r>
              <a:rPr lang="en-US" sz="1600" b="1" dirty="0" err="1"/>
              <a:t>Afekt</a:t>
            </a:r>
            <a:r>
              <a:rPr lang="en-US" sz="1600" dirty="0"/>
              <a:t> = </a:t>
            </a:r>
            <a:r>
              <a:rPr lang="en-US" sz="1600" dirty="0" err="1"/>
              <a:t>kratkotrajan</a:t>
            </a:r>
            <a:r>
              <a:rPr lang="en-US" sz="1600" dirty="0"/>
              <a:t>, </a:t>
            </a:r>
            <a:r>
              <a:rPr lang="en-US" sz="1600" dirty="0" err="1"/>
              <a:t>intenzivan</a:t>
            </a:r>
            <a:r>
              <a:rPr lang="en-US" sz="1600" dirty="0"/>
              <a:t> </a:t>
            </a:r>
            <a:r>
              <a:rPr lang="en-US" sz="1600" dirty="0" err="1"/>
              <a:t>emocionalni</a:t>
            </a:r>
            <a:r>
              <a:rPr lang="en-US" sz="1600" dirty="0"/>
              <a:t> </a:t>
            </a:r>
            <a:r>
              <a:rPr lang="en-US" sz="1600" dirty="0" err="1"/>
              <a:t>paroksizam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naglim</a:t>
            </a:r>
            <a:r>
              <a:rPr lang="en-US" sz="1600" dirty="0"/>
              <a:t> </a:t>
            </a:r>
            <a:r>
              <a:rPr lang="en-US" sz="1600" dirty="0" err="1"/>
              <a:t>početkom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kraćim</a:t>
            </a:r>
            <a:r>
              <a:rPr lang="en-US" sz="1600" dirty="0"/>
              <a:t> </a:t>
            </a:r>
            <a:r>
              <a:rPr lang="en-US" sz="1600" dirty="0" err="1"/>
              <a:t>trajanjem</a:t>
            </a:r>
            <a:r>
              <a:rPr lang="en-US" sz="1600" dirty="0"/>
              <a:t>.</a:t>
            </a:r>
            <a:br>
              <a:rPr lang="en-US" sz="1600" dirty="0"/>
            </a:br>
            <a:r>
              <a:rPr lang="en-US" sz="1600" b="1" dirty="0" err="1"/>
              <a:t>Raspoloženje</a:t>
            </a:r>
            <a:r>
              <a:rPr lang="en-US" sz="1600" dirty="0"/>
              <a:t> = </a:t>
            </a:r>
            <a:r>
              <a:rPr lang="en-US" sz="1600" dirty="0" err="1"/>
              <a:t>dugotrajnije</a:t>
            </a:r>
            <a:r>
              <a:rPr lang="en-US" sz="1600" dirty="0"/>
              <a:t>, </a:t>
            </a:r>
            <a:r>
              <a:rPr lang="en-US" sz="1600" dirty="0" err="1"/>
              <a:t>stabilnije</a:t>
            </a:r>
            <a:r>
              <a:rPr lang="en-US" sz="1600" dirty="0"/>
              <a:t> </a:t>
            </a:r>
            <a:r>
              <a:rPr lang="en-US" sz="1600" dirty="0" err="1"/>
              <a:t>emocionalno</a:t>
            </a:r>
            <a:r>
              <a:rPr lang="en-US" sz="1600" dirty="0"/>
              <a:t> </a:t>
            </a:r>
            <a:r>
              <a:rPr lang="en-US" sz="1600" dirty="0" err="1"/>
              <a:t>stanje</a:t>
            </a:r>
            <a:r>
              <a:rPr lang="en-US" sz="1600" dirty="0"/>
              <a:t>.</a:t>
            </a:r>
          </a:p>
          <a:p>
            <a:pPr>
              <a:buNone/>
            </a:pPr>
            <a:r>
              <a:rPr lang="en-US" sz="1600" dirty="0" err="1"/>
              <a:t>Afekti</a:t>
            </a:r>
            <a:r>
              <a:rPr lang="en-US" sz="1600" dirty="0"/>
              <a:t> se </a:t>
            </a:r>
            <a:r>
              <a:rPr lang="en-US" sz="1600" dirty="0" err="1"/>
              <a:t>razlikuju</a:t>
            </a:r>
            <a:r>
              <a:rPr lang="en-US" sz="1600" dirty="0"/>
              <a:t> </a:t>
            </a:r>
            <a:r>
              <a:rPr lang="en-US" sz="1600" dirty="0" err="1"/>
              <a:t>prema</a:t>
            </a:r>
            <a:r>
              <a:rPr lang="en-US" sz="16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 err="1"/>
              <a:t>intenzitetu</a:t>
            </a:r>
            <a:r>
              <a:rPr lang="en-US" sz="1600" dirty="0"/>
              <a:t> (</a:t>
            </a:r>
            <a:r>
              <a:rPr lang="en-US" sz="1600" dirty="0" err="1"/>
              <a:t>slabi</a:t>
            </a:r>
            <a:r>
              <a:rPr lang="en-US" sz="1600" dirty="0"/>
              <a:t> – </a:t>
            </a:r>
            <a:r>
              <a:rPr lang="en-US" sz="1600" dirty="0" err="1"/>
              <a:t>jaki</a:t>
            </a:r>
            <a:r>
              <a:rPr lang="en-US" sz="16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 err="1"/>
              <a:t>trajanju</a:t>
            </a:r>
            <a:r>
              <a:rPr lang="en-US" sz="1600" dirty="0"/>
              <a:t> (</a:t>
            </a:r>
            <a:r>
              <a:rPr lang="en-US" sz="1600" dirty="0" err="1"/>
              <a:t>kratki</a:t>
            </a:r>
            <a:r>
              <a:rPr lang="en-US" sz="1600" dirty="0"/>
              <a:t> – </a:t>
            </a:r>
            <a:r>
              <a:rPr lang="en-US" sz="1600" dirty="0" err="1"/>
              <a:t>duži</a:t>
            </a:r>
            <a:r>
              <a:rPr lang="en-US" sz="16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 err="1"/>
              <a:t>načinu</a:t>
            </a:r>
            <a:r>
              <a:rPr lang="en-US" sz="1600" b="1" dirty="0"/>
              <a:t> </a:t>
            </a:r>
            <a:r>
              <a:rPr lang="en-US" sz="1600" b="1" dirty="0" err="1"/>
              <a:t>nastanka</a:t>
            </a:r>
            <a:br>
              <a:rPr lang="en-US" sz="1600" dirty="0"/>
            </a:br>
            <a:r>
              <a:rPr lang="en-US" sz="1600" dirty="0"/>
              <a:t>– </a:t>
            </a:r>
            <a:r>
              <a:rPr lang="en-US" sz="1600" dirty="0" err="1"/>
              <a:t>nagli</a:t>
            </a:r>
            <a:br>
              <a:rPr lang="en-US" sz="1600" dirty="0"/>
            </a:br>
            <a:r>
              <a:rPr lang="en-US" sz="1600" dirty="0"/>
              <a:t>– </a:t>
            </a:r>
            <a:r>
              <a:rPr lang="en-US" sz="1600" dirty="0" err="1"/>
              <a:t>kumulativni</a:t>
            </a:r>
            <a:r>
              <a:rPr lang="en-US" sz="1600" dirty="0"/>
              <a:t> („</a:t>
            </a:r>
            <a:r>
              <a:rPr lang="en-US" sz="1600" dirty="0" err="1"/>
              <a:t>kap</a:t>
            </a:r>
            <a:r>
              <a:rPr lang="en-US" sz="1600" dirty="0"/>
              <a:t> po </a:t>
            </a:r>
            <a:r>
              <a:rPr lang="en-US" sz="1600" dirty="0" err="1"/>
              <a:t>kap</a:t>
            </a:r>
            <a:r>
              <a:rPr lang="en-US" sz="1600" dirty="0"/>
              <a:t>“)</a:t>
            </a:r>
          </a:p>
          <a:p>
            <a:pPr>
              <a:buNone/>
            </a:pPr>
            <a:r>
              <a:rPr lang="en-US" sz="1600" b="1" dirty="0"/>
              <a:t>🔄 FAZE RAZVOJA AFEKTA</a:t>
            </a:r>
          </a:p>
          <a:p>
            <a:pPr>
              <a:buFont typeface="+mj-lt"/>
              <a:buAutoNum type="arabicPeriod"/>
            </a:pPr>
            <a:r>
              <a:rPr lang="en-US" sz="1600" b="1" dirty="0" err="1"/>
              <a:t>Početna</a:t>
            </a:r>
            <a:r>
              <a:rPr lang="en-US" sz="1600" b="1" dirty="0"/>
              <a:t> </a:t>
            </a:r>
            <a:r>
              <a:rPr lang="en-US" sz="1600" b="1" dirty="0" err="1"/>
              <a:t>faza</a:t>
            </a:r>
            <a:br>
              <a:rPr lang="en-US" sz="1600" dirty="0"/>
            </a:br>
            <a:r>
              <a:rPr lang="en-US" sz="1600" dirty="0"/>
              <a:t>– </a:t>
            </a:r>
            <a:r>
              <a:rPr lang="en-US" sz="1600" dirty="0" err="1"/>
              <a:t>javlja</a:t>
            </a:r>
            <a:r>
              <a:rPr lang="en-US" sz="1600" dirty="0"/>
              <a:t> se </a:t>
            </a:r>
            <a:r>
              <a:rPr lang="en-US" sz="1600" dirty="0" err="1"/>
              <a:t>jaka</a:t>
            </a:r>
            <a:r>
              <a:rPr lang="en-US" sz="1600" dirty="0"/>
              <a:t> </a:t>
            </a:r>
            <a:r>
              <a:rPr lang="en-US" sz="1600" dirty="0" err="1"/>
              <a:t>emocija</a:t>
            </a:r>
            <a:r>
              <a:rPr lang="en-US" sz="1600" dirty="0"/>
              <a:t> (</a:t>
            </a:r>
            <a:r>
              <a:rPr lang="en-US" sz="1600" dirty="0" err="1"/>
              <a:t>napetost</a:t>
            </a:r>
            <a:r>
              <a:rPr lang="en-US" sz="1600" dirty="0"/>
              <a:t>, </a:t>
            </a:r>
            <a:r>
              <a:rPr lang="en-US" sz="1600" dirty="0" err="1"/>
              <a:t>bes</a:t>
            </a:r>
            <a:r>
              <a:rPr lang="en-US" sz="1600" dirty="0"/>
              <a:t>, </a:t>
            </a:r>
            <a:r>
              <a:rPr lang="en-US" sz="1600" dirty="0" err="1"/>
              <a:t>strah</a:t>
            </a:r>
            <a:r>
              <a:rPr lang="en-US" sz="1600" dirty="0"/>
              <a:t>)</a:t>
            </a:r>
          </a:p>
          <a:p>
            <a:pPr>
              <a:buFont typeface="+mj-lt"/>
              <a:buAutoNum type="arabicPeriod"/>
            </a:pPr>
            <a:r>
              <a:rPr lang="en-US" sz="1600" b="1" dirty="0" err="1"/>
              <a:t>Faza</a:t>
            </a:r>
            <a:r>
              <a:rPr lang="en-US" sz="1600" b="1" dirty="0"/>
              <a:t> </a:t>
            </a:r>
            <a:r>
              <a:rPr lang="en-US" sz="1600" b="1" dirty="0" err="1"/>
              <a:t>punog</a:t>
            </a:r>
            <a:r>
              <a:rPr lang="en-US" sz="1600" b="1" dirty="0"/>
              <a:t> </a:t>
            </a:r>
            <a:r>
              <a:rPr lang="en-US" sz="1600" b="1" dirty="0" err="1"/>
              <a:t>afekta</a:t>
            </a:r>
            <a:br>
              <a:rPr lang="en-US" sz="1600" dirty="0"/>
            </a:br>
            <a:r>
              <a:rPr lang="en-US" sz="1600" dirty="0"/>
              <a:t>– </a:t>
            </a:r>
            <a:r>
              <a:rPr lang="en-US" sz="1600" dirty="0" err="1"/>
              <a:t>dominacija</a:t>
            </a:r>
            <a:r>
              <a:rPr lang="en-US" sz="1600" dirty="0"/>
              <a:t> </a:t>
            </a:r>
            <a:r>
              <a:rPr lang="en-US" sz="1600" dirty="0" err="1"/>
              <a:t>emocije</a:t>
            </a:r>
            <a:r>
              <a:rPr lang="en-US" sz="1600" dirty="0"/>
              <a:t> </a:t>
            </a:r>
            <a:r>
              <a:rPr lang="en-US" sz="1600" dirty="0" err="1"/>
              <a:t>nad</a:t>
            </a:r>
            <a:r>
              <a:rPr lang="en-US" sz="1600" dirty="0"/>
              <a:t> </a:t>
            </a:r>
            <a:r>
              <a:rPr lang="en-US" sz="1600" dirty="0" err="1"/>
              <a:t>mišljenjem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voljom</a:t>
            </a:r>
            <a:endParaRPr lang="en-US" sz="1600" dirty="0"/>
          </a:p>
          <a:p>
            <a:pPr>
              <a:buFont typeface="+mj-lt"/>
              <a:buAutoNum type="arabicPeriod"/>
            </a:pPr>
            <a:r>
              <a:rPr lang="en-US" sz="1600" b="1" dirty="0" err="1"/>
              <a:t>Pražnjenje</a:t>
            </a:r>
            <a:br>
              <a:rPr lang="en-US" sz="1600" dirty="0"/>
            </a:br>
            <a:r>
              <a:rPr lang="en-US" sz="1600" dirty="0"/>
              <a:t>– </a:t>
            </a:r>
            <a:r>
              <a:rPr lang="en-US" sz="1600" dirty="0" err="1"/>
              <a:t>motoričko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emocionalno</a:t>
            </a:r>
            <a:r>
              <a:rPr lang="en-US" sz="1600" dirty="0"/>
              <a:t> </a:t>
            </a:r>
            <a:r>
              <a:rPr lang="en-US" sz="1600" dirty="0" err="1"/>
              <a:t>rasterećenje</a:t>
            </a:r>
            <a:r>
              <a:rPr lang="en-US" sz="1600" dirty="0"/>
              <a:t> (</a:t>
            </a:r>
            <a:r>
              <a:rPr lang="en-US" sz="1600" dirty="0" err="1"/>
              <a:t>agresija</a:t>
            </a:r>
            <a:r>
              <a:rPr lang="en-US" sz="1600" dirty="0"/>
              <a:t>, </a:t>
            </a:r>
            <a:r>
              <a:rPr lang="en-US" sz="1600" dirty="0" err="1"/>
              <a:t>vrisak</a:t>
            </a:r>
            <a:r>
              <a:rPr lang="en-US" sz="1600" dirty="0"/>
              <a:t>, </a:t>
            </a:r>
            <a:r>
              <a:rPr lang="en-US" sz="1600" dirty="0" err="1"/>
              <a:t>udarci</a:t>
            </a:r>
            <a:r>
              <a:rPr lang="en-US" sz="1600" dirty="0"/>
              <a:t>)</a:t>
            </a:r>
          </a:p>
          <a:p>
            <a:pPr>
              <a:buFont typeface="+mj-lt"/>
              <a:buAutoNum type="arabicPeriod"/>
            </a:pPr>
            <a:r>
              <a:rPr lang="en-US" sz="1600" b="1" dirty="0" err="1"/>
              <a:t>Postafektivna</a:t>
            </a:r>
            <a:r>
              <a:rPr lang="en-US" sz="1600" b="1" dirty="0"/>
              <a:t> </a:t>
            </a:r>
            <a:r>
              <a:rPr lang="en-US" sz="1600" b="1" dirty="0" err="1"/>
              <a:t>faza</a:t>
            </a:r>
            <a:br>
              <a:rPr lang="en-US" sz="1600" dirty="0"/>
            </a:br>
            <a:r>
              <a:rPr lang="en-US" sz="1600" dirty="0"/>
              <a:t>– </a:t>
            </a:r>
            <a:r>
              <a:rPr lang="en-US" sz="1600" dirty="0" err="1"/>
              <a:t>umor</a:t>
            </a:r>
            <a:r>
              <a:rPr lang="en-US" sz="1600" dirty="0"/>
              <a:t>, </a:t>
            </a:r>
            <a:r>
              <a:rPr lang="en-US" sz="1600" dirty="0" err="1"/>
              <a:t>konfuzija</a:t>
            </a:r>
            <a:r>
              <a:rPr lang="en-US" sz="1600" dirty="0"/>
              <a:t>, </a:t>
            </a:r>
            <a:r>
              <a:rPr lang="en-US" sz="1600" dirty="0" err="1"/>
              <a:t>emocionalna</a:t>
            </a:r>
            <a:r>
              <a:rPr lang="en-US" sz="1600" dirty="0"/>
              <a:t> </a:t>
            </a:r>
            <a:r>
              <a:rPr lang="en-US" sz="1600" dirty="0" err="1"/>
              <a:t>praznina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0" indent="0" eaLnBrk="1" hangingPunct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8701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8233"/>
          </a:xfrm>
        </p:spPr>
        <p:txBody>
          <a:bodyPr>
            <a:normAutofit fontScale="90000"/>
          </a:bodyPr>
          <a:lstStyle/>
          <a:p>
            <a:pPr marL="0" marR="0" lvl="0" indent="0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🧠⚡ PATOLOŠKI AFEKAT – FAZE</a:t>
            </a:r>
            <a:br>
              <a:rPr kumimoji="0" lang="sr-Latn-C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703263" y="1302589"/>
            <a:ext cx="11246690" cy="5348377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dirty="0"/>
              <a:t> </a:t>
            </a:r>
            <a:r>
              <a:rPr lang="en-US" sz="2000" b="1" dirty="0"/>
              <a:t>1. </a:t>
            </a:r>
            <a:r>
              <a:rPr lang="en-US" sz="2000" b="1" dirty="0" err="1"/>
              <a:t>Pripremna</a:t>
            </a:r>
            <a:r>
              <a:rPr lang="en-US" sz="2000" b="1" dirty="0"/>
              <a:t> </a:t>
            </a:r>
            <a:r>
              <a:rPr lang="en-US" sz="2000" b="1" dirty="0" err="1"/>
              <a:t>faza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pažnja</a:t>
            </a:r>
            <a:r>
              <a:rPr lang="en-US" sz="2000" dirty="0"/>
              <a:t> se </a:t>
            </a:r>
            <a:r>
              <a:rPr lang="en-US" sz="2000" dirty="0" err="1"/>
              <a:t>sužava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raste</a:t>
            </a:r>
            <a:r>
              <a:rPr lang="en-US" sz="2000" dirty="0"/>
              <a:t> </a:t>
            </a:r>
            <a:r>
              <a:rPr lang="en-US" sz="2000" dirty="0" err="1"/>
              <a:t>napetost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fokus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jedan</a:t>
            </a:r>
            <a:r>
              <a:rPr lang="en-US" sz="2000" dirty="0"/>
              <a:t> stimulus (</a:t>
            </a:r>
            <a:r>
              <a:rPr lang="en-US" sz="2000" dirty="0" err="1"/>
              <a:t>pretnja</a:t>
            </a:r>
            <a:r>
              <a:rPr lang="en-US" sz="2000" dirty="0"/>
              <a:t>, </a:t>
            </a:r>
            <a:r>
              <a:rPr lang="en-US" sz="2000" dirty="0" err="1"/>
              <a:t>uvreda</a:t>
            </a:r>
            <a:r>
              <a:rPr lang="en-US" sz="2000" dirty="0"/>
              <a:t>, </a:t>
            </a:r>
            <a:r>
              <a:rPr lang="en-US" sz="2000" dirty="0" err="1"/>
              <a:t>opasnost</a:t>
            </a:r>
            <a:r>
              <a:rPr lang="en-US" sz="2000" dirty="0"/>
              <a:t>)</a:t>
            </a:r>
          </a:p>
          <a:p>
            <a:pPr>
              <a:buNone/>
            </a:pPr>
            <a:r>
              <a:rPr lang="en-US" sz="2000" b="1" dirty="0"/>
              <a:t>2. </a:t>
            </a:r>
            <a:r>
              <a:rPr lang="en-US" sz="2000" b="1" dirty="0" err="1"/>
              <a:t>Izbijanje</a:t>
            </a:r>
            <a:r>
              <a:rPr lang="en-US" sz="2000" b="1" dirty="0"/>
              <a:t> </a:t>
            </a:r>
            <a:r>
              <a:rPr lang="en-US" sz="2000" b="1" dirty="0" err="1"/>
              <a:t>afekta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gubitak</a:t>
            </a:r>
            <a:r>
              <a:rPr lang="en-US" sz="2000" dirty="0"/>
              <a:t> </a:t>
            </a:r>
            <a:r>
              <a:rPr lang="en-US" sz="2000" dirty="0" err="1"/>
              <a:t>normalne</a:t>
            </a:r>
            <a:r>
              <a:rPr lang="en-US" sz="2000" dirty="0"/>
              <a:t> </a:t>
            </a:r>
            <a:r>
              <a:rPr lang="en-US" sz="2000" dirty="0" err="1"/>
              <a:t>procene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opsesivna</a:t>
            </a:r>
            <a:r>
              <a:rPr lang="en-US" sz="2000" dirty="0"/>
              <a:t> </a:t>
            </a:r>
            <a:r>
              <a:rPr lang="en-US" sz="2000" dirty="0" err="1"/>
              <a:t>potreba</a:t>
            </a:r>
            <a:r>
              <a:rPr lang="en-US" sz="2000" dirty="0"/>
              <a:t> da se „</a:t>
            </a:r>
            <a:r>
              <a:rPr lang="en-US" sz="2000" dirty="0" err="1"/>
              <a:t>nešto</a:t>
            </a:r>
            <a:r>
              <a:rPr lang="en-US" sz="2000" dirty="0"/>
              <a:t> </a:t>
            </a:r>
            <a:r>
              <a:rPr lang="en-US" sz="2000" dirty="0" err="1"/>
              <a:t>uradi</a:t>
            </a:r>
            <a:r>
              <a:rPr lang="en-US" sz="2000" dirty="0"/>
              <a:t>“</a:t>
            </a:r>
          </a:p>
          <a:p>
            <a:pPr>
              <a:buNone/>
            </a:pPr>
            <a:r>
              <a:rPr lang="en-US" sz="2000" b="1" dirty="0"/>
              <a:t>3. </a:t>
            </a:r>
            <a:r>
              <a:rPr lang="en-US" sz="2000" b="1" dirty="0" err="1"/>
              <a:t>Eksplozivno</a:t>
            </a:r>
            <a:r>
              <a:rPr lang="en-US" sz="2000" b="1" dirty="0"/>
              <a:t> </a:t>
            </a:r>
            <a:r>
              <a:rPr lang="en-US" sz="2000" b="1" dirty="0" err="1"/>
              <a:t>pražnjenje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gubitak</a:t>
            </a:r>
            <a:r>
              <a:rPr lang="en-US" sz="2000" dirty="0"/>
              <a:t> </a:t>
            </a:r>
            <a:r>
              <a:rPr lang="en-US" sz="2000" dirty="0" err="1"/>
              <a:t>samokontrole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suženje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pomućenje</a:t>
            </a:r>
            <a:r>
              <a:rPr lang="en-US" sz="2000" dirty="0"/>
              <a:t> </a:t>
            </a:r>
            <a:r>
              <a:rPr lang="en-US" sz="2000" dirty="0" err="1"/>
              <a:t>svesti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ekstremna</a:t>
            </a:r>
            <a:r>
              <a:rPr lang="en-US" sz="2000" dirty="0"/>
              <a:t> </a:t>
            </a:r>
            <a:r>
              <a:rPr lang="en-US" sz="2000" dirty="0" err="1"/>
              <a:t>psihomotorna</a:t>
            </a:r>
            <a:r>
              <a:rPr lang="en-US" sz="2000" dirty="0"/>
              <a:t> </a:t>
            </a:r>
            <a:r>
              <a:rPr lang="en-US" sz="2000" dirty="0" err="1"/>
              <a:t>aktivacija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ponašanje</a:t>
            </a:r>
            <a:r>
              <a:rPr lang="en-US" sz="2000" dirty="0"/>
              <a:t> „</a:t>
            </a:r>
            <a:r>
              <a:rPr lang="en-US" sz="2000" dirty="0" err="1"/>
              <a:t>kao</a:t>
            </a:r>
            <a:r>
              <a:rPr lang="en-US" sz="2000" dirty="0"/>
              <a:t> u </a:t>
            </a:r>
            <a:r>
              <a:rPr lang="en-US" sz="2000" dirty="0" err="1"/>
              <a:t>magli</a:t>
            </a:r>
            <a:r>
              <a:rPr lang="en-US" sz="2000" dirty="0"/>
              <a:t>“</a:t>
            </a:r>
          </a:p>
          <a:p>
            <a:pPr>
              <a:buNone/>
            </a:pPr>
            <a:r>
              <a:rPr lang="en-US" sz="2000" b="1" dirty="0"/>
              <a:t>4. </a:t>
            </a:r>
            <a:r>
              <a:rPr lang="en-US" sz="2000" b="1" dirty="0" err="1"/>
              <a:t>Izlazna</a:t>
            </a:r>
            <a:r>
              <a:rPr lang="en-US" sz="2000" b="1" dirty="0"/>
              <a:t> </a:t>
            </a:r>
            <a:r>
              <a:rPr lang="en-US" sz="2000" b="1" dirty="0" err="1"/>
              <a:t>faza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nagli</a:t>
            </a:r>
            <a:r>
              <a:rPr lang="en-US" sz="2000" dirty="0"/>
              <a:t> pad </a:t>
            </a:r>
            <a:r>
              <a:rPr lang="en-US" sz="2000" dirty="0" err="1"/>
              <a:t>energije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iscrpljenost</a:t>
            </a:r>
            <a:r>
              <a:rPr lang="en-US" sz="2000" dirty="0"/>
              <a:t>, </a:t>
            </a:r>
            <a:r>
              <a:rPr lang="en-US" sz="2000" dirty="0" err="1"/>
              <a:t>pospanost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emocionalna</a:t>
            </a:r>
            <a:r>
              <a:rPr lang="en-US" sz="2000" dirty="0"/>
              <a:t> </a:t>
            </a:r>
            <a:r>
              <a:rPr lang="en-US" sz="2000" dirty="0" err="1"/>
              <a:t>otupelost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delimična</a:t>
            </a:r>
            <a:r>
              <a:rPr lang="en-US" sz="2000" dirty="0"/>
              <a:t> </a:t>
            </a:r>
            <a:r>
              <a:rPr lang="en-US" sz="2000" dirty="0" err="1"/>
              <a:t>amnezija</a:t>
            </a:r>
            <a:endParaRPr lang="en-US" sz="20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8967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8DE4D-98D8-D747-4C18-08D3C5C12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6113"/>
            <a:ext cx="10515600" cy="1325563"/>
          </a:xfrm>
        </p:spPr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🧠⚡ FIZIOLOGIJA PATOLOŠKOG AFEKTA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D6CBE-DE58-A5A5-739E-D36164DC3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875"/>
            <a:ext cx="10515600" cy="5110012"/>
          </a:xfrm>
        </p:spPr>
        <p:txBody>
          <a:bodyPr/>
          <a:lstStyle/>
          <a:p>
            <a:pPr>
              <a:buNone/>
            </a:pPr>
            <a:r>
              <a:rPr lang="en-US" sz="1800" dirty="0" err="1"/>
              <a:t>Patološki</a:t>
            </a:r>
            <a:r>
              <a:rPr lang="en-US" sz="1800" dirty="0"/>
              <a:t> </a:t>
            </a:r>
            <a:r>
              <a:rPr lang="en-US" sz="1800" dirty="0" err="1"/>
              <a:t>afekat</a:t>
            </a:r>
            <a:r>
              <a:rPr lang="en-US" sz="1800" dirty="0"/>
              <a:t> </a:t>
            </a:r>
            <a:r>
              <a:rPr lang="en-US" sz="1800" dirty="0" err="1"/>
              <a:t>nije</a:t>
            </a:r>
            <a:r>
              <a:rPr lang="en-US" sz="1800" dirty="0"/>
              <a:t> „</a:t>
            </a:r>
            <a:r>
              <a:rPr lang="en-US" sz="1800" dirty="0" err="1"/>
              <a:t>jaka</a:t>
            </a:r>
            <a:r>
              <a:rPr lang="en-US" sz="1800" dirty="0"/>
              <a:t> </a:t>
            </a:r>
            <a:r>
              <a:rPr lang="en-US" sz="1800" dirty="0" err="1"/>
              <a:t>emocija</a:t>
            </a:r>
            <a:r>
              <a:rPr lang="en-US" sz="1800" dirty="0"/>
              <a:t>“ </a:t>
            </a:r>
            <a:r>
              <a:rPr lang="en-US" sz="1800" dirty="0" err="1"/>
              <a:t>već</a:t>
            </a:r>
            <a:r>
              <a:rPr lang="en-US" sz="1800" dirty="0"/>
              <a:t> </a:t>
            </a:r>
            <a:r>
              <a:rPr lang="en-US" sz="1800" b="1" dirty="0" err="1"/>
              <a:t>akutni</a:t>
            </a:r>
            <a:r>
              <a:rPr lang="en-US" sz="1800" b="1" dirty="0"/>
              <a:t> </a:t>
            </a:r>
            <a:r>
              <a:rPr lang="en-US" sz="1800" b="1" dirty="0" err="1"/>
              <a:t>neurobiološki</a:t>
            </a:r>
            <a:r>
              <a:rPr lang="en-US" sz="1800" b="1" dirty="0"/>
              <a:t> </a:t>
            </a:r>
            <a:r>
              <a:rPr lang="en-US" sz="1800" b="1" dirty="0" err="1"/>
              <a:t>kolaps</a:t>
            </a:r>
            <a:r>
              <a:rPr lang="en-US" sz="1800" b="1" dirty="0"/>
              <a:t> </a:t>
            </a:r>
            <a:r>
              <a:rPr lang="en-US" sz="1800" b="1" dirty="0" err="1"/>
              <a:t>kontrole</a:t>
            </a:r>
            <a:r>
              <a:rPr lang="en-US" sz="1800" dirty="0"/>
              <a:t>.</a:t>
            </a:r>
          </a:p>
          <a:p>
            <a:pPr>
              <a:buNone/>
            </a:pPr>
            <a:r>
              <a:rPr lang="en-US" sz="1800" dirty="0" err="1"/>
              <a:t>Tokom</a:t>
            </a:r>
            <a:r>
              <a:rPr lang="en-US" sz="1800" dirty="0"/>
              <a:t> </a:t>
            </a:r>
            <a:r>
              <a:rPr lang="en-US" sz="1800" dirty="0" err="1"/>
              <a:t>patološkog</a:t>
            </a:r>
            <a:r>
              <a:rPr lang="en-US" sz="1800" dirty="0"/>
              <a:t> </a:t>
            </a:r>
            <a:r>
              <a:rPr lang="en-US" sz="1800" dirty="0" err="1"/>
              <a:t>afekta</a:t>
            </a:r>
            <a:r>
              <a:rPr lang="en-US" sz="1800" dirty="0"/>
              <a:t> </a:t>
            </a:r>
            <a:r>
              <a:rPr lang="en-US" sz="1800" dirty="0" err="1"/>
              <a:t>dolazi</a:t>
            </a:r>
            <a:r>
              <a:rPr lang="en-US" sz="1800" dirty="0"/>
              <a:t> do:</a:t>
            </a:r>
          </a:p>
          <a:p>
            <a:pPr>
              <a:buNone/>
            </a:pPr>
            <a:r>
              <a:rPr lang="en-US" sz="1800" dirty="0"/>
              <a:t>	• </a:t>
            </a:r>
            <a:r>
              <a:rPr lang="en-US" sz="1800" dirty="0" err="1"/>
              <a:t>masivne</a:t>
            </a:r>
            <a:r>
              <a:rPr lang="en-US" sz="1800" dirty="0"/>
              <a:t> </a:t>
            </a:r>
            <a:r>
              <a:rPr lang="en-US" sz="1800" dirty="0" err="1"/>
              <a:t>aktivacije</a:t>
            </a:r>
            <a:r>
              <a:rPr lang="en-US" sz="1800" dirty="0"/>
              <a:t> </a:t>
            </a:r>
            <a:r>
              <a:rPr lang="en-US" sz="1800" b="1" dirty="0" err="1"/>
              <a:t>amigdale</a:t>
            </a:r>
            <a:r>
              <a:rPr lang="en-US" sz="1800" dirty="0"/>
              <a:t> (</a:t>
            </a:r>
            <a:r>
              <a:rPr lang="en-US" sz="1800" dirty="0" err="1"/>
              <a:t>detekcija</a:t>
            </a:r>
            <a:r>
              <a:rPr lang="en-US" sz="1800" dirty="0"/>
              <a:t> </a:t>
            </a:r>
            <a:r>
              <a:rPr lang="en-US" sz="1800" dirty="0" err="1"/>
              <a:t>pretnje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• </a:t>
            </a:r>
            <a:r>
              <a:rPr lang="en-US" sz="1800" dirty="0" err="1"/>
              <a:t>naglog</a:t>
            </a:r>
            <a:r>
              <a:rPr lang="en-US" sz="1800" dirty="0"/>
              <a:t> </a:t>
            </a:r>
            <a:r>
              <a:rPr lang="en-US" sz="1800" dirty="0" err="1"/>
              <a:t>isključenja</a:t>
            </a:r>
            <a:r>
              <a:rPr lang="en-US" sz="1800" dirty="0"/>
              <a:t> </a:t>
            </a:r>
            <a:r>
              <a:rPr lang="en-US" sz="1800" b="1" dirty="0" err="1"/>
              <a:t>prefrontalnog</a:t>
            </a:r>
            <a:r>
              <a:rPr lang="en-US" sz="1800" b="1" dirty="0"/>
              <a:t> </a:t>
            </a:r>
            <a:r>
              <a:rPr lang="en-US" sz="1800" b="1" dirty="0" err="1"/>
              <a:t>korteksa</a:t>
            </a:r>
            <a:r>
              <a:rPr lang="en-US" sz="1800" dirty="0"/>
              <a:t> (</a:t>
            </a:r>
            <a:r>
              <a:rPr lang="en-US" sz="1800" dirty="0" err="1"/>
              <a:t>kontrola</a:t>
            </a:r>
            <a:r>
              <a:rPr lang="en-US" sz="1800" dirty="0"/>
              <a:t>, </a:t>
            </a:r>
            <a:r>
              <a:rPr lang="en-US" sz="1800" dirty="0" err="1"/>
              <a:t>planiranje</a:t>
            </a:r>
            <a:r>
              <a:rPr lang="en-US" sz="1800" dirty="0"/>
              <a:t>, </a:t>
            </a:r>
            <a:r>
              <a:rPr lang="en-US" sz="1800" dirty="0" err="1"/>
              <a:t>inhibicija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• </a:t>
            </a:r>
            <a:r>
              <a:rPr lang="en-US" sz="1800" dirty="0" err="1"/>
              <a:t>dominacije</a:t>
            </a:r>
            <a:r>
              <a:rPr lang="en-US" sz="1800" dirty="0"/>
              <a:t> </a:t>
            </a:r>
            <a:r>
              <a:rPr lang="en-US" sz="1800" b="1" dirty="0" err="1"/>
              <a:t>limbičko</a:t>
            </a:r>
            <a:r>
              <a:rPr lang="en-US" sz="1800" b="1" dirty="0"/>
              <a:t>–</a:t>
            </a:r>
            <a:r>
              <a:rPr lang="en-US" sz="1800" b="1" dirty="0" err="1"/>
              <a:t>autonomnog</a:t>
            </a:r>
            <a:r>
              <a:rPr lang="en-US" sz="1800" b="1" dirty="0"/>
              <a:t> </a:t>
            </a:r>
            <a:r>
              <a:rPr lang="en-US" sz="1800" b="1" dirty="0" err="1"/>
              <a:t>sistema</a:t>
            </a:r>
            <a:br>
              <a:rPr lang="en-US" sz="1800" dirty="0"/>
            </a:br>
            <a:r>
              <a:rPr lang="en-US" sz="1800" dirty="0"/>
              <a:t>• </a:t>
            </a:r>
            <a:r>
              <a:rPr lang="en-US" sz="1800" dirty="0" err="1"/>
              <a:t>eksplozivne</a:t>
            </a:r>
            <a:r>
              <a:rPr lang="en-US" sz="1800" dirty="0"/>
              <a:t> </a:t>
            </a:r>
            <a:r>
              <a:rPr lang="en-US" sz="1800" dirty="0" err="1"/>
              <a:t>aktivacije</a:t>
            </a:r>
            <a:r>
              <a:rPr lang="en-US" sz="1800" dirty="0"/>
              <a:t> </a:t>
            </a:r>
            <a:r>
              <a:rPr lang="en-US" sz="1800" b="1" dirty="0" err="1"/>
              <a:t>simpatičkog</a:t>
            </a:r>
            <a:r>
              <a:rPr lang="en-US" sz="1800" dirty="0"/>
              <a:t> </a:t>
            </a:r>
            <a:r>
              <a:rPr lang="en-US" sz="1800" dirty="0" err="1"/>
              <a:t>nervnog</a:t>
            </a:r>
            <a:r>
              <a:rPr lang="en-US" sz="1800" dirty="0"/>
              <a:t> </a:t>
            </a:r>
            <a:r>
              <a:rPr lang="en-US" sz="1800" dirty="0" err="1"/>
              <a:t>sistema</a:t>
            </a:r>
            <a:endParaRPr lang="en-US" sz="1800" dirty="0"/>
          </a:p>
          <a:p>
            <a:pPr>
              <a:buNone/>
            </a:pPr>
            <a:r>
              <a:rPr lang="en-US" sz="1800" dirty="0" err="1"/>
              <a:t>Organizam</a:t>
            </a:r>
            <a:r>
              <a:rPr lang="en-US" sz="1800" dirty="0"/>
              <a:t> </a:t>
            </a:r>
            <a:r>
              <a:rPr lang="en-US" sz="1800" dirty="0" err="1"/>
              <a:t>prelazi</a:t>
            </a:r>
            <a:r>
              <a:rPr lang="en-US" sz="1800" dirty="0"/>
              <a:t> u </a:t>
            </a:r>
            <a:r>
              <a:rPr lang="en-US" sz="1800" dirty="0" err="1"/>
              <a:t>stanje</a:t>
            </a:r>
            <a:r>
              <a:rPr lang="en-US" sz="1800" dirty="0"/>
              <a:t>:</a:t>
            </a:r>
          </a:p>
          <a:p>
            <a:pPr>
              <a:buNone/>
            </a:pPr>
            <a:r>
              <a:rPr lang="en-US" sz="1800" b="1" dirty="0"/>
              <a:t>„</a:t>
            </a:r>
            <a:r>
              <a:rPr lang="en-US" sz="1800" b="1" dirty="0" err="1"/>
              <a:t>bori</a:t>
            </a:r>
            <a:r>
              <a:rPr lang="en-US" sz="1800" b="1" dirty="0"/>
              <a:t> se </a:t>
            </a:r>
            <a:r>
              <a:rPr lang="en-US" sz="1800" b="1" dirty="0" err="1"/>
              <a:t>ili</a:t>
            </a:r>
            <a:r>
              <a:rPr lang="en-US" sz="1800" b="1" dirty="0"/>
              <a:t> </a:t>
            </a:r>
            <a:r>
              <a:rPr lang="en-US" sz="1800" b="1" dirty="0" err="1"/>
              <a:t>beži</a:t>
            </a:r>
            <a:r>
              <a:rPr lang="en-US" sz="1800" b="1" dirty="0"/>
              <a:t>“ bez </a:t>
            </a:r>
            <a:r>
              <a:rPr lang="en-US" sz="1800" b="1" dirty="0" err="1"/>
              <a:t>kočnica</a:t>
            </a:r>
            <a:endParaRPr lang="en-US" sz="1800" dirty="0"/>
          </a:p>
          <a:p>
            <a:pPr>
              <a:buNone/>
            </a:pPr>
            <a:r>
              <a:rPr lang="en-US" sz="1800" dirty="0" err="1"/>
              <a:t>što</a:t>
            </a:r>
            <a:r>
              <a:rPr lang="en-US" sz="1800" dirty="0"/>
              <a:t> </a:t>
            </a:r>
            <a:r>
              <a:rPr lang="en-US" sz="1800" dirty="0" err="1"/>
              <a:t>dovodi</a:t>
            </a:r>
            <a:r>
              <a:rPr lang="en-US" sz="1800" dirty="0"/>
              <a:t> do: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ekstremne</a:t>
            </a:r>
            <a:r>
              <a:rPr lang="en-US" sz="1800" dirty="0"/>
              <a:t> </a:t>
            </a:r>
            <a:r>
              <a:rPr lang="en-US" sz="1800" dirty="0" err="1"/>
              <a:t>mišićne</a:t>
            </a:r>
            <a:r>
              <a:rPr lang="en-US" sz="1800" dirty="0"/>
              <a:t> </a:t>
            </a:r>
            <a:r>
              <a:rPr lang="en-US" sz="1800" dirty="0" err="1"/>
              <a:t>snage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ubrzanog</a:t>
            </a:r>
            <a:r>
              <a:rPr lang="en-US" sz="1800" dirty="0"/>
              <a:t> </a:t>
            </a:r>
            <a:r>
              <a:rPr lang="en-US" sz="1800" dirty="0" err="1"/>
              <a:t>disanja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pulsa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suženja</a:t>
            </a:r>
            <a:r>
              <a:rPr lang="en-US" sz="1800" dirty="0"/>
              <a:t> </a:t>
            </a:r>
            <a:r>
              <a:rPr lang="en-US" sz="1800" dirty="0" err="1"/>
              <a:t>svesti</a:t>
            </a:r>
            <a:r>
              <a:rPr lang="en-US" sz="1800" dirty="0"/>
              <a:t> („</a:t>
            </a:r>
            <a:r>
              <a:rPr lang="en-US" sz="1800" dirty="0" err="1"/>
              <a:t>tunelska</a:t>
            </a:r>
            <a:r>
              <a:rPr lang="en-US" sz="1800" dirty="0"/>
              <a:t> </a:t>
            </a:r>
            <a:r>
              <a:rPr lang="en-US" sz="1800" dirty="0" err="1"/>
              <a:t>percepcija</a:t>
            </a:r>
            <a:r>
              <a:rPr lang="en-US" sz="1800" dirty="0"/>
              <a:t>“)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gubitka</a:t>
            </a:r>
            <a:r>
              <a:rPr lang="en-US" sz="1800" dirty="0"/>
              <a:t> fine </a:t>
            </a:r>
            <a:r>
              <a:rPr lang="en-US" sz="1800" dirty="0" err="1"/>
              <a:t>kontrole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fragmentacije</a:t>
            </a:r>
            <a:r>
              <a:rPr lang="en-US" sz="1800" dirty="0"/>
              <a:t> </a:t>
            </a:r>
            <a:r>
              <a:rPr lang="en-US" sz="1800" dirty="0" err="1"/>
              <a:t>pamćenja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To </a:t>
            </a:r>
            <a:r>
              <a:rPr lang="en-US" sz="1800" dirty="0" err="1"/>
              <a:t>nije</a:t>
            </a:r>
            <a:r>
              <a:rPr lang="en-US" sz="1800" dirty="0"/>
              <a:t> </a:t>
            </a:r>
            <a:r>
              <a:rPr lang="en-US" sz="1800" dirty="0" err="1"/>
              <a:t>gluma</a:t>
            </a:r>
            <a:r>
              <a:rPr lang="en-US" sz="1800" dirty="0"/>
              <a:t> – to je </a:t>
            </a:r>
            <a:r>
              <a:rPr lang="en-US" sz="1800" b="1" dirty="0" err="1"/>
              <a:t>neurofiziološki</a:t>
            </a:r>
            <a:r>
              <a:rPr lang="en-US" sz="1800" b="1" dirty="0"/>
              <a:t> </a:t>
            </a:r>
            <a:r>
              <a:rPr lang="en-US" sz="1800" b="1" dirty="0" err="1"/>
              <a:t>režim</a:t>
            </a:r>
            <a:r>
              <a:rPr lang="en-US" sz="1800" b="1" dirty="0"/>
              <a:t> </a:t>
            </a:r>
            <a:r>
              <a:rPr lang="en-US" sz="1800" b="1" dirty="0" err="1"/>
              <a:t>preživljavanja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815396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7DF5D-BCAD-3938-E5DC-09A4D7262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🎭❌ ZAŠTO JE PATOLOŠKI AFEKAT TEŠKO GLUMITI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01B17-AA4F-7CDF-696B-BEFD3AAFE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755"/>
            <a:ext cx="10515600" cy="4624208"/>
          </a:xfrm>
        </p:spPr>
        <p:txBody>
          <a:bodyPr/>
          <a:lstStyle/>
          <a:p>
            <a:pPr>
              <a:buNone/>
            </a:pPr>
            <a:r>
              <a:rPr lang="en-US" sz="1600" dirty="0" err="1"/>
              <a:t>Patološki</a:t>
            </a:r>
            <a:r>
              <a:rPr lang="en-US" sz="1600" dirty="0"/>
              <a:t> </a:t>
            </a:r>
            <a:r>
              <a:rPr lang="en-US" sz="1600" dirty="0" err="1"/>
              <a:t>afekat</a:t>
            </a:r>
            <a:r>
              <a:rPr lang="en-US" sz="1600" dirty="0"/>
              <a:t> </a:t>
            </a:r>
            <a:r>
              <a:rPr lang="en-US" sz="1600" dirty="0" err="1"/>
              <a:t>nije</a:t>
            </a:r>
            <a:r>
              <a:rPr lang="en-US" sz="1600" dirty="0"/>
              <a:t> </a:t>
            </a:r>
            <a:r>
              <a:rPr lang="en-US" sz="1600" dirty="0" err="1"/>
              <a:t>ponašanje</a:t>
            </a:r>
            <a:r>
              <a:rPr lang="en-US" sz="1600" dirty="0"/>
              <a:t> – to je </a:t>
            </a:r>
            <a:r>
              <a:rPr lang="en-US" sz="1600" b="1" dirty="0" err="1"/>
              <a:t>fiziološko</a:t>
            </a:r>
            <a:r>
              <a:rPr lang="en-US" sz="1600" b="1" dirty="0"/>
              <a:t> </a:t>
            </a:r>
            <a:r>
              <a:rPr lang="en-US" sz="1600" b="1" dirty="0" err="1"/>
              <a:t>stanje</a:t>
            </a:r>
            <a:r>
              <a:rPr lang="en-US" sz="1600" dirty="0"/>
              <a:t>.</a:t>
            </a:r>
          </a:p>
          <a:p>
            <a:pPr>
              <a:buNone/>
            </a:pPr>
            <a:r>
              <a:rPr lang="en-US" sz="1600" dirty="0" err="1"/>
              <a:t>Simulacija</a:t>
            </a:r>
            <a:r>
              <a:rPr lang="en-US" sz="1600" dirty="0"/>
              <a:t> </a:t>
            </a:r>
            <a:r>
              <a:rPr lang="en-US" sz="1600" dirty="0" err="1"/>
              <a:t>zahteva</a:t>
            </a:r>
            <a:r>
              <a:rPr lang="en-US" sz="1600" dirty="0"/>
              <a:t> </a:t>
            </a:r>
            <a:r>
              <a:rPr lang="en-US" sz="1600" dirty="0" err="1"/>
              <a:t>svesnu</a:t>
            </a:r>
            <a:r>
              <a:rPr lang="en-US" sz="1600" dirty="0"/>
              <a:t> </a:t>
            </a:r>
            <a:r>
              <a:rPr lang="en-US" sz="1600" dirty="0" err="1"/>
              <a:t>kontrolu</a:t>
            </a:r>
            <a:r>
              <a:rPr lang="en-US" sz="1600" dirty="0"/>
              <a:t>, </a:t>
            </a:r>
            <a:r>
              <a:rPr lang="en-US" sz="1600" dirty="0" err="1"/>
              <a:t>ali</a:t>
            </a:r>
            <a:r>
              <a:rPr lang="en-US" sz="1600" dirty="0"/>
              <a:t> u </a:t>
            </a:r>
            <a:r>
              <a:rPr lang="en-US" sz="1600" dirty="0" err="1"/>
              <a:t>patološkom</a:t>
            </a:r>
            <a:r>
              <a:rPr lang="en-US" sz="1600" dirty="0"/>
              <a:t> </a:t>
            </a:r>
            <a:r>
              <a:rPr lang="en-US" sz="1600" dirty="0" err="1"/>
              <a:t>afektu</a:t>
            </a:r>
            <a:r>
              <a:rPr lang="en-US" sz="1600" dirty="0"/>
              <a:t>:</a:t>
            </a:r>
          </a:p>
          <a:p>
            <a:pPr>
              <a:buNone/>
            </a:pPr>
            <a:r>
              <a:rPr lang="en-US" sz="1600" dirty="0" err="1"/>
              <a:t>kontrolni</a:t>
            </a:r>
            <a:r>
              <a:rPr lang="en-US" sz="1600" dirty="0"/>
              <a:t> </a:t>
            </a:r>
            <a:r>
              <a:rPr lang="en-US" sz="1600" dirty="0" err="1"/>
              <a:t>moždani</a:t>
            </a:r>
            <a:r>
              <a:rPr lang="en-US" sz="1600" dirty="0"/>
              <a:t> </a:t>
            </a:r>
            <a:r>
              <a:rPr lang="en-US" sz="1600" dirty="0" err="1"/>
              <a:t>sistemi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funkcionalno</a:t>
            </a:r>
            <a:r>
              <a:rPr lang="en-US" sz="1600" dirty="0"/>
              <a:t> </a:t>
            </a:r>
            <a:r>
              <a:rPr lang="en-US" sz="1600" dirty="0" err="1"/>
              <a:t>isključeni</a:t>
            </a:r>
            <a:r>
              <a:rPr lang="en-US" sz="1600" dirty="0"/>
              <a:t>.</a:t>
            </a:r>
          </a:p>
          <a:p>
            <a:pPr>
              <a:buNone/>
            </a:pPr>
            <a:r>
              <a:rPr lang="en-US" sz="1600" dirty="0" err="1"/>
              <a:t>Zato</a:t>
            </a:r>
            <a:r>
              <a:rPr lang="en-US" sz="1600" dirty="0"/>
              <a:t> </a:t>
            </a:r>
            <a:r>
              <a:rPr lang="en-US" sz="1600" dirty="0" err="1"/>
              <a:t>pravi</a:t>
            </a:r>
            <a:r>
              <a:rPr lang="en-US" sz="1600" dirty="0"/>
              <a:t> </a:t>
            </a:r>
            <a:r>
              <a:rPr lang="en-US" sz="1600" dirty="0" err="1"/>
              <a:t>patološki</a:t>
            </a:r>
            <a:r>
              <a:rPr lang="en-US" sz="1600" dirty="0"/>
              <a:t> </a:t>
            </a:r>
            <a:r>
              <a:rPr lang="en-US" sz="1600" dirty="0" err="1"/>
              <a:t>afekat</a:t>
            </a:r>
            <a:r>
              <a:rPr lang="en-US" sz="1600" dirty="0"/>
              <a:t> </a:t>
            </a:r>
            <a:r>
              <a:rPr lang="en-US" sz="1600" dirty="0" err="1"/>
              <a:t>ima</a:t>
            </a:r>
            <a:r>
              <a:rPr lang="en-US" sz="1600" dirty="0"/>
              <a:t> </a:t>
            </a:r>
            <a:r>
              <a:rPr lang="en-US" sz="1600" dirty="0" err="1"/>
              <a:t>karakteristike</a:t>
            </a:r>
            <a:r>
              <a:rPr lang="en-US" sz="1600" dirty="0"/>
              <a:t> </a:t>
            </a:r>
            <a:r>
              <a:rPr lang="en-US" sz="1600" dirty="0" err="1"/>
              <a:t>koje</a:t>
            </a:r>
            <a:r>
              <a:rPr lang="en-US" sz="1600" dirty="0"/>
              <a:t> je </a:t>
            </a:r>
            <a:r>
              <a:rPr lang="en-US" sz="1600" dirty="0" err="1"/>
              <a:t>gotovo</a:t>
            </a:r>
            <a:r>
              <a:rPr lang="en-US" sz="1600" dirty="0"/>
              <a:t> </a:t>
            </a:r>
            <a:r>
              <a:rPr lang="en-US" sz="1600" dirty="0" err="1"/>
              <a:t>nemoguće</a:t>
            </a:r>
            <a:r>
              <a:rPr lang="en-US" sz="1600" dirty="0"/>
              <a:t> </a:t>
            </a:r>
            <a:r>
              <a:rPr lang="en-US" sz="1600" dirty="0" err="1"/>
              <a:t>dosledno</a:t>
            </a:r>
            <a:r>
              <a:rPr lang="en-US" sz="1600" dirty="0"/>
              <a:t> </a:t>
            </a:r>
            <a:r>
              <a:rPr lang="en-US" sz="1600" dirty="0" err="1"/>
              <a:t>odglumiti</a:t>
            </a:r>
            <a:r>
              <a:rPr lang="en-US" sz="1600" dirty="0"/>
              <a:t>:</a:t>
            </a:r>
          </a:p>
          <a:p>
            <a:pPr>
              <a:buNone/>
            </a:pPr>
            <a:r>
              <a:rPr lang="en-US" sz="1600" dirty="0"/>
              <a:t>	• </a:t>
            </a:r>
            <a:r>
              <a:rPr lang="en-US" sz="1600" dirty="0" err="1"/>
              <a:t>neadekvatna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nesrazmerna</a:t>
            </a:r>
            <a:r>
              <a:rPr lang="en-US" sz="1600" dirty="0"/>
              <a:t> </a:t>
            </a:r>
            <a:r>
              <a:rPr lang="en-US" sz="1600" dirty="0" err="1"/>
              <a:t>reakcija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povod</a:t>
            </a:r>
            <a:br>
              <a:rPr lang="en-US" sz="1600" dirty="0"/>
            </a:br>
            <a:r>
              <a:rPr lang="en-US" sz="1600" dirty="0"/>
              <a:t>• </a:t>
            </a:r>
            <a:r>
              <a:rPr lang="en-US" sz="1600" dirty="0" err="1"/>
              <a:t>nagli</a:t>
            </a:r>
            <a:r>
              <a:rPr lang="en-US" sz="1600" dirty="0"/>
              <a:t> </a:t>
            </a:r>
            <a:r>
              <a:rPr lang="en-US" sz="1600" dirty="0" err="1"/>
              <a:t>početak</a:t>
            </a:r>
            <a:r>
              <a:rPr lang="en-US" sz="1600" dirty="0"/>
              <a:t> bez „</a:t>
            </a:r>
            <a:r>
              <a:rPr lang="en-US" sz="1600" dirty="0" err="1"/>
              <a:t>latentnog</a:t>
            </a:r>
            <a:r>
              <a:rPr lang="en-US" sz="1600" dirty="0"/>
              <a:t> </a:t>
            </a:r>
            <a:r>
              <a:rPr lang="en-US" sz="1600" dirty="0" err="1"/>
              <a:t>perioda</a:t>
            </a:r>
            <a:r>
              <a:rPr lang="en-US" sz="1600" dirty="0"/>
              <a:t>“</a:t>
            </a:r>
            <a:br>
              <a:rPr lang="en-US" sz="1600" dirty="0"/>
            </a:br>
            <a:r>
              <a:rPr lang="en-US" sz="1600" dirty="0"/>
              <a:t>• </a:t>
            </a:r>
            <a:r>
              <a:rPr lang="en-US" sz="1600" dirty="0" err="1"/>
              <a:t>haotična</a:t>
            </a:r>
            <a:r>
              <a:rPr lang="en-US" sz="1600" dirty="0"/>
              <a:t>, </a:t>
            </a:r>
            <a:r>
              <a:rPr lang="en-US" sz="1600" dirty="0" err="1"/>
              <a:t>neorganizovana</a:t>
            </a:r>
            <a:r>
              <a:rPr lang="en-US" sz="1600" dirty="0"/>
              <a:t> </a:t>
            </a:r>
            <a:r>
              <a:rPr lang="en-US" sz="1600" dirty="0" err="1"/>
              <a:t>agresija</a:t>
            </a:r>
            <a:br>
              <a:rPr lang="en-US" sz="1600" dirty="0"/>
            </a:br>
            <a:r>
              <a:rPr lang="en-US" sz="1600" dirty="0"/>
              <a:t>• </a:t>
            </a:r>
            <a:r>
              <a:rPr lang="en-US" sz="1600" dirty="0" err="1"/>
              <a:t>automatski</a:t>
            </a:r>
            <a:r>
              <a:rPr lang="en-US" sz="1600" dirty="0"/>
              <a:t> </a:t>
            </a:r>
            <a:r>
              <a:rPr lang="en-US" sz="1600" dirty="0" err="1"/>
              <a:t>motorički</a:t>
            </a:r>
            <a:r>
              <a:rPr lang="en-US" sz="1600" dirty="0"/>
              <a:t> </a:t>
            </a:r>
            <a:r>
              <a:rPr lang="en-US" sz="1600" dirty="0" err="1"/>
              <a:t>ispadi</a:t>
            </a:r>
            <a:br>
              <a:rPr lang="en-US" sz="1600" dirty="0"/>
            </a:br>
            <a:r>
              <a:rPr lang="en-US" sz="1600" dirty="0"/>
              <a:t>• </a:t>
            </a:r>
            <a:r>
              <a:rPr lang="en-US" sz="1600" dirty="0" err="1"/>
              <a:t>dezorganizovano</a:t>
            </a:r>
            <a:r>
              <a:rPr lang="en-US" sz="1600" dirty="0"/>
              <a:t> </a:t>
            </a:r>
            <a:r>
              <a:rPr lang="en-US" sz="1600" dirty="0" err="1"/>
              <a:t>ponašanje</a:t>
            </a:r>
            <a:r>
              <a:rPr lang="en-US" sz="1600" dirty="0"/>
              <a:t> </a:t>
            </a:r>
            <a:r>
              <a:rPr lang="en-US" sz="1600" dirty="0" err="1"/>
              <a:t>posle</a:t>
            </a:r>
            <a:r>
              <a:rPr lang="en-US" sz="1600" dirty="0"/>
              <a:t> dela</a:t>
            </a:r>
            <a:br>
              <a:rPr lang="en-US" sz="1600" dirty="0"/>
            </a:br>
            <a:r>
              <a:rPr lang="en-US" sz="1600" dirty="0"/>
              <a:t>• </a:t>
            </a:r>
            <a:r>
              <a:rPr lang="en-US" sz="1600" dirty="0" err="1"/>
              <a:t>konfuzija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emocionalni</a:t>
            </a:r>
            <a:r>
              <a:rPr lang="en-US" sz="1600" dirty="0"/>
              <a:t> </a:t>
            </a:r>
            <a:r>
              <a:rPr lang="en-US" sz="1600" dirty="0" err="1"/>
              <a:t>kolaps</a:t>
            </a:r>
            <a:br>
              <a:rPr lang="en-US" sz="1600" dirty="0"/>
            </a:br>
            <a:r>
              <a:rPr lang="en-US" sz="1600" dirty="0"/>
              <a:t>• </a:t>
            </a:r>
            <a:r>
              <a:rPr lang="en-US" sz="1600" dirty="0" err="1"/>
              <a:t>parcijalna</a:t>
            </a:r>
            <a:r>
              <a:rPr lang="en-US" sz="1600" dirty="0"/>
              <a:t> </a:t>
            </a:r>
            <a:r>
              <a:rPr lang="en-US" sz="1600" dirty="0" err="1"/>
              <a:t>amnezija</a:t>
            </a:r>
            <a:r>
              <a:rPr lang="en-US" sz="1600" dirty="0"/>
              <a:t> bez </a:t>
            </a:r>
            <a:r>
              <a:rPr lang="en-US" sz="1600" dirty="0" err="1"/>
              <a:t>jasne</a:t>
            </a:r>
            <a:r>
              <a:rPr lang="en-US" sz="1600" dirty="0"/>
              <a:t> </a:t>
            </a:r>
            <a:r>
              <a:rPr lang="en-US" sz="1600" dirty="0" err="1"/>
              <a:t>strukture</a:t>
            </a:r>
            <a:endParaRPr lang="en-US" sz="1600" dirty="0"/>
          </a:p>
          <a:p>
            <a:pPr>
              <a:buNone/>
            </a:pPr>
            <a:r>
              <a:rPr lang="en-US" sz="1600" dirty="0" err="1"/>
              <a:t>Simulanti</a:t>
            </a:r>
            <a:r>
              <a:rPr lang="en-US" sz="1600" dirty="0"/>
              <a:t> </a:t>
            </a:r>
            <a:r>
              <a:rPr lang="en-US" sz="1600" dirty="0" err="1"/>
              <a:t>obično</a:t>
            </a:r>
            <a:r>
              <a:rPr lang="en-US" sz="16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err="1"/>
              <a:t>preteruju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err="1"/>
              <a:t>prave</a:t>
            </a:r>
            <a:r>
              <a:rPr lang="en-US" sz="1600" dirty="0"/>
              <a:t> „</a:t>
            </a:r>
            <a:r>
              <a:rPr lang="en-US" sz="1600" dirty="0" err="1"/>
              <a:t>teatralnu</a:t>
            </a:r>
            <a:r>
              <a:rPr lang="en-US" sz="1600" dirty="0"/>
              <a:t>“ </a:t>
            </a:r>
            <a:r>
              <a:rPr lang="en-US" sz="1600" dirty="0" err="1"/>
              <a:t>sliku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err="1"/>
              <a:t>imaju</a:t>
            </a:r>
            <a:r>
              <a:rPr lang="en-US" sz="1600" dirty="0"/>
              <a:t> </a:t>
            </a:r>
            <a:r>
              <a:rPr lang="en-US" sz="1600" dirty="0" err="1"/>
              <a:t>previše</a:t>
            </a:r>
            <a:r>
              <a:rPr lang="en-US" sz="1600" dirty="0"/>
              <a:t> </a:t>
            </a:r>
            <a:r>
              <a:rPr lang="en-US" sz="1600" dirty="0" err="1"/>
              <a:t>urednu</a:t>
            </a:r>
            <a:r>
              <a:rPr lang="en-US" sz="1600" dirty="0"/>
              <a:t> </a:t>
            </a:r>
            <a:r>
              <a:rPr lang="en-US" sz="1600" dirty="0" err="1"/>
              <a:t>priču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err="1"/>
              <a:t>pamte</a:t>
            </a:r>
            <a:r>
              <a:rPr lang="en-US" sz="1600" dirty="0"/>
              <a:t> </a:t>
            </a:r>
            <a:r>
              <a:rPr lang="en-US" sz="1600" dirty="0" err="1"/>
              <a:t>previše</a:t>
            </a:r>
            <a:r>
              <a:rPr lang="en-US" sz="1600" dirty="0"/>
              <a:t> </a:t>
            </a:r>
            <a:r>
              <a:rPr lang="en-US" sz="1600" dirty="0" err="1"/>
              <a:t>dosledno</a:t>
            </a:r>
            <a:endParaRPr lang="en-US" sz="1600" dirty="0"/>
          </a:p>
          <a:p>
            <a:pPr algn="ctr">
              <a:buNone/>
            </a:pPr>
            <a:r>
              <a:rPr lang="en-US" sz="1600" dirty="0"/>
              <a:t>⚠️ Pravi </a:t>
            </a:r>
            <a:r>
              <a:rPr lang="en-US" sz="1600" dirty="0" err="1"/>
              <a:t>patološki</a:t>
            </a:r>
            <a:r>
              <a:rPr lang="en-US" sz="1600" dirty="0"/>
              <a:t> </a:t>
            </a:r>
            <a:r>
              <a:rPr lang="en-US" sz="1600" dirty="0" err="1"/>
              <a:t>afekat</a:t>
            </a:r>
            <a:r>
              <a:rPr lang="en-US" sz="1600" dirty="0"/>
              <a:t> je </a:t>
            </a:r>
            <a:r>
              <a:rPr lang="en-US" sz="1600" b="1" dirty="0" err="1"/>
              <a:t>neuredan</a:t>
            </a:r>
            <a:r>
              <a:rPr lang="en-US" sz="1600" b="1" dirty="0"/>
              <a:t>, </a:t>
            </a:r>
            <a:r>
              <a:rPr lang="en-US" sz="1600" b="1" dirty="0" err="1"/>
              <a:t>haotičan</a:t>
            </a:r>
            <a:r>
              <a:rPr lang="en-US" sz="1600" b="1" dirty="0"/>
              <a:t> </a:t>
            </a:r>
            <a:r>
              <a:rPr lang="en-US" sz="1600" b="1" dirty="0" err="1"/>
              <a:t>i</a:t>
            </a:r>
            <a:r>
              <a:rPr lang="en-US" sz="1600" b="1" dirty="0"/>
              <a:t> </a:t>
            </a:r>
            <a:r>
              <a:rPr lang="en-US" sz="1600" b="1" dirty="0" err="1"/>
              <a:t>fiziološki</a:t>
            </a:r>
            <a:r>
              <a:rPr lang="en-US" sz="1600" b="1" dirty="0"/>
              <a:t> </a:t>
            </a:r>
            <a:r>
              <a:rPr lang="en-US" sz="1600" b="1" dirty="0" err="1"/>
              <a:t>vidljiv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67008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10182-FDBD-3651-09C3-14BD53C95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⚖️🧠 FORENZIČKI ZNAČAJ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4BF12-FC3B-C6DF-D84B-9EAA237D1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Patološki</a:t>
            </a:r>
            <a:r>
              <a:rPr lang="en-US" dirty="0"/>
              <a:t> </a:t>
            </a:r>
            <a:r>
              <a:rPr lang="en-US" dirty="0" err="1"/>
              <a:t>afekat</a:t>
            </a:r>
            <a:r>
              <a:rPr lang="en-US" dirty="0"/>
              <a:t> je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bitno</a:t>
            </a:r>
            <a:r>
              <a:rPr lang="en-US" b="1" dirty="0"/>
              <a:t> </a:t>
            </a:r>
            <a:r>
              <a:rPr lang="en-US" b="1" dirty="0" err="1"/>
              <a:t>smanjiti</a:t>
            </a:r>
            <a:r>
              <a:rPr lang="en-US" dirty="0"/>
              <a:t> </a:t>
            </a:r>
            <a:r>
              <a:rPr lang="en-US" dirty="0" err="1"/>
              <a:t>ili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ukloniti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ponašanja</a:t>
            </a:r>
            <a:endParaRPr lang="en-US" dirty="0"/>
          </a:p>
          <a:p>
            <a:pPr>
              <a:buNone/>
            </a:pPr>
            <a:r>
              <a:rPr lang="en-US" dirty="0"/>
              <a:t>U </a:t>
            </a:r>
            <a:r>
              <a:rPr lang="en-US" dirty="0" err="1"/>
              <a:t>proceni</a:t>
            </a:r>
            <a:r>
              <a:rPr lang="en-US" dirty="0"/>
              <a:t> se ne </a:t>
            </a:r>
            <a:r>
              <a:rPr lang="en-US" dirty="0" err="1"/>
              <a:t>gleda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„da li je bio </a:t>
            </a:r>
            <a:r>
              <a:rPr lang="en-US" dirty="0" err="1"/>
              <a:t>ljut</a:t>
            </a:r>
            <a:r>
              <a:rPr lang="en-US" dirty="0"/>
              <a:t>“,</a:t>
            </a:r>
            <a:br>
              <a:rPr lang="en-US" dirty="0"/>
            </a:br>
            <a:r>
              <a:rPr lang="en-US" dirty="0" err="1"/>
              <a:t>već</a:t>
            </a:r>
            <a:br>
              <a:rPr lang="en-US" dirty="0"/>
            </a:br>
            <a:r>
              <a:rPr lang="en-US" b="1" dirty="0"/>
              <a:t>da li je </a:t>
            </a:r>
            <a:r>
              <a:rPr lang="en-US" b="1" dirty="0" err="1"/>
              <a:t>emocionalno</a:t>
            </a:r>
            <a:r>
              <a:rPr lang="en-US" b="1" dirty="0"/>
              <a:t> </a:t>
            </a:r>
            <a:r>
              <a:rPr lang="en-US" b="1" dirty="0" err="1"/>
              <a:t>stanje</a:t>
            </a:r>
            <a:r>
              <a:rPr lang="en-US" b="1" dirty="0"/>
              <a:t> </a:t>
            </a:r>
            <a:r>
              <a:rPr lang="en-US" b="1" dirty="0" err="1"/>
              <a:t>razbilo</a:t>
            </a:r>
            <a:r>
              <a:rPr lang="en-US" b="1" dirty="0"/>
              <a:t> </a:t>
            </a:r>
            <a:r>
              <a:rPr lang="en-US" b="1" dirty="0" err="1"/>
              <a:t>sposobnost</a:t>
            </a:r>
            <a:r>
              <a:rPr lang="en-US" b="1" dirty="0"/>
              <a:t> </a:t>
            </a:r>
            <a:r>
              <a:rPr lang="en-US" b="1" dirty="0" err="1"/>
              <a:t>samokontrole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rasuđivanja</a:t>
            </a:r>
            <a:endParaRPr lang="en-U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340352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93725" cy="1325563"/>
          </a:xfrm>
        </p:spPr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🧒⚖️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Veštačenje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dodele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postupku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razvoda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braka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>
          <a:xfrm>
            <a:off x="838199" y="1690688"/>
            <a:ext cx="10515600" cy="488264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err="1"/>
              <a:t>Osnovni</a:t>
            </a:r>
            <a:r>
              <a:rPr lang="en-US" sz="1800" b="1" dirty="0"/>
              <a:t> </a:t>
            </a:r>
            <a:r>
              <a:rPr lang="en-US" sz="1800" b="1" dirty="0" err="1"/>
              <a:t>princip</a:t>
            </a:r>
            <a:r>
              <a:rPr lang="en-US" sz="1800" b="1" dirty="0"/>
              <a:t>:</a:t>
            </a:r>
            <a:br>
              <a:rPr lang="en-US" sz="1800" dirty="0"/>
            </a:br>
            <a:r>
              <a:rPr lang="en-US" sz="1800" dirty="0" err="1"/>
              <a:t>Veštačenje</a:t>
            </a:r>
            <a:r>
              <a:rPr lang="en-US" sz="1800" dirty="0"/>
              <a:t> se </a:t>
            </a:r>
            <a:r>
              <a:rPr lang="en-US" sz="1800" b="1" dirty="0" err="1"/>
              <a:t>uvek</a:t>
            </a:r>
            <a:r>
              <a:rPr lang="en-US" sz="1800" dirty="0"/>
              <a:t> </a:t>
            </a:r>
            <a:r>
              <a:rPr lang="en-US" sz="1800" dirty="0" err="1"/>
              <a:t>sprovodi</a:t>
            </a:r>
            <a:r>
              <a:rPr lang="en-US" sz="1800" dirty="0"/>
              <a:t> </a:t>
            </a:r>
            <a:r>
              <a:rPr lang="en-US" sz="1800" dirty="0" err="1"/>
              <a:t>radi</a:t>
            </a:r>
            <a:r>
              <a:rPr lang="en-US" sz="1800" dirty="0"/>
              <a:t> </a:t>
            </a:r>
            <a:r>
              <a:rPr lang="en-US" sz="1800" b="1" dirty="0" err="1"/>
              <a:t>zaštite</a:t>
            </a:r>
            <a:r>
              <a:rPr lang="en-US" sz="1800" b="1" dirty="0"/>
              <a:t> </a:t>
            </a:r>
            <a:r>
              <a:rPr lang="en-US" sz="1800" b="1" dirty="0" err="1"/>
              <a:t>najboljeg</a:t>
            </a:r>
            <a:r>
              <a:rPr lang="en-US" sz="1800" b="1" dirty="0"/>
              <a:t> </a:t>
            </a:r>
            <a:r>
              <a:rPr lang="en-US" sz="1800" b="1" dirty="0" err="1"/>
              <a:t>interesa</a:t>
            </a:r>
            <a:r>
              <a:rPr lang="en-US" sz="1800" b="1" dirty="0"/>
              <a:t> </a:t>
            </a:r>
            <a:r>
              <a:rPr lang="en-US" sz="1800" b="1" dirty="0" err="1"/>
              <a:t>deteta</a:t>
            </a:r>
            <a:r>
              <a:rPr lang="en-US" sz="1800" dirty="0"/>
              <a:t>, a ne </a:t>
            </a:r>
            <a:r>
              <a:rPr lang="en-US" sz="1800" dirty="0" err="1"/>
              <a:t>radi</a:t>
            </a:r>
            <a:r>
              <a:rPr lang="en-US" sz="1800" dirty="0"/>
              <a:t> „</a:t>
            </a:r>
            <a:r>
              <a:rPr lang="en-US" sz="1800" dirty="0" err="1"/>
              <a:t>pobede</a:t>
            </a:r>
            <a:r>
              <a:rPr lang="en-US" sz="1800" dirty="0"/>
              <a:t>“ </a:t>
            </a:r>
            <a:r>
              <a:rPr lang="en-US" sz="1800" dirty="0" err="1"/>
              <a:t>jednog</a:t>
            </a:r>
            <a:r>
              <a:rPr lang="en-US" sz="1800" dirty="0"/>
              <a:t> </a:t>
            </a:r>
            <a:r>
              <a:rPr lang="en-US" sz="1800" dirty="0" err="1"/>
              <a:t>roditelja</a:t>
            </a:r>
            <a:r>
              <a:rPr lang="en-US" sz="1800" dirty="0"/>
              <a:t>.</a:t>
            </a:r>
          </a:p>
          <a:p>
            <a:pPr>
              <a:buNone/>
            </a:pPr>
            <a:r>
              <a:rPr lang="en-US" sz="1800" b="1" dirty="0"/>
              <a:t>📚 </a:t>
            </a:r>
            <a:r>
              <a:rPr lang="en-US" sz="1800" b="1" dirty="0" err="1"/>
              <a:t>Emocionalno</a:t>
            </a:r>
            <a:r>
              <a:rPr lang="en-US" sz="1800" b="1" dirty="0"/>
              <a:t> </a:t>
            </a:r>
            <a:r>
              <a:rPr lang="en-US" sz="1800" b="1" dirty="0" err="1"/>
              <a:t>zlostavljanje</a:t>
            </a:r>
            <a:r>
              <a:rPr lang="en-US" sz="1800" b="1" dirty="0"/>
              <a:t> u </a:t>
            </a:r>
            <a:r>
              <a:rPr lang="en-US" sz="1800" b="1" dirty="0" err="1"/>
              <a:t>kontekstu</a:t>
            </a:r>
            <a:r>
              <a:rPr lang="en-US" sz="1800" b="1" dirty="0"/>
              <a:t> </a:t>
            </a:r>
            <a:r>
              <a:rPr lang="en-US" sz="1800" b="1" dirty="0" err="1"/>
              <a:t>razvoda</a:t>
            </a:r>
            <a:endParaRPr lang="en-US" sz="1800" b="1" dirty="0"/>
          </a:p>
          <a:p>
            <a:pPr>
              <a:buNone/>
            </a:pPr>
            <a:r>
              <a:rPr lang="en-US" sz="1800" i="1" dirty="0"/>
              <a:t>(</a:t>
            </a:r>
            <a:r>
              <a:rPr lang="en-US" sz="1800" i="1" dirty="0" err="1"/>
              <a:t>prema</a:t>
            </a:r>
            <a:r>
              <a:rPr lang="en-US" sz="1800" i="1" dirty="0"/>
              <a:t> Klosinski, 1993)</a:t>
            </a:r>
            <a:endParaRPr lang="en-US" sz="1800" dirty="0"/>
          </a:p>
          <a:p>
            <a:pPr>
              <a:buNone/>
            </a:pPr>
            <a:r>
              <a:rPr lang="en-US" sz="1800" dirty="0" err="1"/>
              <a:t>Određena</a:t>
            </a:r>
            <a:r>
              <a:rPr lang="en-US" sz="1800" dirty="0"/>
              <a:t> </a:t>
            </a:r>
            <a:r>
              <a:rPr lang="en-US" sz="1800" dirty="0" err="1"/>
              <a:t>roditeljska</a:t>
            </a:r>
            <a:r>
              <a:rPr lang="en-US" sz="1800" dirty="0"/>
              <a:t> </a:t>
            </a:r>
            <a:r>
              <a:rPr lang="en-US" sz="1800" dirty="0" err="1"/>
              <a:t>ponašanja</a:t>
            </a:r>
            <a:r>
              <a:rPr lang="en-US" sz="1800" dirty="0"/>
              <a:t> </a:t>
            </a:r>
            <a:r>
              <a:rPr lang="en-US" sz="1800" dirty="0" err="1"/>
              <a:t>imaju</a:t>
            </a:r>
            <a:r>
              <a:rPr lang="en-US" sz="1800" dirty="0"/>
              <a:t> </a:t>
            </a:r>
            <a:r>
              <a:rPr lang="en-US" sz="1800" b="1" dirty="0" err="1"/>
              <a:t>razvojno</a:t>
            </a:r>
            <a:r>
              <a:rPr lang="en-US" sz="1800" b="1" dirty="0"/>
              <a:t> </a:t>
            </a:r>
            <a:r>
              <a:rPr lang="en-US" sz="1800" b="1" dirty="0" err="1"/>
              <a:t>i</a:t>
            </a:r>
            <a:r>
              <a:rPr lang="en-US" sz="1800" b="1" dirty="0"/>
              <a:t> </a:t>
            </a:r>
            <a:r>
              <a:rPr lang="en-US" sz="1800" b="1" dirty="0" err="1"/>
              <a:t>klinički</a:t>
            </a:r>
            <a:r>
              <a:rPr lang="en-US" sz="1800" b="1" dirty="0"/>
              <a:t> </a:t>
            </a:r>
            <a:r>
              <a:rPr lang="en-US" sz="1800" b="1" dirty="0" err="1"/>
              <a:t>značaj</a:t>
            </a:r>
            <a:r>
              <a:rPr lang="en-US" sz="1800" b="1" dirty="0"/>
              <a:t> </a:t>
            </a:r>
            <a:r>
              <a:rPr lang="en-US" sz="1800" b="1" dirty="0" err="1"/>
              <a:t>emocionalnog</a:t>
            </a:r>
            <a:r>
              <a:rPr lang="en-US" sz="1800" b="1" dirty="0"/>
              <a:t> </a:t>
            </a:r>
            <a:r>
              <a:rPr lang="en-US" sz="1800" b="1" dirty="0" err="1"/>
              <a:t>zlostavljanja</a:t>
            </a:r>
            <a:r>
              <a:rPr lang="en-US" sz="1800" dirty="0"/>
              <a:t> </a:t>
            </a:r>
            <a:r>
              <a:rPr lang="en-US" sz="1800" dirty="0" err="1"/>
              <a:t>jer</a:t>
            </a:r>
            <a:r>
              <a:rPr lang="en-US" sz="1800" dirty="0"/>
              <a:t> </a:t>
            </a:r>
            <a:r>
              <a:rPr lang="en-US" sz="1800" dirty="0" err="1"/>
              <a:t>narušavaju</a:t>
            </a:r>
            <a:r>
              <a:rPr lang="en-US" sz="1800" dirty="0"/>
              <a:t> </a:t>
            </a:r>
            <a:r>
              <a:rPr lang="en-US" sz="1800" dirty="0" err="1"/>
              <a:t>detetovu</a:t>
            </a:r>
            <a:r>
              <a:rPr lang="en-US" sz="1800" dirty="0"/>
              <a:t> </a:t>
            </a:r>
            <a:r>
              <a:rPr lang="en-US" sz="1800" dirty="0" err="1"/>
              <a:t>emocionalnu</a:t>
            </a:r>
            <a:r>
              <a:rPr lang="en-US" sz="1800" dirty="0"/>
              <a:t> </a:t>
            </a:r>
            <a:r>
              <a:rPr lang="en-US" sz="1800" dirty="0" err="1"/>
              <a:t>sigurnost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autonomiju</a:t>
            </a:r>
            <a:r>
              <a:rPr lang="en-US" sz="1800" dirty="0"/>
              <a:t>.</a:t>
            </a:r>
          </a:p>
          <a:p>
            <a:pPr>
              <a:buNone/>
            </a:pPr>
            <a:r>
              <a:rPr lang="en-US" sz="1800" b="1" dirty="0"/>
              <a:t>🧠 </a:t>
            </a:r>
            <a:r>
              <a:rPr lang="en-US" sz="1800" b="1" dirty="0" err="1"/>
              <a:t>Forenzička</a:t>
            </a:r>
            <a:r>
              <a:rPr lang="en-US" sz="1800" b="1" dirty="0"/>
              <a:t> </a:t>
            </a:r>
            <a:r>
              <a:rPr lang="en-US" sz="1800" b="1" dirty="0" err="1"/>
              <a:t>poenta</a:t>
            </a:r>
            <a:endParaRPr lang="en-US" sz="1800" b="1" dirty="0"/>
          </a:p>
          <a:p>
            <a:pPr>
              <a:buNone/>
            </a:pPr>
            <a:r>
              <a:rPr lang="en-US" sz="1800" dirty="0"/>
              <a:t>U </a:t>
            </a:r>
            <a:r>
              <a:rPr lang="en-US" sz="1800" dirty="0" err="1"/>
              <a:t>veštačenju</a:t>
            </a:r>
            <a:r>
              <a:rPr lang="en-US" sz="1800" dirty="0"/>
              <a:t> </a:t>
            </a:r>
            <a:r>
              <a:rPr lang="en-US" sz="1800" dirty="0" err="1"/>
              <a:t>dodele</a:t>
            </a:r>
            <a:r>
              <a:rPr lang="en-US" sz="1800" dirty="0"/>
              <a:t> </a:t>
            </a:r>
            <a:r>
              <a:rPr lang="en-US" sz="1800" dirty="0" err="1"/>
              <a:t>dece</a:t>
            </a:r>
            <a:r>
              <a:rPr lang="en-US" sz="1800" dirty="0"/>
              <a:t> </a:t>
            </a:r>
            <a:r>
              <a:rPr lang="en-US" sz="1800" b="1" dirty="0"/>
              <a:t>ne </a:t>
            </a:r>
            <a:r>
              <a:rPr lang="en-US" sz="1800" b="1" dirty="0" err="1"/>
              <a:t>procenjuje</a:t>
            </a:r>
            <a:r>
              <a:rPr lang="en-US" sz="1800" b="1" dirty="0"/>
              <a:t> se „ko je </a:t>
            </a:r>
            <a:r>
              <a:rPr lang="en-US" sz="1800" b="1" dirty="0" err="1"/>
              <a:t>bolji</a:t>
            </a:r>
            <a:r>
              <a:rPr lang="en-US" sz="1800" b="1" dirty="0"/>
              <a:t> </a:t>
            </a:r>
            <a:r>
              <a:rPr lang="en-US" sz="1800" b="1" dirty="0" err="1"/>
              <a:t>roditelj</a:t>
            </a:r>
            <a:r>
              <a:rPr lang="en-US" sz="1800" b="1" dirty="0"/>
              <a:t>“</a:t>
            </a:r>
            <a:r>
              <a:rPr lang="en-US" sz="1800" dirty="0"/>
              <a:t>,</a:t>
            </a:r>
            <a:br>
              <a:rPr lang="en-US" sz="1800" dirty="0"/>
            </a:br>
            <a:r>
              <a:rPr lang="en-US" sz="1800" dirty="0" err="1"/>
              <a:t>već</a:t>
            </a:r>
            <a:r>
              <a:rPr lang="en-US" sz="1800" dirty="0"/>
              <a:t> </a:t>
            </a:r>
            <a:r>
              <a:rPr lang="en-US" sz="1800" b="1" dirty="0"/>
              <a:t>ko </a:t>
            </a:r>
            <a:r>
              <a:rPr lang="en-US" sz="1800" b="1" dirty="0" err="1"/>
              <a:t>obezbeđuje</a:t>
            </a:r>
            <a:r>
              <a:rPr lang="en-US" sz="1800" b="1" dirty="0"/>
              <a:t> </a:t>
            </a:r>
            <a:r>
              <a:rPr lang="en-US" sz="1800" b="1" dirty="0" err="1"/>
              <a:t>emocionalno</a:t>
            </a:r>
            <a:r>
              <a:rPr lang="en-US" sz="1800" b="1" dirty="0"/>
              <a:t> </a:t>
            </a:r>
            <a:r>
              <a:rPr lang="en-US" sz="1800" b="1" dirty="0" err="1"/>
              <a:t>bezbednije</a:t>
            </a:r>
            <a:r>
              <a:rPr lang="en-US" sz="1800" b="1" dirty="0"/>
              <a:t> </a:t>
            </a:r>
            <a:r>
              <a:rPr lang="en-US" sz="1800" b="1" dirty="0" err="1"/>
              <a:t>i</a:t>
            </a:r>
            <a:r>
              <a:rPr lang="en-US" sz="1800" b="1" dirty="0"/>
              <a:t> </a:t>
            </a:r>
            <a:r>
              <a:rPr lang="en-US" sz="1800" b="1" dirty="0" err="1"/>
              <a:t>stabilnije</a:t>
            </a:r>
            <a:r>
              <a:rPr lang="en-US" sz="1800" b="1" dirty="0"/>
              <a:t> </a:t>
            </a:r>
            <a:r>
              <a:rPr lang="en-US" sz="1800" b="1" dirty="0" err="1"/>
              <a:t>razvojno</a:t>
            </a:r>
            <a:r>
              <a:rPr lang="en-US" sz="1800" b="1" dirty="0"/>
              <a:t> </a:t>
            </a:r>
            <a:r>
              <a:rPr lang="en-US" sz="1800" b="1" dirty="0" err="1"/>
              <a:t>okruženje</a:t>
            </a:r>
            <a:r>
              <a:rPr lang="en-US" sz="1800" b="1" dirty="0"/>
              <a:t> za </a:t>
            </a:r>
            <a:r>
              <a:rPr lang="en-US" sz="1800" b="1" dirty="0" err="1"/>
              <a:t>dete</a:t>
            </a:r>
            <a:r>
              <a:rPr lang="en-US" sz="1800" dirty="0"/>
              <a:t>.</a:t>
            </a:r>
          </a:p>
          <a:p>
            <a:pPr>
              <a:buNone/>
            </a:pPr>
            <a:r>
              <a:rPr lang="en-US" sz="1800" dirty="0" err="1"/>
              <a:t>Roditelj</a:t>
            </a:r>
            <a:r>
              <a:rPr lang="en-US" sz="1800" dirty="0"/>
              <a:t> koji: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instrumentalizuje</a:t>
            </a:r>
            <a:r>
              <a:rPr lang="en-US" sz="1800" dirty="0"/>
              <a:t> </a:t>
            </a:r>
            <a:r>
              <a:rPr lang="en-US" sz="1800" dirty="0" err="1"/>
              <a:t>dete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podstiče</a:t>
            </a:r>
            <a:r>
              <a:rPr lang="en-US" sz="1800" dirty="0"/>
              <a:t> </a:t>
            </a:r>
            <a:r>
              <a:rPr lang="en-US" sz="1800" dirty="0" err="1"/>
              <a:t>konflikt</a:t>
            </a:r>
            <a:r>
              <a:rPr lang="en-US" sz="1800" dirty="0"/>
              <a:t> </a:t>
            </a:r>
            <a:r>
              <a:rPr lang="en-US" sz="1800" dirty="0" err="1"/>
              <a:t>lojalnosti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narušava</a:t>
            </a:r>
            <a:r>
              <a:rPr lang="en-US" sz="1800" dirty="0"/>
              <a:t> </a:t>
            </a:r>
            <a:r>
              <a:rPr lang="en-US" sz="1800" dirty="0" err="1"/>
              <a:t>odnos</a:t>
            </a:r>
            <a:r>
              <a:rPr lang="en-US" sz="1800" dirty="0"/>
              <a:t> </a:t>
            </a:r>
            <a:r>
              <a:rPr lang="en-US" sz="1800" dirty="0" err="1"/>
              <a:t>sa</a:t>
            </a:r>
            <a:r>
              <a:rPr lang="en-US" sz="1800" dirty="0"/>
              <a:t> </a:t>
            </a:r>
            <a:r>
              <a:rPr lang="en-US" sz="1800" dirty="0" err="1"/>
              <a:t>drugim</a:t>
            </a:r>
            <a:r>
              <a:rPr lang="en-US" sz="1800" dirty="0"/>
              <a:t> </a:t>
            </a:r>
            <a:r>
              <a:rPr lang="en-US" sz="1800" dirty="0" err="1"/>
              <a:t>roditeljem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➡ </a:t>
            </a:r>
            <a:r>
              <a:rPr lang="en-US" sz="1800" b="1" dirty="0" err="1"/>
              <a:t>ugrožava</a:t>
            </a:r>
            <a:r>
              <a:rPr lang="en-US" sz="1800" b="1" dirty="0"/>
              <a:t> </a:t>
            </a:r>
            <a:r>
              <a:rPr lang="en-US" sz="1800" b="1" dirty="0" err="1"/>
              <a:t>psihološki</a:t>
            </a:r>
            <a:r>
              <a:rPr lang="en-US" sz="1800" b="1" dirty="0"/>
              <a:t> </a:t>
            </a:r>
            <a:r>
              <a:rPr lang="en-US" sz="1800" b="1" dirty="0" err="1"/>
              <a:t>razvoj</a:t>
            </a:r>
            <a:r>
              <a:rPr lang="en-US" sz="1800" b="1" dirty="0"/>
              <a:t> </a:t>
            </a:r>
            <a:r>
              <a:rPr lang="en-US" sz="1800" b="1" dirty="0" err="1"/>
              <a:t>deteta</a:t>
            </a:r>
            <a:r>
              <a:rPr lang="en-US" sz="1800" dirty="0"/>
              <a:t>, bez </a:t>
            </a:r>
            <a:r>
              <a:rPr lang="en-US" sz="1800" dirty="0" err="1"/>
              <a:t>obzira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svoje</a:t>
            </a:r>
            <a:r>
              <a:rPr lang="en-US" sz="1800" dirty="0"/>
              <a:t> </a:t>
            </a:r>
            <a:r>
              <a:rPr lang="en-US" sz="1800" dirty="0" err="1"/>
              <a:t>formalne</a:t>
            </a:r>
            <a:r>
              <a:rPr lang="en-US" sz="1800" dirty="0"/>
              <a:t> </a:t>
            </a:r>
            <a:r>
              <a:rPr lang="en-US" sz="1800" dirty="0" err="1"/>
              <a:t>roditeljske</a:t>
            </a:r>
            <a:r>
              <a:rPr lang="en-US" sz="1800" dirty="0"/>
              <a:t> </a:t>
            </a:r>
            <a:r>
              <a:rPr lang="en-US" sz="1800" dirty="0" err="1"/>
              <a:t>kompetencije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7A0FA-3A26-7FBF-CBED-DAE50BB7C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Roditeljska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ponašanja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ugrožavaju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emocionalnu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bezbednost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deteta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razvodu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9AD54B1-79F7-5732-7CD2-8FC602229D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129598"/>
              </p:ext>
            </p:extLst>
          </p:nvPr>
        </p:nvGraphicFramePr>
        <p:xfrm>
          <a:off x="769189" y="2045686"/>
          <a:ext cx="10515600" cy="390144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401705522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302097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 err="1"/>
                        <a:t>Obrazac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ponašanja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2000" dirty="0"/>
                        <a:t>Zašto je štetan za dete</a:t>
                      </a:r>
                      <a:r>
                        <a:rPr lang="en-US" sz="2000" dirty="0"/>
                        <a:t>?</a:t>
                      </a:r>
                      <a:endParaRPr lang="pl-PL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87287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/>
                        <a:t>1. </a:t>
                      </a:r>
                      <a:r>
                        <a:rPr lang="en-US" sz="2000" b="1" dirty="0" err="1"/>
                        <a:t>Nametanje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 err="1"/>
                        <a:t>anksioznosti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 err="1"/>
                        <a:t>i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 err="1"/>
                        <a:t>krivice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zbog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privrženosti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drugom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roditelju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Dete se dovodi u lojalnosni konflikt i razvija hroničnu krivicu i anksioznost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586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/>
                        <a:t>2. </a:t>
                      </a:r>
                      <a:r>
                        <a:rPr lang="en-US" sz="2000" b="1" dirty="0" err="1"/>
                        <a:t>Instrumentalizacija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 err="1"/>
                        <a:t>deteta</a:t>
                      </a:r>
                      <a:r>
                        <a:rPr lang="en-US" sz="2000" dirty="0"/>
                        <a:t> (</a:t>
                      </a:r>
                      <a:r>
                        <a:rPr lang="en-US" sz="2000" dirty="0" err="1"/>
                        <a:t>svesna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ili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nesvesna</a:t>
                      </a:r>
                      <a:r>
                        <a:rPr lang="en-US" sz="2000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Dete postaje sredstvo roditeljskog konflikta, gubi osećaj autonomije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6893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/>
                        <a:t>3. </a:t>
                      </a:r>
                      <a:r>
                        <a:rPr lang="en-US" sz="2000" b="1" dirty="0" err="1"/>
                        <a:t>Instrukcija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 err="1"/>
                        <a:t>deteta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 err="1"/>
                        <a:t>šta</a:t>
                      </a:r>
                      <a:r>
                        <a:rPr lang="en-US" sz="2000" b="1" dirty="0"/>
                        <a:t> da </a:t>
                      </a:r>
                      <a:r>
                        <a:rPr lang="en-US" sz="2000" b="1" dirty="0" err="1"/>
                        <a:t>kaže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 err="1"/>
                        <a:t>ili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 err="1"/>
                        <a:t>uradi</a:t>
                      </a:r>
                      <a:r>
                        <a:rPr lang="en-US" sz="2000" dirty="0"/>
                        <a:t> u </a:t>
                      </a:r>
                      <a:r>
                        <a:rPr lang="en-US" sz="2000" dirty="0" err="1"/>
                        <a:t>postupku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Narušava autentičnost detetovih iskaza i psihološku integritet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2569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/>
                        <a:t>4. Otmica ili skrivanje od drugog roditelja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 err="1"/>
                        <a:t>Prekida</a:t>
                      </a:r>
                      <a:r>
                        <a:rPr lang="en-US" sz="2000" dirty="0"/>
                        <a:t> se </a:t>
                      </a:r>
                      <a:r>
                        <a:rPr lang="en-US" sz="2000" dirty="0" err="1"/>
                        <a:t>emocionalna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veza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dete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doživljava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gubitak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nesigurnost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79231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2000" b="1" dirty="0"/>
                        <a:t>5. Fizički konflikti pred detetom</a:t>
                      </a:r>
                      <a:endParaRPr lang="sv-SE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 err="1"/>
                        <a:t>Izazivaju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strah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traumatizaciju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dezorganizaciju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emocionalnog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sistema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078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6197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>
          <a:xfrm>
            <a:off x="691551" y="18255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Veštačenje roditeljske podobnosti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>
          <a:xfrm>
            <a:off x="838200" y="1121434"/>
            <a:ext cx="10515600" cy="5538158"/>
          </a:xfrm>
        </p:spPr>
        <p:txBody>
          <a:bodyPr/>
          <a:lstStyle/>
          <a:p>
            <a:pPr>
              <a:buNone/>
            </a:pPr>
            <a:r>
              <a:rPr lang="en-US" sz="1800" b="1" i="1" dirty="0"/>
              <a:t>„</a:t>
            </a:r>
            <a:r>
              <a:rPr lang="en-US" sz="1800" b="1" i="1" dirty="0" err="1"/>
              <a:t>Solomonova</a:t>
            </a:r>
            <a:r>
              <a:rPr lang="en-US" sz="1800" b="1" i="1" dirty="0"/>
              <a:t> </a:t>
            </a:r>
            <a:r>
              <a:rPr lang="en-US" sz="1800" b="1" i="1" dirty="0" err="1"/>
              <a:t>mudrost</a:t>
            </a:r>
            <a:r>
              <a:rPr lang="en-US" sz="1800" b="1" i="1" dirty="0"/>
              <a:t>“ – </a:t>
            </a:r>
            <a:r>
              <a:rPr lang="en-US" sz="1800" b="1" i="1" dirty="0" err="1"/>
              <a:t>psihološki</a:t>
            </a:r>
            <a:r>
              <a:rPr lang="en-US" sz="1800" b="1" i="1" dirty="0"/>
              <a:t> </a:t>
            </a:r>
            <a:r>
              <a:rPr lang="en-US" sz="1800" b="1" i="1" dirty="0" err="1"/>
              <a:t>kriterijumi</a:t>
            </a:r>
            <a:endParaRPr lang="en-US" sz="1800" b="1" dirty="0"/>
          </a:p>
          <a:p>
            <a:pPr>
              <a:buNone/>
            </a:pPr>
            <a:r>
              <a:rPr lang="en-US" sz="1800" b="1" dirty="0" err="1"/>
              <a:t>Roditeljska</a:t>
            </a:r>
            <a:r>
              <a:rPr lang="en-US" sz="1800" b="1" dirty="0"/>
              <a:t> </a:t>
            </a:r>
            <a:r>
              <a:rPr lang="en-US" sz="1800" b="1" dirty="0" err="1"/>
              <a:t>podobnost</a:t>
            </a:r>
            <a:r>
              <a:rPr lang="en-US" sz="1800" b="1" dirty="0"/>
              <a:t> ne </a:t>
            </a:r>
            <a:r>
              <a:rPr lang="en-US" sz="1800" b="1" dirty="0" err="1"/>
              <a:t>znači</a:t>
            </a:r>
            <a:r>
              <a:rPr lang="en-US" sz="1800" b="1" dirty="0"/>
              <a:t> ko </a:t>
            </a:r>
            <a:r>
              <a:rPr lang="en-US" sz="1800" b="1" dirty="0" err="1"/>
              <a:t>više</a:t>
            </a:r>
            <a:r>
              <a:rPr lang="en-US" sz="1800" b="1" dirty="0"/>
              <a:t> </a:t>
            </a:r>
            <a:r>
              <a:rPr lang="en-US" sz="1800" b="1" dirty="0" err="1"/>
              <a:t>voli</a:t>
            </a:r>
            <a:r>
              <a:rPr lang="en-US" sz="1800" b="1" dirty="0"/>
              <a:t> </a:t>
            </a:r>
            <a:r>
              <a:rPr lang="en-US" sz="1800" b="1" dirty="0" err="1"/>
              <a:t>dete</a:t>
            </a:r>
            <a:r>
              <a:rPr lang="en-US" sz="1800" b="1" dirty="0"/>
              <a:t>, </a:t>
            </a:r>
            <a:r>
              <a:rPr lang="en-US" sz="1800" b="1" dirty="0" err="1"/>
              <a:t>već</a:t>
            </a:r>
            <a:r>
              <a:rPr lang="en-US" sz="1800" b="1" dirty="0"/>
              <a:t> ko je </a:t>
            </a:r>
            <a:r>
              <a:rPr lang="en-US" sz="1800" b="1" dirty="0" err="1"/>
              <a:t>psihološki</a:t>
            </a:r>
            <a:r>
              <a:rPr lang="en-US" sz="1800" b="1" dirty="0"/>
              <a:t> </a:t>
            </a:r>
            <a:r>
              <a:rPr lang="en-US" sz="1800" b="1" dirty="0" err="1"/>
              <a:t>sposobniji</a:t>
            </a:r>
            <a:r>
              <a:rPr lang="en-US" sz="1800" b="1" dirty="0"/>
              <a:t> da ga </a:t>
            </a:r>
            <a:r>
              <a:rPr lang="en-US" sz="1800" b="1" dirty="0" err="1"/>
              <a:t>zaštiti</a:t>
            </a:r>
            <a:r>
              <a:rPr lang="en-US" sz="1800" b="1" dirty="0"/>
              <a:t> </a:t>
            </a:r>
            <a:r>
              <a:rPr lang="en-US" sz="1800" b="1" dirty="0" err="1"/>
              <a:t>i</a:t>
            </a:r>
            <a:r>
              <a:rPr lang="en-US" sz="1800" b="1" dirty="0"/>
              <a:t> </a:t>
            </a:r>
            <a:r>
              <a:rPr lang="en-US" sz="1800" b="1" dirty="0" err="1"/>
              <a:t>razvija</a:t>
            </a:r>
            <a:r>
              <a:rPr lang="en-US" sz="1800" b="1" dirty="0"/>
              <a:t>.</a:t>
            </a:r>
            <a:endParaRPr lang="en-US" sz="1800" dirty="0"/>
          </a:p>
          <a:p>
            <a:pPr>
              <a:buNone/>
            </a:pPr>
            <a:r>
              <a:rPr lang="en-US" sz="1800" dirty="0" err="1"/>
              <a:t>Roditelj</a:t>
            </a:r>
            <a:r>
              <a:rPr lang="en-US" sz="1800" dirty="0"/>
              <a:t> </a:t>
            </a:r>
            <a:r>
              <a:rPr lang="en-US" sz="1800" dirty="0" err="1"/>
              <a:t>pokazuje</a:t>
            </a:r>
            <a:r>
              <a:rPr lang="en-US" sz="1800" dirty="0"/>
              <a:t> „</a:t>
            </a:r>
            <a:r>
              <a:rPr lang="en-US" sz="1800" dirty="0" err="1"/>
              <a:t>Solomonovu</a:t>
            </a:r>
            <a:r>
              <a:rPr lang="en-US" sz="1800" dirty="0"/>
              <a:t> </a:t>
            </a:r>
            <a:r>
              <a:rPr lang="en-US" sz="1800" dirty="0" err="1"/>
              <a:t>mudrost</a:t>
            </a:r>
            <a:r>
              <a:rPr lang="en-US" sz="1800" dirty="0"/>
              <a:t>“ </a:t>
            </a:r>
            <a:r>
              <a:rPr lang="en-US" sz="1800" dirty="0" err="1"/>
              <a:t>kada</a:t>
            </a:r>
            <a:r>
              <a:rPr lang="en-US" sz="1800" dirty="0"/>
              <a:t> </a:t>
            </a:r>
            <a:r>
              <a:rPr lang="en-US" sz="1800" dirty="0" err="1"/>
              <a:t>ima</a:t>
            </a:r>
            <a:r>
              <a:rPr lang="en-US" sz="1800" dirty="0"/>
              <a:t>:</a:t>
            </a:r>
          </a:p>
          <a:p>
            <a:pPr>
              <a:buFont typeface="+mj-lt"/>
              <a:buAutoNum type="arabicPeriod"/>
            </a:pPr>
            <a:r>
              <a:rPr lang="en-US" sz="1800" b="1" dirty="0" err="1"/>
              <a:t>Sposobnost</a:t>
            </a:r>
            <a:r>
              <a:rPr lang="en-US" sz="1800" b="1" dirty="0"/>
              <a:t> </a:t>
            </a:r>
            <a:r>
              <a:rPr lang="en-US" sz="1800" b="1" dirty="0" err="1"/>
              <a:t>realnog</a:t>
            </a:r>
            <a:r>
              <a:rPr lang="en-US" sz="1800" b="1" dirty="0"/>
              <a:t> </a:t>
            </a:r>
            <a:r>
              <a:rPr lang="en-US" sz="1800" b="1" dirty="0" err="1"/>
              <a:t>opažanja</a:t>
            </a:r>
            <a:r>
              <a:rPr lang="en-US" sz="1800" b="1" dirty="0"/>
              <a:t> </a:t>
            </a:r>
            <a:r>
              <a:rPr lang="en-US" sz="1800" b="1" dirty="0" err="1"/>
              <a:t>deteta</a:t>
            </a:r>
            <a:br>
              <a:rPr lang="en-US" sz="1800" dirty="0"/>
            </a:br>
            <a:r>
              <a:rPr lang="en-US" sz="1800" dirty="0"/>
              <a:t>– </a:t>
            </a:r>
            <a:r>
              <a:rPr lang="en-US" sz="1800" dirty="0" err="1"/>
              <a:t>vidi</a:t>
            </a:r>
            <a:r>
              <a:rPr lang="en-US" sz="1800" dirty="0"/>
              <a:t> </a:t>
            </a:r>
            <a:r>
              <a:rPr lang="en-US" sz="1800" dirty="0" err="1"/>
              <a:t>dete</a:t>
            </a:r>
            <a:r>
              <a:rPr lang="en-US" sz="1800" dirty="0"/>
              <a:t> </a:t>
            </a:r>
            <a:r>
              <a:rPr lang="en-US" sz="1800" dirty="0" err="1"/>
              <a:t>kakvo</a:t>
            </a:r>
            <a:r>
              <a:rPr lang="en-US" sz="1800" dirty="0"/>
              <a:t> </a:t>
            </a:r>
            <a:r>
              <a:rPr lang="en-US" sz="1800" dirty="0" err="1"/>
              <a:t>jeste</a:t>
            </a:r>
            <a:r>
              <a:rPr lang="en-US" sz="1800" dirty="0"/>
              <a:t>, a ne </a:t>
            </a:r>
            <a:r>
              <a:rPr lang="en-US" sz="1800" dirty="0" err="1"/>
              <a:t>kao</a:t>
            </a:r>
            <a:r>
              <a:rPr lang="en-US" sz="1800" dirty="0"/>
              <a:t> </a:t>
            </a:r>
            <a:r>
              <a:rPr lang="en-US" sz="1800" dirty="0" err="1"/>
              <a:t>produžetak</a:t>
            </a:r>
            <a:r>
              <a:rPr lang="en-US" sz="1800" dirty="0"/>
              <a:t> </a:t>
            </a:r>
            <a:r>
              <a:rPr lang="en-US" sz="1800" dirty="0" err="1"/>
              <a:t>sebe</a:t>
            </a:r>
            <a:r>
              <a:rPr lang="en-US" sz="1800" dirty="0"/>
              <a:t>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kao</a:t>
            </a:r>
            <a:r>
              <a:rPr lang="en-US" sz="1800" dirty="0"/>
              <a:t> </a:t>
            </a:r>
            <a:r>
              <a:rPr lang="en-US" sz="1800" dirty="0" err="1"/>
              <a:t>sredstvo</a:t>
            </a:r>
            <a:r>
              <a:rPr lang="en-US" sz="1800" dirty="0"/>
              <a:t> u </a:t>
            </a:r>
            <a:r>
              <a:rPr lang="en-US" sz="1800" dirty="0" err="1"/>
              <a:t>konfliktu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b="1" dirty="0" err="1"/>
              <a:t>Sposobnost</a:t>
            </a:r>
            <a:r>
              <a:rPr lang="en-US" sz="1800" b="1" dirty="0"/>
              <a:t> </a:t>
            </a:r>
            <a:r>
              <a:rPr lang="en-US" sz="1800" b="1" dirty="0" err="1"/>
              <a:t>preuzimanja</a:t>
            </a:r>
            <a:r>
              <a:rPr lang="en-US" sz="1800" b="1" dirty="0"/>
              <a:t> </a:t>
            </a:r>
            <a:r>
              <a:rPr lang="en-US" sz="1800" b="1" dirty="0" err="1"/>
              <a:t>odgovornosti</a:t>
            </a:r>
            <a:r>
              <a:rPr lang="en-US" sz="1800" b="1" dirty="0"/>
              <a:t> za </a:t>
            </a:r>
            <a:r>
              <a:rPr lang="en-US" sz="1800" b="1" dirty="0" err="1"/>
              <a:t>detetove</a:t>
            </a:r>
            <a:r>
              <a:rPr lang="en-US" sz="1800" b="1" dirty="0"/>
              <a:t> </a:t>
            </a:r>
            <a:r>
              <a:rPr lang="en-US" sz="1800" b="1" dirty="0" err="1"/>
              <a:t>potrebe</a:t>
            </a:r>
            <a:br>
              <a:rPr lang="en-US" sz="1800" dirty="0"/>
            </a:br>
            <a:r>
              <a:rPr lang="en-US" sz="1800" dirty="0"/>
              <a:t>– </a:t>
            </a:r>
            <a:r>
              <a:rPr lang="en-US" sz="1800" dirty="0" err="1"/>
              <a:t>razume</a:t>
            </a:r>
            <a:r>
              <a:rPr lang="en-US" sz="1800" dirty="0"/>
              <a:t> da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emocionalne</a:t>
            </a:r>
            <a:r>
              <a:rPr lang="en-US" sz="1800" dirty="0"/>
              <a:t>, </a:t>
            </a:r>
            <a:r>
              <a:rPr lang="en-US" sz="1800" dirty="0" err="1"/>
              <a:t>razvojne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sigurnosne</a:t>
            </a:r>
            <a:r>
              <a:rPr lang="en-US" sz="1800" dirty="0"/>
              <a:t> </a:t>
            </a:r>
            <a:r>
              <a:rPr lang="en-US" sz="1800" dirty="0" err="1"/>
              <a:t>potrebe</a:t>
            </a:r>
            <a:r>
              <a:rPr lang="en-US" sz="1800" dirty="0"/>
              <a:t> </a:t>
            </a:r>
            <a:r>
              <a:rPr lang="en-US" sz="1800" dirty="0" err="1"/>
              <a:t>deteta</a:t>
            </a:r>
            <a:r>
              <a:rPr lang="en-US" sz="1800" dirty="0"/>
              <a:t> </a:t>
            </a:r>
            <a:r>
              <a:rPr lang="en-US" sz="1800" dirty="0" err="1"/>
              <a:t>prioritet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b="1" dirty="0" err="1"/>
              <a:t>Sposobnost</a:t>
            </a:r>
            <a:r>
              <a:rPr lang="en-US" sz="1800" b="1" dirty="0"/>
              <a:t> </a:t>
            </a:r>
            <a:r>
              <a:rPr lang="en-US" sz="1800" b="1" dirty="0" err="1"/>
              <a:t>postavljanja</a:t>
            </a:r>
            <a:r>
              <a:rPr lang="en-US" sz="1800" b="1" dirty="0"/>
              <a:t> </a:t>
            </a:r>
            <a:r>
              <a:rPr lang="en-US" sz="1800" b="1" dirty="0" err="1"/>
              <a:t>realističnih</a:t>
            </a:r>
            <a:r>
              <a:rPr lang="en-US" sz="1800" b="1" dirty="0"/>
              <a:t> </a:t>
            </a:r>
            <a:r>
              <a:rPr lang="en-US" sz="1800" b="1" dirty="0" err="1"/>
              <a:t>očekivanja</a:t>
            </a:r>
            <a:br>
              <a:rPr lang="en-US" sz="1800" dirty="0"/>
            </a:br>
            <a:r>
              <a:rPr lang="en-US" sz="1800" dirty="0"/>
              <a:t>– ne </a:t>
            </a:r>
            <a:r>
              <a:rPr lang="en-US" sz="1800" dirty="0" err="1"/>
              <a:t>traži</a:t>
            </a:r>
            <a:r>
              <a:rPr lang="en-US" sz="1800" dirty="0"/>
              <a:t> od </a:t>
            </a:r>
            <a:r>
              <a:rPr lang="en-US" sz="1800" dirty="0" err="1"/>
              <a:t>deteta</a:t>
            </a:r>
            <a:r>
              <a:rPr lang="en-US" sz="1800" dirty="0"/>
              <a:t> da </a:t>
            </a:r>
            <a:r>
              <a:rPr lang="en-US" sz="1800" dirty="0" err="1"/>
              <a:t>rešava</a:t>
            </a:r>
            <a:r>
              <a:rPr lang="en-US" sz="1800" dirty="0"/>
              <a:t> </a:t>
            </a:r>
            <a:r>
              <a:rPr lang="en-US" sz="1800" dirty="0" err="1"/>
              <a:t>odrasle</a:t>
            </a:r>
            <a:r>
              <a:rPr lang="en-US" sz="1800" dirty="0"/>
              <a:t> </a:t>
            </a:r>
            <a:r>
              <a:rPr lang="en-US" sz="1800" dirty="0" err="1"/>
              <a:t>konflikte</a:t>
            </a:r>
            <a:r>
              <a:rPr lang="en-US" sz="1800" dirty="0"/>
              <a:t>, da </a:t>
            </a:r>
            <a:r>
              <a:rPr lang="en-US" sz="1800" dirty="0" err="1"/>
              <a:t>bude</a:t>
            </a:r>
            <a:r>
              <a:rPr lang="en-US" sz="1800" dirty="0"/>
              <a:t> „</a:t>
            </a:r>
            <a:r>
              <a:rPr lang="en-US" sz="1800" dirty="0" err="1"/>
              <a:t>sudija</a:t>
            </a:r>
            <a:r>
              <a:rPr lang="en-US" sz="1800" dirty="0"/>
              <a:t>“, „</a:t>
            </a:r>
            <a:r>
              <a:rPr lang="en-US" sz="1800" dirty="0" err="1"/>
              <a:t>savesnik</a:t>
            </a:r>
            <a:r>
              <a:rPr lang="en-US" sz="1800" dirty="0"/>
              <a:t>“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saveznik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b="1" dirty="0" err="1"/>
              <a:t>Sposobnost</a:t>
            </a:r>
            <a:r>
              <a:rPr lang="en-US" sz="1800" b="1" dirty="0"/>
              <a:t> </a:t>
            </a:r>
            <a:r>
              <a:rPr lang="en-US" sz="1800" b="1" dirty="0" err="1"/>
              <a:t>pozitivne</a:t>
            </a:r>
            <a:r>
              <a:rPr lang="en-US" sz="1800" b="1" dirty="0"/>
              <a:t> </a:t>
            </a:r>
            <a:r>
              <a:rPr lang="en-US" sz="1800" b="1" dirty="0" err="1"/>
              <a:t>i</a:t>
            </a:r>
            <a:r>
              <a:rPr lang="en-US" sz="1800" b="1" dirty="0"/>
              <a:t> </a:t>
            </a:r>
            <a:r>
              <a:rPr lang="en-US" sz="1800" b="1" dirty="0" err="1"/>
              <a:t>stabilne</a:t>
            </a:r>
            <a:r>
              <a:rPr lang="en-US" sz="1800" b="1" dirty="0"/>
              <a:t> </a:t>
            </a:r>
            <a:r>
              <a:rPr lang="en-US" sz="1800" b="1" dirty="0" err="1"/>
              <a:t>interakcije</a:t>
            </a:r>
            <a:r>
              <a:rPr lang="en-US" sz="1800" b="1" dirty="0"/>
              <a:t> </a:t>
            </a:r>
            <a:r>
              <a:rPr lang="en-US" sz="1800" b="1" dirty="0" err="1"/>
              <a:t>sa</a:t>
            </a:r>
            <a:r>
              <a:rPr lang="en-US" sz="1800" b="1" dirty="0"/>
              <a:t> </a:t>
            </a:r>
            <a:r>
              <a:rPr lang="en-US" sz="1800" b="1" dirty="0" err="1"/>
              <a:t>detetom</a:t>
            </a:r>
            <a:br>
              <a:rPr lang="en-US" sz="1800" dirty="0"/>
            </a:br>
            <a:r>
              <a:rPr lang="en-US" sz="1800" dirty="0"/>
              <a:t>– </a:t>
            </a:r>
            <a:r>
              <a:rPr lang="en-US" sz="1800" dirty="0" err="1"/>
              <a:t>obezbeđuje</a:t>
            </a:r>
            <a:r>
              <a:rPr lang="en-US" sz="1800" dirty="0"/>
              <a:t> </a:t>
            </a:r>
            <a:r>
              <a:rPr lang="en-US" sz="1800" dirty="0" err="1"/>
              <a:t>emocionalnu</a:t>
            </a:r>
            <a:r>
              <a:rPr lang="en-US" sz="1800" dirty="0"/>
              <a:t> </a:t>
            </a:r>
            <a:r>
              <a:rPr lang="en-US" sz="1800" dirty="0" err="1"/>
              <a:t>dostupnost</a:t>
            </a:r>
            <a:r>
              <a:rPr lang="en-US" sz="1800" dirty="0"/>
              <a:t>, </a:t>
            </a:r>
            <a:r>
              <a:rPr lang="en-US" sz="1800" dirty="0" err="1"/>
              <a:t>toplinu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predvidljivost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b="1" dirty="0" err="1"/>
              <a:t>Sposobnost</a:t>
            </a:r>
            <a:r>
              <a:rPr lang="en-US" sz="1800" b="1" dirty="0"/>
              <a:t> </a:t>
            </a:r>
            <a:r>
              <a:rPr lang="en-US" sz="1800" b="1" dirty="0" err="1"/>
              <a:t>saosećanja</a:t>
            </a:r>
            <a:r>
              <a:rPr lang="en-US" sz="1800" b="1" dirty="0"/>
              <a:t> </a:t>
            </a:r>
            <a:r>
              <a:rPr lang="en-US" sz="1800" b="1" dirty="0" err="1"/>
              <a:t>sa</a:t>
            </a:r>
            <a:r>
              <a:rPr lang="en-US" sz="1800" b="1" dirty="0"/>
              <a:t> </a:t>
            </a:r>
            <a:r>
              <a:rPr lang="en-US" sz="1800" b="1" dirty="0" err="1"/>
              <a:t>detetom</a:t>
            </a:r>
            <a:br>
              <a:rPr lang="en-US" sz="1800" dirty="0"/>
            </a:br>
            <a:r>
              <a:rPr lang="en-US" sz="1800" dirty="0"/>
              <a:t>– </a:t>
            </a:r>
            <a:r>
              <a:rPr lang="en-US" sz="1800" dirty="0" err="1"/>
              <a:t>prepoznaje</a:t>
            </a:r>
            <a:r>
              <a:rPr lang="en-US" sz="1800" dirty="0"/>
              <a:t> </a:t>
            </a:r>
            <a:r>
              <a:rPr lang="en-US" sz="1800" dirty="0" err="1"/>
              <a:t>strah</a:t>
            </a:r>
            <a:r>
              <a:rPr lang="en-US" sz="1800" dirty="0"/>
              <a:t>, </a:t>
            </a:r>
            <a:r>
              <a:rPr lang="en-US" sz="1800" dirty="0" err="1"/>
              <a:t>tugu</a:t>
            </a:r>
            <a:r>
              <a:rPr lang="en-US" sz="1800" dirty="0"/>
              <a:t>, </a:t>
            </a:r>
            <a:r>
              <a:rPr lang="en-US" sz="1800" dirty="0" err="1"/>
              <a:t>zbunjenost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ne </a:t>
            </a:r>
            <a:r>
              <a:rPr lang="en-US" sz="1800" dirty="0" err="1"/>
              <a:t>koristi</a:t>
            </a:r>
            <a:r>
              <a:rPr lang="en-US" sz="1800" dirty="0"/>
              <a:t> </a:t>
            </a:r>
            <a:r>
              <a:rPr lang="en-US" sz="1800" dirty="0" err="1"/>
              <a:t>ih</a:t>
            </a:r>
            <a:r>
              <a:rPr lang="en-US" sz="1800" dirty="0"/>
              <a:t> </a:t>
            </a:r>
            <a:r>
              <a:rPr lang="en-US" sz="1800" dirty="0" err="1"/>
              <a:t>protiv</a:t>
            </a:r>
            <a:r>
              <a:rPr lang="en-US" sz="1800" dirty="0"/>
              <a:t> </a:t>
            </a:r>
            <a:r>
              <a:rPr lang="en-US" sz="1800" dirty="0" err="1"/>
              <a:t>deteta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b="1" dirty="0" err="1"/>
              <a:t>Sposobnost</a:t>
            </a:r>
            <a:r>
              <a:rPr lang="en-US" sz="1800" b="1" dirty="0"/>
              <a:t> </a:t>
            </a:r>
            <a:r>
              <a:rPr lang="en-US" sz="1800" b="1" dirty="0" err="1"/>
              <a:t>davanja</a:t>
            </a:r>
            <a:r>
              <a:rPr lang="en-US" sz="1800" b="1" dirty="0"/>
              <a:t> </a:t>
            </a:r>
            <a:r>
              <a:rPr lang="en-US" sz="1800" b="1" dirty="0" err="1"/>
              <a:t>prioriteta</a:t>
            </a:r>
            <a:r>
              <a:rPr lang="en-US" sz="1800" b="1" dirty="0"/>
              <a:t> </a:t>
            </a:r>
            <a:r>
              <a:rPr lang="en-US" sz="1800" b="1" dirty="0" err="1"/>
              <a:t>detetovim</a:t>
            </a:r>
            <a:r>
              <a:rPr lang="en-US" sz="1800" b="1" dirty="0"/>
              <a:t> </a:t>
            </a:r>
            <a:r>
              <a:rPr lang="en-US" sz="1800" b="1" dirty="0" err="1"/>
              <a:t>baznim</a:t>
            </a:r>
            <a:r>
              <a:rPr lang="en-US" sz="1800" b="1" dirty="0"/>
              <a:t> </a:t>
            </a:r>
            <a:r>
              <a:rPr lang="en-US" sz="1800" b="1" dirty="0" err="1"/>
              <a:t>potrebama</a:t>
            </a:r>
            <a:br>
              <a:rPr lang="en-US" sz="1800" dirty="0"/>
            </a:br>
            <a:r>
              <a:rPr lang="en-US" sz="1800" dirty="0"/>
              <a:t>– </a:t>
            </a:r>
            <a:r>
              <a:rPr lang="en-US" sz="1800" dirty="0" err="1"/>
              <a:t>sigurnost</a:t>
            </a:r>
            <a:r>
              <a:rPr lang="en-US" sz="1800" dirty="0"/>
              <a:t>, </a:t>
            </a:r>
            <a:r>
              <a:rPr lang="en-US" sz="1800" dirty="0" err="1"/>
              <a:t>stabilnost</a:t>
            </a:r>
            <a:r>
              <a:rPr lang="en-US" sz="1800" dirty="0"/>
              <a:t>, </a:t>
            </a:r>
            <a:r>
              <a:rPr lang="en-US" sz="1800" dirty="0" err="1"/>
              <a:t>odnos</a:t>
            </a:r>
            <a:r>
              <a:rPr lang="en-US" sz="1800" dirty="0"/>
              <a:t> </a:t>
            </a:r>
            <a:r>
              <a:rPr lang="en-US" sz="1800" dirty="0" err="1"/>
              <a:t>sa</a:t>
            </a:r>
            <a:r>
              <a:rPr lang="en-US" sz="1800" dirty="0"/>
              <a:t> oba </a:t>
            </a:r>
            <a:r>
              <a:rPr lang="en-US" sz="1800" dirty="0" err="1"/>
              <a:t>roditelja</a:t>
            </a:r>
            <a:r>
              <a:rPr lang="en-US" sz="1800" dirty="0"/>
              <a:t>, </a:t>
            </a:r>
            <a:r>
              <a:rPr lang="en-US" sz="1800" dirty="0" err="1"/>
              <a:t>razvoj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b="1" dirty="0" err="1"/>
              <a:t>Sposobnost</a:t>
            </a:r>
            <a:r>
              <a:rPr lang="en-US" sz="1800" b="1" dirty="0"/>
              <a:t> </a:t>
            </a:r>
            <a:r>
              <a:rPr lang="en-US" sz="1800" b="1" dirty="0" err="1"/>
              <a:t>obuzdavanja</a:t>
            </a:r>
            <a:r>
              <a:rPr lang="en-US" sz="1800" b="1" dirty="0"/>
              <a:t> </a:t>
            </a:r>
            <a:r>
              <a:rPr lang="en-US" sz="1800" b="1" dirty="0" err="1"/>
              <a:t>sopstvenog</a:t>
            </a:r>
            <a:r>
              <a:rPr lang="en-US" sz="1800" b="1" dirty="0"/>
              <a:t> bola, besa </a:t>
            </a:r>
            <a:r>
              <a:rPr lang="en-US" sz="1800" b="1" dirty="0" err="1"/>
              <a:t>i</a:t>
            </a:r>
            <a:r>
              <a:rPr lang="en-US" sz="1800" b="1" dirty="0"/>
              <a:t> </a:t>
            </a:r>
            <a:r>
              <a:rPr lang="en-US" sz="1800" b="1" dirty="0" err="1"/>
              <a:t>frustracije</a:t>
            </a:r>
            <a:r>
              <a:rPr lang="en-US" sz="1800" b="1" dirty="0"/>
              <a:t> pred </a:t>
            </a:r>
            <a:r>
              <a:rPr lang="en-US" sz="1800" b="1" dirty="0" err="1"/>
              <a:t>detetom</a:t>
            </a:r>
            <a:br>
              <a:rPr lang="en-US" sz="1800" dirty="0"/>
            </a:br>
            <a:r>
              <a:rPr lang="en-US" sz="1800" dirty="0"/>
              <a:t>– ne </a:t>
            </a:r>
            <a:r>
              <a:rPr lang="en-US" sz="1800" dirty="0" err="1"/>
              <a:t>opterećuje</a:t>
            </a:r>
            <a:r>
              <a:rPr lang="en-US" sz="1800" dirty="0"/>
              <a:t> </a:t>
            </a:r>
            <a:r>
              <a:rPr lang="en-US" sz="1800" dirty="0" err="1"/>
              <a:t>dete</a:t>
            </a:r>
            <a:r>
              <a:rPr lang="en-US" sz="1800" dirty="0"/>
              <a:t> </a:t>
            </a:r>
            <a:r>
              <a:rPr lang="en-US" sz="1800" dirty="0" err="1"/>
              <a:t>roditeljskim</a:t>
            </a:r>
            <a:r>
              <a:rPr lang="en-US" sz="1800" dirty="0"/>
              <a:t> </a:t>
            </a:r>
            <a:r>
              <a:rPr lang="en-US" sz="1800" dirty="0" err="1"/>
              <a:t>konfliktom</a:t>
            </a:r>
            <a:r>
              <a:rPr lang="en-US" sz="1800" dirty="0"/>
              <a:t>, ne </a:t>
            </a:r>
            <a:r>
              <a:rPr lang="en-US" sz="1800" dirty="0" err="1"/>
              <a:t>traži</a:t>
            </a:r>
            <a:r>
              <a:rPr lang="en-US" sz="1800" dirty="0"/>
              <a:t> </a:t>
            </a:r>
            <a:r>
              <a:rPr lang="en-US" sz="1800" dirty="0" err="1"/>
              <a:t>emocionalnu</a:t>
            </a:r>
            <a:r>
              <a:rPr lang="en-US" sz="1800" dirty="0"/>
              <a:t> </a:t>
            </a:r>
            <a:r>
              <a:rPr lang="en-US" sz="1800" dirty="0" err="1"/>
              <a:t>lojalnost</a:t>
            </a:r>
            <a:endParaRPr lang="en-US" sz="1800" dirty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838200" y="112143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🧠 FORENZIČKA PSIHOLOGIJA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43" y="1437706"/>
            <a:ext cx="11237913" cy="51787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err="1"/>
              <a:t>Forenzička</a:t>
            </a:r>
            <a:r>
              <a:rPr lang="en-US" sz="2000" b="1" dirty="0"/>
              <a:t> </a:t>
            </a:r>
            <a:r>
              <a:rPr lang="en-US" sz="2000" b="1" dirty="0" err="1"/>
              <a:t>psihologija</a:t>
            </a:r>
            <a:r>
              <a:rPr lang="en-US" sz="2000" dirty="0"/>
              <a:t> je </a:t>
            </a:r>
            <a:r>
              <a:rPr lang="en-US" sz="2000" dirty="0" err="1"/>
              <a:t>primenjena</a:t>
            </a:r>
            <a:r>
              <a:rPr lang="en-US" sz="2000" dirty="0"/>
              <a:t> oblast </a:t>
            </a:r>
            <a:r>
              <a:rPr lang="en-US" sz="2000" dirty="0" err="1"/>
              <a:t>psihologije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</a:t>
            </a:r>
            <a:r>
              <a:rPr lang="en-US" sz="2000" dirty="0" err="1"/>
              <a:t>primenjuje</a:t>
            </a:r>
            <a:r>
              <a:rPr lang="en-US" sz="2000" dirty="0"/>
              <a:t> </a:t>
            </a:r>
            <a:r>
              <a:rPr lang="en-US" sz="2000" dirty="0" err="1"/>
              <a:t>psihološka</a:t>
            </a:r>
            <a:r>
              <a:rPr lang="en-US" sz="2000" dirty="0"/>
              <a:t> </a:t>
            </a:r>
            <a:r>
              <a:rPr lang="en-US" sz="2000" dirty="0" err="1"/>
              <a:t>znanja</a:t>
            </a:r>
            <a:r>
              <a:rPr lang="en-US" sz="2000" dirty="0"/>
              <a:t> u </a:t>
            </a:r>
            <a:r>
              <a:rPr lang="en-US" sz="2000" dirty="0" err="1"/>
              <a:t>pravnom</a:t>
            </a:r>
            <a:r>
              <a:rPr lang="en-US" sz="2000" dirty="0"/>
              <a:t> </a:t>
            </a:r>
            <a:r>
              <a:rPr lang="en-US" sz="2000" dirty="0" err="1"/>
              <a:t>kontekstu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dirty="0"/>
              <a:t>	• </a:t>
            </a:r>
            <a:r>
              <a:rPr lang="en-US" sz="2000" b="1" dirty="0" err="1"/>
              <a:t>interdisciplinarna</a:t>
            </a:r>
            <a:r>
              <a:rPr lang="en-US" sz="2000" dirty="0"/>
              <a:t> oblast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granici</a:t>
            </a:r>
            <a:r>
              <a:rPr lang="en-US" sz="2000" dirty="0"/>
              <a:t> </a:t>
            </a:r>
            <a:r>
              <a:rPr lang="en-US" sz="2000" dirty="0" err="1"/>
              <a:t>psihologije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prava</a:t>
            </a:r>
            <a:br>
              <a:rPr lang="en-US" sz="2000" dirty="0"/>
            </a:br>
            <a:r>
              <a:rPr lang="en-US" sz="2000" dirty="0"/>
              <a:t>• </a:t>
            </a:r>
            <a:r>
              <a:rPr lang="en-US" sz="2000" dirty="0" err="1"/>
              <a:t>bavi</a:t>
            </a:r>
            <a:r>
              <a:rPr lang="en-US" sz="2000" dirty="0"/>
              <a:t> se </a:t>
            </a:r>
            <a:r>
              <a:rPr lang="en-US" sz="2000" dirty="0" err="1"/>
              <a:t>psihološkom</a:t>
            </a:r>
            <a:r>
              <a:rPr lang="en-US" sz="2000" dirty="0"/>
              <a:t> </a:t>
            </a:r>
            <a:r>
              <a:rPr lang="en-US" sz="2000" dirty="0" err="1"/>
              <a:t>procenom</a:t>
            </a:r>
            <a:r>
              <a:rPr lang="en-US" sz="2000" dirty="0"/>
              <a:t> u </a:t>
            </a:r>
            <a:r>
              <a:rPr lang="en-US" sz="2000" dirty="0" err="1"/>
              <a:t>situacijama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imaju</a:t>
            </a:r>
            <a:r>
              <a:rPr lang="en-US" sz="2000" dirty="0"/>
              <a:t> </a:t>
            </a:r>
            <a:r>
              <a:rPr lang="en-US" sz="2000" b="1" dirty="0" err="1"/>
              <a:t>pravni</a:t>
            </a:r>
            <a:r>
              <a:rPr lang="en-US" sz="2000" b="1" dirty="0"/>
              <a:t> </a:t>
            </a:r>
            <a:r>
              <a:rPr lang="en-US" sz="2000" b="1" dirty="0" err="1"/>
              <a:t>značaj</a:t>
            </a:r>
            <a:br>
              <a:rPr lang="en-US" sz="2000" dirty="0"/>
            </a:br>
            <a:r>
              <a:rPr lang="en-US" sz="2000" dirty="0"/>
              <a:t>• </a:t>
            </a:r>
            <a:r>
              <a:rPr lang="en-US" sz="2000" dirty="0" err="1"/>
              <a:t>fokus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terapija</a:t>
            </a:r>
            <a:r>
              <a:rPr lang="en-US" sz="2000" dirty="0"/>
              <a:t> </a:t>
            </a:r>
            <a:r>
              <a:rPr lang="en-US" sz="2000" dirty="0" err="1"/>
              <a:t>već</a:t>
            </a:r>
            <a:r>
              <a:rPr lang="en-US" sz="2000" dirty="0"/>
              <a:t> </a:t>
            </a:r>
            <a:r>
              <a:rPr lang="en-US" sz="2000" b="1" dirty="0" err="1"/>
              <a:t>procena</a:t>
            </a:r>
            <a:endParaRPr lang="en-US" sz="2000" dirty="0"/>
          </a:p>
          <a:p>
            <a:pPr>
              <a:buNone/>
            </a:pPr>
            <a:r>
              <a:rPr lang="en-US" sz="2000" b="1" dirty="0" err="1"/>
              <a:t>Cilj</a:t>
            </a:r>
            <a:r>
              <a:rPr lang="en-US" sz="2000" b="1" dirty="0"/>
              <a:t> </a:t>
            </a:r>
            <a:r>
              <a:rPr lang="en-US" sz="2000" b="1" dirty="0" err="1"/>
              <a:t>forenzičke</a:t>
            </a:r>
            <a:r>
              <a:rPr lang="en-US" sz="2000" b="1" dirty="0"/>
              <a:t> </a:t>
            </a:r>
            <a:r>
              <a:rPr lang="en-US" sz="2000" b="1" dirty="0" err="1"/>
              <a:t>procene</a:t>
            </a:r>
            <a:r>
              <a:rPr lang="en-US" sz="2000" b="1" dirty="0"/>
              <a:t>:</a:t>
            </a:r>
            <a:br>
              <a:rPr lang="en-US" sz="2000" dirty="0"/>
            </a:br>
            <a:r>
              <a:rPr lang="en-US" sz="2000" dirty="0" err="1"/>
              <a:t>procena</a:t>
            </a:r>
            <a:r>
              <a:rPr lang="en-US" sz="2000" dirty="0"/>
              <a:t> </a:t>
            </a:r>
            <a:r>
              <a:rPr lang="en-US" sz="2000" dirty="0" err="1"/>
              <a:t>psihološkog</a:t>
            </a:r>
            <a:r>
              <a:rPr lang="en-US" sz="2000" dirty="0"/>
              <a:t> </a:t>
            </a:r>
            <a:r>
              <a:rPr lang="en-US" sz="2000" dirty="0" err="1"/>
              <a:t>funkcionisanja</a:t>
            </a:r>
            <a:r>
              <a:rPr lang="en-US" sz="2000" dirty="0"/>
              <a:t> </a:t>
            </a:r>
            <a:r>
              <a:rPr lang="en-US" sz="2000" dirty="0" err="1"/>
              <a:t>osobe</a:t>
            </a:r>
            <a:r>
              <a:rPr lang="en-US" sz="2000" dirty="0"/>
              <a:t> u </a:t>
            </a:r>
            <a:r>
              <a:rPr lang="en-US" sz="2000" dirty="0" err="1"/>
              <a:t>odnosu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konkretno</a:t>
            </a:r>
            <a:r>
              <a:rPr lang="en-US" sz="2000" dirty="0"/>
              <a:t> </a:t>
            </a:r>
            <a:r>
              <a:rPr lang="en-US" sz="2000" dirty="0" err="1"/>
              <a:t>pravno</a:t>
            </a:r>
            <a:r>
              <a:rPr lang="en-US" sz="2000" dirty="0"/>
              <a:t> </a:t>
            </a:r>
            <a:r>
              <a:rPr lang="en-US" sz="2000" dirty="0" err="1"/>
              <a:t>pitanje</a:t>
            </a:r>
            <a:r>
              <a:rPr lang="en-US" sz="2000" dirty="0"/>
              <a:t>, </a:t>
            </a:r>
            <a:r>
              <a:rPr lang="en-US" sz="2000" dirty="0" err="1"/>
              <a:t>npr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uračunljivost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sposobnost</a:t>
            </a:r>
            <a:r>
              <a:rPr lang="en-US" sz="2000" dirty="0"/>
              <a:t> da </a:t>
            </a:r>
            <a:r>
              <a:rPr lang="en-US" sz="2000" dirty="0" err="1"/>
              <a:t>učestvuje</a:t>
            </a:r>
            <a:r>
              <a:rPr lang="en-US" sz="2000" dirty="0"/>
              <a:t> u </a:t>
            </a:r>
            <a:r>
              <a:rPr lang="en-US" sz="2000" dirty="0" err="1"/>
              <a:t>postupku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roditeljski</a:t>
            </a:r>
            <a:r>
              <a:rPr lang="en-US" sz="2000" dirty="0"/>
              <a:t> </a:t>
            </a:r>
            <a:r>
              <a:rPr lang="en-US" sz="2000" dirty="0" err="1"/>
              <a:t>kapacitet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rizik</a:t>
            </a:r>
            <a:r>
              <a:rPr lang="en-US" sz="2000" dirty="0"/>
              <a:t> od </a:t>
            </a:r>
            <a:r>
              <a:rPr lang="en-US" sz="2000" dirty="0" err="1"/>
              <a:t>nasilja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verodostojnost</a:t>
            </a:r>
            <a:r>
              <a:rPr lang="en-US" sz="2000" dirty="0"/>
              <a:t> </a:t>
            </a:r>
            <a:r>
              <a:rPr lang="en-US" sz="2000" dirty="0" err="1"/>
              <a:t>iskaza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⚖️ </a:t>
            </a:r>
            <a:r>
              <a:rPr lang="en-US" sz="2000" dirty="0" err="1"/>
              <a:t>Forenzička</a:t>
            </a:r>
            <a:r>
              <a:rPr lang="en-US" sz="2000" dirty="0"/>
              <a:t> </a:t>
            </a:r>
            <a:r>
              <a:rPr lang="en-US" sz="2000" dirty="0" err="1"/>
              <a:t>procena</a:t>
            </a:r>
            <a:r>
              <a:rPr lang="en-US" sz="2000" dirty="0"/>
              <a:t> </a:t>
            </a:r>
            <a:r>
              <a:rPr lang="en-US" sz="2000" b="1" dirty="0"/>
              <a:t>ne </a:t>
            </a:r>
            <a:r>
              <a:rPr lang="en-US" sz="2000" b="1" dirty="0" err="1"/>
              <a:t>služi</a:t>
            </a:r>
            <a:r>
              <a:rPr lang="en-US" sz="2000" b="1" dirty="0"/>
              <a:t> da “</a:t>
            </a:r>
            <a:r>
              <a:rPr lang="en-US" sz="2000" b="1" dirty="0" err="1"/>
              <a:t>pomogne</a:t>
            </a:r>
            <a:r>
              <a:rPr lang="en-US" sz="2000" b="1" dirty="0"/>
              <a:t> </a:t>
            </a:r>
            <a:r>
              <a:rPr lang="en-US" sz="2000" b="1" dirty="0" err="1"/>
              <a:t>sudu</a:t>
            </a:r>
            <a:r>
              <a:rPr lang="en-US" sz="2000" b="1" dirty="0"/>
              <a:t> da </a:t>
            </a:r>
            <a:r>
              <a:rPr lang="en-US" sz="2000" b="1" dirty="0" err="1"/>
              <a:t>donese</a:t>
            </a:r>
            <a:r>
              <a:rPr lang="en-US" sz="2000" b="1" dirty="0"/>
              <a:t> </a:t>
            </a:r>
            <a:r>
              <a:rPr lang="en-US" sz="2000" b="1" dirty="0" err="1"/>
              <a:t>presudu</a:t>
            </a:r>
            <a:r>
              <a:rPr lang="en-US" sz="2000" b="1" dirty="0"/>
              <a:t>”</a:t>
            </a:r>
            <a:r>
              <a:rPr lang="en-US" sz="2000" dirty="0"/>
              <a:t>, </a:t>
            </a:r>
            <a:r>
              <a:rPr lang="en-US" sz="2000" dirty="0" err="1"/>
              <a:t>već</a:t>
            </a:r>
            <a:r>
              <a:rPr lang="en-US" sz="2000" dirty="0"/>
              <a:t> da </a:t>
            </a:r>
            <a:r>
              <a:rPr lang="en-US" sz="2000" dirty="0" err="1"/>
              <a:t>pruži</a:t>
            </a:r>
            <a:r>
              <a:rPr lang="en-US" sz="2000" dirty="0"/>
              <a:t> </a:t>
            </a:r>
            <a:r>
              <a:rPr lang="en-US" sz="2000" dirty="0" err="1"/>
              <a:t>stručno</a:t>
            </a:r>
            <a:r>
              <a:rPr lang="en-US" sz="2000" dirty="0"/>
              <a:t> </a:t>
            </a:r>
            <a:r>
              <a:rPr lang="en-US" sz="2000" dirty="0" err="1"/>
              <a:t>mišljenje</a:t>
            </a:r>
            <a:r>
              <a:rPr lang="en-US" sz="2000" dirty="0"/>
              <a:t> o </a:t>
            </a:r>
            <a:r>
              <a:rPr lang="en-US" sz="2000" dirty="0" err="1"/>
              <a:t>psihološkim</a:t>
            </a:r>
            <a:r>
              <a:rPr lang="en-US" sz="2000" dirty="0"/>
              <a:t> </a:t>
            </a:r>
            <a:r>
              <a:rPr lang="en-US" sz="2000" dirty="0" err="1"/>
              <a:t>činjenicama</a:t>
            </a:r>
            <a:r>
              <a:rPr lang="en-US" sz="2000" dirty="0"/>
              <a:t> </a:t>
            </a:r>
            <a:r>
              <a:rPr lang="en-US" sz="2000" dirty="0" err="1"/>
              <a:t>relevantnim</a:t>
            </a:r>
            <a:r>
              <a:rPr lang="en-US" sz="2000" dirty="0"/>
              <a:t> za </a:t>
            </a:r>
            <a:r>
              <a:rPr lang="en-US" sz="2000" dirty="0" err="1"/>
              <a:t>pravno</a:t>
            </a:r>
            <a:r>
              <a:rPr lang="en-US" sz="2000" dirty="0"/>
              <a:t> </a:t>
            </a:r>
            <a:r>
              <a:rPr lang="en-US" sz="2000" dirty="0" err="1"/>
              <a:t>pitanje</a:t>
            </a:r>
            <a:r>
              <a:rPr lang="en-US" sz="2000" dirty="0"/>
              <a:t>.</a:t>
            </a:r>
          </a:p>
          <a:p>
            <a:pPr marL="0" indent="0" eaLnBrk="1" hangingPunct="1">
              <a:lnSpc>
                <a:spcPct val="70000"/>
              </a:lnSpc>
              <a:buNone/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Reference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Dunji</a:t>
            </a:r>
            <a:r>
              <a:rPr lang="sr-Latn-CS" dirty="0"/>
              <a:t>ć i sar. (2008). </a:t>
            </a:r>
            <a:r>
              <a:rPr lang="sr-Latn-CS" dirty="0" err="1"/>
              <a:t>Ekpertizna</a:t>
            </a:r>
            <a:r>
              <a:rPr lang="sr-Latn-CS" dirty="0"/>
              <a:t> medicina; Evropski centar za mir i razvoj Univerziteta za mir Ujedinjenih nacija, Beograd</a:t>
            </a:r>
            <a:endParaRPr lang="en-US" dirty="0"/>
          </a:p>
          <a:p>
            <a:pPr eaLnBrk="1" hangingPunct="1"/>
            <a:r>
              <a:rPr lang="en-US" dirty="0" err="1"/>
              <a:t>Šarkić</a:t>
            </a:r>
            <a:r>
              <a:rPr lang="en-US" dirty="0"/>
              <a:t> N (2011). </a:t>
            </a:r>
            <a:r>
              <a:rPr lang="en-US" dirty="0" err="1"/>
              <a:t>Priručnik</a:t>
            </a:r>
            <a:r>
              <a:rPr lang="en-US" dirty="0"/>
              <a:t> o </a:t>
            </a:r>
            <a:r>
              <a:rPr lang="en-US" dirty="0" err="1"/>
              <a:t>veštačenju</a:t>
            </a:r>
            <a:r>
              <a:rPr lang="en-US" dirty="0"/>
              <a:t> </a:t>
            </a:r>
            <a:r>
              <a:rPr lang="en-US" dirty="0" err="1"/>
              <a:t>zbornik</a:t>
            </a:r>
            <a:r>
              <a:rPr lang="en-US" dirty="0"/>
              <a:t>, </a:t>
            </a:r>
            <a:r>
              <a:rPr lang="en-US" dirty="0" err="1"/>
              <a:t>Glosarijum</a:t>
            </a:r>
            <a:r>
              <a:rPr lang="en-US" dirty="0"/>
              <a:t>, Beograd</a:t>
            </a:r>
            <a:endParaRPr lang="sr-Latn-CS" dirty="0"/>
          </a:p>
          <a:p>
            <a:pPr eaLnBrk="1" hangingPunct="1"/>
            <a:r>
              <a:rPr lang="en-US" dirty="0"/>
              <a:t>Walker E.L, Shapiro D.,</a:t>
            </a:r>
            <a:r>
              <a:rPr lang="en-US" dirty="0" err="1"/>
              <a:t>Akl</a:t>
            </a:r>
            <a:r>
              <a:rPr lang="en-US" dirty="0"/>
              <a:t> S., (2020). Introduction to Forensic Psychology Second Edition, Springer</a:t>
            </a:r>
          </a:p>
          <a:p>
            <a:pPr eaLnBrk="1" hangingPunct="1"/>
            <a:r>
              <a:rPr lang="en-US" dirty="0" err="1"/>
              <a:t>Selbom</a:t>
            </a:r>
            <a:r>
              <a:rPr lang="en-US" dirty="0"/>
              <a:t> M., Suhr J.A., (2020). The Cambridge Handbook of Clinical Assessment and Diagnosis, Cambridge University Press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420EB-7046-A673-DCA1-77C0EB620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759" y="287487"/>
            <a:ext cx="10515600" cy="1325563"/>
          </a:xfrm>
        </p:spPr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🧠⚖️ FORENZIČKA PSIHOLOGIJA I SUDSKA PSIHIJATRIJA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93714-98EE-8890-83F3-AC202712C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309" y="1613050"/>
            <a:ext cx="10781582" cy="4351338"/>
          </a:xfrm>
        </p:spPr>
        <p:txBody>
          <a:bodyPr/>
          <a:lstStyle/>
          <a:p>
            <a:pPr>
              <a:buNone/>
            </a:pPr>
            <a:r>
              <a:rPr lang="en-US" sz="2400" b="1" dirty="0" err="1"/>
              <a:t>Sudska</a:t>
            </a:r>
            <a:r>
              <a:rPr lang="en-US" sz="2400" b="1" dirty="0"/>
              <a:t> </a:t>
            </a:r>
            <a:r>
              <a:rPr lang="en-US" sz="2400" b="1" dirty="0" err="1"/>
              <a:t>psihijatrija</a:t>
            </a:r>
            <a:br>
              <a:rPr lang="en-US" sz="2400" dirty="0"/>
            </a:br>
            <a:r>
              <a:rPr lang="en-US" sz="2400" dirty="0" err="1"/>
              <a:t>medicinska</a:t>
            </a:r>
            <a:r>
              <a:rPr lang="en-US" sz="2400" dirty="0"/>
              <a:t> </a:t>
            </a:r>
            <a:r>
              <a:rPr lang="en-US" sz="2400" dirty="0" err="1"/>
              <a:t>disciplina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</a:t>
            </a:r>
            <a:r>
              <a:rPr lang="en-US" sz="2400" dirty="0" err="1"/>
              <a:t>procenjuje</a:t>
            </a:r>
            <a:r>
              <a:rPr lang="en-US" sz="2400" dirty="0"/>
              <a:t> </a:t>
            </a:r>
            <a:r>
              <a:rPr lang="en-US" sz="2400" dirty="0" err="1"/>
              <a:t>postojanje</a:t>
            </a:r>
            <a:r>
              <a:rPr lang="en-US" sz="2400" dirty="0"/>
              <a:t> </a:t>
            </a:r>
            <a:r>
              <a:rPr lang="en-US" sz="2400" dirty="0" err="1"/>
              <a:t>mentalnih</a:t>
            </a:r>
            <a:r>
              <a:rPr lang="en-US" sz="2400" dirty="0"/>
              <a:t> </a:t>
            </a:r>
            <a:r>
              <a:rPr lang="en-US" sz="2400" dirty="0" err="1"/>
              <a:t>poremećaja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njihov</a:t>
            </a:r>
            <a:r>
              <a:rPr lang="en-US" sz="2400" dirty="0"/>
              <a:t> </a:t>
            </a:r>
            <a:r>
              <a:rPr lang="en-US" sz="2400" dirty="0" err="1"/>
              <a:t>značaj</a:t>
            </a:r>
            <a:r>
              <a:rPr lang="en-US" sz="2400" dirty="0"/>
              <a:t> za </a:t>
            </a:r>
            <a:r>
              <a:rPr lang="en-US" sz="2400" dirty="0" err="1"/>
              <a:t>pravnu</a:t>
            </a:r>
            <a:r>
              <a:rPr lang="en-US" sz="2400" dirty="0"/>
              <a:t> </a:t>
            </a:r>
            <a:r>
              <a:rPr lang="en-US" sz="2400" dirty="0" err="1"/>
              <a:t>odgovornost</a:t>
            </a:r>
            <a:r>
              <a:rPr lang="en-US" sz="2400" dirty="0"/>
              <a:t>.</a:t>
            </a:r>
          </a:p>
          <a:p>
            <a:pPr>
              <a:buNone/>
            </a:pPr>
            <a:r>
              <a:rPr lang="en-US" sz="2400" b="1" dirty="0" err="1"/>
              <a:t>Forenzička</a:t>
            </a:r>
            <a:r>
              <a:rPr lang="en-US" sz="2400" b="1" dirty="0"/>
              <a:t> </a:t>
            </a:r>
            <a:r>
              <a:rPr lang="en-US" sz="2400" b="1" dirty="0" err="1"/>
              <a:t>psihologija</a:t>
            </a:r>
            <a:br>
              <a:rPr lang="en-US" sz="2400" dirty="0"/>
            </a:br>
            <a:r>
              <a:rPr lang="en-US" sz="2400" dirty="0" err="1"/>
              <a:t>psihološka</a:t>
            </a:r>
            <a:r>
              <a:rPr lang="en-US" sz="2400" dirty="0"/>
              <a:t> </a:t>
            </a:r>
            <a:r>
              <a:rPr lang="en-US" sz="2400" dirty="0" err="1"/>
              <a:t>disciplina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</a:t>
            </a:r>
            <a:r>
              <a:rPr lang="en-US" sz="2400" dirty="0" err="1"/>
              <a:t>procenjuje</a:t>
            </a:r>
            <a:r>
              <a:rPr lang="en-US" sz="2400" dirty="0"/>
              <a:t> </a:t>
            </a:r>
            <a:r>
              <a:rPr lang="en-US" sz="2400" dirty="0" err="1"/>
              <a:t>kognitivno</a:t>
            </a:r>
            <a:r>
              <a:rPr lang="en-US" sz="2400" dirty="0"/>
              <a:t>, </a:t>
            </a:r>
            <a:r>
              <a:rPr lang="en-US" sz="2400" dirty="0" err="1"/>
              <a:t>emocionalno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ličnosno</a:t>
            </a:r>
            <a:r>
              <a:rPr lang="en-US" sz="2400" dirty="0"/>
              <a:t> </a:t>
            </a:r>
            <a:r>
              <a:rPr lang="en-US" sz="2400" dirty="0" err="1"/>
              <a:t>funkcionisanje</a:t>
            </a:r>
            <a:r>
              <a:rPr lang="en-US" sz="2400" dirty="0"/>
              <a:t> </a:t>
            </a:r>
            <a:r>
              <a:rPr lang="en-US" sz="2400" dirty="0" err="1"/>
              <a:t>osobe</a:t>
            </a:r>
            <a:r>
              <a:rPr lang="en-US" sz="2400" dirty="0"/>
              <a:t> u </a:t>
            </a:r>
            <a:r>
              <a:rPr lang="en-US" sz="2400" dirty="0" err="1"/>
              <a:t>pravnom</a:t>
            </a:r>
            <a:r>
              <a:rPr lang="en-US" sz="2400" dirty="0"/>
              <a:t> </a:t>
            </a:r>
            <a:r>
              <a:rPr lang="en-US" sz="2400" dirty="0" err="1"/>
              <a:t>kontekstu</a:t>
            </a:r>
            <a:r>
              <a:rPr lang="en-US" sz="2400" dirty="0"/>
              <a:t> – bez </a:t>
            </a:r>
            <a:r>
              <a:rPr lang="en-US" sz="2400" dirty="0" err="1"/>
              <a:t>nužne</a:t>
            </a:r>
            <a:r>
              <a:rPr lang="en-US" dirty="0"/>
              <a:t> </a:t>
            </a:r>
            <a:r>
              <a:rPr lang="en-US" dirty="0" err="1"/>
              <a:t>patologije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sr-Latn-R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AAFECD3-0639-A701-364A-B845FD8C67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203175"/>
              </p:ext>
            </p:extLst>
          </p:nvPr>
        </p:nvGraphicFramePr>
        <p:xfrm>
          <a:off x="1278148" y="4242833"/>
          <a:ext cx="10515600" cy="2132085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368125119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40826895"/>
                    </a:ext>
                  </a:extLst>
                </a:gridCol>
              </a:tblGrid>
              <a:tr h="4264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 err="1"/>
                        <a:t>Sudska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 err="1"/>
                        <a:t>psihijatrija</a:t>
                      </a:r>
                      <a:endParaRPr lang="en-US" sz="2000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 err="1"/>
                        <a:t>Forenzička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1" dirty="0" err="1"/>
                        <a:t>psihologija</a:t>
                      </a:r>
                      <a:endParaRPr lang="en-US" sz="2000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368286"/>
                  </a:ext>
                </a:extLst>
              </a:tr>
              <a:tr h="4264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 err="1"/>
                        <a:t>medicinski</a:t>
                      </a:r>
                      <a:r>
                        <a:rPr lang="en-US" sz="2000" dirty="0"/>
                        <a:t> model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 err="1"/>
                        <a:t>psihološki</a:t>
                      </a:r>
                      <a:r>
                        <a:rPr lang="en-US" sz="2000" dirty="0"/>
                        <a:t> model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1920397"/>
                  </a:ext>
                </a:extLst>
              </a:tr>
              <a:tr h="4264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 err="1"/>
                        <a:t>dijagnoza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psihopatologija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kognicija, ličnost, motivacija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3106415"/>
                  </a:ext>
                </a:extLst>
              </a:tr>
              <a:tr h="4264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 err="1"/>
                        <a:t>lečenje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procena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373478"/>
                  </a:ext>
                </a:extLst>
              </a:tr>
              <a:tr h="4264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bolesti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 err="1"/>
                        <a:t>funkcionisanje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186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17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838200" y="217487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🏛️ KABINET ZA SUDSKU PSIHIJATRIJU – IMZ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838200" y="1367018"/>
            <a:ext cx="10802938" cy="4997450"/>
          </a:xfrm>
        </p:spPr>
        <p:txBody>
          <a:bodyPr/>
          <a:lstStyle/>
          <a:p>
            <a:pPr>
              <a:buNone/>
            </a:pPr>
            <a:r>
              <a:rPr lang="en-US" sz="2000" dirty="0" err="1"/>
              <a:t>Kabinet</a:t>
            </a:r>
            <a:r>
              <a:rPr lang="en-US" sz="2000" dirty="0"/>
              <a:t> za </a:t>
            </a:r>
            <a:r>
              <a:rPr lang="en-US" sz="2000" dirty="0" err="1"/>
              <a:t>sudsku</a:t>
            </a:r>
            <a:r>
              <a:rPr lang="en-US" sz="2000" dirty="0"/>
              <a:t> </a:t>
            </a:r>
            <a:r>
              <a:rPr lang="en-US" sz="2000" dirty="0" err="1"/>
              <a:t>psihijatriju</a:t>
            </a:r>
            <a:r>
              <a:rPr lang="en-US" sz="2000" dirty="0"/>
              <a:t> IMZ </a:t>
            </a:r>
            <a:r>
              <a:rPr lang="en-US" sz="2000" dirty="0" err="1"/>
              <a:t>sprovodi</a:t>
            </a:r>
            <a:r>
              <a:rPr lang="en-US" sz="2000" dirty="0"/>
              <a:t> </a:t>
            </a:r>
            <a:r>
              <a:rPr lang="en-US" sz="2000" dirty="0" err="1"/>
              <a:t>sudsko-medicinska</a:t>
            </a:r>
            <a:r>
              <a:rPr lang="en-US" sz="2000" dirty="0"/>
              <a:t> </a:t>
            </a:r>
            <a:r>
              <a:rPr lang="en-US" sz="2000" dirty="0" err="1"/>
              <a:t>veštačenja</a:t>
            </a:r>
            <a:r>
              <a:rPr lang="en-US" sz="2000" dirty="0"/>
              <a:t> za </a:t>
            </a:r>
            <a:r>
              <a:rPr lang="en-US" sz="2000" dirty="0" err="1"/>
              <a:t>potrebe</a:t>
            </a:r>
            <a:r>
              <a:rPr lang="en-US" sz="2000" dirty="0"/>
              <a:t> </a:t>
            </a:r>
            <a:r>
              <a:rPr lang="en-US" sz="2000" dirty="0" err="1"/>
              <a:t>sudova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b="1" dirty="0" err="1"/>
              <a:t>Šta</a:t>
            </a:r>
            <a:r>
              <a:rPr lang="en-US" sz="2000" b="1" dirty="0"/>
              <a:t> se </a:t>
            </a:r>
            <a:r>
              <a:rPr lang="en-US" sz="2000" b="1" dirty="0" err="1"/>
              <a:t>procenjuje</a:t>
            </a:r>
            <a:r>
              <a:rPr lang="en-US" sz="2000" b="1" dirty="0"/>
              <a:t>: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psihičko</a:t>
            </a:r>
            <a:r>
              <a:rPr lang="en-US" sz="2000" dirty="0"/>
              <a:t> </a:t>
            </a:r>
            <a:r>
              <a:rPr lang="en-US" sz="2000" dirty="0" err="1"/>
              <a:t>stanje</a:t>
            </a:r>
            <a:r>
              <a:rPr lang="en-US" sz="2000" dirty="0"/>
              <a:t> </a:t>
            </a:r>
            <a:r>
              <a:rPr lang="en-US" sz="2000" dirty="0" err="1"/>
              <a:t>osoba</a:t>
            </a:r>
            <a:r>
              <a:rPr lang="en-US" sz="2000" dirty="0"/>
              <a:t> </a:t>
            </a:r>
            <a:r>
              <a:rPr lang="en-US" sz="2000" dirty="0" err="1"/>
              <a:t>uključenih</a:t>
            </a:r>
            <a:r>
              <a:rPr lang="en-US" sz="2000" dirty="0"/>
              <a:t> u </a:t>
            </a:r>
            <a:r>
              <a:rPr lang="en-US" sz="2000" dirty="0" err="1"/>
              <a:t>sudske</a:t>
            </a:r>
            <a:r>
              <a:rPr lang="en-US" sz="2000" dirty="0"/>
              <a:t> </a:t>
            </a:r>
            <a:r>
              <a:rPr lang="en-US" sz="2000" dirty="0" err="1"/>
              <a:t>sporove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uračunljivost</a:t>
            </a:r>
            <a:r>
              <a:rPr lang="en-US" sz="2000" dirty="0"/>
              <a:t>, </a:t>
            </a:r>
            <a:r>
              <a:rPr lang="en-US" sz="2000" dirty="0" err="1"/>
              <a:t>roditeljski</a:t>
            </a:r>
            <a:r>
              <a:rPr lang="en-US" sz="2000" dirty="0"/>
              <a:t> </a:t>
            </a:r>
            <a:r>
              <a:rPr lang="en-US" sz="2000" dirty="0" err="1"/>
              <a:t>kapacitet</a:t>
            </a:r>
            <a:r>
              <a:rPr lang="en-US" sz="2000" dirty="0"/>
              <a:t>, </a:t>
            </a:r>
            <a:r>
              <a:rPr lang="en-US" sz="2000" dirty="0" err="1"/>
              <a:t>sposobnost</a:t>
            </a:r>
            <a:r>
              <a:rPr lang="en-US" sz="2000" dirty="0"/>
              <a:t> </a:t>
            </a:r>
            <a:r>
              <a:rPr lang="en-US" sz="2000" dirty="0" err="1"/>
              <a:t>učešća</a:t>
            </a:r>
            <a:r>
              <a:rPr lang="en-US" sz="2000" dirty="0"/>
              <a:t> u </a:t>
            </a:r>
            <a:r>
              <a:rPr lang="en-US" sz="2000" dirty="0" err="1"/>
              <a:t>postupku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razvoj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funkcionisanje</a:t>
            </a:r>
            <a:r>
              <a:rPr lang="en-US" sz="2000" dirty="0"/>
              <a:t> </a:t>
            </a:r>
            <a:r>
              <a:rPr lang="en-US" sz="2000" dirty="0" err="1"/>
              <a:t>dece</a:t>
            </a:r>
            <a:r>
              <a:rPr lang="en-US" sz="2000" dirty="0"/>
              <a:t>, </a:t>
            </a:r>
            <a:r>
              <a:rPr lang="en-US" sz="2000" dirty="0" err="1"/>
              <a:t>adolescenata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odraslih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zavisnosti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psihijatrijski</a:t>
            </a:r>
            <a:r>
              <a:rPr lang="en-US" sz="2000" dirty="0"/>
              <a:t> </a:t>
            </a:r>
            <a:r>
              <a:rPr lang="en-US" sz="2000" dirty="0" err="1"/>
              <a:t>poremećaji</a:t>
            </a:r>
            <a:r>
              <a:rPr lang="en-US" sz="2000" dirty="0"/>
              <a:t> </a:t>
            </a:r>
            <a:r>
              <a:rPr lang="en-US" sz="2000" dirty="0" err="1"/>
              <a:t>relevantni</a:t>
            </a:r>
            <a:r>
              <a:rPr lang="en-US" sz="2000" dirty="0"/>
              <a:t> za </a:t>
            </a:r>
            <a:r>
              <a:rPr lang="en-US" sz="2000" dirty="0" err="1"/>
              <a:t>postupak</a:t>
            </a:r>
            <a:endParaRPr lang="en-US" sz="2000" dirty="0"/>
          </a:p>
          <a:p>
            <a:pPr>
              <a:buNone/>
            </a:pPr>
            <a:r>
              <a:rPr lang="en-US" sz="2000" b="1" dirty="0"/>
              <a:t>Ko se </a:t>
            </a:r>
            <a:r>
              <a:rPr lang="en-US" sz="2000" b="1" dirty="0" err="1"/>
              <a:t>procenjuje</a:t>
            </a:r>
            <a:r>
              <a:rPr lang="en-US" sz="2000" b="1" dirty="0"/>
              <a:t>: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decu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adolescente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odrasle</a:t>
            </a:r>
            <a:r>
              <a:rPr lang="en-US" sz="2000" dirty="0"/>
              <a:t> </a:t>
            </a:r>
            <a:r>
              <a:rPr lang="en-US" sz="2000" dirty="0" err="1"/>
              <a:t>osobe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porodice</a:t>
            </a:r>
            <a:r>
              <a:rPr lang="en-US" sz="2000" dirty="0"/>
              <a:t> u </a:t>
            </a:r>
            <a:r>
              <a:rPr lang="en-US" sz="2000" dirty="0" err="1"/>
              <a:t>porodičnim</a:t>
            </a:r>
            <a:r>
              <a:rPr lang="en-US" sz="2000" dirty="0"/>
              <a:t> </a:t>
            </a:r>
            <a:r>
              <a:rPr lang="en-US" sz="2000" dirty="0" err="1"/>
              <a:t>sporovima</a:t>
            </a:r>
            <a:endParaRPr lang="en-US" sz="2000" dirty="0"/>
          </a:p>
          <a:p>
            <a:pPr>
              <a:buNone/>
            </a:pPr>
            <a:r>
              <a:rPr lang="en-US" sz="2000" b="1" dirty="0"/>
              <a:t>Ko </a:t>
            </a:r>
            <a:r>
              <a:rPr lang="en-US" sz="2000" b="1" dirty="0" err="1"/>
              <a:t>radi</a:t>
            </a:r>
            <a:r>
              <a:rPr lang="en-US" sz="2000" b="1" dirty="0"/>
              <a:t> </a:t>
            </a:r>
            <a:r>
              <a:rPr lang="en-US" sz="2000" b="1" dirty="0" err="1"/>
              <a:t>procene</a:t>
            </a:r>
            <a:r>
              <a:rPr lang="en-US" sz="2000" b="1" dirty="0"/>
              <a:t>: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multidisciplinarni</a:t>
            </a:r>
            <a:r>
              <a:rPr lang="en-US" sz="2000" dirty="0"/>
              <a:t> </a:t>
            </a:r>
            <a:r>
              <a:rPr lang="en-US" sz="2000" dirty="0" err="1"/>
              <a:t>tim</a:t>
            </a:r>
            <a:r>
              <a:rPr lang="en-US" sz="2000" dirty="0"/>
              <a:t> (</a:t>
            </a:r>
            <a:r>
              <a:rPr lang="en-US" sz="2000" dirty="0" err="1"/>
              <a:t>psihijatri</a:t>
            </a:r>
            <a:r>
              <a:rPr lang="en-US" sz="2000" dirty="0"/>
              <a:t>, </a:t>
            </a:r>
            <a:r>
              <a:rPr lang="en-US" sz="2000" dirty="0" err="1"/>
              <a:t>psiholozi</a:t>
            </a:r>
            <a:r>
              <a:rPr lang="en-US" sz="2000" dirty="0"/>
              <a:t>, </a:t>
            </a:r>
            <a:r>
              <a:rPr lang="en-US" sz="2000" dirty="0" err="1"/>
              <a:t>socijalni</a:t>
            </a:r>
            <a:r>
              <a:rPr lang="en-US" sz="2000" dirty="0"/>
              <a:t> </a:t>
            </a:r>
            <a:r>
              <a:rPr lang="en-US" sz="2000" dirty="0" err="1"/>
              <a:t>radnici</a:t>
            </a:r>
            <a:r>
              <a:rPr lang="en-US" sz="20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dugogodišnje</a:t>
            </a:r>
            <a:r>
              <a:rPr lang="en-US" sz="2000" dirty="0"/>
              <a:t> </a:t>
            </a:r>
            <a:r>
              <a:rPr lang="en-US" sz="2000" dirty="0" err="1"/>
              <a:t>iskustvo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specijalizacija</a:t>
            </a:r>
            <a:r>
              <a:rPr lang="en-US" sz="2000" dirty="0"/>
              <a:t> po </a:t>
            </a:r>
            <a:r>
              <a:rPr lang="en-US" sz="2000" dirty="0" err="1"/>
              <a:t>oblastima</a:t>
            </a:r>
            <a:endParaRPr lang="en-US" sz="2000" dirty="0"/>
          </a:p>
          <a:p>
            <a:pPr marL="0" indent="0" eaLnBrk="1" hangingPunct="1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838200" y="183970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⚖️🧠 PRINCIPI FORENZIČKE PROCENE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4973638"/>
          </a:xfrm>
        </p:spPr>
        <p:txBody>
          <a:bodyPr>
            <a:normAutofit/>
          </a:bodyPr>
          <a:lstStyle/>
          <a:p>
            <a:r>
              <a:rPr lang="en-US" sz="2400" dirty="0" err="1"/>
              <a:t>Forenzička</a:t>
            </a:r>
            <a:r>
              <a:rPr lang="en-US" sz="2400" dirty="0"/>
              <a:t> </a:t>
            </a:r>
            <a:r>
              <a:rPr lang="en-US" sz="2400" dirty="0" err="1"/>
              <a:t>procena</a:t>
            </a:r>
            <a:r>
              <a:rPr lang="en-US" sz="2400" dirty="0"/>
              <a:t> se </a:t>
            </a:r>
            <a:r>
              <a:rPr lang="en-US" sz="2400" dirty="0" err="1"/>
              <a:t>bitno</a:t>
            </a:r>
            <a:r>
              <a:rPr lang="en-US" sz="2400" dirty="0"/>
              <a:t> </a:t>
            </a:r>
            <a:r>
              <a:rPr lang="en-US" sz="2400" dirty="0" err="1"/>
              <a:t>razlikuje</a:t>
            </a:r>
            <a:r>
              <a:rPr lang="en-US" sz="2400" dirty="0"/>
              <a:t> od </a:t>
            </a:r>
            <a:r>
              <a:rPr lang="en-US" sz="2400" dirty="0" err="1"/>
              <a:t>kliničke</a:t>
            </a:r>
            <a:r>
              <a:rPr lang="en-US" sz="2400" dirty="0"/>
              <a:t> </a:t>
            </a:r>
            <a:r>
              <a:rPr lang="en-US" sz="2400" dirty="0" err="1"/>
              <a:t>procene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	• </a:t>
            </a:r>
            <a:r>
              <a:rPr lang="en-US" sz="2400" dirty="0" err="1"/>
              <a:t>procena</a:t>
            </a:r>
            <a:r>
              <a:rPr lang="en-US" sz="2400" dirty="0"/>
              <a:t> se </a:t>
            </a:r>
            <a:r>
              <a:rPr lang="en-US" sz="2400" dirty="0" err="1"/>
              <a:t>sprovodi</a:t>
            </a:r>
            <a:r>
              <a:rPr lang="en-US" sz="2400" dirty="0"/>
              <a:t> po </a:t>
            </a:r>
            <a:r>
              <a:rPr lang="en-US" sz="2400" b="1" dirty="0" err="1"/>
              <a:t>nalogu</a:t>
            </a:r>
            <a:r>
              <a:rPr lang="en-US" sz="2400" b="1" dirty="0"/>
              <a:t> </a:t>
            </a:r>
            <a:r>
              <a:rPr lang="en-US" sz="2400" b="1" dirty="0" err="1"/>
              <a:t>suda</a:t>
            </a:r>
            <a:br>
              <a:rPr lang="en-US" sz="2400" dirty="0"/>
            </a:br>
            <a:r>
              <a:rPr lang="en-US" sz="2400" dirty="0"/>
              <a:t>	• </a:t>
            </a:r>
            <a:r>
              <a:rPr lang="en-US" sz="2400" dirty="0" err="1"/>
              <a:t>procenjivana</a:t>
            </a:r>
            <a:r>
              <a:rPr lang="en-US" sz="2400" dirty="0"/>
              <a:t> </a:t>
            </a:r>
            <a:r>
              <a:rPr lang="en-US" sz="2400" dirty="0" err="1"/>
              <a:t>osoba</a:t>
            </a:r>
            <a:r>
              <a:rPr lang="en-US" sz="2400" dirty="0"/>
              <a:t> </a:t>
            </a:r>
            <a:r>
              <a:rPr lang="en-US" sz="2400" dirty="0" err="1"/>
              <a:t>ima</a:t>
            </a:r>
            <a:r>
              <a:rPr lang="en-US" sz="2400" dirty="0"/>
              <a:t> </a:t>
            </a:r>
            <a:r>
              <a:rPr lang="en-US" sz="2400" b="1" dirty="0" err="1"/>
              <a:t>procesna</a:t>
            </a:r>
            <a:r>
              <a:rPr lang="en-US" sz="2400" b="1" dirty="0"/>
              <a:t> </a:t>
            </a:r>
            <a:r>
              <a:rPr lang="en-US" sz="2400" b="1" dirty="0" err="1"/>
              <a:t>prava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može</a:t>
            </a:r>
            <a:r>
              <a:rPr lang="en-US" sz="2400" dirty="0"/>
              <a:t> da </a:t>
            </a:r>
            <a:r>
              <a:rPr lang="en-US" sz="2400" dirty="0" err="1"/>
              <a:t>osporava</a:t>
            </a:r>
            <a:r>
              <a:rPr lang="en-US" sz="2400" dirty="0"/>
              <a:t> </a:t>
            </a:r>
            <a:r>
              <a:rPr lang="en-US" sz="2400" dirty="0" err="1"/>
              <a:t>veštaka</a:t>
            </a:r>
            <a:r>
              <a:rPr lang="en-US" sz="2400" dirty="0"/>
              <a:t>, </a:t>
            </a:r>
            <a:r>
              <a:rPr lang="en-US" sz="2400" dirty="0" err="1"/>
              <a:t>nalaz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traži</a:t>
            </a:r>
            <a:r>
              <a:rPr lang="en-US" sz="2400" dirty="0"/>
              <a:t> </a:t>
            </a:r>
            <a:r>
              <a:rPr lang="en-US" sz="2400" dirty="0" err="1"/>
              <a:t>drugo</a:t>
            </a:r>
            <a:r>
              <a:rPr lang="en-US" sz="2400" dirty="0"/>
              <a:t> </a:t>
            </a:r>
            <a:r>
              <a:rPr lang="en-US" sz="2400" dirty="0" err="1"/>
              <a:t>veštačenje</a:t>
            </a:r>
            <a:r>
              <a:rPr lang="en-US" sz="2400" dirty="0"/>
              <a:t>)</a:t>
            </a:r>
            <a:br>
              <a:rPr lang="en-US" sz="2400" dirty="0"/>
            </a:br>
            <a:r>
              <a:rPr lang="en-US" sz="2400" dirty="0"/>
              <a:t>	• </a:t>
            </a:r>
            <a:r>
              <a:rPr lang="en-US" sz="2400" dirty="0" err="1"/>
              <a:t>procena</a:t>
            </a:r>
            <a:r>
              <a:rPr lang="en-US" sz="2400" dirty="0"/>
              <a:t> se </a:t>
            </a:r>
            <a:r>
              <a:rPr lang="en-US" sz="2400" dirty="0" err="1"/>
              <a:t>zasniva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b="1" dirty="0" err="1"/>
              <a:t>više</a:t>
            </a:r>
            <a:r>
              <a:rPr lang="en-US" sz="2400" b="1" dirty="0"/>
              <a:t> </a:t>
            </a:r>
            <a:r>
              <a:rPr lang="en-US" sz="2400" b="1" dirty="0" err="1"/>
              <a:t>izvora</a:t>
            </a:r>
            <a:r>
              <a:rPr lang="en-US" sz="2400" b="1" dirty="0"/>
              <a:t> </a:t>
            </a:r>
            <a:r>
              <a:rPr lang="en-US" sz="2400" b="1" dirty="0" err="1"/>
              <a:t>podataka</a:t>
            </a:r>
            <a:r>
              <a:rPr lang="en-US" sz="2400" dirty="0"/>
              <a:t>, ne </a:t>
            </a:r>
            <a:r>
              <a:rPr lang="en-US" sz="2400" dirty="0" err="1"/>
              <a:t>samo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samoproceni</a:t>
            </a:r>
            <a:br>
              <a:rPr lang="en-US" sz="2400" dirty="0"/>
            </a:br>
            <a:r>
              <a:rPr lang="en-US" sz="2400" dirty="0"/>
              <a:t>	• </a:t>
            </a:r>
            <a:r>
              <a:rPr lang="en-US" sz="2400" b="1" dirty="0" err="1"/>
              <a:t>poverljivost</a:t>
            </a:r>
            <a:r>
              <a:rPr lang="en-US" sz="2400" b="1" dirty="0"/>
              <a:t> je </a:t>
            </a:r>
            <a:r>
              <a:rPr lang="en-US" sz="2400" b="1" dirty="0" err="1"/>
              <a:t>ograničena</a:t>
            </a:r>
            <a:r>
              <a:rPr lang="en-US" sz="2400" b="1" dirty="0"/>
              <a:t> </a:t>
            </a:r>
            <a:r>
              <a:rPr lang="en-US" sz="2400" b="1" dirty="0" err="1"/>
              <a:t>pravnim</a:t>
            </a:r>
            <a:r>
              <a:rPr lang="en-US" sz="2400" b="1" dirty="0"/>
              <a:t> </a:t>
            </a:r>
            <a:r>
              <a:rPr lang="en-US" sz="2400" b="1" dirty="0" err="1"/>
              <a:t>okvirom</a:t>
            </a:r>
            <a:r>
              <a:rPr lang="en-US" sz="2400" dirty="0"/>
              <a:t> – </a:t>
            </a:r>
            <a:r>
              <a:rPr lang="en-US" sz="2400" dirty="0" err="1"/>
              <a:t>podaci</a:t>
            </a:r>
            <a:r>
              <a:rPr lang="en-US" sz="2400" dirty="0"/>
              <a:t> se </a:t>
            </a:r>
            <a:r>
              <a:rPr lang="en-US" sz="2400" dirty="0" err="1"/>
              <a:t>saopštavaju</a:t>
            </a:r>
            <a:r>
              <a:rPr lang="en-US" sz="2400" dirty="0"/>
              <a:t> </a:t>
            </a:r>
            <a:r>
              <a:rPr lang="en-US" sz="2400" dirty="0" err="1"/>
              <a:t>sudu</a:t>
            </a:r>
            <a:r>
              <a:rPr lang="en-US" sz="2400" dirty="0"/>
              <a:t>, </a:t>
            </a:r>
            <a:r>
              <a:rPr lang="en-US" sz="2400" dirty="0" err="1"/>
              <a:t>uz</a:t>
            </a:r>
            <a:r>
              <a:rPr lang="en-US" sz="2400" dirty="0"/>
              <a:t> </a:t>
            </a:r>
            <a:r>
              <a:rPr lang="en-US" sz="2400" dirty="0" err="1"/>
              <a:t>poštovanje</a:t>
            </a:r>
            <a:r>
              <a:rPr lang="en-US" sz="2400" dirty="0"/>
              <a:t> </a:t>
            </a:r>
            <a:r>
              <a:rPr lang="en-US" sz="2400" dirty="0" err="1"/>
              <a:t>etičkih</a:t>
            </a:r>
            <a:r>
              <a:rPr lang="en-US" sz="2400" dirty="0"/>
              <a:t> </a:t>
            </a:r>
            <a:r>
              <a:rPr lang="en-US" sz="2400" dirty="0" err="1"/>
              <a:t>pravila</a:t>
            </a:r>
            <a:br>
              <a:rPr lang="en-US" sz="2400" dirty="0"/>
            </a:br>
            <a:r>
              <a:rPr lang="en-US" sz="2400" dirty="0"/>
              <a:t>	• </a:t>
            </a:r>
            <a:r>
              <a:rPr lang="en-US" sz="2400" dirty="0" err="1"/>
              <a:t>nalazi</a:t>
            </a:r>
            <a:r>
              <a:rPr lang="en-US" sz="2400" dirty="0"/>
              <a:t> se </a:t>
            </a:r>
            <a:r>
              <a:rPr lang="en-US" sz="2400" dirty="0" err="1"/>
              <a:t>formulišu</a:t>
            </a:r>
            <a:r>
              <a:rPr lang="en-US" sz="2400" dirty="0"/>
              <a:t> u </a:t>
            </a:r>
            <a:r>
              <a:rPr lang="en-US" sz="2400" dirty="0" err="1"/>
              <a:t>skladu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b="1" dirty="0" err="1"/>
              <a:t>pravnim</a:t>
            </a:r>
            <a:r>
              <a:rPr lang="en-US" sz="2400" b="1" dirty="0"/>
              <a:t> </a:t>
            </a:r>
            <a:r>
              <a:rPr lang="en-US" sz="2400" b="1" dirty="0" err="1"/>
              <a:t>terminima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kriterijumima</a:t>
            </a:r>
            <a:br>
              <a:rPr lang="en-US" sz="2400" dirty="0"/>
            </a:br>
            <a:r>
              <a:rPr lang="en-US" sz="2400" dirty="0"/>
              <a:t>	• </a:t>
            </a:r>
            <a:r>
              <a:rPr lang="en-US" sz="2400" dirty="0" err="1"/>
              <a:t>procena</a:t>
            </a:r>
            <a:r>
              <a:rPr lang="en-US" sz="2400" dirty="0"/>
              <a:t> se </a:t>
            </a:r>
            <a:r>
              <a:rPr lang="en-US" sz="2400" dirty="0" err="1"/>
              <a:t>može</a:t>
            </a:r>
            <a:r>
              <a:rPr lang="en-US" sz="2400" dirty="0"/>
              <a:t> </a:t>
            </a:r>
            <a:r>
              <a:rPr lang="en-US" sz="2400" dirty="0" err="1"/>
              <a:t>zasnivati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b="1" dirty="0" err="1"/>
              <a:t>dokumentaciji</a:t>
            </a:r>
            <a:r>
              <a:rPr lang="en-US" sz="2400" b="1" dirty="0"/>
              <a:t> </a:t>
            </a:r>
            <a:r>
              <a:rPr lang="en-US" sz="2400" dirty="0"/>
              <a:t>(bez </a:t>
            </a:r>
            <a:r>
              <a:rPr lang="en-US" sz="2400" dirty="0" err="1"/>
              <a:t>direktnog</a:t>
            </a:r>
            <a:r>
              <a:rPr lang="en-US" sz="2400" dirty="0"/>
              <a:t> </a:t>
            </a:r>
            <a:r>
              <a:rPr lang="en-US" sz="2400" dirty="0" err="1"/>
              <a:t>kontakta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osobom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⚠️ </a:t>
            </a:r>
            <a:r>
              <a:rPr lang="en-US" sz="2400" dirty="0" err="1"/>
              <a:t>Forenzički</a:t>
            </a:r>
            <a:r>
              <a:rPr lang="en-US" sz="2400" dirty="0"/>
              <a:t> </a:t>
            </a:r>
            <a:r>
              <a:rPr lang="en-US" sz="2400" dirty="0" err="1"/>
              <a:t>psiholog</a:t>
            </a:r>
            <a:r>
              <a:rPr lang="en-US" sz="2400" dirty="0"/>
              <a:t> ne </a:t>
            </a:r>
            <a:r>
              <a:rPr lang="en-US" sz="2400" dirty="0" err="1"/>
              <a:t>odlučuje</a:t>
            </a:r>
            <a:r>
              <a:rPr lang="en-US" sz="2400" dirty="0"/>
              <a:t> o </a:t>
            </a:r>
            <a:r>
              <a:rPr lang="en-US" sz="2400" dirty="0" err="1"/>
              <a:t>krivici</a:t>
            </a:r>
            <a:r>
              <a:rPr lang="en-US" sz="2400" dirty="0"/>
              <a:t> – on </a:t>
            </a:r>
            <a:r>
              <a:rPr lang="en-US" sz="2400" dirty="0" err="1"/>
              <a:t>daje</a:t>
            </a:r>
            <a:r>
              <a:rPr lang="en-US" sz="2400" dirty="0"/>
              <a:t> </a:t>
            </a:r>
            <a:r>
              <a:rPr lang="en-US" sz="2400" dirty="0" err="1"/>
              <a:t>stručno</a:t>
            </a:r>
            <a:r>
              <a:rPr lang="en-US" sz="2400" dirty="0"/>
              <a:t> </a:t>
            </a:r>
            <a:r>
              <a:rPr lang="en-US" sz="2400" dirty="0" err="1"/>
              <a:t>mišljenje</a:t>
            </a:r>
            <a:r>
              <a:rPr lang="en-US" sz="2400" dirty="0"/>
              <a:t> o </a:t>
            </a:r>
            <a:r>
              <a:rPr lang="en-US" sz="2400" dirty="0" err="1"/>
              <a:t>psihološkim</a:t>
            </a:r>
            <a:r>
              <a:rPr lang="en-US" sz="2400" dirty="0"/>
              <a:t> </a:t>
            </a:r>
            <a:r>
              <a:rPr lang="en-US" sz="2400" dirty="0" err="1"/>
              <a:t>činjenicama</a:t>
            </a:r>
            <a:r>
              <a:rPr lang="en-US" sz="2400" dirty="0"/>
              <a:t>.</a:t>
            </a:r>
          </a:p>
          <a:p>
            <a:pPr marL="0" indent="0" eaLnBrk="1" hangingPunct="1">
              <a:buNone/>
              <a:defRPr/>
            </a:pP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838200" y="114959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⚖️🧠 </a:t>
            </a:r>
            <a:r>
              <a:rPr lang="en-US" sz="3600" b="1" dirty="0"/>
              <a:t>FORENZIČKA PROCENA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67223"/>
          </a:xfrm>
        </p:spPr>
        <p:txBody>
          <a:bodyPr/>
          <a:lstStyle/>
          <a:p>
            <a:pPr>
              <a:buNone/>
            </a:pPr>
            <a:r>
              <a:rPr lang="en-US" sz="1800" dirty="0" err="1"/>
              <a:t>Forenzička</a:t>
            </a:r>
            <a:r>
              <a:rPr lang="en-US" sz="1800" dirty="0"/>
              <a:t> </a:t>
            </a:r>
            <a:r>
              <a:rPr lang="en-US" sz="1800" dirty="0" err="1"/>
              <a:t>procena</a:t>
            </a:r>
            <a:r>
              <a:rPr lang="en-US" sz="1800" dirty="0"/>
              <a:t> se </a:t>
            </a:r>
            <a:r>
              <a:rPr lang="en-US" sz="1800" dirty="0" err="1"/>
              <a:t>razlikuje</a:t>
            </a:r>
            <a:r>
              <a:rPr lang="en-US" sz="1800" dirty="0"/>
              <a:t> od </a:t>
            </a:r>
            <a:r>
              <a:rPr lang="en-US" sz="1800" dirty="0" err="1"/>
              <a:t>kliničke</a:t>
            </a:r>
            <a:r>
              <a:rPr lang="en-US" sz="1800" dirty="0"/>
              <a:t> po tome </a:t>
            </a:r>
            <a:r>
              <a:rPr lang="en-US" sz="1800" dirty="0" err="1"/>
              <a:t>što</a:t>
            </a:r>
            <a:r>
              <a:rPr lang="en-US" sz="1800" dirty="0"/>
              <a:t> se </a:t>
            </a:r>
            <a:r>
              <a:rPr lang="en-US" sz="1800" dirty="0" err="1"/>
              <a:t>uvek</a:t>
            </a:r>
            <a:r>
              <a:rPr lang="en-US" sz="1800" dirty="0"/>
              <a:t> </a:t>
            </a:r>
            <a:r>
              <a:rPr lang="en-US" sz="1800" dirty="0" err="1"/>
              <a:t>odnosi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b="1" dirty="0" err="1"/>
              <a:t>konkretno</a:t>
            </a:r>
            <a:r>
              <a:rPr lang="en-US" sz="1800" b="1" dirty="0"/>
              <a:t> </a:t>
            </a:r>
            <a:r>
              <a:rPr lang="en-US" sz="1800" b="1" dirty="0" err="1"/>
              <a:t>pravno</a:t>
            </a:r>
            <a:r>
              <a:rPr lang="en-US" sz="1800" b="1" dirty="0"/>
              <a:t> </a:t>
            </a:r>
            <a:r>
              <a:rPr lang="en-US" sz="1800" b="1" dirty="0" err="1"/>
              <a:t>pitanje</a:t>
            </a:r>
            <a:r>
              <a:rPr lang="en-US" sz="1800" dirty="0"/>
              <a:t>.</a:t>
            </a:r>
          </a:p>
          <a:p>
            <a:pPr>
              <a:buNone/>
            </a:pPr>
            <a:r>
              <a:rPr lang="en-US" sz="1800" b="1" dirty="0" err="1"/>
              <a:t>Vremenski</a:t>
            </a:r>
            <a:r>
              <a:rPr lang="en-US" sz="1800" b="1" dirty="0"/>
              <a:t> </a:t>
            </a:r>
            <a:r>
              <a:rPr lang="en-US" sz="1800" b="1" dirty="0" err="1"/>
              <a:t>okvir</a:t>
            </a:r>
            <a:r>
              <a:rPr lang="en-US" sz="1800" b="1" dirty="0"/>
              <a:t> </a:t>
            </a:r>
            <a:r>
              <a:rPr lang="en-US" sz="1800" b="1" dirty="0" err="1"/>
              <a:t>procene</a:t>
            </a:r>
            <a:r>
              <a:rPr lang="en-US" sz="1800" b="1" dirty="0"/>
              <a:t> </a:t>
            </a:r>
            <a:r>
              <a:rPr lang="en-US" sz="1800" b="1" dirty="0" err="1"/>
              <a:t>može</a:t>
            </a:r>
            <a:r>
              <a:rPr lang="en-US" sz="1800" b="1" dirty="0"/>
              <a:t> </a:t>
            </a:r>
            <a:r>
              <a:rPr lang="en-US" sz="1800" b="1" dirty="0" err="1"/>
              <a:t>biti</a:t>
            </a:r>
            <a:r>
              <a:rPr lang="en-US" sz="1800" b="1" dirty="0"/>
              <a:t>: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stanje</a:t>
            </a:r>
            <a:r>
              <a:rPr lang="en-US" sz="1800" dirty="0"/>
              <a:t> u </a:t>
            </a:r>
            <a:r>
              <a:rPr lang="en-US" sz="1800" dirty="0" err="1"/>
              <a:t>trenutku</a:t>
            </a:r>
            <a:r>
              <a:rPr lang="en-US" sz="1800" dirty="0"/>
              <a:t> </a:t>
            </a:r>
            <a:r>
              <a:rPr lang="en-US" sz="1800" dirty="0" err="1"/>
              <a:t>izvršenja</a:t>
            </a:r>
            <a:r>
              <a:rPr lang="en-US" sz="1800" dirty="0"/>
              <a:t> dela (</a:t>
            </a:r>
            <a:r>
              <a:rPr lang="en-US" sz="1800" dirty="0" err="1"/>
              <a:t>prošlost</a:t>
            </a:r>
            <a:r>
              <a:rPr lang="en-US" sz="18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trenutno</a:t>
            </a:r>
            <a:r>
              <a:rPr lang="en-US" sz="1800" dirty="0"/>
              <a:t> </a:t>
            </a:r>
            <a:r>
              <a:rPr lang="en-US" sz="1800" dirty="0" err="1"/>
              <a:t>mentalno</a:t>
            </a:r>
            <a:r>
              <a:rPr lang="en-US" sz="1800" dirty="0"/>
              <a:t> </a:t>
            </a:r>
            <a:r>
              <a:rPr lang="en-US" sz="1800" dirty="0" err="1"/>
              <a:t>stanje</a:t>
            </a:r>
            <a:r>
              <a:rPr lang="en-US" sz="1800" dirty="0"/>
              <a:t> (</a:t>
            </a:r>
            <a:r>
              <a:rPr lang="en-US" sz="1800" dirty="0" err="1"/>
              <a:t>sadašnjost</a:t>
            </a:r>
            <a:r>
              <a:rPr lang="en-US" sz="18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procena</a:t>
            </a:r>
            <a:r>
              <a:rPr lang="en-US" sz="1800" dirty="0"/>
              <a:t> </a:t>
            </a:r>
            <a:r>
              <a:rPr lang="en-US" sz="1800" dirty="0" err="1"/>
              <a:t>budućeg</a:t>
            </a:r>
            <a:r>
              <a:rPr lang="en-US" sz="1800" dirty="0"/>
              <a:t> </a:t>
            </a:r>
            <a:r>
              <a:rPr lang="en-US" sz="1800" dirty="0" err="1"/>
              <a:t>funkcionisanja</a:t>
            </a:r>
            <a:r>
              <a:rPr lang="en-US" sz="1800" dirty="0"/>
              <a:t>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rizika</a:t>
            </a:r>
            <a:r>
              <a:rPr lang="en-US" sz="1800" dirty="0"/>
              <a:t> (</a:t>
            </a:r>
            <a:r>
              <a:rPr lang="en-US" sz="1800" dirty="0" err="1"/>
              <a:t>budućnost</a:t>
            </a:r>
            <a:r>
              <a:rPr lang="en-US" sz="1800" dirty="0"/>
              <a:t>)</a:t>
            </a:r>
          </a:p>
          <a:p>
            <a:pPr>
              <a:buNone/>
            </a:pPr>
            <a:r>
              <a:rPr lang="en-US" sz="1800" b="1" dirty="0" err="1"/>
              <a:t>Pravni</a:t>
            </a:r>
            <a:r>
              <a:rPr lang="en-US" sz="1800" b="1" dirty="0"/>
              <a:t> </a:t>
            </a:r>
            <a:r>
              <a:rPr lang="en-US" sz="1800" b="1" dirty="0" err="1"/>
              <a:t>kontekst</a:t>
            </a:r>
            <a:r>
              <a:rPr lang="en-US" sz="1800" b="1" dirty="0"/>
              <a:t> </a:t>
            </a:r>
            <a:r>
              <a:rPr lang="en-US" sz="1800" b="1" dirty="0" err="1"/>
              <a:t>procene</a:t>
            </a:r>
            <a:r>
              <a:rPr lang="en-US" sz="1800" b="1" dirty="0"/>
              <a:t> </a:t>
            </a:r>
            <a:r>
              <a:rPr lang="en-US" sz="1800" b="1" dirty="0" err="1"/>
              <a:t>može</a:t>
            </a:r>
            <a:r>
              <a:rPr lang="en-US" sz="1800" b="1" dirty="0"/>
              <a:t> </a:t>
            </a:r>
            <a:r>
              <a:rPr lang="en-US" sz="1800" b="1" dirty="0" err="1"/>
              <a:t>biti</a:t>
            </a:r>
            <a:r>
              <a:rPr lang="en-US" sz="1800" b="1" dirty="0"/>
              <a:t>: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krivični</a:t>
            </a:r>
            <a:r>
              <a:rPr lang="en-US" sz="1800" dirty="0"/>
              <a:t> </a:t>
            </a:r>
            <a:r>
              <a:rPr lang="en-US" sz="1800" dirty="0" err="1"/>
              <a:t>postupak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građanski</a:t>
            </a:r>
            <a:r>
              <a:rPr lang="en-US" sz="1800" dirty="0"/>
              <a:t> (</a:t>
            </a:r>
            <a:r>
              <a:rPr lang="en-US" sz="1800" dirty="0" err="1"/>
              <a:t>parnični</a:t>
            </a:r>
            <a:r>
              <a:rPr lang="en-US" sz="1800" dirty="0"/>
              <a:t>) </a:t>
            </a:r>
            <a:r>
              <a:rPr lang="en-US" sz="1800" dirty="0" err="1"/>
              <a:t>postupak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porodični</a:t>
            </a:r>
            <a:r>
              <a:rPr lang="en-US" sz="1800" dirty="0"/>
              <a:t> </a:t>
            </a:r>
            <a:r>
              <a:rPr lang="en-US" sz="1800" dirty="0" err="1"/>
              <a:t>postupci</a:t>
            </a:r>
            <a:endParaRPr lang="en-US" sz="1800" dirty="0"/>
          </a:p>
          <a:p>
            <a:pPr>
              <a:buNone/>
            </a:pPr>
            <a:r>
              <a:rPr lang="en-US" sz="1800" b="1" dirty="0" err="1"/>
              <a:t>Tipični</a:t>
            </a:r>
            <a:r>
              <a:rPr lang="en-US" sz="1800" b="1" dirty="0"/>
              <a:t> </a:t>
            </a:r>
            <a:r>
              <a:rPr lang="en-US" sz="1800" b="1" dirty="0" err="1"/>
              <a:t>predmeti</a:t>
            </a:r>
            <a:r>
              <a:rPr lang="en-US" sz="1800" b="1" dirty="0"/>
              <a:t> </a:t>
            </a:r>
            <a:r>
              <a:rPr lang="en-US" sz="1800" b="1" dirty="0" err="1"/>
              <a:t>veštačenja</a:t>
            </a:r>
            <a:r>
              <a:rPr lang="en-US" sz="1800" b="1" dirty="0"/>
              <a:t>: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sposobnost</a:t>
            </a:r>
            <a:r>
              <a:rPr lang="en-US" sz="1800" dirty="0"/>
              <a:t> </a:t>
            </a:r>
            <a:r>
              <a:rPr lang="en-US" sz="1800" dirty="0" err="1"/>
              <a:t>rasuđivanja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uračunljivost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nematerijalna</a:t>
            </a:r>
            <a:r>
              <a:rPr lang="en-US" sz="1800" dirty="0"/>
              <a:t> </a:t>
            </a:r>
            <a:r>
              <a:rPr lang="en-US" sz="1800" dirty="0" err="1"/>
              <a:t>šteta</a:t>
            </a:r>
            <a:r>
              <a:rPr lang="en-US" sz="1800" dirty="0"/>
              <a:t> (</a:t>
            </a:r>
            <a:r>
              <a:rPr lang="en-US" sz="1800" dirty="0" err="1"/>
              <a:t>psihičke</a:t>
            </a:r>
            <a:r>
              <a:rPr lang="en-US" sz="1800" dirty="0"/>
              <a:t> </a:t>
            </a:r>
            <a:r>
              <a:rPr lang="en-US" sz="1800" dirty="0" err="1"/>
              <a:t>posledice</a:t>
            </a:r>
            <a:r>
              <a:rPr lang="en-US" sz="18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roditeljski</a:t>
            </a:r>
            <a:r>
              <a:rPr lang="en-US" sz="1800" dirty="0"/>
              <a:t> </a:t>
            </a:r>
            <a:r>
              <a:rPr lang="en-US" sz="1800" dirty="0" err="1"/>
              <a:t>kapacitet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starateljstvo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sposobnost</a:t>
            </a:r>
            <a:r>
              <a:rPr lang="en-US" sz="1800" dirty="0"/>
              <a:t> da se </a:t>
            </a:r>
            <a:r>
              <a:rPr lang="en-US" sz="1800" dirty="0" err="1"/>
              <a:t>učestvuje</a:t>
            </a:r>
            <a:r>
              <a:rPr lang="en-US" sz="1800" dirty="0"/>
              <a:t> u </a:t>
            </a:r>
            <a:r>
              <a:rPr lang="en-US" sz="1800" dirty="0" err="1"/>
              <a:t>postupku</a:t>
            </a:r>
            <a:endParaRPr lang="en-US" sz="1800" dirty="0"/>
          </a:p>
          <a:p>
            <a:pPr marL="0" indent="0" eaLnBrk="1" hangingPunct="1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838200" y="192597"/>
            <a:ext cx="10515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pl-PL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VALIDNOST PODATAKA U FORENZIČKOJ PROCENI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838200" y="1446061"/>
            <a:ext cx="10515600" cy="5058255"/>
          </a:xfrm>
        </p:spPr>
        <p:txBody>
          <a:bodyPr/>
          <a:lstStyle/>
          <a:p>
            <a:pPr>
              <a:buNone/>
            </a:pPr>
            <a:r>
              <a:rPr lang="en-US" sz="1800" dirty="0"/>
              <a:t>U </a:t>
            </a:r>
            <a:r>
              <a:rPr lang="en-US" sz="1800" dirty="0" err="1"/>
              <a:t>forenzičkom</a:t>
            </a:r>
            <a:r>
              <a:rPr lang="en-US" sz="1800" dirty="0"/>
              <a:t> </a:t>
            </a:r>
            <a:r>
              <a:rPr lang="en-US" sz="1800" dirty="0" err="1"/>
              <a:t>kontekstu</a:t>
            </a:r>
            <a:r>
              <a:rPr lang="en-US" sz="1800" dirty="0"/>
              <a:t> </a:t>
            </a:r>
            <a:r>
              <a:rPr lang="en-US" sz="1800" dirty="0" err="1"/>
              <a:t>postoji</a:t>
            </a:r>
            <a:r>
              <a:rPr lang="en-US" sz="1800" dirty="0"/>
              <a:t> </a:t>
            </a:r>
            <a:r>
              <a:rPr lang="en-US" sz="1800" b="1" dirty="0" err="1"/>
              <a:t>povećan</a:t>
            </a:r>
            <a:r>
              <a:rPr lang="en-US" sz="1800" b="1" dirty="0"/>
              <a:t> </a:t>
            </a:r>
            <a:r>
              <a:rPr lang="en-US" sz="1800" b="1" dirty="0" err="1"/>
              <a:t>motiv</a:t>
            </a:r>
            <a:r>
              <a:rPr lang="en-US" sz="1800" b="1" dirty="0"/>
              <a:t> za </a:t>
            </a:r>
            <a:r>
              <a:rPr lang="en-US" sz="1800" b="1" dirty="0" err="1"/>
              <a:t>upravljanje</a:t>
            </a:r>
            <a:r>
              <a:rPr lang="en-US" sz="1800" b="1" dirty="0"/>
              <a:t> </a:t>
            </a:r>
            <a:r>
              <a:rPr lang="en-US" sz="1800" b="1" dirty="0" err="1"/>
              <a:t>impresijom</a:t>
            </a:r>
            <a:r>
              <a:rPr lang="en-US" sz="1800" dirty="0"/>
              <a:t>.</a:t>
            </a:r>
          </a:p>
          <a:p>
            <a:pPr>
              <a:buNone/>
            </a:pPr>
            <a:r>
              <a:rPr lang="en-US" sz="1800" dirty="0" err="1"/>
              <a:t>Najčešći</a:t>
            </a:r>
            <a:r>
              <a:rPr lang="en-US" sz="1800" dirty="0"/>
              <a:t> </a:t>
            </a:r>
            <a:r>
              <a:rPr lang="en-US" sz="1800" dirty="0" err="1"/>
              <a:t>oblici</a:t>
            </a:r>
            <a:r>
              <a:rPr lang="en-US" sz="18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davanje</a:t>
            </a:r>
            <a:r>
              <a:rPr lang="en-US" sz="1800" dirty="0"/>
              <a:t> </a:t>
            </a:r>
            <a:r>
              <a:rPr lang="en-US" sz="1800" dirty="0" err="1"/>
              <a:t>socijalno</a:t>
            </a:r>
            <a:r>
              <a:rPr lang="en-US" sz="1800" dirty="0"/>
              <a:t> </a:t>
            </a:r>
            <a:r>
              <a:rPr lang="en-US" sz="1800" dirty="0" err="1"/>
              <a:t>poželjnih</a:t>
            </a:r>
            <a:r>
              <a:rPr lang="en-US" sz="1800" dirty="0"/>
              <a:t> </a:t>
            </a:r>
            <a:r>
              <a:rPr lang="en-US" sz="1800" dirty="0" err="1"/>
              <a:t>odgovora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 err="1"/>
              <a:t>agravacija</a:t>
            </a:r>
            <a:r>
              <a:rPr lang="en-US" sz="1800" dirty="0"/>
              <a:t> – </a:t>
            </a:r>
            <a:r>
              <a:rPr lang="en-US" sz="1800" dirty="0" err="1"/>
              <a:t>preuveličavanje</a:t>
            </a:r>
            <a:r>
              <a:rPr lang="en-US" sz="1800" dirty="0"/>
              <a:t> </a:t>
            </a:r>
            <a:r>
              <a:rPr lang="en-US" sz="1800" dirty="0" err="1"/>
              <a:t>postojećih</a:t>
            </a:r>
            <a:r>
              <a:rPr lang="en-US" sz="1800" dirty="0"/>
              <a:t> </a:t>
            </a:r>
            <a:r>
              <a:rPr lang="en-US" sz="1800" dirty="0" err="1"/>
              <a:t>tegoba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 err="1"/>
              <a:t>simulacija</a:t>
            </a:r>
            <a:r>
              <a:rPr lang="en-US" sz="1800" dirty="0"/>
              <a:t> – </a:t>
            </a:r>
            <a:r>
              <a:rPr lang="en-US" sz="1800" dirty="0" err="1"/>
              <a:t>glumljenje</a:t>
            </a:r>
            <a:r>
              <a:rPr lang="en-US" sz="1800" dirty="0"/>
              <a:t> </a:t>
            </a:r>
            <a:r>
              <a:rPr lang="en-US" sz="1800" dirty="0" err="1"/>
              <a:t>nepostojećih</a:t>
            </a:r>
            <a:r>
              <a:rPr lang="en-US" sz="1800" dirty="0"/>
              <a:t> </a:t>
            </a:r>
            <a:r>
              <a:rPr lang="en-US" sz="1800" dirty="0" err="1"/>
              <a:t>simptoma</a:t>
            </a:r>
            <a:r>
              <a:rPr lang="en-US" sz="1800" dirty="0"/>
              <a:t>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poremećaja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 err="1"/>
              <a:t>disimulacija</a:t>
            </a:r>
            <a:r>
              <a:rPr lang="en-US" sz="1800" dirty="0"/>
              <a:t> – </a:t>
            </a:r>
            <a:r>
              <a:rPr lang="en-US" sz="1800" dirty="0" err="1"/>
              <a:t>prikrivanje</a:t>
            </a:r>
            <a:r>
              <a:rPr lang="en-US" sz="1800" dirty="0"/>
              <a:t> </a:t>
            </a:r>
            <a:r>
              <a:rPr lang="en-US" sz="1800" dirty="0" err="1"/>
              <a:t>postojećih</a:t>
            </a:r>
            <a:r>
              <a:rPr lang="en-US" sz="1800" dirty="0"/>
              <a:t> </a:t>
            </a:r>
            <a:r>
              <a:rPr lang="en-US" sz="1800" dirty="0" err="1"/>
              <a:t>problema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⚠️ </a:t>
            </a:r>
            <a:r>
              <a:rPr lang="en-US" sz="1800" dirty="0" err="1"/>
              <a:t>Prisustvo</a:t>
            </a:r>
            <a:r>
              <a:rPr lang="en-US" sz="1800" dirty="0"/>
              <a:t> </a:t>
            </a:r>
            <a:r>
              <a:rPr lang="en-US" sz="1800" dirty="0" err="1"/>
              <a:t>ovih</a:t>
            </a:r>
            <a:r>
              <a:rPr lang="en-US" sz="1800" dirty="0"/>
              <a:t> </a:t>
            </a:r>
            <a:r>
              <a:rPr lang="en-US" sz="1800" dirty="0" err="1"/>
              <a:t>tendencija</a:t>
            </a:r>
            <a:r>
              <a:rPr lang="en-US" sz="1800" dirty="0"/>
              <a:t> </a:t>
            </a:r>
            <a:r>
              <a:rPr lang="en-US" sz="1800" b="1" dirty="0"/>
              <a:t>ne </a:t>
            </a:r>
            <a:r>
              <a:rPr lang="en-US" sz="1800" b="1" dirty="0" err="1"/>
              <a:t>znači</a:t>
            </a:r>
            <a:r>
              <a:rPr lang="en-US" sz="1800" b="1" dirty="0"/>
              <a:t> </a:t>
            </a:r>
            <a:r>
              <a:rPr lang="en-US" sz="1800" b="1" dirty="0" err="1"/>
              <a:t>automatski</a:t>
            </a:r>
            <a:r>
              <a:rPr lang="en-US" sz="1800" b="1" dirty="0"/>
              <a:t> da </a:t>
            </a:r>
            <a:r>
              <a:rPr lang="en-US" sz="1800" b="1" dirty="0" err="1"/>
              <a:t>osoba</a:t>
            </a:r>
            <a:r>
              <a:rPr lang="en-US" sz="1800" b="1" dirty="0"/>
              <a:t> </a:t>
            </a:r>
            <a:r>
              <a:rPr lang="en-US" sz="1800" b="1" dirty="0" err="1"/>
              <a:t>laže</a:t>
            </a:r>
            <a:r>
              <a:rPr lang="en-US" sz="1800" dirty="0"/>
              <a:t> – ono </a:t>
            </a:r>
            <a:r>
              <a:rPr lang="en-US" sz="1800" dirty="0" err="1"/>
              <a:t>zahteva</a:t>
            </a:r>
            <a:r>
              <a:rPr lang="en-US" sz="1800" dirty="0"/>
              <a:t> </a:t>
            </a:r>
            <a:r>
              <a:rPr lang="en-US" sz="1800" dirty="0" err="1"/>
              <a:t>pažljivu</a:t>
            </a:r>
            <a:r>
              <a:rPr lang="en-US" sz="1800" dirty="0"/>
              <a:t> </a:t>
            </a:r>
            <a:r>
              <a:rPr lang="en-US" sz="1800" dirty="0" err="1"/>
              <a:t>procenu</a:t>
            </a:r>
            <a:r>
              <a:rPr lang="en-US" sz="1800" dirty="0"/>
              <a:t> </a:t>
            </a:r>
            <a:r>
              <a:rPr lang="en-US" sz="1800" dirty="0" err="1"/>
              <a:t>izvora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konzistentnosti</a:t>
            </a:r>
            <a:r>
              <a:rPr lang="en-US" sz="1800" dirty="0"/>
              <a:t> </a:t>
            </a:r>
            <a:r>
              <a:rPr lang="en-US" sz="1800" dirty="0" err="1"/>
              <a:t>podataka</a:t>
            </a:r>
            <a:r>
              <a:rPr lang="en-US" sz="1800" dirty="0"/>
              <a:t>.</a:t>
            </a:r>
          </a:p>
          <a:p>
            <a:pPr>
              <a:buNone/>
            </a:pPr>
            <a:r>
              <a:rPr lang="en-US" sz="1800" dirty="0" err="1"/>
              <a:t>Zato</a:t>
            </a:r>
            <a:r>
              <a:rPr lang="en-US" sz="1800" dirty="0"/>
              <a:t> se </a:t>
            </a:r>
            <a:r>
              <a:rPr lang="en-US" sz="1800" dirty="0" err="1"/>
              <a:t>forenzička</a:t>
            </a:r>
            <a:r>
              <a:rPr lang="en-US" sz="1800" dirty="0"/>
              <a:t> </a:t>
            </a:r>
            <a:r>
              <a:rPr lang="en-US" sz="1800" dirty="0" err="1"/>
              <a:t>procena</a:t>
            </a:r>
            <a:r>
              <a:rPr lang="en-US" sz="1800" dirty="0"/>
              <a:t> </a:t>
            </a:r>
            <a:r>
              <a:rPr lang="en-US" sz="1800" dirty="0" err="1"/>
              <a:t>uvek</a:t>
            </a:r>
            <a:r>
              <a:rPr lang="en-US" sz="1800" dirty="0"/>
              <a:t> </a:t>
            </a:r>
            <a:r>
              <a:rPr lang="en-US" sz="1800" dirty="0" err="1"/>
              <a:t>zasniva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testovima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intervjuu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dokumentaciji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ponašanju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/>
              <a:t>podacima</a:t>
            </a:r>
            <a:r>
              <a:rPr lang="en-US" sz="1800" dirty="0"/>
              <a:t> </a:t>
            </a:r>
            <a:r>
              <a:rPr lang="en-US" sz="1800" dirty="0" err="1"/>
              <a:t>iz</a:t>
            </a:r>
            <a:r>
              <a:rPr lang="en-US" sz="1800" dirty="0"/>
              <a:t> </a:t>
            </a:r>
            <a:r>
              <a:rPr lang="en-US" sz="1800" dirty="0" err="1"/>
              <a:t>trećih</a:t>
            </a:r>
            <a:r>
              <a:rPr lang="en-US" sz="1800" dirty="0"/>
              <a:t> </a:t>
            </a:r>
            <a:r>
              <a:rPr lang="en-US" sz="1800" dirty="0" err="1"/>
              <a:t>izvora</a:t>
            </a:r>
            <a:endParaRPr lang="en-US" sz="18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📄⚖️ UPUTNA PITANJA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838200" y="1618591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en-US" sz="2400" dirty="0" err="1"/>
              <a:t>Uputna</a:t>
            </a:r>
            <a:r>
              <a:rPr lang="en-US" sz="2400" dirty="0"/>
              <a:t> </a:t>
            </a:r>
            <a:r>
              <a:rPr lang="en-US" sz="2400" dirty="0" err="1"/>
              <a:t>pitanja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b="1" dirty="0" err="1"/>
              <a:t>centralna</a:t>
            </a:r>
            <a:r>
              <a:rPr lang="en-US" sz="2400" b="1" dirty="0"/>
              <a:t> </a:t>
            </a:r>
            <a:r>
              <a:rPr lang="en-US" sz="2400" b="1" dirty="0" err="1"/>
              <a:t>osa</a:t>
            </a:r>
            <a:r>
              <a:rPr lang="en-US" sz="2400" b="1" dirty="0"/>
              <a:t> </a:t>
            </a:r>
            <a:r>
              <a:rPr lang="en-US" sz="2400" b="1" dirty="0" err="1"/>
              <a:t>forenzičke</a:t>
            </a:r>
            <a:r>
              <a:rPr lang="en-US" sz="2400" b="1" dirty="0"/>
              <a:t> </a:t>
            </a:r>
            <a:r>
              <a:rPr lang="en-US" sz="2400" b="1" dirty="0" err="1"/>
              <a:t>procene</a:t>
            </a:r>
            <a:r>
              <a:rPr lang="en-US" sz="2400" dirty="0"/>
              <a:t>.</a:t>
            </a:r>
          </a:p>
          <a:p>
            <a:pPr>
              <a:buNone/>
            </a:pPr>
            <a:r>
              <a:rPr lang="en-US" sz="2400" dirty="0"/>
              <a:t>	• </a:t>
            </a:r>
            <a:r>
              <a:rPr lang="en-US" sz="2400" dirty="0" err="1"/>
              <a:t>određuju</a:t>
            </a:r>
            <a:r>
              <a:rPr lang="en-US" sz="2400" dirty="0"/>
              <a:t> </a:t>
            </a:r>
            <a:r>
              <a:rPr lang="en-US" sz="2400" b="1" dirty="0" err="1"/>
              <a:t>šta</a:t>
            </a:r>
            <a:r>
              <a:rPr lang="en-US" sz="2400" b="1" dirty="0"/>
              <a:t> se </a:t>
            </a:r>
            <a:r>
              <a:rPr lang="en-US" sz="2400" b="1" dirty="0" err="1"/>
              <a:t>procenjuje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određuju</a:t>
            </a:r>
            <a:r>
              <a:rPr lang="en-US" sz="2400" dirty="0"/>
              <a:t> </a:t>
            </a:r>
            <a:r>
              <a:rPr lang="en-US" sz="2400" b="1" dirty="0" err="1"/>
              <a:t>kako</a:t>
            </a:r>
            <a:r>
              <a:rPr lang="en-US" sz="2400" b="1" dirty="0"/>
              <a:t> se </a:t>
            </a:r>
            <a:r>
              <a:rPr lang="en-US" sz="2400" b="1" dirty="0" err="1"/>
              <a:t>procenjuje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određuju</a:t>
            </a:r>
            <a:r>
              <a:rPr lang="en-US" sz="2400" dirty="0"/>
              <a:t> </a:t>
            </a:r>
            <a:r>
              <a:rPr lang="en-US" sz="2400" b="1" dirty="0"/>
              <a:t>u </a:t>
            </a:r>
            <a:r>
              <a:rPr lang="en-US" sz="2400" b="1" dirty="0" err="1"/>
              <a:t>kom</a:t>
            </a:r>
            <a:r>
              <a:rPr lang="en-US" sz="2400" b="1" dirty="0"/>
              <a:t> </a:t>
            </a:r>
            <a:r>
              <a:rPr lang="en-US" sz="2400" b="1" dirty="0" err="1"/>
              <a:t>pravnom</a:t>
            </a:r>
            <a:r>
              <a:rPr lang="en-US" sz="2400" b="1" dirty="0"/>
              <a:t> </a:t>
            </a:r>
            <a:r>
              <a:rPr lang="en-US" sz="2400" b="1" dirty="0" err="1"/>
              <a:t>okviru</a:t>
            </a:r>
            <a:endParaRPr lang="en-US" sz="2400" dirty="0"/>
          </a:p>
          <a:p>
            <a:pPr>
              <a:buNone/>
            </a:pPr>
            <a:r>
              <a:rPr lang="en-US" sz="2400" dirty="0" err="1"/>
              <a:t>Procena</a:t>
            </a:r>
            <a:r>
              <a:rPr lang="en-US" sz="2400" dirty="0"/>
              <a:t> </a:t>
            </a:r>
            <a:r>
              <a:rPr lang="en-US" sz="2400" dirty="0" err="1"/>
              <a:t>nije</a:t>
            </a:r>
            <a:r>
              <a:rPr lang="en-US" sz="2400" dirty="0"/>
              <a:t> „</a:t>
            </a:r>
            <a:r>
              <a:rPr lang="en-US" sz="2400" dirty="0" err="1"/>
              <a:t>slobodna</a:t>
            </a:r>
            <a:r>
              <a:rPr lang="en-US" sz="2400" dirty="0"/>
              <a:t> </a:t>
            </a:r>
            <a:r>
              <a:rPr lang="en-US" sz="2400" dirty="0" err="1"/>
              <a:t>klinička</a:t>
            </a:r>
            <a:r>
              <a:rPr lang="en-US" sz="2400" dirty="0"/>
              <a:t> </a:t>
            </a:r>
            <a:r>
              <a:rPr lang="en-US" sz="2400" dirty="0" err="1"/>
              <a:t>evaluacija</a:t>
            </a:r>
            <a:r>
              <a:rPr lang="en-US" sz="2400" dirty="0"/>
              <a:t>“ – </a:t>
            </a:r>
            <a:r>
              <a:rPr lang="en-US" sz="2400" dirty="0" err="1"/>
              <a:t>ona</a:t>
            </a:r>
            <a:r>
              <a:rPr lang="en-US" sz="2400" dirty="0"/>
              <a:t> je </a:t>
            </a:r>
            <a:r>
              <a:rPr lang="en-US" sz="2400" dirty="0" err="1"/>
              <a:t>odgovor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tačno</a:t>
            </a:r>
            <a:r>
              <a:rPr lang="en-US" sz="2400" dirty="0"/>
              <a:t> </a:t>
            </a:r>
            <a:r>
              <a:rPr lang="en-US" sz="2400" dirty="0" err="1"/>
              <a:t>formulisano</a:t>
            </a:r>
            <a:r>
              <a:rPr lang="en-US" sz="2400" dirty="0"/>
              <a:t> </a:t>
            </a:r>
            <a:r>
              <a:rPr lang="en-US" sz="2400" dirty="0" err="1"/>
              <a:t>pravno</a:t>
            </a:r>
            <a:r>
              <a:rPr lang="en-US" sz="2400" dirty="0"/>
              <a:t> </a:t>
            </a:r>
            <a:r>
              <a:rPr lang="en-US" sz="2400" dirty="0" err="1"/>
              <a:t>pitanje</a:t>
            </a:r>
            <a:r>
              <a:rPr lang="en-US" sz="2400" dirty="0"/>
              <a:t>.</a:t>
            </a:r>
          </a:p>
          <a:p>
            <a:pPr>
              <a:buNone/>
            </a:pPr>
            <a:r>
              <a:rPr lang="en-US" sz="2400" dirty="0" err="1"/>
              <a:t>Forenzički</a:t>
            </a:r>
            <a:r>
              <a:rPr lang="en-US" sz="2400" dirty="0"/>
              <a:t> </a:t>
            </a:r>
            <a:r>
              <a:rPr lang="en-US" sz="2400" dirty="0" err="1"/>
              <a:t>psiholog</a:t>
            </a:r>
            <a:r>
              <a:rPr lang="en-US" sz="2400" dirty="0"/>
              <a:t> mora: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err="1"/>
              <a:t>razumeti</a:t>
            </a:r>
            <a:r>
              <a:rPr lang="en-US" sz="2400" b="1" dirty="0"/>
              <a:t> </a:t>
            </a:r>
            <a:r>
              <a:rPr lang="en-US" sz="2400" b="1" dirty="0" err="1"/>
              <a:t>zakon</a:t>
            </a:r>
            <a:r>
              <a:rPr lang="en-US" sz="2400" b="1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kog</a:t>
            </a:r>
            <a:r>
              <a:rPr lang="en-US" sz="2400" dirty="0"/>
              <a:t> </a:t>
            </a:r>
            <a:r>
              <a:rPr lang="en-US" sz="2400" dirty="0" err="1"/>
              <a:t>pitanje</a:t>
            </a:r>
            <a:r>
              <a:rPr lang="en-US" sz="2400" dirty="0"/>
              <a:t> </a:t>
            </a:r>
            <a:r>
              <a:rPr lang="en-US" sz="2400" dirty="0" err="1"/>
              <a:t>dolazi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znati</a:t>
            </a:r>
            <a:r>
              <a:rPr lang="en-US" sz="2400" dirty="0"/>
              <a:t> </a:t>
            </a:r>
            <a:r>
              <a:rPr lang="en-US" sz="2400" b="1" dirty="0" err="1"/>
              <a:t>šta</a:t>
            </a:r>
            <a:r>
              <a:rPr lang="en-US" sz="2400" b="1" dirty="0"/>
              <a:t> se </a:t>
            </a:r>
            <a:r>
              <a:rPr lang="en-US" sz="2400" b="1" dirty="0" err="1"/>
              <a:t>pravno</a:t>
            </a:r>
            <a:r>
              <a:rPr lang="en-US" sz="2400" b="1" dirty="0"/>
              <a:t> pita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prevesti</a:t>
            </a:r>
            <a:r>
              <a:rPr lang="en-US" sz="2400" dirty="0"/>
              <a:t> to u </a:t>
            </a:r>
            <a:r>
              <a:rPr lang="en-US" sz="2400" b="1" dirty="0" err="1"/>
              <a:t>psihološke</a:t>
            </a:r>
            <a:r>
              <a:rPr lang="en-US" sz="2400" b="1" dirty="0"/>
              <a:t> </a:t>
            </a:r>
            <a:r>
              <a:rPr lang="en-US" sz="2400" b="1" dirty="0" err="1"/>
              <a:t>konstrukte</a:t>
            </a:r>
            <a:r>
              <a:rPr lang="en-US" sz="2400" b="1" dirty="0"/>
              <a:t> </a:t>
            </a:r>
            <a:r>
              <a:rPr lang="en-US" sz="2400" dirty="0"/>
              <a:t>koji se </a:t>
            </a:r>
            <a:r>
              <a:rPr lang="en-US" sz="2400" dirty="0" err="1"/>
              <a:t>mogu</a:t>
            </a:r>
            <a:r>
              <a:rPr lang="en-US" sz="2400" dirty="0"/>
              <a:t> </a:t>
            </a:r>
            <a:r>
              <a:rPr lang="en-US" sz="2400" dirty="0" err="1"/>
              <a:t>validno</a:t>
            </a:r>
            <a:r>
              <a:rPr lang="en-US" sz="2400" dirty="0"/>
              <a:t> </a:t>
            </a:r>
            <a:r>
              <a:rPr lang="en-US" sz="2400" dirty="0" err="1"/>
              <a:t>procenjivati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⚖️ Bez </a:t>
            </a:r>
            <a:r>
              <a:rPr lang="en-US" sz="2400" dirty="0" err="1"/>
              <a:t>jasnog</a:t>
            </a:r>
            <a:r>
              <a:rPr lang="en-US" sz="2400" dirty="0"/>
              <a:t> </a:t>
            </a:r>
            <a:r>
              <a:rPr lang="en-US" sz="2400" dirty="0" err="1"/>
              <a:t>uputnog</a:t>
            </a:r>
            <a:r>
              <a:rPr lang="en-US" sz="2400" dirty="0"/>
              <a:t> </a:t>
            </a:r>
            <a:r>
              <a:rPr lang="en-US" sz="2400" dirty="0" err="1"/>
              <a:t>pitanja</a:t>
            </a:r>
            <a:r>
              <a:rPr lang="en-US" sz="2400" dirty="0"/>
              <a:t> – </a:t>
            </a:r>
            <a:r>
              <a:rPr lang="en-US" sz="2400" dirty="0" err="1"/>
              <a:t>nema</a:t>
            </a:r>
            <a:r>
              <a:rPr lang="en-US" sz="2400" dirty="0"/>
              <a:t> </a:t>
            </a:r>
            <a:r>
              <a:rPr lang="en-US" sz="2400" dirty="0" err="1"/>
              <a:t>validne</a:t>
            </a:r>
            <a:r>
              <a:rPr lang="en-US" sz="2400" dirty="0"/>
              <a:t> </a:t>
            </a:r>
            <a:r>
              <a:rPr lang="en-US" sz="2400" dirty="0" err="1"/>
              <a:t>forenzičke</a:t>
            </a:r>
            <a:r>
              <a:rPr lang="en-US" sz="2400" dirty="0"/>
              <a:t> </a:t>
            </a:r>
            <a:r>
              <a:rPr lang="en-US" sz="2400" dirty="0" err="1"/>
              <a:t>procene</a:t>
            </a:r>
            <a:r>
              <a:rPr lang="en-US" sz="2400" dirty="0"/>
              <a:t>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sr-Latn-CS" sz="2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3197</TotalTime>
  <Words>2747</Words>
  <Application>Microsoft Office PowerPoint</Application>
  <PresentationFormat>Widescreen</PresentationFormat>
  <Paragraphs>318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Theme</vt:lpstr>
      <vt:lpstr>Forenzička psihologija</vt:lpstr>
      <vt:lpstr>SADRŽAJ</vt:lpstr>
      <vt:lpstr>🧠 FORENZIČKA PSIHOLOGIJA</vt:lpstr>
      <vt:lpstr>🧠⚖️ FORENZIČKA PSIHOLOGIJA I SUDSKA PSIHIJATRIJA</vt:lpstr>
      <vt:lpstr>🏛️ KABINET ZA SUDSKU PSIHIJATRIJU – IMZ</vt:lpstr>
      <vt:lpstr>⚖️🧠 PRINCIPI FORENZIČKE PROCENE</vt:lpstr>
      <vt:lpstr>⚖️🧠 FORENZIČKA PROCENA</vt:lpstr>
      <vt:lpstr>VALIDNOST PODATAKA U FORENZIČKOJ PROCENI</vt:lpstr>
      <vt:lpstr>📄⚖️ UPUTNA PITANJA</vt:lpstr>
      <vt:lpstr>📚 IZVORI PODATAKA U VEŠTAČENJU</vt:lpstr>
      <vt:lpstr>⚖️ VEŠTAČENJE U KRIVIČNIM PREDMETIMA</vt:lpstr>
      <vt:lpstr>🧠⚖️ VEŠTAČENJE PROCESNE SPOSOBNOSTI</vt:lpstr>
      <vt:lpstr>🧠⚖️ PROCENA DUŠEVNOG STANJA U VREME IZVRŠENJA DELA</vt:lpstr>
      <vt:lpstr>⚖️🧠 PROCENA KRIVIČNE ODGOVORNOSTI</vt:lpstr>
      <vt:lpstr>⚖️🧠 URAČUNLJIVOST</vt:lpstr>
      <vt:lpstr>🧠⚖️ KVALIFIKACIJA URAČUNLJIVOSTI PREMA AFEKTU</vt:lpstr>
      <vt:lpstr>⚖️ VEŠTAČENJE (NE)URAČUNLJIVOSTI</vt:lpstr>
      <vt:lpstr>🧠⚖️ VEŠTAČENJE NEURAČUNLJIVOSTI</vt:lpstr>
      <vt:lpstr>⚖️🧠 VEŠTAČENJE KRIVIČNIH DELA U AFEKTU</vt:lpstr>
      <vt:lpstr>🧠⚖️ EMOCIONALNA STANJA U FORENZIČKOJ PROCENI</vt:lpstr>
      <vt:lpstr>🔍 PROCENA INTENZITETA AFEKTA</vt:lpstr>
      <vt:lpstr>🧠⚖️ VEŠTAČENJE AFEKTA</vt:lpstr>
      <vt:lpstr>🧠⚡ PATOLOŠKI AFEKAT – FAZE </vt:lpstr>
      <vt:lpstr>🧠⚡ FIZIOLOGIJA PATOLOŠKOG AFEKTA</vt:lpstr>
      <vt:lpstr>🎭❌ ZAŠTO JE PATOLOŠKI AFEKAT TEŠKO GLUMITI</vt:lpstr>
      <vt:lpstr>⚖️🧠 FORENZIČKI ZNAČAJ</vt:lpstr>
      <vt:lpstr>🧒⚖️ Veštačenje dodele dece u postupku razvoda braka</vt:lpstr>
      <vt:lpstr>Roditeljska ponašanja koja ugrožavaju emocionalnu bezbednost deteta u razvodu</vt:lpstr>
      <vt:lpstr>Veštačenje roditeljske podobnosti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Miroslav Mladenović</dc:creator>
  <cp:lastModifiedBy>Ivana Perunicic Mladenovic</cp:lastModifiedBy>
  <cp:revision>20</cp:revision>
  <dcterms:created xsi:type="dcterms:W3CDTF">2021-11-21T17:14:53Z</dcterms:created>
  <dcterms:modified xsi:type="dcterms:W3CDTF">2025-12-24T10:27:14Z</dcterms:modified>
</cp:coreProperties>
</file>