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8"/>
  </p:notesMasterIdLst>
  <p:sldIdLst>
    <p:sldId id="257" r:id="rId2"/>
    <p:sldId id="258" r:id="rId3"/>
    <p:sldId id="259" r:id="rId4"/>
    <p:sldId id="264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>
        <p:scale>
          <a:sx n="35" d="100"/>
          <a:sy n="35" d="100"/>
        </p:scale>
        <p:origin x="-2400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EFD9C-7C8F-45C4-900B-2E1211B5366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DD520-C1AE-4632-B165-CA252CCA1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2F18E3-A9FA-40AD-8880-AC7612A3F6D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38796BC-9912-444D-A865-BF21D59CF5E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2D4779F-ABC0-46E0-8461-BE58F408F1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325562"/>
          </a:xfrm>
        </p:spPr>
        <p:txBody>
          <a:bodyPr>
            <a:normAutofit fontScale="90000"/>
          </a:bodyPr>
          <a:lstStyle/>
          <a:p>
            <a:r>
              <a:rPr lang="en-GB" sz="3200" dirty="0"/>
              <a:t>THE FIRST CONDITIONAL</a:t>
            </a:r>
            <a:br>
              <a:rPr lang="en-GB" sz="3200" dirty="0"/>
            </a:br>
            <a:r>
              <a:rPr lang="en-GB" sz="3200" dirty="0"/>
              <a:t>(possible and very likely to happen</a:t>
            </a:r>
            <a:r>
              <a:rPr lang="en-GB" sz="3200" dirty="0" smtClean="0"/>
              <a:t>), USUALLY TRANLSATED AS `AKO  SE NESTO DESI/BUDE……, NESTO CE SE DESITI ILI   URADITE NESTO)</a:t>
            </a:r>
            <a:endParaRPr lang="en-US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7467600" cy="37639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GB" sz="2400" dirty="0"/>
              <a:t>	 IF </a:t>
            </a:r>
            <a:r>
              <a:rPr lang="en-GB" sz="2400" dirty="0" smtClean="0"/>
              <a:t>	+ 	PRESENT </a:t>
            </a:r>
            <a:r>
              <a:rPr lang="en-GB" sz="2400" dirty="0"/>
              <a:t>SIMPLE 	+	FUTURE</a:t>
            </a:r>
          </a:p>
          <a:p>
            <a:pPr lvl="1">
              <a:buFontTx/>
              <a:buNone/>
            </a:pPr>
            <a:r>
              <a:rPr lang="en-GB" sz="2400" dirty="0"/>
              <a:t>	   </a:t>
            </a:r>
            <a:r>
              <a:rPr lang="en-GB" sz="2400" dirty="0" smtClean="0"/>
              <a:t>			                IMPERATIVE</a:t>
            </a:r>
          </a:p>
          <a:p>
            <a:pPr lvl="1">
              <a:buFontTx/>
              <a:buNone/>
            </a:pPr>
            <a:endParaRPr lang="en-GB" sz="2400" dirty="0" smtClean="0"/>
          </a:p>
          <a:p>
            <a:pPr lvl="1">
              <a:buFontTx/>
              <a:buNone/>
            </a:pPr>
            <a:r>
              <a:rPr lang="en-GB" sz="2400" dirty="0" smtClean="0"/>
              <a:t>If </a:t>
            </a:r>
            <a:r>
              <a:rPr lang="en-GB" sz="2400" dirty="0"/>
              <a:t>it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rains</a:t>
            </a:r>
            <a:r>
              <a:rPr lang="en-GB" sz="2400" dirty="0"/>
              <a:t>, we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’ll</a:t>
            </a: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stay</a:t>
            </a:r>
            <a:r>
              <a:rPr lang="en-GB" sz="2400" dirty="0"/>
              <a:t> at home.</a:t>
            </a:r>
          </a:p>
          <a:p>
            <a:pPr lvl="1">
              <a:buNone/>
            </a:pPr>
            <a:r>
              <a:rPr lang="en-GB" sz="2400" dirty="0"/>
              <a:t>If you </a:t>
            </a:r>
            <a:r>
              <a:rPr lang="en-GB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WISH</a:t>
            </a:r>
            <a:r>
              <a:rPr lang="en-GB" sz="2400" dirty="0" smtClean="0"/>
              <a:t>,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go</a:t>
            </a:r>
            <a:r>
              <a:rPr lang="en-GB" sz="2400" dirty="0"/>
              <a:t> home</a:t>
            </a:r>
            <a:r>
              <a:rPr lang="en-GB" sz="2400" dirty="0" smtClean="0"/>
              <a:t>.</a:t>
            </a:r>
          </a:p>
          <a:p>
            <a:pPr lvl="1">
              <a:buNone/>
            </a:pPr>
            <a:endParaRPr lang="en-GB" sz="2400" dirty="0"/>
          </a:p>
          <a:p>
            <a:pPr lvl="1">
              <a:buNone/>
            </a:pPr>
            <a:r>
              <a:rPr lang="en-GB" sz="2400" dirty="0"/>
              <a:t>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won’t pass </a:t>
            </a:r>
            <a:r>
              <a:rPr lang="en-GB" sz="2400" dirty="0"/>
              <a:t>the exam if 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don’t revise</a:t>
            </a:r>
            <a:r>
              <a:rPr lang="en-GB" sz="2400" dirty="0"/>
              <a:t>.</a:t>
            </a:r>
          </a:p>
          <a:p>
            <a:pPr lvl="1">
              <a:buNone/>
            </a:pPr>
            <a:r>
              <a:rPr lang="en-GB" sz="2400" dirty="0"/>
              <a:t>What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en-GB" sz="2400" dirty="0"/>
              <a:t> 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do</a:t>
            </a:r>
            <a:r>
              <a:rPr lang="en-GB" sz="2400" dirty="0"/>
              <a:t> if 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don’t find </a:t>
            </a:r>
            <a:r>
              <a:rPr lang="en-GB" sz="2400" dirty="0"/>
              <a:t>a job?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dirty="0"/>
              <a:t>THE SECOND CONDITIONAL</a:t>
            </a:r>
            <a:br>
              <a:rPr lang="en-GB" sz="3200" dirty="0"/>
            </a:br>
            <a:r>
              <a:rPr lang="en-GB" sz="3200" dirty="0"/>
              <a:t>(possible but not very likely, hypothetical</a:t>
            </a:r>
            <a:r>
              <a:rPr lang="en-GB" sz="3200" dirty="0" smtClean="0"/>
              <a:t>) (OFTEN TRANSLATED AS `KAD BIH, BI …. NESTO BI BILO (MOGUCE)</a:t>
            </a:r>
            <a:endParaRPr 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	</a:t>
            </a:r>
          </a:p>
          <a:p>
            <a:pPr>
              <a:buNone/>
            </a:pPr>
            <a:r>
              <a:rPr lang="en-GB" sz="2400" dirty="0" smtClean="0"/>
              <a:t>IF 	+ 	PAST </a:t>
            </a:r>
            <a:r>
              <a:rPr lang="en-GB" sz="2400" dirty="0"/>
              <a:t>SIMPLE	</a:t>
            </a:r>
            <a:r>
              <a:rPr lang="en-GB" sz="2400" dirty="0" smtClean="0"/>
              <a:t>+		WOULD </a:t>
            </a:r>
            <a:r>
              <a:rPr lang="en-GB" sz="2400" dirty="0"/>
              <a:t>+ </a:t>
            </a:r>
            <a:r>
              <a:rPr lang="en-GB" sz="2400" dirty="0" smtClean="0"/>
              <a:t>INF</a:t>
            </a:r>
            <a:endParaRPr lang="en-GB" sz="2400" dirty="0"/>
          </a:p>
          <a:p>
            <a:pPr>
              <a:buFontTx/>
              <a:buNone/>
            </a:pPr>
            <a:r>
              <a:rPr lang="en-GB" sz="2400" dirty="0"/>
              <a:t>                                                </a:t>
            </a:r>
            <a:r>
              <a:rPr lang="en-GB" sz="2400" dirty="0" smtClean="0"/>
              <a:t>		COULD</a:t>
            </a:r>
            <a:endParaRPr lang="en-GB" sz="2400" dirty="0"/>
          </a:p>
          <a:p>
            <a:pPr>
              <a:buFontTx/>
              <a:buNone/>
            </a:pPr>
            <a:r>
              <a:rPr lang="en-GB" sz="2400" dirty="0"/>
              <a:t>                                               </a:t>
            </a:r>
            <a:r>
              <a:rPr lang="en-GB" sz="2400" dirty="0" smtClean="0"/>
              <a:t> 		MIGHT</a:t>
            </a:r>
            <a:endParaRPr lang="en-GB" sz="2400" dirty="0"/>
          </a:p>
          <a:p>
            <a:pPr>
              <a:buFontTx/>
              <a:buNone/>
            </a:pPr>
            <a:r>
              <a:rPr lang="en-GB" sz="2400" dirty="0"/>
              <a:t> </a:t>
            </a:r>
            <a:r>
              <a:rPr lang="en-GB" sz="2400" dirty="0" smtClean="0"/>
              <a:t>  I you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</a:rPr>
              <a:t> did </a:t>
            </a:r>
            <a:r>
              <a:rPr lang="en-GB" sz="2400" dirty="0" smtClean="0"/>
              <a:t>this homework, you 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</a:rPr>
              <a:t>would know </a:t>
            </a:r>
            <a:r>
              <a:rPr lang="en-GB" sz="2400" dirty="0" smtClean="0"/>
              <a:t>more about conditionals</a:t>
            </a:r>
            <a:endParaRPr lang="en-GB" sz="2400" dirty="0"/>
          </a:p>
          <a:p>
            <a:r>
              <a:rPr lang="en-GB" sz="2400" dirty="0"/>
              <a:t>If he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were</a:t>
            </a:r>
            <a:r>
              <a:rPr lang="en-GB" sz="2400" dirty="0"/>
              <a:t> rich, he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wouldn’t have to work</a:t>
            </a:r>
            <a:r>
              <a:rPr lang="en-GB" sz="2400" dirty="0"/>
              <a:t>.</a:t>
            </a:r>
          </a:p>
          <a:p>
            <a:r>
              <a:rPr lang="en-GB" sz="2400" dirty="0"/>
              <a:t>I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could buy </a:t>
            </a:r>
            <a:r>
              <a:rPr lang="en-GB" sz="2400" dirty="0"/>
              <a:t>some new clothes if I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had</a:t>
            </a:r>
            <a:r>
              <a:rPr lang="en-GB" sz="2400" dirty="0"/>
              <a:t> some money.</a:t>
            </a:r>
          </a:p>
          <a:p>
            <a:pPr marL="36576" indent="0">
              <a:buNone/>
            </a:pPr>
            <a:r>
              <a:rPr lang="en-GB" sz="2400" dirty="0" smtClean="0"/>
              <a:t>.</a:t>
            </a:r>
            <a:endParaRPr lang="en-GB" sz="2400" dirty="0"/>
          </a:p>
          <a:p>
            <a:r>
              <a:rPr lang="en-GB" sz="2400" dirty="0"/>
              <a:t>What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would</a:t>
            </a:r>
            <a:r>
              <a:rPr lang="en-GB" sz="2400" dirty="0"/>
              <a:t> 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do</a:t>
            </a:r>
            <a:r>
              <a:rPr lang="en-GB" sz="2400" dirty="0"/>
              <a:t> if 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saw</a:t>
            </a:r>
            <a:r>
              <a:rPr lang="en-GB" sz="2400" dirty="0"/>
              <a:t> someone shoplifting?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dirty="0"/>
              <a:t>THE THIRD CONDITIONAL</a:t>
            </a:r>
            <a:br>
              <a:rPr lang="en-GB" sz="3200" dirty="0"/>
            </a:br>
            <a:r>
              <a:rPr lang="en-GB" sz="3200" dirty="0"/>
              <a:t>(impossible</a:t>
            </a:r>
            <a:r>
              <a:rPr lang="en-GB" sz="3200" dirty="0" smtClean="0"/>
              <a:t>)- REFERS TO THE PAST (OFTEN TRANSLATED AS `DA SAM/SI…… NESTO BI SE BILO DESILO … (ALI NIJE)</a:t>
            </a:r>
            <a:endParaRPr lang="en-US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7467600" cy="3992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/>
              <a:t>IF + PAST PERFECT	+	WOULD + HAVE + </a:t>
            </a:r>
            <a:r>
              <a:rPr lang="en-GB" sz="2400" dirty="0" smtClean="0"/>
              <a:t>PAST PART.</a:t>
            </a:r>
            <a:endParaRPr lang="en-GB" sz="2400" dirty="0"/>
          </a:p>
          <a:p>
            <a:pPr>
              <a:buFontTx/>
              <a:buNone/>
            </a:pPr>
            <a:r>
              <a:rPr lang="en-GB" sz="2400" dirty="0"/>
              <a:t>                                                                                    </a:t>
            </a:r>
          </a:p>
          <a:p>
            <a:endParaRPr lang="en-GB" sz="2400" dirty="0"/>
          </a:p>
          <a:p>
            <a:r>
              <a:rPr lang="en-GB" sz="2400" dirty="0"/>
              <a:t>If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 had seen </a:t>
            </a:r>
            <a:r>
              <a:rPr lang="en-GB" sz="2400" dirty="0"/>
              <a:t>you, I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would have said </a:t>
            </a:r>
            <a:r>
              <a:rPr lang="en-GB" sz="2400" dirty="0"/>
              <a:t>hello.</a:t>
            </a:r>
          </a:p>
          <a:p>
            <a:r>
              <a:rPr lang="en-GB" sz="2400" dirty="0"/>
              <a:t>I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would have gone </a:t>
            </a:r>
            <a:r>
              <a:rPr lang="en-GB" sz="2400" dirty="0"/>
              <a:t>out if I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hadn’t been </a:t>
            </a:r>
            <a:r>
              <a:rPr lang="en-GB" sz="2400" dirty="0"/>
              <a:t>so tired.</a:t>
            </a:r>
          </a:p>
          <a:p>
            <a:r>
              <a:rPr lang="en-GB" sz="2400" dirty="0"/>
              <a:t>What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would</a:t>
            </a:r>
            <a:r>
              <a:rPr lang="en-GB" sz="2400" dirty="0"/>
              <a:t> 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have said </a:t>
            </a:r>
            <a:r>
              <a:rPr lang="en-GB" sz="2400" dirty="0"/>
              <a:t>if you </a:t>
            </a:r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had seen </a:t>
            </a:r>
            <a:r>
              <a:rPr lang="en-GB" sz="2400" dirty="0"/>
              <a:t>her?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762000"/>
            <a:ext cx="3689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MIXED CONDITIONALS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1905000"/>
            <a:ext cx="53339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It is possible to combine   the first and second conditionals, second and third. </a:t>
            </a:r>
          </a:p>
          <a:p>
            <a:endParaRPr lang="en-US" dirty="0"/>
          </a:p>
          <a:p>
            <a:r>
              <a:rPr lang="en-US" dirty="0" smtClean="0"/>
              <a:t>E.g.  If you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had studied</a:t>
            </a:r>
            <a:r>
              <a:rPr lang="en-US" dirty="0" smtClean="0"/>
              <a:t> harder, (III </a:t>
            </a:r>
            <a:r>
              <a:rPr lang="en-US" dirty="0" err="1" smtClean="0"/>
              <a:t>condtional</a:t>
            </a:r>
            <a:r>
              <a:rPr lang="en-US" dirty="0"/>
              <a:t>)</a:t>
            </a:r>
            <a:r>
              <a:rPr lang="en-US" dirty="0" smtClean="0"/>
              <a:t> you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would not  worry  </a:t>
            </a:r>
            <a:r>
              <a:rPr lang="en-US" dirty="0" smtClean="0"/>
              <a:t>(II conditional) about your exam now.</a:t>
            </a:r>
          </a:p>
          <a:p>
            <a:endParaRPr lang="en-US" dirty="0"/>
          </a:p>
          <a:p>
            <a:r>
              <a:rPr lang="en-US" dirty="0" smtClean="0"/>
              <a:t>DA </a:t>
            </a:r>
            <a:r>
              <a:rPr lang="en-US" dirty="0" err="1" smtClean="0"/>
              <a:t>ste</a:t>
            </a:r>
            <a:r>
              <a:rPr lang="en-US" dirty="0" smtClean="0"/>
              <a:t> </a:t>
            </a:r>
            <a:r>
              <a:rPr lang="en-US" dirty="0" err="1" smtClean="0"/>
              <a:t>ucili</a:t>
            </a:r>
            <a:r>
              <a:rPr lang="en-US" dirty="0" smtClean="0"/>
              <a:t> vise (</a:t>
            </a:r>
            <a:r>
              <a:rPr lang="en-US" dirty="0" err="1" smtClean="0"/>
              <a:t>ranije</a:t>
            </a:r>
            <a:r>
              <a:rPr lang="en-US" dirty="0" smtClean="0"/>
              <a:t>), ne </a:t>
            </a:r>
            <a:r>
              <a:rPr lang="en-US" dirty="0" err="1" smtClean="0"/>
              <a:t>biste</a:t>
            </a:r>
            <a:r>
              <a:rPr lang="en-US" dirty="0" smtClean="0"/>
              <a:t> (</a:t>
            </a:r>
            <a:r>
              <a:rPr lang="en-US" dirty="0" err="1" smtClean="0"/>
              <a:t>sada</a:t>
            </a:r>
            <a:r>
              <a:rPr lang="en-US" dirty="0" smtClean="0"/>
              <a:t> ) </a:t>
            </a:r>
            <a:r>
              <a:rPr lang="en-US" dirty="0" err="1" smtClean="0"/>
              <a:t>brinuli</a:t>
            </a:r>
            <a:r>
              <a:rPr lang="en-US" dirty="0" smtClean="0"/>
              <a:t> o </a:t>
            </a:r>
            <a:r>
              <a:rPr lang="en-US" dirty="0" err="1" smtClean="0"/>
              <a:t>ispitu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367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sz="2800" dirty="0" smtClean="0">
                <a:cs typeface="Arial" charset="0"/>
              </a:rPr>
              <a:t>Put the verb into the correct form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smtClean="0">
                <a:cs typeface="Arial" charset="0"/>
              </a:rPr>
              <a:t>If you ___ </a:t>
            </a:r>
            <a:r>
              <a:rPr lang="en-US" sz="2200" smtClean="0">
                <a:cs typeface="Arial" charset="0"/>
              </a:rPr>
              <a:t>(</a:t>
            </a:r>
            <a:r>
              <a:rPr lang="en-US" sz="2200" smtClean="0">
                <a:cs typeface="Arial" charset="0"/>
              </a:rPr>
              <a:t>find) </a:t>
            </a:r>
            <a:r>
              <a:rPr lang="en-US" sz="2200" dirty="0" smtClean="0">
                <a:cs typeface="Arial" charset="0"/>
              </a:rPr>
              <a:t>a wallet in the street, what would you do with it?</a:t>
            </a:r>
          </a:p>
          <a:p>
            <a:r>
              <a:rPr lang="en-US" sz="2200" dirty="0" smtClean="0">
                <a:cs typeface="Arial" charset="0"/>
              </a:rPr>
              <a:t>I must hurry. My friend will be annoyed if I ___ (not/be) on time.</a:t>
            </a:r>
          </a:p>
          <a:p>
            <a:r>
              <a:rPr lang="en-US" sz="2200" dirty="0" smtClean="0">
                <a:cs typeface="Arial" charset="0"/>
              </a:rPr>
              <a:t>If the phone ___ (ring), can you answer it?</a:t>
            </a:r>
          </a:p>
          <a:p>
            <a:r>
              <a:rPr lang="en-US" sz="2200" dirty="0" smtClean="0">
                <a:cs typeface="Arial" charset="0"/>
              </a:rPr>
              <a:t>I can’t decide what to do. What would you do if you ___ (be) in my position?</a:t>
            </a:r>
          </a:p>
          <a:p>
            <a:r>
              <a:rPr lang="en-US" sz="2200" dirty="0" smtClean="0">
                <a:cs typeface="Arial" charset="0"/>
              </a:rPr>
              <a:t>What shall we do tomorrow? – Well, if it ___ (be) a nice day, we can go to the beach.</a:t>
            </a:r>
          </a:p>
          <a:p>
            <a:r>
              <a:rPr lang="en-US" sz="2200" dirty="0" smtClean="0">
                <a:cs typeface="Arial" charset="0"/>
              </a:rPr>
              <a:t>Let’s go to the beach. – No, it’s too cold. If it ___ (be) warmer, I wouldn’t mind going.</a:t>
            </a:r>
          </a:p>
          <a:p>
            <a:r>
              <a:rPr lang="en-US" sz="2200" dirty="0" smtClean="0">
                <a:cs typeface="Arial" charset="0"/>
              </a:rPr>
              <a:t>Did you go to the beach yesterday? – No, it was too cold. If it ___ (be) warmer, we might have gone.</a:t>
            </a:r>
          </a:p>
          <a:p>
            <a:r>
              <a:rPr lang="en-US" sz="2200" dirty="0" smtClean="0">
                <a:cs typeface="Arial" charset="0"/>
              </a:rPr>
              <a:t>If you ___ (have) enough money to go anywhere in the world, where would you go?</a:t>
            </a:r>
          </a:p>
          <a:p>
            <a:r>
              <a:rPr lang="en-US" sz="2200" dirty="0" smtClean="0">
                <a:cs typeface="Arial" charset="0"/>
              </a:rPr>
              <a:t>I’m glad we have a map. I’m sure we would have got lost if we ___ (not/have) one.</a:t>
            </a:r>
          </a:p>
          <a:p>
            <a:r>
              <a:rPr lang="en-US" sz="2200" dirty="0" smtClean="0">
                <a:cs typeface="Arial" charset="0"/>
              </a:rPr>
              <a:t>The accident was your fault. If you ___(drive) more carefully, it wouldn’t have happened.</a:t>
            </a:r>
          </a:p>
          <a:p>
            <a:r>
              <a:rPr lang="en-US" sz="2200" dirty="0" smtClean="0">
                <a:cs typeface="Arial" charset="0"/>
              </a:rPr>
              <a:t>Why do you read newspapers? – Well, if I ___ (not/read) newspapers, I wouldn’t know what was happening in the world.</a:t>
            </a:r>
          </a:p>
          <a:p>
            <a:endParaRPr lang="en-US" sz="20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UNLESS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cs typeface="Arial" pitchFamily="34" charset="0"/>
              </a:rPr>
              <a:t>We’re going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unless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the weather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gets</a:t>
            </a:r>
            <a:r>
              <a:rPr lang="en-US" sz="2800" dirty="0" smtClean="0">
                <a:cs typeface="Arial" pitchFamily="34" charset="0"/>
              </a:rPr>
              <a:t> much worse.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Unless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you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drive</a:t>
            </a:r>
            <a:r>
              <a:rPr lang="en-US" sz="2800" dirty="0" smtClean="0">
                <a:cs typeface="Arial" pitchFamily="34" charset="0"/>
              </a:rPr>
              <a:t> more slowly, I’ll be sick.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>
                <a:cs typeface="Arial" pitchFamily="34" charset="0"/>
              </a:rPr>
              <a:t>UNLESS = IF NOT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Unless</a:t>
            </a:r>
            <a:r>
              <a:rPr lang="en-US" sz="2800" dirty="0" smtClean="0">
                <a:cs typeface="Arial" pitchFamily="34" charset="0"/>
              </a:rPr>
              <a:t> is used with the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present tense </a:t>
            </a:r>
            <a:r>
              <a:rPr lang="en-US" sz="2800" dirty="0" smtClean="0">
                <a:cs typeface="Arial" pitchFamily="34" charset="0"/>
              </a:rPr>
              <a:t>to talk about the future (in the same way as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if</a:t>
            </a:r>
            <a:r>
              <a:rPr lang="en-US" sz="2800" dirty="0" smtClean="0">
                <a:cs typeface="Arial" pitchFamily="34" charset="0"/>
              </a:rPr>
              <a:t>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Unless</a:t>
            </a:r>
            <a:r>
              <a:rPr lang="en-US" sz="2800" dirty="0" smtClean="0">
                <a:cs typeface="Arial" pitchFamily="34" charset="0"/>
              </a:rPr>
              <a:t> can usually be repla</a:t>
            </a:r>
            <a:r>
              <a:rPr lang="en-US" sz="2800" dirty="0">
                <a:cs typeface="Arial" pitchFamily="34" charset="0"/>
              </a:rPr>
              <a:t>c</a:t>
            </a:r>
            <a:r>
              <a:rPr lang="en-US" sz="2800" dirty="0" smtClean="0">
                <a:cs typeface="Arial" pitchFamily="34" charset="0"/>
              </a:rPr>
              <a:t>ed by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if not</a:t>
            </a:r>
            <a:r>
              <a:rPr lang="en-US" sz="2800" b="1" dirty="0" smtClean="0">
                <a:cs typeface="Arial" pitchFamily="34" charset="0"/>
              </a:rPr>
              <a:t>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cs typeface="Arial" pitchFamily="34" charset="0"/>
              </a:rPr>
              <a:t>We’re going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if</a:t>
            </a:r>
            <a:r>
              <a:rPr lang="en-US" sz="2800" dirty="0" smtClean="0">
                <a:cs typeface="Arial" pitchFamily="34" charset="0"/>
              </a:rPr>
              <a:t> the weather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doesn’t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get </a:t>
            </a:r>
            <a:r>
              <a:rPr lang="en-US" sz="2800" dirty="0" smtClean="0">
                <a:cs typeface="Arial" pitchFamily="34" charset="0"/>
              </a:rPr>
              <a:t>much worse.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If</a:t>
            </a:r>
            <a:r>
              <a:rPr lang="en-US" sz="2800" dirty="0" smtClean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you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rPr>
              <a:t>don’t drive </a:t>
            </a:r>
            <a:r>
              <a:rPr lang="en-US" sz="2800" dirty="0" smtClean="0">
                <a:cs typeface="Arial" pitchFamily="34" charset="0"/>
              </a:rPr>
              <a:t>more slowly, I’ll be sick.</a:t>
            </a:r>
            <a:endParaRPr lang="en-US" sz="2800" dirty="0"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91</TotalTime>
  <Words>393</Words>
  <Application>Microsoft Office PowerPoint</Application>
  <PresentationFormat>On-screen Show (4:3)</PresentationFormat>
  <Paragraphs>55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Technic</vt:lpstr>
      <vt:lpstr>THE FIRST CONDITIONAL (possible and very likely to happen), USUALLY TRANLSATED AS `AKO  SE NESTO DESI/BUDE……, NESTO CE SE DESITI ILI   URADITE NESTO)</vt:lpstr>
      <vt:lpstr>THE SECOND CONDITIONAL (possible but not very likely, hypothetical) (OFTEN TRANSLATED AS `KAD BIH, BI …. NESTO BI BILO (MOGUCE)</vt:lpstr>
      <vt:lpstr>THE THIRD CONDITIONAL (impossible)- REFERS TO THE PAST (OFTEN TRANSLATED AS `DA SAM/SI…… NESTO BI SE BILO DESILO … (ALI NIJE)</vt:lpstr>
      <vt:lpstr>PowerPoint Presentation</vt:lpstr>
      <vt:lpstr>Put the verb into the correct form</vt:lpstr>
      <vt:lpstr>UNLESS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CONDITIONAL (possible and very likely to happen)</dc:title>
  <dc:creator>Lara Maja Marko</dc:creator>
  <cp:lastModifiedBy>asus</cp:lastModifiedBy>
  <cp:revision>20</cp:revision>
  <dcterms:created xsi:type="dcterms:W3CDTF">2010-09-29T19:57:35Z</dcterms:created>
  <dcterms:modified xsi:type="dcterms:W3CDTF">2020-03-26T14:44:10Z</dcterms:modified>
</cp:coreProperties>
</file>