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57" r:id="rId2"/>
    <p:sldId id="358" r:id="rId3"/>
    <p:sldId id="375" r:id="rId4"/>
    <p:sldId id="413" r:id="rId5"/>
    <p:sldId id="327" r:id="rId6"/>
    <p:sldId id="311" r:id="rId7"/>
    <p:sldId id="348" r:id="rId8"/>
    <p:sldId id="349" r:id="rId9"/>
    <p:sldId id="350" r:id="rId10"/>
    <p:sldId id="329" r:id="rId11"/>
    <p:sldId id="393" r:id="rId12"/>
    <p:sldId id="414" r:id="rId13"/>
    <p:sldId id="416" r:id="rId14"/>
    <p:sldId id="612" r:id="rId15"/>
    <p:sldId id="411" r:id="rId16"/>
    <p:sldId id="377" r:id="rId17"/>
    <p:sldId id="406" r:id="rId18"/>
    <p:sldId id="666" r:id="rId19"/>
    <p:sldId id="263" r:id="rId20"/>
    <p:sldId id="667" r:id="rId21"/>
    <p:sldId id="668" r:id="rId22"/>
    <p:sldId id="412" r:id="rId23"/>
    <p:sldId id="410" r:id="rId24"/>
    <p:sldId id="343" r:id="rId25"/>
    <p:sldId id="345" r:id="rId26"/>
    <p:sldId id="342" r:id="rId27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iKYDzeZQ0Fu7QUeIJzXc3FK3jf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Bloem" initials="S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B062AE-F0E8-4E96-8B9A-188CF8CD0C8E}">
  <a:tblStyle styleId="{3FB062AE-F0E8-4E96-8B9A-188CF8CD0C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09" autoAdjust="0"/>
  </p:normalViewPr>
  <p:slideViewPr>
    <p:cSldViewPr snapToGrid="0">
      <p:cViewPr varScale="1">
        <p:scale>
          <a:sx n="54" d="100"/>
          <a:sy n="54" d="100"/>
        </p:scale>
        <p:origin x="10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Relationship Id="rId7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PISA_OBRADE_Izvestaj2018\Srbija_graph_ch2_part_avgus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PISA_OBRADE_Izvestaj2018\Srbija_graph_ch2_part_avgus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92585486529603E-2"/>
          <c:y val="1.5681337391929201E-2"/>
          <c:w val="0.92222784483741904"/>
          <c:h val="0.87129157739563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Strength of the relationship between performance and socio-economic status is below the 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7"/>
            <c:spPr>
              <a:solidFill>
                <a:srgbClr val="6A6A6A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7C39545-0CC3-488D-B16E-6A0EEAB09C8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A07-4B6A-B7B0-8A307AF110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F26509-E692-401B-B0D0-C852979E3781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C2D-4A76-BB41-200546C58A8F}"/>
                </c:ext>
              </c:extLst>
            </c:dLbl>
            <c:dLbl>
              <c:idx val="2"/>
              <c:layout>
                <c:manualLayout>
                  <c:x val="0.175882752218007"/>
                  <c:y val="-8.9161334099278292E-3"/>
                </c:manualLayout>
              </c:layout>
              <c:tx>
                <c:rich>
                  <a:bodyPr/>
                  <a:lstStyle/>
                  <a:p>
                    <a:fld id="{161936E6-9CFA-4940-AE56-DDBBB376AD90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A07-4B6A-B7B0-8A307AF11089}"/>
                </c:ext>
              </c:extLst>
            </c:dLbl>
            <c:dLbl>
              <c:idx val="3"/>
              <c:layout>
                <c:manualLayout>
                  <c:x val="-3.1978682221456599E-3"/>
                  <c:y val="-1.56032334673737E-2"/>
                </c:manualLayout>
              </c:layout>
              <c:tx>
                <c:rich>
                  <a:bodyPr/>
                  <a:lstStyle/>
                  <a:p>
                    <a:fld id="{79D539BB-A593-4B33-9F3B-450505FF0A87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A07-4B6A-B7B0-8A307AF11089}"/>
                </c:ext>
              </c:extLst>
            </c:dLbl>
            <c:dLbl>
              <c:idx val="4"/>
              <c:layout>
                <c:manualLayout>
                  <c:x val="0.12684877281177501"/>
                  <c:y val="-2.2290333524819799E-3"/>
                </c:manualLayout>
              </c:layout>
              <c:tx>
                <c:rich>
                  <a:bodyPr/>
                  <a:lstStyle/>
                  <a:p>
                    <a:fld id="{A19E59AF-EFA5-4EFA-B6D4-AF870AEDB44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A07-4B6A-B7B0-8A307AF1108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0C1B4B-8EED-4C25-9FC3-200E895B6FE5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A07-4B6A-B7B0-8A307AF11089}"/>
                </c:ext>
              </c:extLst>
            </c:dLbl>
            <c:dLbl>
              <c:idx val="6"/>
              <c:layout>
                <c:manualLayout>
                  <c:x val="8.3144573775785005E-2"/>
                  <c:y val="0"/>
                </c:manualLayout>
              </c:layout>
              <c:tx>
                <c:rich>
                  <a:bodyPr/>
                  <a:lstStyle/>
                  <a:p>
                    <a:fld id="{B0FC1ADF-8ED3-4627-80B0-D9E11EBD4EF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A07-4B6A-B7B0-8A307AF11089}"/>
                </c:ext>
              </c:extLst>
            </c:dLbl>
            <c:dLbl>
              <c:idx val="7"/>
              <c:layout>
                <c:manualLayout>
                  <c:x val="4.2638242961940999E-2"/>
                  <c:y val="0"/>
                </c:manualLayout>
              </c:layout>
              <c:tx>
                <c:rich>
                  <a:bodyPr/>
                  <a:lstStyle/>
                  <a:p>
                    <a:fld id="{979ED406-D443-473A-8258-1110D66B6F65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1A07-4B6A-B7B0-8A307AF1108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5215E8E-6099-4E44-92E0-5F2A2727900F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A07-4B6A-B7B0-8A307AF11089}"/>
                </c:ext>
              </c:extLst>
            </c:dLbl>
            <c:dLbl>
              <c:idx val="9"/>
              <c:layout>
                <c:manualLayout>
                  <c:x val="-7.8169209079518297E-17"/>
                  <c:y val="1.11451667624098E-2"/>
                </c:manualLayout>
              </c:layout>
              <c:tx>
                <c:rich>
                  <a:bodyPr/>
                  <a:lstStyle/>
                  <a:p>
                    <a:fld id="{4A663E67-67BE-40CB-9B92-7176B4496E8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1A07-4B6A-B7B0-8A307AF11089}"/>
                </c:ext>
              </c:extLst>
            </c:dLbl>
            <c:dLbl>
              <c:idx val="10"/>
              <c:layout>
                <c:manualLayout>
                  <c:x val="-3.1978682221456599E-3"/>
                  <c:y val="6.6871000574458698E-3"/>
                </c:manualLayout>
              </c:layout>
              <c:tx>
                <c:rich>
                  <a:bodyPr/>
                  <a:lstStyle/>
                  <a:p>
                    <a:fld id="{5F883C1D-BED8-476A-93F9-9AE301119D23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A07-4B6A-B7B0-8A307AF1108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343132F-CC87-4E32-984E-1E617D6DAEB7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C2D-4A76-BB41-200546C58A8F}"/>
                </c:ext>
              </c:extLst>
            </c:dLbl>
            <c:dLbl>
              <c:idx val="12"/>
              <c:layout>
                <c:manualLayout>
                  <c:x val="-0.17301004256522101"/>
                  <c:y val="-2.2290333524819599E-3"/>
                </c:manualLayout>
              </c:layout>
              <c:tx>
                <c:rich>
                  <a:bodyPr/>
                  <a:lstStyle/>
                  <a:p>
                    <a:fld id="{827013AD-2F9C-4341-8294-6331C325861B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1A07-4B6A-B7B0-8A307AF11089}"/>
                </c:ext>
              </c:extLst>
            </c:dLbl>
            <c:dLbl>
              <c:idx val="13"/>
              <c:layout>
                <c:manualLayout>
                  <c:x val="0.13004664103392"/>
                  <c:y val="-2.22903335248196E-2"/>
                </c:manualLayout>
              </c:layout>
              <c:tx>
                <c:rich>
                  <a:bodyPr/>
                  <a:lstStyle/>
                  <a:p>
                    <a:fld id="{053C57F8-5E32-4ED6-9CEC-EAF984EB839B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1A07-4B6A-B7B0-8A307AF11089}"/>
                </c:ext>
              </c:extLst>
            </c:dLbl>
            <c:dLbl>
              <c:idx val="14"/>
              <c:layout>
                <c:manualLayout>
                  <c:x val="9.3804134516270399E-2"/>
                  <c:y val="-1.11451667624098E-2"/>
                </c:manualLayout>
              </c:layout>
              <c:tx>
                <c:rich>
                  <a:bodyPr/>
                  <a:lstStyle/>
                  <a:p>
                    <a:fld id="{20660750-A8A1-4C7F-8F49-0EFD2CFC5087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1A07-4B6A-B7B0-8A307AF11089}"/>
                </c:ext>
              </c:extLst>
            </c:dLbl>
            <c:dLbl>
              <c:idx val="15"/>
              <c:layout>
                <c:manualLayout>
                  <c:x val="0.184410400810395"/>
                  <c:y val="-4.4580667049639198E-3"/>
                </c:manualLayout>
              </c:layout>
              <c:tx>
                <c:rich>
                  <a:bodyPr/>
                  <a:lstStyle/>
                  <a:p>
                    <a:fld id="{3E5C37F0-344D-48BF-8AAF-91493C4C6233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1A07-4B6A-B7B0-8A307AF11089}"/>
                </c:ext>
              </c:extLst>
            </c:dLbl>
            <c:dLbl>
              <c:idx val="16"/>
              <c:layout>
                <c:manualLayout>
                  <c:x val="9.4870090590318798E-2"/>
                  <c:y val="6.6871000574458698E-3"/>
                </c:manualLayout>
              </c:layout>
              <c:tx>
                <c:rich>
                  <a:bodyPr/>
                  <a:lstStyle/>
                  <a:p>
                    <a:fld id="{83937968-89B7-4908-8F10-95D90DD1DEE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1A07-4B6A-B7B0-8A307AF11089}"/>
                </c:ext>
              </c:extLst>
            </c:dLbl>
            <c:dLbl>
              <c:idx val="17"/>
              <c:layout>
                <c:manualLayout>
                  <c:x val="4.3704199035989502E-2"/>
                  <c:y val="8.9161334099278292E-3"/>
                </c:manualLayout>
              </c:layout>
              <c:tx>
                <c:rich>
                  <a:bodyPr/>
                  <a:lstStyle/>
                  <a:p>
                    <a:fld id="{2B5379C6-AB21-4D82-8BC1-0AC8C0B1F7D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1A07-4B6A-B7B0-8A307AF11089}"/>
                </c:ext>
              </c:extLst>
            </c:dLbl>
            <c:dLbl>
              <c:idx val="18"/>
              <c:layout>
                <c:manualLayout>
                  <c:x val="-7.8169209079518297E-17"/>
                  <c:y val="2.00613001723376E-2"/>
                </c:manualLayout>
              </c:layout>
              <c:tx>
                <c:rich>
                  <a:bodyPr/>
                  <a:lstStyle/>
                  <a:p>
                    <a:fld id="{31643C2B-E1EC-4D90-B130-0FB07199C1F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1A07-4B6A-B7B0-8A307AF11089}"/>
                </c:ext>
              </c:extLst>
            </c:dLbl>
            <c:dLbl>
              <c:idx val="19"/>
              <c:layout>
                <c:manualLayout>
                  <c:x val="-0.117995965650027"/>
                  <c:y val="0"/>
                </c:manualLayout>
              </c:layout>
              <c:tx>
                <c:rich>
                  <a:bodyPr/>
                  <a:lstStyle/>
                  <a:p>
                    <a:fld id="{E6D8D1DC-D0CE-4626-9745-FDBACEE97A2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1A07-4B6A-B7B0-8A307AF1108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DE19A01-FAD8-4EEB-BE31-25A12E2A9E37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C2D-4A76-BB41-200546C58A8F}"/>
                </c:ext>
              </c:extLst>
            </c:dLbl>
            <c:dLbl>
              <c:idx val="21"/>
              <c:layout>
                <c:manualLayout>
                  <c:x val="-0.16244633393785099"/>
                  <c:y val="-8.9161334099278709E-3"/>
                </c:manualLayout>
              </c:layout>
              <c:tx>
                <c:rich>
                  <a:bodyPr/>
                  <a:lstStyle/>
                  <a:p>
                    <a:fld id="{871F5BEE-0423-48C2-B5BF-EE88054CE6A0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A07-4B6A-B7B0-8A307AF11089}"/>
                </c:ext>
              </c:extLst>
            </c:dLbl>
            <c:dLbl>
              <c:idx val="22"/>
              <c:layout>
                <c:manualLayout>
                  <c:x val="-0.25484877818352197"/>
                  <c:y val="2.22903335248192E-3"/>
                </c:manualLayout>
              </c:layout>
              <c:tx>
                <c:rich>
                  <a:bodyPr/>
                  <a:lstStyle/>
                  <a:p>
                    <a:fld id="{00FBDF72-4E36-4515-89DA-0FA536C3773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1A07-4B6A-B7B0-8A307AF11089}"/>
                </c:ext>
              </c:extLst>
            </c:dLbl>
            <c:dLbl>
              <c:idx val="23"/>
              <c:layout>
                <c:manualLayout>
                  <c:x val="-0.21064886760632501"/>
                  <c:y val="0"/>
                </c:manualLayout>
              </c:layout>
              <c:tx>
                <c:rich>
                  <a:bodyPr/>
                  <a:lstStyle/>
                  <a:p>
                    <a:fld id="{6292DE1E-07A0-4E3D-9599-A277FC1E5BC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1A07-4B6A-B7B0-8A307AF11089}"/>
                </c:ext>
              </c:extLst>
            </c:dLbl>
            <c:dLbl>
              <c:idx val="24"/>
              <c:layout>
                <c:manualLayout>
                  <c:x val="-0.16086871894825899"/>
                  <c:y val="0"/>
                </c:manualLayout>
              </c:layout>
              <c:tx>
                <c:rich>
                  <a:bodyPr/>
                  <a:lstStyle/>
                  <a:p>
                    <a:fld id="{3170BA81-0E0E-4166-9662-4DF8BABE3A66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1A07-4B6A-B7B0-8A307AF1108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A955E20-0C96-4523-AE71-67C71965F226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1A07-4B6A-B7B0-8A307AF1108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022BDC8-4503-426E-BBCB-309035B6D80E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C2D-4A76-BB41-200546C58A8F}"/>
                </c:ext>
              </c:extLst>
            </c:dLbl>
            <c:dLbl>
              <c:idx val="27"/>
              <c:layout>
                <c:manualLayout>
                  <c:x val="-0.14297140039853301"/>
                  <c:y val="0"/>
                </c:manualLayout>
              </c:layout>
              <c:tx>
                <c:rich>
                  <a:bodyPr/>
                  <a:lstStyle/>
                  <a:p>
                    <a:fld id="{3D7B9492-26B0-45BB-8EF9-06239C9C777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1A07-4B6A-B7B0-8A307AF11089}"/>
                </c:ext>
              </c:extLst>
            </c:dLbl>
            <c:dLbl>
              <c:idx val="28"/>
              <c:layout>
                <c:manualLayout>
                  <c:x val="0.104564919117016"/>
                  <c:y val="-6.6871000574459096E-3"/>
                </c:manualLayout>
              </c:layout>
              <c:tx>
                <c:rich>
                  <a:bodyPr/>
                  <a:lstStyle/>
                  <a:p>
                    <a:fld id="{6DAF1D1C-2580-48AE-AE63-CDDCC517EA83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1A07-4B6A-B7B0-8A307AF11089}"/>
                </c:ext>
              </c:extLst>
            </c:dLbl>
            <c:dLbl>
              <c:idx val="29"/>
              <c:layout>
                <c:manualLayout>
                  <c:x val="6.7368423879866898E-2"/>
                  <c:y val="-4.08651393845919E-17"/>
                </c:manualLayout>
              </c:layout>
              <c:tx>
                <c:rich>
                  <a:bodyPr/>
                  <a:lstStyle/>
                  <a:p>
                    <a:fld id="{6CC263AC-FBF1-4079-9ABE-9FC4821A1AEB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1A07-4B6A-B7B0-8A307AF11089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CC5C3D2F-4880-49B3-AA28-E95E0980A1CF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1A07-4B6A-B7B0-8A307AF11089}"/>
                </c:ext>
              </c:extLst>
            </c:dLbl>
            <c:dLbl>
              <c:idx val="31"/>
              <c:layout>
                <c:manualLayout>
                  <c:x val="4.2638242961940999E-2"/>
                  <c:y val="4.08651393845919E-17"/>
                </c:manualLayout>
              </c:layout>
              <c:tx>
                <c:rich>
                  <a:bodyPr/>
                  <a:lstStyle/>
                  <a:p>
                    <a:fld id="{DDD39E07-C179-445A-B9E8-022B7E10DCD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1A07-4B6A-B7B0-8A307AF11089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7A88BB65-086F-4243-BCDB-94B10A04980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C2D-4A76-BB41-200546C58A8F}"/>
                </c:ext>
              </c:extLst>
            </c:dLbl>
            <c:dLbl>
              <c:idx val="33"/>
              <c:layout>
                <c:manualLayout>
                  <c:x val="-0.17683674093750601"/>
                  <c:y val="-2.2290333524819998E-3"/>
                </c:manualLayout>
              </c:layout>
              <c:tx>
                <c:rich>
                  <a:bodyPr/>
                  <a:lstStyle/>
                  <a:p>
                    <a:fld id="{B986998E-2CEB-4393-AFC5-C33A5B86EB7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1A07-4B6A-B7B0-8A307AF11089}"/>
                </c:ext>
              </c:extLst>
            </c:dLbl>
            <c:dLbl>
              <c:idx val="34"/>
              <c:layout>
                <c:manualLayout>
                  <c:x val="5.3297803702425598E-3"/>
                  <c:y val="6.6871000574458698E-3"/>
                </c:manualLayout>
              </c:layout>
              <c:tx>
                <c:rich>
                  <a:bodyPr/>
                  <a:lstStyle/>
                  <a:p>
                    <a:fld id="{0CD584DE-F33E-43DD-B89C-D8EB59B6E9F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1A07-4B6A-B7B0-8A307AF11089}"/>
                </c:ext>
              </c:extLst>
            </c:dLbl>
            <c:dLbl>
              <c:idx val="35"/>
              <c:layout>
                <c:manualLayout>
                  <c:x val="-0.120836780554141"/>
                  <c:y val="-4.4580667049639198E-3"/>
                </c:manualLayout>
              </c:layout>
              <c:tx>
                <c:rich>
                  <a:bodyPr/>
                  <a:lstStyle/>
                  <a:p>
                    <a:fld id="{FE188725-E5F1-4E99-93A3-F1561716037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1A07-4B6A-B7B0-8A307AF11089}"/>
                </c:ext>
              </c:extLst>
            </c:dLbl>
            <c:dLbl>
              <c:idx val="36"/>
              <c:layout>
                <c:manualLayout>
                  <c:x val="-5.0899402535817297E-2"/>
                  <c:y val="-8.17302787691839E-17"/>
                </c:manualLayout>
              </c:layout>
              <c:tx>
                <c:rich>
                  <a:bodyPr/>
                  <a:lstStyle/>
                  <a:p>
                    <a:fld id="{EBAFE5D2-104D-4A85-A22F-561588C6A29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1A07-4B6A-B7B0-8A307AF11089}"/>
                </c:ext>
              </c:extLst>
            </c:dLbl>
            <c:dLbl>
              <c:idx val="37"/>
              <c:layout>
                <c:manualLayout>
                  <c:x val="-0.144564962762461"/>
                  <c:y val="2.2290333524819599E-3"/>
                </c:manualLayout>
              </c:layout>
              <c:tx>
                <c:rich>
                  <a:bodyPr/>
                  <a:lstStyle/>
                  <a:p>
                    <a:fld id="{459C1FBA-4C6B-43D2-AEFB-A6A2716AA0C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1A07-4B6A-B7B0-8A307AF11089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118F337A-A1E0-4872-BAB4-A3CF6DDABFCA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C2D-4A76-BB41-200546C58A8F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22E228B9-5E3F-49F5-8D52-8492CD2D41FB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1A07-4B6A-B7B0-8A307AF11089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504577F6-7D8F-4109-9115-1EB0302AC556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C2D-4A76-BB41-200546C58A8F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073D5E40-8AC0-463E-855B-0754B870C1CD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1A07-4B6A-B7B0-8A307AF11089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567E4B24-B625-4806-8BC3-DB00F8E3ACFB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C2D-4A76-BB41-200546C58A8F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E3FFA167-8041-41A0-B83E-BCC3EA735A7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1A07-4B6A-B7B0-8A307AF11089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5208F63D-776F-4402-97D5-F533E91AEFD7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1A07-4B6A-B7B0-8A307AF11089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DDA86223-9E1D-46B4-AB3E-881FD5D4D89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1A07-4B6A-B7B0-8A307AF11089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7BDE9056-C441-4E1C-A987-B9AAC291FB7E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C2D-4A76-BB41-200546C58A8F}"/>
                </c:ext>
              </c:extLst>
            </c:dLbl>
            <c:dLbl>
              <c:idx val="47"/>
              <c:layout>
                <c:manualLayout>
                  <c:x val="-0.121119300880538"/>
                  <c:y val="-6.6871000574458698E-3"/>
                </c:manualLayout>
              </c:layout>
              <c:tx>
                <c:rich>
                  <a:bodyPr/>
                  <a:lstStyle/>
                  <a:p>
                    <a:fld id="{986A677E-CF6F-4DCF-89AB-C9BF5894F50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1A07-4B6A-B7B0-8A307AF11089}"/>
                </c:ext>
              </c:extLst>
            </c:dLbl>
            <c:dLbl>
              <c:idx val="48"/>
              <c:layout>
                <c:manualLayout>
                  <c:x val="-0.19705801159575601"/>
                  <c:y val="-8.17302787691839E-17"/>
                </c:manualLayout>
              </c:layout>
              <c:tx>
                <c:rich>
                  <a:bodyPr/>
                  <a:lstStyle/>
                  <a:p>
                    <a:fld id="{F2CDB89A-79BB-4B07-A97A-C274F43F645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1A07-4B6A-B7B0-8A307AF11089}"/>
                </c:ext>
              </c:extLst>
            </c:dLbl>
            <c:dLbl>
              <c:idx val="49"/>
              <c:layout>
                <c:manualLayout>
                  <c:x val="-0.13177348987387899"/>
                  <c:y val="-2.2290333524820401E-3"/>
                </c:manualLayout>
              </c:layout>
              <c:tx>
                <c:rich>
                  <a:bodyPr/>
                  <a:lstStyle/>
                  <a:p>
                    <a:fld id="{70667F91-DBA3-44B6-B8EE-40E6736B022B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1A07-4B6A-B7B0-8A307AF11089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087211DD-6A55-4446-83A0-2BAE0478AC6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1A07-4B6A-B7B0-8A307AF11089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B8D0D9EC-4FC8-4EE8-92DA-8496D87241E5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C2D-4A76-BB41-200546C58A8F}"/>
                </c:ext>
              </c:extLst>
            </c:dLbl>
            <c:dLbl>
              <c:idx val="52"/>
              <c:layout>
                <c:manualLayout>
                  <c:x val="-0.18122847996258601"/>
                  <c:y val="0"/>
                </c:manualLayout>
              </c:layout>
              <c:tx>
                <c:rich>
                  <a:bodyPr/>
                  <a:lstStyle/>
                  <a:p>
                    <a:fld id="{47F28D7A-F45C-42EA-9CB8-07D97F5CBBF5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1A07-4B6A-B7B0-8A307AF11089}"/>
                </c:ext>
              </c:extLst>
            </c:dLbl>
            <c:dLbl>
              <c:idx val="53"/>
              <c:layout>
                <c:manualLayout>
                  <c:x val="7.0353100887202605E-2"/>
                  <c:y val="6.6871000574458698E-3"/>
                </c:manualLayout>
              </c:layout>
              <c:tx>
                <c:rich>
                  <a:bodyPr/>
                  <a:lstStyle/>
                  <a:p>
                    <a:fld id="{E7CDAAFE-ACD2-4A3F-9468-C20BB3D98612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1A07-4B6A-B7B0-8A307AF11089}"/>
                </c:ext>
              </c:extLst>
            </c:dLbl>
            <c:dLbl>
              <c:idx val="54"/>
              <c:layout>
                <c:manualLayout>
                  <c:x val="-0.124583574187647"/>
                  <c:y val="2.2290333524818801E-3"/>
                </c:manualLayout>
              </c:layout>
              <c:tx>
                <c:rich>
                  <a:bodyPr/>
                  <a:lstStyle/>
                  <a:p>
                    <a:fld id="{8A539B2D-4484-4678-B602-50AA27F8148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1A07-4B6A-B7B0-8A307AF11089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50C54613-E991-4549-8952-BFD1D4D973B7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C2D-4A76-BB41-200546C58A8F}"/>
                </c:ext>
              </c:extLst>
            </c:dLbl>
            <c:dLbl>
              <c:idx val="56"/>
              <c:layout>
                <c:manualLayout>
                  <c:x val="-0.18986272416237901"/>
                  <c:y val="0"/>
                </c:manualLayout>
              </c:layout>
              <c:tx>
                <c:rich>
                  <a:bodyPr/>
                  <a:lstStyle/>
                  <a:p>
                    <a:fld id="{A37CDE88-B661-482C-8AD0-C799156827F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1A07-4B6A-B7B0-8A307AF11089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6646DB82-ADB4-4318-BA2C-E82C5809ED64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C2D-4A76-BB41-200546C58A8F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F3B9636F-6C30-4DC8-8060-D4D94F98F982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1A07-4B6A-B7B0-8A307AF11089}"/>
                </c:ext>
              </c:extLst>
            </c:dLbl>
            <c:dLbl>
              <c:idx val="59"/>
              <c:layout>
                <c:manualLayout>
                  <c:x val="3.8374418665746902E-2"/>
                  <c:y val="-8.17302787691839E-17"/>
                </c:manualLayout>
              </c:layout>
              <c:tx>
                <c:rich>
                  <a:bodyPr/>
                  <a:lstStyle/>
                  <a:p>
                    <a:fld id="{5BDBF8F7-BC2A-4F6F-AF38-5AA28FD02480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1A07-4B6A-B7B0-8A307AF11089}"/>
                </c:ext>
              </c:extLst>
            </c:dLbl>
            <c:dLbl>
              <c:idx val="60"/>
              <c:layout>
                <c:manualLayout>
                  <c:x val="9.0606266294124702E-2"/>
                  <c:y val="-8.17302787691839E-17"/>
                </c:manualLayout>
              </c:layout>
              <c:tx>
                <c:rich>
                  <a:bodyPr/>
                  <a:lstStyle/>
                  <a:p>
                    <a:fld id="{D91B42F9-9223-4680-ADE8-CBC098570C3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1A07-4B6A-B7B0-8A307AF11089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14B2E20B-77C3-4B55-AF2A-E75DDAC852AC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C2D-4A76-BB41-200546C58A8F}"/>
                </c:ext>
              </c:extLst>
            </c:dLbl>
            <c:dLbl>
              <c:idx val="62"/>
              <c:layout>
                <c:manualLayout>
                  <c:x val="-0.100684839007479"/>
                  <c:y val="0"/>
                </c:manualLayout>
              </c:layout>
              <c:tx>
                <c:rich>
                  <a:bodyPr/>
                  <a:lstStyle/>
                  <a:p>
                    <a:fld id="{50F562A1-FEFA-49F7-A335-AB256D45116D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1A07-4B6A-B7B0-8A307AF11089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AB398EF0-2A0B-4709-B7E2-6004C1895C9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1A07-4B6A-B7B0-8A307AF11089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ACF8B9C8-4142-4784-85E8-9937679737B8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C2D-4A76-BB41-200546C58A8F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fld id="{317A9D3D-F53E-4119-A429-D9F491DD03F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1A07-4B6A-B7B0-8A307AF11089}"/>
                </c:ext>
              </c:extLst>
            </c:dLbl>
            <c:dLbl>
              <c:idx val="66"/>
              <c:layout>
                <c:manualLayout>
                  <c:x val="0.104463695256756"/>
                  <c:y val="2.2290333524820401E-3"/>
                </c:manualLayout>
              </c:layout>
              <c:tx>
                <c:rich>
                  <a:bodyPr/>
                  <a:lstStyle/>
                  <a:p>
                    <a:fld id="{5C2FC82B-6671-4405-93AE-1E96F64BAB8A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1A07-4B6A-B7B0-8A307AF11089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fld id="{4A2997BE-B892-4C1D-903F-3328B54A68D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1A07-4B6A-B7B0-8A307AF11089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fld id="{FE653BA0-1906-4597-B157-E19DA075EFB3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1A07-4B6A-B7B0-8A307AF11089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fld id="{438251DB-3899-4FBD-BBA4-8321664CAEF7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C2D-4A76-BB41-200546C58A8F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2033D795-69D0-4D1A-A4EE-C62B188F0C47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1A07-4B6A-B7B0-8A307AF11089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9DABDDA1-F84B-4359-A881-19C411D0F2AB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9-1A07-4B6A-B7B0-8A307AF11089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fld id="{B9B90334-0E3E-457A-AA1B-F58256F9E05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C2D-4A76-BB41-200546C58A8F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fld id="{D441127D-770E-467A-B081-96CDEB5AB197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1A07-4B6A-B7B0-8A307AF11089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7EDD2E4F-A034-495F-8FA2-45AA6EDFB24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1A07-4B6A-B7B0-8A307AF11089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1164B5EA-B99F-4A76-8211-05294AA5AB0B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C2D-4A76-BB41-200546C58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50000"/>
                          <a:alpha val="50000"/>
                        </a:sysClr>
                      </a:solidFill>
                    </a:ln>
                  </c:spPr>
                </c15:leaderLines>
              </c:ext>
            </c:extLst>
          </c:dLbls>
          <c:xVal>
            <c:numRef>
              <c:f>Sheet1!$B$2:$B$77</c:f>
              <c:numCache>
                <c:formatCode>#,#00</c:formatCode>
                <c:ptCount val="76"/>
                <c:pt idx="0">
                  <c:v>12.2</c:v>
                </c:pt>
                <c:pt idx="1">
                  <c:v>12.2</c:v>
                </c:pt>
                <c:pt idx="2">
                  <c:v>11.8</c:v>
                </c:pt>
                <c:pt idx="3">
                  <c:v>11.8</c:v>
                </c:pt>
                <c:pt idx="4">
                  <c:v>11.8</c:v>
                </c:pt>
                <c:pt idx="5">
                  <c:v>11.8</c:v>
                </c:pt>
                <c:pt idx="6">
                  <c:v>11.8</c:v>
                </c:pt>
                <c:pt idx="7">
                  <c:v>11.8</c:v>
                </c:pt>
                <c:pt idx="8">
                  <c:v>11.8</c:v>
                </c:pt>
                <c:pt idx="9">
                  <c:v>11.8</c:v>
                </c:pt>
                <c:pt idx="10">
                  <c:v>11.8</c:v>
                </c:pt>
                <c:pt idx="11">
                  <c:v>12.2</c:v>
                </c:pt>
                <c:pt idx="12">
                  <c:v>12.2</c:v>
                </c:pt>
                <c:pt idx="13">
                  <c:v>11.8</c:v>
                </c:pt>
                <c:pt idx="14">
                  <c:v>11.8</c:v>
                </c:pt>
                <c:pt idx="15">
                  <c:v>11.8</c:v>
                </c:pt>
                <c:pt idx="16">
                  <c:v>11.8</c:v>
                </c:pt>
                <c:pt idx="17">
                  <c:v>11.8</c:v>
                </c:pt>
                <c:pt idx="18">
                  <c:v>11.8</c:v>
                </c:pt>
                <c:pt idx="19">
                  <c:v>12.2</c:v>
                </c:pt>
                <c:pt idx="20">
                  <c:v>12.2</c:v>
                </c:pt>
                <c:pt idx="21">
                  <c:v>12.2</c:v>
                </c:pt>
                <c:pt idx="22">
                  <c:v>12.2</c:v>
                </c:pt>
                <c:pt idx="23">
                  <c:v>12.2</c:v>
                </c:pt>
                <c:pt idx="24">
                  <c:v>12.2</c:v>
                </c:pt>
                <c:pt idx="25">
                  <c:v>11.8</c:v>
                </c:pt>
                <c:pt idx="26">
                  <c:v>12.2</c:v>
                </c:pt>
                <c:pt idx="27">
                  <c:v>12.2</c:v>
                </c:pt>
                <c:pt idx="28">
                  <c:v>11.8</c:v>
                </c:pt>
                <c:pt idx="29">
                  <c:v>11.8</c:v>
                </c:pt>
                <c:pt idx="30">
                  <c:v>11.8</c:v>
                </c:pt>
                <c:pt idx="31">
                  <c:v>11.8</c:v>
                </c:pt>
                <c:pt idx="32">
                  <c:v>12.2</c:v>
                </c:pt>
                <c:pt idx="33">
                  <c:v>12.2</c:v>
                </c:pt>
                <c:pt idx="34">
                  <c:v>11.8</c:v>
                </c:pt>
                <c:pt idx="35">
                  <c:v>12.2</c:v>
                </c:pt>
                <c:pt idx="36">
                  <c:v>12.2</c:v>
                </c:pt>
                <c:pt idx="37">
                  <c:v>12.2</c:v>
                </c:pt>
                <c:pt idx="38">
                  <c:v>12.2</c:v>
                </c:pt>
                <c:pt idx="39">
                  <c:v>11.8</c:v>
                </c:pt>
                <c:pt idx="40">
                  <c:v>12.2</c:v>
                </c:pt>
                <c:pt idx="41">
                  <c:v>11.8</c:v>
                </c:pt>
                <c:pt idx="42">
                  <c:v>12.2</c:v>
                </c:pt>
                <c:pt idx="43">
                  <c:v>11.8</c:v>
                </c:pt>
                <c:pt idx="44">
                  <c:v>11.8</c:v>
                </c:pt>
                <c:pt idx="45">
                  <c:v>11.8</c:v>
                </c:pt>
                <c:pt idx="46">
                  <c:v>12.2</c:v>
                </c:pt>
                <c:pt idx="47">
                  <c:v>12.2</c:v>
                </c:pt>
                <c:pt idx="48">
                  <c:v>12.2</c:v>
                </c:pt>
                <c:pt idx="49">
                  <c:v>12.2</c:v>
                </c:pt>
                <c:pt idx="50">
                  <c:v>11.8</c:v>
                </c:pt>
                <c:pt idx="51">
                  <c:v>12.2</c:v>
                </c:pt>
                <c:pt idx="52">
                  <c:v>12.2</c:v>
                </c:pt>
                <c:pt idx="53">
                  <c:v>11.8</c:v>
                </c:pt>
                <c:pt idx="54">
                  <c:v>12.2</c:v>
                </c:pt>
                <c:pt idx="55">
                  <c:v>12.2</c:v>
                </c:pt>
                <c:pt idx="56">
                  <c:v>12.2</c:v>
                </c:pt>
                <c:pt idx="57">
                  <c:v>12.2</c:v>
                </c:pt>
                <c:pt idx="58">
                  <c:v>11.8</c:v>
                </c:pt>
                <c:pt idx="59">
                  <c:v>11.8</c:v>
                </c:pt>
                <c:pt idx="60">
                  <c:v>11.8</c:v>
                </c:pt>
                <c:pt idx="61">
                  <c:v>12.2</c:v>
                </c:pt>
                <c:pt idx="62">
                  <c:v>12.2</c:v>
                </c:pt>
                <c:pt idx="63">
                  <c:v>11.8</c:v>
                </c:pt>
                <c:pt idx="64">
                  <c:v>11.8</c:v>
                </c:pt>
                <c:pt idx="65">
                  <c:v>11.8</c:v>
                </c:pt>
                <c:pt idx="66">
                  <c:v>11.8</c:v>
                </c:pt>
                <c:pt idx="67">
                  <c:v>11.8</c:v>
                </c:pt>
                <c:pt idx="68">
                  <c:v>11.8</c:v>
                </c:pt>
                <c:pt idx="69">
                  <c:v>12.2</c:v>
                </c:pt>
                <c:pt idx="70">
                  <c:v>11.8</c:v>
                </c:pt>
                <c:pt idx="71">
                  <c:v>11.8</c:v>
                </c:pt>
                <c:pt idx="72">
                  <c:v>12.2</c:v>
                </c:pt>
                <c:pt idx="73">
                  <c:v>11.8</c:v>
                </c:pt>
                <c:pt idx="74">
                  <c:v>11.8</c:v>
                </c:pt>
                <c:pt idx="75">
                  <c:v>12.2</c:v>
                </c:pt>
              </c:numCache>
            </c:numRef>
          </c:xVal>
          <c:yVal>
            <c:numRef>
              <c:f>Sheet1!$A$2:$A$77</c:f>
              <c:numCache>
                <c:formatCode>0</c:formatCode>
                <c:ptCount val="76"/>
                <c:pt idx="0">
                  <c:v>555.2362435875076</c:v>
                </c:pt>
                <c:pt idx="1">
                  <c:v>549.46470779446065</c:v>
                </c:pt>
                <c:pt idx="2">
                  <c:v>525.11616894822509</c:v>
                </c:pt>
                <c:pt idx="3">
                  <c:v>524.28311715195014</c:v>
                </c:pt>
                <c:pt idx="4">
                  <c:v>523.0170184252645</c:v>
                </c:pt>
                <c:pt idx="5">
                  <c:v>520.08552092652099</c:v>
                </c:pt>
                <c:pt idx="6">
                  <c:v>520.07874831668903</c:v>
                </c:pt>
                <c:pt idx="7">
                  <c:v>518.07845911939353</c:v>
                </c:pt>
                <c:pt idx="8">
                  <c:v>514.05228795826918</c:v>
                </c:pt>
                <c:pt idx="9">
                  <c:v>511.8556953577318</c:v>
                </c:pt>
                <c:pt idx="10">
                  <c:v>505.78522059816532</c:v>
                </c:pt>
                <c:pt idx="11">
                  <c:v>505.72728344383091</c:v>
                </c:pt>
                <c:pt idx="12">
                  <c:v>505.35277105006838</c:v>
                </c:pt>
                <c:pt idx="13">
                  <c:v>503.92810920604529</c:v>
                </c:pt>
                <c:pt idx="14">
                  <c:v>503.85604130918568</c:v>
                </c:pt>
                <c:pt idx="15">
                  <c:v>502.6317244226604</c:v>
                </c:pt>
                <c:pt idx="16">
                  <c:v>502.60114690242102</c:v>
                </c:pt>
                <c:pt idx="17">
                  <c:v>501.12993377404808</c:v>
                </c:pt>
                <c:pt idx="18">
                  <c:v>499.45095627638409</c:v>
                </c:pt>
                <c:pt idx="19">
                  <c:v>498.27925642959161</c:v>
                </c:pt>
                <c:pt idx="20">
                  <c:v>495.34561512603602</c:v>
                </c:pt>
                <c:pt idx="21">
                  <c:v>492.86443860384179</c:v>
                </c:pt>
                <c:pt idx="22">
                  <c:v>492.60648133455328</c:v>
                </c:pt>
                <c:pt idx="23">
                  <c:v>491.80078513683378</c:v>
                </c:pt>
                <c:pt idx="24">
                  <c:v>490.21881502637228</c:v>
                </c:pt>
                <c:pt idx="25">
                  <c:v>484.78372537056589</c:v>
                </c:pt>
                <c:pt idx="26">
                  <c:v>484.39256851199718</c:v>
                </c:pt>
                <c:pt idx="27">
                  <c:v>483.92940514533922</c:v>
                </c:pt>
                <c:pt idx="28">
                  <c:v>478.98915239507579</c:v>
                </c:pt>
                <c:pt idx="29">
                  <c:v>478.6986741450462</c:v>
                </c:pt>
                <c:pt idx="30">
                  <c:v>478.50193399494418</c:v>
                </c:pt>
                <c:pt idx="31">
                  <c:v>476.28467969266723</c:v>
                </c:pt>
                <c:pt idx="32">
                  <c:v>475.98667224503322</c:v>
                </c:pt>
                <c:pt idx="33">
                  <c:v>475.87347960821211</c:v>
                </c:pt>
                <c:pt idx="34">
                  <c:v>473.97431676734459</c:v>
                </c:pt>
                <c:pt idx="35">
                  <c:v>473.78844693315227</c:v>
                </c:pt>
                <c:pt idx="36">
                  <c:v>470.41517797924439</c:v>
                </c:pt>
                <c:pt idx="37">
                  <c:v>469.9853893631788</c:v>
                </c:pt>
                <c:pt idx="38">
                  <c:v>465.9501481402915</c:v>
                </c:pt>
                <c:pt idx="39">
                  <c:v>465.63166649860938</c:v>
                </c:pt>
                <c:pt idx="40">
                  <c:v>457.98396704074833</c:v>
                </c:pt>
                <c:pt idx="41">
                  <c:v>457.41439470369301</c:v>
                </c:pt>
                <c:pt idx="42">
                  <c:v>452.27255409198011</c:v>
                </c:pt>
                <c:pt idx="43">
                  <c:v>448.23476010986798</c:v>
                </c:pt>
                <c:pt idx="44">
                  <c:v>439.46634120605881</c:v>
                </c:pt>
                <c:pt idx="45">
                  <c:v>431.78176943111993</c:v>
                </c:pt>
                <c:pt idx="46">
                  <c:v>427.7031458506446</c:v>
                </c:pt>
                <c:pt idx="47">
                  <c:v>427.1176181983505</c:v>
                </c:pt>
                <c:pt idx="48">
                  <c:v>426.4982250073607</c:v>
                </c:pt>
                <c:pt idx="49">
                  <c:v>423.99296573788729</c:v>
                </c:pt>
                <c:pt idx="50">
                  <c:v>421.05757319802069</c:v>
                </c:pt>
                <c:pt idx="51">
                  <c:v>420.46889277117191</c:v>
                </c:pt>
                <c:pt idx="52">
                  <c:v>419.84400596424899</c:v>
                </c:pt>
                <c:pt idx="53">
                  <c:v>419.0636607101942</c:v>
                </c:pt>
                <c:pt idx="54">
                  <c:v>414.97951420628539</c:v>
                </c:pt>
                <c:pt idx="55">
                  <c:v>412.87331668524939</c:v>
                </c:pt>
                <c:pt idx="56">
                  <c:v>412.2950856755632</c:v>
                </c:pt>
                <c:pt idx="57">
                  <c:v>408.0699440193344</c:v>
                </c:pt>
                <c:pt idx="58">
                  <c:v>407.09179209025712</c:v>
                </c:pt>
                <c:pt idx="59">
                  <c:v>405.42936627838083</c:v>
                </c:pt>
                <c:pt idx="60">
                  <c:v>402.97782126090323</c:v>
                </c:pt>
                <c:pt idx="61">
                  <c:v>401.50310880731661</c:v>
                </c:pt>
                <c:pt idx="62">
                  <c:v>400.51370593416982</c:v>
                </c:pt>
                <c:pt idx="63">
                  <c:v>399.15165857859199</c:v>
                </c:pt>
                <c:pt idx="64">
                  <c:v>392.88864098808062</c:v>
                </c:pt>
                <c:pt idx="65">
                  <c:v>392.66776940308341</c:v>
                </c:pt>
                <c:pt idx="66">
                  <c:v>389.38833381099153</c:v>
                </c:pt>
                <c:pt idx="67">
                  <c:v>386.90927469955631</c:v>
                </c:pt>
                <c:pt idx="68">
                  <c:v>379.75254064634561</c:v>
                </c:pt>
                <c:pt idx="69">
                  <c:v>376.971316661976</c:v>
                </c:pt>
                <c:pt idx="70">
                  <c:v>370.96538184622591</c:v>
                </c:pt>
                <c:pt idx="71">
                  <c:v>359.3878862166863</c:v>
                </c:pt>
                <c:pt idx="72">
                  <c:v>353.35531643001082</c:v>
                </c:pt>
                <c:pt idx="73">
                  <c:v>353.06543254045852</c:v>
                </c:pt>
                <c:pt idx="74">
                  <c:v>341.62562074396402</c:v>
                </c:pt>
                <c:pt idx="75">
                  <c:v>339.69158997901422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Sheet1!$G$2:$G$77</c15:f>
                <c15:dlblRangeCache>
                  <c:ptCount val="76"/>
                  <c:pt idx="0">
                    <c:v>B-S-J-Z (China)</c:v>
                  </c:pt>
                  <c:pt idx="1">
                    <c:v>Singapore</c:v>
                  </c:pt>
                  <c:pt idx="2">
                    <c:v>Macao (China)</c:v>
                  </c:pt>
                  <c:pt idx="3">
                    <c:v>Hong Kong (China)</c:v>
                  </c:pt>
                  <c:pt idx="4">
                    <c:v>Estonia</c:v>
                  </c:pt>
                  <c:pt idx="5">
                    <c:v>Canada</c:v>
                  </c:pt>
                  <c:pt idx="6">
                    <c:v>Finland</c:v>
                  </c:pt>
                  <c:pt idx="7">
                    <c:v>Ireland</c:v>
                  </c:pt>
                  <c:pt idx="8">
                    <c:v>Korea</c:v>
                  </c:pt>
                  <c:pt idx="9">
                    <c:v>Poland</c:v>
                  </c:pt>
                  <c:pt idx="10">
                    <c:v>Sweden</c:v>
                  </c:pt>
                  <c:pt idx="11">
                    <c:v>New Zealand</c:v>
                  </c:pt>
                  <c:pt idx="12">
                    <c:v>United States</c:v>
                  </c:pt>
                  <c:pt idx="13">
                    <c:v>United Kingdom</c:v>
                  </c:pt>
                  <c:pt idx="14">
                    <c:v>Japan</c:v>
                  </c:pt>
                  <c:pt idx="15">
                    <c:v>Australia</c:v>
                  </c:pt>
                  <c:pt idx="16">
                    <c:v>Chinese Taipei</c:v>
                  </c:pt>
                  <c:pt idx="17">
                    <c:v>Denmark</c:v>
                  </c:pt>
                  <c:pt idx="18">
                    <c:v>Norway</c:v>
                  </c:pt>
                  <c:pt idx="19">
                    <c:v>Germany</c:v>
                  </c:pt>
                  <c:pt idx="20">
                    <c:v>Slovenia</c:v>
                  </c:pt>
                  <c:pt idx="21">
                    <c:v>Belgium</c:v>
                  </c:pt>
                  <c:pt idx="22">
                    <c:v>France</c:v>
                  </c:pt>
                  <c:pt idx="23">
                    <c:v>Portugal</c:v>
                  </c:pt>
                  <c:pt idx="24">
                    <c:v>Czech Republic</c:v>
                  </c:pt>
                  <c:pt idx="25">
                    <c:v>Netherlands</c:v>
                  </c:pt>
                  <c:pt idx="26">
                    <c:v>Austria</c:v>
                  </c:pt>
                  <c:pt idx="27">
                    <c:v>Switzerland</c:v>
                  </c:pt>
                  <c:pt idx="28">
                    <c:v>Croatia</c:v>
                  </c:pt>
                  <c:pt idx="29">
                    <c:v>Latvia</c:v>
                  </c:pt>
                  <c:pt idx="30">
                    <c:v>Russia</c:v>
                  </c:pt>
                  <c:pt idx="31">
                    <c:v>Italy</c:v>
                  </c:pt>
                  <c:pt idx="32">
                    <c:v>Hungary</c:v>
                  </c:pt>
                  <c:pt idx="33">
                    <c:v>Lithuania</c:v>
                  </c:pt>
                  <c:pt idx="34">
                    <c:v>Iceland</c:v>
                  </c:pt>
                  <c:pt idx="35">
                    <c:v>Belarus</c:v>
                  </c:pt>
                  <c:pt idx="36">
                    <c:v>Israel</c:v>
                  </c:pt>
                  <c:pt idx="37">
                    <c:v>Luxembourg</c:v>
                  </c:pt>
                  <c:pt idx="38">
                    <c:v>Ukraine</c:v>
                  </c:pt>
                  <c:pt idx="39">
                    <c:v>Turkey</c:v>
                  </c:pt>
                  <c:pt idx="40">
                    <c:v>Slovak Republic</c:v>
                  </c:pt>
                  <c:pt idx="41">
                    <c:v>Greece</c:v>
                  </c:pt>
                  <c:pt idx="42">
                    <c:v>Chile</c:v>
                  </c:pt>
                  <c:pt idx="43">
                    <c:v>Malta</c:v>
                  </c:pt>
                  <c:pt idx="44">
                    <c:v>Serbia</c:v>
                  </c:pt>
                  <c:pt idx="45">
                    <c:v>United Arab Emirates</c:v>
                  </c:pt>
                  <c:pt idx="46">
                    <c:v>Romania</c:v>
                  </c:pt>
                  <c:pt idx="47">
                    <c:v>Uruguay</c:v>
                  </c:pt>
                  <c:pt idx="48">
                    <c:v>Costa Rica</c:v>
                  </c:pt>
                  <c:pt idx="49">
                    <c:v>Moldova</c:v>
                  </c:pt>
                  <c:pt idx="50">
                    <c:v>Montenegro</c:v>
                  </c:pt>
                  <c:pt idx="51">
                    <c:v>Mexico</c:v>
                  </c:pt>
                  <c:pt idx="52">
                    <c:v>Bulgaria</c:v>
                  </c:pt>
                  <c:pt idx="53">
                    <c:v>Jordan</c:v>
                  </c:pt>
                  <c:pt idx="54">
                    <c:v>Malaysia</c:v>
                  </c:pt>
                  <c:pt idx="55">
                    <c:v>Brazil</c:v>
                  </c:pt>
                  <c:pt idx="56">
                    <c:v>Colombia</c:v>
                  </c:pt>
                  <c:pt idx="57">
                    <c:v>Brunei Darussalam</c:v>
                  </c:pt>
                  <c:pt idx="58">
                    <c:v>Qatar</c:v>
                  </c:pt>
                  <c:pt idx="59">
                    <c:v>Albania</c:v>
                  </c:pt>
                  <c:pt idx="60">
                    <c:v>Bosnia and Herzegovina</c:v>
                  </c:pt>
                  <c:pt idx="61">
                    <c:v>Argentina</c:v>
                  </c:pt>
                  <c:pt idx="62">
                    <c:v>Peru</c:v>
                  </c:pt>
                  <c:pt idx="63">
                    <c:v>Saudi Arabia</c:v>
                  </c:pt>
                  <c:pt idx="64">
                    <c:v>Thailand</c:v>
                  </c:pt>
                  <c:pt idx="65">
                    <c:v>North Macedonia</c:v>
                  </c:pt>
                  <c:pt idx="66">
                    <c:v>Baku (Azerbaijan)</c:v>
                  </c:pt>
                  <c:pt idx="67">
                    <c:v>Kazakhstan</c:v>
                  </c:pt>
                  <c:pt idx="68">
                    <c:v>Georgia</c:v>
                  </c:pt>
                  <c:pt idx="69">
                    <c:v>Panama</c:v>
                  </c:pt>
                  <c:pt idx="70">
                    <c:v>Indonesia</c:v>
                  </c:pt>
                  <c:pt idx="71">
                    <c:v>Morocco</c:v>
                  </c:pt>
                  <c:pt idx="72">
                    <c:v>Lebanon</c:v>
                  </c:pt>
                  <c:pt idx="73">
                    <c:v>Kosovo</c:v>
                  </c:pt>
                  <c:pt idx="74">
                    <c:v>Dominican Republic</c:v>
                  </c:pt>
                  <c:pt idx="75">
                    <c:v>Philippines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A07-4B6A-B7B0-8A307AF11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88640"/>
        <c:axId val="192027968"/>
      </c:scatterChart>
      <c:valAx>
        <c:axId val="197688640"/>
        <c:scaling>
          <c:orientation val="maxMin"/>
          <c:max val="25"/>
        </c:scaling>
        <c:delete val="0"/>
        <c:axPos val="b"/>
        <c:majorGridlines>
          <c:spPr>
            <a:ln w="9525" cap="flat" cmpd="sng" algn="ctr">
              <a:noFill/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baseline="0" dirty="0">
                    <a:solidFill>
                      <a:schemeClr val="bg1"/>
                    </a:solidFill>
                    <a:effectLst/>
                  </a:rPr>
                  <a:t>Percentage of variation in performance explained by social-economic status</a:t>
                </a:r>
                <a:endParaRPr lang="en-GB" sz="1400" dirty="0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4034661479140499"/>
              <c:y val="0.956281108837028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low"/>
        <c:spPr>
          <a:noFill/>
          <a:ln w="15875" cap="flat" cmpd="sng" algn="ctr">
            <a:solidFill>
              <a:srgbClr val="3392A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2027968"/>
        <c:crossesAt val="487"/>
        <c:crossBetween val="midCat"/>
        <c:majorUnit val="5"/>
      </c:valAx>
      <c:valAx>
        <c:axId val="192027968"/>
        <c:scaling>
          <c:orientation val="minMax"/>
          <c:max val="560"/>
          <c:min val="330"/>
        </c:scaling>
        <c:delete val="0"/>
        <c:axPos val="r"/>
        <c:majorGridlines>
          <c:spPr>
            <a:ln w="9525" cap="flat" cmpd="sng" algn="ctr">
              <a:noFill/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sr-Cyrl-RS" sz="1400" b="1" i="0" u="none" strike="noStrike" baseline="0" dirty="0">
                    <a:effectLst/>
                  </a:rPr>
                  <a:t>Постигнуће у читалачкој писмености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8.7957568177851099E-4"/>
              <c:y val="8.57990040257746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high"/>
        <c:spPr>
          <a:noFill/>
          <a:ln w="15875" cap="flat" cmpd="sng" algn="ctr">
            <a:solidFill>
              <a:srgbClr val="3392A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688640"/>
        <c:crossesAt val="12"/>
        <c:crossBetween val="midCat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'[Srbija_graph_ch2_part_avgust.xlsx]Figure 2.10'!$C$48</c:f>
              <c:strCache>
                <c:ptCount val="1"/>
                <c:pt idx="0">
                  <c:v>Читање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920-4F90-9F06-CA99E523DA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920-4F90-9F06-CA99E523DAE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4920-4F90-9F06-CA99E523DAE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4920-4F90-9F06-CA99E523DAE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4920-4F90-9F06-CA99E523DAEE}"/>
              </c:ext>
            </c:extLst>
          </c:dPt>
          <c:dLbls>
            <c:dLbl>
              <c:idx val="0"/>
              <c:layout>
                <c:manualLayout>
                  <c:x val="1.2934830994380923E-2"/>
                  <c:y val="-4.055654520992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37083352458334E-2"/>
                      <c:h val="8.5491975468913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920-4F90-9F06-CA99E523DAEE}"/>
                </c:ext>
              </c:extLst>
            </c:dLbl>
            <c:dLbl>
              <c:idx val="1"/>
              <c:layout>
                <c:manualLayout>
                  <c:x val="1.2072508928088862E-2"/>
                  <c:y val="-4.937318547295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212439219874212E-2"/>
                      <c:h val="7.49120071532804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920-4F90-9F06-CA99E523DAEE}"/>
                </c:ext>
              </c:extLst>
            </c:dLbl>
            <c:dLbl>
              <c:idx val="2"/>
              <c:layout>
                <c:manualLayout>
                  <c:x val="9.4855427292126725E-3"/>
                  <c:y val="-4.76098574203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38506822121833E-2"/>
                      <c:h val="9.25452876793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20-4F90-9F06-CA99E523DAEE}"/>
                </c:ext>
              </c:extLst>
            </c:dLbl>
            <c:dLbl>
              <c:idx val="3"/>
              <c:layout>
                <c:manualLayout>
                  <c:x val="6.89857653033649E-3"/>
                  <c:y val="-5.289984157816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0-4F90-9F06-CA99E523DAEE}"/>
                </c:ext>
              </c:extLst>
            </c:dLbl>
            <c:dLbl>
              <c:idx val="4"/>
              <c:layout>
                <c:manualLayout>
                  <c:x val="-1.2647244203572628E-16"/>
                  <c:y val="-3.879321715732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067421363696488E-2"/>
                      <c:h val="0.11017856820539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920-4F90-9F06-CA99E523D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780000"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'[Srbija_graph_ch2_part_avgust.xlsx]Figure 2.10'!$B$49:$B$53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2018</c:v>
                </c:pt>
              </c:numCache>
            </c:numRef>
          </c:cat>
          <c:val>
            <c:numRef>
              <c:f>'[Srbija_graph_ch2_part_avgust.xlsx]Figure 2.10'!$C$49:$C$53</c:f>
              <c:numCache>
                <c:formatCode>General</c:formatCode>
                <c:ptCount val="5"/>
                <c:pt idx="0">
                  <c:v>412</c:v>
                </c:pt>
                <c:pt idx="1">
                  <c:v>401</c:v>
                </c:pt>
                <c:pt idx="2">
                  <c:v>442</c:v>
                </c:pt>
                <c:pt idx="3">
                  <c:v>446</c:v>
                </c:pt>
                <c:pt idx="4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20-4F90-9F06-CA99E523DA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6869376"/>
        <c:axId val="436874240"/>
        <c:axId val="0"/>
      </c:bar3DChart>
      <c:catAx>
        <c:axId val="43686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itchFamily="34" charset="0"/>
              </a:defRPr>
            </a:pPr>
            <a:endParaRPr lang="sr-Latn-RS"/>
          </a:p>
        </c:txPr>
        <c:crossAx val="436874240"/>
        <c:crosses val="autoZero"/>
        <c:auto val="1"/>
        <c:lblAlgn val="ctr"/>
        <c:lblOffset val="100"/>
        <c:noMultiLvlLbl val="0"/>
      </c:catAx>
      <c:valAx>
        <c:axId val="43687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sr-Latn-RS"/>
          </a:p>
        </c:txPr>
        <c:crossAx val="4368693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923695506877644E-2"/>
          <c:y val="9.5268885485078905E-2"/>
          <c:w val="0.95051019307518103"/>
          <c:h val="0.59376086454204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Level 1a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Sheet1!$E$2:$E$70</c:f>
              <c:numCache>
                <c:formatCode>#,#00</c:formatCode>
                <c:ptCount val="69"/>
                <c:pt idx="0">
                  <c:v>-4.3219044869429224</c:v>
                </c:pt>
                <c:pt idx="1">
                  <c:v>-8.2344806651841047</c:v>
                </c:pt>
                <c:pt idx="2">
                  <c:v>-8.7097948607804625</c:v>
                </c:pt>
                <c:pt idx="3">
                  <c:v>-7.7071502762591031</c:v>
                </c:pt>
                <c:pt idx="4">
                  <c:v>-9.4739785779131633</c:v>
                </c:pt>
                <c:pt idx="5">
                  <c:v>-8.1107442272911712</c:v>
                </c:pt>
                <c:pt idx="6">
                  <c:v>-9.3698397968050848</c:v>
                </c:pt>
                <c:pt idx="7">
                  <c:v>-9.9554683351345048</c:v>
                </c:pt>
                <c:pt idx="8">
                  <c:v>-10.783241919793801</c:v>
                </c:pt>
                <c:pt idx="9">
                  <c:v>-9.6233061934656732</c:v>
                </c:pt>
                <c:pt idx="10">
                  <c:v>-11.90697518186831</c:v>
                </c:pt>
                <c:pt idx="11">
                  <c:v>-11.99435648817092</c:v>
                </c:pt>
                <c:pt idx="12">
                  <c:v>-12.28532745530944</c:v>
                </c:pt>
                <c:pt idx="13">
                  <c:v>-11.96979589504412</c:v>
                </c:pt>
                <c:pt idx="14">
                  <c:v>-12.94088968667962</c:v>
                </c:pt>
                <c:pt idx="15">
                  <c:v>-11.63697876685827</c:v>
                </c:pt>
                <c:pt idx="16">
                  <c:v>-12.65946458764447</c:v>
                </c:pt>
                <c:pt idx="17">
                  <c:v>-12.747906492643621</c:v>
                </c:pt>
                <c:pt idx="18">
                  <c:v>-11.887306181975831</c:v>
                </c:pt>
                <c:pt idx="19">
                  <c:v>-12.530158886046051</c:v>
                </c:pt>
                <c:pt idx="20">
                  <c:v>-14.32966822974919</c:v>
                </c:pt>
                <c:pt idx="21">
                  <c:v>-13.57318857993411</c:v>
                </c:pt>
                <c:pt idx="22">
                  <c:v>-14.97947224372758</c:v>
                </c:pt>
                <c:pt idx="23">
                  <c:v>-14.02194854867656</c:v>
                </c:pt>
                <c:pt idx="24">
                  <c:v>-14.04674002621493</c:v>
                </c:pt>
                <c:pt idx="25">
                  <c:v>-15.86973982400151</c:v>
                </c:pt>
                <c:pt idx="26">
                  <c:v>-15.456407145075209</c:v>
                </c:pt>
                <c:pt idx="27">
                  <c:v>-16.612954930083319</c:v>
                </c:pt>
                <c:pt idx="28">
                  <c:v>-14.960754547444839</c:v>
                </c:pt>
                <c:pt idx="29">
                  <c:v>-14.773080337883</c:v>
                </c:pt>
                <c:pt idx="30">
                  <c:v>-16.79840529980763</c:v>
                </c:pt>
                <c:pt idx="31">
                  <c:v>-16.258092882058339</c:v>
                </c:pt>
                <c:pt idx="32">
                  <c:v>-15.103313534899501</c:v>
                </c:pt>
                <c:pt idx="33">
                  <c:v>-15.639443520879</c:v>
                </c:pt>
                <c:pt idx="34">
                  <c:v>-16.980335957859999</c:v>
                </c:pt>
                <c:pt idx="35">
                  <c:v>-17.028408099124579</c:v>
                </c:pt>
                <c:pt idx="36">
                  <c:v>-19.084119523045722</c:v>
                </c:pt>
                <c:pt idx="37">
                  <c:v>-15.88178738398514</c:v>
                </c:pt>
                <c:pt idx="38">
                  <c:v>-17.63051507805622</c:v>
                </c:pt>
                <c:pt idx="39">
                  <c:v>-18.953447848324959</c:v>
                </c:pt>
                <c:pt idx="40">
                  <c:v>-14.975350282567661</c:v>
                </c:pt>
                <c:pt idx="41">
                  <c:v>-19.79601185252983</c:v>
                </c:pt>
                <c:pt idx="42">
                  <c:v>-21.03507643203174</c:v>
                </c:pt>
                <c:pt idx="43">
                  <c:v>-18.524935780538311</c:v>
                </c:pt>
                <c:pt idx="44">
                  <c:v>-22.683510709613572</c:v>
                </c:pt>
                <c:pt idx="45">
                  <c:v>-23.965654208959329</c:v>
                </c:pt>
                <c:pt idx="46">
                  <c:v>-28.871119479333171</c:v>
                </c:pt>
                <c:pt idx="47">
                  <c:v>-21.617705751898249</c:v>
                </c:pt>
                <c:pt idx="48">
                  <c:v>-28.00321311247076</c:v>
                </c:pt>
                <c:pt idx="49">
                  <c:v>-29.054227288018009</c:v>
                </c:pt>
                <c:pt idx="50">
                  <c:v>-27.872523631330999</c:v>
                </c:pt>
                <c:pt idx="51">
                  <c:v>-25.076711357682889</c:v>
                </c:pt>
                <c:pt idx="52">
                  <c:v>-30.324987717275611</c:v>
                </c:pt>
                <c:pt idx="53">
                  <c:v>-26.657065991243119</c:v>
                </c:pt>
                <c:pt idx="54">
                  <c:v>-23.563113258288421</c:v>
                </c:pt>
                <c:pt idx="55">
                  <c:v>-27.003391147594279</c:v>
                </c:pt>
                <c:pt idx="56">
                  <c:v>-32.781247380643222</c:v>
                </c:pt>
                <c:pt idx="57">
                  <c:v>-33.211000491066642</c:v>
                </c:pt>
                <c:pt idx="58">
                  <c:v>-28.876705919088621</c:v>
                </c:pt>
                <c:pt idx="59">
                  <c:v>-35.279774965688517</c:v>
                </c:pt>
                <c:pt idx="60">
                  <c:v>-36.992697514988429</c:v>
                </c:pt>
                <c:pt idx="61">
                  <c:v>-38.379384476972298</c:v>
                </c:pt>
                <c:pt idx="62">
                  <c:v>-31.526656370431589</c:v>
                </c:pt>
                <c:pt idx="63">
                  <c:v>-32.793936491285187</c:v>
                </c:pt>
                <c:pt idx="64">
                  <c:v>-36.738715955919481</c:v>
                </c:pt>
                <c:pt idx="65">
                  <c:v>-33.393102466109383</c:v>
                </c:pt>
                <c:pt idx="66">
                  <c:v>-37.992603019702123</c:v>
                </c:pt>
                <c:pt idx="67">
                  <c:v>-28.753388147265149</c:v>
                </c:pt>
                <c:pt idx="68">
                  <c:v>-26.743982180171379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C-4885-9485-56F8C14E934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Level 1b</c:v>
                </c:pt>
              </c:strCache>
            </c:strRef>
          </c:tx>
          <c:spPr>
            <a:solidFill>
              <a:srgbClr val="DE3F53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Sheet1!$D$2:$D$70</c:f>
              <c:numCache>
                <c:formatCode>#,#00</c:formatCode>
                <c:ptCount val="69"/>
                <c:pt idx="0">
                  <c:v>-0.74264377305541096</c:v>
                </c:pt>
                <c:pt idx="1">
                  <c:v>-2.218327972242653</c:v>
                </c:pt>
                <c:pt idx="2">
                  <c:v>-2.0593108320770468</c:v>
                </c:pt>
                <c:pt idx="3">
                  <c:v>-3.0366404002185541</c:v>
                </c:pt>
                <c:pt idx="4">
                  <c:v>-2.110986176530115</c:v>
                </c:pt>
                <c:pt idx="5">
                  <c:v>-3.5210014623149162</c:v>
                </c:pt>
                <c:pt idx="6">
                  <c:v>-3.3262645873724801</c:v>
                </c:pt>
                <c:pt idx="7">
                  <c:v>-3.0996066415013721</c:v>
                </c:pt>
                <c:pt idx="8">
                  <c:v>-3.3241125864924421</c:v>
                </c:pt>
                <c:pt idx="9">
                  <c:v>-4.3120663489046258</c:v>
                </c:pt>
                <c:pt idx="10">
                  <c:v>-3.512575764977965</c:v>
                </c:pt>
                <c:pt idx="11">
                  <c:v>-4.0778467447274904</c:v>
                </c:pt>
                <c:pt idx="12">
                  <c:v>-4.1727486454978857</c:v>
                </c:pt>
                <c:pt idx="13">
                  <c:v>-4.4919150272471651</c:v>
                </c:pt>
                <c:pt idx="14">
                  <c:v>-4.2503693855513331</c:v>
                </c:pt>
                <c:pt idx="15">
                  <c:v>-5.1405628776530543</c:v>
                </c:pt>
                <c:pt idx="16">
                  <c:v>-5.2235116863346489</c:v>
                </c:pt>
                <c:pt idx="17">
                  <c:v>-5.3736240231190209</c:v>
                </c:pt>
                <c:pt idx="18">
                  <c:v>-5.6349226830194166</c:v>
                </c:pt>
                <c:pt idx="19">
                  <c:v>-5.5717757769493428</c:v>
                </c:pt>
                <c:pt idx="20">
                  <c:v>-4.9788277853873861</c:v>
                </c:pt>
                <c:pt idx="21">
                  <c:v>-5.7471454592965108</c:v>
                </c:pt>
                <c:pt idx="22">
                  <c:v>-4.9627911013758661</c:v>
                </c:pt>
                <c:pt idx="23">
                  <c:v>-5.7374063849421626</c:v>
                </c:pt>
                <c:pt idx="24">
                  <c:v>-5.9915310680647096</c:v>
                </c:pt>
                <c:pt idx="25">
                  <c:v>-4.9632341987853881</c:v>
                </c:pt>
                <c:pt idx="26">
                  <c:v>-5.602270016782235</c:v>
                </c:pt>
                <c:pt idx="27">
                  <c:v>-5.2187602016439261</c:v>
                </c:pt>
                <c:pt idx="28">
                  <c:v>-6.2362424547689317</c:v>
                </c:pt>
                <c:pt idx="29">
                  <c:v>-6.6923664467171928</c:v>
                </c:pt>
                <c:pt idx="30">
                  <c:v>-5.8242909972924046</c:v>
                </c:pt>
                <c:pt idx="31">
                  <c:v>-6.4072487496713348</c:v>
                </c:pt>
                <c:pt idx="32">
                  <c:v>-7.1230009056110921</c:v>
                </c:pt>
                <c:pt idx="33">
                  <c:v>-6.980926442252005</c:v>
                </c:pt>
                <c:pt idx="34">
                  <c:v>-6.307023823441618</c:v>
                </c:pt>
                <c:pt idx="35">
                  <c:v>-6.9616580552804326</c:v>
                </c:pt>
                <c:pt idx="36">
                  <c:v>-6.3454730684674754</c:v>
                </c:pt>
                <c:pt idx="37">
                  <c:v>-8.0387355472488604</c:v>
                </c:pt>
                <c:pt idx="38">
                  <c:v>-9.1562031174146394</c:v>
                </c:pt>
                <c:pt idx="39">
                  <c:v>-9.3227126321729106</c:v>
                </c:pt>
                <c:pt idx="40">
                  <c:v>-10.37266881778004</c:v>
                </c:pt>
                <c:pt idx="41">
                  <c:v>-9.2238382595245891</c:v>
                </c:pt>
                <c:pt idx="42">
                  <c:v>-8.8680682405112137</c:v>
                </c:pt>
                <c:pt idx="43">
                  <c:v>-11.925505704693821</c:v>
                </c:pt>
                <c:pt idx="44">
                  <c:v>-12.159846957621831</c:v>
                </c:pt>
                <c:pt idx="45">
                  <c:v>-13.617989317285261</c:v>
                </c:pt>
                <c:pt idx="46">
                  <c:v>-11.28321116365111</c:v>
                </c:pt>
                <c:pt idx="47">
                  <c:v>-14.866445294991751</c:v>
                </c:pt>
                <c:pt idx="48">
                  <c:v>-13.52656795727472</c:v>
                </c:pt>
                <c:pt idx="49">
                  <c:v>-13.098927387284821</c:v>
                </c:pt>
                <c:pt idx="50">
                  <c:v>-14.18932181728321</c:v>
                </c:pt>
                <c:pt idx="51">
                  <c:v>-17.115631685319009</c:v>
                </c:pt>
                <c:pt idx="52">
                  <c:v>-15.779130116884451</c:v>
                </c:pt>
                <c:pt idx="53">
                  <c:v>-17.677974918635609</c:v>
                </c:pt>
                <c:pt idx="54">
                  <c:v>-17.64635032851336</c:v>
                </c:pt>
                <c:pt idx="55">
                  <c:v>-19.12807027196159</c:v>
                </c:pt>
                <c:pt idx="56">
                  <c:v>-16.38916666713569</c:v>
                </c:pt>
                <c:pt idx="57">
                  <c:v>-17.542494755645549</c:v>
                </c:pt>
                <c:pt idx="58">
                  <c:v>-19.584596912236751</c:v>
                </c:pt>
                <c:pt idx="59">
                  <c:v>-20.58540741735133</c:v>
                </c:pt>
                <c:pt idx="60">
                  <c:v>-19.583595716690461</c:v>
                </c:pt>
                <c:pt idx="61">
                  <c:v>-22.225573610915351</c:v>
                </c:pt>
                <c:pt idx="62">
                  <c:v>-23.377584044559079</c:v>
                </c:pt>
                <c:pt idx="63">
                  <c:v>-24.241743955136009</c:v>
                </c:pt>
                <c:pt idx="64">
                  <c:v>-26.666787625662529</c:v>
                </c:pt>
                <c:pt idx="65">
                  <c:v>-30.76301333195768</c:v>
                </c:pt>
                <c:pt idx="66">
                  <c:v>-31.733377521582561</c:v>
                </c:pt>
                <c:pt idx="67">
                  <c:v>-33.268289324260863</c:v>
                </c:pt>
                <c:pt idx="68">
                  <c:v>-38.263758709904522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0-4EEE-ADC3-0CF8811FFD65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Level 1c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Sheet1!$C$2:$C$70</c:f>
              <c:numCache>
                <c:formatCode>#,#00</c:formatCode>
                <c:ptCount val="69"/>
                <c:pt idx="0">
                  <c:v>-0.102981469312662</c:v>
                </c:pt>
                <c:pt idx="1">
                  <c:v>-0.32937362723906499</c:v>
                </c:pt>
                <c:pt idx="2">
                  <c:v>-0.28517573225322501</c:v>
                </c:pt>
                <c:pt idx="3">
                  <c:v>-0.46438741500215103</c:v>
                </c:pt>
                <c:pt idx="4">
                  <c:v>-0.21291445884452201</c:v>
                </c:pt>
                <c:pt idx="5">
                  <c:v>-0.89335593934149404</c:v>
                </c:pt>
                <c:pt idx="6">
                  <c:v>-0.79997961482218605</c:v>
                </c:pt>
                <c:pt idx="7">
                  <c:v>-0.65943141899336399</c:v>
                </c:pt>
                <c:pt idx="8">
                  <c:v>-0.52270768792926003</c:v>
                </c:pt>
                <c:pt idx="9">
                  <c:v>-1.107713251776808</c:v>
                </c:pt>
                <c:pt idx="10">
                  <c:v>-0.54944289838728999</c:v>
                </c:pt>
                <c:pt idx="11">
                  <c:v>-0.65042201388505105</c:v>
                </c:pt>
                <c:pt idx="12">
                  <c:v>-0.81736855654855201</c:v>
                </c:pt>
                <c:pt idx="13">
                  <c:v>-1.2203170940180219</c:v>
                </c:pt>
                <c:pt idx="14">
                  <c:v>-0.64440041430057804</c:v>
                </c:pt>
                <c:pt idx="15">
                  <c:v>-1.4621933528012929</c:v>
                </c:pt>
                <c:pt idx="16">
                  <c:v>-1.0181812969088491</c:v>
                </c:pt>
                <c:pt idx="17">
                  <c:v>-1.0733336267523459</c:v>
                </c:pt>
                <c:pt idx="18">
                  <c:v>-1.6559964159036711</c:v>
                </c:pt>
                <c:pt idx="19">
                  <c:v>-1.4214947443810699</c:v>
                </c:pt>
                <c:pt idx="20">
                  <c:v>-0.87531283348219602</c:v>
                </c:pt>
                <c:pt idx="21">
                  <c:v>-1.303319428299232</c:v>
                </c:pt>
                <c:pt idx="22">
                  <c:v>-0.73624257305854401</c:v>
                </c:pt>
                <c:pt idx="23">
                  <c:v>-1.1328480265157519</c:v>
                </c:pt>
                <c:pt idx="24">
                  <c:v>-1.1505115019015031</c:v>
                </c:pt>
                <c:pt idx="25">
                  <c:v>-0.70886040438719899</c:v>
                </c:pt>
                <c:pt idx="26">
                  <c:v>-1.003242546581693</c:v>
                </c:pt>
                <c:pt idx="27">
                  <c:v>-0.59036084097183805</c:v>
                </c:pt>
                <c:pt idx="28">
                  <c:v>-1.35298190529865</c:v>
                </c:pt>
                <c:pt idx="29">
                  <c:v>-1.6540384093150999</c:v>
                </c:pt>
                <c:pt idx="30">
                  <c:v>-0.75144411189883498</c:v>
                </c:pt>
                <c:pt idx="31">
                  <c:v>-0.91858400164574405</c:v>
                </c:pt>
                <c:pt idx="32">
                  <c:v>-1.312209590915794</c:v>
                </c:pt>
                <c:pt idx="33">
                  <c:v>-1.3346414281314321</c:v>
                </c:pt>
                <c:pt idx="34">
                  <c:v>-1.0415945050510751</c:v>
                </c:pt>
                <c:pt idx="35">
                  <c:v>-1.247905010116044</c:v>
                </c:pt>
                <c:pt idx="36">
                  <c:v>-0.68882871994573402</c:v>
                </c:pt>
                <c:pt idx="37">
                  <c:v>-2.3125830227609652</c:v>
                </c:pt>
                <c:pt idx="38">
                  <c:v>-2.3532366020117439</c:v>
                </c:pt>
                <c:pt idx="39">
                  <c:v>-2.1185026778269851</c:v>
                </c:pt>
                <c:pt idx="40">
                  <c:v>-4.9662841199345147</c:v>
                </c:pt>
                <c:pt idx="41">
                  <c:v>-2.250203829245895</c:v>
                </c:pt>
                <c:pt idx="42">
                  <c:v>-1.7179544331226171</c:v>
                </c:pt>
                <c:pt idx="43">
                  <c:v>-4.7831625009707102</c:v>
                </c:pt>
                <c:pt idx="44">
                  <c:v>-2.719959894641149</c:v>
                </c:pt>
                <c:pt idx="45">
                  <c:v>-3.9945401082069538</c:v>
                </c:pt>
                <c:pt idx="46">
                  <c:v>-1.75474020770254</c:v>
                </c:pt>
                <c:pt idx="47">
                  <c:v>-5.8343357149352766</c:v>
                </c:pt>
                <c:pt idx="48">
                  <c:v>-2.7777644244877329</c:v>
                </c:pt>
                <c:pt idx="49">
                  <c:v>-2.4943484426373548</c:v>
                </c:pt>
                <c:pt idx="50">
                  <c:v>-3.5677434077767201</c:v>
                </c:pt>
                <c:pt idx="51">
                  <c:v>-4.6069900788471596</c:v>
                </c:pt>
                <c:pt idx="52">
                  <c:v>-3.6270831093732832</c:v>
                </c:pt>
                <c:pt idx="53">
                  <c:v>-5.250056127284811</c:v>
                </c:pt>
                <c:pt idx="54">
                  <c:v>-8.4653139016550281</c:v>
                </c:pt>
                <c:pt idx="55">
                  <c:v>-5.3731465498987303</c:v>
                </c:pt>
                <c:pt idx="56">
                  <c:v>-2.9237824622948061</c:v>
                </c:pt>
                <c:pt idx="57">
                  <c:v>-2.7985121217516711</c:v>
                </c:pt>
                <c:pt idx="58">
                  <c:v>-5.4945629827449816</c:v>
                </c:pt>
                <c:pt idx="59">
                  <c:v>-3.5982424310936998</c:v>
                </c:pt>
                <c:pt idx="60">
                  <c:v>-3.7235291508961712</c:v>
                </c:pt>
                <c:pt idx="61">
                  <c:v>-3.5046857498750201</c:v>
                </c:pt>
                <c:pt idx="62">
                  <c:v>-8.4319406661165512</c:v>
                </c:pt>
                <c:pt idx="63">
                  <c:v>-6.9764997118846699</c:v>
                </c:pt>
                <c:pt idx="64">
                  <c:v>-6.2940846237521813</c:v>
                </c:pt>
                <c:pt idx="65">
                  <c:v>-8.8452082260588831</c:v>
                </c:pt>
                <c:pt idx="66">
                  <c:v>-8.719172007494981</c:v>
                </c:pt>
                <c:pt idx="67">
                  <c:v>-15.922489134847931</c:v>
                </c:pt>
                <c:pt idx="68">
                  <c:v>-15.083435286887299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0-4EEE-ADC3-0CF8811FFD65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Below Level 1c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Sheet1!$B$2:$B$70</c:f>
              <c:numCache>
                <c:formatCode>#,#00</c:formatCode>
                <c:ptCount val="69"/>
                <c:pt idx="0">
                  <c:v>-2.7429411507966001E-4</c:v>
                </c:pt>
                <c:pt idx="1">
                  <c:v>-2.1058173369767098E-2</c:v>
                </c:pt>
                <c:pt idx="2">
                  <c:v>0</c:v>
                </c:pt>
                <c:pt idx="3">
                  <c:v>-3.9037663111357403E-2</c:v>
                </c:pt>
                <c:pt idx="4">
                  <c:v>-1.47012302440201E-3</c:v>
                </c:pt>
                <c:pt idx="5">
                  <c:v>-7.28669169521073E-2</c:v>
                </c:pt>
                <c:pt idx="6">
                  <c:v>-4.8442317950096403E-2</c:v>
                </c:pt>
                <c:pt idx="7">
                  <c:v>-3.5805951717521399E-2</c:v>
                </c:pt>
                <c:pt idx="8">
                  <c:v>-4.5544474360760201E-2</c:v>
                </c:pt>
                <c:pt idx="9">
                  <c:v>-6.5184927283968505E-2</c:v>
                </c:pt>
                <c:pt idx="10">
                  <c:v>-3.0539834963961301E-2</c:v>
                </c:pt>
                <c:pt idx="11">
                  <c:v>-5.6546188020385899E-2</c:v>
                </c:pt>
                <c:pt idx="12">
                  <c:v>-2.7651002462420401E-2</c:v>
                </c:pt>
                <c:pt idx="13">
                  <c:v>-0.13235161441021201</c:v>
                </c:pt>
                <c:pt idx="14">
                  <c:v>-4.53317136229405E-2</c:v>
                </c:pt>
                <c:pt idx="15">
                  <c:v>-0.15330846429478401</c:v>
                </c:pt>
                <c:pt idx="16">
                  <c:v>-6.2402726260708898E-2</c:v>
                </c:pt>
                <c:pt idx="17">
                  <c:v>-7.0978510751147E-2</c:v>
                </c:pt>
                <c:pt idx="18">
                  <c:v>-0.114755257294495</c:v>
                </c:pt>
                <c:pt idx="19">
                  <c:v>-0.103959262501649</c:v>
                </c:pt>
                <c:pt idx="20">
                  <c:v>-3.8061893257536797E-2</c:v>
                </c:pt>
                <c:pt idx="21">
                  <c:v>-6.1441455914620503E-2</c:v>
                </c:pt>
                <c:pt idx="22">
                  <c:v>-6.1976884618872699E-2</c:v>
                </c:pt>
                <c:pt idx="23">
                  <c:v>-4.5047045684322801E-2</c:v>
                </c:pt>
                <c:pt idx="24">
                  <c:v>-6.46797000911567E-2</c:v>
                </c:pt>
                <c:pt idx="25">
                  <c:v>-3.7005878935749199E-2</c:v>
                </c:pt>
                <c:pt idx="26">
                  <c:v>-3.14422357712364E-2</c:v>
                </c:pt>
                <c:pt idx="27">
                  <c:v>-2.0805139879907699E-2</c:v>
                </c:pt>
                <c:pt idx="28">
                  <c:v>-9.0380550654311401E-2</c:v>
                </c:pt>
                <c:pt idx="29">
                  <c:v>-0.14768734877679901</c:v>
                </c:pt>
                <c:pt idx="30">
                  <c:v>-3.6133341897196102E-2</c:v>
                </c:pt>
                <c:pt idx="31">
                  <c:v>-3.9336765517215697E-2</c:v>
                </c:pt>
                <c:pt idx="32">
                  <c:v>-9.5534513817695704E-2</c:v>
                </c:pt>
                <c:pt idx="33">
                  <c:v>-0.131594736750449</c:v>
                </c:pt>
                <c:pt idx="34">
                  <c:v>-3.4341484209538302E-2</c:v>
                </c:pt>
                <c:pt idx="35">
                  <c:v>-3.5972986327311503E-2</c:v>
                </c:pt>
                <c:pt idx="36">
                  <c:v>-1.3830821984710201E-2</c:v>
                </c:pt>
                <c:pt idx="37">
                  <c:v>-0.122793497288819</c:v>
                </c:pt>
                <c:pt idx="38">
                  <c:v>-0.151460472470482</c:v>
                </c:pt>
                <c:pt idx="39">
                  <c:v>-0.121133209427292</c:v>
                </c:pt>
                <c:pt idx="40">
                  <c:v>-0.74781061515117397</c:v>
                </c:pt>
                <c:pt idx="41">
                  <c:v>-0.13997081538560399</c:v>
                </c:pt>
                <c:pt idx="42">
                  <c:v>-9.9852759419279694E-2</c:v>
                </c:pt>
                <c:pt idx="43">
                  <c:v>-0.65229793366506195</c:v>
                </c:pt>
                <c:pt idx="44">
                  <c:v>-0.14080507920214999</c:v>
                </c:pt>
                <c:pt idx="45">
                  <c:v>-0.305362460939896</c:v>
                </c:pt>
                <c:pt idx="46">
                  <c:v>-5.5784446599406699E-2</c:v>
                </c:pt>
                <c:pt idx="47">
                  <c:v>-0.62176306853195795</c:v>
                </c:pt>
                <c:pt idx="48">
                  <c:v>-0.11185409475411499</c:v>
                </c:pt>
                <c:pt idx="49">
                  <c:v>-4.6498486339543101E-2</c:v>
                </c:pt>
                <c:pt idx="50">
                  <c:v>-0.20321000085166299</c:v>
                </c:pt>
                <c:pt idx="51">
                  <c:v>-0.30346910187153597</c:v>
                </c:pt>
                <c:pt idx="52">
                  <c:v>-0.17194843673363999</c:v>
                </c:pt>
                <c:pt idx="53">
                  <c:v>-0.36878528353363199</c:v>
                </c:pt>
                <c:pt idx="54">
                  <c:v>-1.2202554340545431</c:v>
                </c:pt>
                <c:pt idx="55">
                  <c:v>-0.29788073035463303</c:v>
                </c:pt>
                <c:pt idx="56">
                  <c:v>-0.14148586016706199</c:v>
                </c:pt>
                <c:pt idx="57">
                  <c:v>-0.123060370123122</c:v>
                </c:pt>
                <c:pt idx="58">
                  <c:v>-0.35363250449849698</c:v>
                </c:pt>
                <c:pt idx="59">
                  <c:v>-8.13286100181288E-2</c:v>
                </c:pt>
                <c:pt idx="60">
                  <c:v>-0.14867136076909299</c:v>
                </c:pt>
                <c:pt idx="61">
                  <c:v>-8.00611697263683E-2</c:v>
                </c:pt>
                <c:pt idx="62">
                  <c:v>-0.97414520519673797</c:v>
                </c:pt>
                <c:pt idx="63">
                  <c:v>-0.36408637562093399</c:v>
                </c:pt>
                <c:pt idx="64">
                  <c:v>-0.208676192510617</c:v>
                </c:pt>
                <c:pt idx="65">
                  <c:v>-0.30826618697310998</c:v>
                </c:pt>
                <c:pt idx="66">
                  <c:v>-0.30115204238048898</c:v>
                </c:pt>
                <c:pt idx="67">
                  <c:v>-1.115243032966394</c:v>
                </c:pt>
                <c:pt idx="68">
                  <c:v>-0.53153447122424502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0-4EEE-ADC3-0CF8811FFD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2C000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Sheet1!$F$2:$F$70</c:f>
              <c:numCache>
                <c:formatCode>#,#00</c:formatCode>
                <c:ptCount val="69"/>
                <c:pt idx="0">
                  <c:v>14.34303767767126</c:v>
                </c:pt>
                <c:pt idx="1">
                  <c:v>19.449217552902471</c:v>
                </c:pt>
                <c:pt idx="2">
                  <c:v>21.15982079191426</c:v>
                </c:pt>
                <c:pt idx="3">
                  <c:v>14.228899732736039</c:v>
                </c:pt>
                <c:pt idx="4">
                  <c:v>21.742397165793118</c:v>
                </c:pt>
                <c:pt idx="5">
                  <c:v>17.778205096045781</c:v>
                </c:pt>
                <c:pt idx="6">
                  <c:v>19.249470294363181</c:v>
                </c:pt>
                <c:pt idx="7">
                  <c:v>20.118562433168531</c:v>
                </c:pt>
                <c:pt idx="8">
                  <c:v>22.408296030138541</c:v>
                </c:pt>
                <c:pt idx="9">
                  <c:v>19.578622686075221</c:v>
                </c:pt>
                <c:pt idx="10">
                  <c:v>23.901206970979288</c:v>
                </c:pt>
                <c:pt idx="11">
                  <c:v>22.498558194296521</c:v>
                </c:pt>
                <c:pt idx="12">
                  <c:v>22.981228003679671</c:v>
                </c:pt>
                <c:pt idx="13">
                  <c:v>21.79179075915923</c:v>
                </c:pt>
                <c:pt idx="14">
                  <c:v>24.524054919033301</c:v>
                </c:pt>
                <c:pt idx="15">
                  <c:v>20.605968513179139</c:v>
                </c:pt>
                <c:pt idx="16">
                  <c:v>20.7947538592807</c:v>
                </c:pt>
                <c:pt idx="17">
                  <c:v>21.090380656094311</c:v>
                </c:pt>
                <c:pt idx="18">
                  <c:v>21.466295221088622</c:v>
                </c:pt>
                <c:pt idx="19">
                  <c:v>21.11120024884039</c:v>
                </c:pt>
                <c:pt idx="20">
                  <c:v>23.332379072063208</c:v>
                </c:pt>
                <c:pt idx="21">
                  <c:v>21.130335542074761</c:v>
                </c:pt>
                <c:pt idx="22">
                  <c:v>24.95689744943062</c:v>
                </c:pt>
                <c:pt idx="23">
                  <c:v>22.846020265185562</c:v>
                </c:pt>
                <c:pt idx="24">
                  <c:v>22.35553823292339</c:v>
                </c:pt>
                <c:pt idx="25">
                  <c:v>28.291501879183919</c:v>
                </c:pt>
                <c:pt idx="26">
                  <c:v>28.08606504573531</c:v>
                </c:pt>
                <c:pt idx="27">
                  <c:v>27.379077823735329</c:v>
                </c:pt>
                <c:pt idx="28">
                  <c:v>23.73357625193367</c:v>
                </c:pt>
                <c:pt idx="29">
                  <c:v>26.286986974268089</c:v>
                </c:pt>
                <c:pt idx="30">
                  <c:v>28.650542924061821</c:v>
                </c:pt>
                <c:pt idx="31">
                  <c:v>23.483884872189201</c:v>
                </c:pt>
                <c:pt idx="32">
                  <c:v>23.420626382217069</c:v>
                </c:pt>
                <c:pt idx="33">
                  <c:v>23.74794878787392</c:v>
                </c:pt>
                <c:pt idx="34">
                  <c:v>26.107670713764591</c:v>
                </c:pt>
                <c:pt idx="35">
                  <c:v>25.162039279938309</c:v>
                </c:pt>
                <c:pt idx="36">
                  <c:v>30.17428868850703</c:v>
                </c:pt>
                <c:pt idx="37">
                  <c:v>24.609119824466621</c:v>
                </c:pt>
                <c:pt idx="38">
                  <c:v>23.691511048700718</c:v>
                </c:pt>
                <c:pt idx="39">
                  <c:v>27.347573891750962</c:v>
                </c:pt>
                <c:pt idx="40">
                  <c:v>19.40905554270083</c:v>
                </c:pt>
                <c:pt idx="41">
                  <c:v>26.851724884815791</c:v>
                </c:pt>
                <c:pt idx="42">
                  <c:v>29.487161222958459</c:v>
                </c:pt>
                <c:pt idx="43">
                  <c:v>23.731347387797079</c:v>
                </c:pt>
                <c:pt idx="44">
                  <c:v>27.818317527552331</c:v>
                </c:pt>
                <c:pt idx="45">
                  <c:v>28.1299381438117</c:v>
                </c:pt>
                <c:pt idx="46">
                  <c:v>32.104848515628007</c:v>
                </c:pt>
                <c:pt idx="47">
                  <c:v>23.382663347495249</c:v>
                </c:pt>
                <c:pt idx="48">
                  <c:v>30.49005528644458</c:v>
                </c:pt>
                <c:pt idx="49">
                  <c:v>31.7351574791806</c:v>
                </c:pt>
                <c:pt idx="50">
                  <c:v>31.39454755789053</c:v>
                </c:pt>
                <c:pt idx="51">
                  <c:v>24.879935004713889</c:v>
                </c:pt>
                <c:pt idx="52">
                  <c:v>27.662931102942348</c:v>
                </c:pt>
                <c:pt idx="53">
                  <c:v>24.51865368827885</c:v>
                </c:pt>
                <c:pt idx="54">
                  <c:v>23.393426452033442</c:v>
                </c:pt>
                <c:pt idx="55">
                  <c:v>24.463634886861239</c:v>
                </c:pt>
                <c:pt idx="56">
                  <c:v>29.93295579817789</c:v>
                </c:pt>
                <c:pt idx="57">
                  <c:v>28.815048147365271</c:v>
                </c:pt>
                <c:pt idx="58">
                  <c:v>25.80723575208015</c:v>
                </c:pt>
                <c:pt idx="59">
                  <c:v>25.965235364473269</c:v>
                </c:pt>
                <c:pt idx="60">
                  <c:v>28.562176620556411</c:v>
                </c:pt>
                <c:pt idx="61">
                  <c:v>23.92096110507223</c:v>
                </c:pt>
                <c:pt idx="62">
                  <c:v>22.99263850107403</c:v>
                </c:pt>
                <c:pt idx="63">
                  <c:v>22.8907480040276</c:v>
                </c:pt>
                <c:pt idx="64">
                  <c:v>21.770739420115351</c:v>
                </c:pt>
                <c:pt idx="65">
                  <c:v>20.603646117114341</c:v>
                </c:pt>
                <c:pt idx="66">
                  <c:v>17.464145944002439</c:v>
                </c:pt>
                <c:pt idx="67">
                  <c:v>15.02712047487837</c:v>
                </c:pt>
                <c:pt idx="68">
                  <c:v>13.12992747355635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0-4EEE-ADC3-0CF8811FFD6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Level 3
</c:v>
                </c:pt>
              </c:strCache>
            </c:strRef>
          </c:tx>
          <c:spPr>
            <a:solidFill>
              <a:srgbClr val="3DB8B8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Sheet1!$G$2:$G$70</c:f>
              <c:numCache>
                <c:formatCode>#,#00</c:formatCode>
                <c:ptCount val="69"/>
                <c:pt idx="0">
                  <c:v>27.92490867869115</c:v>
                </c:pt>
                <c:pt idx="1">
                  <c:v>29.827425768576681</c:v>
                </c:pt>
                <c:pt idx="2">
                  <c:v>29.89604826257338</c:v>
                </c:pt>
                <c:pt idx="3">
                  <c:v>22.34739903131328</c:v>
                </c:pt>
                <c:pt idx="4">
                  <c:v>30.29082473992716</c:v>
                </c:pt>
                <c:pt idx="5">
                  <c:v>27.71840646736041</c:v>
                </c:pt>
                <c:pt idx="6">
                  <c:v>27.583046625224078</c:v>
                </c:pt>
                <c:pt idx="7">
                  <c:v>27.164958351790219</c:v>
                </c:pt>
                <c:pt idx="8">
                  <c:v>27.688290754708799</c:v>
                </c:pt>
                <c:pt idx="9">
                  <c:v>27.634566789102621</c:v>
                </c:pt>
                <c:pt idx="10">
                  <c:v>30.10723144739385</c:v>
                </c:pt>
                <c:pt idx="11">
                  <c:v>28.6092320616184</c:v>
                </c:pt>
                <c:pt idx="12">
                  <c:v>27.219269343599159</c:v>
                </c:pt>
                <c:pt idx="13">
                  <c:v>27.44504020044408</c:v>
                </c:pt>
                <c:pt idx="14">
                  <c:v>29.535148852582541</c:v>
                </c:pt>
                <c:pt idx="15">
                  <c:v>25.472849610301029</c:v>
                </c:pt>
                <c:pt idx="16">
                  <c:v>24.636255224193651</c:v>
                </c:pt>
                <c:pt idx="17">
                  <c:v>24.657379758777321</c:v>
                </c:pt>
                <c:pt idx="18">
                  <c:v>26.378961944799489</c:v>
                </c:pt>
                <c:pt idx="19">
                  <c:v>25.375310326218099</c:v>
                </c:pt>
                <c:pt idx="20">
                  <c:v>28.178549629928071</c:v>
                </c:pt>
                <c:pt idx="21">
                  <c:v>25.405789763794449</c:v>
                </c:pt>
                <c:pt idx="22">
                  <c:v>26.936234043475761</c:v>
                </c:pt>
                <c:pt idx="23">
                  <c:v>26.566998642271031</c:v>
                </c:pt>
                <c:pt idx="24">
                  <c:v>26.482681166328899</c:v>
                </c:pt>
                <c:pt idx="25">
                  <c:v>28.980219126728031</c:v>
                </c:pt>
                <c:pt idx="26">
                  <c:v>28.03500079040202</c:v>
                </c:pt>
                <c:pt idx="27">
                  <c:v>28.793707837546361</c:v>
                </c:pt>
                <c:pt idx="28">
                  <c:v>26.029042663957011</c:v>
                </c:pt>
                <c:pt idx="29">
                  <c:v>28.213773752077909</c:v>
                </c:pt>
                <c:pt idx="30">
                  <c:v>28.021561314212558</c:v>
                </c:pt>
                <c:pt idx="31">
                  <c:v>26.211394262469199</c:v>
                </c:pt>
                <c:pt idx="32">
                  <c:v>26.334764315882101</c:v>
                </c:pt>
                <c:pt idx="33">
                  <c:v>24.286359701601469</c:v>
                </c:pt>
                <c:pt idx="34">
                  <c:v>27.695604157147269</c:v>
                </c:pt>
                <c:pt idx="35">
                  <c:v>26.32371825429184</c:v>
                </c:pt>
                <c:pt idx="36">
                  <c:v>26.877445483122131</c:v>
                </c:pt>
                <c:pt idx="37">
                  <c:v>25.0742485383293</c:v>
                </c:pt>
                <c:pt idx="38">
                  <c:v>23.46303922467353</c:v>
                </c:pt>
                <c:pt idx="39">
                  <c:v>25.151832262084181</c:v>
                </c:pt>
                <c:pt idx="40">
                  <c:v>21.579245988976609</c:v>
                </c:pt>
                <c:pt idx="41">
                  <c:v>23.531531060779091</c:v>
                </c:pt>
                <c:pt idx="42">
                  <c:v>24.41888667090646</c:v>
                </c:pt>
                <c:pt idx="43">
                  <c:v>21.660436602657452</c:v>
                </c:pt>
                <c:pt idx="44">
                  <c:v>21.822673230920351</c:v>
                </c:pt>
                <c:pt idx="45">
                  <c:v>20.104659385933189</c:v>
                </c:pt>
                <c:pt idx="46">
                  <c:v>19.438875080617251</c:v>
                </c:pt>
                <c:pt idx="47">
                  <c:v>18.089521206100549</c:v>
                </c:pt>
                <c:pt idx="48">
                  <c:v>18.335748690704271</c:v>
                </c:pt>
                <c:pt idx="49">
                  <c:v>17.458553696076091</c:v>
                </c:pt>
                <c:pt idx="50">
                  <c:v>17.940348654466291</c:v>
                </c:pt>
                <c:pt idx="51">
                  <c:v>17.254886670906419</c:v>
                </c:pt>
                <c:pt idx="52">
                  <c:v>15.8118033578805</c:v>
                </c:pt>
                <c:pt idx="53">
                  <c:v>16.33440744467671</c:v>
                </c:pt>
                <c:pt idx="54">
                  <c:v>15.78548545355903</c:v>
                </c:pt>
                <c:pt idx="55">
                  <c:v>15.492546564869899</c:v>
                </c:pt>
                <c:pt idx="56">
                  <c:v>13.96329950909753</c:v>
                </c:pt>
                <c:pt idx="57">
                  <c:v>14.304813433185251</c:v>
                </c:pt>
                <c:pt idx="58">
                  <c:v>14.290384329066651</c:v>
                </c:pt>
                <c:pt idx="59">
                  <c:v>11.58805210430098</c:v>
                </c:pt>
                <c:pt idx="60">
                  <c:v>9.2257941314791569</c:v>
                </c:pt>
                <c:pt idx="61">
                  <c:v>8.9387275940649573</c:v>
                </c:pt>
                <c:pt idx="62">
                  <c:v>9.9098384371555017</c:v>
                </c:pt>
                <c:pt idx="63">
                  <c:v>10.134656739146751</c:v>
                </c:pt>
                <c:pt idx="64">
                  <c:v>7.1697356905330896</c:v>
                </c:pt>
                <c:pt idx="65">
                  <c:v>5.5698143269051412</c:v>
                </c:pt>
                <c:pt idx="66">
                  <c:v>3.5694300280283371</c:v>
                </c:pt>
                <c:pt idx="67">
                  <c:v>4.9204038678868391</c:v>
                </c:pt>
                <c:pt idx="68">
                  <c:v>5.0947113256141368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0-4EEE-ADC3-0CF8811FFD6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Level 4
</c:v>
                </c:pt>
              </c:strCache>
            </c:strRef>
          </c:tx>
          <c:spPr>
            <a:solidFill>
              <a:srgbClr val="03AF89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Sheet1!$H$2:$H$70</c:f>
              <c:numCache>
                <c:formatCode>#,#00</c:formatCode>
                <c:ptCount val="69"/>
                <c:pt idx="0">
                  <c:v>30.825064724985861</c:v>
                </c:pt>
                <c:pt idx="1">
                  <c:v>26.147655273606141</c:v>
                </c:pt>
                <c:pt idx="2">
                  <c:v>24.03053098549238</c:v>
                </c:pt>
                <c:pt idx="3">
                  <c:v>26.356384165430139</c:v>
                </c:pt>
                <c:pt idx="4">
                  <c:v>24.078890210066909</c:v>
                </c:pt>
                <c:pt idx="5">
                  <c:v>27.096753627560201</c:v>
                </c:pt>
                <c:pt idx="6">
                  <c:v>25.389043873206589</c:v>
                </c:pt>
                <c:pt idx="7">
                  <c:v>23.973145509466359</c:v>
                </c:pt>
                <c:pt idx="8">
                  <c:v>23.03542765726672</c:v>
                </c:pt>
                <c:pt idx="9">
                  <c:v>24.55522048617788</c:v>
                </c:pt>
                <c:pt idx="10">
                  <c:v>21.576709449419369</c:v>
                </c:pt>
                <c:pt idx="11">
                  <c:v>21.862572412033451</c:v>
                </c:pt>
                <c:pt idx="12">
                  <c:v>21.0450516333755</c:v>
                </c:pt>
                <c:pt idx="13">
                  <c:v>22.041100248026591</c:v>
                </c:pt>
                <c:pt idx="14">
                  <c:v>20.306574186357839</c:v>
                </c:pt>
                <c:pt idx="15">
                  <c:v>22.254770841551689</c:v>
                </c:pt>
                <c:pt idx="16">
                  <c:v>22.50163727049269</c:v>
                </c:pt>
                <c:pt idx="17">
                  <c:v>21.446027005525359</c:v>
                </c:pt>
                <c:pt idx="18">
                  <c:v>21.572065069317759</c:v>
                </c:pt>
                <c:pt idx="19">
                  <c:v>20.8682431602683</c:v>
                </c:pt>
                <c:pt idx="20">
                  <c:v>20.974547223715611</c:v>
                </c:pt>
                <c:pt idx="21">
                  <c:v>21.472555614629751</c:v>
                </c:pt>
                <c:pt idx="22">
                  <c:v>19.129919400278411</c:v>
                </c:pt>
                <c:pt idx="23">
                  <c:v>20.452640762023929</c:v>
                </c:pt>
                <c:pt idx="24">
                  <c:v>20.361347521786652</c:v>
                </c:pt>
                <c:pt idx="25">
                  <c:v>16.444046281008561</c:v>
                </c:pt>
                <c:pt idx="26">
                  <c:v>16.35324477920399</c:v>
                </c:pt>
                <c:pt idx="27">
                  <c:v>16.565046020578389</c:v>
                </c:pt>
                <c:pt idx="28">
                  <c:v>18.85656648856347</c:v>
                </c:pt>
                <c:pt idx="29">
                  <c:v>16.887359300280249</c:v>
                </c:pt>
                <c:pt idx="30">
                  <c:v>15.96873923476566</c:v>
                </c:pt>
                <c:pt idx="31">
                  <c:v>19.270050773067929</c:v>
                </c:pt>
                <c:pt idx="32">
                  <c:v>18.510936983873989</c:v>
                </c:pt>
                <c:pt idx="33">
                  <c:v>18.796967243308639</c:v>
                </c:pt>
                <c:pt idx="34">
                  <c:v>16.851928769534329</c:v>
                </c:pt>
                <c:pt idx="35">
                  <c:v>17.53198153054651</c:v>
                </c:pt>
                <c:pt idx="36">
                  <c:v>13.488856818003709</c:v>
                </c:pt>
                <c:pt idx="37">
                  <c:v>16.854801880139391</c:v>
                </c:pt>
                <c:pt idx="38">
                  <c:v>15.94772321120449</c:v>
                </c:pt>
                <c:pt idx="39">
                  <c:v>13.33469737744308</c:v>
                </c:pt>
                <c:pt idx="40">
                  <c:v>17.543290373721909</c:v>
                </c:pt>
                <c:pt idx="41">
                  <c:v>13.571965258835149</c:v>
                </c:pt>
                <c:pt idx="42">
                  <c:v>11.77883268485906</c:v>
                </c:pt>
                <c:pt idx="43">
                  <c:v>13.3872905389747</c:v>
                </c:pt>
                <c:pt idx="44">
                  <c:v>10.10708394226414</c:v>
                </c:pt>
                <c:pt idx="45">
                  <c:v>8.3372054657121701</c:v>
                </c:pt>
                <c:pt idx="46">
                  <c:v>5.8619221178357366</c:v>
                </c:pt>
                <c:pt idx="47">
                  <c:v>10.772334642361949</c:v>
                </c:pt>
                <c:pt idx="48">
                  <c:v>5.979679951037447</c:v>
                </c:pt>
                <c:pt idx="49">
                  <c:v>5.3388231014863914</c:v>
                </c:pt>
                <c:pt idx="50">
                  <c:v>4.3481613925263813</c:v>
                </c:pt>
                <c:pt idx="51">
                  <c:v>8.4223887478149244</c:v>
                </c:pt>
                <c:pt idx="52">
                  <c:v>5.676211988948574</c:v>
                </c:pt>
                <c:pt idx="53">
                  <c:v>7.3664123872324616</c:v>
                </c:pt>
                <c:pt idx="54">
                  <c:v>7.317364320948017</c:v>
                </c:pt>
                <c:pt idx="55">
                  <c:v>6.9194920561257449</c:v>
                </c:pt>
                <c:pt idx="56">
                  <c:v>3.4930981699278751</c:v>
                </c:pt>
                <c:pt idx="57">
                  <c:v>2.9939117454419182</c:v>
                </c:pt>
                <c:pt idx="58">
                  <c:v>4.8113978468275889</c:v>
                </c:pt>
                <c:pt idx="59">
                  <c:v>2.717518326395937</c:v>
                </c:pt>
                <c:pt idx="60">
                  <c:v>1.6220765739980141</c:v>
                </c:pt>
                <c:pt idx="61">
                  <c:v>2.5579808967040609</c:v>
                </c:pt>
                <c:pt idx="62">
                  <c:v>2.5755683394556672</c:v>
                </c:pt>
                <c:pt idx="63">
                  <c:v>2.362679563845997</c:v>
                </c:pt>
                <c:pt idx="64">
                  <c:v>1.090134236296874</c:v>
                </c:pt>
                <c:pt idx="65">
                  <c:v>0.51052283698240897</c:v>
                </c:pt>
                <c:pt idx="66">
                  <c:v>0.21919685844129999</c:v>
                </c:pt>
                <c:pt idx="67">
                  <c:v>0.896479447821665</c:v>
                </c:pt>
                <c:pt idx="68">
                  <c:v>1.1000540762094659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F0-4EEE-ADC3-0CF8811FFD6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Level 5
</c:v>
                </c:pt>
              </c:strCache>
            </c:strRef>
          </c:tx>
          <c:spPr>
            <a:solidFill>
              <a:srgbClr val="00A340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Sheet1!$I$2:$I$70</c:f>
              <c:numCache>
                <c:formatCode>#,#00</c:formatCode>
                <c:ptCount val="69"/>
                <c:pt idx="0">
                  <c:v>17.509800564230041</c:v>
                </c:pt>
                <c:pt idx="1">
                  <c:v>11.671753948447639</c:v>
                </c:pt>
                <c:pt idx="2">
                  <c:v>11.05339240697651</c:v>
                </c:pt>
                <c:pt idx="3">
                  <c:v>18.50639030370839</c:v>
                </c:pt>
                <c:pt idx="4">
                  <c:v>10.32944673327968</c:v>
                </c:pt>
                <c:pt idx="5">
                  <c:v>12.496976914008821</c:v>
                </c:pt>
                <c:pt idx="6">
                  <c:v>11.87071361634151</c:v>
                </c:pt>
                <c:pt idx="7">
                  <c:v>12.154291347139569</c:v>
                </c:pt>
                <c:pt idx="8">
                  <c:v>10.083500979432429</c:v>
                </c:pt>
                <c:pt idx="9">
                  <c:v>10.80507929266758</c:v>
                </c:pt>
                <c:pt idx="10">
                  <c:v>7.3123769967829206</c:v>
                </c:pt>
                <c:pt idx="11">
                  <c:v>8.5968763796534642</c:v>
                </c:pt>
                <c:pt idx="12">
                  <c:v>9.4512828660064248</c:v>
                </c:pt>
                <c:pt idx="13">
                  <c:v>9.2893139625745995</c:v>
                </c:pt>
                <c:pt idx="14">
                  <c:v>6.7777795059368904</c:v>
                </c:pt>
                <c:pt idx="15">
                  <c:v>10.884074137355061</c:v>
                </c:pt>
                <c:pt idx="16">
                  <c:v>10.74992945304091</c:v>
                </c:pt>
                <c:pt idx="17">
                  <c:v>10.70932370263982</c:v>
                </c:pt>
                <c:pt idx="18">
                  <c:v>9.6422642228866025</c:v>
                </c:pt>
                <c:pt idx="19">
                  <c:v>10.329688134027251</c:v>
                </c:pt>
                <c:pt idx="20">
                  <c:v>6.4913367342191703</c:v>
                </c:pt>
                <c:pt idx="21">
                  <c:v>9.5100681245740439</c:v>
                </c:pt>
                <c:pt idx="22">
                  <c:v>7.1840824515191626</c:v>
                </c:pt>
                <c:pt idx="23">
                  <c:v>8.0605466282219496</c:v>
                </c:pt>
                <c:pt idx="24">
                  <c:v>8.2653141459606143</c:v>
                </c:pt>
                <c:pt idx="25">
                  <c:v>4.3493276822867317</c:v>
                </c:pt>
                <c:pt idx="26">
                  <c:v>4.8118693369150147</c:v>
                </c:pt>
                <c:pt idx="27">
                  <c:v>4.4222589573807261</c:v>
                </c:pt>
                <c:pt idx="28">
                  <c:v>7.4003851346388023</c:v>
                </c:pt>
                <c:pt idx="29">
                  <c:v>4.8787786572185361</c:v>
                </c:pt>
                <c:pt idx="30">
                  <c:v>3.6710865328602931</c:v>
                </c:pt>
                <c:pt idx="31">
                  <c:v>6.6720101442621207</c:v>
                </c:pt>
                <c:pt idx="32">
                  <c:v>6.9457578213729754</c:v>
                </c:pt>
                <c:pt idx="33">
                  <c:v>7.894448704417198</c:v>
                </c:pt>
                <c:pt idx="34">
                  <c:v>4.5317084543982267</c:v>
                </c:pt>
                <c:pt idx="35">
                  <c:v>5.1976850527380334</c:v>
                </c:pt>
                <c:pt idx="36">
                  <c:v>3.1265762027875472</c:v>
                </c:pt>
                <c:pt idx="37">
                  <c:v>6.244738804722493</c:v>
                </c:pt>
                <c:pt idx="38">
                  <c:v>6.3553155650572783</c:v>
                </c:pt>
                <c:pt idx="39">
                  <c:v>3.3114227822600779</c:v>
                </c:pt>
                <c:pt idx="40">
                  <c:v>8.3583208570253245</c:v>
                </c:pt>
                <c:pt idx="41">
                  <c:v>4.1450139688220853</c:v>
                </c:pt>
                <c:pt idx="42">
                  <c:v>2.4104331504176568</c:v>
                </c:pt>
                <c:pt idx="43">
                  <c:v>4.4675373500144619</c:v>
                </c:pt>
                <c:pt idx="44">
                  <c:v>2.396875516129731</c:v>
                </c:pt>
                <c:pt idx="45">
                  <c:v>1.4782196507248611</c:v>
                </c:pt>
                <c:pt idx="46">
                  <c:v>0.62949898863277198</c:v>
                </c:pt>
                <c:pt idx="47">
                  <c:v>4.0652802568327617</c:v>
                </c:pt>
                <c:pt idx="48">
                  <c:v>0.75613094042858597</c:v>
                </c:pt>
                <c:pt idx="49">
                  <c:v>0.74709595669908702</c:v>
                </c:pt>
                <c:pt idx="50">
                  <c:v>0.47465068401883098</c:v>
                </c:pt>
                <c:pt idx="51">
                  <c:v>2.1574195664343261</c:v>
                </c:pt>
                <c:pt idx="52">
                  <c:v>0.91093190875601504</c:v>
                </c:pt>
                <c:pt idx="53">
                  <c:v>1.65776069956975</c:v>
                </c:pt>
                <c:pt idx="54">
                  <c:v>2.2326432254490398</c:v>
                </c:pt>
                <c:pt idx="55">
                  <c:v>1.282623331073361</c:v>
                </c:pt>
                <c:pt idx="56">
                  <c:v>0.36694822286250101</c:v>
                </c:pt>
                <c:pt idx="57">
                  <c:v>0.21115893542056899</c:v>
                </c:pt>
                <c:pt idx="58">
                  <c:v>0.74773560092223401</c:v>
                </c:pt>
                <c:pt idx="59">
                  <c:v>0.183872382622186</c:v>
                </c:pt>
                <c:pt idx="60">
                  <c:v>0.130987738965439</c:v>
                </c:pt>
                <c:pt idx="61">
                  <c:v>0.36717405763102501</c:v>
                </c:pt>
                <c:pt idx="62">
                  <c:v>0.20825589363275701</c:v>
                </c:pt>
                <c:pt idx="63">
                  <c:v>0.226610400933522</c:v>
                </c:pt>
                <c:pt idx="64">
                  <c:v>6.04785696919437E-2</c:v>
                </c:pt>
                <c:pt idx="65">
                  <c:v>6.4265078990548901E-3</c:v>
                </c:pt>
                <c:pt idx="66">
                  <c:v>9.2257836778410001E-4</c:v>
                </c:pt>
                <c:pt idx="67">
                  <c:v>9.51884496047226E-2</c:v>
                </c:pt>
                <c:pt idx="68">
                  <c:v>5.10695142450606E-2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F0-4EEE-ADC3-0CF8811FFD6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Level 6
</c:v>
                </c:pt>
              </c:strCache>
            </c:strRef>
          </c:tx>
          <c:spPr>
            <a:solidFill>
              <a:srgbClr val="66FF00"/>
            </a:solidFill>
            <a:ln>
              <a:noFill/>
            </a:ln>
            <a:effectLst/>
          </c:spPr>
          <c:invertIfNegative val="0"/>
          <c:cat>
            <c:strRef>
              <c:f>Sheet1!$A$2:$A$70</c:f>
              <c:strCache>
                <c:ptCount val="69"/>
                <c:pt idx="0">
                  <c:v>B-S-J-Z (China)</c:v>
                </c:pt>
                <c:pt idx="1">
                  <c:v>Macao (China)</c:v>
                </c:pt>
                <c:pt idx="2">
                  <c:v>Estonia</c:v>
                </c:pt>
                <c:pt idx="3">
                  <c:v>Singapore</c:v>
                </c:pt>
                <c:pt idx="4">
                  <c:v>Ireland</c:v>
                </c:pt>
                <c:pt idx="5">
                  <c:v>Hong Kong (China)</c:v>
                </c:pt>
                <c:pt idx="6">
                  <c:v>Finland</c:v>
                </c:pt>
                <c:pt idx="7">
                  <c:v>Canada</c:v>
                </c:pt>
                <c:pt idx="8">
                  <c:v>Poland</c:v>
                </c:pt>
                <c:pt idx="9">
                  <c:v>Korea</c:v>
                </c:pt>
                <c:pt idx="10">
                  <c:v>Denmark</c:v>
                </c:pt>
                <c:pt idx="11">
                  <c:v>Japan</c:v>
                </c:pt>
                <c:pt idx="12">
                  <c:v>United Kingdom</c:v>
                </c:pt>
                <c:pt idx="13">
                  <c:v>Chinese Taipei</c:v>
                </c:pt>
                <c:pt idx="14">
                  <c:v>Slovenia</c:v>
                </c:pt>
                <c:pt idx="15">
                  <c:v>Sweden</c:v>
                </c:pt>
                <c:pt idx="16">
                  <c:v>New Zealand</c:v>
                </c:pt>
                <c:pt idx="17">
                  <c:v>United States</c:v>
                </c:pt>
                <c:pt idx="18">
                  <c:v>Norway</c:v>
                </c:pt>
                <c:pt idx="19">
                  <c:v>Australia</c:v>
                </c:pt>
                <c:pt idx="20">
                  <c:v>Portugal</c:v>
                </c:pt>
                <c:pt idx="21">
                  <c:v>Germany</c:v>
                </c:pt>
                <c:pt idx="22">
                  <c:v>Czech Republic</c:v>
                </c:pt>
                <c:pt idx="23">
                  <c:v>France</c:v>
                </c:pt>
                <c:pt idx="24">
                  <c:v>Belgium</c:v>
                </c:pt>
                <c:pt idx="25">
                  <c:v>Croatia</c:v>
                </c:pt>
                <c:pt idx="26">
                  <c:v>Russia</c:v>
                </c:pt>
                <c:pt idx="27">
                  <c:v>Latvia</c:v>
                </c:pt>
                <c:pt idx="28">
                  <c:v>OECD average</c:v>
                </c:pt>
                <c:pt idx="29">
                  <c:v>Italy</c:v>
                </c:pt>
                <c:pt idx="30">
                  <c:v>Belarus</c:v>
                </c:pt>
                <c:pt idx="31">
                  <c:v>Austria</c:v>
                </c:pt>
                <c:pt idx="32">
                  <c:v>Switzerland</c:v>
                </c:pt>
                <c:pt idx="33">
                  <c:v>Netherlands</c:v>
                </c:pt>
                <c:pt idx="34">
                  <c:v>Lithuania</c:v>
                </c:pt>
                <c:pt idx="35">
                  <c:v>Hungary</c:v>
                </c:pt>
                <c:pt idx="36">
                  <c:v>Turkey</c:v>
                </c:pt>
                <c:pt idx="37">
                  <c:v>Iceland</c:v>
                </c:pt>
                <c:pt idx="38">
                  <c:v>Luxembourg</c:v>
                </c:pt>
                <c:pt idx="39">
                  <c:v>Greece</c:v>
                </c:pt>
                <c:pt idx="40">
                  <c:v>Israel</c:v>
                </c:pt>
                <c:pt idx="41">
                  <c:v>Slovak Republic</c:v>
                </c:pt>
                <c:pt idx="42">
                  <c:v>Chile</c:v>
                </c:pt>
                <c:pt idx="43">
                  <c:v>Malta</c:v>
                </c:pt>
                <c:pt idx="44">
                  <c:v>Serbia</c:v>
                </c:pt>
                <c:pt idx="45">
                  <c:v>Uruguay</c:v>
                </c:pt>
                <c:pt idx="46">
                  <c:v>Costa Rica</c:v>
                </c:pt>
                <c:pt idx="47">
                  <c:v>United Arab Emirates</c:v>
                </c:pt>
                <c:pt idx="48">
                  <c:v>Montenegro</c:v>
                </c:pt>
                <c:pt idx="49">
                  <c:v>Mexico</c:v>
                </c:pt>
                <c:pt idx="50">
                  <c:v>Malaysia</c:v>
                </c:pt>
                <c:pt idx="51">
                  <c:v>Bulgaria</c:v>
                </c:pt>
                <c:pt idx="52">
                  <c:v>Colombia</c:v>
                </c:pt>
                <c:pt idx="53">
                  <c:v>Brazil</c:v>
                </c:pt>
                <c:pt idx="54">
                  <c:v>Qatar</c:v>
                </c:pt>
                <c:pt idx="55">
                  <c:v>Brunei Darussalam</c:v>
                </c:pt>
                <c:pt idx="56">
                  <c:v>Albania</c:v>
                </c:pt>
                <c:pt idx="57">
                  <c:v>Bosnia and Herzegovina</c:v>
                </c:pt>
                <c:pt idx="58">
                  <c:v>Peru</c:v>
                </c:pt>
                <c:pt idx="59">
                  <c:v>Thailand</c:v>
                </c:pt>
                <c:pt idx="60">
                  <c:v>Baku (Azerbaijan)</c:v>
                </c:pt>
                <c:pt idx="61">
                  <c:v>Kazakhstan</c:v>
                </c:pt>
                <c:pt idx="62">
                  <c:v>Panama</c:v>
                </c:pt>
                <c:pt idx="63">
                  <c:v>Georgia</c:v>
                </c:pt>
                <c:pt idx="64">
                  <c:v>Indonesia</c:v>
                </c:pt>
                <c:pt idx="65">
                  <c:v>Morocco</c:v>
                </c:pt>
                <c:pt idx="66">
                  <c:v>Kosovo</c:v>
                </c:pt>
                <c:pt idx="67">
                  <c:v>Dominican Republic</c:v>
                </c:pt>
                <c:pt idx="68">
                  <c:v>Philippines</c:v>
                </c:pt>
              </c:strCache>
            </c:strRef>
          </c:cat>
          <c:val>
            <c:numRef>
              <c:f>Sheet1!$J$2:$J$70</c:f>
              <c:numCache>
                <c:formatCode>#,#00</c:formatCode>
                <c:ptCount val="69"/>
                <c:pt idx="0">
                  <c:v>4.2293843309956216</c:v>
                </c:pt>
                <c:pt idx="1">
                  <c:v>2.1007070184314851</c:v>
                </c:pt>
                <c:pt idx="2">
                  <c:v>2.8059261279327439</c:v>
                </c:pt>
                <c:pt idx="3">
                  <c:v>7.3137110122209936</c:v>
                </c:pt>
                <c:pt idx="4">
                  <c:v>1.759091814620932</c:v>
                </c:pt>
                <c:pt idx="5">
                  <c:v>2.3116893491251038</c:v>
                </c:pt>
                <c:pt idx="6">
                  <c:v>2.3631992739147898</c:v>
                </c:pt>
                <c:pt idx="7">
                  <c:v>2.8387300110885541</c:v>
                </c:pt>
                <c:pt idx="8">
                  <c:v>2.108877909877247</c:v>
                </c:pt>
                <c:pt idx="9">
                  <c:v>2.318240024545613</c:v>
                </c:pt>
                <c:pt idx="10">
                  <c:v>1.10294145522704</c:v>
                </c:pt>
                <c:pt idx="11">
                  <c:v>1.65358951759432</c:v>
                </c:pt>
                <c:pt idx="12">
                  <c:v>2.0000724935209311</c:v>
                </c:pt>
                <c:pt idx="13">
                  <c:v>1.6183751990759621</c:v>
                </c:pt>
                <c:pt idx="14">
                  <c:v>0.97545133593496103</c:v>
                </c:pt>
                <c:pt idx="15">
                  <c:v>2.3892934360056608</c:v>
                </c:pt>
                <c:pt idx="16">
                  <c:v>2.3538638958433751</c:v>
                </c:pt>
                <c:pt idx="17">
                  <c:v>2.8310462236970588</c:v>
                </c:pt>
                <c:pt idx="18">
                  <c:v>1.64743300371412</c:v>
                </c:pt>
                <c:pt idx="19">
                  <c:v>2.6881694607678361</c:v>
                </c:pt>
                <c:pt idx="20">
                  <c:v>0.80131659819762002</c:v>
                </c:pt>
                <c:pt idx="21">
                  <c:v>1.7961560314825169</c:v>
                </c:pt>
                <c:pt idx="22">
                  <c:v>1.0523838525151901</c:v>
                </c:pt>
                <c:pt idx="23">
                  <c:v>1.136543696478729</c:v>
                </c:pt>
                <c:pt idx="24">
                  <c:v>1.2816566367281439</c:v>
                </c:pt>
                <c:pt idx="25">
                  <c:v>0.35606472468290401</c:v>
                </c:pt>
                <c:pt idx="26">
                  <c:v>0.620458103533295</c:v>
                </c:pt>
                <c:pt idx="27">
                  <c:v>0.39702824818020199</c:v>
                </c:pt>
                <c:pt idx="28">
                  <c:v>1.3400700027403201</c:v>
                </c:pt>
                <c:pt idx="29">
                  <c:v>0.46592877346314499</c:v>
                </c:pt>
                <c:pt idx="30">
                  <c:v>0.27779624320359703</c:v>
                </c:pt>
                <c:pt idx="31">
                  <c:v>0.739397549118885</c:v>
                </c:pt>
                <c:pt idx="32">
                  <c:v>1.153855951409797</c:v>
                </c:pt>
                <c:pt idx="33">
                  <c:v>1.1876694347858989</c:v>
                </c:pt>
                <c:pt idx="34">
                  <c:v>0.449792134593341</c:v>
                </c:pt>
                <c:pt idx="35">
                  <c:v>0.51063173163695197</c:v>
                </c:pt>
                <c:pt idx="36">
                  <c:v>0.20058067413593</c:v>
                </c:pt>
                <c:pt idx="37">
                  <c:v>0.86119150105842901</c:v>
                </c:pt>
                <c:pt idx="38">
                  <c:v>1.2509956804108999</c:v>
                </c:pt>
                <c:pt idx="39">
                  <c:v>0.33867731870955398</c:v>
                </c:pt>
                <c:pt idx="40">
                  <c:v>2.0479734021419431</c:v>
                </c:pt>
                <c:pt idx="41">
                  <c:v>0.48974007006194997</c:v>
                </c:pt>
                <c:pt idx="42">
                  <c:v>0.183734405773503</c:v>
                </c:pt>
                <c:pt idx="43">
                  <c:v>0.867486200688391</c:v>
                </c:pt>
                <c:pt idx="44">
                  <c:v>0.150927142054747</c:v>
                </c:pt>
                <c:pt idx="45">
                  <c:v>6.6431258426647793E-2</c:v>
                </c:pt>
                <c:pt idx="46">
                  <c:v>0</c:v>
                </c:pt>
                <c:pt idx="47">
                  <c:v>0.74995071685227399</c:v>
                </c:pt>
                <c:pt idx="48">
                  <c:v>1.8985542397799701E-2</c:v>
                </c:pt>
                <c:pt idx="49">
                  <c:v>2.63681622781133E-2</c:v>
                </c:pt>
                <c:pt idx="50">
                  <c:v>9.4928538553775994E-3</c:v>
                </c:pt>
                <c:pt idx="51">
                  <c:v>0.18256778640986501</c:v>
                </c:pt>
                <c:pt idx="52">
                  <c:v>3.4972261205581799E-2</c:v>
                </c:pt>
                <c:pt idx="53">
                  <c:v>0.16888345954508999</c:v>
                </c:pt>
                <c:pt idx="54">
                  <c:v>0.37604762549911203</c:v>
                </c:pt>
                <c:pt idx="55">
                  <c:v>3.9214461260514102E-2</c:v>
                </c:pt>
                <c:pt idx="56">
                  <c:v>8.0159296934067398E-3</c:v>
                </c:pt>
                <c:pt idx="57">
                  <c:v>0</c:v>
                </c:pt>
                <c:pt idx="58">
                  <c:v>3.3748152534534601E-2</c:v>
                </c:pt>
                <c:pt idx="59">
                  <c:v>5.6839805593673996E-4</c:v>
                </c:pt>
                <c:pt idx="60">
                  <c:v>1.04711916568388E-2</c:v>
                </c:pt>
                <c:pt idx="61">
                  <c:v>2.5451339038693399E-2</c:v>
                </c:pt>
                <c:pt idx="62">
                  <c:v>3.3725423780700502E-3</c:v>
                </c:pt>
                <c:pt idx="63">
                  <c:v>9.0387581193344304E-3</c:v>
                </c:pt>
                <c:pt idx="64">
                  <c:v>6.4768551793548004E-4</c:v>
                </c:pt>
                <c:pt idx="65">
                  <c:v>0</c:v>
                </c:pt>
                <c:pt idx="66">
                  <c:v>0</c:v>
                </c:pt>
                <c:pt idx="67">
                  <c:v>1.3981204680519001E-3</c:v>
                </c:pt>
                <c:pt idx="68">
                  <c:v>1.5269621875511599E-3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F0-4EEE-ADC3-0CF8811FF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7019776"/>
        <c:axId val="187266688"/>
      </c:barChart>
      <c:catAx>
        <c:axId val="1870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87266688"/>
        <c:crosses val="autoZero"/>
        <c:auto val="1"/>
        <c:lblAlgn val="ctr"/>
        <c:lblOffset val="100"/>
        <c:tickLblSkip val="1"/>
        <c:noMultiLvlLbl val="0"/>
      </c:catAx>
      <c:valAx>
        <c:axId val="187266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prstDash val="sysDash"/>
              <a:round/>
            </a:ln>
            <a:effectLst/>
          </c:spPr>
        </c:majorGridlines>
        <c:numFmt formatCode="0;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870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00">
          <a:solidFill>
            <a:srgbClr val="000000"/>
          </a:solidFill>
          <a:latin typeface="HelveticaNeueLT Std"/>
        </a:defRPr>
      </a:pPr>
      <a:endParaRPr lang="sr-Latn-R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52182439795456E-2"/>
          <c:y val="2.1602347483880679E-2"/>
          <c:w val="0.89019685039370078"/>
          <c:h val="0.778699550884949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'NIVOI POSTIGNUĆA - TREND'!$C$69</c:f>
              <c:strCache>
                <c:ptCount val="1"/>
                <c:pt idx="0">
                  <c:v>Srbija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7F-47A1-9803-35A7DF01FF2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7F-47A1-9803-35A7DF01FF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27F-47A1-9803-35A7DF01FF2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7F-47A1-9803-35A7DF01FF2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27F-47A1-9803-35A7DF01FF2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7F-47A1-9803-35A7DF01FF2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27F-47A1-9803-35A7DF01FF2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27F-47A1-9803-35A7DF01FF21}"/>
              </c:ext>
            </c:extLst>
          </c:dPt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'NIVOI POSTIGNUĆA - TREND'!$B$70:$B$78</c:f>
              <c:strCache>
                <c:ptCount val="9"/>
                <c:pt idx="0">
                  <c:v>Ispod    nivoa 1c</c:v>
                </c:pt>
                <c:pt idx="1">
                  <c:v>Nivo 1c</c:v>
                </c:pt>
                <c:pt idx="2">
                  <c:v>Nivo 1b</c:v>
                </c:pt>
                <c:pt idx="3">
                  <c:v>Nivo 1a</c:v>
                </c:pt>
                <c:pt idx="4">
                  <c:v>Nivo 2</c:v>
                </c:pt>
                <c:pt idx="5">
                  <c:v>Nivo 3</c:v>
                </c:pt>
                <c:pt idx="6">
                  <c:v>Nivo 4</c:v>
                </c:pt>
                <c:pt idx="7">
                  <c:v>Nivo 5 </c:v>
                </c:pt>
                <c:pt idx="8">
                  <c:v>Nivo 6</c:v>
                </c:pt>
              </c:strCache>
            </c:strRef>
          </c:cat>
          <c:val>
            <c:numRef>
              <c:f>'NIVOI POSTIGNUĆA - TREND'!$C$70:$C$78</c:f>
              <c:numCache>
                <c:formatCode>0.0</c:formatCode>
                <c:ptCount val="9"/>
                <c:pt idx="0">
                  <c:v>0.1</c:v>
                </c:pt>
                <c:pt idx="1">
                  <c:v>2.7</c:v>
                </c:pt>
                <c:pt idx="2">
                  <c:v>12.2</c:v>
                </c:pt>
                <c:pt idx="3">
                  <c:v>22.7</c:v>
                </c:pt>
                <c:pt idx="4">
                  <c:v>27.8</c:v>
                </c:pt>
                <c:pt idx="5">
                  <c:v>21.8</c:v>
                </c:pt>
                <c:pt idx="6">
                  <c:v>10.1</c:v>
                </c:pt>
                <c:pt idx="7">
                  <c:v>2.4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7F-47A1-9803-35A7DF01FF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935296"/>
        <c:axId val="436954624"/>
      </c:barChart>
      <c:lineChart>
        <c:grouping val="standard"/>
        <c:varyColors val="0"/>
        <c:ser>
          <c:idx val="1"/>
          <c:order val="1"/>
          <c:tx>
            <c:strRef>
              <c:f>'NIVOI POSTIGNUĆA - TREND'!$D$69</c:f>
              <c:strCache>
                <c:ptCount val="1"/>
                <c:pt idx="0">
                  <c:v>OECD average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9.1179971134718579E-3"/>
                  <c:y val="-2.0061300172337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7F-47A1-9803-35A7DF01FF21}"/>
                </c:ext>
              </c:extLst>
            </c:dLbl>
            <c:dLbl>
              <c:idx val="8"/>
              <c:layout>
                <c:manualLayout>
                  <c:x val="1.025774675265584E-2"/>
                  <c:y val="-2.8977433582265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7F-47A1-9803-35A7DF01FF21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sr-Latn-R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'NIVOI POSTIGNUĆA - TREND'!$B$70:$B$78</c:f>
              <c:strCache>
                <c:ptCount val="9"/>
                <c:pt idx="0">
                  <c:v>Ispod    nivoa 1c</c:v>
                </c:pt>
                <c:pt idx="1">
                  <c:v>Nivo 1c</c:v>
                </c:pt>
                <c:pt idx="2">
                  <c:v>Nivo 1b</c:v>
                </c:pt>
                <c:pt idx="3">
                  <c:v>Nivo 1a</c:v>
                </c:pt>
                <c:pt idx="4">
                  <c:v>Nivo 2</c:v>
                </c:pt>
                <c:pt idx="5">
                  <c:v>Nivo 3</c:v>
                </c:pt>
                <c:pt idx="6">
                  <c:v>Nivo 4</c:v>
                </c:pt>
                <c:pt idx="7">
                  <c:v>Nivo 5 </c:v>
                </c:pt>
                <c:pt idx="8">
                  <c:v>Nivo 6</c:v>
                </c:pt>
              </c:strCache>
            </c:strRef>
          </c:cat>
          <c:val>
            <c:numRef>
              <c:f>'NIVOI POSTIGNUĆA - TREND'!$D$70:$D$78</c:f>
              <c:numCache>
                <c:formatCode>0.0</c:formatCode>
                <c:ptCount val="9"/>
                <c:pt idx="0">
                  <c:v>0.1</c:v>
                </c:pt>
                <c:pt idx="1">
                  <c:v>1.4</c:v>
                </c:pt>
                <c:pt idx="2">
                  <c:v>6.2</c:v>
                </c:pt>
                <c:pt idx="3">
                  <c:v>15</c:v>
                </c:pt>
                <c:pt idx="4">
                  <c:v>23.7</c:v>
                </c:pt>
                <c:pt idx="5">
                  <c:v>26</c:v>
                </c:pt>
                <c:pt idx="6">
                  <c:v>18.899999999999999</c:v>
                </c:pt>
                <c:pt idx="7">
                  <c:v>7.4</c:v>
                </c:pt>
                <c:pt idx="8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27F-47A1-9803-35A7DF01FF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6935296"/>
        <c:axId val="436954624"/>
      </c:lineChart>
      <c:catAx>
        <c:axId val="43693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defRPr>
            </a:pPr>
            <a:endParaRPr lang="sr-Latn-RS"/>
          </a:p>
        </c:txPr>
        <c:crossAx val="436954624"/>
        <c:crosses val="autoZero"/>
        <c:auto val="1"/>
        <c:lblAlgn val="ctr"/>
        <c:lblOffset val="100"/>
        <c:noMultiLvlLbl val="0"/>
      </c:catAx>
      <c:valAx>
        <c:axId val="436954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pPr>
            <a:endParaRPr lang="sr-Latn-RS"/>
          </a:p>
        </c:txPr>
        <c:crossAx val="436935296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  <a:alpha val="46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 Narrow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  <a:alpha val="79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92585486529603E-2"/>
          <c:y val="1.5681337391929201E-2"/>
          <c:w val="0.92222784483741904"/>
          <c:h val="0.87129157739563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Strength of the relationship between performance and socio-economic status is below the 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3392AB"/>
              </a:solidFill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D25FE0D-5E40-4DCA-A615-C4605A9087ED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A07-4B6A-B7B0-8A307AF110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F2A229-10E8-489C-93B5-32508B51FFAA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E65-4A60-A997-86318F7648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9FA5CA-D3EE-4898-9412-8E0E005368F1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E65-4A60-A997-86318F7648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4C0CC5-5A8E-4652-A693-A606E29450B1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E65-4A60-A997-86318F7648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F817EB-3037-43F2-9F89-DE9F2E71C5E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E65-4A60-A997-86318F76487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EB6C1B2-7406-4562-BD7A-9FB87513EE2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E65-4A60-A997-86318F76487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B9EE195-B288-4951-8332-933F474EBF7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E65-4A60-A997-86318F76487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5AB8488-5C40-42A6-9F41-772395AEEBB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1A07-4B6A-B7B0-8A307AF1108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636783E-3ECC-4CC7-AA25-5418F1510CD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A07-4B6A-B7B0-8A307AF1108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A9DBCE5-7B60-4499-9D93-15231C413913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1A07-4B6A-B7B0-8A307AF11089}"/>
                </c:ext>
              </c:extLst>
            </c:dLbl>
            <c:dLbl>
              <c:idx val="10"/>
              <c:layout>
                <c:manualLayout>
                  <c:x val="-0.102017368033589"/>
                  <c:y val="0"/>
                </c:manualLayout>
              </c:layout>
              <c:tx>
                <c:rich>
                  <a:bodyPr/>
                  <a:lstStyle/>
                  <a:p>
                    <a:fld id="{4E00E103-43C9-492A-9CB2-25B31E06FBB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A07-4B6A-B7B0-8A307AF11089}"/>
                </c:ext>
              </c:extLst>
            </c:dLbl>
            <c:dLbl>
              <c:idx val="11"/>
              <c:layout>
                <c:manualLayout>
                  <c:x val="-8.2792808271349105E-2"/>
                  <c:y val="4.4580667049638799E-3"/>
                </c:manualLayout>
              </c:layout>
              <c:tx>
                <c:rich>
                  <a:bodyPr/>
                  <a:lstStyle/>
                  <a:p>
                    <a:fld id="{897DF442-DB2C-4FF4-A754-3EC5AB830486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1A07-4B6A-B7B0-8A307AF1108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07-4B6A-B7B0-8A307AF1108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34ACF2A-1A80-4F1A-AC41-10BBFCE90C65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E65-4A60-A997-86318F76487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BF04894-C91C-4E89-A0C0-3B2CAD377B36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1A07-4B6A-B7B0-8A307AF1108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5317E02-E5EF-4A4C-8367-88E85B82F4BD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E65-4A60-A997-86318F76487B}"/>
                </c:ext>
              </c:extLst>
            </c:dLbl>
            <c:dLbl>
              <c:idx val="16"/>
              <c:layout>
                <c:manualLayout>
                  <c:x val="-2.5102845876097098E-3"/>
                  <c:y val="-4.4580667049639198E-3"/>
                </c:manualLayout>
              </c:layout>
              <c:tx>
                <c:rich>
                  <a:bodyPr/>
                  <a:lstStyle/>
                  <a:p>
                    <a:fld id="{DDABA344-5DB4-4845-AE3F-82ACEBC16DA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1A07-4B6A-B7B0-8A307AF1108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1AB85788-B278-496D-BE3C-479677BAE4A7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E65-4A60-A997-86318F76487B}"/>
                </c:ext>
              </c:extLst>
            </c:dLbl>
            <c:dLbl>
              <c:idx val="18"/>
              <c:layout>
                <c:manualLayout>
                  <c:x val="-7.4979350248573398E-2"/>
                  <c:y val="-2.22903335248196E-2"/>
                </c:manualLayout>
              </c:layout>
              <c:tx>
                <c:rich>
                  <a:bodyPr/>
                  <a:lstStyle/>
                  <a:p>
                    <a:fld id="{C8E7FE10-EA6C-4CD8-BBC7-BA924CAC300A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1A07-4B6A-B7B0-8A307AF11089}"/>
                </c:ext>
              </c:extLst>
            </c:dLbl>
            <c:dLbl>
              <c:idx val="19"/>
              <c:layout>
                <c:manualLayout>
                  <c:x val="-3.0944704829628699E-2"/>
                  <c:y val="-2.89774335822655E-2"/>
                </c:manualLayout>
              </c:layout>
              <c:tx>
                <c:rich>
                  <a:bodyPr/>
                  <a:lstStyle/>
                  <a:p>
                    <a:fld id="{31BFF297-A00B-4276-9347-824D6BDBE5A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1A07-4B6A-B7B0-8A307AF1108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07-4B6A-B7B0-8A307AF1108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07-4B6A-B7B0-8A307AF1108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07-4B6A-B7B0-8A307AF11089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07-4B6A-B7B0-8A307AF1108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07-4B6A-B7B0-8A307AF1108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A07-4B6A-B7B0-8A307AF11089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A07-4B6A-B7B0-8A307AF11089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A07-4B6A-B7B0-8A307AF1108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A07-4B6A-B7B0-8A307AF11089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A07-4B6A-B7B0-8A307AF11089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A07-4B6A-B7B0-8A307AF11089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A07-4B6A-B7B0-8A307AF11089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A07-4B6A-B7B0-8A307AF11089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A07-4B6A-B7B0-8A307AF11089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A07-4B6A-B7B0-8A307AF11089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A07-4B6A-B7B0-8A307AF11089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A07-4B6A-B7B0-8A307AF11089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A07-4B6A-B7B0-8A307AF11089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A07-4B6A-B7B0-8A307AF11089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A07-4B6A-B7B0-8A307AF11089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A07-4B6A-B7B0-8A307AF11089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A07-4B6A-B7B0-8A307AF11089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A07-4B6A-B7B0-8A307AF11089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A07-4B6A-B7B0-8A307AF11089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A07-4B6A-B7B0-8A307AF11089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A07-4B6A-B7B0-8A307AF11089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A07-4B6A-B7B0-8A307AF11089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A07-4B6A-B7B0-8A307AF11089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A07-4B6A-B7B0-8A307AF11089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A07-4B6A-B7B0-8A307AF11089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A07-4B6A-B7B0-8A307AF11089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A07-4B6A-B7B0-8A307AF11089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A07-4B6A-B7B0-8A307AF11089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A07-4B6A-B7B0-8A307AF11089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A07-4B6A-B7B0-8A307AF11089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A07-4B6A-B7B0-8A307AF11089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A07-4B6A-B7B0-8A307AF11089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A07-4B6A-B7B0-8A307AF11089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A07-4B6A-B7B0-8A307AF11089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A07-4B6A-B7B0-8A307AF11089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A07-4B6A-B7B0-8A307AF11089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A07-4B6A-B7B0-8A307AF11089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A07-4B6A-B7B0-8A307AF11089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A07-4B6A-B7B0-8A307AF11089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A07-4B6A-B7B0-8A307AF11089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A07-4B6A-B7B0-8A307AF11089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A07-4B6A-B7B0-8A307AF11089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1A07-4B6A-B7B0-8A307AF11089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A07-4B6A-B7B0-8A307AF11089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1A07-4B6A-B7B0-8A307AF11089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1A07-4B6A-B7B0-8A307AF11089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1A07-4B6A-B7B0-8A307AF11089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1A07-4B6A-B7B0-8A307AF11089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1A07-4B6A-B7B0-8A307AF11089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1A07-4B6A-B7B0-8A307AF11089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1A07-4B6A-B7B0-8A307AF11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Sheet1!$B$2:$B$77</c:f>
              <c:numCache>
                <c:formatCode>#,#00</c:formatCode>
                <c:ptCount val="76"/>
                <c:pt idx="0">
                  <c:v>17.98369903406612</c:v>
                </c:pt>
                <c:pt idx="1">
                  <c:v>17.02127926207762</c:v>
                </c:pt>
                <c:pt idx="2">
                  <c:v>21.49648391453384</c:v>
                </c:pt>
                <c:pt idx="3">
                  <c:v>17.0794371841477</c:v>
                </c:pt>
                <c:pt idx="4">
                  <c:v>16.03451043291896</c:v>
                </c:pt>
                <c:pt idx="5">
                  <c:v>16.337755548415871</c:v>
                </c:pt>
                <c:pt idx="6">
                  <c:v>17.293586130332152</c:v>
                </c:pt>
                <c:pt idx="7">
                  <c:v>15.569439983367969</c:v>
                </c:pt>
                <c:pt idx="8">
                  <c:v>15.99339052368753</c:v>
                </c:pt>
                <c:pt idx="9">
                  <c:v>18.087609117104961</c:v>
                </c:pt>
                <c:pt idx="10">
                  <c:v>17.52197388618681</c:v>
                </c:pt>
                <c:pt idx="11">
                  <c:v>17.779991443144802</c:v>
                </c:pt>
                <c:pt idx="13">
                  <c:v>19.75022340441836</c:v>
                </c:pt>
                <c:pt idx="14">
                  <c:v>19.062536276389221</c:v>
                </c:pt>
                <c:pt idx="15">
                  <c:v>15.57797275756211</c:v>
                </c:pt>
                <c:pt idx="16">
                  <c:v>16.462172960088971</c:v>
                </c:pt>
                <c:pt idx="17">
                  <c:v>17.541974500226701</c:v>
                </c:pt>
                <c:pt idx="18">
                  <c:v>17.225857169758381</c:v>
                </c:pt>
                <c:pt idx="19">
                  <c:v>17.185291165416061</c:v>
                </c:pt>
              </c:numCache>
            </c:numRef>
          </c:xVal>
          <c:yVal>
            <c:numRef>
              <c:f>Sheet1!$A$2:$A$77</c:f>
              <c:numCache>
                <c:formatCode>0</c:formatCode>
                <c:ptCount val="76"/>
                <c:pt idx="0">
                  <c:v>339.69158997901422</c:v>
                </c:pt>
                <c:pt idx="1">
                  <c:v>376.971316661976</c:v>
                </c:pt>
                <c:pt idx="2">
                  <c:v>400.51370593416982</c:v>
                </c:pt>
                <c:pt idx="3">
                  <c:v>401.50310880731661</c:v>
                </c:pt>
                <c:pt idx="4">
                  <c:v>408.0699440193344</c:v>
                </c:pt>
                <c:pt idx="5">
                  <c:v>414.97951420628539</c:v>
                </c:pt>
                <c:pt idx="6">
                  <c:v>423.99296573788729</c:v>
                </c:pt>
                <c:pt idx="7">
                  <c:v>426.4982250073607</c:v>
                </c:pt>
                <c:pt idx="8">
                  <c:v>427.1176181983505</c:v>
                </c:pt>
                <c:pt idx="9">
                  <c:v>427.7031458506446</c:v>
                </c:pt>
                <c:pt idx="10">
                  <c:v>457.98396704074833</c:v>
                </c:pt>
                <c:pt idx="11">
                  <c:v>469.9853893631788</c:v>
                </c:pt>
                <c:pt idx="13">
                  <c:v>473.78844693315227</c:v>
                </c:pt>
                <c:pt idx="14">
                  <c:v>475.98667224503322</c:v>
                </c:pt>
                <c:pt idx="15">
                  <c:v>483.92940514533922</c:v>
                </c:pt>
                <c:pt idx="16">
                  <c:v>490.21881502637228</c:v>
                </c:pt>
                <c:pt idx="17">
                  <c:v>492.60648133455328</c:v>
                </c:pt>
                <c:pt idx="18">
                  <c:v>492.86443860384179</c:v>
                </c:pt>
                <c:pt idx="19">
                  <c:v>498.27925642959161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Sheet1!$G$2:$G$77</c15:f>
                <c15:dlblRangeCache>
                  <c:ptCount val="76"/>
                  <c:pt idx="0">
                    <c:v>Philippines</c:v>
                  </c:pt>
                  <c:pt idx="1">
                    <c:v>Panama</c:v>
                  </c:pt>
                  <c:pt idx="2">
                    <c:v>Peru</c:v>
                  </c:pt>
                  <c:pt idx="3">
                    <c:v>Argentina</c:v>
                  </c:pt>
                  <c:pt idx="4">
                    <c:v>Brunei Darussalam</c:v>
                  </c:pt>
                  <c:pt idx="5">
                    <c:v>Malaysia</c:v>
                  </c:pt>
                  <c:pt idx="6">
                    <c:v>Moldova</c:v>
                  </c:pt>
                  <c:pt idx="7">
                    <c:v>Costa Rica</c:v>
                  </c:pt>
                  <c:pt idx="8">
                    <c:v>Uruguay</c:v>
                  </c:pt>
                  <c:pt idx="9">
                    <c:v>Romania</c:v>
                  </c:pt>
                  <c:pt idx="10">
                    <c:v>Slovak Republic</c:v>
                  </c:pt>
                  <c:pt idx="11">
                    <c:v>Luxembourg</c:v>
                  </c:pt>
                  <c:pt idx="12">
                    <c:v>Israel</c:v>
                  </c:pt>
                  <c:pt idx="13">
                    <c:v>Belarus</c:v>
                  </c:pt>
                  <c:pt idx="14">
                    <c:v>Hungary</c:v>
                  </c:pt>
                  <c:pt idx="15">
                    <c:v>Switzerland</c:v>
                  </c:pt>
                  <c:pt idx="16">
                    <c:v>Czech Republic</c:v>
                  </c:pt>
                  <c:pt idx="17">
                    <c:v>France</c:v>
                  </c:pt>
                  <c:pt idx="18">
                    <c:v>Belgium</c:v>
                  </c:pt>
                  <c:pt idx="19">
                    <c:v>Germany</c:v>
                  </c:pt>
                  <c:pt idx="20">
                    <c:v>Lebanon</c:v>
                  </c:pt>
                  <c:pt idx="21">
                    <c:v>North Macedonia</c:v>
                  </c:pt>
                  <c:pt idx="22">
                    <c:v>Thailand</c:v>
                  </c:pt>
                  <c:pt idx="23">
                    <c:v>Saudi Arabia</c:v>
                  </c:pt>
                  <c:pt idx="24">
                    <c:v>Colombia</c:v>
                  </c:pt>
                  <c:pt idx="25">
                    <c:v>Brazil</c:v>
                  </c:pt>
                  <c:pt idx="26">
                    <c:v>Bulgaria</c:v>
                  </c:pt>
                  <c:pt idx="27">
                    <c:v>Mexico</c:v>
                  </c:pt>
                  <c:pt idx="28">
                    <c:v>United Arab Emirates</c:v>
                  </c:pt>
                  <c:pt idx="29">
                    <c:v>Chile</c:v>
                  </c:pt>
                  <c:pt idx="30">
                    <c:v>Greece</c:v>
                  </c:pt>
                  <c:pt idx="31">
                    <c:v>Turkey</c:v>
                  </c:pt>
                  <c:pt idx="32">
                    <c:v>Ukraine</c:v>
                  </c:pt>
                  <c:pt idx="33">
                    <c:v>Lithuania</c:v>
                  </c:pt>
                  <c:pt idx="34">
                    <c:v>Austria</c:v>
                  </c:pt>
                  <c:pt idx="35">
                    <c:v>Netherlands</c:v>
                  </c:pt>
                  <c:pt idx="36">
                    <c:v>Portugal</c:v>
                  </c:pt>
                  <c:pt idx="37">
                    <c:v>Slovenia</c:v>
                  </c:pt>
                  <c:pt idx="38">
                    <c:v>Chinese Taipei</c:v>
                  </c:pt>
                  <c:pt idx="39">
                    <c:v>United States</c:v>
                  </c:pt>
                  <c:pt idx="40">
                    <c:v>New Zealand</c:v>
                  </c:pt>
                  <c:pt idx="41">
                    <c:v>Sweden</c:v>
                  </c:pt>
                  <c:pt idx="42">
                    <c:v>Poland</c:v>
                  </c:pt>
                  <c:pt idx="43">
                    <c:v>Ireland</c:v>
                  </c:pt>
                  <c:pt idx="44">
                    <c:v>Singapore</c:v>
                  </c:pt>
                  <c:pt idx="45">
                    <c:v>B-S-J-Z (China)</c:v>
                  </c:pt>
                  <c:pt idx="46">
                    <c:v>Dominican Republic</c:v>
                  </c:pt>
                  <c:pt idx="47">
                    <c:v>Kosovo</c:v>
                  </c:pt>
                  <c:pt idx="48">
                    <c:v>Morocco</c:v>
                  </c:pt>
                  <c:pt idx="49">
                    <c:v>Indonesia</c:v>
                  </c:pt>
                  <c:pt idx="50">
                    <c:v>Georgia</c:v>
                  </c:pt>
                  <c:pt idx="51">
                    <c:v>Kazakhstan</c:v>
                  </c:pt>
                  <c:pt idx="52">
                    <c:v>Baku (Azerbaijan)</c:v>
                  </c:pt>
                  <c:pt idx="53">
                    <c:v>Bosnia and Herzegovina</c:v>
                  </c:pt>
                  <c:pt idx="54">
                    <c:v>Albania</c:v>
                  </c:pt>
                  <c:pt idx="55">
                    <c:v>Qatar</c:v>
                  </c:pt>
                  <c:pt idx="56">
                    <c:v>Jordan</c:v>
                  </c:pt>
                  <c:pt idx="57">
                    <c:v>Montenegro</c:v>
                  </c:pt>
                  <c:pt idx="58">
                    <c:v>Serbia</c:v>
                  </c:pt>
                  <c:pt idx="59">
                    <c:v>Malta</c:v>
                  </c:pt>
                  <c:pt idx="60">
                    <c:v>Iceland</c:v>
                  </c:pt>
                  <c:pt idx="61">
                    <c:v>Italy</c:v>
                  </c:pt>
                  <c:pt idx="62">
                    <c:v>Russia</c:v>
                  </c:pt>
                  <c:pt idx="63">
                    <c:v>Latvia</c:v>
                  </c:pt>
                  <c:pt idx="64">
                    <c:v>Croatia</c:v>
                  </c:pt>
                  <c:pt idx="65">
                    <c:v>Norway</c:v>
                  </c:pt>
                  <c:pt idx="66">
                    <c:v>Denmark</c:v>
                  </c:pt>
                  <c:pt idx="67">
                    <c:v>Australia</c:v>
                  </c:pt>
                  <c:pt idx="68">
                    <c:v>Japan</c:v>
                  </c:pt>
                  <c:pt idx="69">
                    <c:v>United Kingdom</c:v>
                  </c:pt>
                  <c:pt idx="70">
                    <c:v>Korea</c:v>
                  </c:pt>
                  <c:pt idx="71">
                    <c:v>Finland</c:v>
                  </c:pt>
                  <c:pt idx="72">
                    <c:v>Canada</c:v>
                  </c:pt>
                  <c:pt idx="73">
                    <c:v>Estonia</c:v>
                  </c:pt>
                  <c:pt idx="74">
                    <c:v>Hong Kong (China)</c:v>
                  </c:pt>
                  <c:pt idx="75">
                    <c:v>Macao (China)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A07-4B6A-B7B0-8A307AF110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Strength of the relationship between performance and socio-economic status is not statistically significantly different from the average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7"/>
            <c:spPr>
              <a:solidFill>
                <a:srgbClr val="3392AB"/>
              </a:solidFill>
              <a:ln>
                <a:noFill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544-46E0-B46A-0D2B0450E2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544-46E0-B46A-0D2B0450E2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544-46E0-B46A-0D2B0450E21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544-46E0-B46A-0D2B0450E2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544-46E0-B46A-0D2B0450E21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544-46E0-B46A-0D2B0450E21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544-46E0-B46A-0D2B0450E21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544-46E0-B46A-0D2B0450E21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544-46E0-B46A-0D2B0450E21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544-46E0-B46A-0D2B0450E21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544-46E0-B46A-0D2B0450E21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544-46E0-B46A-0D2B0450E21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9109EF2-4C05-46D2-92FC-EED5319F8A8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E65-4A60-A997-86318F76487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544-46E0-B46A-0D2B0450E21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544-46E0-B46A-0D2B0450E21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544-46E0-B46A-0D2B0450E21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544-46E0-B46A-0D2B0450E21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544-46E0-B46A-0D2B0450E21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544-46E0-B46A-0D2B0450E21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544-46E0-B46A-0D2B0450E21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5533F94-8405-456F-8DA8-1C2EFDCA7F3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B544-46E0-B46A-0D2B0450E21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C415FFE-995C-4130-AFB7-4AF48CE92A42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E65-4A60-A997-86318F76487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BB36B02-B782-4F16-A0BB-5CCA4D9F1AA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544-46E0-B46A-0D2B0450E21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3E13673-3106-4896-A5DB-FC307482B78E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E65-4A60-A997-86318F76487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CBA025BC-6196-4A9F-9E71-58531D3C7DA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E65-4A60-A997-86318F76487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1C8CBAE-A6EC-44B0-BCC6-05EB21AF9F7D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544-46E0-B46A-0D2B0450E21B}"/>
                </c:ext>
              </c:extLst>
            </c:dLbl>
            <c:dLbl>
              <c:idx val="26"/>
              <c:layout>
                <c:manualLayout>
                  <c:x val="-5.0099935480280897E-2"/>
                  <c:y val="1.33742001148917E-2"/>
                </c:manualLayout>
              </c:layout>
              <c:tx>
                <c:rich>
                  <a:bodyPr/>
                  <a:lstStyle/>
                  <a:p>
                    <a:fld id="{4515BE3E-123D-43A1-844D-00BF57BE79E3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544-46E0-B46A-0D2B0450E21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80B0041E-A5B3-4E1B-890A-BA82C7A4176F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E65-4A60-A997-86318F76487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69F4EB95-091E-4F7A-A753-98BE0B1EB7FD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E65-4A60-A997-86318F76487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BFAD8F5D-47C9-418C-8284-1E068025644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E65-4A60-A997-86318F76487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F9A81B5D-66D5-4A49-8347-BD06532C991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E65-4A60-A997-86318F76487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286876ED-7624-47E7-982E-40AC594003C0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E65-4A60-A997-86318F76487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0DB2AC65-609B-4313-AD89-603C7575E33F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E65-4A60-A997-86318F76487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07EDA014-0FAF-4535-8FA9-9F0A3E4673D7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E65-4A60-A997-86318F76487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90548DF6-6D98-44F4-9A86-4F2CA99A0F0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B544-46E0-B46A-0D2B0450E21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A413CF8B-5427-42ED-B601-BD01809A2E39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E65-4A60-A997-86318F76487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04438E45-8935-4110-9F77-FA41DC0464D6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E65-4A60-A997-86318F76487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081E6220-1119-40F4-B980-8A407EC4A37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E65-4A60-A997-86318F76487B}"/>
                </c:ext>
              </c:extLst>
            </c:dLbl>
            <c:dLbl>
              <c:idx val="38"/>
              <c:layout>
                <c:manualLayout>
                  <c:x val="-1.70552971847764E-2"/>
                  <c:y val="-9.3619400804242206E-2"/>
                </c:manualLayout>
              </c:layout>
              <c:tx>
                <c:rich>
                  <a:bodyPr/>
                  <a:lstStyle/>
                  <a:p>
                    <a:fld id="{2C723032-5AF1-4F43-AB7B-71D9FF23737F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B544-46E0-B46A-0D2B0450E21B}"/>
                </c:ext>
              </c:extLst>
            </c:dLbl>
            <c:dLbl>
              <c:idx val="39"/>
              <c:layout>
                <c:manualLayout>
                  <c:x val="-9.1672222368173295E-2"/>
                  <c:y val="1.78322668198557E-2"/>
                </c:manualLayout>
              </c:layout>
              <c:tx>
                <c:rich>
                  <a:bodyPr/>
                  <a:lstStyle/>
                  <a:p>
                    <a:fld id="{53ADE69D-6F74-4D29-9D4A-925227F504B7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B544-46E0-B46A-0D2B0450E21B}"/>
                </c:ext>
              </c:extLst>
            </c:dLbl>
            <c:dLbl>
              <c:idx val="40"/>
              <c:layout>
                <c:manualLayout>
                  <c:x val="-7.0836390263137594E-2"/>
                  <c:y val="-3.0954077174049102E-2"/>
                </c:manualLayout>
              </c:layout>
              <c:tx>
                <c:rich>
                  <a:bodyPr/>
                  <a:lstStyle/>
                  <a:p>
                    <a:fld id="{68401825-638A-4BD5-A3E5-B072F8B46646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544-46E0-B46A-0D2B0450E21B}"/>
                </c:ext>
              </c:extLst>
            </c:dLbl>
            <c:dLbl>
              <c:idx val="41"/>
              <c:layout>
                <c:manualLayout>
                  <c:x val="-8.5276485923882206E-3"/>
                  <c:y val="-2.22903335248196E-2"/>
                </c:manualLayout>
              </c:layout>
              <c:tx>
                <c:rich>
                  <a:bodyPr/>
                  <a:lstStyle/>
                  <a:p>
                    <a:fld id="{20A55419-B9EC-47B5-83E1-AB89747A143F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544-46E0-B46A-0D2B0450E21B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D5BED0E7-D3FB-4DA1-8548-E8DCCC1C4D69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B544-46E0-B46A-0D2B0450E21B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057963C0-D79E-4DB6-8D1E-281CD5E30924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E65-4A60-A997-86318F76487B}"/>
                </c:ext>
              </c:extLst>
            </c:dLbl>
            <c:dLbl>
              <c:idx val="44"/>
              <c:layout>
                <c:manualLayout>
                  <c:x val="-7.6748837331493999E-2"/>
                  <c:y val="4.4580667049639103E-3"/>
                </c:manualLayout>
              </c:layout>
              <c:tx>
                <c:rich>
                  <a:bodyPr/>
                  <a:lstStyle/>
                  <a:p>
                    <a:fld id="{1846EEA3-98C6-4059-ABC9-BB111163F45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B544-46E0-B46A-0D2B0450E21B}"/>
                </c:ext>
              </c:extLst>
            </c:dLbl>
            <c:dLbl>
              <c:idx val="45"/>
              <c:layout>
                <c:manualLayout>
                  <c:x val="-0.103397739182707"/>
                  <c:y val="0"/>
                </c:manualLayout>
              </c:layout>
              <c:tx>
                <c:rich>
                  <a:bodyPr/>
                  <a:lstStyle/>
                  <a:p>
                    <a:fld id="{E98FD520-9D09-4B56-AC5A-6ABE310FD780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8-B544-46E0-B46A-0D2B0450E21B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B544-46E0-B46A-0D2B0450E21B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B544-46E0-B46A-0D2B0450E21B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B544-46E0-B46A-0D2B0450E21B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B544-46E0-B46A-0D2B0450E21B}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B544-46E0-B46A-0D2B0450E21B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B544-46E0-B46A-0D2B0450E21B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B544-46E0-B46A-0D2B0450E21B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B544-46E0-B46A-0D2B0450E21B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B544-46E0-B46A-0D2B0450E21B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B544-46E0-B46A-0D2B0450E21B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B544-46E0-B46A-0D2B0450E21B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B544-46E0-B46A-0D2B0450E21B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B544-46E0-B46A-0D2B0450E21B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B544-46E0-B46A-0D2B0450E21B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B544-46E0-B46A-0D2B0450E21B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B544-46E0-B46A-0D2B0450E21B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B544-46E0-B46A-0D2B0450E21B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B544-46E0-B46A-0D2B0450E21B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B544-46E0-B46A-0D2B0450E21B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B544-46E0-B46A-0D2B0450E21B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B544-46E0-B46A-0D2B0450E21B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B544-46E0-B46A-0D2B0450E21B}"/>
                </c:ext>
              </c:extLst>
            </c:dLbl>
            <c:dLbl>
              <c:idx val="6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B544-46E0-B46A-0D2B0450E21B}"/>
                </c:ext>
              </c:extLst>
            </c:dLbl>
            <c:dLbl>
              <c:idx val="6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B544-46E0-B46A-0D2B0450E21B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B544-46E0-B46A-0D2B0450E21B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B544-46E0-B46A-0D2B0450E21B}"/>
                </c:ext>
              </c:extLst>
            </c:dLbl>
            <c:dLbl>
              <c:idx val="7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B544-46E0-B46A-0D2B0450E21B}"/>
                </c:ext>
              </c:extLst>
            </c:dLbl>
            <c:dLbl>
              <c:idx val="7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B544-46E0-B46A-0D2B0450E21B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B544-46E0-B46A-0D2B0450E21B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B544-46E0-B46A-0D2B0450E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>
                      <a:solidFill>
                        <a:srgbClr val="7F7F7F"/>
                      </a:solidFill>
                    </a:ln>
                  </c:spPr>
                </c15:leaderLines>
              </c:ext>
            </c:extLst>
          </c:dLbls>
          <c:xVal>
            <c:numRef>
              <c:f>Sheet1!$D$2:$D$77</c:f>
              <c:numCache>
                <c:formatCode>General</c:formatCode>
                <c:ptCount val="76"/>
                <c:pt idx="12" formatCode="#,#00">
                  <c:v>13.966595891093929</c:v>
                </c:pt>
                <c:pt idx="20" formatCode="#,#00">
                  <c:v>12.201214295255919</c:v>
                </c:pt>
                <c:pt idx="21" formatCode="#,#00">
                  <c:v>10.174336535871269</c:v>
                </c:pt>
                <c:pt idx="22" formatCode="#,#00">
                  <c:v>11.962484458274719</c:v>
                </c:pt>
                <c:pt idx="23" formatCode="#,#00">
                  <c:v>11.508867542500431</c:v>
                </c:pt>
                <c:pt idx="24" formatCode="#,#00">
                  <c:v>13.746142059048999</c:v>
                </c:pt>
                <c:pt idx="25" formatCode="#,#00">
                  <c:v>14.045143278884369</c:v>
                </c:pt>
                <c:pt idx="26" formatCode="#,#00">
                  <c:v>15.032985997748071</c:v>
                </c:pt>
                <c:pt idx="27" formatCode="#,#00">
                  <c:v>13.66781696789009</c:v>
                </c:pt>
                <c:pt idx="28" formatCode="#,#00">
                  <c:v>11.082667596172399</c:v>
                </c:pt>
                <c:pt idx="29" formatCode="#,#00">
                  <c:v>12.67035404253792</c:v>
                </c:pt>
                <c:pt idx="30" formatCode="#,#00">
                  <c:v>10.90710573646804</c:v>
                </c:pt>
                <c:pt idx="31" formatCode="#,#00">
                  <c:v>11.380286561966731</c:v>
                </c:pt>
                <c:pt idx="32" formatCode="#,#00">
                  <c:v>14.03449113896232</c:v>
                </c:pt>
                <c:pt idx="33" formatCode="#,#00">
                  <c:v>13.22426380080825</c:v>
                </c:pt>
                <c:pt idx="34" formatCode="#,#00">
                  <c:v>12.97594860143815</c:v>
                </c:pt>
                <c:pt idx="35" formatCode="#,#00">
                  <c:v>10.50968857372257</c:v>
                </c:pt>
                <c:pt idx="36" formatCode="#,#00">
                  <c:v>13.50845967977622</c:v>
                </c:pt>
                <c:pt idx="37" formatCode="#,#00">
                  <c:v>12.05960969421375</c:v>
                </c:pt>
                <c:pt idx="38" formatCode="#,#00">
                  <c:v>11.42872042548629</c:v>
                </c:pt>
                <c:pt idx="39" formatCode="#,#00">
                  <c:v>12.004910940512101</c:v>
                </c:pt>
                <c:pt idx="40" formatCode="#,#00">
                  <c:v>12.90386821503126</c:v>
                </c:pt>
                <c:pt idx="41" formatCode="#,#00">
                  <c:v>10.663236735486869</c:v>
                </c:pt>
                <c:pt idx="42" formatCode="#,#00">
                  <c:v>11.6327955948708</c:v>
                </c:pt>
                <c:pt idx="43" formatCode="#,#00">
                  <c:v>10.66846340636731</c:v>
                </c:pt>
                <c:pt idx="44" formatCode="#,#00">
                  <c:v>13.174447122326979</c:v>
                </c:pt>
                <c:pt idx="45" formatCode="#,#00">
                  <c:v>12.58058633387779</c:v>
                </c:pt>
              </c:numCache>
            </c:numRef>
          </c:xVal>
          <c:yVal>
            <c:numRef>
              <c:f>Sheet1!$C$2:$C$77</c:f>
              <c:numCache>
                <c:formatCode>General</c:formatCode>
                <c:ptCount val="76"/>
                <c:pt idx="12" formatCode="0">
                  <c:v>470.41517797924439</c:v>
                </c:pt>
                <c:pt idx="20" formatCode="0">
                  <c:v>353.35531643001082</c:v>
                </c:pt>
                <c:pt idx="21" formatCode="0">
                  <c:v>392.66776940308341</c:v>
                </c:pt>
                <c:pt idx="22" formatCode="0">
                  <c:v>392.88864098808062</c:v>
                </c:pt>
                <c:pt idx="23" formatCode="0">
                  <c:v>399.15165857859199</c:v>
                </c:pt>
                <c:pt idx="24" formatCode="0">
                  <c:v>412.2950856755632</c:v>
                </c:pt>
                <c:pt idx="25" formatCode="0">
                  <c:v>412.87331668524939</c:v>
                </c:pt>
                <c:pt idx="26" formatCode="0">
                  <c:v>419.84400596424899</c:v>
                </c:pt>
                <c:pt idx="27" formatCode="0">
                  <c:v>420.46889277117191</c:v>
                </c:pt>
                <c:pt idx="28" formatCode="0">
                  <c:v>431.78176943111993</c:v>
                </c:pt>
                <c:pt idx="29" formatCode="0">
                  <c:v>452.27255409198011</c:v>
                </c:pt>
                <c:pt idx="30" formatCode="0">
                  <c:v>457.41439470369301</c:v>
                </c:pt>
                <c:pt idx="31" formatCode="0">
                  <c:v>465.63166649860938</c:v>
                </c:pt>
                <c:pt idx="32" formatCode="0">
                  <c:v>465.9501481402915</c:v>
                </c:pt>
                <c:pt idx="33" formatCode="0">
                  <c:v>475.87347960821211</c:v>
                </c:pt>
                <c:pt idx="34" formatCode="0">
                  <c:v>484.39256851199718</c:v>
                </c:pt>
                <c:pt idx="35" formatCode="0">
                  <c:v>484.78372537056589</c:v>
                </c:pt>
                <c:pt idx="36" formatCode="0">
                  <c:v>491.80078513683378</c:v>
                </c:pt>
                <c:pt idx="37" formatCode="0">
                  <c:v>495.34561512603602</c:v>
                </c:pt>
                <c:pt idx="38" formatCode="0">
                  <c:v>502.60114690242102</c:v>
                </c:pt>
                <c:pt idx="39" formatCode="0">
                  <c:v>505.35277105006838</c:v>
                </c:pt>
                <c:pt idx="40" formatCode="0">
                  <c:v>505.72728344383091</c:v>
                </c:pt>
                <c:pt idx="41" formatCode="0">
                  <c:v>505.78522059816532</c:v>
                </c:pt>
                <c:pt idx="42" formatCode="0">
                  <c:v>511.8556953577318</c:v>
                </c:pt>
                <c:pt idx="43" formatCode="0">
                  <c:v>518.07845911939353</c:v>
                </c:pt>
                <c:pt idx="44" formatCode="0">
                  <c:v>549.46470779446065</c:v>
                </c:pt>
                <c:pt idx="45" formatCode="0">
                  <c:v>555.2362435875076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Sheet1!$G$2:$G$77</c15:f>
                <c15:dlblRangeCache>
                  <c:ptCount val="76"/>
                  <c:pt idx="0">
                    <c:v>Philippines</c:v>
                  </c:pt>
                  <c:pt idx="1">
                    <c:v>Panama</c:v>
                  </c:pt>
                  <c:pt idx="2">
                    <c:v>Peru</c:v>
                  </c:pt>
                  <c:pt idx="3">
                    <c:v>Argentina</c:v>
                  </c:pt>
                  <c:pt idx="4">
                    <c:v>Brunei Darussalam</c:v>
                  </c:pt>
                  <c:pt idx="5">
                    <c:v>Malaysia</c:v>
                  </c:pt>
                  <c:pt idx="6">
                    <c:v>Moldova</c:v>
                  </c:pt>
                  <c:pt idx="7">
                    <c:v>Costa Rica</c:v>
                  </c:pt>
                  <c:pt idx="8">
                    <c:v>Uruguay</c:v>
                  </c:pt>
                  <c:pt idx="9">
                    <c:v>Romania</c:v>
                  </c:pt>
                  <c:pt idx="10">
                    <c:v>Slovak Republic</c:v>
                  </c:pt>
                  <c:pt idx="11">
                    <c:v>Luxembourg</c:v>
                  </c:pt>
                  <c:pt idx="12">
                    <c:v>Israel</c:v>
                  </c:pt>
                  <c:pt idx="13">
                    <c:v>Belarus</c:v>
                  </c:pt>
                  <c:pt idx="14">
                    <c:v>Hungary</c:v>
                  </c:pt>
                  <c:pt idx="15">
                    <c:v>Switzerland</c:v>
                  </c:pt>
                  <c:pt idx="16">
                    <c:v>Czech Republic</c:v>
                  </c:pt>
                  <c:pt idx="17">
                    <c:v>France</c:v>
                  </c:pt>
                  <c:pt idx="18">
                    <c:v>Belgium</c:v>
                  </c:pt>
                  <c:pt idx="19">
                    <c:v>Germany</c:v>
                  </c:pt>
                  <c:pt idx="20">
                    <c:v>Lebanon</c:v>
                  </c:pt>
                  <c:pt idx="21">
                    <c:v>North Macedonia</c:v>
                  </c:pt>
                  <c:pt idx="22">
                    <c:v>Thailand</c:v>
                  </c:pt>
                  <c:pt idx="23">
                    <c:v>Saudi Arabia</c:v>
                  </c:pt>
                  <c:pt idx="24">
                    <c:v>Colombia</c:v>
                  </c:pt>
                  <c:pt idx="25">
                    <c:v>Brazil</c:v>
                  </c:pt>
                  <c:pt idx="26">
                    <c:v>Bulgaria</c:v>
                  </c:pt>
                  <c:pt idx="27">
                    <c:v>Mexico</c:v>
                  </c:pt>
                  <c:pt idx="28">
                    <c:v>United Arab Emirates</c:v>
                  </c:pt>
                  <c:pt idx="29">
                    <c:v>Chile</c:v>
                  </c:pt>
                  <c:pt idx="30">
                    <c:v>Greece</c:v>
                  </c:pt>
                  <c:pt idx="31">
                    <c:v>Turkey</c:v>
                  </c:pt>
                  <c:pt idx="32">
                    <c:v>Ukraine</c:v>
                  </c:pt>
                  <c:pt idx="33">
                    <c:v>Lithuania</c:v>
                  </c:pt>
                  <c:pt idx="34">
                    <c:v>Austria</c:v>
                  </c:pt>
                  <c:pt idx="35">
                    <c:v>Netherlands</c:v>
                  </c:pt>
                  <c:pt idx="36">
                    <c:v>Portugal</c:v>
                  </c:pt>
                  <c:pt idx="37">
                    <c:v>Slovenia</c:v>
                  </c:pt>
                  <c:pt idx="38">
                    <c:v>Chinese Taipei</c:v>
                  </c:pt>
                  <c:pt idx="39">
                    <c:v>United States</c:v>
                  </c:pt>
                  <c:pt idx="40">
                    <c:v>New Zealand</c:v>
                  </c:pt>
                  <c:pt idx="41">
                    <c:v>Sweden</c:v>
                  </c:pt>
                  <c:pt idx="42">
                    <c:v>Poland</c:v>
                  </c:pt>
                  <c:pt idx="43">
                    <c:v>Ireland</c:v>
                  </c:pt>
                  <c:pt idx="44">
                    <c:v>Singapore</c:v>
                  </c:pt>
                  <c:pt idx="45">
                    <c:v>B-S-J-Z (China)</c:v>
                  </c:pt>
                  <c:pt idx="46">
                    <c:v>Dominican Republic</c:v>
                  </c:pt>
                  <c:pt idx="47">
                    <c:v>Kosovo</c:v>
                  </c:pt>
                  <c:pt idx="48">
                    <c:v>Morocco</c:v>
                  </c:pt>
                  <c:pt idx="49">
                    <c:v>Indonesia</c:v>
                  </c:pt>
                  <c:pt idx="50">
                    <c:v>Georgia</c:v>
                  </c:pt>
                  <c:pt idx="51">
                    <c:v>Kazakhstan</c:v>
                  </c:pt>
                  <c:pt idx="52">
                    <c:v>Baku (Azerbaijan)</c:v>
                  </c:pt>
                  <c:pt idx="53">
                    <c:v>Bosnia and Herzegovina</c:v>
                  </c:pt>
                  <c:pt idx="54">
                    <c:v>Albania</c:v>
                  </c:pt>
                  <c:pt idx="55">
                    <c:v>Qatar</c:v>
                  </c:pt>
                  <c:pt idx="56">
                    <c:v>Jordan</c:v>
                  </c:pt>
                  <c:pt idx="57">
                    <c:v>Montenegro</c:v>
                  </c:pt>
                  <c:pt idx="58">
                    <c:v>Serbia</c:v>
                  </c:pt>
                  <c:pt idx="59">
                    <c:v>Malta</c:v>
                  </c:pt>
                  <c:pt idx="60">
                    <c:v>Iceland</c:v>
                  </c:pt>
                  <c:pt idx="61">
                    <c:v>Italy</c:v>
                  </c:pt>
                  <c:pt idx="62">
                    <c:v>Russia</c:v>
                  </c:pt>
                  <c:pt idx="63">
                    <c:v>Latvia</c:v>
                  </c:pt>
                  <c:pt idx="64">
                    <c:v>Croatia</c:v>
                  </c:pt>
                  <c:pt idx="65">
                    <c:v>Norway</c:v>
                  </c:pt>
                  <c:pt idx="66">
                    <c:v>Denmark</c:v>
                  </c:pt>
                  <c:pt idx="67">
                    <c:v>Australia</c:v>
                  </c:pt>
                  <c:pt idx="68">
                    <c:v>Japan</c:v>
                  </c:pt>
                  <c:pt idx="69">
                    <c:v>United Kingdom</c:v>
                  </c:pt>
                  <c:pt idx="70">
                    <c:v>Korea</c:v>
                  </c:pt>
                  <c:pt idx="71">
                    <c:v>Finland</c:v>
                  </c:pt>
                  <c:pt idx="72">
                    <c:v>Canada</c:v>
                  </c:pt>
                  <c:pt idx="73">
                    <c:v>Estonia</c:v>
                  </c:pt>
                  <c:pt idx="74">
                    <c:v>Hong Kong (China)</c:v>
                  </c:pt>
                  <c:pt idx="75">
                    <c:v>Macao (China)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544-46E0-B46A-0D2B0450E21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Strength of the relationship between performance and socio-economic status is above the average</c:v>
                </c:pt>
              </c:strCache>
            </c:strRef>
          </c:tx>
          <c:spPr>
            <a:ln w="25400">
              <a:noFill/>
            </a:ln>
          </c:spPr>
          <c:marker>
            <c:symbol val="diamond"/>
            <c:size val="7"/>
            <c:spPr>
              <a:solidFill>
                <a:srgbClr val="3392AB"/>
              </a:solidFill>
              <a:ln>
                <a:noFill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B544-46E0-B46A-0D2B0450E2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B544-46E0-B46A-0D2B0450E2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B544-46E0-B46A-0D2B0450E21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B544-46E0-B46A-0D2B0450E2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B544-46E0-B46A-0D2B0450E21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B544-46E0-B46A-0D2B0450E21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B544-46E0-B46A-0D2B0450E21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B544-46E0-B46A-0D2B0450E21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B544-46E0-B46A-0D2B0450E21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B544-46E0-B46A-0D2B0450E21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B544-46E0-B46A-0D2B0450E21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B544-46E0-B46A-0D2B0450E21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B544-46E0-B46A-0D2B0450E21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B544-46E0-B46A-0D2B0450E21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B544-46E0-B46A-0D2B0450E21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B544-46E0-B46A-0D2B0450E21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B544-46E0-B46A-0D2B0450E21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B544-46E0-B46A-0D2B0450E21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B544-46E0-B46A-0D2B0450E21B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B544-46E0-B46A-0D2B0450E21B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B544-46E0-B46A-0D2B0450E21B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B544-46E0-B46A-0D2B0450E21B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B544-46E0-B46A-0D2B0450E21B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B544-46E0-B46A-0D2B0450E21B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B544-46E0-B46A-0D2B0450E21B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B544-46E0-B46A-0D2B0450E21B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B544-46E0-B46A-0D2B0450E21B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B544-46E0-B46A-0D2B0450E21B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B544-46E0-B46A-0D2B0450E21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B544-46E0-B46A-0D2B0450E21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B544-46E0-B46A-0D2B0450E21B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B544-46E0-B46A-0D2B0450E21B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B544-46E0-B46A-0D2B0450E21B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B544-46E0-B46A-0D2B0450E21B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B544-46E0-B46A-0D2B0450E21B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B544-46E0-B46A-0D2B0450E21B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B544-46E0-B46A-0D2B0450E21B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B544-46E0-B46A-0D2B0450E21B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B544-46E0-B46A-0D2B0450E21B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B544-46E0-B46A-0D2B0450E21B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B544-46E0-B46A-0D2B0450E21B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B544-46E0-B46A-0D2B0450E21B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B544-46E0-B46A-0D2B0450E21B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B544-46E0-B46A-0D2B0450E21B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B544-46E0-B46A-0D2B0450E21B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B544-46E0-B46A-0D2B0450E21B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13C83399-3977-4A8D-914C-7053E49B7A0F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B544-46E0-B46A-0D2B0450E21B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4E579B8A-1E6C-43BF-9AB2-6F629AE0DFAA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E65-4A60-A997-86318F76487B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B8619A92-CA34-4E64-A30D-A54790ECDC3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E65-4A60-A997-86318F76487B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fld id="{05C99CF1-35A7-40AC-ABCF-ECA876B76B89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DE65-4A60-A997-86318F76487B}"/>
                </c:ext>
              </c:extLst>
            </c:dLbl>
            <c:dLbl>
              <c:idx val="50"/>
              <c:layout>
                <c:manualLayout>
                  <c:x val="-5.5429715850523399E-2"/>
                  <c:y val="-1.33742001148918E-2"/>
                </c:manualLayout>
              </c:layout>
              <c:tx>
                <c:rich>
                  <a:bodyPr/>
                  <a:lstStyle/>
                  <a:p>
                    <a:fld id="{059BC925-AC2B-4D09-8D40-4A0CEA113585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98-B544-46E0-B46A-0D2B0450E21B}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892B6891-A87D-4B46-863E-DBAEAF31A3AD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544-46E0-B46A-0D2B0450E21B}"/>
                </c:ext>
              </c:extLst>
            </c:dLbl>
            <c:dLbl>
              <c:idx val="52"/>
              <c:tx>
                <c:rich>
                  <a:bodyPr/>
                  <a:lstStyle/>
                  <a:p>
                    <a:fld id="{76640714-4948-4606-B041-706C54BFDE38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DE65-4A60-A997-86318F76487B}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A15FB371-9DE5-4B96-8446-60BCDCE6E952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DE65-4A60-A997-86318F76487B}"/>
                </c:ext>
              </c:extLst>
            </c:dLbl>
            <c:dLbl>
              <c:idx val="54"/>
              <c:tx>
                <c:rich>
                  <a:bodyPr/>
                  <a:lstStyle/>
                  <a:p>
                    <a:fld id="{5907AF23-F74B-482B-A5D9-9E7F828A7D1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B544-46E0-B46A-0D2B0450E21B}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ECC9E5D4-D156-426E-96E2-F027B6D9DD95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544-46E0-B46A-0D2B0450E21B}"/>
                </c:ext>
              </c:extLst>
            </c:dLbl>
            <c:dLbl>
              <c:idx val="56"/>
              <c:tx>
                <c:rich>
                  <a:bodyPr/>
                  <a:lstStyle/>
                  <a:p>
                    <a:fld id="{1113D55D-4E0B-4EC8-8778-22F8508BFE68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DE65-4A60-A997-86318F76487B}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302118AF-EA9D-4F3D-8FAC-D7967D4C37B6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DE65-4A60-A997-86318F76487B}"/>
                </c:ext>
              </c:extLst>
            </c:dLbl>
            <c:dLbl>
              <c:idx val="58"/>
              <c:tx>
                <c:rich>
                  <a:bodyPr/>
                  <a:lstStyle/>
                  <a:p>
                    <a:fld id="{36275CC5-18FC-4B8B-801B-A6CF43AE0A6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B544-46E0-B46A-0D2B0450E21B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fld id="{52761E3A-694D-401F-8E8B-5A495575A5B5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B544-46E0-B46A-0D2B0450E21B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fld id="{86FC904C-6EAA-44F2-954A-C3D9491578C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DE65-4A60-A997-86318F76487B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fld id="{04F1455E-68B9-4DB0-87B1-B7EC5C834103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DE65-4A60-A997-86318F76487B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fld id="{B68EAC43-7477-40FC-8924-DF6257F3A42E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DE65-4A60-A997-86318F76487B}"/>
                </c:ext>
              </c:extLst>
            </c:dLbl>
            <c:dLbl>
              <c:idx val="63"/>
              <c:layout>
                <c:manualLayout>
                  <c:x val="-3.7308462591698399E-2"/>
                  <c:y val="2.22903335248196E-2"/>
                </c:manualLayout>
              </c:layout>
              <c:tx>
                <c:rich>
                  <a:bodyPr/>
                  <a:lstStyle/>
                  <a:p>
                    <a:fld id="{CE4FC8E8-4AA9-486C-BAC9-40004082387F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B544-46E0-B46A-0D2B0450E21B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fld id="{5D975D16-649F-41D1-A955-EB263CC9B0A8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B544-46E0-B46A-0D2B0450E21B}"/>
                </c:ext>
              </c:extLst>
            </c:dLbl>
            <c:dLbl>
              <c:idx val="65"/>
              <c:layout>
                <c:manualLayout>
                  <c:x val="0"/>
                  <c:y val="1.11451667624098E-2"/>
                </c:manualLayout>
              </c:layout>
              <c:tx>
                <c:rich>
                  <a:bodyPr/>
                  <a:lstStyle/>
                  <a:p>
                    <a:fld id="{CE91800D-55D7-4F45-91AF-2EC9B9004262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B544-46E0-B46A-0D2B0450E21B}"/>
                </c:ext>
              </c:extLst>
            </c:dLbl>
            <c:dLbl>
              <c:idx val="66"/>
              <c:layout>
                <c:manualLayout>
                  <c:x val="-1.8121253258825E-2"/>
                  <c:y val="2.45193668773015E-2"/>
                </c:manualLayout>
              </c:layout>
              <c:tx>
                <c:rich>
                  <a:bodyPr/>
                  <a:lstStyle/>
                  <a:p>
                    <a:fld id="{B5EFEB39-D64E-4247-9C7A-2B0EF9DD160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544-46E0-B46A-0D2B0450E21B}"/>
                </c:ext>
              </c:extLst>
            </c:dLbl>
            <c:dLbl>
              <c:idx val="67"/>
              <c:layout>
                <c:manualLayout>
                  <c:x val="6.3957364442911602E-3"/>
                  <c:y val="4.4580667049639198E-3"/>
                </c:manualLayout>
              </c:layout>
              <c:tx>
                <c:rich>
                  <a:bodyPr/>
                  <a:lstStyle/>
                  <a:p>
                    <a:fld id="{D1C7DD99-2B20-4319-A21A-D0F52824DDC1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B544-46E0-B46A-0D2B0450E21B}"/>
                </c:ext>
              </c:extLst>
            </c:dLbl>
            <c:dLbl>
              <c:idx val="68"/>
              <c:layout>
                <c:manualLayout>
                  <c:x val="-2.1319121480970599E-3"/>
                  <c:y val="0"/>
                </c:manualLayout>
              </c:layout>
              <c:tx>
                <c:rich>
                  <a:bodyPr/>
                  <a:lstStyle/>
                  <a:p>
                    <a:fld id="{194875C5-25CA-46DE-A83D-F4B26DAD3CDC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544-46E0-B46A-0D2B0450E21B}"/>
                </c:ext>
              </c:extLst>
            </c:dLbl>
            <c:dLbl>
              <c:idx val="69"/>
              <c:layout>
                <c:manualLayout>
                  <c:x val="-6.3957364442910796E-3"/>
                  <c:y val="-1.78322668198557E-2"/>
                </c:manualLayout>
              </c:layout>
              <c:tx>
                <c:rich>
                  <a:bodyPr/>
                  <a:lstStyle/>
                  <a:p>
                    <a:fld id="{1F051D23-1474-4057-8F1D-A57299F988B6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544-46E0-B46A-0D2B0450E21B}"/>
                </c:ext>
              </c:extLst>
            </c:dLbl>
            <c:dLbl>
              <c:idx val="70"/>
              <c:tx>
                <c:rich>
                  <a:bodyPr/>
                  <a:lstStyle/>
                  <a:p>
                    <a:fld id="{18AAC2E3-3845-4E86-BC2D-CA193FD0CE04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DE65-4A60-A997-86318F76487B}"/>
                </c:ext>
              </c:extLst>
            </c:dLbl>
            <c:dLbl>
              <c:idx val="71"/>
              <c:tx>
                <c:rich>
                  <a:bodyPr/>
                  <a:lstStyle/>
                  <a:p>
                    <a:fld id="{88FF5294-A388-4C65-9151-3CB543FA9BDD}" type="CELLRANGE">
                      <a:rPr lang="sr-Latn-R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DE65-4A60-A997-86318F76487B}"/>
                </c:ext>
              </c:extLst>
            </c:dLbl>
            <c:dLbl>
              <c:idx val="72"/>
              <c:layout>
                <c:manualLayout>
                  <c:x val="-4.2638242961941103E-3"/>
                  <c:y val="2.45193668773015E-2"/>
                </c:manualLayout>
              </c:layout>
              <c:tx>
                <c:rich>
                  <a:bodyPr/>
                  <a:lstStyle/>
                  <a:p>
                    <a:fld id="{A1DEEDB2-5301-4B66-85E3-3A9149A52802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544-46E0-B46A-0D2B0450E21B}"/>
                </c:ext>
              </c:extLst>
            </c:dLbl>
            <c:dLbl>
              <c:idx val="73"/>
              <c:layout>
                <c:manualLayout>
                  <c:x val="-5.8758688276422201E-2"/>
                  <c:y val="-8.91613340992785E-3"/>
                </c:manualLayout>
              </c:layout>
              <c:tx>
                <c:rich>
                  <a:bodyPr/>
                  <a:lstStyle/>
                  <a:p>
                    <a:fld id="{AB0531B2-0328-49A3-BA18-14D79E79BBCA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544-46E0-B46A-0D2B0450E21B}"/>
                </c:ext>
              </c:extLst>
            </c:dLbl>
            <c:dLbl>
              <c:idx val="74"/>
              <c:tx>
                <c:rich>
                  <a:bodyPr/>
                  <a:lstStyle/>
                  <a:p>
                    <a:fld id="{B12F5FEC-BB67-4905-A585-077C1532AA34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B544-46E0-B46A-0D2B0450E21B}"/>
                </c:ext>
              </c:extLst>
            </c:dLbl>
            <c:dLbl>
              <c:idx val="75"/>
              <c:tx>
                <c:rich>
                  <a:bodyPr/>
                  <a:lstStyle/>
                  <a:p>
                    <a:fld id="{8728E2EE-7BE0-4693-96ED-1EA4B2AF1F3E}" type="CELLRANGE">
                      <a:rPr lang="en-US"/>
                      <a:pPr/>
                      <a:t>[CELLRANGE]</a:t>
                    </a:fld>
                    <a:endParaRPr lang="sr-Latn-R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B544-46E0-B46A-0D2B0450E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>
                      <a:solidFill>
                        <a:srgbClr val="7F7F7F"/>
                      </a:solidFill>
                    </a:ln>
                  </c:spPr>
                </c15:leaderLines>
              </c:ext>
            </c:extLst>
          </c:dLbls>
          <c:xVal>
            <c:numRef>
              <c:f>Sheet1!$F$2:$F$77</c:f>
              <c:numCache>
                <c:formatCode>General</c:formatCode>
                <c:ptCount val="76"/>
                <c:pt idx="46" formatCode="#,#00">
                  <c:v>8.8600849111694764</c:v>
                </c:pt>
                <c:pt idx="47" formatCode="#,#00">
                  <c:v>4.8824175580062423</c:v>
                </c:pt>
                <c:pt idx="48" formatCode="#,#00">
                  <c:v>7.1086759324367854</c:v>
                </c:pt>
                <c:pt idx="49" formatCode="#,#00">
                  <c:v>7.8326408118447262</c:v>
                </c:pt>
                <c:pt idx="50" formatCode="#,#00">
                  <c:v>9.4248022366291835</c:v>
                </c:pt>
                <c:pt idx="51" formatCode="#,#00">
                  <c:v>4.2629113976930819</c:v>
                </c:pt>
                <c:pt idx="52" formatCode="#,#00">
                  <c:v>4.2800734614914484</c:v>
                </c:pt>
                <c:pt idx="53" formatCode="#,#00">
                  <c:v>7.3241166927399819</c:v>
                </c:pt>
                <c:pt idx="54" formatCode="#,#00">
                  <c:v>7.7597610586026162</c:v>
                </c:pt>
                <c:pt idx="55" formatCode="#,#00">
                  <c:v>8.5617161534275166</c:v>
                </c:pt>
                <c:pt idx="56" formatCode="#,#00">
                  <c:v>7.7465064307453089</c:v>
                </c:pt>
                <c:pt idx="57" formatCode="#,#00">
                  <c:v>5.8405431890744302</c:v>
                </c:pt>
                <c:pt idx="58" formatCode="#,#00">
                  <c:v>7.8468600150292138</c:v>
                </c:pt>
                <c:pt idx="59" formatCode="#,#00">
                  <c:v>7.5630965057143724</c:v>
                </c:pt>
                <c:pt idx="60" formatCode="#,#00">
                  <c:v>6.6422922880999353</c:v>
                </c:pt>
                <c:pt idx="61" formatCode="#,#00">
                  <c:v>8.9353525996801757</c:v>
                </c:pt>
                <c:pt idx="62" formatCode="#,#00">
                  <c:v>7.3283956377291277</c:v>
                </c:pt>
                <c:pt idx="63" formatCode="#,#00">
                  <c:v>7.1746112217560389</c:v>
                </c:pt>
                <c:pt idx="64" formatCode="#,#00">
                  <c:v>7.7151519822710677</c:v>
                </c:pt>
                <c:pt idx="65" formatCode="#,#00">
                  <c:v>7.5266754569809962</c:v>
                </c:pt>
                <c:pt idx="66" formatCode="#,#00">
                  <c:v>9.9037276884033361</c:v>
                </c:pt>
                <c:pt idx="67" formatCode="#,#00">
                  <c:v>10.120740688707571</c:v>
                </c:pt>
                <c:pt idx="68" formatCode="#,#00">
                  <c:v>7.9850125896761863</c:v>
                </c:pt>
                <c:pt idx="69" formatCode="#,#00">
                  <c:v>9.3022174576485348</c:v>
                </c:pt>
                <c:pt idx="70" formatCode="#,#00">
                  <c:v>7.9887346244858604</c:v>
                </c:pt>
                <c:pt idx="71" formatCode="#,#00">
                  <c:v>9.2075144874457333</c:v>
                </c:pt>
                <c:pt idx="72" formatCode="#,#00">
                  <c:v>6.6523986468023963</c:v>
                </c:pt>
                <c:pt idx="73" formatCode="#,#00">
                  <c:v>6.1993405536008508</c:v>
                </c:pt>
                <c:pt idx="74" formatCode="#,#00">
                  <c:v>5.0975377852088197</c:v>
                </c:pt>
                <c:pt idx="75" formatCode="#,#00">
                  <c:v>1.7238416440821891</c:v>
                </c:pt>
              </c:numCache>
            </c:numRef>
          </c:xVal>
          <c:yVal>
            <c:numRef>
              <c:f>Sheet1!$E$2:$E$77</c:f>
              <c:numCache>
                <c:formatCode>General</c:formatCode>
                <c:ptCount val="76"/>
                <c:pt idx="46" formatCode="0">
                  <c:v>341.62562074396402</c:v>
                </c:pt>
                <c:pt idx="47" formatCode="0">
                  <c:v>353.06543254045852</c:v>
                </c:pt>
                <c:pt idx="48" formatCode="0">
                  <c:v>359.3878862166863</c:v>
                </c:pt>
                <c:pt idx="49" formatCode="0">
                  <c:v>370.96538184622591</c:v>
                </c:pt>
                <c:pt idx="50" formatCode="0">
                  <c:v>379.75254064634561</c:v>
                </c:pt>
                <c:pt idx="51" formatCode="0">
                  <c:v>386.90927469955631</c:v>
                </c:pt>
                <c:pt idx="52" formatCode="0">
                  <c:v>389.38833381099153</c:v>
                </c:pt>
                <c:pt idx="53" formatCode="0">
                  <c:v>402.97782126090323</c:v>
                </c:pt>
                <c:pt idx="54" formatCode="0">
                  <c:v>405.42936627838083</c:v>
                </c:pt>
                <c:pt idx="55" formatCode="0">
                  <c:v>407.09179209025712</c:v>
                </c:pt>
                <c:pt idx="56" formatCode="0">
                  <c:v>419.0636607101942</c:v>
                </c:pt>
                <c:pt idx="57" formatCode="0">
                  <c:v>421.05757319802069</c:v>
                </c:pt>
                <c:pt idx="58" formatCode="0">
                  <c:v>439.46634120605881</c:v>
                </c:pt>
                <c:pt idx="59" formatCode="0">
                  <c:v>448.23476010986798</c:v>
                </c:pt>
                <c:pt idx="60" formatCode="0">
                  <c:v>473.97431676734459</c:v>
                </c:pt>
                <c:pt idx="61" formatCode="0">
                  <c:v>476.28467969266723</c:v>
                </c:pt>
                <c:pt idx="62" formatCode="0">
                  <c:v>478.50193399494418</c:v>
                </c:pt>
                <c:pt idx="63" formatCode="0">
                  <c:v>478.6986741450462</c:v>
                </c:pt>
                <c:pt idx="64" formatCode="0">
                  <c:v>478.98915239507579</c:v>
                </c:pt>
                <c:pt idx="65" formatCode="0">
                  <c:v>499.45095627638409</c:v>
                </c:pt>
                <c:pt idx="66" formatCode="0">
                  <c:v>501.12993377404808</c:v>
                </c:pt>
                <c:pt idx="67" formatCode="0">
                  <c:v>502.6317244226604</c:v>
                </c:pt>
                <c:pt idx="68" formatCode="0">
                  <c:v>503.85604130918568</c:v>
                </c:pt>
                <c:pt idx="69" formatCode="0">
                  <c:v>503.92810920604529</c:v>
                </c:pt>
                <c:pt idx="70" formatCode="0">
                  <c:v>514.05228795826918</c:v>
                </c:pt>
                <c:pt idx="71" formatCode="0">
                  <c:v>520.07874831668903</c:v>
                </c:pt>
                <c:pt idx="72" formatCode="0">
                  <c:v>520.08552092652099</c:v>
                </c:pt>
                <c:pt idx="73" formatCode="0">
                  <c:v>523.0170184252645</c:v>
                </c:pt>
                <c:pt idx="74" formatCode="0">
                  <c:v>524.28311715195014</c:v>
                </c:pt>
                <c:pt idx="75" formatCode="0">
                  <c:v>525.11616894822509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Sheet1!$G$2:$G$77</c15:f>
                <c15:dlblRangeCache>
                  <c:ptCount val="76"/>
                  <c:pt idx="0">
                    <c:v>Philippines</c:v>
                  </c:pt>
                  <c:pt idx="1">
                    <c:v>Panama</c:v>
                  </c:pt>
                  <c:pt idx="2">
                    <c:v>Peru</c:v>
                  </c:pt>
                  <c:pt idx="3">
                    <c:v>Argentina</c:v>
                  </c:pt>
                  <c:pt idx="4">
                    <c:v>Brunei Darussalam</c:v>
                  </c:pt>
                  <c:pt idx="5">
                    <c:v>Malaysia</c:v>
                  </c:pt>
                  <c:pt idx="6">
                    <c:v>Moldova</c:v>
                  </c:pt>
                  <c:pt idx="7">
                    <c:v>Costa Rica</c:v>
                  </c:pt>
                  <c:pt idx="8">
                    <c:v>Uruguay</c:v>
                  </c:pt>
                  <c:pt idx="9">
                    <c:v>Romania</c:v>
                  </c:pt>
                  <c:pt idx="10">
                    <c:v>Slovak Republic</c:v>
                  </c:pt>
                  <c:pt idx="11">
                    <c:v>Luxembourg</c:v>
                  </c:pt>
                  <c:pt idx="12">
                    <c:v>Israel</c:v>
                  </c:pt>
                  <c:pt idx="13">
                    <c:v>Belarus</c:v>
                  </c:pt>
                  <c:pt idx="14">
                    <c:v>Hungary</c:v>
                  </c:pt>
                  <c:pt idx="15">
                    <c:v>Switzerland</c:v>
                  </c:pt>
                  <c:pt idx="16">
                    <c:v>Czech Republic</c:v>
                  </c:pt>
                  <c:pt idx="17">
                    <c:v>France</c:v>
                  </c:pt>
                  <c:pt idx="18">
                    <c:v>Belgium</c:v>
                  </c:pt>
                  <c:pt idx="19">
                    <c:v>Germany</c:v>
                  </c:pt>
                  <c:pt idx="20">
                    <c:v>Lebanon</c:v>
                  </c:pt>
                  <c:pt idx="21">
                    <c:v>North Macedonia</c:v>
                  </c:pt>
                  <c:pt idx="22">
                    <c:v>Thailand</c:v>
                  </c:pt>
                  <c:pt idx="23">
                    <c:v>Saudi Arabia</c:v>
                  </c:pt>
                  <c:pt idx="24">
                    <c:v>Colombia</c:v>
                  </c:pt>
                  <c:pt idx="25">
                    <c:v>Brazil</c:v>
                  </c:pt>
                  <c:pt idx="26">
                    <c:v>Bulgaria</c:v>
                  </c:pt>
                  <c:pt idx="27">
                    <c:v>Mexico</c:v>
                  </c:pt>
                  <c:pt idx="28">
                    <c:v>United Arab Emirates</c:v>
                  </c:pt>
                  <c:pt idx="29">
                    <c:v>Chile</c:v>
                  </c:pt>
                  <c:pt idx="30">
                    <c:v>Greece</c:v>
                  </c:pt>
                  <c:pt idx="31">
                    <c:v>Turkey</c:v>
                  </c:pt>
                  <c:pt idx="32">
                    <c:v>Ukraine</c:v>
                  </c:pt>
                  <c:pt idx="33">
                    <c:v>Lithuania</c:v>
                  </c:pt>
                  <c:pt idx="34">
                    <c:v>Austria</c:v>
                  </c:pt>
                  <c:pt idx="35">
                    <c:v>Netherlands</c:v>
                  </c:pt>
                  <c:pt idx="36">
                    <c:v>Portugal</c:v>
                  </c:pt>
                  <c:pt idx="37">
                    <c:v>Slovenia</c:v>
                  </c:pt>
                  <c:pt idx="38">
                    <c:v>Chinese Taipei</c:v>
                  </c:pt>
                  <c:pt idx="39">
                    <c:v>United States</c:v>
                  </c:pt>
                  <c:pt idx="40">
                    <c:v>New Zealand</c:v>
                  </c:pt>
                  <c:pt idx="41">
                    <c:v>Sweden</c:v>
                  </c:pt>
                  <c:pt idx="42">
                    <c:v>Poland</c:v>
                  </c:pt>
                  <c:pt idx="43">
                    <c:v>Ireland</c:v>
                  </c:pt>
                  <c:pt idx="44">
                    <c:v>Singapore</c:v>
                  </c:pt>
                  <c:pt idx="45">
                    <c:v>B-S-J-Z (China)</c:v>
                  </c:pt>
                  <c:pt idx="46">
                    <c:v>Dominican Republic</c:v>
                  </c:pt>
                  <c:pt idx="47">
                    <c:v>Kosovo</c:v>
                  </c:pt>
                  <c:pt idx="48">
                    <c:v>Morocco</c:v>
                  </c:pt>
                  <c:pt idx="49">
                    <c:v>Indonesia</c:v>
                  </c:pt>
                  <c:pt idx="50">
                    <c:v>Georgia</c:v>
                  </c:pt>
                  <c:pt idx="51">
                    <c:v>Kazakhstan</c:v>
                  </c:pt>
                  <c:pt idx="52">
                    <c:v>Baku (Azerbaijan)</c:v>
                  </c:pt>
                  <c:pt idx="53">
                    <c:v>Bosnia and Herzegovina</c:v>
                  </c:pt>
                  <c:pt idx="54">
                    <c:v>Albania</c:v>
                  </c:pt>
                  <c:pt idx="55">
                    <c:v>Qatar</c:v>
                  </c:pt>
                  <c:pt idx="56">
                    <c:v>Jordan</c:v>
                  </c:pt>
                  <c:pt idx="57">
                    <c:v>Montenegro</c:v>
                  </c:pt>
                  <c:pt idx="58">
                    <c:v>Serbia</c:v>
                  </c:pt>
                  <c:pt idx="59">
                    <c:v>Malta</c:v>
                  </c:pt>
                  <c:pt idx="60">
                    <c:v>Iceland</c:v>
                  </c:pt>
                  <c:pt idx="61">
                    <c:v>Italy</c:v>
                  </c:pt>
                  <c:pt idx="62">
                    <c:v>Russia</c:v>
                  </c:pt>
                  <c:pt idx="63">
                    <c:v>Latvia</c:v>
                  </c:pt>
                  <c:pt idx="64">
                    <c:v>Croatia</c:v>
                  </c:pt>
                  <c:pt idx="65">
                    <c:v>Norway</c:v>
                  </c:pt>
                  <c:pt idx="66">
                    <c:v>Denmark</c:v>
                  </c:pt>
                  <c:pt idx="67">
                    <c:v>Australia</c:v>
                  </c:pt>
                  <c:pt idx="68">
                    <c:v>Japan</c:v>
                  </c:pt>
                  <c:pt idx="69">
                    <c:v>United Kingdom</c:v>
                  </c:pt>
                  <c:pt idx="70">
                    <c:v>Korea</c:v>
                  </c:pt>
                  <c:pt idx="71">
                    <c:v>Finland</c:v>
                  </c:pt>
                  <c:pt idx="72">
                    <c:v>Canada</c:v>
                  </c:pt>
                  <c:pt idx="73">
                    <c:v>Estonia</c:v>
                  </c:pt>
                  <c:pt idx="74">
                    <c:v>Hong Kong (China)</c:v>
                  </c:pt>
                  <c:pt idx="75">
                    <c:v>Macao (China)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B544-46E0-B46A-0D2B0450E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516992"/>
        <c:axId val="197688064"/>
      </c:scatterChart>
      <c:valAx>
        <c:axId val="231516992"/>
        <c:scaling>
          <c:orientation val="maxMin"/>
        </c:scaling>
        <c:delete val="0"/>
        <c:axPos val="b"/>
        <c:majorGridlines>
          <c:spPr>
            <a:ln w="9525" cap="flat" cmpd="sng" algn="ctr">
              <a:noFill/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baseline="0" dirty="0">
                    <a:effectLst/>
                  </a:rPr>
                  <a:t>Percentage of variation in performance explained by social-economic status</a:t>
                </a:r>
                <a:endParaRPr lang="en-GB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4034661479140499"/>
              <c:y val="0.956281108837028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low"/>
        <c:spPr>
          <a:noFill/>
          <a:ln w="15875" cap="flat" cmpd="sng" algn="ctr">
            <a:solidFill>
              <a:srgbClr val="3392A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7688064"/>
        <c:crossesAt val="487"/>
        <c:crossBetween val="midCat"/>
        <c:majorUnit val="5"/>
      </c:valAx>
      <c:valAx>
        <c:axId val="197688064"/>
        <c:scaling>
          <c:orientation val="minMax"/>
          <c:max val="560"/>
          <c:min val="330"/>
        </c:scaling>
        <c:delete val="0"/>
        <c:axPos val="r"/>
        <c:majorGridlines>
          <c:spPr>
            <a:ln w="9525" cap="flat" cmpd="sng" algn="ctr">
              <a:noFill/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 i="0" u="none" strike="noStrike" baseline="0" dirty="0">
                    <a:effectLst/>
                  </a:rPr>
                  <a:t>Reading performance (in score points)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8.7957568177851099E-4"/>
              <c:y val="8.57990040257746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high"/>
        <c:spPr>
          <a:noFill/>
          <a:ln w="15875" cap="flat" cmpd="sng" algn="ctr">
            <a:solidFill>
              <a:srgbClr val="3392A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231516992"/>
        <c:crossesAt val="12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FFFB-29C1-4F85-9178-4BC0C040460F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443EAB8-6325-45DF-97F5-EB3C8F3EEFE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sr-Cyrl-RS" sz="1600" b="1" i="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Читалачка писменост</a:t>
          </a:r>
        </a:p>
        <a:p>
          <a:pPr>
            <a:buFont typeface="Arial" panose="020B0604020202020204" pitchFamily="34" charset="0"/>
            <a:buNone/>
          </a:pPr>
          <a:r>
            <a:rPr lang="sr-Cyrl-RS" sz="1600" b="0" i="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Капацитет ученика да </a:t>
          </a:r>
          <a:r>
            <a:rPr lang="sr-Cyrl-RS" sz="1600" b="1" i="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разуме, користи, процењује, размишља </a:t>
          </a:r>
          <a:r>
            <a:rPr lang="sr-Cyrl-RS" sz="1600" b="0" i="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о тексту и </a:t>
          </a:r>
          <a:r>
            <a:rPr lang="sr-Cyrl-RS" sz="1600" b="1" i="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ангажује се</a:t>
          </a:r>
          <a:r>
            <a:rPr lang="sr-Cyrl-RS" sz="1600" b="0" i="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 док чита да би постигао циљеве, развио знања и потенцијале и партиципирао у друштву у којем живи</a:t>
          </a:r>
          <a:r>
            <a:rPr lang="sr-Cyrl-RS" sz="1600" b="0" i="0" dirty="0">
              <a:latin typeface="HelveticaNeueLT Std"/>
            </a:rPr>
            <a:t>. </a:t>
          </a:r>
          <a:endParaRPr lang="en-GB" sz="1600" dirty="0">
            <a:latin typeface="HelveticaNeueLT Std"/>
          </a:endParaRPr>
        </a:p>
      </dgm:t>
    </dgm:pt>
    <dgm:pt modelId="{1B112E44-4AE1-4BC0-9D31-56C6CD67BAD3}" type="parTrans" cxnId="{73D29082-E193-4892-8B45-6019D7E77F65}">
      <dgm:prSet/>
      <dgm:spPr/>
      <dgm:t>
        <a:bodyPr/>
        <a:lstStyle/>
        <a:p>
          <a:endParaRPr lang="en-GB" sz="3600">
            <a:latin typeface="HelveticaNeueLT Std"/>
          </a:endParaRPr>
        </a:p>
      </dgm:t>
    </dgm:pt>
    <dgm:pt modelId="{9A39FAFE-BD90-419B-B61A-20000DD23DC3}" type="sibTrans" cxnId="{73D29082-E193-4892-8B45-6019D7E77F65}">
      <dgm:prSet/>
      <dgm:spPr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</dgm:spPr>
      <dgm:t>
        <a:bodyPr/>
        <a:lstStyle/>
        <a:p>
          <a:endParaRPr lang="en-GB" sz="3600">
            <a:latin typeface="HelveticaNeueLT Std"/>
          </a:endParaRPr>
        </a:p>
      </dgm:t>
    </dgm:pt>
    <dgm:pt modelId="{BD7EA2A5-B174-40BA-B52E-6A37B6394933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sr-Cyrl-RS" sz="1600" b="1" i="0" dirty="0">
              <a:solidFill>
                <a:schemeClr val="tx1"/>
              </a:solidFill>
              <a:latin typeface="HelveticaNeueLT Std"/>
            </a:rPr>
            <a:t>Математичка писменост</a:t>
          </a:r>
          <a:r>
            <a:rPr lang="en-GB" sz="1600" b="1" i="0" dirty="0">
              <a:solidFill>
                <a:schemeClr val="tx1"/>
              </a:solidFill>
              <a:latin typeface="HelveticaNeueLT Std"/>
            </a:rPr>
            <a:t> </a:t>
          </a:r>
          <a:endParaRPr lang="sr-Cyrl-RS" sz="1600" b="1" i="0" dirty="0">
            <a:solidFill>
              <a:schemeClr val="tx1"/>
            </a:solidFill>
            <a:latin typeface="HelveticaNeueLT Std"/>
          </a:endParaRPr>
        </a:p>
        <a:p>
          <a:pPr>
            <a:buFont typeface="Arial" panose="020B0604020202020204" pitchFamily="34" charset="0"/>
            <a:buNone/>
          </a:pP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Капацитет ученика да </a:t>
          </a:r>
          <a:r>
            <a:rPr lang="sr-Cyrl-RS" sz="1600" b="1" i="0" dirty="0">
              <a:solidFill>
                <a:schemeClr val="tx1"/>
              </a:solidFill>
              <a:latin typeface="HelveticaNeueLT Std"/>
            </a:rPr>
            <a:t>формулише, употреби и интерпретира </a:t>
          </a: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математику у различитим контекстима. То укључује </a:t>
          </a:r>
          <a:r>
            <a:rPr lang="sr-Cyrl-RS" sz="1600" b="1" i="0" dirty="0">
              <a:solidFill>
                <a:schemeClr val="tx1"/>
              </a:solidFill>
              <a:latin typeface="HelveticaNeueLT Std"/>
            </a:rPr>
            <a:t>математичко резоновање, као и коришћење математичких концепата, процедура, чињеница и алата </a:t>
          </a: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да би се одређени феномен </a:t>
          </a:r>
          <a:r>
            <a:rPr lang="sr-Cyrl-RS" sz="1600" b="1" i="0" dirty="0">
              <a:solidFill>
                <a:schemeClr val="tx1"/>
              </a:solidFill>
              <a:latin typeface="HelveticaNeueLT Std"/>
            </a:rPr>
            <a:t>описао, објаснио и предвидео</a:t>
          </a: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. </a:t>
          </a:r>
          <a:endParaRPr lang="en-GB" sz="1600" b="1" i="0" dirty="0">
            <a:solidFill>
              <a:schemeClr val="tx1"/>
            </a:solidFill>
            <a:latin typeface="HelveticaNeueLT Std"/>
          </a:endParaRPr>
        </a:p>
      </dgm:t>
    </dgm:pt>
    <dgm:pt modelId="{C8865E0E-5347-44B8-A2B0-234EE5CFB0A3}" type="parTrans" cxnId="{EAC237B0-E489-48C7-BAA2-C7F6DD09066F}">
      <dgm:prSet/>
      <dgm:spPr/>
      <dgm:t>
        <a:bodyPr/>
        <a:lstStyle/>
        <a:p>
          <a:endParaRPr lang="en-GB" sz="3600">
            <a:latin typeface="HelveticaNeueLT Std"/>
          </a:endParaRPr>
        </a:p>
      </dgm:t>
    </dgm:pt>
    <dgm:pt modelId="{B2BB2A65-DA32-40A0-B143-17A07F9CEAD8}" type="sibTrans" cxnId="{EAC237B0-E489-48C7-BAA2-C7F6DD09066F}">
      <dgm:prSet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GB" sz="3600">
            <a:latin typeface="HelveticaNeueLT Std"/>
          </a:endParaRPr>
        </a:p>
      </dgm:t>
    </dgm:pt>
    <dgm:pt modelId="{F12CCB14-B26A-488D-BD12-1F78BD6839E2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sr-Cyrl-RS" sz="1600" b="1" i="0" dirty="0">
              <a:solidFill>
                <a:schemeClr val="tx1"/>
              </a:solidFill>
              <a:latin typeface="HelveticaNeueLT Std"/>
            </a:rPr>
            <a:t>Научна писменост</a:t>
          </a:r>
        </a:p>
        <a:p>
          <a:pPr>
            <a:buFont typeface="Arial" panose="020B0604020202020204" pitchFamily="34" charset="0"/>
            <a:buNone/>
          </a:pP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Способност ангажовања у темама које су у вези с науком, као и са научним идејама. Н</a:t>
          </a:r>
          <a:r>
            <a:rPr lang="ru-RU" sz="1600" b="0" i="0" dirty="0">
              <a:solidFill>
                <a:schemeClr val="tx1"/>
              </a:solidFill>
              <a:latin typeface="HelveticaNeueLT Std"/>
            </a:rPr>
            <a:t>аучно писмена особа спремна је да се укључи у </a:t>
          </a: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аргументовану дискусију </a:t>
          </a:r>
          <a:r>
            <a:rPr lang="ru-RU" sz="1600" b="0" i="0" dirty="0">
              <a:solidFill>
                <a:schemeClr val="tx1"/>
              </a:solidFill>
              <a:latin typeface="HelveticaNeueLT Std"/>
            </a:rPr>
            <a:t>о науци и технологији, показујући компетеност да научно </a:t>
          </a:r>
          <a:r>
            <a:rPr lang="ru-RU" sz="1600" b="1" i="0" dirty="0">
              <a:solidFill>
                <a:schemeClr val="tx1"/>
              </a:solidFill>
              <a:latin typeface="HelveticaNeueLT Std"/>
            </a:rPr>
            <a:t>објасни појаве, процени и осмисли научно истраживање и научно протумачи податке и доказе</a:t>
          </a:r>
          <a:r>
            <a:rPr lang="sr-Cyrl-RS" sz="1600" b="0" i="0" dirty="0">
              <a:solidFill>
                <a:schemeClr val="tx1"/>
              </a:solidFill>
              <a:latin typeface="HelveticaNeueLT Std"/>
            </a:rPr>
            <a:t>. </a:t>
          </a:r>
          <a:endParaRPr lang="en-GB" sz="1600" b="1" i="0" dirty="0">
            <a:solidFill>
              <a:schemeClr val="tx1"/>
            </a:solidFill>
            <a:latin typeface="HelveticaNeueLT Std"/>
          </a:endParaRPr>
        </a:p>
      </dgm:t>
    </dgm:pt>
    <dgm:pt modelId="{B6A1B716-50AF-439D-8FD6-8DC61D77095F}" type="parTrans" cxnId="{3F3DF6A3-B762-4A39-A22E-1B2453C684FD}">
      <dgm:prSet/>
      <dgm:spPr/>
      <dgm:t>
        <a:bodyPr/>
        <a:lstStyle/>
        <a:p>
          <a:endParaRPr lang="en-GB" sz="3600">
            <a:latin typeface="HelveticaNeueLT Std"/>
          </a:endParaRPr>
        </a:p>
      </dgm:t>
    </dgm:pt>
    <dgm:pt modelId="{DB8EE344-6ECF-402A-9A54-26B3C60E071F}" type="sibTrans" cxnId="{3F3DF6A3-B762-4A39-A22E-1B2453C684FD}">
      <dgm:prSet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  <dgm:t>
        <a:bodyPr/>
        <a:lstStyle/>
        <a:p>
          <a:endParaRPr lang="en-GB" sz="3600">
            <a:latin typeface="HelveticaNeueLT Std"/>
          </a:endParaRPr>
        </a:p>
      </dgm:t>
    </dgm:pt>
    <dgm:pt modelId="{BC90C7A0-C722-4EB8-9B73-3C9DAAEFDEF7}" type="pres">
      <dgm:prSet presAssocID="{3845FFFB-29C1-4F85-9178-4BC0C040460F}" presName="Name0" presStyleCnt="0">
        <dgm:presLayoutVars>
          <dgm:chMax val="8"/>
          <dgm:chPref val="8"/>
          <dgm:dir/>
        </dgm:presLayoutVars>
      </dgm:prSet>
      <dgm:spPr/>
    </dgm:pt>
    <dgm:pt modelId="{EC950FAF-F8AD-4E88-A5CB-C75517BEC3A9}" type="pres">
      <dgm:prSet presAssocID="{4443EAB8-6325-45DF-97F5-EB3C8F3EEFEA}" presName="parent_text_1" presStyleLbl="revTx" presStyleIdx="0" presStyleCnt="3" custScaleY="118682">
        <dgm:presLayoutVars>
          <dgm:chMax val="0"/>
          <dgm:chPref val="0"/>
          <dgm:bulletEnabled val="1"/>
        </dgm:presLayoutVars>
      </dgm:prSet>
      <dgm:spPr/>
    </dgm:pt>
    <dgm:pt modelId="{53437DBC-B087-4C7D-9D23-5E9CC4370384}" type="pres">
      <dgm:prSet presAssocID="{4443EAB8-6325-45DF-97F5-EB3C8F3EEFEA}" presName="image_accent_1" presStyleCnt="0"/>
      <dgm:spPr/>
    </dgm:pt>
    <dgm:pt modelId="{90A3D36D-FB3D-4195-AF79-F74950333116}" type="pres">
      <dgm:prSet presAssocID="{4443EAB8-6325-45DF-97F5-EB3C8F3EEFEA}" presName="imageAccentRepeatNode" presStyleLbl="alignNode1" presStyleIdx="0" presStyleCnt="6" custScaleX="71047" custScaleY="69664" custLinFactNeighborX="-3773" custLinFactNeighborY="-7887"/>
      <dgm:spPr>
        <a:solidFill>
          <a:srgbClr val="3DB8B8"/>
        </a:solidFill>
        <a:ln>
          <a:noFill/>
        </a:ln>
      </dgm:spPr>
    </dgm:pt>
    <dgm:pt modelId="{EF32F4EF-4DDD-4133-896B-962FAEAA40D7}" type="pres">
      <dgm:prSet presAssocID="{4443EAB8-6325-45DF-97F5-EB3C8F3EEFEA}" presName="accent_1" presStyleLbl="alignNode1" presStyleIdx="1" presStyleCnt="6"/>
      <dgm:spPr>
        <a:solidFill>
          <a:schemeClr val="accent3">
            <a:hueOff val="0"/>
            <a:satOff val="0"/>
            <a:lumOff val="0"/>
            <a:alpha val="0"/>
          </a:schemeClr>
        </a:solidFill>
        <a:ln>
          <a:solidFill>
            <a:schemeClr val="accent3">
              <a:hueOff val="0"/>
              <a:satOff val="0"/>
              <a:lumOff val="0"/>
              <a:alpha val="0"/>
            </a:schemeClr>
          </a:solidFill>
        </a:ln>
      </dgm:spPr>
    </dgm:pt>
    <dgm:pt modelId="{8F0EEF5F-769F-4B52-9B57-3494A1EE998F}" type="pres">
      <dgm:prSet presAssocID="{9A39FAFE-BD90-419B-B61A-20000DD23DC3}" presName="image_1" presStyleCnt="0"/>
      <dgm:spPr/>
    </dgm:pt>
    <dgm:pt modelId="{35513472-0D7C-48D7-BDBA-3662A9089D0C}" type="pres">
      <dgm:prSet presAssocID="{9A39FAFE-BD90-419B-B61A-20000DD23DC3}" presName="imageRepeatNode" presStyleLbl="fgImgPlace1" presStyleIdx="0" presStyleCnt="3" custScaleX="70091" custScaleY="68767" custLinFactNeighborX="-26360" custLinFactNeighborY="-3857"/>
      <dgm:spPr/>
    </dgm:pt>
    <dgm:pt modelId="{0B874375-E7F4-4CD7-8B31-943ED73E98A5}" type="pres">
      <dgm:prSet presAssocID="{BD7EA2A5-B174-40BA-B52E-6A37B6394933}" presName="parent_text_2" presStyleLbl="revTx" presStyleIdx="1" presStyleCnt="3" custScaleY="160700" custLinFactNeighborX="-3303" custLinFactNeighborY="24272">
        <dgm:presLayoutVars>
          <dgm:chMax val="0"/>
          <dgm:chPref val="0"/>
          <dgm:bulletEnabled val="1"/>
        </dgm:presLayoutVars>
      </dgm:prSet>
      <dgm:spPr/>
    </dgm:pt>
    <dgm:pt modelId="{A4ECE5FB-2582-4162-8756-DAEDE3446DE9}" type="pres">
      <dgm:prSet presAssocID="{BD7EA2A5-B174-40BA-B52E-6A37B6394933}" presName="image_accent_2" presStyleCnt="0"/>
      <dgm:spPr/>
    </dgm:pt>
    <dgm:pt modelId="{CE96B6FE-EBDA-4539-9D2D-1FFCDC262836}" type="pres">
      <dgm:prSet presAssocID="{BD7EA2A5-B174-40BA-B52E-6A37B6394933}" presName="imageAccentRepeatNode" presStyleLbl="alignNode1" presStyleIdx="2" presStyleCnt="6"/>
      <dgm:spPr>
        <a:solidFill>
          <a:srgbClr val="FF9900"/>
        </a:solidFill>
        <a:ln>
          <a:noFill/>
        </a:ln>
      </dgm:spPr>
    </dgm:pt>
    <dgm:pt modelId="{3C119A62-0006-4556-97E3-FAD2E48DF356}" type="pres">
      <dgm:prSet presAssocID="{B2BB2A65-DA32-40A0-B143-17A07F9CEAD8}" presName="image_2" presStyleCnt="0"/>
      <dgm:spPr/>
    </dgm:pt>
    <dgm:pt modelId="{52682102-6C47-4F71-B8CD-593C33F9F47E}" type="pres">
      <dgm:prSet presAssocID="{B2BB2A65-DA32-40A0-B143-17A07F9CEAD8}" presName="imageRepeatNode" presStyleLbl="fgImgPlace1" presStyleIdx="1" presStyleCnt="3" custLinFactNeighborX="-31691" custLinFactNeighborY="-12136"/>
      <dgm:spPr/>
    </dgm:pt>
    <dgm:pt modelId="{78AA6895-9EAE-4F9B-A959-1183FBEFCA16}" type="pres">
      <dgm:prSet presAssocID="{F12CCB14-B26A-488D-BD12-1F78BD6839E2}" presName="image_accent_3" presStyleCnt="0"/>
      <dgm:spPr/>
    </dgm:pt>
    <dgm:pt modelId="{C6FC96D1-87C1-4D72-A584-FF8B2B30A5BE}" type="pres">
      <dgm:prSet presAssocID="{F12CCB14-B26A-488D-BD12-1F78BD6839E2}" presName="imageAccentRepeatNode" presStyleLbl="alignNode1" presStyleIdx="3" presStyleCnt="6"/>
      <dgm:spPr>
        <a:solidFill>
          <a:srgbClr val="666666"/>
        </a:solidFill>
        <a:ln>
          <a:noFill/>
        </a:ln>
      </dgm:spPr>
    </dgm:pt>
    <dgm:pt modelId="{0689B276-90F9-4D40-9DDE-61A5E51344C6}" type="pres">
      <dgm:prSet presAssocID="{F12CCB14-B26A-488D-BD12-1F78BD6839E2}" presName="parent_text_3" presStyleLbl="revTx" presStyleIdx="2" presStyleCnt="3" custScaleX="104036" custScaleY="162706">
        <dgm:presLayoutVars>
          <dgm:chMax val="0"/>
          <dgm:chPref val="0"/>
          <dgm:bulletEnabled val="1"/>
        </dgm:presLayoutVars>
      </dgm:prSet>
      <dgm:spPr/>
    </dgm:pt>
    <dgm:pt modelId="{B4D1CAAE-14B5-4DE0-852B-C4DACCA60FD1}" type="pres">
      <dgm:prSet presAssocID="{F12CCB14-B26A-488D-BD12-1F78BD6839E2}" presName="accent_2" presStyleLbl="alignNode1" presStyleIdx="4" presStyleCnt="6"/>
      <dgm:spPr>
        <a:solidFill>
          <a:schemeClr val="accent6">
            <a:hueOff val="0"/>
            <a:satOff val="0"/>
            <a:lumOff val="0"/>
            <a:alpha val="0"/>
          </a:schemeClr>
        </a:solidFill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</dgm:pt>
    <dgm:pt modelId="{F7596A9A-83CC-4963-8E54-0345C9665189}" type="pres">
      <dgm:prSet presAssocID="{F12CCB14-B26A-488D-BD12-1F78BD6839E2}" presName="accent_3" presStyleLbl="alignNode1" presStyleIdx="5" presStyleCnt="6" custLinFactNeighborX="-76395" custLinFactNeighborY="25493"/>
      <dgm:spPr>
        <a:solidFill>
          <a:schemeClr val="accent2">
            <a:hueOff val="0"/>
            <a:satOff val="0"/>
            <a:lumOff val="0"/>
            <a:alpha val="0"/>
          </a:schemeClr>
        </a:solidFill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2AC7CB4D-E949-4E3A-A466-0CEFE20D9ECE}" type="pres">
      <dgm:prSet presAssocID="{DB8EE344-6ECF-402A-9A54-26B3C60E071F}" presName="image_3" presStyleCnt="0"/>
      <dgm:spPr/>
    </dgm:pt>
    <dgm:pt modelId="{FB5F2BEC-7989-41F6-A35C-DD8508BED2BA}" type="pres">
      <dgm:prSet presAssocID="{DB8EE344-6ECF-402A-9A54-26B3C60E071F}" presName="imageRepeatNode" presStyleLbl="fgImgPlace1" presStyleIdx="2" presStyleCnt="3" custLinFactNeighborX="-12444" custLinFactNeighborY="-26881"/>
      <dgm:spPr/>
    </dgm:pt>
  </dgm:ptLst>
  <dgm:cxnLst>
    <dgm:cxn modelId="{9B56F702-79D4-46C8-8D62-DE7942C1F2C1}" type="presOf" srcId="{B2BB2A65-DA32-40A0-B143-17A07F9CEAD8}" destId="{52682102-6C47-4F71-B8CD-593C33F9F47E}" srcOrd="0" destOrd="0" presId="urn:microsoft.com/office/officeart/2008/layout/BubblePictureList"/>
    <dgm:cxn modelId="{9F7F7E3F-C1FC-4A5C-B00F-1761C4B589AD}" type="presOf" srcId="{F12CCB14-B26A-488D-BD12-1F78BD6839E2}" destId="{0689B276-90F9-4D40-9DDE-61A5E51344C6}" srcOrd="0" destOrd="0" presId="urn:microsoft.com/office/officeart/2008/layout/BubblePictureList"/>
    <dgm:cxn modelId="{013F7F41-230F-4DF1-8229-0D7BDB21B151}" type="presOf" srcId="{BD7EA2A5-B174-40BA-B52E-6A37B6394933}" destId="{0B874375-E7F4-4CD7-8B31-943ED73E98A5}" srcOrd="0" destOrd="0" presId="urn:microsoft.com/office/officeart/2008/layout/BubblePictureList"/>
    <dgm:cxn modelId="{73D29082-E193-4892-8B45-6019D7E77F65}" srcId="{3845FFFB-29C1-4F85-9178-4BC0C040460F}" destId="{4443EAB8-6325-45DF-97F5-EB3C8F3EEFEA}" srcOrd="0" destOrd="0" parTransId="{1B112E44-4AE1-4BC0-9D31-56C6CD67BAD3}" sibTransId="{9A39FAFE-BD90-419B-B61A-20000DD23DC3}"/>
    <dgm:cxn modelId="{6790F895-42BF-4F43-AEC7-BC3042B07D31}" type="presOf" srcId="{9A39FAFE-BD90-419B-B61A-20000DD23DC3}" destId="{35513472-0D7C-48D7-BDBA-3662A9089D0C}" srcOrd="0" destOrd="0" presId="urn:microsoft.com/office/officeart/2008/layout/BubblePictureList"/>
    <dgm:cxn modelId="{5612A6A2-89B1-40A7-B44D-43D985B6E46C}" type="presOf" srcId="{4443EAB8-6325-45DF-97F5-EB3C8F3EEFEA}" destId="{EC950FAF-F8AD-4E88-A5CB-C75517BEC3A9}" srcOrd="0" destOrd="0" presId="urn:microsoft.com/office/officeart/2008/layout/BubblePictureList"/>
    <dgm:cxn modelId="{3F3DF6A3-B762-4A39-A22E-1B2453C684FD}" srcId="{3845FFFB-29C1-4F85-9178-4BC0C040460F}" destId="{F12CCB14-B26A-488D-BD12-1F78BD6839E2}" srcOrd="2" destOrd="0" parTransId="{B6A1B716-50AF-439D-8FD6-8DC61D77095F}" sibTransId="{DB8EE344-6ECF-402A-9A54-26B3C60E071F}"/>
    <dgm:cxn modelId="{EAC237B0-E489-48C7-BAA2-C7F6DD09066F}" srcId="{3845FFFB-29C1-4F85-9178-4BC0C040460F}" destId="{BD7EA2A5-B174-40BA-B52E-6A37B6394933}" srcOrd="1" destOrd="0" parTransId="{C8865E0E-5347-44B8-A2B0-234EE5CFB0A3}" sibTransId="{B2BB2A65-DA32-40A0-B143-17A07F9CEAD8}"/>
    <dgm:cxn modelId="{6D5BF1EF-F1FA-4FE4-8E58-0C068A474821}" type="presOf" srcId="{DB8EE344-6ECF-402A-9A54-26B3C60E071F}" destId="{FB5F2BEC-7989-41F6-A35C-DD8508BED2BA}" srcOrd="0" destOrd="0" presId="urn:microsoft.com/office/officeart/2008/layout/BubblePictureList"/>
    <dgm:cxn modelId="{FF6ED1F8-9670-4FC5-BB5C-A5D8A4C3F484}" type="presOf" srcId="{3845FFFB-29C1-4F85-9178-4BC0C040460F}" destId="{BC90C7A0-C722-4EB8-9B73-3C9DAAEFDEF7}" srcOrd="0" destOrd="0" presId="urn:microsoft.com/office/officeart/2008/layout/BubblePictureList"/>
    <dgm:cxn modelId="{21C028B3-FE0B-440D-B9FF-C6815D4E6B22}" type="presParOf" srcId="{BC90C7A0-C722-4EB8-9B73-3C9DAAEFDEF7}" destId="{EC950FAF-F8AD-4E88-A5CB-C75517BEC3A9}" srcOrd="0" destOrd="0" presId="urn:microsoft.com/office/officeart/2008/layout/BubblePictureList"/>
    <dgm:cxn modelId="{14BCE27D-E6AD-4E99-9328-9B5F16C0B2F6}" type="presParOf" srcId="{BC90C7A0-C722-4EB8-9B73-3C9DAAEFDEF7}" destId="{53437DBC-B087-4C7D-9D23-5E9CC4370384}" srcOrd="1" destOrd="0" presId="urn:microsoft.com/office/officeart/2008/layout/BubblePictureList"/>
    <dgm:cxn modelId="{F792212C-E154-4DE3-8DEE-B77D588681BF}" type="presParOf" srcId="{53437DBC-B087-4C7D-9D23-5E9CC4370384}" destId="{90A3D36D-FB3D-4195-AF79-F74950333116}" srcOrd="0" destOrd="0" presId="urn:microsoft.com/office/officeart/2008/layout/BubblePictureList"/>
    <dgm:cxn modelId="{521C84F3-5F41-49A4-8538-C4DF51A2C790}" type="presParOf" srcId="{BC90C7A0-C722-4EB8-9B73-3C9DAAEFDEF7}" destId="{EF32F4EF-4DDD-4133-896B-962FAEAA40D7}" srcOrd="2" destOrd="0" presId="urn:microsoft.com/office/officeart/2008/layout/BubblePictureList"/>
    <dgm:cxn modelId="{250E8217-1295-4890-AE00-9A1F411BECA7}" type="presParOf" srcId="{BC90C7A0-C722-4EB8-9B73-3C9DAAEFDEF7}" destId="{8F0EEF5F-769F-4B52-9B57-3494A1EE998F}" srcOrd="3" destOrd="0" presId="urn:microsoft.com/office/officeart/2008/layout/BubblePictureList"/>
    <dgm:cxn modelId="{27247286-70AE-4E2E-B81E-4C5E01341FCE}" type="presParOf" srcId="{8F0EEF5F-769F-4B52-9B57-3494A1EE998F}" destId="{35513472-0D7C-48D7-BDBA-3662A9089D0C}" srcOrd="0" destOrd="0" presId="urn:microsoft.com/office/officeart/2008/layout/BubblePictureList"/>
    <dgm:cxn modelId="{5B957582-EF2C-4F42-A0E5-CCB23C9CA7C1}" type="presParOf" srcId="{BC90C7A0-C722-4EB8-9B73-3C9DAAEFDEF7}" destId="{0B874375-E7F4-4CD7-8B31-943ED73E98A5}" srcOrd="4" destOrd="0" presId="urn:microsoft.com/office/officeart/2008/layout/BubblePictureList"/>
    <dgm:cxn modelId="{DF6FCB4D-6E66-4E37-9C0B-A362FEFB4D62}" type="presParOf" srcId="{BC90C7A0-C722-4EB8-9B73-3C9DAAEFDEF7}" destId="{A4ECE5FB-2582-4162-8756-DAEDE3446DE9}" srcOrd="5" destOrd="0" presId="urn:microsoft.com/office/officeart/2008/layout/BubblePictureList"/>
    <dgm:cxn modelId="{776696CE-02A0-4643-812B-11228EA2EBD4}" type="presParOf" srcId="{A4ECE5FB-2582-4162-8756-DAEDE3446DE9}" destId="{CE96B6FE-EBDA-4539-9D2D-1FFCDC262836}" srcOrd="0" destOrd="0" presId="urn:microsoft.com/office/officeart/2008/layout/BubblePictureList"/>
    <dgm:cxn modelId="{666BEB6A-339C-4FE7-BFB5-0D92B9B2E5F0}" type="presParOf" srcId="{BC90C7A0-C722-4EB8-9B73-3C9DAAEFDEF7}" destId="{3C119A62-0006-4556-97E3-FAD2E48DF356}" srcOrd="6" destOrd="0" presId="urn:microsoft.com/office/officeart/2008/layout/BubblePictureList"/>
    <dgm:cxn modelId="{3F6F2706-F7F9-44E9-9C9E-D93F472D464B}" type="presParOf" srcId="{3C119A62-0006-4556-97E3-FAD2E48DF356}" destId="{52682102-6C47-4F71-B8CD-593C33F9F47E}" srcOrd="0" destOrd="0" presId="urn:microsoft.com/office/officeart/2008/layout/BubblePictureList"/>
    <dgm:cxn modelId="{09CEF3BA-ADE5-407B-9C48-39D71EE82450}" type="presParOf" srcId="{BC90C7A0-C722-4EB8-9B73-3C9DAAEFDEF7}" destId="{78AA6895-9EAE-4F9B-A959-1183FBEFCA16}" srcOrd="7" destOrd="0" presId="urn:microsoft.com/office/officeart/2008/layout/BubblePictureList"/>
    <dgm:cxn modelId="{490EF2BE-5209-4A7A-9E23-B290D863FF14}" type="presParOf" srcId="{78AA6895-9EAE-4F9B-A959-1183FBEFCA16}" destId="{C6FC96D1-87C1-4D72-A584-FF8B2B30A5BE}" srcOrd="0" destOrd="0" presId="urn:microsoft.com/office/officeart/2008/layout/BubblePictureList"/>
    <dgm:cxn modelId="{74375DA6-BD65-4064-BED9-25F63593E368}" type="presParOf" srcId="{BC90C7A0-C722-4EB8-9B73-3C9DAAEFDEF7}" destId="{0689B276-90F9-4D40-9DDE-61A5E51344C6}" srcOrd="8" destOrd="0" presId="urn:microsoft.com/office/officeart/2008/layout/BubblePictureList"/>
    <dgm:cxn modelId="{D95B3C7B-7BBE-4E4D-AB06-E35E9BF39D55}" type="presParOf" srcId="{BC90C7A0-C722-4EB8-9B73-3C9DAAEFDEF7}" destId="{B4D1CAAE-14B5-4DE0-852B-C4DACCA60FD1}" srcOrd="9" destOrd="0" presId="urn:microsoft.com/office/officeart/2008/layout/BubblePictureList"/>
    <dgm:cxn modelId="{76716739-A179-4961-9F89-99165CBA401C}" type="presParOf" srcId="{BC90C7A0-C722-4EB8-9B73-3C9DAAEFDEF7}" destId="{F7596A9A-83CC-4963-8E54-0345C9665189}" srcOrd="10" destOrd="0" presId="urn:microsoft.com/office/officeart/2008/layout/BubblePictureList"/>
    <dgm:cxn modelId="{D6FCBEFF-9363-42DB-9542-03542EB2114E}" type="presParOf" srcId="{BC90C7A0-C722-4EB8-9B73-3C9DAAEFDEF7}" destId="{2AC7CB4D-E949-4E3A-A466-0CEFE20D9ECE}" srcOrd="11" destOrd="0" presId="urn:microsoft.com/office/officeart/2008/layout/BubblePictureList"/>
    <dgm:cxn modelId="{F32BF557-EC90-4CCC-932F-C3647725E919}" type="presParOf" srcId="{2AC7CB4D-E949-4E3A-A466-0CEFE20D9ECE}" destId="{FB5F2BEC-7989-41F6-A35C-DD8508BED2BA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092EA-964F-42AE-AC0E-494FDCD9384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17721C-3281-4E45-989F-78C101B0C91E}">
      <dgm:prSet phldrT="[Text]" custT="1"/>
      <dgm:spPr>
        <a:solidFill>
          <a:srgbClr val="3DB8B8"/>
        </a:solidFill>
        <a:ln>
          <a:noFill/>
        </a:ln>
      </dgm:spPr>
      <dgm:t>
        <a:bodyPr/>
        <a:lstStyle/>
        <a:p>
          <a:r>
            <a:rPr lang="sr-Cyrl-RS" sz="2400" b="0" dirty="0">
              <a:latin typeface="HelveticaNeueLT Std"/>
            </a:rPr>
            <a:t>Различите критеријумске варијабле, СЕС је најпроминентнија</a:t>
          </a:r>
          <a:endParaRPr lang="en-GB" sz="2400" b="0" dirty="0">
            <a:latin typeface="HelveticaNeueLT Std"/>
          </a:endParaRPr>
        </a:p>
      </dgm:t>
    </dgm:pt>
    <dgm:pt modelId="{3DA7ABB5-1FB8-4D37-A736-3A2CDC5778B0}" type="parTrans" cxnId="{2FCED1AF-63C7-4BB2-8979-53220796F76D}">
      <dgm:prSet/>
      <dgm:spPr/>
      <dgm:t>
        <a:bodyPr/>
        <a:lstStyle/>
        <a:p>
          <a:endParaRPr lang="en-GB" sz="4400">
            <a:latin typeface="HelveticaNeueLT Std"/>
          </a:endParaRPr>
        </a:p>
      </dgm:t>
    </dgm:pt>
    <dgm:pt modelId="{877A27C6-2FDE-4CE2-99C6-700C157B9FA7}" type="sibTrans" cxnId="{2FCED1AF-63C7-4BB2-8979-53220796F76D}">
      <dgm:prSet/>
      <dgm:spPr>
        <a:ln>
          <a:noFill/>
        </a:ln>
      </dgm:spPr>
      <dgm:t>
        <a:bodyPr/>
        <a:lstStyle/>
        <a:p>
          <a:endParaRPr lang="en-GB" sz="4400">
            <a:latin typeface="HelveticaNeueLT Std"/>
          </a:endParaRPr>
        </a:p>
      </dgm:t>
    </dgm:pt>
    <dgm:pt modelId="{2C79EF58-38B0-44C7-B586-D2F89C29D558}">
      <dgm:prSet custT="1"/>
      <dgm:spPr>
        <a:solidFill>
          <a:srgbClr val="DE3F53"/>
        </a:solidFill>
        <a:ln>
          <a:noFill/>
        </a:ln>
      </dgm:spPr>
      <dgm:t>
        <a:bodyPr/>
        <a:lstStyle/>
        <a:p>
          <a:r>
            <a:rPr lang="sr-Cyrl-RS" sz="2400" b="1" dirty="0">
              <a:latin typeface="HelveticaNeueLT Std"/>
            </a:rPr>
            <a:t>ОДРЕЂЕЊЕ</a:t>
          </a:r>
          <a:endParaRPr lang="en-GB" sz="2400" b="1" dirty="0">
            <a:latin typeface="HelveticaNeueLT Std"/>
          </a:endParaRPr>
        </a:p>
        <a:p>
          <a:r>
            <a:rPr lang="sr-Cyrl-RS" sz="2400" b="1" dirty="0">
              <a:latin typeface="HelveticaNeueLT Std"/>
            </a:rPr>
            <a:t>Психометријско</a:t>
          </a:r>
          <a:r>
            <a:rPr lang="sr-Latn-RS" sz="2400" b="1" dirty="0">
              <a:latin typeface="HelveticaNeueLT Std"/>
            </a:rPr>
            <a:t>: </a:t>
          </a:r>
          <a:r>
            <a:rPr lang="sr-Cyrl-RS" sz="2400" b="1" dirty="0">
              <a:latin typeface="HelveticaNeueLT Std"/>
            </a:rPr>
            <a:t>Укупан проценат објашњене варијансе у постигнућима ученика</a:t>
          </a:r>
        </a:p>
        <a:p>
          <a:r>
            <a:rPr lang="sr-Cyrl-RS" sz="2400" b="1" dirty="0">
              <a:latin typeface="HelveticaNeueLT Std"/>
            </a:rPr>
            <a:t>Садржинско</a:t>
          </a:r>
          <a:r>
            <a:rPr lang="sr-Latn-RS" sz="2400" b="1" dirty="0">
              <a:latin typeface="HelveticaNeueLT Std"/>
            </a:rPr>
            <a:t>: </a:t>
          </a:r>
          <a:r>
            <a:rPr lang="sr-Cyrl-RS" sz="2400" b="1" dirty="0">
              <a:latin typeface="HelveticaNeueLT Std"/>
            </a:rPr>
            <a:t>доступност образовних исхода</a:t>
          </a:r>
          <a:endParaRPr lang="en-GB" sz="2400" dirty="0">
            <a:latin typeface="HelveticaNeueLT Std"/>
          </a:endParaRPr>
        </a:p>
      </dgm:t>
    </dgm:pt>
    <dgm:pt modelId="{2F2513FE-1BF8-4044-9845-817E812445B3}" type="parTrans" cxnId="{14E2649C-EEE0-4C48-A253-E9F5A7D0B15B}">
      <dgm:prSet/>
      <dgm:spPr/>
      <dgm:t>
        <a:bodyPr/>
        <a:lstStyle/>
        <a:p>
          <a:endParaRPr lang="en-GB" sz="4400">
            <a:latin typeface="HelveticaNeueLT Std"/>
          </a:endParaRPr>
        </a:p>
      </dgm:t>
    </dgm:pt>
    <dgm:pt modelId="{D436140C-DA54-468D-B33D-D7D2263D034A}" type="sibTrans" cxnId="{14E2649C-EEE0-4C48-A253-E9F5A7D0B15B}">
      <dgm:prSet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</dgm:spPr>
      <dgm:t>
        <a:bodyPr/>
        <a:lstStyle/>
        <a:p>
          <a:endParaRPr lang="en-GB" sz="4400">
            <a:latin typeface="HelveticaNeueLT Std"/>
          </a:endParaRPr>
        </a:p>
      </dgm:t>
    </dgm:pt>
    <dgm:pt modelId="{9AB5D308-995B-4AF5-B00F-BDCD366DD936}">
      <dgm:prSet custT="1"/>
      <dgm:spPr>
        <a:solidFill>
          <a:srgbClr val="FF9900"/>
        </a:solidFill>
        <a:ln>
          <a:noFill/>
        </a:ln>
      </dgm:spPr>
      <dgm:t>
        <a:bodyPr/>
        <a:lstStyle/>
        <a:p>
          <a:r>
            <a:rPr lang="sr-Cyrl-RS" sz="2400" b="1" dirty="0">
              <a:latin typeface="HelveticaNeueLT Std"/>
            </a:rPr>
            <a:t>Родне разлике</a:t>
          </a:r>
        </a:p>
        <a:p>
          <a:r>
            <a:rPr lang="sr-Cyrl-RS" sz="2400" b="1" dirty="0">
              <a:latin typeface="HelveticaNeueLT Std"/>
            </a:rPr>
            <a:t>Расне  разлике</a:t>
          </a:r>
        </a:p>
        <a:p>
          <a:r>
            <a:rPr lang="sr-Cyrl-RS" sz="2400" b="1" dirty="0">
              <a:latin typeface="HelveticaNeueLT Std"/>
            </a:rPr>
            <a:t>Домицилне – имигрантске групе</a:t>
          </a:r>
        </a:p>
        <a:p>
          <a:r>
            <a:rPr lang="sr-Cyrl-RS" sz="2400" b="1" dirty="0">
              <a:latin typeface="HelveticaNeueLT Std"/>
            </a:rPr>
            <a:t>Државне – приватне школе</a:t>
          </a:r>
          <a:endParaRPr lang="sr-Latn-RS" sz="2400" b="0" dirty="0">
            <a:latin typeface="HelveticaNeueLT Std"/>
          </a:endParaRPr>
        </a:p>
      </dgm:t>
    </dgm:pt>
    <dgm:pt modelId="{F9E78334-42BF-4EBF-A0A1-BF331741B3BE}" type="sibTrans" cxnId="{87C0F59F-F6BB-43A8-B675-C28E29484DE3}">
      <dgm:prSet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</dgm:spPr>
      <dgm:t>
        <a:bodyPr/>
        <a:lstStyle/>
        <a:p>
          <a:endParaRPr lang="en-GB" sz="4400">
            <a:latin typeface="HelveticaNeueLT Std"/>
          </a:endParaRPr>
        </a:p>
      </dgm:t>
    </dgm:pt>
    <dgm:pt modelId="{CF244895-BCD8-49E8-9A43-DEF6E67BA55F}" type="parTrans" cxnId="{87C0F59F-F6BB-43A8-B675-C28E29484DE3}">
      <dgm:prSet/>
      <dgm:spPr/>
      <dgm:t>
        <a:bodyPr/>
        <a:lstStyle/>
        <a:p>
          <a:endParaRPr lang="en-GB" sz="4400">
            <a:latin typeface="HelveticaNeueLT Std"/>
          </a:endParaRPr>
        </a:p>
      </dgm:t>
    </dgm:pt>
    <dgm:pt modelId="{E6BC20F6-71A2-4D91-9E6E-56E2BEE43520}" type="pres">
      <dgm:prSet presAssocID="{8D9092EA-964F-42AE-AC0E-494FDCD93845}" presName="Name0" presStyleCnt="0">
        <dgm:presLayoutVars>
          <dgm:chMax val="21"/>
          <dgm:chPref val="21"/>
        </dgm:presLayoutVars>
      </dgm:prSet>
      <dgm:spPr/>
    </dgm:pt>
    <dgm:pt modelId="{0663A7AE-6063-4C07-ADB4-22F768B5FE27}" type="pres">
      <dgm:prSet presAssocID="{E317721C-3281-4E45-989F-78C101B0C91E}" presName="text1" presStyleCnt="0"/>
      <dgm:spPr/>
    </dgm:pt>
    <dgm:pt modelId="{28FC8E40-8E28-436E-BD53-0475B9CDDB58}" type="pres">
      <dgm:prSet presAssocID="{E317721C-3281-4E45-989F-78C101B0C91E}" presName="textRepeatNode" presStyleLbl="alignNode1" presStyleIdx="0" presStyleCnt="3" custScaleX="141135" custScaleY="111397" custLinFactY="-15097" custLinFactNeighborX="-36269" custLinFactNeighborY="-100000">
        <dgm:presLayoutVars>
          <dgm:chMax val="0"/>
          <dgm:chPref val="0"/>
          <dgm:bulletEnabled val="1"/>
        </dgm:presLayoutVars>
      </dgm:prSet>
      <dgm:spPr/>
    </dgm:pt>
    <dgm:pt modelId="{A977978B-BB46-49D7-A1D0-6B972870DC7B}" type="pres">
      <dgm:prSet presAssocID="{E317721C-3281-4E45-989F-78C101B0C91E}" presName="textaccent1" presStyleCnt="0"/>
      <dgm:spPr/>
    </dgm:pt>
    <dgm:pt modelId="{2917C44D-1FC3-409E-815A-004FEB49CD2C}" type="pres">
      <dgm:prSet presAssocID="{E317721C-3281-4E45-989F-78C101B0C91E}" presName="accentRepeatNode" presStyleLbl="solidAlignAcc1" presStyleIdx="0" presStyleCnt="6" custFlipVert="1" custFlipHor="1" custScaleX="15240" custScaleY="30034" custLinFactNeighborX="5443" custLinFactNeighborY="15788"/>
      <dgm:spPr/>
    </dgm:pt>
    <dgm:pt modelId="{F7A21C77-79C5-4105-85C9-8DCE1CEE054A}" type="pres">
      <dgm:prSet presAssocID="{877A27C6-2FDE-4CE2-99C6-700C157B9FA7}" presName="image1" presStyleCnt="0"/>
      <dgm:spPr/>
    </dgm:pt>
    <dgm:pt modelId="{C7F597D0-9226-4FC1-BFEA-0D96F3ED6581}" type="pres">
      <dgm:prSet presAssocID="{877A27C6-2FDE-4CE2-99C6-700C157B9FA7}" presName="imageRepeatNode" presStyleLbl="alignAcc1" presStyleIdx="0" presStyleCnt="3" custScaleX="70671" custScaleY="75470" custLinFactX="100000" custLinFactNeighborX="191856" custLinFactNeighborY="16116"/>
      <dgm:spPr/>
    </dgm:pt>
    <dgm:pt modelId="{650D28E5-5390-4F09-9B5B-1E88AA70AD08}" type="pres">
      <dgm:prSet presAssocID="{877A27C6-2FDE-4CE2-99C6-700C157B9FA7}" presName="imageaccent1" presStyleCnt="0"/>
      <dgm:spPr/>
    </dgm:pt>
    <dgm:pt modelId="{37A333AD-49B0-4396-809C-95E2CB80C943}" type="pres">
      <dgm:prSet presAssocID="{877A27C6-2FDE-4CE2-99C6-700C157B9FA7}" presName="accentRepeatNode" presStyleLbl="solidAlignAcc1" presStyleIdx="1" presStyleCnt="6" custFlipVert="1" custFlipHor="1" custScaleX="64934" custScaleY="36059" custLinFactNeighborX="5443" custLinFactNeighborY="15788"/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0A5258CE-C53F-4AC6-8D82-A9722A28EE56}" type="pres">
      <dgm:prSet presAssocID="{9AB5D308-995B-4AF5-B00F-BDCD366DD936}" presName="text2" presStyleCnt="0"/>
      <dgm:spPr/>
    </dgm:pt>
    <dgm:pt modelId="{304854D7-31E8-4F11-B393-A6D5E29961CC}" type="pres">
      <dgm:prSet presAssocID="{9AB5D308-995B-4AF5-B00F-BDCD366DD936}" presName="textRepeatNode" presStyleLbl="alignNode1" presStyleIdx="1" presStyleCnt="3" custScaleX="194122" custScaleY="159934" custLinFactX="22695" custLinFactNeighborX="100000" custLinFactNeighborY="-79299">
        <dgm:presLayoutVars>
          <dgm:chMax val="0"/>
          <dgm:chPref val="0"/>
          <dgm:bulletEnabled val="1"/>
        </dgm:presLayoutVars>
      </dgm:prSet>
      <dgm:spPr/>
    </dgm:pt>
    <dgm:pt modelId="{26704C15-0F37-40FC-A0B6-1ACCDB895D07}" type="pres">
      <dgm:prSet presAssocID="{9AB5D308-995B-4AF5-B00F-BDCD366DD936}" presName="textaccent2" presStyleCnt="0"/>
      <dgm:spPr/>
    </dgm:pt>
    <dgm:pt modelId="{AEB8A920-F355-46B2-95C3-AEB4B327AEB9}" type="pres">
      <dgm:prSet presAssocID="{9AB5D308-995B-4AF5-B00F-BDCD366DD936}" presName="accentRepeatNode" presStyleLbl="solidAlignAcc1" presStyleIdx="2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9E14DBCF-1E7E-4029-B736-D90A66587AD4}" type="pres">
      <dgm:prSet presAssocID="{F9E78334-42BF-4EBF-A0A1-BF331741B3BE}" presName="image2" presStyleCnt="0"/>
      <dgm:spPr/>
    </dgm:pt>
    <dgm:pt modelId="{54CDF323-0D92-454C-8116-119D76FFA94A}" type="pres">
      <dgm:prSet presAssocID="{F9E78334-42BF-4EBF-A0A1-BF331741B3BE}" presName="imageRepeatNode" presStyleLbl="alignAcc1" presStyleIdx="1" presStyleCnt="3" custScaleX="134492" custScaleY="101603" custLinFactX="-100000" custLinFactNeighborX="-123059" custLinFactNeighborY="8768"/>
      <dgm:spPr/>
    </dgm:pt>
    <dgm:pt modelId="{478D768A-E5B8-4709-9014-39CF95C7A99E}" type="pres">
      <dgm:prSet presAssocID="{F9E78334-42BF-4EBF-A0A1-BF331741B3BE}" presName="imageaccent2" presStyleCnt="0"/>
      <dgm:spPr/>
    </dgm:pt>
    <dgm:pt modelId="{8A9E06CE-72B3-4DFD-9804-5D89DBF00EC4}" type="pres">
      <dgm:prSet presAssocID="{F9E78334-42BF-4EBF-A0A1-BF331741B3BE}" presName="accentRepeatNode" presStyleLbl="solidAlignAcc1" presStyleIdx="3" presStyleCnt="6" custLinFactX="-83496" custLinFactNeighborX="-100000" custLinFactNeighborY="-5416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702F9510-7B3D-4BC6-A1B2-5581EC60E5C0}" type="pres">
      <dgm:prSet presAssocID="{2C79EF58-38B0-44C7-B586-D2F89C29D558}" presName="text3" presStyleCnt="0"/>
      <dgm:spPr/>
    </dgm:pt>
    <dgm:pt modelId="{EBC885DF-4DE5-4105-9A11-EABC493BB867}" type="pres">
      <dgm:prSet presAssocID="{2C79EF58-38B0-44C7-B586-D2F89C29D558}" presName="textRepeatNode" presStyleLbl="alignNode1" presStyleIdx="2" presStyleCnt="3" custScaleX="158818" custScaleY="168664" custLinFactNeighborX="74808" custLinFactNeighborY="80913">
        <dgm:presLayoutVars>
          <dgm:chMax val="0"/>
          <dgm:chPref val="0"/>
          <dgm:bulletEnabled val="1"/>
        </dgm:presLayoutVars>
      </dgm:prSet>
      <dgm:spPr/>
    </dgm:pt>
    <dgm:pt modelId="{8A1C4DF1-F31F-4BC5-8180-A92B2B527AFC}" type="pres">
      <dgm:prSet presAssocID="{2C79EF58-38B0-44C7-B586-D2F89C29D558}" presName="textaccent3" presStyleCnt="0"/>
      <dgm:spPr/>
    </dgm:pt>
    <dgm:pt modelId="{C3729D45-B78D-4FF3-8E2A-26F0944B59BC}" type="pres">
      <dgm:prSet presAssocID="{2C79EF58-38B0-44C7-B586-D2F89C29D558}" presName="accentRepeatNode" presStyleLbl="solidAlignAcc1" presStyleIdx="4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AAF8722D-3BC9-4B13-9B52-6FB4D5DFB1A4}" type="pres">
      <dgm:prSet presAssocID="{D436140C-DA54-468D-B33D-D7D2263D034A}" presName="image3" presStyleCnt="0"/>
      <dgm:spPr/>
    </dgm:pt>
    <dgm:pt modelId="{CB6B3500-7857-4CC8-AACA-7B7836AC64CB}" type="pres">
      <dgm:prSet presAssocID="{D436140C-DA54-468D-B33D-D7D2263D034A}" presName="imageRepeatNode" presStyleLbl="alignAcc1" presStyleIdx="2" presStyleCnt="3" custScaleX="92101" custScaleY="115411" custLinFactX="-100000" custLinFactNeighborX="-136710" custLinFactNeighborY="-6270"/>
      <dgm:spPr/>
    </dgm:pt>
    <dgm:pt modelId="{23E8FE77-E251-4954-88E9-4A9D4AFE0F17}" type="pres">
      <dgm:prSet presAssocID="{D436140C-DA54-468D-B33D-D7D2263D034A}" presName="imageaccent3" presStyleCnt="0"/>
      <dgm:spPr/>
    </dgm:pt>
    <dgm:pt modelId="{380BD93C-BA5E-4074-8C36-96EE6EEA5446}" type="pres">
      <dgm:prSet presAssocID="{D436140C-DA54-468D-B33D-D7D2263D034A}" presName="accentRepeatNode" presStyleLbl="solidAlignAcc1" presStyleIdx="5" presStyleCnt="6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</dgm:spPr>
    </dgm:pt>
  </dgm:ptLst>
  <dgm:cxnLst>
    <dgm:cxn modelId="{E5EFC619-D42E-4091-BA15-2E00F6F94CD4}" type="presOf" srcId="{2C79EF58-38B0-44C7-B586-D2F89C29D558}" destId="{EBC885DF-4DE5-4105-9A11-EABC493BB867}" srcOrd="0" destOrd="0" presId="urn:microsoft.com/office/officeart/2008/layout/HexagonCluster"/>
    <dgm:cxn modelId="{D644B43F-F4C7-4060-8A1B-03FFF0F37D87}" type="presOf" srcId="{9AB5D308-995B-4AF5-B00F-BDCD366DD936}" destId="{304854D7-31E8-4F11-B393-A6D5E29961CC}" srcOrd="0" destOrd="0" presId="urn:microsoft.com/office/officeart/2008/layout/HexagonCluster"/>
    <dgm:cxn modelId="{3B9DFD5F-435F-44AE-A1C3-C8F4AB18B5B8}" type="presOf" srcId="{F9E78334-42BF-4EBF-A0A1-BF331741B3BE}" destId="{54CDF323-0D92-454C-8116-119D76FFA94A}" srcOrd="0" destOrd="0" presId="urn:microsoft.com/office/officeart/2008/layout/HexagonCluster"/>
    <dgm:cxn modelId="{DAE9897F-B373-43D5-A7C3-17F09F010725}" type="presOf" srcId="{877A27C6-2FDE-4CE2-99C6-700C157B9FA7}" destId="{C7F597D0-9226-4FC1-BFEA-0D96F3ED6581}" srcOrd="0" destOrd="0" presId="urn:microsoft.com/office/officeart/2008/layout/HexagonCluster"/>
    <dgm:cxn modelId="{57612991-B77C-4064-A069-BE554BC92A6D}" type="presOf" srcId="{8D9092EA-964F-42AE-AC0E-494FDCD93845}" destId="{E6BC20F6-71A2-4D91-9E6E-56E2BEE43520}" srcOrd="0" destOrd="0" presId="urn:microsoft.com/office/officeart/2008/layout/HexagonCluster"/>
    <dgm:cxn modelId="{14E2649C-EEE0-4C48-A253-E9F5A7D0B15B}" srcId="{8D9092EA-964F-42AE-AC0E-494FDCD93845}" destId="{2C79EF58-38B0-44C7-B586-D2F89C29D558}" srcOrd="2" destOrd="0" parTransId="{2F2513FE-1BF8-4044-9845-817E812445B3}" sibTransId="{D436140C-DA54-468D-B33D-D7D2263D034A}"/>
    <dgm:cxn modelId="{87C0F59F-F6BB-43A8-B675-C28E29484DE3}" srcId="{8D9092EA-964F-42AE-AC0E-494FDCD93845}" destId="{9AB5D308-995B-4AF5-B00F-BDCD366DD936}" srcOrd="1" destOrd="0" parTransId="{CF244895-BCD8-49E8-9A43-DEF6E67BA55F}" sibTransId="{F9E78334-42BF-4EBF-A0A1-BF331741B3BE}"/>
    <dgm:cxn modelId="{C50F82AF-1AB3-43DC-97AB-B900F75A241E}" type="presOf" srcId="{D436140C-DA54-468D-B33D-D7D2263D034A}" destId="{CB6B3500-7857-4CC8-AACA-7B7836AC64CB}" srcOrd="0" destOrd="0" presId="urn:microsoft.com/office/officeart/2008/layout/HexagonCluster"/>
    <dgm:cxn modelId="{2FCED1AF-63C7-4BB2-8979-53220796F76D}" srcId="{8D9092EA-964F-42AE-AC0E-494FDCD93845}" destId="{E317721C-3281-4E45-989F-78C101B0C91E}" srcOrd="0" destOrd="0" parTransId="{3DA7ABB5-1FB8-4D37-A736-3A2CDC5778B0}" sibTransId="{877A27C6-2FDE-4CE2-99C6-700C157B9FA7}"/>
    <dgm:cxn modelId="{ED2380E3-AE15-4D43-9509-99C1309DBB10}" type="presOf" srcId="{E317721C-3281-4E45-989F-78C101B0C91E}" destId="{28FC8E40-8E28-436E-BD53-0475B9CDDB58}" srcOrd="0" destOrd="0" presId="urn:microsoft.com/office/officeart/2008/layout/HexagonCluster"/>
    <dgm:cxn modelId="{5D6B738D-24FD-4058-9F46-5B30F0902A71}" type="presParOf" srcId="{E6BC20F6-71A2-4D91-9E6E-56E2BEE43520}" destId="{0663A7AE-6063-4C07-ADB4-22F768B5FE27}" srcOrd="0" destOrd="0" presId="urn:microsoft.com/office/officeart/2008/layout/HexagonCluster"/>
    <dgm:cxn modelId="{74D43DDA-D2E9-4E6F-9828-4A454E5BEB93}" type="presParOf" srcId="{0663A7AE-6063-4C07-ADB4-22F768B5FE27}" destId="{28FC8E40-8E28-436E-BD53-0475B9CDDB58}" srcOrd="0" destOrd="0" presId="urn:microsoft.com/office/officeart/2008/layout/HexagonCluster"/>
    <dgm:cxn modelId="{C3B62F03-8F2F-4F04-AFCF-0D03D226AD56}" type="presParOf" srcId="{E6BC20F6-71A2-4D91-9E6E-56E2BEE43520}" destId="{A977978B-BB46-49D7-A1D0-6B972870DC7B}" srcOrd="1" destOrd="0" presId="urn:microsoft.com/office/officeart/2008/layout/HexagonCluster"/>
    <dgm:cxn modelId="{169DCC87-44B0-4B10-B604-E59E53DF1320}" type="presParOf" srcId="{A977978B-BB46-49D7-A1D0-6B972870DC7B}" destId="{2917C44D-1FC3-409E-815A-004FEB49CD2C}" srcOrd="0" destOrd="0" presId="urn:microsoft.com/office/officeart/2008/layout/HexagonCluster"/>
    <dgm:cxn modelId="{8F5CBF9C-5344-471C-B861-5B3294A467E0}" type="presParOf" srcId="{E6BC20F6-71A2-4D91-9E6E-56E2BEE43520}" destId="{F7A21C77-79C5-4105-85C9-8DCE1CEE054A}" srcOrd="2" destOrd="0" presId="urn:microsoft.com/office/officeart/2008/layout/HexagonCluster"/>
    <dgm:cxn modelId="{0F74C1F5-7841-4908-9E97-70D2760205A8}" type="presParOf" srcId="{F7A21C77-79C5-4105-85C9-8DCE1CEE054A}" destId="{C7F597D0-9226-4FC1-BFEA-0D96F3ED6581}" srcOrd="0" destOrd="0" presId="urn:microsoft.com/office/officeart/2008/layout/HexagonCluster"/>
    <dgm:cxn modelId="{31E04E72-56D1-4BA4-B019-FFF13D1FF859}" type="presParOf" srcId="{E6BC20F6-71A2-4D91-9E6E-56E2BEE43520}" destId="{650D28E5-5390-4F09-9B5B-1E88AA70AD08}" srcOrd="3" destOrd="0" presId="urn:microsoft.com/office/officeart/2008/layout/HexagonCluster"/>
    <dgm:cxn modelId="{7A3155A6-205E-4A59-B454-217E96E8510F}" type="presParOf" srcId="{650D28E5-5390-4F09-9B5B-1E88AA70AD08}" destId="{37A333AD-49B0-4396-809C-95E2CB80C943}" srcOrd="0" destOrd="0" presId="urn:microsoft.com/office/officeart/2008/layout/HexagonCluster"/>
    <dgm:cxn modelId="{8356CB31-CF17-4290-955E-36989C9C4229}" type="presParOf" srcId="{E6BC20F6-71A2-4D91-9E6E-56E2BEE43520}" destId="{0A5258CE-C53F-4AC6-8D82-A9722A28EE56}" srcOrd="4" destOrd="0" presId="urn:microsoft.com/office/officeart/2008/layout/HexagonCluster"/>
    <dgm:cxn modelId="{133A3E32-A176-46DF-96D0-48E1DDBC45F7}" type="presParOf" srcId="{0A5258CE-C53F-4AC6-8D82-A9722A28EE56}" destId="{304854D7-31E8-4F11-B393-A6D5E29961CC}" srcOrd="0" destOrd="0" presId="urn:microsoft.com/office/officeart/2008/layout/HexagonCluster"/>
    <dgm:cxn modelId="{CDF4C953-CED5-43B1-8638-81D6BF57CC28}" type="presParOf" srcId="{E6BC20F6-71A2-4D91-9E6E-56E2BEE43520}" destId="{26704C15-0F37-40FC-A0B6-1ACCDB895D07}" srcOrd="5" destOrd="0" presId="urn:microsoft.com/office/officeart/2008/layout/HexagonCluster"/>
    <dgm:cxn modelId="{9CA90D3A-BFE4-4442-8189-BCAF5322E7F1}" type="presParOf" srcId="{26704C15-0F37-40FC-A0B6-1ACCDB895D07}" destId="{AEB8A920-F355-46B2-95C3-AEB4B327AEB9}" srcOrd="0" destOrd="0" presId="urn:microsoft.com/office/officeart/2008/layout/HexagonCluster"/>
    <dgm:cxn modelId="{6685FC57-3FB9-4C86-AB4C-214F67D75AB1}" type="presParOf" srcId="{E6BC20F6-71A2-4D91-9E6E-56E2BEE43520}" destId="{9E14DBCF-1E7E-4029-B736-D90A66587AD4}" srcOrd="6" destOrd="0" presId="urn:microsoft.com/office/officeart/2008/layout/HexagonCluster"/>
    <dgm:cxn modelId="{77EB97D6-5412-4B81-817B-414C167293F9}" type="presParOf" srcId="{9E14DBCF-1E7E-4029-B736-D90A66587AD4}" destId="{54CDF323-0D92-454C-8116-119D76FFA94A}" srcOrd="0" destOrd="0" presId="urn:microsoft.com/office/officeart/2008/layout/HexagonCluster"/>
    <dgm:cxn modelId="{6FEAE607-7F44-4C82-9A8C-5FCF6604A5E5}" type="presParOf" srcId="{E6BC20F6-71A2-4D91-9E6E-56E2BEE43520}" destId="{478D768A-E5B8-4709-9014-39CF95C7A99E}" srcOrd="7" destOrd="0" presId="urn:microsoft.com/office/officeart/2008/layout/HexagonCluster"/>
    <dgm:cxn modelId="{C1195454-29E7-4C6A-A3AC-3461D60EE677}" type="presParOf" srcId="{478D768A-E5B8-4709-9014-39CF95C7A99E}" destId="{8A9E06CE-72B3-4DFD-9804-5D89DBF00EC4}" srcOrd="0" destOrd="0" presId="urn:microsoft.com/office/officeart/2008/layout/HexagonCluster"/>
    <dgm:cxn modelId="{36771AF6-E297-4570-94E9-658A9B530020}" type="presParOf" srcId="{E6BC20F6-71A2-4D91-9E6E-56E2BEE43520}" destId="{702F9510-7B3D-4BC6-A1B2-5581EC60E5C0}" srcOrd="8" destOrd="0" presId="urn:microsoft.com/office/officeart/2008/layout/HexagonCluster"/>
    <dgm:cxn modelId="{20197CA8-9C90-4B2D-A33A-8C3319BFC590}" type="presParOf" srcId="{702F9510-7B3D-4BC6-A1B2-5581EC60E5C0}" destId="{EBC885DF-4DE5-4105-9A11-EABC493BB867}" srcOrd="0" destOrd="0" presId="urn:microsoft.com/office/officeart/2008/layout/HexagonCluster"/>
    <dgm:cxn modelId="{80AFF0D3-9B85-4519-89EA-36F7126214D5}" type="presParOf" srcId="{E6BC20F6-71A2-4D91-9E6E-56E2BEE43520}" destId="{8A1C4DF1-F31F-4BC5-8180-A92B2B527AFC}" srcOrd="9" destOrd="0" presId="urn:microsoft.com/office/officeart/2008/layout/HexagonCluster"/>
    <dgm:cxn modelId="{15DF18D3-C2EE-4BF2-9EE3-15F3FBD89A9E}" type="presParOf" srcId="{8A1C4DF1-F31F-4BC5-8180-A92B2B527AFC}" destId="{C3729D45-B78D-4FF3-8E2A-26F0944B59BC}" srcOrd="0" destOrd="0" presId="urn:microsoft.com/office/officeart/2008/layout/HexagonCluster"/>
    <dgm:cxn modelId="{F4BAD61D-D22E-4004-A772-FF1DA5379500}" type="presParOf" srcId="{E6BC20F6-71A2-4D91-9E6E-56E2BEE43520}" destId="{AAF8722D-3BC9-4B13-9B52-6FB4D5DFB1A4}" srcOrd="10" destOrd="0" presId="urn:microsoft.com/office/officeart/2008/layout/HexagonCluster"/>
    <dgm:cxn modelId="{5EA440DF-9C65-40CE-A978-E9695E11FF0A}" type="presParOf" srcId="{AAF8722D-3BC9-4B13-9B52-6FB4D5DFB1A4}" destId="{CB6B3500-7857-4CC8-AACA-7B7836AC64CB}" srcOrd="0" destOrd="0" presId="urn:microsoft.com/office/officeart/2008/layout/HexagonCluster"/>
    <dgm:cxn modelId="{A5669654-DE2B-4610-9706-1219972EE3CB}" type="presParOf" srcId="{E6BC20F6-71A2-4D91-9E6E-56E2BEE43520}" destId="{23E8FE77-E251-4954-88E9-4A9D4AFE0F17}" srcOrd="11" destOrd="0" presId="urn:microsoft.com/office/officeart/2008/layout/HexagonCluster"/>
    <dgm:cxn modelId="{230C6FB9-E666-480C-97AD-ACD12F4C3315}" type="presParOf" srcId="{23E8FE77-E251-4954-88E9-4A9D4AFE0F17}" destId="{380BD93C-BA5E-4074-8C36-96EE6EEA544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3D36D-FB3D-4195-AF79-F74950333116}">
      <dsp:nvSpPr>
        <dsp:cNvPr id="0" name=""/>
        <dsp:cNvSpPr/>
      </dsp:nvSpPr>
      <dsp:spPr>
        <a:xfrm>
          <a:off x="2982011" y="2699502"/>
          <a:ext cx="1932748" cy="1895438"/>
        </a:xfrm>
        <a:prstGeom prst="ellipse">
          <a:avLst/>
        </a:prstGeom>
        <a:solidFill>
          <a:srgbClr val="3DB8B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F4EF-4DDD-4133-896B-962FAEAA40D7}">
      <dsp:nvSpPr>
        <dsp:cNvPr id="0" name=""/>
        <dsp:cNvSpPr/>
      </dsp:nvSpPr>
      <dsp:spPr>
        <a:xfrm>
          <a:off x="4426015" y="497745"/>
          <a:ext cx="807932" cy="807414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3472-0D7C-48D7-BDBA-3662A9089D0C}">
      <dsp:nvSpPr>
        <dsp:cNvPr id="0" name=""/>
        <dsp:cNvSpPr/>
      </dsp:nvSpPr>
      <dsp:spPr>
        <a:xfrm>
          <a:off x="2508822" y="2901209"/>
          <a:ext cx="1760988" cy="172743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6B6FE-EBDA-4539-9D2D-1FFCDC262836}">
      <dsp:nvSpPr>
        <dsp:cNvPr id="0" name=""/>
        <dsp:cNvSpPr/>
      </dsp:nvSpPr>
      <dsp:spPr>
        <a:xfrm>
          <a:off x="5608937" y="3015422"/>
          <a:ext cx="1423824" cy="1423486"/>
        </a:xfrm>
        <a:prstGeom prst="ellipse">
          <a:avLst/>
        </a:prstGeom>
        <a:solidFill>
          <a:srgbClr val="FF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82102-6C47-4F71-B8CD-593C33F9F47E}">
      <dsp:nvSpPr>
        <dsp:cNvPr id="0" name=""/>
        <dsp:cNvSpPr/>
      </dsp:nvSpPr>
      <dsp:spPr>
        <a:xfrm>
          <a:off x="5295098" y="2947118"/>
          <a:ext cx="1255647" cy="1255767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C96D1-87C1-4D72-A584-FF8B2B30A5BE}">
      <dsp:nvSpPr>
        <dsp:cNvPr id="0" name=""/>
        <dsp:cNvSpPr/>
      </dsp:nvSpPr>
      <dsp:spPr>
        <a:xfrm>
          <a:off x="5052134" y="1006100"/>
          <a:ext cx="1824949" cy="1825539"/>
        </a:xfrm>
        <a:prstGeom prst="ellipse">
          <a:avLst/>
        </a:prstGeom>
        <a:solidFill>
          <a:srgbClr val="6666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1CAAE-14B5-4DE0-852B-C4DACCA60FD1}">
      <dsp:nvSpPr>
        <dsp:cNvPr id="0" name=""/>
        <dsp:cNvSpPr/>
      </dsp:nvSpPr>
      <dsp:spPr>
        <a:xfrm>
          <a:off x="6578228" y="557746"/>
          <a:ext cx="597710" cy="598119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96A9A-83CC-4963-8E54-0345C9665189}">
      <dsp:nvSpPr>
        <dsp:cNvPr id="0" name=""/>
        <dsp:cNvSpPr/>
      </dsp:nvSpPr>
      <dsp:spPr>
        <a:xfrm>
          <a:off x="6834176" y="4559349"/>
          <a:ext cx="448851" cy="448353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F2BEC-7989-41F6-A35C-DD8508BED2BA}">
      <dsp:nvSpPr>
        <dsp:cNvPr id="0" name=""/>
        <dsp:cNvSpPr/>
      </dsp:nvSpPr>
      <dsp:spPr>
        <a:xfrm>
          <a:off x="4945523" y="663571"/>
          <a:ext cx="1632909" cy="163278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50FAF-F8AD-4E88-A5CB-C75517BEC3A9}">
      <dsp:nvSpPr>
        <dsp:cNvPr id="0" name=""/>
        <dsp:cNvSpPr/>
      </dsp:nvSpPr>
      <dsp:spPr>
        <a:xfrm>
          <a:off x="0" y="980014"/>
          <a:ext cx="4037389" cy="155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r-Cyrl-RS" sz="1600" b="1" i="0" kern="120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Читалачка писменост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r-Cyrl-RS" sz="1600" b="0" i="0" kern="120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Капацитет ученика да </a:t>
          </a:r>
          <a:r>
            <a:rPr lang="sr-Cyrl-RS" sz="1600" b="1" i="0" kern="120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разуме, користи, процењује, размишља </a:t>
          </a:r>
          <a:r>
            <a:rPr lang="sr-Cyrl-RS" sz="1600" b="0" i="0" kern="120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о тексту и </a:t>
          </a:r>
          <a:r>
            <a:rPr lang="sr-Cyrl-RS" sz="1600" b="1" i="0" kern="120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ангажује се</a:t>
          </a:r>
          <a:r>
            <a:rPr lang="sr-Cyrl-RS" sz="1600" b="0" i="0" kern="1200" dirty="0">
              <a:solidFill>
                <a:schemeClr val="accent5">
                  <a:lumMod val="75000"/>
                </a:schemeClr>
              </a:solidFill>
              <a:latin typeface="HelveticaNeueLT Std"/>
            </a:rPr>
            <a:t> док чита да би постигао циљеве, развио знања и потенцијале и партиципирао у друштву у којем живи</a:t>
          </a:r>
          <a:r>
            <a:rPr lang="sr-Cyrl-RS" sz="1600" b="0" i="0" kern="1200" dirty="0">
              <a:latin typeface="HelveticaNeueLT Std"/>
            </a:rPr>
            <a:t>. </a:t>
          </a:r>
          <a:endParaRPr lang="en-GB" sz="1600" kern="1200" dirty="0">
            <a:latin typeface="HelveticaNeueLT Std"/>
          </a:endParaRPr>
        </a:p>
      </dsp:txBody>
      <dsp:txXfrm>
        <a:off x="0" y="980014"/>
        <a:ext cx="4037389" cy="1555973"/>
      </dsp:txXfrm>
    </dsp:sp>
    <dsp:sp modelId="{0B874375-E7F4-4CD7-8B31-943ED73E98A5}">
      <dsp:nvSpPr>
        <dsp:cNvPr id="0" name=""/>
        <dsp:cNvSpPr/>
      </dsp:nvSpPr>
      <dsp:spPr>
        <a:xfrm>
          <a:off x="7192580" y="3023192"/>
          <a:ext cx="4037389" cy="2018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r-Cyrl-RS" sz="1600" b="1" i="0" kern="1200" dirty="0">
              <a:solidFill>
                <a:schemeClr val="tx1"/>
              </a:solidFill>
              <a:latin typeface="HelveticaNeueLT Std"/>
            </a:rPr>
            <a:t>Математичка писменост</a:t>
          </a:r>
          <a:r>
            <a:rPr lang="en-GB" sz="1600" b="1" i="0" kern="1200" dirty="0">
              <a:solidFill>
                <a:schemeClr val="tx1"/>
              </a:solidFill>
              <a:latin typeface="HelveticaNeueLT Std"/>
            </a:rPr>
            <a:t> </a:t>
          </a:r>
          <a:endParaRPr lang="sr-Cyrl-RS" sz="1600" b="1" i="0" kern="1200" dirty="0">
            <a:solidFill>
              <a:schemeClr val="tx1"/>
            </a:solidFill>
            <a:latin typeface="HelveticaNeueLT Std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Капацитет ученика да </a:t>
          </a:r>
          <a:r>
            <a:rPr lang="sr-Cyrl-RS" sz="1600" b="1" i="0" kern="1200" dirty="0">
              <a:solidFill>
                <a:schemeClr val="tx1"/>
              </a:solidFill>
              <a:latin typeface="HelveticaNeueLT Std"/>
            </a:rPr>
            <a:t>формулише, употреби и интерпретира </a:t>
          </a: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математику у различитим контекстима. То укључује </a:t>
          </a:r>
          <a:r>
            <a:rPr lang="sr-Cyrl-RS" sz="1600" b="1" i="0" kern="1200" dirty="0">
              <a:solidFill>
                <a:schemeClr val="tx1"/>
              </a:solidFill>
              <a:latin typeface="HelveticaNeueLT Std"/>
            </a:rPr>
            <a:t>математичко резоновање, као и коришћење математичких концепата, процедура, чињеница и алата </a:t>
          </a: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да би се одређени феномен </a:t>
          </a:r>
          <a:r>
            <a:rPr lang="sr-Cyrl-RS" sz="1600" b="1" i="0" kern="1200" dirty="0">
              <a:solidFill>
                <a:schemeClr val="tx1"/>
              </a:solidFill>
              <a:latin typeface="HelveticaNeueLT Std"/>
            </a:rPr>
            <a:t>описао, објаснио и предвидео</a:t>
          </a: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. </a:t>
          </a:r>
          <a:endParaRPr lang="en-GB" sz="1600" b="1" i="0" kern="1200" dirty="0">
            <a:solidFill>
              <a:schemeClr val="tx1"/>
            </a:solidFill>
            <a:latin typeface="HelveticaNeueLT Std"/>
          </a:endParaRPr>
        </a:p>
      </dsp:txBody>
      <dsp:txXfrm>
        <a:off x="7192580" y="3023192"/>
        <a:ext cx="4037389" cy="2018018"/>
      </dsp:txXfrm>
    </dsp:sp>
    <dsp:sp modelId="{0689B276-90F9-4D40-9DDE-61A5E51344C6}">
      <dsp:nvSpPr>
        <dsp:cNvPr id="0" name=""/>
        <dsp:cNvSpPr/>
      </dsp:nvSpPr>
      <dsp:spPr>
        <a:xfrm>
          <a:off x="7095601" y="590553"/>
          <a:ext cx="4200338" cy="2656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r-Cyrl-RS" sz="1600" b="1" i="0" kern="1200" dirty="0">
              <a:solidFill>
                <a:schemeClr val="tx1"/>
              </a:solidFill>
              <a:latin typeface="HelveticaNeueLT Std"/>
            </a:rPr>
            <a:t>Научна писменост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Способност ангажовања у темама које су у вези с науком, као и са научним идејама. Н</a:t>
          </a:r>
          <a:r>
            <a:rPr lang="ru-RU" sz="1600" b="0" i="0" kern="1200" dirty="0">
              <a:solidFill>
                <a:schemeClr val="tx1"/>
              </a:solidFill>
              <a:latin typeface="HelveticaNeueLT Std"/>
            </a:rPr>
            <a:t>аучно писмена особа спремна је да се укључи у </a:t>
          </a: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аргументовану дискусију </a:t>
          </a:r>
          <a:r>
            <a:rPr lang="ru-RU" sz="1600" b="0" i="0" kern="1200" dirty="0">
              <a:solidFill>
                <a:schemeClr val="tx1"/>
              </a:solidFill>
              <a:latin typeface="HelveticaNeueLT Std"/>
            </a:rPr>
            <a:t>о науци и технологији, показујући компетеност да научно </a:t>
          </a:r>
          <a:r>
            <a:rPr lang="ru-RU" sz="1600" b="1" i="0" kern="1200" dirty="0">
              <a:solidFill>
                <a:schemeClr val="tx1"/>
              </a:solidFill>
              <a:latin typeface="HelveticaNeueLT Std"/>
            </a:rPr>
            <a:t>објасни појаве, процени и осмисли научно истраживање и научно протумачи податке и доказе</a:t>
          </a:r>
          <a:r>
            <a:rPr lang="sr-Cyrl-RS" sz="1600" b="0" i="0" kern="1200" dirty="0">
              <a:solidFill>
                <a:schemeClr val="tx1"/>
              </a:solidFill>
              <a:latin typeface="HelveticaNeueLT Std"/>
            </a:rPr>
            <a:t>. </a:t>
          </a:r>
          <a:endParaRPr lang="en-GB" sz="1600" b="1" i="0" kern="1200" dirty="0">
            <a:solidFill>
              <a:schemeClr val="tx1"/>
            </a:solidFill>
            <a:latin typeface="HelveticaNeueLT Std"/>
          </a:endParaRPr>
        </a:p>
      </dsp:txBody>
      <dsp:txXfrm>
        <a:off x="7095601" y="590553"/>
        <a:ext cx="4200338" cy="2656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8E40-8E28-436E-BD53-0475B9CDDB58}">
      <dsp:nvSpPr>
        <dsp:cNvPr id="0" name=""/>
        <dsp:cNvSpPr/>
      </dsp:nvSpPr>
      <dsp:spPr>
        <a:xfrm>
          <a:off x="1791220" y="981057"/>
          <a:ext cx="3616305" cy="2460928"/>
        </a:xfrm>
        <a:prstGeom prst="hexagon">
          <a:avLst>
            <a:gd name="adj" fmla="val 25000"/>
            <a:gd name="vf" fmla="val 115470"/>
          </a:avLst>
        </a:prstGeom>
        <a:solidFill>
          <a:srgbClr val="3DB8B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0" kern="1200" dirty="0">
              <a:latin typeface="HelveticaNeueLT Std"/>
            </a:rPr>
            <a:t>Различите критеријумске варијабле, СЕС је најпроминентнија</a:t>
          </a:r>
          <a:endParaRPr lang="en-GB" sz="2400" b="0" kern="1200" dirty="0">
            <a:latin typeface="HelveticaNeueLT Std"/>
          </a:endParaRPr>
        </a:p>
      </dsp:txBody>
      <dsp:txXfrm>
        <a:off x="2297656" y="1325691"/>
        <a:ext cx="2603433" cy="1771660"/>
      </dsp:txXfrm>
    </dsp:sp>
    <dsp:sp modelId="{2917C44D-1FC3-409E-815A-004FEB49CD2C}">
      <dsp:nvSpPr>
        <dsp:cNvPr id="0" name=""/>
        <dsp:cNvSpPr/>
      </dsp:nvSpPr>
      <dsp:spPr>
        <a:xfrm flipH="1" flipV="1">
          <a:off x="3457577" y="4756182"/>
          <a:ext cx="45719" cy="77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597D0-9226-4FC1-BFEA-0D96F3ED6581}">
      <dsp:nvSpPr>
        <dsp:cNvPr id="0" name=""/>
        <dsp:cNvSpPr/>
      </dsp:nvSpPr>
      <dsp:spPr>
        <a:xfrm>
          <a:off x="8911258" y="3090012"/>
          <a:ext cx="1810804" cy="16672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333AD-49B0-4396-809C-95E2CB80C943}">
      <dsp:nvSpPr>
        <dsp:cNvPr id="0" name=""/>
        <dsp:cNvSpPr/>
      </dsp:nvSpPr>
      <dsp:spPr>
        <a:xfrm flipH="1" flipV="1">
          <a:off x="2870576" y="4503840"/>
          <a:ext cx="194801" cy="932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854D7-31E8-4F11-B393-A6D5E29961CC}">
      <dsp:nvSpPr>
        <dsp:cNvPr id="0" name=""/>
        <dsp:cNvSpPr/>
      </dsp:nvSpPr>
      <dsp:spPr>
        <a:xfrm>
          <a:off x="7076718" y="22917"/>
          <a:ext cx="4973992" cy="3533184"/>
        </a:xfrm>
        <a:prstGeom prst="hexagon">
          <a:avLst>
            <a:gd name="adj" fmla="val 25000"/>
            <a:gd name="vf" fmla="val 115470"/>
          </a:avLst>
        </a:prstGeom>
        <a:solidFill>
          <a:srgbClr val="FF99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Родне разлике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Расне  разлике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Домицилне – имигрантске групе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Државне – приватне школе</a:t>
          </a:r>
          <a:endParaRPr lang="sr-Latn-RS" sz="2400" b="0" kern="1200" dirty="0">
            <a:latin typeface="HelveticaNeueLT Std"/>
          </a:endParaRPr>
        </a:p>
      </dsp:txBody>
      <dsp:txXfrm>
        <a:off x="7785649" y="526493"/>
        <a:ext cx="3556130" cy="2526032"/>
      </dsp:txXfrm>
    </dsp:sp>
    <dsp:sp modelId="{AEB8A920-F355-46B2-95C3-AEB4B327AEB9}">
      <dsp:nvSpPr>
        <dsp:cNvPr id="0" name=""/>
        <dsp:cNvSpPr/>
      </dsp:nvSpPr>
      <dsp:spPr>
        <a:xfrm>
          <a:off x="7182182" y="4351755"/>
          <a:ext cx="299999" cy="2585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DF323-0D92-454C-8116-119D76FFA94A}">
      <dsp:nvSpPr>
        <dsp:cNvPr id="0" name=""/>
        <dsp:cNvSpPr/>
      </dsp:nvSpPr>
      <dsp:spPr>
        <a:xfrm>
          <a:off x="1456147" y="3631906"/>
          <a:ext cx="3446091" cy="22445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E06CE-72B3-4DFD-9804-5D89DBF00EC4}">
      <dsp:nvSpPr>
        <dsp:cNvPr id="0" name=""/>
        <dsp:cNvSpPr/>
      </dsp:nvSpPr>
      <dsp:spPr>
        <a:xfrm>
          <a:off x="7129567" y="4484856"/>
          <a:ext cx="299999" cy="2585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885DF-4DE5-4105-9A11-EABC493BB867}">
      <dsp:nvSpPr>
        <dsp:cNvPr id="0" name=""/>
        <dsp:cNvSpPr/>
      </dsp:nvSpPr>
      <dsp:spPr>
        <a:xfrm>
          <a:off x="4410803" y="2110552"/>
          <a:ext cx="4069397" cy="3726043"/>
        </a:xfrm>
        <a:prstGeom prst="hexagon">
          <a:avLst>
            <a:gd name="adj" fmla="val 25000"/>
            <a:gd name="vf" fmla="val 115470"/>
          </a:avLst>
        </a:prstGeom>
        <a:solidFill>
          <a:srgbClr val="DE3F5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ОДРЕЂЕЊЕ</a:t>
          </a:r>
          <a:endParaRPr lang="en-GB" sz="2400" b="1" kern="1200" dirty="0">
            <a:latin typeface="HelveticaNeueLT Std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Психометријско</a:t>
          </a:r>
          <a:r>
            <a:rPr lang="sr-Latn-RS" sz="2400" b="1" kern="1200" dirty="0">
              <a:latin typeface="HelveticaNeueLT Std"/>
            </a:rPr>
            <a:t>: </a:t>
          </a:r>
          <a:r>
            <a:rPr lang="sr-Cyrl-RS" sz="2400" b="1" kern="1200" dirty="0">
              <a:latin typeface="HelveticaNeueLT Std"/>
            </a:rPr>
            <a:t>Укупан проценат објашњене варијансе у постигнућима ученика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HelveticaNeueLT Std"/>
            </a:rPr>
            <a:t>Садржинско</a:t>
          </a:r>
          <a:r>
            <a:rPr lang="sr-Latn-RS" sz="2400" b="1" kern="1200" dirty="0">
              <a:latin typeface="HelveticaNeueLT Std"/>
            </a:rPr>
            <a:t>: </a:t>
          </a:r>
          <a:r>
            <a:rPr lang="sr-Cyrl-RS" sz="2400" b="1" kern="1200" dirty="0">
              <a:latin typeface="HelveticaNeueLT Std"/>
            </a:rPr>
            <a:t>доступност образовних исхода</a:t>
          </a:r>
          <a:endParaRPr lang="en-GB" sz="2400" kern="1200" dirty="0">
            <a:latin typeface="HelveticaNeueLT Std"/>
          </a:endParaRPr>
        </a:p>
      </dsp:txBody>
      <dsp:txXfrm>
        <a:off x="5060423" y="2705361"/>
        <a:ext cx="2770157" cy="2536425"/>
      </dsp:txXfrm>
    </dsp:sp>
    <dsp:sp modelId="{C3729D45-B78D-4FF3-8E2A-26F0944B59BC}">
      <dsp:nvSpPr>
        <dsp:cNvPr id="0" name=""/>
        <dsp:cNvSpPr/>
      </dsp:nvSpPr>
      <dsp:spPr>
        <a:xfrm>
          <a:off x="4984620" y="1277036"/>
          <a:ext cx="299999" cy="2585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B3500-7857-4CC8-AACA-7B7836AC64CB}">
      <dsp:nvSpPr>
        <dsp:cNvPr id="0" name=""/>
        <dsp:cNvSpPr/>
      </dsp:nvSpPr>
      <dsp:spPr>
        <a:xfrm>
          <a:off x="0" y="-148057"/>
          <a:ext cx="2359906" cy="254960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D93C-BA5E-4074-8C36-96EE6EEA5446}">
      <dsp:nvSpPr>
        <dsp:cNvPr id="0" name=""/>
        <dsp:cNvSpPr/>
      </dsp:nvSpPr>
      <dsp:spPr>
        <a:xfrm>
          <a:off x="5506199" y="992211"/>
          <a:ext cx="299999" cy="2585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0.33148</cdr:y>
    </cdr:from>
    <cdr:to>
      <cdr:x>0.10815</cdr:x>
      <cdr:y>0.39528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BE0038-4495-4440-8407-2450B919D5A9}"/>
            </a:ext>
          </a:extLst>
        </cdr:cNvPr>
        <cdr:cNvSpPr txBox="1"/>
      </cdr:nvSpPr>
      <cdr:spPr>
        <a:xfrm xmlns:a="http://schemas.openxmlformats.org/drawingml/2006/main">
          <a:off x="0" y="1888597"/>
          <a:ext cx="1288519" cy="363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tlCol="0"/>
        <a:lstStyle xmlns:a="http://schemas.openxmlformats.org/drawingml/2006/main"/>
        <a:p xmlns:a="http://schemas.openxmlformats.org/drawingml/2006/main">
          <a:r>
            <a:rPr lang="de-DE" sz="1400" b="1" kern="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GB" sz="1400" b="1" kern="0" baseline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0.45283</cdr:x>
      <cdr:y>0.47116</cdr:y>
    </cdr:from>
    <cdr:to>
      <cdr:x>0.58474</cdr:x>
      <cdr:y>0.83199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0BBAB23-60A1-4689-9F49-2BD4855F306B}"/>
            </a:ext>
          </a:extLst>
        </cdr:cNvPr>
        <cdr:cNvSpPr txBox="1"/>
      </cdr:nvSpPr>
      <cdr:spPr>
        <a:xfrm xmlns:a="http://schemas.openxmlformats.org/drawingml/2006/main">
          <a:off x="5395119" y="2684463"/>
          <a:ext cx="1571625" cy="205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sr-Cyrl-R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9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ANIMATED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FD3E3-2CAC-4FE0-B116-6B57500623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6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4B583E-145C-46D8-8483-8E2E98131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2885018-EA8A-47EA-85A8-65D1A3B4E6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4914731-9AC4-4683-A5F5-F1476EE10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BEB4292-306D-44C0-A150-B406C1816D6E}" type="slidenum">
              <a:rPr lang="en-GB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ANIMATED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FD3E3-2CAC-4FE0-B116-6B57500623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3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4F7EE-1729-4D48-A7AA-F0755040F4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0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sr-Cyrl-R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15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2" y="1059542"/>
            <a:ext cx="11913833" cy="569756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61318" y="100892"/>
            <a:ext cx="10292481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7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7620" y="100892"/>
            <a:ext cx="363199" cy="7554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061319" y="879868"/>
            <a:ext cx="10241681" cy="0"/>
            <a:chOff x="1061319" y="1416895"/>
            <a:chExt cx="10241681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30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745344"/>
            <a:ext cx="10972800" cy="452543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733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1pPr>
            <a:lvl2pPr>
              <a:defRPr sz="3200">
                <a:solidFill>
                  <a:srgbClr val="00A4DE"/>
                </a:solidFill>
                <a:latin typeface="HelveticaNeueLT Std"/>
                <a:cs typeface="HelveticaNeueLT Std"/>
              </a:defRPr>
            </a:lvl2pPr>
            <a:lvl3pPr>
              <a:defRPr sz="2667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7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1318" y="1074057"/>
            <a:ext cx="4958482" cy="558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318" y="1074057"/>
            <a:ext cx="4958482" cy="558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1318" y="100892"/>
            <a:ext cx="10292481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7620" y="100892"/>
            <a:ext cx="363199" cy="75545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061319" y="879868"/>
            <a:ext cx="10241681" cy="0"/>
            <a:chOff x="1061319" y="1416895"/>
            <a:chExt cx="10241681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19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Arial"/>
              <a:buNone/>
              <a:defRPr b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9" descr="C:\Users\Tamara\Desktop\EUzaTebe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9545" y="6368429"/>
            <a:ext cx="1240019" cy="33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3">
            <a:alphaModFix/>
          </a:blip>
          <a:srcRect l="24826" r="23195"/>
          <a:stretch/>
        </p:blipFill>
        <p:spPr>
          <a:xfrm>
            <a:off x="313151" y="6250488"/>
            <a:ext cx="252941" cy="55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/>
          <p:nvPr/>
        </p:nvSpPr>
        <p:spPr>
          <a:xfrm>
            <a:off x="9216439" y="6400936"/>
            <a:ext cx="1394933" cy="28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Овај пројекат финансира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Европска унија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/>
          <p:nvPr/>
        </p:nvSpPr>
        <p:spPr>
          <a:xfrm>
            <a:off x="553566" y="6393901"/>
            <a:ext cx="155844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Република Србија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Министарство просвете,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науке и технолошког развоја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9"/>
          <p:cNvCxnSpPr/>
          <p:nvPr/>
        </p:nvCxnSpPr>
        <p:spPr>
          <a:xfrm>
            <a:off x="255889" y="6207130"/>
            <a:ext cx="11706409" cy="578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585" y="5528568"/>
            <a:ext cx="6400800" cy="98919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Драгица Павловић Бабић</a:t>
            </a:r>
          </a:p>
          <a:p>
            <a:r>
              <a:rPr lang="sr-Cyrl-RS" dirty="0"/>
              <a:t>1</a:t>
            </a:r>
            <a:r>
              <a:rPr lang="sr-Latn-RS" dirty="0"/>
              <a:t>0</a:t>
            </a:r>
            <a:r>
              <a:rPr lang="sr-Cyrl-RS" dirty="0"/>
              <a:t>. децембар 2025.</a:t>
            </a:r>
            <a:endParaRPr lang="en-GB" dirty="0"/>
          </a:p>
          <a:p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768601" y="389916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800" b="1" dirty="0">
              <a:solidFill>
                <a:srgbClr val="FF6600"/>
              </a:solidFill>
            </a:endParaRPr>
          </a:p>
          <a:p>
            <a:pPr algn="ctr"/>
            <a:r>
              <a:rPr lang="sr-Latn-RS" sz="2800" b="1" dirty="0">
                <a:solidFill>
                  <a:srgbClr val="FF6600"/>
                </a:solidFill>
              </a:rPr>
              <a:t> </a:t>
            </a:r>
            <a:r>
              <a:rPr lang="sr-Cyrl-RS" sz="2800" b="1" dirty="0">
                <a:solidFill>
                  <a:srgbClr val="FF6600"/>
                </a:solidFill>
              </a:rPr>
              <a:t>Мерење образовања</a:t>
            </a:r>
            <a:endParaRPr lang="sr-Latn-RS" sz="2800" b="1" dirty="0">
              <a:solidFill>
                <a:srgbClr val="FF6600"/>
              </a:solidFill>
            </a:endParaRPr>
          </a:p>
        </p:txBody>
      </p:sp>
      <p:pic>
        <p:nvPicPr>
          <p:cNvPr id="8194" name="Picture 2" descr="Measuring Progress in Education – The good, the bad and the future">
            <a:extLst>
              <a:ext uri="{FF2B5EF4-FFF2-40B4-BE49-F238E27FC236}">
                <a16:creationId xmlns:a16="http://schemas.microsoft.com/office/drawing/2014/main" id="{D55421E8-40E8-4B8A-B20C-E7AF9525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795"/>
            <a:ext cx="12192000" cy="38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3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315723"/>
            <a:ext cx="10597322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Квалитет образовања: дистрибуција по нивоима постигнућа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7400" y="1458723"/>
            <a:ext cx="10566400" cy="4718240"/>
          </a:xfrm>
        </p:spPr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771903"/>
              </p:ext>
            </p:extLst>
          </p:nvPr>
        </p:nvGraphicFramePr>
        <p:xfrm>
          <a:off x="0" y="1458723"/>
          <a:ext cx="11142798" cy="509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74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86E7-15B0-4E9A-BA7B-DEFC87A9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275167"/>
            <a:ext cx="11942619" cy="1143000"/>
          </a:xfrm>
        </p:spPr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Квалитет образовања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: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компетенције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D679-8C46-4185-9F01-2A910EDE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72C892-97A6-4A4F-8153-564220441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71767"/>
              </p:ext>
            </p:extLst>
          </p:nvPr>
        </p:nvGraphicFramePr>
        <p:xfrm>
          <a:off x="838200" y="2172816"/>
          <a:ext cx="10277475" cy="299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625">
                  <a:extLst>
                    <a:ext uri="{9D8B030D-6E8A-4147-A177-3AD203B41FA5}">
                      <a16:colId xmlns:a16="http://schemas.microsoft.com/office/drawing/2014/main" val="2813862178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591326518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248181116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2503861260"/>
                    </a:ext>
                  </a:extLst>
                </a:gridCol>
              </a:tblGrid>
              <a:tr h="896144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компетенције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2018 </a:t>
                      </a:r>
                      <a:r>
                        <a:rPr lang="sr-Cyrl-RS" sz="2800" dirty="0"/>
                        <a:t>оквир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7149499"/>
                  </a:ext>
                </a:extLst>
              </a:tr>
              <a:tr h="561712">
                <a:tc>
                  <a:txBody>
                    <a:bodyPr/>
                    <a:lstStyle/>
                    <a:p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Приступ и извлачење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око</a:t>
                      </a:r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6398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Интеграција и интерпретирање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око</a:t>
                      </a:r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80382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Промишљање</a:t>
                      </a:r>
                      <a:r>
                        <a:rPr lang="sr-Cyrl-RS" sz="24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и евалуација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око</a:t>
                      </a:r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3818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sr-Cyrl-R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укупно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60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8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E4ED-C86E-4513-8704-10FBA256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5144"/>
          </a:xfrm>
        </p:spPr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Праведност образовања</a:t>
            </a:r>
            <a:endParaRPr lang="sr-Latn-R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1F2DB-8E41-4225-BF64-CA5EC936A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Picture 2" descr="Measuring Progress in Education – The good, the bad and the future">
            <a:extLst>
              <a:ext uri="{FF2B5EF4-FFF2-40B4-BE49-F238E27FC236}">
                <a16:creationId xmlns:a16="http://schemas.microsoft.com/office/drawing/2014/main" id="{C031805C-A561-4C5D-96D2-360B9876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9144000" cy="18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3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69C4-BDFE-428C-A62F-F99A7C38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Праведност или једнакост?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7F6C5-138E-4519-9611-507921888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r-Cyrl-RS" dirty="0"/>
              <a:t>Праведност образовног система:</a:t>
            </a:r>
          </a:p>
          <a:p>
            <a:pPr marL="114300" indent="0">
              <a:buNone/>
            </a:pPr>
            <a:endParaRPr lang="sr-Cyrl-RS" dirty="0"/>
          </a:p>
          <a:p>
            <a:pPr marL="114300" indent="0">
              <a:buNone/>
            </a:pPr>
            <a:r>
              <a:rPr lang="sr-Cyrl-RS" dirty="0"/>
              <a:t>Померање фокуса</a:t>
            </a:r>
          </a:p>
          <a:p>
            <a:r>
              <a:rPr lang="sr-Cyrl-RS" dirty="0"/>
              <a:t>са једнаких улазних прилика</a:t>
            </a:r>
          </a:p>
          <a:p>
            <a:r>
              <a:rPr lang="sr-Cyrl-RS" dirty="0"/>
              <a:t>на шансе за (једнаке) исходе</a:t>
            </a:r>
            <a:endParaRPr lang="sr-Latn-RS" dirty="0"/>
          </a:p>
        </p:txBody>
      </p:sp>
      <p:pic>
        <p:nvPicPr>
          <p:cNvPr id="8194" name="Picture 2" descr="Equality vs. Equity: What's the Difference, and Why Does it Matter? -  Assent Risk Management">
            <a:extLst>
              <a:ext uri="{FF2B5EF4-FFF2-40B4-BE49-F238E27FC236}">
                <a16:creationId xmlns:a16="http://schemas.microsoft.com/office/drawing/2014/main" id="{388ABDA2-5D4E-447D-B497-3DF78A0F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35" y="1946809"/>
            <a:ext cx="5219723" cy="42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0BFF0-50C5-4A83-B18B-F18D55ED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Праведност образовног система</a:t>
            </a:r>
            <a:endParaRPr lang="en-GB" sz="4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B771B9-D1D8-4616-8E24-3C7B77EA0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767579"/>
              </p:ext>
            </p:extLst>
          </p:nvPr>
        </p:nvGraphicFramePr>
        <p:xfrm>
          <a:off x="141288" y="1021404"/>
          <a:ext cx="12050711" cy="583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9BE4D44-4D86-4073-AE20-6B34A5E04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215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78" y="5097901"/>
            <a:ext cx="1905004" cy="19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>
            <a:extLst>
              <a:ext uri="{FF2B5EF4-FFF2-40B4-BE49-F238E27FC236}">
                <a16:creationId xmlns:a16="http://schemas.microsoft.com/office/drawing/2014/main" id="{FCF0B7DA-09D7-4A4E-8FE1-4127A2EF4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319213"/>
            <a:ext cx="11750675" cy="5105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E5B9FA-0886-43EE-846A-92C43020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9225"/>
            <a:ext cx="10820400" cy="708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>
                <a:solidFill>
                  <a:schemeClr val="accent5"/>
                </a:solidFill>
                <a:effectLst/>
                <a:latin typeface="+mj-lt"/>
                <a:cs typeface="+mj-cs"/>
              </a:rPr>
              <a:t>Праведност образовања </a:t>
            </a:r>
            <a:r>
              <a:rPr lang="ru-RU" sz="2800" b="0" dirty="0">
                <a:solidFill>
                  <a:schemeClr val="accent5"/>
                </a:solidFill>
                <a:effectLst/>
                <a:latin typeface="+mj-lt"/>
                <a:cs typeface="+mj-cs"/>
              </a:rPr>
              <a:t>(математичка писменост 2022)</a:t>
            </a:r>
            <a:endParaRPr lang="en-US" sz="2800" b="0" dirty="0">
              <a:solidFill>
                <a:schemeClr val="accent5"/>
              </a:solidFill>
              <a:effectLst/>
              <a:latin typeface="+mj-lt"/>
              <a:cs typeface="+mj-cs"/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76DC68A-7A08-497B-8ABB-656EF1EC7CBE}"/>
              </a:ext>
            </a:extLst>
          </p:cNvPr>
          <p:cNvSpPr>
            <a:spLocks/>
          </p:cNvSpPr>
          <p:nvPr/>
        </p:nvSpPr>
        <p:spPr bwMode="auto">
          <a:xfrm>
            <a:off x="4089400" y="5449888"/>
            <a:ext cx="3435350" cy="974725"/>
          </a:xfrm>
          <a:prstGeom prst="wedgeRoundRectCallout">
            <a:avLst>
              <a:gd name="adj1" fmla="val 39449"/>
              <a:gd name="adj2" fmla="val -219977"/>
              <a:gd name="adj3" fmla="val 16667"/>
            </a:avLst>
          </a:prstGeom>
          <a:solidFill>
            <a:srgbClr val="3D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 b="1">
                <a:solidFill>
                  <a:srgbClr val="000000"/>
                </a:solidFill>
                <a:latin typeface="HelveticaNeueLT Std"/>
              </a:rPr>
              <a:t>13</a:t>
            </a:r>
            <a:r>
              <a:rPr lang="en-GB" altLang="en-US" sz="1400" b="1">
                <a:solidFill>
                  <a:srgbClr val="000000"/>
                </a:solidFill>
                <a:latin typeface="HelveticaNeueLT Std"/>
              </a:rPr>
              <a:t>% </a:t>
            </a:r>
            <a:r>
              <a:rPr lang="sr-Cyrl-RS" altLang="en-US" sz="1400" b="1">
                <a:solidFill>
                  <a:srgbClr val="000000"/>
                </a:solidFill>
                <a:latin typeface="HelveticaNeueLT Std"/>
              </a:rPr>
              <a:t>варијансе у постигнућу објашњава социо-економски статус ученика</a:t>
            </a:r>
            <a:r>
              <a:rPr lang="en-GB" altLang="en-US" sz="1400" b="1">
                <a:solidFill>
                  <a:srgbClr val="000000"/>
                </a:solidFill>
                <a:latin typeface="HelveticaNeueLT Std"/>
              </a:rPr>
              <a:t> 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0000"/>
                </a:solidFill>
                <a:latin typeface="HelveticaNeueLT Std"/>
              </a:rPr>
              <a:t>(OECD </a:t>
            </a:r>
            <a:r>
              <a:rPr lang="sr-Cyrl-RS" altLang="en-US" sz="1400" b="1">
                <a:solidFill>
                  <a:srgbClr val="000000"/>
                </a:solidFill>
                <a:latin typeface="HelveticaNeueLT Std"/>
              </a:rPr>
              <a:t>просек</a:t>
            </a:r>
            <a:r>
              <a:rPr lang="en-GB" altLang="en-US" sz="1400" b="1">
                <a:solidFill>
                  <a:srgbClr val="000000"/>
                </a:solidFill>
                <a:latin typeface="HelveticaNeueLT Std"/>
              </a:rPr>
              <a:t>: 1</a:t>
            </a:r>
            <a:r>
              <a:rPr lang="sr-Latn-RS" altLang="en-US" sz="1400" b="1">
                <a:solidFill>
                  <a:srgbClr val="000000"/>
                </a:solidFill>
                <a:latin typeface="HelveticaNeueLT Std"/>
              </a:rPr>
              <a:t>5</a:t>
            </a:r>
            <a:r>
              <a:rPr lang="en-GB" altLang="en-US" sz="1400" b="1">
                <a:solidFill>
                  <a:srgbClr val="000000"/>
                </a:solidFill>
                <a:latin typeface="HelveticaNeueLT Std"/>
              </a:rPr>
              <a:t>%</a:t>
            </a:r>
            <a:r>
              <a:rPr lang="sr-Cyrl-RS" altLang="en-US" sz="1400" b="1">
                <a:solidFill>
                  <a:srgbClr val="000000"/>
                </a:solidFill>
                <a:latin typeface="HelveticaNeueLT Std"/>
              </a:rPr>
              <a:t>)</a:t>
            </a:r>
            <a:endParaRPr lang="en-US" altLang="en-US" sz="1400" b="1">
              <a:solidFill>
                <a:srgbClr val="000000"/>
              </a:solidFill>
              <a:latin typeface="HelveticaNeueLT Std"/>
            </a:endParaRP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EF1FA67-5D4F-47B4-9A4E-E55A5F6F5B71}"/>
              </a:ext>
            </a:extLst>
          </p:cNvPr>
          <p:cNvSpPr>
            <a:spLocks/>
          </p:cNvSpPr>
          <p:nvPr/>
        </p:nvSpPr>
        <p:spPr bwMode="auto">
          <a:xfrm>
            <a:off x="6843713" y="3495675"/>
            <a:ext cx="784225" cy="376238"/>
          </a:xfrm>
          <a:prstGeom prst="wedgeRoundRectCallout">
            <a:avLst>
              <a:gd name="adj1" fmla="val 19907"/>
              <a:gd name="adj2" fmla="val -46458"/>
              <a:gd name="adj3" fmla="val 16667"/>
            </a:avLst>
          </a:prstGeom>
          <a:solidFill>
            <a:srgbClr val="3D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 b="1">
                <a:solidFill>
                  <a:srgbClr val="000000"/>
                </a:solidFill>
                <a:latin typeface="HelveticaNeueLT Std"/>
              </a:rPr>
              <a:t>Srbija</a:t>
            </a:r>
            <a:endParaRPr lang="en-US" altLang="en-US" sz="1400" b="1">
              <a:solidFill>
                <a:srgbClr val="000000"/>
              </a:solidFill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A90D99F-E24B-4ED6-B277-9ED8B623525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1288" y="1058863"/>
          <a:ext cx="11914187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DDBC66B-BDB2-4475-8E43-27B58E5F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Праведност образовања пре тога: </a:t>
            </a:r>
            <a:r>
              <a:rPr lang="sr-Latn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PISA 2018</a:t>
            </a:r>
            <a:endParaRPr lang="en-GB" sz="4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71C30849-8F7B-492B-B049-256FF5199B2A}"/>
              </a:ext>
            </a:extLst>
          </p:cNvPr>
          <p:cNvSpPr/>
          <p:nvPr/>
        </p:nvSpPr>
        <p:spPr>
          <a:xfrm>
            <a:off x="63210" y="984970"/>
            <a:ext cx="490071" cy="5309065"/>
          </a:xfrm>
          <a:prstGeom prst="upArrow">
            <a:avLst/>
          </a:prstGeom>
          <a:gradFill flip="none" rotWithShape="1">
            <a:gsLst>
              <a:gs pos="22000">
                <a:srgbClr val="DE3F53"/>
              </a:gs>
              <a:gs pos="72000">
                <a:srgbClr val="F2C000"/>
              </a:gs>
              <a:gs pos="100000">
                <a:srgbClr val="03AF8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Viša postignuća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6F2F5F-8824-45EE-85F6-9C7A64D30ECA}"/>
              </a:ext>
            </a:extLst>
          </p:cNvPr>
          <p:cNvSpPr/>
          <p:nvPr/>
        </p:nvSpPr>
        <p:spPr>
          <a:xfrm>
            <a:off x="6596903" y="972384"/>
            <a:ext cx="5245372" cy="1755374"/>
          </a:xfrm>
          <a:prstGeom prst="rect">
            <a:avLst/>
          </a:prstGeom>
          <a:solidFill>
            <a:srgbClr val="03AF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FB3D51-FF13-461C-859C-580C92B2CA12}"/>
              </a:ext>
            </a:extLst>
          </p:cNvPr>
          <p:cNvSpPr/>
          <p:nvPr/>
        </p:nvSpPr>
        <p:spPr>
          <a:xfrm>
            <a:off x="824865" y="2737908"/>
            <a:ext cx="5762513" cy="3394450"/>
          </a:xfrm>
          <a:prstGeom prst="rect">
            <a:avLst/>
          </a:prstGeom>
          <a:solidFill>
            <a:srgbClr val="DE3F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C3CD03F2-7998-4D14-B1D8-A15D5A115484}"/>
              </a:ext>
            </a:extLst>
          </p:cNvPr>
          <p:cNvSpPr txBox="1">
            <a:spLocks/>
          </p:cNvSpPr>
          <p:nvPr/>
        </p:nvSpPr>
        <p:spPr>
          <a:xfrm>
            <a:off x="1061318" y="5505234"/>
            <a:ext cx="1681882" cy="540013"/>
          </a:xfrm>
          <a:prstGeom prst="rect">
            <a:avLst/>
          </a:prstGeom>
          <a:solidFill>
            <a:srgbClr val="DE3F53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>
              <a:defRPr sz="1400" b="0" i="0">
                <a:solidFill>
                  <a:schemeClr val="dk1"/>
                </a:solidFill>
                <a:latin typeface="HelveticaNeueLT Std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Niža postignuća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Niža pravednost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BCBFD96F-5070-4920-BA3E-68D9808EB11A}"/>
              </a:ext>
            </a:extLst>
          </p:cNvPr>
          <p:cNvSpPr txBox="1">
            <a:spLocks/>
          </p:cNvSpPr>
          <p:nvPr/>
        </p:nvSpPr>
        <p:spPr>
          <a:xfrm>
            <a:off x="10181515" y="1058863"/>
            <a:ext cx="1670844" cy="540013"/>
          </a:xfrm>
          <a:prstGeom prst="rect">
            <a:avLst/>
          </a:prstGeom>
          <a:solidFill>
            <a:srgbClr val="3DB8B8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>
              <a:defRPr sz="1400" b="0" i="0">
                <a:solidFill>
                  <a:schemeClr val="dk1"/>
                </a:solidFill>
                <a:latin typeface="HelveticaNeueLT Std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Viša postignuća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ša pravednost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BBFAB-6FDF-4752-90BE-A98B1568941C}"/>
              </a:ext>
            </a:extLst>
          </p:cNvPr>
          <p:cNvSpPr txBox="1"/>
          <p:nvPr/>
        </p:nvSpPr>
        <p:spPr>
          <a:xfrm>
            <a:off x="7815381" y="3586438"/>
            <a:ext cx="841036" cy="318436"/>
          </a:xfrm>
          <a:prstGeom prst="roundRect">
            <a:avLst/>
          </a:prstGeom>
          <a:solidFill>
            <a:srgbClr val="3DB8B8"/>
          </a:solidFill>
          <a:ln w="25400">
            <a:solidFill>
              <a:srgbClr val="3DB8B8"/>
            </a:solidFill>
          </a:ln>
        </p:spPr>
        <p:txBody>
          <a:bodyPr wrap="square" rtlCol="0">
            <a:noAutofit/>
          </a:bodyPr>
          <a:lstStyle/>
          <a:p>
            <a:r>
              <a:rPr lang="sr-Latn-RS" sz="1200" b="1" dirty="0">
                <a:latin typeface="Arial" panose="020B0604020202020204" pitchFamily="34" charset="0"/>
                <a:cs typeface="Arial" panose="020B0604020202020204" pitchFamily="34" charset="0"/>
              </a:rPr>
              <a:t>Srbija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75DAFD3-4DF9-4C15-9612-BB0560C4307B}"/>
              </a:ext>
            </a:extLst>
          </p:cNvPr>
          <p:cNvSpPr txBox="1">
            <a:spLocks/>
          </p:cNvSpPr>
          <p:nvPr/>
        </p:nvSpPr>
        <p:spPr>
          <a:xfrm>
            <a:off x="5327492" y="5390275"/>
            <a:ext cx="3435259" cy="973905"/>
          </a:xfrm>
          <a:prstGeom prst="wedgeRoundRectCallout">
            <a:avLst>
              <a:gd name="adj1" fmla="val 39449"/>
              <a:gd name="adj2" fmla="val -219977"/>
              <a:gd name="adj3" fmla="val 16667"/>
            </a:avLst>
          </a:prstGeom>
          <a:solidFill>
            <a:srgbClr val="3DB8B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prstClr val="black"/>
                </a:solidFill>
              </a:rPr>
              <a:t>8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%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 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varijanse u postignuću objašnjava socio-ekonomski status učenika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(OECD 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prosek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: 12%)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390A9444-1292-4301-94C9-B75C4655B7D7}"/>
              </a:ext>
            </a:extLst>
          </p:cNvPr>
          <p:cNvSpPr/>
          <p:nvPr/>
        </p:nvSpPr>
        <p:spPr>
          <a:xfrm rot="5400000">
            <a:off x="5962523" y="724477"/>
            <a:ext cx="490071" cy="11769478"/>
          </a:xfrm>
          <a:prstGeom prst="upArrow">
            <a:avLst/>
          </a:prstGeom>
          <a:gradFill flip="none" rotWithShape="1">
            <a:gsLst>
              <a:gs pos="3000">
                <a:srgbClr val="DE3F53"/>
              </a:gs>
              <a:gs pos="42000">
                <a:srgbClr val="E5B922"/>
              </a:gs>
              <a:gs pos="99000">
                <a:srgbClr val="03AF8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Viša pravednost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F43A2B17-A5CB-42FA-B74E-8427F2A7BA58}"/>
              </a:ext>
            </a:extLst>
          </p:cNvPr>
          <p:cNvSpPr txBox="1">
            <a:spLocks/>
          </p:cNvSpPr>
          <p:nvPr/>
        </p:nvSpPr>
        <p:spPr>
          <a:xfrm>
            <a:off x="10181515" y="3158993"/>
            <a:ext cx="1681882" cy="540013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>
              <a:defRPr sz="1400" b="0" i="0">
                <a:solidFill>
                  <a:schemeClr val="dk1"/>
                </a:solidFill>
                <a:latin typeface="HelveticaNeueLT Std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Niža postignuća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Viša pravednost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34D1DC-C0E4-4827-93CB-AFCC2837B0D3}"/>
              </a:ext>
            </a:extLst>
          </p:cNvPr>
          <p:cNvSpPr txBox="1">
            <a:spLocks/>
          </p:cNvSpPr>
          <p:nvPr/>
        </p:nvSpPr>
        <p:spPr>
          <a:xfrm>
            <a:off x="888132" y="1142035"/>
            <a:ext cx="1681882" cy="540013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>
              <a:defRPr sz="1400" b="0" i="0">
                <a:solidFill>
                  <a:schemeClr val="dk1"/>
                </a:solidFill>
                <a:latin typeface="HelveticaNeueLT Std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Viša postignuća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>
                <a:solidFill>
                  <a:prstClr val="black"/>
                </a:solidFill>
              </a:rPr>
              <a:t>Niža pravednost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 dirty="0"/>
              <a:t>Праведност образовања</a:t>
            </a:r>
            <a:r>
              <a:rPr lang="sr-Latn-RS" altLang="en-US" dirty="0"/>
              <a:t>: </a:t>
            </a:r>
            <a:r>
              <a:rPr lang="sr-Cyrl-RS" altLang="en-US" dirty="0"/>
              <a:t>објашњена варијанса</a:t>
            </a:r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2924"/>
              </p:ext>
            </p:extLst>
          </p:nvPr>
        </p:nvGraphicFramePr>
        <p:xfrm>
          <a:off x="1066800" y="1977887"/>
          <a:ext cx="10414000" cy="158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61259616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57096128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72163839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64261265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40025860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Србија</a:t>
                      </a:r>
                      <a:r>
                        <a:rPr lang="sr-Latn-RS" sz="2000" baseline="0" dirty="0"/>
                        <a:t> 2022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change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ОЕЦД</a:t>
                      </a:r>
                      <a:r>
                        <a:rPr lang="sr-Latn-RS" sz="2000" dirty="0"/>
                        <a:t> 2022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change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587559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sr-Cyrl-RS" sz="2000" dirty="0"/>
                        <a:t>Математика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440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- 8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472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- 14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9112984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sr-Cyrl-RS" sz="2000" dirty="0"/>
                        <a:t>Читање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440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+ 1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476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- 10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9165988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l"/>
                      <a:r>
                        <a:rPr lang="sr-Cyrl-RS" sz="2000" dirty="0"/>
                        <a:t>Наука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447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+ 8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485</a:t>
                      </a:r>
                      <a:endParaRPr lang="en-US" sz="20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- </a:t>
                      </a:r>
                      <a:endParaRPr lang="en-US" sz="2000" dirty="0"/>
                    </a:p>
                  </a:txBody>
                  <a:tcPr marT="45740" marB="4574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3526652"/>
                  </a:ext>
                </a:extLst>
              </a:tr>
            </a:tbl>
          </a:graphicData>
        </a:graphic>
      </p:graphicFrame>
      <p:sp>
        <p:nvSpPr>
          <p:cNvPr id="5155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CEDCE5-2E3F-4854-832C-6366BCA3F99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156" name="TextBox 5"/>
          <p:cNvSpPr txBox="1">
            <a:spLocks noChangeArrowheads="1"/>
          </p:cNvSpPr>
          <p:nvPr/>
        </p:nvSpPr>
        <p:spPr bwMode="auto">
          <a:xfrm>
            <a:off x="1066800" y="4344988"/>
            <a:ext cx="1041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altLang="en-US" sz="2000" dirty="0"/>
              <a:t>Проценат варијансе у постигнућу </a:t>
            </a:r>
            <a:r>
              <a:rPr lang="sr-Latn-RS" altLang="en-US" sz="2000" dirty="0"/>
              <a:t>(</a:t>
            </a:r>
            <a:r>
              <a:rPr lang="sr-Cyrl-RS" altLang="en-US" sz="2000" dirty="0"/>
              <a:t>математика</a:t>
            </a:r>
            <a:r>
              <a:rPr lang="sr-Latn-RS" altLang="en-US" sz="2000" dirty="0"/>
              <a:t>) </a:t>
            </a:r>
            <a:r>
              <a:rPr lang="sr-Cyrl-RS" altLang="en-US" sz="2000" dirty="0"/>
              <a:t>објашњен СЕС</a:t>
            </a:r>
            <a:r>
              <a:rPr lang="sr-Latn-RS" altLang="en-US" sz="2000" dirty="0"/>
              <a:t>-o</a:t>
            </a:r>
            <a:r>
              <a:rPr lang="sr-Cyrl-RS" altLang="en-US" sz="2000" dirty="0"/>
              <a:t>м ученика</a:t>
            </a:r>
            <a:r>
              <a:rPr lang="sr-Latn-RS" alt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altLang="en-US" sz="2000" dirty="0"/>
              <a:t>Србија</a:t>
            </a:r>
            <a:r>
              <a:rPr lang="sr-Latn-RS" altLang="en-US" sz="2000" dirty="0"/>
              <a:t> </a:t>
            </a:r>
            <a:r>
              <a:rPr lang="sr-Latn-RS" altLang="en-US" sz="2000" b="1" dirty="0"/>
              <a:t>2022: 13%; Srbija 2018: 8%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altLang="en-US" sz="2000" dirty="0"/>
              <a:t>ОЕЦД</a:t>
            </a:r>
            <a:r>
              <a:rPr lang="sr-Latn-RS" altLang="en-US" sz="2000" dirty="0"/>
              <a:t> 2022: </a:t>
            </a:r>
            <a:r>
              <a:rPr lang="sr-Latn-RS" altLang="en-US" sz="2000" b="1" dirty="0"/>
              <a:t>15%; </a:t>
            </a:r>
            <a:r>
              <a:rPr lang="sr-Cyrl-RS" altLang="en-US" sz="2000" b="1" dirty="0"/>
              <a:t>ОЕЦД</a:t>
            </a:r>
            <a:r>
              <a:rPr lang="sr-Latn-RS" altLang="en-US" sz="2000" b="1" dirty="0"/>
              <a:t> 2018: 12%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altLang="en-US" sz="2000" dirty="0"/>
              <a:t>Проценат ученика испод другог нивоа постигнућа </a:t>
            </a:r>
            <a:r>
              <a:rPr lang="sr-Latn-RS" altLang="en-US" sz="2000" dirty="0"/>
              <a:t>(</a:t>
            </a:r>
            <a:r>
              <a:rPr lang="sr-Cyrl-RS" altLang="en-US" sz="2000" dirty="0"/>
              <a:t>праг функционалне писмености</a:t>
            </a:r>
            <a:r>
              <a:rPr lang="sr-Latn-RS" altLang="en-US" sz="2000" dirty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altLang="en-US" sz="2000" dirty="0"/>
              <a:t>Србија</a:t>
            </a:r>
            <a:r>
              <a:rPr lang="sr-Latn-RS" altLang="en-US" sz="2000" dirty="0"/>
              <a:t> 2022: 43%; </a:t>
            </a:r>
            <a:r>
              <a:rPr lang="sr-Cyrl-RS" altLang="en-US" sz="2000" dirty="0"/>
              <a:t>Србија</a:t>
            </a:r>
            <a:r>
              <a:rPr lang="sr-Latn-RS" altLang="en-US" sz="2000" dirty="0"/>
              <a:t> 2018: 39,7%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altLang="en-US" sz="2000" dirty="0"/>
              <a:t>Benchmark 2030: 15%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343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Шта се у међувремену догодило у Србији? </a:t>
            </a:r>
            <a:r>
              <a:rPr lang="sr-Latn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(2018-2022)? </a:t>
            </a:r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И зашто</a:t>
            </a:r>
            <a:r>
              <a:rPr lang="sr-Latn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?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11115"/>
              </p:ext>
            </p:extLst>
          </p:nvPr>
        </p:nvGraphicFramePr>
        <p:xfrm>
          <a:off x="740780" y="1238494"/>
          <a:ext cx="11030672" cy="5996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21374">
                  <a:extLst>
                    <a:ext uri="{9D8B030D-6E8A-4147-A177-3AD203B41FA5}">
                      <a16:colId xmlns:a16="http://schemas.microsoft.com/office/drawing/2014/main" val="3070850857"/>
                    </a:ext>
                  </a:extLst>
                </a:gridCol>
                <a:gridCol w="1437075">
                  <a:extLst>
                    <a:ext uri="{9D8B030D-6E8A-4147-A177-3AD203B41FA5}">
                      <a16:colId xmlns:a16="http://schemas.microsoft.com/office/drawing/2014/main" val="3241262881"/>
                    </a:ext>
                  </a:extLst>
                </a:gridCol>
                <a:gridCol w="1293368">
                  <a:extLst>
                    <a:ext uri="{9D8B030D-6E8A-4147-A177-3AD203B41FA5}">
                      <a16:colId xmlns:a16="http://schemas.microsoft.com/office/drawing/2014/main" val="2108242276"/>
                    </a:ext>
                  </a:extLst>
                </a:gridCol>
                <a:gridCol w="1461026">
                  <a:extLst>
                    <a:ext uri="{9D8B030D-6E8A-4147-A177-3AD203B41FA5}">
                      <a16:colId xmlns:a16="http://schemas.microsoft.com/office/drawing/2014/main" val="4034975171"/>
                    </a:ext>
                  </a:extLst>
                </a:gridCol>
                <a:gridCol w="1617829">
                  <a:extLst>
                    <a:ext uri="{9D8B030D-6E8A-4147-A177-3AD203B41FA5}">
                      <a16:colId xmlns:a16="http://schemas.microsoft.com/office/drawing/2014/main" val="123215036"/>
                    </a:ext>
                  </a:extLst>
                </a:gridCol>
              </a:tblGrid>
              <a:tr h="5466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/>
                        <a:t>2022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/>
                        <a:t>разлика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134447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000" dirty="0"/>
                        <a:t>Просечно постигнуће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448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440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r-Latn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OECD: 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r-Latn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625637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sr-Latn-RS" sz="2000" dirty="0"/>
                        <a:t>%</a:t>
                      </a:r>
                      <a:r>
                        <a:rPr lang="sr-Latn-RS" sz="2000" baseline="0" dirty="0"/>
                        <a:t> </a:t>
                      </a:r>
                      <a:r>
                        <a:rPr lang="sr-Cyrl-RS" sz="2000" baseline="0" dirty="0"/>
                        <a:t>ученика са високим постигнућем</a:t>
                      </a:r>
                      <a:r>
                        <a:rPr lang="sr-Latn-RS" sz="2000" baseline="0" dirty="0"/>
                        <a:t> (</a:t>
                      </a:r>
                      <a:r>
                        <a:rPr lang="sr-Cyrl-RS" sz="2000" baseline="0" dirty="0"/>
                        <a:t>ниво</a:t>
                      </a:r>
                      <a:r>
                        <a:rPr lang="sr-Latn-RS" sz="2000" baseline="0" dirty="0"/>
                        <a:t> 5 </a:t>
                      </a:r>
                      <a:r>
                        <a:rPr lang="sr-Cyrl-RS" sz="2000" baseline="0" dirty="0"/>
                        <a:t>и</a:t>
                      </a:r>
                      <a:r>
                        <a:rPr lang="sr-Latn-RS" sz="2000" baseline="0" dirty="0"/>
                        <a:t> 6)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r-Latn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690906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/>
                        <a:t>%</a:t>
                      </a:r>
                      <a:r>
                        <a:rPr lang="sr-Latn-RS" sz="2000" baseline="0" dirty="0"/>
                        <a:t> </a:t>
                      </a:r>
                      <a:r>
                        <a:rPr lang="sr-Cyrl-RS" sz="2000" baseline="0" dirty="0"/>
                        <a:t>ученика испод нивоа функционалне писмености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39,7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43,9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+ 4,2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(15%)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82955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481493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r>
                        <a:rPr lang="sr-Cyrl-RS" sz="2000" dirty="0"/>
                        <a:t>Постигнуће ученика са највишим СЕС-ом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r-Latn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10,4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472085"/>
                  </a:ext>
                </a:extLst>
              </a:tr>
              <a:tr h="1465933">
                <a:tc>
                  <a:txBody>
                    <a:bodyPr/>
                    <a:lstStyle/>
                    <a:p>
                      <a:r>
                        <a:rPr lang="sr-Cyrl-RS" sz="2000" dirty="0"/>
                        <a:t>Постигнуће ученика са најнижим СЕС-ом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r-Latn-R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15,2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/>
                        <a:t>Шансе да ученик не буде функционално писмен око </a:t>
                      </a:r>
                      <a:r>
                        <a:rPr lang="en-US" sz="1400" dirty="0"/>
                        <a:t>2.5 </a:t>
                      </a:r>
                      <a:r>
                        <a:rPr lang="sr-Cyrl-RS" sz="1400" dirty="0"/>
                        <a:t>пута веће за оне из неповољне средине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818463"/>
                  </a:ext>
                </a:extLst>
              </a:tr>
              <a:tr h="5466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36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71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Shut Out: India's Poor, Urban Children—Part II">
            <a:extLst>
              <a:ext uri="{FF2B5EF4-FFF2-40B4-BE49-F238E27FC236}">
                <a16:creationId xmlns:a16="http://schemas.microsoft.com/office/drawing/2014/main" id="{B10725A7-3831-4F3F-BCDB-2FEB9BF2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524000"/>
            <a:ext cx="6880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6DD27861-4BE2-4548-AEF6-7D895720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600" dirty="0">
                <a:solidFill>
                  <a:schemeClr val="accent5"/>
                </a:solidFill>
              </a:rPr>
              <a:t>Образовни статус најсиромашнијих</a:t>
            </a:r>
            <a:endParaRPr lang="en-US" altLang="en-US" sz="3600" dirty="0">
              <a:solidFill>
                <a:schemeClr val="accent5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9C8D53-9AE7-4183-BE43-7DAA59E16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488" y="1079500"/>
            <a:ext cx="6172200" cy="30702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dirty="0"/>
              <a:t>Међу </a:t>
            </a:r>
            <a:r>
              <a:rPr lang="sr-Latn-CS" altLang="en-US" dirty="0"/>
              <a:t>20% </a:t>
            </a:r>
            <a:r>
              <a:rPr lang="sr-Cyrl-CS" altLang="en-US" dirty="0"/>
              <a:t>најсиромашнијих </a:t>
            </a:r>
            <a:r>
              <a:rPr lang="sr-Cyrl-CS" altLang="en-US" dirty="0">
                <a:solidFill>
                  <a:srgbClr val="CC0000"/>
                </a:solidFill>
              </a:rPr>
              <a:t>стопа функционалне неписмености значајно виша</a:t>
            </a:r>
            <a:r>
              <a:rPr lang="sr-Cyrl-CS" altLang="en-US" dirty="0"/>
              <a:t>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CS" altLang="en-US" dirty="0"/>
              <a:t>	</a:t>
            </a:r>
            <a:r>
              <a:rPr lang="sr-Latn-CS" altLang="en-US" dirty="0">
                <a:solidFill>
                  <a:schemeClr val="bg2">
                    <a:lumMod val="50000"/>
                  </a:schemeClr>
                </a:solidFill>
              </a:rPr>
              <a:t>59-74%</a:t>
            </a:r>
            <a:r>
              <a:rPr lang="sr-Cyrl-CS" altLang="en-US" dirty="0">
                <a:solidFill>
                  <a:schemeClr val="bg2">
                    <a:lumMod val="50000"/>
                  </a:schemeClr>
                </a:solidFill>
              </a:rPr>
              <a:t>  наспрам </a:t>
            </a:r>
            <a:r>
              <a:rPr lang="sr-Latn-CS" altLang="en-US" dirty="0">
                <a:solidFill>
                  <a:schemeClr val="bg2">
                    <a:lumMod val="50000"/>
                  </a:schemeClr>
                </a:solidFill>
              </a:rPr>
              <a:t>38-</a:t>
            </a:r>
            <a:r>
              <a:rPr lang="sr-Cyrl-RS" altLang="en-US" dirty="0">
                <a:solidFill>
                  <a:schemeClr val="bg2">
                    <a:lumMod val="50000"/>
                  </a:schemeClr>
                </a:solidFill>
              </a:rPr>
              <a:t>40</a:t>
            </a:r>
            <a:r>
              <a:rPr lang="sr-Latn-CS" altLang="en-US" dirty="0">
                <a:solidFill>
                  <a:schemeClr val="bg2">
                    <a:lumMod val="50000"/>
                  </a:schemeClr>
                </a:solidFill>
              </a:rPr>
              <a:t>% </a:t>
            </a:r>
            <a:r>
              <a:rPr lang="sr-Cyrl-CS" altLang="en-US" dirty="0">
                <a:solidFill>
                  <a:schemeClr val="bg2">
                    <a:lumMod val="50000"/>
                  </a:schemeClr>
                </a:solidFill>
              </a:rPr>
              <a:t>у општој попу</a:t>
            </a:r>
            <a:r>
              <a:rPr lang="sr-Cyrl-CS" altLang="en-US" dirty="0">
                <a:solidFill>
                  <a:schemeClr val="bg1"/>
                </a:solidFill>
              </a:rPr>
              <a:t>лацији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r-Latn-CS" altLang="en-US" b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CS" altLang="en-US" dirty="0"/>
              <a:t>Најсиромашнији ученици који спадају </a:t>
            </a:r>
            <a:r>
              <a:rPr lang="sr-Cyrl-CS" altLang="en-US" dirty="0">
                <a:solidFill>
                  <a:schemeClr val="bg1"/>
                </a:solidFill>
              </a:rPr>
              <a:t>у </a:t>
            </a:r>
            <a:r>
              <a:rPr lang="sr-Latn-CS" altLang="en-US" dirty="0">
                <a:solidFill>
                  <a:schemeClr val="bg1"/>
                </a:solidFill>
              </a:rPr>
              <a:t>20% </a:t>
            </a:r>
            <a:r>
              <a:rPr lang="sr-Cyrl-CS" altLang="en-US" dirty="0"/>
              <a:t>најуспешнијих ученика у Србији </a:t>
            </a:r>
            <a:r>
              <a:rPr lang="sr-Cyrl-CS" altLang="en-US" dirty="0">
                <a:solidFill>
                  <a:srgbClr val="CC0000"/>
                </a:solidFill>
              </a:rPr>
              <a:t>имају </a:t>
            </a:r>
            <a:r>
              <a:rPr lang="sr-Latn-CS" altLang="en-US" b="1" dirty="0">
                <a:solidFill>
                  <a:schemeClr val="bg1"/>
                </a:solidFill>
              </a:rPr>
              <a:t>3,7 </a:t>
            </a:r>
            <a:r>
              <a:rPr lang="sr-Cyrl-CS" altLang="en-US" b="1" dirty="0">
                <a:solidFill>
                  <a:schemeClr val="bg1"/>
                </a:solidFill>
              </a:rPr>
              <a:t>пута </a:t>
            </a:r>
            <a:r>
              <a:rPr lang="sr-Cyrl-CS" altLang="en-US" dirty="0">
                <a:solidFill>
                  <a:srgbClr val="CC0000"/>
                </a:solidFill>
              </a:rPr>
              <a:t>мање шансе да упишу гимназију</a:t>
            </a:r>
            <a:r>
              <a:rPr lang="sr-Cyrl-CS" altLang="en-US" dirty="0"/>
              <a:t> </a:t>
            </a:r>
            <a:endParaRPr lang="en-US" altLang="en-US" dirty="0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1460289-2426-4C3B-9698-EECF4FE5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4892675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27654" name="Picture 8" descr="https://www.gettingsmart.com/wp-content/uploads/2016/08/Poor-Students-Feature-Image.jpg">
            <a:extLst>
              <a:ext uri="{FF2B5EF4-FFF2-40B4-BE49-F238E27FC236}">
                <a16:creationId xmlns:a16="http://schemas.microsoft.com/office/drawing/2014/main" id="{FDF8E648-BC38-400C-BD96-6E920CD8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248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547" y="1600200"/>
            <a:ext cx="5784342" cy="4525963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Како се мери образовање?</a:t>
            </a:r>
          </a:p>
          <a:p>
            <a:pPr marL="50800" indent="0">
              <a:buNone/>
            </a:pPr>
            <a:endParaRPr lang="sr-Latn-RS" dirty="0">
              <a:solidFill>
                <a:schemeClr val="tx1"/>
              </a:solidFill>
            </a:endParaRPr>
          </a:p>
          <a:p>
            <a:r>
              <a:rPr lang="sr-Cyrl-RS" dirty="0">
                <a:solidFill>
                  <a:schemeClr val="tx1"/>
                </a:solidFill>
              </a:rPr>
              <a:t>Коме веровати: националним или међународним студијама?</a:t>
            </a:r>
          </a:p>
          <a:p>
            <a:endParaRPr lang="sr-Cyrl-RS" dirty="0">
              <a:solidFill>
                <a:schemeClr val="tx1"/>
              </a:solidFill>
            </a:endParaRPr>
          </a:p>
          <a:p>
            <a:r>
              <a:rPr lang="sr-Cyrl-RS" dirty="0">
                <a:solidFill>
                  <a:schemeClr val="tx1"/>
                </a:solidFill>
              </a:rPr>
              <a:t>Како међународне студије обезбеђују упоредивост података међу земљама?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0D9C05-C0F6-4CF4-AC68-5B77A327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56" y="1092611"/>
            <a:ext cx="2192592" cy="46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037" y="1113960"/>
            <a:ext cx="10544530" cy="48817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2037" y="153382"/>
            <a:ext cx="10292481" cy="708932"/>
          </a:xfrm>
        </p:spPr>
        <p:txBody>
          <a:bodyPr>
            <a:noAutofit/>
          </a:bodyPr>
          <a:lstStyle/>
          <a:p>
            <a:r>
              <a:rPr lang="sr-Latn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„</a:t>
            </a:r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Отпорни</a:t>
            </a:r>
            <a:r>
              <a:rPr lang="sr-Latn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“ </a:t>
            </a:r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ученици</a:t>
            </a:r>
            <a:r>
              <a:rPr lang="sr-Latn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: </a:t>
            </a:r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низак СЕС, а висока постигнућа</a:t>
            </a:r>
            <a:endParaRPr lang="en-US" sz="40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6192456" y="4815069"/>
            <a:ext cx="1134319" cy="243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6">
                    <a:lumMod val="50000"/>
                  </a:schemeClr>
                </a:solidFill>
              </a:rPr>
              <a:t>Srbija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12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E4ED-C86E-4513-8704-10FBA256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5144"/>
          </a:xfrm>
        </p:spPr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Ефикасност образовања</a:t>
            </a:r>
            <a:endParaRPr lang="sr-Latn-R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1F2DB-8E41-4225-BF64-CA5EC936A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Picture 2" descr="Measuring Progress in Education – The good, the bad and the future">
            <a:extLst>
              <a:ext uri="{FF2B5EF4-FFF2-40B4-BE49-F238E27FC236}">
                <a16:creationId xmlns:a16="http://schemas.microsoft.com/office/drawing/2014/main" id="{C031805C-A561-4C5D-96D2-360B9876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9144000" cy="18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Content Placeholder 8">
            <a:extLst>
              <a:ext uri="{FF2B5EF4-FFF2-40B4-BE49-F238E27FC236}">
                <a16:creationId xmlns:a16="http://schemas.microsoft.com/office/drawing/2014/main" id="{62B0E25A-6C0F-4370-8757-EC6DA3356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763" y="1068388"/>
          <a:ext cx="97155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hart" r:id="rId3" imgW="9723963" imgH="5797798" progId="Excel.Chart.8">
                  <p:embed/>
                </p:oleObj>
              </mc:Choice>
              <mc:Fallback>
                <p:oleObj name="Chart" r:id="rId3" imgW="9723963" imgH="5797798" progId="Excel.Chart.8">
                  <p:embed/>
                  <p:pic>
                    <p:nvPicPr>
                      <p:cNvPr id="28674" name="Content Placeholder 8">
                        <a:extLst>
                          <a:ext uri="{FF2B5EF4-FFF2-40B4-BE49-F238E27FC236}">
                            <a16:creationId xmlns:a16="http://schemas.microsoft.com/office/drawing/2014/main" id="{62B0E25A-6C0F-4370-8757-EC6DA3356829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068388"/>
                        <a:ext cx="97155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E57E22A-178A-4797-91DF-EE6F6C55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1600"/>
            <a:ext cx="10291762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4000" b="0" dirty="0">
                <a:solidFill>
                  <a:schemeClr val="accent5"/>
                </a:solidFill>
                <a:effectLst/>
                <a:latin typeface="+mj-lt"/>
                <a:cs typeface="+mj-cs"/>
              </a:rPr>
              <a:t>Ефикасност образовног система</a:t>
            </a:r>
            <a:r>
              <a:rPr lang="en-US" altLang="en-US" sz="4000" b="0" dirty="0">
                <a:solidFill>
                  <a:schemeClr val="accent5"/>
                </a:solidFill>
                <a:effectLst/>
                <a:latin typeface="+mj-lt"/>
                <a:cs typeface="+mj-cs"/>
              </a:rPr>
              <a:t> </a:t>
            </a:r>
            <a:endParaRPr lang="en-GB" sz="4000" b="0" dirty="0">
              <a:solidFill>
                <a:schemeClr val="accent5"/>
              </a:solidFill>
              <a:effectLst/>
              <a:latin typeface="+mj-lt"/>
              <a:cs typeface="+mj-cs"/>
            </a:endParaRPr>
          </a:p>
        </p:txBody>
      </p:sp>
      <p:sp>
        <p:nvSpPr>
          <p:cNvPr id="28676" name="Text Placeholder 9">
            <a:extLst>
              <a:ext uri="{FF2B5EF4-FFF2-40B4-BE49-F238E27FC236}">
                <a16:creationId xmlns:a16="http://schemas.microsoft.com/office/drawing/2014/main" id="{2098F1D0-E3CB-4942-A890-124024CECBD3}"/>
              </a:ext>
            </a:extLst>
          </p:cNvPr>
          <p:cNvSpPr txBox="1">
            <a:spLocks/>
          </p:cNvSpPr>
          <p:nvPr/>
        </p:nvSpPr>
        <p:spPr bwMode="auto">
          <a:xfrm>
            <a:off x="10340975" y="919163"/>
            <a:ext cx="12557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rgbClr val="E5B922"/>
                </a:solidFill>
                <a:latin typeface="HelveticaNeueLT Std"/>
              </a:rPr>
              <a:t>Fig I.4.3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53D7A-83AA-41CC-933C-C80DEBED6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657600"/>
            <a:ext cx="714375" cy="230188"/>
          </a:xfrm>
          <a:prstGeom prst="wedgeRoundRectCallout">
            <a:avLst>
              <a:gd name="adj1" fmla="val -21426"/>
              <a:gd name="adj2" fmla="val -15435"/>
              <a:gd name="adj3" fmla="val 16667"/>
            </a:avLst>
          </a:prstGeom>
          <a:solidFill>
            <a:srgbClr val="3DB8B8"/>
          </a:solidFill>
          <a:ln w="25400">
            <a:solidFill>
              <a:srgbClr val="3DB8B8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Srbija</a:t>
            </a:r>
            <a:endParaRPr lang="en-GB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TextBox 2">
            <a:extLst>
              <a:ext uri="{FF2B5EF4-FFF2-40B4-BE49-F238E27FC236}">
                <a16:creationId xmlns:a16="http://schemas.microsoft.com/office/drawing/2014/main" id="{6BAEB36A-4F62-4748-ADE1-2EE06911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400" y="996950"/>
            <a:ext cx="2159000" cy="5324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2000" dirty="0">
                <a:solidFill>
                  <a:srgbClr val="CC0000"/>
                </a:solidFill>
              </a:rPr>
              <a:t>укупно улагање</a:t>
            </a:r>
            <a:r>
              <a:rPr lang="ru-RU" altLang="en-US" sz="2000" dirty="0"/>
              <a:t> Србије у образовање </a:t>
            </a:r>
            <a:r>
              <a:rPr lang="ru-RU" altLang="en-US" sz="2000" dirty="0">
                <a:solidFill>
                  <a:srgbClr val="CC0000"/>
                </a:solidFill>
              </a:rPr>
              <a:t>ниже од просека за </a:t>
            </a:r>
            <a:r>
              <a:rPr lang="en-GB" altLang="en-US" sz="2000" dirty="0">
                <a:solidFill>
                  <a:srgbClr val="CC0000"/>
                </a:solidFill>
              </a:rPr>
              <a:t>OECD</a:t>
            </a:r>
            <a:r>
              <a:rPr lang="ru-RU" altLang="en-US" sz="2000" dirty="0"/>
              <a:t> земље? </a:t>
            </a:r>
            <a:endParaRPr lang="en-GB" altLang="en-US" sz="2000" dirty="0"/>
          </a:p>
          <a:p>
            <a:pPr eaLnBrk="1" hangingPunct="1">
              <a:defRPr/>
            </a:pPr>
            <a:endParaRPr lang="ru-RU" altLang="en-US" sz="2000" dirty="0"/>
          </a:p>
          <a:p>
            <a:pPr eaLnBrk="1" hangingPunct="1">
              <a:defRPr/>
            </a:pPr>
            <a:r>
              <a:rPr lang="ru-RU" altLang="en-US" sz="2000" dirty="0">
                <a:solidFill>
                  <a:srgbClr val="CC0000"/>
                </a:solidFill>
              </a:rPr>
              <a:t>број ученика по наставнику</a:t>
            </a:r>
            <a:r>
              <a:rPr lang="ru-RU" altLang="en-US" sz="2000" dirty="0"/>
              <a:t> у основном образовању </a:t>
            </a:r>
            <a:r>
              <a:rPr lang="ru-RU" altLang="en-US" sz="2000" dirty="0">
                <a:solidFill>
                  <a:srgbClr val="CC0000"/>
                </a:solidFill>
              </a:rPr>
              <a:t>на нивоу просека</a:t>
            </a:r>
            <a:r>
              <a:rPr lang="ru-RU" altLang="en-US" sz="2000" dirty="0"/>
              <a:t> за земље ЕУ?</a:t>
            </a:r>
            <a:endParaRPr lang="en-GB" altLang="en-US" sz="2000" dirty="0"/>
          </a:p>
          <a:p>
            <a:pPr eaLnBrk="1" hangingPunct="1">
              <a:defRPr/>
            </a:pPr>
            <a:endParaRPr lang="sr-Cyrl-CS" altLang="en-US" sz="2000" dirty="0"/>
          </a:p>
          <a:p>
            <a:pPr eaLnBrk="1" hangingPunct="1">
              <a:defRPr/>
            </a:pPr>
            <a:r>
              <a:rPr lang="ru-RU" altLang="en-US" sz="2000" dirty="0"/>
              <a:t>образовни систем у Србији успешнији од очекиваног?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53533" y="116632"/>
            <a:ext cx="1095586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Cyrl-RS" sz="4800" dirty="0"/>
              <a:t>Неке карактеристике образовних система с високим постигнућима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79400" y="1340769"/>
            <a:ext cx="11633200" cy="438943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Ученици су до 15. године у </a:t>
            </a:r>
            <a:r>
              <a:rPr lang="ru-RU" sz="2600" b="1" dirty="0">
                <a:solidFill>
                  <a:schemeClr val="tx1"/>
                </a:solidFill>
                <a:latin typeface="+mn-lt"/>
              </a:rPr>
              <a:t>општеобразовним програмима</a:t>
            </a:r>
          </a:p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На националном / регионалном нивоу су дефинисани </a:t>
            </a:r>
            <a:r>
              <a:rPr lang="ru-RU" sz="2600" b="1" dirty="0">
                <a:solidFill>
                  <a:schemeClr val="tx1"/>
                </a:solidFill>
                <a:latin typeface="+mn-lt"/>
              </a:rPr>
              <a:t>образовни стандарди 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и наставни програми који се комбинују са системом евалуације</a:t>
            </a:r>
          </a:p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Образовни циљеви и стандарди су формулисани, али начини на које наставници преводе те циљеве у праксу нису строго прописани (</a:t>
            </a:r>
            <a:r>
              <a:rPr lang="ru-RU" sz="2600" b="1" dirty="0">
                <a:solidFill>
                  <a:schemeClr val="tx1"/>
                </a:solidFill>
                <a:latin typeface="+mn-lt"/>
              </a:rPr>
              <a:t>аутономија наставника и школа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ru-RU" sz="2600" b="1" dirty="0">
                <a:solidFill>
                  <a:schemeClr val="tx1"/>
                </a:solidFill>
                <a:latin typeface="+mn-lt"/>
              </a:rPr>
              <a:t>Разноврсни механизми праћења квалитета образовања 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(нпр. испити на централном нивоу, тестирања...)</a:t>
            </a:r>
          </a:p>
          <a:p>
            <a:r>
              <a:rPr lang="ru-RU" sz="2600" b="1" dirty="0">
                <a:solidFill>
                  <a:schemeClr val="tx1"/>
                </a:solidFill>
                <a:latin typeface="+mn-lt"/>
              </a:rPr>
              <a:t>Разноврсне подршке ученицима и наставницима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 у школи и ван ње</a:t>
            </a:r>
          </a:p>
          <a:p>
            <a:r>
              <a:rPr lang="ru-RU" sz="2600" b="1" dirty="0">
                <a:solidFill>
                  <a:schemeClr val="tx1"/>
                </a:solidFill>
                <a:latin typeface="+mn-lt"/>
              </a:rPr>
              <a:t>Оцењивање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 ученика у одељењу је </a:t>
            </a:r>
            <a:r>
              <a:rPr lang="ru-RU" sz="2600" b="1" dirty="0">
                <a:solidFill>
                  <a:schemeClr val="tx1"/>
                </a:solidFill>
                <a:latin typeface="+mn-lt"/>
              </a:rPr>
              <a:t>формативно</a:t>
            </a:r>
          </a:p>
          <a:p>
            <a:r>
              <a:rPr lang="ru-RU" sz="2600" b="1" dirty="0">
                <a:solidFill>
                  <a:schemeClr val="tx1"/>
                </a:solidFill>
                <a:latin typeface="+mn-lt"/>
              </a:rPr>
              <a:t>Значајан удео времена 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које ученици проводе </a:t>
            </a:r>
            <a:r>
              <a:rPr lang="ru-RU" sz="2600" b="1" dirty="0">
                <a:solidFill>
                  <a:schemeClr val="tx1"/>
                </a:solidFill>
                <a:latin typeface="+mn-lt"/>
              </a:rPr>
              <a:t>у школи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B539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35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53533" y="116632"/>
            <a:ext cx="1095586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800" dirty="0"/>
              <a:t>PISA </a:t>
            </a:r>
            <a:r>
              <a:rPr lang="sr-Cyrl-RS" sz="4800" dirty="0"/>
              <a:t>шок у Немачкој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7133" y="1259632"/>
            <a:ext cx="11006667" cy="4389437"/>
          </a:xfrm>
        </p:spPr>
        <p:txBody>
          <a:bodyPr>
            <a:normAutofit/>
          </a:bodyPr>
          <a:lstStyle/>
          <a:p>
            <a:endParaRPr lang="sr-Cyrl-RS" sz="2600" dirty="0">
              <a:solidFill>
                <a:schemeClr val="tx1"/>
              </a:solidFill>
              <a:latin typeface="+mn-lt"/>
            </a:endParaRP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Повећана улагања у образовање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Повећан број објеката и обухват деце, посебно деце из осетљивих група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Повећан број ученика обухваћених целодневном наставом, посебно ученика из осетљивих група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Промена односа броја наставника и ученика (са 1:15, на 1:12)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Обуке наставника за савремене методе рада 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Усвојени савезни стандарди постигнућа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B5395"/>
              </a:solidFill>
              <a:latin typeface="Garamond" panose="02020404030301010803" pitchFamily="18" charset="0"/>
            </a:endParaRPr>
          </a:p>
        </p:txBody>
      </p:sp>
      <p:pic>
        <p:nvPicPr>
          <p:cNvPr id="8202" name="Picture 10" descr="Nemačka putovanje najpovoljniji aranžmani i cene za 2020/2021 | Jungle T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98" y="-1"/>
            <a:ext cx="3269843" cy="2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6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53533" y="116632"/>
            <a:ext cx="1095586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800" dirty="0"/>
              <a:t>PISA </a:t>
            </a:r>
            <a:r>
              <a:rPr lang="sr-Cyrl-RS" sz="4800" dirty="0"/>
              <a:t>шок у Финској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12800" y="1259632"/>
            <a:ext cx="10541000" cy="4389437"/>
          </a:xfrm>
        </p:spPr>
        <p:txBody>
          <a:bodyPr>
            <a:normAutofit/>
          </a:bodyPr>
          <a:lstStyle/>
          <a:p>
            <a:endParaRPr lang="sr-Cyrl-RS" sz="2600" dirty="0">
              <a:solidFill>
                <a:schemeClr val="tx1"/>
              </a:solidFill>
              <a:latin typeface="+mn-lt"/>
            </a:endParaRP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Наставници: заштитни знак Финске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Иницијално образовање наставника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Друштвени углед наставничке професије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Аутономија наставника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Оквирни национални курикулум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Без инспекције и надзора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Формативно оцењивање</a:t>
            </a:r>
          </a:p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Сталне промене и реформе 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B5395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 descr="Finska - stanovništvo, geografska karta i položaj, glavni grad, privreda |  Svet 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inska - stanovništvo, geografska karta i položaj, glavni grad, privreda |  Svet Pedija"/>
          <p:cNvSpPr>
            <a:spLocks noChangeAspect="1" noChangeArrowheads="1"/>
          </p:cNvSpPr>
          <p:nvPr/>
        </p:nvSpPr>
        <p:spPr bwMode="auto">
          <a:xfrm>
            <a:off x="2647" y="7937"/>
            <a:ext cx="610128" cy="6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Finska putovanje najpovoljniji aranžmani i cene za 2020/2021 | Jungle T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40" y="7937"/>
            <a:ext cx="4065060" cy="20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62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97958" y="544588"/>
            <a:ext cx="1095586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sz="4800" dirty="0"/>
              <a:t>Како то раде у Пољској?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5732" y="1837267"/>
            <a:ext cx="11006667" cy="3892939"/>
          </a:xfrm>
        </p:spPr>
        <p:txBody>
          <a:bodyPr>
            <a:normAutofit/>
          </a:bodyPr>
          <a:lstStyle/>
          <a:p>
            <a:r>
              <a:rPr lang="sr-Cyrl-RS" sz="2600" dirty="0">
                <a:solidFill>
                  <a:schemeClr val="tx1"/>
                </a:solidFill>
                <a:latin typeface="+mn-lt"/>
              </a:rPr>
              <a:t>Свеобухватна реформа образовања, од </a:t>
            </a:r>
            <a:r>
              <a:rPr lang="en-GB" sz="2600" dirty="0">
                <a:solidFill>
                  <a:schemeClr val="tx1"/>
                </a:solidFill>
                <a:latin typeface="+mn-lt"/>
              </a:rPr>
              <a:t>90</a:t>
            </a:r>
            <a:r>
              <a:rPr lang="sr-Cyrl-RS" sz="2600" dirty="0">
                <a:solidFill>
                  <a:schemeClr val="tx1"/>
                </a:solidFill>
                <a:latin typeface="+mn-lt"/>
              </a:rPr>
              <a:t>-тих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Промена структуре образовног система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Повећање мреже школа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Реформа иницијалног образовања наставника</a:t>
            </a:r>
          </a:p>
          <a:p>
            <a:pPr lvl="1"/>
            <a:r>
              <a:rPr lang="sr-Cyrl-RS" sz="2200" dirty="0">
                <a:solidFill>
                  <a:schemeClr val="tx1"/>
                </a:solidFill>
                <a:latin typeface="+mn-lt"/>
              </a:rPr>
              <a:t>Напредовање у наставничкој струци (систем звања)</a:t>
            </a:r>
          </a:p>
          <a:p>
            <a:pPr marL="533400" lvl="1" indent="0">
              <a:buNone/>
            </a:pPr>
            <a:endParaRPr lang="sr-Cyrl-RS" sz="2200" dirty="0">
              <a:solidFill>
                <a:schemeClr val="tx1"/>
              </a:solidFill>
              <a:latin typeface="+mn-lt"/>
            </a:endParaRPr>
          </a:p>
          <a:p>
            <a:r>
              <a:rPr lang="en-GB" sz="2600" dirty="0">
                <a:solidFill>
                  <a:schemeClr val="tx1"/>
                </a:solidFill>
                <a:latin typeface="+mn-lt"/>
              </a:rPr>
              <a:t>PISA</a:t>
            </a:r>
            <a:r>
              <a:rPr lang="sr-Cyrl-RS" sz="2600" dirty="0">
                <a:solidFill>
                  <a:schemeClr val="tx1"/>
                </a:solidFill>
                <a:latin typeface="+mn-lt"/>
              </a:rPr>
              <a:t> као инструмент редовног праћења ефеката реформских промена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B5395"/>
              </a:solidFill>
              <a:latin typeface="Garamond" panose="02020404030301010803" pitchFamily="18" charset="0"/>
            </a:endParaRPr>
          </a:p>
        </p:txBody>
      </p:sp>
      <p:pic>
        <p:nvPicPr>
          <p:cNvPr id="4100" name="Picture 4" descr="Poljska izgleda, cveta - nezaposlenost 7,7% - B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67" y="0"/>
            <a:ext cx="3191933" cy="21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369888"/>
            <a:ext cx="11344275" cy="1276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Cyrl-RS" altLang="en-US" dirty="0"/>
              <a:t>Кључни индикатори: образовање сведено на број</a:t>
            </a:r>
            <a:endParaRPr lang="en-GB" altLang="en-US" dirty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ru-RU" altLang="en-US" dirty="0"/>
              <a:t>Углавном, дефинисана очекивања у погледу образовних исхода: компетенције у фокусу</a:t>
            </a:r>
          </a:p>
          <a:p>
            <a:r>
              <a:rPr lang="ru-RU" altLang="en-US" dirty="0"/>
              <a:t>Kвалитет образовања</a:t>
            </a:r>
          </a:p>
          <a:p>
            <a:r>
              <a:rPr lang="ru-RU" altLang="en-US" dirty="0"/>
              <a:t>Праведност</a:t>
            </a:r>
          </a:p>
          <a:p>
            <a:r>
              <a:rPr lang="ru-RU" altLang="en-US" dirty="0"/>
              <a:t>Ефикасност</a:t>
            </a:r>
          </a:p>
          <a:p>
            <a:endParaRPr lang="ru-RU" altLang="en-US" dirty="0"/>
          </a:p>
          <a:p>
            <a:r>
              <a:rPr lang="ru-RU" altLang="en-US" dirty="0"/>
              <a:t>Некогнитивне варијабле: услови и/или ефекти образовних постигнућа</a:t>
            </a: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210D66-4C96-41D2-B63E-050A5910E90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8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E4ED-C86E-4513-8704-10FBA256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5144"/>
          </a:xfrm>
        </p:spPr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Квалитет образовања</a:t>
            </a:r>
            <a:endParaRPr lang="sr-Latn-R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1F2DB-8E41-4225-BF64-CA5EC936A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Picture 2" descr="Measuring Progress in Education – The good, the bad and the future">
            <a:extLst>
              <a:ext uri="{FF2B5EF4-FFF2-40B4-BE49-F238E27FC236}">
                <a16:creationId xmlns:a16="http://schemas.microsoft.com/office/drawing/2014/main" id="{C031805C-A561-4C5D-96D2-360B9876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2038"/>
            <a:ext cx="9144000" cy="18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3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1083734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altLang="en-US" dirty="0"/>
              <a:t>Квалитет  образовања: конструкт </a:t>
            </a:r>
            <a:endParaRPr lang="sr-Latn-CS" altLang="en-US" dirty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lvl="1" indent="0" eaLnBrk="1" hangingPunct="1">
              <a:buNone/>
            </a:pPr>
            <a:endParaRPr lang="sr-Latn-CS" altLang="en-US" dirty="0">
              <a:solidFill>
                <a:schemeClr val="tx1"/>
              </a:solidFill>
            </a:endParaRPr>
          </a:p>
          <a:p>
            <a:pPr marL="50800" indent="0" eaLnBrk="1" hangingPunct="1">
              <a:buNone/>
            </a:pPr>
            <a:endParaRPr lang="en-GB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83F94-3572-494A-A127-8F5C942248CF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36AB23-EAD8-4305-8478-298000778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924591"/>
              </p:ext>
            </p:extLst>
          </p:nvPr>
        </p:nvGraphicFramePr>
        <p:xfrm>
          <a:off x="414337" y="1162051"/>
          <a:ext cx="11363325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45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957" y="163488"/>
            <a:ext cx="9580171" cy="979512"/>
          </a:xfrm>
        </p:spPr>
        <p:txBody>
          <a:bodyPr/>
          <a:lstStyle/>
          <a:p>
            <a:pPr eaLnBrk="1" hangingPunct="1"/>
            <a:r>
              <a:rPr lang="sr-Latn-CS" altLang="en-US" sz="4900" dirty="0">
                <a:latin typeface="Garamond" panose="02020404030301010803" pitchFamily="18" charset="0"/>
              </a:rPr>
              <a:t> </a:t>
            </a:r>
            <a:endParaRPr lang="en-US" altLang="en-US" sz="4900" dirty="0">
              <a:latin typeface="Garamond" panose="02020404030301010803" pitchFamily="18" charset="0"/>
            </a:endParaRPr>
          </a:p>
        </p:txBody>
      </p:sp>
      <p:pic>
        <p:nvPicPr>
          <p:cNvPr id="11268" name="Picture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9800" y="0"/>
            <a:ext cx="838200" cy="6858000"/>
          </a:xfrm>
          <a:noFill/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755374" y="163488"/>
            <a:ext cx="10598426" cy="108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Cyrl-RS" altLang="en-US" dirty="0"/>
              <a:t>Квалитет образовања: </a:t>
            </a:r>
          </a:p>
          <a:p>
            <a:r>
              <a:rPr lang="sr-Cyrl-RS" altLang="en-US" dirty="0"/>
              <a:t>скала постигнућа</a:t>
            </a:r>
            <a:endParaRPr lang="sr-Latn-CS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43778" y="1570384"/>
            <a:ext cx="6844748" cy="272332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50800" indent="0" algn="ctr">
              <a:buNone/>
            </a:pPr>
            <a:r>
              <a:rPr lang="sr-Cyrl-RS" sz="2400" b="1" dirty="0">
                <a:latin typeface="HelveticaNeueLT Std"/>
              </a:rPr>
              <a:t>Постигнућа ученика</a:t>
            </a:r>
            <a:r>
              <a:rPr lang="sr-Latn-RS" sz="2400" b="1" dirty="0">
                <a:latin typeface="HelveticaNeueLT Std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Cyrl-RS" sz="2400" dirty="0">
                <a:latin typeface="HelveticaNeueLT Std"/>
              </a:rPr>
              <a:t>стандардизована скала</a:t>
            </a:r>
            <a:endParaRPr lang="sr-Latn-RS" sz="2400" dirty="0">
              <a:latin typeface="HelveticaNeueLT St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Latn-RS" sz="2400" dirty="0">
                <a:latin typeface="HelveticaNeueLT Std"/>
              </a:rPr>
              <a:t>A</a:t>
            </a:r>
            <a:r>
              <a:rPr lang="sr-Cyrl-RS" sz="2400" dirty="0">
                <a:latin typeface="HelveticaNeueLT Std"/>
              </a:rPr>
              <a:t>С</a:t>
            </a:r>
            <a:r>
              <a:rPr lang="sr-Latn-RS" sz="2400" dirty="0">
                <a:latin typeface="HelveticaNeueLT Std"/>
              </a:rPr>
              <a:t> 500, </a:t>
            </a:r>
            <a:r>
              <a:rPr lang="sr-Cyrl-RS" sz="2400" dirty="0">
                <a:latin typeface="HelveticaNeueLT Std"/>
              </a:rPr>
              <a:t>СД</a:t>
            </a:r>
            <a:r>
              <a:rPr lang="sr-Latn-RS" sz="2400" dirty="0">
                <a:latin typeface="HelveticaNeueLT Std"/>
              </a:rPr>
              <a:t> 100</a:t>
            </a:r>
          </a:p>
          <a:p>
            <a:pPr marL="50800" indent="0" algn="ctr">
              <a:buNone/>
            </a:pPr>
            <a:r>
              <a:rPr lang="sr-Cyrl-RS" sz="2400" b="1" dirty="0">
                <a:latin typeface="HelveticaNeueLT Std"/>
              </a:rPr>
              <a:t>Нивои постигнућа:</a:t>
            </a:r>
            <a:endParaRPr lang="sr-Latn-RS" sz="2400" b="1" dirty="0">
              <a:latin typeface="HelveticaNeueLT St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Latn-RS" sz="2400" dirty="0">
                <a:latin typeface="HelveticaNeueLT Std"/>
              </a:rPr>
              <a:t>6 </a:t>
            </a:r>
            <a:r>
              <a:rPr lang="sr-Cyrl-RS" sz="2400" dirty="0">
                <a:latin typeface="HelveticaNeueLT Std"/>
              </a:rPr>
              <a:t>нивоа</a:t>
            </a:r>
            <a:endParaRPr lang="sr-Latn-RS" sz="2400" dirty="0">
              <a:latin typeface="HelveticaNeueLT St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r-Cyrl-RS" sz="2400" dirty="0">
                <a:latin typeface="HelveticaNeueLT Std"/>
              </a:rPr>
              <a:t>ниво</a:t>
            </a:r>
            <a:r>
              <a:rPr lang="sr-Latn-RS" sz="2400" dirty="0">
                <a:latin typeface="HelveticaNeueLT Std"/>
              </a:rPr>
              <a:t> 2 – </a:t>
            </a:r>
            <a:r>
              <a:rPr lang="sr-Cyrl-RS" sz="2400" dirty="0">
                <a:latin typeface="HelveticaNeueLT Std"/>
              </a:rPr>
              <a:t>праг функционалне писмености</a:t>
            </a:r>
            <a:endParaRPr lang="en-US" sz="2400" dirty="0">
              <a:latin typeface="HelveticaNeueLT Std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071B8AC-DA27-4C75-9437-ADBCE84E5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74" y="4415459"/>
            <a:ext cx="1741752" cy="174175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F057CB4-2509-4C20-9143-61DE142CF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47" y="4494972"/>
            <a:ext cx="1812768" cy="1812768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89CBB72-ACFD-4B18-A649-6A1AF07B0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65" y="3291469"/>
            <a:ext cx="2004473" cy="200447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FE280DD-9508-4BB6-90E6-629CB3443E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5" y="642912"/>
            <a:ext cx="1282273" cy="12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A90D99F-E24B-4ED6-B277-9ED8B6235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0734"/>
              </p:ext>
            </p:extLst>
          </p:nvPr>
        </p:nvGraphicFramePr>
        <p:xfrm>
          <a:off x="141288" y="1058863"/>
          <a:ext cx="11914187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2DF4137-A178-4606-8C3B-963A84136214}"/>
              </a:ext>
            </a:extLst>
          </p:cNvPr>
          <p:cNvSpPr/>
          <p:nvPr/>
        </p:nvSpPr>
        <p:spPr>
          <a:xfrm>
            <a:off x="6612758" y="961010"/>
            <a:ext cx="5253903" cy="1755374"/>
          </a:xfrm>
          <a:prstGeom prst="rect">
            <a:avLst/>
          </a:prstGeom>
          <a:solidFill>
            <a:srgbClr val="03AF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460EB-0A49-4B4C-8558-7F18DCEB707B}"/>
              </a:ext>
            </a:extLst>
          </p:cNvPr>
          <p:cNvSpPr/>
          <p:nvPr/>
        </p:nvSpPr>
        <p:spPr>
          <a:xfrm>
            <a:off x="858776" y="2698245"/>
            <a:ext cx="5753982" cy="3394450"/>
          </a:xfrm>
          <a:prstGeom prst="rect">
            <a:avLst/>
          </a:prstGeom>
          <a:solidFill>
            <a:srgbClr val="DE3F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DBC66B-BDB2-4475-8E43-27B58E5F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18" y="100892"/>
            <a:ext cx="10994157" cy="708932"/>
          </a:xfrm>
        </p:spPr>
        <p:txBody>
          <a:bodyPr>
            <a:normAutofit fontScale="90000"/>
          </a:bodyPr>
          <a:lstStyle/>
          <a:p>
            <a:r>
              <a:rPr lang="sr-Cyrl-RS" sz="4400" b="0" dirty="0">
                <a:solidFill>
                  <a:schemeClr val="accent5">
                    <a:lumMod val="75000"/>
                  </a:schemeClr>
                </a:solidFill>
              </a:rPr>
              <a:t>Квалитет образовања: просечно постигнуће</a:t>
            </a:r>
            <a:endParaRPr lang="en-GB" sz="4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D2B97B23-20EF-4862-968D-2B53D7FB79C9}"/>
              </a:ext>
            </a:extLst>
          </p:cNvPr>
          <p:cNvSpPr/>
          <p:nvPr/>
        </p:nvSpPr>
        <p:spPr>
          <a:xfrm rot="5400000">
            <a:off x="5962523" y="724477"/>
            <a:ext cx="490071" cy="11769478"/>
          </a:xfrm>
          <a:prstGeom prst="upArrow">
            <a:avLst/>
          </a:prstGeom>
          <a:gradFill flip="none" rotWithShape="1">
            <a:gsLst>
              <a:gs pos="3000">
                <a:srgbClr val="DE3F53"/>
              </a:gs>
              <a:gs pos="42000">
                <a:srgbClr val="E5B922"/>
              </a:gs>
              <a:gs pos="99000">
                <a:srgbClr val="03AF8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Viša pravednost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DF4A05-C713-4A20-9716-1CB07047E0A8}"/>
              </a:ext>
            </a:extLst>
          </p:cNvPr>
          <p:cNvGrpSpPr/>
          <p:nvPr/>
        </p:nvGrpSpPr>
        <p:grpSpPr>
          <a:xfrm>
            <a:off x="6425186" y="963846"/>
            <a:ext cx="341524" cy="5521069"/>
            <a:chOff x="9467849" y="209550"/>
            <a:chExt cx="285750" cy="654755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8E4346-D7DC-4033-BC9A-8DE6BAE80298}"/>
                </a:ext>
              </a:extLst>
            </p:cNvPr>
            <p:cNvSpPr/>
            <p:nvPr/>
          </p:nvSpPr>
          <p:spPr>
            <a:xfrm>
              <a:off x="9467849" y="209550"/>
              <a:ext cx="285750" cy="6547558"/>
            </a:xfrm>
            <a:prstGeom prst="rect">
              <a:avLst/>
            </a:prstGeom>
            <a:solidFill>
              <a:srgbClr val="3D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3511897-E554-4A8B-9C3D-F04EB578A430}"/>
                </a:ext>
              </a:extLst>
            </p:cNvPr>
            <p:cNvSpPr/>
            <p:nvPr/>
          </p:nvSpPr>
          <p:spPr>
            <a:xfrm>
              <a:off x="9467849" y="2041890"/>
              <a:ext cx="285750" cy="406035"/>
            </a:xfrm>
            <a:prstGeom prst="rect">
              <a:avLst/>
            </a:prstGeom>
            <a:solidFill>
              <a:srgbClr val="F2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8289F5-65FF-48DC-B4A5-7DDF386D1431}"/>
                </a:ext>
              </a:extLst>
            </p:cNvPr>
            <p:cNvSpPr/>
            <p:nvPr/>
          </p:nvSpPr>
          <p:spPr>
            <a:xfrm>
              <a:off x="9467849" y="2447925"/>
              <a:ext cx="285750" cy="4309183"/>
            </a:xfrm>
            <a:prstGeom prst="rect">
              <a:avLst/>
            </a:prstGeom>
            <a:solidFill>
              <a:srgbClr val="DE3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E1DCEBC-6A6F-4B90-A7D2-EC30C294FE34}"/>
              </a:ext>
            </a:extLst>
          </p:cNvPr>
          <p:cNvSpPr txBox="1">
            <a:spLocks/>
          </p:cNvSpPr>
          <p:nvPr/>
        </p:nvSpPr>
        <p:spPr>
          <a:xfrm>
            <a:off x="8305800" y="3218237"/>
            <a:ext cx="3786498" cy="572713"/>
          </a:xfrm>
          <a:prstGeom prst="wedgeRoundRectCallout">
            <a:avLst>
              <a:gd name="adj1" fmla="val -85436"/>
              <a:gd name="adj2" fmla="val 38143"/>
              <a:gd name="adj3" fmla="val 16667"/>
            </a:avLst>
          </a:prstGeom>
          <a:solidFill>
            <a:srgbClr val="3DB8B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="1" kern="1200" dirty="0">
                <a:solidFill>
                  <a:prstClr val="black"/>
                </a:solidFill>
                <a:ea typeface="+mn-ea"/>
                <a:cs typeface="+mn-cs"/>
              </a:rPr>
              <a:t>Просечно постигнуће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 2018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: 439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 </a:t>
            </a:r>
            <a:r>
              <a:rPr kumimoji="0" lang="sr-Cyrl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t>поена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  <a:p>
            <a:pPr>
              <a:defRPr/>
            </a:pPr>
            <a:r>
              <a:rPr lang="sr-Cyrl-RS" b="1" kern="1200" dirty="0">
                <a:solidFill>
                  <a:prstClr val="black"/>
                </a:solidFill>
              </a:rPr>
              <a:t>Просечно постигнуће</a:t>
            </a:r>
            <a:r>
              <a:rPr lang="sr-Latn-RS" b="1" kern="1200" dirty="0">
                <a:solidFill>
                  <a:prstClr val="black"/>
                </a:solidFill>
              </a:rPr>
              <a:t> </a:t>
            </a:r>
            <a:r>
              <a:rPr lang="sr-Latn-RS" b="1" dirty="0">
                <a:solidFill>
                  <a:prstClr val="black"/>
                </a:solidFill>
              </a:rPr>
              <a:t>2012</a:t>
            </a:r>
            <a:r>
              <a:rPr lang="en-GB" b="1" dirty="0">
                <a:solidFill>
                  <a:prstClr val="black"/>
                </a:solidFill>
              </a:rPr>
              <a:t>: 4</a:t>
            </a:r>
            <a:r>
              <a:rPr lang="sr-Latn-RS" b="1" dirty="0">
                <a:solidFill>
                  <a:prstClr val="black"/>
                </a:solidFill>
              </a:rPr>
              <a:t>46 </a:t>
            </a:r>
            <a:r>
              <a:rPr lang="sr-Cyrl-RS" b="1" kern="1200" dirty="0">
                <a:solidFill>
                  <a:prstClr val="black"/>
                </a:solidFill>
              </a:rPr>
              <a:t>поена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74B04-309D-42B5-888A-893FB7221A44}"/>
              </a:ext>
            </a:extLst>
          </p:cNvPr>
          <p:cNvSpPr txBox="1"/>
          <p:nvPr/>
        </p:nvSpPr>
        <p:spPr>
          <a:xfrm>
            <a:off x="6733726" y="3606805"/>
            <a:ext cx="831888" cy="313628"/>
          </a:xfrm>
          <a:prstGeom prst="wedgeRoundRectCallout">
            <a:avLst>
              <a:gd name="adj1" fmla="val -84952"/>
              <a:gd name="adj2" fmla="val 19981"/>
              <a:gd name="adj3" fmla="val 16667"/>
            </a:avLst>
          </a:prstGeom>
          <a:solidFill>
            <a:srgbClr val="3DB8B8"/>
          </a:solidFill>
          <a:ln w="25400">
            <a:solidFill>
              <a:srgbClr val="3DB8B8"/>
            </a:solidFill>
          </a:ln>
        </p:spPr>
        <p:txBody>
          <a:bodyPr wrap="square" rtlCol="0">
            <a:noAutofit/>
          </a:bodyPr>
          <a:lstStyle/>
          <a:p>
            <a:r>
              <a:rPr lang="sr-Cyrl-RS" sz="1200" b="1" dirty="0">
                <a:latin typeface="Arial" panose="020B0604020202020204" pitchFamily="34" charset="0"/>
                <a:cs typeface="Arial" panose="020B0604020202020204" pitchFamily="34" charset="0"/>
              </a:rPr>
              <a:t>Србија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9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1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3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4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7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8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9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1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3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4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8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9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1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2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3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4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6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7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8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9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1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2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3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4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6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7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8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9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1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2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93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4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5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6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7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8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9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 animBg="0"/>
        </p:bldSub>
      </p:bldGraphic>
      <p:bldP spid="15" grpId="0" animBg="1"/>
      <p:bldP spid="14" grpId="0" animBg="1"/>
      <p:bldP spid="23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DB5366-50DA-4368-A503-AE902A63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13" y="269698"/>
            <a:ext cx="10292481" cy="708932"/>
          </a:xfrm>
        </p:spPr>
        <p:txBody>
          <a:bodyPr>
            <a:normAutofit fontScale="90000"/>
          </a:bodyPr>
          <a:lstStyle/>
          <a:p>
            <a:r>
              <a:rPr lang="sr-Cyrl-RS" sz="4400" b="0" dirty="0">
                <a:solidFill>
                  <a:schemeClr val="accent1">
                    <a:lumMod val="75000"/>
                  </a:schemeClr>
                </a:solidFill>
                <a:effectLst/>
              </a:rPr>
              <a:t>Квалитет образовања: анализа тренда</a:t>
            </a:r>
            <a:endParaRPr lang="en-GB" sz="44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7E146626-E529-4408-96BC-1ABA8BE81DD9}"/>
              </a:ext>
            </a:extLst>
          </p:cNvPr>
          <p:cNvSpPr txBox="1">
            <a:spLocks/>
          </p:cNvSpPr>
          <p:nvPr/>
        </p:nvSpPr>
        <p:spPr>
          <a:xfrm>
            <a:off x="3224312" y="4903551"/>
            <a:ext cx="1909664" cy="1297223"/>
          </a:xfrm>
          <a:prstGeom prst="wedgeRoundRectCallout">
            <a:avLst>
              <a:gd name="adj1" fmla="val -32106"/>
              <a:gd name="adj2" fmla="val -16039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sr-Cyrl-RS" b="1" dirty="0">
                <a:solidFill>
                  <a:prstClr val="black"/>
                </a:solidFill>
              </a:rPr>
              <a:t>Једини статистички значајан напредак између</a:t>
            </a:r>
            <a:r>
              <a:rPr lang="sr-Latn-RS" b="1" dirty="0">
                <a:solidFill>
                  <a:prstClr val="black"/>
                </a:solidFill>
              </a:rPr>
              <a:t> 2006. </a:t>
            </a:r>
            <a:r>
              <a:rPr lang="sr-Cyrl-RS" b="1" dirty="0">
                <a:solidFill>
                  <a:prstClr val="black"/>
                </a:solidFill>
              </a:rPr>
              <a:t>и</a:t>
            </a:r>
            <a:r>
              <a:rPr lang="sr-Latn-RS" b="1" dirty="0">
                <a:solidFill>
                  <a:prstClr val="black"/>
                </a:solidFill>
              </a:rPr>
              <a:t> 2009. 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F7844EA-64E8-4A9D-B78C-3E1F48B0143D}"/>
              </a:ext>
            </a:extLst>
          </p:cNvPr>
          <p:cNvSpPr txBox="1">
            <a:spLocks/>
          </p:cNvSpPr>
          <p:nvPr/>
        </p:nvSpPr>
        <p:spPr>
          <a:xfrm>
            <a:off x="8293107" y="1377276"/>
            <a:ext cx="3557996" cy="1048155"/>
          </a:xfrm>
          <a:prstGeom prst="roundRect">
            <a:avLst/>
          </a:prstGeom>
          <a:solidFill>
            <a:srgbClr val="666666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sr-Cyrl-RS" b="1" noProof="0" dirty="0">
                <a:solidFill>
                  <a:schemeClr val="bg1"/>
                </a:solidFill>
              </a:rPr>
              <a:t>Од</a:t>
            </a:r>
            <a:r>
              <a:rPr lang="sr-Latn-RS" b="1" noProof="0" dirty="0">
                <a:solidFill>
                  <a:schemeClr val="bg1"/>
                </a:solidFill>
              </a:rPr>
              <a:t> 2006. </a:t>
            </a:r>
            <a:r>
              <a:rPr lang="sr-Cyrl-RS" b="1" noProof="0" dirty="0">
                <a:solidFill>
                  <a:schemeClr val="bg1"/>
                </a:solidFill>
              </a:rPr>
              <a:t>просечно постигнуће расте по стопи од </a:t>
            </a:r>
            <a:r>
              <a:rPr lang="sr-Latn-RS" b="1" noProof="0" dirty="0">
                <a:solidFill>
                  <a:schemeClr val="bg1"/>
                </a:solidFill>
              </a:rPr>
              <a:t>2,5 </a:t>
            </a:r>
            <a:r>
              <a:rPr lang="sr-Cyrl-RS" b="1" noProof="0" dirty="0">
                <a:solidFill>
                  <a:schemeClr val="bg1"/>
                </a:solidFill>
              </a:rPr>
              <a:t>поена годишње</a:t>
            </a:r>
            <a:r>
              <a:rPr lang="sr-Latn-RS" b="1" noProof="0" dirty="0">
                <a:solidFill>
                  <a:schemeClr val="bg1"/>
                </a:solidFill>
              </a:rPr>
              <a:t>.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05839" y="1214046"/>
          <a:ext cx="7363838" cy="360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53285"/>
            <a:ext cx="4549774" cy="19713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686800" y="3819526"/>
            <a:ext cx="3292474" cy="5048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Повећање процента функционално писмених 2006-2009.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006493-5079-4E5F-BC00-51AB2DE93D46}"/>
              </a:ext>
            </a:extLst>
          </p:cNvPr>
          <p:cNvSpPr/>
          <p:nvPr/>
        </p:nvSpPr>
        <p:spPr>
          <a:xfrm>
            <a:off x="5144830" y="1122751"/>
            <a:ext cx="180000" cy="566861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AF81AFC-8AA0-4677-A92D-E70F3328C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63914"/>
              </p:ext>
            </p:extLst>
          </p:nvPr>
        </p:nvGraphicFramePr>
        <p:xfrm>
          <a:off x="250464" y="455358"/>
          <a:ext cx="11914187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241D63E-0A74-45A5-89AD-5CACC8F8EFE3}"/>
              </a:ext>
            </a:extLst>
          </p:cNvPr>
          <p:cNvGrpSpPr/>
          <p:nvPr/>
        </p:nvGrpSpPr>
        <p:grpSpPr>
          <a:xfrm>
            <a:off x="1034866" y="3659806"/>
            <a:ext cx="1928521" cy="954107"/>
            <a:chOff x="1628910" y="5827022"/>
            <a:chExt cx="1756262" cy="9554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FB9EDB-C023-485C-A805-110F13547927}"/>
                </a:ext>
              </a:extLst>
            </p:cNvPr>
            <p:cNvSpPr/>
            <p:nvPr/>
          </p:nvSpPr>
          <p:spPr>
            <a:xfrm>
              <a:off x="1628911" y="5912904"/>
              <a:ext cx="295060" cy="108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EE0BC6-ECA8-478B-8CF6-5C69A3EDB00A}"/>
                </a:ext>
              </a:extLst>
            </p:cNvPr>
            <p:cNvSpPr/>
            <p:nvPr/>
          </p:nvSpPr>
          <p:spPr>
            <a:xfrm>
              <a:off x="1628911" y="6110349"/>
              <a:ext cx="295060" cy="108000"/>
            </a:xfrm>
            <a:prstGeom prst="rect">
              <a:avLst/>
            </a:prstGeom>
            <a:solidFill>
              <a:srgbClr val="DE3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9C6B2E-73F1-4CDF-BC81-F3F7C908296C}"/>
                </a:ext>
              </a:extLst>
            </p:cNvPr>
            <p:cNvGrpSpPr/>
            <p:nvPr/>
          </p:nvGrpSpPr>
          <p:grpSpPr>
            <a:xfrm>
              <a:off x="1628910" y="5827022"/>
              <a:ext cx="1756262" cy="955438"/>
              <a:chOff x="1628910" y="5827022"/>
              <a:chExt cx="1756262" cy="95543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1914C84-BAE5-4BAE-85DD-197C9810E406}"/>
                  </a:ext>
                </a:extLst>
              </p:cNvPr>
              <p:cNvSpPr/>
              <p:nvPr/>
            </p:nvSpPr>
            <p:spPr>
              <a:xfrm>
                <a:off x="1923970" y="5827022"/>
                <a:ext cx="1461202" cy="9554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Ниво</a:t>
                </a:r>
                <a:r>
                  <a:rPr kumimoji="0" lang="sr-Latn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 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1a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Ниво</a:t>
                </a:r>
                <a:r>
                  <a:rPr kumimoji="0" lang="sr-Latn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 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1</a:t>
                </a: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б</a:t>
                </a: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Cyrl-RS" kern="1200" dirty="0">
                    <a:solidFill>
                      <a:prstClr val="black"/>
                    </a:solidFill>
                    <a:latin typeface="HelveticaNeueLT Std"/>
                    <a:ea typeface="+mn-ea"/>
                    <a:cs typeface="+mn-cs"/>
                  </a:rPr>
                  <a:t>Ниво</a:t>
                </a:r>
                <a:r>
                  <a:rPr kumimoji="0" lang="sr-Latn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 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1</a:t>
                </a: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ц</a:t>
                </a: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Cyrl-RS" kern="1200" dirty="0">
                    <a:solidFill>
                      <a:prstClr val="black"/>
                    </a:solidFill>
                    <a:latin typeface="HelveticaNeueLT Std"/>
                    <a:ea typeface="+mn-ea"/>
                    <a:cs typeface="+mn-cs"/>
                  </a:rPr>
                  <a:t>Испод нивоа</a:t>
                </a:r>
                <a:r>
                  <a:rPr kumimoji="0" lang="sr-Latn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 </a:t>
                </a: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1</a:t>
                </a: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NeueLT Std"/>
                    <a:ea typeface="+mn-ea"/>
                    <a:cs typeface="+mn-cs"/>
                  </a:rPr>
                  <a:t>ц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0C723A-69B0-4436-A69A-96532552EE2D}"/>
                  </a:ext>
                </a:extLst>
              </p:cNvPr>
              <p:cNvSpPr/>
              <p:nvPr/>
            </p:nvSpPr>
            <p:spPr>
              <a:xfrm>
                <a:off x="1628911" y="6323797"/>
                <a:ext cx="295060" cy="10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ADC1AA-54C8-44D6-8577-1E41518D614E}"/>
                  </a:ext>
                </a:extLst>
              </p:cNvPr>
              <p:cNvSpPr/>
              <p:nvPr/>
            </p:nvSpPr>
            <p:spPr>
              <a:xfrm>
                <a:off x="1628910" y="6545327"/>
                <a:ext cx="295060" cy="108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CA87D545-5B32-4032-8501-34E4A97F991F}"/>
              </a:ext>
            </a:extLst>
          </p:cNvPr>
          <p:cNvSpPr txBox="1"/>
          <p:nvPr/>
        </p:nvSpPr>
        <p:spPr>
          <a:xfrm>
            <a:off x="2161126" y="3768126"/>
            <a:ext cx="1802467" cy="491591"/>
          </a:xfrm>
          <a:prstGeom prst="roundRect">
            <a:avLst>
              <a:gd name="adj" fmla="val 14688"/>
            </a:avLst>
          </a:prstGeom>
          <a:solidFill>
            <a:srgbClr val="3DB8B8">
              <a:alpha val="5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solidFill>
                  <a:prstClr val="black"/>
                </a:solidFill>
              </a:rPr>
              <a:t>Испод другог нивоа постигнућа</a:t>
            </a:r>
            <a:endParaRPr lang="sr-Latn-RS" dirty="0">
              <a:solidFill>
                <a:prstClr val="black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51D7D2D-C647-45AF-8028-3C14725BD47B}"/>
              </a:ext>
            </a:extLst>
          </p:cNvPr>
          <p:cNvSpPr txBox="1"/>
          <p:nvPr/>
        </p:nvSpPr>
        <p:spPr>
          <a:xfrm>
            <a:off x="5992586" y="1051315"/>
            <a:ext cx="2677885" cy="491591"/>
          </a:xfrm>
          <a:prstGeom prst="roundRect">
            <a:avLst/>
          </a:prstGeom>
          <a:solidFill>
            <a:srgbClr val="3DB8B8">
              <a:alpha val="5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>
                <a:solidFill>
                  <a:prstClr val="black"/>
                </a:solidFill>
              </a:rPr>
              <a:t>Ученици на нивоу</a:t>
            </a:r>
            <a:r>
              <a:rPr lang="sr-Latn-RS" dirty="0">
                <a:solidFill>
                  <a:prstClr val="black"/>
                </a:solidFill>
              </a:rPr>
              <a:t> 2 </a:t>
            </a:r>
            <a:r>
              <a:rPr lang="sr-Cyrl-RS" dirty="0">
                <a:solidFill>
                  <a:prstClr val="black"/>
                </a:solidFill>
              </a:rPr>
              <a:t>или изнад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59D97D-5B09-4788-A091-6F722611326D}"/>
              </a:ext>
            </a:extLst>
          </p:cNvPr>
          <p:cNvGrpSpPr/>
          <p:nvPr/>
        </p:nvGrpSpPr>
        <p:grpSpPr>
          <a:xfrm>
            <a:off x="8936053" y="919529"/>
            <a:ext cx="1401310" cy="1169551"/>
            <a:chOff x="-329574" y="3407101"/>
            <a:chExt cx="450127" cy="11503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30A9DF-2980-4C84-BEF4-7B714D9B83A5}"/>
                </a:ext>
              </a:extLst>
            </p:cNvPr>
            <p:cNvGrpSpPr/>
            <p:nvPr/>
          </p:nvGrpSpPr>
          <p:grpSpPr>
            <a:xfrm>
              <a:off x="-325851" y="3957026"/>
              <a:ext cx="108000" cy="325814"/>
              <a:chOff x="-325851" y="3957026"/>
              <a:chExt cx="108000" cy="32581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7E4BD8-5D5F-47BC-8619-E9D967B8173B}"/>
                  </a:ext>
                </a:extLst>
              </p:cNvPr>
              <p:cNvSpPr/>
              <p:nvPr/>
            </p:nvSpPr>
            <p:spPr>
              <a:xfrm>
                <a:off x="-325851" y="3957026"/>
                <a:ext cx="108000" cy="108000"/>
              </a:xfrm>
              <a:prstGeom prst="rect">
                <a:avLst/>
              </a:prstGeom>
              <a:solidFill>
                <a:srgbClr val="03A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7965161-9962-4E51-B922-E68E026EF13E}"/>
                  </a:ext>
                </a:extLst>
              </p:cNvPr>
              <p:cNvSpPr/>
              <p:nvPr/>
            </p:nvSpPr>
            <p:spPr>
              <a:xfrm>
                <a:off x="-325851" y="4174840"/>
                <a:ext cx="108000" cy="108000"/>
              </a:xfrm>
              <a:prstGeom prst="rect">
                <a:avLst/>
              </a:prstGeom>
              <a:solidFill>
                <a:srgbClr val="3D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C1E922-1D42-46F7-BA5E-CE69C5496AA6}"/>
                </a:ext>
              </a:extLst>
            </p:cNvPr>
            <p:cNvGrpSpPr/>
            <p:nvPr/>
          </p:nvGrpSpPr>
          <p:grpSpPr>
            <a:xfrm>
              <a:off x="-329574" y="3407101"/>
              <a:ext cx="450127" cy="1150337"/>
              <a:chOff x="-326631" y="3432504"/>
              <a:chExt cx="450127" cy="115033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5206BE-2DB5-4FB1-87DD-950FFB5A9F40}"/>
                  </a:ext>
                </a:extLst>
              </p:cNvPr>
              <p:cNvGrpSpPr/>
              <p:nvPr/>
            </p:nvGrpSpPr>
            <p:grpSpPr>
              <a:xfrm>
                <a:off x="-326631" y="3432504"/>
                <a:ext cx="450127" cy="1150337"/>
                <a:chOff x="-326631" y="3432504"/>
                <a:chExt cx="450127" cy="1150337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8A6752C-A76F-48E2-9C35-606A0CD176E9}"/>
                    </a:ext>
                  </a:extLst>
                </p:cNvPr>
                <p:cNvSpPr txBox="1"/>
                <p:nvPr/>
              </p:nvSpPr>
              <p:spPr>
                <a:xfrm>
                  <a:off x="-215689" y="3432504"/>
                  <a:ext cx="339185" cy="11503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1400">
                      <a:latin typeface="HelveticaNeueLT Std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  </a:t>
                  </a:r>
                  <a:r>
                    <a:rPr kumimoji="0" lang="sr-Cyrl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Ниво</a:t>
                  </a:r>
                  <a:r>
                    <a:rPr kumimoji="0" lang="sr-Latn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6</a:t>
                  </a:r>
                </a:p>
                <a:p>
                  <a:pPr lvl="0">
                    <a:buClrTx/>
                    <a:defRPr/>
                  </a:pP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sr-Cyrl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 </a:t>
                  </a:r>
                  <a:r>
                    <a:rPr lang="sr-Cyrl-RS" kern="1200" dirty="0">
                      <a:solidFill>
                        <a:prstClr val="black"/>
                      </a:solidFill>
                    </a:rPr>
                    <a:t>Ниво</a:t>
                  </a:r>
                  <a:r>
                    <a:rPr kumimoji="0" lang="sr-Latn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5</a:t>
                  </a:r>
                </a:p>
                <a:p>
                  <a:pPr lvl="0">
                    <a:buClrTx/>
                    <a:defRPr/>
                  </a:pP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sr-Cyrl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 </a:t>
                  </a:r>
                  <a:r>
                    <a:rPr lang="sr-Cyrl-RS" kern="1200" dirty="0">
                      <a:solidFill>
                        <a:prstClr val="black"/>
                      </a:solidFill>
                    </a:rPr>
                    <a:t>Ниво</a:t>
                  </a:r>
                  <a:r>
                    <a:rPr kumimoji="0" lang="sr-Latn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4</a:t>
                  </a:r>
                </a:p>
                <a:p>
                  <a:pPr lvl="0">
                    <a:buClrTx/>
                    <a:defRPr/>
                  </a:pP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sr-Cyrl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 </a:t>
                  </a:r>
                  <a:r>
                    <a:rPr lang="sr-Cyrl-RS" kern="1200" dirty="0">
                      <a:solidFill>
                        <a:prstClr val="black"/>
                      </a:solidFill>
                    </a:rPr>
                    <a:t>Ниво</a:t>
                  </a:r>
                  <a:r>
                    <a:rPr kumimoji="0" lang="sr-Latn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3</a:t>
                  </a:r>
                </a:p>
                <a:p>
                  <a:pPr lvl="0">
                    <a:buClrTx/>
                    <a:defRPr/>
                  </a:pP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sr-Cyrl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 </a:t>
                  </a:r>
                  <a:r>
                    <a:rPr lang="sr-Cyrl-RS" kern="1200" dirty="0">
                      <a:solidFill>
                        <a:prstClr val="black"/>
                      </a:solidFill>
                    </a:rPr>
                    <a:t>Ниво</a:t>
                  </a:r>
                  <a:r>
                    <a:rPr kumimoji="0" lang="sr-Latn-R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 </a:t>
                  </a:r>
                  <a:r>
                    <a:rPr kumimoji="0" lang="de-DE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NeueLT Std"/>
                      <a:ea typeface="+mn-ea"/>
                      <a:cs typeface="+mn-cs"/>
                    </a:rPr>
                    <a:t>2 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98BA59B-D033-4DD4-9BCC-AF5571AE2485}"/>
                    </a:ext>
                  </a:extLst>
                </p:cNvPr>
                <p:cNvSpPr/>
                <p:nvPr/>
              </p:nvSpPr>
              <p:spPr>
                <a:xfrm>
                  <a:off x="-326631" y="3542022"/>
                  <a:ext cx="108000" cy="108000"/>
                </a:xfrm>
                <a:prstGeom prst="rect">
                  <a:avLst/>
                </a:prstGeom>
                <a:solidFill>
                  <a:srgbClr val="66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CD17080-DD74-4C77-ABB8-4FAEEFEAC339}"/>
                    </a:ext>
                  </a:extLst>
                </p:cNvPr>
                <p:cNvSpPr/>
                <p:nvPr/>
              </p:nvSpPr>
              <p:spPr>
                <a:xfrm>
                  <a:off x="-323689" y="3773434"/>
                  <a:ext cx="108000" cy="108000"/>
                </a:xfrm>
                <a:prstGeom prst="rect">
                  <a:avLst/>
                </a:prstGeom>
                <a:solidFill>
                  <a:srgbClr val="00A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E17EFA-AEE0-48F5-B04C-22BA27C058F8}"/>
                  </a:ext>
                </a:extLst>
              </p:cNvPr>
              <p:cNvSpPr/>
              <p:nvPr/>
            </p:nvSpPr>
            <p:spPr>
              <a:xfrm>
                <a:off x="-323689" y="4392654"/>
                <a:ext cx="108000" cy="108000"/>
              </a:xfrm>
              <a:prstGeom prst="rect">
                <a:avLst/>
              </a:prstGeom>
              <a:solidFill>
                <a:srgbClr val="F2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7624E58-3709-447A-A6B4-B7837EBB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1" y="100892"/>
            <a:ext cx="11491979" cy="708932"/>
          </a:xfrm>
        </p:spPr>
        <p:txBody>
          <a:bodyPr>
            <a:noAutofit/>
          </a:bodyPr>
          <a:lstStyle/>
          <a:p>
            <a:r>
              <a:rPr lang="sr-Cyrl-RS" sz="4000" b="0" dirty="0">
                <a:solidFill>
                  <a:schemeClr val="accent1">
                    <a:lumMod val="75000"/>
                  </a:schemeClr>
                </a:solidFill>
                <a:effectLst/>
              </a:rPr>
              <a:t>Квалитет образовања: дистрибуција по нивоима постигнућа</a:t>
            </a:r>
            <a:endParaRPr lang="en-GB" sz="4000" b="0" noProof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62939-7878-43CF-B1C7-15BBC78CF370}"/>
              </a:ext>
            </a:extLst>
          </p:cNvPr>
          <p:cNvSpPr txBox="1"/>
          <p:nvPr/>
        </p:nvSpPr>
        <p:spPr>
          <a:xfrm rot="16200000">
            <a:off x="7227046" y="5065552"/>
            <a:ext cx="1704976" cy="328092"/>
          </a:xfrm>
          <a:prstGeom prst="roundRect">
            <a:avLst/>
          </a:prstGeom>
          <a:solidFill>
            <a:srgbClr val="3DB8B8"/>
          </a:solidFill>
          <a:ln w="25400">
            <a:solidFill>
              <a:srgbClr val="3DB8B8"/>
            </a:solidFill>
          </a:ln>
        </p:spPr>
        <p:txBody>
          <a:bodyPr wrap="square" rtlCol="0">
            <a:noAutofit/>
          </a:bodyPr>
          <a:lstStyle/>
          <a:p>
            <a:r>
              <a:rPr lang="sr-Cyrl-RS" sz="1200" b="1" dirty="0">
                <a:latin typeface="Arial" panose="020B0604020202020204" pitchFamily="34" charset="0"/>
                <a:cs typeface="Arial" panose="020B0604020202020204" pitchFamily="34" charset="0"/>
              </a:rPr>
              <a:t>Србија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A839D6BB-1D08-4E4A-A9D9-2E1DFBC27E43}"/>
              </a:ext>
            </a:extLst>
          </p:cNvPr>
          <p:cNvSpPr txBox="1">
            <a:spLocks/>
          </p:cNvSpPr>
          <p:nvPr/>
        </p:nvSpPr>
        <p:spPr>
          <a:xfrm>
            <a:off x="4097552" y="3509710"/>
            <a:ext cx="3790067" cy="973905"/>
          </a:xfrm>
          <a:prstGeom prst="wedgeRoundRectCallout">
            <a:avLst>
              <a:gd name="adj1" fmla="val 53724"/>
              <a:gd name="adj2" fmla="val -112374"/>
              <a:gd name="adj3" fmla="val 16667"/>
            </a:avLst>
          </a:prstGeom>
          <a:solidFill>
            <a:srgbClr val="3DB8B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4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sr-Cyrl-RS" b="1" dirty="0">
                <a:solidFill>
                  <a:prstClr val="black"/>
                </a:solidFill>
              </a:rPr>
              <a:t>62</a:t>
            </a:r>
            <a:r>
              <a:rPr lang="de-DE" b="1" dirty="0">
                <a:solidFill>
                  <a:prstClr val="black"/>
                </a:solidFill>
              </a:rPr>
              <a:t>% </a:t>
            </a:r>
            <a:r>
              <a:rPr lang="sr-Cyrl-RS" b="1" dirty="0">
                <a:solidFill>
                  <a:prstClr val="black"/>
                </a:solidFill>
              </a:rPr>
              <a:t>ученика достиже ниво </a:t>
            </a:r>
            <a:r>
              <a:rPr lang="sr-Latn-RS" b="1" dirty="0">
                <a:solidFill>
                  <a:prstClr val="black"/>
                </a:solidFill>
              </a:rPr>
              <a:t>2 </a:t>
            </a:r>
            <a:r>
              <a:rPr lang="sr-Cyrl-RS" b="1" dirty="0">
                <a:solidFill>
                  <a:prstClr val="black"/>
                </a:solidFill>
              </a:rPr>
              <a:t>или више нивое.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441E4DB-F13C-4765-A976-5787DBEA3B0A}"/>
              </a:ext>
            </a:extLst>
          </p:cNvPr>
          <p:cNvSpPr txBox="1">
            <a:spLocks/>
          </p:cNvSpPr>
          <p:nvPr/>
        </p:nvSpPr>
        <p:spPr>
          <a:xfrm>
            <a:off x="547621" y="981875"/>
            <a:ext cx="6417660" cy="3807098"/>
          </a:xfrm>
          <a:prstGeom prst="roundRect">
            <a:avLst/>
          </a:prstGeom>
          <a:solidFill>
            <a:srgbClr val="F2C0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buNone/>
              <a:defRPr sz="1600">
                <a:latin typeface="HelveticaNeueLT Std"/>
              </a:defRPr>
            </a:lvl1pPr>
            <a:lvl2pPr indent="0">
              <a:buNone/>
            </a:lvl2pPr>
            <a:lvl3pPr indent="0">
              <a:buNone/>
            </a:lvl3pPr>
            <a:lvl4pPr indent="0">
              <a:buNone/>
            </a:lvl4pPr>
            <a:lvl5pPr indent="0">
              <a:buNone/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Ученици на другом нивоу</a:t>
            </a:r>
            <a:r>
              <a:rPr lang="sr-Latn-RS" dirty="0"/>
              <a:t> </a:t>
            </a:r>
            <a:r>
              <a:rPr lang="en-US" dirty="0"/>
              <a:t>(420 - 482)</a:t>
            </a:r>
            <a:r>
              <a:rPr lang="sr-Latn-RS" dirty="0"/>
              <a:t>: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sr-Cyrl-RS" dirty="0"/>
              <a:t>разумеју односе и директно закључују на основу ограниченог броја информација у текстовима умерене дужине и сложености </a:t>
            </a:r>
            <a:r>
              <a:rPr lang="sr-Latn-RS" dirty="0"/>
              <a:t>(</a:t>
            </a:r>
            <a:r>
              <a:rPr lang="sr-Cyrl-RS" dirty="0"/>
              <a:t>текст не садржи контрадикторне или нејасне информације</a:t>
            </a:r>
            <a:r>
              <a:rPr lang="sr-Latn-RS" dirty="0"/>
              <a:t>),</a:t>
            </a:r>
          </a:p>
          <a:p>
            <a:pPr marL="171450" indent="-171450">
              <a:buFontTx/>
              <a:buChar char="-"/>
            </a:pPr>
            <a:r>
              <a:rPr lang="sr-Cyrl-RS" dirty="0"/>
              <a:t>Могу да пронађу један или више делова информације у кратким текстовима и одговарајућу страницу на нету на основу упутстава, </a:t>
            </a:r>
            <a:endParaRPr lang="sr-Latn-RS" dirty="0"/>
          </a:p>
          <a:p>
            <a:pPr marL="171450" indent="-171450">
              <a:buFontTx/>
              <a:buChar char="-"/>
            </a:pPr>
            <a:r>
              <a:rPr lang="sr-Cyrl-RS" dirty="0"/>
              <a:t>одређују сврху текста</a:t>
            </a:r>
            <a:r>
              <a:rPr lang="sr-Latn-RS" dirty="0"/>
              <a:t>, </a:t>
            </a:r>
            <a:r>
              <a:rPr lang="sr-Cyrl-RS" dirty="0"/>
              <a:t>разврставају информације по релевантности. </a:t>
            </a:r>
            <a:endParaRPr lang="sr-Latn-RS" dirty="0"/>
          </a:p>
          <a:p>
            <a:pPr marL="171450" indent="-171450">
              <a:buFontTx/>
              <a:buChar char="-"/>
            </a:pPr>
            <a:r>
              <a:rPr lang="sr-Cyrl-RS" dirty="0"/>
              <a:t>Задаци садрже експлицитне назнаке шта и како би требало да се ради. </a:t>
            </a:r>
            <a:endParaRPr lang="en-US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3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 animBg="0"/>
        </p:bldSub>
      </p:bldGraphic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">
    <a:dk1>
      <a:srgbClr val="294444"/>
    </a:dk1>
    <a:lt1>
      <a:srgbClr val="00569F"/>
    </a:lt1>
    <a:dk2>
      <a:srgbClr val="606A60"/>
    </a:dk2>
    <a:lt2>
      <a:srgbClr val="E63300"/>
    </a:lt2>
    <a:accent1>
      <a:srgbClr val="3DB8B8"/>
    </a:accent1>
    <a:accent2>
      <a:srgbClr val="FF8500"/>
    </a:accent2>
    <a:accent3>
      <a:srgbClr val="ED236E"/>
    </a:accent3>
    <a:accent4>
      <a:srgbClr val="00A340"/>
    </a:accent4>
    <a:accent5>
      <a:srgbClr val="FA2B19"/>
    </a:accent5>
    <a:accent6>
      <a:srgbClr val="003B8C"/>
    </a:accent6>
    <a:hlink>
      <a:srgbClr val="80FFE6"/>
    </a:hlink>
    <a:folHlink>
      <a:srgbClr val="88DB00"/>
    </a:folHlink>
  </a:clrScheme>
  <a:fontScheme name="Custom 2">
    <a:majorFont>
      <a:latin typeface="Frutiger LT Std 47 Light Cn"/>
      <a:ea typeface=""/>
      <a:cs typeface=""/>
    </a:majorFont>
    <a:minorFont>
      <a:latin typeface="Frutiger LT Std 47 Light C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7115</TotalTime>
  <Words>1243</Words>
  <Application>Microsoft Office PowerPoint</Application>
  <PresentationFormat>Widescreen</PresentationFormat>
  <Paragraphs>340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Frutiger LT Std 47 Light Cn</vt:lpstr>
      <vt:lpstr>Garamond</vt:lpstr>
      <vt:lpstr>HelveticaNeueLT Std</vt:lpstr>
      <vt:lpstr>Times New Roman</vt:lpstr>
      <vt:lpstr>Office Theme</vt:lpstr>
      <vt:lpstr>Chart</vt:lpstr>
      <vt:lpstr> </vt:lpstr>
      <vt:lpstr>PowerPoint Presentation</vt:lpstr>
      <vt:lpstr>Кључни индикатори: образовање сведено на број</vt:lpstr>
      <vt:lpstr>Квалитет образовања</vt:lpstr>
      <vt:lpstr>Квалитет  образовања: конструкт </vt:lpstr>
      <vt:lpstr> </vt:lpstr>
      <vt:lpstr>Квалитет образовања: просечно постигнуће</vt:lpstr>
      <vt:lpstr>Квалитет образовања: анализа тренда</vt:lpstr>
      <vt:lpstr>Квалитет образовања: дистрибуција по нивоима постигнућа</vt:lpstr>
      <vt:lpstr>Квалитет образовања: дистрибуција по нивоима постигнућа</vt:lpstr>
      <vt:lpstr>Квалитет образовања: компетенције</vt:lpstr>
      <vt:lpstr>Праведност образовања</vt:lpstr>
      <vt:lpstr>Праведност или једнакост?</vt:lpstr>
      <vt:lpstr>Праведност образовног система</vt:lpstr>
      <vt:lpstr>Праведност образовања (математичка писменост 2022)</vt:lpstr>
      <vt:lpstr>Праведност образовања пре тога: PISA 2018</vt:lpstr>
      <vt:lpstr>Праведност образовања: објашњена варијанса</vt:lpstr>
      <vt:lpstr>Шта се у међувремену догодило у Србији? (2018-2022)? И зашто?</vt:lpstr>
      <vt:lpstr>Образовни статус најсиромашнијих</vt:lpstr>
      <vt:lpstr>„Отпорни“ ученици: низак СЕС, а висока постигнућа</vt:lpstr>
      <vt:lpstr>Ефикасност образовања</vt:lpstr>
      <vt:lpstr>Ефикасност образовног система </vt:lpstr>
      <vt:lpstr>Неке карактеристике образовних система с високим постигнућима</vt:lpstr>
      <vt:lpstr>PISA шок у Немачкој</vt:lpstr>
      <vt:lpstr>PISA шок у Финској</vt:lpstr>
      <vt:lpstr>Како то раде у Пољској?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Пројекат државне матуре Трећи полугодишњи извештај</dc:title>
  <dc:creator>Gregor</dc:creator>
  <cp:lastModifiedBy>Korisnik</cp:lastModifiedBy>
  <cp:revision>154</cp:revision>
  <dcterms:created xsi:type="dcterms:W3CDTF">2019-03-25T10:42:48Z</dcterms:created>
  <dcterms:modified xsi:type="dcterms:W3CDTF">2026-01-04T21:13:34Z</dcterms:modified>
</cp:coreProperties>
</file>