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303" r:id="rId3"/>
    <p:sldId id="304" r:id="rId4"/>
    <p:sldId id="305" r:id="rId5"/>
    <p:sldId id="311" r:id="rId6"/>
    <p:sldId id="306" r:id="rId7"/>
    <p:sldId id="307" r:id="rId8"/>
    <p:sldId id="310" r:id="rId9"/>
    <p:sldId id="3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1FEE-0D93-439E-8A13-B7571EBFD8F2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A427-708E-4703-86AF-DF5ABD43B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A427-708E-4703-86AF-DF5ABD43B0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7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5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2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DD7639-22A6-41E0-87A8-8A6EEDA7790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90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4513" y="162807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Interpretacija</a:t>
            </a:r>
            <a:r>
              <a:rPr lang="en-US" sz="4800" dirty="0"/>
              <a:t> O</a:t>
            </a:r>
            <a:r>
              <a:rPr lang="sr-Latn-CS" sz="4800" dirty="0"/>
              <a:t>buhvatnog sistema </a:t>
            </a:r>
            <a:br>
              <a:rPr lang="sr-Latn-CS" sz="4800" dirty="0"/>
            </a:br>
            <a:r>
              <a:rPr lang="sr-Latn-CS" sz="4800" dirty="0"/>
              <a:t>Džona Eksnera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2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/>
              <a:t> </a:t>
            </a:r>
            <a:r>
              <a:rPr lang="sr-Latn-RS" sz="3200" dirty="0"/>
              <a:t>P</a:t>
            </a:r>
            <a:r>
              <a:rPr lang="x-none" sz="3200"/>
              <a:t>rocedur</a:t>
            </a:r>
            <a:r>
              <a:rPr lang="sr-Latn-RS" sz="3200" dirty="0"/>
              <a:t>e</a:t>
            </a:r>
            <a:r>
              <a:rPr lang="x-none" sz="3200"/>
              <a:t> primene </a:t>
            </a:r>
            <a:r>
              <a:rPr lang="sr-Latn-CS" sz="3200" dirty="0"/>
              <a:t>obuhvatnog sistema </a:t>
            </a:r>
            <a:br>
              <a:rPr lang="sr-Latn-CS" sz="3200" dirty="0"/>
            </a:br>
            <a:r>
              <a:rPr lang="sr-Latn-CS" sz="3200" dirty="0"/>
              <a:t>Džona Eksnera</a:t>
            </a:r>
            <a:br>
              <a:rPr lang="sr-Latn-C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20202"/>
            <a:ext cx="10058400" cy="42203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Z</a:t>
            </a:r>
            <a:r>
              <a:rPr lang="x-none" sz="1800"/>
              <a:t>adavanje testa</a:t>
            </a:r>
            <a:r>
              <a:rPr lang="en-US" sz="1800" dirty="0"/>
              <a:t>: </a:t>
            </a:r>
            <a:r>
              <a:rPr lang="en-US" sz="1800" dirty="0" err="1"/>
              <a:t>dve</a:t>
            </a:r>
            <a:r>
              <a:rPr lang="en-US" sz="1800" dirty="0"/>
              <a:t> faze</a:t>
            </a:r>
            <a:endParaRPr lang="x-none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</a:t>
            </a:r>
            <a:r>
              <a:rPr lang="x-none" sz="1800" dirty="0"/>
              <a:t>korovanje odgovora: prevođenje odgovora </a:t>
            </a:r>
            <a:r>
              <a:rPr lang="x-none" sz="1800"/>
              <a:t>u </a:t>
            </a:r>
            <a:r>
              <a:rPr lang="en-US" sz="1800" dirty="0" err="1"/>
              <a:t>kodove</a:t>
            </a:r>
            <a:r>
              <a:rPr lang="en-US" sz="1800" dirty="0"/>
              <a:t>/</a:t>
            </a:r>
            <a:r>
              <a:rPr lang="x-none" sz="1800"/>
              <a:t>s</a:t>
            </a:r>
            <a:r>
              <a:rPr lang="en-US" sz="1800" dirty="0"/>
              <a:t>i</a:t>
            </a:r>
            <a:r>
              <a:rPr lang="x-none" sz="1800"/>
              <a:t>mbole </a:t>
            </a:r>
            <a:r>
              <a:rPr lang="x-none" sz="1800" dirty="0"/>
              <a:t>4-7 </a:t>
            </a:r>
            <a:r>
              <a:rPr lang="x-none" sz="1800"/>
              <a:t>kategorija </a:t>
            </a:r>
            <a:endParaRPr lang="x-none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F</a:t>
            </a:r>
            <a:r>
              <a:rPr lang="x-none" sz="1800" dirty="0"/>
              <a:t>ormiranje strukturalnog sažetka: sažimanje podataka i formiranje izvedenih varijabli.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I</a:t>
            </a:r>
            <a:r>
              <a:rPr lang="x-none" sz="1800" b="1" dirty="0"/>
              <a:t>nterpretacija</a:t>
            </a:r>
          </a:p>
          <a:p>
            <a:pPr marL="544068" lvl="1" indent="-342900">
              <a:buFont typeface="+mj-lt"/>
              <a:buAutoNum type="arabicPeriod"/>
            </a:pPr>
            <a:r>
              <a:rPr lang="sr-Latn-RS" sz="2000" dirty="0"/>
              <a:t>Id</a:t>
            </a:r>
            <a:r>
              <a:rPr lang="x-none" sz="2000"/>
              <a:t>entifikovanje </a:t>
            </a:r>
            <a:r>
              <a:rPr lang="x-none" sz="2000" b="1"/>
              <a:t>strategije</a:t>
            </a:r>
            <a:r>
              <a:rPr lang="en-US" sz="2000" dirty="0"/>
              <a:t>- </a:t>
            </a:r>
            <a:r>
              <a:rPr lang="sr-Latn-RS" sz="2000" dirty="0"/>
              <a:t>redosleda interpretacije domena ličnosti</a:t>
            </a:r>
            <a:r>
              <a:rPr lang="x-none" sz="2000" dirty="0"/>
              <a:t> na osnovu </a:t>
            </a:r>
            <a:r>
              <a:rPr lang="x-none" sz="2000" b="1" dirty="0"/>
              <a:t>ključnih ili tercijalnih varijabli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x-none" sz="2000" dirty="0"/>
              <a:t>nterpretacija </a:t>
            </a:r>
            <a:r>
              <a:rPr lang="sr-Latn-RS" sz="2000" dirty="0"/>
              <a:t>domena ličnosti/</a:t>
            </a:r>
            <a:r>
              <a:rPr lang="sr-Latn-RS" sz="2000" b="1" dirty="0"/>
              <a:t>klastera</a:t>
            </a:r>
            <a:r>
              <a:rPr lang="sr-Latn-RS" sz="2000" dirty="0"/>
              <a:t> </a:t>
            </a:r>
            <a:r>
              <a:rPr lang="x-none" sz="2000" dirty="0"/>
              <a:t> podataka </a:t>
            </a:r>
            <a:r>
              <a:rPr lang="sr-Latn-RS" sz="2000" dirty="0"/>
              <a:t>po unapred određenim koracima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607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96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</a:t>
            </a:r>
            <a:r>
              <a:rPr lang="sr-Latn-RS" sz="3600" dirty="0"/>
              <a:t>z</a:t>
            </a:r>
            <a:r>
              <a:rPr lang="en-US" sz="3600" dirty="0"/>
              <a:t>i</a:t>
            </a:r>
            <a:r>
              <a:rPr lang="sr-Latn-RS" sz="3600" dirty="0"/>
              <a:t>čne pretpostavke i organizacija podataka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45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</a:t>
            </a:r>
            <a:r>
              <a:rPr lang="sr-Latn-RS" b="1" dirty="0"/>
              <a:t>z</a:t>
            </a:r>
            <a:r>
              <a:rPr lang="en-US" b="1" dirty="0"/>
              <a:t>i</a:t>
            </a:r>
            <a:r>
              <a:rPr lang="sr-Latn-RS" b="1" dirty="0"/>
              <a:t>čne pretpostavke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Osoba kao jedinstvena organizacija kognitivnih, afektivnih, kontrolnih procesa, predstave o sebi i interpersonalnih relacija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Dimenzionalna perspektiva u razumevanju normalno-patološko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3 seta podataka- verbalizacija, sekvenca i strukturalni sažetak</a:t>
            </a:r>
            <a:r>
              <a:rPr lang="en-US" dirty="0"/>
              <a:t> + </a:t>
            </a:r>
            <a:r>
              <a:rPr lang="en-US" dirty="0" err="1"/>
              <a:t>projektivni</a:t>
            </a:r>
            <a:r>
              <a:rPr lang="en-US" dirty="0"/>
              <a:t> </a:t>
            </a:r>
            <a:r>
              <a:rPr lang="en-US" dirty="0" err="1"/>
              <a:t>odgovori</a:t>
            </a:r>
            <a:endParaRPr lang="sr-Latn-RS" dirty="0"/>
          </a:p>
          <a:p>
            <a:pPr marL="0" indent="0">
              <a:buNone/>
            </a:pPr>
            <a:r>
              <a:rPr lang="sr-Latn-RS" b="1" dirty="0"/>
              <a:t>  Principi organizacije interpretacije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Skale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Ključne i tercijalne varijable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Klasteri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8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/>
              <a:t>Skale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37" y="1845734"/>
            <a:ext cx="11173766" cy="4555066"/>
          </a:xfrm>
        </p:spPr>
        <p:txBody>
          <a:bodyPr>
            <a:normAutofit/>
          </a:bodyPr>
          <a:lstStyle/>
          <a:p>
            <a:r>
              <a:rPr lang="sr-Latn-RS" dirty="0"/>
              <a:t>Detekcija psihopatoloških entiteta</a:t>
            </a:r>
          </a:p>
          <a:p>
            <a:r>
              <a:rPr lang="sr-Latn-RS" dirty="0"/>
              <a:t>Grupe heterogenih indi</a:t>
            </a:r>
            <a:r>
              <a:rPr lang="en-US" dirty="0"/>
              <a:t>k</a:t>
            </a:r>
            <a:r>
              <a:rPr lang="sr-Latn-RS" dirty="0"/>
              <a:t>atora iz različitih klastera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/>
              <a:t>Indeks suicidalnosti</a:t>
            </a:r>
            <a:r>
              <a:rPr lang="en-US" b="1" dirty="0"/>
              <a:t>  (</a:t>
            </a:r>
            <a:r>
              <a:rPr lang="sr-Latn-RS" b="1" dirty="0"/>
              <a:t>S-CON</a:t>
            </a:r>
            <a:r>
              <a:rPr lang="en-US" b="1" dirty="0"/>
              <a:t>) </a:t>
            </a:r>
            <a:r>
              <a:rPr lang="sr-Latn-RS" b="1" dirty="0"/>
              <a:t>- 8&gt;, (5&gt;) </a:t>
            </a:r>
            <a:r>
              <a:rPr lang="sr-Latn-RS" dirty="0"/>
              <a:t>ukupno 12 varijabli, provera hipoteze- intervju, biografija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/>
              <a:t>Skala depresivnosti (DEPI)- </a:t>
            </a:r>
            <a:r>
              <a:rPr lang="en-US" b="1" dirty="0"/>
              <a:t>5&gt; </a:t>
            </a:r>
            <a:r>
              <a:rPr lang="sr-Latn-RS" dirty="0"/>
              <a:t>potencijal za afektivni poremećaj; više dispozicija, manje reakcija (uz CDI)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/>
              <a:t>Coping deficit index (CDI)-</a:t>
            </a:r>
            <a:r>
              <a:rPr lang="en-US" b="1" dirty="0"/>
              <a:t> 4-5, </a:t>
            </a:r>
            <a:r>
              <a:rPr lang="sr-Latn-RS" dirty="0"/>
              <a:t>teškoće odgovora na socijalne zahteve, limiti socijalne  adaptacije- maladaptivno funkcionisanje (primarni kapaciteti, razvojne traume, sekundarna redukcija)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/>
              <a:t>Indeks opsesivnosti (OBS)- </a:t>
            </a:r>
            <a:r>
              <a:rPr lang="en-US" b="1" dirty="0"/>
              <a:t>1.- 5. + FQ+, </a:t>
            </a:r>
            <a:r>
              <a:rPr lang="sr-Latn-RS" dirty="0"/>
              <a:t>preciznost, perfekcionizam, kompleksnst, OKP nije nužno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/>
              <a:t>Skala hipervigilnosti (HVI)- </a:t>
            </a:r>
            <a:r>
              <a:rPr lang="en-US" b="1" dirty="0"/>
              <a:t>1.+ 4, </a:t>
            </a:r>
            <a:r>
              <a:rPr lang="sr-Latn-RS" dirty="0"/>
              <a:t>nepoverljivost, opreznost, interpretativna spremnost, paranoidnost- teškoće bliskosti, distanciranost,  razvojne teškoće afektivne vezanosti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/>
              <a:t>Indeks percepcije-mišljenja (PTI)-</a:t>
            </a:r>
            <a:r>
              <a:rPr lang="en-US" b="1" dirty="0"/>
              <a:t> &gt;3, </a:t>
            </a:r>
            <a:r>
              <a:rPr lang="sr-Latn-RS" dirty="0"/>
              <a:t>psihotična distorzija realnosti, sch; iz SCZI i EII- veza sa psihodinamskim modelom (objektni odnosi, ego snaga)- dimenzionalni pristup, odnos falš + i falš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1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714376"/>
            <a:ext cx="10972800" cy="1071563"/>
          </a:xfrm>
        </p:spPr>
        <p:txBody>
          <a:bodyPr/>
          <a:lstStyle/>
          <a:p>
            <a:r>
              <a:rPr lang="en-US"/>
              <a:t>The Ego Impairment Index</a:t>
            </a:r>
            <a:r>
              <a:rPr lang="hr-HR"/>
              <a:t>-</a:t>
            </a:r>
            <a:r>
              <a:rPr lang="en-US"/>
              <a:t> EII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0444"/>
            <a:ext cx="10835473" cy="4403394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hr-HR" b="1" dirty="0"/>
              <a:t>Integracija srukturalnih i sadržajnih aspeaka (teoijski pshodinamski okvir)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/>
              <a:t>Reality testing </a:t>
            </a:r>
            <a:r>
              <a:rPr lang="en-US" dirty="0"/>
              <a:t>or perceptual inaccuracy </a:t>
            </a:r>
            <a:r>
              <a:rPr lang="hr-HR" dirty="0"/>
              <a:t>-</a:t>
            </a:r>
            <a:r>
              <a:rPr lang="en-US" i="1" dirty="0"/>
              <a:t>sum of the Form quality minus scores (FQ -)</a:t>
            </a:r>
            <a:endParaRPr lang="sr-Latn-CS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/>
              <a:t>Cognitive distortion or thought disturbances </a:t>
            </a:r>
            <a:r>
              <a:rPr lang="hr-HR" dirty="0"/>
              <a:t>-</a:t>
            </a:r>
            <a:r>
              <a:rPr lang="en-US" dirty="0"/>
              <a:t>the </a:t>
            </a:r>
            <a:r>
              <a:rPr lang="en-US" i="1" dirty="0"/>
              <a:t>Weighted sum of the Special scores   (W Sum 6)</a:t>
            </a:r>
            <a:endParaRPr lang="sr-Latn-CS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/>
              <a:t>The failure to defend against primitive impulses </a:t>
            </a:r>
            <a:r>
              <a:rPr lang="en-US" dirty="0"/>
              <a:t>and fantasies represented in consciousness </a:t>
            </a:r>
            <a:r>
              <a:rPr lang="hr-HR" dirty="0"/>
              <a:t>- </a:t>
            </a:r>
            <a:r>
              <a:rPr lang="en-US" i="1" dirty="0"/>
              <a:t>Critical contents</a:t>
            </a:r>
            <a:r>
              <a:rPr lang="en-US" dirty="0"/>
              <a:t> </a:t>
            </a:r>
            <a:r>
              <a:rPr lang="hr-HR" dirty="0"/>
              <a:t>: </a:t>
            </a:r>
            <a:r>
              <a:rPr lang="en-US" dirty="0"/>
              <a:t>AG </a:t>
            </a:r>
            <a:r>
              <a:rPr lang="hr-HR" dirty="0"/>
              <a:t> and </a:t>
            </a:r>
            <a:r>
              <a:rPr lang="en-US" dirty="0"/>
              <a:t>MOR Special scores</a:t>
            </a:r>
            <a:r>
              <a:rPr lang="hr-HR" dirty="0"/>
              <a:t>,</a:t>
            </a:r>
            <a:r>
              <a:rPr lang="en-US" dirty="0"/>
              <a:t>  Contents </a:t>
            </a:r>
            <a:r>
              <a:rPr lang="hr-HR" dirty="0"/>
              <a:t> of </a:t>
            </a:r>
            <a:r>
              <a:rPr lang="en-US" i="1" dirty="0"/>
              <a:t>An</a:t>
            </a:r>
            <a:r>
              <a:rPr lang="en-US" dirty="0"/>
              <a:t>, </a:t>
            </a:r>
            <a:r>
              <a:rPr lang="en-US" i="1" dirty="0" err="1"/>
              <a:t>Bl</a:t>
            </a:r>
            <a:r>
              <a:rPr lang="en-US" dirty="0"/>
              <a:t>, </a:t>
            </a:r>
            <a:r>
              <a:rPr lang="en-US" i="1" dirty="0"/>
              <a:t>Ex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hr-HR" i="1" dirty="0"/>
              <a:t>i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i="1" dirty="0" err="1"/>
              <a:t>Fd</a:t>
            </a:r>
            <a:r>
              <a:rPr lang="en-US" dirty="0"/>
              <a:t>, </a:t>
            </a:r>
            <a:r>
              <a:rPr lang="en-US" i="1" dirty="0" err="1"/>
              <a:t>Sx</a:t>
            </a:r>
            <a:r>
              <a:rPr lang="hr-HR" i="1" dirty="0"/>
              <a:t> and </a:t>
            </a:r>
            <a:r>
              <a:rPr lang="en-US" i="1" dirty="0" err="1"/>
              <a:t>Xy</a:t>
            </a:r>
            <a:r>
              <a:rPr lang="en-US" dirty="0"/>
              <a:t>. </a:t>
            </a:r>
            <a:endParaRPr lang="sr-Latn-CS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/>
              <a:t>Thought disturbance in interpersonal perception </a:t>
            </a:r>
            <a:r>
              <a:rPr lang="en-US" dirty="0"/>
              <a:t>due to primitive aggressive fears as well as difficulties in self-other differentiation </a:t>
            </a:r>
            <a:r>
              <a:rPr lang="hr-HR" dirty="0"/>
              <a:t>- </a:t>
            </a:r>
            <a:r>
              <a:rPr lang="en-US" i="1" dirty="0"/>
              <a:t>Distorted Human movement (M-</a:t>
            </a:r>
            <a:r>
              <a:rPr lang="hr-HR" i="1" dirty="0"/>
              <a:t>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/>
              <a:t>Quality of object relations </a:t>
            </a:r>
            <a:r>
              <a:rPr lang="hr-HR" dirty="0"/>
              <a:t>- </a:t>
            </a:r>
            <a:r>
              <a:rPr lang="en-US" dirty="0"/>
              <a:t>the </a:t>
            </a:r>
            <a:r>
              <a:rPr lang="en-US" i="1" dirty="0"/>
              <a:t>Poor and Good Human  Representational Variable (HRV). </a:t>
            </a:r>
            <a:endParaRPr lang="sr-Latn-CS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25932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Ključne i tercijalne varijable- određivanje strategije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013" y="1885927"/>
            <a:ext cx="11073283" cy="4436495"/>
          </a:xfrm>
        </p:spPr>
        <p:txBody>
          <a:bodyPr>
            <a:normAutofit fontScale="92500" lnSpcReduction="10000"/>
          </a:bodyPr>
          <a:lstStyle/>
          <a:p>
            <a:r>
              <a:rPr lang="sr-Latn-RS" b="1" dirty="0"/>
              <a:t>Vodič za interpretaciju- Tabela 20.</a:t>
            </a:r>
            <a:r>
              <a:rPr lang="en-US" b="1" dirty="0"/>
              <a:t> (22.)</a:t>
            </a:r>
            <a:r>
              <a:rPr lang="sr-Latn-RS" b="1" dirty="0"/>
              <a:t> </a:t>
            </a:r>
            <a:r>
              <a:rPr lang="sr-Latn-RS" dirty="0"/>
              <a:t>redosled od čega treba krenuti</a:t>
            </a:r>
          </a:p>
          <a:p>
            <a:r>
              <a:rPr lang="sr-Latn-RS" b="1" dirty="0"/>
              <a:t>Ključne varijable- 12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6 psihopatologija-  skale PTI&gt;3,</a:t>
            </a:r>
            <a:r>
              <a:rPr lang="en-US" dirty="0"/>
              <a:t> </a:t>
            </a:r>
            <a:r>
              <a:rPr lang="sr-Latn-RS" dirty="0"/>
              <a:t>DEPI&gt;5, CDI&gt;3, D&lt;D</a:t>
            </a:r>
            <a:r>
              <a:rPr lang="en-US" dirty="0"/>
              <a:t>A</a:t>
            </a:r>
            <a:r>
              <a:rPr lang="sr-Latn-RS" dirty="0"/>
              <a:t>dj, D</a:t>
            </a:r>
            <a:r>
              <a:rPr lang="en-US" dirty="0"/>
              <a:t>A</a:t>
            </a:r>
            <a:r>
              <a:rPr lang="sr-Latn-RS" dirty="0"/>
              <a:t>dj –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6 dominantni stil ličnosti, L&gt;.99 defanzivnost, Fr i rF&gt;0 narcizam, EB intro/ekstra, p&gt;a+1, HVI+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odnosno</a:t>
            </a:r>
            <a:endParaRPr lang="sr-Latn-RS" b="1" dirty="0"/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3 psihopatologija (psihotični/sch, depresivni i anksiozni poremećaji)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4 potencijalno maladaptivne karakteristike ličnosti 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4 personalne varijacije u okviru normalnog</a:t>
            </a:r>
          </a:p>
          <a:p>
            <a:endParaRPr lang="en-US" b="1" dirty="0"/>
          </a:p>
          <a:p>
            <a:r>
              <a:rPr lang="sr-Latn-RS" b="1" dirty="0"/>
              <a:t>Tercijalne varijable- </a:t>
            </a:r>
            <a:r>
              <a:rPr lang="sr-Latn-RS" dirty="0"/>
              <a:t>kada ključne varijable nisu značajne, detektuje klaster od koga započeti klaster analizu</a:t>
            </a:r>
          </a:p>
          <a:p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visoku</a:t>
            </a:r>
            <a:r>
              <a:rPr lang="en-US" dirty="0"/>
              <a:t> </a:t>
            </a:r>
            <a:r>
              <a:rPr lang="en-US" dirty="0" err="1"/>
              <a:t>prediktivnu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hr-HR" dirty="0"/>
              <a:t>ć, ali upućuju na redosled interpretacije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1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0650"/>
          </a:xfrm>
        </p:spPr>
        <p:txBody>
          <a:bodyPr>
            <a:normAutofit/>
          </a:bodyPr>
          <a:lstStyle/>
          <a:p>
            <a:r>
              <a:rPr lang="sr-Latn-RS" sz="3600" dirty="0"/>
              <a:t>Klasteri i redosled koraka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65" y="1845733"/>
            <a:ext cx="11816860" cy="4585211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 </a:t>
            </a:r>
            <a:r>
              <a:rPr lang="sr-Latn-RS" b="1" dirty="0"/>
              <a:t>Tabela 21</a:t>
            </a:r>
            <a:r>
              <a:rPr lang="sr-Latn-RS" dirty="0"/>
              <a:t>.</a:t>
            </a:r>
            <a:r>
              <a:rPr lang="en-US" dirty="0"/>
              <a:t> (23.)</a:t>
            </a:r>
            <a:r>
              <a:rPr lang="sr-Latn-RS" dirty="0"/>
              <a:t>- </a:t>
            </a:r>
            <a:r>
              <a:rPr lang="sr-Latn-RS" b="1" dirty="0"/>
              <a:t>indikatori u sastavu klastera</a:t>
            </a:r>
            <a:endParaRPr lang="en-US" b="1" dirty="0"/>
          </a:p>
          <a:p>
            <a:r>
              <a:rPr lang="sr-Latn-RS" dirty="0"/>
              <a:t>1. </a:t>
            </a:r>
            <a:r>
              <a:rPr lang="sr-Latn-RS" b="1" dirty="0"/>
              <a:t>Procesiranje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motivacija</a:t>
            </a:r>
            <a:r>
              <a:rPr lang="en-US" dirty="0"/>
              <a:t>, </a:t>
            </a:r>
            <a:r>
              <a:rPr lang="en-US" dirty="0" err="1"/>
              <a:t>kvalitet</a:t>
            </a:r>
            <a:r>
              <a:rPr lang="en-US" dirty="0"/>
              <a:t> i </a:t>
            </a:r>
            <a:r>
              <a:rPr lang="en-US" dirty="0" err="1"/>
              <a:t>efikasnost</a:t>
            </a:r>
            <a:r>
              <a:rPr lang="en-US" dirty="0"/>
              <a:t> </a:t>
            </a:r>
            <a:r>
              <a:rPr lang="sr-Latn-RS" dirty="0"/>
              <a:t>obrade informacija, usmerenost pažnje ka svetu- DQ, Z, lokacija</a:t>
            </a:r>
          </a:p>
          <a:p>
            <a:r>
              <a:rPr lang="sr-Latn-RS" dirty="0"/>
              <a:t>2</a:t>
            </a:r>
            <a:r>
              <a:rPr lang="en-US" dirty="0"/>
              <a:t>. </a:t>
            </a:r>
            <a:r>
              <a:rPr lang="sr-Latn-RS" b="1" dirty="0"/>
              <a:t>Medijacija</a:t>
            </a:r>
            <a:r>
              <a:rPr lang="sr-Latn-RS" dirty="0"/>
              <a:t>- obrada unetih informacija, realističnost, obrazac, konvencionalnost i poremećaji mišljenja- FQ, </a:t>
            </a:r>
            <a:r>
              <a:rPr lang="en-US" dirty="0"/>
              <a:t>P</a:t>
            </a:r>
            <a:r>
              <a:rPr lang="sr-Latn-RS" dirty="0"/>
              <a:t>, S</a:t>
            </a:r>
            <a:endParaRPr lang="en-US" dirty="0"/>
          </a:p>
          <a:p>
            <a:r>
              <a:rPr lang="en-US" dirty="0"/>
              <a:t>3.</a:t>
            </a:r>
            <a:r>
              <a:rPr lang="sr-Latn-RS" dirty="0"/>
              <a:t> </a:t>
            </a:r>
            <a:r>
              <a:rPr lang="sr-Latn-RS" b="1" dirty="0"/>
              <a:t>Ideacija</a:t>
            </a:r>
            <a:r>
              <a:rPr lang="sr-Latn-RS" dirty="0"/>
              <a:t>- konceptualizacija, osmišljavanje opaženog,  značenje i uticaj na ponašanje- Spec. Skorovi</a:t>
            </a:r>
          </a:p>
          <a:p>
            <a:r>
              <a:rPr lang="sr-Latn-RS" dirty="0"/>
              <a:t>4. </a:t>
            </a:r>
            <a:r>
              <a:rPr lang="sr-Latn-RS" b="1" dirty="0"/>
              <a:t>Kapacite za kontrolu i toleranciju stresa- </a:t>
            </a:r>
            <a:r>
              <a:rPr lang="sr-Latn-RS" dirty="0"/>
              <a:t>dostupni resursi za adaptaciju, usklađivanje ponašanja sa zahtevima situacije – hronično ili situaciono- CDI, DAdj, es,...</a:t>
            </a:r>
          </a:p>
          <a:p>
            <a:r>
              <a:rPr lang="sr-Latn-RS" dirty="0"/>
              <a:t>5. </a:t>
            </a:r>
            <a:r>
              <a:rPr lang="sr-Latn-RS" b="1" dirty="0"/>
              <a:t>Situaciono određen stres- </a:t>
            </a:r>
            <a:r>
              <a:rPr lang="sr-Latn-RS" dirty="0"/>
              <a:t>samo ako postoje indikatori stresa, kako to utiče na druge klastere- D manje od DAdj </a:t>
            </a:r>
          </a:p>
          <a:p>
            <a:r>
              <a:rPr lang="sr-Latn-RS" dirty="0"/>
              <a:t>6. </a:t>
            </a:r>
            <a:r>
              <a:rPr lang="sr-Latn-RS" b="1" dirty="0"/>
              <a:t>Afektivitet</a:t>
            </a:r>
            <a:r>
              <a:rPr lang="sr-Latn-RS" dirty="0"/>
              <a:t>-pristup emocionalnim situacijama, emoc.doživljaj i ekspresija- uticaj emocija na odlučivanje, negativne emocije, kontrola, konfuzija- DEPI, EB, C, C’,indeksi afektivitete, intelektualizacije, </a:t>
            </a:r>
          </a:p>
          <a:p>
            <a:r>
              <a:rPr lang="sr-Latn-RS" dirty="0"/>
              <a:t>7. </a:t>
            </a:r>
            <a:r>
              <a:rPr lang="sr-Latn-RS" b="1" dirty="0"/>
              <a:t>Samopercepcija</a:t>
            </a:r>
            <a:r>
              <a:rPr lang="sr-Latn-RS" dirty="0"/>
              <a:t>- slika o sebi, samopoštovanje- samocentriranost, pozitivne i negativne karakteristike, distorzije- refleksija, indeks egocentričnosti, FD, Vista, MOR, M,...</a:t>
            </a:r>
          </a:p>
          <a:p>
            <a:r>
              <a:rPr lang="sr-Latn-RS" dirty="0"/>
              <a:t>8. </a:t>
            </a:r>
            <a:r>
              <a:rPr lang="sr-Latn-RS" b="1" dirty="0"/>
              <a:t>Interpersonalna percepcija i relacije- </a:t>
            </a:r>
            <a:r>
              <a:rPr lang="sr-Latn-RS" dirty="0"/>
              <a:t>opažanje drugih, realistično opažanje relacija?- HVI, CDI, a:p, T, H, CPO, AG, indeks izolacije,...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-1"/>
            <a:ext cx="6420939" cy="75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0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0"/>
            <a:ext cx="6251121" cy="76809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58121" y="6344529"/>
            <a:ext cx="663191" cy="7134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57144" y="6501283"/>
            <a:ext cx="663191" cy="7134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224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4215</TotalTime>
  <Words>777</Words>
  <Application>Microsoft Office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Georgia</vt:lpstr>
      <vt:lpstr>Retrospect</vt:lpstr>
      <vt:lpstr>Interpretacija Obuhvatnog sistema  Džona Eksnera</vt:lpstr>
      <vt:lpstr> Procedure primene obuhvatnog sistema  Džona Eksnera </vt:lpstr>
      <vt:lpstr>Bazične pretpostavke i organizacija podataka</vt:lpstr>
      <vt:lpstr>Skale</vt:lpstr>
      <vt:lpstr>The Ego Impairment Index- EII</vt:lpstr>
      <vt:lpstr>Ključne i tercijalne varijable- određivanje strategije</vt:lpstr>
      <vt:lpstr>Klasteri i redosled koraka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RORŠAHOV TEST SA MRLJAMA</dc:title>
  <dc:creator>Windows User</dc:creator>
  <cp:lastModifiedBy>Tamara Dzamonja Ignjatovic</cp:lastModifiedBy>
  <cp:revision>269</cp:revision>
  <dcterms:created xsi:type="dcterms:W3CDTF">2019-05-02T12:47:42Z</dcterms:created>
  <dcterms:modified xsi:type="dcterms:W3CDTF">2026-01-19T10:03:26Z</dcterms:modified>
</cp:coreProperties>
</file>