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video/unknown"/>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64" r:id="rId6"/>
    <p:sldId id="265" r:id="rId7"/>
    <p:sldId id="274" r:id="rId8"/>
    <p:sldId id="268" r:id="rId9"/>
    <p:sldId id="273" r:id="rId10"/>
    <p:sldId id="269" r:id="rId11"/>
    <p:sldId id="271" r:id="rId12"/>
    <p:sldId id="266" r:id="rId13"/>
    <p:sldId id="272" r:id="rId14"/>
    <p:sldId id="275"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62"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a belanov" userId="40c1e8880fb7fbd5" providerId="LiveId" clId="{84D935EB-DDB7-40ED-93BE-28734A59E75B}"/>
    <pc:docChg chg="delSld">
      <pc:chgData name="maja belanov" userId="40c1e8880fb7fbd5" providerId="LiveId" clId="{84D935EB-DDB7-40ED-93BE-28734A59E75B}" dt="2024-05-13T19:50:47.754" v="0" actId="2696"/>
      <pc:docMkLst>
        <pc:docMk/>
      </pc:docMkLst>
      <pc:sldChg chg="del">
        <pc:chgData name="maja belanov" userId="40c1e8880fb7fbd5" providerId="LiveId" clId="{84D935EB-DDB7-40ED-93BE-28734A59E75B}" dt="2024-05-13T19:50:47.754" v="0" actId="2696"/>
        <pc:sldMkLst>
          <pc:docMk/>
          <pc:sldMk cId="2170463413" sldId="277"/>
        </pc:sldMkLst>
      </pc:sldChg>
      <pc:sldChg chg="del">
        <pc:chgData name="maja belanov" userId="40c1e8880fb7fbd5" providerId="LiveId" clId="{84D935EB-DDB7-40ED-93BE-28734A59E75B}" dt="2024-05-13T19:50:47.754" v="0" actId="2696"/>
        <pc:sldMkLst>
          <pc:docMk/>
          <pc:sldMk cId="2530576063" sldId="278"/>
        </pc:sldMkLst>
      </pc:sldChg>
      <pc:sldChg chg="del">
        <pc:chgData name="maja belanov" userId="40c1e8880fb7fbd5" providerId="LiveId" clId="{84D935EB-DDB7-40ED-93BE-28734A59E75B}" dt="2024-05-13T19:50:47.754" v="0" actId="2696"/>
        <pc:sldMkLst>
          <pc:docMk/>
          <pc:sldMk cId="43834420" sldId="279"/>
        </pc:sldMkLst>
      </pc:sldChg>
      <pc:sldChg chg="del">
        <pc:chgData name="maja belanov" userId="40c1e8880fb7fbd5" providerId="LiveId" clId="{84D935EB-DDB7-40ED-93BE-28734A59E75B}" dt="2024-05-13T19:50:47.754" v="0" actId="2696"/>
        <pc:sldMkLst>
          <pc:docMk/>
          <pc:sldMk cId="2978550076" sldId="280"/>
        </pc:sldMkLst>
      </pc:sldChg>
      <pc:sldChg chg="del">
        <pc:chgData name="maja belanov" userId="40c1e8880fb7fbd5" providerId="LiveId" clId="{84D935EB-DDB7-40ED-93BE-28734A59E75B}" dt="2024-05-13T19:50:47.754" v="0" actId="2696"/>
        <pc:sldMkLst>
          <pc:docMk/>
          <pc:sldMk cId="1130241554" sldId="281"/>
        </pc:sldMkLst>
      </pc:sldChg>
      <pc:sldChg chg="del">
        <pc:chgData name="maja belanov" userId="40c1e8880fb7fbd5" providerId="LiveId" clId="{84D935EB-DDB7-40ED-93BE-28734A59E75B}" dt="2024-05-13T19:50:47.754" v="0" actId="2696"/>
        <pc:sldMkLst>
          <pc:docMk/>
          <pc:sldMk cId="1047434257" sldId="282"/>
        </pc:sldMkLst>
      </pc:sldChg>
      <pc:sldChg chg="del">
        <pc:chgData name="maja belanov" userId="40c1e8880fb7fbd5" providerId="LiveId" clId="{84D935EB-DDB7-40ED-93BE-28734A59E75B}" dt="2024-05-13T19:50:47.754" v="0" actId="2696"/>
        <pc:sldMkLst>
          <pc:docMk/>
          <pc:sldMk cId="2931182230" sldId="284"/>
        </pc:sldMkLst>
      </pc:sldChg>
      <pc:sldChg chg="del">
        <pc:chgData name="maja belanov" userId="40c1e8880fb7fbd5" providerId="LiveId" clId="{84D935EB-DDB7-40ED-93BE-28734A59E75B}" dt="2024-05-13T19:50:47.754" v="0" actId="2696"/>
        <pc:sldMkLst>
          <pc:docMk/>
          <pc:sldMk cId="2023240164" sldId="285"/>
        </pc:sldMkLst>
      </pc:sldChg>
      <pc:sldChg chg="del">
        <pc:chgData name="maja belanov" userId="40c1e8880fb7fbd5" providerId="LiveId" clId="{84D935EB-DDB7-40ED-93BE-28734A59E75B}" dt="2024-05-13T19:50:47.754" v="0" actId="2696"/>
        <pc:sldMkLst>
          <pc:docMk/>
          <pc:sldMk cId="1270691658" sldId="286"/>
        </pc:sldMkLst>
      </pc:sldChg>
      <pc:sldChg chg="del">
        <pc:chgData name="maja belanov" userId="40c1e8880fb7fbd5" providerId="LiveId" clId="{84D935EB-DDB7-40ED-93BE-28734A59E75B}" dt="2024-05-13T19:50:47.754" v="0" actId="2696"/>
        <pc:sldMkLst>
          <pc:docMk/>
          <pc:sldMk cId="3418907555" sldId="287"/>
        </pc:sldMkLst>
      </pc:sldChg>
      <pc:sldChg chg="del">
        <pc:chgData name="maja belanov" userId="40c1e8880fb7fbd5" providerId="LiveId" clId="{84D935EB-DDB7-40ED-93BE-28734A59E75B}" dt="2024-05-13T19:50:47.754" v="0" actId="2696"/>
        <pc:sldMkLst>
          <pc:docMk/>
          <pc:sldMk cId="855738818" sldId="288"/>
        </pc:sldMkLst>
      </pc:sldChg>
      <pc:sldChg chg="del">
        <pc:chgData name="maja belanov" userId="40c1e8880fb7fbd5" providerId="LiveId" clId="{84D935EB-DDB7-40ED-93BE-28734A59E75B}" dt="2024-05-13T19:50:47.754" v="0" actId="2696"/>
        <pc:sldMkLst>
          <pc:docMk/>
          <pc:sldMk cId="3093584781" sldId="289"/>
        </pc:sldMkLst>
      </pc:sldChg>
      <pc:sldChg chg="del">
        <pc:chgData name="maja belanov" userId="40c1e8880fb7fbd5" providerId="LiveId" clId="{84D935EB-DDB7-40ED-93BE-28734A59E75B}" dt="2024-05-13T19:50:47.754" v="0" actId="2696"/>
        <pc:sldMkLst>
          <pc:docMk/>
          <pc:sldMk cId="1641265123" sldId="290"/>
        </pc:sldMkLst>
      </pc:sldChg>
      <pc:sldChg chg="del">
        <pc:chgData name="maja belanov" userId="40c1e8880fb7fbd5" providerId="LiveId" clId="{84D935EB-DDB7-40ED-93BE-28734A59E75B}" dt="2024-05-13T19:50:47.754" v="0" actId="2696"/>
        <pc:sldMkLst>
          <pc:docMk/>
          <pc:sldMk cId="3904563746" sldId="291"/>
        </pc:sldMkLst>
      </pc:sldChg>
      <pc:sldChg chg="del">
        <pc:chgData name="maja belanov" userId="40c1e8880fb7fbd5" providerId="LiveId" clId="{84D935EB-DDB7-40ED-93BE-28734A59E75B}" dt="2024-05-13T19:50:47.754" v="0" actId="2696"/>
        <pc:sldMkLst>
          <pc:docMk/>
          <pc:sldMk cId="1700665977" sldId="292"/>
        </pc:sldMkLst>
      </pc:sldChg>
      <pc:sldChg chg="del">
        <pc:chgData name="maja belanov" userId="40c1e8880fb7fbd5" providerId="LiveId" clId="{84D935EB-DDB7-40ED-93BE-28734A59E75B}" dt="2024-05-13T19:50:47.754" v="0" actId="2696"/>
        <pc:sldMkLst>
          <pc:docMk/>
          <pc:sldMk cId="1952060464" sldId="29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5681A5-C2FD-40E7-BDCF-C23F0A1D86C2}"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373030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5681A5-C2FD-40E7-BDCF-C23F0A1D86C2}"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134934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5681A5-C2FD-40E7-BDCF-C23F0A1D86C2}"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349118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5681A5-C2FD-40E7-BDCF-C23F0A1D86C2}"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2955867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5681A5-C2FD-40E7-BDCF-C23F0A1D86C2}"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3717402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5681A5-C2FD-40E7-BDCF-C23F0A1D86C2}"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4929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5681A5-C2FD-40E7-BDCF-C23F0A1D86C2}" type="datetimeFigureOut">
              <a:rPr lang="en-US" smtClean="0"/>
              <a:t>5/13/2024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203357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5681A5-C2FD-40E7-BDCF-C23F0A1D86C2}" type="datetimeFigureOut">
              <a:rPr lang="en-US" smtClean="0"/>
              <a:t>5/13/2024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2747690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5681A5-C2FD-40E7-BDCF-C23F0A1D86C2}" type="datetimeFigureOut">
              <a:rPr lang="en-US" smtClean="0"/>
              <a:t>5/13/2024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14022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5681A5-C2FD-40E7-BDCF-C23F0A1D86C2}"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226680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5681A5-C2FD-40E7-BDCF-C23F0A1D86C2}"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C4D6F3-3BB2-450B-B806-090EB9C5E583}" type="slidenum">
              <a:rPr lang="en-US" smtClean="0"/>
              <a:t>‹#›</a:t>
            </a:fld>
            <a:endParaRPr lang="en-US"/>
          </a:p>
        </p:txBody>
      </p:sp>
    </p:spTree>
    <p:extLst>
      <p:ext uri="{BB962C8B-B14F-4D97-AF65-F5344CB8AC3E}">
        <p14:creationId xmlns:p14="http://schemas.microsoft.com/office/powerpoint/2010/main" val="267973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5681A5-C2FD-40E7-BDCF-C23F0A1D86C2}" type="datetimeFigureOut">
              <a:rPr lang="en-US" smtClean="0"/>
              <a:t>5/13/2024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4D6F3-3BB2-450B-B806-090EB9C5E583}" type="slidenum">
              <a:rPr lang="en-US" smtClean="0"/>
              <a:t>‹#›</a:t>
            </a:fld>
            <a:endParaRPr lang="en-US"/>
          </a:p>
        </p:txBody>
      </p:sp>
    </p:spTree>
    <p:extLst>
      <p:ext uri="{BB962C8B-B14F-4D97-AF65-F5344CB8AC3E}">
        <p14:creationId xmlns:p14="http://schemas.microsoft.com/office/powerpoint/2010/main" val="1407140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p"/><Relationship Id="rId1" Type="http://schemas.microsoft.com/office/2007/relationships/media" Target="../media/media1.web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8691" y="2119890"/>
            <a:ext cx="9144000" cy="2387600"/>
          </a:xfrm>
        </p:spPr>
        <p:txBody>
          <a:bodyPr/>
          <a:lstStyle/>
          <a:p>
            <a:r>
              <a:rPr lang="en-US" b="1" dirty="0"/>
              <a:t>Unit 5</a:t>
            </a:r>
            <a:br>
              <a:rPr lang="en-US" b="1" dirty="0"/>
            </a:br>
            <a:r>
              <a:rPr lang="en-US" b="1" dirty="0">
                <a:solidFill>
                  <a:srgbClr val="FF0000"/>
                </a:solidFill>
              </a:rPr>
              <a:t>Ancient Egypt – an overview</a:t>
            </a:r>
          </a:p>
        </p:txBody>
      </p:sp>
    </p:spTree>
    <p:extLst>
      <p:ext uri="{BB962C8B-B14F-4D97-AF65-F5344CB8AC3E}">
        <p14:creationId xmlns:p14="http://schemas.microsoft.com/office/powerpoint/2010/main" val="761006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41456"/>
          </a:xfrm>
        </p:spPr>
        <p:txBody>
          <a:bodyPr>
            <a:normAutofit fontScale="90000"/>
          </a:bodyPr>
          <a:lstStyle/>
          <a:p>
            <a:r>
              <a:rPr lang="en-US" b="1" dirty="0"/>
              <a:t>Ancient Egypt – key social groups</a:t>
            </a:r>
          </a:p>
        </p:txBody>
      </p:sp>
      <p:pic>
        <p:nvPicPr>
          <p:cNvPr id="7" name="Picture 6"/>
          <p:cNvPicPr>
            <a:picLocks noChangeAspect="1"/>
          </p:cNvPicPr>
          <p:nvPr/>
        </p:nvPicPr>
        <p:blipFill>
          <a:blip r:embed="rId2"/>
          <a:stretch>
            <a:fillRect/>
          </a:stretch>
        </p:blipFill>
        <p:spPr>
          <a:xfrm>
            <a:off x="838200" y="1131682"/>
            <a:ext cx="10767992" cy="5060888"/>
          </a:xfrm>
          <a:prstGeom prst="rect">
            <a:avLst/>
          </a:prstGeom>
        </p:spPr>
      </p:pic>
      <p:sp>
        <p:nvSpPr>
          <p:cNvPr id="8" name="Rectangle 7"/>
          <p:cNvSpPr/>
          <p:nvPr/>
        </p:nvSpPr>
        <p:spPr>
          <a:xfrm>
            <a:off x="9352160" y="1131682"/>
            <a:ext cx="2255746" cy="307777"/>
          </a:xfrm>
          <a:prstGeom prst="rect">
            <a:avLst/>
          </a:prstGeom>
          <a:solidFill>
            <a:schemeClr val="accent6">
              <a:lumMod val="20000"/>
              <a:lumOff val="80000"/>
            </a:schemeClr>
          </a:solidFill>
        </p:spPr>
        <p:txBody>
          <a:bodyPr wrap="none">
            <a:spAutoFit/>
          </a:bodyPr>
          <a:lstStyle/>
          <a:p>
            <a:r>
              <a:rPr lang="en-US" sz="1200" b="1" dirty="0">
                <a:solidFill>
                  <a:srgbClr val="202124"/>
                </a:solidFill>
                <a:latin typeface="arial" panose="020B0604020202020204" pitchFamily="34" charset="0"/>
              </a:rPr>
              <a:t>linen</a:t>
            </a:r>
            <a:r>
              <a:rPr lang="en-US" sz="1400" dirty="0"/>
              <a:t>/ˈ</a:t>
            </a:r>
            <a:r>
              <a:rPr lang="en-US" sz="1400" dirty="0" err="1"/>
              <a:t>lɪnɪn</a:t>
            </a:r>
            <a:r>
              <a:rPr lang="en-US" sz="1400" dirty="0"/>
              <a:t>/</a:t>
            </a:r>
            <a:r>
              <a:rPr lang="en-US" sz="1400" dirty="0">
                <a:solidFill>
                  <a:srgbClr val="202124"/>
                </a:solidFill>
                <a:latin typeface="arial" panose="020B0604020202020204" pitchFamily="34" charset="0"/>
              </a:rPr>
              <a:t> </a:t>
            </a:r>
            <a:r>
              <a:rPr lang="en-US" sz="1200" dirty="0">
                <a:solidFill>
                  <a:srgbClr val="202124"/>
                </a:solidFill>
                <a:latin typeface="arial" panose="020B0604020202020204" pitchFamily="34" charset="0"/>
              </a:rPr>
              <a:t>– </a:t>
            </a:r>
            <a:r>
              <a:rPr lang="en-US" sz="1200" b="1" dirty="0" err="1">
                <a:solidFill>
                  <a:srgbClr val="202124"/>
                </a:solidFill>
                <a:latin typeface="arial" panose="020B0604020202020204" pitchFamily="34" charset="0"/>
              </a:rPr>
              <a:t>laneno</a:t>
            </a:r>
            <a:r>
              <a:rPr lang="en-US" sz="1200" b="1" dirty="0">
                <a:solidFill>
                  <a:srgbClr val="202124"/>
                </a:solidFill>
                <a:latin typeface="arial" panose="020B0604020202020204" pitchFamily="34" charset="0"/>
              </a:rPr>
              <a:t> </a:t>
            </a:r>
            <a:r>
              <a:rPr lang="en-US" sz="1200" b="1" dirty="0" err="1">
                <a:solidFill>
                  <a:srgbClr val="202124"/>
                </a:solidFill>
                <a:latin typeface="arial" panose="020B0604020202020204" pitchFamily="34" charset="0"/>
              </a:rPr>
              <a:t>platno</a:t>
            </a:r>
            <a:endParaRPr lang="en-US" sz="1200" dirty="0"/>
          </a:p>
        </p:txBody>
      </p:sp>
      <p:sp>
        <p:nvSpPr>
          <p:cNvPr id="9" name="Rectangle 8"/>
          <p:cNvSpPr/>
          <p:nvPr/>
        </p:nvSpPr>
        <p:spPr>
          <a:xfrm>
            <a:off x="9519953" y="1439459"/>
            <a:ext cx="1920159" cy="276999"/>
          </a:xfrm>
          <a:prstGeom prst="rect">
            <a:avLst/>
          </a:prstGeom>
          <a:solidFill>
            <a:schemeClr val="accent6">
              <a:lumMod val="20000"/>
              <a:lumOff val="80000"/>
            </a:schemeClr>
          </a:solidFill>
        </p:spPr>
        <p:txBody>
          <a:bodyPr wrap="square">
            <a:spAutoFit/>
          </a:bodyPr>
          <a:lstStyle/>
          <a:p>
            <a:r>
              <a:rPr lang="en-US" sz="1200" b="1" dirty="0">
                <a:solidFill>
                  <a:srgbClr val="202124"/>
                </a:solidFill>
                <a:latin typeface="arial" panose="020B0604020202020204" pitchFamily="34" charset="0"/>
              </a:rPr>
              <a:t>flax</a:t>
            </a:r>
            <a:r>
              <a:rPr lang="en-US" sz="1200" dirty="0">
                <a:solidFill>
                  <a:srgbClr val="202124"/>
                </a:solidFill>
                <a:latin typeface="arial" panose="020B0604020202020204" pitchFamily="34" charset="0"/>
              </a:rPr>
              <a:t> – </a:t>
            </a:r>
            <a:r>
              <a:rPr lang="en-US" sz="1200" b="1" dirty="0" err="1">
                <a:solidFill>
                  <a:srgbClr val="202124"/>
                </a:solidFill>
                <a:latin typeface="arial" panose="020B0604020202020204" pitchFamily="34" charset="0"/>
              </a:rPr>
              <a:t>lan</a:t>
            </a:r>
            <a:r>
              <a:rPr lang="en-US" sz="1200" b="1" dirty="0">
                <a:solidFill>
                  <a:srgbClr val="202124"/>
                </a:solidFill>
                <a:latin typeface="arial" panose="020B0604020202020204" pitchFamily="34" charset="0"/>
              </a:rPr>
              <a:t> (</a:t>
            </a:r>
            <a:r>
              <a:rPr lang="en-US" sz="1200" b="1" dirty="0" err="1">
                <a:solidFill>
                  <a:srgbClr val="202124"/>
                </a:solidFill>
                <a:latin typeface="arial" panose="020B0604020202020204" pitchFamily="34" charset="0"/>
              </a:rPr>
              <a:t>biljka</a:t>
            </a:r>
            <a:r>
              <a:rPr lang="en-US" sz="1200" b="1" dirty="0">
                <a:solidFill>
                  <a:srgbClr val="202124"/>
                </a:solidFill>
                <a:latin typeface="arial" panose="020B0604020202020204" pitchFamily="34" charset="0"/>
              </a:rPr>
              <a:t>)</a:t>
            </a:r>
            <a:endParaRPr lang="en-US" sz="1200" dirty="0"/>
          </a:p>
        </p:txBody>
      </p:sp>
    </p:spTree>
    <p:extLst>
      <p:ext uri="{BB962C8B-B14F-4D97-AF65-F5344CB8AC3E}">
        <p14:creationId xmlns:p14="http://schemas.microsoft.com/office/powerpoint/2010/main" val="83892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41456"/>
          </a:xfrm>
        </p:spPr>
        <p:txBody>
          <a:bodyPr>
            <a:normAutofit fontScale="90000"/>
          </a:bodyPr>
          <a:lstStyle/>
          <a:p>
            <a:r>
              <a:rPr lang="en-US" b="1" dirty="0"/>
              <a:t>Ancient Egypt – key social groups</a:t>
            </a:r>
          </a:p>
        </p:txBody>
      </p:sp>
      <p:pic>
        <p:nvPicPr>
          <p:cNvPr id="4" name="Picture 3"/>
          <p:cNvPicPr>
            <a:picLocks noChangeAspect="1"/>
          </p:cNvPicPr>
          <p:nvPr/>
        </p:nvPicPr>
        <p:blipFill>
          <a:blip r:embed="rId2"/>
          <a:stretch>
            <a:fillRect/>
          </a:stretch>
        </p:blipFill>
        <p:spPr>
          <a:xfrm>
            <a:off x="2635313" y="1057158"/>
            <a:ext cx="5395865" cy="5175947"/>
          </a:xfrm>
          <a:prstGeom prst="rect">
            <a:avLst/>
          </a:prstGeom>
        </p:spPr>
      </p:pic>
    </p:spTree>
    <p:extLst>
      <p:ext uri="{BB962C8B-B14F-4D97-AF65-F5344CB8AC3E}">
        <p14:creationId xmlns:p14="http://schemas.microsoft.com/office/powerpoint/2010/main" val="51927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061" y="248748"/>
            <a:ext cx="2064190" cy="549275"/>
          </a:xfrm>
          <a:solidFill>
            <a:schemeClr val="accent2"/>
          </a:solidFill>
        </p:spPr>
        <p:txBody>
          <a:bodyPr>
            <a:normAutofit fontScale="90000"/>
          </a:bodyPr>
          <a:lstStyle/>
          <a:p>
            <a:r>
              <a:rPr lang="en-US" b="1" dirty="0"/>
              <a:t>Pharaoh</a:t>
            </a:r>
          </a:p>
        </p:txBody>
      </p:sp>
      <p:pic>
        <p:nvPicPr>
          <p:cNvPr id="4" name="Picture 3"/>
          <p:cNvPicPr>
            <a:picLocks noChangeAspect="1"/>
          </p:cNvPicPr>
          <p:nvPr/>
        </p:nvPicPr>
        <p:blipFill>
          <a:blip r:embed="rId2"/>
          <a:stretch>
            <a:fillRect/>
          </a:stretch>
        </p:blipFill>
        <p:spPr>
          <a:xfrm>
            <a:off x="606581" y="325370"/>
            <a:ext cx="7597783" cy="6286072"/>
          </a:xfrm>
          <a:prstGeom prst="rect">
            <a:avLst/>
          </a:prstGeom>
        </p:spPr>
      </p:pic>
      <p:sp>
        <p:nvSpPr>
          <p:cNvPr id="5" name="Rectangle 4"/>
          <p:cNvSpPr/>
          <p:nvPr/>
        </p:nvSpPr>
        <p:spPr>
          <a:xfrm>
            <a:off x="8096596" y="1384621"/>
            <a:ext cx="3799656" cy="4247317"/>
          </a:xfrm>
          <a:prstGeom prst="rect">
            <a:avLst/>
          </a:prstGeom>
          <a:solidFill>
            <a:schemeClr val="accent2">
              <a:lumMod val="20000"/>
              <a:lumOff val="80000"/>
            </a:schemeClr>
          </a:solidFill>
        </p:spPr>
        <p:txBody>
          <a:bodyPr wrap="square">
            <a:spAutoFit/>
          </a:bodyPr>
          <a:lstStyle/>
          <a:p>
            <a:pPr lvl="0" algn="just"/>
            <a:r>
              <a:rPr lang="en-US" dirty="0">
                <a:solidFill>
                  <a:prstClr val="black"/>
                </a:solidFill>
              </a:rPr>
              <a:t>The laws and traditions of ancient Egypt saw a pharaoh pass on his power as ruler to a son (commonly the eldest) of his </a:t>
            </a:r>
            <a:r>
              <a:rPr lang="sr-Latn-RS" b="1" dirty="0">
                <a:solidFill>
                  <a:prstClr val="black"/>
                </a:solidFill>
              </a:rPr>
              <a:t>principal</a:t>
            </a:r>
            <a:r>
              <a:rPr lang="en-US" b="1" dirty="0">
                <a:solidFill>
                  <a:prstClr val="black"/>
                </a:solidFill>
              </a:rPr>
              <a:t> </a:t>
            </a:r>
            <a:r>
              <a:rPr lang="sr-Latn-RS" b="1" dirty="0">
                <a:solidFill>
                  <a:prstClr val="black"/>
                </a:solidFill>
              </a:rPr>
              <a:t>/(main) </a:t>
            </a:r>
            <a:r>
              <a:rPr lang="en-US" b="1" dirty="0">
                <a:solidFill>
                  <a:prstClr val="black"/>
                </a:solidFill>
              </a:rPr>
              <a:t>wife</a:t>
            </a:r>
            <a:r>
              <a:rPr lang="en-US" dirty="0">
                <a:solidFill>
                  <a:prstClr val="black"/>
                </a:solidFill>
              </a:rPr>
              <a:t>.</a:t>
            </a:r>
          </a:p>
          <a:p>
            <a:pPr lvl="0" algn="just"/>
            <a:endParaRPr lang="en-US" dirty="0">
              <a:solidFill>
                <a:prstClr val="black"/>
              </a:solidFill>
            </a:endParaRPr>
          </a:p>
          <a:p>
            <a:pPr lvl="0" algn="just"/>
            <a:r>
              <a:rPr lang="en-US" dirty="0">
                <a:solidFill>
                  <a:prstClr val="black"/>
                </a:solidFill>
              </a:rPr>
              <a:t>If the </a:t>
            </a:r>
            <a:r>
              <a:rPr lang="sr-Latn-RS" b="1" dirty="0">
                <a:solidFill>
                  <a:prstClr val="black"/>
                </a:solidFill>
              </a:rPr>
              <a:t>principal</a:t>
            </a:r>
            <a:r>
              <a:rPr lang="en-US" b="1" dirty="0">
                <a:solidFill>
                  <a:prstClr val="black"/>
                </a:solidFill>
              </a:rPr>
              <a:t> wife </a:t>
            </a:r>
            <a:r>
              <a:rPr lang="en-US" dirty="0">
                <a:solidFill>
                  <a:prstClr val="black"/>
                </a:solidFill>
              </a:rPr>
              <a:t>did not have a son, the son of a </a:t>
            </a:r>
            <a:r>
              <a:rPr lang="en-US" b="1" dirty="0">
                <a:solidFill>
                  <a:prstClr val="black"/>
                </a:solidFill>
              </a:rPr>
              <a:t>lesser wife </a:t>
            </a:r>
            <a:r>
              <a:rPr lang="en-US" dirty="0">
                <a:solidFill>
                  <a:prstClr val="black"/>
                </a:solidFill>
              </a:rPr>
              <a:t>became the heir.</a:t>
            </a:r>
          </a:p>
          <a:p>
            <a:pPr lvl="0" algn="just"/>
            <a:endParaRPr lang="en-US" dirty="0">
              <a:solidFill>
                <a:prstClr val="black"/>
              </a:solidFill>
            </a:endParaRPr>
          </a:p>
          <a:p>
            <a:pPr lvl="0" algn="just"/>
            <a:r>
              <a:rPr lang="en-US" dirty="0">
                <a:solidFill>
                  <a:prstClr val="black"/>
                </a:solidFill>
              </a:rPr>
              <a:t>(Polygamy, the practice of having more than one wife, was common in the ancient world.)</a:t>
            </a:r>
            <a:endParaRPr lang="sr-Latn-RS" dirty="0">
              <a:solidFill>
                <a:prstClr val="black"/>
              </a:solidFill>
            </a:endParaRPr>
          </a:p>
          <a:p>
            <a:pPr lvl="0" algn="just"/>
            <a:endParaRPr lang="sr-Latn-RS" dirty="0">
              <a:solidFill>
                <a:prstClr val="black"/>
              </a:solidFill>
            </a:endParaRPr>
          </a:p>
          <a:p>
            <a:pPr lvl="0" algn="just"/>
            <a:r>
              <a:rPr lang="en-US" dirty="0">
                <a:solidFill>
                  <a:prstClr val="black"/>
                </a:solidFill>
              </a:rPr>
              <a:t>When someone outside the family seized power, a new dynasty began</a:t>
            </a:r>
            <a:r>
              <a:rPr lang="sr-Latn-RS" dirty="0">
                <a:solidFill>
                  <a:prstClr val="black"/>
                </a:solidFill>
              </a:rPr>
              <a:t>.</a:t>
            </a:r>
            <a:endParaRPr lang="en-US" dirty="0">
              <a:solidFill>
                <a:prstClr val="black"/>
              </a:solidFill>
            </a:endParaRPr>
          </a:p>
        </p:txBody>
      </p:sp>
      <p:sp>
        <p:nvSpPr>
          <p:cNvPr id="6" name="TextBox 5"/>
          <p:cNvSpPr txBox="1"/>
          <p:nvPr/>
        </p:nvSpPr>
        <p:spPr>
          <a:xfrm>
            <a:off x="606581" y="970039"/>
            <a:ext cx="2688880" cy="307777"/>
          </a:xfrm>
          <a:prstGeom prst="rect">
            <a:avLst/>
          </a:prstGeom>
          <a:solidFill>
            <a:schemeClr val="accent6">
              <a:lumMod val="20000"/>
              <a:lumOff val="80000"/>
            </a:schemeClr>
          </a:solidFill>
        </p:spPr>
        <p:txBody>
          <a:bodyPr wrap="square" rtlCol="0">
            <a:spAutoFit/>
          </a:bodyPr>
          <a:lstStyle/>
          <a:p>
            <a:r>
              <a:rPr lang="sr-Latn-RS" sz="1400" b="1" dirty="0"/>
              <a:t>UR</a:t>
            </a:r>
            <a:r>
              <a:rPr lang="en-US" sz="1400" b="1" dirty="0"/>
              <a:t>AEU</a:t>
            </a:r>
            <a:r>
              <a:rPr lang="sr-Latn-RS" sz="1400" b="1" dirty="0"/>
              <a:t>S </a:t>
            </a:r>
            <a:r>
              <a:rPr lang="en-US" sz="1400" dirty="0"/>
              <a:t>/</a:t>
            </a:r>
            <a:r>
              <a:rPr lang="en-US" sz="1400" dirty="0" err="1"/>
              <a:t>jʊˈriːəs</a:t>
            </a:r>
            <a:r>
              <a:rPr lang="en-US" sz="1400" dirty="0"/>
              <a:t>/</a:t>
            </a:r>
            <a:r>
              <a:rPr lang="sr-Latn-RS" sz="1400" dirty="0"/>
              <a:t> </a:t>
            </a:r>
            <a:r>
              <a:rPr lang="sr-Latn-RS" sz="1400" b="1" dirty="0"/>
              <a:t> – UREUS  (</a:t>
            </a:r>
            <a:r>
              <a:rPr lang="en-US" sz="1400" b="1" dirty="0" err="1"/>
              <a:t>srp</a:t>
            </a:r>
            <a:r>
              <a:rPr lang="en-US" sz="1400" b="1" dirty="0"/>
              <a:t>.)</a:t>
            </a:r>
            <a:r>
              <a:rPr lang="sr-Latn-RS" sz="1400" b="1" dirty="0"/>
              <a:t>  </a:t>
            </a:r>
            <a:r>
              <a:rPr lang="sr-Latn-RS" sz="1400" dirty="0"/>
              <a:t> </a:t>
            </a:r>
            <a:endParaRPr lang="en-US" sz="1400" dirty="0"/>
          </a:p>
        </p:txBody>
      </p:sp>
      <p:sp>
        <p:nvSpPr>
          <p:cNvPr id="7" name="Rectangle 6"/>
          <p:cNvSpPr/>
          <p:nvPr/>
        </p:nvSpPr>
        <p:spPr>
          <a:xfrm>
            <a:off x="862003" y="5160474"/>
            <a:ext cx="1096775" cy="307777"/>
          </a:xfrm>
          <a:prstGeom prst="rect">
            <a:avLst/>
          </a:prstGeom>
          <a:solidFill>
            <a:schemeClr val="accent6">
              <a:lumMod val="20000"/>
              <a:lumOff val="80000"/>
            </a:schemeClr>
          </a:solidFill>
        </p:spPr>
        <p:txBody>
          <a:bodyPr wrap="none">
            <a:spAutoFit/>
          </a:bodyPr>
          <a:lstStyle/>
          <a:p>
            <a:r>
              <a:rPr lang="sr-Latn-RS" sz="1200" b="1" dirty="0">
                <a:solidFill>
                  <a:srgbClr val="202124"/>
                </a:solidFill>
                <a:latin typeface="arial" panose="020B0604020202020204" pitchFamily="34" charset="0"/>
              </a:rPr>
              <a:t>crook</a:t>
            </a:r>
            <a:r>
              <a:rPr lang="en-US" sz="1400" dirty="0">
                <a:solidFill>
                  <a:srgbClr val="202124"/>
                </a:solidFill>
                <a:latin typeface="arial" panose="020B0604020202020204" pitchFamily="34" charset="0"/>
              </a:rPr>
              <a:t> </a:t>
            </a:r>
            <a:r>
              <a:rPr lang="en-US" sz="1200" dirty="0">
                <a:solidFill>
                  <a:srgbClr val="202124"/>
                </a:solidFill>
                <a:latin typeface="arial" panose="020B0604020202020204" pitchFamily="34" charset="0"/>
              </a:rPr>
              <a:t>– </a:t>
            </a:r>
            <a:r>
              <a:rPr lang="sr-Latn-RS" sz="1200" b="1" dirty="0">
                <a:solidFill>
                  <a:srgbClr val="202124"/>
                </a:solidFill>
                <a:latin typeface="arial" panose="020B0604020202020204" pitchFamily="34" charset="0"/>
              </a:rPr>
              <a:t>štap</a:t>
            </a:r>
            <a:endParaRPr lang="en-US" sz="1200" dirty="0"/>
          </a:p>
        </p:txBody>
      </p:sp>
      <p:sp>
        <p:nvSpPr>
          <p:cNvPr id="9" name="Rectangle 8"/>
          <p:cNvSpPr/>
          <p:nvPr/>
        </p:nvSpPr>
        <p:spPr>
          <a:xfrm>
            <a:off x="6446483" y="2653615"/>
            <a:ext cx="938077" cy="307777"/>
          </a:xfrm>
          <a:prstGeom prst="rect">
            <a:avLst/>
          </a:prstGeom>
          <a:solidFill>
            <a:schemeClr val="accent6">
              <a:lumMod val="20000"/>
              <a:lumOff val="80000"/>
            </a:schemeClr>
          </a:solidFill>
        </p:spPr>
        <p:txBody>
          <a:bodyPr wrap="none">
            <a:spAutoFit/>
          </a:bodyPr>
          <a:lstStyle/>
          <a:p>
            <a:r>
              <a:rPr lang="sr-Latn-RS" sz="1200" b="1" dirty="0">
                <a:solidFill>
                  <a:srgbClr val="202124"/>
                </a:solidFill>
                <a:latin typeface="arial" panose="020B0604020202020204" pitchFamily="34" charset="0"/>
              </a:rPr>
              <a:t>whip</a:t>
            </a:r>
            <a:r>
              <a:rPr lang="en-US" sz="1400" dirty="0">
                <a:solidFill>
                  <a:srgbClr val="202124"/>
                </a:solidFill>
                <a:latin typeface="arial" panose="020B0604020202020204" pitchFamily="34" charset="0"/>
              </a:rPr>
              <a:t> </a:t>
            </a:r>
            <a:r>
              <a:rPr lang="en-US" sz="1200" dirty="0">
                <a:solidFill>
                  <a:srgbClr val="202124"/>
                </a:solidFill>
                <a:latin typeface="arial" panose="020B0604020202020204" pitchFamily="34" charset="0"/>
              </a:rPr>
              <a:t>– </a:t>
            </a:r>
            <a:r>
              <a:rPr lang="sr-Latn-RS" sz="1200" b="1" dirty="0">
                <a:solidFill>
                  <a:srgbClr val="202124"/>
                </a:solidFill>
                <a:latin typeface="arial" panose="020B0604020202020204" pitchFamily="34" charset="0"/>
              </a:rPr>
              <a:t>bič</a:t>
            </a:r>
            <a:endParaRPr lang="en-US" sz="1200" dirty="0"/>
          </a:p>
        </p:txBody>
      </p:sp>
    </p:spTree>
    <p:extLst>
      <p:ext uri="{BB962C8B-B14F-4D97-AF65-F5344CB8AC3E}">
        <p14:creationId xmlns:p14="http://schemas.microsoft.com/office/powerpoint/2010/main" val="420022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41456"/>
          </a:xfrm>
        </p:spPr>
        <p:txBody>
          <a:bodyPr>
            <a:normAutofit fontScale="90000"/>
          </a:bodyPr>
          <a:lstStyle/>
          <a:p>
            <a:r>
              <a:rPr lang="en-US" b="1" dirty="0"/>
              <a:t>Ancient Egypt </a:t>
            </a:r>
            <a:r>
              <a:rPr lang="sr-Latn-RS" b="1" dirty="0"/>
              <a:t>– the three kingdoms</a:t>
            </a:r>
            <a:endParaRPr lang="en-US" b="1" dirty="0"/>
          </a:p>
        </p:txBody>
      </p:sp>
      <p:sp>
        <p:nvSpPr>
          <p:cNvPr id="4" name="Rectangle 3"/>
          <p:cNvSpPr/>
          <p:nvPr/>
        </p:nvSpPr>
        <p:spPr>
          <a:xfrm>
            <a:off x="883844" y="1679886"/>
            <a:ext cx="10424312" cy="3914918"/>
          </a:xfrm>
          <a:prstGeom prst="rect">
            <a:avLst/>
          </a:prstGeom>
        </p:spPr>
        <p:txBody>
          <a:bodyPr wrap="square">
            <a:spAutoFit/>
          </a:bodyPr>
          <a:lstStyle/>
          <a:p>
            <a:pPr marL="342900" indent="-342900" algn="just">
              <a:lnSpc>
                <a:spcPct val="115000"/>
              </a:lnSpc>
              <a:spcAft>
                <a:spcPts val="0"/>
              </a:spcAft>
              <a:buFont typeface="Arial" panose="020B0604020202020204" pitchFamily="34" charset="0"/>
              <a:buChar char="•"/>
              <a:tabLst>
                <a:tab pos="571500" algn="l"/>
              </a:tabLst>
            </a:pPr>
            <a:r>
              <a:rPr lang="en-US" sz="2400" dirty="0">
                <a:ea typeface="Calibri" panose="020F0502020204030204" pitchFamily="34" charset="0"/>
                <a:cs typeface="Times New Roman" panose="02020603050405020304" pitchFamily="18" charset="0"/>
              </a:rPr>
              <a:t>By about 3300 BCE, the Nile settlements were grouped into two kingdoms: </a:t>
            </a:r>
            <a:r>
              <a:rPr lang="en-US" sz="2400" b="1" dirty="0">
                <a:ea typeface="Calibri" panose="020F0502020204030204" pitchFamily="34" charset="0"/>
                <a:cs typeface="Times New Roman" panose="02020603050405020304" pitchFamily="18" charset="0"/>
              </a:rPr>
              <a:t>upper</a:t>
            </a:r>
            <a:r>
              <a:rPr lang="en-US" sz="2400" dirty="0">
                <a:ea typeface="Calibri" panose="020F0502020204030204" pitchFamily="34" charset="0"/>
                <a:cs typeface="Times New Roman" panose="02020603050405020304" pitchFamily="18" charset="0"/>
              </a:rPr>
              <a:t> and </a:t>
            </a:r>
            <a:r>
              <a:rPr lang="en-US" sz="2400" b="1" dirty="0">
                <a:ea typeface="Calibri" panose="020F0502020204030204" pitchFamily="34" charset="0"/>
                <a:cs typeface="Times New Roman" panose="02020603050405020304" pitchFamily="18" charset="0"/>
              </a:rPr>
              <a:t>lowe</a:t>
            </a:r>
            <a:r>
              <a:rPr lang="en-US" sz="2400" dirty="0">
                <a:ea typeface="Calibri" panose="020F0502020204030204" pitchFamily="34" charset="0"/>
                <a:cs typeface="Times New Roman" panose="02020603050405020304" pitchFamily="18" charset="0"/>
              </a:rPr>
              <a:t>r Egypt. </a:t>
            </a:r>
            <a:endParaRPr lang="sr-Latn-RS" sz="2400" dirty="0">
              <a:ea typeface="Calibri" panose="020F0502020204030204" pitchFamily="34" charset="0"/>
              <a:cs typeface="Times New Roman" panose="02020603050405020304" pitchFamily="18" charset="0"/>
            </a:endParaRPr>
          </a:p>
          <a:p>
            <a:pPr marL="342900" indent="-342900" algn="just">
              <a:lnSpc>
                <a:spcPct val="115000"/>
              </a:lnSpc>
              <a:spcAft>
                <a:spcPts val="0"/>
              </a:spcAft>
              <a:buFont typeface="Arial" panose="020B0604020202020204" pitchFamily="34" charset="0"/>
              <a:buChar char="•"/>
              <a:tabLst>
                <a:tab pos="571500" algn="l"/>
              </a:tabLst>
            </a:pPr>
            <a:r>
              <a:rPr lang="en-US" sz="2400" dirty="0">
                <a:ea typeface="Calibri" panose="020F0502020204030204" pitchFamily="34" charset="0"/>
                <a:cs typeface="Times New Roman" panose="02020603050405020304" pitchFamily="18" charset="0"/>
              </a:rPr>
              <a:t>During its long history, there were </a:t>
            </a:r>
            <a:r>
              <a:rPr lang="en-US" sz="2400" b="1" dirty="0">
                <a:ea typeface="Calibri" panose="020F0502020204030204" pitchFamily="34" charset="0"/>
                <a:cs typeface="Times New Roman" panose="02020603050405020304" pitchFamily="18" charset="0"/>
              </a:rPr>
              <a:t>three kingdoms</a:t>
            </a:r>
            <a:r>
              <a:rPr lang="en-US" sz="2400" dirty="0">
                <a:ea typeface="Calibri" panose="020F0502020204030204" pitchFamily="34" charset="0"/>
                <a:cs typeface="Times New Roman" panose="02020603050405020304" pitchFamily="18" charset="0"/>
              </a:rPr>
              <a:t> in ancient Egypt. </a:t>
            </a:r>
            <a:endParaRPr lang="sr-Latn-RS" sz="2400" dirty="0">
              <a:ea typeface="Calibri" panose="020F0502020204030204" pitchFamily="34" charset="0"/>
              <a:cs typeface="Times New Roman" panose="02020603050405020304" pitchFamily="18" charset="0"/>
            </a:endParaRPr>
          </a:p>
          <a:p>
            <a:pPr marL="342900" indent="-342900" algn="just">
              <a:lnSpc>
                <a:spcPct val="115000"/>
              </a:lnSpc>
              <a:spcAft>
                <a:spcPts val="0"/>
              </a:spcAft>
              <a:buFont typeface="Arial" panose="020B0604020202020204" pitchFamily="34" charset="0"/>
              <a:buChar char="•"/>
              <a:tabLst>
                <a:tab pos="571500" algn="l"/>
              </a:tabLst>
            </a:pPr>
            <a:r>
              <a:rPr lang="en-US" sz="2400" dirty="0">
                <a:ea typeface="Calibri" panose="020F0502020204030204" pitchFamily="34" charset="0"/>
                <a:cs typeface="Times New Roman" panose="02020603050405020304" pitchFamily="18" charset="0"/>
              </a:rPr>
              <a:t>Each was followed by a so-called </a:t>
            </a:r>
            <a:r>
              <a:rPr lang="en-US" sz="2400" b="1" dirty="0">
                <a:ea typeface="Calibri" panose="020F0502020204030204" pitchFamily="34" charset="0"/>
                <a:cs typeface="Times New Roman" panose="02020603050405020304" pitchFamily="18" charset="0"/>
              </a:rPr>
              <a:t>intermediate period</a:t>
            </a:r>
            <a:r>
              <a:rPr lang="en-US" sz="2400" dirty="0">
                <a:ea typeface="Calibri" panose="020F0502020204030204" pitchFamily="34" charset="0"/>
                <a:cs typeface="Times New Roman" panose="02020603050405020304" pitchFamily="18" charset="0"/>
              </a:rPr>
              <a:t>. </a:t>
            </a:r>
            <a:endParaRPr lang="sr-Latn-RS" sz="2400" dirty="0">
              <a:ea typeface="Calibri" panose="020F0502020204030204" pitchFamily="34" charset="0"/>
              <a:cs typeface="Times New Roman" panose="02020603050405020304" pitchFamily="18" charset="0"/>
            </a:endParaRPr>
          </a:p>
          <a:p>
            <a:pPr marL="342900" indent="-342900" algn="just">
              <a:lnSpc>
                <a:spcPct val="115000"/>
              </a:lnSpc>
              <a:spcAft>
                <a:spcPts val="0"/>
              </a:spcAft>
              <a:buFont typeface="Arial" panose="020B0604020202020204" pitchFamily="34" charset="0"/>
              <a:buChar char="•"/>
              <a:tabLst>
                <a:tab pos="571500" algn="l"/>
              </a:tabLst>
            </a:pPr>
            <a:r>
              <a:rPr lang="en-US" sz="2400" dirty="0">
                <a:ea typeface="Calibri" panose="020F0502020204030204" pitchFamily="34" charset="0"/>
                <a:cs typeface="Times New Roman" panose="02020603050405020304" pitchFamily="18" charset="0"/>
              </a:rPr>
              <a:t>The </a:t>
            </a:r>
            <a:r>
              <a:rPr lang="en-US" sz="2400" b="1" dirty="0">
                <a:ea typeface="Calibri" panose="020F0502020204030204" pitchFamily="34" charset="0"/>
                <a:cs typeface="Times New Roman" panose="02020603050405020304" pitchFamily="18" charset="0"/>
              </a:rPr>
              <a:t>Second</a:t>
            </a:r>
            <a:r>
              <a:rPr lang="en-US" sz="2400" dirty="0">
                <a:ea typeface="Calibri" panose="020F0502020204030204" pitchFamily="34" charset="0"/>
                <a:cs typeface="Times New Roman" panose="02020603050405020304" pitchFamily="18" charset="0"/>
              </a:rPr>
              <a:t> and </a:t>
            </a:r>
            <a:r>
              <a:rPr lang="en-US" sz="2400" b="1" dirty="0">
                <a:ea typeface="Calibri" panose="020F0502020204030204" pitchFamily="34" charset="0"/>
                <a:cs typeface="Times New Roman" panose="02020603050405020304" pitchFamily="18" charset="0"/>
              </a:rPr>
              <a:t>Third Intermediate periods</a:t>
            </a:r>
            <a:r>
              <a:rPr lang="en-US" sz="2400" dirty="0">
                <a:ea typeface="Calibri" panose="020F0502020204030204" pitchFamily="34" charset="0"/>
                <a:cs typeface="Times New Roman" panose="02020603050405020304" pitchFamily="18" charset="0"/>
              </a:rPr>
              <a:t> were times when Egypt was ruled by conquering powers: the </a:t>
            </a:r>
            <a:r>
              <a:rPr lang="en-US" sz="2400" b="1" dirty="0">
                <a:ea typeface="Calibri" panose="020F0502020204030204" pitchFamily="34" charset="0"/>
                <a:cs typeface="Times New Roman" panose="02020603050405020304" pitchFamily="18" charset="0"/>
              </a:rPr>
              <a:t>Hyksos</a:t>
            </a:r>
            <a:r>
              <a:rPr lang="en-US" sz="2400" dirty="0">
                <a:ea typeface="Calibri" panose="020F0502020204030204" pitchFamily="34" charset="0"/>
                <a:cs typeface="Times New Roman" panose="02020603050405020304" pitchFamily="18" charset="0"/>
              </a:rPr>
              <a:t> (from ancient Palestine), the </a:t>
            </a:r>
            <a:r>
              <a:rPr lang="en-US" sz="2400" b="1" dirty="0">
                <a:ea typeface="Calibri" panose="020F0502020204030204" pitchFamily="34" charset="0"/>
                <a:cs typeface="Times New Roman" panose="02020603050405020304" pitchFamily="18" charset="0"/>
              </a:rPr>
              <a:t>Libyans</a:t>
            </a:r>
            <a:r>
              <a:rPr lang="en-US" sz="2400" dirty="0">
                <a:ea typeface="Calibri" panose="020F0502020204030204" pitchFamily="34" charset="0"/>
                <a:cs typeface="Times New Roman" panose="02020603050405020304" pitchFamily="18" charset="0"/>
              </a:rPr>
              <a:t> and the </a:t>
            </a:r>
            <a:r>
              <a:rPr lang="en-US" sz="2400" b="1" dirty="0">
                <a:ea typeface="Calibri" panose="020F0502020204030204" pitchFamily="34" charset="0"/>
                <a:cs typeface="Times New Roman" panose="02020603050405020304" pitchFamily="18" charset="0"/>
              </a:rPr>
              <a:t>Nubians</a:t>
            </a:r>
            <a:r>
              <a:rPr lang="en-US" sz="2400" dirty="0">
                <a:ea typeface="Calibri" panose="020F0502020204030204" pitchFamily="34" charset="0"/>
                <a:cs typeface="Times New Roman" panose="02020603050405020304" pitchFamily="18" charset="0"/>
              </a:rPr>
              <a:t>. </a:t>
            </a:r>
            <a:endParaRPr lang="sr-Latn-RS" sz="2400" dirty="0">
              <a:ea typeface="Calibri" panose="020F0502020204030204" pitchFamily="34" charset="0"/>
              <a:cs typeface="Times New Roman" panose="02020603050405020304" pitchFamily="18" charset="0"/>
            </a:endParaRPr>
          </a:p>
          <a:p>
            <a:pPr marL="342900" indent="-342900" algn="just">
              <a:lnSpc>
                <a:spcPct val="115000"/>
              </a:lnSpc>
              <a:spcAft>
                <a:spcPts val="0"/>
              </a:spcAft>
              <a:buFont typeface="Arial" panose="020B0604020202020204" pitchFamily="34" charset="0"/>
              <a:buChar char="•"/>
              <a:tabLst>
                <a:tab pos="571500" algn="l"/>
              </a:tabLst>
            </a:pPr>
            <a:r>
              <a:rPr lang="en-US" sz="2400" dirty="0">
                <a:ea typeface="Calibri" panose="020F0502020204030204" pitchFamily="34" charset="0"/>
                <a:cs typeface="Times New Roman" panose="02020603050405020304" pitchFamily="18" charset="0"/>
              </a:rPr>
              <a:t>In 332 BCE, Egypt was made part of the Empire of Alexander the Great. In 30 BCE, it became part of the Empire of ancient Rome.</a:t>
            </a:r>
            <a:endParaRPr lang="en-US" sz="2400" dirty="0">
              <a:effectLs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0123"/>
            <a:ext cx="10614434" cy="6417284"/>
          </a:xfrm>
          <a:prstGeom prst="rect">
            <a:avLst/>
          </a:prstGeom>
        </p:spPr>
      </p:pic>
    </p:spTree>
    <p:extLst>
      <p:ext uri="{BB962C8B-B14F-4D97-AF65-F5344CB8AC3E}">
        <p14:creationId xmlns:p14="http://schemas.microsoft.com/office/powerpoint/2010/main" val="108365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2115"/>
          </a:xfrm>
        </p:spPr>
        <p:txBody>
          <a:bodyPr>
            <a:normAutofit fontScale="90000"/>
          </a:bodyPr>
          <a:lstStyle/>
          <a:p>
            <a:r>
              <a:rPr lang="sr-Latn-RS" b="1" dirty="0"/>
              <a:t>Ancient Egypt ’ the role of women</a:t>
            </a:r>
            <a:endParaRPr lang="en-US" b="1" dirty="0"/>
          </a:p>
        </p:txBody>
      </p:sp>
      <p:sp>
        <p:nvSpPr>
          <p:cNvPr id="4" name="Rectangle 3"/>
          <p:cNvSpPr/>
          <p:nvPr/>
        </p:nvSpPr>
        <p:spPr>
          <a:xfrm>
            <a:off x="766526" y="1055318"/>
            <a:ext cx="6249909" cy="2031325"/>
          </a:xfrm>
          <a:prstGeom prst="rect">
            <a:avLst/>
          </a:prstGeom>
          <a:solidFill>
            <a:schemeClr val="accent4">
              <a:lumMod val="20000"/>
              <a:lumOff val="80000"/>
            </a:schemeClr>
          </a:solidFill>
        </p:spPr>
        <p:txBody>
          <a:bodyPr wrap="square">
            <a:spAutoFit/>
          </a:bodyPr>
          <a:lstStyle/>
          <a:p>
            <a:r>
              <a:rPr lang="en-US" b="1" dirty="0">
                <a:solidFill>
                  <a:schemeClr val="accent2">
                    <a:lumMod val="75000"/>
                  </a:schemeClr>
                </a:solidFill>
              </a:rPr>
              <a:t>ROLE OF WOMEN </a:t>
            </a:r>
            <a:endParaRPr lang="sr-Latn-RS" b="1" dirty="0">
              <a:solidFill>
                <a:schemeClr val="accent2">
                  <a:lumMod val="75000"/>
                </a:schemeClr>
              </a:solidFill>
            </a:endParaRPr>
          </a:p>
          <a:p>
            <a:pPr algn="just"/>
            <a:r>
              <a:rPr lang="en-US" dirty="0"/>
              <a:t>The role of most women in ancient Egypt was to raise a family. Pregnancy was always a celebrated event. It was common for a woman to have lots of pregnancies and many women died in childbirth. Girls might have married when they were as young as 12, and were expected to have a child quickly. Life expectancy was low. A poor woman might live until she was 30.</a:t>
            </a:r>
          </a:p>
        </p:txBody>
      </p:sp>
      <p:sp>
        <p:nvSpPr>
          <p:cNvPr id="5" name="Rectangle 4"/>
          <p:cNvSpPr/>
          <p:nvPr/>
        </p:nvSpPr>
        <p:spPr>
          <a:xfrm>
            <a:off x="707678" y="3254721"/>
            <a:ext cx="6367604" cy="2862322"/>
          </a:xfrm>
          <a:prstGeom prst="rect">
            <a:avLst/>
          </a:prstGeom>
          <a:solidFill>
            <a:schemeClr val="accent4">
              <a:lumMod val="20000"/>
              <a:lumOff val="80000"/>
            </a:schemeClr>
          </a:solidFill>
        </p:spPr>
        <p:txBody>
          <a:bodyPr wrap="square">
            <a:spAutoFit/>
          </a:bodyPr>
          <a:lstStyle/>
          <a:p>
            <a:r>
              <a:rPr lang="en-US" b="1" dirty="0">
                <a:solidFill>
                  <a:schemeClr val="accent2">
                    <a:lumMod val="75000"/>
                  </a:schemeClr>
                </a:solidFill>
              </a:rPr>
              <a:t>RICH AND POOR WOMEN </a:t>
            </a:r>
            <a:endParaRPr lang="sr-Latn-RS" b="1" dirty="0">
              <a:solidFill>
                <a:schemeClr val="accent2">
                  <a:lumMod val="75000"/>
                </a:schemeClr>
              </a:solidFill>
            </a:endParaRPr>
          </a:p>
          <a:p>
            <a:pPr algn="just"/>
            <a:r>
              <a:rPr lang="en-US" dirty="0"/>
              <a:t>Poorer women typically devoted their entire lives to raising their children, keeping house and helping their husbands with their work. This might mean long and hard work in the fields, planting and harvesting crops. Upper-class women, such as the wives of pharaohs and officials, had a more pampered life. They had servants to help with the children and household chores, and to wait on them. If they were the eldest child, they inherited their father’s wealth. Unlike most people in ancient Egypt, they lived mostly indoors. But outings might include going to a feast</a:t>
            </a:r>
            <a:r>
              <a:rPr lang="sr-Latn-RS" dirty="0"/>
              <a:t>.</a:t>
            </a:r>
            <a:endParaRPr lang="en-US" dirty="0"/>
          </a:p>
        </p:txBody>
      </p:sp>
      <p:sp>
        <p:nvSpPr>
          <p:cNvPr id="6" name="Rectangle 5"/>
          <p:cNvSpPr/>
          <p:nvPr/>
        </p:nvSpPr>
        <p:spPr>
          <a:xfrm>
            <a:off x="7170343" y="1408403"/>
            <a:ext cx="4807391" cy="3970318"/>
          </a:xfrm>
          <a:prstGeom prst="rect">
            <a:avLst/>
          </a:prstGeom>
          <a:solidFill>
            <a:schemeClr val="accent4">
              <a:lumMod val="20000"/>
              <a:lumOff val="80000"/>
            </a:schemeClr>
          </a:solidFill>
        </p:spPr>
        <p:txBody>
          <a:bodyPr wrap="square">
            <a:spAutoFit/>
          </a:bodyPr>
          <a:lstStyle/>
          <a:p>
            <a:r>
              <a:rPr lang="en-US" b="1" dirty="0">
                <a:solidFill>
                  <a:schemeClr val="accent2">
                    <a:lumMod val="75000"/>
                  </a:schemeClr>
                </a:solidFill>
              </a:rPr>
              <a:t>RIGHTS AND FREEDOMS</a:t>
            </a:r>
            <a:endParaRPr lang="sr-Latn-RS" b="1" dirty="0">
              <a:solidFill>
                <a:schemeClr val="accent2">
                  <a:lumMod val="75000"/>
                </a:schemeClr>
              </a:solidFill>
            </a:endParaRPr>
          </a:p>
          <a:p>
            <a:pPr algn="just"/>
            <a:r>
              <a:rPr lang="en-US" dirty="0"/>
              <a:t>Women could own land and businesses, keep the children if there was a divorce and openly breast-feed their children. Under Egyptian law, they could make wills. They could also testify in court and bring legal actions against men. </a:t>
            </a:r>
            <a:endParaRPr lang="sr-Latn-RS" dirty="0"/>
          </a:p>
          <a:p>
            <a:pPr algn="just"/>
            <a:endParaRPr lang="sr-Latn-RS" dirty="0"/>
          </a:p>
          <a:p>
            <a:pPr algn="just"/>
            <a:r>
              <a:rPr lang="sr-Latn-RS" dirty="0"/>
              <a:t>W</a:t>
            </a:r>
            <a:r>
              <a:rPr lang="en-US" dirty="0"/>
              <a:t>omen could hold down jobs (evidence suggests often for the same pay as men). For poorer women, a job meant manual </a:t>
            </a:r>
            <a:r>
              <a:rPr lang="en-US" dirty="0" err="1"/>
              <a:t>labour</a:t>
            </a:r>
            <a:r>
              <a:rPr lang="en-US" dirty="0"/>
              <a:t>, as only boys were educated. They might work on farms, look after animals or become wig makers, weavers, singers, dancers or </a:t>
            </a:r>
            <a:r>
              <a:rPr lang="en-US" b="1" dirty="0"/>
              <a:t>professional mourners</a:t>
            </a:r>
            <a:r>
              <a:rPr lang="en-US" dirty="0"/>
              <a:t>. Wealthier women</a:t>
            </a:r>
            <a:r>
              <a:rPr lang="sr-Latn-RS" dirty="0"/>
              <a:t> </a:t>
            </a:r>
            <a:r>
              <a:rPr lang="en-US" dirty="0"/>
              <a:t>work</a:t>
            </a:r>
            <a:r>
              <a:rPr lang="sr-Latn-RS" dirty="0"/>
              <a:t>ed</a:t>
            </a:r>
            <a:r>
              <a:rPr lang="en-US" dirty="0"/>
              <a:t> as priestesses</a:t>
            </a:r>
            <a:r>
              <a:rPr lang="sr-Latn-RS" dirty="0"/>
              <a:t>.</a:t>
            </a:r>
            <a:endParaRPr lang="en-US" dirty="0"/>
          </a:p>
        </p:txBody>
      </p:sp>
    </p:spTree>
    <p:extLst>
      <p:ext uri="{BB962C8B-B14F-4D97-AF65-F5344CB8AC3E}">
        <p14:creationId xmlns:p14="http://schemas.microsoft.com/office/powerpoint/2010/main" val="414420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86313"/>
          </a:xfrm>
        </p:spPr>
        <p:txBody>
          <a:bodyPr>
            <a:normAutofit fontScale="90000"/>
          </a:bodyPr>
          <a:lstStyle/>
          <a:p>
            <a:r>
              <a:rPr lang="sr-Latn-RS" b="1" dirty="0"/>
              <a:t>Focus on: significance</a:t>
            </a:r>
            <a:endParaRPr lang="en-US" b="1" dirty="0"/>
          </a:p>
        </p:txBody>
      </p:sp>
      <p:pic>
        <p:nvPicPr>
          <p:cNvPr id="4" name="Picture 3"/>
          <p:cNvPicPr>
            <a:picLocks noChangeAspect="1"/>
          </p:cNvPicPr>
          <p:nvPr/>
        </p:nvPicPr>
        <p:blipFill>
          <a:blip r:embed="rId2"/>
          <a:stretch>
            <a:fillRect/>
          </a:stretch>
        </p:blipFill>
        <p:spPr>
          <a:xfrm>
            <a:off x="1032095" y="869243"/>
            <a:ext cx="9882801" cy="5879641"/>
          </a:xfrm>
          <a:prstGeom prst="rect">
            <a:avLst/>
          </a:prstGeom>
        </p:spPr>
      </p:pic>
      <p:sp>
        <p:nvSpPr>
          <p:cNvPr id="5" name="TextBox 4"/>
          <p:cNvSpPr txBox="1"/>
          <p:nvPr/>
        </p:nvSpPr>
        <p:spPr>
          <a:xfrm>
            <a:off x="1333594" y="810340"/>
            <a:ext cx="2946147" cy="369332"/>
          </a:xfrm>
          <a:prstGeom prst="rect">
            <a:avLst/>
          </a:prstGeom>
          <a:solidFill>
            <a:schemeClr val="accent1">
              <a:lumMod val="20000"/>
              <a:lumOff val="80000"/>
            </a:schemeClr>
          </a:solidFill>
        </p:spPr>
        <p:txBody>
          <a:bodyPr wrap="square" rtlCol="0">
            <a:spAutoFit/>
          </a:bodyPr>
          <a:lstStyle/>
          <a:p>
            <a:r>
              <a:rPr lang="sr-Latn-RS" b="1" dirty="0"/>
              <a:t>hieroglyps</a:t>
            </a:r>
            <a:r>
              <a:rPr lang="sr-Latn-RS" dirty="0"/>
              <a:t> </a:t>
            </a:r>
            <a:r>
              <a:rPr lang="en-US" dirty="0"/>
              <a:t>/ˈ</a:t>
            </a:r>
            <a:r>
              <a:rPr lang="en-US" dirty="0" err="1"/>
              <a:t>hʌɪ</a:t>
            </a:r>
            <a:r>
              <a:rPr lang="en-US" dirty="0"/>
              <a:t>(ə)</a:t>
            </a:r>
            <a:r>
              <a:rPr lang="en-US" dirty="0" err="1"/>
              <a:t>rə</a:t>
            </a:r>
            <a:r>
              <a:rPr lang="en-US" dirty="0"/>
              <a:t>(ʊ)</a:t>
            </a:r>
            <a:r>
              <a:rPr lang="en-US" dirty="0" err="1"/>
              <a:t>ɡlɪf</a:t>
            </a:r>
            <a:r>
              <a:rPr lang="sr-Latn-RS" dirty="0"/>
              <a:t>s</a:t>
            </a:r>
            <a:r>
              <a:rPr lang="en-US" dirty="0"/>
              <a:t>/</a:t>
            </a:r>
            <a:r>
              <a:rPr lang="sr-Latn-RS" dirty="0"/>
              <a:t> </a:t>
            </a:r>
            <a:endParaRPr lang="en-US" dirty="0"/>
          </a:p>
        </p:txBody>
      </p:sp>
      <p:sp>
        <p:nvSpPr>
          <p:cNvPr id="6" name="TextBox 5"/>
          <p:cNvSpPr txBox="1"/>
          <p:nvPr/>
        </p:nvSpPr>
        <p:spPr>
          <a:xfrm>
            <a:off x="1333594" y="1238574"/>
            <a:ext cx="5359652" cy="369332"/>
          </a:xfrm>
          <a:prstGeom prst="rect">
            <a:avLst/>
          </a:prstGeom>
          <a:solidFill>
            <a:schemeClr val="accent1">
              <a:lumMod val="20000"/>
              <a:lumOff val="80000"/>
            </a:schemeClr>
          </a:solidFill>
        </p:spPr>
        <p:txBody>
          <a:bodyPr wrap="square" rtlCol="0">
            <a:spAutoFit/>
          </a:bodyPr>
          <a:lstStyle/>
          <a:p>
            <a:r>
              <a:rPr lang="sr-Latn-RS" b="1" dirty="0"/>
              <a:t>demotic script </a:t>
            </a:r>
            <a:r>
              <a:rPr lang="sr-Latn-RS" dirty="0"/>
              <a:t>– </a:t>
            </a:r>
            <a:r>
              <a:rPr lang="sr-Latn-RS" b="1" dirty="0"/>
              <a:t>demotsko pismo </a:t>
            </a:r>
            <a:r>
              <a:rPr lang="sr-Latn-RS" dirty="0"/>
              <a:t>(uprošćeni hijeroglifi) </a:t>
            </a:r>
            <a:endParaRPr lang="en-US" dirty="0"/>
          </a:p>
        </p:txBody>
      </p:sp>
      <p:sp>
        <p:nvSpPr>
          <p:cNvPr id="7" name="TextBox 6"/>
          <p:cNvSpPr txBox="1"/>
          <p:nvPr/>
        </p:nvSpPr>
        <p:spPr>
          <a:xfrm>
            <a:off x="5519596" y="346024"/>
            <a:ext cx="6394764" cy="338554"/>
          </a:xfrm>
          <a:prstGeom prst="rect">
            <a:avLst/>
          </a:prstGeom>
          <a:solidFill>
            <a:schemeClr val="accent1">
              <a:lumMod val="20000"/>
              <a:lumOff val="80000"/>
            </a:schemeClr>
          </a:solidFill>
        </p:spPr>
        <p:txBody>
          <a:bodyPr wrap="square" rtlCol="0">
            <a:spAutoFit/>
          </a:bodyPr>
          <a:lstStyle/>
          <a:p>
            <a:r>
              <a:rPr lang="sr-Latn-RS" sz="1600" b="1" dirty="0"/>
              <a:t>band </a:t>
            </a:r>
            <a:r>
              <a:rPr lang="sr-Latn-RS" sz="1600" dirty="0"/>
              <a:t>- </a:t>
            </a:r>
            <a:r>
              <a:rPr lang="en-US" sz="1600" dirty="0"/>
              <a:t>a stripe, line, or elongated area of a different texture or composition</a:t>
            </a:r>
          </a:p>
        </p:txBody>
      </p:sp>
      <p:sp>
        <p:nvSpPr>
          <p:cNvPr id="8" name="TextBox 7"/>
          <p:cNvSpPr txBox="1"/>
          <p:nvPr/>
        </p:nvSpPr>
        <p:spPr>
          <a:xfrm>
            <a:off x="6511516" y="1977237"/>
            <a:ext cx="2007795" cy="369332"/>
          </a:xfrm>
          <a:prstGeom prst="rect">
            <a:avLst/>
          </a:prstGeom>
          <a:solidFill>
            <a:schemeClr val="bg2">
              <a:lumMod val="90000"/>
            </a:schemeClr>
          </a:solidFill>
        </p:spPr>
        <p:txBody>
          <a:bodyPr wrap="square" rtlCol="0">
            <a:spAutoFit/>
          </a:bodyPr>
          <a:lstStyle/>
          <a:p>
            <a:r>
              <a:rPr lang="sr-Latn-RS" b="1" dirty="0"/>
              <a:t>→ THE TOP BAND</a:t>
            </a:r>
            <a:r>
              <a:rPr lang="sr-Latn-RS" dirty="0"/>
              <a:t> </a:t>
            </a:r>
            <a:endParaRPr lang="en-US" dirty="0"/>
          </a:p>
        </p:txBody>
      </p:sp>
      <p:sp>
        <p:nvSpPr>
          <p:cNvPr id="9" name="TextBox 8"/>
          <p:cNvSpPr txBox="1"/>
          <p:nvPr/>
        </p:nvSpPr>
        <p:spPr>
          <a:xfrm>
            <a:off x="6511516" y="3913169"/>
            <a:ext cx="3546884" cy="369332"/>
          </a:xfrm>
          <a:prstGeom prst="rect">
            <a:avLst/>
          </a:prstGeom>
          <a:solidFill>
            <a:schemeClr val="bg2">
              <a:lumMod val="90000"/>
            </a:schemeClr>
          </a:solidFill>
        </p:spPr>
        <p:txBody>
          <a:bodyPr wrap="square" rtlCol="0">
            <a:spAutoFit/>
          </a:bodyPr>
          <a:lstStyle/>
          <a:p>
            <a:r>
              <a:rPr lang="sr-Latn-RS" b="1" dirty="0"/>
              <a:t>→ THE SECOND (MIDDLE) BAND</a:t>
            </a:r>
            <a:r>
              <a:rPr lang="sr-Latn-RS" dirty="0"/>
              <a:t> </a:t>
            </a:r>
            <a:endParaRPr lang="en-US" dirty="0"/>
          </a:p>
        </p:txBody>
      </p:sp>
      <p:sp>
        <p:nvSpPr>
          <p:cNvPr id="10" name="TextBox 9"/>
          <p:cNvSpPr txBox="1"/>
          <p:nvPr/>
        </p:nvSpPr>
        <p:spPr>
          <a:xfrm>
            <a:off x="6511516" y="5664435"/>
            <a:ext cx="2523843" cy="369332"/>
          </a:xfrm>
          <a:prstGeom prst="rect">
            <a:avLst/>
          </a:prstGeom>
          <a:solidFill>
            <a:schemeClr val="bg2">
              <a:lumMod val="90000"/>
            </a:schemeClr>
          </a:solidFill>
        </p:spPr>
        <p:txBody>
          <a:bodyPr wrap="square" rtlCol="0">
            <a:spAutoFit/>
          </a:bodyPr>
          <a:lstStyle/>
          <a:p>
            <a:r>
              <a:rPr lang="sr-Latn-RS" b="1" dirty="0"/>
              <a:t>→ THE BOTTOM  BAND</a:t>
            </a:r>
            <a:r>
              <a:rPr lang="sr-Latn-RS" dirty="0"/>
              <a:t> </a:t>
            </a:r>
            <a:endParaRPr lang="en-US" dirty="0"/>
          </a:p>
        </p:txBody>
      </p:sp>
      <p:sp>
        <p:nvSpPr>
          <p:cNvPr id="11" name="TextBox 10"/>
          <p:cNvSpPr txBox="1"/>
          <p:nvPr/>
        </p:nvSpPr>
        <p:spPr>
          <a:xfrm>
            <a:off x="10914896" y="2096793"/>
            <a:ext cx="1066422" cy="738664"/>
          </a:xfrm>
          <a:prstGeom prst="rect">
            <a:avLst/>
          </a:prstGeom>
          <a:solidFill>
            <a:schemeClr val="bg2">
              <a:lumMod val="90000"/>
            </a:schemeClr>
          </a:solidFill>
        </p:spPr>
        <p:txBody>
          <a:bodyPr wrap="square" rtlCol="0">
            <a:spAutoFit/>
          </a:bodyPr>
          <a:lstStyle/>
          <a:p>
            <a:r>
              <a:rPr lang="sr-Latn-RS" sz="1400" b="1" dirty="0"/>
              <a:t>→ overview of the three bands</a:t>
            </a:r>
            <a:r>
              <a:rPr lang="sr-Latn-RS" sz="1400" dirty="0"/>
              <a:t> </a:t>
            </a:r>
            <a:endParaRPr lang="en-US" sz="1400" dirty="0"/>
          </a:p>
        </p:txBody>
      </p:sp>
    </p:spTree>
    <p:extLst>
      <p:ext uri="{BB962C8B-B14F-4D97-AF65-F5344CB8AC3E}">
        <p14:creationId xmlns:p14="http://schemas.microsoft.com/office/powerpoint/2010/main" val="21967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16024"/>
          </a:xfrm>
        </p:spPr>
        <p:txBody>
          <a:bodyPr>
            <a:normAutofit fontScale="90000"/>
          </a:bodyPr>
          <a:lstStyle/>
          <a:p>
            <a:r>
              <a:rPr lang="en-US" b="1" dirty="0"/>
              <a:t>Ancient Egypt – an overview</a:t>
            </a:r>
          </a:p>
        </p:txBody>
      </p:sp>
      <p:sp>
        <p:nvSpPr>
          <p:cNvPr id="5" name="Rectangle 4"/>
          <p:cNvSpPr/>
          <p:nvPr/>
        </p:nvSpPr>
        <p:spPr>
          <a:xfrm>
            <a:off x="838199" y="1074293"/>
            <a:ext cx="9860281" cy="646331"/>
          </a:xfrm>
          <a:prstGeom prst="rect">
            <a:avLst/>
          </a:prstGeom>
        </p:spPr>
        <p:txBody>
          <a:bodyPr wrap="square">
            <a:spAutoFit/>
          </a:bodyPr>
          <a:lstStyle/>
          <a:p>
            <a:r>
              <a:rPr lang="en-US" dirty="0"/>
              <a:t>Ancient Egypt lay within what is now the biggest desert in the world - the Sahara - and without the Nile river, Egypt would never have developed as a civilization.</a:t>
            </a:r>
          </a:p>
        </p:txBody>
      </p:sp>
      <p:sp>
        <p:nvSpPr>
          <p:cNvPr id="7" name="Rectangle 6"/>
          <p:cNvSpPr/>
          <p:nvPr/>
        </p:nvSpPr>
        <p:spPr>
          <a:xfrm>
            <a:off x="908177" y="1730354"/>
            <a:ext cx="8237912" cy="646331"/>
          </a:xfrm>
          <a:prstGeom prst="rect">
            <a:avLst/>
          </a:prstGeom>
        </p:spPr>
        <p:txBody>
          <a:bodyPr wrap="square">
            <a:spAutoFit/>
          </a:bodyPr>
          <a:lstStyle/>
          <a:p>
            <a:r>
              <a:rPr lang="en-US" dirty="0"/>
              <a:t>Egypt’s surrounding deserts provided it with some security against attack. Advancing armies would have had a long, hot walk if attacking from the east or west. </a:t>
            </a:r>
          </a:p>
        </p:txBody>
      </p:sp>
      <p:sp>
        <p:nvSpPr>
          <p:cNvPr id="8" name="Rectangle 7"/>
          <p:cNvSpPr/>
          <p:nvPr/>
        </p:nvSpPr>
        <p:spPr>
          <a:xfrm>
            <a:off x="838198" y="2693066"/>
            <a:ext cx="7865226" cy="1477328"/>
          </a:xfrm>
          <a:prstGeom prst="rect">
            <a:avLst/>
          </a:prstGeom>
        </p:spPr>
        <p:txBody>
          <a:bodyPr wrap="square">
            <a:spAutoFit/>
          </a:bodyPr>
          <a:lstStyle/>
          <a:p>
            <a:r>
              <a:rPr lang="en-US" dirty="0"/>
              <a:t>The deserts were sources of minerals and rocks. </a:t>
            </a:r>
          </a:p>
          <a:p>
            <a:r>
              <a:rPr lang="en-US" dirty="0"/>
              <a:t>Rocks quarried by the Egyptians included </a:t>
            </a:r>
            <a:r>
              <a:rPr lang="en-US" b="1" dirty="0"/>
              <a:t>granite</a:t>
            </a:r>
            <a:r>
              <a:rPr lang="en-US" dirty="0"/>
              <a:t>, </a:t>
            </a:r>
            <a:r>
              <a:rPr lang="en-US" b="1" dirty="0"/>
              <a:t>flint </a:t>
            </a:r>
            <a:r>
              <a:rPr lang="en-US" dirty="0"/>
              <a:t>(an extremely hard rock), </a:t>
            </a:r>
            <a:r>
              <a:rPr lang="en-US" b="1" dirty="0"/>
              <a:t>sandstone</a:t>
            </a:r>
            <a:r>
              <a:rPr lang="en-US" dirty="0"/>
              <a:t>, </a:t>
            </a:r>
            <a:r>
              <a:rPr lang="en-US" b="1" dirty="0"/>
              <a:t>limestone</a:t>
            </a:r>
            <a:r>
              <a:rPr lang="en-US" dirty="0"/>
              <a:t> and </a:t>
            </a:r>
            <a:r>
              <a:rPr lang="en-US" b="1" dirty="0"/>
              <a:t>alabaster</a:t>
            </a:r>
            <a:r>
              <a:rPr lang="en-US" dirty="0"/>
              <a:t> (a kind of white </a:t>
            </a:r>
            <a:r>
              <a:rPr lang="en-US" b="1" dirty="0"/>
              <a:t>marble</a:t>
            </a:r>
            <a:r>
              <a:rPr lang="en-US" dirty="0"/>
              <a:t>). </a:t>
            </a:r>
          </a:p>
          <a:p>
            <a:r>
              <a:rPr lang="en-US" dirty="0"/>
              <a:t>Slaves worked </a:t>
            </a:r>
            <a:r>
              <a:rPr lang="sr-Latn-RS" dirty="0"/>
              <a:t>in </a:t>
            </a:r>
            <a:r>
              <a:rPr lang="en-US" dirty="0"/>
              <a:t>the </a:t>
            </a:r>
            <a:r>
              <a:rPr lang="en-US" b="1" dirty="0"/>
              <a:t>quarries</a:t>
            </a:r>
            <a:r>
              <a:rPr lang="en-US" dirty="0"/>
              <a:t> under horrific conditions because of the heat and dust. </a:t>
            </a:r>
          </a:p>
        </p:txBody>
      </p:sp>
      <p:sp>
        <p:nvSpPr>
          <p:cNvPr id="9" name="Rectangle 8"/>
          <p:cNvSpPr/>
          <p:nvPr/>
        </p:nvSpPr>
        <p:spPr>
          <a:xfrm>
            <a:off x="838198" y="4289775"/>
            <a:ext cx="10259293" cy="923330"/>
          </a:xfrm>
          <a:prstGeom prst="rect">
            <a:avLst/>
          </a:prstGeom>
        </p:spPr>
        <p:txBody>
          <a:bodyPr wrap="square">
            <a:spAutoFit/>
          </a:bodyPr>
          <a:lstStyle/>
          <a:p>
            <a:r>
              <a:rPr lang="en-US" dirty="0"/>
              <a:t>Metals such as copper, silver, gold and (later) iron were sometimes extracted by heating and melting the </a:t>
            </a:r>
            <a:r>
              <a:rPr lang="en-US" b="1" dirty="0"/>
              <a:t>ores </a:t>
            </a:r>
            <a:r>
              <a:rPr lang="en-US" dirty="0"/>
              <a:t>dug from desert mines. Egypt’s stores of gold increased significantly when it conquered the gold-rich region of </a:t>
            </a:r>
            <a:r>
              <a:rPr lang="en-US" b="1" dirty="0"/>
              <a:t>Nubia </a:t>
            </a:r>
            <a:r>
              <a:rPr lang="en-US" dirty="0"/>
              <a:t>to the south. (In fact </a:t>
            </a:r>
            <a:r>
              <a:rPr lang="en-US" i="1" dirty="0"/>
              <a:t>nub</a:t>
            </a:r>
            <a:r>
              <a:rPr lang="en-US" dirty="0"/>
              <a:t> is the Egyptian word for ‘gold’.)</a:t>
            </a:r>
          </a:p>
        </p:txBody>
      </p:sp>
      <p:sp>
        <p:nvSpPr>
          <p:cNvPr id="10" name="Rectangle 9"/>
          <p:cNvSpPr/>
          <p:nvPr/>
        </p:nvSpPr>
        <p:spPr>
          <a:xfrm>
            <a:off x="908177" y="5414800"/>
            <a:ext cx="10580669" cy="646331"/>
          </a:xfrm>
          <a:prstGeom prst="rect">
            <a:avLst/>
          </a:prstGeom>
        </p:spPr>
        <p:txBody>
          <a:bodyPr wrap="square">
            <a:spAutoFit/>
          </a:bodyPr>
          <a:lstStyle/>
          <a:p>
            <a:r>
              <a:rPr lang="en-US" dirty="0"/>
              <a:t>Egypt’s access to such resources had an impact on its trade (and wealth). It also influenced the materials used to construct its buildings, and to make </a:t>
            </a:r>
            <a:r>
              <a:rPr lang="en-US" dirty="0" err="1"/>
              <a:t>jewelery</a:t>
            </a:r>
            <a:r>
              <a:rPr lang="en-US" dirty="0"/>
              <a:t>, furniture and other art</a:t>
            </a:r>
            <a:r>
              <a:rPr lang="sr-Latn-RS" dirty="0"/>
              <a:t>i</a:t>
            </a:r>
            <a:r>
              <a:rPr lang="en-US" dirty="0"/>
              <a:t>facts</a:t>
            </a:r>
            <a:r>
              <a:rPr lang="sr-Latn-RS" dirty="0"/>
              <a:t>.</a:t>
            </a:r>
            <a:endParaRPr lang="en-US" dirty="0"/>
          </a:p>
        </p:txBody>
      </p:sp>
      <p:pic>
        <p:nvPicPr>
          <p:cNvPr id="11" name="Picture 10"/>
          <p:cNvPicPr>
            <a:picLocks noChangeAspect="1"/>
          </p:cNvPicPr>
          <p:nvPr/>
        </p:nvPicPr>
        <p:blipFill>
          <a:blip r:embed="rId2"/>
          <a:stretch>
            <a:fillRect/>
          </a:stretch>
        </p:blipFill>
        <p:spPr>
          <a:xfrm>
            <a:off x="8864043" y="2324549"/>
            <a:ext cx="2426498" cy="1644150"/>
          </a:xfrm>
          <a:prstGeom prst="rect">
            <a:avLst/>
          </a:prstGeom>
        </p:spPr>
      </p:pic>
      <p:sp>
        <p:nvSpPr>
          <p:cNvPr id="12" name="TextBox 11"/>
          <p:cNvSpPr txBox="1"/>
          <p:nvPr/>
        </p:nvSpPr>
        <p:spPr>
          <a:xfrm>
            <a:off x="2638702" y="2480267"/>
            <a:ext cx="1756738" cy="276999"/>
          </a:xfrm>
          <a:prstGeom prst="rect">
            <a:avLst/>
          </a:prstGeom>
          <a:solidFill>
            <a:schemeClr val="accent4"/>
          </a:solidFill>
        </p:spPr>
        <p:txBody>
          <a:bodyPr wrap="square" rtlCol="0">
            <a:spAutoFit/>
          </a:bodyPr>
          <a:lstStyle/>
          <a:p>
            <a:r>
              <a:rPr lang="en-US" sz="1200" b="1" dirty="0"/>
              <a:t>sandstone</a:t>
            </a:r>
            <a:r>
              <a:rPr lang="en-US" sz="1200" dirty="0"/>
              <a:t>– (</a:t>
            </a:r>
            <a:r>
              <a:rPr lang="en-US" sz="1200" dirty="0" err="1"/>
              <a:t>srp</a:t>
            </a:r>
            <a:r>
              <a:rPr lang="en-US" sz="1200" dirty="0"/>
              <a:t>.) </a:t>
            </a:r>
            <a:r>
              <a:rPr lang="en-US" sz="1200" dirty="0" err="1"/>
              <a:t>pe</a:t>
            </a:r>
            <a:r>
              <a:rPr lang="sr-Latn-RS" sz="1200" dirty="0"/>
              <a:t>ščar</a:t>
            </a:r>
            <a:endParaRPr lang="en-US" sz="1200" dirty="0"/>
          </a:p>
        </p:txBody>
      </p:sp>
      <p:sp>
        <p:nvSpPr>
          <p:cNvPr id="13" name="TextBox 12"/>
          <p:cNvSpPr txBox="1"/>
          <p:nvPr/>
        </p:nvSpPr>
        <p:spPr>
          <a:xfrm>
            <a:off x="998713" y="2474403"/>
            <a:ext cx="1525107" cy="276999"/>
          </a:xfrm>
          <a:prstGeom prst="rect">
            <a:avLst/>
          </a:prstGeom>
          <a:solidFill>
            <a:schemeClr val="accent4"/>
          </a:solidFill>
        </p:spPr>
        <p:txBody>
          <a:bodyPr wrap="square" rtlCol="0">
            <a:spAutoFit/>
          </a:bodyPr>
          <a:lstStyle/>
          <a:p>
            <a:r>
              <a:rPr lang="en-US" sz="1200" b="1" dirty="0"/>
              <a:t>flint</a:t>
            </a:r>
            <a:r>
              <a:rPr lang="en-US" sz="1200" dirty="0"/>
              <a:t> – (</a:t>
            </a:r>
            <a:r>
              <a:rPr lang="en-US" sz="1200" dirty="0" err="1"/>
              <a:t>srp</a:t>
            </a:r>
            <a:r>
              <a:rPr lang="en-US" sz="1200" dirty="0"/>
              <a:t>.) </a:t>
            </a:r>
            <a:r>
              <a:rPr lang="en-US" sz="1200" dirty="0" err="1"/>
              <a:t>kremen</a:t>
            </a:r>
            <a:endParaRPr lang="en-US" sz="1200" dirty="0"/>
          </a:p>
        </p:txBody>
      </p:sp>
      <p:sp>
        <p:nvSpPr>
          <p:cNvPr id="14" name="TextBox 13"/>
          <p:cNvSpPr txBox="1"/>
          <p:nvPr/>
        </p:nvSpPr>
        <p:spPr>
          <a:xfrm>
            <a:off x="4466751" y="2474402"/>
            <a:ext cx="1959694" cy="276999"/>
          </a:xfrm>
          <a:prstGeom prst="rect">
            <a:avLst/>
          </a:prstGeom>
          <a:solidFill>
            <a:schemeClr val="accent4"/>
          </a:solidFill>
        </p:spPr>
        <p:txBody>
          <a:bodyPr wrap="square" rtlCol="0">
            <a:spAutoFit/>
          </a:bodyPr>
          <a:lstStyle/>
          <a:p>
            <a:r>
              <a:rPr lang="en-US" sz="1200" b="1" dirty="0"/>
              <a:t>limestone</a:t>
            </a:r>
            <a:r>
              <a:rPr lang="en-US" sz="1200" dirty="0"/>
              <a:t> – </a:t>
            </a:r>
            <a:r>
              <a:rPr lang="sr-Latn-RS" sz="1200" dirty="0"/>
              <a:t>(srp.) krečnjak</a:t>
            </a:r>
            <a:endParaRPr lang="en-US" sz="1200" dirty="0"/>
          </a:p>
        </p:txBody>
      </p:sp>
      <p:sp>
        <p:nvSpPr>
          <p:cNvPr id="16" name="TextBox 15"/>
          <p:cNvSpPr txBox="1"/>
          <p:nvPr/>
        </p:nvSpPr>
        <p:spPr>
          <a:xfrm>
            <a:off x="6497756" y="2486131"/>
            <a:ext cx="2112090" cy="276999"/>
          </a:xfrm>
          <a:prstGeom prst="rect">
            <a:avLst/>
          </a:prstGeom>
          <a:solidFill>
            <a:schemeClr val="accent4"/>
          </a:solidFill>
        </p:spPr>
        <p:txBody>
          <a:bodyPr wrap="square" rtlCol="0">
            <a:spAutoFit/>
          </a:bodyPr>
          <a:lstStyle/>
          <a:p>
            <a:r>
              <a:rPr lang="sr-Latn-RS" sz="1200" b="1" dirty="0"/>
              <a:t>alabaster</a:t>
            </a:r>
            <a:r>
              <a:rPr lang="en-US" sz="1200" dirty="0"/>
              <a:t> – </a:t>
            </a:r>
            <a:r>
              <a:rPr lang="sr-Latn-RS" sz="1200" dirty="0"/>
              <a:t>(srp.) alabaster</a:t>
            </a:r>
            <a:endParaRPr lang="en-US" sz="1200" dirty="0"/>
          </a:p>
        </p:txBody>
      </p:sp>
      <p:sp>
        <p:nvSpPr>
          <p:cNvPr id="17" name="TextBox 16"/>
          <p:cNvSpPr txBox="1"/>
          <p:nvPr/>
        </p:nvSpPr>
        <p:spPr>
          <a:xfrm>
            <a:off x="5725223" y="2795009"/>
            <a:ext cx="1545066" cy="276999"/>
          </a:xfrm>
          <a:prstGeom prst="rect">
            <a:avLst/>
          </a:prstGeom>
          <a:solidFill>
            <a:schemeClr val="accent4"/>
          </a:solidFill>
        </p:spPr>
        <p:txBody>
          <a:bodyPr wrap="square" rtlCol="0">
            <a:spAutoFit/>
          </a:bodyPr>
          <a:lstStyle/>
          <a:p>
            <a:r>
              <a:rPr lang="sr-Latn-RS" sz="1200" b="1" dirty="0"/>
              <a:t>granite </a:t>
            </a:r>
            <a:r>
              <a:rPr lang="en-US" sz="1200" dirty="0"/>
              <a:t>– </a:t>
            </a:r>
            <a:r>
              <a:rPr lang="sr-Latn-RS" sz="1200" dirty="0"/>
              <a:t>(srp.) granit</a:t>
            </a:r>
            <a:endParaRPr lang="en-US" sz="1200" dirty="0"/>
          </a:p>
        </p:txBody>
      </p:sp>
      <p:pic>
        <p:nvPicPr>
          <p:cNvPr id="4" name="Picture 3"/>
          <p:cNvPicPr>
            <a:picLocks noChangeAspect="1"/>
          </p:cNvPicPr>
          <p:nvPr/>
        </p:nvPicPr>
        <p:blipFill>
          <a:blip r:embed="rId3"/>
          <a:stretch>
            <a:fillRect/>
          </a:stretch>
        </p:blipFill>
        <p:spPr>
          <a:xfrm>
            <a:off x="6691142" y="3303001"/>
            <a:ext cx="1725318" cy="323116"/>
          </a:xfrm>
          <a:prstGeom prst="rect">
            <a:avLst/>
          </a:prstGeom>
        </p:spPr>
      </p:pic>
      <p:sp>
        <p:nvSpPr>
          <p:cNvPr id="19" name="TextBox 18"/>
          <p:cNvSpPr txBox="1"/>
          <p:nvPr/>
        </p:nvSpPr>
        <p:spPr>
          <a:xfrm>
            <a:off x="5768339" y="3842797"/>
            <a:ext cx="2778132" cy="276999"/>
          </a:xfrm>
          <a:prstGeom prst="rect">
            <a:avLst/>
          </a:prstGeom>
          <a:solidFill>
            <a:schemeClr val="accent4"/>
          </a:solidFill>
        </p:spPr>
        <p:txBody>
          <a:bodyPr wrap="square" rtlCol="0">
            <a:spAutoFit/>
          </a:bodyPr>
          <a:lstStyle/>
          <a:p>
            <a:r>
              <a:rPr lang="sr-Latn-RS" sz="1200" b="1" dirty="0"/>
              <a:t> quarr</a:t>
            </a:r>
            <a:r>
              <a:rPr lang="en-US" sz="1200" b="1" dirty="0"/>
              <a:t>y</a:t>
            </a:r>
            <a:r>
              <a:rPr lang="sr-Latn-RS" sz="1200" b="1" dirty="0"/>
              <a:t> </a:t>
            </a:r>
            <a:r>
              <a:rPr lang="en-US" sz="1200" dirty="0"/>
              <a:t> /ˈ</a:t>
            </a:r>
            <a:r>
              <a:rPr lang="en-US" sz="1200" dirty="0" err="1"/>
              <a:t>kwɒri</a:t>
            </a:r>
            <a:r>
              <a:rPr lang="en-US" sz="1200" dirty="0"/>
              <a:t>/–</a:t>
            </a:r>
            <a:r>
              <a:rPr lang="sr-Latn-RS" sz="1200" dirty="0"/>
              <a:t> (srp.) kamenolom</a:t>
            </a:r>
            <a:r>
              <a:rPr lang="en-US" sz="1200" dirty="0"/>
              <a:t> </a:t>
            </a:r>
          </a:p>
        </p:txBody>
      </p:sp>
      <p:sp>
        <p:nvSpPr>
          <p:cNvPr id="20" name="TextBox 19"/>
          <p:cNvSpPr txBox="1"/>
          <p:nvPr/>
        </p:nvSpPr>
        <p:spPr>
          <a:xfrm>
            <a:off x="1486295" y="3830200"/>
            <a:ext cx="4131940" cy="276999"/>
          </a:xfrm>
          <a:prstGeom prst="rect">
            <a:avLst/>
          </a:prstGeom>
          <a:solidFill>
            <a:schemeClr val="accent4"/>
          </a:solidFill>
        </p:spPr>
        <p:txBody>
          <a:bodyPr wrap="square" rtlCol="0">
            <a:spAutoFit/>
          </a:bodyPr>
          <a:lstStyle/>
          <a:p>
            <a:r>
              <a:rPr lang="sr-Latn-RS" sz="1200" b="1" dirty="0"/>
              <a:t>to quarry</a:t>
            </a:r>
            <a:r>
              <a:rPr lang="en-US" sz="1200" dirty="0"/>
              <a:t> –</a:t>
            </a:r>
            <a:r>
              <a:rPr lang="sr-Latn-RS" sz="1200" dirty="0"/>
              <a:t> to extract stone (or other materials) from a </a:t>
            </a:r>
            <a:r>
              <a:rPr lang="sr-Latn-RS" sz="1200" b="1" dirty="0"/>
              <a:t>quarry </a:t>
            </a:r>
            <a:endParaRPr lang="en-US" sz="1200" b="1" dirty="0"/>
          </a:p>
        </p:txBody>
      </p:sp>
      <p:sp>
        <p:nvSpPr>
          <p:cNvPr id="21" name="TextBox 20"/>
          <p:cNvSpPr txBox="1"/>
          <p:nvPr/>
        </p:nvSpPr>
        <p:spPr>
          <a:xfrm>
            <a:off x="7881952" y="4898454"/>
            <a:ext cx="1329038" cy="276999"/>
          </a:xfrm>
          <a:prstGeom prst="rect">
            <a:avLst/>
          </a:prstGeom>
          <a:solidFill>
            <a:schemeClr val="accent4"/>
          </a:solidFill>
        </p:spPr>
        <p:txBody>
          <a:bodyPr wrap="square" rtlCol="0">
            <a:spAutoFit/>
          </a:bodyPr>
          <a:lstStyle/>
          <a:p>
            <a:r>
              <a:rPr lang="sr-Latn-RS" sz="1200" b="1" dirty="0"/>
              <a:t>ores </a:t>
            </a:r>
            <a:r>
              <a:rPr lang="en-US" sz="1200" dirty="0"/>
              <a:t> –</a:t>
            </a:r>
            <a:r>
              <a:rPr lang="sr-Latn-RS" sz="1200" dirty="0"/>
              <a:t> (srp.) rude</a:t>
            </a:r>
            <a:r>
              <a:rPr lang="en-US" sz="1200" dirty="0"/>
              <a:t> </a:t>
            </a:r>
          </a:p>
        </p:txBody>
      </p:sp>
      <p:sp>
        <p:nvSpPr>
          <p:cNvPr id="22" name="TextBox 21"/>
          <p:cNvSpPr txBox="1"/>
          <p:nvPr/>
        </p:nvSpPr>
        <p:spPr>
          <a:xfrm>
            <a:off x="9377680" y="4898453"/>
            <a:ext cx="1775374" cy="276999"/>
          </a:xfrm>
          <a:prstGeom prst="rect">
            <a:avLst/>
          </a:prstGeom>
          <a:solidFill>
            <a:schemeClr val="accent4"/>
          </a:solidFill>
        </p:spPr>
        <p:txBody>
          <a:bodyPr wrap="square" rtlCol="0">
            <a:spAutoFit/>
          </a:bodyPr>
          <a:lstStyle/>
          <a:p>
            <a:r>
              <a:rPr lang="sr-Latn-RS" sz="1200" b="1" dirty="0"/>
              <a:t>Nubia </a:t>
            </a:r>
            <a:r>
              <a:rPr lang="en-US" sz="1200" dirty="0"/>
              <a:t> –</a:t>
            </a:r>
            <a:r>
              <a:rPr lang="sr-Latn-RS" sz="1200" dirty="0"/>
              <a:t> (srp.) Nubija</a:t>
            </a:r>
            <a:r>
              <a:rPr lang="en-US" sz="1200" dirty="0"/>
              <a:t> </a:t>
            </a:r>
          </a:p>
        </p:txBody>
      </p:sp>
    </p:spTree>
    <p:extLst>
      <p:ext uri="{BB962C8B-B14F-4D97-AF65-F5344CB8AC3E}">
        <p14:creationId xmlns:p14="http://schemas.microsoft.com/office/powerpoint/2010/main" val="337598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additive="base">
                                        <p:cTn id="97" dur="500" fill="hold"/>
                                        <p:tgtEl>
                                          <p:spTgt spid="10"/>
                                        </p:tgtEl>
                                        <p:attrNameLst>
                                          <p:attrName>ppt_x</p:attrName>
                                        </p:attrNameLst>
                                      </p:cBhvr>
                                      <p:tavLst>
                                        <p:tav tm="0">
                                          <p:val>
                                            <p:strVal val="#ppt_x"/>
                                          </p:val>
                                        </p:tav>
                                        <p:tav tm="100000">
                                          <p:val>
                                            <p:strVal val="#ppt_x"/>
                                          </p:val>
                                        </p:tav>
                                      </p:tavLst>
                                    </p:anim>
                                    <p:anim calcmode="lin" valueType="num">
                                      <p:cBhvr additive="base">
                                        <p:cTn id="9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2" grpId="0" animBg="1"/>
      <p:bldP spid="13" grpId="0" animBg="1"/>
      <p:bldP spid="14" grpId="0" animBg="1"/>
      <p:bldP spid="16" grpId="0" animBg="1"/>
      <p:bldP spid="17" grpId="0" animBg="1"/>
      <p:bldP spid="19" grpId="0" animBg="1"/>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105" y="214475"/>
            <a:ext cx="10515600" cy="524337"/>
          </a:xfrm>
        </p:spPr>
        <p:txBody>
          <a:bodyPr>
            <a:normAutofit fontScale="90000"/>
          </a:bodyPr>
          <a:lstStyle/>
          <a:p>
            <a:r>
              <a:rPr lang="en-US" b="1" dirty="0"/>
              <a:t>Ancient Egypt – an overview</a:t>
            </a:r>
          </a:p>
        </p:txBody>
      </p:sp>
      <p:sp>
        <p:nvSpPr>
          <p:cNvPr id="4" name="Rectangle 3"/>
          <p:cNvSpPr/>
          <p:nvPr/>
        </p:nvSpPr>
        <p:spPr>
          <a:xfrm>
            <a:off x="1088645" y="950803"/>
            <a:ext cx="7195276" cy="369332"/>
          </a:xfrm>
          <a:prstGeom prst="rect">
            <a:avLst/>
          </a:prstGeom>
          <a:solidFill>
            <a:schemeClr val="accent4"/>
          </a:solidFill>
        </p:spPr>
        <p:txBody>
          <a:bodyPr wrap="square">
            <a:spAutoFit/>
          </a:bodyPr>
          <a:lstStyle/>
          <a:p>
            <a:r>
              <a:rPr lang="en-US" dirty="0"/>
              <a:t>Desert animals influenced </a:t>
            </a:r>
            <a:r>
              <a:rPr lang="sr-Latn-RS" dirty="0"/>
              <a:t>the </a:t>
            </a:r>
            <a:r>
              <a:rPr lang="en-US" dirty="0"/>
              <a:t>belief systems</a:t>
            </a:r>
            <a:r>
              <a:rPr lang="sr-Latn-RS" dirty="0"/>
              <a:t> of ancient Egyptians</a:t>
            </a:r>
            <a:r>
              <a:rPr lang="en-US" dirty="0"/>
              <a:t>.</a:t>
            </a:r>
          </a:p>
        </p:txBody>
      </p:sp>
      <p:graphicFrame>
        <p:nvGraphicFramePr>
          <p:cNvPr id="5" name="Table 4"/>
          <p:cNvGraphicFramePr>
            <a:graphicFrameLocks noGrp="1"/>
          </p:cNvGraphicFramePr>
          <p:nvPr>
            <p:extLst>
              <p:ext uri="{D42A27DB-BD31-4B8C-83A1-F6EECF244321}">
                <p14:modId xmlns:p14="http://schemas.microsoft.com/office/powerpoint/2010/main" val="2224183609"/>
              </p:ext>
            </p:extLst>
          </p:nvPr>
        </p:nvGraphicFramePr>
        <p:xfrm>
          <a:off x="444181" y="1540178"/>
          <a:ext cx="7399595" cy="3737359"/>
        </p:xfrm>
        <a:graphic>
          <a:graphicData uri="http://schemas.openxmlformats.org/drawingml/2006/table">
            <a:tbl>
              <a:tblPr firstRow="1" firstCol="1" bandRow="1"/>
              <a:tblGrid>
                <a:gridCol w="1395774">
                  <a:extLst>
                    <a:ext uri="{9D8B030D-6E8A-4147-A177-3AD203B41FA5}">
                      <a16:colId xmlns:a16="http://schemas.microsoft.com/office/drawing/2014/main" val="695210874"/>
                    </a:ext>
                  </a:extLst>
                </a:gridCol>
                <a:gridCol w="6003821">
                  <a:extLst>
                    <a:ext uri="{9D8B030D-6E8A-4147-A177-3AD203B41FA5}">
                      <a16:colId xmlns:a16="http://schemas.microsoft.com/office/drawing/2014/main" val="1630814227"/>
                    </a:ext>
                  </a:extLst>
                </a:gridCol>
              </a:tblGrid>
              <a:tr h="0">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Desert animal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Impact on belief systems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3703119"/>
                  </a:ext>
                </a:extLst>
              </a:tr>
              <a:tr h="0">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Scorpion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Serket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Egyptian goddess of </a:t>
                      </a:r>
                      <a:r>
                        <a:rPr lang="sr-Latn-RS" sz="1800" dirty="0">
                          <a:effectLst/>
                          <a:latin typeface="Calibri" panose="020F0502020204030204" pitchFamily="34" charset="0"/>
                          <a:ea typeface="Calibri" panose="020F0502020204030204" pitchFamily="34" charset="0"/>
                          <a:cs typeface="Times New Roman" panose="02020603050405020304" pitchFamily="18" charset="0"/>
                        </a:rPr>
                        <a:t>healing</a:t>
                      </a:r>
                      <a:r>
                        <a:rPr lang="sr-Latn-RS" sz="1800" baseline="0" dirty="0">
                          <a:effectLst/>
                          <a:latin typeface="Calibri" panose="020F0502020204030204" pitchFamily="34" charset="0"/>
                          <a:ea typeface="Calibri" panose="020F0502020204030204" pitchFamily="34" charset="0"/>
                          <a:cs typeface="Times New Roman" panose="02020603050405020304" pitchFamily="18" charset="0"/>
                        </a:rPr>
                        <a:t> venomous stings and bites</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shown with a scorpion on top of her head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858746"/>
                  </a:ext>
                </a:extLst>
              </a:tr>
              <a:tr h="0">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Cobra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cobra symbolized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Wadjet</a:t>
                      </a:r>
                      <a:r>
                        <a:rPr lang="en-US" sz="1800" dirty="0">
                          <a:effectLst/>
                          <a:latin typeface="Calibri" panose="020F0502020204030204" pitchFamily="34" charset="0"/>
                          <a:ea typeface="Calibri" panose="020F0502020204030204" pitchFamily="34" charset="0"/>
                          <a:cs typeface="Times New Roman" panose="02020603050405020304" pitchFamily="18" charset="0"/>
                        </a:rPr>
                        <a:t>, a goddess of Lower Egypt. A raised cobra head was part of the design of the pharaoh’s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uraeus</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was a symbol of the pharaoh’s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209221"/>
                  </a:ext>
                </a:extLst>
              </a:tr>
              <a:tr h="0">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Vulture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the symbol of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Nekhbet</a:t>
                      </a:r>
                      <a:r>
                        <a:rPr lang="en-US" sz="1800" dirty="0">
                          <a:effectLst/>
                          <a:latin typeface="Calibri" panose="020F0502020204030204" pitchFamily="34" charset="0"/>
                          <a:ea typeface="Calibri" panose="020F0502020204030204" pitchFamily="34" charset="0"/>
                          <a:cs typeface="Times New Roman" panose="02020603050405020304" pitchFamily="18" charset="0"/>
                        </a:rPr>
                        <a:t>, a goddess of Upper Egypt.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010170"/>
                  </a:ext>
                </a:extLst>
              </a:tr>
              <a:tr h="0">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Jackal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Anubis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Egyptian god of the dead, is depicted with a jackal’s head. (Jackals often hung around places where the dead were buried.)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23393"/>
                  </a:ext>
                </a:extLst>
              </a:tr>
              <a:tr h="0">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Falcon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god </a:t>
                      </a:r>
                      <a:r>
                        <a:rPr lang="en-US" sz="1800" b="1" i="0" dirty="0">
                          <a:effectLst/>
                          <a:latin typeface="Calibri" panose="020F0502020204030204" pitchFamily="34" charset="0"/>
                          <a:ea typeface="Calibri" panose="020F0502020204030204" pitchFamily="34" charset="0"/>
                          <a:cs typeface="Times New Roman" panose="02020603050405020304" pitchFamily="18" charset="0"/>
                        </a:rPr>
                        <a:t>Horus</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shown with a falcon’s head. He was the sky god, and one of ancient Egypt’s earliest deities.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562124"/>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834" y="5575682"/>
            <a:ext cx="1537645" cy="10255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3921" y="255331"/>
            <a:ext cx="863236" cy="1824935"/>
          </a:xfrm>
          <a:prstGeom prst="rect">
            <a:avLst/>
          </a:prstGeom>
        </p:spPr>
      </p:pic>
      <p:sp>
        <p:nvSpPr>
          <p:cNvPr id="7" name="TextBox 6"/>
          <p:cNvSpPr txBox="1"/>
          <p:nvPr/>
        </p:nvSpPr>
        <p:spPr>
          <a:xfrm>
            <a:off x="9114507" y="735359"/>
            <a:ext cx="1919053" cy="1169551"/>
          </a:xfrm>
          <a:prstGeom prst="rect">
            <a:avLst/>
          </a:prstGeom>
          <a:solidFill>
            <a:schemeClr val="accent4"/>
          </a:solidFill>
        </p:spPr>
        <p:txBody>
          <a:bodyPr wrap="square" rtlCol="0">
            <a:spAutoFit/>
          </a:bodyPr>
          <a:lstStyle/>
          <a:p>
            <a:r>
              <a:rPr lang="sr-Latn-RS" sz="1400" b="1" dirty="0"/>
              <a:t>Serket</a:t>
            </a:r>
            <a:r>
              <a:rPr lang="sr-Latn-RS" sz="1400" dirty="0"/>
              <a:t> – (srp.) </a:t>
            </a:r>
            <a:r>
              <a:rPr lang="sr-Latn-RS" sz="1400" b="1" dirty="0"/>
              <a:t>Serket</a:t>
            </a:r>
            <a:r>
              <a:rPr lang="sr-Latn-RS" sz="1400" dirty="0"/>
              <a:t>, boginja škorpije, ona koja čini da grlo diše, što se dovodi u vezu sa ujedom škorpije</a:t>
            </a:r>
            <a:endParaRPr lang="en-US" sz="1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0910" y="1380597"/>
            <a:ext cx="1058582" cy="1665502"/>
          </a:xfrm>
          <a:prstGeom prst="rect">
            <a:avLst/>
          </a:prstGeom>
        </p:spPr>
      </p:pic>
      <p:sp>
        <p:nvSpPr>
          <p:cNvPr id="9" name="TextBox 8"/>
          <p:cNvSpPr txBox="1"/>
          <p:nvPr/>
        </p:nvSpPr>
        <p:spPr>
          <a:xfrm>
            <a:off x="7937518" y="2231818"/>
            <a:ext cx="3043019" cy="738664"/>
          </a:xfrm>
          <a:prstGeom prst="rect">
            <a:avLst/>
          </a:prstGeom>
          <a:solidFill>
            <a:schemeClr val="accent4"/>
          </a:solidFill>
        </p:spPr>
        <p:txBody>
          <a:bodyPr wrap="square" rtlCol="0">
            <a:spAutoFit/>
          </a:bodyPr>
          <a:lstStyle/>
          <a:p>
            <a:r>
              <a:rPr lang="sr-Latn-RS" sz="1400" b="1" dirty="0"/>
              <a:t>Wajet</a:t>
            </a:r>
            <a:r>
              <a:rPr lang="sr-Latn-RS" sz="1400" dirty="0"/>
              <a:t> – (srp). </a:t>
            </a:r>
            <a:r>
              <a:rPr lang="sr-Latn-RS" sz="1400" b="1" dirty="0"/>
              <a:t>Vadžet</a:t>
            </a:r>
            <a:r>
              <a:rPr lang="sr-Latn-RS" sz="1400" dirty="0"/>
              <a:t>, boginja sa likom kobre, zaštitnica faraona, često stavljana na krunu faraona  </a:t>
            </a:r>
            <a:endParaRPr lang="en-US" sz="14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534" y="3362708"/>
            <a:ext cx="1666941" cy="670944"/>
          </a:xfrm>
          <a:prstGeom prst="rect">
            <a:avLst/>
          </a:prstGeom>
        </p:spPr>
      </p:pic>
      <p:sp>
        <p:nvSpPr>
          <p:cNvPr id="13" name="TextBox 12"/>
          <p:cNvSpPr txBox="1"/>
          <p:nvPr/>
        </p:nvSpPr>
        <p:spPr>
          <a:xfrm>
            <a:off x="9689097" y="3129300"/>
            <a:ext cx="2329081" cy="1169551"/>
          </a:xfrm>
          <a:prstGeom prst="rect">
            <a:avLst/>
          </a:prstGeom>
          <a:solidFill>
            <a:schemeClr val="accent4"/>
          </a:solidFill>
        </p:spPr>
        <p:txBody>
          <a:bodyPr wrap="square" rtlCol="0">
            <a:spAutoFit/>
          </a:bodyPr>
          <a:lstStyle/>
          <a:p>
            <a:r>
              <a:rPr lang="sr-Latn-RS" sz="1400" b="1" dirty="0"/>
              <a:t>Nekhbet</a:t>
            </a:r>
            <a:r>
              <a:rPr lang="sr-Latn-RS" sz="1400" dirty="0"/>
              <a:t> – (srp). </a:t>
            </a:r>
            <a:r>
              <a:rPr lang="sr-Latn-RS" sz="1400" b="1" dirty="0"/>
              <a:t>Nekbet </a:t>
            </a:r>
            <a:r>
              <a:rPr lang="sr-Latn-RS" sz="1400" dirty="0"/>
              <a:t>(glava supa sa široko raširenim krilima), zaštitnica Gornjeg Egipta i njihovih faraona</a:t>
            </a:r>
            <a:endParaRPr lang="en-US" sz="14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3843" y="4171976"/>
            <a:ext cx="964412" cy="2069212"/>
          </a:xfrm>
          <a:prstGeom prst="rect">
            <a:avLst/>
          </a:prstGeom>
        </p:spPr>
      </p:pic>
      <p:sp>
        <p:nvSpPr>
          <p:cNvPr id="15" name="TextBox 14"/>
          <p:cNvSpPr txBox="1"/>
          <p:nvPr/>
        </p:nvSpPr>
        <p:spPr>
          <a:xfrm>
            <a:off x="8745355" y="4339707"/>
            <a:ext cx="2235182" cy="954107"/>
          </a:xfrm>
          <a:prstGeom prst="rect">
            <a:avLst/>
          </a:prstGeom>
          <a:solidFill>
            <a:schemeClr val="accent4"/>
          </a:solidFill>
        </p:spPr>
        <p:txBody>
          <a:bodyPr wrap="square" rtlCol="0">
            <a:spAutoFit/>
          </a:bodyPr>
          <a:lstStyle/>
          <a:p>
            <a:r>
              <a:rPr lang="sr-Latn-RS" sz="1400" b="1" dirty="0"/>
              <a:t>Anubis – (srp). Anubis</a:t>
            </a:r>
            <a:r>
              <a:rPr lang="sr-Latn-RS" sz="1400" dirty="0"/>
              <a:t>, čovek sa glavom šakala, bog koji je uvodio duše u zagrobni život</a:t>
            </a:r>
            <a:endParaRPr lang="en-US" sz="1400" dirty="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3221" y="4328012"/>
            <a:ext cx="833959" cy="1915850"/>
          </a:xfrm>
          <a:prstGeom prst="rect">
            <a:avLst/>
          </a:prstGeom>
        </p:spPr>
      </p:pic>
      <p:sp>
        <p:nvSpPr>
          <p:cNvPr id="17" name="TextBox 16"/>
          <p:cNvSpPr txBox="1"/>
          <p:nvPr/>
        </p:nvSpPr>
        <p:spPr>
          <a:xfrm>
            <a:off x="8849720" y="5462791"/>
            <a:ext cx="2130817" cy="738664"/>
          </a:xfrm>
          <a:prstGeom prst="rect">
            <a:avLst/>
          </a:prstGeom>
          <a:solidFill>
            <a:schemeClr val="accent4"/>
          </a:solidFill>
        </p:spPr>
        <p:txBody>
          <a:bodyPr wrap="square" rtlCol="0">
            <a:spAutoFit/>
          </a:bodyPr>
          <a:lstStyle/>
          <a:p>
            <a:r>
              <a:rPr lang="sr-Latn-RS" sz="1400" b="1" dirty="0"/>
              <a:t>Horus – (srp). Horus (ili Hor)</a:t>
            </a:r>
            <a:r>
              <a:rPr lang="sr-Latn-RS" sz="1400" dirty="0"/>
              <a:t>, čovek sa glavom sokola, bog neba</a:t>
            </a:r>
            <a:endParaRPr lang="en-US" sz="1400" dirty="0"/>
          </a:p>
        </p:txBody>
      </p:sp>
      <p:sp>
        <p:nvSpPr>
          <p:cNvPr id="19" name="TextBox 18"/>
          <p:cNvSpPr txBox="1"/>
          <p:nvPr/>
        </p:nvSpPr>
        <p:spPr>
          <a:xfrm>
            <a:off x="2137034" y="5854158"/>
            <a:ext cx="5728550" cy="523220"/>
          </a:xfrm>
          <a:prstGeom prst="rect">
            <a:avLst/>
          </a:prstGeom>
          <a:solidFill>
            <a:schemeClr val="accent4"/>
          </a:solidFill>
        </p:spPr>
        <p:txBody>
          <a:bodyPr wrap="square" rtlCol="0">
            <a:spAutoFit/>
          </a:bodyPr>
          <a:lstStyle/>
          <a:p>
            <a:r>
              <a:rPr lang="sr-Latn-RS" sz="1400" b="1" dirty="0"/>
              <a:t>UR</a:t>
            </a:r>
            <a:r>
              <a:rPr lang="en-US" sz="1400" b="1" dirty="0"/>
              <a:t>AE</a:t>
            </a:r>
            <a:r>
              <a:rPr lang="sr-Latn-RS" sz="1400" b="1" dirty="0"/>
              <a:t>US </a:t>
            </a:r>
            <a:r>
              <a:rPr lang="en-US" sz="1400" dirty="0"/>
              <a:t>/</a:t>
            </a:r>
            <a:r>
              <a:rPr lang="en-US" sz="1400" dirty="0" err="1"/>
              <a:t>jʊˈriːəs</a:t>
            </a:r>
            <a:r>
              <a:rPr lang="en-US" sz="1400" dirty="0"/>
              <a:t>/</a:t>
            </a:r>
            <a:r>
              <a:rPr lang="sr-Latn-RS" sz="1400" dirty="0"/>
              <a:t> - </a:t>
            </a:r>
            <a:r>
              <a:rPr lang="sr-Latn-RS" sz="1400" b="1" dirty="0"/>
              <a:t> lik uspravljene kobre na kruni faraona – UREUS  (važna faraonska insignija –  zaštita od neprijatelja) </a:t>
            </a:r>
            <a:r>
              <a:rPr lang="sr-Latn-RS" sz="1400" dirty="0"/>
              <a:t> </a:t>
            </a:r>
            <a:endParaRPr lang="en-US" sz="1400" dirty="0"/>
          </a:p>
        </p:txBody>
      </p:sp>
      <p:cxnSp>
        <p:nvCxnSpPr>
          <p:cNvPr id="23" name="Straight Arrow Connector 22"/>
          <p:cNvCxnSpPr/>
          <p:nvPr/>
        </p:nvCxnSpPr>
        <p:spPr>
          <a:xfrm>
            <a:off x="2205753" y="3589893"/>
            <a:ext cx="561315" cy="2156437"/>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26" name="Straight Arrow Connector 25"/>
          <p:cNvCxnSpPr/>
          <p:nvPr/>
        </p:nvCxnSpPr>
        <p:spPr>
          <a:xfrm flipH="1">
            <a:off x="2908127" y="3048448"/>
            <a:ext cx="6285549" cy="2669520"/>
          </a:xfrm>
          <a:prstGeom prst="straightConnector1">
            <a:avLst/>
          </a:prstGeom>
          <a:ln w="381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228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3" grpId="0" animBg="1"/>
      <p:bldP spid="15" grpId="0" animBg="1"/>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40962"/>
          </a:xfrm>
        </p:spPr>
        <p:txBody>
          <a:bodyPr>
            <a:normAutofit fontScale="90000"/>
          </a:bodyPr>
          <a:lstStyle/>
          <a:p>
            <a:r>
              <a:rPr lang="en-US" dirty="0"/>
              <a:t>The lifestyle of ancient Egyptians</a:t>
            </a:r>
          </a:p>
        </p:txBody>
      </p:sp>
      <p:sp>
        <p:nvSpPr>
          <p:cNvPr id="4" name="Rectangle 3"/>
          <p:cNvSpPr/>
          <p:nvPr/>
        </p:nvSpPr>
        <p:spPr>
          <a:xfrm>
            <a:off x="838200" y="1565441"/>
            <a:ext cx="10359044" cy="923330"/>
          </a:xfrm>
          <a:prstGeom prst="rect">
            <a:avLst/>
          </a:prstGeom>
        </p:spPr>
        <p:txBody>
          <a:bodyPr wrap="square">
            <a:spAutoFit/>
          </a:bodyPr>
          <a:lstStyle/>
          <a:p>
            <a:r>
              <a:rPr lang="en-US" dirty="0"/>
              <a:t>The ancient Egyptians had to adjust to an environment that had a very hot, dry climate. As might be expected, </a:t>
            </a:r>
            <a:r>
              <a:rPr lang="en-US" dirty="0" err="1"/>
              <a:t>th</a:t>
            </a:r>
            <a:r>
              <a:rPr lang="sr-Latn-RS" dirty="0"/>
              <a:t>ey had an</a:t>
            </a:r>
            <a:r>
              <a:rPr lang="en-US" dirty="0"/>
              <a:t> outdoors lifestyle. Most people worked outside as farmers, fishers, builders, and merchants. People cooked and often slept outside their homes (frequently, on the roof) because of the heat. </a:t>
            </a:r>
          </a:p>
        </p:txBody>
      </p:sp>
      <p:sp>
        <p:nvSpPr>
          <p:cNvPr id="5" name="Rectangle 4"/>
          <p:cNvSpPr/>
          <p:nvPr/>
        </p:nvSpPr>
        <p:spPr>
          <a:xfrm>
            <a:off x="838200" y="1051098"/>
            <a:ext cx="6205396" cy="369332"/>
          </a:xfrm>
          <a:prstGeom prst="rect">
            <a:avLst/>
          </a:prstGeom>
          <a:solidFill>
            <a:schemeClr val="accent4"/>
          </a:solidFill>
        </p:spPr>
        <p:txBody>
          <a:bodyPr wrap="square">
            <a:spAutoFit/>
          </a:bodyPr>
          <a:lstStyle/>
          <a:p>
            <a:r>
              <a:rPr lang="en-US" b="1" dirty="0"/>
              <a:t>How the deserts influenced </a:t>
            </a:r>
            <a:r>
              <a:rPr lang="sr-Latn-RS" b="1" dirty="0"/>
              <a:t>the </a:t>
            </a:r>
            <a:r>
              <a:rPr lang="en-US" b="1" dirty="0"/>
              <a:t>lifestyle</a:t>
            </a:r>
            <a:r>
              <a:rPr lang="sr-Latn-RS" b="1" dirty="0"/>
              <a:t> of ancient Egyptians</a:t>
            </a:r>
            <a:endParaRPr lang="en-US" b="1" dirty="0"/>
          </a:p>
        </p:txBody>
      </p:sp>
      <p:sp>
        <p:nvSpPr>
          <p:cNvPr id="6" name="Rectangle 5"/>
          <p:cNvSpPr/>
          <p:nvPr/>
        </p:nvSpPr>
        <p:spPr>
          <a:xfrm>
            <a:off x="915812" y="3148124"/>
            <a:ext cx="2503827" cy="369332"/>
          </a:xfrm>
          <a:prstGeom prst="rect">
            <a:avLst/>
          </a:prstGeom>
          <a:solidFill>
            <a:schemeClr val="accent4"/>
          </a:solidFill>
        </p:spPr>
        <p:txBody>
          <a:bodyPr wrap="none">
            <a:spAutoFit/>
          </a:bodyPr>
          <a:lstStyle/>
          <a:p>
            <a:r>
              <a:rPr lang="en-US" b="1" dirty="0"/>
              <a:t>Houses for a hot climate</a:t>
            </a:r>
          </a:p>
        </p:txBody>
      </p:sp>
      <p:sp>
        <p:nvSpPr>
          <p:cNvPr id="7" name="Rectangle 6"/>
          <p:cNvSpPr/>
          <p:nvPr/>
        </p:nvSpPr>
        <p:spPr>
          <a:xfrm>
            <a:off x="780010" y="3855138"/>
            <a:ext cx="8173867" cy="1200329"/>
          </a:xfrm>
          <a:prstGeom prst="rect">
            <a:avLst/>
          </a:prstGeom>
        </p:spPr>
        <p:txBody>
          <a:bodyPr wrap="square">
            <a:spAutoFit/>
          </a:bodyPr>
          <a:lstStyle/>
          <a:p>
            <a:r>
              <a:rPr lang="en-US" dirty="0"/>
              <a:t>Rich or poor, most Egyptians lived in houses of similar design. These had flat roofs and were made from sun-dried mud-bricks. The one-room homes of poor farmers had dirt floors. In urban areas, houses were joined, a bit like apartments today. Narrow alleyways provided access.</a:t>
            </a:r>
          </a:p>
        </p:txBody>
      </p:sp>
      <p:pic>
        <p:nvPicPr>
          <p:cNvPr id="8" name="Picture 7"/>
          <p:cNvPicPr>
            <a:picLocks noChangeAspect="1"/>
          </p:cNvPicPr>
          <p:nvPr/>
        </p:nvPicPr>
        <p:blipFill>
          <a:blip r:embed="rId2"/>
          <a:stretch>
            <a:fillRect/>
          </a:stretch>
        </p:blipFill>
        <p:spPr>
          <a:xfrm>
            <a:off x="9179488" y="2712768"/>
            <a:ext cx="2370841" cy="2683971"/>
          </a:xfrm>
          <a:prstGeom prst="rect">
            <a:avLst/>
          </a:prstGeom>
        </p:spPr>
      </p:pic>
      <p:sp>
        <p:nvSpPr>
          <p:cNvPr id="9" name="Rectangle 8"/>
          <p:cNvSpPr/>
          <p:nvPr/>
        </p:nvSpPr>
        <p:spPr>
          <a:xfrm>
            <a:off x="8715900" y="5506281"/>
            <a:ext cx="3298015" cy="830997"/>
          </a:xfrm>
          <a:prstGeom prst="rect">
            <a:avLst/>
          </a:prstGeom>
          <a:solidFill>
            <a:schemeClr val="accent4">
              <a:lumMod val="20000"/>
              <a:lumOff val="80000"/>
            </a:schemeClr>
          </a:solidFill>
        </p:spPr>
        <p:txBody>
          <a:bodyPr wrap="square">
            <a:spAutoFit/>
          </a:bodyPr>
          <a:lstStyle/>
          <a:p>
            <a:r>
              <a:rPr lang="en-US" sz="1600" dirty="0"/>
              <a:t>A headrest used by the wealthy. It allowed air to circulate around the head and neck</a:t>
            </a:r>
            <a:r>
              <a:rPr lang="sr-Latn-RS" sz="1600" dirty="0"/>
              <a:t>.</a:t>
            </a:r>
            <a:endParaRPr lang="en-US" sz="1600" dirty="0"/>
          </a:p>
        </p:txBody>
      </p:sp>
    </p:spTree>
    <p:extLst>
      <p:ext uri="{BB962C8B-B14F-4D97-AF65-F5344CB8AC3E}">
        <p14:creationId xmlns:p14="http://schemas.microsoft.com/office/powerpoint/2010/main" val="21628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513" y="124057"/>
            <a:ext cx="10515600" cy="540962"/>
          </a:xfrm>
        </p:spPr>
        <p:txBody>
          <a:bodyPr>
            <a:normAutofit fontScale="90000"/>
          </a:bodyPr>
          <a:lstStyle/>
          <a:p>
            <a:r>
              <a:rPr lang="en-US" b="1" dirty="0"/>
              <a:t>House designs in ancient Egypt</a:t>
            </a:r>
          </a:p>
        </p:txBody>
      </p:sp>
      <p:pic>
        <p:nvPicPr>
          <p:cNvPr id="3" name="Picture 2"/>
          <p:cNvPicPr>
            <a:picLocks noChangeAspect="1"/>
          </p:cNvPicPr>
          <p:nvPr/>
        </p:nvPicPr>
        <p:blipFill>
          <a:blip r:embed="rId2"/>
          <a:stretch>
            <a:fillRect/>
          </a:stretch>
        </p:blipFill>
        <p:spPr>
          <a:xfrm>
            <a:off x="839583" y="831274"/>
            <a:ext cx="4003963" cy="5112325"/>
          </a:xfrm>
          <a:prstGeom prst="rect">
            <a:avLst/>
          </a:prstGeom>
        </p:spPr>
      </p:pic>
      <p:pic>
        <p:nvPicPr>
          <p:cNvPr id="5" name="Picture 4"/>
          <p:cNvPicPr>
            <a:picLocks noChangeAspect="1"/>
          </p:cNvPicPr>
          <p:nvPr/>
        </p:nvPicPr>
        <p:blipFill rotWithShape="1">
          <a:blip r:embed="rId3"/>
          <a:srcRect b="25787"/>
          <a:stretch/>
        </p:blipFill>
        <p:spPr>
          <a:xfrm>
            <a:off x="4843546" y="831275"/>
            <a:ext cx="6237334" cy="5095700"/>
          </a:xfrm>
          <a:prstGeom prst="rect">
            <a:avLst/>
          </a:prstGeom>
        </p:spPr>
      </p:pic>
    </p:spTree>
    <p:extLst>
      <p:ext uri="{BB962C8B-B14F-4D97-AF65-F5344CB8AC3E}">
        <p14:creationId xmlns:p14="http://schemas.microsoft.com/office/powerpoint/2010/main" val="57606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74460"/>
          </a:xfrm>
        </p:spPr>
        <p:txBody>
          <a:bodyPr>
            <a:normAutofit fontScale="90000"/>
          </a:bodyPr>
          <a:lstStyle/>
          <a:p>
            <a:r>
              <a:rPr lang="en-US" b="1" dirty="0"/>
              <a:t>Did you know? </a:t>
            </a:r>
          </a:p>
        </p:txBody>
      </p:sp>
      <p:pic>
        <p:nvPicPr>
          <p:cNvPr id="5" name="Picture 4"/>
          <p:cNvPicPr>
            <a:picLocks noChangeAspect="1"/>
          </p:cNvPicPr>
          <p:nvPr/>
        </p:nvPicPr>
        <p:blipFill>
          <a:blip r:embed="rId2"/>
          <a:stretch>
            <a:fillRect/>
          </a:stretch>
        </p:blipFill>
        <p:spPr>
          <a:xfrm>
            <a:off x="8103017" y="1412260"/>
            <a:ext cx="2655050" cy="3209457"/>
          </a:xfrm>
          <a:prstGeom prst="rect">
            <a:avLst/>
          </a:prstGeom>
        </p:spPr>
      </p:pic>
      <p:sp>
        <p:nvSpPr>
          <p:cNvPr id="6" name="Rectangle 5"/>
          <p:cNvSpPr/>
          <p:nvPr/>
        </p:nvSpPr>
        <p:spPr>
          <a:xfrm>
            <a:off x="7428122" y="4950653"/>
            <a:ext cx="4259572" cy="830997"/>
          </a:xfrm>
          <a:prstGeom prst="rect">
            <a:avLst/>
          </a:prstGeom>
          <a:solidFill>
            <a:schemeClr val="accent4"/>
          </a:solidFill>
        </p:spPr>
        <p:txBody>
          <a:bodyPr wrap="square">
            <a:spAutoFit/>
          </a:bodyPr>
          <a:lstStyle/>
          <a:p>
            <a:r>
              <a:rPr lang="en-US" sz="1600" dirty="0"/>
              <a:t>Detail from an ancient Egyptian tomb painting showing a woman wearing make-up and a </a:t>
            </a:r>
            <a:r>
              <a:rPr lang="en-US" sz="1600" b="1" dirty="0"/>
              <a:t>cone of cooling fat </a:t>
            </a:r>
            <a:r>
              <a:rPr lang="en-US" sz="1600" dirty="0"/>
              <a:t>on top of her wig. </a:t>
            </a:r>
          </a:p>
        </p:txBody>
      </p:sp>
      <p:sp>
        <p:nvSpPr>
          <p:cNvPr id="3" name="Rectangle 2"/>
          <p:cNvSpPr/>
          <p:nvPr/>
        </p:nvSpPr>
        <p:spPr>
          <a:xfrm>
            <a:off x="531136" y="1312672"/>
            <a:ext cx="6394765" cy="4524315"/>
          </a:xfrm>
          <a:prstGeom prst="rect">
            <a:avLst/>
          </a:prstGeom>
          <a:solidFill>
            <a:schemeClr val="accent3">
              <a:lumMod val="20000"/>
              <a:lumOff val="80000"/>
            </a:schemeClr>
          </a:solidFill>
        </p:spPr>
        <p:txBody>
          <a:bodyPr wrap="square">
            <a:spAutoFit/>
          </a:bodyPr>
          <a:lstStyle/>
          <a:p>
            <a:pPr algn="just"/>
            <a:r>
              <a:rPr lang="en-US" dirty="0"/>
              <a:t>Ancient Egypt’s proximity to deserts made dust and wind-blown sand a fact of life. Eye infections or irritations were common </a:t>
            </a:r>
            <a:r>
              <a:rPr lang="en-US" dirty="0">
                <a:solidFill>
                  <a:srgbClr val="7030A0"/>
                </a:solidFill>
              </a:rPr>
              <a:t>ailments</a:t>
            </a:r>
            <a:r>
              <a:rPr lang="en-US" dirty="0"/>
              <a:t>. Stone reliefs have been found in tombs that depict groups of blind people. Ancient </a:t>
            </a:r>
            <a:r>
              <a:rPr lang="en-US" dirty="0">
                <a:solidFill>
                  <a:srgbClr val="7030A0"/>
                </a:solidFill>
              </a:rPr>
              <a:t>papyrus</a:t>
            </a:r>
            <a:r>
              <a:rPr lang="en-US" dirty="0"/>
              <a:t> texts record that bat’s blood was one treatment for eye complaints; another was rubbing a paste of mashed human brain and honey over the affected eye. Men and women alike wore heavy eye make-up—eye shadow and eye liner—in part to protect their eyes from dust. It was mostly black or green (</a:t>
            </a:r>
            <a:r>
              <a:rPr lang="en-US" dirty="0" err="1"/>
              <a:t>colours</a:t>
            </a:r>
            <a:r>
              <a:rPr lang="en-US" dirty="0"/>
              <a:t> of fertility). </a:t>
            </a:r>
          </a:p>
          <a:p>
            <a:pPr algn="just"/>
            <a:endParaRPr lang="en-US" dirty="0"/>
          </a:p>
          <a:p>
            <a:pPr algn="just"/>
            <a:r>
              <a:rPr lang="en-US" dirty="0"/>
              <a:t>Men and women also wore wigs, usually over a shaved scalp. Shaving kept heads cool (when at home, without wigs) and allowed scalps to be more easily kept clean. A </a:t>
            </a:r>
            <a:r>
              <a:rPr lang="en-US" dirty="0">
                <a:solidFill>
                  <a:srgbClr val="7030A0"/>
                </a:solidFill>
              </a:rPr>
              <a:t>cone</a:t>
            </a:r>
            <a:r>
              <a:rPr lang="en-US" dirty="0"/>
              <a:t> of solid perfumed fat might be worn on top of a wig on special occasions. As it melted in the heat, sweet smelling liquid dripped over the face and upper body, cooling the skin.</a:t>
            </a:r>
          </a:p>
        </p:txBody>
      </p:sp>
      <p:sp>
        <p:nvSpPr>
          <p:cNvPr id="7" name="Rectangle 6"/>
          <p:cNvSpPr/>
          <p:nvPr/>
        </p:nvSpPr>
        <p:spPr>
          <a:xfrm>
            <a:off x="4174163" y="531809"/>
            <a:ext cx="3068404" cy="307777"/>
          </a:xfrm>
          <a:prstGeom prst="rect">
            <a:avLst/>
          </a:prstGeom>
          <a:solidFill>
            <a:schemeClr val="accent6">
              <a:lumMod val="20000"/>
              <a:lumOff val="80000"/>
            </a:schemeClr>
          </a:solidFill>
        </p:spPr>
        <p:txBody>
          <a:bodyPr wrap="none">
            <a:spAutoFit/>
          </a:bodyPr>
          <a:lstStyle/>
          <a:p>
            <a:r>
              <a:rPr lang="en-US" sz="1400" b="1" dirty="0">
                <a:solidFill>
                  <a:srgbClr val="202124"/>
                </a:solidFill>
                <a:latin typeface="Google Sans"/>
              </a:rPr>
              <a:t>ailment </a:t>
            </a:r>
            <a:r>
              <a:rPr lang="en-US" sz="1400" b="1" dirty="0"/>
              <a:t>/ˈ</a:t>
            </a:r>
            <a:r>
              <a:rPr lang="en-US" sz="1400" b="1" dirty="0" err="1"/>
              <a:t>eɪlm</a:t>
            </a:r>
            <a:r>
              <a:rPr lang="en-US" sz="1400" b="1" dirty="0"/>
              <a:t>(ə)</a:t>
            </a:r>
            <a:r>
              <a:rPr lang="en-US" sz="1400" b="1" dirty="0" err="1"/>
              <a:t>nt</a:t>
            </a:r>
            <a:r>
              <a:rPr lang="en-US" sz="1400" b="1" dirty="0"/>
              <a:t>/</a:t>
            </a:r>
            <a:r>
              <a:rPr lang="en-US" sz="1400" b="1" dirty="0">
                <a:solidFill>
                  <a:srgbClr val="202124"/>
                </a:solidFill>
                <a:latin typeface="Google Sans"/>
              </a:rPr>
              <a:t> a minor illness</a:t>
            </a:r>
            <a:endParaRPr lang="en-US" sz="1400" b="1" dirty="0"/>
          </a:p>
        </p:txBody>
      </p:sp>
      <p:sp>
        <p:nvSpPr>
          <p:cNvPr id="8" name="Rectangle 7"/>
          <p:cNvSpPr/>
          <p:nvPr/>
        </p:nvSpPr>
        <p:spPr>
          <a:xfrm>
            <a:off x="7693701" y="501031"/>
            <a:ext cx="3134243" cy="523220"/>
          </a:xfrm>
          <a:prstGeom prst="rect">
            <a:avLst/>
          </a:prstGeom>
          <a:solidFill>
            <a:schemeClr val="accent6">
              <a:lumMod val="20000"/>
              <a:lumOff val="80000"/>
            </a:schemeClr>
          </a:solidFill>
        </p:spPr>
        <p:txBody>
          <a:bodyPr wrap="square">
            <a:spAutoFit/>
          </a:bodyPr>
          <a:lstStyle/>
          <a:p>
            <a:r>
              <a:rPr lang="en-US" sz="1400" b="1" dirty="0">
                <a:solidFill>
                  <a:srgbClr val="202124"/>
                </a:solidFill>
                <a:latin typeface="Google Sans"/>
              </a:rPr>
              <a:t>papyrus</a:t>
            </a:r>
            <a:r>
              <a:rPr lang="en-US" sz="1400" dirty="0">
                <a:solidFill>
                  <a:srgbClr val="202124"/>
                </a:solidFill>
                <a:latin typeface="Google Sans"/>
              </a:rPr>
              <a:t> </a:t>
            </a:r>
            <a:r>
              <a:rPr lang="en-US" sz="1400" dirty="0"/>
              <a:t>/</a:t>
            </a:r>
            <a:r>
              <a:rPr lang="en-US" sz="1400" dirty="0" err="1"/>
              <a:t>pəˈpʌɪrəs</a:t>
            </a:r>
            <a:r>
              <a:rPr lang="en-US" sz="1400" dirty="0"/>
              <a:t>/ </a:t>
            </a:r>
          </a:p>
          <a:p>
            <a:r>
              <a:rPr lang="en-US" sz="1400" dirty="0"/>
              <a:t>(pl. </a:t>
            </a:r>
            <a:r>
              <a:rPr lang="en-US" sz="1400" b="1" dirty="0"/>
              <a:t>papyri</a:t>
            </a:r>
            <a:r>
              <a:rPr lang="en-US" sz="1400" dirty="0"/>
              <a:t> (</a:t>
            </a:r>
            <a:r>
              <a:rPr lang="en-US" sz="1400" dirty="0" err="1"/>
              <a:t>pəˈpaɪəraɪ</a:t>
            </a:r>
            <a:r>
              <a:rPr lang="en-US" sz="1400" dirty="0"/>
              <a:t>) or </a:t>
            </a:r>
            <a:r>
              <a:rPr lang="en-US" sz="1400" b="1" dirty="0"/>
              <a:t>papyruses</a:t>
            </a:r>
            <a:r>
              <a:rPr lang="en-US" sz="1400" dirty="0"/>
              <a:t>) </a:t>
            </a:r>
          </a:p>
        </p:txBody>
      </p:sp>
      <p:sp>
        <p:nvSpPr>
          <p:cNvPr id="9" name="Rectangle 8"/>
          <p:cNvSpPr/>
          <p:nvPr/>
        </p:nvSpPr>
        <p:spPr>
          <a:xfrm>
            <a:off x="1192040" y="6048463"/>
            <a:ext cx="4122345" cy="523220"/>
          </a:xfrm>
          <a:prstGeom prst="rect">
            <a:avLst/>
          </a:prstGeom>
          <a:solidFill>
            <a:schemeClr val="accent6">
              <a:lumMod val="20000"/>
              <a:lumOff val="80000"/>
            </a:schemeClr>
          </a:solidFill>
        </p:spPr>
        <p:txBody>
          <a:bodyPr wrap="square">
            <a:spAutoFit/>
          </a:bodyPr>
          <a:lstStyle/>
          <a:p>
            <a:r>
              <a:rPr lang="en-US" sz="1400" b="1" dirty="0">
                <a:latin typeface="Arial" panose="020B0604020202020204" pitchFamily="34" charset="0"/>
              </a:rPr>
              <a:t>cone </a:t>
            </a:r>
            <a:r>
              <a:rPr lang="en-US" sz="1400" dirty="0">
                <a:latin typeface="Arial" panose="020B0604020202020204" pitchFamily="34" charset="0"/>
              </a:rPr>
              <a:t>- a shape with a flat, round or oval base and a top that becomes narrower until it forms a point</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4668" y="5902197"/>
            <a:ext cx="446324" cy="669486"/>
          </a:xfrm>
          <a:prstGeom prst="rect">
            <a:avLst/>
          </a:prstGeom>
        </p:spPr>
      </p:pic>
      <p:cxnSp>
        <p:nvCxnSpPr>
          <p:cNvPr id="13" name="Straight Arrow Connector 12"/>
          <p:cNvCxnSpPr/>
          <p:nvPr/>
        </p:nvCxnSpPr>
        <p:spPr>
          <a:xfrm flipV="1">
            <a:off x="5840992" y="1991763"/>
            <a:ext cx="2949923" cy="269516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flipH="1">
            <a:off x="4816444" y="4906978"/>
            <a:ext cx="801386" cy="99521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28296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51495" cy="1581370"/>
          </a:xfrm>
          <a:solidFill>
            <a:schemeClr val="accent4">
              <a:lumMod val="20000"/>
              <a:lumOff val="80000"/>
            </a:schemeClr>
          </a:solidFill>
        </p:spPr>
        <p:txBody>
          <a:bodyPr>
            <a:normAutofit fontScale="90000"/>
          </a:bodyPr>
          <a:lstStyle/>
          <a:p>
            <a:r>
              <a:rPr lang="sr-Latn-RS" b="1" dirty="0"/>
              <a:t>Ancient Egypt – key social groups</a:t>
            </a:r>
            <a:endParaRPr lang="en-US" b="1" dirty="0"/>
          </a:p>
        </p:txBody>
      </p:sp>
      <p:pic>
        <p:nvPicPr>
          <p:cNvPr id="4" name="social-pyramid-ancient-egyp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80228" y="365125"/>
            <a:ext cx="6774979" cy="6194266"/>
          </a:xfrm>
          <a:prstGeom prst="rect">
            <a:avLst/>
          </a:prstGeom>
        </p:spPr>
      </p:pic>
    </p:spTree>
    <p:extLst>
      <p:ext uri="{BB962C8B-B14F-4D97-AF65-F5344CB8AC3E}">
        <p14:creationId xmlns:p14="http://schemas.microsoft.com/office/powerpoint/2010/main" val="347120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454" y="265995"/>
            <a:ext cx="10515600" cy="432897"/>
          </a:xfrm>
        </p:spPr>
        <p:txBody>
          <a:bodyPr>
            <a:normAutofit fontScale="90000"/>
          </a:bodyPr>
          <a:lstStyle/>
          <a:p>
            <a:r>
              <a:rPr lang="en-US" b="1" dirty="0"/>
              <a:t>Ancient Egypt –  key social groups</a:t>
            </a:r>
          </a:p>
        </p:txBody>
      </p:sp>
      <p:pic>
        <p:nvPicPr>
          <p:cNvPr id="5" name="Picture 4"/>
          <p:cNvPicPr>
            <a:picLocks noChangeAspect="1"/>
          </p:cNvPicPr>
          <p:nvPr/>
        </p:nvPicPr>
        <p:blipFill rotWithShape="1">
          <a:blip r:embed="rId2"/>
          <a:srcRect b="5478"/>
          <a:stretch/>
        </p:blipFill>
        <p:spPr>
          <a:xfrm>
            <a:off x="342478" y="2035340"/>
            <a:ext cx="6513504" cy="3426285"/>
          </a:xfrm>
          <a:prstGeom prst="rect">
            <a:avLst/>
          </a:prstGeom>
        </p:spPr>
      </p:pic>
      <p:pic>
        <p:nvPicPr>
          <p:cNvPr id="6" name="Picture 5"/>
          <p:cNvPicPr>
            <a:picLocks noChangeAspect="1"/>
          </p:cNvPicPr>
          <p:nvPr/>
        </p:nvPicPr>
        <p:blipFill>
          <a:blip r:embed="rId3"/>
          <a:stretch>
            <a:fillRect/>
          </a:stretch>
        </p:blipFill>
        <p:spPr>
          <a:xfrm>
            <a:off x="7017269" y="1131683"/>
            <a:ext cx="4678241" cy="2175793"/>
          </a:xfrm>
          <a:prstGeom prst="rect">
            <a:avLst/>
          </a:prstGeom>
        </p:spPr>
      </p:pic>
      <p:pic>
        <p:nvPicPr>
          <p:cNvPr id="9" name="Picture 8"/>
          <p:cNvPicPr>
            <a:picLocks noChangeAspect="1"/>
          </p:cNvPicPr>
          <p:nvPr/>
        </p:nvPicPr>
        <p:blipFill rotWithShape="1">
          <a:blip r:embed="rId4"/>
          <a:srcRect l="200" t="1889" r="-200" b="14595"/>
          <a:stretch/>
        </p:blipFill>
        <p:spPr>
          <a:xfrm>
            <a:off x="7074607" y="3861946"/>
            <a:ext cx="4363171" cy="2692408"/>
          </a:xfrm>
          <a:prstGeom prst="rect">
            <a:avLst/>
          </a:prstGeom>
        </p:spPr>
      </p:pic>
      <p:sp>
        <p:nvSpPr>
          <p:cNvPr id="10" name="Rectangle 9"/>
          <p:cNvSpPr/>
          <p:nvPr/>
        </p:nvSpPr>
        <p:spPr>
          <a:xfrm>
            <a:off x="785453" y="885198"/>
            <a:ext cx="5837359" cy="584775"/>
          </a:xfrm>
          <a:prstGeom prst="rect">
            <a:avLst/>
          </a:prstGeom>
          <a:solidFill>
            <a:schemeClr val="accent6">
              <a:lumMod val="20000"/>
              <a:lumOff val="80000"/>
            </a:schemeClr>
          </a:solidFill>
        </p:spPr>
        <p:txBody>
          <a:bodyPr wrap="square">
            <a:spAutoFit/>
          </a:bodyPr>
          <a:lstStyle/>
          <a:p>
            <a:r>
              <a:rPr lang="en-US" sz="1600" b="1" dirty="0" err="1">
                <a:solidFill>
                  <a:srgbClr val="202124"/>
                </a:solidFill>
                <a:latin typeface="Google Sans"/>
              </a:rPr>
              <a:t>nomarch</a:t>
            </a:r>
            <a:r>
              <a:rPr lang="en-US" sz="1600" dirty="0">
                <a:solidFill>
                  <a:srgbClr val="202124"/>
                </a:solidFill>
                <a:latin typeface="Google Sans"/>
              </a:rPr>
              <a:t> </a:t>
            </a:r>
            <a:r>
              <a:rPr lang="en-US" sz="1600" dirty="0"/>
              <a:t>/ˈ</a:t>
            </a:r>
            <a:r>
              <a:rPr lang="en-US" sz="1600" dirty="0" err="1"/>
              <a:t>nəʊmɑːk</a:t>
            </a:r>
            <a:r>
              <a:rPr lang="en-US" sz="1600" dirty="0"/>
              <a:t>/ - </a:t>
            </a:r>
            <a:r>
              <a:rPr lang="en-US" sz="1600" b="1" dirty="0" err="1"/>
              <a:t>nomarh</a:t>
            </a:r>
            <a:r>
              <a:rPr lang="en-US" sz="1600" dirty="0"/>
              <a:t>, </a:t>
            </a:r>
            <a:r>
              <a:rPr lang="en-US" sz="1600" dirty="0" err="1"/>
              <a:t>provincijski</a:t>
            </a:r>
            <a:r>
              <a:rPr lang="en-US" sz="1600" dirty="0"/>
              <a:t> </a:t>
            </a:r>
            <a:r>
              <a:rPr lang="en-US" sz="1600" dirty="0" err="1"/>
              <a:t>guverner</a:t>
            </a:r>
            <a:r>
              <a:rPr lang="en-US" sz="1600" dirty="0"/>
              <a:t> </a:t>
            </a:r>
            <a:r>
              <a:rPr lang="en-US" sz="1600" dirty="0" err="1"/>
              <a:t>koji</a:t>
            </a:r>
            <a:r>
              <a:rPr lang="en-US" sz="1600" dirty="0"/>
              <a:t> </a:t>
            </a:r>
            <a:r>
              <a:rPr lang="en-US" sz="1600" dirty="0" err="1"/>
              <a:t>ima</a:t>
            </a:r>
            <a:r>
              <a:rPr lang="en-US" sz="1600" dirty="0"/>
              <a:t> </a:t>
            </a:r>
            <a:r>
              <a:rPr lang="en-US" sz="1600" dirty="0" err="1"/>
              <a:t>vlast</a:t>
            </a:r>
            <a:r>
              <a:rPr lang="en-US" sz="1600" dirty="0"/>
              <a:t> </a:t>
            </a:r>
            <a:r>
              <a:rPr lang="en-US" sz="1600" dirty="0" err="1"/>
              <a:t>nad</a:t>
            </a:r>
            <a:r>
              <a:rPr lang="en-US" sz="1600" dirty="0"/>
              <a:t> </a:t>
            </a:r>
            <a:r>
              <a:rPr lang="en-US" sz="1600" dirty="0" err="1"/>
              <a:t>jednom</a:t>
            </a:r>
            <a:r>
              <a:rPr lang="en-US" sz="1600" dirty="0"/>
              <a:t> od </a:t>
            </a:r>
            <a:r>
              <a:rPr lang="en-US" sz="1600" b="1" dirty="0" err="1"/>
              <a:t>noma</a:t>
            </a:r>
            <a:r>
              <a:rPr lang="en-US" sz="1600" dirty="0"/>
              <a:t> </a:t>
            </a:r>
          </a:p>
        </p:txBody>
      </p:sp>
      <p:sp>
        <p:nvSpPr>
          <p:cNvPr id="12" name="Rectangle 11"/>
          <p:cNvSpPr/>
          <p:nvPr/>
        </p:nvSpPr>
        <p:spPr>
          <a:xfrm>
            <a:off x="785453" y="1622107"/>
            <a:ext cx="2938497" cy="338554"/>
          </a:xfrm>
          <a:prstGeom prst="rect">
            <a:avLst/>
          </a:prstGeom>
          <a:solidFill>
            <a:schemeClr val="accent6">
              <a:lumMod val="20000"/>
              <a:lumOff val="80000"/>
            </a:schemeClr>
          </a:solidFill>
        </p:spPr>
        <p:txBody>
          <a:bodyPr wrap="none">
            <a:spAutoFit/>
          </a:bodyPr>
          <a:lstStyle/>
          <a:p>
            <a:r>
              <a:rPr lang="en-US" sz="1600" b="1" dirty="0" err="1">
                <a:solidFill>
                  <a:srgbClr val="202124"/>
                </a:solidFill>
              </a:rPr>
              <a:t>nome</a:t>
            </a:r>
            <a:r>
              <a:rPr lang="en-US" sz="1600" dirty="0">
                <a:solidFill>
                  <a:srgbClr val="202124"/>
                </a:solidFill>
              </a:rPr>
              <a:t> /</a:t>
            </a:r>
            <a:r>
              <a:rPr lang="en-US" sz="1600" dirty="0" err="1">
                <a:solidFill>
                  <a:srgbClr val="202124"/>
                </a:solidFill>
              </a:rPr>
              <a:t>nəʊm</a:t>
            </a:r>
            <a:r>
              <a:rPr lang="en-US" sz="1600" dirty="0">
                <a:solidFill>
                  <a:srgbClr val="202124"/>
                </a:solidFill>
              </a:rPr>
              <a:t>/ - </a:t>
            </a:r>
            <a:r>
              <a:rPr lang="en-US" sz="1600" dirty="0" err="1">
                <a:solidFill>
                  <a:srgbClr val="202124"/>
                </a:solidFill>
              </a:rPr>
              <a:t>provincija</a:t>
            </a:r>
            <a:r>
              <a:rPr lang="en-US" sz="1600" dirty="0">
                <a:solidFill>
                  <a:srgbClr val="202124"/>
                </a:solidFill>
              </a:rPr>
              <a:t>, oblast</a:t>
            </a:r>
            <a:endParaRPr lang="en-US" sz="1600" dirty="0"/>
          </a:p>
        </p:txBody>
      </p:sp>
      <p:sp>
        <p:nvSpPr>
          <p:cNvPr id="14" name="Rectangle 13"/>
          <p:cNvSpPr/>
          <p:nvPr/>
        </p:nvSpPr>
        <p:spPr>
          <a:xfrm>
            <a:off x="4692930" y="2152107"/>
            <a:ext cx="1826141" cy="307777"/>
          </a:xfrm>
          <a:prstGeom prst="rect">
            <a:avLst/>
          </a:prstGeom>
          <a:solidFill>
            <a:schemeClr val="accent6">
              <a:lumMod val="20000"/>
              <a:lumOff val="80000"/>
            </a:schemeClr>
          </a:solidFill>
        </p:spPr>
        <p:txBody>
          <a:bodyPr wrap="none">
            <a:spAutoFit/>
          </a:bodyPr>
          <a:lstStyle/>
          <a:p>
            <a:r>
              <a:rPr lang="en-US" sz="1400" b="1" dirty="0">
                <a:solidFill>
                  <a:srgbClr val="202124"/>
                </a:solidFill>
                <a:latin typeface="arial" panose="020B0604020202020204" pitchFamily="34" charset="0"/>
              </a:rPr>
              <a:t>vizier</a:t>
            </a:r>
            <a:r>
              <a:rPr lang="en-US" sz="1400" dirty="0">
                <a:solidFill>
                  <a:srgbClr val="202124"/>
                </a:solidFill>
                <a:latin typeface="arial" panose="020B0604020202020204" pitchFamily="34" charset="0"/>
              </a:rPr>
              <a:t> /</a:t>
            </a:r>
            <a:r>
              <a:rPr lang="en-US" sz="1400" dirty="0" err="1">
                <a:solidFill>
                  <a:srgbClr val="202124"/>
                </a:solidFill>
                <a:latin typeface="arial" panose="020B0604020202020204" pitchFamily="34" charset="0"/>
              </a:rPr>
              <a:t>vɪˈzɪə</a:t>
            </a:r>
            <a:r>
              <a:rPr lang="en-US" sz="1400" dirty="0">
                <a:solidFill>
                  <a:srgbClr val="202124"/>
                </a:solidFill>
                <a:latin typeface="arial" panose="020B0604020202020204" pitchFamily="34" charset="0"/>
              </a:rPr>
              <a:t>/ - </a:t>
            </a:r>
            <a:r>
              <a:rPr lang="en-US" sz="1400" b="1" dirty="0" err="1">
                <a:solidFill>
                  <a:srgbClr val="202124"/>
                </a:solidFill>
                <a:latin typeface="arial" panose="020B0604020202020204" pitchFamily="34" charset="0"/>
              </a:rPr>
              <a:t>vezir</a:t>
            </a:r>
            <a:endParaRPr lang="en-US" sz="1400" b="1" dirty="0"/>
          </a:p>
        </p:txBody>
      </p:sp>
      <p:sp>
        <p:nvSpPr>
          <p:cNvPr id="15" name="Rectangle 14"/>
          <p:cNvSpPr/>
          <p:nvPr/>
        </p:nvSpPr>
        <p:spPr>
          <a:xfrm>
            <a:off x="9460486" y="1131683"/>
            <a:ext cx="1840568" cy="307777"/>
          </a:xfrm>
          <a:prstGeom prst="rect">
            <a:avLst/>
          </a:prstGeom>
          <a:solidFill>
            <a:schemeClr val="accent6">
              <a:lumMod val="20000"/>
              <a:lumOff val="80000"/>
            </a:schemeClr>
          </a:solidFill>
        </p:spPr>
        <p:txBody>
          <a:bodyPr wrap="none">
            <a:spAutoFit/>
          </a:bodyPr>
          <a:lstStyle/>
          <a:p>
            <a:r>
              <a:rPr lang="en-US" sz="1400" dirty="0">
                <a:solidFill>
                  <a:srgbClr val="202124"/>
                </a:solidFill>
                <a:latin typeface="arial" panose="020B0604020202020204" pitchFamily="34" charset="0"/>
              </a:rPr>
              <a:t>scribe /</a:t>
            </a:r>
            <a:r>
              <a:rPr lang="en-US" sz="1400" dirty="0" err="1">
                <a:solidFill>
                  <a:srgbClr val="202124"/>
                </a:solidFill>
                <a:latin typeface="arial" panose="020B0604020202020204" pitchFamily="34" charset="0"/>
              </a:rPr>
              <a:t>skrʌɪb</a:t>
            </a:r>
            <a:r>
              <a:rPr lang="en-US" sz="1400" dirty="0">
                <a:solidFill>
                  <a:srgbClr val="202124"/>
                </a:solidFill>
                <a:latin typeface="arial" panose="020B0604020202020204" pitchFamily="34" charset="0"/>
              </a:rPr>
              <a:t>/- </a:t>
            </a:r>
            <a:r>
              <a:rPr lang="en-US" sz="1400" dirty="0" err="1">
                <a:solidFill>
                  <a:srgbClr val="202124"/>
                </a:solidFill>
                <a:latin typeface="arial" panose="020B0604020202020204" pitchFamily="34" charset="0"/>
              </a:rPr>
              <a:t>pisar</a:t>
            </a:r>
            <a:endParaRPr lang="en-US" sz="1400" dirty="0"/>
          </a:p>
        </p:txBody>
      </p:sp>
      <p:sp>
        <p:nvSpPr>
          <p:cNvPr id="16" name="Rectangle 15"/>
          <p:cNvSpPr/>
          <p:nvPr/>
        </p:nvSpPr>
        <p:spPr>
          <a:xfrm>
            <a:off x="7430714" y="3341118"/>
            <a:ext cx="3708066" cy="307777"/>
          </a:xfrm>
          <a:prstGeom prst="rect">
            <a:avLst/>
          </a:prstGeom>
          <a:solidFill>
            <a:schemeClr val="accent6">
              <a:lumMod val="20000"/>
              <a:lumOff val="80000"/>
            </a:schemeClr>
          </a:solidFill>
        </p:spPr>
        <p:txBody>
          <a:bodyPr wrap="none">
            <a:spAutoFit/>
          </a:bodyPr>
          <a:lstStyle/>
          <a:p>
            <a:r>
              <a:rPr lang="en-US" sz="1400" b="1" dirty="0">
                <a:solidFill>
                  <a:srgbClr val="202124"/>
                </a:solidFill>
                <a:latin typeface="arial" panose="020B0604020202020204" pitchFamily="34" charset="0"/>
              </a:rPr>
              <a:t>director of the seal </a:t>
            </a:r>
            <a:r>
              <a:rPr lang="en-US" sz="1400" dirty="0">
                <a:solidFill>
                  <a:srgbClr val="202124"/>
                </a:solidFill>
                <a:latin typeface="arial" panose="020B0604020202020204" pitchFamily="34" charset="0"/>
              </a:rPr>
              <a:t>= </a:t>
            </a:r>
            <a:r>
              <a:rPr lang="en-US" sz="1400" b="1" dirty="0">
                <a:solidFill>
                  <a:srgbClr val="202124"/>
                </a:solidFill>
                <a:latin typeface="arial" panose="020B0604020202020204" pitchFamily="34" charset="0"/>
              </a:rPr>
              <a:t>treasurer</a:t>
            </a:r>
            <a:r>
              <a:rPr lang="en-US" sz="1400" dirty="0">
                <a:solidFill>
                  <a:srgbClr val="202124"/>
                </a:solidFill>
                <a:latin typeface="arial" panose="020B0604020202020204" pitchFamily="34" charset="0"/>
              </a:rPr>
              <a:t> (</a:t>
            </a:r>
            <a:r>
              <a:rPr lang="en-US" sz="1400" b="1" dirty="0" err="1">
                <a:solidFill>
                  <a:srgbClr val="202124"/>
                </a:solidFill>
                <a:latin typeface="arial" panose="020B0604020202020204" pitchFamily="34" charset="0"/>
              </a:rPr>
              <a:t>blagajnik</a:t>
            </a:r>
            <a:r>
              <a:rPr lang="en-US" sz="1400" dirty="0">
                <a:solidFill>
                  <a:srgbClr val="202124"/>
                </a:solidFill>
                <a:latin typeface="arial" panose="020B0604020202020204" pitchFamily="34" charset="0"/>
              </a:rPr>
              <a:t>)</a:t>
            </a:r>
            <a:endParaRPr lang="en-US" sz="1400" dirty="0"/>
          </a:p>
        </p:txBody>
      </p:sp>
      <p:cxnSp>
        <p:nvCxnSpPr>
          <p:cNvPr id="18" name="Straight Arrow Connector 17"/>
          <p:cNvCxnSpPr/>
          <p:nvPr/>
        </p:nvCxnSpPr>
        <p:spPr>
          <a:xfrm flipV="1">
            <a:off x="8864813" y="2475321"/>
            <a:ext cx="1754902" cy="78482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7873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41456"/>
          </a:xfrm>
        </p:spPr>
        <p:txBody>
          <a:bodyPr>
            <a:normAutofit fontScale="90000"/>
          </a:bodyPr>
          <a:lstStyle/>
          <a:p>
            <a:r>
              <a:rPr lang="en-US" b="1" dirty="0"/>
              <a:t>Ancient Egypt – key social groups</a:t>
            </a:r>
          </a:p>
        </p:txBody>
      </p:sp>
      <p:pic>
        <p:nvPicPr>
          <p:cNvPr id="6" name="Picture 5"/>
          <p:cNvPicPr>
            <a:picLocks noChangeAspect="1"/>
          </p:cNvPicPr>
          <p:nvPr/>
        </p:nvPicPr>
        <p:blipFill>
          <a:blip r:embed="rId2"/>
          <a:stretch>
            <a:fillRect/>
          </a:stretch>
        </p:blipFill>
        <p:spPr>
          <a:xfrm>
            <a:off x="342329" y="1053089"/>
            <a:ext cx="7045299" cy="2522771"/>
          </a:xfrm>
          <a:prstGeom prst="rect">
            <a:avLst/>
          </a:prstGeom>
        </p:spPr>
      </p:pic>
      <p:pic>
        <p:nvPicPr>
          <p:cNvPr id="3" name="Picture 2"/>
          <p:cNvPicPr>
            <a:picLocks noChangeAspect="1"/>
          </p:cNvPicPr>
          <p:nvPr/>
        </p:nvPicPr>
        <p:blipFill>
          <a:blip r:embed="rId3"/>
          <a:stretch>
            <a:fillRect/>
          </a:stretch>
        </p:blipFill>
        <p:spPr>
          <a:xfrm>
            <a:off x="873562" y="3894492"/>
            <a:ext cx="4557848" cy="2540440"/>
          </a:xfrm>
          <a:prstGeom prst="rect">
            <a:avLst/>
          </a:prstGeom>
        </p:spPr>
      </p:pic>
      <p:pic>
        <p:nvPicPr>
          <p:cNvPr id="8" name="Picture 7"/>
          <p:cNvPicPr>
            <a:picLocks noChangeAspect="1"/>
          </p:cNvPicPr>
          <p:nvPr/>
        </p:nvPicPr>
        <p:blipFill>
          <a:blip r:embed="rId4"/>
          <a:stretch>
            <a:fillRect/>
          </a:stretch>
        </p:blipFill>
        <p:spPr>
          <a:xfrm>
            <a:off x="7686392" y="983581"/>
            <a:ext cx="3842321" cy="2767973"/>
          </a:xfrm>
          <a:prstGeom prst="rect">
            <a:avLst/>
          </a:prstGeom>
        </p:spPr>
      </p:pic>
      <p:pic>
        <p:nvPicPr>
          <p:cNvPr id="9" name="Picture 8"/>
          <p:cNvPicPr>
            <a:picLocks noChangeAspect="1"/>
          </p:cNvPicPr>
          <p:nvPr/>
        </p:nvPicPr>
        <p:blipFill>
          <a:blip r:embed="rId5"/>
          <a:stretch>
            <a:fillRect/>
          </a:stretch>
        </p:blipFill>
        <p:spPr>
          <a:xfrm>
            <a:off x="6096000" y="3894492"/>
            <a:ext cx="5075834" cy="2501232"/>
          </a:xfrm>
          <a:prstGeom prst="rect">
            <a:avLst/>
          </a:prstGeom>
        </p:spPr>
      </p:pic>
      <p:sp>
        <p:nvSpPr>
          <p:cNvPr id="10" name="Rectangle 9"/>
          <p:cNvSpPr/>
          <p:nvPr/>
        </p:nvSpPr>
        <p:spPr>
          <a:xfrm>
            <a:off x="8754700" y="3964871"/>
            <a:ext cx="2417134" cy="276999"/>
          </a:xfrm>
          <a:prstGeom prst="rect">
            <a:avLst/>
          </a:prstGeom>
          <a:solidFill>
            <a:schemeClr val="accent6">
              <a:lumMod val="20000"/>
              <a:lumOff val="80000"/>
            </a:schemeClr>
          </a:solidFill>
        </p:spPr>
        <p:txBody>
          <a:bodyPr wrap="square">
            <a:spAutoFit/>
          </a:bodyPr>
          <a:lstStyle/>
          <a:p>
            <a:r>
              <a:rPr lang="en-US" sz="1200" b="1" dirty="0">
                <a:latin typeface="arial" panose="020B0604020202020204" pitchFamily="34" charset="0"/>
              </a:rPr>
              <a:t>The Hittites</a:t>
            </a:r>
            <a:r>
              <a:rPr lang="en-US" sz="1200" dirty="0">
                <a:latin typeface="arial" panose="020B0604020202020204" pitchFamily="34" charset="0"/>
              </a:rPr>
              <a:t>/ˈ</a:t>
            </a:r>
            <a:r>
              <a:rPr lang="en-US" sz="1200" dirty="0" err="1">
                <a:latin typeface="arial" panose="020B0604020202020204" pitchFamily="34" charset="0"/>
              </a:rPr>
              <a:t>hɪtaɪts</a:t>
            </a:r>
            <a:r>
              <a:rPr lang="en-US" sz="1200" dirty="0">
                <a:latin typeface="arial" panose="020B0604020202020204" pitchFamily="34" charset="0"/>
              </a:rPr>
              <a:t>/ - </a:t>
            </a:r>
            <a:r>
              <a:rPr lang="en-US" sz="1200" b="1" dirty="0" err="1">
                <a:latin typeface="arial" panose="020B0604020202020204" pitchFamily="34" charset="0"/>
              </a:rPr>
              <a:t>Hetiti</a:t>
            </a:r>
            <a:r>
              <a:rPr lang="en-US" sz="1200" b="1" dirty="0">
                <a:solidFill>
                  <a:srgbClr val="4D5156"/>
                </a:solidFill>
                <a:latin typeface="arial" panose="020B0604020202020204" pitchFamily="34" charset="0"/>
              </a:rPr>
              <a:t> </a:t>
            </a:r>
            <a:endParaRPr lang="en-US" sz="1200" b="1" dirty="0"/>
          </a:p>
        </p:txBody>
      </p:sp>
      <p:sp>
        <p:nvSpPr>
          <p:cNvPr id="11" name="Rectangle 10"/>
          <p:cNvSpPr/>
          <p:nvPr/>
        </p:nvSpPr>
        <p:spPr>
          <a:xfrm>
            <a:off x="8754700" y="826640"/>
            <a:ext cx="2818400" cy="276999"/>
          </a:xfrm>
          <a:prstGeom prst="rect">
            <a:avLst/>
          </a:prstGeom>
          <a:solidFill>
            <a:schemeClr val="accent6">
              <a:lumMod val="20000"/>
              <a:lumOff val="80000"/>
            </a:schemeClr>
          </a:solidFill>
        </p:spPr>
        <p:txBody>
          <a:bodyPr wrap="none">
            <a:spAutoFit/>
          </a:bodyPr>
          <a:lstStyle/>
          <a:p>
            <a:r>
              <a:rPr lang="en-US" sz="1200" b="1" dirty="0">
                <a:solidFill>
                  <a:srgbClr val="202124"/>
                </a:solidFill>
                <a:latin typeface="arial" panose="020B0604020202020204" pitchFamily="34" charset="0"/>
              </a:rPr>
              <a:t>ebony</a:t>
            </a:r>
            <a:r>
              <a:rPr lang="en-US" sz="1200" dirty="0">
                <a:solidFill>
                  <a:srgbClr val="202124"/>
                </a:solidFill>
                <a:latin typeface="arial" panose="020B0604020202020204" pitchFamily="34" charset="0"/>
              </a:rPr>
              <a:t> – </a:t>
            </a:r>
            <a:r>
              <a:rPr lang="en-US" sz="1200" b="1" dirty="0" err="1">
                <a:solidFill>
                  <a:srgbClr val="202124"/>
                </a:solidFill>
                <a:latin typeface="arial" panose="020B0604020202020204" pitchFamily="34" charset="0"/>
              </a:rPr>
              <a:t>ebanovina</a:t>
            </a:r>
            <a:r>
              <a:rPr lang="en-US" sz="1200" dirty="0">
                <a:solidFill>
                  <a:srgbClr val="202124"/>
                </a:solidFill>
                <a:latin typeface="arial" panose="020B0604020202020204" pitchFamily="34" charset="0"/>
              </a:rPr>
              <a:t> (</a:t>
            </a:r>
            <a:r>
              <a:rPr lang="en-US" sz="1200" dirty="0" err="1">
                <a:solidFill>
                  <a:srgbClr val="202124"/>
                </a:solidFill>
                <a:latin typeface="arial" panose="020B0604020202020204" pitchFamily="34" charset="0"/>
              </a:rPr>
              <a:t>crno</a:t>
            </a:r>
            <a:r>
              <a:rPr lang="en-US" sz="1200" dirty="0">
                <a:solidFill>
                  <a:srgbClr val="202124"/>
                </a:solidFill>
                <a:latin typeface="arial" panose="020B0604020202020204" pitchFamily="34" charset="0"/>
              </a:rPr>
              <a:t>, gusto </a:t>
            </a:r>
            <a:r>
              <a:rPr lang="en-US" sz="1200" dirty="0" err="1">
                <a:solidFill>
                  <a:srgbClr val="202124"/>
                </a:solidFill>
                <a:latin typeface="arial" panose="020B0604020202020204" pitchFamily="34" charset="0"/>
              </a:rPr>
              <a:t>drvo</a:t>
            </a:r>
            <a:r>
              <a:rPr lang="en-US" sz="1200" dirty="0">
                <a:solidFill>
                  <a:srgbClr val="202124"/>
                </a:solidFill>
                <a:latin typeface="arial" panose="020B0604020202020204" pitchFamily="34" charset="0"/>
              </a:rPr>
              <a:t>)</a:t>
            </a:r>
            <a:endParaRPr lang="en-US" sz="1200" dirty="0"/>
          </a:p>
        </p:txBody>
      </p:sp>
      <p:sp>
        <p:nvSpPr>
          <p:cNvPr id="12" name="Rectangle 11"/>
          <p:cNvSpPr/>
          <p:nvPr/>
        </p:nvSpPr>
        <p:spPr>
          <a:xfrm>
            <a:off x="9192320" y="1127867"/>
            <a:ext cx="2380780" cy="276999"/>
          </a:xfrm>
          <a:prstGeom prst="rect">
            <a:avLst/>
          </a:prstGeom>
          <a:solidFill>
            <a:schemeClr val="accent6">
              <a:lumMod val="20000"/>
              <a:lumOff val="80000"/>
            </a:schemeClr>
          </a:solidFill>
        </p:spPr>
        <p:txBody>
          <a:bodyPr wrap="none">
            <a:spAutoFit/>
          </a:bodyPr>
          <a:lstStyle/>
          <a:p>
            <a:r>
              <a:rPr lang="en-US" sz="1200" b="1" dirty="0">
                <a:solidFill>
                  <a:srgbClr val="202124"/>
                </a:solidFill>
                <a:latin typeface="arial" panose="020B0604020202020204" pitchFamily="34" charset="0"/>
              </a:rPr>
              <a:t>ivory</a:t>
            </a:r>
            <a:r>
              <a:rPr lang="en-US" sz="1200" dirty="0">
                <a:solidFill>
                  <a:srgbClr val="202124"/>
                </a:solidFill>
                <a:latin typeface="arial" panose="020B0604020202020204" pitchFamily="34" charset="0"/>
              </a:rPr>
              <a:t> – </a:t>
            </a:r>
            <a:r>
              <a:rPr lang="en-US" sz="1200" b="1" dirty="0" err="1">
                <a:solidFill>
                  <a:srgbClr val="202124"/>
                </a:solidFill>
                <a:latin typeface="arial" panose="020B0604020202020204" pitchFamily="34" charset="0"/>
              </a:rPr>
              <a:t>slonova</a:t>
            </a:r>
            <a:r>
              <a:rPr lang="en-US" sz="1200" b="1" dirty="0">
                <a:solidFill>
                  <a:srgbClr val="202124"/>
                </a:solidFill>
                <a:latin typeface="arial" panose="020B0604020202020204" pitchFamily="34" charset="0"/>
              </a:rPr>
              <a:t> </a:t>
            </a:r>
            <a:r>
              <a:rPr lang="en-US" sz="1200" b="1" dirty="0" err="1">
                <a:solidFill>
                  <a:srgbClr val="202124"/>
                </a:solidFill>
                <a:latin typeface="arial" panose="020B0604020202020204" pitchFamily="34" charset="0"/>
              </a:rPr>
              <a:t>kost</a:t>
            </a:r>
            <a:r>
              <a:rPr lang="en-US" sz="1200" dirty="0">
                <a:solidFill>
                  <a:srgbClr val="202124"/>
                </a:solidFill>
                <a:latin typeface="arial" panose="020B0604020202020204" pitchFamily="34" charset="0"/>
              </a:rPr>
              <a:t> (</a:t>
            </a:r>
            <a:r>
              <a:rPr lang="en-US" sz="1200" dirty="0" err="1">
                <a:solidFill>
                  <a:srgbClr val="202124"/>
                </a:solidFill>
                <a:latin typeface="arial" panose="020B0604020202020204" pitchFamily="34" charset="0"/>
              </a:rPr>
              <a:t>belokost</a:t>
            </a:r>
            <a:r>
              <a:rPr lang="en-US" sz="1200" dirty="0">
                <a:solidFill>
                  <a:srgbClr val="202124"/>
                </a:solidFill>
                <a:latin typeface="arial" panose="020B0604020202020204" pitchFamily="34" charset="0"/>
              </a:rPr>
              <a:t>)</a:t>
            </a:r>
            <a:endParaRPr lang="en-US" sz="1200" dirty="0"/>
          </a:p>
        </p:txBody>
      </p:sp>
      <p:sp>
        <p:nvSpPr>
          <p:cNvPr id="13" name="Rectangle 12"/>
          <p:cNvSpPr/>
          <p:nvPr/>
        </p:nvSpPr>
        <p:spPr>
          <a:xfrm>
            <a:off x="9559904" y="1415828"/>
            <a:ext cx="1968809" cy="276999"/>
          </a:xfrm>
          <a:prstGeom prst="rect">
            <a:avLst/>
          </a:prstGeom>
          <a:solidFill>
            <a:schemeClr val="accent6">
              <a:lumMod val="20000"/>
              <a:lumOff val="80000"/>
            </a:schemeClr>
          </a:solidFill>
        </p:spPr>
        <p:txBody>
          <a:bodyPr wrap="none">
            <a:spAutoFit/>
          </a:bodyPr>
          <a:lstStyle/>
          <a:p>
            <a:r>
              <a:rPr lang="en-US" sz="1200" b="1" dirty="0">
                <a:solidFill>
                  <a:srgbClr val="202124"/>
                </a:solidFill>
                <a:latin typeface="arial" panose="020B0604020202020204" pitchFamily="34" charset="0"/>
              </a:rPr>
              <a:t>incense</a:t>
            </a:r>
            <a:r>
              <a:rPr lang="en-US" sz="1200" dirty="0">
                <a:solidFill>
                  <a:srgbClr val="202124"/>
                </a:solidFill>
                <a:latin typeface="arial" panose="020B0604020202020204" pitchFamily="34" charset="0"/>
              </a:rPr>
              <a:t>/ˈ</a:t>
            </a:r>
            <a:r>
              <a:rPr lang="en-US" sz="1200" dirty="0" err="1">
                <a:solidFill>
                  <a:srgbClr val="202124"/>
                </a:solidFill>
                <a:latin typeface="arial" panose="020B0604020202020204" pitchFamily="34" charset="0"/>
              </a:rPr>
              <a:t>ɪnsɛns</a:t>
            </a:r>
            <a:r>
              <a:rPr lang="en-US" sz="1200" dirty="0">
                <a:solidFill>
                  <a:srgbClr val="202124"/>
                </a:solidFill>
                <a:latin typeface="arial" panose="020B0604020202020204" pitchFamily="34" charset="0"/>
              </a:rPr>
              <a:t>/ - </a:t>
            </a:r>
            <a:r>
              <a:rPr lang="en-US" sz="1200" b="1" dirty="0" err="1">
                <a:solidFill>
                  <a:srgbClr val="202124"/>
                </a:solidFill>
                <a:latin typeface="arial" panose="020B0604020202020204" pitchFamily="34" charset="0"/>
              </a:rPr>
              <a:t>tamjan</a:t>
            </a:r>
            <a:endParaRPr lang="en-US" sz="1200" b="1" dirty="0"/>
          </a:p>
        </p:txBody>
      </p:sp>
      <p:sp>
        <p:nvSpPr>
          <p:cNvPr id="14" name="Rectangle 13"/>
          <p:cNvSpPr/>
          <p:nvPr/>
        </p:nvSpPr>
        <p:spPr>
          <a:xfrm>
            <a:off x="6096000" y="6087947"/>
            <a:ext cx="3301497" cy="307777"/>
          </a:xfrm>
          <a:prstGeom prst="rect">
            <a:avLst/>
          </a:prstGeom>
          <a:solidFill>
            <a:schemeClr val="accent6">
              <a:lumMod val="20000"/>
              <a:lumOff val="80000"/>
            </a:schemeClr>
          </a:solidFill>
        </p:spPr>
        <p:txBody>
          <a:bodyPr wrap="square">
            <a:spAutoFit/>
          </a:bodyPr>
          <a:lstStyle/>
          <a:p>
            <a:r>
              <a:rPr lang="sr-Latn-RS" sz="1400" b="1" dirty="0"/>
              <a:t>mercenary</a:t>
            </a:r>
            <a:r>
              <a:rPr lang="sr-Latn-RS" sz="1400" dirty="0"/>
              <a:t> </a:t>
            </a:r>
            <a:r>
              <a:rPr lang="en-US" sz="1400" dirty="0"/>
              <a:t>/ˈ</a:t>
            </a:r>
            <a:r>
              <a:rPr lang="en-US" sz="1400" dirty="0" err="1"/>
              <a:t>məːs</a:t>
            </a:r>
            <a:r>
              <a:rPr lang="en-US" sz="1400" dirty="0"/>
              <a:t>(ɪ)n(ə)</a:t>
            </a:r>
            <a:r>
              <a:rPr lang="en-US" sz="1400" dirty="0" err="1"/>
              <a:t>ri</a:t>
            </a:r>
            <a:r>
              <a:rPr lang="en-US" sz="1400" dirty="0"/>
              <a:t>/</a:t>
            </a:r>
            <a:r>
              <a:rPr lang="sr-Latn-RS" sz="1400" dirty="0"/>
              <a:t> - </a:t>
            </a:r>
            <a:r>
              <a:rPr lang="sr-Latn-RS" sz="1400" b="1" dirty="0"/>
              <a:t>plaćeni vojnik</a:t>
            </a:r>
            <a:endParaRPr lang="en-US" sz="1400" b="1" dirty="0"/>
          </a:p>
        </p:txBody>
      </p:sp>
    </p:spTree>
    <p:extLst>
      <p:ext uri="{BB962C8B-B14F-4D97-AF65-F5344CB8AC3E}">
        <p14:creationId xmlns:p14="http://schemas.microsoft.com/office/powerpoint/2010/main" val="23947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1236</TotalTime>
  <Words>1698</Words>
  <Application>Microsoft Office PowerPoint</Application>
  <PresentationFormat>Widescreen</PresentationFormat>
  <Paragraphs>105</Paragraphs>
  <Slides>15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Arial</vt:lpstr>
      <vt:lpstr>Calibri</vt:lpstr>
      <vt:lpstr>Calibri Light</vt:lpstr>
      <vt:lpstr>Google Sans</vt:lpstr>
      <vt:lpstr>Office Theme</vt:lpstr>
      <vt:lpstr>Unit 5 Ancient Egypt – an overview</vt:lpstr>
      <vt:lpstr>Ancient Egypt – an overview</vt:lpstr>
      <vt:lpstr>Ancient Egypt – an overview</vt:lpstr>
      <vt:lpstr>The lifestyle of ancient Egyptians</vt:lpstr>
      <vt:lpstr>House designs in ancient Egypt</vt:lpstr>
      <vt:lpstr>Did you know? </vt:lpstr>
      <vt:lpstr>Ancient Egypt – key social groups</vt:lpstr>
      <vt:lpstr>Ancient Egypt –  key social groups</vt:lpstr>
      <vt:lpstr>Ancient Egypt – key social groups</vt:lpstr>
      <vt:lpstr>Ancient Egypt – key social groups</vt:lpstr>
      <vt:lpstr>Ancient Egypt – key social groups</vt:lpstr>
      <vt:lpstr>Pharaoh</vt:lpstr>
      <vt:lpstr>Ancient Egypt – the three kingdoms</vt:lpstr>
      <vt:lpstr>Ancient Egypt ’ the role of women</vt:lpstr>
      <vt:lpstr>Focus on: significance</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Ancient Egypt – an overview</dc:title>
  <dc:creator>RePack by Diakov</dc:creator>
  <cp:lastModifiedBy>maja belanov</cp:lastModifiedBy>
  <cp:revision>85</cp:revision>
  <dcterms:created xsi:type="dcterms:W3CDTF">2023-12-03T19:12:37Z</dcterms:created>
  <dcterms:modified xsi:type="dcterms:W3CDTF">2024-05-13T19:50:56Z</dcterms:modified>
</cp:coreProperties>
</file>