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2" r:id="rId4"/>
    <p:sldId id="310" r:id="rId5"/>
    <p:sldId id="298" r:id="rId6"/>
    <p:sldId id="304" r:id="rId7"/>
    <p:sldId id="308" r:id="rId8"/>
    <p:sldId id="302" r:id="rId9"/>
    <p:sldId id="305" r:id="rId10"/>
    <p:sldId id="297" r:id="rId11"/>
    <p:sldId id="29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ABFED9-3FCD-4ED9-9C70-B2D3C2D86187}" v="580" dt="2024-04-03T23:16:53.0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01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1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1B71C-2190-4B23-A4A3-EC5BA59F4285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E0EA-52FC-4D4B-A68F-24BCD0C67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789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1B71C-2190-4B23-A4A3-EC5BA59F4285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E0EA-52FC-4D4B-A68F-24BCD0C67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310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1B71C-2190-4B23-A4A3-EC5BA59F4285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E0EA-52FC-4D4B-A68F-24BCD0C67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945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1B71C-2190-4B23-A4A3-EC5BA59F4285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E0EA-52FC-4D4B-A68F-24BCD0C67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182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1B71C-2190-4B23-A4A3-EC5BA59F4285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E0EA-52FC-4D4B-A68F-24BCD0C67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751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1B71C-2190-4B23-A4A3-EC5BA59F4285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E0EA-52FC-4D4B-A68F-24BCD0C67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820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1B71C-2190-4B23-A4A3-EC5BA59F4285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E0EA-52FC-4D4B-A68F-24BCD0C67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710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1B71C-2190-4B23-A4A3-EC5BA59F4285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E0EA-52FC-4D4B-A68F-24BCD0C67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64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1B71C-2190-4B23-A4A3-EC5BA59F4285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E0EA-52FC-4D4B-A68F-24BCD0C67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943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1B71C-2190-4B23-A4A3-EC5BA59F4285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E0EA-52FC-4D4B-A68F-24BCD0C67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008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1B71C-2190-4B23-A4A3-EC5BA59F4285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E0EA-52FC-4D4B-A68F-24BCD0C67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753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41B71C-2190-4B23-A4A3-EC5BA59F4285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A7E0EA-52FC-4D4B-A68F-24BCD0C67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478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15935" y="2161454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Unit 8</a:t>
            </a:r>
            <a:br>
              <a:rPr lang="en-US" b="1" dirty="0"/>
            </a:br>
            <a:r>
              <a:rPr lang="en-US" b="1" dirty="0">
                <a:solidFill>
                  <a:srgbClr val="FF0000"/>
                </a:solidFill>
              </a:rPr>
              <a:t>Ancient Greece – beliefs, values and customs </a:t>
            </a:r>
          </a:p>
        </p:txBody>
      </p:sp>
    </p:spTree>
    <p:extLst>
      <p:ext uri="{BB962C8B-B14F-4D97-AF65-F5344CB8AC3E}">
        <p14:creationId xmlns:p14="http://schemas.microsoft.com/office/powerpoint/2010/main" val="12408906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B1B97-6A2A-0632-3C93-3D6BA52E4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19879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Legacies of ancient Greece - Olympic games                                   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E332ED-E9A9-F3FF-A661-C2D254A3156D}"/>
              </a:ext>
            </a:extLst>
          </p:cNvPr>
          <p:cNvSpPr txBox="1"/>
          <p:nvPr/>
        </p:nvSpPr>
        <p:spPr>
          <a:xfrm>
            <a:off x="475912" y="969247"/>
            <a:ext cx="800307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Today’s modern Olympic Games are perhaps the most obvious example of a legacy of ancient public entertainment. </a:t>
            </a:r>
          </a:p>
          <a:p>
            <a:pPr algn="l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kern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first ancient Olympic Games were held in 776 BCE in the city-state of Olympia. The Games began with the sacrifice of an animal in honor of  Zeus. </a:t>
            </a:r>
          </a:p>
          <a:p>
            <a:endParaRPr lang="en-US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kern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five-day Games were held every four years until 394 BCE, when they were stopped by the Christian Roman emperor Theodosius I, who saw them as a pagan event.</a:t>
            </a:r>
            <a:endParaRPr lang="en-US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endParaRPr lang="en-US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were revived in 1896 by Pierre de Coubertin. They have been held every four years (as they were in ancient Greece) ever since, except during World Wars I and II.</a:t>
            </a:r>
          </a:p>
          <a:p>
            <a:pPr algn="l"/>
            <a:endParaRPr lang="en-US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kern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modern Olympic motto </a:t>
            </a:r>
            <a:r>
              <a:rPr lang="en-US" i="1" kern="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Citius</a:t>
            </a:r>
            <a:r>
              <a:rPr lang="en-US" kern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i="1" kern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Altius</a:t>
            </a:r>
            <a:r>
              <a:rPr lang="en-US" kern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i="1" kern="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Fortius</a:t>
            </a:r>
            <a:r>
              <a:rPr lang="en-US" kern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(faster, higher, stronger) best captures the spirit of the sport which remains true to its early Greek roots. </a:t>
            </a:r>
          </a:p>
          <a:p>
            <a:endParaRPr lang="en-US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ancient Olympics drew people from around Greece’s </a:t>
            </a:r>
          </a:p>
          <a:p>
            <a:r>
              <a:rPr lang="en-US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many city-states to compete against each other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here was</a:t>
            </a:r>
          </a:p>
          <a:p>
            <a:r>
              <a:rPr lang="en-US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great prestige and honor in winning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even though the award</a:t>
            </a:r>
          </a:p>
          <a:p>
            <a:r>
              <a:rPr lang="en-US" b="0" i="0" u="none" strike="noStri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 just</a:t>
            </a:r>
            <a:r>
              <a:rPr lang="en-US" kern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b="1" kern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wreath of olive leaves</a:t>
            </a:r>
            <a:r>
              <a:rPr lang="en-US" kern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  <a:endParaRPr lang="en-US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78025A0-26CD-C8FF-16B7-AC21B69AEE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9679" y="969247"/>
            <a:ext cx="3264815" cy="232704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54D3815-C2EA-94A4-559D-C430636322A6}"/>
              </a:ext>
            </a:extLst>
          </p:cNvPr>
          <p:cNvSpPr txBox="1"/>
          <p:nvPr/>
        </p:nvSpPr>
        <p:spPr>
          <a:xfrm>
            <a:off x="8559679" y="3561705"/>
            <a:ext cx="3048000" cy="584775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r>
              <a:rPr lang="en-US" sz="16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Boxing, ancient Olympics style, shown on a Greek pot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FAD726-8083-2324-FF9E-6512F53C99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7635" y="4259018"/>
            <a:ext cx="2940044" cy="22338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E20CF3A-D109-978C-0A6F-EFCB9B4873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5826" y="5307944"/>
            <a:ext cx="1749395" cy="1293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57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DD804-B008-B042-23EF-38FF72620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612" y="152567"/>
            <a:ext cx="10515600" cy="54927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Olympic games </a:t>
            </a:r>
            <a:r>
              <a:rPr lang="en-US" dirty="0"/>
              <a:t>– </a:t>
            </a:r>
            <a:r>
              <a:rPr lang="en-US" b="1" dirty="0">
                <a:solidFill>
                  <a:srgbClr val="FF0000"/>
                </a:solidFill>
              </a:rPr>
              <a:t>continuity and change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8D0F45-FA4B-EA50-5534-AE4ACF667F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9133" y="2041073"/>
            <a:ext cx="3375990" cy="2351158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AFDDF84-DC12-71AF-3DC9-BFDE986D85AD}"/>
              </a:ext>
            </a:extLst>
          </p:cNvPr>
          <p:cNvSpPr txBox="1"/>
          <p:nvPr/>
        </p:nvSpPr>
        <p:spPr>
          <a:xfrm>
            <a:off x="8192318" y="4563573"/>
            <a:ext cx="4001632" cy="181094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The differences between the ancient and modern Olympic Games reflect significant historical changes. Identify and name the changes.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What aspects of the ancient Olympic Games have been preserved within the modern Olympic Games?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How has the role of women changed from ancient to modern Olympics?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A85C6E-605E-3328-BDC3-83BFE45ECF16}"/>
              </a:ext>
            </a:extLst>
          </p:cNvPr>
          <p:cNvSpPr txBox="1"/>
          <p:nvPr/>
        </p:nvSpPr>
        <p:spPr>
          <a:xfrm>
            <a:off x="738612" y="850900"/>
            <a:ext cx="10749351" cy="405367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What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 changed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 what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 remained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same –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Ancient Olympics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vs.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Modern Olympics</a:t>
            </a:r>
            <a:endParaRPr kumimoji="0" lang="en-US" sz="20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43F302-C90D-B509-7A14-34CB7EAED32E}"/>
              </a:ext>
            </a:extLst>
          </p:cNvPr>
          <p:cNvSpPr txBox="1"/>
          <p:nvPr/>
        </p:nvSpPr>
        <p:spPr>
          <a:xfrm>
            <a:off x="604447" y="1405325"/>
            <a:ext cx="103872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Athletes competed naked 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 a tribute to the Greek god Zeus. They wanted to show Zeus their physical power and muscular physique. Showing off their bodies also helped intimidate other competitors.</a:t>
            </a:r>
            <a:endParaRPr lang="en-US" b="1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75A9333-48F2-7E39-6D6A-4B91CA1F35F3}"/>
              </a:ext>
            </a:extLst>
          </p:cNvPr>
          <p:cNvSpPr txBox="1"/>
          <p:nvPr/>
        </p:nvSpPr>
        <p:spPr>
          <a:xfrm>
            <a:off x="640068" y="3022246"/>
            <a:ext cx="770906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Women did not participate in the main Olympic festival</a:t>
            </a:r>
            <a:r>
              <a:rPr lang="en-US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They had their own Games, in honor of </a:t>
            </a:r>
            <a:r>
              <a:rPr lang="en-US" sz="18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Hera</a:t>
            </a:r>
            <a:r>
              <a:rPr lang="en-US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(goddess of marriage and childbirth), where the sole event was a run of five-sixths of the length of the stadium – an event which would have preserved the inferior status of women.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3C4832B-F567-FE33-19D1-F1CCC0E66717}"/>
              </a:ext>
            </a:extLst>
          </p:cNvPr>
          <p:cNvSpPr txBox="1"/>
          <p:nvPr/>
        </p:nvSpPr>
        <p:spPr>
          <a:xfrm>
            <a:off x="604447" y="4197120"/>
            <a:ext cx="77328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Ancient Greeks thought that winning could lead to immortality</a:t>
            </a:r>
            <a:r>
              <a:rPr lang="en-US" b="1" dirty="0">
                <a:solidFill>
                  <a:srgbClr val="3C3C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3C3C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winners received just a </a:t>
            </a:r>
            <a:r>
              <a:rPr lang="en-US" b="1" dirty="0">
                <a:solidFill>
                  <a:srgbClr val="3C3C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wreath of olive leaves </a:t>
            </a:r>
            <a:r>
              <a:rPr lang="en-US" dirty="0">
                <a:solidFill>
                  <a:srgbClr val="3C3C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their excellence. 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C1931D9-3669-166B-44D5-315A12BC6F8A}"/>
              </a:ext>
            </a:extLst>
          </p:cNvPr>
          <p:cNvSpPr txBox="1"/>
          <p:nvPr/>
        </p:nvSpPr>
        <p:spPr>
          <a:xfrm>
            <a:off x="604447" y="5864658"/>
            <a:ext cx="78967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US" b="1" kern="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Olympic 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Games were held every four years </a:t>
            </a:r>
            <a:r>
              <a:rPr lang="en-US" b="1" kern="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 the same place (Olympia).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06AAED6-8CFC-8EBC-09FE-874639E68062}"/>
              </a:ext>
            </a:extLst>
          </p:cNvPr>
          <p:cNvSpPr txBox="1"/>
          <p:nvPr/>
        </p:nvSpPr>
        <p:spPr>
          <a:xfrm>
            <a:off x="616320" y="2044159"/>
            <a:ext cx="773281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Married women weren't even allowed into the stands</a:t>
            </a:r>
            <a: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though </a:t>
            </a:r>
            <a:r>
              <a:rPr lang="en-US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young women </a:t>
            </a:r>
            <a: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virgins </a:t>
            </a:r>
            <a: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were allowed in. Fathers brought their daughters to the games hoping they would get married to one of the champions.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142C3C1-47F8-AC5F-2F47-E677E86B4834}"/>
              </a:ext>
            </a:extLst>
          </p:cNvPr>
          <p:cNvSpPr txBox="1"/>
          <p:nvPr/>
        </p:nvSpPr>
        <p:spPr>
          <a:xfrm>
            <a:off x="640068" y="4901918"/>
            <a:ext cx="756888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There were a lot of </a:t>
            </a:r>
            <a:r>
              <a:rPr lang="en-US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performance-enhancing</a:t>
            </a:r>
            <a: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meals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eaten by the competitors. For example,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izard's flesh</a:t>
            </a:r>
            <a: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eaten a certain way,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was said to enhance one’s strength and stamina</a:t>
            </a:r>
            <a: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(similar to today’s (il)legal supplements!)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2478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" grpId="0" animBg="1"/>
      <p:bldP spid="9" grpId="0"/>
      <p:bldP spid="11" grpId="0"/>
      <p:bldP spid="13" grpId="0"/>
      <p:bldP spid="16" grpId="0"/>
      <p:bldP spid="18" grpId="0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F108B-5ABE-3397-D519-861DF66C1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5900" y="209850"/>
            <a:ext cx="10515600" cy="495487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Legacies of ancient Greece - democracy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EA80CE-9CDB-324F-62F4-C180C4FE8CEA}"/>
              </a:ext>
            </a:extLst>
          </p:cNvPr>
          <p:cNvSpPr txBox="1"/>
          <p:nvPr/>
        </p:nvSpPr>
        <p:spPr>
          <a:xfrm>
            <a:off x="1012164" y="811453"/>
            <a:ext cx="10650749" cy="46166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Democracy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government where the people have the right to make decisions about leaders and laws</a:t>
            </a:r>
          </a:p>
        </p:txBody>
      </p:sp>
      <p:sp>
        <p:nvSpPr>
          <p:cNvPr id="6" name="Text Box 1044">
            <a:extLst>
              <a:ext uri="{FF2B5EF4-FFF2-40B4-BE49-F238E27FC236}">
                <a16:creationId xmlns:a16="http://schemas.microsoft.com/office/drawing/2014/main" id="{38B8AFE0-AF63-BF09-72D2-F3D4417167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4307" y="1416876"/>
            <a:ext cx="4249947" cy="369332"/>
          </a:xfrm>
          <a:prstGeom prst="rect">
            <a:avLst/>
          </a:prstGeom>
          <a:solidFill>
            <a:schemeClr val="bg2"/>
          </a:solidFill>
          <a:ln w="38100">
            <a:noFill/>
            <a:prstDash val="lgDash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latin typeface="Papyrus" panose="03070502060502030205" pitchFamily="66" charset="0"/>
              </a:rPr>
              <a:t>Athens developed the first democracy</a:t>
            </a:r>
          </a:p>
        </p:txBody>
      </p:sp>
      <p:sp>
        <p:nvSpPr>
          <p:cNvPr id="7" name="Text Box 1049">
            <a:extLst>
              <a:ext uri="{FF2B5EF4-FFF2-40B4-BE49-F238E27FC236}">
                <a16:creationId xmlns:a16="http://schemas.microsoft.com/office/drawing/2014/main" id="{E8A0CF03-62B2-0714-43CF-208809382C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2509" y="1416876"/>
            <a:ext cx="4638136" cy="369332"/>
          </a:xfrm>
          <a:prstGeom prst="rect">
            <a:avLst/>
          </a:prstGeom>
          <a:solidFill>
            <a:schemeClr val="bg2"/>
          </a:solidFill>
          <a:ln w="38100">
            <a:solidFill>
              <a:schemeClr val="bg1">
                <a:lumMod val="95000"/>
              </a:schemeClr>
            </a:solidFill>
            <a:prstDash val="lgDash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latin typeface="Papyrus" panose="03070502060502030205" pitchFamily="66" charset="0"/>
              </a:rPr>
              <a:t>Greek word meaning “power of the people”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B4EEAB-DA38-677E-5CF4-DAC15D19F175}"/>
              </a:ext>
            </a:extLst>
          </p:cNvPr>
          <p:cNvSpPr txBox="1"/>
          <p:nvPr/>
        </p:nvSpPr>
        <p:spPr>
          <a:xfrm>
            <a:off x="715992" y="1932632"/>
            <a:ext cx="7375585" cy="45889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buSzPct val="125000"/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Athens had the first democratic constitution </a:t>
            </a:r>
          </a:p>
          <a:p>
            <a:pPr>
              <a:lnSpc>
                <a:spcPct val="90000"/>
              </a:lnSpc>
              <a:buSzPct val="125000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(a set of rules for how the government should run)</a:t>
            </a:r>
          </a:p>
          <a:p>
            <a:pPr>
              <a:lnSpc>
                <a:spcPct val="90000"/>
              </a:lnSpc>
              <a:buSzPct val="125000"/>
            </a:pP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90000"/>
              </a:lnSpc>
              <a:buSzPct val="125000"/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men over 30 years old could participate in the Assembly </a:t>
            </a:r>
          </a:p>
          <a:p>
            <a:pPr>
              <a:lnSpc>
                <a:spcPct val="90000"/>
              </a:lnSpc>
              <a:buSzPct val="125000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(the lawmaking group)</a:t>
            </a:r>
          </a:p>
          <a:p>
            <a:pPr>
              <a:lnSpc>
                <a:spcPct val="90000"/>
              </a:lnSpc>
              <a:buSzPct val="125000"/>
            </a:pP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90000"/>
              </a:lnSpc>
              <a:buSzPct val="125000"/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Athens had a small population and therefore it was physically possible for all male citizens to participate </a:t>
            </a:r>
          </a:p>
          <a:p>
            <a:pPr>
              <a:lnSpc>
                <a:spcPct val="90000"/>
              </a:lnSpc>
              <a:buSzPct val="125000"/>
            </a:pP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90000"/>
              </a:lnSpc>
              <a:buSzPct val="125000"/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called </a:t>
            </a:r>
            <a:r>
              <a:rPr lang="en-US" altLang="en-US" sz="2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 democracy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Athenians voted as individuals, there were no political parties then</a:t>
            </a:r>
          </a:p>
          <a:p>
            <a:pPr>
              <a:lnSpc>
                <a:spcPct val="90000"/>
              </a:lnSpc>
              <a:buSzPct val="125000"/>
              <a:buFont typeface="Monotype Sorts" charset="2"/>
              <a:buChar char="-"/>
            </a:pP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90000"/>
              </a:lnSpc>
              <a:buSzPct val="125000"/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Today we have </a:t>
            </a:r>
            <a:r>
              <a:rPr lang="en-US" altLang="en-US" sz="2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representative democracy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citizens elect people to represent their interests in government. Those we elect are mostly members of political parties. </a:t>
            </a:r>
          </a:p>
          <a:p>
            <a:pPr>
              <a:lnSpc>
                <a:spcPct val="90000"/>
              </a:lnSpc>
              <a:buSzPct val="125000"/>
            </a:pPr>
            <a:endParaRPr lang="en-US" altLang="en-US" sz="2400" dirty="0">
              <a:latin typeface="Papyrus" panose="03070502060502030205" pitchFamily="66" charset="0"/>
            </a:endParaRPr>
          </a:p>
        </p:txBody>
      </p:sp>
      <p:pic>
        <p:nvPicPr>
          <p:cNvPr id="2050" name="Picture 2" descr="Direct and representative democracy - Sketchplanations">
            <a:extLst>
              <a:ext uri="{FF2B5EF4-FFF2-40B4-BE49-F238E27FC236}">
                <a16:creationId xmlns:a16="http://schemas.microsoft.com/office/drawing/2014/main" id="{C8E4B9FB-A370-3682-1DF4-5258F3BC4B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1577" y="2740959"/>
            <a:ext cx="3835470" cy="325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869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F108B-5ABE-3397-D519-861DF66C1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0511" y="165707"/>
            <a:ext cx="10515600" cy="495487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Legacies of ancient Greece – trial by jury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F97258-CB31-53CB-013E-F77AA39DD49A}"/>
              </a:ext>
            </a:extLst>
          </p:cNvPr>
          <p:cNvSpPr txBox="1"/>
          <p:nvPr/>
        </p:nvSpPr>
        <p:spPr>
          <a:xfrm>
            <a:off x="4358497" y="704230"/>
            <a:ext cx="25354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3600" b="1" dirty="0">
                <a:solidFill>
                  <a:srgbClr val="FF0000"/>
                </a:solidFill>
              </a:rPr>
              <a:t>Trial By Jury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F8A36D-9B9F-B947-8C65-FBB39B5B52FA}"/>
              </a:ext>
            </a:extLst>
          </p:cNvPr>
          <p:cNvSpPr txBox="1"/>
          <p:nvPr/>
        </p:nvSpPr>
        <p:spPr>
          <a:xfrm>
            <a:off x="933091" y="1371767"/>
            <a:ext cx="9340970" cy="3693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en-US" sz="1800" dirty="0">
                <a:latin typeface="Papyrus" panose="03070502060502030205" pitchFamily="66" charset="0"/>
              </a:rPr>
              <a:t>When a </a:t>
            </a:r>
            <a:r>
              <a:rPr lang="en-US" altLang="en-US" sz="1800" b="1" u="sng" dirty="0">
                <a:latin typeface="Papyrus" panose="03070502060502030205" pitchFamily="66" charset="0"/>
              </a:rPr>
              <a:t>group of citizens</a:t>
            </a:r>
            <a:r>
              <a:rPr lang="en-US" altLang="en-US" sz="1800" dirty="0">
                <a:latin typeface="Papyrus" panose="03070502060502030205" pitchFamily="66" charset="0"/>
              </a:rPr>
              <a:t> decides if a person is innocent or guilty of a crime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EB34087-10C4-3F7E-7244-C4B9F1FF103A}"/>
              </a:ext>
            </a:extLst>
          </p:cNvPr>
          <p:cNvSpPr txBox="1"/>
          <p:nvPr/>
        </p:nvSpPr>
        <p:spPr>
          <a:xfrm>
            <a:off x="860511" y="2881783"/>
            <a:ext cx="2793520" cy="3693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Jurors were paid for service.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BCA68F9-3DDB-7119-C04D-40788BC2DB5A}"/>
              </a:ext>
            </a:extLst>
          </p:cNvPr>
          <p:cNvSpPr txBox="1"/>
          <p:nvPr/>
        </p:nvSpPr>
        <p:spPr>
          <a:xfrm>
            <a:off x="860511" y="3363107"/>
            <a:ext cx="7983392" cy="59785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SzPct val="125000"/>
            </a:pP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year 500 names of citizens were drawn to be on the </a:t>
            </a: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Council of Five Hundred 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who ran the daily business of Athens.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595690A-53DA-E597-3BF7-4759512498BE}"/>
              </a:ext>
            </a:extLst>
          </p:cNvPr>
          <p:cNvSpPr txBox="1"/>
          <p:nvPr/>
        </p:nvSpPr>
        <p:spPr>
          <a:xfrm>
            <a:off x="860511" y="1821537"/>
            <a:ext cx="1053072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41414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 jury of 500 citizens decided if someone was guilty of law-breaking. Punishments included death. Citizens could also vote to get rid of people they disliked. Each man wrote a name on a broken bit of pottery. Anyone named more than 600 times got kicked out of the city.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29492D8-1768-0B0E-6C46-D820172FE1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4456" y="2968556"/>
            <a:ext cx="3257544" cy="251767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1F12740-1CD5-3830-ED2F-B45AE31E3C80}"/>
              </a:ext>
            </a:extLst>
          </p:cNvPr>
          <p:cNvSpPr txBox="1"/>
          <p:nvPr/>
        </p:nvSpPr>
        <p:spPr>
          <a:xfrm>
            <a:off x="993164" y="4169708"/>
            <a:ext cx="598313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One side could </a:t>
            </a:r>
            <a:r>
              <a:rPr lang="en-US" b="1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represent the case </a:t>
            </a:r>
            <a:r>
              <a:rPr lang="en-US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speak) for the time it took water to run from one jar into another. When this </a:t>
            </a:r>
            <a:r>
              <a:rPr lang="en-US" b="1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water clock </a:t>
            </a:r>
            <a:r>
              <a:rPr lang="en-US" b="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ran out, it was </a:t>
            </a:r>
            <a:r>
              <a:rPr lang="en-US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other side</a:t>
            </a:r>
            <a:r>
              <a:rPr lang="en-US" b="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's turn.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1AB2638-D7B1-3A0C-861C-F1118FC58FBB}"/>
              </a:ext>
            </a:extLst>
          </p:cNvPr>
          <p:cNvSpPr txBox="1"/>
          <p:nvPr/>
        </p:nvSpPr>
        <p:spPr>
          <a:xfrm>
            <a:off x="987387" y="5301783"/>
            <a:ext cx="6192328" cy="64633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Greeks began to use this method of timekeeping around 325 </a:t>
            </a:r>
            <a:r>
              <a:rPr lang="en-US" sz="1400" b="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BC</a:t>
            </a:r>
            <a:r>
              <a:rPr lang="en-US" b="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and called their water clock </a:t>
            </a:r>
            <a:r>
              <a:rPr lang="en-US" b="0" i="0" dirty="0">
                <a:solidFill>
                  <a:srgbClr val="040C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b="1" i="0" dirty="0">
                <a:solidFill>
                  <a:srgbClr val="040C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clepsydra</a:t>
            </a:r>
            <a:r>
              <a:rPr lang="en-US" b="0" i="0" dirty="0">
                <a:solidFill>
                  <a:srgbClr val="040C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or “water thief.”</a:t>
            </a:r>
            <a:r>
              <a:rPr lang="en-US" b="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211C35E8-AD68-51D8-0DA8-B02AC1D584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2626" y="3960963"/>
            <a:ext cx="1729931" cy="1729931"/>
          </a:xfrm>
          <a:prstGeom prst="rect">
            <a:avLst/>
          </a:prstGeom>
        </p:spPr>
      </p:pic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A0A404C-0317-0C65-EA9D-E904EA31444B}"/>
              </a:ext>
            </a:extLst>
          </p:cNvPr>
          <p:cNvCxnSpPr>
            <a:cxnSpLocks/>
          </p:cNvCxnSpPr>
          <p:nvPr/>
        </p:nvCxnSpPr>
        <p:spPr>
          <a:xfrm>
            <a:off x="6150296" y="4857637"/>
            <a:ext cx="797943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09DB5C92-3F74-27E5-AD5C-77CB464B4EC5}"/>
              </a:ext>
            </a:extLst>
          </p:cNvPr>
          <p:cNvCxnSpPr>
            <a:cxnSpLocks/>
          </p:cNvCxnSpPr>
          <p:nvPr/>
        </p:nvCxnSpPr>
        <p:spPr>
          <a:xfrm flipV="1">
            <a:off x="4787153" y="5066383"/>
            <a:ext cx="2135588" cy="62451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2478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12" grpId="0" animBg="1"/>
      <p:bldP spid="14" grpId="0" animBg="1"/>
      <p:bldP spid="16" grpId="0"/>
      <p:bldP spid="19" grpId="0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5123D6-D020-544E-7BE6-B99C36BD6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7019"/>
            <a:ext cx="10515600" cy="531168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Legacies of ancient Greece – philosophers, scholars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7C6754-EDFF-741A-4318-2C98D8150059}"/>
              </a:ext>
            </a:extLst>
          </p:cNvPr>
          <p:cNvSpPr txBox="1"/>
          <p:nvPr/>
        </p:nvSpPr>
        <p:spPr>
          <a:xfrm>
            <a:off x="838200" y="985518"/>
            <a:ext cx="1103994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Ancient Greece gave rise to a group of philosophers and scholars (such as</a:t>
            </a:r>
            <a:r>
              <a:rPr lang="en-US" b="0" i="0" u="none" strike="noStri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historians, mathematicians, astronomers and scientists) who pushed to find out more about their world. </a:t>
            </a:r>
          </a:p>
          <a:p>
            <a:pPr algn="l"/>
            <a:endParaRPr lang="en-US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works of ancient Greek philosophers are also still studied today, particularly in universities. Significant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Greek philosophers included </a:t>
            </a:r>
            <a:r>
              <a:rPr lang="en-US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Socrates</a:t>
            </a:r>
            <a:r>
              <a:rPr lang="en-US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Plato</a:t>
            </a:r>
            <a:r>
              <a:rPr lang="en-US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Aristotle</a:t>
            </a:r>
            <a:r>
              <a:rPr lang="en-US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Other important individuals include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Herodotus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(historian),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Hippocrates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(medicine),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Pythagoras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(mathematics), etc.</a:t>
            </a:r>
          </a:p>
          <a:p>
            <a:pPr algn="l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5CF36AF-65CD-F11B-A5FD-9F33789A09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2073" y="3564159"/>
            <a:ext cx="3840414" cy="216421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C19BEAF-9EDB-F216-8447-E887D66BE1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431" y="3160947"/>
            <a:ext cx="2847975" cy="1600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108F800-95EC-0B9A-7404-97BDCF3172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250" y="3160947"/>
            <a:ext cx="2857500" cy="1600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23AA604-5909-B31F-4B8B-E8B631C9F7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903" y="4887595"/>
            <a:ext cx="3050726" cy="1716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022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58F86F-EF07-0D22-99AF-FFE59BDA3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8817"/>
            <a:ext cx="10515600" cy="47445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Legacies of ancient Greece - drama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36F0F7-3621-31F7-7BAE-FDF5D3D7631B}"/>
              </a:ext>
            </a:extLst>
          </p:cNvPr>
          <p:cNvSpPr txBox="1"/>
          <p:nvPr/>
        </p:nvSpPr>
        <p:spPr>
          <a:xfrm>
            <a:off x="711201" y="1203177"/>
            <a:ext cx="1124989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Ancient Greek auditoriums provide a model for many modern drama and movie theatres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Their stepped seats, arranged in a semi-circle around the performance area, allowed everyone to see clearly what was happening.</a:t>
            </a:r>
          </a:p>
          <a:p>
            <a:pPr algn="l"/>
            <a:endParaRPr lang="en-US" sz="2000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Many of the words used to describe features of ancient Greek drama performances (such as the chorus, the orchestra, the stage and the </a:t>
            </a:r>
            <a:r>
              <a:rPr lang="en-US" sz="20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skene 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[scene]) have found their way into the English language.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817111-2619-598E-FF72-D11E1E800148}"/>
              </a:ext>
            </a:extLst>
          </p:cNvPr>
          <p:cNvSpPr txBox="1"/>
          <p:nvPr/>
        </p:nvSpPr>
        <p:spPr>
          <a:xfrm>
            <a:off x="7175021" y="3429000"/>
            <a:ext cx="3707048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Remnants of the ancient Greek theatre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D6E4ADE-DC64-B9FC-FCDB-17732DF63D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900" y="3142169"/>
            <a:ext cx="5245100" cy="34967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5C25838-CEF5-7DDD-EB7C-8173B26781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4910"/>
          <a:stretch/>
        </p:blipFill>
        <p:spPr>
          <a:xfrm>
            <a:off x="6408396" y="4280975"/>
            <a:ext cx="5621473" cy="1862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636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2099F51-9DA3-A71D-07F7-3BA437216B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563" y="353086"/>
            <a:ext cx="11762444" cy="597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544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D560C-1818-E7C6-F332-5D716B4B3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1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Legacies of ancient Greece - architecture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77075F-9A7C-8BA4-9C61-1CB1A72D49CC}"/>
              </a:ext>
            </a:extLst>
          </p:cNvPr>
          <p:cNvSpPr txBox="1"/>
          <p:nvPr/>
        </p:nvSpPr>
        <p:spPr>
          <a:xfrm>
            <a:off x="629970" y="943812"/>
            <a:ext cx="107955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During the Golden Age of Greece (</a:t>
            </a:r>
            <a:r>
              <a:rPr lang="en-US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500 to 300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BCE</a:t>
            </a:r>
            <a:r>
              <a:rPr lang="en-US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peace was finally made with Greece’s long-time enemy Persia. This truce allowed Athens to rebuild its war-damaged buildings such as the </a:t>
            </a:r>
            <a:r>
              <a:rPr lang="en-US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Parthenon</a:t>
            </a:r>
            <a:r>
              <a:rPr lang="en-US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EA7B79-F905-EB88-870F-E37E1303C2CB}"/>
              </a:ext>
            </a:extLst>
          </p:cNvPr>
          <p:cNvSpPr txBox="1"/>
          <p:nvPr/>
        </p:nvSpPr>
        <p:spPr>
          <a:xfrm>
            <a:off x="725031" y="1739629"/>
            <a:ext cx="1070044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buildings</a:t>
            </a:r>
            <a:r>
              <a:rPr lang="en-US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were built according to mathematical formulas. </a:t>
            </a:r>
            <a:r>
              <a:rPr lang="en-US" sz="18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Golden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18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atio </a:t>
            </a:r>
            <a:r>
              <a:rPr lang="en-US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(that is, 1:1.6) was thought to produce the most visually pleasing design. For example, a temple might be 10 meters wide and 16 meters long or it might be 20 meters high and 32 meters wide.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CC50910-3058-202F-2CE6-C43DC4D68750}"/>
              </a:ext>
            </a:extLst>
          </p:cNvPr>
          <p:cNvSpPr txBox="1"/>
          <p:nvPr/>
        </p:nvSpPr>
        <p:spPr>
          <a:xfrm>
            <a:off x="725031" y="2700197"/>
            <a:ext cx="9372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architects of ancient Greece used three different column designs: </a:t>
            </a:r>
            <a:r>
              <a:rPr lang="en-US" sz="18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Doric</a:t>
            </a:r>
            <a:r>
              <a:rPr lang="en-US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Ionic</a:t>
            </a:r>
            <a:r>
              <a:rPr lang="en-US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18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Corinthian</a:t>
            </a:r>
            <a:r>
              <a:rPr lang="en-US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76BF8C-38E4-EA6F-D46B-717FAEDF67A2}"/>
              </a:ext>
            </a:extLst>
          </p:cNvPr>
          <p:cNvSpPr txBox="1"/>
          <p:nvPr/>
        </p:nvSpPr>
        <p:spPr>
          <a:xfrm>
            <a:off x="941511" y="6050659"/>
            <a:ext cx="104839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Parthenon </a:t>
            </a:r>
            <a:r>
              <a:rPr lang="en-US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 built in the Doric style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during the 5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century BCE. </a:t>
            </a:r>
            <a:r>
              <a:rPr lang="en-US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had 136 columns when restored.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112EBBB-CCD2-63D3-E386-AE76C96556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485" y="3488264"/>
            <a:ext cx="985376" cy="241290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0FE8173-01E4-F71C-5AB1-9E585DDB33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9327" y="3488264"/>
            <a:ext cx="1495833" cy="247723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51BDC00-50FF-B8D1-90EF-240727FBA6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0062" y="3529898"/>
            <a:ext cx="1132207" cy="247723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81DF5DD4-8969-4CB3-0DE0-B5ED51AB8DC1}"/>
              </a:ext>
            </a:extLst>
          </p:cNvPr>
          <p:cNvSpPr txBox="1"/>
          <p:nvPr/>
        </p:nvSpPr>
        <p:spPr>
          <a:xfrm>
            <a:off x="941512" y="3086458"/>
            <a:ext cx="1396512" cy="369332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pPr algn="l"/>
            <a:r>
              <a:rPr lang="en-US" sz="1800" b="0" i="0" u="none" strike="noStrike" baseline="0" dirty="0">
                <a:latin typeface="HelveticaNeueLTStd-Roman"/>
              </a:rPr>
              <a:t>Doric style</a:t>
            </a: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A6E7112-CEC5-5F19-6EDE-684BAA4CB841}"/>
              </a:ext>
            </a:extLst>
          </p:cNvPr>
          <p:cNvSpPr txBox="1"/>
          <p:nvPr/>
        </p:nvSpPr>
        <p:spPr>
          <a:xfrm>
            <a:off x="2648857" y="3076184"/>
            <a:ext cx="1347497" cy="369332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pPr algn="l"/>
            <a:r>
              <a:rPr lang="en-US" sz="1800" b="0" i="0" u="none" strike="noStrike" baseline="0" dirty="0">
                <a:latin typeface="HelveticaNeueLTStd-Roman"/>
              </a:rPr>
              <a:t>Ionic style</a:t>
            </a:r>
            <a:endParaRPr lang="en-US" sz="1800" b="0" i="0" u="none" strike="noStrike" baseline="0" dirty="0">
              <a:latin typeface="HelveticaNeueLTStd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36800BB-5168-30A4-257B-14EF5AE85FF8}"/>
              </a:ext>
            </a:extLst>
          </p:cNvPr>
          <p:cNvSpPr txBox="1"/>
          <p:nvPr/>
        </p:nvSpPr>
        <p:spPr>
          <a:xfrm>
            <a:off x="4121007" y="3085684"/>
            <a:ext cx="1788813" cy="369332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r>
              <a:rPr lang="en-US" sz="1800" b="0" i="0" u="none" strike="noStrike" baseline="0" dirty="0">
                <a:latin typeface="HelveticaNeueLTStd-Roman"/>
              </a:rPr>
              <a:t>Corinthian style</a:t>
            </a:r>
            <a:endParaRPr lang="en-US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9EB1E383-3AA2-BC49-CAB6-BC0F4F3B51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2307" y="3918167"/>
            <a:ext cx="2857877" cy="2008508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BA39AA25-B0E4-6825-1AEC-4E7DC9226484}"/>
              </a:ext>
            </a:extLst>
          </p:cNvPr>
          <p:cNvSpPr txBox="1"/>
          <p:nvPr/>
        </p:nvSpPr>
        <p:spPr>
          <a:xfrm>
            <a:off x="6282182" y="3122350"/>
            <a:ext cx="59686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Parthenon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is a former temple on the Athenian Acropolis, dedicated to the goddess Athena.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273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1" grpId="0"/>
      <p:bldP spid="13" grpId="0"/>
      <p:bldP spid="21" grpId="0" animBg="1"/>
      <p:bldP spid="23" grpId="0" animBg="1"/>
      <p:bldP spid="25" grpId="0" animBg="1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0B0AFB-EE92-0200-B357-C167FDE8E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5489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Funerary practices in ancient Greece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8A8CCE-B22B-77AF-A1D4-6DAD50A9DBFF}"/>
              </a:ext>
            </a:extLst>
          </p:cNvPr>
          <p:cNvSpPr txBox="1"/>
          <p:nvPr/>
        </p:nvSpPr>
        <p:spPr>
          <a:xfrm>
            <a:off x="715357" y="950614"/>
            <a:ext cx="1108370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Religious beliefs and traditions influenced what the ancient Greeks did when someone died. Death was thought to be the start of a long spiritual journey through 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Hades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the Underworld. This was the world of dead souls (called shades). It was believed to be ruled by 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Hades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the god of the dead (the Romans called him 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Pluto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A mythical river, 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River Styx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separated it from the world of the living.</a:t>
            </a:r>
            <a:r>
              <a:rPr lang="en-US" sz="1800" b="0" i="0" u="none" strike="noStrik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 ferryman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rowed those able to pay for the ride across the river to the Underworld. </a:t>
            </a:r>
            <a:r>
              <a:rPr lang="en-US" sz="1800" b="0" i="0" u="sng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fare was paid with a </a:t>
            </a:r>
            <a:r>
              <a:rPr lang="en-US" sz="1800" b="1" i="0" u="sng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coin held in their mouths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endParaRPr lang="en-US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Once they reached the other side, dead souls were judged by deities according to the life they had led on earth. They ended up in </a:t>
            </a:r>
            <a:r>
              <a:rPr lang="en-US" sz="1800" b="1" i="0" u="sng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one of three places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0738E9A-10EF-4D25-296F-A3A7348CCE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125" y="3317146"/>
            <a:ext cx="7443486" cy="29223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DBA6982-0A72-61E4-9255-D374D2B4B1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3716" y="3425704"/>
            <a:ext cx="3576656" cy="207641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BF6E51E-45EA-CC84-CEE3-0255D954E000}"/>
              </a:ext>
            </a:extLst>
          </p:cNvPr>
          <p:cNvSpPr txBox="1"/>
          <p:nvPr/>
        </p:nvSpPr>
        <p:spPr>
          <a:xfrm>
            <a:off x="8868976" y="5668887"/>
            <a:ext cx="2506135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Navigating the River Styx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A650B270-FB7B-DBA3-D75A-41C15F3C6A70}"/>
              </a:ext>
            </a:extLst>
          </p:cNvPr>
          <p:cNvCxnSpPr>
            <a:cxnSpLocks/>
          </p:cNvCxnSpPr>
          <p:nvPr/>
        </p:nvCxnSpPr>
        <p:spPr>
          <a:xfrm>
            <a:off x="6391747" y="2104776"/>
            <a:ext cx="3539904" cy="169767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03936E2-1647-6CFC-0DA8-1DCB92C4CB2D}"/>
              </a:ext>
            </a:extLst>
          </p:cNvPr>
          <p:cNvSpPr txBox="1"/>
          <p:nvPr/>
        </p:nvSpPr>
        <p:spPr>
          <a:xfrm>
            <a:off x="706303" y="4028944"/>
            <a:ext cx="1721978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Jelisejska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polja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00645C-12C0-FF6F-DA19-31B282900156}"/>
              </a:ext>
            </a:extLst>
          </p:cNvPr>
          <p:cNvSpPr txBox="1"/>
          <p:nvPr/>
        </p:nvSpPr>
        <p:spPr>
          <a:xfrm>
            <a:off x="776778" y="4805484"/>
            <a:ext cx="1651503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Tartar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3F6771-5521-BCCD-7A7D-276A39959D1A}"/>
              </a:ext>
            </a:extLst>
          </p:cNvPr>
          <p:cNvSpPr txBox="1"/>
          <p:nvPr/>
        </p:nvSpPr>
        <p:spPr>
          <a:xfrm>
            <a:off x="706303" y="5722720"/>
            <a:ext cx="1864882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Asfodelska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polja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2943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 animBg="1"/>
      <p:bldP spid="7" grpId="0" animBg="1"/>
      <p:bldP spid="8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227EE-C258-5556-D0FA-9BF50C7F2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49274"/>
          </a:xfrm>
        </p:spPr>
        <p:txBody>
          <a:bodyPr>
            <a:normAutofit fontScale="90000"/>
          </a:bodyPr>
          <a:lstStyle/>
          <a:p>
            <a:r>
              <a:rPr lang="en-US" dirty="0"/>
              <a:t>Funerary practices – </a:t>
            </a:r>
            <a:r>
              <a:rPr lang="en-US" b="1" dirty="0"/>
              <a:t>crossing the river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989A76-0005-7C74-3326-48650FA000E9}"/>
              </a:ext>
            </a:extLst>
          </p:cNvPr>
          <p:cNvSpPr txBox="1"/>
          <p:nvPr/>
        </p:nvSpPr>
        <p:spPr>
          <a:xfrm>
            <a:off x="4362792" y="1005916"/>
            <a:ext cx="2491966" cy="369332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pPr algn="l"/>
            <a:r>
              <a:rPr lang="en-US" b="1" i="0" dirty="0">
                <a:solidFill>
                  <a:srgbClr val="000000"/>
                </a:solidFill>
                <a:effectLst/>
                <a:latin typeface="Lato"/>
              </a:rPr>
              <a:t>The Common Legend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9B0060-EFF8-DBFC-4BA8-B573A43B6D80}"/>
              </a:ext>
            </a:extLst>
          </p:cNvPr>
          <p:cNvSpPr txBox="1"/>
          <p:nvPr/>
        </p:nvSpPr>
        <p:spPr>
          <a:xfrm>
            <a:off x="838199" y="1644257"/>
            <a:ext cx="795694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Charon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was the 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ferryman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who took 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the dead across the 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River Styx.</a:t>
            </a:r>
          </a:p>
          <a:p>
            <a:r>
              <a:rPr lang="en-US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journey took them from 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land of the living 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into 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Underworld</a:t>
            </a:r>
            <a: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F87593-3F1F-A4C6-713E-59E6A9348690}"/>
              </a:ext>
            </a:extLst>
          </p:cNvPr>
          <p:cNvSpPr txBox="1"/>
          <p:nvPr/>
        </p:nvSpPr>
        <p:spPr>
          <a:xfrm>
            <a:off x="688944" y="2890162"/>
            <a:ext cx="616581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Such a journey 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wasn’t free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Charon required payment. </a:t>
            </a:r>
          </a:p>
          <a:p>
            <a:endParaRPr lang="en-US" sz="20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People buried their dead with a 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coin in their mouth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If you couldn’t pay the fare, you were doomed to wander the banks of the river forever. </a:t>
            </a:r>
          </a:p>
          <a:p>
            <a:endParaRPr lang="en-US" sz="20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pop culture, it often manifests through characters leaving coins over the eyes of the deceased. 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470A97-C77D-EA47-C36F-B30F75061EA0}"/>
              </a:ext>
            </a:extLst>
          </p:cNvPr>
          <p:cNvSpPr txBox="1"/>
          <p:nvPr/>
        </p:nvSpPr>
        <p:spPr>
          <a:xfrm>
            <a:off x="977629" y="1074665"/>
            <a:ext cx="2728610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b="1" dirty="0"/>
              <a:t>Charon</a:t>
            </a:r>
            <a:r>
              <a:rPr lang="en-US" dirty="0"/>
              <a:t> – </a:t>
            </a:r>
            <a:r>
              <a:rPr lang="en-US" b="1" dirty="0" err="1"/>
              <a:t>Haron</a:t>
            </a:r>
            <a:r>
              <a:rPr lang="en-US" dirty="0"/>
              <a:t> (</a:t>
            </a:r>
            <a:r>
              <a:rPr lang="en-US" dirty="0" err="1"/>
              <a:t>srp</a:t>
            </a:r>
            <a:r>
              <a:rPr lang="en-US" dirty="0"/>
              <a:t>.)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1E16B71-F671-EB43-46D0-DCEE4E00F5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2825" y="3437136"/>
            <a:ext cx="4832614" cy="231534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7D067DC-339C-0C33-A4A3-8D2287AFB3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9940" y="493863"/>
            <a:ext cx="1949061" cy="2657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674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9" grpId="0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1483</TotalTime>
  <Words>1386</Words>
  <Application>Microsoft Office PowerPoint</Application>
  <PresentationFormat>Widescreen</PresentationFormat>
  <Paragraphs>91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Arial</vt:lpstr>
      <vt:lpstr>Calibri</vt:lpstr>
      <vt:lpstr>Calibri Light</vt:lpstr>
      <vt:lpstr>HelveticaNeueLTStd-Lt</vt:lpstr>
      <vt:lpstr>HelveticaNeueLTStd-Roman</vt:lpstr>
      <vt:lpstr>Lato</vt:lpstr>
      <vt:lpstr>Monotype Sorts</vt:lpstr>
      <vt:lpstr>Papyrus</vt:lpstr>
      <vt:lpstr>Times New Roman</vt:lpstr>
      <vt:lpstr>Office Theme</vt:lpstr>
      <vt:lpstr>Unit 8 Ancient Greece – beliefs, values and customs </vt:lpstr>
      <vt:lpstr>Legacies of ancient Greece - democracy</vt:lpstr>
      <vt:lpstr>Legacies of ancient Greece – trial by jury</vt:lpstr>
      <vt:lpstr>Legacies of ancient Greece – philosophers, scholars</vt:lpstr>
      <vt:lpstr>Legacies of ancient Greece - drama</vt:lpstr>
      <vt:lpstr>PowerPoint Presentation</vt:lpstr>
      <vt:lpstr>Legacies of ancient Greece - architecture</vt:lpstr>
      <vt:lpstr>Funerary practices in ancient Greece</vt:lpstr>
      <vt:lpstr>Funerary practices – crossing the river </vt:lpstr>
      <vt:lpstr>Legacies of ancient Greece - Olympic games                                     </vt:lpstr>
      <vt:lpstr>Olympic games – continuity and change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7 Ancient Greece – an overview</dc:title>
  <dc:creator>RePack by Diakov</dc:creator>
  <cp:lastModifiedBy>maja belanov</cp:lastModifiedBy>
  <cp:revision>20</cp:revision>
  <dcterms:created xsi:type="dcterms:W3CDTF">2024-01-22T19:45:49Z</dcterms:created>
  <dcterms:modified xsi:type="dcterms:W3CDTF">2024-04-03T23:26:52Z</dcterms:modified>
</cp:coreProperties>
</file>