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56" r:id="rId2"/>
    <p:sldId id="272" r:id="rId3"/>
    <p:sldId id="261" r:id="rId4"/>
    <p:sldId id="369" r:id="rId5"/>
    <p:sldId id="334" r:id="rId6"/>
    <p:sldId id="329" r:id="rId7"/>
    <p:sldId id="371" r:id="rId8"/>
    <p:sldId id="316" r:id="rId9"/>
    <p:sldId id="318" r:id="rId10"/>
    <p:sldId id="319" r:id="rId11"/>
    <p:sldId id="337" r:id="rId12"/>
    <p:sldId id="289" r:id="rId13"/>
    <p:sldId id="275" r:id="rId14"/>
    <p:sldId id="273" r:id="rId15"/>
    <p:sldId id="372" r:id="rId16"/>
    <p:sldId id="373" r:id="rId17"/>
    <p:sldId id="352" r:id="rId18"/>
    <p:sldId id="277" r:id="rId19"/>
    <p:sldId id="278" r:id="rId20"/>
    <p:sldId id="343" r:id="rId21"/>
    <p:sldId id="344" r:id="rId22"/>
    <p:sldId id="353" r:id="rId23"/>
    <p:sldId id="354" r:id="rId24"/>
    <p:sldId id="355" r:id="rId25"/>
    <p:sldId id="356" r:id="rId26"/>
    <p:sldId id="358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283" r:id="rId35"/>
    <p:sldId id="284" r:id="rId36"/>
    <p:sldId id="346" r:id="rId37"/>
    <p:sldId id="285" r:id="rId38"/>
    <p:sldId id="286" r:id="rId39"/>
    <p:sldId id="367" r:id="rId40"/>
    <p:sldId id="349" r:id="rId41"/>
    <p:sldId id="264" r:id="rId42"/>
    <p:sldId id="271" r:id="rId43"/>
    <p:sldId id="347" r:id="rId44"/>
    <p:sldId id="350" r:id="rId45"/>
    <p:sldId id="33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EBBD8-67BC-4CA6-8360-4696CA29115B}" v="1" dt="2022-04-06T12:24:48.281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erunicic Mladenovic" userId="59f630c6be49f4d5" providerId="LiveId" clId="{BF6EBBD8-67BC-4CA6-8360-4696CA29115B}"/>
    <pc:docChg chg="undo custSel modSld">
      <pc:chgData name="Ivana Perunicic Mladenovic" userId="59f630c6be49f4d5" providerId="LiveId" clId="{BF6EBBD8-67BC-4CA6-8360-4696CA29115B}" dt="2022-04-06T12:30:41.583" v="48" actId="20577"/>
      <pc:docMkLst>
        <pc:docMk/>
      </pc:docMkLst>
      <pc:sldChg chg="modSp mod">
        <pc:chgData name="Ivana Perunicic Mladenovic" userId="59f630c6be49f4d5" providerId="LiveId" clId="{BF6EBBD8-67BC-4CA6-8360-4696CA29115B}" dt="2022-04-06T12:30:41.583" v="48" actId="20577"/>
        <pc:sldMkLst>
          <pc:docMk/>
          <pc:sldMk cId="0" sldId="343"/>
        </pc:sldMkLst>
        <pc:graphicFrameChg chg="modGraphic">
          <ac:chgData name="Ivana Perunicic Mladenovic" userId="59f630c6be49f4d5" providerId="LiveId" clId="{BF6EBBD8-67BC-4CA6-8360-4696CA29115B}" dt="2022-04-06T12:30:41.583" v="48" actId="20577"/>
          <ac:graphicFrameMkLst>
            <pc:docMk/>
            <pc:sldMk cId="0" sldId="343"/>
            <ac:graphicFrameMk id="6" creationId="{00000000-0000-0000-0000-000000000000}"/>
          </ac:graphicFrameMkLst>
        </pc:graphicFrameChg>
      </pc:sldChg>
      <pc:sldChg chg="modSp mod">
        <pc:chgData name="Ivana Perunicic Mladenovic" userId="59f630c6be49f4d5" providerId="LiveId" clId="{BF6EBBD8-67BC-4CA6-8360-4696CA29115B}" dt="2022-04-06T12:30:20.263" v="38" actId="20577"/>
        <pc:sldMkLst>
          <pc:docMk/>
          <pc:sldMk cId="1647258906" sldId="354"/>
        </pc:sldMkLst>
        <pc:graphicFrameChg chg="modGraphic">
          <ac:chgData name="Ivana Perunicic Mladenovic" userId="59f630c6be49f4d5" providerId="LiveId" clId="{BF6EBBD8-67BC-4CA6-8360-4696CA29115B}" dt="2022-04-06T12:30:20.263" v="38" actId="20577"/>
          <ac:graphicFrameMkLst>
            <pc:docMk/>
            <pc:sldMk cId="1647258906" sldId="354"/>
            <ac:graphicFrameMk id="4" creationId="{1612C01C-BBCD-4AE3-B839-7AB9E66ED889}"/>
          </ac:graphicFrameMkLst>
        </pc:graphicFrameChg>
      </pc:sldChg>
      <pc:sldChg chg="modSp mod">
        <pc:chgData name="Ivana Perunicic Mladenovic" userId="59f630c6be49f4d5" providerId="LiveId" clId="{BF6EBBD8-67BC-4CA6-8360-4696CA29115B}" dt="2022-04-06T12:24:48.281" v="26"/>
        <pc:sldMkLst>
          <pc:docMk/>
          <pc:sldMk cId="0" sldId="367"/>
        </pc:sldMkLst>
        <pc:spChg chg="mod">
          <ac:chgData name="Ivana Perunicic Mladenovic" userId="59f630c6be49f4d5" providerId="LiveId" clId="{BF6EBBD8-67BC-4CA6-8360-4696CA29115B}" dt="2022-04-06T12:24:48.281" v="26"/>
          <ac:spMkLst>
            <pc:docMk/>
            <pc:sldMk cId="0" sldId="367"/>
            <ac:spMk id="2" creationId="{00000000-0000-0000-0000-000000000000}"/>
          </ac:spMkLst>
        </pc:spChg>
      </pc:sldChg>
      <pc:sldChg chg="modSp mod">
        <pc:chgData name="Ivana Perunicic Mladenovic" userId="59f630c6be49f4d5" providerId="LiveId" clId="{BF6EBBD8-67BC-4CA6-8360-4696CA29115B}" dt="2022-04-06T12:13:41.538" v="24" actId="20577"/>
        <pc:sldMkLst>
          <pc:docMk/>
          <pc:sldMk cId="1532478064" sldId="369"/>
        </pc:sldMkLst>
        <pc:spChg chg="mod">
          <ac:chgData name="Ivana Perunicic Mladenovic" userId="59f630c6be49f4d5" providerId="LiveId" clId="{BF6EBBD8-67BC-4CA6-8360-4696CA29115B}" dt="2022-04-06T12:13:41.538" v="24" actId="20577"/>
          <ac:spMkLst>
            <pc:docMk/>
            <pc:sldMk cId="1532478064" sldId="369"/>
            <ac:spMk id="20" creationId="{22B98859-2EE9-4273-B25A-5490F0416D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CD43A-05A5-43DC-953E-CC617644B470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9DF77-904C-4C3C-851F-4D8CFE7C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8FDEF-7E88-4CCE-98E3-84F596E7F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69478-DFEB-4029-84E4-01EBA14A8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47D24-0A8A-46EE-A2E5-45E7CFB9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4E7AD-5701-498F-BCA5-2B864C49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5855F-2759-4705-97C8-AAEB349F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8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C21B-89E4-456F-AE16-6586846A0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D041C-1F30-473D-AE9B-C2BC866F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D26A-B0C7-49FE-A28C-60FA4BFC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79D48-F86E-4EB2-AF3D-E850B2CE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BE4A4-F047-48D2-B235-FE9285D5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467F24-C775-46EC-8A1C-ABC097FA1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84677-6AA3-4A0F-9FB3-43FBBC9EA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14F4C-0687-4E9D-B698-E83A3D12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30F3A-D9B7-4384-A10B-B8FBF4C8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475DB-EF54-4DFF-B270-0E8711B1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8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C6D7-3A96-44A1-BCD6-360D2C19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C09E-40E6-4B3E-9693-D576C94E4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3D4D2-238B-4BE5-9A8F-C26F9146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83499-E38C-48AF-B995-0FEE2391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17CFD-AEE5-45B1-BB58-95974CB1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779B-EE11-4997-B72C-67A0A41F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339A-45CC-466D-A670-2A053384F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2382-A7D2-43B7-AB73-116E1ED9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1AD6D-52FC-469E-A505-25416BB9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F81C6-E1C3-44D2-A518-B6313114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7D33-54BC-4916-A224-53C52603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7071-6515-4A91-9229-A486B47DA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E1B23-9806-4179-B408-E4758C03E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3E9BC-1D00-4FFC-9F03-69EA21D8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D07DD-889C-4BF3-8030-86F30AB9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F97B0-14E8-422D-8A56-519F7210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86D46-B1B8-4234-824E-FF03EE99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23EC7-2F77-44CD-8248-A5B8CDFB6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03810-E8F7-4C65-A75C-30B314819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6EBA1-8650-4AD7-933D-2BD898A0C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0608B-31E8-4834-84EC-362E86210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6AD7A-74E2-4F0C-8C3A-5AD82EFA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AA28A-028F-46F3-AAA2-64A6F76F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B0494-86AE-4CBF-BB14-B3F2E04C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974C-0492-4176-BB8C-CD8CE5C4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E8B55-DA9A-474C-B13D-501DE509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3FBCC-ACFB-4BBE-A28D-03F5639E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07F6E-7E99-4373-B27A-53F5FC37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67B85-E7D2-480B-9FF9-C0868AC3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A97C7-CAE0-4BB3-B1BC-D1A7AA08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4D657-C9F9-45CF-B6CC-491BC984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1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A98B-CD8A-4A76-84F1-03F77DE6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F5D97-87BC-4567-8AB0-E160CCF2F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EFB39-961F-4CD2-8555-A4F9C4126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68E93-B021-45CC-AB01-677D5459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35813-A418-4CB5-BD61-557D0D86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51491-323A-463A-AFFB-F8C8E447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6EE1-2091-43F1-AA88-0611CA77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DA9BA-16AE-44FA-8579-997462359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36E0F-0D16-481F-A277-6905199E5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3912A-5F58-4BA9-A5EE-8E277DC0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8EE59-7270-4C4A-AFAE-1CA20152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9615-F404-4673-8161-FBA5B705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9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007FCE-2EA1-42E6-8E21-77E8D522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77F40-C333-41A9-954E-4385B300B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5F47B-D520-4275-AF4B-DD94B96B0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C7A8-034D-4EC2-87DE-C2ACE06AF7E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D9619-44A7-443D-8BDB-EC04622D9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03DF3-0B32-4CB9-97B7-FABA42B6D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A364-27F6-4A79-B113-191DBE91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F1D1-403A-427A-A65F-8CA424D68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Milonov </a:t>
            </a:r>
            <a:r>
              <a:rPr lang="en-US" b="1" dirty="0" err="1"/>
              <a:t>multiosovinski</a:t>
            </a:r>
            <a:r>
              <a:rPr lang="en-US" b="1" dirty="0"/>
              <a:t> </a:t>
            </a:r>
            <a:r>
              <a:rPr lang="en-US" b="1" dirty="0" err="1"/>
              <a:t>inventar</a:t>
            </a:r>
            <a:r>
              <a:rPr lang="en-US" b="1" dirty="0"/>
              <a:t> </a:t>
            </a:r>
            <a:r>
              <a:rPr lang="en-US" b="1" dirty="0" err="1"/>
              <a:t>ličnosti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58572-C435-4904-945B-11812AF03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Doc. Ivana </a:t>
            </a:r>
            <a:r>
              <a:rPr lang="en-US" dirty="0" err="1"/>
              <a:t>Peruničić</a:t>
            </a:r>
            <a:r>
              <a:rPr lang="en-US" dirty="0"/>
              <a:t>-Mladenović</a:t>
            </a:r>
          </a:p>
        </p:txBody>
      </p:sp>
    </p:spTree>
    <p:extLst>
      <p:ext uri="{BB962C8B-B14F-4D97-AF65-F5344CB8AC3E}">
        <p14:creationId xmlns:p14="http://schemas.microsoft.com/office/powerpoint/2010/main" val="304932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Strukturalni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domeni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Duboko</a:t>
            </a:r>
            <a:r>
              <a:rPr lang="en-US" sz="2000" dirty="0"/>
              <a:t> </a:t>
            </a:r>
            <a:r>
              <a:rPr lang="en-US" sz="2000" dirty="0" err="1"/>
              <a:t>usađeni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relativno</a:t>
            </a:r>
            <a:r>
              <a:rPr lang="en-US" sz="2000" dirty="0"/>
              <a:t> </a:t>
            </a:r>
            <a:r>
              <a:rPr lang="en-US" sz="2000" dirty="0" err="1"/>
              <a:t>trajni</a:t>
            </a:r>
            <a:r>
              <a:rPr lang="en-US" sz="2000" dirty="0"/>
              <a:t> </a:t>
            </a:r>
            <a:r>
              <a:rPr lang="en-US" sz="2000" dirty="0" err="1"/>
              <a:t>šabloni</a:t>
            </a:r>
            <a:r>
              <a:rPr lang="en-US" sz="2000" dirty="0"/>
              <a:t> </a:t>
            </a:r>
            <a:r>
              <a:rPr lang="en-US" sz="2000" dirty="0" err="1"/>
              <a:t>utisnutih</a:t>
            </a:r>
            <a:r>
              <a:rPr lang="en-US" sz="2000" dirty="0"/>
              <a:t> </a:t>
            </a:r>
            <a:r>
              <a:rPr lang="en-US" sz="2000" dirty="0" err="1"/>
              <a:t>sećanja</a:t>
            </a:r>
            <a:r>
              <a:rPr lang="en-US" sz="2000" dirty="0"/>
              <a:t>, </a:t>
            </a:r>
            <a:r>
              <a:rPr lang="en-US" sz="2000" dirty="0" err="1"/>
              <a:t>stavova</a:t>
            </a:r>
            <a:r>
              <a:rPr lang="en-US" sz="2000" dirty="0"/>
              <a:t>, </a:t>
            </a:r>
            <a:r>
              <a:rPr lang="en-US" sz="2000" dirty="0" err="1"/>
              <a:t>potreba</a:t>
            </a:r>
            <a:r>
              <a:rPr lang="en-US" sz="2000" dirty="0"/>
              <a:t>, </a:t>
            </a:r>
            <a:r>
              <a:rPr lang="en-US" sz="2000" dirty="0" err="1"/>
              <a:t>strahova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konflikata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Self </a:t>
            </a:r>
            <a:r>
              <a:rPr lang="en-US" sz="2000" b="1" dirty="0" err="1"/>
              <a:t>imidž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samoidentitet</a:t>
            </a:r>
            <a:r>
              <a:rPr lang="en-US" sz="2000" dirty="0"/>
              <a:t>, </a:t>
            </a:r>
            <a:r>
              <a:rPr lang="en-US" sz="2000" dirty="0" err="1"/>
              <a:t>osećaj</a:t>
            </a:r>
            <a:r>
              <a:rPr lang="en-US" sz="2000" dirty="0"/>
              <a:t> “ko </a:t>
            </a:r>
            <a:r>
              <a:rPr lang="en-US" sz="2000" dirty="0" err="1"/>
              <a:t>sam</a:t>
            </a:r>
            <a:r>
              <a:rPr lang="en-US" sz="2000" dirty="0"/>
              <a:t> ja” se </a:t>
            </a:r>
            <a:r>
              <a:rPr lang="en-US" sz="2000" dirty="0" err="1"/>
              <a:t>razlikuje</a:t>
            </a:r>
            <a:r>
              <a:rPr lang="en-US" sz="2000" dirty="0"/>
              <a:t> u </a:t>
            </a:r>
            <a:r>
              <a:rPr lang="en-US" sz="2000" dirty="0" err="1"/>
              <a:t>jasnoći</a:t>
            </a:r>
            <a:r>
              <a:rPr lang="en-US" sz="2000" dirty="0"/>
              <a:t>, </a:t>
            </a:r>
            <a:r>
              <a:rPr lang="en-US" sz="2000" dirty="0" err="1"/>
              <a:t>tačnosti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kompleksnosti</a:t>
            </a:r>
            <a:r>
              <a:rPr lang="en-US" sz="2000" dirty="0"/>
              <a:t> </a:t>
            </a:r>
            <a:r>
              <a:rPr lang="en-US" sz="2000" dirty="0" err="1"/>
              <a:t>introspekcije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err="1"/>
              <a:t>Objekt</a:t>
            </a:r>
            <a:r>
              <a:rPr lang="en-US" sz="2000" b="1" dirty="0"/>
              <a:t> </a:t>
            </a:r>
            <a:r>
              <a:rPr lang="en-US" sz="2000" b="1" dirty="0" err="1"/>
              <a:t>reprezentacije</a:t>
            </a:r>
            <a:r>
              <a:rPr lang="en-US" sz="2000" b="1" dirty="0"/>
              <a:t> </a:t>
            </a:r>
            <a:r>
              <a:rPr lang="en-US" sz="2000" dirty="0"/>
              <a:t>– rana </a:t>
            </a:r>
            <a:r>
              <a:rPr lang="en-US" sz="2000" dirty="0" err="1"/>
              <a:t>iskustva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značajnim</a:t>
            </a:r>
            <a:r>
              <a:rPr lang="en-US" sz="2000" dirty="0"/>
              <a:t> </a:t>
            </a:r>
            <a:r>
              <a:rPr lang="en-US" sz="2000" dirty="0" err="1"/>
              <a:t>osobama</a:t>
            </a:r>
            <a:r>
              <a:rPr lang="en-US" sz="2000" dirty="0"/>
              <a:t> </a:t>
            </a:r>
            <a:r>
              <a:rPr lang="en-US" sz="2000" dirty="0" err="1"/>
              <a:t>ostavljaju</a:t>
            </a:r>
            <a:r>
              <a:rPr lang="en-US" sz="2000" dirty="0"/>
              <a:t> </a:t>
            </a:r>
            <a:r>
              <a:rPr lang="en-US" sz="2000" dirty="0" err="1"/>
              <a:t>unutrašnji</a:t>
            </a:r>
            <a:r>
              <a:rPr lang="en-US" sz="2000" dirty="0"/>
              <a:t> </a:t>
            </a:r>
            <a:r>
              <a:rPr lang="en-US" sz="2000" dirty="0" err="1"/>
              <a:t>trag</a:t>
            </a:r>
            <a:r>
              <a:rPr lang="en-US" sz="2000" dirty="0"/>
              <a:t> </a:t>
            </a:r>
            <a:r>
              <a:rPr lang="en-US" sz="2000" dirty="0" err="1"/>
              <a:t>sastavljen</a:t>
            </a:r>
            <a:r>
              <a:rPr lang="en-US" sz="2000" dirty="0"/>
              <a:t> od </a:t>
            </a:r>
            <a:r>
              <a:rPr lang="en-US" sz="2000" dirty="0" err="1"/>
              <a:t>sećanja</a:t>
            </a:r>
            <a:r>
              <a:rPr lang="en-US" sz="2000" dirty="0"/>
              <a:t>, </a:t>
            </a:r>
            <a:r>
              <a:rPr lang="en-US" sz="2000" dirty="0" err="1"/>
              <a:t>stavova</a:t>
            </a:r>
            <a:r>
              <a:rPr lang="en-US" sz="2000" dirty="0"/>
              <a:t>, </a:t>
            </a:r>
            <a:r>
              <a:rPr lang="en-US" sz="2000" dirty="0" err="1"/>
              <a:t>služi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dispozicija</a:t>
            </a:r>
            <a:r>
              <a:rPr lang="en-US" sz="2000" dirty="0"/>
              <a:t> za </a:t>
            </a:r>
            <a:r>
              <a:rPr lang="en-US" sz="2000" dirty="0" err="1"/>
              <a:t>opažanje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rekacije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sadašnjost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err="1"/>
              <a:t>Morfološka</a:t>
            </a:r>
            <a:r>
              <a:rPr lang="en-US" sz="2000" b="1" dirty="0"/>
              <a:t> </a:t>
            </a:r>
            <a:r>
              <a:rPr lang="en-US" sz="2000" b="1" dirty="0" err="1"/>
              <a:t>organizacija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strukturalna</a:t>
            </a:r>
            <a:r>
              <a:rPr lang="en-US" sz="2000" dirty="0"/>
              <a:t> </a:t>
            </a:r>
            <a:r>
              <a:rPr lang="en-US" sz="2000" dirty="0" err="1"/>
              <a:t>snaga</a:t>
            </a:r>
            <a:r>
              <a:rPr lang="en-US" sz="2000" dirty="0"/>
              <a:t>, </a:t>
            </a:r>
            <a:r>
              <a:rPr lang="en-US" sz="2000" dirty="0" err="1"/>
              <a:t>unutrašnja</a:t>
            </a:r>
            <a:r>
              <a:rPr lang="en-US" sz="2000" dirty="0"/>
              <a:t> </a:t>
            </a:r>
            <a:r>
              <a:rPr lang="en-US" sz="2000" dirty="0" err="1"/>
              <a:t>usklađenost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funkcionalna</a:t>
            </a:r>
            <a:r>
              <a:rPr lang="en-US" sz="2000" dirty="0"/>
              <a:t> </a:t>
            </a:r>
            <a:r>
              <a:rPr lang="en-US" sz="2000" dirty="0" err="1"/>
              <a:t>efikasnost</a:t>
            </a:r>
            <a:r>
              <a:rPr lang="en-US" sz="2000" dirty="0"/>
              <a:t>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ličnosti</a:t>
            </a:r>
            <a:r>
              <a:rPr lang="en-US" sz="2000" dirty="0"/>
              <a:t> (</a:t>
            </a:r>
            <a:r>
              <a:rPr lang="en-US" sz="2000" dirty="0" err="1"/>
              <a:t>fragilan</a:t>
            </a:r>
            <a:r>
              <a:rPr lang="en-US" sz="2000" dirty="0"/>
              <a:t>, </a:t>
            </a:r>
            <a:r>
              <a:rPr lang="en-US" sz="2000" dirty="0" err="1"/>
              <a:t>nezreo</a:t>
            </a:r>
            <a:r>
              <a:rPr lang="en-US" sz="2000" dirty="0"/>
              <a:t>, </a:t>
            </a:r>
            <a:r>
              <a:rPr lang="en-US" sz="2000" dirty="0" err="1"/>
              <a:t>fragmentisan</a:t>
            </a:r>
            <a:r>
              <a:rPr lang="en-US" sz="2000" dirty="0"/>
              <a:t>, </a:t>
            </a:r>
            <a:r>
              <a:rPr lang="en-US" sz="2000" dirty="0" err="1"/>
              <a:t>fiksiran</a:t>
            </a:r>
            <a:r>
              <a:rPr lang="en-US" sz="2000" dirty="0"/>
              <a:t>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err="1"/>
              <a:t>Raspoloženje</a:t>
            </a:r>
            <a:r>
              <a:rPr lang="en-US" sz="2000" b="1" dirty="0"/>
              <a:t>/temperament</a:t>
            </a:r>
          </a:p>
        </p:txBody>
      </p:sp>
    </p:spTree>
    <p:extLst>
      <p:ext uri="{BB962C8B-B14F-4D97-AF65-F5344CB8AC3E}">
        <p14:creationId xmlns:p14="http://schemas.microsoft.com/office/powerpoint/2010/main" val="312534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F434-46E2-48EF-8C2A-FA53BC91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4265E-E67B-4590-A09E-D18CDD6E1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1977 – MCMI – </a:t>
            </a:r>
            <a:r>
              <a:rPr lang="en-US" sz="2400" dirty="0" err="1"/>
              <a:t>korespondiralo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DSM III</a:t>
            </a:r>
          </a:p>
          <a:p>
            <a:pPr marL="0" indent="0">
              <a:buNone/>
            </a:pPr>
            <a:r>
              <a:rPr lang="en-US" sz="2400" dirty="0"/>
              <a:t>1987 – MCMI II – </a:t>
            </a:r>
            <a:r>
              <a:rPr lang="en-US" sz="2400" dirty="0" err="1"/>
              <a:t>korespondiralo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DSM III-R</a:t>
            </a:r>
          </a:p>
          <a:p>
            <a:pPr marL="0" indent="0">
              <a:buNone/>
            </a:pPr>
            <a:r>
              <a:rPr lang="en-US" sz="2400" dirty="0"/>
              <a:t>1994 – MCMI III- </a:t>
            </a:r>
            <a:r>
              <a:rPr lang="en-US" sz="2400" dirty="0" err="1"/>
              <a:t>korespondira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DSM-IV</a:t>
            </a:r>
          </a:p>
          <a:p>
            <a:pPr marL="0" indent="0">
              <a:buNone/>
            </a:pPr>
            <a:r>
              <a:rPr lang="en-US" sz="2400" dirty="0"/>
              <a:t>2015 – MCMI IV – </a:t>
            </a:r>
            <a:r>
              <a:rPr lang="en-US" sz="2400" dirty="0" err="1"/>
              <a:t>korespondira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DSM-V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odlazećim</a:t>
            </a:r>
            <a:r>
              <a:rPr lang="en-US" sz="2400" dirty="0"/>
              <a:t> ICD-10</a:t>
            </a:r>
          </a:p>
        </p:txBody>
      </p:sp>
    </p:spTree>
    <p:extLst>
      <p:ext uri="{BB962C8B-B14F-4D97-AF65-F5344CB8AC3E}">
        <p14:creationId xmlns:p14="http://schemas.microsoft.com/office/powerpoint/2010/main" val="395126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MCMI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175 </a:t>
            </a:r>
            <a:r>
              <a:rPr lang="en-US" sz="2400" dirty="0" err="1"/>
              <a:t>dihotomnih</a:t>
            </a:r>
            <a:r>
              <a:rPr lang="en-US" sz="2400" dirty="0"/>
              <a:t> </a:t>
            </a:r>
            <a:r>
              <a:rPr lang="en-US" sz="2400" dirty="0" err="1"/>
              <a:t>stavki</a:t>
            </a:r>
            <a:r>
              <a:rPr lang="en-US" sz="2400" dirty="0"/>
              <a:t> (DA/NE)</a:t>
            </a:r>
          </a:p>
          <a:p>
            <a:r>
              <a:rPr lang="en-US" sz="2400" dirty="0" err="1"/>
              <a:t>Uključuje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</a:t>
            </a:r>
            <a:r>
              <a:rPr lang="en-US" sz="2400" dirty="0" err="1"/>
              <a:t>personalnih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</a:t>
            </a:r>
            <a:r>
              <a:rPr lang="en-US" sz="2400" dirty="0" err="1"/>
              <a:t>kliničkih</a:t>
            </a:r>
            <a:r>
              <a:rPr lang="en-US" sz="2400" dirty="0"/>
              <a:t> </a:t>
            </a:r>
            <a:r>
              <a:rPr lang="en-US" sz="2400" dirty="0" err="1"/>
              <a:t>sindroma</a:t>
            </a:r>
            <a:endParaRPr lang="en-US" sz="2400" dirty="0"/>
          </a:p>
          <a:p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validacioni</a:t>
            </a:r>
            <a:r>
              <a:rPr lang="en-US" sz="2400" dirty="0"/>
              <a:t> </a:t>
            </a:r>
            <a:r>
              <a:rPr lang="en-US" sz="2400" dirty="0" err="1"/>
              <a:t>indeksi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nedostatka</a:t>
            </a:r>
            <a:r>
              <a:rPr lang="en-US" sz="2400" dirty="0"/>
              <a:t> </a:t>
            </a:r>
            <a:r>
              <a:rPr lang="en-US" sz="2400" dirty="0" err="1"/>
              <a:t>empirijske</a:t>
            </a:r>
            <a:r>
              <a:rPr lang="en-US" sz="2400" dirty="0"/>
              <a:t> </a:t>
            </a:r>
            <a:r>
              <a:rPr lang="en-US" sz="2400" dirty="0" err="1"/>
              <a:t>validnosti</a:t>
            </a:r>
            <a:r>
              <a:rPr lang="en-US" sz="2400" dirty="0"/>
              <a:t> </a:t>
            </a:r>
            <a:r>
              <a:rPr lang="en-US" sz="2400" dirty="0" err="1"/>
              <a:t>konstrukta</a:t>
            </a:r>
            <a:r>
              <a:rPr lang="en-US" sz="2400" dirty="0"/>
              <a:t> ne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/>
              <a:t>koristi</a:t>
            </a:r>
            <a:endParaRPr lang="en-US" sz="2400" dirty="0"/>
          </a:p>
          <a:p>
            <a:r>
              <a:rPr lang="en-US" sz="2400" dirty="0" err="1"/>
              <a:t>Baziran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Milonovoj</a:t>
            </a:r>
            <a:r>
              <a:rPr lang="en-US" sz="2400" dirty="0"/>
              <a:t> </a:t>
            </a:r>
            <a:r>
              <a:rPr lang="en-US" sz="2400" dirty="0" err="1"/>
              <a:t>teoriji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  <a:p>
            <a:r>
              <a:rPr lang="en-US" sz="2400" dirty="0" err="1"/>
              <a:t>Povezan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DSM IV </a:t>
            </a:r>
            <a:r>
              <a:rPr lang="en-US" sz="2400" dirty="0" err="1"/>
              <a:t>klasifikacijom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ICD-10</a:t>
            </a:r>
          </a:p>
          <a:p>
            <a:r>
              <a:rPr lang="en-US" sz="2400" dirty="0" err="1"/>
              <a:t>Administriranje</a:t>
            </a:r>
            <a:r>
              <a:rPr lang="en-US" sz="2400" dirty="0"/>
              <a:t> </a:t>
            </a:r>
            <a:r>
              <a:rPr lang="en-US" sz="2400" dirty="0" err="1"/>
              <a:t>zahteva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20 </a:t>
            </a:r>
            <a:r>
              <a:rPr lang="en-US" sz="2400" dirty="0" err="1"/>
              <a:t>i</a:t>
            </a:r>
            <a:r>
              <a:rPr lang="en-US" sz="2400" dirty="0"/>
              <a:t> 30 </a:t>
            </a:r>
            <a:r>
              <a:rPr lang="en-US" sz="2400" dirty="0" err="1"/>
              <a:t>minuta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244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7B91-2272-4D1B-81C0-B3130076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Subskale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MCMI III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B4ED7-53BF-407D-8A88-D7C3B3040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549" y="1026070"/>
            <a:ext cx="5157787" cy="823912"/>
          </a:xfrm>
        </p:spPr>
        <p:txBody>
          <a:bodyPr/>
          <a:lstStyle/>
          <a:p>
            <a:r>
              <a:rPr lang="en-US" dirty="0" err="1"/>
              <a:t>Personalni</a:t>
            </a:r>
            <a:r>
              <a:rPr lang="en-US" dirty="0"/>
              <a:t> </a:t>
            </a:r>
            <a:r>
              <a:rPr lang="en-US" dirty="0" err="1"/>
              <a:t>obrazci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9D8B5-9D52-42AB-BE49-7F7DCA56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169994"/>
            <a:ext cx="5461518" cy="4322881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err="1"/>
              <a:t>Shizoidni</a:t>
            </a:r>
            <a:r>
              <a:rPr lang="en-US" sz="6400" dirty="0"/>
              <a:t> (Scale 1)</a:t>
            </a:r>
          </a:p>
          <a:p>
            <a:r>
              <a:rPr lang="en-US" sz="6400" dirty="0" err="1"/>
              <a:t>Izbegavajući</a:t>
            </a:r>
            <a:r>
              <a:rPr lang="en-US" sz="6400" dirty="0"/>
              <a:t> (Scale 2A)</a:t>
            </a:r>
          </a:p>
          <a:p>
            <a:r>
              <a:rPr lang="en-US" sz="6400" dirty="0" err="1"/>
              <a:t>Depresivni</a:t>
            </a:r>
            <a:r>
              <a:rPr lang="en-US" sz="6400" dirty="0"/>
              <a:t> (Scale 2B)</a:t>
            </a:r>
          </a:p>
          <a:p>
            <a:r>
              <a:rPr lang="en-US" sz="6400" dirty="0" err="1"/>
              <a:t>Zavisni</a:t>
            </a:r>
            <a:r>
              <a:rPr lang="en-US" sz="6400" dirty="0"/>
              <a:t> (Scale 3)</a:t>
            </a:r>
          </a:p>
          <a:p>
            <a:r>
              <a:rPr lang="en-US" sz="6400" dirty="0" err="1"/>
              <a:t>Histrionični</a:t>
            </a:r>
            <a:r>
              <a:rPr lang="en-US" sz="6400" dirty="0"/>
              <a:t> (Scale 4)</a:t>
            </a:r>
          </a:p>
          <a:p>
            <a:r>
              <a:rPr lang="en-US" sz="6400" dirty="0" err="1"/>
              <a:t>Narcistični</a:t>
            </a:r>
            <a:r>
              <a:rPr lang="en-US" sz="6400" dirty="0"/>
              <a:t> (Scale 5)</a:t>
            </a:r>
          </a:p>
          <a:p>
            <a:r>
              <a:rPr lang="en-US" sz="6400" dirty="0" err="1"/>
              <a:t>Antisocijalni</a:t>
            </a:r>
            <a:r>
              <a:rPr lang="en-US" sz="6400" dirty="0"/>
              <a:t> (Scale 6A)</a:t>
            </a:r>
          </a:p>
          <a:p>
            <a:r>
              <a:rPr lang="en-US" sz="6400" dirty="0" err="1"/>
              <a:t>Sadistični</a:t>
            </a:r>
            <a:r>
              <a:rPr lang="en-US" sz="6400" dirty="0"/>
              <a:t> (</a:t>
            </a:r>
            <a:r>
              <a:rPr lang="en-US" sz="6400" dirty="0" err="1"/>
              <a:t>agresivni</a:t>
            </a:r>
            <a:r>
              <a:rPr lang="en-US" sz="6400" dirty="0"/>
              <a:t>) (Scale 6B)</a:t>
            </a:r>
          </a:p>
          <a:p>
            <a:r>
              <a:rPr lang="en-US" sz="6400" dirty="0" err="1"/>
              <a:t>Kompulsivni</a:t>
            </a:r>
            <a:r>
              <a:rPr lang="en-US" sz="6400" dirty="0"/>
              <a:t> (Scale 7)</a:t>
            </a:r>
          </a:p>
          <a:p>
            <a:r>
              <a:rPr lang="en-US" sz="6400" dirty="0" err="1"/>
              <a:t>Negativistički</a:t>
            </a:r>
            <a:r>
              <a:rPr lang="en-US" sz="6400" dirty="0"/>
              <a:t> (</a:t>
            </a:r>
            <a:r>
              <a:rPr lang="en-US" sz="6400" dirty="0" err="1"/>
              <a:t>pasivno</a:t>
            </a:r>
            <a:r>
              <a:rPr lang="en-US" sz="6400" dirty="0"/>
              <a:t> –</a:t>
            </a:r>
            <a:r>
              <a:rPr lang="en-US" sz="6400" dirty="0" err="1"/>
              <a:t>agresivni</a:t>
            </a:r>
            <a:r>
              <a:rPr lang="en-US" sz="6400" dirty="0"/>
              <a:t>) (Scale 8A)</a:t>
            </a:r>
          </a:p>
          <a:p>
            <a:r>
              <a:rPr lang="en-US" sz="6400" dirty="0" err="1"/>
              <a:t>Mazohistički</a:t>
            </a:r>
            <a:r>
              <a:rPr lang="en-US" sz="6400" dirty="0"/>
              <a:t> (</a:t>
            </a:r>
            <a:r>
              <a:rPr lang="en-US" sz="6400" dirty="0" err="1"/>
              <a:t>samoporažavajući</a:t>
            </a:r>
            <a:r>
              <a:rPr lang="en-US" sz="6400" dirty="0"/>
              <a:t>) (Scale 8B)</a:t>
            </a:r>
          </a:p>
          <a:p>
            <a:r>
              <a:rPr lang="en-US" sz="6400" b="1" u="sng" dirty="0" err="1"/>
              <a:t>Teška</a:t>
            </a:r>
            <a:r>
              <a:rPr lang="en-US" sz="6400" b="1" u="sng" dirty="0"/>
              <a:t> </a:t>
            </a:r>
            <a:r>
              <a:rPr lang="en-US" sz="6400" b="1" u="sng" dirty="0" err="1"/>
              <a:t>patologija</a:t>
            </a:r>
            <a:r>
              <a:rPr lang="en-US" sz="6400" b="1" u="sng" dirty="0"/>
              <a:t> </a:t>
            </a:r>
            <a:r>
              <a:rPr lang="en-US" sz="6400" b="1" u="sng" dirty="0" err="1"/>
              <a:t>ličnosti</a:t>
            </a:r>
            <a:r>
              <a:rPr lang="en-US" sz="6400" b="1" u="sng" dirty="0"/>
              <a:t>:</a:t>
            </a:r>
          </a:p>
          <a:p>
            <a:r>
              <a:rPr lang="en-US" sz="6400" dirty="0" err="1"/>
              <a:t>Shizotipalni</a:t>
            </a:r>
            <a:r>
              <a:rPr lang="en-US" sz="6400" dirty="0"/>
              <a:t> (Scale S)</a:t>
            </a:r>
          </a:p>
          <a:p>
            <a:r>
              <a:rPr lang="en-US" sz="6400" dirty="0" err="1"/>
              <a:t>Granični</a:t>
            </a:r>
            <a:r>
              <a:rPr lang="en-US" sz="6400" dirty="0"/>
              <a:t> (Scale C)</a:t>
            </a:r>
          </a:p>
          <a:p>
            <a:r>
              <a:rPr lang="en-US" sz="6400" dirty="0" err="1"/>
              <a:t>Paranoidni</a:t>
            </a:r>
            <a:r>
              <a:rPr lang="en-US" sz="6400" dirty="0"/>
              <a:t> (Scale P)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FFA1DF-9FDB-4670-86F4-0E2A6521A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4905" y="1053366"/>
            <a:ext cx="5183188" cy="823912"/>
          </a:xfrm>
        </p:spPr>
        <p:txBody>
          <a:bodyPr/>
          <a:lstStyle/>
          <a:p>
            <a:r>
              <a:rPr lang="en-US" dirty="0" err="1"/>
              <a:t>Klinički</a:t>
            </a:r>
            <a:r>
              <a:rPr lang="en-US" dirty="0"/>
              <a:t> </a:t>
            </a:r>
            <a:r>
              <a:rPr lang="en-US" dirty="0" err="1"/>
              <a:t>sindromi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AB913-D2F5-498D-804F-2A9107CD2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78925"/>
            <a:ext cx="5180012" cy="4439700"/>
          </a:xfrm>
        </p:spPr>
        <p:txBody>
          <a:bodyPr>
            <a:noAutofit/>
          </a:bodyPr>
          <a:lstStyle/>
          <a:p>
            <a:r>
              <a:rPr lang="en-US" sz="1600" dirty="0" err="1"/>
              <a:t>Anksiozni</a:t>
            </a:r>
            <a:r>
              <a:rPr lang="en-US" sz="1600" dirty="0"/>
              <a:t> </a:t>
            </a:r>
            <a:r>
              <a:rPr lang="en-US" sz="1600" dirty="0" err="1"/>
              <a:t>poremećaj</a:t>
            </a:r>
            <a:r>
              <a:rPr lang="en-US" sz="1600" dirty="0"/>
              <a:t> (Scale A)</a:t>
            </a:r>
          </a:p>
          <a:p>
            <a:r>
              <a:rPr lang="en-US" sz="1600" dirty="0" err="1"/>
              <a:t>Somatoformni</a:t>
            </a:r>
            <a:r>
              <a:rPr lang="en-US" sz="1600" dirty="0"/>
              <a:t> </a:t>
            </a:r>
            <a:r>
              <a:rPr lang="en-US" sz="1600" dirty="0" err="1"/>
              <a:t>poremećaj</a:t>
            </a:r>
            <a:r>
              <a:rPr lang="en-US" sz="1600" dirty="0"/>
              <a:t> (Scale H)</a:t>
            </a:r>
          </a:p>
          <a:p>
            <a:r>
              <a:rPr lang="en-US" sz="1600" dirty="0" err="1"/>
              <a:t>Hipomanija</a:t>
            </a:r>
            <a:r>
              <a:rPr lang="en-US" sz="1600" dirty="0"/>
              <a:t> (Scale N)</a:t>
            </a:r>
          </a:p>
          <a:p>
            <a:r>
              <a:rPr lang="en-US" sz="1600" dirty="0" err="1"/>
              <a:t>Distimija</a:t>
            </a:r>
            <a:r>
              <a:rPr lang="en-US" sz="1600" dirty="0"/>
              <a:t> (Scale D)</a:t>
            </a:r>
          </a:p>
          <a:p>
            <a:r>
              <a:rPr lang="en-US" sz="1600" dirty="0" err="1"/>
              <a:t>Zavisnost</a:t>
            </a:r>
            <a:r>
              <a:rPr lang="en-US" sz="1600" dirty="0"/>
              <a:t> od </a:t>
            </a:r>
            <a:r>
              <a:rPr lang="en-US" sz="1600" dirty="0" err="1"/>
              <a:t>alkohola</a:t>
            </a:r>
            <a:r>
              <a:rPr lang="en-US" sz="1600" dirty="0"/>
              <a:t> (Scale B)</a:t>
            </a:r>
          </a:p>
          <a:p>
            <a:r>
              <a:rPr lang="en-US" sz="1600" dirty="0" err="1"/>
              <a:t>Zavisnost</a:t>
            </a:r>
            <a:r>
              <a:rPr lang="en-US" sz="1600" dirty="0"/>
              <a:t> od </a:t>
            </a:r>
            <a:r>
              <a:rPr lang="en-US" sz="1600" dirty="0" err="1"/>
              <a:t>droga</a:t>
            </a:r>
            <a:r>
              <a:rPr lang="en-US" sz="1600" dirty="0"/>
              <a:t> (Scale T)</a:t>
            </a:r>
          </a:p>
          <a:p>
            <a:r>
              <a:rPr lang="en-US" sz="1600" dirty="0"/>
              <a:t>PTSP (Scale R)</a:t>
            </a:r>
          </a:p>
          <a:p>
            <a:r>
              <a:rPr lang="en-US" sz="1600" b="1" u="sng" dirty="0" err="1"/>
              <a:t>Teški</a:t>
            </a:r>
            <a:r>
              <a:rPr lang="en-US" sz="1600" b="1" u="sng" dirty="0"/>
              <a:t> </a:t>
            </a:r>
            <a:r>
              <a:rPr lang="en-US" sz="1600" b="1" u="sng" dirty="0" err="1"/>
              <a:t>klinički</a:t>
            </a:r>
            <a:r>
              <a:rPr lang="en-US" sz="1600" b="1" u="sng" dirty="0"/>
              <a:t> </a:t>
            </a:r>
            <a:r>
              <a:rPr lang="en-US" sz="1600" b="1" u="sng" dirty="0" err="1"/>
              <a:t>sindromi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Poremećaj</a:t>
            </a:r>
            <a:r>
              <a:rPr lang="en-US" sz="1600" dirty="0"/>
              <a:t> </a:t>
            </a:r>
            <a:r>
              <a:rPr lang="en-US" sz="1600" dirty="0" err="1"/>
              <a:t>mišljenja</a:t>
            </a:r>
            <a:r>
              <a:rPr lang="en-US" sz="1600" dirty="0"/>
              <a:t> (Scale SS)</a:t>
            </a:r>
          </a:p>
          <a:p>
            <a:r>
              <a:rPr lang="en-US" sz="1600" dirty="0" err="1"/>
              <a:t>Velika</a:t>
            </a:r>
            <a:r>
              <a:rPr lang="en-US" sz="1600" dirty="0"/>
              <a:t> </a:t>
            </a:r>
            <a:r>
              <a:rPr lang="en-US" sz="1600" dirty="0" err="1"/>
              <a:t>depresija</a:t>
            </a:r>
            <a:r>
              <a:rPr lang="en-US" sz="1600" dirty="0"/>
              <a:t> (Scale CC)</a:t>
            </a:r>
          </a:p>
          <a:p>
            <a:r>
              <a:rPr lang="en-US" sz="1600" dirty="0" err="1"/>
              <a:t>Sumanuti</a:t>
            </a:r>
            <a:r>
              <a:rPr lang="en-US" sz="1600" dirty="0"/>
              <a:t> </a:t>
            </a:r>
            <a:r>
              <a:rPr lang="en-US" sz="1600" dirty="0" err="1"/>
              <a:t>poremećaj</a:t>
            </a:r>
            <a:r>
              <a:rPr lang="en-US" sz="1600" dirty="0"/>
              <a:t> (Scale PP)</a:t>
            </a:r>
          </a:p>
        </p:txBody>
      </p:sp>
    </p:spTree>
    <p:extLst>
      <p:ext uri="{BB962C8B-B14F-4D97-AF65-F5344CB8AC3E}">
        <p14:creationId xmlns:p14="http://schemas.microsoft.com/office/powerpoint/2010/main" val="3069413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8D22-2AEC-4A14-9C23-880F06C1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i s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ovanje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72BD-2897-4A25-807D-09F97DC7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1724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Millon</a:t>
            </a:r>
            <a:r>
              <a:rPr lang="en-US" sz="2400" dirty="0"/>
              <a:t> je </a:t>
            </a:r>
            <a:r>
              <a:rPr lang="en-US" sz="2400" dirty="0" err="1"/>
              <a:t>smatrao</a:t>
            </a:r>
            <a:r>
              <a:rPr lang="en-US" sz="2400" dirty="0"/>
              <a:t> da </a:t>
            </a:r>
            <a:r>
              <a:rPr lang="en-US" sz="2400" dirty="0" err="1"/>
              <a:t>korišćenje</a:t>
            </a:r>
            <a:r>
              <a:rPr lang="en-US" sz="2400" dirty="0"/>
              <a:t> </a:t>
            </a:r>
            <a:r>
              <a:rPr lang="sr-Latn-CS" sz="2400" dirty="0"/>
              <a:t>sirovih skorova koji su pretvoreni u </a:t>
            </a:r>
            <a:r>
              <a:rPr lang="en-US" sz="2400" dirty="0" err="1"/>
              <a:t>standardizovan</a:t>
            </a:r>
            <a:r>
              <a:rPr lang="sr-Latn-CS" sz="2400" dirty="0"/>
              <a:t>e </a:t>
            </a:r>
            <a:r>
              <a:rPr lang="en-US" sz="2400" dirty="0"/>
              <a:t>norm</a:t>
            </a:r>
            <a:r>
              <a:rPr lang="sr-Latn-CS" sz="2400" dirty="0"/>
              <a:t>e</a:t>
            </a:r>
            <a:r>
              <a:rPr lang="en-US" sz="2400" dirty="0"/>
              <a:t> u </a:t>
            </a:r>
            <a:r>
              <a:rPr lang="en-US" sz="2400" dirty="0" err="1"/>
              <a:t>kliničkoj</a:t>
            </a:r>
            <a:r>
              <a:rPr lang="en-US" sz="2400" dirty="0"/>
              <a:t> </a:t>
            </a:r>
            <a:r>
              <a:rPr lang="en-US" sz="2400" dirty="0" err="1"/>
              <a:t>populaciji</a:t>
            </a:r>
            <a:r>
              <a:rPr lang="en-US" sz="2400" dirty="0"/>
              <a:t> </a:t>
            </a:r>
            <a:r>
              <a:rPr lang="en-US" sz="2400" dirty="0" err="1"/>
              <a:t>nosi</a:t>
            </a:r>
            <a:r>
              <a:rPr lang="en-US" sz="2400" dirty="0"/>
              <a:t> </a:t>
            </a:r>
            <a:r>
              <a:rPr lang="en-US" sz="2400" dirty="0" err="1"/>
              <a:t>izvesne</a:t>
            </a:r>
            <a:r>
              <a:rPr lang="en-US" sz="2400" dirty="0"/>
              <a:t> </a:t>
            </a:r>
            <a:r>
              <a:rPr lang="en-US" sz="2400" dirty="0" err="1"/>
              <a:t>probleme</a:t>
            </a:r>
            <a:endParaRPr lang="sr-Latn-CS" sz="2400" dirty="0"/>
          </a:p>
          <a:p>
            <a:r>
              <a:rPr lang="sr-Latn-CS" sz="2400" dirty="0"/>
              <a:t>Standardizovani skorovi podrazumevaju normalnu raspodelu pojave koja se meri</a:t>
            </a:r>
          </a:p>
          <a:p>
            <a:r>
              <a:rPr lang="sr-Latn-CS" sz="2400" dirty="0"/>
              <a:t>Njegova pretpostavka potiče iz medicinskog modela ličnosti i psihopatologije : </a:t>
            </a:r>
          </a:p>
          <a:p>
            <a:pPr>
              <a:buNone/>
            </a:pPr>
            <a:r>
              <a:rPr lang="sr-Latn-CS" sz="2400" dirty="0"/>
              <a:t>    PL i klinički sindromi nemaju normalnu distribuciju u populaciji (?)</a:t>
            </a:r>
          </a:p>
          <a:p>
            <a:r>
              <a:rPr lang="sr-Latn-CS" sz="2400" dirty="0"/>
              <a:t> </a:t>
            </a:r>
            <a:r>
              <a:rPr lang="en-US" sz="2400" dirty="0"/>
              <a:t>P</a:t>
            </a:r>
            <a:r>
              <a:rPr lang="sr-Latn-CS" sz="2400" dirty="0"/>
              <a:t>rimarni cilj kliničkog instrumenta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sr-Latn-CS" sz="2400" dirty="0"/>
              <a:t> nije da lokalizuje poziciju ispitanika na normalnoj distribiciji frekvenca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sr-Latn-CS" sz="2400" dirty="0"/>
              <a:t>da identifikuje verovatnoću da određeni pacijent pripada određenoj d</a:t>
            </a:r>
            <a:r>
              <a:rPr lang="en-US" sz="2400" dirty="0"/>
              <a:t>g. </a:t>
            </a:r>
            <a:r>
              <a:rPr lang="sr-Latn-CS" sz="2400" dirty="0"/>
              <a:t>grupi </a:t>
            </a:r>
          </a:p>
        </p:txBody>
      </p:sp>
    </p:spTree>
    <p:extLst>
      <p:ext uri="{BB962C8B-B14F-4D97-AF65-F5344CB8AC3E}">
        <p14:creationId xmlns:p14="http://schemas.microsoft.com/office/powerpoint/2010/main" val="2587849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rate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skorovi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80761" cy="4351338"/>
          </a:xfrm>
        </p:spPr>
        <p:txBody>
          <a:bodyPr>
            <a:normAutofit/>
          </a:bodyPr>
          <a:lstStyle/>
          <a:p>
            <a:r>
              <a:rPr lang="sr-Latn-CS" sz="2400" dirty="0"/>
              <a:t>Sirove skorove je transformisao u </a:t>
            </a:r>
            <a:r>
              <a:rPr lang="en-US" sz="2400" dirty="0" err="1"/>
              <a:t>skorove</a:t>
            </a:r>
            <a:r>
              <a:rPr lang="en-US" sz="2400" dirty="0"/>
              <a:t> </a:t>
            </a:r>
            <a:r>
              <a:rPr lang="en-US" sz="2400" dirty="0" err="1"/>
              <a:t>osnovne</a:t>
            </a:r>
            <a:r>
              <a:rPr lang="en-US" sz="2400" dirty="0"/>
              <a:t> prevalence (base rate; </a:t>
            </a:r>
            <a:r>
              <a:rPr lang="sr-Latn-CS" sz="2400" dirty="0"/>
              <a:t>BR</a:t>
            </a:r>
            <a:r>
              <a:rPr lang="en-US" sz="2400" dirty="0"/>
              <a:t>)</a:t>
            </a:r>
          </a:p>
          <a:p>
            <a:r>
              <a:rPr lang="sr-Latn-CS" sz="2400" dirty="0"/>
              <a:t>konverzija zasnovana na poznatoj prevalenci kliničke i patologije ličnosti u populaciji</a:t>
            </a:r>
            <a:endParaRPr lang="en-US" sz="2400" dirty="0"/>
          </a:p>
          <a:p>
            <a:r>
              <a:rPr lang="sr-Latn-CS" sz="2400" dirty="0"/>
              <a:t>Konstruisao je proceduru za pretvaranje sirovih skorova u </a:t>
            </a:r>
            <a:r>
              <a:rPr lang="en-US" sz="2400" dirty="0"/>
              <a:t>BR </a:t>
            </a:r>
            <a:r>
              <a:rPr lang="sr-Latn-CS" sz="2400" dirty="0"/>
              <a:t>i optimalnih </a:t>
            </a:r>
            <a:r>
              <a:rPr lang="en-US" sz="2400" dirty="0"/>
              <a:t>dg. </a:t>
            </a:r>
            <a:r>
              <a:rPr lang="sr-Latn-CS" sz="2400" dirty="0"/>
              <a:t> cut-off granica</a:t>
            </a:r>
            <a:endParaRPr lang="en-US" sz="2400" dirty="0"/>
          </a:p>
          <a:p>
            <a:r>
              <a:rPr lang="en-US" sz="2400" dirty="0" err="1"/>
              <a:t>Standardizovao</a:t>
            </a:r>
            <a:r>
              <a:rPr lang="en-US" sz="2400" dirty="0"/>
              <a:t> je MCMI-III </a:t>
            </a:r>
            <a:r>
              <a:rPr lang="en-US" sz="2400" dirty="0" err="1"/>
              <a:t>koristeći</a:t>
            </a:r>
            <a:r>
              <a:rPr lang="en-US" sz="2400" dirty="0"/>
              <a:t> </a:t>
            </a:r>
            <a:r>
              <a:rPr lang="en-US" sz="2400" dirty="0" err="1"/>
              <a:t>norme</a:t>
            </a:r>
            <a:r>
              <a:rPr lang="en-US" sz="2400" dirty="0"/>
              <a:t> </a:t>
            </a:r>
            <a:r>
              <a:rPr lang="en-US" sz="2400" dirty="0" err="1"/>
              <a:t>zasnovane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kliničkim</a:t>
            </a:r>
            <a:r>
              <a:rPr lang="en-US" sz="2400" dirty="0"/>
              <a:t> </a:t>
            </a:r>
            <a:r>
              <a:rPr lang="en-US" sz="2400" dirty="0" err="1"/>
              <a:t>kriterijumima</a:t>
            </a:r>
            <a:r>
              <a:rPr lang="en-US" sz="2400" dirty="0"/>
              <a:t>  </a:t>
            </a:r>
            <a:endParaRPr lang="sr-Latn-CS" sz="2400" dirty="0"/>
          </a:p>
          <a:p>
            <a:r>
              <a:rPr lang="en-US" sz="2400" dirty="0" err="1"/>
              <a:t>Skorovi</a:t>
            </a:r>
            <a:r>
              <a:rPr lang="en-US" sz="2400" dirty="0"/>
              <a:t> </a:t>
            </a:r>
            <a:r>
              <a:rPr lang="en-US" sz="2400" dirty="0" err="1"/>
              <a:t>zasnovani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kriterijumima</a:t>
            </a:r>
            <a:r>
              <a:rPr lang="en-US" sz="2400" dirty="0"/>
              <a:t> </a:t>
            </a:r>
            <a:r>
              <a:rPr lang="en-US" sz="2400" dirty="0" err="1"/>
              <a:t>reprezentuju</a:t>
            </a:r>
            <a:r>
              <a:rPr lang="en-US" sz="2400" dirty="0"/>
              <a:t> </a:t>
            </a:r>
            <a:r>
              <a:rPr lang="en-US" sz="2400" dirty="0" err="1"/>
              <a:t>stvarne</a:t>
            </a:r>
            <a:r>
              <a:rPr lang="en-US" sz="2400" dirty="0"/>
              <a:t> </a:t>
            </a:r>
            <a:r>
              <a:rPr lang="en-US" sz="2400" dirty="0" err="1"/>
              <a:t>stope</a:t>
            </a:r>
            <a:r>
              <a:rPr lang="en-US" sz="2400" dirty="0"/>
              <a:t> </a:t>
            </a:r>
            <a:r>
              <a:rPr lang="en-US" sz="2400" dirty="0" err="1"/>
              <a:t>prevalenc</a:t>
            </a:r>
            <a:r>
              <a:rPr lang="sr-Latn-CS" sz="2400" dirty="0"/>
              <a:t>e </a:t>
            </a:r>
            <a:r>
              <a:rPr lang="en-US" sz="2400" dirty="0" err="1"/>
              <a:t>karakteristika</a:t>
            </a:r>
            <a:r>
              <a:rPr lang="en-US" sz="2400" dirty="0"/>
              <a:t> </a:t>
            </a:r>
            <a:r>
              <a:rPr lang="en-US" sz="2400" dirty="0" err="1"/>
              <a:t>merenih</a:t>
            </a:r>
            <a:r>
              <a:rPr lang="en-US" sz="2400" dirty="0"/>
              <a:t> u </a:t>
            </a:r>
            <a:r>
              <a:rPr lang="en-US" sz="2400" dirty="0" err="1"/>
              <a:t>psihijatrijskoj</a:t>
            </a:r>
            <a:r>
              <a:rPr lang="en-US" sz="2400" dirty="0"/>
              <a:t> </a:t>
            </a:r>
            <a:r>
              <a:rPr lang="en-US" sz="2400" dirty="0" err="1"/>
              <a:t>populaciji</a:t>
            </a:r>
            <a:endParaRPr lang="sr-Latn-CS" sz="2400" dirty="0"/>
          </a:p>
          <a:p>
            <a:r>
              <a:rPr lang="en-US" sz="2400" dirty="0"/>
              <a:t>BR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ukazuje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verovatnoću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će</a:t>
            </a:r>
            <a:r>
              <a:rPr lang="en-US" sz="2400" dirty="0"/>
              <a:t> </a:t>
            </a:r>
            <a:r>
              <a:rPr lang="en-US" sz="2400" dirty="0" err="1"/>
              <a:t>pojedinac</a:t>
            </a:r>
            <a:r>
              <a:rPr lang="en-US" sz="2400" dirty="0"/>
              <a:t> </a:t>
            </a:r>
            <a:r>
              <a:rPr lang="en-US" sz="2400" dirty="0" err="1"/>
              <a:t>zapravo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 </a:t>
            </a:r>
            <a:r>
              <a:rPr lang="en-US" sz="2400" dirty="0" err="1"/>
              <a:t>poremećaj</a:t>
            </a:r>
            <a:r>
              <a:rPr lang="sr-Latn-CS" sz="2400" dirty="0"/>
              <a:t> koji mu se dijagnostikuje na osnovu MCMI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rate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skorovi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Stope</a:t>
            </a:r>
            <a:r>
              <a:rPr lang="en-US" sz="2400" dirty="0"/>
              <a:t> prevalence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određene</a:t>
            </a:r>
            <a:r>
              <a:rPr lang="en-US" sz="2400" dirty="0"/>
              <a:t> </a:t>
            </a:r>
            <a:r>
              <a:rPr lang="en-US" sz="2400" dirty="0" err="1"/>
              <a:t>izračunavanjem</a:t>
            </a:r>
            <a:r>
              <a:rPr lang="en-US" sz="2400" dirty="0"/>
              <a:t> </a:t>
            </a:r>
            <a:r>
              <a:rPr lang="en-US" sz="2400" dirty="0" err="1"/>
              <a:t>broja</a:t>
            </a:r>
            <a:r>
              <a:rPr lang="en-US" sz="2400" dirty="0"/>
              <a:t> </a:t>
            </a:r>
            <a:r>
              <a:rPr lang="en-US" sz="2400" dirty="0" err="1"/>
              <a:t>puta</a:t>
            </a:r>
            <a:r>
              <a:rPr lang="en-US" sz="2400" dirty="0"/>
              <a:t>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ocene</a:t>
            </a:r>
            <a:r>
              <a:rPr lang="en-US" sz="2400" dirty="0"/>
              <a:t> </a:t>
            </a:r>
            <a:r>
              <a:rPr lang="en-US" sz="2400" dirty="0" err="1"/>
              <a:t>kliničara</a:t>
            </a:r>
            <a:r>
              <a:rPr lang="en-US" sz="2400" dirty="0"/>
              <a:t> </a:t>
            </a:r>
            <a:r>
              <a:rPr lang="en-US" sz="2400" dirty="0" err="1"/>
              <a:t>ukazale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prisustvo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istaknutost</a:t>
            </a:r>
            <a:r>
              <a:rPr lang="en-US" sz="2400" dirty="0"/>
              <a:t> </a:t>
            </a:r>
            <a:r>
              <a:rPr lang="en-US" sz="2400" dirty="0" err="1"/>
              <a:t>karakteristike</a:t>
            </a:r>
            <a:r>
              <a:rPr lang="en-US" sz="2400" dirty="0"/>
              <a:t> </a:t>
            </a:r>
            <a:r>
              <a:rPr lang="en-US" sz="2400" dirty="0" err="1"/>
              <a:t>zastupljene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kliničkim</a:t>
            </a:r>
            <a:r>
              <a:rPr lang="en-US" sz="2400" dirty="0"/>
              <a:t> </a:t>
            </a:r>
            <a:r>
              <a:rPr lang="en-US" sz="2400" dirty="0" err="1"/>
              <a:t>skalama</a:t>
            </a:r>
            <a:r>
              <a:rPr lang="en-US" sz="2400" dirty="0"/>
              <a:t> MCMI-III u </a:t>
            </a:r>
            <a:r>
              <a:rPr lang="en-US" sz="2400" dirty="0" err="1"/>
              <a:t>kliničkoj</a:t>
            </a:r>
            <a:r>
              <a:rPr lang="en-US" sz="2400" dirty="0"/>
              <a:t> </a:t>
            </a:r>
            <a:r>
              <a:rPr lang="en-US" sz="2400" dirty="0" err="1"/>
              <a:t>populaciji</a:t>
            </a:r>
            <a:endParaRPr lang="sr-Latn-CS" sz="2400" dirty="0"/>
          </a:p>
          <a:p>
            <a:pPr>
              <a:lnSpc>
                <a:spcPct val="100000"/>
              </a:lnSpc>
            </a:pPr>
            <a:r>
              <a:rPr lang="en-US" sz="2400" dirty="0" err="1"/>
              <a:t>Istraženi</a:t>
            </a:r>
            <a:r>
              <a:rPr lang="en-US" sz="2400" dirty="0"/>
              <a:t> cut off </a:t>
            </a:r>
            <a:r>
              <a:rPr lang="en-US" sz="2400" dirty="0" err="1"/>
              <a:t>skorovi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BR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korigovani</a:t>
            </a:r>
            <a:r>
              <a:rPr lang="en-US" sz="2400" dirty="0"/>
              <a:t> </a:t>
            </a:r>
            <a:r>
              <a:rPr lang="en-US" sz="2400" dirty="0" err="1"/>
              <a:t>epidemiološkim</a:t>
            </a:r>
            <a:r>
              <a:rPr lang="en-US" sz="2400" dirty="0"/>
              <a:t> </a:t>
            </a:r>
            <a:r>
              <a:rPr lang="en-US" sz="2400" dirty="0" err="1"/>
              <a:t>studijama</a:t>
            </a:r>
            <a:r>
              <a:rPr lang="en-US" sz="2400" dirty="0"/>
              <a:t> prevalence </a:t>
            </a:r>
            <a:r>
              <a:rPr lang="en-US" sz="2400" dirty="0" err="1"/>
              <a:t>merenih</a:t>
            </a:r>
            <a:r>
              <a:rPr lang="en-US" sz="2400" dirty="0"/>
              <a:t> </a:t>
            </a:r>
            <a:r>
              <a:rPr lang="en-US" sz="2400" dirty="0" err="1"/>
              <a:t>karakteristika</a:t>
            </a:r>
            <a:endParaRPr lang="en-US" sz="2400" dirty="0"/>
          </a:p>
          <a:p>
            <a:endParaRPr lang="sr-Latn-CS" sz="2400" dirty="0"/>
          </a:p>
          <a:p>
            <a:r>
              <a:rPr lang="sr-Latn-CS" sz="2400" dirty="0"/>
              <a:t>Smatrao je da je ovaj pristup:</a:t>
            </a:r>
          </a:p>
          <a:p>
            <a:pPr>
              <a:buNone/>
            </a:pPr>
            <a:r>
              <a:rPr lang="sr-Latn-CS" sz="2400" dirty="0"/>
              <a:t>    </a:t>
            </a:r>
            <a:r>
              <a:rPr lang="en-US" sz="2400" dirty="0" err="1"/>
              <a:t>efikasniji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</a:t>
            </a:r>
            <a:r>
              <a:rPr lang="en-US" sz="2400" dirty="0" err="1"/>
              <a:t>široko</a:t>
            </a:r>
            <a:r>
              <a:rPr lang="en-US" sz="2400" dirty="0"/>
              <a:t> </a:t>
            </a:r>
            <a:r>
              <a:rPr lang="en-US" sz="2400" dirty="0" err="1"/>
              <a:t>korišćenih</a:t>
            </a:r>
            <a:r>
              <a:rPr lang="en-US" sz="2400" dirty="0"/>
              <a:t> </a:t>
            </a:r>
            <a:r>
              <a:rPr lang="en-US" sz="2400" dirty="0" err="1"/>
              <a:t>referentnih</a:t>
            </a:r>
            <a:r>
              <a:rPr lang="en-US" sz="2400" dirty="0"/>
              <a:t> </a:t>
            </a:r>
            <a:r>
              <a:rPr lang="en-US" sz="2400" dirty="0" err="1"/>
              <a:t>normi</a:t>
            </a:r>
            <a:r>
              <a:rPr lang="sr-Latn-CS" sz="2400" dirty="0"/>
              <a:t> </a:t>
            </a:r>
          </a:p>
          <a:p>
            <a:pPr>
              <a:buNone/>
            </a:pPr>
            <a:r>
              <a:rPr lang="sr-Latn-CS" sz="2400" dirty="0"/>
              <a:t>    r</a:t>
            </a:r>
            <a:r>
              <a:rPr lang="en-US" sz="2400" dirty="0" err="1"/>
              <a:t>ealnij</a:t>
            </a:r>
            <a:r>
              <a:rPr lang="sr-Latn-CS" sz="24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reprezentativnij</a:t>
            </a:r>
            <a:r>
              <a:rPr lang="sr-Latn-CS" sz="24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stvarnu</a:t>
            </a:r>
            <a:r>
              <a:rPr lang="en-US" sz="2400" dirty="0"/>
              <a:t> </a:t>
            </a:r>
            <a:r>
              <a:rPr lang="en-US" sz="2400" dirty="0" err="1"/>
              <a:t>sliku</a:t>
            </a:r>
            <a:r>
              <a:rPr lang="en-US" sz="2400" dirty="0"/>
              <a:t> </a:t>
            </a:r>
            <a:r>
              <a:rPr lang="en-US" sz="2400" dirty="0" err="1"/>
              <a:t>stope</a:t>
            </a:r>
            <a:r>
              <a:rPr lang="en-US" sz="2400" dirty="0"/>
              <a:t> </a:t>
            </a:r>
            <a:r>
              <a:rPr lang="en-US" sz="2400" dirty="0" err="1"/>
              <a:t>kliničke</a:t>
            </a:r>
            <a:r>
              <a:rPr lang="en-US" sz="2400" dirty="0"/>
              <a:t> prevalence </a:t>
            </a:r>
            <a:r>
              <a:rPr lang="en-US" sz="2400" dirty="0" err="1"/>
              <a:t>određene</a:t>
            </a:r>
            <a:r>
              <a:rPr lang="en-US" sz="2400" dirty="0"/>
              <a:t> </a:t>
            </a:r>
            <a:r>
              <a:rPr lang="en-US" sz="2400" dirty="0" err="1"/>
              <a:t>patolog</a:t>
            </a:r>
            <a:r>
              <a:rPr lang="sr-Latn-CS" sz="2400" dirty="0"/>
              <a:t>ije</a:t>
            </a:r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B5DE-6D10-4597-ACDE-1C4B7721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rate </a:t>
            </a:r>
            <a:r>
              <a:rPr lang="sr-Latn-C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skorovi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213FB-6D3E-4BEB-93A0-191AA3CF1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346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Millon</a:t>
            </a:r>
            <a:r>
              <a:rPr lang="en-US" dirty="0"/>
              <a:t> </a:t>
            </a:r>
            <a:r>
              <a:rPr lang="sr-Latn-CS" dirty="0"/>
              <a:t>je prešao na BR skorovanje u pokušaju da prevaziđe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svojstvena</a:t>
            </a:r>
            <a:r>
              <a:rPr lang="en-US" dirty="0"/>
              <a:t> </a:t>
            </a:r>
            <a:r>
              <a:rPr lang="en-US" dirty="0" err="1"/>
              <a:t>linearnoj</a:t>
            </a:r>
            <a:r>
              <a:rPr lang="en-US" dirty="0"/>
              <a:t> </a:t>
            </a:r>
            <a:r>
              <a:rPr lang="en-US" dirty="0" err="1"/>
              <a:t>raspodeli</a:t>
            </a:r>
            <a:r>
              <a:rPr lang="en-US" dirty="0"/>
              <a:t> T </a:t>
            </a:r>
            <a:r>
              <a:rPr lang="en-US" dirty="0" err="1"/>
              <a:t>skorova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računaju</a:t>
            </a:r>
            <a:r>
              <a:rPr lang="en-US" dirty="0"/>
              <a:t> </a:t>
            </a:r>
            <a:r>
              <a:rPr lang="en-US" dirty="0" err="1"/>
              <a:t>linearni</a:t>
            </a:r>
            <a:r>
              <a:rPr lang="en-US" dirty="0"/>
              <a:t> T </a:t>
            </a:r>
            <a:r>
              <a:rPr lang="en-US" dirty="0" err="1"/>
              <a:t>skorovi</a:t>
            </a:r>
            <a:r>
              <a:rPr lang="en-US" dirty="0"/>
              <a:t>,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T </a:t>
            </a:r>
            <a:r>
              <a:rPr lang="en-US" dirty="0" err="1"/>
              <a:t>rezultata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T 70) </a:t>
            </a:r>
            <a:r>
              <a:rPr lang="sr-Latn-CS" dirty="0"/>
              <a:t>reprezentuje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percentilne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populacije</a:t>
            </a:r>
            <a:r>
              <a:rPr lang="en-US" dirty="0"/>
              <a:t> za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skale</a:t>
            </a:r>
            <a:r>
              <a:rPr lang="en-US" dirty="0"/>
              <a:t> </a:t>
            </a:r>
          </a:p>
          <a:p>
            <a:r>
              <a:rPr lang="sr-Latn-CS" dirty="0"/>
              <a:t>dakle</a:t>
            </a:r>
            <a:r>
              <a:rPr lang="en-US" dirty="0"/>
              <a:t>, T </a:t>
            </a:r>
            <a:r>
              <a:rPr lang="en-US" dirty="0" err="1"/>
              <a:t>rezultat</a:t>
            </a:r>
            <a:r>
              <a:rPr lang="en-US" dirty="0"/>
              <a:t> od 70 </a:t>
            </a:r>
            <a:r>
              <a:rPr lang="en-US" dirty="0" err="1"/>
              <a:t>dobijen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je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drugačijim</a:t>
            </a:r>
            <a:r>
              <a:rPr lang="en-US" dirty="0"/>
              <a:t> </a:t>
            </a:r>
            <a:r>
              <a:rPr lang="en-US" dirty="0" err="1"/>
              <a:t>percentilnim</a:t>
            </a:r>
            <a:r>
              <a:rPr lang="en-US" dirty="0"/>
              <a:t> </a:t>
            </a:r>
            <a:r>
              <a:rPr lang="en-US" dirty="0" err="1"/>
              <a:t>rangom</a:t>
            </a:r>
            <a:r>
              <a:rPr lang="en-US" dirty="0"/>
              <a:t> od </a:t>
            </a:r>
            <a:r>
              <a:rPr lang="en-US" dirty="0" err="1"/>
              <a:t>istog</a:t>
            </a:r>
            <a:r>
              <a:rPr lang="en-US" dirty="0"/>
              <a:t> T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sr-Latn-CS" dirty="0"/>
              <a:t>Pri tome </a:t>
            </a:r>
            <a:r>
              <a:rPr lang="en-US" dirty="0" err="1"/>
              <a:t>stope</a:t>
            </a:r>
            <a:r>
              <a:rPr lang="en-US" dirty="0"/>
              <a:t> prevalence </a:t>
            </a:r>
            <a:r>
              <a:rPr lang="en-US" dirty="0" err="1"/>
              <a:t>atributa</a:t>
            </a:r>
            <a:r>
              <a:rPr lang="en-US" dirty="0"/>
              <a:t> koji se meri ne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.</a:t>
            </a:r>
            <a:r>
              <a:rPr lang="sr-Latn-CS" dirty="0"/>
              <a:t> </a:t>
            </a:r>
            <a:r>
              <a:rPr lang="en-US" dirty="0"/>
              <a:t> 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    </a:t>
            </a:r>
            <a:r>
              <a:rPr lang="en-US" dirty="0" err="1"/>
              <a:t>Linearni</a:t>
            </a:r>
            <a:r>
              <a:rPr lang="en-US" dirty="0"/>
              <a:t> T </a:t>
            </a:r>
            <a:r>
              <a:rPr lang="en-US" dirty="0" err="1"/>
              <a:t>rezultati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odražavaju</a:t>
            </a:r>
            <a:r>
              <a:rPr lang="en-US" dirty="0"/>
              <a:t> </a:t>
            </a:r>
            <a:r>
              <a:rPr lang="en-US" dirty="0" err="1"/>
              <a:t>poređenje</a:t>
            </a:r>
            <a:r>
              <a:rPr lang="en-US" dirty="0"/>
              <a:t> </a:t>
            </a:r>
            <a:r>
              <a:rPr lang="en-US" dirty="0" err="1"/>
              <a:t>ispitanika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standardizovanom</a:t>
            </a:r>
            <a:r>
              <a:rPr lang="en-US" dirty="0"/>
              <a:t> </a:t>
            </a:r>
            <a:r>
              <a:rPr lang="en-US" dirty="0" err="1"/>
              <a:t>populacijom</a:t>
            </a:r>
            <a:endParaRPr lang="en-US" dirty="0"/>
          </a:p>
          <a:p>
            <a:r>
              <a:rPr lang="en-US" dirty="0" err="1"/>
              <a:t>Npr</a:t>
            </a:r>
            <a:r>
              <a:rPr lang="en-US" dirty="0"/>
              <a:t>, </a:t>
            </a:r>
            <a:r>
              <a:rPr lang="en-US" dirty="0" err="1"/>
              <a:t>linearni</a:t>
            </a:r>
            <a:r>
              <a:rPr lang="en-US" dirty="0"/>
              <a:t> T </a:t>
            </a:r>
            <a:r>
              <a:rPr lang="en-US" dirty="0" err="1"/>
              <a:t>skor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srednjom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postavljenom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50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standardnom</a:t>
            </a:r>
            <a:r>
              <a:rPr lang="en-US" dirty="0"/>
              <a:t> </a:t>
            </a:r>
            <a:r>
              <a:rPr lang="en-US" dirty="0" err="1"/>
              <a:t>devijacijom</a:t>
            </a:r>
            <a:r>
              <a:rPr lang="en-US" dirty="0"/>
              <a:t> od 10,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granični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od 70T (</a:t>
            </a:r>
            <a:r>
              <a:rPr lang="en-US" dirty="0" err="1"/>
              <a:t>dve</a:t>
            </a:r>
            <a:r>
              <a:rPr lang="en-US" dirty="0"/>
              <a:t> SD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).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približno</a:t>
            </a:r>
            <a:r>
              <a:rPr lang="en-US" dirty="0"/>
              <a:t> 2%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stvarnosti</a:t>
            </a:r>
            <a:r>
              <a:rPr lang="en-US" dirty="0"/>
              <a:t> </a:t>
            </a:r>
            <a:r>
              <a:rPr lang="en-US" dirty="0" err="1"/>
              <a:t>retko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stvarnoj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prevalence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poremećaja</a:t>
            </a:r>
            <a:r>
              <a:rPr lang="en-US" dirty="0"/>
              <a:t> u </a:t>
            </a:r>
            <a:r>
              <a:rPr lang="en-US" dirty="0" err="1"/>
              <a:t>određenoj</a:t>
            </a:r>
            <a:r>
              <a:rPr lang="en-US" dirty="0"/>
              <a:t> </a:t>
            </a:r>
            <a:r>
              <a:rPr lang="en-US" dirty="0" err="1"/>
              <a:t>populaciji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655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02BE8-F37F-441C-813E-EA31D416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 skorova 1/2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9E4BF-BB43-48B0-ABAC-90F7A337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9818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Razvijene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specifične</a:t>
            </a:r>
            <a:r>
              <a:rPr lang="en-US" sz="2400" dirty="0"/>
              <a:t> </a:t>
            </a:r>
            <a:r>
              <a:rPr lang="en-US" sz="2400" dirty="0" err="1"/>
              <a:t>granice</a:t>
            </a:r>
            <a:r>
              <a:rPr lang="en-US" sz="2400" dirty="0"/>
              <a:t> </a:t>
            </a:r>
            <a:r>
              <a:rPr lang="en-US" sz="2400" dirty="0" err="1"/>
              <a:t>duž</a:t>
            </a:r>
            <a:r>
              <a:rPr lang="en-US" sz="2400" dirty="0"/>
              <a:t> </a:t>
            </a:r>
            <a:r>
              <a:rPr lang="en-US" sz="2400" dirty="0" err="1"/>
              <a:t>kontinuuma</a:t>
            </a:r>
            <a:r>
              <a:rPr lang="sr-Latn-CS" sz="2400" dirty="0"/>
              <a:t> koje </a:t>
            </a:r>
            <a:r>
              <a:rPr lang="en-US" sz="2400" dirty="0" err="1"/>
              <a:t>označavaju</a:t>
            </a:r>
            <a:r>
              <a:rPr lang="en-US" sz="2400" dirty="0"/>
              <a:t> </a:t>
            </a:r>
            <a:r>
              <a:rPr lang="en-US" sz="2400" dirty="0" err="1"/>
              <a:t>prisustvo</a:t>
            </a:r>
            <a:r>
              <a:rPr lang="en-US" sz="2400" dirty="0"/>
              <a:t> </a:t>
            </a:r>
            <a:r>
              <a:rPr lang="en-US" sz="2400" dirty="0" err="1"/>
              <a:t>osobina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poremećaja</a:t>
            </a:r>
            <a:r>
              <a:rPr lang="en-US" sz="2400" dirty="0"/>
              <a:t> </a:t>
            </a:r>
            <a:r>
              <a:rPr lang="en-US" sz="2400" dirty="0" err="1"/>
              <a:t>mereno</a:t>
            </a:r>
            <a:r>
              <a:rPr lang="en-US" sz="2400" dirty="0"/>
              <a:t> u </a:t>
            </a:r>
            <a:r>
              <a:rPr lang="en-US" sz="2400" dirty="0" err="1"/>
              <a:t>okviru</a:t>
            </a:r>
            <a:r>
              <a:rPr lang="en-US" sz="2400" dirty="0"/>
              <a:t> </a:t>
            </a:r>
            <a:r>
              <a:rPr lang="en-US" sz="2400" dirty="0" err="1"/>
              <a:t>psihijatrijske</a:t>
            </a:r>
            <a:r>
              <a:rPr lang="en-US" sz="2400" dirty="0"/>
              <a:t> </a:t>
            </a:r>
            <a:r>
              <a:rPr lang="en-US" sz="2400" dirty="0" err="1"/>
              <a:t>populacije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err="1"/>
              <a:t>Granične</a:t>
            </a:r>
            <a:r>
              <a:rPr lang="en-US" sz="2400" dirty="0"/>
              <a:t>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postavljene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kritičnim</a:t>
            </a:r>
            <a:r>
              <a:rPr lang="en-US" sz="2400" dirty="0"/>
              <a:t> </a:t>
            </a:r>
            <a:r>
              <a:rPr lang="en-US" sz="2400" dirty="0" err="1"/>
              <a:t>tačkama</a:t>
            </a:r>
            <a:r>
              <a:rPr lang="en-US" sz="2400" dirty="0"/>
              <a:t>: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BR 60 </a:t>
            </a:r>
            <a:r>
              <a:rPr lang="en-US" sz="2400" dirty="0"/>
              <a:t>je </a:t>
            </a:r>
            <a:r>
              <a:rPr lang="en-US" sz="2400" dirty="0" err="1"/>
              <a:t>postavljen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srednji</a:t>
            </a:r>
            <a:r>
              <a:rPr lang="en-US" sz="2400" dirty="0"/>
              <a:t> </a:t>
            </a:r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dobijaju</a:t>
            </a:r>
            <a:r>
              <a:rPr lang="en-US" sz="2400" dirty="0"/>
              <a:t> </a:t>
            </a:r>
            <a:r>
              <a:rPr lang="en-US" sz="2400" dirty="0" err="1"/>
              <a:t>psihijatrijski</a:t>
            </a:r>
            <a:r>
              <a:rPr lang="en-US" sz="2400" dirty="0"/>
              <a:t> </a:t>
            </a:r>
            <a:r>
              <a:rPr lang="en-US" sz="2400" dirty="0" err="1"/>
              <a:t>pacijenti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/>
              <a:t>BR 75 </a:t>
            </a:r>
            <a:r>
              <a:rPr lang="en-US" sz="2400" dirty="0"/>
              <a:t>je </a:t>
            </a:r>
            <a:r>
              <a:rPr lang="en-US" sz="2400" dirty="0" err="1"/>
              <a:t>postavljen</a:t>
            </a:r>
            <a:r>
              <a:rPr lang="en-US" sz="2400" dirty="0"/>
              <a:t> za </a:t>
            </a:r>
            <a:r>
              <a:rPr lang="en-US" sz="2400" dirty="0" err="1"/>
              <a:t>definitivno</a:t>
            </a:r>
            <a:r>
              <a:rPr lang="en-US" sz="2400" dirty="0"/>
              <a:t> </a:t>
            </a:r>
            <a:r>
              <a:rPr lang="en-US" sz="2400" dirty="0" err="1"/>
              <a:t>prisustvo,iako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primarni</a:t>
            </a:r>
            <a:r>
              <a:rPr lang="en-US" sz="2400" dirty="0"/>
              <a:t> problem </a:t>
            </a:r>
            <a:r>
              <a:rPr lang="en-US" sz="2400" dirty="0" err="1"/>
              <a:t>pacijenata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/>
              <a:t>BR 85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tačka</a:t>
            </a:r>
            <a:r>
              <a:rPr lang="en-US" sz="2400" dirty="0"/>
              <a:t> u </a:t>
            </a:r>
            <a:r>
              <a:rPr lang="en-US" sz="2400" dirty="0" err="1"/>
              <a:t>kojoj</a:t>
            </a:r>
            <a:r>
              <a:rPr lang="en-US" sz="2400" dirty="0"/>
              <a:t> je </a:t>
            </a:r>
            <a:r>
              <a:rPr lang="en-US" sz="2400" dirty="0" err="1"/>
              <a:t>stanje</a:t>
            </a:r>
            <a:r>
              <a:rPr lang="en-US" sz="2400" dirty="0"/>
              <a:t> </a:t>
            </a:r>
            <a:r>
              <a:rPr lang="en-US" sz="2400" dirty="0" err="1"/>
              <a:t>ocenjeno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preovla</a:t>
            </a:r>
            <a:r>
              <a:rPr lang="sr-Latn-CS" sz="2400" dirty="0"/>
              <a:t>davajući </a:t>
            </a:r>
            <a:r>
              <a:rPr lang="en-US" sz="24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286392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8A5A-67A4-49CB-B474-B7D83D7D4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3340" cy="1325563"/>
          </a:xfrm>
        </p:spPr>
        <p:txBody>
          <a:bodyPr/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 skorova 2/2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775F-6D5B-4B74-83D9-12DB1838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30636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0" i="0" u="sng" dirty="0" err="1">
                <a:effectLst/>
              </a:rPr>
              <a:t>Povišenja</a:t>
            </a:r>
            <a:r>
              <a:rPr lang="en-US" sz="2400" b="0" i="0" u="sng" dirty="0">
                <a:effectLst/>
              </a:rPr>
              <a:t> </a:t>
            </a:r>
            <a:r>
              <a:rPr lang="sr-Latn-CS" sz="2400" u="sng" dirty="0"/>
              <a:t>su</a:t>
            </a:r>
            <a:r>
              <a:rPr lang="en-US" sz="2400" b="0" i="0" u="sng" dirty="0">
                <a:effectLst/>
              </a:rPr>
              <a:t> </a:t>
            </a:r>
            <a:r>
              <a:rPr lang="en-US" sz="2400" b="0" i="0" u="sng" dirty="0" err="1">
                <a:effectLst/>
              </a:rPr>
              <a:t>klinički</a:t>
            </a:r>
            <a:r>
              <a:rPr lang="en-US" sz="2400" b="0" i="0" u="sng" dirty="0">
                <a:effectLst/>
              </a:rPr>
              <a:t> </a:t>
            </a:r>
            <a:r>
              <a:rPr lang="en-US" sz="2400" b="0" i="0" u="sng" dirty="0" err="1">
                <a:effectLst/>
              </a:rPr>
              <a:t>značajna</a:t>
            </a:r>
            <a:r>
              <a:rPr lang="en-US" sz="2400" b="0" i="0" u="sng" dirty="0">
                <a:effectLst/>
              </a:rPr>
              <a:t> </a:t>
            </a:r>
            <a:r>
              <a:rPr lang="en-US" sz="2400" b="0" i="0" u="sng" dirty="0" err="1">
                <a:effectLst/>
              </a:rPr>
              <a:t>kada</a:t>
            </a:r>
            <a:r>
              <a:rPr lang="en-US" sz="2400" b="0" i="0" u="sng" dirty="0">
                <a:effectLst/>
              </a:rPr>
              <a:t> </a:t>
            </a:r>
            <a:r>
              <a:rPr lang="en-US" sz="2400" b="0" i="0" u="sng" dirty="0" err="1">
                <a:effectLst/>
              </a:rPr>
              <a:t>su</a:t>
            </a:r>
            <a:r>
              <a:rPr lang="en-US" sz="2400" b="0" i="0" u="sng" dirty="0">
                <a:effectLst/>
              </a:rPr>
              <a:t> </a:t>
            </a:r>
            <a:r>
              <a:rPr lang="en-US" sz="2400" b="0" i="0" u="sng" dirty="0" err="1">
                <a:effectLst/>
              </a:rPr>
              <a:t>povišena</a:t>
            </a:r>
            <a:r>
              <a:rPr lang="en-US" sz="2400" b="0" i="0" u="sng" dirty="0">
                <a:effectLst/>
              </a:rPr>
              <a:t> </a:t>
            </a:r>
            <a:r>
              <a:rPr lang="sr-Latn-CS" sz="2400" b="0" i="0" u="sng" dirty="0">
                <a:effectLst/>
              </a:rPr>
              <a:t>iznad BR </a:t>
            </a:r>
            <a:r>
              <a:rPr lang="en-US" sz="2400" b="0" i="0" u="sng" dirty="0">
                <a:effectLst/>
              </a:rPr>
              <a:t>75 </a:t>
            </a:r>
          </a:p>
          <a:p>
            <a:r>
              <a:rPr lang="en-US" sz="2400" b="0" i="0" dirty="0" err="1">
                <a:effectLst/>
              </a:rPr>
              <a:t>Za</a:t>
            </a:r>
            <a:r>
              <a:rPr lang="en-US" sz="2400" b="0" i="0" dirty="0">
                <a:effectLst/>
              </a:rPr>
              <a:t> </a:t>
            </a:r>
            <a:r>
              <a:rPr lang="sr-Latn-CS" sz="2400" b="0" i="0" dirty="0">
                <a:effectLst/>
              </a:rPr>
              <a:t>PL </a:t>
            </a:r>
            <a:r>
              <a:rPr lang="en-US" sz="2400" b="0" i="0" dirty="0">
                <a:effectLst/>
              </a:rPr>
              <a:t>(</a:t>
            </a:r>
            <a:r>
              <a:rPr lang="en-US" sz="2400" b="0" i="0" dirty="0" err="1">
                <a:effectLst/>
              </a:rPr>
              <a:t>skale</a:t>
            </a:r>
            <a:r>
              <a:rPr lang="en-US" sz="2400" b="0" i="0" dirty="0">
                <a:effectLst/>
              </a:rPr>
              <a:t> od 1 do P)</a:t>
            </a:r>
            <a:r>
              <a:rPr lang="sr-Latn-CS" sz="2400" b="0" i="0" dirty="0">
                <a:effectLst/>
              </a:rPr>
              <a:t>:</a:t>
            </a:r>
          </a:p>
          <a:p>
            <a:pPr>
              <a:buNone/>
            </a:pPr>
            <a:r>
              <a:rPr lang="en-US" sz="2400" b="0" i="0" dirty="0">
                <a:effectLst/>
              </a:rPr>
              <a:t> BR 75 </a:t>
            </a:r>
            <a:r>
              <a:rPr lang="en-US" sz="2400" b="0" i="0" dirty="0" err="1">
                <a:effectLst/>
              </a:rPr>
              <a:t>ukazuje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verovatnoću</a:t>
            </a:r>
            <a:r>
              <a:rPr lang="en-US" sz="2400" b="0" i="0" dirty="0">
                <a:effectLst/>
              </a:rPr>
              <a:t> da </a:t>
            </a:r>
            <a:r>
              <a:rPr lang="en-US" sz="2400" b="0" i="0" dirty="0" err="1">
                <a:effectLst/>
              </a:rPr>
              <a:t>ispitanik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ima</a:t>
            </a:r>
            <a:r>
              <a:rPr lang="en-US" sz="2400" b="0" i="0" dirty="0">
                <a:effectLst/>
              </a:rPr>
              <a:t> </a:t>
            </a:r>
            <a:r>
              <a:rPr lang="sr-Latn-CS" sz="2400" b="0" i="0" dirty="0">
                <a:effectLst/>
              </a:rPr>
              <a:t>izraženu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osobinu</a:t>
            </a:r>
            <a:endParaRPr lang="en-US" sz="2400" b="0" i="0" dirty="0">
              <a:effectLst/>
            </a:endParaRPr>
          </a:p>
          <a:p>
            <a:pPr>
              <a:buNone/>
            </a:pPr>
            <a:r>
              <a:rPr lang="en-US" sz="2400" b="0" i="0" dirty="0">
                <a:effectLst/>
              </a:rPr>
              <a:t> BR &gt; 85 </a:t>
            </a:r>
            <a:r>
              <a:rPr lang="en-US" sz="2400" b="0" i="0" dirty="0" err="1">
                <a:effectLst/>
              </a:rPr>
              <a:t>sugeriše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prisustvo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poremećaja</a:t>
            </a:r>
            <a:endParaRPr lang="en-US" sz="2400" b="0" i="0" dirty="0">
              <a:effectLst/>
            </a:endParaRPr>
          </a:p>
          <a:p>
            <a:r>
              <a:rPr lang="en-US" sz="2400" b="0" i="0" dirty="0">
                <a:effectLst/>
              </a:rPr>
              <a:t>Za </a:t>
            </a:r>
            <a:r>
              <a:rPr lang="en-US" sz="2400" b="0" i="0" dirty="0" err="1">
                <a:effectLst/>
              </a:rPr>
              <a:t>kliničke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sindrome</a:t>
            </a:r>
            <a:r>
              <a:rPr lang="en-US" sz="2400" b="0" i="0" dirty="0">
                <a:effectLst/>
              </a:rPr>
              <a:t> (</a:t>
            </a:r>
            <a:r>
              <a:rPr lang="en-US" sz="2400" b="0" i="0" dirty="0" err="1">
                <a:effectLst/>
              </a:rPr>
              <a:t>skale</a:t>
            </a:r>
            <a:r>
              <a:rPr lang="en-US" sz="2400" b="0" i="0" dirty="0">
                <a:effectLst/>
              </a:rPr>
              <a:t> A do PP), </a:t>
            </a:r>
          </a:p>
          <a:p>
            <a:pPr>
              <a:buNone/>
            </a:pPr>
            <a:r>
              <a:rPr lang="en-US" sz="2400" b="0" i="0" dirty="0">
                <a:effectLst/>
              </a:rPr>
              <a:t>BR 75 </a:t>
            </a:r>
            <a:r>
              <a:rPr lang="en-US" sz="2400" b="0" i="0" dirty="0" err="1">
                <a:effectLst/>
              </a:rPr>
              <a:t>ukazuje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prisustvo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sindroma</a:t>
            </a:r>
            <a:endParaRPr lang="en-US" sz="2400" dirty="0"/>
          </a:p>
          <a:p>
            <a:pPr>
              <a:buNone/>
            </a:pPr>
            <a:r>
              <a:rPr lang="en-US" sz="2400" b="0" i="0" dirty="0">
                <a:effectLst/>
              </a:rPr>
              <a:t>BR &gt; 85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sr-Latn-CS" sz="2400" b="0" i="0" dirty="0">
                <a:effectLst/>
              </a:rPr>
              <a:t>značajno izražen </a:t>
            </a:r>
            <a:r>
              <a:rPr lang="sr-Latn-CS" sz="2400" dirty="0"/>
              <a:t>sindrom</a:t>
            </a:r>
            <a:r>
              <a:rPr lang="en-US" sz="2400" b="0" i="0" dirty="0">
                <a:effectLst/>
              </a:rPr>
              <a:t> </a:t>
            </a:r>
          </a:p>
          <a:p>
            <a:r>
              <a:rPr lang="en-US" sz="2400" b="0" i="0" dirty="0" err="1">
                <a:effectLst/>
              </a:rPr>
              <a:t>Unutar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svake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skale</a:t>
            </a:r>
            <a:r>
              <a:rPr lang="sr-Latn-CS" sz="2400" b="0" i="0" dirty="0">
                <a:effectLst/>
              </a:rPr>
              <a:t> postoje </a:t>
            </a:r>
            <a:r>
              <a:rPr lang="en-US" sz="2400" b="0" i="0" dirty="0">
                <a:effectLst/>
              </a:rPr>
              <a:t>ponder</a:t>
            </a:r>
            <a:r>
              <a:rPr lang="sr-Latn-CS" sz="2400" b="0" i="0" dirty="0">
                <a:effectLst/>
              </a:rPr>
              <a:t>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za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identifik</a:t>
            </a:r>
            <a:r>
              <a:rPr lang="sr-Latn-CS" sz="2400" b="0" i="0" dirty="0">
                <a:effectLst/>
              </a:rPr>
              <a:t>aciju </a:t>
            </a:r>
            <a:r>
              <a:rPr lang="en-US" sz="2400" b="0" i="0" dirty="0" err="1">
                <a:effectLst/>
              </a:rPr>
              <a:t>stavke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najvažnije</a:t>
            </a:r>
            <a:r>
              <a:rPr lang="en-US" sz="2400" b="0" i="0" dirty="0">
                <a:effectLst/>
              </a:rPr>
              <a:t> za </a:t>
            </a:r>
            <a:r>
              <a:rPr lang="en-US" sz="2400" b="0" i="0" dirty="0" err="1">
                <a:effectLst/>
              </a:rPr>
              <a:t>definiciju</a:t>
            </a:r>
            <a:r>
              <a:rPr lang="en-US" sz="2400" b="0" i="0" dirty="0">
                <a:effectLst/>
              </a:rPr>
              <a:t> </a:t>
            </a:r>
            <a:r>
              <a:rPr lang="sr-Latn-CS" sz="2400" b="0" i="0" dirty="0">
                <a:effectLst/>
              </a:rPr>
              <a:t>merenog </a:t>
            </a:r>
            <a:r>
              <a:rPr lang="en-US" sz="2400" b="0" i="0" dirty="0" err="1">
                <a:effectLst/>
              </a:rPr>
              <a:t>konstrukta</a:t>
            </a:r>
            <a:endParaRPr lang="en-US" sz="2400" b="0" i="0" dirty="0">
              <a:effectLst/>
            </a:endParaRPr>
          </a:p>
          <a:p>
            <a:pPr>
              <a:buNone/>
            </a:pPr>
            <a:r>
              <a:rPr lang="sr-Latn-CS" sz="2400" b="0" i="0" dirty="0">
                <a:effectLst/>
              </a:rPr>
              <a:t>    ponder 2 - c</a:t>
            </a:r>
            <a:r>
              <a:rPr lang="en-US" sz="2400" b="0" i="0" dirty="0" err="1">
                <a:effectLst/>
              </a:rPr>
              <a:t>entraln</a:t>
            </a:r>
            <a:r>
              <a:rPr lang="sr-Latn-CS" sz="2400" dirty="0"/>
              <a:t>oj karakteristici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ili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prototipu</a:t>
            </a:r>
            <a:endParaRPr lang="sr-Latn-CS" sz="2400" b="0" i="0" dirty="0">
              <a:effectLst/>
            </a:endParaRPr>
          </a:p>
          <a:p>
            <a:pPr>
              <a:buNone/>
            </a:pPr>
            <a:r>
              <a:rPr lang="en-US" sz="2400" b="0" i="0" dirty="0">
                <a:effectLst/>
              </a:rPr>
              <a:t> </a:t>
            </a:r>
            <a:r>
              <a:rPr lang="sr-Latn-CS" sz="2400" dirty="0"/>
              <a:t>   </a:t>
            </a:r>
            <a:r>
              <a:rPr lang="en-US" sz="2400" b="0" i="0" dirty="0">
                <a:effectLst/>
              </a:rPr>
              <a:t>ponder 1 </a:t>
            </a:r>
            <a:r>
              <a:rPr lang="sr-Latn-CS" sz="2400" b="0" i="0" dirty="0">
                <a:effectLst/>
              </a:rPr>
              <a:t>– karakteristikama </a:t>
            </a:r>
            <a:r>
              <a:rPr lang="en-US" sz="2400" b="0" i="0" dirty="0" err="1">
                <a:effectLst/>
              </a:rPr>
              <a:t>koj</a:t>
            </a:r>
            <a:r>
              <a:rPr lang="sr-Latn-CS" sz="2400" b="0" i="0" dirty="0">
                <a:effectLst/>
              </a:rPr>
              <a:t>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perifern</a:t>
            </a:r>
            <a:r>
              <a:rPr lang="sr-Latn-CS" sz="2400" b="0" i="0" dirty="0">
                <a:effectLst/>
              </a:rPr>
              <a:t>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definisani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konstrukt</a:t>
            </a:r>
            <a:endParaRPr lang="en-US" sz="2400" b="0" i="0" dirty="0">
              <a:effectLst/>
            </a:endParaRPr>
          </a:p>
          <a:p>
            <a:r>
              <a:rPr lang="en-US" sz="2400" b="0" i="0" dirty="0" err="1">
                <a:effectLst/>
              </a:rPr>
              <a:t>Pošto</a:t>
            </a:r>
            <a:r>
              <a:rPr lang="en-US" sz="2400" b="0" i="0" dirty="0">
                <a:effectLst/>
              </a:rPr>
              <a:t> je </a:t>
            </a:r>
            <a:r>
              <a:rPr lang="en-US" sz="2400" b="0" i="0" dirty="0" err="1">
                <a:effectLst/>
              </a:rPr>
              <a:t>konstrukcija</a:t>
            </a:r>
            <a:r>
              <a:rPr lang="en-US" sz="2400" b="0" i="0" dirty="0">
                <a:effectLst/>
              </a:rPr>
              <a:t> MCMI-III u </a:t>
            </a:r>
            <a:r>
              <a:rPr lang="en-US" sz="2400" b="0" i="0" dirty="0" err="1">
                <a:effectLst/>
              </a:rPr>
              <a:t>skladu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zvaničnom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nozologijom</a:t>
            </a:r>
            <a:r>
              <a:rPr lang="en-US" sz="2400" b="0" i="0" dirty="0">
                <a:effectLst/>
              </a:rPr>
              <a:t> DSM-IV </a:t>
            </a:r>
            <a:r>
              <a:rPr lang="en-US" sz="2400" b="0" i="0" dirty="0" err="1">
                <a:effectLst/>
              </a:rPr>
              <a:t>prototipski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predmeti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direktno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odražavaju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dijagnostičke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kriterijume</a:t>
            </a:r>
            <a:r>
              <a:rPr lang="en-US" sz="2400" b="0" i="0" dirty="0">
                <a:effectLst/>
              </a:rPr>
              <a:t> DSM-IV.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91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207034-F014-4119-A227-35809313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Teodor Milon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896983-9D86-4D54-909D-8AB0E17E5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 err="1"/>
              <a:t>Američki</a:t>
            </a:r>
            <a:r>
              <a:rPr lang="en-US" sz="2200" dirty="0"/>
              <a:t> </a:t>
            </a:r>
            <a:r>
              <a:rPr lang="en-US" sz="2200" dirty="0" err="1"/>
              <a:t>psiholog</a:t>
            </a:r>
            <a:r>
              <a:rPr lang="en-US" sz="2200" dirty="0"/>
              <a:t> (1928-2014)</a:t>
            </a:r>
          </a:p>
          <a:p>
            <a:r>
              <a:rPr lang="en-US" sz="2200" dirty="0" err="1"/>
              <a:t>Razvio</a:t>
            </a:r>
            <a:r>
              <a:rPr lang="en-US" sz="2200" dirty="0"/>
              <a:t> </a:t>
            </a:r>
            <a:r>
              <a:rPr lang="en-US" sz="2200" dirty="0" err="1"/>
              <a:t>integrativnu</a:t>
            </a:r>
            <a:r>
              <a:rPr lang="en-US" sz="2200" dirty="0"/>
              <a:t> </a:t>
            </a:r>
            <a:r>
              <a:rPr lang="en-US" sz="2200" dirty="0" err="1"/>
              <a:t>teoriju</a:t>
            </a:r>
            <a:r>
              <a:rPr lang="en-US" sz="2200" dirty="0"/>
              <a:t> </a:t>
            </a:r>
            <a:r>
              <a:rPr lang="en-US" sz="2200" dirty="0" err="1"/>
              <a:t>ličnosti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njene</a:t>
            </a:r>
            <a:r>
              <a:rPr lang="en-US" sz="2200" dirty="0"/>
              <a:t> </a:t>
            </a:r>
            <a:r>
              <a:rPr lang="en-US" sz="2200" dirty="0" err="1"/>
              <a:t>patologija</a:t>
            </a:r>
            <a:endParaRPr lang="en-US" sz="2200" dirty="0"/>
          </a:p>
          <a:p>
            <a:r>
              <a:rPr lang="en-US" sz="2200" dirty="0"/>
              <a:t>Dao </a:t>
            </a:r>
            <a:r>
              <a:rPr lang="en-US" sz="2200" dirty="0" err="1"/>
              <a:t>veliki</a:t>
            </a:r>
            <a:r>
              <a:rPr lang="en-US" sz="2200" dirty="0"/>
              <a:t> </a:t>
            </a:r>
            <a:r>
              <a:rPr lang="en-US" sz="2200" dirty="0" err="1"/>
              <a:t>doprinos</a:t>
            </a:r>
            <a:r>
              <a:rPr lang="en-US" sz="2200" dirty="0"/>
              <a:t> u </a:t>
            </a:r>
            <a:r>
              <a:rPr lang="en-US" sz="2200" dirty="0" err="1"/>
              <a:t>konceptualizaciji</a:t>
            </a:r>
            <a:r>
              <a:rPr lang="en-US" sz="2200" dirty="0"/>
              <a:t> PL u DSM III </a:t>
            </a:r>
            <a:r>
              <a:rPr lang="en-US" sz="2200" dirty="0" err="1"/>
              <a:t>i</a:t>
            </a:r>
            <a:r>
              <a:rPr lang="en-US" sz="2200" dirty="0"/>
              <a:t> DSM IV</a:t>
            </a:r>
          </a:p>
          <a:p>
            <a:endParaRPr lang="en-US" sz="2200" dirty="0"/>
          </a:p>
        </p:txBody>
      </p:sp>
      <p:pic>
        <p:nvPicPr>
          <p:cNvPr id="1026" name="Picture 2" descr="els-jbs-prod-cdn.jbs.elsevierhealth.com/cms/att...">
            <a:extLst>
              <a:ext uri="{FF2B5EF4-FFF2-40B4-BE49-F238E27FC236}">
                <a16:creationId xmlns:a16="http://schemas.microsoft.com/office/drawing/2014/main" id="{E89D97E0-A4B2-4193-8053-3088D1B23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8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898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Shizoidni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asocijalni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PL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B53E2-CC13-411F-9178-C5BA779B2285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Karakteristike</a:t>
            </a:r>
            <a:r>
              <a:rPr lang="en-US" sz="1900" dirty="0"/>
              <a:t>:  </a:t>
            </a:r>
            <a:r>
              <a:rPr lang="en-US" sz="1900" dirty="0" err="1"/>
              <a:t>rasprostranjen</a:t>
            </a:r>
            <a:r>
              <a:rPr lang="en-US" sz="1900" dirty="0"/>
              <a:t> </a:t>
            </a:r>
            <a:r>
              <a:rPr lang="en-US" sz="1900" dirty="0" err="1"/>
              <a:t>obrazac</a:t>
            </a:r>
            <a:r>
              <a:rPr lang="en-US" sz="1900" dirty="0"/>
              <a:t> </a:t>
            </a:r>
            <a:r>
              <a:rPr lang="en-US" sz="1900" dirty="0" err="1"/>
              <a:t>socijalne</a:t>
            </a:r>
            <a:r>
              <a:rPr lang="en-US" sz="1900" dirty="0"/>
              <a:t> </a:t>
            </a:r>
            <a:r>
              <a:rPr lang="en-US" sz="1900" dirty="0" err="1"/>
              <a:t>neinvestiranosti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emocionalnog</a:t>
            </a:r>
            <a:r>
              <a:rPr lang="en-US" sz="1900" dirty="0"/>
              <a:t> </a:t>
            </a:r>
            <a:r>
              <a:rPr lang="en-US" sz="1900" dirty="0" err="1"/>
              <a:t>povlačenja</a:t>
            </a:r>
            <a:r>
              <a:rPr lang="en-US" sz="1900" dirty="0"/>
              <a:t>; </a:t>
            </a:r>
            <a:r>
              <a:rPr lang="en-US" sz="1900" dirty="0" err="1"/>
              <a:t>obično</a:t>
            </a:r>
            <a:r>
              <a:rPr lang="en-US" sz="1900" dirty="0"/>
              <a:t> </a:t>
            </a:r>
            <a:r>
              <a:rPr lang="en-US" sz="1900" dirty="0" err="1"/>
              <a:t>ravnodušni</a:t>
            </a:r>
            <a:r>
              <a:rPr lang="en-US" sz="1900" dirty="0"/>
              <a:t> </a:t>
            </a:r>
            <a:r>
              <a:rPr lang="en-US" sz="1900" dirty="0" err="1"/>
              <a:t>prema</a:t>
            </a:r>
            <a:r>
              <a:rPr lang="en-US" sz="1900" dirty="0"/>
              <a:t> </a:t>
            </a:r>
            <a:r>
              <a:rPr lang="en-US" sz="1900" dirty="0" err="1"/>
              <a:t>potrebama</a:t>
            </a:r>
            <a:r>
              <a:rPr lang="en-US" sz="1900" dirty="0"/>
              <a:t> </a:t>
            </a:r>
            <a:r>
              <a:rPr lang="en-US" sz="1900" dirty="0" err="1"/>
              <a:t>drugih</a:t>
            </a:r>
            <a:r>
              <a:rPr lang="en-US" sz="1900" dirty="0"/>
              <a:t>, bez </a:t>
            </a:r>
            <a:r>
              <a:rPr lang="en-US" sz="1900" dirty="0" err="1"/>
              <a:t>sistema</a:t>
            </a:r>
            <a:r>
              <a:rPr lang="en-US" sz="1900" dirty="0"/>
              <a:t> </a:t>
            </a:r>
            <a:r>
              <a:rPr lang="en-US" sz="1900" dirty="0" err="1"/>
              <a:t>socijalne</a:t>
            </a:r>
            <a:r>
              <a:rPr lang="en-US" sz="1900" dirty="0"/>
              <a:t> </a:t>
            </a:r>
            <a:r>
              <a:rPr lang="en-US" sz="1900" dirty="0" err="1"/>
              <a:t>podrške</a:t>
            </a:r>
            <a:r>
              <a:rPr lang="en-US" sz="1900" dirty="0"/>
              <a:t>. Skala 1 </a:t>
            </a:r>
            <a:r>
              <a:rPr lang="en-US" sz="1900" dirty="0" err="1"/>
              <a:t>sadrži</a:t>
            </a:r>
            <a:r>
              <a:rPr lang="en-US" sz="1900" dirty="0"/>
              <a:t> 16 </a:t>
            </a:r>
            <a:r>
              <a:rPr lang="en-US" sz="1900" dirty="0" err="1"/>
              <a:t>pitanja</a:t>
            </a:r>
            <a:r>
              <a:rPr lang="en-US" sz="1900" dirty="0"/>
              <a:t>.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431275"/>
              </p:ext>
            </p:extLst>
          </p:nvPr>
        </p:nvGraphicFramePr>
        <p:xfrm>
          <a:off x="835154" y="2796210"/>
          <a:ext cx="10515597" cy="311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500" dirty="0" err="1"/>
                        <a:t>Funkcionalno</a:t>
                      </a:r>
                      <a:endParaRPr lang="en-US" sz="2500" dirty="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Strukturalno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4691" marR="124691" marT="62345" marB="623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713">
                <a:tc>
                  <a:txBody>
                    <a:bodyPr/>
                    <a:lstStyle/>
                    <a:p>
                      <a:r>
                        <a:rPr lang="en-US" sz="2500" err="1"/>
                        <a:t>Ekspresivnost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Ravnodušnost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Objekt-reprezentacije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Oskudne</a:t>
                      </a:r>
                      <a:endParaRPr lang="en-US" sz="2500"/>
                    </a:p>
                  </a:txBody>
                  <a:tcPr marL="124691" marR="124691" marT="62345" marB="623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500" err="1"/>
                        <a:t>Interpersonalno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Neobavezni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Self-</a:t>
                      </a:r>
                      <a:r>
                        <a:rPr lang="en-US" sz="2500" err="1"/>
                        <a:t>imid</a:t>
                      </a:r>
                      <a:r>
                        <a:rPr lang="sr-Latn-CS" sz="2500"/>
                        <a:t>ž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dirty="0" err="1"/>
                        <a:t>Servilan</a:t>
                      </a:r>
                      <a:endParaRPr lang="en-US" sz="2500" dirty="0"/>
                    </a:p>
                  </a:txBody>
                  <a:tcPr marL="124691" marR="124691" marT="62345" marB="623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500" err="1"/>
                        <a:t>Kognitivni</a:t>
                      </a:r>
                      <a:r>
                        <a:rPr lang="en-US" sz="2500"/>
                        <a:t> </a:t>
                      </a:r>
                      <a:r>
                        <a:rPr lang="en-US" sz="2500" err="1"/>
                        <a:t>stil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Osiromašen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Mo</a:t>
                      </a:r>
                      <a:r>
                        <a:rPr lang="sr-Latn-CS" sz="2500"/>
                        <a:t>rfološka</a:t>
                      </a:r>
                      <a:r>
                        <a:rPr lang="sr-Latn-CS" sz="2500" baseline="0"/>
                        <a:t> org.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Nediferencirana</a:t>
                      </a:r>
                      <a:endParaRPr lang="en-US" sz="2500"/>
                    </a:p>
                  </a:txBody>
                  <a:tcPr marL="124691" marR="124691" marT="62345" marB="623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500" err="1"/>
                        <a:t>Odbrane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r>
                        <a:rPr lang="en-US" sz="2500" err="1"/>
                        <a:t>Intelektualizacija</a:t>
                      </a:r>
                      <a:endParaRPr lang="en-US" sz="250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4691" marR="124691" marT="62345" marB="62345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4691" marR="124691" marT="62345" marB="6234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Izbegavajući PL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39CC5-FFD8-425D-AEDA-8E815A3CB749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Ova </a:t>
            </a:r>
            <a:r>
              <a:rPr lang="en-US" sz="2000" dirty="0" err="1"/>
              <a:t>skala</a:t>
            </a:r>
            <a:r>
              <a:rPr lang="en-US" sz="2000" dirty="0"/>
              <a:t> meri </a:t>
            </a:r>
            <a:r>
              <a:rPr lang="en-US" sz="2000" dirty="0" err="1"/>
              <a:t>snažnu</a:t>
            </a:r>
            <a:r>
              <a:rPr lang="en-US" sz="2000" dirty="0"/>
              <a:t> </a:t>
            </a:r>
            <a:r>
              <a:rPr lang="en-US" sz="2000" dirty="0" err="1"/>
              <a:t>tendenciju</a:t>
            </a:r>
            <a:r>
              <a:rPr lang="en-US" sz="2000" dirty="0"/>
              <a:t> </a:t>
            </a:r>
            <a:r>
              <a:rPr lang="en-US" sz="2000" dirty="0" err="1"/>
              <a:t>izbegavanja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, </a:t>
            </a:r>
            <a:r>
              <a:rPr lang="en-US" sz="2000" dirty="0" err="1"/>
              <a:t>prvenstveno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rezultat</a:t>
            </a:r>
            <a:r>
              <a:rPr lang="en-US" sz="2000" dirty="0"/>
              <a:t> </a:t>
            </a:r>
            <a:r>
              <a:rPr lang="en-US" sz="2000" dirty="0" err="1"/>
              <a:t>straha</a:t>
            </a:r>
            <a:r>
              <a:rPr lang="en-US" sz="2000" dirty="0"/>
              <a:t> od </a:t>
            </a:r>
            <a:r>
              <a:rPr lang="en-US" sz="2000" dirty="0" err="1"/>
              <a:t>odbacivanja</a:t>
            </a:r>
            <a:r>
              <a:rPr lang="en-US" sz="2000" dirty="0"/>
              <a:t>. </a:t>
            </a:r>
            <a:r>
              <a:rPr lang="en-US" sz="2000" dirty="0" err="1"/>
              <a:t>Prisutan</a:t>
            </a:r>
            <a:r>
              <a:rPr lang="en-US" sz="2000" dirty="0"/>
              <a:t> je </a:t>
            </a:r>
            <a:r>
              <a:rPr lang="en-US" sz="2000" dirty="0" err="1"/>
              <a:t>anksiozni</a:t>
            </a:r>
            <a:r>
              <a:rPr lang="en-US" sz="2000" dirty="0"/>
              <a:t> </a:t>
            </a:r>
            <a:r>
              <a:rPr lang="en-US" sz="2000" dirty="0" err="1"/>
              <a:t>obrazac</a:t>
            </a:r>
            <a:r>
              <a:rPr lang="en-US" sz="2000" dirty="0"/>
              <a:t> </a:t>
            </a:r>
            <a:r>
              <a:rPr lang="en-US" sz="2000" dirty="0" err="1"/>
              <a:t>interpersonalne</a:t>
            </a:r>
            <a:r>
              <a:rPr lang="en-US" sz="2000" dirty="0"/>
              <a:t> </a:t>
            </a:r>
            <a:r>
              <a:rPr lang="en-US" sz="2000" dirty="0" err="1"/>
              <a:t>inhibicije</a:t>
            </a:r>
            <a:r>
              <a:rPr lang="en-US" sz="2000" dirty="0"/>
              <a:t>. Skala 2A </a:t>
            </a:r>
            <a:r>
              <a:rPr lang="en-US" sz="2000" dirty="0" err="1"/>
              <a:t>sadrži</a:t>
            </a:r>
            <a:r>
              <a:rPr lang="en-US" sz="2000" dirty="0"/>
              <a:t> 16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621171"/>
              </p:ext>
            </p:extLst>
          </p:nvPr>
        </p:nvGraphicFramePr>
        <p:xfrm>
          <a:off x="1963752" y="2405149"/>
          <a:ext cx="8258401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Strukturalni</a:t>
                      </a:r>
                      <a:r>
                        <a:rPr lang="en-US" sz="2100"/>
                        <a:t> </a:t>
                      </a:r>
                      <a:r>
                        <a:rPr lang="en-US" sz="2100" err="1"/>
                        <a:t>domen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err="1"/>
                        <a:t>Ekspresivno</a:t>
                      </a:r>
                      <a:r>
                        <a:rPr lang="en-US" sz="2100"/>
                        <a:t> </a:t>
                      </a:r>
                      <a:r>
                        <a:rPr lang="en-US" sz="2100" err="1"/>
                        <a:t>ponašanje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Zabrinuto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Objekt-reprezentacije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Dosadne</a:t>
                      </a:r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err="1"/>
                        <a:t>Interpersonalni</a:t>
                      </a:r>
                      <a:r>
                        <a:rPr lang="en-US" sz="2100"/>
                        <a:t> </a:t>
                      </a:r>
                      <a:r>
                        <a:rPr lang="en-US" sz="2100" err="1"/>
                        <a:t>odnosi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Averzivni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</a:t>
                      </a:r>
                      <a:r>
                        <a:rPr lang="en-US" sz="2100" err="1"/>
                        <a:t>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Otuđen</a:t>
                      </a:r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err="1"/>
                        <a:t>Kognitivni</a:t>
                      </a:r>
                      <a:r>
                        <a:rPr lang="en-US" sz="2100"/>
                        <a:t> </a:t>
                      </a:r>
                      <a:r>
                        <a:rPr lang="en-US" sz="2100" err="1"/>
                        <a:t>stil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Neusredsređen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 err="1"/>
                        <a:t>rfološka</a:t>
                      </a:r>
                      <a:r>
                        <a:rPr lang="sr-Latn-CS" sz="2100" baseline="0"/>
                        <a:t> </a:t>
                      </a:r>
                      <a:r>
                        <a:rPr lang="sr-Latn-CS" sz="2100" baseline="0" err="1"/>
                        <a:t>org</a:t>
                      </a:r>
                      <a:r>
                        <a:rPr lang="en-US" sz="2100" baseline="0" err="1"/>
                        <a:t>anizacija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Fragilna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err="1"/>
                        <a:t>Regulatorni</a:t>
                      </a:r>
                      <a:r>
                        <a:rPr lang="en-US" sz="2100"/>
                        <a:t> </a:t>
                      </a:r>
                      <a:r>
                        <a:rPr lang="en-US" sz="2100" err="1"/>
                        <a:t>mehanizmi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err="1"/>
                        <a:t>Fantazija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5B09C-4798-4C90-A680-BF2F3B2E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Depresivni PL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8F9571-DC54-4EE8-A570-426E0A4C09CF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karakteristike</a:t>
            </a:r>
            <a:r>
              <a:rPr lang="en-US" sz="2000" dirty="0"/>
              <a:t> </a:t>
            </a:r>
            <a:r>
              <a:rPr lang="en-US" sz="2000" dirty="0" err="1"/>
              <a:t>depresivne</a:t>
            </a:r>
            <a:r>
              <a:rPr lang="en-US" sz="2000" dirty="0"/>
              <a:t> </a:t>
            </a:r>
            <a:r>
              <a:rPr lang="en-US" sz="2000" dirty="0" err="1"/>
              <a:t>ličnosti</a:t>
            </a:r>
            <a:r>
              <a:rPr lang="en-US" sz="2000" dirty="0"/>
              <a:t> </a:t>
            </a:r>
            <a:r>
              <a:rPr lang="en-US" sz="2000" dirty="0" err="1"/>
              <a:t>uključuju</a:t>
            </a:r>
            <a:r>
              <a:rPr lang="en-US" sz="2000" dirty="0"/>
              <a:t> </a:t>
            </a:r>
            <a:r>
              <a:rPr lang="en-US" sz="2000" dirty="0" err="1"/>
              <a:t>prodorna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trajna</a:t>
            </a:r>
            <a:r>
              <a:rPr lang="en-US" sz="2000" dirty="0"/>
              <a:t> </a:t>
            </a:r>
            <a:r>
              <a:rPr lang="en-US" sz="2000" dirty="0" err="1"/>
              <a:t>osećanja</a:t>
            </a:r>
            <a:r>
              <a:rPr lang="en-US" sz="2000" dirty="0"/>
              <a:t> </a:t>
            </a:r>
            <a:r>
              <a:rPr lang="en-US" sz="2000" dirty="0" err="1"/>
              <a:t>pesimizma</a:t>
            </a:r>
            <a:r>
              <a:rPr lang="en-US" sz="2000" dirty="0"/>
              <a:t>, </a:t>
            </a:r>
            <a:r>
              <a:rPr lang="en-US" sz="2000" dirty="0" err="1"/>
              <a:t>mračnjaštva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doživljaja</a:t>
            </a:r>
            <a:r>
              <a:rPr lang="en-US" sz="2000" dirty="0"/>
              <a:t> </a:t>
            </a:r>
            <a:r>
              <a:rPr lang="en-US" sz="2000" dirty="0" err="1"/>
              <a:t>unesrećenosti</a:t>
            </a:r>
            <a:r>
              <a:rPr lang="en-US" sz="2000" dirty="0"/>
              <a:t>. Ova </a:t>
            </a:r>
            <a:r>
              <a:rPr lang="en-US" sz="2000" dirty="0" err="1"/>
              <a:t>skala</a:t>
            </a:r>
            <a:r>
              <a:rPr lang="en-US" sz="2000" dirty="0"/>
              <a:t> je </a:t>
            </a:r>
            <a:r>
              <a:rPr lang="en-US" sz="2000" dirty="0" err="1"/>
              <a:t>priložena</a:t>
            </a:r>
            <a:r>
              <a:rPr lang="en-US" sz="2000" dirty="0"/>
              <a:t> u DSM-IV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dirty="0" err="1"/>
              <a:t>kriterijuma</a:t>
            </a:r>
            <a:r>
              <a:rPr lang="en-US" sz="2000" dirty="0"/>
              <a:t> koji </a:t>
            </a:r>
            <a:r>
              <a:rPr lang="en-US" sz="2000" dirty="0" err="1"/>
              <a:t>zahteva</a:t>
            </a:r>
            <a:r>
              <a:rPr lang="en-US" sz="2000" dirty="0"/>
              <a:t> </a:t>
            </a:r>
            <a:r>
              <a:rPr lang="en-US" sz="2000" dirty="0" err="1"/>
              <a:t>dalje</a:t>
            </a:r>
            <a:r>
              <a:rPr lang="en-US" sz="2000" dirty="0"/>
              <a:t> </a:t>
            </a:r>
            <a:r>
              <a:rPr lang="en-US" sz="2000" dirty="0" err="1"/>
              <a:t>proučavanje</a:t>
            </a:r>
            <a:r>
              <a:rPr lang="en-US" sz="2000" dirty="0"/>
              <a:t>. Skala 2B </a:t>
            </a:r>
            <a:r>
              <a:rPr lang="en-US" sz="2000" dirty="0" err="1"/>
              <a:t>sadrži</a:t>
            </a:r>
            <a:r>
              <a:rPr lang="en-US" sz="2000" dirty="0"/>
              <a:t> 15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34CD9F-34B8-4027-AF4E-75EC5AF21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127752"/>
              </p:ext>
            </p:extLst>
          </p:nvPr>
        </p:nvGraphicFramePr>
        <p:xfrm>
          <a:off x="1802741" y="2405149"/>
          <a:ext cx="8580423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853">
                  <a:extLst>
                    <a:ext uri="{9D8B030D-6E8A-4147-A177-3AD203B41FA5}">
                      <a16:colId xmlns:a16="http://schemas.microsoft.com/office/drawing/2014/main" val="2228028985"/>
                    </a:ext>
                  </a:extLst>
                </a:gridCol>
                <a:gridCol w="2119490">
                  <a:extLst>
                    <a:ext uri="{9D8B030D-6E8A-4147-A177-3AD203B41FA5}">
                      <a16:colId xmlns:a16="http://schemas.microsoft.com/office/drawing/2014/main" val="1225617960"/>
                    </a:ext>
                  </a:extLst>
                </a:gridCol>
                <a:gridCol w="2573249">
                  <a:extLst>
                    <a:ext uri="{9D8B030D-6E8A-4147-A177-3AD203B41FA5}">
                      <a16:colId xmlns:a16="http://schemas.microsoft.com/office/drawing/2014/main" val="3076078117"/>
                    </a:ext>
                  </a:extLst>
                </a:gridCol>
                <a:gridCol w="1782831">
                  <a:extLst>
                    <a:ext uri="{9D8B030D-6E8A-4147-A177-3AD203B41FA5}">
                      <a16:colId xmlns:a16="http://schemas.microsoft.com/office/drawing/2014/main" val="1094099750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Strukturalni domen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3358502840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Ekspresivno ponašanje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Snuždeno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Napuštene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806584178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Bespomoćno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Bezvredan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90372684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Pesimistički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Opustošena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95066898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Samoodricanje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405053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548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357A2-2CED-4356-BE27-6B8A79D4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Zavisni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9C88D6-7B1E-4612-A2AB-2AD04DBBB7A7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pokorno</a:t>
            </a:r>
            <a:r>
              <a:rPr lang="en-US" sz="2000" dirty="0"/>
              <a:t> se </a:t>
            </a:r>
            <a:r>
              <a:rPr lang="en-US" sz="2000" dirty="0" err="1"/>
              <a:t>drže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za </a:t>
            </a:r>
            <a:r>
              <a:rPr lang="en-US" sz="2000" dirty="0" err="1"/>
              <a:t>vođstvo</a:t>
            </a:r>
            <a:r>
              <a:rPr lang="en-US" sz="2000" dirty="0"/>
              <a:t>, </a:t>
            </a:r>
            <a:r>
              <a:rPr lang="en-US" sz="2000" dirty="0" err="1"/>
              <a:t>negu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sigurnost</a:t>
            </a:r>
            <a:r>
              <a:rPr lang="en-US" sz="2000" dirty="0"/>
              <a:t>, </a:t>
            </a:r>
            <a:r>
              <a:rPr lang="en-US" sz="2000" dirty="0" err="1"/>
              <a:t>dok</a:t>
            </a:r>
            <a:r>
              <a:rPr lang="en-US" sz="2000" dirty="0"/>
              <a:t> se </a:t>
            </a:r>
            <a:r>
              <a:rPr lang="en-US" sz="2000" dirty="0" err="1"/>
              <a:t>odriču</a:t>
            </a:r>
            <a:r>
              <a:rPr lang="en-US" sz="2000" dirty="0"/>
              <a:t> </a:t>
            </a:r>
            <a:r>
              <a:rPr lang="en-US" sz="2000" dirty="0" err="1"/>
              <a:t>sopstvene</a:t>
            </a:r>
            <a:r>
              <a:rPr lang="en-US" sz="2000" dirty="0"/>
              <a:t> </a:t>
            </a:r>
            <a:r>
              <a:rPr lang="en-US" sz="2000" dirty="0" err="1"/>
              <a:t>autonomije</a:t>
            </a:r>
            <a:r>
              <a:rPr lang="en-US" sz="2000" dirty="0"/>
              <a:t>. Skala 3 </a:t>
            </a:r>
            <a:r>
              <a:rPr lang="en-US" sz="2000" dirty="0" err="1"/>
              <a:t>sadrži</a:t>
            </a:r>
            <a:r>
              <a:rPr lang="en-US" sz="2000" dirty="0"/>
              <a:t> 16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12C01C-BBCD-4AE3-B839-7AB9E66ED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090124"/>
              </p:ext>
            </p:extLst>
          </p:nvPr>
        </p:nvGraphicFramePr>
        <p:xfrm>
          <a:off x="1949115" y="2405149"/>
          <a:ext cx="8287675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853">
                  <a:extLst>
                    <a:ext uri="{9D8B030D-6E8A-4147-A177-3AD203B41FA5}">
                      <a16:colId xmlns:a16="http://schemas.microsoft.com/office/drawing/2014/main" val="2228028985"/>
                    </a:ext>
                  </a:extLst>
                </a:gridCol>
                <a:gridCol w="1841380">
                  <a:extLst>
                    <a:ext uri="{9D8B030D-6E8A-4147-A177-3AD203B41FA5}">
                      <a16:colId xmlns:a16="http://schemas.microsoft.com/office/drawing/2014/main" val="1225617960"/>
                    </a:ext>
                  </a:extLst>
                </a:gridCol>
                <a:gridCol w="2573248">
                  <a:extLst>
                    <a:ext uri="{9D8B030D-6E8A-4147-A177-3AD203B41FA5}">
                      <a16:colId xmlns:a16="http://schemas.microsoft.com/office/drawing/2014/main" val="3076078117"/>
                    </a:ext>
                  </a:extLst>
                </a:gridCol>
                <a:gridCol w="1768194">
                  <a:extLst>
                    <a:ext uri="{9D8B030D-6E8A-4147-A177-3AD203B41FA5}">
                      <a16:colId xmlns:a16="http://schemas.microsoft.com/office/drawing/2014/main" val="1094099750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Strukturalni domen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3358502840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Ekspresivno ponašanje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Nesposobno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Nezrele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806584178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Submisivni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Neprikladan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90372684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Naivni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Nerazvijena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95066898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Introjekcija, poricanje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405053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258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3476B2-4304-4E34-ABE6-2547A326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Histrionični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21AB4-6843-497D-BEB7-E59045277AE3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Osnovne</a:t>
            </a:r>
            <a:r>
              <a:rPr lang="en-US" sz="2000" dirty="0"/>
              <a:t> </a:t>
            </a:r>
            <a:r>
              <a:rPr lang="en-US" sz="2000" dirty="0" err="1"/>
              <a:t>karakteristike</a:t>
            </a:r>
            <a:r>
              <a:rPr lang="en-US" sz="2000" dirty="0"/>
              <a:t> </a:t>
            </a:r>
            <a:r>
              <a:rPr lang="en-US" sz="2000" dirty="0" err="1"/>
              <a:t>uključuju</a:t>
            </a:r>
            <a:r>
              <a:rPr lang="en-US" sz="2000" dirty="0"/>
              <a:t> </a:t>
            </a:r>
            <a:r>
              <a:rPr lang="en-US" sz="2000" dirty="0" err="1"/>
              <a:t>manipulativni</a:t>
            </a:r>
            <a:r>
              <a:rPr lang="en-US" sz="2000" dirty="0"/>
              <a:t> </a:t>
            </a:r>
            <a:r>
              <a:rPr lang="en-US" sz="2000" dirty="0" err="1"/>
              <a:t>obrazac</a:t>
            </a:r>
            <a:r>
              <a:rPr lang="en-US" sz="2000" dirty="0"/>
              <a:t> </a:t>
            </a:r>
            <a:r>
              <a:rPr lang="en-US" sz="2000" dirty="0" err="1"/>
              <a:t>traženja</a:t>
            </a:r>
            <a:r>
              <a:rPr lang="en-US" sz="2000" dirty="0"/>
              <a:t> </a:t>
            </a:r>
            <a:r>
              <a:rPr lang="en-US" sz="2000" dirty="0" err="1"/>
              <a:t>pažnje</a:t>
            </a:r>
            <a:r>
              <a:rPr lang="en-US" sz="2000" dirty="0"/>
              <a:t>,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društveno</a:t>
            </a:r>
            <a:r>
              <a:rPr lang="en-US" sz="2000" dirty="0"/>
              <a:t> </a:t>
            </a:r>
            <a:r>
              <a:rPr lang="en-US" sz="2000" dirty="0" err="1"/>
              <a:t>angažovana</a:t>
            </a:r>
            <a:r>
              <a:rPr lang="en-US" sz="2000" dirty="0"/>
              <a:t> </a:t>
            </a:r>
            <a:r>
              <a:rPr lang="en-US" sz="2000" dirty="0" err="1"/>
              <a:t>ponašanja</a:t>
            </a:r>
            <a:r>
              <a:rPr lang="en-US" sz="2000" dirty="0"/>
              <a:t>. Skala 4 </a:t>
            </a:r>
            <a:r>
              <a:rPr lang="en-US" sz="2000" dirty="0" err="1"/>
              <a:t>sadrži</a:t>
            </a:r>
            <a:r>
              <a:rPr lang="en-US" sz="2000" dirty="0"/>
              <a:t> 17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BA9DA1-7590-4625-9C3A-CD1A7B67C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321324"/>
              </p:ext>
            </p:extLst>
          </p:nvPr>
        </p:nvGraphicFramePr>
        <p:xfrm>
          <a:off x="1692961" y="2405149"/>
          <a:ext cx="8799983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853">
                  <a:extLst>
                    <a:ext uri="{9D8B030D-6E8A-4147-A177-3AD203B41FA5}">
                      <a16:colId xmlns:a16="http://schemas.microsoft.com/office/drawing/2014/main" val="2228028985"/>
                    </a:ext>
                  </a:extLst>
                </a:gridCol>
                <a:gridCol w="2236589">
                  <a:extLst>
                    <a:ext uri="{9D8B030D-6E8A-4147-A177-3AD203B41FA5}">
                      <a16:colId xmlns:a16="http://schemas.microsoft.com/office/drawing/2014/main" val="1225617960"/>
                    </a:ext>
                  </a:extLst>
                </a:gridCol>
                <a:gridCol w="2573248">
                  <a:extLst>
                    <a:ext uri="{9D8B030D-6E8A-4147-A177-3AD203B41FA5}">
                      <a16:colId xmlns:a16="http://schemas.microsoft.com/office/drawing/2014/main" val="3076078117"/>
                    </a:ext>
                  </a:extLst>
                </a:gridCol>
                <a:gridCol w="1885293">
                  <a:extLst>
                    <a:ext uri="{9D8B030D-6E8A-4147-A177-3AD203B41FA5}">
                      <a16:colId xmlns:a16="http://schemas.microsoft.com/office/drawing/2014/main" val="1094099750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3358502840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Ekspresivno ponašanje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Dramatično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Površne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806584178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Traženje pažnje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Druželjubiv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90372684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Brzoplet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Razjedinjena</a:t>
                      </a:r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195066898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Disocijacija, potiskivanje</a:t>
                      </a:r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389" marR="105389" marT="52694" marB="52694"/>
                </a:tc>
                <a:extLst>
                  <a:ext uri="{0D108BD9-81ED-4DB2-BD59-A6C34878D82A}">
                    <a16:rowId xmlns:a16="http://schemas.microsoft.com/office/drawing/2014/main" val="405053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71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A8FDA-1EDB-43C8-BE9F-3C3B9F62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Narcistični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26C43-AD59-443A-A0C1-656C8120F297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egocentrično</a:t>
            </a:r>
            <a:r>
              <a:rPr lang="en-US" sz="2000" dirty="0"/>
              <a:t> </a:t>
            </a:r>
            <a:r>
              <a:rPr lang="en-US" sz="2000" dirty="0" err="1"/>
              <a:t>raspoloženje</a:t>
            </a:r>
            <a:r>
              <a:rPr lang="en-US" sz="2000" dirty="0"/>
              <a:t>, </a:t>
            </a:r>
            <a:r>
              <a:rPr lang="en-US" sz="2000" dirty="0" err="1"/>
              <a:t>potreba</a:t>
            </a:r>
            <a:r>
              <a:rPr lang="en-US" sz="2000" dirty="0"/>
              <a:t> za </a:t>
            </a:r>
            <a:r>
              <a:rPr lang="en-US" sz="2000" dirty="0" err="1"/>
              <a:t>visokom</a:t>
            </a:r>
            <a:r>
              <a:rPr lang="en-US" sz="2000" dirty="0"/>
              <a:t> </a:t>
            </a:r>
            <a:r>
              <a:rPr lang="en-US" sz="2000" dirty="0" err="1"/>
              <a:t>evaluacijom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divljenjem</a:t>
            </a:r>
            <a:r>
              <a:rPr lang="en-US" sz="2000" dirty="0"/>
              <a:t>. </a:t>
            </a:r>
            <a:r>
              <a:rPr lang="en-US" sz="2000" dirty="0" err="1"/>
              <a:t>Precenjivanje</a:t>
            </a:r>
            <a:r>
              <a:rPr lang="en-US" sz="2000" dirty="0"/>
              <a:t> </a:t>
            </a:r>
            <a:r>
              <a:rPr lang="en-US" sz="2000" dirty="0" err="1"/>
              <a:t>sopstvene</a:t>
            </a:r>
            <a:r>
              <a:rPr lang="en-US" sz="2000" dirty="0"/>
              <a:t> </a:t>
            </a:r>
            <a:r>
              <a:rPr lang="en-US" sz="2000" dirty="0" err="1"/>
              <a:t>vrednosti</a:t>
            </a:r>
            <a:r>
              <a:rPr lang="en-US" sz="2000" dirty="0"/>
              <a:t>, </a:t>
            </a:r>
            <a:r>
              <a:rPr lang="en-US" sz="2000" dirty="0" err="1"/>
              <a:t>arogantno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nadmeno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en-US" sz="2000" dirty="0"/>
              <a:t>. Skala 5 </a:t>
            </a:r>
            <a:r>
              <a:rPr lang="en-US" sz="2000" dirty="0" err="1"/>
              <a:t>sadrži</a:t>
            </a:r>
            <a:r>
              <a:rPr lang="en-US" sz="2000" dirty="0"/>
              <a:t> 24 </a:t>
            </a:r>
            <a:r>
              <a:rPr lang="en-US" sz="2000" dirty="0" err="1"/>
              <a:t>stavke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BFD151-F958-4DA9-AD87-C04488271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869166"/>
              </p:ext>
            </p:extLst>
          </p:nvPr>
        </p:nvGraphicFramePr>
        <p:xfrm>
          <a:off x="1652275" y="2405149"/>
          <a:ext cx="8881354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025">
                  <a:extLst>
                    <a:ext uri="{9D8B030D-6E8A-4147-A177-3AD203B41FA5}">
                      <a16:colId xmlns:a16="http://schemas.microsoft.com/office/drawing/2014/main" val="226188575"/>
                    </a:ext>
                  </a:extLst>
                </a:gridCol>
                <a:gridCol w="2230397">
                  <a:extLst>
                    <a:ext uri="{9D8B030D-6E8A-4147-A177-3AD203B41FA5}">
                      <a16:colId xmlns:a16="http://schemas.microsoft.com/office/drawing/2014/main" val="982053297"/>
                    </a:ext>
                  </a:extLst>
                </a:gridCol>
                <a:gridCol w="2671859">
                  <a:extLst>
                    <a:ext uri="{9D8B030D-6E8A-4147-A177-3AD203B41FA5}">
                      <a16:colId xmlns:a16="http://schemas.microsoft.com/office/drawing/2014/main" val="759033549"/>
                    </a:ext>
                  </a:extLst>
                </a:gridCol>
                <a:gridCol w="1880073">
                  <a:extLst>
                    <a:ext uri="{9D8B030D-6E8A-4147-A177-3AD203B41FA5}">
                      <a16:colId xmlns:a16="http://schemas.microsoft.com/office/drawing/2014/main" val="1873277814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450427266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Ekspresivno ponašanje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Oholo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Objekt-reprezentacije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Redefinisane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329949710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Eksploatišući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Self-</a:t>
                      </a:r>
                      <a:r>
                        <a:rPr lang="en-US" sz="2100" dirty="0" err="1"/>
                        <a:t>imid</a:t>
                      </a:r>
                      <a:r>
                        <a:rPr lang="sr-Latn-CS" sz="2100" dirty="0"/>
                        <a:t>ž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Glorifikovan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75512567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Ekspanzivan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Mo</a:t>
                      </a:r>
                      <a:r>
                        <a:rPr lang="sr-Latn-CS" sz="2100" dirty="0" err="1"/>
                        <a:t>rfološka</a:t>
                      </a:r>
                      <a:r>
                        <a:rPr lang="sr-Latn-CS" sz="2100" baseline="0" dirty="0"/>
                        <a:t> </a:t>
                      </a:r>
                      <a:r>
                        <a:rPr lang="sr-Latn-CS" sz="2100" baseline="0" dirty="0" err="1"/>
                        <a:t>org</a:t>
                      </a:r>
                      <a:r>
                        <a:rPr lang="en-US" sz="2100" baseline="0" dirty="0" err="1"/>
                        <a:t>anizacija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Lažna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348494657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Racionalizacija</a:t>
                      </a:r>
                      <a:r>
                        <a:rPr lang="en-US" sz="2100" dirty="0"/>
                        <a:t>, </a:t>
                      </a:r>
                      <a:r>
                        <a:rPr lang="en-US" sz="2100" dirty="0" err="1"/>
                        <a:t>fantazija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02469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35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BB536-38EC-467A-A24A-0250A862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Antisocijalni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08060-B0C3-421F-9BD1-5938C8B24959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nepoštovanje</a:t>
            </a:r>
            <a:r>
              <a:rPr lang="en-US" sz="2000" dirty="0"/>
              <a:t> </a:t>
            </a:r>
            <a:r>
              <a:rPr lang="en-US" sz="2000" dirty="0" err="1"/>
              <a:t>vrednosti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standarda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, </a:t>
            </a:r>
            <a:r>
              <a:rPr lang="en-US" sz="2000" dirty="0" err="1"/>
              <a:t>bezosećajna</a:t>
            </a:r>
            <a:r>
              <a:rPr lang="en-US" sz="2000" dirty="0"/>
              <a:t> </a:t>
            </a:r>
            <a:r>
              <a:rPr lang="en-US" sz="2000" dirty="0" err="1"/>
              <a:t>ravnodušnost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osećanjima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pravima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. Skala 6A </a:t>
            </a:r>
            <a:r>
              <a:rPr lang="en-US" sz="2000" dirty="0" err="1"/>
              <a:t>sadrži</a:t>
            </a:r>
            <a:r>
              <a:rPr lang="en-US" sz="2000" dirty="0"/>
              <a:t> 17 </a:t>
            </a:r>
            <a:r>
              <a:rPr lang="en-US" sz="2000" dirty="0" err="1"/>
              <a:t>stavki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CE7FDB-45D4-44CA-9097-DFC8E61E8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25666"/>
              </p:ext>
            </p:extLst>
          </p:nvPr>
        </p:nvGraphicFramePr>
        <p:xfrm>
          <a:off x="1652275" y="2405149"/>
          <a:ext cx="8881354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025">
                  <a:extLst>
                    <a:ext uri="{9D8B030D-6E8A-4147-A177-3AD203B41FA5}">
                      <a16:colId xmlns:a16="http://schemas.microsoft.com/office/drawing/2014/main" val="226188575"/>
                    </a:ext>
                  </a:extLst>
                </a:gridCol>
                <a:gridCol w="2230397">
                  <a:extLst>
                    <a:ext uri="{9D8B030D-6E8A-4147-A177-3AD203B41FA5}">
                      <a16:colId xmlns:a16="http://schemas.microsoft.com/office/drawing/2014/main" val="982053297"/>
                    </a:ext>
                  </a:extLst>
                </a:gridCol>
                <a:gridCol w="2671859">
                  <a:extLst>
                    <a:ext uri="{9D8B030D-6E8A-4147-A177-3AD203B41FA5}">
                      <a16:colId xmlns:a16="http://schemas.microsoft.com/office/drawing/2014/main" val="759033549"/>
                    </a:ext>
                  </a:extLst>
                </a:gridCol>
                <a:gridCol w="1880073">
                  <a:extLst>
                    <a:ext uri="{9D8B030D-6E8A-4147-A177-3AD203B41FA5}">
                      <a16:colId xmlns:a16="http://schemas.microsoft.com/office/drawing/2014/main" val="1873277814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450427266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Impulsivno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Obezvređene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329949710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Neodgovorno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Autonoman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75512567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Devijantan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Samovoljna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348494657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Accting</a:t>
                      </a:r>
                      <a:r>
                        <a:rPr lang="en-US" sz="2100" dirty="0"/>
                        <a:t>-out, </a:t>
                      </a:r>
                      <a:r>
                        <a:rPr lang="en-US" sz="2100" dirty="0" err="1"/>
                        <a:t>projekcija</a:t>
                      </a:r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097" marR="105097" marT="52548" marB="52548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5097" marR="105097" marT="52548" marB="52548"/>
                </a:tc>
                <a:extLst>
                  <a:ext uri="{0D108BD9-81ED-4DB2-BD59-A6C34878D82A}">
                    <a16:rowId xmlns:a16="http://schemas.microsoft.com/office/drawing/2014/main" val="102469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796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E9B08-3780-49E1-829F-18E55109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Sadistički poremećaj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26A07-E485-4D52-8DDE-6CF22CE3AE8A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Alternativno</a:t>
            </a:r>
            <a:r>
              <a:rPr lang="en-US" sz="2000" dirty="0"/>
              <a:t> </a:t>
            </a:r>
            <a:r>
              <a:rPr lang="en-US" sz="2000" dirty="0" err="1"/>
              <a:t>poznato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agresivna</a:t>
            </a:r>
            <a:r>
              <a:rPr lang="en-US" sz="2000" dirty="0"/>
              <a:t> </a:t>
            </a:r>
            <a:r>
              <a:rPr lang="en-US" sz="2000" dirty="0" err="1"/>
              <a:t>ličnost</a:t>
            </a:r>
            <a:r>
              <a:rPr lang="en-US" sz="2000" dirty="0"/>
              <a:t>, </a:t>
            </a:r>
            <a:r>
              <a:rPr lang="en-US" sz="2000" dirty="0" err="1"/>
              <a:t>sadistička</a:t>
            </a:r>
            <a:r>
              <a:rPr lang="en-US" sz="2000" dirty="0"/>
              <a:t> </a:t>
            </a:r>
            <a:r>
              <a:rPr lang="en-US" sz="2000" dirty="0" err="1"/>
              <a:t>skala</a:t>
            </a:r>
            <a:r>
              <a:rPr lang="en-US" sz="2000" dirty="0"/>
              <a:t> je </a:t>
            </a:r>
            <a:r>
              <a:rPr lang="en-US" sz="2000" dirty="0" err="1"/>
              <a:t>shvaćena</a:t>
            </a:r>
            <a:r>
              <a:rPr lang="en-US" sz="2000" dirty="0"/>
              <a:t> </a:t>
            </a:r>
            <a:r>
              <a:rPr lang="en-US" sz="2000" dirty="0" err="1"/>
              <a:t>šire</a:t>
            </a:r>
            <a:r>
              <a:rPr lang="en-US" sz="2000" dirty="0"/>
              <a:t> od </a:t>
            </a:r>
            <a:r>
              <a:rPr lang="en-US" sz="2000" dirty="0" err="1"/>
              <a:t>prostog</a:t>
            </a:r>
            <a:r>
              <a:rPr lang="en-US" sz="2000" dirty="0"/>
              <a:t> </a:t>
            </a:r>
            <a:r>
              <a:rPr lang="en-US" sz="2000" dirty="0" err="1"/>
              <a:t>brutalnog</a:t>
            </a:r>
            <a:r>
              <a:rPr lang="en-US" sz="2000" dirty="0"/>
              <a:t> </a:t>
            </a:r>
            <a:r>
              <a:rPr lang="en-US" sz="2000" dirty="0" err="1"/>
              <a:t>sadizma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obeležena</a:t>
            </a:r>
            <a:r>
              <a:rPr lang="en-US" sz="2000" dirty="0"/>
              <a:t> je </a:t>
            </a:r>
            <a:r>
              <a:rPr lang="en-US" sz="2000" dirty="0" err="1"/>
              <a:t>osnovnim</a:t>
            </a:r>
            <a:r>
              <a:rPr lang="en-US" sz="2000" dirty="0"/>
              <a:t> </a:t>
            </a:r>
            <a:r>
              <a:rPr lang="en-US" sz="2000" dirty="0" err="1"/>
              <a:t>osećanjem</a:t>
            </a:r>
            <a:r>
              <a:rPr lang="en-US" sz="2000" dirty="0"/>
              <a:t> </a:t>
            </a:r>
            <a:r>
              <a:rPr lang="en-US" sz="2000" dirty="0" err="1"/>
              <a:t>neprijateljstva</a:t>
            </a:r>
            <a:r>
              <a:rPr lang="en-US" sz="2000" dirty="0"/>
              <a:t>. </a:t>
            </a:r>
            <a:r>
              <a:rPr lang="en-US" sz="2000" dirty="0" err="1"/>
              <a:t>Takvi</a:t>
            </a:r>
            <a:r>
              <a:rPr lang="en-US" sz="2000" dirty="0"/>
              <a:t> </a:t>
            </a:r>
            <a:r>
              <a:rPr lang="en-US" sz="2000" dirty="0" err="1"/>
              <a:t>pojedinci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veoma</a:t>
            </a:r>
            <a:r>
              <a:rPr lang="en-US" sz="2000" dirty="0"/>
              <a:t> </a:t>
            </a:r>
            <a:r>
              <a:rPr lang="en-US" sz="2000" dirty="0" err="1"/>
              <a:t>borbeni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nasilni</a:t>
            </a:r>
            <a:r>
              <a:rPr lang="en-US" sz="2000" dirty="0"/>
              <a:t> u </a:t>
            </a:r>
            <a:r>
              <a:rPr lang="en-US" sz="2000" dirty="0" err="1"/>
              <a:t>međusobnim</a:t>
            </a:r>
            <a:r>
              <a:rPr lang="en-US" sz="2000" dirty="0"/>
              <a:t> </a:t>
            </a:r>
            <a:r>
              <a:rPr lang="en-US" sz="2000" dirty="0" err="1"/>
              <a:t>odnosima</a:t>
            </a:r>
            <a:r>
              <a:rPr lang="en-US" sz="2000" dirty="0"/>
              <a:t>. Skala 6B </a:t>
            </a:r>
            <a:r>
              <a:rPr lang="en-US" sz="2000" dirty="0" err="1"/>
              <a:t>sadrži</a:t>
            </a:r>
            <a:r>
              <a:rPr lang="en-US" sz="2000" dirty="0"/>
              <a:t> 20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5E9FB4-0DB7-4AB0-931C-914114962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473122"/>
              </p:ext>
            </p:extLst>
          </p:nvPr>
        </p:nvGraphicFramePr>
        <p:xfrm>
          <a:off x="835154" y="2884660"/>
          <a:ext cx="10515598" cy="294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21">
                  <a:extLst>
                    <a:ext uri="{9D8B030D-6E8A-4147-A177-3AD203B41FA5}">
                      <a16:colId xmlns:a16="http://schemas.microsoft.com/office/drawing/2014/main" val="1727441346"/>
                    </a:ext>
                  </a:extLst>
                </a:gridCol>
                <a:gridCol w="2638068">
                  <a:extLst>
                    <a:ext uri="{9D8B030D-6E8A-4147-A177-3AD203B41FA5}">
                      <a16:colId xmlns:a16="http://schemas.microsoft.com/office/drawing/2014/main" val="1819697291"/>
                    </a:ext>
                  </a:extLst>
                </a:gridCol>
                <a:gridCol w="3130298">
                  <a:extLst>
                    <a:ext uri="{9D8B030D-6E8A-4147-A177-3AD203B41FA5}">
                      <a16:colId xmlns:a16="http://schemas.microsoft.com/office/drawing/2014/main" val="653702159"/>
                    </a:ext>
                  </a:extLst>
                </a:gridCol>
                <a:gridCol w="2253411">
                  <a:extLst>
                    <a:ext uri="{9D8B030D-6E8A-4147-A177-3AD203B41FA5}">
                      <a16:colId xmlns:a16="http://schemas.microsoft.com/office/drawing/2014/main" val="2753679170"/>
                    </a:ext>
                  </a:extLst>
                </a:gridCol>
              </a:tblGrid>
              <a:tr h="415338">
                <a:tc>
                  <a:txBody>
                    <a:bodyPr/>
                    <a:lstStyle/>
                    <a:p>
                      <a:r>
                        <a:rPr lang="en-US" sz="1900" dirty="0" err="1"/>
                        <a:t>Funkcionalni</a:t>
                      </a:r>
                      <a:r>
                        <a:rPr lang="en-US" sz="1900" dirty="0"/>
                        <a:t> </a:t>
                      </a:r>
                      <a:r>
                        <a:rPr lang="en-US" sz="1900" dirty="0" err="1"/>
                        <a:t>domen</a:t>
                      </a:r>
                      <a:endParaRPr lang="en-US" sz="1900" dirty="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Strukturalni domen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4006378820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Ekspresivno ponašanje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Precipitirajuće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Objekt-reprezentacije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Pogubne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956522728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Interpersonalni odnosi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Abrazivni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Self-imid</a:t>
                      </a:r>
                      <a:r>
                        <a:rPr lang="sr-Latn-CS" sz="1900"/>
                        <a:t>ž</a:t>
                      </a:r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Kompetitivan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1080248894"/>
                  </a:ext>
                </a:extLst>
              </a:tr>
              <a:tr h="415338">
                <a:tc>
                  <a:txBody>
                    <a:bodyPr/>
                    <a:lstStyle/>
                    <a:p>
                      <a:r>
                        <a:rPr lang="en-US" sz="1900"/>
                        <a:t>Kognitivni stil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Dogmatičan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Mo</a:t>
                      </a:r>
                      <a:r>
                        <a:rPr lang="sr-Latn-CS" sz="1900"/>
                        <a:t>rfološka</a:t>
                      </a:r>
                      <a:r>
                        <a:rPr lang="sr-Latn-CS" sz="1900" baseline="0"/>
                        <a:t> org</a:t>
                      </a:r>
                      <a:r>
                        <a:rPr lang="en-US" sz="1900" baseline="0"/>
                        <a:t>anizacija</a:t>
                      </a:r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Eruptivna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760776223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Regulatorni mehanizmi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Izolacija, projekcija, sublimacija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2718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881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C2C79-DCE6-43B4-BAB1-BA587782F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Kompulzivni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251860-A618-4D43-A10B-58212FE48EE6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Savestan</a:t>
            </a:r>
            <a:r>
              <a:rPr lang="en-US" sz="2000" dirty="0"/>
              <a:t>, </a:t>
            </a:r>
            <a:r>
              <a:rPr lang="en-US" sz="2000" dirty="0" err="1"/>
              <a:t>sklon</a:t>
            </a:r>
            <a:r>
              <a:rPr lang="en-US" sz="2000" dirty="0"/>
              <a:t> </a:t>
            </a:r>
            <a:r>
              <a:rPr lang="en-US" sz="2000" dirty="0" err="1"/>
              <a:t>perfekcionizmu</a:t>
            </a:r>
            <a:r>
              <a:rPr lang="en-US" sz="2000" dirty="0"/>
              <a:t>. </a:t>
            </a:r>
            <a:r>
              <a:rPr lang="en-US" sz="2000" dirty="0" err="1"/>
              <a:t>Ovu</a:t>
            </a:r>
            <a:r>
              <a:rPr lang="en-US" sz="2000" dirty="0"/>
              <a:t> </a:t>
            </a:r>
            <a:r>
              <a:rPr lang="en-US" sz="2000" dirty="0" err="1"/>
              <a:t>skalu</a:t>
            </a:r>
            <a:r>
              <a:rPr lang="en-US" sz="2000" dirty="0"/>
              <a:t> ne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mešati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opsesivnim</a:t>
            </a:r>
            <a:r>
              <a:rPr lang="en-US" sz="2000" dirty="0"/>
              <a:t> –</a:t>
            </a:r>
            <a:r>
              <a:rPr lang="en-US" sz="2000" dirty="0" err="1"/>
              <a:t>kompulzivni</a:t>
            </a:r>
            <a:r>
              <a:rPr lang="en-US" sz="2000" dirty="0"/>
              <a:t> </a:t>
            </a:r>
            <a:r>
              <a:rPr lang="en-US" sz="2000" dirty="0" err="1"/>
              <a:t>poremećajem</a:t>
            </a:r>
            <a:r>
              <a:rPr lang="en-US" sz="2000" dirty="0"/>
              <a:t>  (</a:t>
            </a:r>
            <a:r>
              <a:rPr lang="en-US" sz="2000" dirty="0" err="1"/>
              <a:t>Osi</a:t>
            </a:r>
            <a:r>
              <a:rPr lang="en-US" sz="2000" dirty="0"/>
              <a:t> I) u DSM-IV. Skala 7 </a:t>
            </a:r>
            <a:r>
              <a:rPr lang="en-US" sz="2000" dirty="0" err="1"/>
              <a:t>sadrži</a:t>
            </a:r>
            <a:r>
              <a:rPr lang="en-US" sz="2000" dirty="0"/>
              <a:t> 17 </a:t>
            </a:r>
            <a:r>
              <a:rPr lang="en-US" sz="2000" dirty="0" err="1"/>
              <a:t>stavki</a:t>
            </a:r>
            <a:r>
              <a:rPr lang="en-US" sz="2000" dirty="0"/>
              <a:t>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45D1BA-2919-40E6-BB18-C6C1CA4C2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460406"/>
              </p:ext>
            </p:extLst>
          </p:nvPr>
        </p:nvGraphicFramePr>
        <p:xfrm>
          <a:off x="835154" y="2884660"/>
          <a:ext cx="10515598" cy="294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21">
                  <a:extLst>
                    <a:ext uri="{9D8B030D-6E8A-4147-A177-3AD203B41FA5}">
                      <a16:colId xmlns:a16="http://schemas.microsoft.com/office/drawing/2014/main" val="1727441346"/>
                    </a:ext>
                  </a:extLst>
                </a:gridCol>
                <a:gridCol w="2638068">
                  <a:extLst>
                    <a:ext uri="{9D8B030D-6E8A-4147-A177-3AD203B41FA5}">
                      <a16:colId xmlns:a16="http://schemas.microsoft.com/office/drawing/2014/main" val="1819697291"/>
                    </a:ext>
                  </a:extLst>
                </a:gridCol>
                <a:gridCol w="3130298">
                  <a:extLst>
                    <a:ext uri="{9D8B030D-6E8A-4147-A177-3AD203B41FA5}">
                      <a16:colId xmlns:a16="http://schemas.microsoft.com/office/drawing/2014/main" val="653702159"/>
                    </a:ext>
                  </a:extLst>
                </a:gridCol>
                <a:gridCol w="2253411">
                  <a:extLst>
                    <a:ext uri="{9D8B030D-6E8A-4147-A177-3AD203B41FA5}">
                      <a16:colId xmlns:a16="http://schemas.microsoft.com/office/drawing/2014/main" val="2753679170"/>
                    </a:ext>
                  </a:extLst>
                </a:gridCol>
              </a:tblGrid>
              <a:tr h="415338">
                <a:tc>
                  <a:txBody>
                    <a:bodyPr/>
                    <a:lstStyle/>
                    <a:p>
                      <a:r>
                        <a:rPr lang="en-US" sz="1900" dirty="0" err="1"/>
                        <a:t>Funkcionalni</a:t>
                      </a:r>
                      <a:r>
                        <a:rPr lang="en-US" sz="1900" dirty="0"/>
                        <a:t> </a:t>
                      </a:r>
                      <a:r>
                        <a:rPr lang="en-US" sz="1900" dirty="0" err="1"/>
                        <a:t>domen</a:t>
                      </a:r>
                      <a:endParaRPr lang="en-US" sz="1900" dirty="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Strukturalni domen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4006378820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Ekspresivno ponašanje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Disciplinovano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Objekt-reprezentacije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Prikrivene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956522728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Interpersonalni odnosi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Učtivi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Self-imid</a:t>
                      </a:r>
                      <a:r>
                        <a:rPr lang="sr-Latn-CS" sz="1900"/>
                        <a:t>ž</a:t>
                      </a:r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Savestan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1080248894"/>
                  </a:ext>
                </a:extLst>
              </a:tr>
              <a:tr h="415338">
                <a:tc>
                  <a:txBody>
                    <a:bodyPr/>
                    <a:lstStyle/>
                    <a:p>
                      <a:r>
                        <a:rPr lang="en-US" sz="1900"/>
                        <a:t>Kognitivni stil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Ograničen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Mo</a:t>
                      </a:r>
                      <a:r>
                        <a:rPr lang="sr-Latn-CS" sz="1900"/>
                        <a:t>rfološka</a:t>
                      </a:r>
                      <a:r>
                        <a:rPr lang="sr-Latn-CS" sz="1900" baseline="0"/>
                        <a:t> org</a:t>
                      </a:r>
                      <a:r>
                        <a:rPr lang="en-US" sz="1900" baseline="0"/>
                        <a:t>anizacija</a:t>
                      </a:r>
                      <a:endParaRPr lang="en-US" sz="190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Izdeljena</a:t>
                      </a:r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760776223"/>
                  </a:ext>
                </a:extLst>
              </a:tr>
              <a:tr h="703233">
                <a:tc>
                  <a:txBody>
                    <a:bodyPr/>
                    <a:lstStyle/>
                    <a:p>
                      <a:r>
                        <a:rPr lang="en-US" sz="1900"/>
                        <a:t>Regulatorni mehanizmi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Reaktivna formacija, identifikacija</a:t>
                      </a:r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4541" marR="94541" marT="47270" marB="47270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541" marR="94541" marT="47270" marB="47270"/>
                </a:tc>
                <a:extLst>
                  <a:ext uri="{0D108BD9-81ED-4DB2-BD59-A6C34878D82A}">
                    <a16:rowId xmlns:a16="http://schemas.microsoft.com/office/drawing/2014/main" val="22718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66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7D09A-D847-47E4-85CC-0D6AAF0A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Negativistični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939C3-6DC5-4E83-84A5-ABA14F15B0BF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Naizmenično</a:t>
            </a:r>
            <a:r>
              <a:rPr lang="en-US" sz="2000" dirty="0"/>
              <a:t> </a:t>
            </a:r>
            <a:r>
              <a:rPr lang="en-US" sz="2000" dirty="0" err="1"/>
              <a:t>poznata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pasivno-agresivna</a:t>
            </a:r>
            <a:r>
              <a:rPr lang="en-US" sz="2000" dirty="0"/>
              <a:t> </a:t>
            </a:r>
            <a:r>
              <a:rPr lang="en-US" sz="2000" dirty="0" err="1"/>
              <a:t>ličnost</a:t>
            </a:r>
            <a:r>
              <a:rPr lang="en-US" sz="2000" dirty="0"/>
              <a:t>, </a:t>
            </a:r>
            <a:r>
              <a:rPr lang="en-US" sz="2000" dirty="0" err="1"/>
              <a:t>pokazuje</a:t>
            </a:r>
            <a:r>
              <a:rPr lang="en-US" sz="2000" dirty="0"/>
              <a:t> </a:t>
            </a:r>
            <a:r>
              <a:rPr lang="en-US" sz="2000" dirty="0" err="1"/>
              <a:t>osnovnu</a:t>
            </a:r>
            <a:r>
              <a:rPr lang="en-US" sz="2000" dirty="0"/>
              <a:t> </a:t>
            </a:r>
            <a:r>
              <a:rPr lang="en-US" sz="2000" dirty="0" err="1"/>
              <a:t>ozlojeđenost</a:t>
            </a:r>
            <a:r>
              <a:rPr lang="en-US" sz="2000" dirty="0"/>
              <a:t>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indirektno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pasivno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en-US" sz="2000" dirty="0"/>
              <a:t>. Skala 8A </a:t>
            </a:r>
            <a:r>
              <a:rPr lang="en-US" sz="2000" dirty="0" err="1"/>
              <a:t>sadrži</a:t>
            </a:r>
            <a:r>
              <a:rPr lang="en-US" sz="2000" dirty="0"/>
              <a:t> 16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281B42-603C-4E6A-9A8E-D53F5B689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9730"/>
              </p:ext>
            </p:extLst>
          </p:nvPr>
        </p:nvGraphicFramePr>
        <p:xfrm>
          <a:off x="1659507" y="2405149"/>
          <a:ext cx="8866889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95">
                  <a:extLst>
                    <a:ext uri="{9D8B030D-6E8A-4147-A177-3AD203B41FA5}">
                      <a16:colId xmlns:a16="http://schemas.microsoft.com/office/drawing/2014/main" val="1727441346"/>
                    </a:ext>
                  </a:extLst>
                </a:gridCol>
                <a:gridCol w="2225052">
                  <a:extLst>
                    <a:ext uri="{9D8B030D-6E8A-4147-A177-3AD203B41FA5}">
                      <a16:colId xmlns:a16="http://schemas.microsoft.com/office/drawing/2014/main" val="1819697291"/>
                    </a:ext>
                  </a:extLst>
                </a:gridCol>
                <a:gridCol w="2672274">
                  <a:extLst>
                    <a:ext uri="{9D8B030D-6E8A-4147-A177-3AD203B41FA5}">
                      <a16:colId xmlns:a16="http://schemas.microsoft.com/office/drawing/2014/main" val="653702159"/>
                    </a:ext>
                  </a:extLst>
                </a:gridCol>
                <a:gridCol w="1875568">
                  <a:extLst>
                    <a:ext uri="{9D8B030D-6E8A-4147-A177-3AD203B41FA5}">
                      <a16:colId xmlns:a16="http://schemas.microsoft.com/office/drawing/2014/main" val="2753679170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4006378820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Ogorčeno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Kolebljive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956522728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Kontrirajući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Nezadovoljan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1080248894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Skeptičan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Divergentna</a:t>
                      </a:r>
                      <a:r>
                        <a:rPr lang="en-US" sz="2100" dirty="0"/>
                        <a:t> </a:t>
                      </a:r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760776223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Pomeranje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2718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35D86-B6BB-4623-AE1D-5D25D8D2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Milonove teorije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189FC-9298-4D1C-B380-86AFFF4AB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 err="1"/>
              <a:t>Formulisao</a:t>
            </a:r>
            <a:r>
              <a:rPr lang="en-US" sz="2200" dirty="0"/>
              <a:t> je </a:t>
            </a:r>
            <a:r>
              <a:rPr lang="en-US" sz="2200" dirty="0" err="1"/>
              <a:t>tipologiju</a:t>
            </a:r>
            <a:r>
              <a:rPr lang="en-US" sz="2200" dirty="0"/>
              <a:t> </a:t>
            </a:r>
            <a:r>
              <a:rPr lang="en-US" sz="2200" dirty="0" err="1"/>
              <a:t>ličnosti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prezentovao</a:t>
            </a:r>
            <a:r>
              <a:rPr lang="en-US" sz="2200" dirty="0"/>
              <a:t> </a:t>
            </a:r>
            <a:r>
              <a:rPr lang="en-US" sz="2200" dirty="0" err="1"/>
              <a:t>šemu</a:t>
            </a:r>
            <a:r>
              <a:rPr lang="en-US" sz="2200" dirty="0"/>
              <a:t> za </a:t>
            </a:r>
            <a:r>
              <a:rPr lang="en-US" sz="2200" dirty="0" err="1"/>
              <a:t>klasifikovanje</a:t>
            </a:r>
            <a:r>
              <a:rPr lang="en-US" sz="2200" dirty="0"/>
              <a:t> </a:t>
            </a:r>
            <a:r>
              <a:rPr lang="en-US" sz="2200" dirty="0" err="1"/>
              <a:t>obrazaca</a:t>
            </a:r>
            <a:r>
              <a:rPr lang="en-US" sz="2200" dirty="0"/>
              <a:t> </a:t>
            </a:r>
            <a:r>
              <a:rPr lang="en-US" sz="2200" dirty="0" err="1"/>
              <a:t>poremećaja</a:t>
            </a:r>
            <a:r>
              <a:rPr lang="en-US" sz="2200" dirty="0"/>
              <a:t> </a:t>
            </a:r>
            <a:r>
              <a:rPr lang="en-US" sz="2200" dirty="0" err="1"/>
              <a:t>ličnosti</a:t>
            </a:r>
            <a:endParaRPr lang="en-US" sz="2200" dirty="0"/>
          </a:p>
          <a:p>
            <a:r>
              <a:rPr lang="en-US" sz="2200" dirty="0" err="1"/>
              <a:t>Kako</a:t>
            </a:r>
            <a:r>
              <a:rPr lang="en-US" sz="2200" dirty="0"/>
              <a:t> je </a:t>
            </a:r>
            <a:r>
              <a:rPr lang="en-US" sz="2200" dirty="0" err="1"/>
              <a:t>Milon</a:t>
            </a:r>
            <a:r>
              <a:rPr lang="en-US" sz="2200" dirty="0"/>
              <a:t> </a:t>
            </a:r>
            <a:r>
              <a:rPr lang="en-US" sz="2200" dirty="0" err="1"/>
              <a:t>definisao</a:t>
            </a:r>
            <a:r>
              <a:rPr lang="en-US" sz="2200" dirty="0"/>
              <a:t> </a:t>
            </a:r>
            <a:r>
              <a:rPr lang="en-US" sz="2200" dirty="0" err="1"/>
              <a:t>ličnost</a:t>
            </a:r>
            <a:r>
              <a:rPr lang="en-US" sz="2200" dirty="0"/>
              <a:t>?</a:t>
            </a:r>
          </a:p>
          <a:p>
            <a:pPr marL="0" indent="0">
              <a:buNone/>
            </a:pPr>
            <a:r>
              <a:rPr lang="en-US" sz="2200" dirty="0"/>
              <a:t>     “</a:t>
            </a:r>
            <a:r>
              <a:rPr lang="en-US" sz="2200" dirty="0" err="1"/>
              <a:t>Ličnost</a:t>
            </a:r>
            <a:r>
              <a:rPr lang="en-US" sz="2200" dirty="0"/>
              <a:t> se </a:t>
            </a:r>
            <a:r>
              <a:rPr lang="en-US" sz="2200" dirty="0" err="1"/>
              <a:t>danas</a:t>
            </a:r>
            <a:r>
              <a:rPr lang="en-US" sz="2200" dirty="0"/>
              <a:t> </a:t>
            </a:r>
            <a:r>
              <a:rPr lang="en-US" sz="2200" dirty="0" err="1"/>
              <a:t>posmatra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komleksni</a:t>
            </a:r>
            <a:r>
              <a:rPr lang="en-US" sz="2200" dirty="0"/>
              <a:t> </a:t>
            </a:r>
            <a:r>
              <a:rPr lang="en-US" sz="2200" dirty="0" err="1"/>
              <a:t>obrazac</a:t>
            </a:r>
            <a:r>
              <a:rPr lang="en-US" sz="2200" dirty="0"/>
              <a:t> </a:t>
            </a:r>
            <a:r>
              <a:rPr lang="en-US" sz="2200" dirty="0" err="1"/>
              <a:t>duboko</a:t>
            </a:r>
            <a:r>
              <a:rPr lang="en-US" sz="2200" dirty="0"/>
              <a:t> </a:t>
            </a:r>
            <a:r>
              <a:rPr lang="en-US" sz="2200" dirty="0" err="1"/>
              <a:t>ugrađen</a:t>
            </a:r>
            <a:r>
              <a:rPr lang="en-US" sz="2200" dirty="0"/>
              <a:t> u </a:t>
            </a:r>
            <a:r>
              <a:rPr lang="en-US" sz="2200" dirty="0" err="1"/>
              <a:t>psihološke</a:t>
            </a:r>
            <a:r>
              <a:rPr lang="en-US" sz="2200" dirty="0"/>
              <a:t> </a:t>
            </a:r>
            <a:r>
              <a:rPr lang="en-US" sz="2200" dirty="0" err="1"/>
              <a:t>karateristike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velikim</a:t>
            </a:r>
            <a:r>
              <a:rPr lang="en-US" sz="2200" dirty="0"/>
              <a:t> </a:t>
            </a:r>
            <a:r>
              <a:rPr lang="en-US" sz="2200" dirty="0" err="1"/>
              <a:t>delom</a:t>
            </a:r>
            <a:r>
              <a:rPr lang="en-US" sz="2200" dirty="0"/>
              <a:t> </a:t>
            </a:r>
            <a:r>
              <a:rPr lang="en-US" sz="2200" dirty="0" err="1"/>
              <a:t>nesvesne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nisu</a:t>
            </a:r>
            <a:r>
              <a:rPr lang="en-US" sz="2200" dirty="0"/>
              <a:t> lake za </a:t>
            </a:r>
            <a:r>
              <a:rPr lang="en-US" sz="2200" dirty="0" err="1"/>
              <a:t>promenu</a:t>
            </a:r>
            <a:r>
              <a:rPr lang="en-US" sz="2200" dirty="0"/>
              <a:t>, a </a:t>
            </a:r>
            <a:r>
              <a:rPr lang="en-US" sz="2200" dirty="0" err="1"/>
              <a:t>čije</a:t>
            </a:r>
            <a:r>
              <a:rPr lang="en-US" sz="2200" dirty="0"/>
              <a:t> je </a:t>
            </a:r>
            <a:r>
              <a:rPr lang="en-US" sz="2200" dirty="0" err="1"/>
              <a:t>manifestovanje</a:t>
            </a:r>
            <a:r>
              <a:rPr lang="en-US" sz="2200" dirty="0"/>
              <a:t> </a:t>
            </a:r>
            <a:r>
              <a:rPr lang="en-US" sz="2200" dirty="0" err="1"/>
              <a:t>automatsko</a:t>
            </a:r>
            <a:r>
              <a:rPr lang="en-US" sz="2200" dirty="0"/>
              <a:t> u </a:t>
            </a:r>
            <a:r>
              <a:rPr lang="en-US" sz="2200" dirty="0" err="1"/>
              <a:t>skoro</a:t>
            </a:r>
            <a:r>
              <a:rPr lang="en-US" sz="2200" dirty="0"/>
              <a:t> </a:t>
            </a:r>
            <a:r>
              <a:rPr lang="en-US" sz="2200" dirty="0" err="1"/>
              <a:t>svim</a:t>
            </a:r>
            <a:r>
              <a:rPr lang="en-US" sz="2200" dirty="0"/>
              <a:t> </a:t>
            </a:r>
            <a:r>
              <a:rPr lang="en-US" sz="2200" dirty="0" err="1"/>
              <a:t>domenima</a:t>
            </a:r>
            <a:r>
              <a:rPr lang="en-US" sz="2200" dirty="0"/>
              <a:t> </a:t>
            </a:r>
            <a:r>
              <a:rPr lang="en-US" sz="2200" dirty="0" err="1"/>
              <a:t>funkcionisanja</a:t>
            </a:r>
            <a:r>
              <a:rPr lang="en-US" sz="2200" dirty="0"/>
              <a:t>. </a:t>
            </a:r>
            <a:r>
              <a:rPr lang="en-US" sz="2200" dirty="0" err="1"/>
              <a:t>Intrinizične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trajne</a:t>
            </a:r>
            <a:r>
              <a:rPr lang="en-US" sz="2200" dirty="0"/>
              <a:t>,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/>
              <a:t>crte</a:t>
            </a:r>
            <a:r>
              <a:rPr lang="en-US" sz="2200" dirty="0"/>
              <a:t> </a:t>
            </a:r>
            <a:r>
              <a:rPr lang="en-US" sz="2200" dirty="0" err="1"/>
              <a:t>isplivavaju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kompleksnog</a:t>
            </a:r>
            <a:r>
              <a:rPr lang="en-US" sz="2200" dirty="0"/>
              <a:t> </a:t>
            </a:r>
            <a:r>
              <a:rPr lang="en-US" sz="2200" dirty="0" err="1"/>
              <a:t>matriksa</a:t>
            </a:r>
            <a:r>
              <a:rPr lang="en-US" sz="2200" dirty="0"/>
              <a:t> </a:t>
            </a:r>
            <a:r>
              <a:rPr lang="en-US" sz="2200" dirty="0" err="1"/>
              <a:t>bioloških</a:t>
            </a:r>
            <a:r>
              <a:rPr lang="en-US" sz="2200" dirty="0"/>
              <a:t> </a:t>
            </a:r>
            <a:r>
              <a:rPr lang="en-US" sz="2200" dirty="0" err="1"/>
              <a:t>dispozicija</a:t>
            </a:r>
            <a:r>
              <a:rPr lang="en-US" sz="2200" dirty="0"/>
              <a:t>, </a:t>
            </a:r>
            <a:r>
              <a:rPr lang="en-US" sz="2200" dirty="0" err="1"/>
              <a:t>učenja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iskustva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kraju</a:t>
            </a:r>
            <a:r>
              <a:rPr lang="en-US" sz="2200" dirty="0"/>
              <a:t> </a:t>
            </a:r>
            <a:r>
              <a:rPr lang="en-US" sz="2200" dirty="0" err="1"/>
              <a:t>obuhvataju</a:t>
            </a:r>
            <a:r>
              <a:rPr lang="en-US" sz="2200" dirty="0"/>
              <a:t> </a:t>
            </a:r>
            <a:r>
              <a:rPr lang="en-US" sz="2200" dirty="0" err="1"/>
              <a:t>obrazce</a:t>
            </a:r>
            <a:r>
              <a:rPr lang="en-US" sz="2200" dirty="0"/>
              <a:t> </a:t>
            </a:r>
            <a:r>
              <a:rPr lang="en-US" sz="2200" dirty="0" err="1"/>
              <a:t>opažanja</a:t>
            </a:r>
            <a:r>
              <a:rPr lang="en-US" sz="2200" dirty="0"/>
              <a:t>, </a:t>
            </a:r>
            <a:r>
              <a:rPr lang="en-US" sz="2200" dirty="0" err="1"/>
              <a:t>osećanja</a:t>
            </a:r>
            <a:r>
              <a:rPr lang="en-US" sz="2200" dirty="0"/>
              <a:t>, </a:t>
            </a:r>
            <a:r>
              <a:rPr lang="en-US" sz="2200" dirty="0" err="1"/>
              <a:t>razmišljanja</a:t>
            </a:r>
            <a:r>
              <a:rPr lang="en-US" sz="2200" dirty="0"/>
              <a:t>, </a:t>
            </a:r>
            <a:r>
              <a:rPr lang="en-US" sz="2200" dirty="0" err="1"/>
              <a:t>mehanizama</a:t>
            </a:r>
            <a:r>
              <a:rPr lang="en-US" sz="2200" dirty="0"/>
              <a:t> </a:t>
            </a:r>
            <a:r>
              <a:rPr lang="en-US" sz="2200" dirty="0" err="1"/>
              <a:t>prevazilaženja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ponašanja</a:t>
            </a:r>
            <a:r>
              <a:rPr lang="en-US" sz="2200" dirty="0"/>
              <a:t>”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                                                   (</a:t>
            </a:r>
            <a:r>
              <a:rPr lang="en-US" sz="2200" dirty="0" err="1"/>
              <a:t>Millon</a:t>
            </a:r>
            <a:r>
              <a:rPr lang="en-US" sz="2200" dirty="0"/>
              <a:t> &amp; Davis, 1996) </a:t>
            </a:r>
          </a:p>
        </p:txBody>
      </p:sp>
    </p:spTree>
    <p:extLst>
      <p:ext uri="{BB962C8B-B14F-4D97-AF65-F5344CB8AC3E}">
        <p14:creationId xmlns:p14="http://schemas.microsoft.com/office/powerpoint/2010/main" val="139608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DF24A-2882-4A9B-9885-45207190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Mazohistički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1A88-14C7-4316-A7A5-2AAE2177FACD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obeležena</a:t>
            </a:r>
            <a:r>
              <a:rPr lang="en-US" dirty="0"/>
              <a:t> </a:t>
            </a:r>
            <a:r>
              <a:rPr lang="en-US" dirty="0" err="1"/>
              <a:t>požrtvovanim</a:t>
            </a:r>
            <a:r>
              <a:rPr lang="en-US" dirty="0"/>
              <a:t> </a:t>
            </a:r>
            <a:r>
              <a:rPr lang="en-US" dirty="0" err="1"/>
              <a:t>obrascima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. </a:t>
            </a:r>
            <a:r>
              <a:rPr lang="en-US" dirty="0" err="1"/>
              <a:t>Devalvacija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je </a:t>
            </a:r>
            <a:r>
              <a:rPr lang="en-US" dirty="0" err="1"/>
              <a:t>sveprisutna</a:t>
            </a:r>
            <a:r>
              <a:rPr lang="en-US" dirty="0"/>
              <a:t>, </a:t>
            </a:r>
            <a:r>
              <a:rPr lang="en-US" dirty="0" err="1"/>
              <a:t>mučeničko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. Skala 8B </a:t>
            </a:r>
            <a:r>
              <a:rPr lang="en-US" dirty="0" err="1"/>
              <a:t>sadrži</a:t>
            </a:r>
            <a:r>
              <a:rPr lang="en-US" dirty="0"/>
              <a:t> 15 </a:t>
            </a:r>
            <a:r>
              <a:rPr lang="en-US" dirty="0" err="1"/>
              <a:t>stavki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B88B5D-2CAD-4AB0-AD12-CC9A0D721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684585"/>
              </p:ext>
            </p:extLst>
          </p:nvPr>
        </p:nvGraphicFramePr>
        <p:xfrm>
          <a:off x="1659507" y="2405149"/>
          <a:ext cx="8866889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95">
                  <a:extLst>
                    <a:ext uri="{9D8B030D-6E8A-4147-A177-3AD203B41FA5}">
                      <a16:colId xmlns:a16="http://schemas.microsoft.com/office/drawing/2014/main" val="1126366601"/>
                    </a:ext>
                  </a:extLst>
                </a:gridCol>
                <a:gridCol w="2225052">
                  <a:extLst>
                    <a:ext uri="{9D8B030D-6E8A-4147-A177-3AD203B41FA5}">
                      <a16:colId xmlns:a16="http://schemas.microsoft.com/office/drawing/2014/main" val="1685265886"/>
                    </a:ext>
                  </a:extLst>
                </a:gridCol>
                <a:gridCol w="2672274">
                  <a:extLst>
                    <a:ext uri="{9D8B030D-6E8A-4147-A177-3AD203B41FA5}">
                      <a16:colId xmlns:a16="http://schemas.microsoft.com/office/drawing/2014/main" val="1322398470"/>
                    </a:ext>
                  </a:extLst>
                </a:gridCol>
                <a:gridCol w="1875568">
                  <a:extLst>
                    <a:ext uri="{9D8B030D-6E8A-4147-A177-3AD203B41FA5}">
                      <a16:colId xmlns:a16="http://schemas.microsoft.com/office/drawing/2014/main" val="3934570243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70181413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Ogorčeno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Kolebljive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47545305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Kontrirajući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Nezadovoljan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14398355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Skeptičan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Divergentna</a:t>
                      </a:r>
                      <a:r>
                        <a:rPr lang="en-US" sz="2100" dirty="0"/>
                        <a:t> </a:t>
                      </a:r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49799602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Pomeranje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1220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700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B20E6-2743-4E37-8A16-86487B2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Shizotipalni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34115-D0B9-4D97-8EAC-73A299733A04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Kognitivna</a:t>
            </a:r>
            <a:r>
              <a:rPr lang="en-US" sz="2000" dirty="0"/>
              <a:t> </a:t>
            </a:r>
            <a:r>
              <a:rPr lang="en-US" sz="2000" dirty="0" err="1"/>
              <a:t>konfuzija</a:t>
            </a:r>
            <a:r>
              <a:rPr lang="en-US" sz="2000" dirty="0"/>
              <a:t>, </a:t>
            </a:r>
            <a:r>
              <a:rPr lang="en-US" sz="2000" dirty="0" err="1"/>
              <a:t>perceptivna</a:t>
            </a:r>
            <a:r>
              <a:rPr lang="en-US" sz="2000" dirty="0"/>
              <a:t> </a:t>
            </a:r>
            <a:r>
              <a:rPr lang="en-US" sz="2000" dirty="0" err="1"/>
              <a:t>distorzija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interpersonalna</a:t>
            </a:r>
            <a:r>
              <a:rPr lang="en-US" sz="2000" dirty="0"/>
              <a:t> </a:t>
            </a:r>
            <a:r>
              <a:rPr lang="en-US" sz="2000" dirty="0" err="1"/>
              <a:t>odvojenost</a:t>
            </a:r>
            <a:r>
              <a:rPr lang="en-US" sz="2000" dirty="0"/>
              <a:t>. </a:t>
            </a:r>
            <a:r>
              <a:rPr lang="en-US" sz="2000" dirty="0" err="1"/>
              <a:t>Blagi</a:t>
            </a: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/>
              <a:t>oblici</a:t>
            </a:r>
            <a:r>
              <a:rPr lang="en-US" sz="2000" dirty="0"/>
              <a:t> </a:t>
            </a:r>
            <a:r>
              <a:rPr lang="en-US" sz="2000" dirty="0" err="1"/>
              <a:t>šizofrenije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se </a:t>
            </a:r>
            <a:r>
              <a:rPr lang="en-US" sz="2000" dirty="0" err="1"/>
              <a:t>manifestovati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povišenja</a:t>
            </a:r>
            <a:r>
              <a:rPr lang="en-US" sz="2000" dirty="0"/>
              <a:t>. Skala S </a:t>
            </a:r>
            <a:r>
              <a:rPr lang="en-US" sz="2000" dirty="0" err="1"/>
              <a:t>sadrži</a:t>
            </a:r>
            <a:r>
              <a:rPr lang="en-US" sz="2000" dirty="0"/>
              <a:t> 16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F4003C-69E9-4ADC-900F-1F3E619EF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606729"/>
              </p:ext>
            </p:extLst>
          </p:nvPr>
        </p:nvGraphicFramePr>
        <p:xfrm>
          <a:off x="1659507" y="2405149"/>
          <a:ext cx="8866889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95">
                  <a:extLst>
                    <a:ext uri="{9D8B030D-6E8A-4147-A177-3AD203B41FA5}">
                      <a16:colId xmlns:a16="http://schemas.microsoft.com/office/drawing/2014/main" val="1126366601"/>
                    </a:ext>
                  </a:extLst>
                </a:gridCol>
                <a:gridCol w="2225052">
                  <a:extLst>
                    <a:ext uri="{9D8B030D-6E8A-4147-A177-3AD203B41FA5}">
                      <a16:colId xmlns:a16="http://schemas.microsoft.com/office/drawing/2014/main" val="1685265886"/>
                    </a:ext>
                  </a:extLst>
                </a:gridCol>
                <a:gridCol w="2672274">
                  <a:extLst>
                    <a:ext uri="{9D8B030D-6E8A-4147-A177-3AD203B41FA5}">
                      <a16:colId xmlns:a16="http://schemas.microsoft.com/office/drawing/2014/main" val="1322398470"/>
                    </a:ext>
                  </a:extLst>
                </a:gridCol>
                <a:gridCol w="1875568">
                  <a:extLst>
                    <a:ext uri="{9D8B030D-6E8A-4147-A177-3AD203B41FA5}">
                      <a16:colId xmlns:a16="http://schemas.microsoft.com/office/drawing/2014/main" val="3934570243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70181413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Ekscentrično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haotične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47545305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Tajnoviti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Otuđen</a:t>
                      </a:r>
                      <a:r>
                        <a:rPr lang="en-US" sz="2100" dirty="0"/>
                        <a:t> </a:t>
                      </a:r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14398355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Dezorganizovan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Fragmentirana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49799602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Poništenje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1220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79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82388-136F-4A10-841B-015DDC13E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3" y="183363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Granični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18948E-D2CA-4E22-A783-93309FC62F88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Osnovne</a:t>
            </a:r>
            <a:r>
              <a:rPr lang="en-US" sz="2000" dirty="0"/>
              <a:t> </a:t>
            </a:r>
            <a:r>
              <a:rPr lang="en-US" sz="2000" dirty="0" err="1"/>
              <a:t>karakteristike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obeležavaju</a:t>
            </a:r>
            <a:r>
              <a:rPr lang="en-US" sz="2000" dirty="0"/>
              <a:t> </a:t>
            </a:r>
            <a:r>
              <a:rPr lang="en-US" sz="2000" dirty="0" err="1"/>
              <a:t>granični</a:t>
            </a:r>
            <a:r>
              <a:rPr lang="en-US" sz="2000" dirty="0"/>
              <a:t> </a:t>
            </a:r>
            <a:r>
              <a:rPr lang="en-US" sz="2000" dirty="0" err="1"/>
              <a:t>poremećaj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sveprisutne</a:t>
            </a:r>
            <a:r>
              <a:rPr lang="en-US" sz="2000" dirty="0"/>
              <a:t>; </a:t>
            </a:r>
            <a:r>
              <a:rPr lang="en-US" sz="2000" dirty="0" err="1"/>
              <a:t>obrazac</a:t>
            </a:r>
            <a:r>
              <a:rPr lang="en-US" sz="2000" dirty="0"/>
              <a:t> </a:t>
            </a:r>
            <a:r>
              <a:rPr lang="en-US" sz="2000" dirty="0" err="1"/>
              <a:t>nestabilnih</a:t>
            </a:r>
            <a:r>
              <a:rPr lang="en-US" sz="2000" dirty="0"/>
              <a:t> </a:t>
            </a:r>
            <a:r>
              <a:rPr lang="en-US" sz="2000" dirty="0" err="1"/>
              <a:t>međuljudskih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labilnih</a:t>
            </a:r>
            <a:r>
              <a:rPr lang="en-US" sz="2000" dirty="0"/>
              <a:t> </a:t>
            </a:r>
            <a:r>
              <a:rPr lang="en-US" sz="2000" dirty="0" err="1"/>
              <a:t>emocija</a:t>
            </a:r>
            <a:r>
              <a:rPr lang="en-US" sz="2000" dirty="0"/>
              <a:t>. U </a:t>
            </a:r>
            <a:r>
              <a:rPr lang="en-US" sz="2000" dirty="0" err="1"/>
              <a:t>osnovi</a:t>
            </a:r>
            <a:r>
              <a:rPr lang="en-US" sz="2000" dirty="0"/>
              <a:t>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nestabilnosti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koegzistirati</a:t>
            </a:r>
            <a:r>
              <a:rPr lang="en-US" sz="2000" dirty="0"/>
              <a:t> </a:t>
            </a:r>
            <a:r>
              <a:rPr lang="en-US" sz="2000" dirty="0" err="1"/>
              <a:t>dva</a:t>
            </a:r>
            <a:r>
              <a:rPr lang="en-US" sz="2000" dirty="0"/>
              <a:t> </a:t>
            </a:r>
            <a:r>
              <a:rPr lang="en-US" sz="2000" dirty="0" err="1"/>
              <a:t>faktora</a:t>
            </a:r>
            <a:r>
              <a:rPr lang="en-US" sz="2000" dirty="0"/>
              <a:t>: </a:t>
            </a:r>
            <a:r>
              <a:rPr lang="en-US" sz="2000" dirty="0" err="1"/>
              <a:t>kontradiktorne</a:t>
            </a:r>
            <a:r>
              <a:rPr lang="en-US" sz="2000" dirty="0"/>
              <a:t> </a:t>
            </a:r>
            <a:r>
              <a:rPr lang="en-US" sz="2000" dirty="0" err="1"/>
              <a:t>predstave</a:t>
            </a:r>
            <a:r>
              <a:rPr lang="en-US" sz="2000" dirty="0"/>
              <a:t> o </a:t>
            </a:r>
            <a:r>
              <a:rPr lang="en-US" sz="2000" dirty="0" err="1"/>
              <a:t>sebi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strah</a:t>
            </a:r>
            <a:r>
              <a:rPr lang="en-US" sz="2000" dirty="0"/>
              <a:t> od </a:t>
            </a:r>
            <a:r>
              <a:rPr lang="en-US" sz="2000" dirty="0" err="1"/>
              <a:t>napuštanja</a:t>
            </a:r>
            <a:r>
              <a:rPr lang="en-US" sz="2000" dirty="0"/>
              <a:t>. Skala C </a:t>
            </a:r>
            <a:r>
              <a:rPr lang="en-US" sz="2000" dirty="0" err="1"/>
              <a:t>sadrži</a:t>
            </a:r>
            <a:r>
              <a:rPr lang="en-US" sz="2000" dirty="0"/>
              <a:t> 16 </a:t>
            </a:r>
            <a:r>
              <a:rPr lang="en-US" sz="2000" dirty="0" err="1"/>
              <a:t>stavki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A35F58-7EC1-430A-8925-2827269F8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648812"/>
              </p:ext>
            </p:extLst>
          </p:nvPr>
        </p:nvGraphicFramePr>
        <p:xfrm>
          <a:off x="1659507" y="2405149"/>
          <a:ext cx="8866889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95">
                  <a:extLst>
                    <a:ext uri="{9D8B030D-6E8A-4147-A177-3AD203B41FA5}">
                      <a16:colId xmlns:a16="http://schemas.microsoft.com/office/drawing/2014/main" val="1126366601"/>
                    </a:ext>
                  </a:extLst>
                </a:gridCol>
                <a:gridCol w="2225052">
                  <a:extLst>
                    <a:ext uri="{9D8B030D-6E8A-4147-A177-3AD203B41FA5}">
                      <a16:colId xmlns:a16="http://schemas.microsoft.com/office/drawing/2014/main" val="1685265886"/>
                    </a:ext>
                  </a:extLst>
                </a:gridCol>
                <a:gridCol w="2672274">
                  <a:extLst>
                    <a:ext uri="{9D8B030D-6E8A-4147-A177-3AD203B41FA5}">
                      <a16:colId xmlns:a16="http://schemas.microsoft.com/office/drawing/2014/main" val="1322398470"/>
                    </a:ext>
                  </a:extLst>
                </a:gridCol>
                <a:gridCol w="1875568">
                  <a:extLst>
                    <a:ext uri="{9D8B030D-6E8A-4147-A177-3AD203B41FA5}">
                      <a16:colId xmlns:a16="http://schemas.microsoft.com/office/drawing/2014/main" val="3934570243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70181413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Spazmatično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Inkopatibilne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47545305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Paradoksalni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Neodređen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14398355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Kapriciozan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Spliting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49799602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Regresija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1220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83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32D79-68D8-4D3E-903A-7AC543520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Paranoidni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6EA1D-A5E2-43E6-BC0D-F12849CE43DF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sumnjičavost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nepoverenje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drugima</a:t>
            </a:r>
            <a:r>
              <a:rPr lang="en-US" sz="2000" dirty="0"/>
              <a:t>. </a:t>
            </a:r>
            <a:r>
              <a:rPr lang="en-US" sz="2000" dirty="0" err="1"/>
              <a:t>Strah</a:t>
            </a:r>
            <a:r>
              <a:rPr lang="en-US" sz="2000" dirty="0"/>
              <a:t> od </a:t>
            </a:r>
            <a:r>
              <a:rPr lang="en-US" sz="2000" dirty="0" err="1"/>
              <a:t>gubitka</a:t>
            </a:r>
            <a:r>
              <a:rPr lang="en-US" sz="2000" dirty="0"/>
              <a:t> </a:t>
            </a:r>
            <a:r>
              <a:rPr lang="en-US" sz="2000" dirty="0" err="1"/>
              <a:t>nezavisnosti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kontrole</a:t>
            </a:r>
            <a:r>
              <a:rPr lang="en-US" sz="2000" dirty="0"/>
              <a:t> od </a:t>
            </a:r>
            <a:r>
              <a:rPr lang="en-US" sz="2000" dirty="0" err="1"/>
              <a:t>strane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. Skala P </a:t>
            </a:r>
            <a:r>
              <a:rPr lang="en-US" sz="2000" dirty="0" err="1"/>
              <a:t>sadrži</a:t>
            </a:r>
            <a:r>
              <a:rPr lang="en-US" sz="2000" dirty="0"/>
              <a:t> 17 </a:t>
            </a:r>
            <a:r>
              <a:rPr lang="en-US" sz="2000" dirty="0" err="1"/>
              <a:t>stavki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AAA005-DC83-4EC0-815A-23D311FED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61498"/>
              </p:ext>
            </p:extLst>
          </p:nvPr>
        </p:nvGraphicFramePr>
        <p:xfrm>
          <a:off x="1615744" y="2405149"/>
          <a:ext cx="8954417" cy="389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95">
                  <a:extLst>
                    <a:ext uri="{9D8B030D-6E8A-4147-A177-3AD203B41FA5}">
                      <a16:colId xmlns:a16="http://schemas.microsoft.com/office/drawing/2014/main" val="1126366601"/>
                    </a:ext>
                  </a:extLst>
                </a:gridCol>
                <a:gridCol w="2225052">
                  <a:extLst>
                    <a:ext uri="{9D8B030D-6E8A-4147-A177-3AD203B41FA5}">
                      <a16:colId xmlns:a16="http://schemas.microsoft.com/office/drawing/2014/main" val="1685265886"/>
                    </a:ext>
                  </a:extLst>
                </a:gridCol>
                <a:gridCol w="2672274">
                  <a:extLst>
                    <a:ext uri="{9D8B030D-6E8A-4147-A177-3AD203B41FA5}">
                      <a16:colId xmlns:a16="http://schemas.microsoft.com/office/drawing/2014/main" val="1322398470"/>
                    </a:ext>
                  </a:extLst>
                </a:gridCol>
                <a:gridCol w="1963096">
                  <a:extLst>
                    <a:ext uri="{9D8B030D-6E8A-4147-A177-3AD203B41FA5}">
                      <a16:colId xmlns:a16="http://schemas.microsoft.com/office/drawing/2014/main" val="3934570243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Funkcionalni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Strukturalni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domen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70181413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 dirty="0" err="1"/>
                        <a:t>Ekspresivno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ponašanje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Defanzivno</a:t>
                      </a:r>
                      <a:r>
                        <a:rPr lang="en-US" sz="2100" dirty="0"/>
                        <a:t> 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Objekt-reprezentacije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Nepromenjive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47545305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Interpersonalni odnosi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Provokativni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Self-imid</a:t>
                      </a:r>
                      <a:r>
                        <a:rPr lang="sr-Latn-CS" sz="2100"/>
                        <a:t>ž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Neprikosnoven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2143983552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Kognitivni stil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Sumnjičav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Mo</a:t>
                      </a:r>
                      <a:r>
                        <a:rPr lang="sr-Latn-CS" sz="2100"/>
                        <a:t>rfološka</a:t>
                      </a:r>
                      <a:r>
                        <a:rPr lang="sr-Latn-CS" sz="2100" baseline="0"/>
                        <a:t> org</a:t>
                      </a:r>
                      <a:r>
                        <a:rPr lang="en-US" sz="2100" baseline="0"/>
                        <a:t>anizacija</a:t>
                      </a:r>
                      <a:endParaRPr lang="en-US" sz="210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neelastična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497996025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r>
                        <a:rPr lang="en-US" sz="2100"/>
                        <a:t>Regulatorni mehanizmi</a:t>
                      </a:r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Projekcija</a:t>
                      </a:r>
                      <a:r>
                        <a:rPr lang="en-US" sz="2100" dirty="0"/>
                        <a:t>, </a:t>
                      </a:r>
                      <a:r>
                        <a:rPr lang="en-US" sz="2100" dirty="0" err="1"/>
                        <a:t>fantazija</a:t>
                      </a:r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4845" marR="104845" marT="52422" marB="52422"/>
                </a:tc>
                <a:extLst>
                  <a:ext uri="{0D108BD9-81ED-4DB2-BD59-A6C34878D82A}">
                    <a16:rowId xmlns:a16="http://schemas.microsoft.com/office/drawing/2014/main" val="31220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483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56C8-7B76-4DFB-A23C-9387FBFF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 sindromi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05EE-12C1-4776-89B3-C3276769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03591" cy="4670709"/>
          </a:xfrm>
        </p:spPr>
        <p:txBody>
          <a:bodyPr>
            <a:normAutofit/>
          </a:bodyPr>
          <a:lstStyle/>
          <a:p>
            <a:r>
              <a:rPr lang="en-US" sz="2400" b="0" i="0" dirty="0" err="1">
                <a:effectLst/>
              </a:rPr>
              <a:t>Klinički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sindromi</a:t>
            </a:r>
            <a:r>
              <a:rPr lang="en-US" sz="2400" b="0" i="0" dirty="0">
                <a:effectLst/>
              </a:rPr>
              <a:t> MCMI-III </a:t>
            </a:r>
            <a:r>
              <a:rPr lang="en-US" sz="2400" b="0" i="0" dirty="0" err="1">
                <a:effectLst/>
              </a:rPr>
              <a:t>predstavljaju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poremećaje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koji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klasifikovani</a:t>
            </a:r>
            <a:r>
              <a:rPr lang="en-US" sz="2400" b="0" i="0" dirty="0">
                <a:effectLst/>
              </a:rPr>
              <a:t> u DSM-IV </a:t>
            </a:r>
            <a:r>
              <a:rPr lang="en-US" sz="2400" b="0" i="0" dirty="0" err="1">
                <a:effectLst/>
              </a:rPr>
              <a:t>kao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sindromi</a:t>
            </a:r>
            <a:r>
              <a:rPr lang="en-US" sz="2400" b="0" i="0" dirty="0">
                <a:effectLst/>
              </a:rPr>
              <a:t> </a:t>
            </a:r>
            <a:r>
              <a:rPr lang="sr-Latn-CS" sz="2400" b="0" i="0" dirty="0">
                <a:effectLst/>
              </a:rPr>
              <a:t>na O</a:t>
            </a:r>
            <a:r>
              <a:rPr lang="en-US" sz="2400" b="0" i="0" dirty="0" err="1">
                <a:effectLst/>
              </a:rPr>
              <a:t>si</a:t>
            </a:r>
            <a:r>
              <a:rPr lang="en-US" sz="2400" b="0" i="0" dirty="0">
                <a:effectLst/>
              </a:rPr>
              <a:t> I</a:t>
            </a:r>
          </a:p>
          <a:p>
            <a:r>
              <a:rPr lang="en-US" sz="2400" b="0" i="0" dirty="0" err="1">
                <a:effectLst/>
              </a:rPr>
              <a:t>Millon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predlaže</a:t>
            </a:r>
            <a:r>
              <a:rPr lang="en-US" sz="2400" b="0" i="0" dirty="0">
                <a:effectLst/>
              </a:rPr>
              <a:t> da se </a:t>
            </a:r>
            <a:r>
              <a:rPr lang="en-US" sz="2400" b="0" i="0" dirty="0" err="1">
                <a:effectLst/>
              </a:rPr>
              <a:t>ovi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sindromi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najbolje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razumeju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poremećaji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ugrađeni</a:t>
            </a:r>
            <a:r>
              <a:rPr lang="en-US" sz="2400" b="0" i="0" dirty="0">
                <a:effectLst/>
              </a:rPr>
              <a:t> u </a:t>
            </a:r>
            <a:r>
              <a:rPr lang="en-US" sz="2400" b="0" i="0" dirty="0" err="1">
                <a:effectLst/>
              </a:rPr>
              <a:t>osnovni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obrazac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ličnosti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pojedinca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treba</a:t>
            </a:r>
            <a:r>
              <a:rPr lang="en-US" sz="2400" b="0" i="0" dirty="0">
                <a:effectLst/>
              </a:rPr>
              <a:t> da se </a:t>
            </a:r>
            <a:r>
              <a:rPr lang="en-US" sz="2400" b="0" i="0" dirty="0" err="1">
                <a:effectLst/>
              </a:rPr>
              <a:t>proceni</a:t>
            </a:r>
            <a:r>
              <a:rPr lang="en-US" sz="2400" b="0" i="0" dirty="0">
                <a:effectLst/>
              </a:rPr>
              <a:t> u tom </a:t>
            </a:r>
            <a:r>
              <a:rPr lang="en-US" sz="2400" b="0" i="0" dirty="0" err="1">
                <a:effectLst/>
              </a:rPr>
              <a:t>kontekst</a:t>
            </a:r>
            <a:r>
              <a:rPr lang="sr-Latn-CS" sz="2400" b="0" i="0" dirty="0">
                <a:effectLst/>
              </a:rPr>
              <a:t>u</a:t>
            </a:r>
            <a:r>
              <a:rPr lang="en-US" sz="2400" b="0" i="0" dirty="0">
                <a:effectLst/>
              </a:rPr>
              <a:t> </a:t>
            </a:r>
            <a:endParaRPr lang="sr-Latn-CS" sz="2400" b="0" i="0" dirty="0">
              <a:effectLst/>
            </a:endParaRPr>
          </a:p>
          <a:p>
            <a:r>
              <a:rPr lang="en-US" sz="2400" b="0" i="0" dirty="0" err="1">
                <a:effectLst/>
              </a:rPr>
              <a:t>Iako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relativno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izrazita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prolazna</a:t>
            </a:r>
            <a:r>
              <a:rPr lang="en-US" sz="2400" b="0" i="0" dirty="0">
                <a:effectLst/>
              </a:rPr>
              <a:t> po </a:t>
            </a:r>
            <a:r>
              <a:rPr lang="en-US" sz="2400" b="0" i="0" dirty="0" err="1">
                <a:effectLst/>
              </a:rPr>
              <a:t>prirodi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povišeni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bodovi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služe</a:t>
            </a:r>
            <a:r>
              <a:rPr lang="en-US" sz="2400" b="0" i="0" dirty="0">
                <a:effectLst/>
              </a:rPr>
              <a:t> za </a:t>
            </a:r>
            <a:r>
              <a:rPr lang="en-US" sz="2400" b="0" i="0" dirty="0" err="1">
                <a:effectLst/>
              </a:rPr>
              <a:t>naglašavanje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osnovnog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poremećaja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ličnosti</a:t>
            </a:r>
            <a:endParaRPr lang="en-US" sz="2400" b="0" i="0" dirty="0">
              <a:effectLst/>
            </a:endParaRPr>
          </a:p>
          <a:p>
            <a:r>
              <a:rPr lang="en-US" sz="2400" b="0" i="0" dirty="0">
                <a:effectLst/>
              </a:rPr>
              <a:t> IMATI NA UMU</a:t>
            </a:r>
          </a:p>
          <a:p>
            <a:r>
              <a:rPr lang="en-US" sz="2400" b="0" i="0" dirty="0" err="1">
                <a:effectLst/>
              </a:rPr>
              <a:t>Millon</a:t>
            </a:r>
            <a:r>
              <a:rPr lang="en-US" sz="2400" b="0" i="0" dirty="0">
                <a:effectLst/>
              </a:rPr>
              <a:t> </a:t>
            </a:r>
            <a:r>
              <a:rPr lang="en-US" sz="2400" dirty="0"/>
              <a:t>- </a:t>
            </a:r>
            <a:r>
              <a:rPr lang="en-US" sz="2400" b="0" i="0" dirty="0">
                <a:effectLst/>
              </a:rPr>
              <a:t>MCMI-III </a:t>
            </a:r>
            <a:r>
              <a:rPr lang="en-US" sz="2400" b="0" i="0" dirty="0" err="1">
                <a:effectLst/>
              </a:rPr>
              <a:t>normativni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podaci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rezultati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transformacije</a:t>
            </a:r>
            <a:r>
              <a:rPr lang="en-US" sz="2400" b="0" i="0" dirty="0">
                <a:effectLst/>
              </a:rPr>
              <a:t> u </a:t>
            </a:r>
            <a:r>
              <a:rPr lang="en-US" sz="2400" b="0" i="0" dirty="0" err="1">
                <a:effectLst/>
              </a:rPr>
              <a:t>potpunosti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zasnovani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kliničkim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uzorcima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da </a:t>
            </a:r>
            <a:r>
              <a:rPr lang="en-US" sz="2400" b="0" i="0" dirty="0" err="1">
                <a:effectLst/>
              </a:rPr>
              <a:t>su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dizajnirani</a:t>
            </a:r>
            <a:r>
              <a:rPr lang="en-US" sz="2400" b="0" i="0" dirty="0">
                <a:effectLst/>
              </a:rPr>
              <a:t> za </a:t>
            </a:r>
            <a:r>
              <a:rPr lang="en-US" sz="2400" b="0" i="0" dirty="0" err="1">
                <a:effectLst/>
              </a:rPr>
              <a:t>upotrebu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samo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kod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onih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osoba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pokazuju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problematične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interpersonalne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simptome</a:t>
            </a:r>
            <a:r>
              <a:rPr lang="en-US" sz="2400" b="0" i="0" dirty="0">
                <a:effectLst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8776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51D2-662E-4BFE-B972-36C5EF95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sindromi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C798D-10D3-4FA2-AFCD-338660CB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ANKSIOZNI POREMEĆAJ (SKALA A)</a:t>
            </a:r>
          </a:p>
          <a:p>
            <a:r>
              <a:rPr lang="en-US" sz="2400" dirty="0" err="1"/>
              <a:t>Osećaj</a:t>
            </a:r>
            <a:r>
              <a:rPr lang="en-US" sz="2400" dirty="0"/>
              <a:t> </a:t>
            </a:r>
            <a:r>
              <a:rPr lang="en-US" sz="2400" dirty="0" err="1"/>
              <a:t>anksioznosti</a:t>
            </a:r>
            <a:r>
              <a:rPr lang="en-US" sz="2400" dirty="0"/>
              <a:t>, </a:t>
            </a:r>
            <a:r>
              <a:rPr lang="en-US" sz="2400" dirty="0" err="1"/>
              <a:t>napetosti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strepnje</a:t>
            </a:r>
            <a:r>
              <a:rPr lang="en-US" sz="2400" dirty="0"/>
              <a:t>. </a:t>
            </a:r>
            <a:r>
              <a:rPr lang="en-US" sz="2400" dirty="0" err="1"/>
              <a:t>Somatski</a:t>
            </a:r>
            <a:r>
              <a:rPr lang="en-US" sz="2400" dirty="0"/>
              <a:t> </a:t>
            </a:r>
            <a:r>
              <a:rPr lang="en-US" sz="2400" dirty="0" err="1"/>
              <a:t>simptomi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fobične</a:t>
            </a:r>
            <a:r>
              <a:rPr lang="en-US" sz="2400" dirty="0"/>
              <a:t> </a:t>
            </a:r>
            <a:r>
              <a:rPr lang="en-US" sz="2400" dirty="0" err="1"/>
              <a:t>reakcije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prisutan</a:t>
            </a:r>
            <a:r>
              <a:rPr lang="en-US" sz="2400" dirty="0"/>
              <a:t>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povišeni</a:t>
            </a:r>
            <a:r>
              <a:rPr lang="en-US" sz="2400" dirty="0"/>
              <a:t>. Skala A </a:t>
            </a:r>
            <a:r>
              <a:rPr lang="en-US" sz="2400" dirty="0" err="1"/>
              <a:t>sadrži</a:t>
            </a:r>
            <a:r>
              <a:rPr lang="en-US" sz="2400" dirty="0"/>
              <a:t> 14 </a:t>
            </a:r>
            <a:r>
              <a:rPr lang="en-US" sz="2400" dirty="0" err="1"/>
              <a:t>stavki</a:t>
            </a:r>
            <a:endParaRPr lang="en-US" sz="2400" dirty="0"/>
          </a:p>
          <a:p>
            <a:r>
              <a:rPr lang="en-US" sz="2400" b="1" u="sng" dirty="0"/>
              <a:t>SOMATOFORMNI POREMEĆAJ (SKALA H)</a:t>
            </a:r>
          </a:p>
          <a:p>
            <a:r>
              <a:rPr lang="en-US" sz="2400" dirty="0"/>
              <a:t>Skala </a:t>
            </a:r>
            <a:r>
              <a:rPr lang="en-US" sz="2400" dirty="0" err="1"/>
              <a:t>somatoformnog</a:t>
            </a:r>
            <a:r>
              <a:rPr lang="en-US" sz="2400" dirty="0"/>
              <a:t> </a:t>
            </a:r>
            <a:r>
              <a:rPr lang="en-US" sz="2400" dirty="0" err="1"/>
              <a:t>poremećaja</a:t>
            </a:r>
            <a:r>
              <a:rPr lang="en-US" sz="2400" dirty="0"/>
              <a:t> </a:t>
            </a:r>
            <a:r>
              <a:rPr lang="en-US" sz="2400" dirty="0" err="1"/>
              <a:t>identifikuje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ispoljavaju</a:t>
            </a:r>
            <a:r>
              <a:rPr lang="en-US" sz="2400" dirty="0"/>
              <a:t> </a:t>
            </a:r>
            <a:r>
              <a:rPr lang="en-US" sz="2400" dirty="0" err="1"/>
              <a:t>fizičke</a:t>
            </a:r>
            <a:r>
              <a:rPr lang="en-US" sz="2400" dirty="0"/>
              <a:t> </a:t>
            </a:r>
            <a:r>
              <a:rPr lang="en-US" sz="2400" dirty="0" err="1"/>
              <a:t>simptome</a:t>
            </a:r>
            <a:r>
              <a:rPr lang="en-US" sz="2400" dirty="0"/>
              <a:t>, bez </a:t>
            </a:r>
            <a:r>
              <a:rPr lang="en-US" sz="2400" dirty="0" err="1"/>
              <a:t>očiglednih</a:t>
            </a:r>
            <a:r>
              <a:rPr lang="en-US" sz="2400" dirty="0"/>
              <a:t> </a:t>
            </a:r>
            <a:r>
              <a:rPr lang="en-US" sz="2400" dirty="0" err="1"/>
              <a:t>dokaza</a:t>
            </a:r>
            <a:r>
              <a:rPr lang="en-US" sz="2400" dirty="0"/>
              <a:t> koji </a:t>
            </a:r>
            <a:r>
              <a:rPr lang="en-US" sz="2400" dirty="0" err="1"/>
              <a:t>proizilaze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fiziološke</a:t>
            </a:r>
            <a:r>
              <a:rPr lang="en-US" sz="2400" dirty="0"/>
              <a:t> </a:t>
            </a:r>
            <a:r>
              <a:rPr lang="en-US" sz="2400" dirty="0" err="1"/>
              <a:t>osnove</a:t>
            </a:r>
            <a:r>
              <a:rPr lang="en-US" sz="2400" dirty="0"/>
              <a:t>. Skala H </a:t>
            </a:r>
            <a:r>
              <a:rPr lang="en-US" sz="2400" dirty="0" err="1"/>
              <a:t>sadrži</a:t>
            </a:r>
            <a:r>
              <a:rPr lang="en-US" sz="2400" dirty="0"/>
              <a:t> 12 </a:t>
            </a:r>
            <a:r>
              <a:rPr lang="en-US" sz="2400" dirty="0" err="1"/>
              <a:t>stavki</a:t>
            </a:r>
            <a:endParaRPr lang="en-US" sz="2400" dirty="0"/>
          </a:p>
          <a:p>
            <a:r>
              <a:rPr lang="en-US" sz="2400" b="1" u="sng" dirty="0"/>
              <a:t>BIPOLARNI: MANIČNI POREMEĆAJ (SKALA N)</a:t>
            </a:r>
          </a:p>
          <a:p>
            <a:r>
              <a:rPr lang="en-US" sz="2400" dirty="0" err="1"/>
              <a:t>karakteriše</a:t>
            </a:r>
            <a:r>
              <a:rPr lang="en-US" sz="2400" dirty="0"/>
              <a:t> </a:t>
            </a:r>
            <a:r>
              <a:rPr lang="en-US" sz="2400" dirty="0" err="1"/>
              <a:t>uporno</a:t>
            </a:r>
            <a:r>
              <a:rPr lang="en-US" sz="2400" dirty="0"/>
              <a:t>, </a:t>
            </a:r>
            <a:r>
              <a:rPr lang="en-US" sz="2400" dirty="0" err="1"/>
              <a:t>povišeno</a:t>
            </a:r>
            <a:r>
              <a:rPr lang="en-US" sz="2400" dirty="0"/>
              <a:t>, </a:t>
            </a:r>
            <a:r>
              <a:rPr lang="en-US" sz="2400" dirty="0" err="1"/>
              <a:t>ekspanzivno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razdražljivo</a:t>
            </a:r>
            <a:r>
              <a:rPr lang="en-US" sz="2400" dirty="0"/>
              <a:t> </a:t>
            </a:r>
            <a:r>
              <a:rPr lang="en-US" sz="2400" dirty="0" err="1"/>
              <a:t>raspoloženje</a:t>
            </a:r>
            <a:r>
              <a:rPr lang="en-US" sz="2400" dirty="0"/>
              <a:t> </a:t>
            </a:r>
            <a:r>
              <a:rPr lang="en-US" sz="2400" dirty="0" err="1"/>
              <a:t>tokom</a:t>
            </a:r>
            <a:r>
              <a:rPr lang="en-US" sz="2400" dirty="0"/>
              <a:t> </a:t>
            </a:r>
            <a:r>
              <a:rPr lang="en-US" sz="2400" dirty="0" err="1"/>
              <a:t>određene</a:t>
            </a:r>
            <a:r>
              <a:rPr lang="en-US" sz="2400" dirty="0"/>
              <a:t> </a:t>
            </a:r>
            <a:r>
              <a:rPr lang="en-US" sz="2400" dirty="0" err="1"/>
              <a:t>epizode</a:t>
            </a:r>
            <a:r>
              <a:rPr lang="en-US" sz="2400" dirty="0"/>
              <a:t>. MCMI-III </a:t>
            </a:r>
            <a:r>
              <a:rPr lang="en-US" sz="2400" dirty="0" err="1"/>
              <a:t>prikazuje</a:t>
            </a:r>
            <a:r>
              <a:rPr lang="en-US" sz="2400" dirty="0"/>
              <a:t> </a:t>
            </a:r>
            <a:r>
              <a:rPr lang="en-US" sz="2400" dirty="0" err="1"/>
              <a:t>hipomaničnu</a:t>
            </a:r>
            <a:r>
              <a:rPr lang="en-US" sz="2400" dirty="0"/>
              <a:t> </a:t>
            </a:r>
            <a:r>
              <a:rPr lang="en-US" sz="2400" dirty="0" err="1"/>
              <a:t>epizodu</a:t>
            </a:r>
            <a:r>
              <a:rPr lang="en-US" sz="2400" dirty="0"/>
              <a:t>. Skala N </a:t>
            </a:r>
            <a:r>
              <a:rPr lang="en-US" sz="2400" dirty="0" err="1"/>
              <a:t>sadrži</a:t>
            </a:r>
            <a:r>
              <a:rPr lang="en-US" sz="2400" dirty="0"/>
              <a:t> 13 </a:t>
            </a:r>
            <a:r>
              <a:rPr lang="en-US" sz="2400" dirty="0" err="1"/>
              <a:t>stavki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7956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err="1"/>
              <a:t>Klinički</a:t>
            </a:r>
            <a:r>
              <a:rPr lang="en-US" sz="4000" b="1" u="sng" dirty="0"/>
              <a:t> </a:t>
            </a:r>
            <a:r>
              <a:rPr lang="en-US" sz="4000" b="1" u="sng" dirty="0" err="1"/>
              <a:t>sindromi</a:t>
            </a:r>
            <a:r>
              <a:rPr lang="en-US" sz="4000" b="1" u="sng" dirty="0"/>
              <a:t> 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DISTIMIČNI POREMEĆAJ (SKALA D)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en-US" sz="2400" dirty="0" err="1"/>
              <a:t>Distimičara</a:t>
            </a:r>
            <a:r>
              <a:rPr lang="en-US" sz="2400" dirty="0"/>
              <a:t> </a:t>
            </a:r>
            <a:r>
              <a:rPr lang="en-US" sz="2400" dirty="0" err="1"/>
              <a:t>karakteriše</a:t>
            </a:r>
            <a:r>
              <a:rPr lang="en-US" sz="2400" dirty="0"/>
              <a:t> </a:t>
            </a:r>
            <a:r>
              <a:rPr lang="en-US" sz="2400" dirty="0" err="1"/>
              <a:t>depresivno</a:t>
            </a:r>
            <a:r>
              <a:rPr lang="en-US" sz="2400" dirty="0"/>
              <a:t> </a:t>
            </a:r>
            <a:r>
              <a:rPr lang="en-US" sz="2400" dirty="0" err="1"/>
              <a:t>raspoloženje</a:t>
            </a:r>
            <a:r>
              <a:rPr lang="en-US" sz="2400" dirty="0"/>
              <a:t> </a:t>
            </a:r>
            <a:r>
              <a:rPr lang="en-US" sz="2400" dirty="0" err="1"/>
              <a:t>najmanje</a:t>
            </a:r>
            <a:r>
              <a:rPr lang="en-US" sz="2400" dirty="0"/>
              <a:t> </a:t>
            </a:r>
            <a:r>
              <a:rPr lang="en-US" sz="2400" dirty="0" err="1"/>
              <a:t>dve</a:t>
            </a:r>
            <a:r>
              <a:rPr lang="en-US" sz="2400" dirty="0"/>
              <a:t> </a:t>
            </a:r>
            <a:r>
              <a:rPr lang="en-US" sz="2400" dirty="0" err="1"/>
              <a:t>godine</a:t>
            </a:r>
            <a:r>
              <a:rPr lang="en-US" sz="2400" dirty="0"/>
              <a:t>. </a:t>
            </a:r>
            <a:r>
              <a:rPr lang="en-US" sz="2400" dirty="0" err="1"/>
              <a:t>Sindrom</a:t>
            </a:r>
            <a:r>
              <a:rPr lang="en-US" sz="2400" dirty="0"/>
              <a:t> </a:t>
            </a:r>
            <a:r>
              <a:rPr lang="en-US" sz="2400" dirty="0" err="1"/>
              <a:t>poremećaja</a:t>
            </a:r>
            <a:r>
              <a:rPr lang="en-US" sz="2400" dirty="0"/>
              <a:t>. </a:t>
            </a:r>
            <a:r>
              <a:rPr lang="en-US" sz="2400" dirty="0" err="1"/>
              <a:t>Simptomi</a:t>
            </a:r>
            <a:r>
              <a:rPr lang="en-US" sz="2400" dirty="0"/>
              <a:t> </a:t>
            </a:r>
            <a:r>
              <a:rPr lang="en-US" sz="2400" dirty="0" err="1"/>
              <a:t>uključuju</a:t>
            </a:r>
            <a:r>
              <a:rPr lang="en-US" sz="2400" dirty="0"/>
              <a:t> </a:t>
            </a:r>
            <a:r>
              <a:rPr lang="en-US" sz="2400" dirty="0" err="1"/>
              <a:t>nesanicu</a:t>
            </a:r>
            <a:r>
              <a:rPr lang="en-US" sz="2400" dirty="0"/>
              <a:t>, </a:t>
            </a:r>
            <a:r>
              <a:rPr lang="en-US" sz="2400" dirty="0" err="1"/>
              <a:t>gubitak</a:t>
            </a:r>
            <a:r>
              <a:rPr lang="en-US" sz="2400" dirty="0"/>
              <a:t> </a:t>
            </a:r>
            <a:r>
              <a:rPr lang="en-US" sz="2400" dirty="0" err="1"/>
              <a:t>apetita</a:t>
            </a:r>
            <a:r>
              <a:rPr lang="en-US" sz="2400" dirty="0"/>
              <a:t>, slab </a:t>
            </a:r>
            <a:r>
              <a:rPr lang="en-US" sz="2400" dirty="0" err="1"/>
              <a:t>samopoštovanje</a:t>
            </a:r>
            <a:r>
              <a:rPr lang="en-US" sz="2400" dirty="0"/>
              <a:t>, </a:t>
            </a:r>
            <a:r>
              <a:rPr lang="en-US" sz="2400" dirty="0" err="1"/>
              <a:t>apatija</a:t>
            </a:r>
            <a:r>
              <a:rPr lang="en-US" sz="2400" dirty="0"/>
              <a:t>, </a:t>
            </a:r>
            <a:r>
              <a:rPr lang="en-US" sz="2400" dirty="0" err="1"/>
              <a:t>umor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loša</a:t>
            </a:r>
            <a:r>
              <a:rPr lang="en-US" sz="2400" dirty="0"/>
              <a:t> </a:t>
            </a:r>
            <a:r>
              <a:rPr lang="en-US" sz="2400" dirty="0" err="1"/>
              <a:t>koncentracija</a:t>
            </a:r>
            <a:r>
              <a:rPr lang="en-US" sz="2400" dirty="0"/>
              <a:t>. </a:t>
            </a:r>
            <a:r>
              <a:rPr lang="en-US" sz="2400" dirty="0" err="1"/>
              <a:t>Skala</a:t>
            </a:r>
            <a:r>
              <a:rPr lang="en-US" sz="2400" dirty="0"/>
              <a:t> D </a:t>
            </a:r>
            <a:r>
              <a:rPr lang="en-US" sz="2400" dirty="0" err="1"/>
              <a:t>sadrži</a:t>
            </a:r>
            <a:r>
              <a:rPr lang="en-US" sz="2400" dirty="0"/>
              <a:t> 14 </a:t>
            </a:r>
            <a:r>
              <a:rPr lang="en-US" sz="2400" dirty="0" err="1"/>
              <a:t>stavki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FFC3-A5A8-428E-99E2-987DAB69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sindromi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1B50D-79EF-441A-99F8-E24A5713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ZAVISNOST OD ALKOHOLA (SKALA B)</a:t>
            </a:r>
          </a:p>
          <a:p>
            <a:pPr>
              <a:buNone/>
            </a:pPr>
            <a:r>
              <a:rPr lang="sr-Latn-CS" sz="2400" dirty="0"/>
              <a:t>    </a:t>
            </a:r>
            <a:r>
              <a:rPr lang="en-US" sz="2400" dirty="0" err="1"/>
              <a:t>Visok</a:t>
            </a:r>
            <a:r>
              <a:rPr lang="sr-Latn-CS" sz="2400" dirty="0"/>
              <a:t>i skorovi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skali</a:t>
            </a:r>
            <a:r>
              <a:rPr lang="en-US" sz="2400" dirty="0"/>
              <a:t> </a:t>
            </a:r>
            <a:r>
              <a:rPr lang="en-US" sz="2400" dirty="0" err="1"/>
              <a:t>zavisnosti</a:t>
            </a:r>
            <a:r>
              <a:rPr lang="en-US" sz="2400" dirty="0"/>
              <a:t> od </a:t>
            </a:r>
            <a:r>
              <a:rPr lang="en-US" sz="2400" dirty="0" err="1"/>
              <a:t>alkohola</a:t>
            </a:r>
            <a:r>
              <a:rPr lang="en-US" sz="2400" dirty="0"/>
              <a:t> </a:t>
            </a:r>
            <a:r>
              <a:rPr lang="en-US" sz="2400" dirty="0" err="1"/>
              <a:t>obično</a:t>
            </a:r>
            <a:r>
              <a:rPr lang="en-US" sz="2400" dirty="0"/>
              <a:t> </a:t>
            </a:r>
            <a:r>
              <a:rPr lang="en-US" sz="2400" dirty="0" err="1"/>
              <a:t>signaliziraju</a:t>
            </a:r>
            <a:r>
              <a:rPr lang="en-US" sz="2400" dirty="0"/>
              <a:t> problem</a:t>
            </a:r>
            <a:r>
              <a:rPr lang="sr-Latn-CS" sz="2400" dirty="0"/>
              <a:t>e i</a:t>
            </a:r>
            <a:r>
              <a:rPr lang="en-US" sz="2400" dirty="0"/>
              <a:t> u </a:t>
            </a:r>
            <a:r>
              <a:rPr lang="en-US" sz="2400" dirty="0" err="1"/>
              <a:t>porodičnom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r-Latn-CS" sz="2400" dirty="0"/>
              <a:t>u </a:t>
            </a:r>
            <a:r>
              <a:rPr lang="en-US" sz="2400" dirty="0" err="1"/>
              <a:t>poslovnom</a:t>
            </a:r>
            <a:r>
              <a:rPr lang="en-US" sz="2400" dirty="0"/>
              <a:t> </a:t>
            </a:r>
            <a:r>
              <a:rPr lang="en-US" sz="2400" dirty="0" err="1"/>
              <a:t>okruženju</a:t>
            </a:r>
            <a:r>
              <a:rPr lang="en-US" sz="2400" dirty="0"/>
              <a:t>. Skala B </a:t>
            </a:r>
            <a:r>
              <a:rPr lang="en-US" sz="2400" dirty="0" err="1"/>
              <a:t>sadrži</a:t>
            </a:r>
            <a:r>
              <a:rPr lang="en-US" sz="2400" dirty="0"/>
              <a:t> 15 </a:t>
            </a:r>
            <a:r>
              <a:rPr lang="en-US" sz="2400" dirty="0" err="1"/>
              <a:t>stavki</a:t>
            </a:r>
            <a:endParaRPr lang="en-US" sz="2400" dirty="0"/>
          </a:p>
          <a:p>
            <a:r>
              <a:rPr lang="en-US" sz="2400" b="1" u="sng" dirty="0"/>
              <a:t>ZAVISNOST OD DROGA (SKALA T)</a:t>
            </a:r>
          </a:p>
          <a:p>
            <a:pPr>
              <a:buNone/>
            </a:pPr>
            <a:r>
              <a:rPr lang="sr-Latn-CS" sz="2400" dirty="0"/>
              <a:t>  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zavisnosti</a:t>
            </a:r>
            <a:r>
              <a:rPr lang="en-US" sz="2400" dirty="0"/>
              <a:t> </a:t>
            </a:r>
            <a:r>
              <a:rPr lang="en-US" sz="2400" dirty="0" err="1"/>
              <a:t>sugeriše</a:t>
            </a:r>
            <a:r>
              <a:rPr lang="en-US" sz="2400" dirty="0"/>
              <a:t> </a:t>
            </a:r>
            <a:r>
              <a:rPr lang="en-US" sz="2400" dirty="0" err="1"/>
              <a:t>istoriju</a:t>
            </a:r>
            <a:r>
              <a:rPr lang="en-US" sz="2400" dirty="0"/>
              <a:t> </a:t>
            </a:r>
            <a:r>
              <a:rPr lang="en-US" sz="2400" dirty="0" err="1"/>
              <a:t>zavisnosti</a:t>
            </a:r>
            <a:r>
              <a:rPr lang="en-US" sz="2400" dirty="0"/>
              <a:t> od </a:t>
            </a:r>
            <a:r>
              <a:rPr lang="en-US" sz="2400" dirty="0" err="1"/>
              <a:t>droge</a:t>
            </a:r>
            <a:r>
              <a:rPr lang="en-US" sz="2400" dirty="0"/>
              <a:t>. Kao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Skala B, ova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sadrži</a:t>
            </a:r>
            <a:r>
              <a:rPr lang="en-US" sz="2400" dirty="0"/>
              <a:t> </a:t>
            </a:r>
            <a:r>
              <a:rPr lang="en-US" sz="2400" dirty="0" err="1"/>
              <a:t>indirektne</a:t>
            </a:r>
            <a:r>
              <a:rPr lang="en-US" sz="2400" dirty="0"/>
              <a:t>, </a:t>
            </a:r>
            <a:r>
              <a:rPr lang="en-US" sz="2400" dirty="0" err="1"/>
              <a:t>suptilne</a:t>
            </a:r>
            <a:r>
              <a:rPr lang="en-US" sz="2400" dirty="0"/>
              <a:t> </a:t>
            </a:r>
            <a:r>
              <a:rPr lang="en-US" sz="2400" dirty="0" err="1"/>
              <a:t>stavke</a:t>
            </a:r>
            <a:r>
              <a:rPr lang="en-US" sz="2400" dirty="0"/>
              <a:t>. Skala T </a:t>
            </a:r>
            <a:r>
              <a:rPr lang="en-US" sz="2400" dirty="0" err="1"/>
              <a:t>sadrži</a:t>
            </a:r>
            <a:r>
              <a:rPr lang="en-US" sz="2400" dirty="0"/>
              <a:t> 14 </a:t>
            </a:r>
            <a:r>
              <a:rPr lang="en-US" sz="2400" dirty="0" err="1"/>
              <a:t>stavki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b="1" u="sng" dirty="0"/>
              <a:t>POST TRAUMATSKI STRESNI POREMEĆAJ (SKALA R)</a:t>
            </a:r>
          </a:p>
          <a:p>
            <a:pPr>
              <a:buNone/>
            </a:pPr>
            <a:r>
              <a:rPr lang="sr-Latn-CS" sz="2400" dirty="0"/>
              <a:t>   </a:t>
            </a:r>
            <a:r>
              <a:rPr lang="en-US" sz="2400" dirty="0" err="1"/>
              <a:t>Skala</a:t>
            </a:r>
            <a:r>
              <a:rPr lang="en-US" sz="2400" dirty="0"/>
              <a:t> meri </a:t>
            </a:r>
            <a:r>
              <a:rPr lang="en-US" sz="2400" dirty="0" err="1"/>
              <a:t>ispoljavanje</a:t>
            </a:r>
            <a:r>
              <a:rPr lang="en-US" sz="2400" dirty="0"/>
              <a:t> </a:t>
            </a:r>
            <a:r>
              <a:rPr lang="en-US" sz="2400" dirty="0" err="1"/>
              <a:t>definisanih</a:t>
            </a:r>
            <a:r>
              <a:rPr lang="en-US" sz="2400" dirty="0"/>
              <a:t> </a:t>
            </a:r>
            <a:r>
              <a:rPr lang="en-US" sz="2400" dirty="0" err="1"/>
              <a:t>simptoma</a:t>
            </a:r>
            <a:r>
              <a:rPr lang="en-US" sz="2400" dirty="0"/>
              <a:t> </a:t>
            </a:r>
            <a:r>
              <a:rPr lang="en-US" sz="2400" dirty="0" err="1"/>
              <a:t>anksioznog</a:t>
            </a:r>
            <a:r>
              <a:rPr lang="en-US" sz="2400" dirty="0"/>
              <a:t> </a:t>
            </a:r>
            <a:r>
              <a:rPr lang="en-US" sz="2400" dirty="0" err="1"/>
              <a:t>uzbuđenja</a:t>
            </a:r>
            <a:r>
              <a:rPr lang="en-US" sz="2400" dirty="0"/>
              <a:t> </a:t>
            </a:r>
            <a:r>
              <a:rPr lang="en-US" sz="2400" dirty="0" err="1"/>
              <a:t>najmanje</a:t>
            </a:r>
            <a:r>
              <a:rPr lang="en-US" sz="2400" dirty="0"/>
              <a:t> </a:t>
            </a:r>
            <a:r>
              <a:rPr lang="en-US" sz="2400" dirty="0" err="1"/>
              <a:t>mesec</a:t>
            </a:r>
            <a:r>
              <a:rPr lang="en-US" sz="2400" dirty="0"/>
              <a:t> dana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doživeo</a:t>
            </a:r>
            <a:r>
              <a:rPr lang="en-US" sz="2400" dirty="0"/>
              <a:t> </a:t>
            </a:r>
            <a:r>
              <a:rPr lang="en-US" sz="2400" dirty="0" err="1"/>
              <a:t>traumatski</a:t>
            </a:r>
            <a:r>
              <a:rPr lang="en-US" sz="2400" dirty="0"/>
              <a:t> </a:t>
            </a:r>
            <a:r>
              <a:rPr lang="en-US" sz="2400" dirty="0" err="1"/>
              <a:t>događaj</a:t>
            </a:r>
            <a:r>
              <a:rPr lang="en-US" sz="2400" dirty="0"/>
              <a:t> </a:t>
            </a:r>
            <a:r>
              <a:rPr lang="en-US" sz="2400" dirty="0" err="1"/>
              <a:t>tj</a:t>
            </a:r>
            <a:r>
              <a:rPr lang="en-US" sz="2400" dirty="0"/>
              <a:t> </a:t>
            </a:r>
            <a:r>
              <a:rPr lang="en-US" sz="2400" dirty="0" err="1"/>
              <a:t>izvan</a:t>
            </a:r>
            <a:r>
              <a:rPr lang="en-US" sz="2400" dirty="0"/>
              <a:t> </a:t>
            </a:r>
            <a:r>
              <a:rPr lang="en-US" sz="2400" dirty="0" err="1"/>
              <a:t>opsega</a:t>
            </a:r>
            <a:r>
              <a:rPr lang="en-US" sz="2400" dirty="0"/>
              <a:t> </a:t>
            </a:r>
            <a:r>
              <a:rPr lang="en-US" sz="2400" dirty="0" err="1"/>
              <a:t>prirodnog</a:t>
            </a:r>
            <a:r>
              <a:rPr lang="en-US" sz="2400" dirty="0"/>
              <a:t> </a:t>
            </a:r>
            <a:r>
              <a:rPr lang="en-US" sz="2400" dirty="0" err="1"/>
              <a:t>iskustva</a:t>
            </a:r>
            <a:r>
              <a:rPr lang="en-US" sz="2400" dirty="0"/>
              <a:t> (</a:t>
            </a:r>
            <a:r>
              <a:rPr lang="en-US" sz="2400" dirty="0" err="1"/>
              <a:t>npr</a:t>
            </a:r>
            <a:r>
              <a:rPr lang="en-US" sz="2400" dirty="0"/>
              <a:t>. </a:t>
            </a:r>
            <a:r>
              <a:rPr lang="en-US" sz="2400" dirty="0" err="1"/>
              <a:t>borba</a:t>
            </a:r>
            <a:r>
              <a:rPr lang="en-US" sz="2400" dirty="0"/>
              <a:t>, </a:t>
            </a:r>
            <a:r>
              <a:rPr lang="en-US" sz="2400" dirty="0" err="1"/>
              <a:t>silovanje</a:t>
            </a:r>
            <a:r>
              <a:rPr lang="en-US" sz="2400" dirty="0"/>
              <a:t>, </a:t>
            </a:r>
            <a:r>
              <a:rPr lang="en-US" sz="2400" dirty="0" err="1"/>
              <a:t>itd</a:t>
            </a:r>
            <a:r>
              <a:rPr lang="en-US" sz="2400" dirty="0"/>
              <a:t>.). Skala R </a:t>
            </a:r>
            <a:r>
              <a:rPr lang="en-US" sz="2400" dirty="0" err="1"/>
              <a:t>sadrži</a:t>
            </a:r>
            <a:r>
              <a:rPr lang="en-US" sz="2400" dirty="0"/>
              <a:t> 16 </a:t>
            </a:r>
            <a:r>
              <a:rPr lang="en-US" sz="2400" dirty="0" err="1"/>
              <a:t>stavki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20199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9FA0-F9F5-47FF-B492-B5080FBA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Teški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sindromi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A49C-C145-4ED4-B900-D4AB4624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Teški</a:t>
            </a:r>
            <a:r>
              <a:rPr lang="en-US" sz="2400" dirty="0"/>
              <a:t> </a:t>
            </a:r>
            <a:r>
              <a:rPr lang="en-US" sz="2400" dirty="0" err="1"/>
              <a:t>klinički</a:t>
            </a:r>
            <a:r>
              <a:rPr lang="en-US" sz="2400" dirty="0"/>
              <a:t> </a:t>
            </a:r>
            <a:r>
              <a:rPr lang="en-US" sz="2400" dirty="0" err="1"/>
              <a:t>sindromi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1. </a:t>
            </a:r>
            <a:r>
              <a:rPr lang="en-US" sz="2400" u="sng" dirty="0" err="1"/>
              <a:t>Poreme</a:t>
            </a:r>
            <a:r>
              <a:rPr lang="sr-Latn-CS" sz="2400" u="sng" dirty="0"/>
              <a:t>ćaj mišljenja</a:t>
            </a:r>
          </a:p>
          <a:p>
            <a:pPr>
              <a:buNone/>
            </a:pPr>
            <a:r>
              <a:rPr lang="en-US" sz="2400" dirty="0"/>
              <a:t>2. </a:t>
            </a:r>
            <a:r>
              <a:rPr lang="sr-Latn-CS" sz="2400" u="sng" dirty="0"/>
              <a:t>Velika depresivna epizoda</a:t>
            </a:r>
          </a:p>
          <a:p>
            <a:pPr>
              <a:buNone/>
            </a:pPr>
            <a:r>
              <a:rPr lang="en-US" sz="2400" dirty="0"/>
              <a:t>3. </a:t>
            </a:r>
            <a:r>
              <a:rPr lang="sr-Latn-CS" sz="2400" u="sng" dirty="0"/>
              <a:t>Sumanuto mišljenja</a:t>
            </a:r>
            <a:endParaRPr lang="en-US" sz="2400" u="sng" dirty="0"/>
          </a:p>
          <a:p>
            <a:r>
              <a:rPr lang="en-US" sz="2400" dirty="0" err="1"/>
              <a:t>reflektuju</a:t>
            </a:r>
            <a:r>
              <a:rPr lang="en-US" sz="2400" dirty="0"/>
              <a:t> </a:t>
            </a:r>
            <a:r>
              <a:rPr lang="sr-Latn-CS" sz="2400" dirty="0"/>
              <a:t>ozbiljne kliničke </a:t>
            </a:r>
            <a:r>
              <a:rPr lang="en-US" sz="2400" dirty="0" err="1"/>
              <a:t>sindrome</a:t>
            </a:r>
            <a:r>
              <a:rPr lang="en-US" sz="2400" dirty="0"/>
              <a:t> </a:t>
            </a:r>
            <a:r>
              <a:rPr lang="sr-Latn-CS" sz="2400" dirty="0"/>
              <a:t> i svrtani su u </a:t>
            </a:r>
            <a:r>
              <a:rPr lang="en-US" sz="2400" dirty="0" err="1"/>
              <a:t>posebnu</a:t>
            </a:r>
            <a:r>
              <a:rPr lang="en-US" sz="2400" dirty="0"/>
              <a:t> </a:t>
            </a:r>
            <a:r>
              <a:rPr lang="en-US" sz="2400" dirty="0" err="1"/>
              <a:t>grupu</a:t>
            </a:r>
            <a:r>
              <a:rPr lang="en-US" sz="2400" dirty="0"/>
              <a:t>. </a:t>
            </a:r>
            <a:endParaRPr lang="sr-Latn-CS" sz="2400" dirty="0"/>
          </a:p>
          <a:p>
            <a:r>
              <a:rPr lang="en-US" sz="2400" dirty="0"/>
              <a:t>Kao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kliničkim</a:t>
            </a:r>
            <a:r>
              <a:rPr lang="en-US" sz="2400" dirty="0"/>
              <a:t> </a:t>
            </a:r>
            <a:r>
              <a:rPr lang="en-US" sz="2400" dirty="0" err="1"/>
              <a:t>sindromima</a:t>
            </a:r>
            <a:r>
              <a:rPr lang="en-US" sz="2400" dirty="0"/>
              <a:t>, </a:t>
            </a:r>
            <a:r>
              <a:rPr lang="en-US" sz="2400" dirty="0" err="1"/>
              <a:t>teški</a:t>
            </a:r>
            <a:r>
              <a:rPr lang="en-US" sz="2400" dirty="0"/>
              <a:t> </a:t>
            </a:r>
            <a:r>
              <a:rPr lang="en-US" sz="2400" dirty="0" err="1"/>
              <a:t>sindromi</a:t>
            </a:r>
            <a:r>
              <a:rPr lang="en-US" sz="2400" dirty="0"/>
              <a:t> </a:t>
            </a:r>
            <a:r>
              <a:rPr lang="en-US" sz="2400" dirty="0" err="1"/>
              <a:t>naglašavaju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intenziviraju</a:t>
            </a:r>
            <a:r>
              <a:rPr lang="en-US" sz="2400" dirty="0"/>
              <a:t> </a:t>
            </a:r>
            <a:r>
              <a:rPr lang="en-US" sz="2400" dirty="0" err="1"/>
              <a:t>karakteristike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leže</a:t>
            </a:r>
            <a:r>
              <a:rPr lang="en-US" sz="2400" dirty="0"/>
              <a:t> u </a:t>
            </a:r>
            <a:r>
              <a:rPr lang="en-US" sz="2400" dirty="0" err="1"/>
              <a:t>osnovi</a:t>
            </a:r>
            <a:r>
              <a:rPr lang="en-US" sz="2400" dirty="0"/>
              <a:t> </a:t>
            </a:r>
            <a:r>
              <a:rPr lang="en-US" sz="2400" dirty="0" err="1"/>
              <a:t>osnovnih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18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Teški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sindromi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1. </a:t>
            </a:r>
            <a:r>
              <a:rPr lang="en-US" b="1" u="sng" dirty="0"/>
              <a:t>POREMEĆAJ MI</a:t>
            </a:r>
            <a:r>
              <a:rPr lang="sr-Latn-CS" b="1" u="sng" dirty="0"/>
              <a:t>ŠlJENJA</a:t>
            </a:r>
            <a:r>
              <a:rPr lang="en-US" b="1" u="sng" dirty="0"/>
              <a:t> </a:t>
            </a:r>
            <a:r>
              <a:rPr lang="en-US" dirty="0"/>
              <a:t>(SKALA SS)</a:t>
            </a:r>
          </a:p>
          <a:p>
            <a:pPr>
              <a:buNone/>
            </a:pPr>
            <a:r>
              <a:rPr lang="sr-Latn-CS" dirty="0"/>
              <a:t>    Sch i/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psihoze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indikovane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 </a:t>
            </a:r>
            <a:r>
              <a:rPr lang="en-US" dirty="0" err="1"/>
              <a:t>poremećaja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. </a:t>
            </a:r>
            <a:r>
              <a:rPr lang="en-US" dirty="0" err="1"/>
              <a:t>Fragmentirano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, </a:t>
            </a:r>
            <a:r>
              <a:rPr lang="en-US" dirty="0" err="1"/>
              <a:t>zatupljeni</a:t>
            </a:r>
            <a:r>
              <a:rPr lang="en-US" dirty="0"/>
              <a:t> </a:t>
            </a:r>
            <a:r>
              <a:rPr lang="en-US" dirty="0" err="1"/>
              <a:t>afekt</a:t>
            </a:r>
            <a:r>
              <a:rPr lang="en-US" dirty="0"/>
              <a:t>, </a:t>
            </a:r>
            <a:r>
              <a:rPr lang="en-US" dirty="0" err="1"/>
              <a:t>neorganizovano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povučeno–izolovanost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najistaknutije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SS </a:t>
            </a:r>
            <a:r>
              <a:rPr lang="en-US" dirty="0" err="1"/>
              <a:t>sadrži</a:t>
            </a:r>
            <a:r>
              <a:rPr lang="en-US" dirty="0"/>
              <a:t> 17 </a:t>
            </a:r>
            <a:r>
              <a:rPr lang="en-US" dirty="0" err="1"/>
              <a:t>stavki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sr-Latn-CS" b="1" dirty="0"/>
              <a:t>2. </a:t>
            </a:r>
            <a:r>
              <a:rPr lang="en-US" b="1" u="sng" dirty="0"/>
              <a:t>VELIKA DEPRESIJA </a:t>
            </a:r>
            <a:r>
              <a:rPr lang="en-US" dirty="0"/>
              <a:t>(SKALA CC)</a:t>
            </a:r>
          </a:p>
          <a:p>
            <a:pPr>
              <a:buNone/>
            </a:pPr>
            <a:r>
              <a:rPr lang="sr-Latn-CS" dirty="0"/>
              <a:t>    </a:t>
            </a:r>
            <a:r>
              <a:rPr lang="en-US" dirty="0" err="1"/>
              <a:t>Visoki</a:t>
            </a:r>
            <a:r>
              <a:rPr lang="en-US" dirty="0"/>
              <a:t> </a:t>
            </a:r>
            <a:r>
              <a:rPr lang="en-US" dirty="0" err="1"/>
              <a:t>skorovi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depresije</a:t>
            </a:r>
            <a:r>
              <a:rPr lang="en-US" dirty="0"/>
              <a:t> </a:t>
            </a:r>
            <a:r>
              <a:rPr lang="en-US" dirty="0" err="1"/>
              <a:t>sugerišu</a:t>
            </a:r>
            <a:r>
              <a:rPr lang="en-US" dirty="0"/>
              <a:t> </a:t>
            </a:r>
            <a:r>
              <a:rPr lang="en-US" dirty="0" err="1"/>
              <a:t>nesposobnost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funkcionišu</a:t>
            </a:r>
            <a:r>
              <a:rPr lang="en-US" dirty="0"/>
              <a:t> u </a:t>
            </a:r>
            <a:r>
              <a:rPr lang="en-US" dirty="0" err="1"/>
              <a:t>normalnom</a:t>
            </a:r>
            <a:r>
              <a:rPr lang="en-US" dirty="0"/>
              <a:t> </a:t>
            </a:r>
            <a:r>
              <a:rPr lang="en-US" dirty="0" err="1"/>
              <a:t>okruženju</a:t>
            </a:r>
            <a:r>
              <a:rPr lang="en-US" dirty="0"/>
              <a:t>. </a:t>
            </a:r>
            <a:r>
              <a:rPr lang="en-US" dirty="0" err="1"/>
              <a:t>Izražen</a:t>
            </a:r>
            <a:r>
              <a:rPr lang="en-US" dirty="0"/>
              <a:t> </a:t>
            </a:r>
            <a:r>
              <a:rPr lang="en-US" dirty="0" err="1"/>
              <a:t>afektivni</a:t>
            </a:r>
            <a:r>
              <a:rPr lang="en-US" dirty="0"/>
              <a:t> </a:t>
            </a:r>
            <a:r>
              <a:rPr lang="en-US" dirty="0" err="1"/>
              <a:t>poremećaj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depresivnim</a:t>
            </a:r>
            <a:r>
              <a:rPr lang="en-US" dirty="0"/>
              <a:t> </a:t>
            </a:r>
            <a:r>
              <a:rPr lang="en-US" dirty="0" err="1"/>
              <a:t>raspoloženjem</a:t>
            </a:r>
            <a:r>
              <a:rPr lang="en-US" dirty="0"/>
              <a:t> </a:t>
            </a:r>
            <a:r>
              <a:rPr lang="en-US" dirty="0" err="1"/>
              <a:t>veći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, </a:t>
            </a:r>
            <a:r>
              <a:rPr lang="en-US" dirty="0" err="1"/>
              <a:t>samoubilački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neodoljiv</a:t>
            </a:r>
            <a:r>
              <a:rPr lang="en-US" dirty="0"/>
              <a:t> </a:t>
            </a:r>
            <a:r>
              <a:rPr lang="en-US" dirty="0" err="1"/>
              <a:t>osećaj</a:t>
            </a:r>
            <a:r>
              <a:rPr lang="en-US" dirty="0"/>
              <a:t> </a:t>
            </a:r>
            <a:r>
              <a:rPr lang="en-US" dirty="0" err="1"/>
              <a:t>beznađa</a:t>
            </a:r>
            <a:r>
              <a:rPr lang="en-US" dirty="0"/>
              <a:t> je </a:t>
            </a:r>
            <a:r>
              <a:rPr lang="en-US" dirty="0" err="1"/>
              <a:t>verovatno</a:t>
            </a:r>
            <a:r>
              <a:rPr lang="en-US" dirty="0"/>
              <a:t> </a:t>
            </a:r>
            <a:r>
              <a:rPr lang="en-US" dirty="0" err="1"/>
              <a:t>prisutan</a:t>
            </a:r>
            <a:r>
              <a:rPr lang="en-US" dirty="0"/>
              <a:t> u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strelcima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CC </a:t>
            </a:r>
            <a:r>
              <a:rPr lang="en-US" dirty="0" err="1"/>
              <a:t>sadrži</a:t>
            </a:r>
            <a:r>
              <a:rPr lang="en-US" dirty="0"/>
              <a:t> 17 </a:t>
            </a:r>
            <a:r>
              <a:rPr lang="en-US" dirty="0" err="1"/>
              <a:t>stavki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sr-Latn-CS" b="1" dirty="0"/>
              <a:t>3. </a:t>
            </a:r>
            <a:r>
              <a:rPr lang="en-US" b="1" u="sng" dirty="0"/>
              <a:t>SUMANUTI POREMEĆAJ </a:t>
            </a:r>
            <a:r>
              <a:rPr lang="en-US" dirty="0"/>
              <a:t>(SKALA PP)</a:t>
            </a:r>
          </a:p>
          <a:p>
            <a:pPr>
              <a:buNone/>
            </a:pPr>
            <a:r>
              <a:rPr lang="sr-Latn-CS" dirty="0"/>
              <a:t>   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sr-Latn-CS" dirty="0"/>
              <a:t>:</a:t>
            </a:r>
            <a:r>
              <a:rPr lang="en-US" dirty="0" err="1"/>
              <a:t>zablude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nebizarnost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zablude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akutno</a:t>
            </a:r>
            <a:r>
              <a:rPr lang="en-US" dirty="0"/>
              <a:t> </a:t>
            </a:r>
            <a:r>
              <a:rPr lang="en-US" dirty="0" err="1"/>
              <a:t>parano</a:t>
            </a:r>
            <a:r>
              <a:rPr lang="sr-Latn-CS" dirty="0"/>
              <a:t>dne</a:t>
            </a:r>
            <a:r>
              <a:rPr lang="en-US" dirty="0"/>
              <a:t>. </a:t>
            </a:r>
            <a:r>
              <a:rPr lang="en-US" dirty="0" err="1"/>
              <a:t>Uznemiren</a:t>
            </a:r>
            <a:r>
              <a:rPr lang="en-US" dirty="0"/>
              <a:t> </a:t>
            </a:r>
            <a:r>
              <a:rPr lang="en-US" dirty="0" err="1"/>
              <a:t>razmišljanja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referentne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prisutne</a:t>
            </a:r>
            <a:r>
              <a:rPr lang="en-US" dirty="0"/>
              <a:t>. </a:t>
            </a:r>
            <a:r>
              <a:rPr lang="en-US" dirty="0" err="1"/>
              <a:t>Skala</a:t>
            </a:r>
            <a:r>
              <a:rPr lang="en-US" dirty="0"/>
              <a:t> PP </a:t>
            </a:r>
            <a:r>
              <a:rPr lang="en-US" dirty="0" err="1"/>
              <a:t>sadrži</a:t>
            </a:r>
            <a:r>
              <a:rPr lang="en-US" dirty="0"/>
              <a:t> 13 </a:t>
            </a:r>
            <a:r>
              <a:rPr lang="en-US" dirty="0" err="1"/>
              <a:t>stavki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004DE-062E-4D24-BA89-C07A0C76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 koncepti Milonove teorije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2B98859-2EE9-4273-B25A-5490F0416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Ličnost</a:t>
            </a:r>
            <a:r>
              <a:rPr lang="en-US" sz="2000" dirty="0"/>
              <a:t> je </a:t>
            </a:r>
            <a:r>
              <a:rPr lang="en-US" sz="2000" dirty="0" err="1"/>
              <a:t>obrazac</a:t>
            </a:r>
            <a:r>
              <a:rPr lang="en-US" sz="2000" dirty="0"/>
              <a:t> </a:t>
            </a:r>
            <a:r>
              <a:rPr lang="en-US" sz="2000" b="1" dirty="0" err="1"/>
              <a:t>urođenih</a:t>
            </a:r>
            <a:r>
              <a:rPr lang="en-US" sz="2000" dirty="0"/>
              <a:t> </a:t>
            </a:r>
            <a:r>
              <a:rPr lang="en-US" sz="2000" dirty="0" err="1"/>
              <a:t>karakteristika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oblikuju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</a:t>
            </a:r>
            <a:r>
              <a:rPr lang="en-US" sz="2000" dirty="0" err="1"/>
              <a:t>kompleksnog</a:t>
            </a:r>
            <a:r>
              <a:rPr lang="en-US" sz="2000" dirty="0"/>
              <a:t> </a:t>
            </a:r>
            <a:r>
              <a:rPr lang="en-US" sz="2000" dirty="0" err="1"/>
              <a:t>delovanja</a:t>
            </a:r>
            <a:r>
              <a:rPr lang="en-US" sz="2000" dirty="0"/>
              <a:t> </a:t>
            </a:r>
            <a:r>
              <a:rPr lang="en-US" sz="2000" dirty="0" err="1"/>
              <a:t>genetskih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sredinskih</a:t>
            </a:r>
            <a:r>
              <a:rPr lang="en-US" sz="2000" dirty="0"/>
              <a:t> </a:t>
            </a:r>
            <a:r>
              <a:rPr lang="en-US" sz="2000" dirty="0" err="1"/>
              <a:t>uticaja</a:t>
            </a:r>
            <a:r>
              <a:rPr lang="en-US" sz="2000" dirty="0"/>
              <a:t> </a:t>
            </a:r>
          </a:p>
          <a:p>
            <a:r>
              <a:rPr lang="en-US" sz="2000" b="0" i="0" dirty="0" err="1">
                <a:effectLst/>
              </a:rPr>
              <a:t>Karakteristike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ličnosti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čvrsto</a:t>
            </a:r>
            <a:r>
              <a:rPr lang="en-US" sz="2000" b="0" i="0" dirty="0">
                <a:effectLst/>
              </a:rPr>
              <a:t> </a:t>
            </a:r>
            <a:r>
              <a:rPr lang="en-US" sz="2000" b="1" i="0" dirty="0" err="1">
                <a:effectLst/>
              </a:rPr>
              <a:t>fiksirane</a:t>
            </a:r>
            <a:r>
              <a:rPr lang="en-US" sz="2000" b="0" i="0" dirty="0">
                <a:effectLst/>
              </a:rPr>
              <a:t>, ne </a:t>
            </a:r>
            <a:r>
              <a:rPr lang="en-US" sz="2000" b="0" i="0" dirty="0" err="1">
                <a:effectLst/>
              </a:rPr>
              <a:t>mogu</a:t>
            </a:r>
            <a:r>
              <a:rPr lang="en-US" sz="2000" b="0" i="0" dirty="0">
                <a:effectLst/>
              </a:rPr>
              <a:t> se </a:t>
            </a:r>
            <a:r>
              <a:rPr lang="en-US" sz="2000" b="0" i="0" dirty="0" err="1">
                <a:effectLst/>
              </a:rPr>
              <a:t>lako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promeniti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manifestuju</a:t>
            </a:r>
            <a:r>
              <a:rPr lang="en-US" sz="2000" b="0" i="0" dirty="0">
                <a:effectLst/>
              </a:rPr>
              <a:t> se </a:t>
            </a:r>
            <a:r>
              <a:rPr lang="en-US" sz="2000" b="0" i="0" dirty="0" err="1">
                <a:effectLst/>
              </a:rPr>
              <a:t>jedinstveno</a:t>
            </a:r>
            <a:r>
              <a:rPr lang="en-US" sz="2000" b="0" i="0" dirty="0">
                <a:effectLst/>
              </a:rPr>
              <a:t> u </a:t>
            </a:r>
            <a:r>
              <a:rPr lang="en-US" sz="2000" b="0" i="0" dirty="0" err="1">
                <a:effectLst/>
              </a:rPr>
              <a:t>svemu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što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mislimo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osećamo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radimo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gotovo</a:t>
            </a:r>
            <a:r>
              <a:rPr lang="en-US" sz="2000" b="0" i="0" dirty="0">
                <a:effectLst/>
              </a:rPr>
              <a:t> bez </a:t>
            </a:r>
            <a:r>
              <a:rPr lang="en-US" sz="2000" b="0" i="0" dirty="0" err="1">
                <a:effectLst/>
              </a:rPr>
              <a:t>naše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svesti</a:t>
            </a:r>
            <a:endParaRPr lang="en-US" sz="2000" dirty="0"/>
          </a:p>
          <a:p>
            <a:r>
              <a:rPr lang="en-US" sz="2000" dirty="0" err="1"/>
              <a:t>S</a:t>
            </a:r>
            <a:r>
              <a:rPr lang="en-US" sz="2000" b="0" i="0" dirty="0" err="1">
                <a:effectLst/>
              </a:rPr>
              <a:t>uština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ličnosti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leži</a:t>
            </a:r>
            <a:r>
              <a:rPr lang="en-US" sz="2000" b="0" i="0" dirty="0">
                <a:effectLst/>
              </a:rPr>
              <a:t> u </a:t>
            </a:r>
            <a:r>
              <a:rPr lang="en-US" sz="2000" b="0" i="0" dirty="0" err="1">
                <a:effectLst/>
              </a:rPr>
              <a:t>njenom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implicitnom</a:t>
            </a:r>
            <a:r>
              <a:rPr lang="en-US" sz="2000" b="0" i="0" dirty="0">
                <a:effectLst/>
              </a:rPr>
              <a:t> </a:t>
            </a:r>
            <a:r>
              <a:rPr lang="en-US" sz="2000" b="1" i="0" dirty="0" err="1">
                <a:effectLst/>
              </a:rPr>
              <a:t>holizmu</a:t>
            </a:r>
            <a:r>
              <a:rPr lang="en-US" sz="2000" dirty="0"/>
              <a:t> </a:t>
            </a:r>
            <a:r>
              <a:rPr lang="en-US" sz="2000" b="0" i="0" dirty="0">
                <a:effectLst/>
              </a:rPr>
              <a:t>—</a:t>
            </a:r>
            <a:r>
              <a:rPr lang="en-US" sz="2000" b="0" i="0" dirty="0" err="1">
                <a:effectLst/>
              </a:rPr>
              <a:t>shvatanju</a:t>
            </a:r>
            <a:r>
              <a:rPr lang="en-US" sz="2000" b="0" i="0" dirty="0">
                <a:effectLst/>
              </a:rPr>
              <a:t> da </a:t>
            </a:r>
            <a:r>
              <a:rPr lang="en-US" sz="2000" b="0" i="0" dirty="0" err="1">
                <a:effectLst/>
              </a:rPr>
              <a:t>su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naše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misli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osećanja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ponašanja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međusobno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povezani</a:t>
            </a:r>
            <a:r>
              <a:rPr lang="en-US" sz="2000" b="0" i="0" dirty="0">
                <a:effectLst/>
              </a:rPr>
              <a:t>, a </a:t>
            </a:r>
            <a:r>
              <a:rPr lang="en-US" sz="2000" b="0" i="0" dirty="0" err="1">
                <a:effectLst/>
              </a:rPr>
              <a:t>sve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podleže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nekoj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osnovnoj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svrsi</a:t>
            </a:r>
            <a:endParaRPr lang="en-US" sz="2000" dirty="0"/>
          </a:p>
          <a:p>
            <a:r>
              <a:rPr lang="en-US" sz="2000" b="0" i="0" dirty="0" err="1">
                <a:effectLst/>
              </a:rPr>
              <a:t>Njegov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evolucioni</a:t>
            </a:r>
            <a:r>
              <a:rPr lang="en-US" sz="2000" b="0" i="0" dirty="0">
                <a:effectLst/>
              </a:rPr>
              <a:t> model </a:t>
            </a:r>
            <a:r>
              <a:rPr lang="en-US" sz="2000" b="0" i="0" dirty="0" err="1">
                <a:effectLst/>
              </a:rPr>
              <a:t>naglašava</a:t>
            </a:r>
            <a:r>
              <a:rPr lang="en-US" sz="2000" b="0" i="0" dirty="0">
                <a:effectLst/>
              </a:rPr>
              <a:t> </a:t>
            </a:r>
            <a:r>
              <a:rPr lang="en-US" sz="2000" b="1" i="0" dirty="0" err="1">
                <a:effectLst/>
              </a:rPr>
              <a:t>adaptaciju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ličnost</a:t>
            </a:r>
            <a:r>
              <a:rPr lang="en-US" sz="2000" b="0" i="0" dirty="0">
                <a:effectLst/>
              </a:rPr>
              <a:t> –</a:t>
            </a:r>
            <a:r>
              <a:rPr lang="en-US" sz="2000" b="0" i="0" dirty="0" err="1">
                <a:effectLst/>
              </a:rPr>
              <a:t>reprezent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određenog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stila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adaptivnog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funkcionisanja</a:t>
            </a:r>
            <a:endParaRPr lang="en-US" sz="2000" b="0" i="0" dirty="0">
              <a:effectLst/>
            </a:endParaRPr>
          </a:p>
          <a:p>
            <a:r>
              <a:rPr lang="en-US" sz="2000" b="1" dirty="0" err="1"/>
              <a:t>Ekološka</a:t>
            </a:r>
            <a:r>
              <a:rPr lang="en-US" sz="2000" b="1" dirty="0"/>
              <a:t> </a:t>
            </a:r>
            <a:r>
              <a:rPr lang="en-US" sz="2000" b="1" dirty="0" err="1"/>
              <a:t>modifikacija</a:t>
            </a:r>
            <a:r>
              <a:rPr lang="en-US" sz="2000" b="1" dirty="0"/>
              <a:t> vs </a:t>
            </a:r>
            <a:r>
              <a:rPr lang="en-US" sz="2000" b="1" dirty="0" err="1"/>
              <a:t>ekološka</a:t>
            </a:r>
            <a:r>
              <a:rPr lang="en-US" sz="2000" b="1" dirty="0"/>
              <a:t> </a:t>
            </a:r>
            <a:r>
              <a:rPr lang="en-US" sz="2000" b="1" dirty="0" err="1"/>
              <a:t>akomodacija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aktivno-pasivno</a:t>
            </a:r>
            <a:r>
              <a:rPr lang="en-US" sz="2000" dirty="0"/>
              <a:t>)</a:t>
            </a:r>
          </a:p>
          <a:p>
            <a:r>
              <a:rPr lang="en-US" sz="2000" dirty="0"/>
              <a:t> </a:t>
            </a:r>
            <a:r>
              <a:rPr lang="en-US" sz="2000" dirty="0" err="1"/>
              <a:t>optimalno</a:t>
            </a:r>
            <a:r>
              <a:rPr lang="en-US" sz="2000" dirty="0"/>
              <a:t> </a:t>
            </a:r>
            <a:r>
              <a:rPr lang="en-US" sz="2000" dirty="0" err="1"/>
              <a:t>fleksibilan</a:t>
            </a:r>
            <a:r>
              <a:rPr lang="en-US" sz="2000" dirty="0"/>
              <a:t> </a:t>
            </a:r>
            <a:r>
              <a:rPr lang="en-US" sz="2000" dirty="0" err="1"/>
              <a:t>balans</a:t>
            </a:r>
            <a:endParaRPr lang="en-US" sz="2000" dirty="0"/>
          </a:p>
          <a:p>
            <a:r>
              <a:rPr lang="en-US" sz="2000" dirty="0" err="1"/>
              <a:t>ekstremni</a:t>
            </a:r>
            <a:r>
              <a:rPr lang="en-US" sz="2000" dirty="0"/>
              <a:t> </a:t>
            </a:r>
            <a:r>
              <a:rPr lang="en-US" sz="2000" dirty="0" err="1"/>
              <a:t>vidovi</a:t>
            </a:r>
            <a:r>
              <a:rPr lang="en-US" sz="2000" dirty="0"/>
              <a:t> </a:t>
            </a:r>
            <a:r>
              <a:rPr lang="en-US" sz="2000" dirty="0" err="1"/>
              <a:t>adaptacije</a:t>
            </a:r>
            <a:r>
              <a:rPr lang="en-US" sz="2000" dirty="0"/>
              <a:t> </a:t>
            </a:r>
            <a:r>
              <a:rPr lang="en-US" sz="2000" dirty="0" err="1"/>
              <a:t>karakteristični</a:t>
            </a:r>
            <a:r>
              <a:rPr lang="en-US" sz="2000" dirty="0"/>
              <a:t> za PL</a:t>
            </a:r>
          </a:p>
        </p:txBody>
      </p:sp>
    </p:spTree>
    <p:extLst>
      <p:ext uri="{BB962C8B-B14F-4D97-AF65-F5344CB8AC3E}">
        <p14:creationId xmlns:p14="http://schemas.microsoft.com/office/powerpoint/2010/main" val="1532478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D2F-D27F-4E99-BED1-A87718D3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 skorova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42660-9820-49F8-B95F-38A7588C5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MCMI-III meri </a:t>
            </a:r>
            <a:r>
              <a:rPr lang="en-US" sz="2400" dirty="0" err="1"/>
              <a:t>dijagnostičke</a:t>
            </a:r>
            <a:r>
              <a:rPr lang="en-US" sz="2400" dirty="0"/>
              <a:t> </a:t>
            </a:r>
            <a:r>
              <a:rPr lang="en-US" sz="2400" dirty="0" err="1"/>
              <a:t>nivoe</a:t>
            </a:r>
            <a:r>
              <a:rPr lang="en-US" sz="2400" dirty="0"/>
              <a:t> </a:t>
            </a:r>
            <a:r>
              <a:rPr lang="en-US" sz="2400" dirty="0" err="1"/>
              <a:t>patologije</a:t>
            </a:r>
            <a:r>
              <a:rPr lang="en-US" sz="2400" dirty="0"/>
              <a:t> </a:t>
            </a:r>
            <a:r>
              <a:rPr lang="en-US" sz="2400" dirty="0" err="1"/>
              <a:t>duž</a:t>
            </a:r>
            <a:r>
              <a:rPr lang="en-US" sz="2400" dirty="0"/>
              <a:t> </a:t>
            </a:r>
            <a:r>
              <a:rPr lang="en-US" sz="2400" dirty="0" err="1"/>
              <a:t>kontinuum</a:t>
            </a:r>
            <a:r>
              <a:rPr lang="sr-Latn-CS" sz="2400" dirty="0"/>
              <a:t>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Granice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</a:t>
            </a:r>
            <a:r>
              <a:rPr lang="sr-Latn-CS" sz="2400" dirty="0"/>
              <a:t>BR </a:t>
            </a:r>
            <a:r>
              <a:rPr lang="en-US" sz="2400" dirty="0" err="1"/>
              <a:t>definišu</a:t>
            </a:r>
            <a:r>
              <a:rPr lang="en-US" sz="2400" dirty="0"/>
              <a:t> </a:t>
            </a:r>
            <a:r>
              <a:rPr lang="en-US" sz="2400" dirty="0" err="1"/>
              <a:t>ozbiljnost</a:t>
            </a:r>
            <a:r>
              <a:rPr lang="en-US" sz="2400" dirty="0"/>
              <a:t> </a:t>
            </a:r>
            <a:r>
              <a:rPr lang="en-US" sz="2400" dirty="0" err="1"/>
              <a:t>određen</a:t>
            </a:r>
            <a:r>
              <a:rPr lang="sr-Latn-CS" sz="2400" dirty="0"/>
              <a:t>e patologije </a:t>
            </a:r>
            <a:r>
              <a:rPr lang="en-US" sz="2400" dirty="0" err="1"/>
              <a:t>koj</a:t>
            </a:r>
            <a:r>
              <a:rPr lang="sr-Latn-CS" sz="2400" dirty="0"/>
              <a:t>a</a:t>
            </a:r>
            <a:r>
              <a:rPr lang="en-US" sz="2400" dirty="0"/>
              <a:t> se </a:t>
            </a:r>
            <a:r>
              <a:rPr lang="en-US" sz="2400" dirty="0" err="1"/>
              <a:t>meri</a:t>
            </a:r>
            <a:endParaRPr lang="en-US" sz="2400" dirty="0"/>
          </a:p>
          <a:p>
            <a:r>
              <a:rPr lang="en-US" sz="2400" dirty="0" err="1"/>
              <a:t>Kako</a:t>
            </a:r>
            <a:r>
              <a:rPr lang="en-US" sz="2400" dirty="0"/>
              <a:t> se </a:t>
            </a:r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skali</a:t>
            </a:r>
            <a:r>
              <a:rPr lang="en-US" sz="2400" dirty="0"/>
              <a:t> </a:t>
            </a:r>
            <a:r>
              <a:rPr lang="en-US" sz="2400" dirty="0" err="1"/>
              <a:t>povećavaju</a:t>
            </a:r>
            <a:r>
              <a:rPr lang="en-US" sz="2400" dirty="0"/>
              <a:t>, </a:t>
            </a:r>
            <a:r>
              <a:rPr lang="en-US" sz="2400" dirty="0" err="1"/>
              <a:t>verovatnoća</a:t>
            </a:r>
            <a:r>
              <a:rPr lang="en-US" sz="2400" dirty="0"/>
              <a:t> </a:t>
            </a:r>
            <a:r>
              <a:rPr lang="en-US" sz="2400" dirty="0" err="1"/>
              <a:t>prisustva</a:t>
            </a:r>
            <a:r>
              <a:rPr lang="en-US" sz="2400" dirty="0"/>
              <a:t> </a:t>
            </a:r>
            <a:r>
              <a:rPr lang="en-US" sz="2400" dirty="0" err="1"/>
              <a:t>određene</a:t>
            </a:r>
            <a:r>
              <a:rPr lang="en-US" sz="2400" dirty="0"/>
              <a:t> </a:t>
            </a:r>
            <a:r>
              <a:rPr lang="en-US" sz="2400" dirty="0" err="1"/>
              <a:t>osobine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poremećaja</a:t>
            </a:r>
            <a:r>
              <a:rPr lang="en-US" sz="2400" dirty="0"/>
              <a:t> </a:t>
            </a:r>
            <a:r>
              <a:rPr lang="sr-Latn-CS" sz="2400" dirty="0"/>
              <a:t>je veća</a:t>
            </a:r>
            <a:endParaRPr lang="en-US" sz="2400" dirty="0"/>
          </a:p>
          <a:p>
            <a:r>
              <a:rPr lang="en-US" sz="2400" dirty="0" err="1"/>
              <a:t>Pragovi</a:t>
            </a:r>
            <a:r>
              <a:rPr lang="en-US" sz="2400" dirty="0"/>
              <a:t> </a:t>
            </a:r>
            <a:r>
              <a:rPr lang="en-US" sz="2400" dirty="0" err="1"/>
              <a:t>duž</a:t>
            </a:r>
            <a:r>
              <a:rPr lang="en-US" sz="2400" dirty="0"/>
              <a:t> </a:t>
            </a:r>
            <a:r>
              <a:rPr lang="en-US" sz="2400" dirty="0" err="1"/>
              <a:t>kontinuuma</a:t>
            </a:r>
            <a:r>
              <a:rPr lang="en-US" sz="2400" dirty="0"/>
              <a:t> </a:t>
            </a:r>
            <a:r>
              <a:rPr lang="en-US" sz="2400" dirty="0" err="1"/>
              <a:t>ukazuju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prisustvo</a:t>
            </a:r>
            <a:r>
              <a:rPr lang="en-US" sz="2400" dirty="0"/>
              <a:t> </a:t>
            </a:r>
            <a:r>
              <a:rPr lang="en-US" sz="2400" dirty="0" err="1"/>
              <a:t>osobina</a:t>
            </a:r>
            <a:r>
              <a:rPr lang="sr-Latn-CS" sz="2400" dirty="0"/>
              <a:t>:</a:t>
            </a:r>
            <a:endParaRPr lang="en-US" sz="2400" dirty="0"/>
          </a:p>
          <a:p>
            <a:pPr>
              <a:buNone/>
            </a:pPr>
            <a:r>
              <a:rPr lang="sr-Latn-CS" sz="2400" dirty="0"/>
              <a:t>  </a:t>
            </a:r>
            <a:r>
              <a:rPr lang="en-US" sz="2400" dirty="0"/>
              <a:t>BR 75 </a:t>
            </a:r>
            <a:r>
              <a:rPr lang="en-US" sz="2400" dirty="0" err="1"/>
              <a:t>granični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endParaRPr lang="sr-Latn-CS" sz="2400" dirty="0"/>
          </a:p>
          <a:p>
            <a:pPr>
              <a:buNone/>
            </a:pPr>
            <a:r>
              <a:rPr lang="sr-Latn-CS" sz="2400" dirty="0"/>
              <a:t>  </a:t>
            </a:r>
            <a:r>
              <a:rPr lang="en-US" sz="2400" dirty="0"/>
              <a:t>BR 85 </a:t>
            </a:r>
            <a:r>
              <a:rPr lang="en-US" sz="2400" dirty="0" err="1"/>
              <a:t>izražen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Međutim</a:t>
            </a:r>
            <a:r>
              <a:rPr lang="en-US" sz="2400" dirty="0"/>
              <a:t>, </a:t>
            </a:r>
            <a:r>
              <a:rPr lang="en-US" sz="2400" dirty="0" err="1"/>
              <a:t>pragovi</a:t>
            </a:r>
            <a:r>
              <a:rPr lang="en-US" sz="2400" dirty="0"/>
              <a:t> BR 75 </a:t>
            </a:r>
            <a:r>
              <a:rPr lang="en-US" sz="2400" dirty="0" err="1"/>
              <a:t>i</a:t>
            </a:r>
            <a:r>
              <a:rPr lang="en-US" sz="2400" dirty="0"/>
              <a:t> BR 85 bi </a:t>
            </a:r>
            <a:r>
              <a:rPr lang="en-US" sz="2400" dirty="0" err="1"/>
              <a:t>trebalo</a:t>
            </a:r>
            <a:r>
              <a:rPr lang="en-US" sz="2400" dirty="0"/>
              <a:t> da </a:t>
            </a:r>
            <a:r>
              <a:rPr lang="en-US" sz="2400" dirty="0" err="1"/>
              <a:t>služe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praktični</a:t>
            </a:r>
            <a:r>
              <a:rPr lang="en-US" sz="2400" dirty="0"/>
              <a:t> </a:t>
            </a:r>
            <a:r>
              <a:rPr lang="en-US" sz="2400" dirty="0" err="1"/>
              <a:t>vodiči</a:t>
            </a:r>
            <a:r>
              <a:rPr lang="en-US" sz="2400" dirty="0"/>
              <a:t>, a ne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stroge</a:t>
            </a:r>
            <a:r>
              <a:rPr lang="en-US" sz="2400" dirty="0"/>
              <a:t> </a:t>
            </a:r>
            <a:r>
              <a:rPr lang="en-US" sz="2400" dirty="0" err="1"/>
              <a:t>granične</a:t>
            </a:r>
            <a:r>
              <a:rPr lang="en-US" sz="2400" dirty="0"/>
              <a:t> </a:t>
            </a:r>
            <a:r>
              <a:rPr lang="en-US" sz="2400" dirty="0" err="1"/>
              <a:t>tačke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205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F5EE-2416-46BA-8915-9360A4E1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5EAE-7661-46C4-8D27-7FC7A0186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8303"/>
            <a:ext cx="10787743" cy="4667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1. </a:t>
            </a:r>
            <a:r>
              <a:rPr lang="sr-Latn-CS" sz="2400" dirty="0"/>
              <a:t>T</a:t>
            </a:r>
            <a:r>
              <a:rPr lang="en-US" sz="2400" dirty="0" err="1"/>
              <a:t>umačenje</a:t>
            </a:r>
            <a:r>
              <a:rPr lang="en-US" sz="2400" dirty="0"/>
              <a:t> </a:t>
            </a:r>
            <a:r>
              <a:rPr lang="en-US" sz="2400" dirty="0" err="1"/>
              <a:t>počinje</a:t>
            </a:r>
            <a:r>
              <a:rPr lang="en-US" sz="2400" dirty="0"/>
              <a:t> </a:t>
            </a:r>
            <a:r>
              <a:rPr lang="en-US" sz="2400" dirty="0" err="1"/>
              <a:t>inspekcijom</a:t>
            </a:r>
            <a:r>
              <a:rPr lang="sr-Latn-CS" sz="2400" dirty="0"/>
              <a:t> prisutnosti</a:t>
            </a:r>
            <a:r>
              <a:rPr lang="en-US" sz="2400" dirty="0"/>
              <a:t> </a:t>
            </a:r>
            <a:r>
              <a:rPr lang="en-US" sz="2400" dirty="0" err="1"/>
              <a:t>teške</a:t>
            </a:r>
            <a:r>
              <a:rPr lang="en-US" sz="2400" dirty="0"/>
              <a:t> </a:t>
            </a:r>
            <a:r>
              <a:rPr lang="en-US" sz="2400" dirty="0" err="1"/>
              <a:t>patologije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(TPL)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sr-Latn-CS" sz="2400" dirty="0"/>
              <a:t> </a:t>
            </a:r>
            <a:r>
              <a:rPr lang="en-US" sz="2400" dirty="0" err="1"/>
              <a:t>posmatraju</a:t>
            </a:r>
            <a:r>
              <a:rPr lang="en-US" sz="2400" dirty="0"/>
              <a:t> se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: </a:t>
            </a:r>
            <a:r>
              <a:rPr lang="en-US" sz="2400" dirty="0" err="1"/>
              <a:t>šizotipski</a:t>
            </a:r>
            <a:r>
              <a:rPr lang="en-US" sz="2400" dirty="0"/>
              <a:t>, </a:t>
            </a:r>
            <a:r>
              <a:rPr lang="en-US" sz="2400" dirty="0" err="1"/>
              <a:t>granični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paranoidni</a:t>
            </a:r>
            <a:r>
              <a:rPr lang="en-US" sz="2400" dirty="0"/>
              <a:t> PL</a:t>
            </a:r>
          </a:p>
          <a:p>
            <a:pPr>
              <a:buNone/>
            </a:pPr>
            <a:r>
              <a:rPr lang="en-US" sz="2400" dirty="0"/>
              <a:t>2. </a:t>
            </a:r>
            <a:r>
              <a:rPr lang="en-US" sz="2400" dirty="0" err="1"/>
              <a:t>Zatim</a:t>
            </a:r>
            <a:r>
              <a:rPr lang="en-US" sz="2400" dirty="0"/>
              <a:t> </a:t>
            </a:r>
            <a:r>
              <a:rPr lang="en-US" sz="2400" dirty="0" err="1"/>
              <a:t>pogledajte</a:t>
            </a:r>
            <a:r>
              <a:rPr lang="en-US" sz="2400" dirty="0"/>
              <a:t> </a:t>
            </a:r>
            <a:r>
              <a:rPr lang="en-US" sz="2400" dirty="0" err="1"/>
              <a:t>povišenja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skalama</a:t>
            </a:r>
            <a:r>
              <a:rPr lang="en-US" sz="2400" dirty="0"/>
              <a:t> </a:t>
            </a:r>
            <a:r>
              <a:rPr lang="en-US" sz="2400" dirty="0" err="1"/>
              <a:t>kliničkih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3. </a:t>
            </a:r>
            <a:r>
              <a:rPr lang="en-US" sz="2400" dirty="0" err="1"/>
              <a:t>Onda</a:t>
            </a:r>
            <a:r>
              <a:rPr lang="en-US" sz="2400" dirty="0"/>
              <a:t> </a:t>
            </a:r>
            <a:r>
              <a:rPr lang="en-US" sz="2400" dirty="0" err="1"/>
              <a:t>uporedite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TPL </a:t>
            </a:r>
            <a:r>
              <a:rPr lang="sr-Latn-CS" sz="2400" dirty="0"/>
              <a:t>sa </a:t>
            </a:r>
            <a:r>
              <a:rPr lang="en-US" sz="2400" dirty="0" err="1"/>
              <a:t>skalama</a:t>
            </a:r>
            <a:r>
              <a:rPr lang="en-US" sz="2400" dirty="0"/>
              <a:t> </a:t>
            </a:r>
            <a:r>
              <a:rPr lang="en-US" sz="2400" dirty="0" err="1"/>
              <a:t>kliničkih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. </a:t>
            </a:r>
            <a:endParaRPr lang="sr-Latn-CS" sz="2400" dirty="0"/>
          </a:p>
          <a:p>
            <a:r>
              <a:rPr lang="en-US" sz="2400" dirty="0"/>
              <a:t>TPL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ekstremnu</a:t>
            </a:r>
            <a:r>
              <a:rPr lang="en-US" sz="2400" dirty="0"/>
              <a:t> </a:t>
            </a:r>
            <a:r>
              <a:rPr lang="en-US" sz="2400" dirty="0" err="1"/>
              <a:t>varijantu</a:t>
            </a:r>
            <a:r>
              <a:rPr lang="en-US" sz="2400" dirty="0"/>
              <a:t> </a:t>
            </a:r>
            <a:r>
              <a:rPr lang="en-US" sz="2400" dirty="0" err="1"/>
              <a:t>kliničk</a:t>
            </a:r>
            <a:r>
              <a:rPr lang="sr-Latn-CS" sz="24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relevantnih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  <a:p>
            <a:r>
              <a:rPr lang="en-US" sz="2400" dirty="0" err="1"/>
              <a:t>Kako</a:t>
            </a:r>
            <a:r>
              <a:rPr lang="en-US" sz="2400" dirty="0"/>
              <a:t> se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povišenih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povećava</a:t>
            </a:r>
            <a:r>
              <a:rPr lang="en-US" sz="2400" dirty="0"/>
              <a:t> </a:t>
            </a:r>
            <a:r>
              <a:rPr lang="en-US" sz="2400" dirty="0" err="1"/>
              <a:t>iznad</a:t>
            </a:r>
            <a:r>
              <a:rPr lang="en-US" sz="2400" dirty="0"/>
              <a:t> BR 75, </a:t>
            </a:r>
            <a:r>
              <a:rPr lang="en-US" sz="2400" dirty="0" err="1"/>
              <a:t>obim</a:t>
            </a:r>
            <a:r>
              <a:rPr lang="en-US" sz="2400" dirty="0"/>
              <a:t> </a:t>
            </a:r>
            <a:r>
              <a:rPr lang="en-US" sz="2400" dirty="0" err="1"/>
              <a:t>postojeće</a:t>
            </a:r>
            <a:r>
              <a:rPr lang="en-US" sz="2400" dirty="0"/>
              <a:t> </a:t>
            </a:r>
            <a:r>
              <a:rPr lang="en-US" sz="2400" dirty="0" err="1"/>
              <a:t>patologije</a:t>
            </a:r>
            <a:r>
              <a:rPr lang="en-US" sz="2400" dirty="0"/>
              <a:t> </a:t>
            </a:r>
            <a:r>
              <a:rPr lang="en-US" sz="2400" dirty="0" err="1"/>
              <a:t>postaje</a:t>
            </a:r>
            <a:r>
              <a:rPr lang="en-US" sz="2400" dirty="0"/>
              <a:t> </a:t>
            </a:r>
            <a:r>
              <a:rPr lang="en-US" sz="2400" dirty="0" err="1"/>
              <a:t>veći</a:t>
            </a:r>
            <a:endParaRPr lang="en-US" sz="2400" dirty="0"/>
          </a:p>
          <a:p>
            <a:r>
              <a:rPr lang="sr-Latn-CS" sz="2400" dirty="0"/>
              <a:t>Povišenja iznad </a:t>
            </a:r>
            <a:r>
              <a:rPr lang="en-US" sz="2400" dirty="0"/>
              <a:t>BR 75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skali</a:t>
            </a:r>
            <a:r>
              <a:rPr lang="en-US" sz="2400" dirty="0"/>
              <a:t> </a:t>
            </a:r>
            <a:r>
              <a:rPr lang="sr-Latn-CS" sz="2400" dirty="0"/>
              <a:t>TPL </a:t>
            </a:r>
            <a:r>
              <a:rPr lang="en-US" sz="2400" dirty="0" err="1"/>
              <a:t>predstavljaju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disfunkcionalnih</a:t>
            </a:r>
            <a:r>
              <a:rPr lang="en-US" sz="2400" dirty="0"/>
              <a:t> </a:t>
            </a:r>
            <a:r>
              <a:rPr lang="en-US" sz="2400" dirty="0" err="1"/>
              <a:t>varijanti</a:t>
            </a:r>
            <a:r>
              <a:rPr lang="en-US" sz="2400" dirty="0"/>
              <a:t> </a:t>
            </a:r>
            <a:r>
              <a:rPr lang="en-US" sz="2400" dirty="0" err="1"/>
              <a:t>poremećaja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  <a:p>
            <a:r>
              <a:rPr lang="en-US" sz="2400" dirty="0"/>
              <a:t>Kao </a:t>
            </a:r>
            <a:r>
              <a:rPr lang="en-US" sz="2400" dirty="0" err="1"/>
              <a:t>opšte</a:t>
            </a:r>
            <a:r>
              <a:rPr lang="en-US" sz="2400" dirty="0"/>
              <a:t> </a:t>
            </a:r>
            <a:r>
              <a:rPr lang="en-US" sz="2400" dirty="0" err="1"/>
              <a:t>pravilo</a:t>
            </a:r>
            <a:r>
              <a:rPr lang="en-US" sz="2400" dirty="0"/>
              <a:t>, </a:t>
            </a:r>
            <a:r>
              <a:rPr lang="en-US" sz="2400" dirty="0" err="1"/>
              <a:t>kada</a:t>
            </a:r>
            <a:r>
              <a:rPr lang="en-US" sz="2400" dirty="0"/>
              <a:t> je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povišeno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iznad</a:t>
            </a:r>
            <a:r>
              <a:rPr lang="en-US" sz="2400" dirty="0"/>
              <a:t> BR 75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skali</a:t>
            </a:r>
            <a:r>
              <a:rPr lang="en-US" sz="2400" dirty="0"/>
              <a:t> </a:t>
            </a:r>
            <a:r>
              <a:rPr lang="en-US" sz="2400" dirty="0" err="1"/>
              <a:t>osi</a:t>
            </a:r>
            <a:r>
              <a:rPr lang="en-US" sz="2400" dirty="0"/>
              <a:t> II, </a:t>
            </a:r>
            <a:r>
              <a:rPr lang="en-US" sz="2400" dirty="0" err="1"/>
              <a:t>obično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tri </a:t>
            </a:r>
            <a:r>
              <a:rPr lang="en-US" sz="2400" dirty="0" err="1"/>
              <a:t>najviša</a:t>
            </a:r>
            <a:r>
              <a:rPr lang="en-US" sz="2400" dirty="0"/>
              <a:t> </a:t>
            </a:r>
            <a:r>
              <a:rPr lang="en-US" sz="2400" dirty="0" err="1"/>
              <a:t>dobijaju</a:t>
            </a:r>
            <a:r>
              <a:rPr lang="en-US" sz="2400" dirty="0"/>
              <a:t> </a:t>
            </a:r>
            <a:r>
              <a:rPr lang="en-US" sz="2400" dirty="0" err="1"/>
              <a:t>interpretativnu</a:t>
            </a:r>
            <a:r>
              <a:rPr lang="en-US" sz="2400" dirty="0"/>
              <a:t> </a:t>
            </a:r>
            <a:r>
              <a:rPr lang="en-US" sz="2400" dirty="0" err="1"/>
              <a:t>težinu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681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5DBB-F179-42ED-8B89-FB2E8994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2/3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91BBD-EA41-471F-8C95-25132498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26170" cy="4588823"/>
          </a:xfrm>
        </p:spPr>
        <p:txBody>
          <a:bodyPr>
            <a:noAutofit/>
          </a:bodyPr>
          <a:lstStyle/>
          <a:p>
            <a:r>
              <a:rPr lang="en-US" sz="2400" b="1" dirty="0" err="1"/>
              <a:t>Tamo</a:t>
            </a:r>
            <a:r>
              <a:rPr lang="en-US" sz="2400" b="1" dirty="0"/>
              <a:t> </a:t>
            </a:r>
            <a:r>
              <a:rPr lang="en-US" sz="2400" b="1" dirty="0" err="1"/>
              <a:t>gde</a:t>
            </a:r>
            <a:r>
              <a:rPr lang="en-US" sz="2400" b="1" dirty="0"/>
              <a:t> je </a:t>
            </a:r>
            <a:r>
              <a:rPr lang="en-US" sz="2400" b="1" dirty="0" err="1"/>
              <a:t>više</a:t>
            </a:r>
            <a:r>
              <a:rPr lang="en-US" sz="2400" b="1" dirty="0"/>
              <a:t> </a:t>
            </a:r>
            <a:r>
              <a:rPr lang="en-US" sz="2400" b="1" dirty="0" err="1"/>
              <a:t>skala</a:t>
            </a:r>
            <a:r>
              <a:rPr lang="en-US" sz="2400" b="1" dirty="0"/>
              <a:t> </a:t>
            </a:r>
            <a:r>
              <a:rPr lang="en-US" sz="2400" b="1" dirty="0" err="1"/>
              <a:t>značajno</a:t>
            </a:r>
            <a:r>
              <a:rPr lang="en-US" sz="2400" b="1" dirty="0"/>
              <a:t> </a:t>
            </a:r>
            <a:r>
              <a:rPr lang="en-US" sz="2400" b="1" dirty="0" err="1"/>
              <a:t>povišeno</a:t>
            </a:r>
            <a:r>
              <a:rPr lang="en-US" sz="2400" b="1" dirty="0"/>
              <a:t>, </a:t>
            </a:r>
            <a:r>
              <a:rPr lang="en-US" sz="2400" b="1" dirty="0" err="1"/>
              <a:t>razmotrite</a:t>
            </a:r>
            <a:r>
              <a:rPr lang="en-US" sz="2400" b="1" dirty="0"/>
              <a:t> </a:t>
            </a:r>
            <a:r>
              <a:rPr lang="en-US" sz="2400" b="1" dirty="0" err="1"/>
              <a:t>zajedničke</a:t>
            </a:r>
            <a:r>
              <a:rPr lang="en-US" sz="2400" b="1" dirty="0"/>
              <a:t> </a:t>
            </a:r>
            <a:r>
              <a:rPr lang="en-US" sz="2400" b="1" dirty="0" err="1"/>
              <a:t>karakteristike</a:t>
            </a:r>
            <a:r>
              <a:rPr lang="en-US" sz="2400" b="1" dirty="0"/>
              <a:t> </a:t>
            </a:r>
            <a:r>
              <a:rPr lang="en-US" sz="2400" b="1" dirty="0" err="1"/>
              <a:t>koje</a:t>
            </a:r>
            <a:r>
              <a:rPr lang="en-US" sz="2400" b="1" dirty="0"/>
              <a:t> se </a:t>
            </a:r>
            <a:r>
              <a:rPr lang="en-US" sz="2400" b="1" dirty="0" err="1"/>
              <a:t>preklapaju</a:t>
            </a:r>
            <a:r>
              <a:rPr lang="en-US" sz="2400" b="1" dirty="0"/>
              <a:t> </a:t>
            </a:r>
            <a:r>
              <a:rPr lang="sr-Latn-CS" sz="2400" b="1" dirty="0"/>
              <a:t>a </a:t>
            </a:r>
            <a:r>
              <a:rPr lang="en-US" sz="2400" b="1" dirty="0" err="1"/>
              <a:t>koje</a:t>
            </a:r>
            <a:r>
              <a:rPr lang="en-US" sz="2400" b="1" dirty="0"/>
              <a:t> dele </a:t>
            </a:r>
            <a:r>
              <a:rPr lang="en-US" sz="2400" b="1" dirty="0" err="1"/>
              <a:t>povišene</a:t>
            </a:r>
            <a:r>
              <a:rPr lang="en-US" sz="2400" b="1" dirty="0"/>
              <a:t> </a:t>
            </a:r>
            <a:r>
              <a:rPr lang="en-US" sz="2400" b="1" dirty="0" err="1"/>
              <a:t>skale</a:t>
            </a:r>
            <a:endParaRPr lang="sr-Latn-CS" sz="2400" b="1" dirty="0"/>
          </a:p>
          <a:p>
            <a:r>
              <a:rPr lang="sr-Latn-CS" sz="2400" dirty="0"/>
              <a:t>D</a:t>
            </a:r>
            <a:r>
              <a:rPr lang="en-US" sz="2400" dirty="0" err="1"/>
              <a:t>isfunkcionalnije</a:t>
            </a:r>
            <a:r>
              <a:rPr lang="en-US" sz="2400" dirty="0"/>
              <a:t> </a:t>
            </a:r>
            <a:r>
              <a:rPr lang="en-US" sz="2400" dirty="0" err="1"/>
              <a:t>varijante</a:t>
            </a:r>
            <a:r>
              <a:rPr lang="en-US" sz="2400" dirty="0"/>
              <a:t> </a:t>
            </a:r>
            <a:r>
              <a:rPr lang="en-US" sz="2400" dirty="0" err="1"/>
              <a:t>izbegavajuće</a:t>
            </a:r>
            <a:r>
              <a:rPr lang="en-US" sz="2400" dirty="0"/>
              <a:t> </a:t>
            </a:r>
            <a:r>
              <a:rPr lang="en-US" sz="2400" dirty="0" err="1"/>
              <a:t>ličnost</a:t>
            </a:r>
            <a:r>
              <a:rPr lang="en-US" sz="2400" dirty="0"/>
              <a:t> se mo</a:t>
            </a:r>
            <a:r>
              <a:rPr lang="sr-Latn-CS" sz="2400" dirty="0"/>
              <a:t>gu </a:t>
            </a:r>
            <a:r>
              <a:rPr lang="en-US" sz="2400" dirty="0" err="1"/>
              <a:t>uklopiti</a:t>
            </a:r>
            <a:r>
              <a:rPr lang="en-US" sz="2400" dirty="0"/>
              <a:t> u </a:t>
            </a:r>
            <a:r>
              <a:rPr lang="en-US" sz="2400" dirty="0" err="1"/>
              <a:t>šizotipsk</a:t>
            </a:r>
            <a:r>
              <a:rPr lang="sr-Latn-CS" sz="2400" dirty="0"/>
              <a:t>i PL</a:t>
            </a:r>
            <a:endParaRPr lang="en-US" sz="2400" dirty="0"/>
          </a:p>
          <a:p>
            <a:r>
              <a:rPr lang="sr-Latn-CS" sz="2400" dirty="0"/>
              <a:t>D</a:t>
            </a:r>
            <a:r>
              <a:rPr lang="en-US" sz="2400" dirty="0" err="1"/>
              <a:t>isfunkcionalnije</a:t>
            </a:r>
            <a:r>
              <a:rPr lang="en-US" sz="2400" dirty="0"/>
              <a:t> </a:t>
            </a:r>
            <a:r>
              <a:rPr lang="en-US" sz="2400" dirty="0" err="1"/>
              <a:t>varijante</a:t>
            </a:r>
            <a:r>
              <a:rPr lang="en-US" sz="2400" dirty="0"/>
              <a:t> </a:t>
            </a:r>
            <a:r>
              <a:rPr lang="sr-Latn-CS" sz="2400" dirty="0"/>
              <a:t>n</a:t>
            </a:r>
            <a:r>
              <a:rPr lang="en-US" sz="2400" dirty="0" err="1"/>
              <a:t>arcisoidn</a:t>
            </a:r>
            <a:r>
              <a:rPr lang="sr-Latn-CS" sz="2400" dirty="0"/>
              <a:t>e ličnosti</a:t>
            </a:r>
            <a:r>
              <a:rPr lang="en-US" sz="2400" dirty="0"/>
              <a:t> u </a:t>
            </a:r>
            <a:r>
              <a:rPr lang="en-US" sz="2400" dirty="0" err="1"/>
              <a:t>parano</a:t>
            </a:r>
            <a:r>
              <a:rPr lang="sr-Latn-CS" sz="2400" dirty="0"/>
              <a:t>idne Pl</a:t>
            </a:r>
          </a:p>
          <a:p>
            <a:r>
              <a:rPr lang="sr-Latn-CS" sz="2400" dirty="0"/>
              <a:t>D</a:t>
            </a:r>
            <a:r>
              <a:rPr lang="en-US" sz="2400" dirty="0" err="1"/>
              <a:t>isfunkcionalnije</a:t>
            </a:r>
            <a:r>
              <a:rPr lang="en-US" sz="2400" dirty="0"/>
              <a:t> </a:t>
            </a:r>
            <a:r>
              <a:rPr lang="en-US" sz="2400" dirty="0" err="1"/>
              <a:t>varijante</a:t>
            </a:r>
            <a:r>
              <a:rPr lang="en-US" sz="2400" dirty="0"/>
              <a:t> </a:t>
            </a:r>
            <a:r>
              <a:rPr lang="sr-Latn-CS" sz="2400" dirty="0"/>
              <a:t>z</a:t>
            </a:r>
            <a:r>
              <a:rPr lang="en-US" sz="2400" dirty="0" err="1"/>
              <a:t>avisn</a:t>
            </a:r>
            <a:r>
              <a:rPr lang="sr-Latn-CS" sz="2400" dirty="0"/>
              <a:t>e </a:t>
            </a:r>
            <a:r>
              <a:rPr lang="en-US" sz="2400" dirty="0"/>
              <a:t>u </a:t>
            </a:r>
            <a:r>
              <a:rPr lang="en-US" sz="2400" dirty="0" err="1"/>
              <a:t>graničn</a:t>
            </a:r>
            <a:r>
              <a:rPr lang="sr-Latn-CS" sz="2400" dirty="0"/>
              <a:t>e PL</a:t>
            </a:r>
          </a:p>
          <a:p>
            <a:r>
              <a:rPr lang="en-US" sz="2400" dirty="0" err="1"/>
              <a:t>Prvo</a:t>
            </a:r>
            <a:r>
              <a:rPr lang="en-US" sz="2400" dirty="0"/>
              <a:t> </a:t>
            </a:r>
            <a:r>
              <a:rPr lang="en-US" sz="2400" dirty="0" err="1"/>
              <a:t>pregledajte</a:t>
            </a:r>
            <a:r>
              <a:rPr lang="en-US" sz="2400" dirty="0"/>
              <a:t> </a:t>
            </a:r>
            <a:r>
              <a:rPr lang="en-US" sz="2400" dirty="0" err="1"/>
              <a:t>svaku</a:t>
            </a:r>
            <a:r>
              <a:rPr lang="en-US" sz="2400" dirty="0"/>
              <a:t> </a:t>
            </a:r>
            <a:r>
              <a:rPr lang="en-US" sz="2400" dirty="0" err="1"/>
              <a:t>skalu</a:t>
            </a:r>
            <a:r>
              <a:rPr lang="en-US" sz="2400" dirty="0"/>
              <a:t> </a:t>
            </a:r>
            <a:r>
              <a:rPr lang="en-US" sz="2400" dirty="0" err="1"/>
              <a:t>teške</a:t>
            </a:r>
            <a:r>
              <a:rPr lang="en-US" sz="2400" dirty="0"/>
              <a:t> </a:t>
            </a:r>
            <a:r>
              <a:rPr lang="en-US" sz="2400" dirty="0" err="1"/>
              <a:t>patologije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</a:t>
            </a:r>
            <a:r>
              <a:rPr lang="en-US" sz="2400" dirty="0" err="1"/>
              <a:t>posebno</a:t>
            </a:r>
            <a:r>
              <a:rPr lang="en-US" sz="2400" dirty="0"/>
              <a:t>.</a:t>
            </a:r>
            <a:endParaRPr lang="sr-Latn-CS" sz="2400" dirty="0"/>
          </a:p>
          <a:p>
            <a:r>
              <a:rPr lang="en-US" sz="2400" dirty="0" err="1"/>
              <a:t>Kada</a:t>
            </a:r>
            <a:r>
              <a:rPr lang="en-US" sz="2400" dirty="0"/>
              <a:t> je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povišeno</a:t>
            </a:r>
            <a:r>
              <a:rPr lang="en-US" sz="2400" dirty="0"/>
              <a:t>, </a:t>
            </a:r>
            <a:r>
              <a:rPr lang="en-US" sz="2400" dirty="0" err="1"/>
              <a:t>skale</a:t>
            </a:r>
            <a:r>
              <a:rPr lang="en-US" sz="2400" dirty="0"/>
              <a:t> </a:t>
            </a:r>
            <a:r>
              <a:rPr lang="en-US" sz="2400" dirty="0" err="1"/>
              <a:t>teške</a:t>
            </a:r>
            <a:r>
              <a:rPr lang="en-US" sz="2400" dirty="0"/>
              <a:t> </a:t>
            </a:r>
            <a:r>
              <a:rPr lang="en-US" sz="2400" dirty="0" err="1"/>
              <a:t>patologije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</a:t>
            </a:r>
            <a:r>
              <a:rPr lang="en-US" sz="2400" dirty="0" err="1"/>
              <a:t>uvek</a:t>
            </a:r>
            <a:r>
              <a:rPr lang="en-US" sz="2400" dirty="0"/>
              <a:t> </a:t>
            </a:r>
            <a:r>
              <a:rPr lang="en-US" sz="2400" dirty="0" err="1"/>
              <a:t>dobijaju</a:t>
            </a:r>
            <a:r>
              <a:rPr lang="en-US" sz="2400" dirty="0"/>
              <a:t> </a:t>
            </a:r>
            <a:r>
              <a:rPr lang="en-US" sz="2400" dirty="0" err="1"/>
              <a:t>prioritet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tumačenju</a:t>
            </a:r>
            <a:r>
              <a:rPr lang="en-US" sz="2400" dirty="0"/>
              <a:t> </a:t>
            </a:r>
            <a:r>
              <a:rPr lang="en-US" sz="2400" dirty="0" err="1"/>
              <a:t>konfiguracije</a:t>
            </a:r>
            <a:r>
              <a:rPr lang="en-US" sz="2400" dirty="0"/>
              <a:t> </a:t>
            </a:r>
            <a:r>
              <a:rPr lang="en-US" sz="2400" dirty="0" err="1"/>
              <a:t>profila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290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3/3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Trebalo</a:t>
            </a:r>
            <a:r>
              <a:rPr lang="en-US" sz="2400" dirty="0"/>
              <a:t> bi </a:t>
            </a:r>
            <a:r>
              <a:rPr lang="en-US" sz="2400" dirty="0" err="1"/>
              <a:t>zabeležiti</a:t>
            </a:r>
            <a:r>
              <a:rPr lang="en-US" sz="2400" dirty="0"/>
              <a:t> </a:t>
            </a:r>
            <a:r>
              <a:rPr lang="en-US" sz="2400" dirty="0" err="1"/>
              <a:t>višestruke</a:t>
            </a:r>
            <a:r>
              <a:rPr lang="en-US" sz="2400" dirty="0"/>
              <a:t> </a:t>
            </a:r>
            <a:r>
              <a:rPr lang="en-US" sz="2400" dirty="0" err="1"/>
              <a:t>elevacije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bi se </a:t>
            </a:r>
            <a:r>
              <a:rPr lang="en-US" sz="2400" dirty="0" err="1"/>
              <a:t>odredi</a:t>
            </a:r>
            <a:r>
              <a:rPr lang="sr-Latn-CS" sz="2400" dirty="0"/>
              <a:t>o</a:t>
            </a:r>
            <a:r>
              <a:rPr lang="en-US" sz="2400" dirty="0"/>
              <a:t> </a:t>
            </a:r>
            <a:r>
              <a:rPr lang="en-US" sz="2400" dirty="0" err="1"/>
              <a:t>dominantan</a:t>
            </a:r>
            <a:r>
              <a:rPr lang="en-US" sz="2400" dirty="0"/>
              <a:t> </a:t>
            </a:r>
            <a:r>
              <a:rPr lang="en-US" sz="2400" dirty="0" err="1"/>
              <a:t>šablon</a:t>
            </a:r>
            <a:r>
              <a:rPr lang="en-US" sz="2400" dirty="0"/>
              <a:t> </a:t>
            </a:r>
          </a:p>
          <a:p>
            <a:r>
              <a:rPr lang="sr-Latn-CS" sz="2400" dirty="0"/>
              <a:t>Npr: </a:t>
            </a:r>
            <a:r>
              <a:rPr lang="en-US" sz="2400" dirty="0"/>
              <a:t>BR 77 Paranoid</a:t>
            </a:r>
            <a:r>
              <a:rPr lang="sr-Latn-CS" sz="2400" dirty="0"/>
              <a:t>ni PL</a:t>
            </a:r>
          </a:p>
          <a:p>
            <a:pPr>
              <a:buNone/>
            </a:pPr>
            <a:r>
              <a:rPr lang="sr-Latn-CS" sz="2400" dirty="0"/>
              <a:t>            </a:t>
            </a:r>
            <a:r>
              <a:rPr lang="en-US" sz="2400" dirty="0"/>
              <a:t>BR 50 </a:t>
            </a:r>
            <a:r>
              <a:rPr lang="sr-Latn-CS" sz="2400" dirty="0"/>
              <a:t>Granični PL</a:t>
            </a:r>
          </a:p>
          <a:p>
            <a:pPr>
              <a:buNone/>
            </a:pPr>
            <a:r>
              <a:rPr lang="sr-Latn-CS" sz="2400" dirty="0"/>
              <a:t>            </a:t>
            </a:r>
            <a:r>
              <a:rPr lang="en-US" sz="2400" dirty="0"/>
              <a:t>BR 85 </a:t>
            </a:r>
            <a:r>
              <a:rPr lang="sr-Latn-CS" sz="2400" dirty="0"/>
              <a:t>Shizotipalni PL</a:t>
            </a:r>
          </a:p>
          <a:p>
            <a:pPr>
              <a:buNone/>
            </a:pPr>
            <a:r>
              <a:rPr lang="en-US" sz="2400" dirty="0" err="1"/>
              <a:t>Interpretacija</a:t>
            </a:r>
            <a:r>
              <a:rPr lang="en-US" sz="2400" dirty="0"/>
              <a:t>: </a:t>
            </a:r>
            <a:r>
              <a:rPr lang="en-US" sz="2400" dirty="0" err="1"/>
              <a:t>šizotipski</a:t>
            </a:r>
            <a:r>
              <a:rPr lang="en-US" sz="2400" dirty="0"/>
              <a:t> </a:t>
            </a:r>
            <a:r>
              <a:rPr lang="en-US" sz="2400" dirty="0" err="1"/>
              <a:t>obrazac</a:t>
            </a:r>
            <a:r>
              <a:rPr lang="en-US" sz="2400" dirty="0"/>
              <a:t> bi bio </a:t>
            </a:r>
            <a:r>
              <a:rPr lang="en-US" sz="2400" dirty="0" err="1"/>
              <a:t>dominantan</a:t>
            </a:r>
            <a:r>
              <a:rPr lang="en-US" sz="2400" dirty="0"/>
              <a:t> </a:t>
            </a:r>
            <a:r>
              <a:rPr lang="en-US" sz="2400" dirty="0" err="1"/>
              <a:t>obrazac</a:t>
            </a:r>
            <a:r>
              <a:rPr lang="en-US" sz="2400" dirty="0"/>
              <a:t>,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značajn</a:t>
            </a:r>
            <a:r>
              <a:rPr lang="sr-Latn-CS" sz="2400" dirty="0"/>
              <a:t>im paranoidnim 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sr-Latn-CS" sz="2400" dirty="0"/>
              <a:t>ama ličnosti</a:t>
            </a:r>
            <a:endParaRPr lang="en-US" sz="2400" dirty="0"/>
          </a:p>
          <a:p>
            <a:r>
              <a:rPr lang="sr-Latn-CS" sz="2400" dirty="0"/>
              <a:t>Z</a:t>
            </a:r>
            <a:r>
              <a:rPr lang="en-US" sz="2400" dirty="0" err="1"/>
              <a:t>načajno</a:t>
            </a:r>
            <a:r>
              <a:rPr lang="en-US" sz="2400" dirty="0"/>
              <a:t> </a:t>
            </a:r>
            <a:r>
              <a:rPr lang="en-US" sz="2400" dirty="0" err="1"/>
              <a:t>povišene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</a:t>
            </a:r>
            <a:r>
              <a:rPr lang="en-US" sz="2400" dirty="0" err="1"/>
              <a:t>kliničkih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se </a:t>
            </a:r>
            <a:r>
              <a:rPr lang="en-US" sz="2400" dirty="0" err="1"/>
              <a:t>ispituju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služe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kvalifikaciju</a:t>
            </a:r>
            <a:r>
              <a:rPr lang="en-US" sz="2400" dirty="0"/>
              <a:t> </a:t>
            </a:r>
            <a:r>
              <a:rPr lang="en-US" sz="2400" dirty="0" err="1"/>
              <a:t>klinički</a:t>
            </a:r>
            <a:r>
              <a:rPr lang="en-US" sz="2400" dirty="0"/>
              <a:t> </a:t>
            </a:r>
            <a:r>
              <a:rPr lang="en-US" sz="2400" dirty="0" err="1"/>
              <a:t>povišenih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sr-Latn-CS" sz="2400" dirty="0"/>
              <a:t>teške </a:t>
            </a:r>
            <a:r>
              <a:rPr lang="en-US" sz="2400" dirty="0" err="1"/>
              <a:t>patologije</a:t>
            </a:r>
            <a:r>
              <a:rPr lang="sr-Latn-CS" sz="2400" dirty="0"/>
              <a:t> ličnosti</a:t>
            </a:r>
            <a:endParaRPr lang="en-US" sz="2400" dirty="0"/>
          </a:p>
          <a:p>
            <a:r>
              <a:rPr lang="sr-Latn-CS" sz="2400" dirty="0"/>
              <a:t>Npr: BR 80 Izbegavajući PL</a:t>
            </a:r>
          </a:p>
          <a:p>
            <a:pPr>
              <a:buNone/>
            </a:pPr>
            <a:r>
              <a:rPr lang="sr-Latn-CS" sz="2400" dirty="0"/>
              <a:t>            </a:t>
            </a:r>
            <a:r>
              <a:rPr lang="en-US" sz="2400" dirty="0"/>
              <a:t>BR 79 </a:t>
            </a:r>
            <a:r>
              <a:rPr lang="en-US" sz="2400" dirty="0" err="1"/>
              <a:t>Shizotip</a:t>
            </a:r>
            <a:r>
              <a:rPr lang="sr-Latn-CS" sz="2400" dirty="0"/>
              <a:t>ani PL </a:t>
            </a:r>
          </a:p>
          <a:p>
            <a:pPr>
              <a:buNone/>
            </a:pPr>
            <a:r>
              <a:rPr lang="sr-Latn-CS" sz="2400" dirty="0"/>
              <a:t>T</a:t>
            </a:r>
            <a:r>
              <a:rPr lang="en-US" sz="2400" dirty="0" err="1"/>
              <a:t>umačenje</a:t>
            </a:r>
            <a:r>
              <a:rPr lang="en-US" sz="2400" dirty="0"/>
              <a:t> bi </a:t>
            </a:r>
            <a:r>
              <a:rPr lang="en-US" sz="2400" dirty="0" err="1"/>
              <a:t>naglasilo</a:t>
            </a:r>
            <a:r>
              <a:rPr lang="en-US" sz="2400" dirty="0"/>
              <a:t> </a:t>
            </a:r>
            <a:r>
              <a:rPr lang="en-US" sz="2400" dirty="0" err="1"/>
              <a:t>šizotipsku</a:t>
            </a:r>
            <a:r>
              <a:rPr lang="en-US" sz="2400" dirty="0"/>
              <a:t> </a:t>
            </a:r>
            <a:r>
              <a:rPr lang="en-US" sz="2400" dirty="0" err="1"/>
              <a:t>ličnost</a:t>
            </a:r>
            <a:r>
              <a:rPr lang="sr-Latn-CS" sz="2400" dirty="0"/>
              <a:t> u čije karakteristike bi sintetizovali  srodne karateristike izbegavajuće ličnosti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kliničkim sindromima  1/2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1. </a:t>
            </a:r>
            <a:r>
              <a:rPr lang="sr-Latn-CS" sz="2400" dirty="0"/>
              <a:t>T</a:t>
            </a:r>
            <a:r>
              <a:rPr lang="en-US" sz="2400" dirty="0" err="1"/>
              <a:t>umačenje</a:t>
            </a:r>
            <a:r>
              <a:rPr lang="en-US" sz="2400" dirty="0"/>
              <a:t> </a:t>
            </a:r>
            <a:r>
              <a:rPr lang="en-US" sz="2400" dirty="0" err="1"/>
              <a:t>počinje</a:t>
            </a:r>
            <a:r>
              <a:rPr lang="en-US" sz="2400" dirty="0"/>
              <a:t> </a:t>
            </a:r>
            <a:r>
              <a:rPr lang="en-US" sz="2400" dirty="0" err="1"/>
              <a:t>inspekcijom</a:t>
            </a:r>
            <a:r>
              <a:rPr lang="sr-Latn-CS" sz="2400" dirty="0"/>
              <a:t> BR vrednosti</a:t>
            </a:r>
            <a:r>
              <a:rPr lang="en-US" sz="2400" dirty="0"/>
              <a:t> </a:t>
            </a:r>
            <a:r>
              <a:rPr lang="en-US" sz="2400" dirty="0" err="1"/>
              <a:t>tešk</a:t>
            </a:r>
            <a:r>
              <a:rPr lang="sr-Latn-CS" sz="2400" dirty="0"/>
              <a:t>h</a:t>
            </a:r>
            <a:r>
              <a:rPr lang="en-US" sz="2400" dirty="0"/>
              <a:t> </a:t>
            </a:r>
            <a:r>
              <a:rPr lang="sr-Latn-CS" sz="2400" dirty="0"/>
              <a:t>kliničkih sindroma </a:t>
            </a:r>
            <a:r>
              <a:rPr lang="en-US" sz="2400" dirty="0"/>
              <a:t>(T</a:t>
            </a:r>
            <a:r>
              <a:rPr lang="sr-Latn-CS" sz="2400" dirty="0"/>
              <a:t>KS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sr-Latn-CS" sz="2400" dirty="0"/>
              <a:t> </a:t>
            </a:r>
            <a:r>
              <a:rPr lang="en-US" sz="2400" dirty="0" err="1"/>
              <a:t>posmatraju</a:t>
            </a:r>
            <a:r>
              <a:rPr lang="en-US" sz="2400" dirty="0"/>
              <a:t> se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: </a:t>
            </a:r>
            <a:r>
              <a:rPr lang="sr-Latn-CS" sz="2400" dirty="0"/>
              <a:t>poremećaj mišljenja, velika depresija i sumanuto mišljenje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2. </a:t>
            </a:r>
            <a:r>
              <a:rPr lang="en-US" sz="2400" dirty="0" err="1"/>
              <a:t>Zatim</a:t>
            </a:r>
            <a:r>
              <a:rPr lang="en-US" sz="2400" dirty="0"/>
              <a:t> </a:t>
            </a:r>
            <a:r>
              <a:rPr lang="en-US" sz="2400" dirty="0" err="1"/>
              <a:t>pogleda</a:t>
            </a:r>
            <a:r>
              <a:rPr lang="sr-Latn-CS" sz="2400" dirty="0"/>
              <a:t>ti</a:t>
            </a:r>
            <a:r>
              <a:rPr lang="en-US" sz="2400" dirty="0"/>
              <a:t> </a:t>
            </a:r>
            <a:r>
              <a:rPr lang="en-US" sz="2400" dirty="0" err="1"/>
              <a:t>povišenja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skalama</a:t>
            </a:r>
            <a:r>
              <a:rPr lang="en-US" sz="2400" dirty="0"/>
              <a:t> </a:t>
            </a:r>
            <a:r>
              <a:rPr lang="sr-Latn-CS" sz="2400" dirty="0"/>
              <a:t>ostalih </a:t>
            </a:r>
            <a:r>
              <a:rPr lang="en-US" sz="2400" dirty="0" err="1"/>
              <a:t>kliničkih</a:t>
            </a:r>
            <a:r>
              <a:rPr lang="sr-Latn-CS" sz="2400" dirty="0"/>
              <a:t> sindroma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3. </a:t>
            </a:r>
            <a:r>
              <a:rPr lang="en-US" sz="2400" dirty="0" err="1"/>
              <a:t>Onda</a:t>
            </a:r>
            <a:r>
              <a:rPr lang="en-US" sz="2400" dirty="0"/>
              <a:t> </a:t>
            </a:r>
            <a:r>
              <a:rPr lang="en-US" sz="2400" dirty="0" err="1"/>
              <a:t>uporedite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T</a:t>
            </a:r>
            <a:r>
              <a:rPr lang="sr-Latn-CS" sz="2400" dirty="0"/>
              <a:t>KS</a:t>
            </a:r>
            <a:r>
              <a:rPr lang="en-US" sz="2400" dirty="0"/>
              <a:t> </a:t>
            </a:r>
            <a:r>
              <a:rPr lang="sr-Latn-CS" sz="2400" dirty="0"/>
              <a:t>sa </a:t>
            </a:r>
            <a:r>
              <a:rPr lang="en-US" sz="2400" dirty="0" err="1"/>
              <a:t>skalama</a:t>
            </a:r>
            <a:r>
              <a:rPr lang="en-US" sz="2400" dirty="0"/>
              <a:t> </a:t>
            </a:r>
            <a:r>
              <a:rPr lang="sr-Latn-CS" sz="2400" dirty="0"/>
              <a:t>lakših kliničkih sindoma</a:t>
            </a:r>
          </a:p>
          <a:p>
            <a:pPr>
              <a:buNone/>
            </a:pPr>
            <a:r>
              <a:rPr lang="en-US" sz="2400" dirty="0"/>
              <a:t>4.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se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sr-Latn-CS" sz="2400" dirty="0"/>
              <a:t>TKS </a:t>
            </a:r>
            <a:r>
              <a:rPr lang="en-US" sz="2400" dirty="0" err="1"/>
              <a:t>posebno</a:t>
            </a:r>
            <a:r>
              <a:rPr lang="en-US" sz="2400" dirty="0"/>
              <a:t> </a:t>
            </a:r>
            <a:r>
              <a:rPr lang="en-US" sz="2400" dirty="0" err="1"/>
              <a:t>razmotri</a:t>
            </a:r>
            <a:r>
              <a:rPr lang="en-US" sz="2400" dirty="0"/>
              <a:t>, </a:t>
            </a:r>
            <a:r>
              <a:rPr lang="en-US" sz="2400" dirty="0" err="1"/>
              <a:t>interpretirajte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povišene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endParaRPr lang="sr-Latn-CS" sz="2400" dirty="0"/>
          </a:p>
          <a:p>
            <a:pPr>
              <a:buNone/>
            </a:pPr>
            <a:r>
              <a:rPr lang="en-US" sz="2400" dirty="0"/>
              <a:t>5. </a:t>
            </a:r>
            <a:r>
              <a:rPr lang="sr-Latn-CS" sz="2400" dirty="0"/>
              <a:t>Zatim nastaviti sa </a:t>
            </a:r>
            <a:r>
              <a:rPr lang="en-US" sz="2400" dirty="0" err="1"/>
              <a:t>skal</a:t>
            </a:r>
            <a:r>
              <a:rPr lang="sr-Latn-CS" sz="2400" dirty="0"/>
              <a:t>ama lakših</a:t>
            </a:r>
            <a:r>
              <a:rPr lang="en-US" sz="2400" dirty="0"/>
              <a:t> </a:t>
            </a:r>
            <a:r>
              <a:rPr lang="en-US" sz="2400" dirty="0" err="1"/>
              <a:t>kliničk</a:t>
            </a:r>
            <a:r>
              <a:rPr lang="sr-Latn-CS" sz="2400" dirty="0"/>
              <a:t>ih </a:t>
            </a:r>
            <a:r>
              <a:rPr lang="en-US" sz="2400" dirty="0" err="1"/>
              <a:t>sindroma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sličan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sr-Latn-CS" sz="2400" dirty="0"/>
              <a:t>se </a:t>
            </a:r>
            <a:r>
              <a:rPr lang="en-US" sz="2400" dirty="0" err="1"/>
              <a:t>tumače</a:t>
            </a:r>
            <a:r>
              <a:rPr lang="en-US" sz="2400" dirty="0"/>
              <a:t> </a:t>
            </a:r>
            <a:r>
              <a:rPr lang="en-US" sz="2400" dirty="0" err="1"/>
              <a:t>klinički</a:t>
            </a:r>
            <a:r>
              <a:rPr lang="en-US" sz="2400" dirty="0"/>
              <a:t> </a:t>
            </a:r>
            <a:r>
              <a:rPr lang="en-US" sz="2400" dirty="0" err="1"/>
              <a:t>značajna</a:t>
            </a:r>
            <a:r>
              <a:rPr lang="en-US" sz="2400" dirty="0"/>
              <a:t> </a:t>
            </a:r>
            <a:r>
              <a:rPr lang="en-US" sz="2400" dirty="0" err="1"/>
              <a:t>povišenja</a:t>
            </a:r>
            <a:r>
              <a:rPr lang="sr-Latn-CS" sz="2400" dirty="0"/>
              <a:t> </a:t>
            </a:r>
            <a:endParaRPr lang="en-US" sz="2400" dirty="0"/>
          </a:p>
          <a:p>
            <a:endParaRPr lang="sr-Latn-C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7A7E-A90F-4728-8CBF-CCD56ACF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rezulatata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kliničkim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sindormima</a:t>
            </a:r>
            <a:r>
              <a:rPr lang="sr-Latn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2/2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E4392-A378-4C26-9915-95780EC2F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Latn-CS" dirty="0">
                <a:latin typeface="Roboto" panose="02000000000000000000" pitchFamily="2" charset="0"/>
              </a:rPr>
              <a:t> </a:t>
            </a:r>
            <a:r>
              <a:rPr lang="sr-Latn-CS" sz="2600" dirty="0">
                <a:latin typeface="Roboto" panose="02000000000000000000" pitchFamily="2" charset="0"/>
              </a:rPr>
              <a:t>BR &gt; 75 - z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načajno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povišeni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rezultati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na TKS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predstavljaju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izraženu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težinu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treba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da dobiju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interpretativni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fokus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.</a:t>
            </a:r>
            <a:endParaRPr lang="sr-Latn-CS" sz="2600" b="0" i="0" dirty="0">
              <a:effectLst/>
              <a:latin typeface="Roboto" panose="02000000000000000000" pitchFamily="2" charset="0"/>
            </a:endParaRPr>
          </a:p>
          <a:p>
            <a:pPr>
              <a:buNone/>
            </a:pP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BR &gt; 75 &lt; 85 -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ukazuje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prisustvo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kliničkog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sindroma</a:t>
            </a:r>
            <a:endParaRPr lang="sr-Latn-CS" sz="2600" dirty="0">
              <a:latin typeface="Roboto" panose="02000000000000000000" pitchFamily="2" charset="0"/>
            </a:endParaRPr>
          </a:p>
          <a:p>
            <a:pPr>
              <a:buNone/>
            </a:pPr>
            <a:r>
              <a:rPr lang="sr-Latn-CS" sz="2600" b="0" i="0" dirty="0">
                <a:effectLst/>
                <a:latin typeface="Roboto" panose="02000000000000000000" pitchFamily="2" charset="0"/>
              </a:rPr>
              <a:t> BR &gt; 85 -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izraženost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kliničkog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sindroma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.</a:t>
            </a:r>
            <a:endParaRPr lang="sr-Latn-CS" sz="2600" b="0" i="0" dirty="0">
              <a:effectLst/>
              <a:latin typeface="Roboto" panose="02000000000000000000" pitchFamily="2" charset="0"/>
            </a:endParaRPr>
          </a:p>
          <a:p>
            <a:pPr>
              <a:buNone/>
            </a:pP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Rezultati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BR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između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60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7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4 – suspektni, mada nisu dovoljno idnikativni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za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prisustvo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sindroma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osim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ako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u tom opsegu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najviša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skala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u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profi</a:t>
            </a:r>
            <a:r>
              <a:rPr lang="sr-Latn-CS" sz="2600" dirty="0">
                <a:latin typeface="Roboto" panose="02000000000000000000" pitchFamily="2" charset="0"/>
              </a:rPr>
              <a:t>lu </a:t>
            </a:r>
            <a:endParaRPr lang="en-US" sz="2600" b="0" i="0" dirty="0">
              <a:effectLst/>
              <a:latin typeface="Roboto" panose="02000000000000000000" pitchFamily="2" charset="0"/>
            </a:endParaRPr>
          </a:p>
          <a:p>
            <a:r>
              <a:rPr lang="en-US" sz="2600" b="0" i="0" dirty="0">
                <a:effectLst/>
                <a:latin typeface="Roboto" panose="02000000000000000000" pitchFamily="2" charset="0"/>
              </a:rPr>
              <a:t>Kao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opšta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smernica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: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kada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je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više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skala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povišeno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istaknutim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nivoima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značaja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najviša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skala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generalno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dobija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sr-Latn-CS" sz="2600" b="0" i="0" dirty="0">
                <a:effectLst/>
                <a:latin typeface="Roboto" panose="02000000000000000000" pitchFamily="2" charset="0"/>
              </a:rPr>
              <a:t>d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ijagnostički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prioritet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ose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I.</a:t>
            </a:r>
            <a:endParaRPr lang="sr-Latn-CS" sz="2600" b="0" i="0" dirty="0">
              <a:effectLst/>
              <a:latin typeface="Roboto" panose="02000000000000000000" pitchFamily="2" charset="0"/>
            </a:endParaRPr>
          </a:p>
          <a:p>
            <a:r>
              <a:rPr lang="en-US" sz="2600" b="0" i="0" dirty="0" err="1">
                <a:effectLst/>
                <a:latin typeface="Roboto" panose="02000000000000000000" pitchFamily="2" charset="0"/>
              </a:rPr>
              <a:t>Klinički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značajna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povišenja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(BR 75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više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)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TKS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mogu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ukazivati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psihotični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nivo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sz="2600" b="0" i="0" dirty="0" err="1">
                <a:effectLst/>
                <a:latin typeface="Roboto" panose="02000000000000000000" pitchFamily="2" charset="0"/>
              </a:rPr>
              <a:t>poremećaja</a:t>
            </a:r>
            <a:r>
              <a:rPr lang="en-US" sz="2600" b="0" i="0" dirty="0">
                <a:effectLst/>
                <a:latin typeface="Roboto" panose="02000000000000000000" pitchFamily="2" charset="0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265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46DD-8F68-461D-9549-1639E750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Biosocijalna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učenja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1F8A6-02A3-4006-ACF5-F1E1E5CE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Ličnost</a:t>
            </a:r>
            <a:r>
              <a:rPr lang="en-US" sz="2400" dirty="0"/>
              <a:t>, 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psihopatologija</a:t>
            </a:r>
            <a:r>
              <a:rPr lang="en-US" sz="2400" dirty="0"/>
              <a:t>, </a:t>
            </a:r>
            <a:r>
              <a:rPr lang="en-US" sz="2400" dirty="0" err="1"/>
              <a:t>razvijaju</a:t>
            </a:r>
            <a:r>
              <a:rPr lang="en-US" sz="2400" dirty="0"/>
              <a:t> se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međudejstva</a:t>
            </a:r>
            <a:r>
              <a:rPr lang="en-US" sz="2400" dirty="0"/>
              <a:t> </a:t>
            </a:r>
            <a:r>
              <a:rPr lang="en-US" sz="2400" dirty="0" err="1"/>
              <a:t>snaga</a:t>
            </a:r>
            <a:r>
              <a:rPr lang="en-US" sz="2400" dirty="0"/>
              <a:t> </a:t>
            </a:r>
            <a:r>
              <a:rPr lang="en-US" sz="2400" dirty="0" err="1"/>
              <a:t>organizma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sredine</a:t>
            </a:r>
            <a:endParaRPr lang="en-US" sz="2400" dirty="0"/>
          </a:p>
          <a:p>
            <a:r>
              <a:rPr lang="en-US" sz="2400" dirty="0"/>
              <a:t>Ova </a:t>
            </a:r>
            <a:r>
              <a:rPr lang="en-US" sz="2400" dirty="0" err="1"/>
              <a:t>interakcija</a:t>
            </a:r>
            <a:r>
              <a:rPr lang="en-US" sz="2400" dirty="0"/>
              <a:t> </a:t>
            </a:r>
            <a:r>
              <a:rPr lang="en-US" sz="2400" dirty="0" err="1"/>
              <a:t>započinje</a:t>
            </a:r>
            <a:r>
              <a:rPr lang="en-US" sz="2400" dirty="0"/>
              <a:t> </a:t>
            </a:r>
            <a:r>
              <a:rPr lang="en-US" sz="2400" dirty="0" err="1"/>
              <a:t>već</a:t>
            </a:r>
            <a:r>
              <a:rPr lang="en-US" sz="2400" dirty="0"/>
              <a:t> </a:t>
            </a:r>
            <a:r>
              <a:rPr lang="en-US" sz="2400" dirty="0" err="1"/>
              <a:t>činom</a:t>
            </a:r>
            <a:r>
              <a:rPr lang="en-US" sz="2400" dirty="0"/>
              <a:t> </a:t>
            </a:r>
            <a:r>
              <a:rPr lang="en-US" sz="2400" dirty="0" err="1"/>
              <a:t>začeća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traje</a:t>
            </a:r>
            <a:r>
              <a:rPr lang="en-US" sz="2400" dirty="0"/>
              <a:t> </a:t>
            </a:r>
            <a:r>
              <a:rPr lang="en-US" sz="2400" dirty="0" err="1"/>
              <a:t>tokom</a:t>
            </a:r>
            <a:r>
              <a:rPr lang="en-US" sz="2400" dirty="0"/>
              <a:t> </a:t>
            </a:r>
            <a:r>
              <a:rPr lang="en-US" sz="2400" dirty="0" err="1"/>
              <a:t>celog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pojedinac</a:t>
            </a:r>
            <a:r>
              <a:rPr lang="en-US" sz="2400" dirty="0"/>
              <a:t> </a:t>
            </a:r>
            <a:r>
              <a:rPr lang="en-US" sz="2400" dirty="0" err="1"/>
              <a:t>raste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razvija</a:t>
            </a:r>
            <a:r>
              <a:rPr lang="en-US" sz="2400" dirty="0"/>
              <a:t> se, </a:t>
            </a:r>
            <a:r>
              <a:rPr lang="en-US" sz="2400" dirty="0" err="1"/>
              <a:t>ponašanje</a:t>
            </a:r>
            <a:r>
              <a:rPr lang="en-US" sz="2400" dirty="0"/>
              <a:t> se </a:t>
            </a:r>
            <a:r>
              <a:rPr lang="en-US" sz="2400" dirty="0" err="1"/>
              <a:t>oblikuje</a:t>
            </a:r>
            <a:r>
              <a:rPr lang="en-US" sz="2400" dirty="0"/>
              <a:t> u </a:t>
            </a:r>
            <a:r>
              <a:rPr lang="en-US" sz="2400" dirty="0" err="1"/>
              <a:t>uobičajene</a:t>
            </a:r>
            <a:r>
              <a:rPr lang="en-US" sz="2400" dirty="0"/>
              <a:t> </a:t>
            </a:r>
            <a:r>
              <a:rPr lang="en-US" sz="2400" dirty="0" err="1"/>
              <a:t>obrasce</a:t>
            </a:r>
            <a:r>
              <a:rPr lang="en-US" sz="2400" dirty="0"/>
              <a:t> </a:t>
            </a:r>
            <a:r>
              <a:rPr lang="en-US" sz="2400" dirty="0" err="1"/>
              <a:t>interakcije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drugima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Ovi</a:t>
            </a:r>
            <a:r>
              <a:rPr lang="en-US" sz="2400" dirty="0"/>
              <a:t> </a:t>
            </a:r>
            <a:r>
              <a:rPr lang="en-US" sz="2400" dirty="0" err="1"/>
              <a:t>uobičajeni</a:t>
            </a:r>
            <a:r>
              <a:rPr lang="en-US" sz="2400" dirty="0"/>
              <a:t> </a:t>
            </a:r>
            <a:r>
              <a:rPr lang="en-US" sz="2400" dirty="0" err="1"/>
              <a:t>obrasci</a:t>
            </a:r>
            <a:r>
              <a:rPr lang="en-US" sz="2400" dirty="0"/>
              <a:t> </a:t>
            </a:r>
            <a:r>
              <a:rPr lang="en-US" sz="2400" dirty="0" err="1"/>
              <a:t>postaju</a:t>
            </a:r>
            <a:r>
              <a:rPr lang="en-US" sz="2400" dirty="0"/>
              <a:t> </a:t>
            </a:r>
            <a:r>
              <a:rPr lang="en-US" sz="2400" dirty="0" err="1"/>
              <a:t>repetitivni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dosledni</a:t>
            </a:r>
            <a:r>
              <a:rPr lang="en-US" sz="2400" dirty="0"/>
              <a:t>, a </a:t>
            </a:r>
            <a:r>
              <a:rPr lang="en-US" sz="2400" dirty="0" err="1"/>
              <a:t>kolektivno</a:t>
            </a:r>
            <a:r>
              <a:rPr lang="en-US" sz="2400" dirty="0"/>
              <a:t> </a:t>
            </a:r>
            <a:r>
              <a:rPr lang="en-US" sz="2400" dirty="0" err="1"/>
              <a:t>grupisanje</a:t>
            </a:r>
            <a:r>
              <a:rPr lang="en-US" sz="2400" dirty="0"/>
              <a:t> </a:t>
            </a:r>
            <a:r>
              <a:rPr lang="en-US" sz="2400" dirty="0" err="1"/>
              <a:t>ovih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Millon</a:t>
            </a:r>
            <a:r>
              <a:rPr lang="en-US" sz="2400" dirty="0"/>
              <a:t> </a:t>
            </a:r>
            <a:r>
              <a:rPr lang="en-US" sz="2400" dirty="0" err="1"/>
              <a:t>naziva</a:t>
            </a:r>
            <a:r>
              <a:rPr lang="en-US" sz="2400" dirty="0"/>
              <a:t> </a:t>
            </a:r>
            <a:r>
              <a:rPr lang="en-US" sz="2400" dirty="0" err="1"/>
              <a:t>obrascima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.</a:t>
            </a:r>
          </a:p>
          <a:p>
            <a:r>
              <a:rPr lang="en-US" sz="2400" dirty="0"/>
              <a:t>Ova </a:t>
            </a:r>
            <a:r>
              <a:rPr lang="en-US" sz="2400" dirty="0" err="1"/>
              <a:t>koncepcija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–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obuhvata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biološke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ekološke</a:t>
            </a:r>
            <a:r>
              <a:rPr lang="en-US" sz="2400" dirty="0"/>
              <a:t> </a:t>
            </a:r>
            <a:r>
              <a:rPr lang="en-US" sz="2400" dirty="0" err="1"/>
              <a:t>uticaje</a:t>
            </a:r>
            <a:r>
              <a:rPr lang="en-US" sz="2400" dirty="0"/>
              <a:t> – </a:t>
            </a:r>
            <a:r>
              <a:rPr lang="en-US" sz="2400" dirty="0" err="1"/>
              <a:t>čini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Milonove</a:t>
            </a:r>
            <a:r>
              <a:rPr lang="en-US" sz="2400" dirty="0"/>
              <a:t> </a:t>
            </a:r>
            <a:r>
              <a:rPr lang="en-US" sz="2400" dirty="0" err="1"/>
              <a:t>rane</a:t>
            </a:r>
            <a:r>
              <a:rPr lang="en-US" sz="2400" dirty="0"/>
              <a:t> </a:t>
            </a:r>
            <a:r>
              <a:rPr lang="en-US" sz="2400" dirty="0" err="1"/>
              <a:t>teorije</a:t>
            </a:r>
            <a:r>
              <a:rPr lang="en-US" sz="2400" dirty="0"/>
              <a:t>, </a:t>
            </a:r>
            <a:r>
              <a:rPr lang="en-US" sz="2400" dirty="0" err="1"/>
              <a:t>poznate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biosocijalnog</a:t>
            </a:r>
            <a:r>
              <a:rPr lang="en-US" sz="2400" dirty="0"/>
              <a:t> </a:t>
            </a:r>
            <a:r>
              <a:rPr lang="en-US" sz="2400" dirty="0" err="1"/>
              <a:t>učenja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34C52-60F0-4CB1-85DE-9C82CB7D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polariteta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E4A25-1481-40DE-8D63-F94DE6F52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b="0" i="0" dirty="0" err="1">
                <a:effectLst/>
              </a:rPr>
              <a:t>Milon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preuzima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iz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radova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ranijih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teoretičara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trostruku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grupu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dimenzija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kamen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temeljac</a:t>
            </a:r>
            <a:r>
              <a:rPr lang="en-US" sz="2400" b="0" i="0" dirty="0">
                <a:effectLst/>
              </a:rPr>
              <a:t> za </a:t>
            </a:r>
            <a:r>
              <a:rPr lang="en-US" sz="2400" b="0" i="0" dirty="0" err="1">
                <a:effectLst/>
              </a:rPr>
              <a:t>objašnjenje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razvoja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0" i="0" dirty="0">
                <a:effectLst/>
              </a:rPr>
              <a:t>1. </a:t>
            </a:r>
            <a:r>
              <a:rPr lang="en-US" sz="2400" b="1" i="0" dirty="0" err="1">
                <a:effectLst/>
              </a:rPr>
              <a:t>aktivno</a:t>
            </a:r>
            <a:r>
              <a:rPr lang="en-US" sz="2400" b="1" i="0" dirty="0">
                <a:effectLst/>
              </a:rPr>
              <a:t>–</a:t>
            </a:r>
            <a:r>
              <a:rPr lang="en-US" sz="2400" b="1" i="0" dirty="0" err="1">
                <a:effectLst/>
              </a:rPr>
              <a:t>pasivno</a:t>
            </a:r>
            <a:r>
              <a:rPr lang="en-US" sz="2400" b="1" i="0" dirty="0">
                <a:effectLst/>
              </a:rPr>
              <a:t> </a:t>
            </a:r>
            <a:r>
              <a:rPr lang="en-US" sz="2400" b="0" i="0" dirty="0">
                <a:effectLst/>
              </a:rPr>
              <a:t>– individua </a:t>
            </a:r>
            <a:r>
              <a:rPr lang="en-US" sz="2400" b="0" i="0" dirty="0" err="1">
                <a:effectLst/>
              </a:rPr>
              <a:t>svojim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ponašanjem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kreira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događaje</a:t>
            </a:r>
            <a:r>
              <a:rPr lang="en-US" sz="2400" b="0" i="0" dirty="0">
                <a:effectLst/>
              </a:rPr>
              <a:t> u </a:t>
            </a:r>
            <a:r>
              <a:rPr lang="en-US" sz="2400" b="0" i="0" dirty="0" err="1">
                <a:effectLst/>
              </a:rPr>
              <a:t>okruženju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ili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samo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reaguje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događaj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2. </a:t>
            </a:r>
            <a:r>
              <a:rPr lang="en-US" sz="2400" b="1" i="0" dirty="0" err="1">
                <a:effectLst/>
              </a:rPr>
              <a:t>zadovoljstvo</a:t>
            </a:r>
            <a:r>
              <a:rPr lang="en-US" sz="2400" b="1" i="0" dirty="0">
                <a:effectLst/>
              </a:rPr>
              <a:t>–</a:t>
            </a:r>
            <a:r>
              <a:rPr lang="en-US" sz="2400" b="1" i="0" dirty="0" err="1">
                <a:effectLst/>
              </a:rPr>
              <a:t>bol</a:t>
            </a:r>
            <a:r>
              <a:rPr lang="en-US" sz="2400" b="0" i="0" dirty="0">
                <a:effectLst/>
              </a:rPr>
              <a:t> – </a:t>
            </a:r>
            <a:r>
              <a:rPr lang="en-US" sz="2400" b="0" i="0" dirty="0" err="1">
                <a:effectLst/>
              </a:rPr>
              <a:t>ponašanje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motiviše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traženje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zadovoljstva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ili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izbegavanje</a:t>
            </a:r>
            <a:r>
              <a:rPr lang="en-US" sz="2400" b="0" i="0" dirty="0">
                <a:effectLst/>
              </a:rPr>
              <a:t> bola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0" i="0" dirty="0">
                <a:effectLst/>
              </a:rPr>
              <a:t>3. </a:t>
            </a:r>
            <a:r>
              <a:rPr lang="en-US" sz="2400" b="1" i="0" dirty="0" err="1">
                <a:effectLst/>
              </a:rPr>
              <a:t>subjekt</a:t>
            </a:r>
            <a:r>
              <a:rPr lang="en-US" sz="2400" b="1" i="0" dirty="0">
                <a:effectLst/>
              </a:rPr>
              <a:t>–</a:t>
            </a:r>
            <a:r>
              <a:rPr lang="en-US" sz="2400" b="1" i="0" dirty="0" err="1">
                <a:effectLst/>
              </a:rPr>
              <a:t>objekt</a:t>
            </a:r>
            <a:r>
              <a:rPr lang="en-US" sz="2400" b="1" i="0" dirty="0">
                <a:effectLst/>
              </a:rPr>
              <a:t> </a:t>
            </a:r>
            <a:r>
              <a:rPr lang="en-US" sz="2400" b="0" i="0" dirty="0">
                <a:effectLst/>
              </a:rPr>
              <a:t>– </a:t>
            </a:r>
            <a:r>
              <a:rPr lang="en-US" sz="2400" b="0" i="0" dirty="0" err="1">
                <a:effectLst/>
              </a:rPr>
              <a:t>usmerenost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prema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sebi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ili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prema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objektima</a:t>
            </a:r>
            <a:r>
              <a:rPr lang="en-US" sz="2400" b="0" i="0" dirty="0">
                <a:effectLst/>
              </a:rPr>
              <a:t> u </a:t>
            </a:r>
            <a:r>
              <a:rPr lang="en-US" sz="2400" b="0" i="0" dirty="0" err="1">
                <a:effectLst/>
              </a:rPr>
              <a:t>okruženju</a:t>
            </a:r>
            <a:endParaRPr lang="en-US" sz="2400" b="0" i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400" b="0" i="0" dirty="0" err="1">
                <a:effectLst/>
              </a:rPr>
              <a:t>Upravo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ovi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koncepti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tripartitne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strukture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polariteta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upravljaju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celim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mentalnim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životom</a:t>
            </a:r>
            <a:r>
              <a:rPr lang="en-US" sz="2400" b="0" i="0" dirty="0">
                <a:effectLst/>
              </a:rPr>
              <a:t> (</a:t>
            </a:r>
            <a:r>
              <a:rPr lang="en-US" sz="2400" b="0" i="0" dirty="0" err="1">
                <a:effectLst/>
              </a:rPr>
              <a:t>Millon</a:t>
            </a:r>
            <a:r>
              <a:rPr lang="en-US" sz="2400" b="0" i="0" dirty="0">
                <a:effectLst/>
              </a:rPr>
              <a:t>, 1969). </a:t>
            </a:r>
          </a:p>
          <a:p>
            <a:pPr>
              <a:lnSpc>
                <a:spcPct val="120000"/>
              </a:lnSpc>
            </a:pPr>
            <a:r>
              <a:rPr lang="en-US" sz="2400" b="0" i="0" dirty="0" err="1">
                <a:effectLst/>
              </a:rPr>
              <a:t>Ovi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polariteti</a:t>
            </a:r>
            <a:r>
              <a:rPr lang="en-US" sz="2400" b="0" i="0" dirty="0">
                <a:effectLst/>
              </a:rPr>
              <a:t>, koji se </a:t>
            </a:r>
            <a:r>
              <a:rPr lang="en-US" sz="2400" b="0" i="0" dirty="0" err="1">
                <a:effectLst/>
              </a:rPr>
              <a:t>smatraju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suštinom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mentalnog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života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su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centralni</a:t>
            </a:r>
            <a:r>
              <a:rPr lang="en-US" sz="2400" b="0" i="0" dirty="0">
                <a:effectLst/>
              </a:rPr>
              <a:t> za </a:t>
            </a:r>
            <a:r>
              <a:rPr lang="en-US" sz="2400" b="0" i="0" dirty="0" err="1">
                <a:effectLst/>
              </a:rPr>
              <a:t>Milonovu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teoriju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41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73-E994-49A2-995D-C37E309A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Milonova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taksonomija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polaritetima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58DF22B-51AF-4F40-9B34-956C0C11A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68645"/>
              </p:ext>
            </p:extLst>
          </p:nvPr>
        </p:nvGraphicFramePr>
        <p:xfrm>
          <a:off x="1879885" y="4085966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828424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448965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55328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Aktivno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Pasivni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6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Zavisni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Histrionični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Zavisni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565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Nezavisni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Antisocijalni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Narcistični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51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Ambivalentni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Negativistički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Kompulzivni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38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Ravnodušni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Izbegavjući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Shizoidni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2478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897AF2B-7ECD-4161-9253-F1806303C3F8}"/>
              </a:ext>
            </a:extLst>
          </p:cNvPr>
          <p:cNvSpPr txBox="1"/>
          <p:nvPr/>
        </p:nvSpPr>
        <p:spPr>
          <a:xfrm>
            <a:off x="873457" y="1902554"/>
            <a:ext cx="103199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Koristeći</a:t>
            </a:r>
            <a:r>
              <a:rPr lang="en-US" sz="2400" dirty="0"/>
              <a:t> </a:t>
            </a:r>
            <a:r>
              <a:rPr lang="en-US" sz="2400" dirty="0" err="1"/>
              <a:t>ovaj</a:t>
            </a:r>
            <a:r>
              <a:rPr lang="en-US" sz="2400" dirty="0"/>
              <a:t> </a:t>
            </a:r>
            <a:r>
              <a:rPr lang="en-US" sz="2400" dirty="0" err="1"/>
              <a:t>trodimenzionalni</a:t>
            </a:r>
            <a:r>
              <a:rPr lang="en-US" sz="2400" dirty="0"/>
              <a:t> </a:t>
            </a:r>
            <a:r>
              <a:rPr lang="en-US" sz="2400" dirty="0" err="1"/>
              <a:t>okvir</a:t>
            </a:r>
            <a:r>
              <a:rPr lang="en-US" sz="2400" dirty="0"/>
              <a:t>, </a:t>
            </a:r>
            <a:r>
              <a:rPr lang="en-US" sz="2400" dirty="0" err="1"/>
              <a:t>Milon</a:t>
            </a:r>
            <a:r>
              <a:rPr lang="en-US" sz="2400" dirty="0"/>
              <a:t> </a:t>
            </a:r>
            <a:r>
              <a:rPr lang="en-US" sz="2400" dirty="0" err="1"/>
              <a:t>daje</a:t>
            </a:r>
            <a:r>
              <a:rPr lang="en-US" sz="2400" dirty="0"/>
              <a:t> </a:t>
            </a:r>
            <a:r>
              <a:rPr lang="en-US" sz="2400" dirty="0" err="1"/>
              <a:t>personalne</a:t>
            </a:r>
            <a:r>
              <a:rPr lang="en-US" sz="2400" dirty="0"/>
              <a:t> coping </a:t>
            </a:r>
            <a:r>
              <a:rPr lang="en-US" sz="2400" dirty="0" err="1"/>
              <a:t>obrasce</a:t>
            </a:r>
            <a:r>
              <a:rPr lang="en-US" sz="2400" dirty="0"/>
              <a:t> koji </a:t>
            </a:r>
            <a:r>
              <a:rPr lang="en-US" sz="2400" dirty="0" err="1"/>
              <a:t>blisko</a:t>
            </a:r>
            <a:r>
              <a:rPr lang="en-US" sz="2400" dirty="0"/>
              <a:t> </a:t>
            </a:r>
            <a:r>
              <a:rPr lang="en-US" sz="2400" dirty="0" err="1"/>
              <a:t>korespondiraju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poremećajima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u DSM III </a:t>
            </a:r>
            <a:r>
              <a:rPr lang="en-US" sz="2400" dirty="0" err="1"/>
              <a:t>klasifikaciji</a:t>
            </a:r>
            <a:endParaRPr lang="en-US" sz="2400" dirty="0"/>
          </a:p>
          <a:p>
            <a:r>
              <a:rPr lang="en-US" sz="2400" dirty="0"/>
              <a:t>Coping </a:t>
            </a:r>
            <a:r>
              <a:rPr lang="en-US" sz="2400" dirty="0" err="1"/>
              <a:t>obrasci</a:t>
            </a:r>
            <a:r>
              <a:rPr lang="en-US" sz="2400" dirty="0"/>
              <a:t> </a:t>
            </a:r>
            <a:r>
              <a:rPr lang="en-US" sz="2400" dirty="0" err="1"/>
              <a:t>označavaju</a:t>
            </a:r>
            <a:r>
              <a:rPr lang="en-US" sz="2400" dirty="0"/>
              <a:t> </a:t>
            </a:r>
            <a:r>
              <a:rPr lang="en-US" sz="2400" dirty="0" err="1"/>
              <a:t>vrstu</a:t>
            </a:r>
            <a:r>
              <a:rPr lang="en-US" sz="2400" dirty="0"/>
              <a:t> </a:t>
            </a:r>
            <a:r>
              <a:rPr lang="en-US" sz="2400" dirty="0" err="1"/>
              <a:t>potkrepljenja</a:t>
            </a:r>
            <a:r>
              <a:rPr lang="en-US" sz="2400" dirty="0"/>
              <a:t> </a:t>
            </a:r>
            <a:r>
              <a:rPr lang="en-US" sz="2400" dirty="0" err="1"/>
              <a:t>koju</a:t>
            </a:r>
            <a:r>
              <a:rPr lang="en-US" sz="2400" dirty="0"/>
              <a:t> individua </a:t>
            </a:r>
            <a:r>
              <a:rPr lang="en-US" sz="2400" dirty="0" err="1"/>
              <a:t>traži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izbegava</a:t>
            </a:r>
            <a:r>
              <a:rPr lang="en-US" sz="2400" dirty="0"/>
              <a:t> u </a:t>
            </a:r>
            <a:r>
              <a:rPr lang="en-US" sz="2400" dirty="0" err="1"/>
              <a:t>sredini</a:t>
            </a:r>
            <a:r>
              <a:rPr lang="en-US" sz="2400" dirty="0"/>
              <a:t>, da li je u tome </a:t>
            </a:r>
            <a:r>
              <a:rPr lang="en-US" sz="2400" dirty="0" err="1"/>
              <a:t>aktivna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pasivna</a:t>
            </a:r>
            <a:r>
              <a:rPr lang="en-US" sz="2400" dirty="0"/>
              <a:t>,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orijentisana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sebe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63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1782981"/>
            <a:ext cx="4624568" cy="4393982"/>
          </a:xfrm>
        </p:spPr>
        <p:txBody>
          <a:bodyPr>
            <a:normAutofit/>
          </a:bodyPr>
          <a:lstStyle/>
          <a:p>
            <a:r>
              <a:rPr lang="en-US" sz="2000" dirty="0" err="1"/>
              <a:t>Milon</a:t>
            </a:r>
            <a:r>
              <a:rPr lang="en-US" sz="2000" dirty="0"/>
              <a:t> </a:t>
            </a:r>
            <a:r>
              <a:rPr lang="en-US" sz="2000" dirty="0" err="1"/>
              <a:t>naglašava</a:t>
            </a:r>
            <a:r>
              <a:rPr lang="en-US" sz="2000" dirty="0"/>
              <a:t> </a:t>
            </a:r>
            <a:r>
              <a:rPr lang="en-US" sz="2000" dirty="0" err="1"/>
              <a:t>važnost</a:t>
            </a:r>
            <a:r>
              <a:rPr lang="en-US" sz="2000" dirty="0"/>
              <a:t> </a:t>
            </a:r>
            <a:r>
              <a:rPr lang="en-US" sz="2000" dirty="0" err="1"/>
              <a:t>koncepta</a:t>
            </a:r>
            <a:r>
              <a:rPr lang="en-US" sz="2000" dirty="0"/>
              <a:t> </a:t>
            </a:r>
            <a:r>
              <a:rPr lang="en-US" sz="2000" dirty="0" err="1"/>
              <a:t>strukturalne</a:t>
            </a:r>
            <a:r>
              <a:rPr lang="en-US" sz="2000" dirty="0"/>
              <a:t> </a:t>
            </a:r>
            <a:r>
              <a:rPr lang="en-US" sz="2000" dirty="0" err="1"/>
              <a:t>kohezije</a:t>
            </a:r>
            <a:r>
              <a:rPr lang="en-US" sz="2000" dirty="0"/>
              <a:t> u </a:t>
            </a:r>
            <a:r>
              <a:rPr lang="en-US" sz="2000" dirty="0" err="1"/>
              <a:t>personalnoj</a:t>
            </a:r>
            <a:r>
              <a:rPr lang="en-US" sz="2000" dirty="0"/>
              <a:t> </a:t>
            </a:r>
            <a:r>
              <a:rPr lang="en-US" sz="2000" dirty="0" err="1"/>
              <a:t>organizaciji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Svaki</a:t>
            </a:r>
            <a:r>
              <a:rPr lang="en-US" sz="2000" dirty="0"/>
              <a:t> </a:t>
            </a:r>
            <a:r>
              <a:rPr lang="en-US" sz="2000" dirty="0" err="1"/>
              <a:t>poremećaj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sr-Latn-CS" sz="2000" dirty="0"/>
              <a:t>s</a:t>
            </a:r>
            <a:r>
              <a:rPr lang="en-US" sz="2000" dirty="0" err="1"/>
              <a:t>eduje</a:t>
            </a:r>
            <a:r>
              <a:rPr lang="en-US" sz="2000" dirty="0"/>
              <a:t> </a:t>
            </a:r>
            <a:r>
              <a:rPr lang="en-US" sz="2000" dirty="0" err="1"/>
              <a:t>jedinstvene</a:t>
            </a:r>
            <a:r>
              <a:rPr lang="en-US" sz="2000" dirty="0"/>
              <a:t> </a:t>
            </a:r>
            <a:r>
              <a:rPr lang="en-US" sz="2000" dirty="0" err="1"/>
              <a:t>karakteristike</a:t>
            </a:r>
            <a:r>
              <a:rPr lang="en-US" sz="2000" dirty="0"/>
              <a:t> u </a:t>
            </a:r>
            <a:r>
              <a:rPr lang="en-US" sz="2000" dirty="0" err="1"/>
              <a:t>okviru</a:t>
            </a:r>
            <a:r>
              <a:rPr lang="en-US" sz="2000" dirty="0"/>
              <a:t> </a:t>
            </a:r>
            <a:r>
              <a:rPr lang="en-US" sz="2000" dirty="0" err="1"/>
              <a:t>svakog</a:t>
            </a:r>
            <a:r>
              <a:rPr lang="en-US" sz="2000" dirty="0"/>
              <a:t> </a:t>
            </a:r>
            <a:r>
              <a:rPr lang="en-US" sz="2000" dirty="0" err="1"/>
              <a:t>kliničkog</a:t>
            </a:r>
            <a:r>
              <a:rPr lang="en-US" sz="2000" dirty="0"/>
              <a:t> </a:t>
            </a:r>
            <a:r>
              <a:rPr lang="en-US" sz="2000" dirty="0" err="1"/>
              <a:t>domena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Širi</a:t>
            </a:r>
            <a:r>
              <a:rPr lang="en-US" sz="2000" dirty="0"/>
              <a:t> </a:t>
            </a:r>
            <a:r>
              <a:rPr lang="en-US" sz="2000" dirty="0" err="1"/>
              <a:t>domeni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 </a:t>
            </a:r>
            <a:r>
              <a:rPr lang="en-US" sz="2000" dirty="0" err="1"/>
              <a:t>Bihejvioralni</a:t>
            </a:r>
            <a:r>
              <a:rPr lang="en-US" sz="2000" dirty="0"/>
              <a:t>, </a:t>
            </a:r>
            <a:r>
              <a:rPr lang="en-US" sz="2000" dirty="0" err="1"/>
              <a:t>fenomenološki</a:t>
            </a:r>
            <a:r>
              <a:rPr lang="en-US" sz="2000" dirty="0"/>
              <a:t>, </a:t>
            </a:r>
            <a:r>
              <a:rPr lang="en-US" sz="2000" dirty="0" err="1"/>
              <a:t>intrapsihički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biofizički</a:t>
            </a:r>
            <a:endParaRPr lang="en-US" sz="2000" dirty="0"/>
          </a:p>
          <a:p>
            <a:r>
              <a:rPr lang="en-US" sz="2000" dirty="0" err="1"/>
              <a:t>Uži</a:t>
            </a:r>
            <a:r>
              <a:rPr lang="en-US" sz="2000" dirty="0"/>
              <a:t> </a:t>
            </a:r>
            <a:r>
              <a:rPr lang="en-US" sz="2000" dirty="0" err="1"/>
              <a:t>kliničkli</a:t>
            </a:r>
            <a:r>
              <a:rPr lang="en-US" sz="2000" dirty="0"/>
              <a:t> </a:t>
            </a:r>
            <a:r>
              <a:rPr lang="en-US" sz="2000" dirty="0" err="1"/>
              <a:t>domeni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organizovani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dele se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strukturalnim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funkcionalnim</a:t>
            </a:r>
            <a:r>
              <a:rPr lang="en-US" sz="2000" dirty="0"/>
              <a:t> </a:t>
            </a:r>
            <a:r>
              <a:rPr lang="en-US" sz="2000" dirty="0" err="1"/>
              <a:t>karateristikama</a:t>
            </a:r>
            <a:endParaRPr lang="en-US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F59ECB-B0AA-4E40-82C6-81810A261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61048"/>
              </p:ext>
            </p:extLst>
          </p:nvPr>
        </p:nvGraphicFramePr>
        <p:xfrm>
          <a:off x="5369231" y="1782981"/>
          <a:ext cx="6105390" cy="43618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4210">
                  <a:extLst>
                    <a:ext uri="{9D8B030D-6E8A-4147-A177-3AD203B41FA5}">
                      <a16:colId xmlns:a16="http://schemas.microsoft.com/office/drawing/2014/main" val="2117244603"/>
                    </a:ext>
                  </a:extLst>
                </a:gridCol>
                <a:gridCol w="3341180">
                  <a:extLst>
                    <a:ext uri="{9D8B030D-6E8A-4147-A177-3AD203B41FA5}">
                      <a16:colId xmlns:a16="http://schemas.microsoft.com/office/drawing/2014/main" val="1118627800"/>
                    </a:ext>
                  </a:extLst>
                </a:gridCol>
              </a:tblGrid>
              <a:tr h="472067">
                <a:tc gridSpan="2">
                  <a:txBody>
                    <a:bodyPr/>
                    <a:lstStyle/>
                    <a:p>
                      <a:r>
                        <a:rPr lang="en-US" sz="1900" dirty="0" err="1"/>
                        <a:t>Funkcionalni</a:t>
                      </a:r>
                      <a:r>
                        <a:rPr lang="en-US" sz="1900" dirty="0"/>
                        <a:t> </a:t>
                      </a:r>
                      <a:r>
                        <a:rPr lang="en-US" sz="1900" dirty="0" err="1"/>
                        <a:t>domeni</a:t>
                      </a:r>
                      <a:r>
                        <a:rPr lang="en-US" sz="1900" dirty="0"/>
                        <a:t>                </a:t>
                      </a:r>
                      <a:r>
                        <a:rPr lang="en-US" sz="1900" dirty="0" err="1"/>
                        <a:t>Strukturalni</a:t>
                      </a:r>
                      <a:r>
                        <a:rPr lang="en-US" sz="1900" dirty="0"/>
                        <a:t> </a:t>
                      </a:r>
                      <a:r>
                        <a:rPr lang="en-US" sz="1900" dirty="0" err="1"/>
                        <a:t>domeni</a:t>
                      </a:r>
                      <a:endParaRPr lang="en-US" sz="1900" dirty="0"/>
                    </a:p>
                  </a:txBody>
                  <a:tcPr marL="94413" marR="94413" marT="47207" marB="4720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34539"/>
                  </a:ext>
                </a:extLst>
              </a:tr>
              <a:tr h="4154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/>
                        <a:t>Bihejvioralni nivo</a:t>
                      </a:r>
                    </a:p>
                  </a:txBody>
                  <a:tcPr marL="94413" marR="94413" marT="47207" marB="4720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9932"/>
                  </a:ext>
                </a:extLst>
              </a:tr>
              <a:tr h="698658">
                <a:tc>
                  <a:txBody>
                    <a:bodyPr/>
                    <a:lstStyle/>
                    <a:p>
                      <a:r>
                        <a:rPr lang="en-US" sz="1900"/>
                        <a:t>Ekspresivno ponašanje</a:t>
                      </a:r>
                    </a:p>
                    <a:p>
                      <a:r>
                        <a:rPr lang="en-US" sz="1900"/>
                        <a:t>Interpersonalni odnosi</a:t>
                      </a:r>
                    </a:p>
                  </a:txBody>
                  <a:tcPr marL="94413" marR="94413" marT="47207" marB="47207"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413" marR="94413" marT="47207" marB="47207"/>
                </a:tc>
                <a:extLst>
                  <a:ext uri="{0D108BD9-81ED-4DB2-BD59-A6C34878D82A}">
                    <a16:rowId xmlns:a16="http://schemas.microsoft.com/office/drawing/2014/main" val="419759160"/>
                  </a:ext>
                </a:extLst>
              </a:tr>
              <a:tr h="4154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/>
                        <a:t>Fenomenološki nivo</a:t>
                      </a:r>
                    </a:p>
                  </a:txBody>
                  <a:tcPr marL="94413" marR="94413" marT="47207" marB="4720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205098"/>
                  </a:ext>
                </a:extLst>
              </a:tr>
              <a:tr h="698658">
                <a:tc>
                  <a:txBody>
                    <a:bodyPr/>
                    <a:lstStyle/>
                    <a:p>
                      <a:r>
                        <a:rPr lang="en-US" sz="1900"/>
                        <a:t>Kognitivni stil</a:t>
                      </a:r>
                    </a:p>
                  </a:txBody>
                  <a:tcPr marL="94413" marR="94413" marT="47207" marB="47207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Objekt-reprezentacije</a:t>
                      </a:r>
                    </a:p>
                    <a:p>
                      <a:r>
                        <a:rPr lang="en-US" sz="1900"/>
                        <a:t>Self imidž</a:t>
                      </a:r>
                    </a:p>
                  </a:txBody>
                  <a:tcPr marL="94413" marR="94413" marT="47207" marB="47207"/>
                </a:tc>
                <a:extLst>
                  <a:ext uri="{0D108BD9-81ED-4DB2-BD59-A6C34878D82A}">
                    <a16:rowId xmlns:a16="http://schemas.microsoft.com/office/drawing/2014/main" val="1390094394"/>
                  </a:ext>
                </a:extLst>
              </a:tr>
              <a:tr h="4154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/>
                        <a:t>Intrapsihički nivo</a:t>
                      </a:r>
                    </a:p>
                  </a:txBody>
                  <a:tcPr marL="94413" marR="94413" marT="47207" marB="4720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92275"/>
                  </a:ext>
                </a:extLst>
              </a:tr>
              <a:tr h="415419">
                <a:tc>
                  <a:txBody>
                    <a:bodyPr/>
                    <a:lstStyle/>
                    <a:p>
                      <a:r>
                        <a:rPr lang="en-US" sz="1900"/>
                        <a:t>Regulatorni mehanizmi</a:t>
                      </a:r>
                    </a:p>
                  </a:txBody>
                  <a:tcPr marL="94413" marR="94413" marT="47207" marB="47207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Morfološka organizacija</a:t>
                      </a:r>
                    </a:p>
                  </a:txBody>
                  <a:tcPr marL="94413" marR="94413" marT="47207" marB="47207"/>
                </a:tc>
                <a:extLst>
                  <a:ext uri="{0D108BD9-81ED-4DB2-BD59-A6C34878D82A}">
                    <a16:rowId xmlns:a16="http://schemas.microsoft.com/office/drawing/2014/main" val="3038942257"/>
                  </a:ext>
                </a:extLst>
              </a:tr>
              <a:tr h="4154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/>
                        <a:t>Biofizički nivo</a:t>
                      </a:r>
                    </a:p>
                  </a:txBody>
                  <a:tcPr marL="94413" marR="94413" marT="47207" marB="4720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768778"/>
                  </a:ext>
                </a:extLst>
              </a:tr>
              <a:tr h="415419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94413" marR="94413" marT="47207" marB="47207"/>
                </a:tc>
                <a:tc>
                  <a:txBody>
                    <a:bodyPr/>
                    <a:lstStyle/>
                    <a:p>
                      <a:r>
                        <a:rPr lang="en-US" sz="1900" dirty="0" err="1"/>
                        <a:t>Raspoloženje</a:t>
                      </a:r>
                      <a:r>
                        <a:rPr lang="en-US" sz="1900" dirty="0"/>
                        <a:t> / temperament</a:t>
                      </a:r>
                    </a:p>
                  </a:txBody>
                  <a:tcPr marL="94413" marR="94413" marT="47207" marB="47207"/>
                </a:tc>
                <a:extLst>
                  <a:ext uri="{0D108BD9-81ED-4DB2-BD59-A6C34878D82A}">
                    <a16:rowId xmlns:a16="http://schemas.microsoft.com/office/drawing/2014/main" val="394009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6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Funkcionalni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domeni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7" y="1940767"/>
            <a:ext cx="10263673" cy="3926633"/>
          </a:xfrm>
        </p:spPr>
        <p:txBody>
          <a:bodyPr/>
          <a:lstStyle/>
          <a:p>
            <a:pPr algn="just"/>
            <a:r>
              <a:rPr lang="en-US" sz="2000" dirty="0" err="1"/>
              <a:t>Načini</a:t>
            </a:r>
            <a:r>
              <a:rPr lang="en-US" sz="2000" dirty="0"/>
              <a:t> </a:t>
            </a:r>
            <a:r>
              <a:rPr lang="en-US" sz="2000" dirty="0" err="1"/>
              <a:t>izražavanja</a:t>
            </a:r>
            <a:r>
              <a:rPr lang="en-US" sz="2000" dirty="0"/>
              <a:t> </a:t>
            </a:r>
            <a:r>
              <a:rPr lang="en-US" sz="2000" dirty="0" err="1"/>
              <a:t>ponašanja</a:t>
            </a:r>
            <a:r>
              <a:rPr lang="en-US" sz="2000" dirty="0"/>
              <a:t>, </a:t>
            </a:r>
            <a:r>
              <a:rPr lang="en-US" sz="2000" dirty="0" err="1"/>
              <a:t>kognitivnih</a:t>
            </a:r>
            <a:r>
              <a:rPr lang="en-US" sz="2000" dirty="0"/>
              <a:t> </a:t>
            </a:r>
            <a:r>
              <a:rPr lang="en-US" sz="2000" dirty="0" err="1"/>
              <a:t>procesa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unutrašnjih</a:t>
            </a:r>
            <a:r>
              <a:rPr lang="en-US" sz="2000" dirty="0"/>
              <a:t> </a:t>
            </a:r>
            <a:r>
              <a:rPr lang="en-US" sz="2000" dirty="0" err="1"/>
              <a:t>mehanizama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koordiniraju</a:t>
            </a:r>
            <a:r>
              <a:rPr lang="en-US" sz="2000" dirty="0"/>
              <a:t>, </a:t>
            </a:r>
            <a:r>
              <a:rPr lang="en-US" sz="2000" dirty="0" err="1"/>
              <a:t>transformišu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kontrolišu</a:t>
            </a:r>
            <a:r>
              <a:rPr lang="en-US" sz="2000" dirty="0"/>
              <a:t> </a:t>
            </a:r>
            <a:r>
              <a:rPr lang="en-US" sz="2000" dirty="0" err="1"/>
              <a:t>razmenu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unutra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spolja</a:t>
            </a:r>
            <a:endParaRPr lang="en-US" sz="2000" dirty="0"/>
          </a:p>
          <a:p>
            <a:pPr algn="just"/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b="1" dirty="0" err="1"/>
              <a:t>Ekspresivno</a:t>
            </a:r>
            <a:r>
              <a:rPr lang="en-US" sz="2000" b="1" dirty="0"/>
              <a:t> </a:t>
            </a:r>
            <a:r>
              <a:rPr lang="en-US" sz="2000" b="1" dirty="0" err="1"/>
              <a:t>ponašanje</a:t>
            </a:r>
            <a:r>
              <a:rPr lang="en-US" sz="2000" b="1" dirty="0"/>
              <a:t> </a:t>
            </a:r>
            <a:r>
              <a:rPr lang="en-US" sz="2000" dirty="0"/>
              <a:t>– ono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vidljivo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bihjvioralnom</a:t>
            </a:r>
            <a:r>
              <a:rPr lang="en-US" sz="2000" dirty="0"/>
              <a:t> </a:t>
            </a:r>
            <a:r>
              <a:rPr lang="en-US" sz="2000" dirty="0" err="1"/>
              <a:t>nivou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b="1" dirty="0" err="1"/>
              <a:t>Interpersonalni</a:t>
            </a:r>
            <a:r>
              <a:rPr lang="en-US" sz="2000" b="1" dirty="0"/>
              <a:t> </a:t>
            </a:r>
            <a:r>
              <a:rPr lang="en-US" sz="2000" b="1" dirty="0" err="1"/>
              <a:t>odnosi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osoba</a:t>
            </a:r>
            <a:r>
              <a:rPr lang="en-US" sz="2000" dirty="0"/>
              <a:t> </a:t>
            </a:r>
            <a:r>
              <a:rPr lang="en-US" sz="2000" dirty="0" err="1"/>
              <a:t>funkcioniše</a:t>
            </a:r>
            <a:r>
              <a:rPr lang="en-US" sz="2000" dirty="0"/>
              <a:t> u </a:t>
            </a:r>
            <a:r>
              <a:rPr lang="en-US" sz="2000" dirty="0" err="1"/>
              <a:t>odnosu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b="1" dirty="0" err="1"/>
              <a:t>Kognitivni</a:t>
            </a:r>
            <a:r>
              <a:rPr lang="en-US" sz="2000" b="1" dirty="0"/>
              <a:t> </a:t>
            </a:r>
            <a:r>
              <a:rPr lang="en-US" sz="2000" b="1" dirty="0" err="1"/>
              <a:t>stil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osoba</a:t>
            </a:r>
            <a:r>
              <a:rPr lang="en-US" sz="2000" dirty="0"/>
              <a:t> </a:t>
            </a:r>
            <a:r>
              <a:rPr lang="en-US" sz="2000" dirty="0" err="1"/>
              <a:t>usmerava</a:t>
            </a:r>
            <a:r>
              <a:rPr lang="en-US" sz="2000" dirty="0"/>
              <a:t> </a:t>
            </a:r>
            <a:r>
              <a:rPr lang="en-US" sz="2000" dirty="0" err="1"/>
              <a:t>pažnju</a:t>
            </a:r>
            <a:r>
              <a:rPr lang="en-US" sz="2000" dirty="0"/>
              <a:t>, </a:t>
            </a:r>
            <a:r>
              <a:rPr lang="en-US" sz="2000" dirty="0" err="1"/>
              <a:t>dekodira</a:t>
            </a:r>
            <a:r>
              <a:rPr lang="en-US" sz="2000" dirty="0"/>
              <a:t> </a:t>
            </a:r>
            <a:r>
              <a:rPr lang="en-US" sz="2000" dirty="0" err="1"/>
              <a:t>informacije</a:t>
            </a:r>
            <a:r>
              <a:rPr lang="en-US" sz="2000" dirty="0"/>
              <a:t>, </a:t>
            </a:r>
            <a:r>
              <a:rPr lang="en-US" sz="2000" dirty="0" err="1"/>
              <a:t>organizuje</a:t>
            </a:r>
            <a:r>
              <a:rPr lang="en-US" sz="2000" dirty="0"/>
              <a:t> </a:t>
            </a:r>
            <a:r>
              <a:rPr lang="en-US" sz="2000" dirty="0" err="1"/>
              <a:t>misli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b="1" dirty="0" err="1"/>
              <a:t>Regulatorni</a:t>
            </a:r>
            <a:r>
              <a:rPr lang="en-US" sz="2000" b="1" dirty="0"/>
              <a:t> </a:t>
            </a:r>
            <a:r>
              <a:rPr lang="en-US" sz="2000" b="1" dirty="0" err="1"/>
              <a:t>mehanizmi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odbrambeni</a:t>
            </a:r>
            <a:r>
              <a:rPr lang="en-US" sz="2000" dirty="0"/>
              <a:t> </a:t>
            </a:r>
            <a:r>
              <a:rPr lang="en-US" sz="2000" dirty="0" err="1"/>
              <a:t>mehanizmi</a:t>
            </a:r>
            <a:r>
              <a:rPr lang="en-US" sz="2000" dirty="0"/>
              <a:t>,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direktno</a:t>
            </a:r>
            <a:r>
              <a:rPr lang="en-US" sz="2000" dirty="0"/>
              <a:t> </a:t>
            </a:r>
            <a:r>
              <a:rPr lang="en-US" sz="2000" dirty="0" err="1"/>
              <a:t>dostupni</a:t>
            </a:r>
            <a:r>
              <a:rPr lang="en-US" sz="2000" dirty="0"/>
              <a:t> </a:t>
            </a:r>
            <a:r>
              <a:rPr lang="en-US" sz="2000" dirty="0" err="1"/>
              <a:t>proceni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3463</Words>
  <Application>Microsoft Office PowerPoint</Application>
  <PresentationFormat>Widescreen</PresentationFormat>
  <Paragraphs>507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Roboto</vt:lpstr>
      <vt:lpstr>Office Theme</vt:lpstr>
      <vt:lpstr>Milonov multiosovinski inventar ličnosti</vt:lpstr>
      <vt:lpstr>Teodor Milon </vt:lpstr>
      <vt:lpstr>Osnove Milonove teorije</vt:lpstr>
      <vt:lpstr>Ključni koncepti Milonove teorije</vt:lpstr>
      <vt:lpstr>Biosocijalna teorija učenja</vt:lpstr>
      <vt:lpstr>Tri polariteta</vt:lpstr>
      <vt:lpstr>Milonova taksonomija ličnosti prema polaritetima</vt:lpstr>
      <vt:lpstr>Koncept strukture poremećaja ličnosti</vt:lpstr>
      <vt:lpstr>Funkcionalni domeni</vt:lpstr>
      <vt:lpstr>Strukturalni domeni</vt:lpstr>
      <vt:lpstr>Razvoj instrumenta</vt:lpstr>
      <vt:lpstr>Opis instrumenta – MCMI III</vt:lpstr>
      <vt:lpstr>Subskale MCMI III </vt:lpstr>
      <vt:lpstr>Norme i skorovanje  </vt:lpstr>
      <vt:lpstr>Base rate skorovi 1/2</vt:lpstr>
      <vt:lpstr>Base rate skorovi 2/2</vt:lpstr>
      <vt:lpstr>Base rate vs T skorovi</vt:lpstr>
      <vt:lpstr>Interpretacija skorova 1/2</vt:lpstr>
      <vt:lpstr>Interpretacija skorova 2/2</vt:lpstr>
      <vt:lpstr>Shizoidni (asocijalni) PL</vt:lpstr>
      <vt:lpstr>Izbegavajući PL</vt:lpstr>
      <vt:lpstr>Depresivni PL</vt:lpstr>
      <vt:lpstr>Zavisni PL</vt:lpstr>
      <vt:lpstr>Histrionični PL</vt:lpstr>
      <vt:lpstr>Narcistični PL</vt:lpstr>
      <vt:lpstr>Antisocijalni PL</vt:lpstr>
      <vt:lpstr>Sadistički poremećaj</vt:lpstr>
      <vt:lpstr>Kompulzivni PL</vt:lpstr>
      <vt:lpstr>Negativistični </vt:lpstr>
      <vt:lpstr>Mazohistički PL</vt:lpstr>
      <vt:lpstr>Shizotipalni PL</vt:lpstr>
      <vt:lpstr>Granični PL</vt:lpstr>
      <vt:lpstr>Paranoidni PL</vt:lpstr>
      <vt:lpstr>Klinički sindromi</vt:lpstr>
      <vt:lpstr>Klinički sindromi 1/3</vt:lpstr>
      <vt:lpstr>Klinički sindromi 2/3</vt:lpstr>
      <vt:lpstr>Klinički sindromi 3/3</vt:lpstr>
      <vt:lpstr>Teški klinički sindromi 1/2</vt:lpstr>
      <vt:lpstr>Teški klinički sindromi 2/2</vt:lpstr>
      <vt:lpstr>Interpretacija skorova</vt:lpstr>
      <vt:lpstr>Interpretacija rezultata o ličnosti 1/3</vt:lpstr>
      <vt:lpstr>Interpretacija rezultata o ličnosti 2/3</vt:lpstr>
      <vt:lpstr>Interpretacija rezultata o ličnosti 3/3</vt:lpstr>
      <vt:lpstr>Interpretacija rezultata o kliničkim sindromima  1/2</vt:lpstr>
      <vt:lpstr>Interpretacija rezulatata o kliničkim sindormima 2/2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Mladenović</dc:creator>
  <cp:lastModifiedBy>Miroslav Mladenović</cp:lastModifiedBy>
  <cp:revision>56</cp:revision>
  <dcterms:created xsi:type="dcterms:W3CDTF">2022-04-03T07:38:39Z</dcterms:created>
  <dcterms:modified xsi:type="dcterms:W3CDTF">2022-04-06T12:30:45Z</dcterms:modified>
</cp:coreProperties>
</file>