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9"/>
  </p:notesMasterIdLst>
  <p:sldIdLst>
    <p:sldId id="256" r:id="rId2"/>
    <p:sldId id="257" r:id="rId3"/>
    <p:sldId id="258" r:id="rId4"/>
    <p:sldId id="259" r:id="rId5"/>
    <p:sldId id="260" r:id="rId6"/>
    <p:sldId id="262" r:id="rId7"/>
    <p:sldId id="267" r:id="rId8"/>
    <p:sldId id="301" r:id="rId9"/>
    <p:sldId id="300" r:id="rId10"/>
    <p:sldId id="266" r:id="rId11"/>
    <p:sldId id="265" r:id="rId12"/>
    <p:sldId id="307" r:id="rId13"/>
    <p:sldId id="264" r:id="rId14"/>
    <p:sldId id="263" r:id="rId15"/>
    <p:sldId id="272" r:id="rId16"/>
    <p:sldId id="273" r:id="rId17"/>
    <p:sldId id="276" r:id="rId18"/>
    <p:sldId id="305" r:id="rId19"/>
    <p:sldId id="306" r:id="rId20"/>
    <p:sldId id="275" r:id="rId21"/>
    <p:sldId id="274" r:id="rId22"/>
    <p:sldId id="277" r:id="rId23"/>
    <p:sldId id="279" r:id="rId24"/>
    <p:sldId id="280" r:id="rId25"/>
    <p:sldId id="281" r:id="rId26"/>
    <p:sldId id="284" r:id="rId27"/>
    <p:sldId id="282" r:id="rId28"/>
    <p:sldId id="283" r:id="rId29"/>
    <p:sldId id="271" r:id="rId30"/>
    <p:sldId id="311" r:id="rId31"/>
    <p:sldId id="329" r:id="rId32"/>
    <p:sldId id="330" r:id="rId33"/>
    <p:sldId id="331" r:id="rId34"/>
    <p:sldId id="332" r:id="rId35"/>
    <p:sldId id="313" r:id="rId36"/>
    <p:sldId id="327" r:id="rId37"/>
    <p:sldId id="333" r:id="rId38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D31EA38-A80C-48D3-A9D1-0A5BA7607997}" v="71" dt="2021-11-07T18:13:29.66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20" y="21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45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vana Perunicic Mladenovic" userId="59f630c6be49f4d5" providerId="LiveId" clId="{CD31EA38-A80C-48D3-A9D1-0A5BA7607997}"/>
    <pc:docChg chg="custSel modSld">
      <pc:chgData name="Ivana Perunicic Mladenovic" userId="59f630c6be49f4d5" providerId="LiveId" clId="{CD31EA38-A80C-48D3-A9D1-0A5BA7607997}" dt="2021-11-07T18:13:29.666" v="71" actId="20577"/>
      <pc:docMkLst>
        <pc:docMk/>
      </pc:docMkLst>
      <pc:sldChg chg="modSp mod">
        <pc:chgData name="Ivana Perunicic Mladenovic" userId="59f630c6be49f4d5" providerId="LiveId" clId="{CD31EA38-A80C-48D3-A9D1-0A5BA7607997}" dt="2021-11-07T18:04:21.347" v="1" actId="27636"/>
        <pc:sldMkLst>
          <pc:docMk/>
          <pc:sldMk cId="0" sldId="277"/>
        </pc:sldMkLst>
        <pc:spChg chg="mod">
          <ac:chgData name="Ivana Perunicic Mladenovic" userId="59f630c6be49f4d5" providerId="LiveId" clId="{CD31EA38-A80C-48D3-A9D1-0A5BA7607997}" dt="2021-11-07T18:04:21.347" v="1" actId="27636"/>
          <ac:spMkLst>
            <pc:docMk/>
            <pc:sldMk cId="0" sldId="277"/>
            <ac:spMk id="3" creationId="{00000000-0000-0000-0000-000000000000}"/>
          </ac:spMkLst>
        </pc:spChg>
      </pc:sldChg>
      <pc:sldChg chg="modSp modAnim">
        <pc:chgData name="Ivana Perunicic Mladenovic" userId="59f630c6be49f4d5" providerId="LiveId" clId="{CD31EA38-A80C-48D3-A9D1-0A5BA7607997}" dt="2021-11-07T18:13:29.666" v="71" actId="20577"/>
        <pc:sldMkLst>
          <pc:docMk/>
          <pc:sldMk cId="0" sldId="333"/>
        </pc:sldMkLst>
        <pc:spChg chg="mod">
          <ac:chgData name="Ivana Perunicic Mladenovic" userId="59f630c6be49f4d5" providerId="LiveId" clId="{CD31EA38-A80C-48D3-A9D1-0A5BA7607997}" dt="2021-11-07T18:13:29.666" v="71" actId="20577"/>
          <ac:spMkLst>
            <pc:docMk/>
            <pc:sldMk cId="0" sldId="333"/>
            <ac:spMk id="5632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FEEDB80D-8F49-47BD-B19F-E23E4CC05B8C}" type="datetimeFigureOut">
              <a:rPr lang="en-US"/>
              <a:pPr>
                <a:defRPr/>
              </a:pPr>
              <a:t>11/7/2021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BBA105F4-D341-4167-96F6-2BC46EB152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DE269C-7A82-4325-BDE0-577ACFE9CA95}" type="datetimeFigureOut">
              <a:rPr lang="en-US"/>
              <a:pPr>
                <a:defRPr/>
              </a:pPr>
              <a:t>11/7/2021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B7FDD2-52E6-4E8D-8C66-B631B8845F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32E1BC-3E0B-495F-9B39-6FC15647FC70}" type="datetimeFigureOut">
              <a:rPr lang="en-US"/>
              <a:pPr>
                <a:defRPr/>
              </a:pPr>
              <a:t>11/7/2021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21F77C-305D-4904-AD4E-2377A11BEE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CA0910-B666-4FC7-ADBE-B1EC2D456C2F}" type="datetimeFigureOut">
              <a:rPr lang="en-US"/>
              <a:pPr>
                <a:defRPr/>
              </a:pPr>
              <a:t>11/7/2021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07127E-43E3-409F-A71C-847434A354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F7EFD1-8A7E-43C5-8BA0-1174ACFE07E5}" type="datetimeFigureOut">
              <a:rPr lang="en-US"/>
              <a:pPr>
                <a:defRPr/>
              </a:pPr>
              <a:t>11/7/2021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3EF6FD-0874-4EEB-8842-98A9A96814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D80DEC-01FA-4D7B-A648-B61C64254BE6}" type="datetimeFigureOut">
              <a:rPr lang="en-US"/>
              <a:pPr>
                <a:defRPr/>
              </a:pPr>
              <a:t>11/7/2021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240B59-19BC-49FA-A86C-D8EDACD76A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120AD2-9957-4824-83EF-7C6CA8E10E77}" type="datetimeFigureOut">
              <a:rPr lang="en-US"/>
              <a:pPr>
                <a:defRPr/>
              </a:pPr>
              <a:t>11/7/2021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960B29-5BF9-458B-9D2B-CFA1CE2A26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67EDCE-0C89-4C15-BA1D-B252FACCA0BE}" type="datetimeFigureOut">
              <a:rPr lang="en-US"/>
              <a:pPr>
                <a:defRPr/>
              </a:pPr>
              <a:t>11/7/2021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05B56-FEC4-4372-A0D5-A04CAEBC4E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EEA0CB-F101-4FC0-A40A-61C16FCC6456}" type="datetimeFigureOut">
              <a:rPr lang="en-US"/>
              <a:pPr>
                <a:defRPr/>
              </a:pPr>
              <a:t>11/7/2021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44B8B8-1B5C-4485-BA7F-3D2B022865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4C47C9-94A0-4573-8C18-AAFB4DADD523}" type="datetimeFigureOut">
              <a:rPr lang="en-US"/>
              <a:pPr>
                <a:defRPr/>
              </a:pPr>
              <a:t>11/7/2021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DF6726-4D66-414A-A672-6C89983216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0D8001-620A-45C0-9287-5DC2B480976E}" type="datetimeFigureOut">
              <a:rPr lang="en-US"/>
              <a:pPr>
                <a:defRPr/>
              </a:pPr>
              <a:t>11/7/2021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86DE5-5C07-4837-B87D-C43A8CCAC9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240419-9EBC-4B5C-88CE-E8312AD06A84}" type="datetimeFigureOut">
              <a:rPr lang="en-US"/>
              <a:pPr>
                <a:defRPr/>
              </a:pPr>
              <a:t>11/7/2021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F9BE28-529C-4B0D-B5B3-C13A0127E7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48697D1-66B2-40B9-80A9-CD2D6513A508}" type="datetimeFigureOut">
              <a:rPr lang="en-US"/>
              <a:pPr>
                <a:defRPr/>
              </a:pPr>
              <a:t>11/7/2021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087F28F-1D23-428D-AB12-A1C3FCA366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39838" y="1836738"/>
            <a:ext cx="9712325" cy="23876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br>
              <a:rPr lang="af-ZA" sz="27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af-ZA" sz="3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af-ZA" sz="3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af-ZA" sz="4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odel dimenzija ličnosti u psihološkoj proceni poremećaja ličnosti</a:t>
            </a:r>
            <a:br>
              <a:rPr lang="en-US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3600" dirty="0"/>
          </a:p>
        </p:txBody>
      </p:sp>
      <p:sp>
        <p:nvSpPr>
          <p:cNvPr id="14338" name="Subtitle 2"/>
          <p:cNvSpPr>
            <a:spLocks noGrp="1"/>
          </p:cNvSpPr>
          <p:nvPr>
            <p:ph type="subTitle" idx="1"/>
          </p:nvPr>
        </p:nvSpPr>
        <p:spPr>
          <a:xfrm>
            <a:off x="1524000" y="4224338"/>
            <a:ext cx="9144000" cy="1655762"/>
          </a:xfrm>
        </p:spPr>
        <p:txBody>
          <a:bodyPr/>
          <a:lstStyle/>
          <a:p>
            <a:r>
              <a:rPr lang="en-US" dirty="0"/>
              <a:t>Doc. dr Ivana </a:t>
            </a:r>
            <a:r>
              <a:rPr lang="en-US" dirty="0" err="1"/>
              <a:t>Peruničić</a:t>
            </a:r>
            <a:r>
              <a:rPr lang="en-US" dirty="0"/>
              <a:t>-Mladenović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x-non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Ograničenja kategorijalnog pristupa poremećajima ličnosti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2/2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lnSpc>
                <a:spcPct val="107000"/>
              </a:lnSpc>
              <a:spcBef>
                <a:spcPct val="0"/>
              </a:spcBef>
              <a:buFont typeface="Calibri" pitchFamily="34" charset="0"/>
              <a:buChar char="-"/>
            </a:pPr>
            <a:r>
              <a:rPr lang="en-US" b="1">
                <a:ea typeface="Calibri" pitchFamily="34" charset="0"/>
                <a:cs typeface="Times New Roman" pitchFamily="18" charset="0"/>
              </a:rPr>
              <a:t>Nekonzistentnost kriterijuma</a:t>
            </a:r>
            <a:endParaRPr lang="en-US">
              <a:ea typeface="Calibri" pitchFamily="34" charset="0"/>
              <a:cs typeface="Times New Roman" pitchFamily="18" charset="0"/>
            </a:endParaRPr>
          </a:p>
          <a:p>
            <a:pPr marL="342900" indent="-342900">
              <a:lnSpc>
                <a:spcPct val="107000"/>
              </a:lnSpc>
              <a:spcBef>
                <a:spcPct val="0"/>
              </a:spcBef>
              <a:buFont typeface="Arial" charset="0"/>
              <a:buNone/>
            </a:pPr>
            <a:r>
              <a:rPr lang="en-US" sz="2000">
                <a:ea typeface="Calibri" pitchFamily="34" charset="0"/>
                <a:cs typeface="Times New Roman" pitchFamily="18" charset="0"/>
              </a:rPr>
              <a:t>      Kod nekih dg kriterijumi su bazirani više na crtama a negde više na specifičnom/nisko frekventnom ponašanju </a:t>
            </a:r>
          </a:p>
          <a:p>
            <a:pPr marL="342900" indent="-342900">
              <a:lnSpc>
                <a:spcPct val="107000"/>
              </a:lnSpc>
              <a:spcBef>
                <a:spcPct val="0"/>
              </a:spcBef>
              <a:buFont typeface="Calibri" pitchFamily="34" charset="0"/>
              <a:buChar char="-"/>
            </a:pPr>
            <a:r>
              <a:rPr lang="en-US" b="1">
                <a:ea typeface="Calibri" pitchFamily="34" charset="0"/>
                <a:cs typeface="Times New Roman" pitchFamily="18" charset="0"/>
              </a:rPr>
              <a:t>Arbitrarne dijagnostičke granice </a:t>
            </a:r>
          </a:p>
          <a:p>
            <a:pPr marL="342900" indent="-342900">
              <a:lnSpc>
                <a:spcPct val="107000"/>
              </a:lnSpc>
              <a:spcBef>
                <a:spcPct val="0"/>
              </a:spcBef>
              <a:buFont typeface="Arial" charset="0"/>
              <a:buNone/>
            </a:pPr>
            <a:r>
              <a:rPr lang="en-US" sz="2000" b="1">
                <a:ea typeface="Calibri" pitchFamily="34" charset="0"/>
                <a:cs typeface="Times New Roman" pitchFamily="18" charset="0"/>
              </a:rPr>
              <a:t>     </a:t>
            </a:r>
            <a:r>
              <a:rPr lang="en-US" sz="2000">
                <a:ea typeface="Calibri" pitchFamily="34" charset="0"/>
                <a:cs typeface="Times New Roman" pitchFamily="18" charset="0"/>
              </a:rPr>
              <a:t>između normalnog i abnormalnog funkcionisanja ličnosti (politetični sistem)</a:t>
            </a:r>
          </a:p>
          <a:p>
            <a:pPr marL="342900" indent="-342900">
              <a:lnSpc>
                <a:spcPct val="107000"/>
              </a:lnSpc>
              <a:spcBef>
                <a:spcPct val="0"/>
              </a:spcBef>
              <a:buFont typeface="Arial" charset="0"/>
              <a:buNone/>
            </a:pPr>
            <a:r>
              <a:rPr lang="en-US" sz="2000">
                <a:ea typeface="Calibri" pitchFamily="34" charset="0"/>
                <a:cs typeface="Times New Roman" pitchFamily="18" charset="0"/>
              </a:rPr>
              <a:t>     gde kategorije počinju i gde se završavaju? 4 od 9 ili 5 od 9 nema neke razlike</a:t>
            </a:r>
          </a:p>
          <a:p>
            <a:pPr marL="342900" indent="-342900">
              <a:lnSpc>
                <a:spcPct val="107000"/>
              </a:lnSpc>
              <a:spcBef>
                <a:spcPct val="0"/>
              </a:spcBef>
              <a:buFont typeface="Calibri" pitchFamily="34" charset="0"/>
              <a:buChar char="-"/>
            </a:pPr>
            <a:r>
              <a:rPr lang="en-US" b="1">
                <a:ea typeface="Calibri" pitchFamily="34" charset="0"/>
                <a:cs typeface="Times New Roman" pitchFamily="18" charset="0"/>
              </a:rPr>
              <a:t>Slaba konvergentna validnost </a:t>
            </a:r>
            <a:endParaRPr lang="en-US" sz="2000">
              <a:ea typeface="Calibri" pitchFamily="34" charset="0"/>
              <a:cs typeface="Times New Roman" pitchFamily="18" charset="0"/>
            </a:endParaRPr>
          </a:p>
          <a:p>
            <a:pPr marL="342900" indent="-342900">
              <a:lnSpc>
                <a:spcPct val="107000"/>
              </a:lnSpc>
              <a:spcBef>
                <a:spcPct val="0"/>
              </a:spcBef>
              <a:buFont typeface="Arial" charset="0"/>
              <a:buNone/>
            </a:pPr>
            <a:r>
              <a:rPr lang="en-US" sz="2000">
                <a:ea typeface="Calibri" pitchFamily="34" charset="0"/>
                <a:cs typeface="Times New Roman" pitchFamily="18" charset="0"/>
              </a:rPr>
              <a:t>      instrumenti napravljeni da mere Pl nekorespondiraju mnogo</a:t>
            </a:r>
          </a:p>
          <a:p>
            <a:pPr marL="342900" indent="-342900">
              <a:lnSpc>
                <a:spcPct val="107000"/>
              </a:lnSpc>
              <a:spcBef>
                <a:spcPct val="0"/>
              </a:spcBef>
              <a:buFont typeface="Arial" charset="0"/>
              <a:buNone/>
            </a:pPr>
            <a:r>
              <a:rPr lang="en-US" sz="2000">
                <a:ea typeface="Calibri" pitchFamily="34" charset="0"/>
                <a:cs typeface="Times New Roman" pitchFamily="18" charset="0"/>
              </a:rPr>
              <a:t>      to govori da su ovo koncepti koje je teško operacionalizovati</a:t>
            </a:r>
          </a:p>
          <a:p>
            <a:pPr marL="342900" indent="-342900">
              <a:lnSpc>
                <a:spcPct val="107000"/>
              </a:lnSpc>
              <a:spcBef>
                <a:spcPct val="0"/>
              </a:spcBef>
              <a:buFont typeface="Calibri" pitchFamily="34" charset="0"/>
              <a:buChar char="-"/>
            </a:pPr>
            <a:r>
              <a:rPr lang="en-US" b="1">
                <a:ea typeface="Calibri" pitchFamily="34" charset="0"/>
                <a:cs typeface="Times New Roman" pitchFamily="18" charset="0"/>
              </a:rPr>
              <a:t>Ograničena prediktivna validnost i klinička utemeljenost</a:t>
            </a:r>
            <a:r>
              <a:rPr lang="en-US" sz="2000" b="1">
                <a:ea typeface="Calibri" pitchFamily="34" charset="0"/>
                <a:cs typeface="Times New Roman" pitchFamily="18" charset="0"/>
              </a:rPr>
              <a:t> </a:t>
            </a:r>
          </a:p>
          <a:p>
            <a:pPr marL="342900" indent="-342900">
              <a:lnSpc>
                <a:spcPct val="107000"/>
              </a:lnSpc>
              <a:spcBef>
                <a:spcPct val="0"/>
              </a:spcBef>
              <a:buFont typeface="Calibri" pitchFamily="34" charset="0"/>
              <a:buChar char="-"/>
            </a:pPr>
            <a:r>
              <a:rPr lang="en-US" b="1">
                <a:ea typeface="Calibri" pitchFamily="34" charset="0"/>
                <a:cs typeface="Times New Roman" pitchFamily="18" charset="0"/>
              </a:rPr>
              <a:t>Ograničena dijagnostička pouzdanost</a:t>
            </a:r>
          </a:p>
          <a:p>
            <a:pPr marL="342900" indent="-342900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Font typeface="Arial" charset="0"/>
              <a:buNone/>
            </a:pPr>
            <a:endParaRPr lang="en-US" sz="1800">
              <a:ea typeface="Calibri" pitchFamily="34" charset="0"/>
              <a:cs typeface="Times New Roman" pitchFamily="18" charset="0"/>
            </a:endParaRPr>
          </a:p>
          <a:p>
            <a:pPr marL="342900" indent="-342900"/>
            <a:endParaRPr lang="en-US"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Negativne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p</a:t>
            </a:r>
            <a:r>
              <a:rPr lang="x-none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osledice</a:t>
            </a:r>
            <a:r>
              <a:rPr lang="x-none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x-none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kategorijalnog</a:t>
            </a:r>
            <a:r>
              <a:rPr lang="x-none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x-none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pristupa</a:t>
            </a:r>
            <a:r>
              <a:rPr lang="x-none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u </a:t>
            </a:r>
            <a:r>
              <a:rPr lang="x-none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praksi</a:t>
            </a:r>
            <a:r>
              <a:rPr lang="x-none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19613"/>
          </a:xfrm>
        </p:spPr>
        <p:txBody>
          <a:bodyPr rtlCol="0">
            <a:normAutofit/>
          </a:bodyPr>
          <a:lstStyle/>
          <a:p>
            <a:pPr marL="0" algn="just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/>
            </a:pPr>
            <a:r>
              <a:rPr lang="x-none" sz="2400" dirty="0">
                <a:ea typeface="Calibri" panose="020F0502020204030204" pitchFamily="34" charset="0"/>
                <a:cs typeface="Times New Roman" panose="02020603050405020304" pitchFamily="18" charset="0"/>
              </a:rPr>
              <a:t>Dijagnoze se nedovoljno koriste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u </a:t>
            </a: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praksi</a:t>
            </a:r>
            <a:endParaRPr lang="en-US" sz="24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algn="just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/>
            </a:pPr>
            <a:r>
              <a:rPr lang="x-none" sz="2400" dirty="0">
                <a:ea typeface="Calibri" panose="020F0502020204030204" pitchFamily="34" charset="0"/>
                <a:cs typeface="Times New Roman" panose="02020603050405020304" pitchFamily="18" charset="0"/>
              </a:rPr>
              <a:t>Dijagnoze se pogrešno postavljaju na osnovu samo nekoliko kriterijuma </a:t>
            </a:r>
            <a:endParaRPr lang="en-US" sz="24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/>
            </a:pP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x-none" sz="2400" dirty="0">
                <a:ea typeface="Calibri" panose="020F0502020204030204" pitchFamily="34" charset="0"/>
                <a:cs typeface="Times New Roman" panose="02020603050405020304" pitchFamily="18" charset="0"/>
              </a:rPr>
              <a:t>(nestabilnost afekta i </a:t>
            </a:r>
            <a:r>
              <a:rPr lang="x-none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suicidalni</a:t>
            </a:r>
            <a:r>
              <a:rPr lang="x-none" sz="2400" dirty="0">
                <a:ea typeface="Calibri" panose="020F0502020204030204" pitchFamily="34" charset="0"/>
                <a:cs typeface="Times New Roman" panose="02020603050405020304" pitchFamily="18" charset="0"/>
              </a:rPr>
              <a:t> pokušaj 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        </a:t>
            </a:r>
            <a:r>
              <a:rPr lang="x-none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graničn</a:t>
            </a: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x-none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PL</a:t>
            </a:r>
            <a:r>
              <a:rPr lang="x-none" sz="2400" dirty="0"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n-US" sz="24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algn="just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/>
            </a:pP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Kliničari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često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ne prate </a:t>
            </a: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kriterijume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!</a:t>
            </a:r>
          </a:p>
          <a:p>
            <a:pPr marL="0" algn="just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/>
            </a:pP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Velika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diskrepanca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između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kriterijuma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konačnih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dijagnoza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0" indent="0" algn="just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/>
            </a:pP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Narcistični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poremećaj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dijagnostikuje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se </a:t>
            </a: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dva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puta </a:t>
            </a: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češće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nego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što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pacijent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zadovoljava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kriterijum</a:t>
            </a:r>
            <a:endParaRPr lang="en-US" sz="24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/>
            </a:pP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Shizotipalni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8% </a:t>
            </a: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ređe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nego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što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pacijent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zadovolji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kriterijum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dirty="0"/>
              <a:t>                                                                                         </a:t>
            </a:r>
            <a:r>
              <a:rPr lang="en-US" sz="1400" dirty="0"/>
              <a:t>(Morey &amp; Ochoa, 1989; Morey, 2014)</a:t>
            </a:r>
          </a:p>
        </p:txBody>
      </p:sp>
      <p:sp>
        <p:nvSpPr>
          <p:cNvPr id="4" name="Arrow: Right 3"/>
          <p:cNvSpPr/>
          <p:nvPr/>
        </p:nvSpPr>
        <p:spPr>
          <a:xfrm>
            <a:off x="5943600" y="2954338"/>
            <a:ext cx="377825" cy="2667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Kreiranje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novog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modela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AMPL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2788" y="1690688"/>
            <a:ext cx="11376025" cy="4802187"/>
          </a:xfrm>
        </p:spPr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400" dirty="0" err="1"/>
              <a:t>Zbog</a:t>
            </a:r>
            <a:r>
              <a:rPr lang="en-US" sz="2400" dirty="0"/>
              <a:t> </a:t>
            </a:r>
            <a:r>
              <a:rPr lang="en-US" sz="2400" dirty="0" err="1"/>
              <a:t>svih</a:t>
            </a:r>
            <a:r>
              <a:rPr lang="en-US" sz="2400" dirty="0"/>
              <a:t> </a:t>
            </a:r>
            <a:r>
              <a:rPr lang="en-US" sz="2400" dirty="0" err="1"/>
              <a:t>uočenih</a:t>
            </a:r>
            <a:r>
              <a:rPr lang="en-US" sz="2400" dirty="0"/>
              <a:t> </a:t>
            </a:r>
            <a:r>
              <a:rPr lang="en-US" sz="2400" dirty="0" err="1"/>
              <a:t>nedostataka</a:t>
            </a:r>
            <a:r>
              <a:rPr lang="en-US" sz="2400" dirty="0"/>
              <a:t> </a:t>
            </a:r>
            <a:r>
              <a:rPr lang="en-US" sz="2400" dirty="0" err="1"/>
              <a:t>uvodi</a:t>
            </a:r>
            <a:r>
              <a:rPr lang="en-US" sz="2400" dirty="0"/>
              <a:t> se </a:t>
            </a:r>
            <a:r>
              <a:rPr lang="en-US" sz="2400" dirty="0" err="1"/>
              <a:t>novi</a:t>
            </a:r>
            <a:r>
              <a:rPr lang="en-US" sz="2400" dirty="0"/>
              <a:t> </a:t>
            </a:r>
            <a:r>
              <a:rPr lang="en-US" sz="2400" dirty="0" err="1"/>
              <a:t>alternativni</a:t>
            </a:r>
            <a:r>
              <a:rPr lang="en-US" sz="2400" dirty="0"/>
              <a:t> model za PL :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400" dirty="0" err="1"/>
              <a:t>jasnija</a:t>
            </a:r>
            <a:r>
              <a:rPr lang="en-US" sz="2400" dirty="0"/>
              <a:t> </a:t>
            </a:r>
            <a:r>
              <a:rPr lang="en-US" sz="2400" dirty="0" err="1"/>
              <a:t>konceptualna</a:t>
            </a:r>
            <a:r>
              <a:rPr lang="en-US" sz="2400" dirty="0"/>
              <a:t> </a:t>
            </a:r>
            <a:r>
              <a:rPr lang="en-US" sz="2400" dirty="0" err="1"/>
              <a:t>baza</a:t>
            </a:r>
            <a:r>
              <a:rPr lang="en-US" sz="2400" dirty="0"/>
              <a:t> za </a:t>
            </a:r>
            <a:r>
              <a:rPr lang="en-US" sz="2400" dirty="0" err="1"/>
              <a:t>patologiju</a:t>
            </a:r>
            <a:r>
              <a:rPr lang="en-US" sz="2400" dirty="0"/>
              <a:t> PL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400" dirty="0" err="1"/>
              <a:t>efikasniji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dirty="0" err="1"/>
              <a:t>procene</a:t>
            </a:r>
            <a:endParaRPr lang="en-US" sz="2400" dirty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400" dirty="0" err="1"/>
              <a:t>empirijski</a:t>
            </a:r>
            <a:r>
              <a:rPr lang="en-US" sz="2400" dirty="0"/>
              <a:t> </a:t>
            </a:r>
            <a:r>
              <a:rPr lang="en-US" sz="2400" dirty="0" err="1"/>
              <a:t>zasnovani</a:t>
            </a:r>
            <a:r>
              <a:rPr lang="en-US" sz="2400" dirty="0"/>
              <a:t> </a:t>
            </a:r>
            <a:r>
              <a:rPr lang="en-US" sz="2400" dirty="0" err="1"/>
              <a:t>kriterijumi</a:t>
            </a:r>
            <a:r>
              <a:rPr lang="en-US" sz="2400" dirty="0"/>
              <a:t> PL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400" dirty="0"/>
              <a:t>Po </a:t>
            </a:r>
            <a:r>
              <a:rPr lang="en-US" sz="2400" dirty="0" err="1"/>
              <a:t>prvi</a:t>
            </a:r>
            <a:r>
              <a:rPr lang="en-US" sz="2400" dirty="0"/>
              <a:t> put za </a:t>
            </a:r>
            <a:r>
              <a:rPr lang="en-US" sz="2400" dirty="0" err="1"/>
              <a:t>proučavanje</a:t>
            </a:r>
            <a:r>
              <a:rPr lang="en-US" sz="2400" dirty="0"/>
              <a:t> </a:t>
            </a:r>
            <a:r>
              <a:rPr lang="en-US" sz="2400" dirty="0" err="1"/>
              <a:t>dijagnostike</a:t>
            </a:r>
            <a:r>
              <a:rPr lang="en-US" sz="2400" dirty="0"/>
              <a:t> </a:t>
            </a:r>
            <a:r>
              <a:rPr lang="en-US" sz="2400" dirty="0" err="1"/>
              <a:t>nekog</a:t>
            </a:r>
            <a:r>
              <a:rPr lang="en-US" sz="2400" dirty="0"/>
              <a:t> </a:t>
            </a:r>
            <a:r>
              <a:rPr lang="en-US" sz="2400" dirty="0" err="1"/>
              <a:t>psihijatrijskog</a:t>
            </a:r>
            <a:r>
              <a:rPr lang="en-US" sz="2400" dirty="0"/>
              <a:t> </a:t>
            </a:r>
            <a:r>
              <a:rPr lang="en-US" sz="2400" dirty="0" err="1"/>
              <a:t>entiteta</a:t>
            </a:r>
            <a:r>
              <a:rPr lang="en-US" sz="2400" dirty="0"/>
              <a:t> APA je </a:t>
            </a:r>
            <a:r>
              <a:rPr lang="en-US" sz="2400" dirty="0" err="1"/>
              <a:t>napravila</a:t>
            </a:r>
            <a:r>
              <a:rPr lang="en-US" sz="2400" dirty="0"/>
              <a:t> </a:t>
            </a:r>
            <a:r>
              <a:rPr lang="en-US" sz="2400" dirty="0" err="1"/>
              <a:t>radnu</a:t>
            </a:r>
            <a:r>
              <a:rPr lang="en-US" sz="2400" dirty="0"/>
              <a:t> </a:t>
            </a:r>
            <a:r>
              <a:rPr lang="en-US" sz="2400" dirty="0" err="1"/>
              <a:t>grupu</a:t>
            </a:r>
            <a:r>
              <a:rPr lang="en-US" sz="2400" dirty="0"/>
              <a:t> </a:t>
            </a:r>
            <a:r>
              <a:rPr lang="en-US" sz="2400" dirty="0" err="1"/>
              <a:t>koja</a:t>
            </a:r>
            <a:r>
              <a:rPr lang="en-US" sz="2400" dirty="0"/>
              <a:t> je </a:t>
            </a:r>
            <a:r>
              <a:rPr lang="en-US" sz="2400" dirty="0" err="1"/>
              <a:t>sastavljena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od </a:t>
            </a:r>
            <a:r>
              <a:rPr lang="en-US" sz="2400" dirty="0" err="1"/>
              <a:t>psihologa</a:t>
            </a:r>
            <a:r>
              <a:rPr lang="en-US" sz="2400" dirty="0"/>
              <a:t>:</a:t>
            </a: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sz="2400" dirty="0"/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400" dirty="0"/>
              <a:t>                             Leslie Morey      Lee Anna Clark            Robert Krueger </a:t>
            </a: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400" dirty="0"/>
              <a:t>                                     Donna Bender                 Roel </a:t>
            </a:r>
            <a:r>
              <a:rPr lang="en-US" sz="2400" dirty="0" err="1"/>
              <a:t>Verheul</a:t>
            </a:r>
            <a:endParaRPr lang="en-US" sz="2400" dirty="0"/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sz="2400" dirty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400" dirty="0"/>
              <a:t>Osnova AMPL </a:t>
            </a:r>
            <a:r>
              <a:rPr lang="en-US" sz="2400" dirty="0" err="1"/>
              <a:t>rezultati</a:t>
            </a:r>
            <a:r>
              <a:rPr lang="en-US" sz="2400" dirty="0"/>
              <a:t> </a:t>
            </a:r>
            <a:r>
              <a:rPr lang="en-US" sz="2400" dirty="0" err="1"/>
              <a:t>istraživanja</a:t>
            </a:r>
            <a:r>
              <a:rPr lang="en-US" sz="2400" dirty="0"/>
              <a:t> </a:t>
            </a:r>
            <a:r>
              <a:rPr lang="en-US" sz="2400" dirty="0" err="1"/>
              <a:t>iz</a:t>
            </a:r>
            <a:r>
              <a:rPr lang="en-US" sz="2400" dirty="0"/>
              <a:t> </a:t>
            </a:r>
            <a:r>
              <a:rPr lang="en-US" sz="2400" dirty="0" err="1"/>
              <a:t>psihologije</a:t>
            </a:r>
            <a:r>
              <a:rPr lang="en-US" sz="2400" dirty="0"/>
              <a:t> </a:t>
            </a:r>
            <a:r>
              <a:rPr lang="en-US" sz="2400" dirty="0" err="1"/>
              <a:t>ličnosti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individualnih</a:t>
            </a:r>
            <a:r>
              <a:rPr lang="en-US" sz="2400" dirty="0"/>
              <a:t> </a:t>
            </a:r>
            <a:r>
              <a:rPr lang="en-US" sz="2400" dirty="0" err="1"/>
              <a:t>razlika</a:t>
            </a:r>
            <a:r>
              <a:rPr lang="en-US" sz="2400" dirty="0"/>
              <a:t>  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Empirijski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model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ličnosti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psihologija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individualnih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razlika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27238"/>
            <a:ext cx="10515600" cy="4465637"/>
          </a:xfrm>
        </p:spPr>
        <p:txBody>
          <a:bodyPr rtlCol="0">
            <a:normAutofit/>
          </a:bodyPr>
          <a:lstStyle/>
          <a:p>
            <a:pPr marL="0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/>
            </a:pPr>
            <a:r>
              <a:rPr lang="x-none" sz="2400" dirty="0">
                <a:ea typeface="Calibri" panose="020F0502020204030204" pitchFamily="34" charset="0"/>
                <a:cs typeface="Times New Roman" panose="02020603050405020304" pitchFamily="18" charset="0"/>
              </a:rPr>
              <a:t>kako se i zašto ljudi među sobom razlikuju?</a:t>
            </a:r>
            <a:endParaRPr lang="en-US" sz="24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k</a:t>
            </a:r>
            <a:r>
              <a:rPr lang="x-none" sz="2400" dirty="0">
                <a:ea typeface="Calibri" panose="020F0502020204030204" pitchFamily="34" charset="0"/>
                <a:cs typeface="Times New Roman" panose="02020603050405020304" pitchFamily="18" charset="0"/>
              </a:rPr>
              <a:t>ako diferencirati individualne razlike koje su važne za razumevanje ponašanja ljudi od onih koje su trivijalne?</a:t>
            </a:r>
            <a:endParaRPr lang="en-US" sz="24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š</a:t>
            </a:r>
            <a:r>
              <a:rPr lang="x-none" sz="2400" dirty="0">
                <a:ea typeface="Calibri" panose="020F0502020204030204" pitchFamily="34" charset="0"/>
                <a:cs typeface="Times New Roman" panose="02020603050405020304" pitchFamily="18" charset="0"/>
              </a:rPr>
              <a:t>ta su kriterijumi za </a:t>
            </a:r>
            <a:r>
              <a:rPr lang="x-none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netrivijalnost</a:t>
            </a:r>
            <a:r>
              <a:rPr lang="x-none" sz="2400" dirty="0">
                <a:ea typeface="Calibri" panose="020F0502020204030204" pitchFamily="34" charset="0"/>
                <a:cs typeface="Times New Roman" panose="02020603050405020304" pitchFamily="18" charset="0"/>
              </a:rPr>
              <a:t> individualnih razlika?</a:t>
            </a:r>
            <a:endParaRPr lang="en-US" sz="24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š</a:t>
            </a:r>
            <a:r>
              <a:rPr lang="x-none" sz="2400" dirty="0">
                <a:ea typeface="Calibri" panose="020F0502020204030204" pitchFamily="34" charset="0"/>
                <a:cs typeface="Times New Roman" panose="02020603050405020304" pitchFamily="18" charset="0"/>
              </a:rPr>
              <a:t>ta je ličnost, a šta je patologija ličnosti?</a:t>
            </a:r>
            <a:endParaRPr lang="en-US" sz="24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k</a:t>
            </a:r>
            <a:r>
              <a:rPr lang="x-none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oji</a:t>
            </a:r>
            <a:r>
              <a:rPr lang="x-none" sz="2400" dirty="0">
                <a:ea typeface="Calibri" panose="020F0502020204030204" pitchFamily="34" charset="0"/>
                <a:cs typeface="Times New Roman" panose="02020603050405020304" pitchFamily="18" charset="0"/>
              </a:rPr>
              <a:t> su fundamentalni problemi ljudi za koje kažemo da imaju patologiju ličnosti?</a:t>
            </a:r>
            <a:endParaRPr lang="en-US" sz="24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k</a:t>
            </a:r>
            <a:r>
              <a:rPr lang="x-none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oje</a:t>
            </a:r>
            <a:r>
              <a:rPr lang="x-none" sz="2400" dirty="0">
                <a:ea typeface="Calibri" panose="020F0502020204030204" pitchFamily="34" charset="0"/>
                <a:cs typeface="Times New Roman" panose="02020603050405020304" pitchFamily="18" charset="0"/>
              </a:rPr>
              <a:t> su sličnosti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x-none" sz="2400" dirty="0">
                <a:ea typeface="Calibri" panose="020F0502020204030204" pitchFamily="34" charset="0"/>
                <a:cs typeface="Times New Roman" panose="02020603050405020304" pitchFamily="18" charset="0"/>
              </a:rPr>
              <a:t> a koje razlike među njima?</a:t>
            </a:r>
            <a:endParaRPr lang="en-US" sz="24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x-none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auku</a:t>
            </a:r>
            <a:r>
              <a:rPr lang="x-none" sz="2400" dirty="0">
                <a:ea typeface="Calibri" panose="020F0502020204030204" pitchFamily="34" charset="0"/>
                <a:cs typeface="Times New Roman" panose="02020603050405020304" pitchFamily="18" charset="0"/>
              </a:rPr>
              <a:t> ne čine samo pojmovi već način kako ih merimo</a:t>
            </a:r>
            <a:endParaRPr lang="en-US" sz="24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/>
            </a:pPr>
            <a:r>
              <a:rPr lang="x-none" sz="1800" b="1" dirty="0"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8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/>
          <p:cNvSpPr>
            <a:spLocks noGrp="1"/>
          </p:cNvSpPr>
          <p:nvPr>
            <p:ph type="title"/>
          </p:nvPr>
        </p:nvSpPr>
        <p:spPr>
          <a:xfrm>
            <a:off x="838200" y="420688"/>
            <a:ext cx="10515600" cy="1508125"/>
          </a:xfrm>
        </p:spPr>
        <p:txBody>
          <a:bodyPr/>
          <a:lstStyle/>
          <a:p>
            <a:pPr algn="ctr"/>
            <a:r>
              <a:rPr lang="en-US" sz="36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Koji su važni koncepti u istraživanju psihologije individualnih razlika?</a:t>
            </a:r>
            <a:br>
              <a:rPr lang="en-US" sz="3600"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endParaRPr lang="en-US" sz="360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algn="just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/>
            </a:pPr>
            <a:r>
              <a:rPr lang="x-none" sz="3200" dirty="0">
                <a:ea typeface="Calibri" panose="020F0502020204030204" pitchFamily="34" charset="0"/>
                <a:cs typeface="Times New Roman" panose="02020603050405020304" pitchFamily="18" charset="0"/>
              </a:rPr>
              <a:t>Varijansa</a:t>
            </a:r>
            <a:endParaRPr lang="en-US" sz="32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algn="just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/>
            </a:pPr>
            <a:r>
              <a:rPr lang="x-none" sz="3200" dirty="0">
                <a:ea typeface="Calibri" panose="020F0502020204030204" pitchFamily="34" charset="0"/>
                <a:cs typeface="Times New Roman" panose="02020603050405020304" pitchFamily="18" charset="0"/>
              </a:rPr>
              <a:t>Normalna distribucija</a:t>
            </a:r>
            <a:endParaRPr lang="en-US" sz="32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algn="just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/>
            </a:pPr>
            <a:r>
              <a:rPr lang="x-none" sz="3200" dirty="0" err="1">
                <a:ea typeface="Calibri" panose="020F0502020204030204" pitchFamily="34" charset="0"/>
                <a:cs typeface="Times New Roman" panose="02020603050405020304" pitchFamily="18" charset="0"/>
              </a:rPr>
              <a:t>Korelaciona</a:t>
            </a:r>
            <a:r>
              <a:rPr lang="x-none" sz="3200" dirty="0">
                <a:ea typeface="Calibri" panose="020F0502020204030204" pitchFamily="34" charset="0"/>
                <a:cs typeface="Times New Roman" panose="02020603050405020304" pitchFamily="18" charset="0"/>
              </a:rPr>
              <a:t> i </a:t>
            </a:r>
            <a:r>
              <a:rPr lang="x-none" sz="3200" dirty="0" err="1">
                <a:ea typeface="Calibri" panose="020F0502020204030204" pitchFamily="34" charset="0"/>
                <a:cs typeface="Times New Roman" panose="02020603050405020304" pitchFamily="18" charset="0"/>
              </a:rPr>
              <a:t>multivarijaciona</a:t>
            </a:r>
            <a:r>
              <a:rPr lang="x-none" sz="3200" dirty="0">
                <a:ea typeface="Calibri" panose="020F0502020204030204" pitchFamily="34" charset="0"/>
                <a:cs typeface="Times New Roman" panose="02020603050405020304" pitchFamily="18" charset="0"/>
              </a:rPr>
              <a:t> analiza: </a:t>
            </a:r>
            <a:r>
              <a:rPr lang="x-none" sz="3200" dirty="0" err="1">
                <a:ea typeface="Calibri" panose="020F0502020204030204" pitchFamily="34" charset="0"/>
                <a:cs typeface="Times New Roman" panose="02020603050405020304" pitchFamily="18" charset="0"/>
              </a:rPr>
              <a:t>regresiona</a:t>
            </a:r>
            <a:r>
              <a:rPr lang="x-none" sz="3200" dirty="0"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x-none" sz="3200" dirty="0" err="1">
                <a:ea typeface="Calibri" panose="020F0502020204030204" pitchFamily="34" charset="0"/>
                <a:cs typeface="Times New Roman" panose="02020603050405020304" pitchFamily="18" charset="0"/>
              </a:rPr>
              <a:t>kanonička</a:t>
            </a:r>
            <a:r>
              <a:rPr lang="x-none" sz="3200" dirty="0"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x-none" sz="3200" dirty="0" err="1">
                <a:ea typeface="Calibri" panose="020F0502020204030204" pitchFamily="34" charset="0"/>
                <a:cs typeface="Times New Roman" panose="02020603050405020304" pitchFamily="18" charset="0"/>
              </a:rPr>
              <a:t>diskriminativna</a:t>
            </a:r>
            <a:r>
              <a:rPr lang="x-none" sz="3200" dirty="0">
                <a:ea typeface="Calibri" panose="020F0502020204030204" pitchFamily="34" charset="0"/>
                <a:cs typeface="Times New Roman" panose="02020603050405020304" pitchFamily="18" charset="0"/>
              </a:rPr>
              <a:t> analiza…</a:t>
            </a:r>
            <a:endParaRPr lang="en-US" sz="32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algn="just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/>
            </a:pPr>
            <a:r>
              <a:rPr lang="x-none" sz="3200" dirty="0">
                <a:ea typeface="Calibri" panose="020F0502020204030204" pitchFamily="34" charset="0"/>
                <a:cs typeface="Times New Roman" panose="02020603050405020304" pitchFamily="18" charset="0"/>
              </a:rPr>
              <a:t>Faktorska analiza (EFA i CFA)</a:t>
            </a:r>
            <a:endParaRPr lang="en-US" sz="32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algn="just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/>
            </a:pPr>
            <a:r>
              <a:rPr lang="x-none" sz="3200" dirty="0">
                <a:ea typeface="Calibri" panose="020F0502020204030204" pitchFamily="34" charset="0"/>
                <a:cs typeface="Times New Roman" panose="02020603050405020304" pitchFamily="18" charset="0"/>
              </a:rPr>
              <a:t>Teorija merenja: pouzdanost i validnost</a:t>
            </a:r>
            <a:endParaRPr lang="en-US" sz="32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Metodološki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pristupi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izučavanju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ličnosti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algn="just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/>
            </a:pPr>
            <a:r>
              <a:rPr lang="x-none" sz="2400" dirty="0">
                <a:ea typeface="Calibri" panose="020F0502020204030204" pitchFamily="34" charset="0"/>
                <a:cs typeface="Times New Roman" panose="02020603050405020304" pitchFamily="18" charset="0"/>
              </a:rPr>
              <a:t>S-podaci (</a:t>
            </a:r>
            <a:r>
              <a:rPr lang="x-none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self-report</a:t>
            </a:r>
            <a:r>
              <a:rPr lang="x-none" sz="2400" dirty="0">
                <a:ea typeface="Calibri" panose="020F0502020204030204" pitchFamily="34" charset="0"/>
                <a:cs typeface="Times New Roman" panose="02020603050405020304" pitchFamily="18" charset="0"/>
              </a:rPr>
              <a:t> data) - podaci dobijeni putem </a:t>
            </a:r>
            <a:r>
              <a:rPr lang="x-none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samoprocene</a:t>
            </a:r>
            <a:endParaRPr lang="en-US" sz="24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algn="just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/>
            </a:pPr>
            <a:r>
              <a:rPr lang="x-none" sz="2400" dirty="0">
                <a:ea typeface="Calibri" panose="020F0502020204030204" pitchFamily="34" charset="0"/>
                <a:cs typeface="Times New Roman" panose="02020603050405020304" pitchFamily="18" charset="0"/>
              </a:rPr>
              <a:t>R-podaci (rating data) - podaci dobijeni procenom od strane drugog</a:t>
            </a:r>
            <a:endParaRPr lang="en-US" sz="24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algn="just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/>
            </a:pPr>
            <a:r>
              <a:rPr lang="x-none" sz="2400" dirty="0">
                <a:ea typeface="Calibri" panose="020F0502020204030204" pitchFamily="34" charset="0"/>
                <a:cs typeface="Times New Roman" panose="02020603050405020304" pitchFamily="18" charset="0"/>
              </a:rPr>
              <a:t>T-podaci (test data) – podaci dobijeni putem objektivnih testova</a:t>
            </a:r>
            <a:endParaRPr lang="en-US" sz="24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algn="just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/>
            </a:pPr>
            <a:r>
              <a:rPr lang="x-none" sz="2400" dirty="0">
                <a:ea typeface="Calibri" panose="020F0502020204030204" pitchFamily="34" charset="0"/>
                <a:cs typeface="Times New Roman" panose="02020603050405020304" pitchFamily="18" charset="0"/>
              </a:rPr>
              <a:t>L-podaci (</a:t>
            </a:r>
            <a:r>
              <a:rPr lang="x-none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life-outcome</a:t>
            </a:r>
            <a:r>
              <a:rPr lang="x-none" sz="2400" dirty="0">
                <a:ea typeface="Calibri" panose="020F0502020204030204" pitchFamily="34" charset="0"/>
                <a:cs typeface="Times New Roman" panose="02020603050405020304" pitchFamily="18" charset="0"/>
              </a:rPr>
              <a:t> data) – podaci o životnim događajima</a:t>
            </a:r>
            <a:endParaRPr lang="en-US" sz="24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Leksička hipoteza-najkomprehenzivnija taksonomija crta</a:t>
            </a:r>
            <a:endParaRPr lang="en-US" sz="360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65650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Font typeface="Arial" charset="0"/>
              <a:buNone/>
            </a:pPr>
            <a:endParaRPr lang="en-US" sz="2000">
              <a:solidFill>
                <a:srgbClr val="000000"/>
              </a:solidFill>
              <a:cs typeface="Times New Roman" pitchFamily="18" charset="0"/>
            </a:endParaRP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en-US" sz="2000">
                <a:solidFill>
                  <a:srgbClr val="000000"/>
                </a:solidFill>
                <a:cs typeface="Times New Roman" pitchFamily="18" charset="0"/>
              </a:rPr>
              <a:t>           “...svi aspekti ljudske ličnosti koji jesu, ili su bili od značaja, interesa ili nekakve koristi su već utisnuti u jezičku supstancu“</a:t>
            </a:r>
            <a:endParaRPr lang="en-US" sz="2000">
              <a:cs typeface="Times New Roman" pitchFamily="18" charset="0"/>
            </a:endParaRP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en-US" sz="2000">
                <a:solidFill>
                  <a:srgbClr val="000000"/>
                </a:solidFill>
                <a:cs typeface="Times New Roman" pitchFamily="18" charset="0"/>
              </a:rPr>
              <a:t>                                                                                                                             (Cattell, 1943)</a:t>
            </a: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endParaRPr lang="en-US" sz="2000">
              <a:solidFill>
                <a:srgbClr val="000000"/>
              </a:solidFill>
              <a:cs typeface="Times New Roman" pitchFamily="18" charset="0"/>
            </a:endParaRPr>
          </a:p>
          <a:p>
            <a:pPr marL="0" indent="0" algn="just">
              <a:lnSpc>
                <a:spcPct val="97000"/>
              </a:lnSpc>
              <a:spcBef>
                <a:spcPct val="0"/>
              </a:spcBef>
              <a:spcAft>
                <a:spcPts val="800"/>
              </a:spcAft>
            </a:pPr>
            <a:r>
              <a:rPr lang="en-US" sz="2000" b="1" u="sng">
                <a:ea typeface="Calibri" pitchFamily="34" charset="0"/>
                <a:cs typeface="Times New Roman" pitchFamily="18" charset="0"/>
              </a:rPr>
              <a:t>Velikih pet</a:t>
            </a:r>
            <a:r>
              <a:rPr lang="en-US" sz="2000">
                <a:ea typeface="Calibri" pitchFamily="34" charset="0"/>
                <a:cs typeface="Times New Roman" pitchFamily="18" charset="0"/>
              </a:rPr>
              <a:t>:</a:t>
            </a:r>
          </a:p>
          <a:p>
            <a:pPr marL="0" indent="0" algn="just">
              <a:lnSpc>
                <a:spcPct val="97000"/>
              </a:lnSpc>
              <a:spcBef>
                <a:spcPct val="0"/>
              </a:spcBef>
              <a:buFont typeface="Calibri Light"/>
              <a:buAutoNum type="arabicPeriod"/>
            </a:pPr>
            <a:r>
              <a:rPr lang="en-US" sz="2000">
                <a:ea typeface="Calibri" pitchFamily="34" charset="0"/>
                <a:cs typeface="Times New Roman" pitchFamily="18" charset="0"/>
              </a:rPr>
              <a:t>Neuroticizam (emocionalna nestabilnost)</a:t>
            </a:r>
          </a:p>
          <a:p>
            <a:pPr marL="0" indent="0" algn="just">
              <a:lnSpc>
                <a:spcPct val="97000"/>
              </a:lnSpc>
              <a:spcBef>
                <a:spcPct val="0"/>
              </a:spcBef>
              <a:buFont typeface="Calibri Light"/>
              <a:buAutoNum type="arabicPeriod"/>
            </a:pPr>
            <a:r>
              <a:rPr lang="en-US" sz="2000">
                <a:ea typeface="Calibri" pitchFamily="34" charset="0"/>
                <a:cs typeface="Times New Roman" pitchFamily="18" charset="0"/>
              </a:rPr>
              <a:t>Ekstraverzija (aktivitet)</a:t>
            </a:r>
          </a:p>
          <a:p>
            <a:pPr marL="0" indent="0" algn="just">
              <a:lnSpc>
                <a:spcPct val="97000"/>
              </a:lnSpc>
              <a:spcBef>
                <a:spcPct val="0"/>
              </a:spcBef>
              <a:buFont typeface="Calibri Light"/>
              <a:buAutoNum type="arabicPeriod"/>
            </a:pPr>
            <a:r>
              <a:rPr lang="en-US" sz="2000">
                <a:ea typeface="Calibri" pitchFamily="34" charset="0"/>
                <a:cs typeface="Times New Roman" pitchFamily="18" charset="0"/>
              </a:rPr>
              <a:t>Otvorenost (fleksibilnost)</a:t>
            </a:r>
          </a:p>
          <a:p>
            <a:pPr marL="0" indent="0" algn="just">
              <a:lnSpc>
                <a:spcPct val="97000"/>
              </a:lnSpc>
              <a:spcBef>
                <a:spcPct val="0"/>
              </a:spcBef>
              <a:buFont typeface="Calibri Light"/>
              <a:buAutoNum type="arabicPeriod"/>
            </a:pPr>
            <a:r>
              <a:rPr lang="en-US" sz="2000">
                <a:ea typeface="Calibri" pitchFamily="34" charset="0"/>
                <a:cs typeface="Times New Roman" pitchFamily="18" charset="0"/>
              </a:rPr>
              <a:t>Saradljivost (agresivnost)</a:t>
            </a:r>
          </a:p>
          <a:p>
            <a:pPr marL="0" indent="0" algn="just">
              <a:lnSpc>
                <a:spcPct val="97000"/>
              </a:lnSpc>
              <a:spcBef>
                <a:spcPct val="0"/>
              </a:spcBef>
              <a:buFont typeface="Calibri Light"/>
              <a:buAutoNum type="arabicPeriod"/>
            </a:pPr>
            <a:r>
              <a:rPr lang="en-US" sz="2000">
                <a:ea typeface="Calibri" pitchFamily="34" charset="0"/>
                <a:cs typeface="Times New Roman" pitchFamily="18" charset="0"/>
              </a:rPr>
              <a:t>Savesnost (kontrola)</a:t>
            </a:r>
          </a:p>
          <a:p>
            <a:pPr marL="0" indent="0" algn="just">
              <a:lnSpc>
                <a:spcPct val="97000"/>
              </a:lnSpc>
              <a:spcBef>
                <a:spcPct val="0"/>
              </a:spcBef>
              <a:spcAft>
                <a:spcPts val="800"/>
              </a:spcAft>
              <a:buFont typeface="Arial" charset="0"/>
              <a:buNone/>
            </a:pPr>
            <a:endParaRPr lang="en-US" sz="2000">
              <a:ea typeface="Calibri" pitchFamily="34" charset="0"/>
              <a:cs typeface="Times New Roman" pitchFamily="18" charset="0"/>
            </a:endParaRPr>
          </a:p>
          <a:p>
            <a:pPr marL="0" indent="0" algn="just">
              <a:lnSpc>
                <a:spcPct val="97000"/>
              </a:lnSpc>
              <a:spcBef>
                <a:spcPct val="0"/>
              </a:spcBef>
              <a:spcAft>
                <a:spcPts val="800"/>
              </a:spcAft>
            </a:pPr>
            <a:r>
              <a:rPr lang="en-US" sz="2000">
                <a:ea typeface="Calibri" pitchFamily="34" charset="0"/>
                <a:cs typeface="Times New Roman" pitchFamily="18" charset="0"/>
              </a:rPr>
              <a:t>Najbolja razrada modela Velikih pet je u petofaktorskom modelu Koste i Mekrea NEO-PIR </a:t>
            </a: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Velikih pet i poremećaji ličnosti</a:t>
            </a:r>
            <a:br>
              <a:rPr lang="en-US" sz="3600"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endParaRPr lang="en-US" sz="360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08125"/>
            <a:ext cx="10515600" cy="4984750"/>
          </a:xfrm>
        </p:spPr>
        <p:txBody>
          <a:bodyPr rtlCol="0">
            <a:normAutofit/>
          </a:bodyPr>
          <a:lstStyle/>
          <a:p>
            <a:pPr marL="457200" algn="just" fontAlgn="auto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x-none" sz="2400" dirty="0">
                <a:ea typeface="Calibri" panose="020F0502020204030204" pitchFamily="34" charset="0"/>
                <a:cs typeface="Times New Roman" panose="02020603050405020304" pitchFamily="18" charset="0"/>
              </a:rPr>
              <a:t>Psihopatologija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: d</a:t>
            </a:r>
            <a:r>
              <a:rPr lang="x-none" sz="2400" dirty="0">
                <a:ea typeface="Calibri" panose="020F0502020204030204" pitchFamily="34" charset="0"/>
                <a:cs typeface="Times New Roman" panose="02020603050405020304" pitchFamily="18" charset="0"/>
              </a:rPr>
              <a:t>a li su to ekstremi na kontinuumu normalnih varijacija ličnosti ili diskretni bolesni procesi?</a:t>
            </a:r>
            <a:endParaRPr lang="en-US" sz="24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 fontAlgn="auto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Istraživanja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pokazuju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da se </a:t>
            </a: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svaki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PL </a:t>
            </a: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može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identifikovati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u </a:t>
            </a: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modelu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velikih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pet </a:t>
            </a:r>
          </a:p>
          <a:p>
            <a:pPr marL="457200" algn="just" fontAlgn="auto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U </a:t>
            </a: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tabeli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koja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sledi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vide se </a:t>
            </a: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svi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PL </a:t>
            </a: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kao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kombinacija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uglavnom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ekstremnih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vrednosti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pojedinih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crta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457200" algn="just" fontAlgn="auto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Detektuju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se </a:t>
            </a: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domeni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faceti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74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1747" name="Picture 4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6113" y="100013"/>
            <a:ext cx="10707687" cy="2976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48" name="Picture 6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200" y="3144838"/>
            <a:ext cx="10609263" cy="3509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625" y="239713"/>
            <a:ext cx="10515600" cy="1325562"/>
          </a:xfrm>
        </p:spPr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Poremećaji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ličnosti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faceti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velikih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pet</a:t>
            </a:r>
          </a:p>
        </p:txBody>
      </p:sp>
      <p:sp>
        <p:nvSpPr>
          <p:cNvPr id="3277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2771" name="Picture 4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625" y="1304925"/>
            <a:ext cx="11334750" cy="539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x-none" b="1" dirty="0" err="1">
                <a:latin typeface="+mn-lt"/>
              </a:rPr>
              <a:t>Sadržaj</a:t>
            </a:r>
            <a:endParaRPr lang="x-none" b="1" dirty="0">
              <a:latin typeface="+mn-lt"/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912475" cy="4351338"/>
          </a:xfrm>
        </p:spPr>
        <p:txBody>
          <a:bodyPr/>
          <a:lstStyle/>
          <a:p>
            <a:r>
              <a:rPr lang="en-US"/>
              <a:t>Medicinski </a:t>
            </a:r>
            <a:r>
              <a:rPr lang="en-US" i="1"/>
              <a:t>vs</a:t>
            </a:r>
            <a:r>
              <a:rPr lang="en-US"/>
              <a:t> psihološki pristup u proučavanju ličnosti</a:t>
            </a:r>
          </a:p>
          <a:p>
            <a:r>
              <a:rPr lang="en-US"/>
              <a:t>DSM: razvoj i ograničenja medicinskog modela poremećaja ličnosti (PL)</a:t>
            </a:r>
          </a:p>
          <a:p>
            <a:r>
              <a:rPr lang="en-US"/>
              <a:t>Metodološki principi psihologije individualnih razlika </a:t>
            </a:r>
          </a:p>
          <a:p>
            <a:r>
              <a:rPr lang="en-US"/>
              <a:t>DSM-5: Novi Alternativni model za poremećaje ličnosti (AMPL)</a:t>
            </a:r>
          </a:p>
          <a:p>
            <a:r>
              <a:rPr lang="en-US"/>
              <a:t>Prednosti i mane dimezionalnih modela u objašnjenju poremećaja ličnosti</a:t>
            </a:r>
          </a:p>
          <a:p>
            <a:r>
              <a:rPr lang="en-US"/>
              <a:t>Osvrt na ICD-11</a:t>
            </a:r>
          </a:p>
          <a:p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DSM-5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sekcija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III: Mere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modeli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razvoju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457200" algn="just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</a:pPr>
            <a:r>
              <a:rPr lang="en-US" sz="2000">
                <a:ea typeface="Calibri" pitchFamily="34" charset="0"/>
                <a:cs typeface="Times New Roman" pitchFamily="18" charset="0"/>
              </a:rPr>
              <a:t>Alternativni  model PL (AMPL) nalazi se u Sekciji III DSM-5 </a:t>
            </a:r>
          </a:p>
          <a:p>
            <a:pPr marL="0" indent="457200" algn="just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</a:pPr>
            <a:r>
              <a:rPr lang="en-US" sz="2000">
                <a:ea typeface="Calibri" pitchFamily="34" charset="0"/>
                <a:cs typeface="Times New Roman" pitchFamily="18" charset="0"/>
              </a:rPr>
              <a:t>Novi hibridni model (kombinacija kategorija i dimenzija)</a:t>
            </a:r>
          </a:p>
          <a:p>
            <a:pPr marL="0" indent="457200" algn="just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</a:pPr>
            <a:r>
              <a:rPr lang="en-US" sz="2000">
                <a:ea typeface="Calibri" pitchFamily="34" charset="0"/>
                <a:cs typeface="Times New Roman" pitchFamily="18" charset="0"/>
              </a:rPr>
              <a:t>Nudi dimenzionalnu alternativu kategorijalnom pristupu </a:t>
            </a:r>
          </a:p>
          <a:p>
            <a:pPr marL="0" indent="457200" algn="just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</a:pPr>
            <a:r>
              <a:rPr lang="en-US" sz="2000">
                <a:ea typeface="Calibri" pitchFamily="34" charset="0"/>
                <a:cs typeface="Times New Roman" pitchFamily="18" charset="0"/>
              </a:rPr>
              <a:t>Panteorijski i integrativan u svojoj prirodi </a:t>
            </a:r>
          </a:p>
          <a:p>
            <a:pPr marL="0" indent="457200" algn="just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</a:pPr>
            <a:r>
              <a:rPr lang="en-US" sz="2000">
                <a:ea typeface="Calibri" pitchFamily="34" charset="0"/>
                <a:cs typeface="Times New Roman" pitchFamily="18" charset="0"/>
              </a:rPr>
              <a:t>     Dimenzionalni model ima za cilj da:</a:t>
            </a:r>
          </a:p>
          <a:p>
            <a:pPr marL="0" indent="457200" algn="just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</a:pPr>
            <a:r>
              <a:rPr lang="en-US" sz="2000">
                <a:ea typeface="Calibri" pitchFamily="34" charset="0"/>
                <a:cs typeface="Times New Roman" pitchFamily="18" charset="0"/>
              </a:rPr>
              <a:t>redukuje ogromnu hetrogenost unutar kategorija</a:t>
            </a:r>
          </a:p>
          <a:p>
            <a:pPr marL="0" indent="457200" algn="just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</a:pPr>
            <a:r>
              <a:rPr lang="en-US" sz="2000">
                <a:ea typeface="Calibri" pitchFamily="34" charset="0"/>
                <a:cs typeface="Times New Roman" pitchFamily="18" charset="0"/>
              </a:rPr>
              <a:t>da objasni prekomerne kovarjacije između PL</a:t>
            </a:r>
          </a:p>
          <a:p>
            <a:pPr marL="0" indent="457200" algn="just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</a:pPr>
            <a:r>
              <a:rPr lang="en-US" sz="2000">
                <a:ea typeface="Calibri" pitchFamily="34" charset="0"/>
                <a:cs typeface="Times New Roman" pitchFamily="18" charset="0"/>
              </a:rPr>
              <a:t>da snimi najrelevantnije kliničke fenomene</a:t>
            </a:r>
          </a:p>
          <a:p>
            <a:pPr marL="0" indent="457200" algn="just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</a:pPr>
            <a:endParaRPr lang="en-US" sz="2000">
              <a:ea typeface="Calibri" pitchFamily="34" charset="0"/>
              <a:cs typeface="Times New Roman" pitchFamily="18" charset="0"/>
            </a:endParaRPr>
          </a:p>
          <a:p>
            <a:pPr marL="0" indent="457200"/>
            <a:endParaRPr lang="en-US" sz="2000"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x-none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AMPL definiše 7  kriterijuma  za PL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175" y="1690688"/>
            <a:ext cx="10515600" cy="4948237"/>
          </a:xfrm>
        </p:spPr>
        <p:txBody>
          <a:bodyPr rtlCol="0">
            <a:normAutofit/>
          </a:bodyPr>
          <a:lstStyle/>
          <a:p>
            <a:pPr marL="0" indent="0" algn="just" fontAlgn="auto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x-none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Kriterijum A</a:t>
            </a:r>
            <a:r>
              <a:rPr lang="x-none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x-none" sz="2000" dirty="0">
                <a:ea typeface="Calibri" panose="020F0502020204030204" pitchFamily="34" charset="0"/>
                <a:cs typeface="Times New Roman" panose="02020603050405020304" pitchFamily="18" charset="0"/>
              </a:rPr>
              <a:t> meri umereno ili teže oštećenje u funkcionisanju ličnosti</a:t>
            </a:r>
            <a:endParaRPr lang="en-US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 fontAlgn="auto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x-none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Kriterijum B</a:t>
            </a:r>
            <a:r>
              <a:rPr lang="x-none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– meri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prisustvo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x-none" sz="2000" dirty="0">
                <a:ea typeface="Calibri" panose="020F0502020204030204" pitchFamily="34" charset="0"/>
                <a:cs typeface="Times New Roman" panose="02020603050405020304" pitchFamily="18" charset="0"/>
              </a:rPr>
              <a:t>patoloških, </a:t>
            </a:r>
            <a:r>
              <a:rPr lang="x-none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maladaptivnih</a:t>
            </a:r>
            <a:r>
              <a:rPr lang="x-none" sz="2000" dirty="0">
                <a:ea typeface="Calibri" panose="020F0502020204030204" pitchFamily="34" charset="0"/>
                <a:cs typeface="Times New Roman" panose="02020603050405020304" pitchFamily="18" charset="0"/>
              </a:rPr>
              <a:t>  crta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ličnosti</a:t>
            </a:r>
            <a:endParaRPr lang="en-US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 fontAlgn="auto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            A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B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kriterijumi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dimezionalni</a:t>
            </a:r>
            <a:endParaRPr lang="en-US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 fontAlgn="auto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         </a:t>
            </a:r>
            <a:r>
              <a:rPr lang="en-US" sz="2000" u="sng" dirty="0"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x-none" sz="2000" u="sng" dirty="0">
                <a:ea typeface="Calibri" panose="020F0502020204030204" pitchFamily="34" charset="0"/>
                <a:cs typeface="Times New Roman" panose="02020603050405020304" pitchFamily="18" charset="0"/>
              </a:rPr>
              <a:t>štećenja u funkcionisanju ličnosti i manifest</a:t>
            </a:r>
            <a:r>
              <a:rPr lang="en-US" sz="2000" u="sng" dirty="0" err="1">
                <a:ea typeface="Calibri" panose="020F0502020204030204" pitchFamily="34" charset="0"/>
                <a:cs typeface="Times New Roman" panose="02020603050405020304" pitchFamily="18" charset="0"/>
              </a:rPr>
              <a:t>ovanje</a:t>
            </a:r>
            <a:r>
              <a:rPr lang="x-none" sz="2000" u="sng" dirty="0">
                <a:ea typeface="Calibri" panose="020F0502020204030204" pitchFamily="34" charset="0"/>
                <a:cs typeface="Times New Roman" panose="02020603050405020304" pitchFamily="18" charset="0"/>
              </a:rPr>
              <a:t> crta ličnosti</a:t>
            </a:r>
            <a:r>
              <a:rPr lang="en-US" sz="2000" u="sng" dirty="0"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0" indent="0" algn="just" fontAlgn="auto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3. </a:t>
            </a:r>
            <a:r>
              <a:rPr lang="x-none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Kriterijum C</a:t>
            </a:r>
            <a:r>
              <a:rPr lang="en-US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x-none" sz="2000" dirty="0">
                <a:ea typeface="Calibri" panose="020F0502020204030204" pitchFamily="34" charset="0"/>
                <a:cs typeface="Times New Roman" panose="02020603050405020304" pitchFamily="18" charset="0"/>
              </a:rPr>
              <a:t>nefleksibilni i </a:t>
            </a:r>
            <a:r>
              <a:rPr lang="x-none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pervazivni</a:t>
            </a:r>
            <a:r>
              <a:rPr lang="x-none" sz="2000" dirty="0">
                <a:ea typeface="Calibri" panose="020F0502020204030204" pitchFamily="34" charset="0"/>
                <a:cs typeface="Times New Roman" panose="02020603050405020304" pitchFamily="18" charset="0"/>
              </a:rPr>
              <a:t> u širokom </a:t>
            </a:r>
            <a:r>
              <a:rPr lang="x-none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spektru</a:t>
            </a:r>
            <a:r>
              <a:rPr lang="x-none" sz="2000" dirty="0">
                <a:ea typeface="Calibri" panose="020F0502020204030204" pitchFamily="34" charset="0"/>
                <a:cs typeface="Times New Roman" panose="02020603050405020304" pitchFamily="18" charset="0"/>
              </a:rPr>
              <a:t> ličnih i socijalnih situacija</a:t>
            </a:r>
            <a:endParaRPr lang="en-US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 fontAlgn="auto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4. </a:t>
            </a:r>
            <a:r>
              <a:rPr lang="x-none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Kriterijum D</a:t>
            </a:r>
            <a:r>
              <a:rPr lang="en-US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 - </a:t>
            </a:r>
            <a:r>
              <a:rPr lang="x-none" sz="2000" dirty="0">
                <a:ea typeface="Calibri" panose="020F0502020204030204" pitchFamily="34" charset="0"/>
                <a:cs typeface="Times New Roman" panose="02020603050405020304" pitchFamily="18" charset="0"/>
              </a:rPr>
              <a:t>stabilna u vremenu, s početkom koje se može pratiti 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od </a:t>
            </a:r>
            <a:r>
              <a:rPr lang="x-none" sz="2000" dirty="0">
                <a:ea typeface="Calibri" panose="020F0502020204030204" pitchFamily="34" charset="0"/>
                <a:cs typeface="Times New Roman" panose="02020603050405020304" pitchFamily="18" charset="0"/>
              </a:rPr>
              <a:t>adolescencije ili rane odrasle dobi</a:t>
            </a:r>
            <a:endParaRPr lang="en-US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 fontAlgn="auto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5. </a:t>
            </a:r>
            <a:r>
              <a:rPr lang="x-none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Kriterijum E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- </a:t>
            </a:r>
            <a:r>
              <a:rPr lang="x-none" sz="2000" dirty="0">
                <a:ea typeface="Calibri" panose="020F0502020204030204" pitchFamily="34" charset="0"/>
                <a:cs typeface="Times New Roman" panose="02020603050405020304" pitchFamily="18" charset="0"/>
              </a:rPr>
              <a:t> ne mogu se bolje objasniti drugim psihičkim poremećajem</a:t>
            </a:r>
            <a:endParaRPr lang="en-US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 fontAlgn="auto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6. </a:t>
            </a:r>
            <a:r>
              <a:rPr lang="x-none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Kriterijum F</a:t>
            </a:r>
            <a:r>
              <a:rPr lang="en-US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 - </a:t>
            </a:r>
            <a:r>
              <a:rPr lang="x-none" sz="2000" dirty="0">
                <a:ea typeface="Calibri" panose="020F0502020204030204" pitchFamily="34" charset="0"/>
                <a:cs typeface="Times New Roman" panose="02020603050405020304" pitchFamily="18" charset="0"/>
              </a:rPr>
              <a:t>ne mogu se isključivo pripisati fiziološkim učincima neke </a:t>
            </a:r>
            <a:r>
              <a:rPr lang="x-none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psihoaktivne</a:t>
            </a:r>
            <a:r>
              <a:rPr lang="x-none" sz="2000" dirty="0">
                <a:ea typeface="Calibri" panose="020F0502020204030204" pitchFamily="34" charset="0"/>
                <a:cs typeface="Times New Roman" panose="02020603050405020304" pitchFamily="18" charset="0"/>
              </a:rPr>
              <a:t> supstance ili drugog zdravstvenog stanja </a:t>
            </a:r>
            <a:endParaRPr lang="en-US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/>
            </a:pPr>
            <a:r>
              <a:rPr lang="en-US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7. </a:t>
            </a:r>
            <a:r>
              <a:rPr lang="x-none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Kriterijum G</a:t>
            </a:r>
            <a:r>
              <a:rPr lang="en-US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 - </a:t>
            </a:r>
            <a:r>
              <a:rPr lang="x-none" sz="2000" dirty="0">
                <a:ea typeface="Calibri" panose="020F0502020204030204" pitchFamily="34" charset="0"/>
                <a:cs typeface="Times New Roman" panose="02020603050405020304" pitchFamily="18" charset="0"/>
              </a:rPr>
              <a:t>ne mogu se bolje razumeti kao </a:t>
            </a:r>
            <a:r>
              <a:rPr lang="x-none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normaln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x-none" sz="2000" dirty="0">
                <a:ea typeface="Calibri" panose="020F0502020204030204" pitchFamily="34" charset="0"/>
                <a:cs typeface="Times New Roman" panose="02020603050405020304" pitchFamily="18" charset="0"/>
              </a:rPr>
              <a:t> za razvojni stadijum i </a:t>
            </a:r>
            <a:r>
              <a:rPr lang="x-none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socio</a:t>
            </a:r>
            <a:r>
              <a:rPr lang="x-none" sz="2000" dirty="0">
                <a:ea typeface="Calibri" panose="020F0502020204030204" pitchFamily="34" charset="0"/>
                <a:cs typeface="Times New Roman" panose="02020603050405020304" pitchFamily="18" charset="0"/>
              </a:rPr>
              <a:t>-kulturno okruženje te osobe </a:t>
            </a:r>
            <a:endParaRPr lang="en-US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Kriterijum A: nivo funkcionisanja li</a:t>
            </a:r>
            <a:r>
              <a:rPr lang="sr-Latn-C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č</a:t>
            </a:r>
            <a:r>
              <a:rPr 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nosti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802187"/>
          </a:xfrm>
        </p:spPr>
        <p:txBody>
          <a:bodyPr>
            <a:normAutofit lnSpcReduction="10000"/>
          </a:bodyPr>
          <a:lstStyle/>
          <a:p>
            <a:pPr marL="0" algn="just">
              <a:lnSpc>
                <a:spcPct val="97000"/>
              </a:lnSpc>
              <a:spcBef>
                <a:spcPct val="0"/>
              </a:spcBef>
              <a:spcAft>
                <a:spcPts val="800"/>
              </a:spcAft>
            </a:pPr>
            <a:r>
              <a:rPr lang="en-US" sz="1900">
                <a:ea typeface="Calibri" pitchFamily="34" charset="0"/>
                <a:cs typeface="Times New Roman" pitchFamily="18" charset="0"/>
              </a:rPr>
              <a:t>koristi koncepte koje potiču iz psihodinamskog pristupa, teorije atačmenta i socijalne-kognicije kako bi objasnili nivo funkcionisnja ličnosti (Bender et al. 2011)</a:t>
            </a:r>
          </a:p>
          <a:p>
            <a:pPr marL="0" algn="just">
              <a:lnSpc>
                <a:spcPct val="97000"/>
              </a:lnSpc>
              <a:spcBef>
                <a:spcPct val="0"/>
              </a:spcBef>
              <a:spcAft>
                <a:spcPts val="800"/>
              </a:spcAft>
              <a:buFont typeface="Arial" charset="0"/>
              <a:buNone/>
            </a:pPr>
            <a:r>
              <a:rPr lang="en-US" sz="1900">
                <a:ea typeface="Calibri" pitchFamily="34" charset="0"/>
                <a:cs typeface="Times New Roman" pitchFamily="18" charset="0"/>
              </a:rPr>
              <a:t>     Umereno ili značajno oštećenje funkcionisanja ličnost manifestovano teškoćama u oblasti </a:t>
            </a:r>
          </a:p>
          <a:p>
            <a:pPr marL="0" algn="just">
              <a:lnSpc>
                <a:spcPct val="97000"/>
              </a:lnSpc>
              <a:spcBef>
                <a:spcPct val="0"/>
              </a:spcBef>
              <a:spcAft>
                <a:spcPts val="800"/>
              </a:spcAft>
              <a:buFont typeface="Arial" charset="0"/>
              <a:buNone/>
            </a:pPr>
            <a:r>
              <a:rPr lang="en-US" sz="1900" b="1">
                <a:ea typeface="Calibri" pitchFamily="34" charset="0"/>
                <a:cs typeface="Times New Roman" pitchFamily="18" charset="0"/>
              </a:rPr>
              <a:t>1. Selfa </a:t>
            </a:r>
          </a:p>
          <a:p>
            <a:pPr marL="0" algn="just">
              <a:lnSpc>
                <a:spcPct val="97000"/>
              </a:lnSpc>
              <a:spcBef>
                <a:spcPct val="0"/>
              </a:spcBef>
              <a:spcAft>
                <a:spcPts val="800"/>
              </a:spcAft>
              <a:buFont typeface="Arial" charset="0"/>
              <a:buNone/>
            </a:pPr>
            <a:r>
              <a:rPr lang="en-US" sz="1900" u="sng">
                <a:ea typeface="Calibri" pitchFamily="34" charset="0"/>
                <a:cs typeface="Times New Roman" pitchFamily="18" charset="0"/>
              </a:rPr>
              <a:t>Identitet</a:t>
            </a:r>
            <a:r>
              <a:rPr lang="en-US" sz="1900">
                <a:ea typeface="Calibri" pitchFamily="34" charset="0"/>
                <a:cs typeface="Times New Roman" pitchFamily="18" charset="0"/>
              </a:rPr>
              <a:t> – doživaljavanje sebe kao jedinstvenog bića, jasne granice između sebe i drugih</a:t>
            </a:r>
            <a:r>
              <a:rPr lang="sr-Latn-CS" sz="1900">
                <a:ea typeface="Calibri" pitchFamily="34" charset="0"/>
                <a:cs typeface="Times New Roman" pitchFamily="18" charset="0"/>
              </a:rPr>
              <a:t>;</a:t>
            </a:r>
            <a:r>
              <a:rPr lang="en-US" sz="1900">
                <a:ea typeface="Calibri" pitchFamily="34" charset="0"/>
                <a:cs typeface="Times New Roman" pitchFamily="18" charset="0"/>
              </a:rPr>
              <a:t> stabilnost slike o sebi</a:t>
            </a:r>
            <a:r>
              <a:rPr lang="sr-Latn-CS" sz="1900">
                <a:ea typeface="Calibri" pitchFamily="34" charset="0"/>
                <a:cs typeface="Times New Roman" pitchFamily="18" charset="0"/>
              </a:rPr>
              <a:t>;</a:t>
            </a:r>
            <a:r>
              <a:rPr lang="en-US" sz="1900">
                <a:ea typeface="Calibri" pitchFamily="34" charset="0"/>
                <a:cs typeface="Calibri" pitchFamily="34" charset="0"/>
              </a:rPr>
              <a:t> kapacitet za regulaciju emocioanlnih doživljavanja</a:t>
            </a:r>
          </a:p>
          <a:p>
            <a:pPr marL="0" algn="just">
              <a:lnSpc>
                <a:spcPct val="97000"/>
              </a:lnSpc>
              <a:spcBef>
                <a:spcPct val="0"/>
              </a:spcBef>
              <a:spcAft>
                <a:spcPts val="800"/>
              </a:spcAft>
              <a:buFont typeface="Arial" charset="0"/>
              <a:buNone/>
            </a:pPr>
            <a:r>
              <a:rPr lang="en-US" sz="1900" u="sng">
                <a:ea typeface="Calibri" pitchFamily="34" charset="0"/>
                <a:cs typeface="Calibri" pitchFamily="34" charset="0"/>
              </a:rPr>
              <a:t>Samousmerenost</a:t>
            </a:r>
            <a:r>
              <a:rPr lang="en-US" sz="1900">
                <a:ea typeface="Calibri" pitchFamily="34" charset="0"/>
                <a:cs typeface="Calibri" pitchFamily="34" charset="0"/>
              </a:rPr>
              <a:t> – koherentni i smisleni kartkoročni i dugoročni ciljevi</a:t>
            </a:r>
            <a:r>
              <a:rPr lang="sr-Latn-CS" sz="1900">
                <a:cs typeface="Times New Roman" pitchFamily="18" charset="0"/>
              </a:rPr>
              <a:t>; konstruktivni i</a:t>
            </a:r>
            <a:r>
              <a:rPr lang="en-US" sz="1900">
                <a:ea typeface="Calibri" pitchFamily="34" charset="0"/>
                <a:cs typeface="Calibri" pitchFamily="34" charset="0"/>
              </a:rPr>
              <a:t> prosocijalni standardi</a:t>
            </a:r>
            <a:r>
              <a:rPr lang="sr-Latn-CS" sz="1900">
                <a:cs typeface="Times New Roman" pitchFamily="18" charset="0"/>
              </a:rPr>
              <a:t>; </a:t>
            </a:r>
            <a:r>
              <a:rPr lang="en-US" sz="1900">
                <a:ea typeface="Calibri" pitchFamily="34" charset="0"/>
                <a:cs typeface="Calibri" pitchFamily="34" charset="0"/>
              </a:rPr>
              <a:t>sposobnost samorefleksije</a:t>
            </a:r>
          </a:p>
          <a:p>
            <a:pPr marL="0" algn="just">
              <a:lnSpc>
                <a:spcPct val="97000"/>
              </a:lnSpc>
              <a:spcBef>
                <a:spcPct val="0"/>
              </a:spcBef>
              <a:spcAft>
                <a:spcPts val="800"/>
              </a:spcAft>
              <a:buFont typeface="Arial" charset="0"/>
              <a:buNone/>
            </a:pPr>
            <a:r>
              <a:rPr lang="en-US" sz="1900" b="1">
                <a:ea typeface="Calibri" pitchFamily="34" charset="0"/>
                <a:cs typeface="Calibri" pitchFamily="34" charset="0"/>
              </a:rPr>
              <a:t>2. Intepersonalno funkcionisanje </a:t>
            </a:r>
          </a:p>
          <a:p>
            <a:pPr marL="0" algn="just">
              <a:lnSpc>
                <a:spcPct val="97000"/>
              </a:lnSpc>
              <a:spcBef>
                <a:spcPct val="0"/>
              </a:spcBef>
              <a:spcAft>
                <a:spcPts val="800"/>
              </a:spcAft>
              <a:buFont typeface="Arial" charset="0"/>
              <a:buNone/>
            </a:pPr>
            <a:r>
              <a:rPr lang="en-US" sz="1900" u="sng">
                <a:ea typeface="Calibri" pitchFamily="34" charset="0"/>
                <a:cs typeface="Calibri" pitchFamily="34" charset="0"/>
              </a:rPr>
              <a:t>Empatija</a:t>
            </a:r>
            <a:r>
              <a:rPr lang="en-US" sz="1900">
                <a:ea typeface="Calibri" pitchFamily="34" charset="0"/>
                <a:cs typeface="Calibri" pitchFamily="34" charset="0"/>
              </a:rPr>
              <a:t> – poštovanje doživljaja drugih</a:t>
            </a:r>
            <a:r>
              <a:rPr lang="sr-Latn-CS" sz="1900">
                <a:cs typeface="Times New Roman" pitchFamily="18" charset="0"/>
              </a:rPr>
              <a:t>;</a:t>
            </a:r>
            <a:r>
              <a:rPr lang="en-US" sz="1900">
                <a:ea typeface="Calibri" pitchFamily="34" charset="0"/>
                <a:cs typeface="Calibri" pitchFamily="34" charset="0"/>
              </a:rPr>
              <a:t> tolerancija za različite perspective</a:t>
            </a:r>
            <a:r>
              <a:rPr lang="sr-Latn-CS" sz="1900">
                <a:cs typeface="Times New Roman" pitchFamily="18" charset="0"/>
              </a:rPr>
              <a:t>; </a:t>
            </a:r>
            <a:r>
              <a:rPr lang="en-US" sz="1900">
                <a:ea typeface="Calibri" pitchFamily="34" charset="0"/>
                <a:cs typeface="Calibri" pitchFamily="34" charset="0"/>
              </a:rPr>
              <a:t>razumevanje efekata svog ponašanja na druge</a:t>
            </a:r>
          </a:p>
          <a:p>
            <a:pPr marL="0" algn="just">
              <a:lnSpc>
                <a:spcPct val="97000"/>
              </a:lnSpc>
              <a:spcBef>
                <a:spcPct val="0"/>
              </a:spcBef>
              <a:spcAft>
                <a:spcPts val="800"/>
              </a:spcAft>
              <a:buFont typeface="Arial" charset="0"/>
              <a:buNone/>
            </a:pPr>
            <a:r>
              <a:rPr lang="en-US" sz="1900" u="sng">
                <a:ea typeface="Calibri" pitchFamily="34" charset="0"/>
                <a:cs typeface="Calibri" pitchFamily="34" charset="0"/>
              </a:rPr>
              <a:t>Intimnost</a:t>
            </a:r>
            <a:r>
              <a:rPr lang="en-US" sz="1900">
                <a:ea typeface="Calibri" pitchFamily="34" charset="0"/>
                <a:cs typeface="Calibri" pitchFamily="34" charset="0"/>
              </a:rPr>
              <a:t> – dubinske i dugotrajne pozitivne relacije sa drugima</a:t>
            </a:r>
            <a:r>
              <a:rPr lang="sr-Latn-CS" sz="1900">
                <a:cs typeface="Times New Roman" pitchFamily="18" charset="0"/>
              </a:rPr>
              <a:t>;</a:t>
            </a:r>
            <a:r>
              <a:rPr lang="en-US" sz="1900">
                <a:ea typeface="Calibri" pitchFamily="34" charset="0"/>
                <a:cs typeface="Calibri" pitchFamily="34" charset="0"/>
              </a:rPr>
              <a:t> želja i kapacitet za bliskost</a:t>
            </a:r>
            <a:r>
              <a:rPr lang="sr-Latn-CS" sz="1900">
                <a:cs typeface="Times New Roman" pitchFamily="18" charset="0"/>
              </a:rPr>
              <a:t>; uzajammno poštovanje u interpersonalnim odnosima</a:t>
            </a:r>
            <a:endParaRPr lang="en-US" sz="1900">
              <a:cs typeface="Times New Roman" pitchFamily="18" charset="0"/>
            </a:endParaRPr>
          </a:p>
          <a:p>
            <a:pPr marL="0" algn="just">
              <a:lnSpc>
                <a:spcPct val="97000"/>
              </a:lnSpc>
              <a:spcBef>
                <a:spcPct val="0"/>
              </a:spcBef>
              <a:spcAft>
                <a:spcPts val="800"/>
              </a:spcAft>
            </a:pPr>
            <a:r>
              <a:rPr lang="en-US" sz="1900">
                <a:ea typeface="Calibri" pitchFamily="34" charset="0"/>
                <a:cs typeface="Calibri" pitchFamily="34" charset="0"/>
              </a:rPr>
              <a:t> Kodira se na petostepenoj skali (od 0=bez oštećenja do 4=ekstremno oštećenje)</a:t>
            </a:r>
          </a:p>
          <a:p>
            <a:pPr marL="0">
              <a:lnSpc>
                <a:spcPct val="80000"/>
              </a:lnSpc>
            </a:pPr>
            <a:endParaRPr lang="en-US" sz="260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Kriterijum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B: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crte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ličnosti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16100"/>
            <a:ext cx="10515600" cy="4351338"/>
          </a:xfrm>
        </p:spPr>
        <p:txBody>
          <a:bodyPr>
            <a:normAutofit/>
          </a:bodyPr>
          <a:lstStyle/>
          <a:p>
            <a:pPr marL="0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</a:pPr>
            <a:r>
              <a:rPr lang="en-US" sz="1800">
                <a:ea typeface="Calibri" pitchFamily="34" charset="0"/>
                <a:cs typeface="Times New Roman" pitchFamily="18" charset="0"/>
              </a:rPr>
              <a:t>Kriterijum B potiče iz leksičke tradicije u izučavanju ličnosti (Allport &amp; Odbert, 1936; Goldberg, 1993; McCrae &amp; Costa, 1978) organizovane u multivarijantnom prostoru patoloških crta ličnosti u pet glavnih dimenzija</a:t>
            </a:r>
            <a:endParaRPr lang="en-US" sz="1800" b="1">
              <a:ea typeface="Calibri" pitchFamily="34" charset="0"/>
              <a:cs typeface="Times New Roman" pitchFamily="18" charset="0"/>
            </a:endParaRPr>
          </a:p>
          <a:p>
            <a:pPr marL="0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</a:pPr>
            <a:r>
              <a:rPr lang="en-US" sz="1800" b="1">
                <a:ea typeface="Calibri" pitchFamily="34" charset="0"/>
                <a:cs typeface="Times New Roman" pitchFamily="18" charset="0"/>
              </a:rPr>
              <a:t>Petofaktorski spektar domena – 25 crta</a:t>
            </a:r>
            <a:endParaRPr lang="en-US" sz="1800">
              <a:ea typeface="Calibri" pitchFamily="34" charset="0"/>
              <a:cs typeface="Times New Roman" pitchFamily="18" charset="0"/>
            </a:endParaRPr>
          </a:p>
          <a:p>
            <a:pPr marL="0">
              <a:lnSpc>
                <a:spcPct val="107000"/>
              </a:lnSpc>
              <a:spcBef>
                <a:spcPct val="0"/>
              </a:spcBef>
              <a:buFont typeface="Calibri Light"/>
              <a:buAutoNum type="arabicPeriod"/>
            </a:pPr>
            <a:r>
              <a:rPr lang="en-US" sz="1800" b="1">
                <a:ea typeface="Calibri" pitchFamily="34" charset="0"/>
                <a:cs typeface="Times New Roman" pitchFamily="18" charset="0"/>
              </a:rPr>
              <a:t>Negativni afektivitet </a:t>
            </a:r>
            <a:r>
              <a:rPr lang="en-US" sz="1800">
                <a:ea typeface="Calibri" pitchFamily="34" charset="0"/>
                <a:cs typeface="Times New Roman" pitchFamily="18" charset="0"/>
              </a:rPr>
              <a:t>(7 faceta) - kompatibilan sa Neuroticizmom</a:t>
            </a:r>
          </a:p>
          <a:p>
            <a:pPr marL="0">
              <a:lnSpc>
                <a:spcPct val="107000"/>
              </a:lnSpc>
              <a:spcBef>
                <a:spcPct val="0"/>
              </a:spcBef>
              <a:buFont typeface="Calibri Light"/>
              <a:buAutoNum type="arabicPeriod"/>
            </a:pPr>
            <a:r>
              <a:rPr lang="en-US" sz="1800" b="1">
                <a:ea typeface="Calibri" pitchFamily="34" charset="0"/>
                <a:cs typeface="Times New Roman" pitchFamily="18" charset="0"/>
              </a:rPr>
              <a:t>Odvojenost </a:t>
            </a:r>
            <a:r>
              <a:rPr lang="en-US" sz="1800">
                <a:ea typeface="Calibri" pitchFamily="34" charset="0"/>
                <a:cs typeface="Times New Roman" pitchFamily="18" charset="0"/>
              </a:rPr>
              <a:t>(5 faceta) - opozit Ekstraverzije</a:t>
            </a:r>
          </a:p>
          <a:p>
            <a:pPr marL="0">
              <a:lnSpc>
                <a:spcPct val="107000"/>
              </a:lnSpc>
              <a:spcBef>
                <a:spcPct val="0"/>
              </a:spcBef>
              <a:buFont typeface="Calibri Light"/>
              <a:buAutoNum type="arabicPeriod"/>
            </a:pPr>
            <a:r>
              <a:rPr lang="en-US" sz="1800" b="1">
                <a:ea typeface="Calibri" pitchFamily="34" charset="0"/>
                <a:cs typeface="Times New Roman" pitchFamily="18" charset="0"/>
              </a:rPr>
              <a:t>Antagonizam</a:t>
            </a:r>
            <a:r>
              <a:rPr lang="en-US" sz="1800">
                <a:ea typeface="Calibri" pitchFamily="34" charset="0"/>
                <a:cs typeface="Times New Roman" pitchFamily="18" charset="0"/>
              </a:rPr>
              <a:t> (5 faceta) – opozit Saradljivosti</a:t>
            </a:r>
          </a:p>
          <a:p>
            <a:pPr marL="0">
              <a:lnSpc>
                <a:spcPct val="107000"/>
              </a:lnSpc>
              <a:spcBef>
                <a:spcPct val="0"/>
              </a:spcBef>
              <a:buFont typeface="Calibri Light"/>
              <a:buAutoNum type="arabicPeriod"/>
            </a:pPr>
            <a:r>
              <a:rPr lang="en-US" sz="1800" b="1">
                <a:ea typeface="Calibri" pitchFamily="34" charset="0"/>
                <a:cs typeface="Times New Roman" pitchFamily="18" charset="0"/>
              </a:rPr>
              <a:t>Dezinhibicija</a:t>
            </a:r>
            <a:r>
              <a:rPr lang="en-US" sz="1800">
                <a:ea typeface="Calibri" pitchFamily="34" charset="0"/>
                <a:cs typeface="Times New Roman" pitchFamily="18" charset="0"/>
              </a:rPr>
              <a:t> (5 faceta) – opozit Savesnosti</a:t>
            </a:r>
          </a:p>
          <a:p>
            <a:pPr marL="0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Font typeface="Calibri Light"/>
              <a:buAutoNum type="arabicPeriod"/>
            </a:pPr>
            <a:r>
              <a:rPr lang="en-US" sz="1800" b="1">
                <a:ea typeface="Calibri" pitchFamily="34" charset="0"/>
                <a:cs typeface="Times New Roman" pitchFamily="18" charset="0"/>
              </a:rPr>
              <a:t>Psihoticizam </a:t>
            </a:r>
            <a:r>
              <a:rPr lang="en-US" sz="1800">
                <a:ea typeface="Calibri" pitchFamily="34" charset="0"/>
                <a:cs typeface="Times New Roman" pitchFamily="18" charset="0"/>
              </a:rPr>
              <a:t>(3 faceta) – kompatibilan Otvorenosti ?!</a:t>
            </a:r>
            <a:r>
              <a:rPr lang="sr-Latn-CS" sz="1800">
                <a:cs typeface="Times New Roman" pitchFamily="18" charset="0"/>
              </a:rPr>
              <a:t> </a:t>
            </a:r>
            <a:endParaRPr lang="en-US" sz="1800">
              <a:cs typeface="Times New Roman" pitchFamily="18" charset="0"/>
            </a:endParaRPr>
          </a:p>
          <a:p>
            <a:pPr marL="0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Font typeface="Arial" charset="0"/>
              <a:buNone/>
            </a:pPr>
            <a:endParaRPr lang="en-US" sz="1800">
              <a:ea typeface="Calibri" pitchFamily="34" charset="0"/>
              <a:cs typeface="Calibri" pitchFamily="34" charset="0"/>
            </a:endParaRPr>
          </a:p>
          <a:p>
            <a:pPr marL="0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Font typeface="Arial" charset="0"/>
              <a:buNone/>
            </a:pPr>
            <a:r>
              <a:rPr lang="en-US" sz="1800">
                <a:ea typeface="Calibri" pitchFamily="34" charset="0"/>
                <a:cs typeface="Calibri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Negativan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afektivitet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94225"/>
          </a:xfrm>
        </p:spPr>
        <p:txBody>
          <a:bodyPr>
            <a:normAutofit/>
          </a:bodyPr>
          <a:lstStyle/>
          <a:p>
            <a:pPr algn="just"/>
            <a:r>
              <a:rPr lang="en-US" sz="2000">
                <a:ea typeface="Calibri" pitchFamily="34" charset="0"/>
                <a:cs typeface="Times New Roman" pitchFamily="18" charset="0"/>
              </a:rPr>
              <a:t>Često i intenzivno doživljavanje širokog spektra </a:t>
            </a:r>
            <a:r>
              <a:rPr lang="en-US" sz="2000" b="1">
                <a:ea typeface="Calibri" pitchFamily="34" charset="0"/>
                <a:cs typeface="Times New Roman" pitchFamily="18" charset="0"/>
              </a:rPr>
              <a:t>negativnih emocija </a:t>
            </a:r>
            <a:r>
              <a:rPr lang="en-US" sz="2000">
                <a:ea typeface="Calibri" pitchFamily="34" charset="0"/>
                <a:cs typeface="Times New Roman" pitchFamily="18" charset="0"/>
              </a:rPr>
              <a:t>(anksioznost, depresija, krivica, stid, zabrinutost, ljutnja itd) i njihovih </a:t>
            </a:r>
            <a:r>
              <a:rPr lang="en-US" sz="2000" b="1">
                <a:ea typeface="Calibri" pitchFamily="34" charset="0"/>
                <a:cs typeface="Times New Roman" pitchFamily="18" charset="0"/>
              </a:rPr>
              <a:t>bihejvioralnih</a:t>
            </a:r>
            <a:r>
              <a:rPr lang="en-US" sz="2000">
                <a:ea typeface="Calibri" pitchFamily="34" charset="0"/>
                <a:cs typeface="Times New Roman" pitchFamily="18" charset="0"/>
              </a:rPr>
              <a:t> (samopovređivanje) i </a:t>
            </a:r>
            <a:r>
              <a:rPr lang="en-US" sz="2000" b="1">
                <a:ea typeface="Calibri" pitchFamily="34" charset="0"/>
                <a:cs typeface="Times New Roman" pitchFamily="18" charset="0"/>
              </a:rPr>
              <a:t>intepersonalnih</a:t>
            </a:r>
            <a:r>
              <a:rPr lang="en-US" sz="2000">
                <a:ea typeface="Calibri" pitchFamily="34" charset="0"/>
                <a:cs typeface="Times New Roman" pitchFamily="18" charset="0"/>
              </a:rPr>
              <a:t> (zavisnost od drugih) </a:t>
            </a:r>
            <a:r>
              <a:rPr lang="en-US" sz="2000" b="1">
                <a:ea typeface="Calibri" pitchFamily="34" charset="0"/>
                <a:cs typeface="Times New Roman" pitchFamily="18" charset="0"/>
              </a:rPr>
              <a:t>manifestacija</a:t>
            </a:r>
            <a:r>
              <a:rPr lang="en-US" sz="2000">
                <a:ea typeface="Calibri" pitchFamily="34" charset="0"/>
                <a:cs typeface="Times New Roman" pitchFamily="18" charset="0"/>
              </a:rPr>
              <a:t> </a:t>
            </a:r>
          </a:p>
          <a:p>
            <a:pPr>
              <a:buFont typeface="Arial" charset="0"/>
              <a:buNone/>
            </a:pPr>
            <a:r>
              <a:rPr lang="en-US" sz="2000" b="1" u="sng">
                <a:ea typeface="Calibri" pitchFamily="34" charset="0"/>
                <a:cs typeface="Times New Roman" pitchFamily="18" charset="0"/>
              </a:rPr>
              <a:t>Faceti</a:t>
            </a:r>
            <a:r>
              <a:rPr lang="en-US" sz="2000">
                <a:ea typeface="Calibri" pitchFamily="34" charset="0"/>
                <a:cs typeface="Times New Roman" pitchFamily="18" charset="0"/>
              </a:rPr>
              <a:t>:</a:t>
            </a:r>
          </a:p>
          <a:p>
            <a:pPr>
              <a:buFont typeface="Arial" charset="0"/>
              <a:buAutoNum type="arabicPeriod"/>
            </a:pPr>
            <a:r>
              <a:rPr lang="sr-Latn-CS" sz="2000">
                <a:ea typeface="Calibri" pitchFamily="34" charset="0"/>
                <a:cs typeface="Times New Roman" pitchFamily="18" charset="0"/>
              </a:rPr>
              <a:t>   E</a:t>
            </a:r>
            <a:r>
              <a:rPr lang="en-US" sz="2000">
                <a:ea typeface="Calibri" pitchFamily="34" charset="0"/>
                <a:cs typeface="Times New Roman" pitchFamily="18" charset="0"/>
              </a:rPr>
              <a:t>mocionalna labilnost</a:t>
            </a:r>
          </a:p>
          <a:p>
            <a:pPr>
              <a:buFont typeface="Arial" charset="0"/>
              <a:buAutoNum type="arabicPeriod"/>
            </a:pPr>
            <a:r>
              <a:rPr lang="sr-Latn-CS" sz="2000">
                <a:cs typeface="Times New Roman" pitchFamily="18" charset="0"/>
              </a:rPr>
              <a:t>   </a:t>
            </a:r>
            <a:r>
              <a:rPr lang="en-US" sz="2000">
                <a:ea typeface="Calibri" pitchFamily="34" charset="0"/>
                <a:cs typeface="Calibri" pitchFamily="34" charset="0"/>
              </a:rPr>
              <a:t>Anksioznost</a:t>
            </a:r>
          </a:p>
          <a:p>
            <a:pPr>
              <a:buFont typeface="Arial" charset="0"/>
              <a:buNone/>
            </a:pPr>
            <a:r>
              <a:rPr lang="en-US" sz="2000">
                <a:ea typeface="Calibri" pitchFamily="34" charset="0"/>
                <a:cs typeface="Calibri" pitchFamily="34" charset="0"/>
              </a:rPr>
              <a:t>3.   Separaciona nesigurnost</a:t>
            </a:r>
          </a:p>
          <a:p>
            <a:pPr>
              <a:buFont typeface="Arial" charset="0"/>
              <a:buNone/>
            </a:pPr>
            <a:r>
              <a:rPr lang="en-US" sz="2000">
                <a:ea typeface="Calibri" pitchFamily="34" charset="0"/>
                <a:cs typeface="Calibri" pitchFamily="34" charset="0"/>
              </a:rPr>
              <a:t>4.   Submisivnost</a:t>
            </a:r>
          </a:p>
          <a:p>
            <a:pPr>
              <a:buFont typeface="Arial" charset="0"/>
              <a:buNone/>
            </a:pPr>
            <a:r>
              <a:rPr lang="en-US" sz="2000">
                <a:ea typeface="Calibri" pitchFamily="34" charset="0"/>
                <a:cs typeface="Calibri" pitchFamily="34" charset="0"/>
              </a:rPr>
              <a:t>5.   Hostilnost</a:t>
            </a:r>
          </a:p>
          <a:p>
            <a:pPr>
              <a:buFont typeface="Arial" charset="0"/>
              <a:buNone/>
            </a:pPr>
            <a:r>
              <a:rPr lang="en-US" sz="2000">
                <a:ea typeface="Calibri" pitchFamily="34" charset="0"/>
                <a:cs typeface="Calibri" pitchFamily="34" charset="0"/>
              </a:rPr>
              <a:t>6.   Perseveracija</a:t>
            </a:r>
          </a:p>
          <a:p>
            <a:pPr>
              <a:buFont typeface="Arial" charset="0"/>
              <a:buNone/>
            </a:pPr>
            <a:r>
              <a:rPr lang="en-US" sz="2000">
                <a:ea typeface="Calibri" pitchFamily="34" charset="0"/>
                <a:cs typeface="Calibri" pitchFamily="34" charset="0"/>
              </a:rPr>
              <a:t>7.   Depresivnost</a:t>
            </a:r>
          </a:p>
          <a:p>
            <a:pPr>
              <a:buFont typeface="Arial" charset="0"/>
              <a:buNone/>
            </a:pPr>
            <a:endParaRPr lang="en-US" sz="2000">
              <a:ea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Odvojenost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81138"/>
            <a:ext cx="10515600" cy="4695825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200" dirty="0" err="1"/>
              <a:t>Izbegavanje</a:t>
            </a:r>
            <a:r>
              <a:rPr lang="en-US" sz="2200" dirty="0"/>
              <a:t> socio-</a:t>
            </a:r>
            <a:r>
              <a:rPr lang="en-US" sz="2200" dirty="0" err="1"/>
              <a:t>emocionalnog</a:t>
            </a:r>
            <a:r>
              <a:rPr lang="en-US" sz="2200" dirty="0"/>
              <a:t> </a:t>
            </a:r>
            <a:r>
              <a:rPr lang="en-US" sz="2200" dirty="0" err="1"/>
              <a:t>iskustva</a:t>
            </a:r>
            <a:r>
              <a:rPr lang="en-US" sz="2200" dirty="0"/>
              <a:t> </a:t>
            </a:r>
            <a:r>
              <a:rPr lang="en-US" sz="2200" dirty="0" err="1"/>
              <a:t>uključujući</a:t>
            </a:r>
            <a:r>
              <a:rPr lang="en-US" sz="2200" dirty="0"/>
              <a:t> </a:t>
            </a:r>
            <a:r>
              <a:rPr lang="en-US" sz="2200" dirty="0" err="1"/>
              <a:t>izbegavanje</a:t>
            </a:r>
            <a:r>
              <a:rPr lang="en-US" sz="2200" dirty="0"/>
              <a:t> </a:t>
            </a:r>
            <a:r>
              <a:rPr lang="en-US" sz="2200" dirty="0" err="1"/>
              <a:t>interpersonalnih</a:t>
            </a:r>
            <a:r>
              <a:rPr lang="en-US" sz="2200" dirty="0"/>
              <a:t> </a:t>
            </a:r>
            <a:r>
              <a:rPr lang="en-US" sz="2200" dirty="0" err="1"/>
              <a:t>interakcija</a:t>
            </a:r>
            <a:r>
              <a:rPr lang="en-US" sz="2200" dirty="0"/>
              <a:t> (od </a:t>
            </a:r>
            <a:r>
              <a:rPr lang="en-US" sz="2200" dirty="0" err="1"/>
              <a:t>neformalnih,dnevnih</a:t>
            </a:r>
            <a:r>
              <a:rPr lang="en-US" sz="2200" dirty="0"/>
              <a:t> </a:t>
            </a:r>
            <a:r>
              <a:rPr lang="en-US" sz="2200" dirty="0" err="1"/>
              <a:t>interakcija</a:t>
            </a:r>
            <a:r>
              <a:rPr lang="en-US" sz="2200" dirty="0"/>
              <a:t> do </a:t>
            </a:r>
            <a:r>
              <a:rPr lang="en-US" sz="2200" dirty="0" err="1"/>
              <a:t>intimnih</a:t>
            </a:r>
            <a:r>
              <a:rPr lang="en-US" sz="2200" dirty="0"/>
              <a:t> </a:t>
            </a:r>
            <a:r>
              <a:rPr lang="en-US" sz="2200" dirty="0" err="1"/>
              <a:t>veza</a:t>
            </a:r>
            <a:r>
              <a:rPr lang="en-US" sz="2200" dirty="0"/>
              <a:t>), </a:t>
            </a:r>
            <a:r>
              <a:rPr lang="en-US" sz="2200" dirty="0" err="1"/>
              <a:t>kao</a:t>
            </a:r>
            <a:r>
              <a:rPr lang="en-US" sz="2200" dirty="0"/>
              <a:t> </a:t>
            </a:r>
            <a:r>
              <a:rPr lang="en-US" sz="2200" dirty="0" err="1"/>
              <a:t>i</a:t>
            </a:r>
            <a:r>
              <a:rPr lang="en-US" sz="2200" dirty="0"/>
              <a:t> </a:t>
            </a:r>
            <a:r>
              <a:rPr lang="en-US" sz="2200" dirty="0" err="1"/>
              <a:t>ograničeno</a:t>
            </a:r>
            <a:r>
              <a:rPr lang="en-US" sz="2200" dirty="0"/>
              <a:t> </a:t>
            </a:r>
            <a:r>
              <a:rPr lang="en-US" sz="2200" dirty="0" err="1"/>
              <a:t>afektivno</a:t>
            </a:r>
            <a:r>
              <a:rPr lang="en-US" sz="2200" dirty="0"/>
              <a:t> </a:t>
            </a:r>
            <a:r>
              <a:rPr lang="en-US" sz="2200" dirty="0" err="1"/>
              <a:t>iskustvo</a:t>
            </a:r>
            <a:r>
              <a:rPr lang="en-US" sz="2200" dirty="0"/>
              <a:t> </a:t>
            </a:r>
            <a:r>
              <a:rPr lang="en-US" sz="2200" dirty="0" err="1"/>
              <a:t>i</a:t>
            </a:r>
            <a:r>
              <a:rPr lang="en-US" sz="2200" dirty="0"/>
              <a:t> </a:t>
            </a:r>
            <a:r>
              <a:rPr lang="en-US" sz="2200" dirty="0" err="1"/>
              <a:t>ekspresija</a:t>
            </a:r>
            <a:r>
              <a:rPr lang="en-US" sz="2200" dirty="0"/>
              <a:t>, </a:t>
            </a:r>
            <a:r>
              <a:rPr lang="en-US" sz="2200" dirty="0" err="1"/>
              <a:t>posebno</a:t>
            </a:r>
            <a:r>
              <a:rPr lang="en-US" sz="2200" dirty="0"/>
              <a:t> </a:t>
            </a:r>
            <a:r>
              <a:rPr lang="en-US" sz="2200" dirty="0" err="1"/>
              <a:t>ograničen</a:t>
            </a:r>
            <a:r>
              <a:rPr lang="en-US" sz="2200" dirty="0"/>
              <a:t> </a:t>
            </a:r>
            <a:r>
              <a:rPr lang="en-US" sz="2200" dirty="0" err="1"/>
              <a:t>kapacitet</a:t>
            </a:r>
            <a:r>
              <a:rPr lang="en-US" sz="2200" dirty="0"/>
              <a:t> za </a:t>
            </a:r>
            <a:r>
              <a:rPr lang="en-US" sz="2200" dirty="0" err="1"/>
              <a:t>hedonizam</a:t>
            </a:r>
            <a:endParaRPr lang="en-US" sz="2200" dirty="0"/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200" b="1" u="sng" dirty="0" err="1"/>
              <a:t>Faceti</a:t>
            </a:r>
            <a:r>
              <a:rPr lang="en-US" sz="2200" dirty="0"/>
              <a:t>:</a:t>
            </a: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200" dirty="0"/>
              <a:t>1. </a:t>
            </a:r>
            <a:r>
              <a:rPr lang="en-US" sz="2200" dirty="0" err="1"/>
              <a:t>Povlačenje</a:t>
            </a:r>
            <a:endParaRPr lang="en-US" sz="2200" dirty="0"/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200" dirty="0"/>
              <a:t>2. </a:t>
            </a:r>
            <a:r>
              <a:rPr lang="en-US" sz="2200" dirty="0" err="1"/>
              <a:t>Izbegavanje</a:t>
            </a:r>
            <a:r>
              <a:rPr lang="en-US" sz="2200" dirty="0"/>
              <a:t> </a:t>
            </a:r>
            <a:r>
              <a:rPr lang="en-US" sz="2200" dirty="0" err="1"/>
              <a:t>intimnosti</a:t>
            </a:r>
            <a:endParaRPr lang="en-US" sz="2200" dirty="0"/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200" dirty="0"/>
              <a:t>3. </a:t>
            </a:r>
            <a:r>
              <a:rPr lang="en-US" sz="2200" dirty="0" err="1"/>
              <a:t>Anhedonija</a:t>
            </a:r>
            <a:endParaRPr lang="en-US" sz="2200" dirty="0"/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200" dirty="0"/>
              <a:t>4. </a:t>
            </a:r>
            <a:r>
              <a:rPr lang="en-US" sz="2200" dirty="0" err="1"/>
              <a:t>Depresivnost</a:t>
            </a:r>
            <a:endParaRPr lang="en-US" sz="2200" dirty="0"/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200" dirty="0"/>
              <a:t>5. </a:t>
            </a:r>
            <a:r>
              <a:rPr lang="en-US" sz="2200" dirty="0" err="1"/>
              <a:t>Limitiran</a:t>
            </a:r>
            <a:r>
              <a:rPr lang="en-US" sz="2200" dirty="0"/>
              <a:t> </a:t>
            </a:r>
            <a:r>
              <a:rPr lang="en-US" sz="2200" dirty="0" err="1"/>
              <a:t>afektivitet</a:t>
            </a:r>
            <a:endParaRPr lang="en-US" sz="22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Antagonizam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00200"/>
            <a:ext cx="10912475" cy="4576763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 err="1"/>
              <a:t>Ponašanje</a:t>
            </a:r>
            <a:r>
              <a:rPr lang="en-US" sz="2000" dirty="0"/>
              <a:t> </a:t>
            </a:r>
            <a:r>
              <a:rPr lang="en-US" sz="2000" dirty="0" err="1"/>
              <a:t>koje</a:t>
            </a:r>
            <a:r>
              <a:rPr lang="en-US" sz="2000" dirty="0"/>
              <a:t> </a:t>
            </a:r>
            <a:r>
              <a:rPr lang="en-US" sz="2000" dirty="0" err="1"/>
              <a:t>osobu</a:t>
            </a:r>
            <a:r>
              <a:rPr lang="en-US" sz="2000" dirty="0"/>
              <a:t> </a:t>
            </a:r>
            <a:r>
              <a:rPr lang="en-US" sz="2000" dirty="0" err="1"/>
              <a:t>stavlja</a:t>
            </a:r>
            <a:r>
              <a:rPr lang="en-US" sz="2000" dirty="0"/>
              <a:t> u </a:t>
            </a:r>
            <a:r>
              <a:rPr lang="en-US" sz="2000" dirty="0" err="1"/>
              <a:t>konflikt</a:t>
            </a:r>
            <a:r>
              <a:rPr lang="en-US" sz="2000" dirty="0"/>
              <a:t> </a:t>
            </a:r>
            <a:r>
              <a:rPr lang="en-US" sz="2000" dirty="0" err="1"/>
              <a:t>sa</a:t>
            </a:r>
            <a:r>
              <a:rPr lang="en-US" sz="2000" dirty="0"/>
              <a:t> </a:t>
            </a:r>
            <a:r>
              <a:rPr lang="en-US" sz="2000" dirty="0" err="1"/>
              <a:t>drugim</a:t>
            </a:r>
            <a:r>
              <a:rPr lang="en-US" sz="2000" dirty="0"/>
              <a:t> </a:t>
            </a:r>
            <a:r>
              <a:rPr lang="en-US" sz="2000" dirty="0" err="1"/>
              <a:t>ljudima</a:t>
            </a:r>
            <a:r>
              <a:rPr lang="en-US" sz="2000" dirty="0"/>
              <a:t>, </a:t>
            </a:r>
            <a:r>
              <a:rPr lang="en-US" sz="2000" dirty="0" err="1"/>
              <a:t>preterano</a:t>
            </a:r>
            <a:r>
              <a:rPr lang="en-US" sz="2000" dirty="0"/>
              <a:t> </a:t>
            </a:r>
            <a:r>
              <a:rPr lang="en-US" sz="2000" dirty="0" err="1"/>
              <a:t>osećanje</a:t>
            </a:r>
            <a:r>
              <a:rPr lang="en-US" sz="2000" dirty="0"/>
              <a:t> </a:t>
            </a:r>
            <a:r>
              <a:rPr lang="en-US" sz="2000" dirty="0" err="1"/>
              <a:t>važnosti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očekivanja</a:t>
            </a:r>
            <a:r>
              <a:rPr lang="en-US" sz="2000" dirty="0"/>
              <a:t> </a:t>
            </a:r>
            <a:r>
              <a:rPr lang="en-US" sz="2000" dirty="0" err="1"/>
              <a:t>specijalnog</a:t>
            </a:r>
            <a:r>
              <a:rPr lang="en-US" sz="2000" dirty="0"/>
              <a:t> </a:t>
            </a:r>
            <a:r>
              <a:rPr lang="en-US" sz="2000" dirty="0" err="1"/>
              <a:t>tretmana</a:t>
            </a:r>
            <a:r>
              <a:rPr lang="en-US" sz="2000" dirty="0"/>
              <a:t>, </a:t>
            </a:r>
            <a:r>
              <a:rPr lang="en-US" sz="2000" dirty="0" err="1"/>
              <a:t>neosetljivost</a:t>
            </a:r>
            <a:r>
              <a:rPr lang="en-US" sz="2000" dirty="0"/>
              <a:t> za </a:t>
            </a:r>
            <a:r>
              <a:rPr lang="en-US" sz="2000" dirty="0" err="1"/>
              <a:t>druge</a:t>
            </a:r>
            <a:r>
              <a:rPr lang="en-US" sz="2000" dirty="0"/>
              <a:t>, ne </a:t>
            </a:r>
            <a:r>
              <a:rPr lang="en-US" sz="2000" dirty="0" err="1"/>
              <a:t>obraćanje</a:t>
            </a:r>
            <a:r>
              <a:rPr lang="en-US" sz="2000" dirty="0"/>
              <a:t> </a:t>
            </a:r>
            <a:r>
              <a:rPr lang="en-US" sz="2000" dirty="0" err="1"/>
              <a:t>pažnje</a:t>
            </a:r>
            <a:r>
              <a:rPr lang="en-US" sz="2000" dirty="0"/>
              <a:t> za </a:t>
            </a:r>
            <a:r>
              <a:rPr lang="en-US" sz="2000" dirty="0" err="1"/>
              <a:t>potrebe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osećanja</a:t>
            </a:r>
            <a:r>
              <a:rPr lang="en-US" sz="2000" dirty="0"/>
              <a:t> </a:t>
            </a:r>
            <a:r>
              <a:rPr lang="en-US" sz="2000" dirty="0" err="1"/>
              <a:t>drugih</a:t>
            </a:r>
            <a:r>
              <a:rPr lang="en-US" sz="2000" dirty="0"/>
              <a:t>,  </a:t>
            </a:r>
            <a:r>
              <a:rPr lang="en-US" sz="2000" dirty="0" err="1"/>
              <a:t>spremnost</a:t>
            </a:r>
            <a:r>
              <a:rPr lang="en-US" sz="2000" dirty="0"/>
              <a:t> da se </a:t>
            </a:r>
            <a:r>
              <a:rPr lang="en-US" sz="2000" dirty="0" err="1"/>
              <a:t>drugi</a:t>
            </a:r>
            <a:r>
              <a:rPr lang="en-US" sz="2000" dirty="0"/>
              <a:t> </a:t>
            </a:r>
            <a:r>
              <a:rPr lang="en-US" sz="2000" dirty="0" err="1"/>
              <a:t>iskoriste</a:t>
            </a:r>
            <a:r>
              <a:rPr lang="en-US" sz="2000" dirty="0"/>
              <a:t> </a:t>
            </a:r>
            <a:r>
              <a:rPr lang="en-US" sz="2000" dirty="0" err="1"/>
              <a:t>zbog</a:t>
            </a:r>
            <a:r>
              <a:rPr lang="en-US" sz="2000" dirty="0"/>
              <a:t> </a:t>
            </a:r>
            <a:r>
              <a:rPr lang="en-US" sz="2000" dirty="0" err="1"/>
              <a:t>sopstvenih</a:t>
            </a:r>
            <a:r>
              <a:rPr lang="en-US" sz="2000" dirty="0"/>
              <a:t> </a:t>
            </a:r>
            <a:r>
              <a:rPr lang="en-US" sz="2000" dirty="0" err="1"/>
              <a:t>ciljeva</a:t>
            </a:r>
            <a:r>
              <a:rPr lang="en-US" sz="2000" dirty="0"/>
              <a:t>.</a:t>
            </a: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000" b="1" u="sng" dirty="0" err="1"/>
              <a:t>Faceti</a:t>
            </a:r>
            <a:r>
              <a:rPr lang="en-US" sz="2000" dirty="0"/>
              <a:t>:</a:t>
            </a:r>
          </a:p>
          <a:p>
            <a:pPr marL="0" indent="0" fontAlgn="auto">
              <a:spcBef>
                <a:spcPct val="3500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000" dirty="0"/>
              <a:t>1. </a:t>
            </a:r>
            <a:r>
              <a:rPr lang="en-US" sz="2000" dirty="0" err="1"/>
              <a:t>Manipulativnost</a:t>
            </a:r>
            <a:endParaRPr lang="en-US" sz="2000" dirty="0"/>
          </a:p>
          <a:p>
            <a:pPr marL="0" indent="0" fontAlgn="auto">
              <a:spcBef>
                <a:spcPct val="3500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000" dirty="0"/>
              <a:t>2. </a:t>
            </a:r>
            <a:r>
              <a:rPr lang="en-US" sz="2000" dirty="0" err="1"/>
              <a:t>Obmanjivanje</a:t>
            </a:r>
            <a:endParaRPr lang="en-US" sz="2000" dirty="0"/>
          </a:p>
          <a:p>
            <a:pPr marL="0" indent="0" fontAlgn="auto">
              <a:spcBef>
                <a:spcPct val="3500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000" dirty="0"/>
              <a:t>3. </a:t>
            </a:r>
            <a:r>
              <a:rPr lang="en-US" sz="2000" dirty="0" err="1"/>
              <a:t>Grandioznost</a:t>
            </a:r>
            <a:endParaRPr lang="en-US" sz="2000" dirty="0"/>
          </a:p>
          <a:p>
            <a:pPr marL="0" indent="0" fontAlgn="auto">
              <a:spcBef>
                <a:spcPct val="3500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000" dirty="0"/>
              <a:t>4. </a:t>
            </a:r>
            <a:r>
              <a:rPr lang="en-US" sz="2000" dirty="0" err="1"/>
              <a:t>Traženje</a:t>
            </a:r>
            <a:r>
              <a:rPr lang="en-US" sz="2000" dirty="0"/>
              <a:t> </a:t>
            </a:r>
            <a:r>
              <a:rPr lang="en-US" sz="2000" dirty="0" err="1"/>
              <a:t>pažnje</a:t>
            </a:r>
            <a:endParaRPr lang="en-US" sz="2000" dirty="0"/>
          </a:p>
          <a:p>
            <a:pPr marL="0" indent="0" fontAlgn="auto">
              <a:spcBef>
                <a:spcPct val="3500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000" dirty="0"/>
              <a:t>5. </a:t>
            </a:r>
            <a:r>
              <a:rPr lang="en-US" sz="2000" dirty="0" err="1"/>
              <a:t>Neosetljivost</a:t>
            </a:r>
            <a:endParaRPr lang="en-US" sz="2000" dirty="0"/>
          </a:p>
          <a:p>
            <a:pPr marL="0" indent="0" fontAlgn="auto">
              <a:spcBef>
                <a:spcPct val="3500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000" dirty="0"/>
              <a:t>6. </a:t>
            </a:r>
            <a:r>
              <a:rPr lang="en-US" sz="2000" dirty="0" err="1"/>
              <a:t>Hostilnost</a:t>
            </a:r>
            <a:endParaRPr lang="en-US" sz="2000" dirty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dirty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Dezinhibicija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929938" cy="4351338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2200"/>
              <a:t>Orijentacija prema trenutnim gratifikacijama, impulsivno ponašanje vodjeno aktuelnim mislima, osećanjima i spoljašnjim stimulusima, bez osvrtanja na prošla iskustva ili razmatranja posledica u budućnosti. </a:t>
            </a:r>
          </a:p>
          <a:p>
            <a:pPr>
              <a:lnSpc>
                <a:spcPct val="80000"/>
              </a:lnSpc>
            </a:pPr>
            <a:r>
              <a:rPr lang="en-US" sz="2200"/>
              <a:t>Suprotan pol ovog domena reflektuje ekcesivno uzdržavanje od impulsa, izbegavanje rizika,preteranu odgovornost,</a:t>
            </a:r>
            <a:r>
              <a:rPr lang="sr-Latn-CS" sz="2200"/>
              <a:t> </a:t>
            </a:r>
            <a:r>
              <a:rPr lang="en-US" sz="2200"/>
              <a:t>preterani perfekcionizam i ponašanje rukovodjeno rigidnim pravilima.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en-US" sz="2200" b="1" u="sng"/>
              <a:t>Faceti</a:t>
            </a:r>
            <a:r>
              <a:rPr lang="en-US" sz="2200"/>
              <a:t>: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en-US" sz="2200"/>
              <a:t>1. Neodgovornost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en-US" sz="2200"/>
              <a:t>2. Impulsivnost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en-US" sz="2200"/>
              <a:t>3. Rasejanost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en-US" sz="2200"/>
              <a:t>4. Izlaganje riziku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en-US" sz="2200"/>
              <a:t>5. Odsustvo rigidnog perfekcionizma</a:t>
            </a:r>
          </a:p>
          <a:p>
            <a:pPr>
              <a:lnSpc>
                <a:spcPct val="80000"/>
              </a:lnSpc>
            </a:pPr>
            <a:endParaRPr lang="en-US"/>
          </a:p>
          <a:p>
            <a:pPr>
              <a:lnSpc>
                <a:spcPct val="80000"/>
              </a:lnSpc>
            </a:pPr>
            <a:endParaRPr 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Psihoticizam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algn="just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400" dirty="0" err="1"/>
              <a:t>Ispoljavanje</a:t>
            </a:r>
            <a:r>
              <a:rPr lang="en-US" sz="2400" dirty="0"/>
              <a:t> </a:t>
            </a:r>
            <a:r>
              <a:rPr lang="en-US" sz="2400" dirty="0" err="1"/>
              <a:t>širokog</a:t>
            </a:r>
            <a:r>
              <a:rPr lang="en-US" sz="2400" dirty="0"/>
              <a:t> </a:t>
            </a:r>
            <a:r>
              <a:rPr lang="en-US" sz="2400" dirty="0" err="1"/>
              <a:t>opsega</a:t>
            </a:r>
            <a:r>
              <a:rPr lang="en-US" sz="2400" dirty="0"/>
              <a:t> </a:t>
            </a:r>
            <a:r>
              <a:rPr lang="en-US" sz="2400" dirty="0" err="1"/>
              <a:t>kulturološki</a:t>
            </a:r>
            <a:r>
              <a:rPr lang="en-US" sz="2400" dirty="0"/>
              <a:t> </a:t>
            </a:r>
            <a:r>
              <a:rPr lang="en-US" sz="2400" dirty="0" err="1"/>
              <a:t>neprilagođenog</a:t>
            </a:r>
            <a:r>
              <a:rPr lang="en-US" sz="2400" dirty="0"/>
              <a:t>, </a:t>
            </a:r>
            <a:r>
              <a:rPr lang="en-US" sz="2400" dirty="0" err="1"/>
              <a:t>čudnog</a:t>
            </a:r>
            <a:r>
              <a:rPr lang="en-US" sz="2400" dirty="0"/>
              <a:t>, </a:t>
            </a:r>
            <a:r>
              <a:rPr lang="en-US" sz="2400" dirty="0" err="1"/>
              <a:t>ekscentričnog</a:t>
            </a:r>
            <a:r>
              <a:rPr lang="en-US" sz="2400" dirty="0"/>
              <a:t>, </a:t>
            </a:r>
            <a:r>
              <a:rPr lang="en-US" sz="2400" dirty="0" err="1"/>
              <a:t>neobičnog</a:t>
            </a:r>
            <a:r>
              <a:rPr lang="en-US" sz="2400" dirty="0"/>
              <a:t> </a:t>
            </a:r>
            <a:r>
              <a:rPr lang="en-US" sz="2400" dirty="0" err="1"/>
              <a:t>ponašanja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kognicija</a:t>
            </a:r>
            <a:r>
              <a:rPr lang="en-US" sz="2400" dirty="0"/>
              <a:t>, </a:t>
            </a:r>
            <a:r>
              <a:rPr lang="en-US" sz="2400" dirty="0" err="1"/>
              <a:t>uključujuci</a:t>
            </a:r>
            <a:r>
              <a:rPr lang="en-US" sz="2400" dirty="0"/>
              <a:t> </a:t>
            </a:r>
            <a:r>
              <a:rPr lang="en-US" sz="2400" dirty="0" err="1"/>
              <a:t>kako</a:t>
            </a:r>
            <a:r>
              <a:rPr lang="en-US" sz="2400" dirty="0"/>
              <a:t> </a:t>
            </a:r>
            <a:r>
              <a:rPr lang="en-US" sz="2400" dirty="0" err="1"/>
              <a:t>proces</a:t>
            </a:r>
            <a:r>
              <a:rPr lang="en-US" sz="2400" dirty="0"/>
              <a:t> (</a:t>
            </a:r>
            <a:r>
              <a:rPr lang="en-US" sz="2400" dirty="0" err="1"/>
              <a:t>npr</a:t>
            </a:r>
            <a:r>
              <a:rPr lang="en-US" sz="2400" dirty="0"/>
              <a:t>. </a:t>
            </a:r>
            <a:r>
              <a:rPr lang="en-US" sz="2400" dirty="0" err="1"/>
              <a:t>percepcija</a:t>
            </a:r>
            <a:r>
              <a:rPr lang="en-US" sz="2400" dirty="0"/>
              <a:t>, </a:t>
            </a:r>
            <a:r>
              <a:rPr lang="en-US" sz="2400" dirty="0" err="1"/>
              <a:t>disocijacija</a:t>
            </a:r>
            <a:r>
              <a:rPr lang="en-US" sz="2400" dirty="0"/>
              <a:t>) </a:t>
            </a:r>
            <a:r>
              <a:rPr lang="en-US" sz="2400" dirty="0" err="1"/>
              <a:t>tako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sadržaj</a:t>
            </a:r>
            <a:r>
              <a:rPr lang="en-US" sz="2400" dirty="0"/>
              <a:t> (</a:t>
            </a:r>
            <a:r>
              <a:rPr lang="en-US" sz="2400" dirty="0" err="1"/>
              <a:t>npr</a:t>
            </a:r>
            <a:r>
              <a:rPr lang="en-US" sz="2400" dirty="0"/>
              <a:t>. </a:t>
            </a:r>
            <a:r>
              <a:rPr lang="en-US" sz="2400" dirty="0" err="1"/>
              <a:t>verovanja</a:t>
            </a:r>
            <a:r>
              <a:rPr lang="en-US" sz="2400" dirty="0"/>
              <a:t>) </a:t>
            </a: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400" b="1" u="sng" dirty="0" err="1"/>
              <a:t>Faceti</a:t>
            </a:r>
            <a:endParaRPr lang="en-US" sz="2400" b="1" u="sng" dirty="0"/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400" dirty="0"/>
              <a:t>1. </a:t>
            </a:r>
            <a:r>
              <a:rPr lang="en-US" sz="2400" dirty="0" err="1"/>
              <a:t>Neobična</a:t>
            </a:r>
            <a:r>
              <a:rPr lang="en-US" sz="2400" dirty="0"/>
              <a:t> </a:t>
            </a:r>
            <a:r>
              <a:rPr lang="en-US" sz="2400" dirty="0" err="1"/>
              <a:t>verovanja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skustva</a:t>
            </a:r>
            <a:endParaRPr lang="en-US" sz="2400" dirty="0"/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400" dirty="0"/>
              <a:t>2. </a:t>
            </a:r>
            <a:r>
              <a:rPr lang="en-US" sz="2400" dirty="0" err="1"/>
              <a:t>Ekcentričnost</a:t>
            </a:r>
            <a:endParaRPr lang="en-US" sz="2400" dirty="0"/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400" dirty="0"/>
              <a:t>3. </a:t>
            </a:r>
            <a:r>
              <a:rPr lang="en-US" sz="2400" dirty="0" err="1"/>
              <a:t>Kognitivna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perceptivna</a:t>
            </a:r>
            <a:r>
              <a:rPr lang="en-US" sz="2400" dirty="0"/>
              <a:t> </a:t>
            </a:r>
            <a:r>
              <a:rPr lang="en-US" sz="2400" dirty="0" err="1"/>
              <a:t>disregulacija</a:t>
            </a:r>
            <a:endParaRPr lang="en-US" sz="2400" dirty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Tipovi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poremećaja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ličnosti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u AMPL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" y="1690688"/>
            <a:ext cx="10844784" cy="4802187"/>
          </a:xfrm>
        </p:spPr>
        <p:txBody>
          <a:bodyPr rtlCol="0">
            <a:normAutofit lnSpcReduction="10000"/>
          </a:bodyPr>
          <a:lstStyle/>
          <a:p>
            <a:pPr marL="0" indent="0" algn="just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/>
            </a:pP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Tipovi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poremećaja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predstavljaju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hibridnu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kombinaciju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opšte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patologije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PL (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kriterijum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A)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problematičnih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crta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kriterijum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B) </a:t>
            </a:r>
          </a:p>
          <a:p>
            <a:pPr marL="0" indent="0" algn="just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/>
            </a:pPr>
            <a:r>
              <a:rPr lang="x-none" sz="2000" dirty="0">
                <a:ea typeface="Calibri" panose="020F0502020204030204" pitchFamily="34" charset="0"/>
                <a:cs typeface="Times New Roman" panose="02020603050405020304" pitchFamily="18" charset="0"/>
              </a:rPr>
              <a:t>Redukovan broj specifičnih PL –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ima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ih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6 </a:t>
            </a:r>
            <a:r>
              <a:rPr lang="x-none" sz="2000" dirty="0">
                <a:ea typeface="Calibri" panose="020F0502020204030204" pitchFamily="34" charset="0"/>
                <a:cs typeface="Times New Roman" panose="02020603050405020304" pitchFamily="18" charset="0"/>
              </a:rPr>
              <a:t>umesto 10</a:t>
            </a:r>
            <a:endParaRPr lang="en-US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/>
            </a:pP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Kombinacijom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crta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je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definisan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svaki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PL</a:t>
            </a:r>
            <a:r>
              <a:rPr lang="x-none" sz="2000" dirty="0"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algn="just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/>
            </a:pPr>
            <a:r>
              <a:rPr lang="x-none" sz="2000" dirty="0">
                <a:ea typeface="Calibri" panose="020F0502020204030204" pitchFamily="34" charset="0"/>
                <a:cs typeface="Times New Roman" panose="02020603050405020304" pitchFamily="18" charset="0"/>
              </a:rPr>
              <a:t>Antisocijalni</a:t>
            </a:r>
            <a:endParaRPr lang="en-US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algn="just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/>
            </a:pPr>
            <a:r>
              <a:rPr lang="x-none" sz="2000" dirty="0">
                <a:ea typeface="Calibri" panose="020F0502020204030204" pitchFamily="34" charset="0"/>
                <a:cs typeface="Times New Roman" panose="02020603050405020304" pitchFamily="18" charset="0"/>
              </a:rPr>
              <a:t>Izbegavajući</a:t>
            </a:r>
            <a:endParaRPr lang="en-US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algn="just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/>
            </a:pPr>
            <a:r>
              <a:rPr lang="x-none" sz="2000" dirty="0">
                <a:ea typeface="Calibri" panose="020F0502020204030204" pitchFamily="34" charset="0"/>
                <a:cs typeface="Times New Roman" panose="02020603050405020304" pitchFamily="18" charset="0"/>
              </a:rPr>
              <a:t>Granični</a:t>
            </a:r>
            <a:endParaRPr lang="en-US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algn="just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/>
            </a:pPr>
            <a:r>
              <a:rPr lang="x-none" sz="2000" dirty="0">
                <a:ea typeface="Calibri" panose="020F0502020204030204" pitchFamily="34" charset="0"/>
                <a:cs typeface="Times New Roman" panose="02020603050405020304" pitchFamily="18" charset="0"/>
              </a:rPr>
              <a:t>Narcistički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zadržan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uprkos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kontroverzama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marL="0" algn="just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/>
            </a:pPr>
            <a:r>
              <a:rPr lang="x-none" sz="2000" dirty="0">
                <a:ea typeface="Calibri" panose="020F0502020204030204" pitchFamily="34" charset="0"/>
                <a:cs typeface="Times New Roman" panose="02020603050405020304" pitchFamily="18" charset="0"/>
              </a:rPr>
              <a:t>Opsesivno-kompulsivni</a:t>
            </a:r>
            <a:endParaRPr lang="en-US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algn="just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/>
            </a:pPr>
            <a:r>
              <a:rPr lang="x-none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Shizotipalni</a:t>
            </a:r>
            <a:endParaRPr lang="en-US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algn="just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/>
            </a:pPr>
            <a:r>
              <a:rPr lang="x-none" sz="2000" dirty="0">
                <a:highlight>
                  <a:srgbClr val="FFFF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Specifikovan crtama PL- kako bi se obuhvatili slučajevi koji se ne uklapaju u neki od specifičnih</a:t>
            </a:r>
            <a:r>
              <a:rPr lang="en-US" sz="2000" dirty="0">
                <a:highlight>
                  <a:srgbClr val="FFFF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en-US" sz="2000" dirty="0" err="1">
                <a:highlight>
                  <a:srgbClr val="FFFF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favorizovan</a:t>
            </a:r>
            <a:r>
              <a:rPr lang="x-none" sz="2000" dirty="0">
                <a:highlight>
                  <a:srgbClr val="FFFF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2000" dirty="0">
              <a:highlight>
                <a:srgbClr val="FFFF00"/>
              </a:highlight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/>
            </a:pPr>
            <a:endParaRPr lang="en-US" sz="18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Važan</a:t>
            </a:r>
            <a:r>
              <a:rPr lang="x-none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x-none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cilj</a:t>
            </a:r>
            <a:r>
              <a:rPr lang="x-none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x-none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psihodijagnostike</a:t>
            </a:r>
            <a:r>
              <a:rPr lang="x-none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: </a:t>
            </a:r>
            <a:r>
              <a:rPr lang="x-none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procena</a:t>
            </a:r>
            <a:r>
              <a:rPr lang="x-none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x-none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crta</a:t>
            </a:r>
            <a:r>
              <a:rPr lang="x-none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x-none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ličnosti</a:t>
            </a:r>
            <a:endParaRPr lang="x-non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457200" algn="just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x-none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ajčešće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uputno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pitanje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- </a:t>
            </a:r>
            <a:r>
              <a:rPr lang="x-none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procen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x-none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x-none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bazičn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ih</a:t>
            </a:r>
            <a:r>
              <a:rPr lang="x-none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x-none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dimenzij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x-none" sz="2000" dirty="0">
                <a:ea typeface="Calibri" panose="020F0502020204030204" pitchFamily="34" charset="0"/>
                <a:cs typeface="Times New Roman" panose="02020603050405020304" pitchFamily="18" charset="0"/>
              </a:rPr>
              <a:t> ličnosti pacijenta</a:t>
            </a:r>
            <a:endParaRPr lang="en-US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457200" algn="just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lang="x-none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ksploracija</a:t>
            </a:r>
            <a:r>
              <a:rPr lang="x-none" sz="2000" dirty="0">
                <a:ea typeface="Calibri" panose="020F0502020204030204" pitchFamily="34" charset="0"/>
                <a:cs typeface="Times New Roman" panose="02020603050405020304" pitchFamily="18" charset="0"/>
              </a:rPr>
              <a:t> dimenzija ličnosti obavezan deo nalaza </a:t>
            </a:r>
            <a:endParaRPr lang="en-US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457200" algn="just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Velike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kontroverze</a:t>
            </a:r>
            <a:r>
              <a:rPr lang="x-none" sz="2000" dirty="0">
                <a:ea typeface="Calibri" panose="020F0502020204030204" pitchFamily="34" charset="0"/>
                <a:cs typeface="Times New Roman" panose="02020603050405020304" pitchFamily="18" charset="0"/>
              </a:rPr>
              <a:t> oko teme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šta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su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bazične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dimenzije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ličnosti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  <a:p>
            <a:pPr marL="0" indent="457200" algn="just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Velika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r</a:t>
            </a:r>
            <a:r>
              <a:rPr lang="x-none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azmimoilaženja</a:t>
            </a:r>
            <a:r>
              <a:rPr lang="x-none" sz="2000" dirty="0">
                <a:ea typeface="Calibri" panose="020F0502020204030204" pitchFamily="34" charset="0"/>
                <a:cs typeface="Times New Roman" panose="02020603050405020304" pitchFamily="18" charset="0"/>
              </a:rPr>
              <a:t> između psihologa i psihijatra, a ponekada i unutar naše profesije </a:t>
            </a:r>
            <a:endParaRPr lang="en-US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457200" algn="just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Za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psihijatre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crte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poremećaja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ličnosti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=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bazične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dimezije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ličnosti</a:t>
            </a:r>
            <a:endParaRPr lang="en-US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457200" algn="just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Dve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različite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paradigme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iz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kojih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se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pristupa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proučavanju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ličnost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0" indent="0" algn="just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/>
            </a:pP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                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principi</a:t>
            </a:r>
            <a:r>
              <a:rPr lang="x-none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x-none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medicinske klasifikacije </a:t>
            </a:r>
            <a:r>
              <a:rPr lang="x-none" sz="2000" dirty="0">
                <a:ea typeface="Calibri" panose="020F0502020204030204" pitchFamily="34" charset="0"/>
                <a:cs typeface="Times New Roman" panose="02020603050405020304" pitchFamily="18" charset="0"/>
              </a:rPr>
              <a:t>poremećaja i bolesti</a:t>
            </a:r>
            <a:endParaRPr lang="en-US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/>
            </a:pP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                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naučni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metod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x-none" sz="2000" b="1" dirty="0" err="1">
                <a:ea typeface="Calibri" panose="020F0502020204030204" pitchFamily="34" charset="0"/>
                <a:cs typeface="Times New Roman" panose="02020603050405020304" pitchFamily="18" charset="0"/>
              </a:rPr>
              <a:t>psihologij</a:t>
            </a:r>
            <a:r>
              <a:rPr lang="en-US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lang="x-none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 individualnih razlika</a:t>
            </a:r>
            <a:endParaRPr lang="en-US" sz="2000" b="1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975" y="282575"/>
            <a:ext cx="10515600" cy="741363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Hibridni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model: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kombinovanje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crta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 PL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36538" y="1106488"/>
          <a:ext cx="11349037" cy="560546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980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539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656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7095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5405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0697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9436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75" marR="3807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800" dirty="0">
                          <a:effectLst/>
                        </a:rPr>
                        <a:t>Negativan </a:t>
                      </a:r>
                      <a:r>
                        <a:rPr lang="x-none" sz="1800" dirty="0" err="1">
                          <a:effectLst/>
                        </a:rPr>
                        <a:t>afektivitet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75" marR="3807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800" dirty="0">
                          <a:effectLst/>
                        </a:rPr>
                        <a:t>Odvojenost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75" marR="3807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800" dirty="0">
                          <a:effectLst/>
                        </a:rPr>
                        <a:t>Antagonizam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75" marR="3807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800" dirty="0" err="1">
                          <a:effectLst/>
                        </a:rPr>
                        <a:t>Dezinhibicija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75" marR="3807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800" dirty="0" err="1">
                          <a:effectLst/>
                        </a:rPr>
                        <a:t>Psihoticizam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75" marR="38075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8505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400" dirty="0">
                          <a:effectLst/>
                        </a:rPr>
                        <a:t>Antisocijalni</a:t>
                      </a:r>
                      <a:endParaRPr lang="en-US" sz="14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min 6 od 7</a:t>
                      </a:r>
                    </a:p>
                  </a:txBody>
                  <a:tcPr marL="38075" marR="3807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75" marR="3807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75" marR="3807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400" dirty="0">
                          <a:effectLst/>
                        </a:rPr>
                        <a:t>manipulativnost bezosećajnost obmanjivanje </a:t>
                      </a:r>
                      <a:endParaRPr lang="en-US" sz="1400" dirty="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hostilnost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75" marR="3807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izlaganje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x-none" sz="1400" dirty="0">
                          <a:effectLst/>
                        </a:rPr>
                        <a:t>rizicima</a:t>
                      </a:r>
                      <a:endParaRPr lang="en-US" sz="1400" dirty="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x-none" sz="1400" dirty="0" err="1">
                          <a:effectLst/>
                        </a:rPr>
                        <a:t>mpulsivnost</a:t>
                      </a:r>
                      <a:r>
                        <a:rPr lang="x-none" sz="1400" dirty="0">
                          <a:effectLst/>
                        </a:rPr>
                        <a:t> </a:t>
                      </a:r>
                      <a:endParaRPr lang="en-US" sz="1400" dirty="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400" dirty="0">
                          <a:effectLst/>
                        </a:rPr>
                        <a:t>neodgovornost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75" marR="3807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75" marR="38075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63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400" dirty="0">
                          <a:effectLst/>
                        </a:rPr>
                        <a:t>Izbegavajući</a:t>
                      </a:r>
                      <a:endParaRPr lang="en-US" sz="14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min 3 od 4</a:t>
                      </a:r>
                    </a:p>
                  </a:txBody>
                  <a:tcPr marL="38075" marR="3807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400" dirty="0">
                          <a:solidFill>
                            <a:srgbClr val="FF0000"/>
                          </a:solidFill>
                          <a:effectLst/>
                        </a:rPr>
                        <a:t>anksioznost</a:t>
                      </a:r>
                      <a:endParaRPr lang="en-US" sz="14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75" marR="3807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p</a:t>
                      </a:r>
                      <a:r>
                        <a:rPr lang="x-none" sz="1400" dirty="0" err="1">
                          <a:effectLst/>
                        </a:rPr>
                        <a:t>ovlačenje</a:t>
                      </a:r>
                      <a:endParaRPr lang="en-US" sz="1400" dirty="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400" dirty="0" err="1">
                          <a:effectLst/>
                        </a:rPr>
                        <a:t>anhedonija</a:t>
                      </a:r>
                      <a:r>
                        <a:rPr lang="x-none" sz="1400" dirty="0">
                          <a:effectLst/>
                        </a:rPr>
                        <a:t> izbegavanje </a:t>
                      </a:r>
                      <a:r>
                        <a:rPr lang="x-none" sz="1400" dirty="0" err="1">
                          <a:effectLst/>
                        </a:rPr>
                        <a:t>intim</a:t>
                      </a:r>
                      <a:r>
                        <a:rPr lang="en-US" sz="1400" dirty="0">
                          <a:effectLst/>
                        </a:rPr>
                        <a:t>.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75" marR="3807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75" marR="3807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75" marR="3807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75" marR="38075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8505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400" dirty="0">
                          <a:effectLst/>
                        </a:rPr>
                        <a:t>Granični</a:t>
                      </a:r>
                      <a:endParaRPr lang="en-US" sz="14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min 4 od 7</a:t>
                      </a:r>
                    </a:p>
                  </a:txBody>
                  <a:tcPr marL="38075" marR="3807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400" dirty="0" err="1">
                          <a:effectLst/>
                        </a:rPr>
                        <a:t>emoc</a:t>
                      </a:r>
                      <a:r>
                        <a:rPr lang="en-US" sz="1400" dirty="0">
                          <a:effectLst/>
                        </a:rPr>
                        <a:t>.</a:t>
                      </a:r>
                      <a:r>
                        <a:rPr lang="x-none" sz="1400" dirty="0">
                          <a:effectLst/>
                        </a:rPr>
                        <a:t> labilnost</a:t>
                      </a:r>
                      <a:endParaRPr lang="en-US" sz="1400" dirty="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400" dirty="0">
                          <a:effectLst/>
                        </a:rPr>
                        <a:t>anksioznost  </a:t>
                      </a:r>
                      <a:endParaRPr lang="en-US" sz="1400" dirty="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s</a:t>
                      </a:r>
                      <a:r>
                        <a:rPr lang="x-none" sz="1400" dirty="0" err="1">
                          <a:effectLst/>
                        </a:rPr>
                        <a:t>epar</a:t>
                      </a:r>
                      <a:r>
                        <a:rPr lang="en-US" sz="1400" dirty="0">
                          <a:effectLst/>
                        </a:rPr>
                        <a:t>.</a:t>
                      </a:r>
                      <a:r>
                        <a:rPr lang="x-none" sz="1400" dirty="0">
                          <a:effectLst/>
                        </a:rPr>
                        <a:t> nesigurnost depresivnost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75" marR="3807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75" marR="3807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400" dirty="0" err="1">
                          <a:effectLst/>
                        </a:rPr>
                        <a:t>hostilnost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75" marR="3807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imulsivnost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sklonost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rizicima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75" marR="3807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75" marR="38075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758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400" dirty="0" err="1">
                          <a:effectLst/>
                        </a:rPr>
                        <a:t>Narcistični</a:t>
                      </a:r>
                      <a:endParaRPr lang="en-US" sz="14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maligni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vulnerabilni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75" marR="3807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75" marR="3807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75" marR="3807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76250" algn="ctr"/>
                        </a:tabLst>
                      </a:pPr>
                      <a:r>
                        <a:rPr lang="x-none" sz="1400" dirty="0">
                          <a:solidFill>
                            <a:srgbClr val="FF0000"/>
                          </a:solidFill>
                          <a:effectLst/>
                        </a:rPr>
                        <a:t>grandioznost </a:t>
                      </a:r>
                      <a:endParaRPr lang="en-US" sz="1400" dirty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76250" algn="ctr"/>
                        </a:tabLst>
                      </a:pPr>
                      <a:r>
                        <a:rPr lang="x-none" sz="1400" dirty="0">
                          <a:solidFill>
                            <a:srgbClr val="FF0000"/>
                          </a:solidFill>
                          <a:effectLst/>
                        </a:rPr>
                        <a:t>traženje pažnje</a:t>
                      </a:r>
                      <a:r>
                        <a:rPr lang="x-none" sz="1400" dirty="0">
                          <a:effectLst/>
                        </a:rPr>
                        <a:t>	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75" marR="3807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75" marR="3807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75" marR="38075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6998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Opsesivno-kompulsivni</a:t>
                      </a:r>
                      <a:endParaRPr lang="en-US" sz="14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min 3 od 4</a:t>
                      </a:r>
                    </a:p>
                  </a:txBody>
                  <a:tcPr marL="38075" marR="3807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400" dirty="0" err="1">
                          <a:effectLst/>
                        </a:rPr>
                        <a:t>perseveracija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75" marR="3807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x-none" sz="1400" dirty="0">
                          <a:effectLst/>
                        </a:rPr>
                        <a:t>zbeg</a:t>
                      </a:r>
                      <a:r>
                        <a:rPr lang="en-US" sz="1400" dirty="0">
                          <a:effectLst/>
                        </a:rPr>
                        <a:t>.</a:t>
                      </a:r>
                      <a:r>
                        <a:rPr lang="x-none" sz="1400" dirty="0">
                          <a:effectLst/>
                        </a:rPr>
                        <a:t> intimnosti </a:t>
                      </a:r>
                      <a:endParaRPr lang="en-US" sz="1400" dirty="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400" dirty="0" err="1">
                          <a:effectLst/>
                        </a:rPr>
                        <a:t>restr</a:t>
                      </a:r>
                      <a:r>
                        <a:rPr lang="en-US" sz="1400" dirty="0">
                          <a:effectLst/>
                        </a:rPr>
                        <a:t>. </a:t>
                      </a:r>
                      <a:r>
                        <a:rPr lang="x-none" sz="1400" dirty="0">
                          <a:effectLst/>
                        </a:rPr>
                        <a:t>afekt</a:t>
                      </a:r>
                      <a:r>
                        <a:rPr lang="en-US" sz="1400" dirty="0" err="1">
                          <a:effectLst/>
                        </a:rPr>
                        <a:t>iviteta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75" marR="3807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75" marR="38075" marT="0" marB="0"/>
                </a:tc>
                <a:tc>
                  <a:txBody>
                    <a:bodyPr/>
                    <a:lstStyle/>
                    <a:p>
                      <a:pPr marL="0" marR="0" lvl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alibri" panose="020F0502020204030204" pitchFamily="34" charset="0"/>
                        <a:buNone/>
                      </a:pPr>
                      <a:r>
                        <a:rPr lang="en-US" sz="1400" dirty="0">
                          <a:solidFill>
                            <a:srgbClr val="FF0000"/>
                          </a:solidFill>
                          <a:effectLst/>
                        </a:rPr>
                        <a:t>r</a:t>
                      </a:r>
                      <a:r>
                        <a:rPr lang="x-none" sz="1400" dirty="0" err="1">
                          <a:solidFill>
                            <a:srgbClr val="FF0000"/>
                          </a:solidFill>
                          <a:effectLst/>
                        </a:rPr>
                        <a:t>igidni</a:t>
                      </a:r>
                      <a:r>
                        <a:rPr lang="x-none" sz="1400" dirty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x-none" sz="1400" dirty="0" err="1">
                          <a:solidFill>
                            <a:srgbClr val="FF0000"/>
                          </a:solidFill>
                          <a:effectLst/>
                        </a:rPr>
                        <a:t>perfekcionizam</a:t>
                      </a:r>
                      <a:endParaRPr lang="en-US" sz="14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75" marR="3807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75" marR="38075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13065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400" dirty="0" err="1">
                          <a:effectLst/>
                        </a:rPr>
                        <a:t>Shizotipalni</a:t>
                      </a:r>
                      <a:r>
                        <a:rPr lang="x-none" sz="1400" dirty="0">
                          <a:effectLst/>
                        </a:rPr>
                        <a:t> </a:t>
                      </a:r>
                      <a:endParaRPr lang="en-US" sz="14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min 4 od 6</a:t>
                      </a:r>
                    </a:p>
                  </a:txBody>
                  <a:tcPr marL="38075" marR="3807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75" marR="3807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r</a:t>
                      </a:r>
                      <a:r>
                        <a:rPr lang="x-none" sz="1400" dirty="0" err="1">
                          <a:effectLst/>
                        </a:rPr>
                        <a:t>est</a:t>
                      </a:r>
                      <a:r>
                        <a:rPr lang="en-US" sz="1400" dirty="0">
                          <a:effectLst/>
                        </a:rPr>
                        <a:t>r.</a:t>
                      </a:r>
                      <a:r>
                        <a:rPr lang="x-none" sz="1400" dirty="0">
                          <a:effectLst/>
                        </a:rPr>
                        <a:t> </a:t>
                      </a:r>
                      <a:r>
                        <a:rPr lang="x-none" sz="1400" dirty="0" err="1">
                          <a:effectLst/>
                        </a:rPr>
                        <a:t>afektiviteta</a:t>
                      </a:r>
                      <a:endParaRPr lang="en-US" sz="1400" dirty="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400" dirty="0">
                          <a:effectLst/>
                        </a:rPr>
                        <a:t>povlačenje sumnjičavost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75" marR="3807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75" marR="3807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75" marR="3807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neobična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verov</a:t>
                      </a:r>
                      <a:r>
                        <a:rPr lang="en-US" sz="1400" dirty="0">
                          <a:effectLst/>
                        </a:rPr>
                        <a:t>./</a:t>
                      </a:r>
                      <a:r>
                        <a:rPr lang="en-US" sz="1400" dirty="0" err="1">
                          <a:effectLst/>
                        </a:rPr>
                        <a:t>iskust</a:t>
                      </a:r>
                      <a:r>
                        <a:rPr lang="en-US" sz="1400" dirty="0">
                          <a:effectLst/>
                        </a:rPr>
                        <a:t>.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ekscentričnost</a:t>
                      </a:r>
                      <a:endParaRPr lang="en-US" sz="1400" dirty="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kog</a:t>
                      </a:r>
                      <a:r>
                        <a:rPr lang="en-US" sz="1400" dirty="0">
                          <a:effectLst/>
                        </a:rPr>
                        <a:t>./</a:t>
                      </a:r>
                      <a:r>
                        <a:rPr lang="en-US" sz="1400" dirty="0" err="1">
                          <a:effectLst/>
                        </a:rPr>
                        <a:t>percep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disreg</a:t>
                      </a:r>
                      <a:r>
                        <a:rPr lang="en-US" sz="1400" dirty="0">
                          <a:effectLst/>
                        </a:rPr>
                        <a:t>.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75" marR="38075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cxnSp>
        <p:nvCxnSpPr>
          <p:cNvPr id="8" name="Straight Arrow Connector 7"/>
          <p:cNvCxnSpPr>
            <a:cxnSpLocks/>
          </p:cNvCxnSpPr>
          <p:nvPr/>
        </p:nvCxnSpPr>
        <p:spPr>
          <a:xfrm flipV="1">
            <a:off x="3346450" y="3319463"/>
            <a:ext cx="0" cy="8048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V="1">
            <a:off x="7013575" y="1682750"/>
            <a:ext cx="0" cy="6223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V="1">
            <a:off x="8905875" y="1755775"/>
            <a:ext cx="0" cy="5492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3346450" y="2620963"/>
            <a:ext cx="0" cy="3841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cxnSpLocks/>
          </p:cNvCxnSpPr>
          <p:nvPr/>
        </p:nvCxnSpPr>
        <p:spPr>
          <a:xfrm flipV="1">
            <a:off x="5227638" y="2620963"/>
            <a:ext cx="0" cy="6159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8905875" y="3319463"/>
            <a:ext cx="0" cy="4206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V="1">
            <a:off x="6364288" y="3365500"/>
            <a:ext cx="0" cy="4111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V="1">
            <a:off x="6904038" y="4210050"/>
            <a:ext cx="0" cy="330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V="1">
            <a:off x="3227388" y="4737100"/>
            <a:ext cx="0" cy="4016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V="1">
            <a:off x="5111750" y="4695825"/>
            <a:ext cx="0" cy="4841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>
            <a:off x="9363075" y="4737100"/>
            <a:ext cx="0" cy="4746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flipV="1">
            <a:off x="5111750" y="5595938"/>
            <a:ext cx="0" cy="6858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V="1">
            <a:off x="11374438" y="5595938"/>
            <a:ext cx="0" cy="6858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cxnSpLocks/>
          </p:cNvCxnSpPr>
          <p:nvPr/>
        </p:nvCxnSpPr>
        <p:spPr>
          <a:xfrm flipV="1">
            <a:off x="9124950" y="4654550"/>
            <a:ext cx="0" cy="1682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00063"/>
            <a:ext cx="10515600" cy="1325562"/>
          </a:xfrm>
        </p:spPr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x-none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Ograničenja modela crta ličnosti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b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49813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2000" b="1"/>
              <a:t>Tehnike ispitivanja </a:t>
            </a:r>
          </a:p>
          <a:p>
            <a:pPr>
              <a:lnSpc>
                <a:spcPct val="80000"/>
              </a:lnSpc>
            </a:pPr>
            <a:r>
              <a:rPr lang="en-US" sz="2000"/>
              <a:t>Petofaktorski model nije sveobuhvatan 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en-US" sz="2000"/>
              <a:t>    p</a:t>
            </a:r>
            <a:r>
              <a:rPr lang="en-US" sz="2000">
                <a:solidFill>
                  <a:srgbClr val="000000"/>
                </a:solidFill>
                <a:cs typeface="Times New Roman" pitchFamily="18" charset="0"/>
              </a:rPr>
              <a:t>ostoje mnogi empirijski argumenti u prilog postojanja još dve stabilne dispozicione strukture </a:t>
            </a:r>
          </a:p>
          <a:p>
            <a:pPr>
              <a:lnSpc>
                <a:spcPct val="80000"/>
              </a:lnSpc>
            </a:pPr>
            <a:r>
              <a:rPr lang="en-US" sz="2000">
                <a:solidFill>
                  <a:srgbClr val="000000"/>
                </a:solidFill>
                <a:cs typeface="Times New Roman" pitchFamily="18" charset="0"/>
              </a:rPr>
              <a:t>PID-5 (Personality Inventory for DSM-5) upitnik koji se koristi za procenu crta AMPL  DSM-5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en-US" sz="2000">
                <a:solidFill>
                  <a:srgbClr val="000000"/>
                </a:solidFill>
                <a:cs typeface="Times New Roman" pitchFamily="18" charset="0"/>
              </a:rPr>
              <a:t>    domen otvorenosti nije dobro zahvaćen i pridružen je psihoticizmu</a:t>
            </a:r>
          </a:p>
          <a:p>
            <a:pPr>
              <a:lnSpc>
                <a:spcPct val="80000"/>
              </a:lnSpc>
            </a:pPr>
            <a:r>
              <a:rPr lang="en-US" sz="2000">
                <a:solidFill>
                  <a:srgbClr val="000000"/>
                </a:solidFill>
                <a:cs typeface="Times New Roman" pitchFamily="18" charset="0"/>
              </a:rPr>
              <a:t> NEO-PIR: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en-US" sz="2000">
                <a:solidFill>
                  <a:srgbClr val="000000"/>
                </a:solidFill>
                <a:cs typeface="Times New Roman" pitchFamily="18" charset="0"/>
              </a:rPr>
              <a:t>      domeni su bolje empirijski zasnovani od faceta 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en-US" sz="2000">
                <a:solidFill>
                  <a:srgbClr val="000000"/>
                </a:solidFill>
              </a:rPr>
              <a:t>      s</a:t>
            </a:r>
            <a:r>
              <a:rPr lang="en-US" sz="2000">
                <a:solidFill>
                  <a:srgbClr val="000000"/>
                </a:solidFill>
                <a:cs typeface="Times New Roman" pitchFamily="18" charset="0"/>
              </a:rPr>
              <a:t>aradljivosti nedovoljno zahvata nepoštenje bitno za razumevanje antisocijalnog PL, malignog narcizma, eksploataciju ljudi</a:t>
            </a:r>
          </a:p>
          <a:p>
            <a:pPr>
              <a:lnSpc>
                <a:spcPct val="80000"/>
              </a:lnSpc>
            </a:pPr>
            <a:r>
              <a:rPr lang="en-US" sz="2000"/>
              <a:t>HEXACO: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en-US" sz="2000">
                <a:solidFill>
                  <a:srgbClr val="000000"/>
                </a:solidFill>
                <a:ea typeface="Times New Roman" pitchFamily="18" charset="0"/>
                <a:cs typeface="Calibri" pitchFamily="34" charset="0"/>
              </a:rPr>
              <a:t>   Dimenzija emocionalnost korelira sa N, ali izostaje bes, pridružena sentimentalnost povezana sa saradljivošću. 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en-US" sz="2000">
                <a:solidFill>
                  <a:srgbClr val="000000"/>
                </a:solidFill>
                <a:ea typeface="Times New Roman" pitchFamily="18" charset="0"/>
                <a:cs typeface="Calibri" pitchFamily="34" charset="0"/>
              </a:rPr>
              <a:t>   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endParaRPr lang="en-US" sz="1800">
              <a:ea typeface="Calibri" pitchFamily="34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endParaRPr lang="en-US" sz="200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Saradljivost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vs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poštenje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457200" algn="just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x-none" sz="1800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Visoko skorovi na </a:t>
            </a:r>
            <a:r>
              <a:rPr lang="x-none" sz="1800" u="sng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poštenju</a:t>
            </a:r>
            <a:r>
              <a:rPr lang="x-none" sz="1800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 ukazuju na tendenciju da se ulazi u kooperativne odnose sa ljudima i kada smo svesni da možemo da ih eksploatišemo, ali to ne činimo.</a:t>
            </a:r>
            <a:endParaRPr lang="en-US" sz="1800" dirty="0">
              <a:solidFill>
                <a:srgbClr val="000000"/>
              </a:solidFill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457200" algn="just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x-none" sz="1800" dirty="0"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x-none" sz="1800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Visoko skorovi na </a:t>
            </a:r>
            <a:r>
              <a:rPr lang="en-US" sz="1800" u="sng" dirty="0" err="1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saradljivosti</a:t>
            </a:r>
            <a:r>
              <a:rPr lang="x-none" sz="1800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 ukazuju na tendenciju da se ulazi u kooperativne odnose  sa ljudima koji su spremni da </a:t>
            </a:r>
            <a:r>
              <a:rPr lang="x-none" sz="1800" dirty="0" err="1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ekploatišu</a:t>
            </a:r>
            <a:r>
              <a:rPr lang="x-none" sz="1800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 druge- visoka tolerancija na nefer odnos.  </a:t>
            </a:r>
            <a:endParaRPr lang="en-US" sz="18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457200" algn="just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x-none" sz="1800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Osoba niska na </a:t>
            </a:r>
            <a:r>
              <a:rPr lang="en-US" sz="1800" dirty="0" err="1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poštenju</a:t>
            </a:r>
            <a:r>
              <a:rPr lang="x-none" sz="1800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 će </a:t>
            </a:r>
            <a:r>
              <a:rPr lang="x-none" sz="1800" dirty="0" err="1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ekspolatisati</a:t>
            </a:r>
            <a:r>
              <a:rPr lang="x-none" sz="1800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 ljude (varati, nadigravati, poništavati) kada se ukaže prilika za to, dok osoba niska na </a:t>
            </a:r>
            <a:r>
              <a:rPr lang="en-US" sz="1800" dirty="0" err="1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saradljivosti</a:t>
            </a:r>
            <a:r>
              <a:rPr lang="x-none" sz="1800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 ispoljavaće agresiju (reagovati oštro) i na najmanji znak moguće eksploatacije/nefer odnosa.</a:t>
            </a:r>
            <a:endParaRPr lang="en-US" sz="18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457200" algn="just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x-none" sz="1800" dirty="0" err="1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Psihopatija</a:t>
            </a:r>
            <a:r>
              <a:rPr lang="x-none" sz="1800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 i narcizam</a:t>
            </a:r>
            <a:r>
              <a:rPr lang="en-US" sz="1800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x-none" sz="1800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- obe dimenzije povezane sa eksploatacijom drugih povezane više sa </a:t>
            </a:r>
            <a:r>
              <a:rPr lang="en-US" sz="1800" dirty="0" err="1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niskim</a:t>
            </a:r>
            <a:r>
              <a:rPr lang="en-US" sz="1800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poštenjem</a:t>
            </a:r>
            <a:r>
              <a:rPr lang="x-none" sz="1800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 nego sa </a:t>
            </a:r>
            <a:r>
              <a:rPr lang="en-US" sz="1800" dirty="0" err="1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niskom</a:t>
            </a:r>
            <a:r>
              <a:rPr lang="en-US" sz="1800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saradljivošću</a:t>
            </a:r>
            <a:r>
              <a:rPr lang="x-none" sz="1800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 (De </a:t>
            </a:r>
            <a:r>
              <a:rPr lang="x-none" sz="1800" dirty="0" err="1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Vries</a:t>
            </a:r>
            <a:r>
              <a:rPr lang="x-none" sz="1800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x-none" sz="1800" dirty="0" err="1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Ashton</a:t>
            </a:r>
            <a:r>
              <a:rPr lang="x-none" sz="1800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, &amp; </a:t>
            </a:r>
            <a:r>
              <a:rPr lang="x-none" sz="1800" dirty="0" err="1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Lee</a:t>
            </a:r>
            <a:r>
              <a:rPr lang="x-none" sz="1800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, 2008; </a:t>
            </a:r>
            <a:r>
              <a:rPr lang="x-none" sz="1800" dirty="0" err="1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Lee</a:t>
            </a:r>
            <a:r>
              <a:rPr lang="x-none" sz="1800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 et </a:t>
            </a:r>
            <a:r>
              <a:rPr lang="x-none" sz="1800" dirty="0" err="1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al</a:t>
            </a:r>
            <a:r>
              <a:rPr lang="x-none" sz="1800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. 2013)</a:t>
            </a:r>
            <a:endParaRPr lang="en-US" sz="18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457200" algn="just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x-none" sz="1800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Granični </a:t>
            </a:r>
            <a:r>
              <a:rPr lang="en-US" sz="1800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PL </a:t>
            </a:r>
            <a:r>
              <a:rPr lang="x-none" sz="1800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mnogo više povezan sa </a:t>
            </a:r>
            <a:r>
              <a:rPr lang="en-US" sz="1800" dirty="0" err="1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niskom</a:t>
            </a:r>
            <a:r>
              <a:rPr lang="en-US" sz="1800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sardljivošću</a:t>
            </a:r>
            <a:r>
              <a:rPr lang="en-US" sz="1800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nego</a:t>
            </a:r>
            <a:r>
              <a:rPr lang="en-US" sz="1800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sa</a:t>
            </a:r>
            <a:r>
              <a:rPr lang="en-US" sz="1800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  </a:t>
            </a:r>
            <a:r>
              <a:rPr lang="en-US" sz="1800" dirty="0" err="1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niskim</a:t>
            </a:r>
            <a:r>
              <a:rPr lang="en-US" sz="1800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poštenjem</a:t>
            </a:r>
            <a:r>
              <a:rPr lang="en-US" sz="1800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x-none" sz="1800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(</a:t>
            </a:r>
            <a:r>
              <a:rPr lang="x-none" sz="1800" dirty="0" err="1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Hepp</a:t>
            </a:r>
            <a:r>
              <a:rPr lang="x-none" sz="1800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, et </a:t>
            </a:r>
            <a:r>
              <a:rPr lang="x-none" sz="1800" dirty="0" err="1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al</a:t>
            </a:r>
            <a:r>
              <a:rPr lang="x-none" sz="1800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, 2014)</a:t>
            </a:r>
            <a:endParaRPr lang="en-US" sz="18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/>
            </a:pPr>
            <a:r>
              <a:rPr lang="x-none" sz="1800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n-US" sz="18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Zaključak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975975" cy="4351338"/>
          </a:xfrm>
        </p:spPr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/>
              <a:t>AMPL </a:t>
            </a:r>
            <a:r>
              <a:rPr lang="en-US" dirty="0" err="1"/>
              <a:t>nam</a:t>
            </a:r>
            <a:r>
              <a:rPr lang="en-US" dirty="0"/>
              <a:t> </a:t>
            </a:r>
            <a:r>
              <a:rPr lang="en-US" dirty="0" err="1"/>
              <a:t>donosi</a:t>
            </a:r>
            <a:r>
              <a:rPr lang="en-US" dirty="0"/>
              <a:t> </a:t>
            </a:r>
            <a:r>
              <a:rPr lang="en-US" dirty="0" err="1"/>
              <a:t>velike</a:t>
            </a:r>
            <a:r>
              <a:rPr lang="en-US" dirty="0"/>
              <a:t> </a:t>
            </a:r>
            <a:r>
              <a:rPr lang="en-US" dirty="0" err="1"/>
              <a:t>praktične</a:t>
            </a:r>
            <a:r>
              <a:rPr lang="en-US" dirty="0"/>
              <a:t> </a:t>
            </a:r>
            <a:r>
              <a:rPr lang="en-US" dirty="0" err="1"/>
              <a:t>prednosti</a:t>
            </a:r>
            <a:r>
              <a:rPr lang="en-US" dirty="0"/>
              <a:t>:</a:t>
            </a:r>
          </a:p>
          <a:p>
            <a:pPr marL="342900" indent="-342900" fontAlgn="auto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Char char="-"/>
              <a:defRPr/>
            </a:pPr>
            <a:r>
              <a:rPr lang="x-none" dirty="0">
                <a:ea typeface="Calibri" panose="020F0502020204030204" pitchFamily="34" charset="0"/>
                <a:cs typeface="Times New Roman" panose="02020603050405020304" pitchFamily="18" charset="0"/>
              </a:rPr>
              <a:t>smanjuje opterećenje </a:t>
            </a:r>
            <a:r>
              <a:rPr lang="x-none" dirty="0" err="1">
                <a:ea typeface="Calibri" panose="020F0502020204030204" pitchFamily="34" charset="0"/>
                <a:cs typeface="Times New Roman" panose="02020603050405020304" pitchFamily="18" charset="0"/>
              </a:rPr>
              <a:t>kliničarima</a:t>
            </a:r>
            <a:r>
              <a:rPr lang="x-none" dirty="0">
                <a:ea typeface="Calibri" panose="020F0502020204030204" pitchFamily="34" charset="0"/>
                <a:cs typeface="Times New Roman" panose="02020603050405020304" pitchFamily="18" charset="0"/>
              </a:rPr>
              <a:t> i povećava kliničke informacije</a:t>
            </a:r>
            <a:endParaRPr lang="en-US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fontAlgn="auto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Char char="-"/>
              <a:defRPr/>
            </a:pPr>
            <a:r>
              <a:rPr lang="x-none" dirty="0">
                <a:ea typeface="Calibri" panose="020F0502020204030204" pitchFamily="34" charset="0"/>
                <a:cs typeface="Times New Roman" panose="02020603050405020304" pitchFamily="18" charset="0"/>
              </a:rPr>
              <a:t>pravila za donošenje odluka su mnogo više empirijski zasnovane</a:t>
            </a:r>
            <a:endParaRPr lang="en-US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fontAlgn="auto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Char char="-"/>
              <a:defRPr/>
            </a:pPr>
            <a:r>
              <a:rPr lang="x-none" dirty="0">
                <a:ea typeface="Calibri" panose="020F0502020204030204" pitchFamily="34" charset="0"/>
                <a:cs typeface="Times New Roman" panose="02020603050405020304" pitchFamily="18" charset="0"/>
              </a:rPr>
              <a:t>bolje se nosi sa problemima kompleksnosti PL i poboljšava razumevanje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individualne</a:t>
            </a:r>
            <a:r>
              <a:rPr lang="x-none" dirty="0">
                <a:ea typeface="Calibri" panose="020F0502020204030204" pitchFamily="34" charset="0"/>
                <a:cs typeface="Times New Roman" panose="02020603050405020304" pitchFamily="18" charset="0"/>
              </a:rPr>
              <a:t> patologije ličnosti</a:t>
            </a:r>
            <a:endParaRPr lang="en-US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Konačno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prepoznavanje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značaja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psihologije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kao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nauke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x-none" dirty="0">
                <a:ea typeface="Calibri" panose="020F0502020204030204" pitchFamily="34" charset="0"/>
                <a:cs typeface="Times New Roman" panose="02020603050405020304" pitchFamily="18" charset="0"/>
              </a:rPr>
              <a:t>bitne za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medicinu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Model “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velikih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7” (</a:t>
            </a:r>
            <a:r>
              <a:rPr lang="x-none" dirty="0">
                <a:ea typeface="Calibri" panose="020F0502020204030204" pitchFamily="34" charset="0"/>
                <a:cs typeface="Times New Roman" panose="02020603050405020304" pitchFamily="18" charset="0"/>
              </a:rPr>
              <a:t>npr 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NEO-PI-R, DELTA &amp; AMORAL)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zaokružuje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komletnu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sliku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ličnosti</a:t>
            </a:r>
            <a:endParaRPr lang="en-US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/>
            </a:pPr>
            <a:r>
              <a:rPr lang="x-none" dirty="0"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Postojanje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normi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za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našu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populaciju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omogućava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lako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korišćenje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u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praksi</a:t>
            </a:r>
            <a:endParaRPr lang="en-US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460500"/>
          </a:xfrm>
        </p:spPr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Zaključak</a:t>
            </a:r>
            <a:r>
              <a:rPr lang="en-US" sz="3600" dirty="0">
                <a:latin typeface="+mn-lt"/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650" y="1825625"/>
            <a:ext cx="10515600" cy="4708525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 err="1"/>
              <a:t>Zašto</a:t>
            </a:r>
            <a:r>
              <a:rPr lang="en-US" dirty="0"/>
              <a:t> </a:t>
            </a:r>
            <a:r>
              <a:rPr lang="en-US" dirty="0" err="1"/>
              <a:t>još</a:t>
            </a:r>
            <a:r>
              <a:rPr lang="en-US" dirty="0"/>
              <a:t> </a:t>
            </a:r>
            <a:r>
              <a:rPr lang="en-US" dirty="0" err="1"/>
              <a:t>neko</a:t>
            </a:r>
            <a:r>
              <a:rPr lang="en-US" dirty="0"/>
              <a:t> </a:t>
            </a:r>
            <a:r>
              <a:rPr lang="en-US" dirty="0" err="1"/>
              <a:t>vreme</a:t>
            </a:r>
            <a:r>
              <a:rPr lang="en-US" dirty="0"/>
              <a:t> </a:t>
            </a:r>
            <a:r>
              <a:rPr lang="en-US" dirty="0" err="1"/>
              <a:t>zadržati</a:t>
            </a:r>
            <a:r>
              <a:rPr lang="en-US" dirty="0"/>
              <a:t> </a:t>
            </a:r>
            <a:r>
              <a:rPr lang="en-US" dirty="0" err="1"/>
              <a:t>tipologiju</a:t>
            </a:r>
            <a:r>
              <a:rPr lang="en-US" dirty="0"/>
              <a:t> </a:t>
            </a:r>
            <a:r>
              <a:rPr lang="en-US" dirty="0" err="1"/>
              <a:t>poremećaja</a:t>
            </a:r>
            <a:r>
              <a:rPr lang="en-US" dirty="0"/>
              <a:t> </a:t>
            </a:r>
            <a:r>
              <a:rPr lang="en-US" dirty="0" err="1"/>
              <a:t>ličnosti</a:t>
            </a:r>
            <a:r>
              <a:rPr lang="en-US" dirty="0"/>
              <a:t>?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 err="1"/>
              <a:t>Kontinuitet</a:t>
            </a:r>
            <a:r>
              <a:rPr lang="en-US" dirty="0"/>
              <a:t> </a:t>
            </a:r>
            <a:r>
              <a:rPr lang="en-US" dirty="0" err="1"/>
              <a:t>kliničke</a:t>
            </a:r>
            <a:r>
              <a:rPr lang="en-US" dirty="0"/>
              <a:t> </a:t>
            </a:r>
            <a:r>
              <a:rPr lang="en-US" dirty="0" err="1"/>
              <a:t>prakse</a:t>
            </a:r>
            <a:r>
              <a:rPr lang="en-US" dirty="0"/>
              <a:t> u </a:t>
            </a:r>
            <a:r>
              <a:rPr lang="en-US" dirty="0" err="1"/>
              <a:t>kojoj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edukovani</a:t>
            </a:r>
            <a:r>
              <a:rPr lang="en-US" dirty="0"/>
              <a:t> </a:t>
            </a:r>
            <a:r>
              <a:rPr lang="en-US" dirty="0" err="1"/>
              <a:t>profesionalci</a:t>
            </a:r>
            <a:r>
              <a:rPr lang="en-US" dirty="0"/>
              <a:t> u </a:t>
            </a:r>
            <a:r>
              <a:rPr lang="en-US" dirty="0" err="1"/>
              <a:t>oblasti</a:t>
            </a:r>
            <a:r>
              <a:rPr lang="en-US" dirty="0"/>
              <a:t> </a:t>
            </a:r>
            <a:r>
              <a:rPr lang="en-US" dirty="0" err="1"/>
              <a:t>mentalnog</a:t>
            </a:r>
            <a:r>
              <a:rPr lang="en-US" dirty="0"/>
              <a:t> </a:t>
            </a:r>
            <a:r>
              <a:rPr lang="en-US" dirty="0" err="1"/>
              <a:t>zdravlja</a:t>
            </a:r>
            <a:r>
              <a:rPr lang="en-US" dirty="0"/>
              <a:t> 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 err="1"/>
              <a:t>Empirijski</a:t>
            </a:r>
            <a:r>
              <a:rPr lang="en-US" dirty="0"/>
              <a:t> </a:t>
            </a:r>
            <a:r>
              <a:rPr lang="en-US" dirty="0" err="1"/>
              <a:t>zasnovani</a:t>
            </a:r>
            <a:r>
              <a:rPr lang="en-US" dirty="0"/>
              <a:t> </a:t>
            </a:r>
            <a:r>
              <a:rPr lang="en-US" dirty="0" err="1"/>
              <a:t>tretmani</a:t>
            </a:r>
            <a:r>
              <a:rPr lang="en-US" dirty="0"/>
              <a:t> </a:t>
            </a:r>
            <a:r>
              <a:rPr lang="en-US" dirty="0" err="1"/>
              <a:t>lečenja</a:t>
            </a:r>
            <a:r>
              <a:rPr lang="en-US" dirty="0"/>
              <a:t> 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 err="1"/>
              <a:t>Brojna</a:t>
            </a:r>
            <a:r>
              <a:rPr lang="en-US" dirty="0"/>
              <a:t> </a:t>
            </a:r>
            <a:r>
              <a:rPr lang="en-US" dirty="0" err="1"/>
              <a:t>istraživanja</a:t>
            </a:r>
            <a:r>
              <a:rPr lang="en-US" dirty="0"/>
              <a:t> o </a:t>
            </a:r>
            <a:r>
              <a:rPr lang="en-US" dirty="0" err="1"/>
              <a:t>različitim</a:t>
            </a:r>
            <a:r>
              <a:rPr lang="en-US" dirty="0"/>
              <a:t> PL</a:t>
            </a: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dirty="0"/>
              <a:t>     </a:t>
            </a:r>
            <a:r>
              <a:rPr lang="en-US" dirty="0" err="1"/>
              <a:t>pregled</a:t>
            </a:r>
            <a:r>
              <a:rPr lang="en-US" dirty="0"/>
              <a:t> literature (1994-2010) </a:t>
            </a:r>
            <a:r>
              <a:rPr lang="en-US" dirty="0" err="1"/>
              <a:t>upadljivo</a:t>
            </a:r>
            <a:r>
              <a:rPr lang="en-US" dirty="0"/>
              <a:t> </a:t>
            </a:r>
            <a:r>
              <a:rPr lang="en-US" dirty="0" err="1"/>
              <a:t>najviše</a:t>
            </a:r>
            <a:r>
              <a:rPr lang="en-US" dirty="0"/>
              <a:t> </a:t>
            </a:r>
            <a:r>
              <a:rPr lang="en-US" dirty="0" err="1"/>
              <a:t>istraživanja</a:t>
            </a:r>
            <a:r>
              <a:rPr lang="en-US" dirty="0"/>
              <a:t> u </a:t>
            </a:r>
            <a:r>
              <a:rPr lang="en-US" dirty="0" err="1"/>
              <a:t>vezi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x-none" dirty="0"/>
              <a:t>   </a:t>
            </a:r>
            <a:r>
              <a:rPr lang="en-US" dirty="0" err="1"/>
              <a:t>graničnim</a:t>
            </a:r>
            <a:r>
              <a:rPr lang="en-US" dirty="0"/>
              <a:t> PL, </a:t>
            </a:r>
            <a:r>
              <a:rPr lang="en-US" dirty="0" err="1"/>
              <a:t>slede</a:t>
            </a:r>
            <a:r>
              <a:rPr lang="en-US" dirty="0"/>
              <a:t> </a:t>
            </a:r>
            <a:r>
              <a:rPr lang="en-US" dirty="0" err="1"/>
              <a:t>antisocijalni</a:t>
            </a:r>
            <a:r>
              <a:rPr lang="en-US" dirty="0"/>
              <a:t>, </a:t>
            </a:r>
            <a:r>
              <a:rPr lang="en-US" dirty="0" err="1"/>
              <a:t>shizotipalni</a:t>
            </a:r>
            <a:r>
              <a:rPr lang="en-US" dirty="0"/>
              <a:t> i </a:t>
            </a:r>
            <a:r>
              <a:rPr lang="en-US" dirty="0" err="1"/>
              <a:t>izbegavajući</a:t>
            </a:r>
            <a:endParaRPr lang="en-US" dirty="0"/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dirty="0"/>
              <a:t>     </a:t>
            </a:r>
            <a:r>
              <a:rPr lang="en-US" dirty="0" err="1"/>
              <a:t>ostali</a:t>
            </a:r>
            <a:r>
              <a:rPr lang="en-US" dirty="0"/>
              <a:t> PL </a:t>
            </a:r>
            <a:r>
              <a:rPr lang="en-US" dirty="0" err="1"/>
              <a:t>zastupljeni</a:t>
            </a:r>
            <a:r>
              <a:rPr lang="en-US" dirty="0"/>
              <a:t> </a:t>
            </a:r>
            <a:r>
              <a:rPr lang="en-US" dirty="0" err="1"/>
              <a:t>veoma</a:t>
            </a:r>
            <a:r>
              <a:rPr lang="en-US" dirty="0"/>
              <a:t> </a:t>
            </a:r>
            <a:r>
              <a:rPr lang="en-US" dirty="0" err="1"/>
              <a:t>malo</a:t>
            </a:r>
            <a:r>
              <a:rPr lang="en-US" dirty="0"/>
              <a:t> (Morey, 2014)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Pogled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budućnost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ICD-11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58925"/>
            <a:ext cx="10985500" cy="5299075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2000"/>
              <a:t>Ukida se politetični sistem</a:t>
            </a:r>
          </a:p>
          <a:p>
            <a:pPr>
              <a:lnSpc>
                <a:spcPct val="80000"/>
              </a:lnSpc>
            </a:pPr>
            <a:r>
              <a:rPr lang="en-US" sz="2000" b="1"/>
              <a:t>Globalni nivo težine poremećaja ličnosti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en-US" sz="2000"/>
              <a:t>   narušeno lično i interpersonalno funkcionisanje</a:t>
            </a:r>
            <a:endParaRPr lang="sr-Latn-CS" sz="2000"/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sr-Latn-CS" sz="2000"/>
              <a:t>   Težina PL: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sr-Latn-CS" sz="2000"/>
              <a:t>   </a:t>
            </a:r>
            <a:r>
              <a:rPr lang="sr-Latn-CS" sz="2000" u="sng"/>
              <a:t>Blagi </a:t>
            </a:r>
            <a:r>
              <a:rPr lang="sr-Latn-CS" sz="2000"/>
              <a:t>- </a:t>
            </a:r>
            <a:r>
              <a:rPr lang="pl-PL" sz="2000"/>
              <a:t>poremećaj utiče na neka područja funkcionisanja ličnosti, ali ne i na sva</a:t>
            </a:r>
            <a:r>
              <a:rPr lang="sr-Latn-CS" sz="2000"/>
              <a:t>; </a:t>
            </a:r>
            <a:r>
              <a:rPr lang="pl-PL" sz="2000"/>
              <a:t>problemi u relacijama i/ili u izvršavanju očekivanih profesionalnih i društvenih uloga, ali neki odnosi i uloge adekvatni: ograničeno na pojedina područja ili su prisutni u više područja, ali blaže</a:t>
            </a:r>
            <a:endParaRPr lang="en-US" sz="2000"/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sr-Latn-CS" sz="2000"/>
              <a:t>   </a:t>
            </a:r>
            <a:r>
              <a:rPr lang="sr-Latn-CS" sz="2000" u="sng"/>
              <a:t>Umeren</a:t>
            </a:r>
            <a:r>
              <a:rPr lang="sr-Latn-CS" sz="2000"/>
              <a:t> - </a:t>
            </a:r>
            <a:r>
              <a:rPr lang="pl-PL" sz="2000"/>
              <a:t>poremećaj utiče na više oblasti funkcionisanja ličnosti (identitet, sposobnost uspostavl</a:t>
            </a:r>
            <a:r>
              <a:rPr lang="en-US" sz="2000"/>
              <a:t>ј</a:t>
            </a:r>
            <a:r>
              <a:rPr lang="pl-PL" sz="2000"/>
              <a:t>anja intimnih odnosa, sposobnost kontrole impulsa i moduliranje ponašanja)</a:t>
            </a:r>
            <a:r>
              <a:rPr lang="sr-Latn-CS" sz="2000"/>
              <a:t>; n</a:t>
            </a:r>
            <a:r>
              <a:rPr lang="pl-PL" sz="2000"/>
              <a:t>eka područja mogu biti relativno manje pogođena; realcije su okarakterisane sukobom, izbegavanjem, povlačenjem ili ekstremnom zavisnošću (</a:t>
            </a:r>
            <a:r>
              <a:rPr lang="en-US" sz="2000"/>
              <a:t>skučen opseg prijatelja</a:t>
            </a:r>
            <a:r>
              <a:rPr lang="pl-PL" sz="2000"/>
              <a:t>, problemi u radnim odnosima, romantični odnosi koje karakteriše ozbil</a:t>
            </a:r>
            <a:r>
              <a:rPr lang="en-US" sz="2000"/>
              <a:t>ј</a:t>
            </a:r>
            <a:r>
              <a:rPr lang="pl-PL" sz="2000"/>
              <a:t>an poremećaj ili neprikladna submisivnost </a:t>
            </a:r>
            <a:endParaRPr lang="en-US" sz="2000"/>
          </a:p>
          <a:p>
            <a:pPr>
              <a:buFont typeface="Arial" charset="0"/>
              <a:buNone/>
            </a:pPr>
            <a:r>
              <a:rPr lang="sr-Latn-CS" sz="2000"/>
              <a:t>    </a:t>
            </a:r>
            <a:r>
              <a:rPr lang="sr-Latn-CS" sz="2000" u="sng"/>
              <a:t>Težak</a:t>
            </a:r>
            <a:r>
              <a:rPr lang="sr-Latn-CS" sz="2000"/>
              <a:t> - </a:t>
            </a:r>
            <a:r>
              <a:rPr lang="pl-PL" sz="2000"/>
              <a:t>ozbil</a:t>
            </a:r>
            <a:r>
              <a:rPr lang="en-US" sz="2000"/>
              <a:t>ј</a:t>
            </a:r>
            <a:r>
              <a:rPr lang="pl-PL" sz="2000"/>
              <a:t>ni poremećaji ličnom funkcionisanju; nestabilne predstave sebe i drugih; problemi u relacijama i obavl</a:t>
            </a:r>
            <a:r>
              <a:rPr lang="en-US" sz="2000"/>
              <a:t>ј</a:t>
            </a:r>
            <a:r>
              <a:rPr lang="pl-PL" sz="2000"/>
              <a:t>anju očekivanih društvenih i profesionalnih uloga. Specifične manifestacije PL ozbil</a:t>
            </a:r>
            <a:r>
              <a:rPr lang="en-US" sz="2000"/>
              <a:t>ј</a:t>
            </a:r>
            <a:r>
              <a:rPr lang="pl-PL" sz="2000"/>
              <a:t>no utiču na većinu, ako ne i na sve oblasti funkcionisanja ličnosti</a:t>
            </a:r>
          </a:p>
          <a:p>
            <a:pPr>
              <a:lnSpc>
                <a:spcPct val="70000"/>
              </a:lnSpc>
              <a:buFont typeface="Arial" charset="0"/>
              <a:buNone/>
            </a:pPr>
            <a:endParaRPr lang="en-US" sz="2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Kvalifikator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graničnih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obrazaca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353800" cy="4667250"/>
          </a:xfrm>
        </p:spPr>
        <p:txBody>
          <a:bodyPr>
            <a:normAutofit/>
          </a:bodyPr>
          <a:lstStyle/>
          <a:p>
            <a:pPr>
              <a:lnSpc>
                <a:spcPct val="70000"/>
              </a:lnSpc>
            </a:pPr>
            <a:r>
              <a:rPr lang="sr-Latn-CS" sz="2400"/>
              <a:t>Kada se registruje</a:t>
            </a:r>
            <a:r>
              <a:rPr lang="en-US" sz="2400"/>
              <a:t> obrazac nestabilnosti međulјudskih odnosa, slike o sebi i afekata, </a:t>
            </a:r>
            <a:r>
              <a:rPr lang="sr-Latn-CS" sz="2400"/>
              <a:t>impulsivnost:</a:t>
            </a:r>
          </a:p>
          <a:p>
            <a:pPr>
              <a:lnSpc>
                <a:spcPct val="70000"/>
              </a:lnSpc>
              <a:buFont typeface="Arial" charset="0"/>
              <a:buNone/>
            </a:pPr>
            <a:r>
              <a:rPr lang="sr-Latn-CS" sz="2400"/>
              <a:t>   1. </a:t>
            </a:r>
            <a:r>
              <a:rPr lang="en-US" sz="2400"/>
              <a:t>Napor da </a:t>
            </a:r>
            <a:r>
              <a:rPr lang="sr-Latn-CS" sz="2400"/>
              <a:t>se </a:t>
            </a:r>
            <a:r>
              <a:rPr lang="en-US" sz="2400"/>
              <a:t>izbegn</a:t>
            </a:r>
            <a:r>
              <a:rPr lang="sr-Latn-CS" sz="2400"/>
              <a:t>e</a:t>
            </a:r>
            <a:r>
              <a:rPr lang="en-US" sz="2400"/>
              <a:t> stvarno ili zamišlјeno napuštanje </a:t>
            </a:r>
          </a:p>
          <a:p>
            <a:pPr>
              <a:lnSpc>
                <a:spcPct val="70000"/>
              </a:lnSpc>
              <a:buFont typeface="Arial" charset="0"/>
              <a:buNone/>
            </a:pPr>
            <a:r>
              <a:rPr lang="sr-Latn-CS" sz="2400"/>
              <a:t>   2. </a:t>
            </a:r>
            <a:r>
              <a:rPr lang="en-US" sz="2400"/>
              <a:t>Obrazac nestabilnih i intenzivnih međulјudskih odnosa</a:t>
            </a:r>
          </a:p>
          <a:p>
            <a:pPr>
              <a:lnSpc>
                <a:spcPct val="70000"/>
              </a:lnSpc>
              <a:buFont typeface="Arial" charset="0"/>
              <a:buNone/>
            </a:pPr>
            <a:r>
              <a:rPr lang="sr-Latn-CS" sz="2400"/>
              <a:t>   3. </a:t>
            </a:r>
            <a:r>
              <a:rPr lang="en-US" sz="2400"/>
              <a:t>Poremećaj identiteta, koji se manifestuje u izrazito i uporno nestabilnoj slici o sebi </a:t>
            </a:r>
            <a:endParaRPr lang="sr-Latn-CS" sz="2400"/>
          </a:p>
          <a:p>
            <a:pPr>
              <a:lnSpc>
                <a:spcPct val="70000"/>
              </a:lnSpc>
              <a:buFont typeface="Arial" charset="0"/>
              <a:buNone/>
            </a:pPr>
            <a:r>
              <a:rPr lang="sr-Latn-CS" sz="2400"/>
              <a:t>   4. </a:t>
            </a:r>
            <a:r>
              <a:rPr lang="en-US" sz="2400"/>
              <a:t>Tendencija da se ponaša prenaglјeno u stanjima visokog negativnog uticaja</a:t>
            </a:r>
            <a:endParaRPr lang="sr-Latn-CS" sz="2400"/>
          </a:p>
          <a:p>
            <a:pPr>
              <a:lnSpc>
                <a:spcPct val="70000"/>
              </a:lnSpc>
              <a:buFont typeface="Arial" charset="0"/>
              <a:buNone/>
            </a:pPr>
            <a:r>
              <a:rPr lang="sr-Latn-CS" sz="2400"/>
              <a:t>   5. </a:t>
            </a:r>
            <a:r>
              <a:rPr lang="en-US" sz="2400"/>
              <a:t>Ponavlјajuće epizode ​​samopovređivanja </a:t>
            </a:r>
          </a:p>
          <a:p>
            <a:pPr>
              <a:lnSpc>
                <a:spcPct val="70000"/>
              </a:lnSpc>
              <a:buFont typeface="Arial" charset="0"/>
              <a:buNone/>
            </a:pPr>
            <a:r>
              <a:rPr lang="sr-Latn-CS" sz="2400"/>
              <a:t>   6. </a:t>
            </a:r>
            <a:r>
              <a:rPr lang="en-US" sz="2400"/>
              <a:t>Emocionalna nestabilnost zbog izražene reaktivnosti raspoloženja</a:t>
            </a:r>
          </a:p>
          <a:p>
            <a:pPr>
              <a:lnSpc>
                <a:spcPct val="70000"/>
              </a:lnSpc>
              <a:buFont typeface="Arial" charset="0"/>
              <a:buNone/>
            </a:pPr>
            <a:r>
              <a:rPr lang="sr-Latn-CS" sz="2400"/>
              <a:t>   7. </a:t>
            </a:r>
            <a:r>
              <a:rPr lang="en-US" sz="2400"/>
              <a:t>Hronični osećaj praznine </a:t>
            </a:r>
          </a:p>
          <a:p>
            <a:pPr>
              <a:lnSpc>
                <a:spcPct val="70000"/>
              </a:lnSpc>
              <a:buFont typeface="Arial" charset="0"/>
              <a:buNone/>
            </a:pPr>
            <a:r>
              <a:rPr lang="sr-Latn-CS" sz="2400"/>
              <a:t>   8. </a:t>
            </a:r>
            <a:r>
              <a:rPr lang="en-US" sz="2400"/>
              <a:t>Neprikladan intenzivan bes ili poteškoće u kontroli besa</a:t>
            </a:r>
            <a:endParaRPr lang="sr-Latn-CS" sz="2400"/>
          </a:p>
          <a:p>
            <a:pPr>
              <a:lnSpc>
                <a:spcPct val="70000"/>
              </a:lnSpc>
              <a:buFont typeface="Arial" charset="0"/>
              <a:buNone/>
            </a:pPr>
            <a:r>
              <a:rPr lang="sr-Latn-CS" sz="2400"/>
              <a:t>   9. P</a:t>
            </a:r>
            <a:r>
              <a:rPr lang="en-US" sz="2400"/>
              <a:t>rolazni disocijativni simptomi ili psihotične dekompenzacije u situacijama visokog afektivnog uzbuđenja</a:t>
            </a:r>
          </a:p>
          <a:p>
            <a:pPr>
              <a:lnSpc>
                <a:spcPct val="70000"/>
              </a:lnSpc>
            </a:pPr>
            <a:endParaRPr lang="en-US" sz="2400"/>
          </a:p>
          <a:p>
            <a:pPr>
              <a:lnSpc>
                <a:spcPct val="70000"/>
              </a:lnSpc>
            </a:pPr>
            <a:endParaRPr lang="en-US" sz="240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/>
          </p:cNvSpPr>
          <p:nvPr>
            <p:ph type="title"/>
          </p:nvPr>
        </p:nvSpPr>
        <p:spPr>
          <a:xfrm>
            <a:off x="838200" y="215900"/>
            <a:ext cx="10515600" cy="1325563"/>
          </a:xfrm>
        </p:spPr>
        <p:txBody>
          <a:bodyPr/>
          <a:lstStyle/>
          <a:p>
            <a:pPr algn="ctr"/>
            <a:r>
              <a:rPr lang="sr-Latn-CS" sz="3600" b="1">
                <a:effectLst>
                  <a:outerShdw blurRad="38100" dist="38100" dir="2700000" algn="tl">
                    <a:srgbClr val="C0C0C0"/>
                  </a:outerShdw>
                </a:effectLst>
              </a:rPr>
              <a:t>ICD-11: domeni crta</a:t>
            </a:r>
            <a:endParaRPr lang="en-US" sz="3600" b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6323" name="Rectangle 3"/>
          <p:cNvSpPr>
            <a:spLocks noGrp="1"/>
          </p:cNvSpPr>
          <p:nvPr>
            <p:ph type="body" idx="1"/>
          </p:nvPr>
        </p:nvSpPr>
        <p:spPr>
          <a:xfrm>
            <a:off x="855663" y="1393825"/>
            <a:ext cx="10515600" cy="4351338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400" b="1" dirty="0"/>
              <a:t>5 </a:t>
            </a:r>
            <a:r>
              <a:rPr lang="en-US" sz="2400" b="1" dirty="0" err="1"/>
              <a:t>domena</a:t>
            </a:r>
            <a:r>
              <a:rPr lang="en-US" sz="2400" b="1" dirty="0"/>
              <a:t> </a:t>
            </a:r>
            <a:r>
              <a:rPr lang="en-US" sz="2400" b="1" dirty="0" err="1"/>
              <a:t>crta</a:t>
            </a:r>
            <a:endParaRPr lang="en-US" sz="2400" b="1" dirty="0"/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en-US" sz="2400" u="sng" dirty="0" err="1"/>
              <a:t>Negativni</a:t>
            </a:r>
            <a:r>
              <a:rPr lang="en-US" sz="2400" u="sng" dirty="0"/>
              <a:t> </a:t>
            </a:r>
            <a:r>
              <a:rPr lang="en-US" sz="2400" u="sng" dirty="0" err="1"/>
              <a:t>afektivitet</a:t>
            </a:r>
            <a:r>
              <a:rPr lang="en-US" sz="2400" u="sng" dirty="0"/>
              <a:t> </a:t>
            </a:r>
            <a:r>
              <a:rPr lang="en-US" sz="2400" dirty="0"/>
              <a:t>- </a:t>
            </a:r>
            <a:r>
              <a:rPr lang="pl-PL" sz="2400" dirty="0"/>
              <a:t>doživl</a:t>
            </a:r>
            <a:r>
              <a:rPr lang="en-US" sz="2400" dirty="0"/>
              <a:t>ј</a:t>
            </a:r>
            <a:r>
              <a:rPr lang="pl-PL" sz="2400" dirty="0"/>
              <a:t>avanje širokog spektra negativnih emocija sa učestalošću i intenzitetom koji nije proporcionalan situaciji; emocionalna labilnost, loša regulacija emocija; nisko samopoštovanje; nepoverl</a:t>
            </a:r>
            <a:r>
              <a:rPr lang="en-US" sz="2400" dirty="0"/>
              <a:t>ј</a:t>
            </a:r>
            <a:r>
              <a:rPr lang="pl-PL" sz="2400" dirty="0"/>
              <a:t>ivost</a:t>
            </a:r>
            <a:endParaRPr lang="en-US" sz="2400" dirty="0"/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en-US" sz="2400" u="sng" dirty="0" err="1"/>
              <a:t>Odvojenost</a:t>
            </a:r>
            <a:r>
              <a:rPr lang="en-US" sz="2400" dirty="0"/>
              <a:t> -</a:t>
            </a:r>
            <a:r>
              <a:rPr lang="pl-PL" sz="2400" dirty="0"/>
              <a:t> međul</a:t>
            </a:r>
            <a:r>
              <a:rPr lang="en-US" sz="2400" dirty="0"/>
              <a:t>ј</a:t>
            </a:r>
            <a:r>
              <a:rPr lang="pl-PL" sz="2400" dirty="0"/>
              <a:t>udska distanca (društvena odvojenost) i emocionalna distanca (emocionalna odvojenost)</a:t>
            </a:r>
            <a:r>
              <a:rPr lang="en-US" sz="2400" u="sng" dirty="0"/>
              <a:t> 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en-US" sz="2400" u="sng" dirty="0" err="1"/>
              <a:t>Disocijalnost</a:t>
            </a:r>
            <a:r>
              <a:rPr lang="en-US" sz="2400" u="sng" dirty="0"/>
              <a:t> </a:t>
            </a:r>
            <a:r>
              <a:rPr lang="en-US" sz="2400" dirty="0"/>
              <a:t>– </a:t>
            </a:r>
            <a:r>
              <a:rPr lang="en-US" sz="2400" dirty="0" err="1"/>
              <a:t>nepoštovanje</a:t>
            </a:r>
            <a:r>
              <a:rPr lang="en-US" sz="2400" dirty="0"/>
              <a:t> </a:t>
            </a:r>
            <a:r>
              <a:rPr lang="en-US" sz="2400" dirty="0" err="1"/>
              <a:t>prava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osećanja</a:t>
            </a:r>
            <a:r>
              <a:rPr lang="en-US" sz="2400" dirty="0"/>
              <a:t> </a:t>
            </a:r>
            <a:r>
              <a:rPr lang="en-US" sz="2400" dirty="0" err="1"/>
              <a:t>drugih</a:t>
            </a:r>
            <a:r>
              <a:rPr lang="en-US" sz="2400" dirty="0"/>
              <a:t>, </a:t>
            </a:r>
            <a:r>
              <a:rPr lang="en-US" sz="2400" dirty="0" err="1"/>
              <a:t>samocentriranost</a:t>
            </a:r>
            <a:r>
              <a:rPr lang="en-US" sz="2400" dirty="0"/>
              <a:t>, </a:t>
            </a:r>
            <a:r>
              <a:rPr lang="en-US" sz="2400" dirty="0" err="1"/>
              <a:t>nedostatak</a:t>
            </a:r>
            <a:r>
              <a:rPr lang="en-US" sz="2400" dirty="0"/>
              <a:t> </a:t>
            </a:r>
            <a:r>
              <a:rPr lang="en-US" sz="2400" dirty="0" err="1"/>
              <a:t>empatije</a:t>
            </a:r>
            <a:endParaRPr lang="en-US" sz="2400" dirty="0"/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en-US" sz="2400" u="sng" dirty="0" err="1"/>
              <a:t>Dezinhibicija</a:t>
            </a:r>
            <a:r>
              <a:rPr lang="en-US" sz="2400" dirty="0"/>
              <a:t> – </a:t>
            </a:r>
            <a:r>
              <a:rPr lang="en-US" sz="2400" dirty="0" err="1"/>
              <a:t>imulsivnost</a:t>
            </a:r>
            <a:r>
              <a:rPr lang="en-US" sz="2400" dirty="0"/>
              <a:t>, </a:t>
            </a:r>
            <a:r>
              <a:rPr lang="en-US" sz="2400" dirty="0" err="1"/>
              <a:t>distraktibilnost</a:t>
            </a:r>
            <a:r>
              <a:rPr lang="en-US" sz="2400" dirty="0"/>
              <a:t>, </a:t>
            </a:r>
            <a:r>
              <a:rPr lang="en-US" sz="2400" dirty="0" err="1"/>
              <a:t>neodgovornost</a:t>
            </a:r>
            <a:r>
              <a:rPr lang="en-US" sz="2400"/>
              <a:t>  </a:t>
            </a:r>
            <a:endParaRPr lang="en-US" sz="2400" dirty="0"/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en-US" sz="2400" u="sng" dirty="0" err="1"/>
              <a:t>Anankastija</a:t>
            </a:r>
            <a:r>
              <a:rPr lang="en-US" sz="2400" u="sng" dirty="0"/>
              <a:t> </a:t>
            </a:r>
            <a:r>
              <a:rPr lang="en-US" sz="2400" dirty="0"/>
              <a:t>– </a:t>
            </a:r>
            <a:r>
              <a:rPr lang="en-US" sz="2400" dirty="0" err="1"/>
              <a:t>rigidni</a:t>
            </a:r>
            <a:r>
              <a:rPr lang="en-US" sz="2400" dirty="0"/>
              <a:t> </a:t>
            </a:r>
            <a:r>
              <a:rPr lang="en-US" sz="2400" dirty="0" err="1"/>
              <a:t>standardi</a:t>
            </a:r>
            <a:r>
              <a:rPr lang="en-US" sz="2400" dirty="0"/>
              <a:t>, </a:t>
            </a:r>
            <a:r>
              <a:rPr lang="en-US" sz="2400" dirty="0" err="1"/>
              <a:t>perfekcionizam</a:t>
            </a:r>
            <a:r>
              <a:rPr lang="en-US" sz="2400" dirty="0"/>
              <a:t>, </a:t>
            </a:r>
            <a:r>
              <a:rPr lang="en-US" sz="2400" dirty="0" err="1"/>
              <a:t>potreba</a:t>
            </a:r>
            <a:r>
              <a:rPr lang="en-US" sz="2400" dirty="0"/>
              <a:t> za </a:t>
            </a:r>
            <a:r>
              <a:rPr lang="en-US" sz="2400" dirty="0" err="1"/>
              <a:t>kontrolom</a:t>
            </a:r>
            <a:r>
              <a:rPr lang="en-US" sz="2400" dirty="0"/>
              <a:t>, </a:t>
            </a:r>
            <a:r>
              <a:rPr lang="en-US" sz="2400" dirty="0" err="1"/>
              <a:t>uzak</a:t>
            </a:r>
            <a:r>
              <a:rPr lang="en-US" sz="2400" dirty="0"/>
              <a:t> </a:t>
            </a:r>
            <a:r>
              <a:rPr lang="en-US" sz="2400" dirty="0" err="1"/>
              <a:t>fokus</a:t>
            </a:r>
            <a:r>
              <a:rPr lang="en-US" sz="2400" dirty="0"/>
              <a:t> </a:t>
            </a:r>
            <a:r>
              <a:rPr lang="en-US" sz="2400" dirty="0" err="1"/>
              <a:t>na</a:t>
            </a:r>
            <a:r>
              <a:rPr lang="en-US" sz="2400" dirty="0"/>
              <a:t> </a:t>
            </a:r>
            <a:r>
              <a:rPr lang="en-US" sz="2400" dirty="0" err="1"/>
              <a:t>krute</a:t>
            </a:r>
            <a:r>
              <a:rPr lang="en-US" sz="2400" dirty="0"/>
              <a:t> </a:t>
            </a:r>
            <a:r>
              <a:rPr lang="en-US" sz="2400" dirty="0" err="1"/>
              <a:t>standarde</a:t>
            </a:r>
            <a:r>
              <a:rPr lang="en-US" sz="2400" dirty="0"/>
              <a:t>  </a:t>
            </a:r>
            <a:r>
              <a:rPr lang="en-US" sz="2400" dirty="0" err="1"/>
              <a:t>ispravnog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pogrešnog</a:t>
            </a:r>
            <a:endParaRPr lang="sr-Latn-CS" sz="2400" dirty="0"/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en-US" sz="2400" b="1" dirty="0"/>
              <a:t>Ne </a:t>
            </a:r>
            <a:r>
              <a:rPr lang="en-US" sz="2400" b="1" dirty="0" err="1"/>
              <a:t>postoji</a:t>
            </a:r>
            <a:r>
              <a:rPr lang="en-US" sz="2400" b="1" dirty="0"/>
              <a:t> </a:t>
            </a:r>
            <a:r>
              <a:rPr lang="en-US" sz="2400" b="1" dirty="0" err="1"/>
              <a:t>mogućnost</a:t>
            </a:r>
            <a:r>
              <a:rPr lang="en-US" sz="2400" b="1" dirty="0"/>
              <a:t> </a:t>
            </a:r>
            <a:r>
              <a:rPr lang="en-US" sz="2400" b="1" dirty="0" err="1"/>
              <a:t>kodiranja</a:t>
            </a:r>
            <a:r>
              <a:rPr lang="en-US" sz="2400" b="1" dirty="0"/>
              <a:t> PL </a:t>
            </a:r>
            <a:r>
              <a:rPr lang="en-US" sz="2400" b="1" dirty="0" err="1"/>
              <a:t>prema</a:t>
            </a:r>
            <a:r>
              <a:rPr lang="en-US" sz="2400" b="1" dirty="0"/>
              <a:t> </a:t>
            </a:r>
            <a:r>
              <a:rPr lang="en-US" sz="2400" b="1" dirty="0" err="1"/>
              <a:t>starim</a:t>
            </a:r>
            <a:r>
              <a:rPr lang="en-US" sz="2400" b="1" dirty="0"/>
              <a:t> </a:t>
            </a:r>
            <a:r>
              <a:rPr lang="en-US" sz="2400" b="1" dirty="0" err="1"/>
              <a:t>nazivima</a:t>
            </a:r>
            <a:r>
              <a:rPr lang="en-US" sz="2400" b="1" dirty="0"/>
              <a:t> </a:t>
            </a:r>
            <a:endParaRPr lang="sr-Latn-CS" sz="2400" b="1" dirty="0"/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en-US" sz="2400" b="1" dirty="0"/>
              <a:t>SVI SPECIFIČNI PL ELIMINISANI IZ ICD-11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6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5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56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563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563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2" grpId="0"/>
      <p:bldP spid="5632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00063"/>
            <a:ext cx="10515600" cy="1325562"/>
          </a:xfrm>
        </p:spPr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Medicin</a:t>
            </a:r>
            <a:r>
              <a:rPr lang="x-none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ski</a:t>
            </a:r>
            <a:r>
              <a:rPr lang="x-none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x-none" sz="3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vs</a:t>
            </a:r>
            <a:r>
              <a:rPr lang="x-none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empirijs</a:t>
            </a:r>
            <a:r>
              <a:rPr lang="x-none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ki</a:t>
            </a:r>
            <a:r>
              <a:rPr lang="x-none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model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izučavanju</a:t>
            </a:r>
            <a:r>
              <a:rPr lang="x-none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ličnosti</a:t>
            </a:r>
            <a:b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820400" cy="4532313"/>
          </a:xfrm>
        </p:spPr>
        <p:txBody>
          <a:bodyPr rtlCol="0">
            <a:normAutofit/>
          </a:bodyPr>
          <a:lstStyle/>
          <a:p>
            <a:pPr marL="0" indent="457200" algn="just" fontAlgn="auto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/>
            </a:pPr>
            <a:r>
              <a:rPr lang="en-US" sz="2000" b="1" dirty="0" err="1">
                <a:ea typeface="Calibri" panose="020F0502020204030204" pitchFamily="34" charset="0"/>
                <a:cs typeface="Times New Roman" panose="02020603050405020304" pitchFamily="18" charset="0"/>
              </a:rPr>
              <a:t>Definicija</a:t>
            </a:r>
            <a:r>
              <a:rPr lang="en-US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ea typeface="Calibri" panose="020F0502020204030204" pitchFamily="34" charset="0"/>
                <a:cs typeface="Times New Roman" panose="02020603050405020304" pitchFamily="18" charset="0"/>
              </a:rPr>
              <a:t>ličnosti</a:t>
            </a:r>
            <a:r>
              <a:rPr lang="en-US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 u </a:t>
            </a:r>
            <a:r>
              <a:rPr lang="x-none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DSM</a:t>
            </a:r>
            <a:r>
              <a:rPr lang="en-US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2000" b="1" dirty="0" err="1">
                <a:ea typeface="Calibri" panose="020F0502020204030204" pitchFamily="34" charset="0"/>
                <a:cs typeface="Times New Roman" panose="02020603050405020304" pitchFamily="18" charset="0"/>
              </a:rPr>
              <a:t>američka</a:t>
            </a:r>
            <a:r>
              <a:rPr lang="en-US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ea typeface="Calibri" panose="020F0502020204030204" pitchFamily="34" charset="0"/>
                <a:cs typeface="Times New Roman" panose="02020603050405020304" pitchFamily="18" charset="0"/>
              </a:rPr>
              <a:t>pshijatrijska</a:t>
            </a:r>
            <a:r>
              <a:rPr lang="en-US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ea typeface="Calibri" panose="020F0502020204030204" pitchFamily="34" charset="0"/>
                <a:cs typeface="Times New Roman" panose="02020603050405020304" pitchFamily="18" charset="0"/>
              </a:rPr>
              <a:t>asocijacija</a:t>
            </a:r>
            <a:r>
              <a:rPr lang="en-US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x-none" sz="2000" dirty="0"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lang="en-US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 fontAlgn="auto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/>
            </a:pP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     </a:t>
            </a:r>
            <a:r>
              <a:rPr lang="x-none" sz="2000" i="1" dirty="0">
                <a:ea typeface="Calibri" panose="020F0502020204030204" pitchFamily="34" charset="0"/>
                <a:cs typeface="Times New Roman" panose="02020603050405020304" pitchFamily="18" charset="0"/>
              </a:rPr>
              <a:t>Crte ličnosti predstavljaju tendenciju da se oseća, opaža, ponaša i razmišlja na relativno konzistentan način kroz vreme i različite situacije u kojima crta može da se manifestuje</a:t>
            </a:r>
            <a:endParaRPr lang="en-US" sz="2000" i="1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fontAlgn="auto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   N</a:t>
            </a:r>
            <a:r>
              <a:rPr lang="x-none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ačin</a:t>
            </a:r>
            <a:r>
              <a:rPr lang="x-none" sz="2000" dirty="0">
                <a:ea typeface="Calibri" panose="020F0502020204030204" pitchFamily="34" charset="0"/>
                <a:cs typeface="Times New Roman" panose="02020603050405020304" pitchFamily="18" charset="0"/>
              </a:rPr>
              <a:t> kako se ličnost </a:t>
            </a:r>
            <a:r>
              <a:rPr lang="x-none" sz="2000" b="1" u="sng" dirty="0">
                <a:ea typeface="Calibri" panose="020F0502020204030204" pitchFamily="34" charset="0"/>
                <a:cs typeface="Times New Roman" panose="02020603050405020304" pitchFamily="18" charset="0"/>
              </a:rPr>
              <a:t>meri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x-none" sz="2000" dirty="0">
                <a:ea typeface="Calibri" panose="020F0502020204030204" pitchFamily="34" charset="0"/>
                <a:cs typeface="Times New Roman" panose="02020603050405020304" pitchFamily="18" charset="0"/>
              </a:rPr>
              <a:t>u psihijatriji  je potpuno drugačiji od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pristupa</a:t>
            </a:r>
            <a:r>
              <a:rPr lang="x-none" sz="2000" dirty="0">
                <a:ea typeface="Calibri" panose="020F0502020204030204" pitchFamily="34" charset="0"/>
                <a:cs typeface="Times New Roman" panose="02020603050405020304" pitchFamily="18" charset="0"/>
              </a:rPr>
              <a:t> u psihologiji ličnost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x-none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 fontAlgn="auto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/>
            </a:pP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                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Psihijatri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: d</a:t>
            </a:r>
            <a:r>
              <a:rPr lang="x-none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ugotrajn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x-none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x-none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tradicij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x-none" sz="2000" dirty="0">
                <a:ea typeface="Calibri" panose="020F0502020204030204" pitchFamily="34" charset="0"/>
                <a:cs typeface="Times New Roman" panose="02020603050405020304" pitchFamily="18" charset="0"/>
              </a:rPr>
              <a:t> iz medicine o kategorizacijama poremećaja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ima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nema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marL="0" indent="0" algn="just" fontAlgn="auto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/>
            </a:pP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                 </a:t>
            </a:r>
            <a:r>
              <a:rPr lang="x-none" sz="2000" dirty="0">
                <a:ea typeface="Calibri" panose="020F0502020204030204" pitchFamily="34" charset="0"/>
                <a:cs typeface="Times New Roman" panose="02020603050405020304" pitchFamily="18" charset="0"/>
              </a:rPr>
              <a:t>Psiholozi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x-none" sz="2000" dirty="0">
                <a:ea typeface="Calibri" panose="020F0502020204030204" pitchFamily="34" charset="0"/>
                <a:cs typeface="Times New Roman" panose="02020603050405020304" pitchFamily="18" charset="0"/>
              </a:rPr>
              <a:t>ličnost mere u terminima dimenzija</a:t>
            </a:r>
            <a:endParaRPr lang="en-US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457200" algn="just" fontAlgn="auto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/>
            </a:pPr>
            <a:r>
              <a:rPr lang="x-none" sz="2000" b="1" dirty="0" err="1">
                <a:ea typeface="Calibri" panose="020F0502020204030204" pitchFamily="34" charset="0"/>
                <a:cs typeface="Times New Roman" panose="02020603050405020304" pitchFamily="18" charset="0"/>
              </a:rPr>
              <a:t>Dimenzionalnost</a:t>
            </a:r>
            <a:r>
              <a:rPr lang="x-none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 crta ličnosti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x-none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 fontAlgn="auto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/>
            </a:pP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  <a:r>
              <a:rPr lang="x-none" sz="2000" dirty="0">
                <a:ea typeface="Calibri" panose="020F0502020204030204" pitchFamily="34" charset="0"/>
                <a:cs typeface="Times New Roman" panose="02020603050405020304" pitchFamily="18" charset="0"/>
              </a:rPr>
              <a:t>svi ljudi 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se </a:t>
            </a:r>
            <a:r>
              <a:rPr lang="x-none" sz="2000" dirty="0">
                <a:ea typeface="Calibri" panose="020F0502020204030204" pitchFamily="34" charset="0"/>
                <a:cs typeface="Times New Roman" panose="02020603050405020304" pitchFamily="18" charset="0"/>
              </a:rPr>
              <a:t>mogu locirati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negde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x-none" sz="2000" dirty="0">
                <a:ea typeface="Calibri" panose="020F0502020204030204" pitchFamily="34" charset="0"/>
                <a:cs typeface="Times New Roman" panose="02020603050405020304" pitchFamily="18" charset="0"/>
              </a:rPr>
              <a:t>na </a:t>
            </a:r>
            <a:r>
              <a:rPr lang="x-none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spektru</a:t>
            </a:r>
            <a:r>
              <a:rPr lang="x-none" sz="2000" dirty="0">
                <a:ea typeface="Calibri" panose="020F0502020204030204" pitchFamily="34" charset="0"/>
                <a:cs typeface="Times New Roman" panose="02020603050405020304" pitchFamily="18" charset="0"/>
              </a:rPr>
              <a:t> dimenzija crta</a:t>
            </a:r>
            <a:endParaRPr lang="en-US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 fontAlgn="auto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/>
            </a:pP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  <a:r>
              <a:rPr lang="en-US" sz="2000" u="sng" dirty="0"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x-none" sz="2000" u="sng" dirty="0" err="1">
                <a:ea typeface="Calibri" panose="020F0502020204030204" pitchFamily="34" charset="0"/>
                <a:cs typeface="Times New Roman" panose="02020603050405020304" pitchFamily="18" charset="0"/>
              </a:rPr>
              <a:t>vako</a:t>
            </a:r>
            <a:r>
              <a:rPr lang="x-none" sz="2000" u="sng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x-none" sz="2000" dirty="0">
                <a:ea typeface="Calibri" panose="020F0502020204030204" pitchFamily="34" charset="0"/>
                <a:cs typeface="Times New Roman" panose="02020603050405020304" pitchFamily="18" charset="0"/>
              </a:rPr>
              <a:t>poseduje </a:t>
            </a:r>
            <a:r>
              <a:rPr lang="en-US" sz="2000" u="sng" dirty="0" err="1">
                <a:ea typeface="Calibri" panose="020F0502020204030204" pitchFamily="34" charset="0"/>
                <a:cs typeface="Times New Roman" panose="02020603050405020304" pitchFamily="18" charset="0"/>
              </a:rPr>
              <a:t>svaku</a:t>
            </a:r>
            <a:r>
              <a:rPr lang="x-none" sz="2000" dirty="0">
                <a:ea typeface="Calibri" panose="020F0502020204030204" pitchFamily="34" charset="0"/>
                <a:cs typeface="Times New Roman" panose="02020603050405020304" pitchFamily="18" charset="0"/>
              </a:rPr>
              <a:t> crtu u različitom stepenu</a:t>
            </a:r>
            <a:endParaRPr lang="en-US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x-none" sz="1800" dirty="0">
                <a:ea typeface="Calibri" panose="020F0502020204030204" pitchFamily="34" charset="0"/>
                <a:cs typeface="Times New Roman" panose="02020603050405020304" pitchFamily="18" charset="0"/>
              </a:rPr>
              <a:t>Tek sa dolaskom DSM</a:t>
            </a:r>
            <a:r>
              <a:rPr lang="en-US" sz="1800" dirty="0"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x-none" sz="1800" dirty="0">
                <a:ea typeface="Calibri" panose="020F0502020204030204" pitchFamily="34" charset="0"/>
                <a:cs typeface="Times New Roman" panose="02020603050405020304" pitchFamily="18" charset="0"/>
              </a:rPr>
              <a:t>5 uključuje se mogućnost </a:t>
            </a:r>
            <a:r>
              <a:rPr lang="x-none" sz="1800" dirty="0" err="1">
                <a:ea typeface="Calibri" panose="020F0502020204030204" pitchFamily="34" charset="0"/>
                <a:cs typeface="Times New Roman" panose="02020603050405020304" pitchFamily="18" charset="0"/>
              </a:rPr>
              <a:t>dimenzionalnog</a:t>
            </a:r>
            <a:r>
              <a:rPr lang="x-none" sz="1800" dirty="0">
                <a:ea typeface="Calibri" panose="020F0502020204030204" pitchFamily="34" charset="0"/>
                <a:cs typeface="Times New Roman" panose="02020603050405020304" pitchFamily="18" charset="0"/>
              </a:rPr>
              <a:t> pristupa proceni patologije ličnosti</a:t>
            </a:r>
            <a:endParaRPr lang="en-US" sz="18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18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DSM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i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poremećaji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ličnosti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: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menjanje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paradigmi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00200"/>
            <a:ext cx="11131550" cy="5092700"/>
          </a:xfrm>
        </p:spPr>
        <p:txBody>
          <a:bodyPr rtlCol="0">
            <a:normAutofit fontScale="92500" lnSpcReduction="10000"/>
          </a:bodyPr>
          <a:lstStyle/>
          <a:p>
            <a:pPr marL="0" indent="0" algn="just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/>
            </a:pPr>
            <a:r>
              <a:rPr lang="en-US" sz="1900" dirty="0">
                <a:ea typeface="Calibri" panose="020F0502020204030204" pitchFamily="34" charset="0"/>
                <a:cs typeface="Times New Roman" panose="02020603050405020304" pitchFamily="18" charset="0"/>
              </a:rPr>
              <a:t>K</a:t>
            </a:r>
            <a:r>
              <a:rPr lang="x-none" sz="1900" dirty="0" err="1">
                <a:ea typeface="Calibri" panose="020F0502020204030204" pitchFamily="34" charset="0"/>
                <a:cs typeface="Times New Roman" panose="02020603050405020304" pitchFamily="18" charset="0"/>
              </a:rPr>
              <a:t>ategorij</a:t>
            </a:r>
            <a:r>
              <a:rPr lang="en-US" sz="1900" dirty="0"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x-none" sz="19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>
                <a:ea typeface="Calibri" panose="020F0502020204030204" pitchFamily="34" charset="0"/>
                <a:cs typeface="Times New Roman" panose="02020603050405020304" pitchFamily="18" charset="0"/>
              </a:rPr>
              <a:t>PL </a:t>
            </a:r>
            <a:r>
              <a:rPr lang="x-none" sz="1900" dirty="0">
                <a:ea typeface="Calibri" panose="020F0502020204030204" pitchFamily="34" charset="0"/>
                <a:cs typeface="Times New Roman" panose="02020603050405020304" pitchFamily="18" charset="0"/>
              </a:rPr>
              <a:t>do pojave DSM-5 pretrpela promene</a:t>
            </a:r>
            <a:endParaRPr lang="en-US" sz="19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/>
            </a:pPr>
            <a:r>
              <a:rPr lang="en-US" sz="1900" dirty="0">
                <a:ea typeface="Calibri" panose="020F0502020204030204" pitchFamily="34" charset="0"/>
                <a:cs typeface="Times New Roman" panose="02020603050405020304" pitchFamily="18" charset="0"/>
              </a:rPr>
              <a:t>       </a:t>
            </a:r>
            <a:r>
              <a:rPr lang="x-none" sz="19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>
                <a:ea typeface="Calibri" panose="020F0502020204030204" pitchFamily="34" charset="0"/>
                <a:cs typeface="Times New Roman" panose="02020603050405020304" pitchFamily="18" charset="0"/>
              </a:rPr>
              <a:t>u </a:t>
            </a:r>
            <a:r>
              <a:rPr lang="en-US" sz="1900" dirty="0" err="1">
                <a:ea typeface="Calibri" panose="020F0502020204030204" pitchFamily="34" charset="0"/>
                <a:cs typeface="Times New Roman" panose="02020603050405020304" pitchFamily="18" charset="0"/>
              </a:rPr>
              <a:t>skladu</a:t>
            </a:r>
            <a:r>
              <a:rPr lang="en-US" sz="19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a typeface="Calibri" panose="020F0502020204030204" pitchFamily="34" charset="0"/>
                <a:cs typeface="Times New Roman" panose="02020603050405020304" pitchFamily="18" charset="0"/>
              </a:rPr>
              <a:t>sa</a:t>
            </a:r>
            <a:r>
              <a:rPr lang="en-US" sz="19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x-none" sz="1900" dirty="0" err="1">
                <a:ea typeface="Calibri" panose="020F0502020204030204" pitchFamily="34" charset="0"/>
                <a:cs typeface="Times New Roman" panose="02020603050405020304" pitchFamily="18" charset="0"/>
              </a:rPr>
              <a:t>medicinsk</a:t>
            </a:r>
            <a:r>
              <a:rPr lang="en-US" sz="1900" dirty="0">
                <a:ea typeface="Calibri" panose="020F0502020204030204" pitchFamily="34" charset="0"/>
                <a:cs typeface="Times New Roman" panose="02020603050405020304" pitchFamily="18" charset="0"/>
              </a:rPr>
              <a:t>om</a:t>
            </a:r>
            <a:r>
              <a:rPr lang="x-none" sz="19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x-none" sz="1900" dirty="0" err="1">
                <a:ea typeface="Calibri" panose="020F0502020204030204" pitchFamily="34" charset="0"/>
                <a:cs typeface="Times New Roman" panose="02020603050405020304" pitchFamily="18" charset="0"/>
              </a:rPr>
              <a:t>doktrin</a:t>
            </a:r>
            <a:r>
              <a:rPr lang="en-US" sz="1900" dirty="0">
                <a:ea typeface="Calibri" panose="020F0502020204030204" pitchFamily="34" charset="0"/>
                <a:cs typeface="Times New Roman" panose="02020603050405020304" pitchFamily="18" charset="0"/>
              </a:rPr>
              <a:t>om</a:t>
            </a:r>
          </a:p>
          <a:p>
            <a:pPr marL="0" indent="0" algn="just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/>
            </a:pPr>
            <a:r>
              <a:rPr lang="en-US" sz="1900" dirty="0">
                <a:ea typeface="Calibri" panose="020F0502020204030204" pitchFamily="34" charset="0"/>
                <a:cs typeface="Times New Roman" panose="02020603050405020304" pitchFamily="18" charset="0"/>
              </a:rPr>
              <a:t>        bez </a:t>
            </a:r>
            <a:r>
              <a:rPr lang="en-US" sz="1900" dirty="0" err="1">
                <a:ea typeface="Calibri" panose="020F0502020204030204" pitchFamily="34" charset="0"/>
                <a:cs typeface="Times New Roman" panose="02020603050405020304" pitchFamily="18" charset="0"/>
              </a:rPr>
              <a:t>uzimanja</a:t>
            </a:r>
            <a:r>
              <a:rPr lang="en-US" sz="1900" dirty="0">
                <a:ea typeface="Calibri" panose="020F0502020204030204" pitchFamily="34" charset="0"/>
                <a:cs typeface="Times New Roman" panose="02020603050405020304" pitchFamily="18" charset="0"/>
              </a:rPr>
              <a:t> u </a:t>
            </a:r>
            <a:r>
              <a:rPr lang="en-US" sz="1900" dirty="0" err="1">
                <a:ea typeface="Calibri" panose="020F0502020204030204" pitchFamily="34" charset="0"/>
                <a:cs typeface="Times New Roman" panose="02020603050405020304" pitchFamily="18" charset="0"/>
              </a:rPr>
              <a:t>obzir</a:t>
            </a:r>
            <a:r>
              <a:rPr lang="en-US" sz="19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x-none" sz="1900" dirty="0">
                <a:ea typeface="Calibri" panose="020F0502020204030204" pitchFamily="34" charset="0"/>
                <a:cs typeface="Times New Roman" panose="02020603050405020304" pitchFamily="18" charset="0"/>
              </a:rPr>
              <a:t>rezultat</a:t>
            </a:r>
            <a:r>
              <a:rPr lang="en-US" sz="1900" dirty="0"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x-none" sz="1900" dirty="0">
                <a:ea typeface="Calibri" panose="020F0502020204030204" pitchFamily="34" charset="0"/>
                <a:cs typeface="Times New Roman" panose="02020603050405020304" pitchFamily="18" charset="0"/>
              </a:rPr>
              <a:t> istraživanja u bazičnoj </a:t>
            </a:r>
            <a:r>
              <a:rPr lang="en-US" sz="1900" dirty="0" err="1">
                <a:ea typeface="Calibri" panose="020F0502020204030204" pitchFamily="34" charset="0"/>
                <a:cs typeface="Times New Roman" panose="02020603050405020304" pitchFamily="18" charset="0"/>
              </a:rPr>
              <a:t>naučnoj</a:t>
            </a:r>
            <a:r>
              <a:rPr lang="en-US" sz="19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a typeface="Calibri" panose="020F0502020204030204" pitchFamily="34" charset="0"/>
                <a:cs typeface="Times New Roman" panose="02020603050405020304" pitchFamily="18" charset="0"/>
              </a:rPr>
              <a:t>disciplini</a:t>
            </a:r>
            <a:r>
              <a:rPr lang="en-US" sz="1900" dirty="0">
                <a:ea typeface="Calibri" panose="020F0502020204030204" pitchFamily="34" charset="0"/>
                <a:cs typeface="Times New Roman" panose="02020603050405020304" pitchFamily="18" charset="0"/>
              </a:rPr>
              <a:t> - </a:t>
            </a:r>
            <a:r>
              <a:rPr lang="x-none" sz="1900" dirty="0">
                <a:ea typeface="Calibri" panose="020F0502020204030204" pitchFamily="34" charset="0"/>
                <a:cs typeface="Times New Roman" panose="02020603050405020304" pitchFamily="18" charset="0"/>
              </a:rPr>
              <a:t>psihologiji ličnosti i individualnih razlika </a:t>
            </a:r>
            <a:endParaRPr lang="en-US" sz="19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algn="just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/>
            </a:pPr>
            <a:r>
              <a:rPr lang="x-none" sz="1900" b="1" dirty="0">
                <a:ea typeface="Calibri" panose="020F0502020204030204" pitchFamily="34" charset="0"/>
                <a:cs typeface="Times New Roman" panose="02020603050405020304" pitchFamily="18" charset="0"/>
              </a:rPr>
              <a:t>DSM I</a:t>
            </a:r>
            <a:r>
              <a:rPr lang="x-none" sz="1900" dirty="0">
                <a:ea typeface="Calibri" panose="020F0502020204030204" pitchFamily="34" charset="0"/>
                <a:cs typeface="Times New Roman" panose="02020603050405020304" pitchFamily="18" charset="0"/>
              </a:rPr>
              <a:t> (1952)</a:t>
            </a:r>
            <a:r>
              <a:rPr lang="en-US" sz="19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sz="19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x-none" sz="1900" b="1" dirty="0">
                <a:ea typeface="Calibri" panose="020F0502020204030204" pitchFamily="34" charset="0"/>
                <a:cs typeface="Times New Roman" panose="02020603050405020304" pitchFamily="18" charset="0"/>
              </a:rPr>
              <a:t>DSM-II</a:t>
            </a:r>
            <a:r>
              <a:rPr lang="x-none" sz="1900" dirty="0">
                <a:ea typeface="Calibri" panose="020F0502020204030204" pitchFamily="34" charset="0"/>
                <a:cs typeface="Times New Roman" panose="02020603050405020304" pitchFamily="18" charset="0"/>
              </a:rPr>
              <a:t> (1968)</a:t>
            </a:r>
            <a:endParaRPr lang="en-US" sz="19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/>
            </a:pPr>
            <a:r>
              <a:rPr lang="en-US" sz="1900" dirty="0"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en-US" sz="1900" dirty="0" err="1">
                <a:ea typeface="Calibri" panose="020F0502020204030204" pitchFamily="34" charset="0"/>
                <a:cs typeface="Times New Roman" panose="02020603050405020304" pitchFamily="18" charset="0"/>
              </a:rPr>
              <a:t>veliki</a:t>
            </a:r>
            <a:r>
              <a:rPr lang="en-US" sz="19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a typeface="Calibri" panose="020F0502020204030204" pitchFamily="34" charset="0"/>
                <a:cs typeface="Times New Roman" panose="02020603050405020304" pitchFamily="18" charset="0"/>
              </a:rPr>
              <a:t>uticaj</a:t>
            </a:r>
            <a:r>
              <a:rPr lang="en-US" sz="19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x-none" sz="1900" dirty="0">
                <a:ea typeface="Calibri" panose="020F0502020204030204" pitchFamily="34" charset="0"/>
                <a:cs typeface="Times New Roman" panose="02020603050405020304" pitchFamily="18" charset="0"/>
              </a:rPr>
              <a:t>psihoanalize</a:t>
            </a:r>
            <a:r>
              <a:rPr lang="en-US" sz="1900" dirty="0">
                <a:ea typeface="Calibri" panose="020F0502020204030204" pitchFamily="34" charset="0"/>
                <a:cs typeface="Times New Roman" panose="02020603050405020304" pitchFamily="18" charset="0"/>
              </a:rPr>
              <a:t> u </a:t>
            </a:r>
            <a:r>
              <a:rPr lang="en-US" sz="1900" dirty="0" err="1">
                <a:ea typeface="Calibri" panose="020F0502020204030204" pitchFamily="34" charset="0"/>
                <a:cs typeface="Times New Roman" panose="02020603050405020304" pitchFamily="18" charset="0"/>
              </a:rPr>
              <a:t>objašnjenju</a:t>
            </a:r>
            <a:r>
              <a:rPr lang="en-US" sz="1900" dirty="0">
                <a:ea typeface="Calibri" panose="020F0502020204030204" pitchFamily="34" charset="0"/>
                <a:cs typeface="Times New Roman" panose="02020603050405020304" pitchFamily="18" charset="0"/>
              </a:rPr>
              <a:t> PL</a:t>
            </a:r>
          </a:p>
          <a:p>
            <a:pPr algn="just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/>
            </a:pPr>
            <a:r>
              <a:rPr lang="x-none" sz="1900" b="1" dirty="0">
                <a:ea typeface="Calibri" panose="020F0502020204030204" pitchFamily="34" charset="0"/>
                <a:cs typeface="Times New Roman" panose="02020603050405020304" pitchFamily="18" charset="0"/>
              </a:rPr>
              <a:t>DSM III </a:t>
            </a:r>
            <a:r>
              <a:rPr lang="x-none" sz="1900" dirty="0">
                <a:ea typeface="Calibri" panose="020F0502020204030204" pitchFamily="34" charset="0"/>
                <a:cs typeface="Times New Roman" panose="02020603050405020304" pitchFamily="18" charset="0"/>
              </a:rPr>
              <a:t>(1980)</a:t>
            </a:r>
            <a:r>
              <a:rPr lang="en-US" sz="1900" dirty="0"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x-none" sz="1900" b="1" dirty="0">
                <a:ea typeface="Calibri" panose="020F0502020204030204" pitchFamily="34" charset="0"/>
                <a:cs typeface="Times New Roman" panose="02020603050405020304" pitchFamily="18" charset="0"/>
              </a:rPr>
              <a:t>DSM III-R </a:t>
            </a:r>
            <a:r>
              <a:rPr lang="x-none" sz="1900" dirty="0">
                <a:ea typeface="Calibri" panose="020F0502020204030204" pitchFamily="34" charset="0"/>
                <a:cs typeface="Times New Roman" panose="02020603050405020304" pitchFamily="18" charset="0"/>
              </a:rPr>
              <a:t>(1987)</a:t>
            </a:r>
            <a:endParaRPr lang="en-US" sz="19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/>
            </a:pPr>
            <a:r>
              <a:rPr lang="en-US" sz="1900" dirty="0">
                <a:ea typeface="Calibri" panose="020F0502020204030204" pitchFamily="34" charset="0"/>
                <a:cs typeface="Times New Roman" panose="02020603050405020304" pitchFamily="18" charset="0"/>
              </a:rPr>
              <a:t>     p</a:t>
            </a:r>
            <a:r>
              <a:rPr lang="x-none" sz="1900" dirty="0">
                <a:ea typeface="Calibri" panose="020F0502020204030204" pitchFamily="34" charset="0"/>
                <a:cs typeface="Times New Roman" panose="02020603050405020304" pitchFamily="18" charset="0"/>
              </a:rPr>
              <a:t>omeranje ka povećanju pouzdanosti psihijatrijskih dijagnoza</a:t>
            </a:r>
            <a:endParaRPr lang="en-US" sz="19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/>
            </a:pPr>
            <a:r>
              <a:rPr lang="en-US" sz="1900" dirty="0"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en-US" sz="1900" dirty="0" err="1">
                <a:ea typeface="Calibri" panose="020F0502020204030204" pitchFamily="34" charset="0"/>
                <a:cs typeface="Times New Roman" panose="02020603050405020304" pitchFamily="18" charset="0"/>
              </a:rPr>
              <a:t>eksplicitniji</a:t>
            </a:r>
            <a:r>
              <a:rPr lang="en-US" sz="1900" dirty="0">
                <a:ea typeface="Calibri" panose="020F0502020204030204" pitchFamily="34" charset="0"/>
                <a:cs typeface="Times New Roman" panose="02020603050405020304" pitchFamily="18" charset="0"/>
              </a:rPr>
              <a:t> dg. </a:t>
            </a:r>
            <a:r>
              <a:rPr lang="en-US" sz="1900" dirty="0" err="1">
                <a:ea typeface="Calibri" panose="020F0502020204030204" pitchFamily="34" charset="0"/>
                <a:cs typeface="Times New Roman" panose="02020603050405020304" pitchFamily="18" charset="0"/>
              </a:rPr>
              <a:t>kriterijumi</a:t>
            </a:r>
            <a:endParaRPr lang="en-US" sz="19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/>
            </a:pPr>
            <a:r>
              <a:rPr lang="en-US" sz="1900" dirty="0"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x-none" sz="1900" dirty="0">
                <a:ea typeface="Calibri" panose="020F0502020204030204" pitchFamily="34" charset="0"/>
                <a:cs typeface="Times New Roman" panose="02020603050405020304" pitchFamily="18" charset="0"/>
              </a:rPr>
              <a:t> neutralnost u pristupu uzroka mentalnih bolesti</a:t>
            </a:r>
            <a:r>
              <a:rPr lang="en-US" sz="19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indent="0" algn="just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/>
            </a:pPr>
            <a:r>
              <a:rPr lang="en-US" sz="1900" dirty="0"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en-US" sz="1900" dirty="0" err="1">
                <a:ea typeface="Calibri" panose="020F0502020204030204" pitchFamily="34" charset="0"/>
                <a:cs typeface="Times New Roman" panose="02020603050405020304" pitchFamily="18" charset="0"/>
              </a:rPr>
              <a:t>multiosovinski</a:t>
            </a:r>
            <a:r>
              <a:rPr lang="en-US" sz="19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a typeface="Calibri" panose="020F0502020204030204" pitchFamily="34" charset="0"/>
                <a:cs typeface="Times New Roman" panose="02020603050405020304" pitchFamily="18" charset="0"/>
              </a:rPr>
              <a:t>sitem</a:t>
            </a:r>
            <a:r>
              <a:rPr lang="en-US" sz="1900" dirty="0"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x-none" sz="1900" dirty="0">
                <a:ea typeface="Calibri" panose="020F0502020204030204" pitchFamily="34" charset="0"/>
                <a:cs typeface="Times New Roman" panose="02020603050405020304" pitchFamily="18" charset="0"/>
              </a:rPr>
              <a:t>PL opisani kao diskretne kategorije grupisane u tri klastera na Osi II</a:t>
            </a:r>
            <a:endParaRPr lang="en-US" sz="19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/>
            </a:pPr>
            <a:r>
              <a:rPr lang="en-US" sz="1900" dirty="0"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en-US" sz="1900" dirty="0" err="1">
                <a:ea typeface="Calibri" panose="020F0502020204030204" pitchFamily="34" charset="0"/>
                <a:cs typeface="Times New Roman" panose="02020603050405020304" pitchFamily="18" charset="0"/>
              </a:rPr>
              <a:t>Teodor</a:t>
            </a:r>
            <a:r>
              <a:rPr lang="en-US" sz="19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a typeface="Calibri" panose="020F0502020204030204" pitchFamily="34" charset="0"/>
                <a:cs typeface="Times New Roman" panose="02020603050405020304" pitchFamily="18" charset="0"/>
              </a:rPr>
              <a:t>Milon</a:t>
            </a:r>
            <a:r>
              <a:rPr lang="en-US" sz="19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/>
            </a:pPr>
            <a:r>
              <a:rPr lang="x-none" sz="1900" b="1" dirty="0">
                <a:ea typeface="Calibri" panose="020F0502020204030204" pitchFamily="34" charset="0"/>
                <a:cs typeface="Times New Roman" panose="02020603050405020304" pitchFamily="18" charset="0"/>
              </a:rPr>
              <a:t>DSM–IV  </a:t>
            </a:r>
            <a:r>
              <a:rPr lang="x-none" sz="1900" dirty="0">
                <a:ea typeface="Calibri" panose="020F0502020204030204" pitchFamily="34" charset="0"/>
                <a:cs typeface="Times New Roman" panose="02020603050405020304" pitchFamily="18" charset="0"/>
              </a:rPr>
              <a:t>(1994)</a:t>
            </a:r>
            <a:endParaRPr lang="en-US" sz="19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/>
            </a:pPr>
            <a:r>
              <a:rPr lang="en-US" sz="1900" dirty="0"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x-none" sz="19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a typeface="Calibri" panose="020F0502020204030204" pitchFamily="34" charset="0"/>
                <a:cs typeface="Times New Roman" panose="02020603050405020304" pitchFamily="18" charset="0"/>
              </a:rPr>
              <a:t>umerene</a:t>
            </a:r>
            <a:r>
              <a:rPr lang="en-US" sz="19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x-none" sz="1900" dirty="0">
                <a:ea typeface="Calibri" panose="020F0502020204030204" pitchFamily="34" charset="0"/>
                <a:cs typeface="Times New Roman" panose="02020603050405020304" pitchFamily="18" charset="0"/>
              </a:rPr>
              <a:t>modifikacije fokusirane na osnovu empirijskih podataka </a:t>
            </a:r>
            <a:endParaRPr lang="en-US" sz="19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47650"/>
            <a:ext cx="10515600" cy="1325563"/>
          </a:xfrm>
        </p:spPr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DSM-5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5350" y="1476375"/>
            <a:ext cx="10515600" cy="4875213"/>
          </a:xfrm>
        </p:spPr>
        <p:txBody>
          <a:bodyPr rtlCol="0">
            <a:normAutofit/>
          </a:bodyPr>
          <a:lstStyle/>
          <a:p>
            <a:pPr marL="0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Psihijatrijska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nozologija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se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sve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više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pomera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ka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dimenzionalnom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modelu</a:t>
            </a:r>
            <a:endParaRPr lang="en-US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/>
            </a:pPr>
            <a:r>
              <a:rPr lang="x-none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DSM-5</a:t>
            </a:r>
            <a:r>
              <a:rPr lang="x-none" sz="2000" dirty="0">
                <a:ea typeface="Calibri" panose="020F0502020204030204" pitchFamily="34" charset="0"/>
                <a:cs typeface="Times New Roman" panose="02020603050405020304" pitchFamily="18" charset="0"/>
              </a:rPr>
              <a:t> (2013)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x-none" sz="2000" dirty="0">
                <a:ea typeface="Calibri" panose="020F0502020204030204" pitchFamily="34" charset="0"/>
                <a:cs typeface="Times New Roman" panose="02020603050405020304" pitchFamily="18" charset="0"/>
              </a:rPr>
              <a:t>pomeranje ka povećanju validnosti psihijatrijskih dijagnoza</a:t>
            </a:r>
            <a:endParaRPr lang="en-US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Ukida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se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multiosovinski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sistem</a:t>
            </a:r>
            <a:endParaRPr lang="en-US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PL u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dve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sekcije</a:t>
            </a:r>
            <a:endParaRPr lang="en-US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/>
            </a:pPr>
            <a:r>
              <a:rPr lang="en-US" sz="2000" b="1" dirty="0" err="1">
                <a:ea typeface="Calibri" panose="020F0502020204030204" pitchFamily="34" charset="0"/>
                <a:cs typeface="Times New Roman" panose="02020603050405020304" pitchFamily="18" charset="0"/>
              </a:rPr>
              <a:t>Sekcija</a:t>
            </a:r>
            <a:r>
              <a:rPr lang="en-US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 II: </a:t>
            </a:r>
            <a:r>
              <a:rPr lang="en-US" sz="2000" b="1" dirty="0" err="1">
                <a:ea typeface="Calibri" panose="020F0502020204030204" pitchFamily="34" charset="0"/>
                <a:cs typeface="Times New Roman" panose="02020603050405020304" pitchFamily="18" charset="0"/>
              </a:rPr>
              <a:t>kategorijalni</a:t>
            </a:r>
            <a:r>
              <a:rPr lang="en-US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 model </a:t>
            </a:r>
            <a:r>
              <a:rPr lang="en-US" sz="2000" b="1" dirty="0" err="1">
                <a:ea typeface="Calibri" panose="020F0502020204030204" pitchFamily="34" charset="0"/>
                <a:cs typeface="Times New Roman" panose="02020603050405020304" pitchFamily="18" charset="0"/>
              </a:rPr>
              <a:t>poreme</a:t>
            </a:r>
            <a:r>
              <a:rPr lang="x-none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ćaja ličnosti</a:t>
            </a:r>
            <a:endParaRPr lang="en-US" sz="2000" b="1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/>
            </a:pP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en-US" sz="2000" u="sng" dirty="0" err="1">
                <a:ea typeface="Calibri" panose="020F0502020204030204" pitchFamily="34" charset="0"/>
                <a:cs typeface="Times New Roman" panose="02020603050405020304" pitchFamily="18" charset="0"/>
              </a:rPr>
              <a:t>Klaster</a:t>
            </a:r>
            <a:r>
              <a:rPr lang="en-US" sz="2000" u="sng" dirty="0">
                <a:ea typeface="Calibri" panose="020F0502020204030204" pitchFamily="34" charset="0"/>
                <a:cs typeface="Times New Roman" panose="02020603050405020304" pitchFamily="18" charset="0"/>
              </a:rPr>
              <a:t> A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paranoidni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shizoidni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shizotipalni</a:t>
            </a:r>
            <a:endParaRPr lang="en-US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/>
            </a:pP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en-US" sz="2000" u="sng" dirty="0" err="1">
                <a:ea typeface="Calibri" panose="020F0502020204030204" pitchFamily="34" charset="0"/>
                <a:cs typeface="Times New Roman" panose="02020603050405020304" pitchFamily="18" charset="0"/>
              </a:rPr>
              <a:t>Klaster</a:t>
            </a:r>
            <a:r>
              <a:rPr lang="en-US" sz="2000" u="sng" dirty="0">
                <a:ea typeface="Calibri" panose="020F0502020204030204" pitchFamily="34" charset="0"/>
                <a:cs typeface="Times New Roman" panose="02020603050405020304" pitchFamily="18" charset="0"/>
              </a:rPr>
              <a:t> B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antisocijalni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granični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histrionični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narcistični</a:t>
            </a:r>
            <a:endParaRPr lang="en-US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/>
            </a:pP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en-US" sz="2000" u="sng" dirty="0" err="1">
                <a:ea typeface="Calibri" panose="020F0502020204030204" pitchFamily="34" charset="0"/>
                <a:cs typeface="Times New Roman" panose="02020603050405020304" pitchFamily="18" charset="0"/>
              </a:rPr>
              <a:t>Klaster</a:t>
            </a:r>
            <a:r>
              <a:rPr lang="en-US" sz="2000" u="sng" dirty="0">
                <a:ea typeface="Calibri" panose="020F0502020204030204" pitchFamily="34" charset="0"/>
                <a:cs typeface="Times New Roman" panose="02020603050405020304" pitchFamily="18" charset="0"/>
              </a:rPr>
              <a:t> C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izbegavajući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zavisni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opsesivno-kompulsivni</a:t>
            </a:r>
            <a:endParaRPr lang="en-US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/>
            </a:pP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en-US" sz="2000" u="sng" dirty="0" err="1">
                <a:ea typeface="Calibri" panose="020F0502020204030204" pitchFamily="34" charset="0"/>
                <a:cs typeface="Times New Roman" panose="02020603050405020304" pitchFamily="18" charset="0"/>
              </a:rPr>
              <a:t>Drugi</a:t>
            </a:r>
            <a:r>
              <a:rPr lang="en-US" sz="2000" u="sng" dirty="0">
                <a:ea typeface="Calibri" panose="020F0502020204030204" pitchFamily="34" charset="0"/>
                <a:cs typeface="Times New Roman" panose="02020603050405020304" pitchFamily="18" charset="0"/>
              </a:rPr>
              <a:t> PL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specifikovani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nespecifikovani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izmene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ličnosti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usled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druge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medicinske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boleti</a:t>
            </a:r>
          </a:p>
          <a:p>
            <a:pPr marL="0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/>
            </a:pPr>
            <a:r>
              <a:rPr lang="en-US" sz="2000" b="1" dirty="0" err="1">
                <a:ea typeface="Calibri" panose="020F0502020204030204" pitchFamily="34" charset="0"/>
                <a:cs typeface="Times New Roman" panose="02020603050405020304" pitchFamily="18" charset="0"/>
              </a:rPr>
              <a:t>Sekcija</a:t>
            </a:r>
            <a:r>
              <a:rPr lang="en-US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 III: </a:t>
            </a:r>
            <a:r>
              <a:rPr lang="en-US" sz="2000" b="1" dirty="0" err="1">
                <a:ea typeface="Calibri" panose="020F0502020204030204" pitchFamily="34" charset="0"/>
                <a:cs typeface="Times New Roman" panose="02020603050405020304" pitchFamily="18" charset="0"/>
              </a:rPr>
              <a:t>dimenzionalni</a:t>
            </a:r>
            <a:r>
              <a:rPr lang="en-US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 model </a:t>
            </a:r>
          </a:p>
          <a:p>
            <a:pPr marL="0" indent="0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/>
            </a:pP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Merenje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modeli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u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razvoju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Alternativni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DSM-5 model za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poremećaje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ličnosti</a:t>
            </a:r>
            <a:endParaRPr lang="en-US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/>
            </a:pPr>
            <a:endParaRPr lang="en-US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15938"/>
            <a:ext cx="10515600" cy="1325562"/>
          </a:xfrm>
        </p:spPr>
        <p:txBody>
          <a:bodyPr rtlCol="0"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4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Slabosti</a:t>
            </a:r>
            <a:r>
              <a:rPr lang="x-none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kategorijalne</a:t>
            </a: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x-none" sz="4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klasifikacij</a:t>
            </a: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lang="x-none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poremećaja ličnosti </a:t>
            </a:r>
            <a:b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75188"/>
          </a:xfrm>
        </p:spPr>
        <p:txBody>
          <a:bodyPr rtlCol="0">
            <a:normAutofit/>
          </a:bodyPr>
          <a:lstStyle/>
          <a:p>
            <a:pPr algn="just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/>
            </a:pPr>
            <a:r>
              <a:rPr lang="en-US" sz="1800" dirty="0" err="1">
                <a:ea typeface="Calibri" panose="020F0502020204030204" pitchFamily="34" charset="0"/>
                <a:cs typeface="Times New Roman" panose="02020603050405020304" pitchFamily="18" charset="0"/>
              </a:rPr>
              <a:t>Opšti</a:t>
            </a:r>
            <a:r>
              <a:rPr lang="en-US" sz="18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a typeface="Calibri" panose="020F0502020204030204" pitchFamily="34" charset="0"/>
                <a:cs typeface="Times New Roman" panose="02020603050405020304" pitchFamily="18" charset="0"/>
              </a:rPr>
              <a:t>dijagnostički</a:t>
            </a:r>
            <a:r>
              <a:rPr lang="en-US" sz="18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a typeface="Calibri" panose="020F0502020204030204" pitchFamily="34" charset="0"/>
                <a:cs typeface="Times New Roman" panose="02020603050405020304" pitchFamily="18" charset="0"/>
              </a:rPr>
              <a:t>kriterijumi</a:t>
            </a:r>
            <a:r>
              <a:rPr lang="en-US" sz="1800" dirty="0">
                <a:ea typeface="Calibri" panose="020F0502020204030204" pitchFamily="34" charset="0"/>
                <a:cs typeface="Times New Roman" panose="02020603050405020304" pitchFamily="18" charset="0"/>
              </a:rPr>
              <a:t> za PL u DSM-IV (Morey, 2014; Hopwood et al, 2013): </a:t>
            </a:r>
          </a:p>
          <a:p>
            <a:pPr marL="0" indent="0" algn="just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/>
            </a:pPr>
            <a:r>
              <a:rPr lang="en-US" sz="1800" dirty="0">
                <a:ea typeface="Calibri" panose="020F0502020204030204" pitchFamily="34" charset="0"/>
                <a:cs typeface="Times New Roman" panose="02020603050405020304" pitchFamily="18" charset="0"/>
              </a:rPr>
              <a:t>     bez </a:t>
            </a:r>
            <a:r>
              <a:rPr lang="en-US" sz="1800" dirty="0" err="1">
                <a:ea typeface="Calibri" panose="020F0502020204030204" pitchFamily="34" charset="0"/>
                <a:cs typeface="Times New Roman" panose="02020603050405020304" pitchFamily="18" charset="0"/>
              </a:rPr>
              <a:t>jasne</a:t>
            </a:r>
            <a:r>
              <a:rPr lang="en-US" sz="18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a typeface="Calibri" panose="020F0502020204030204" pitchFamily="34" charset="0"/>
                <a:cs typeface="Times New Roman" panose="02020603050405020304" pitchFamily="18" charset="0"/>
              </a:rPr>
              <a:t>specifičnost</a:t>
            </a:r>
            <a:r>
              <a:rPr lang="en-US" sz="1800" dirty="0"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1800" dirty="0" err="1">
                <a:ea typeface="Calibri" panose="020F0502020204030204" pitchFamily="34" charset="0"/>
                <a:cs typeface="Times New Roman" panose="02020603050405020304" pitchFamily="18" charset="0"/>
              </a:rPr>
              <a:t>primenjivo</a:t>
            </a:r>
            <a:r>
              <a:rPr lang="en-US" sz="18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a typeface="Calibri" panose="020F0502020204030204" pitchFamily="34" charset="0"/>
                <a:cs typeface="Times New Roman" panose="02020603050405020304" pitchFamily="18" charset="0"/>
              </a:rPr>
              <a:t>na</a:t>
            </a:r>
            <a:r>
              <a:rPr lang="en-US" sz="18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a typeface="Calibri" panose="020F0502020204030204" pitchFamily="34" charset="0"/>
                <a:cs typeface="Times New Roman" panose="02020603050405020304" pitchFamily="18" charset="0"/>
              </a:rPr>
              <a:t>skoro</a:t>
            </a:r>
            <a:r>
              <a:rPr lang="en-US" sz="18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a typeface="Calibri" panose="020F0502020204030204" pitchFamily="34" charset="0"/>
                <a:cs typeface="Times New Roman" panose="02020603050405020304" pitchFamily="18" charset="0"/>
              </a:rPr>
              <a:t>sve</a:t>
            </a:r>
            <a:r>
              <a:rPr lang="en-US" sz="18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a typeface="Calibri" panose="020F0502020204030204" pitchFamily="34" charset="0"/>
                <a:cs typeface="Times New Roman" panose="02020603050405020304" pitchFamily="18" charset="0"/>
              </a:rPr>
              <a:t>što</a:t>
            </a:r>
            <a:r>
              <a:rPr lang="en-US" sz="1800" dirty="0">
                <a:ea typeface="Calibri" panose="020F0502020204030204" pitchFamily="34" charset="0"/>
                <a:cs typeface="Times New Roman" panose="02020603050405020304" pitchFamily="18" charset="0"/>
              </a:rPr>
              <a:t> je </a:t>
            </a:r>
            <a:r>
              <a:rPr lang="en-US" sz="1800" dirty="0" err="1">
                <a:ea typeface="Calibri" panose="020F0502020204030204" pitchFamily="34" charset="0"/>
                <a:cs typeface="Times New Roman" panose="02020603050405020304" pitchFamily="18" charset="0"/>
              </a:rPr>
              <a:t>hronično</a:t>
            </a:r>
            <a:r>
              <a:rPr lang="en-US" sz="1800" dirty="0">
                <a:ea typeface="Calibri" panose="020F0502020204030204" pitchFamily="34" charset="0"/>
                <a:cs typeface="Times New Roman" panose="02020603050405020304" pitchFamily="18" charset="0"/>
              </a:rPr>
              <a:t> u </a:t>
            </a:r>
            <a:r>
              <a:rPr lang="en-US" sz="1800" dirty="0" err="1">
                <a:ea typeface="Calibri" panose="020F0502020204030204" pitchFamily="34" charset="0"/>
                <a:cs typeface="Times New Roman" panose="02020603050405020304" pitchFamily="18" charset="0"/>
              </a:rPr>
              <a:t>psihijatriji</a:t>
            </a:r>
            <a:r>
              <a:rPr lang="en-US" sz="1800" dirty="0"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marL="0" indent="0" algn="just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/>
            </a:pPr>
            <a:r>
              <a:rPr lang="en-US" sz="1800" dirty="0"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en-US" sz="1800" dirty="0" err="1">
                <a:ea typeface="Calibri" panose="020F0502020204030204" pitchFamily="34" charset="0"/>
                <a:cs typeface="Times New Roman" panose="02020603050405020304" pitchFamily="18" charset="0"/>
              </a:rPr>
              <a:t>nejasno</a:t>
            </a:r>
            <a:r>
              <a:rPr lang="en-US" sz="18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a typeface="Calibri" panose="020F0502020204030204" pitchFamily="34" charset="0"/>
                <a:cs typeface="Times New Roman" panose="02020603050405020304" pitchFamily="18" charset="0"/>
              </a:rPr>
              <a:t>šta</a:t>
            </a:r>
            <a:r>
              <a:rPr lang="en-US" sz="1800" dirty="0">
                <a:ea typeface="Calibri" panose="020F0502020204030204" pitchFamily="34" charset="0"/>
                <a:cs typeface="Times New Roman" panose="02020603050405020304" pitchFamily="18" charset="0"/>
              </a:rPr>
              <a:t> je </a:t>
            </a:r>
            <a:r>
              <a:rPr lang="en-US" sz="1800" dirty="0" err="1">
                <a:ea typeface="Calibri" panose="020F0502020204030204" pitchFamily="34" charset="0"/>
                <a:cs typeface="Times New Roman" panose="02020603050405020304" pitchFamily="18" charset="0"/>
              </a:rPr>
              <a:t>bazični</a:t>
            </a:r>
            <a:r>
              <a:rPr lang="en-US" sz="1800" dirty="0"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ea typeface="Calibri" panose="020F0502020204030204" pitchFamily="34" charset="0"/>
                <a:cs typeface="Times New Roman" panose="02020603050405020304" pitchFamily="18" charset="0"/>
              </a:rPr>
              <a:t>sržni</a:t>
            </a:r>
            <a:r>
              <a:rPr lang="en-US" sz="18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a typeface="Calibri" panose="020F0502020204030204" pitchFamily="34" charset="0"/>
                <a:cs typeface="Times New Roman" panose="02020603050405020304" pitchFamily="18" charset="0"/>
              </a:rPr>
              <a:t>konstrukt</a:t>
            </a:r>
            <a:r>
              <a:rPr lang="en-US" sz="1800" dirty="0">
                <a:ea typeface="Calibri" panose="020F0502020204030204" pitchFamily="34" charset="0"/>
                <a:cs typeface="Times New Roman" panose="02020603050405020304" pitchFamily="18" charset="0"/>
              </a:rPr>
              <a:t> PL?</a:t>
            </a:r>
          </a:p>
          <a:p>
            <a:pPr marL="0" indent="0" algn="just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/>
            </a:pPr>
            <a:r>
              <a:rPr lang="en-US" sz="1800" dirty="0"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en-US" sz="1800" dirty="0" err="1">
                <a:ea typeface="Calibri" panose="020F0502020204030204" pitchFamily="34" charset="0"/>
                <a:cs typeface="Times New Roman" panose="02020603050405020304" pitchFamily="18" charset="0"/>
              </a:rPr>
              <a:t>koje</a:t>
            </a:r>
            <a:r>
              <a:rPr lang="en-US" sz="18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x-none" sz="1800" dirty="0">
                <a:ea typeface="Calibri" panose="020F0502020204030204" pitchFamily="34" charset="0"/>
                <a:cs typeface="Times New Roman" panose="02020603050405020304" pitchFamily="18" charset="0"/>
              </a:rPr>
              <a:t>opšte i zajedničke crte leže ispod različitih simptoma</a:t>
            </a:r>
            <a:r>
              <a:rPr lang="en-US" sz="1800" dirty="0"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  <a:p>
            <a:pPr marL="0" algn="just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/>
            </a:pPr>
            <a:r>
              <a:rPr lang="en-US" sz="1800" dirty="0" err="1">
                <a:ea typeface="Calibri" panose="020F0502020204030204" pitchFamily="34" charset="0"/>
                <a:cs typeface="Times New Roman" panose="02020603050405020304" pitchFamily="18" charset="0"/>
              </a:rPr>
              <a:t>Brojna</a:t>
            </a:r>
            <a:r>
              <a:rPr lang="en-US" sz="18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a typeface="Calibri" panose="020F0502020204030204" pitchFamily="34" charset="0"/>
                <a:cs typeface="Times New Roman" panose="02020603050405020304" pitchFamily="18" charset="0"/>
              </a:rPr>
              <a:t>istraživanja</a:t>
            </a:r>
            <a:r>
              <a:rPr lang="en-US" sz="18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a typeface="Calibri" panose="020F0502020204030204" pitchFamily="34" charset="0"/>
                <a:cs typeface="Times New Roman" panose="02020603050405020304" pitchFamily="18" charset="0"/>
              </a:rPr>
              <a:t>su</a:t>
            </a:r>
            <a:r>
              <a:rPr lang="en-US" sz="18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a typeface="Calibri" panose="020F0502020204030204" pitchFamily="34" charset="0"/>
                <a:cs typeface="Times New Roman" panose="02020603050405020304" pitchFamily="18" charset="0"/>
              </a:rPr>
              <a:t>pokazala</a:t>
            </a:r>
            <a:r>
              <a:rPr lang="en-US" sz="1800" dirty="0">
                <a:ea typeface="Calibri" panose="020F0502020204030204" pitchFamily="34" charset="0"/>
                <a:cs typeface="Times New Roman" panose="02020603050405020304" pitchFamily="18" charset="0"/>
              </a:rPr>
              <a:t> da </a:t>
            </a:r>
            <a:r>
              <a:rPr lang="en-US" sz="1800" dirty="0" err="1">
                <a:ea typeface="Calibri" panose="020F0502020204030204" pitchFamily="34" charset="0"/>
                <a:cs typeface="Times New Roman" panose="02020603050405020304" pitchFamily="18" charset="0"/>
              </a:rPr>
              <a:t>su</a:t>
            </a:r>
            <a:r>
              <a:rPr lang="en-US" sz="1800" dirty="0">
                <a:ea typeface="Calibri" panose="020F0502020204030204" pitchFamily="34" charset="0"/>
                <a:cs typeface="Times New Roman" panose="02020603050405020304" pitchFamily="18" charset="0"/>
              </a:rPr>
              <a:t> PL:</a:t>
            </a:r>
          </a:p>
          <a:p>
            <a:pPr marL="0" indent="0" algn="just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/>
            </a:pPr>
            <a:r>
              <a:rPr lang="en-US" sz="1800" dirty="0"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x-none" sz="1800" dirty="0">
                <a:ea typeface="Calibri" panose="020F0502020204030204" pitchFamily="34" charset="0"/>
                <a:cs typeface="Times New Roman" panose="02020603050405020304" pitchFamily="18" charset="0"/>
              </a:rPr>
              <a:t>veštačke kategorije</a:t>
            </a:r>
            <a:endParaRPr lang="en-US" sz="18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/>
            </a:pPr>
            <a:r>
              <a:rPr lang="en-US" sz="1800" dirty="0"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x-none" sz="1800" dirty="0">
                <a:ea typeface="Calibri" panose="020F0502020204030204" pitchFamily="34" charset="0"/>
                <a:cs typeface="Times New Roman" panose="02020603050405020304" pitchFamily="18" charset="0"/>
              </a:rPr>
              <a:t> slabo pouzdane</a:t>
            </a:r>
            <a:endParaRPr lang="en-US" sz="18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/>
            </a:pPr>
            <a:r>
              <a:rPr lang="en-US" sz="1800" dirty="0"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x-none" sz="1800" dirty="0">
                <a:ea typeface="Calibri" panose="020F0502020204030204" pitchFamily="34" charset="0"/>
                <a:cs typeface="Times New Roman" panose="02020603050405020304" pitchFamily="18" charset="0"/>
              </a:rPr>
              <a:t>vremenski nestabilne</a:t>
            </a:r>
            <a:endParaRPr lang="en-US" sz="18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/>
            </a:pPr>
            <a:r>
              <a:rPr lang="en-US" sz="1800" dirty="0"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x-none" sz="1800" dirty="0">
                <a:ea typeface="Calibri" panose="020F0502020204030204" pitchFamily="34" charset="0"/>
                <a:cs typeface="Times New Roman" panose="02020603050405020304" pitchFamily="18" charset="0"/>
              </a:rPr>
              <a:t>heterogene u okviru svoje kategorije</a:t>
            </a:r>
            <a:endParaRPr lang="en-US" sz="18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/>
            </a:pPr>
            <a:r>
              <a:rPr lang="en-US" sz="1800" dirty="0"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x-none" sz="1800" dirty="0">
                <a:ea typeface="Calibri" panose="020F0502020204030204" pitchFamily="34" charset="0"/>
                <a:cs typeface="Times New Roman" panose="02020603050405020304" pitchFamily="18" charset="0"/>
              </a:rPr>
              <a:t> slabe konvergentne i </a:t>
            </a:r>
            <a:r>
              <a:rPr lang="x-none" sz="1800" dirty="0" err="1">
                <a:ea typeface="Calibri" panose="020F0502020204030204" pitchFamily="34" charset="0"/>
                <a:cs typeface="Times New Roman" panose="02020603050405020304" pitchFamily="18" charset="0"/>
              </a:rPr>
              <a:t>diskriminatorne</a:t>
            </a:r>
            <a:r>
              <a:rPr lang="x-none" sz="1800" dirty="0">
                <a:ea typeface="Calibri" panose="020F0502020204030204" pitchFamily="34" charset="0"/>
                <a:cs typeface="Times New Roman" panose="02020603050405020304" pitchFamily="18" charset="0"/>
              </a:rPr>
              <a:t> validnosti</a:t>
            </a:r>
            <a:endParaRPr lang="en-US" sz="18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/>
            </a:pPr>
            <a:r>
              <a:rPr lang="en-US" sz="1800" dirty="0"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</a:t>
            </a:r>
            <a:r>
              <a:rPr lang="en-US" sz="1400" dirty="0">
                <a:ea typeface="Calibri" panose="020F0502020204030204" pitchFamily="34" charset="0"/>
                <a:cs typeface="Times New Roman" panose="02020603050405020304" pitchFamily="18" charset="0"/>
              </a:rPr>
              <a:t>(Andrew, Ryder, Costa &amp; </a:t>
            </a:r>
            <a:r>
              <a:rPr lang="en-US" sz="1400" dirty="0" err="1">
                <a:ea typeface="Calibri" panose="020F0502020204030204" pitchFamily="34" charset="0"/>
                <a:cs typeface="Times New Roman" panose="02020603050405020304" pitchFamily="18" charset="0"/>
              </a:rPr>
              <a:t>Bagby</a:t>
            </a:r>
            <a:r>
              <a:rPr lang="en-US" sz="1400" dirty="0">
                <a:ea typeface="Calibri" panose="020F0502020204030204" pitchFamily="34" charset="0"/>
                <a:cs typeface="Times New Roman" panose="02020603050405020304" pitchFamily="18" charset="0"/>
              </a:rPr>
              <a:t>, 2007; Lowe &amp; </a:t>
            </a:r>
            <a:r>
              <a:rPr lang="en-US" sz="1400" dirty="0" err="1">
                <a:ea typeface="Calibri" panose="020F0502020204030204" pitchFamily="34" charset="0"/>
                <a:cs typeface="Times New Roman" panose="02020603050405020304" pitchFamily="18" charset="0"/>
              </a:rPr>
              <a:t>Widiger</a:t>
            </a:r>
            <a:r>
              <a:rPr lang="en-US" sz="1400" dirty="0">
                <a:ea typeface="Calibri" panose="020F0502020204030204" pitchFamily="34" charset="0"/>
                <a:cs typeface="Times New Roman" panose="02020603050405020304" pitchFamily="18" charset="0"/>
              </a:rPr>
              <a:t>, 2009; Chmielewski, </a:t>
            </a:r>
            <a:r>
              <a:rPr lang="en-US" sz="1400" dirty="0" err="1">
                <a:ea typeface="Calibri" panose="020F0502020204030204" pitchFamily="34" charset="0"/>
                <a:cs typeface="Times New Roman" panose="02020603050405020304" pitchFamily="18" charset="0"/>
              </a:rPr>
              <a:t>Ruggero</a:t>
            </a:r>
            <a:r>
              <a:rPr lang="en-US" sz="1400" dirty="0"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ea typeface="Calibri" panose="020F0502020204030204" pitchFamily="34" charset="0"/>
                <a:cs typeface="Times New Roman" panose="02020603050405020304" pitchFamily="18" charset="0"/>
              </a:rPr>
              <a:t>Kotov</a:t>
            </a:r>
            <a:r>
              <a:rPr lang="en-US" sz="1400" dirty="0">
                <a:ea typeface="Calibri" panose="020F0502020204030204" pitchFamily="34" charset="0"/>
                <a:cs typeface="Times New Roman" panose="02020603050405020304" pitchFamily="18" charset="0"/>
              </a:rPr>
              <a:t>, Liu &amp; Krueger, 2017)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Poređenje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kategorijalnog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i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dimenzionalnog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modela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PL:</a:t>
            </a:r>
            <a:b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         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desetogodišnja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studija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praćenja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/>
              <a:t>N=668 </a:t>
            </a:r>
            <a:r>
              <a:rPr lang="en-US" sz="2000" dirty="0" err="1"/>
              <a:t>pacijenata</a:t>
            </a:r>
            <a:r>
              <a:rPr lang="en-US" sz="2000" dirty="0"/>
              <a:t> </a:t>
            </a:r>
            <a:r>
              <a:rPr lang="en-US" sz="2000" dirty="0" err="1"/>
              <a:t>sa</a:t>
            </a:r>
            <a:r>
              <a:rPr lang="en-US" sz="2000" dirty="0"/>
              <a:t> dg PL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/>
              <a:t>Na </a:t>
            </a:r>
            <a:r>
              <a:rPr lang="en-US" sz="2000" dirty="0" err="1"/>
              <a:t>početku</a:t>
            </a:r>
            <a:r>
              <a:rPr lang="en-US" sz="2000" dirty="0"/>
              <a:t> </a:t>
            </a:r>
            <a:r>
              <a:rPr lang="en-US" sz="2000" dirty="0" err="1"/>
              <a:t>istraživanja</a:t>
            </a:r>
            <a:r>
              <a:rPr lang="en-US" sz="2000" dirty="0"/>
              <a:t> </a:t>
            </a:r>
            <a:r>
              <a:rPr lang="en-US" sz="2000" dirty="0" err="1"/>
              <a:t>primenili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kategorijalne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dimenzionalne</a:t>
            </a:r>
            <a:r>
              <a:rPr lang="en-US" sz="2000" dirty="0"/>
              <a:t> mere (NEO-PI-R, SNAP)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 err="1"/>
              <a:t>Retestirani</a:t>
            </a:r>
            <a:r>
              <a:rPr lang="en-US" sz="2000" dirty="0"/>
              <a:t> </a:t>
            </a:r>
            <a:r>
              <a:rPr lang="en-US" sz="2000" dirty="0" err="1"/>
              <a:t>nakon</a:t>
            </a:r>
            <a:r>
              <a:rPr lang="en-US" sz="2000" dirty="0"/>
              <a:t> </a:t>
            </a:r>
            <a:r>
              <a:rPr lang="en-US" sz="2000" dirty="0" err="1"/>
              <a:t>dve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četiri</a:t>
            </a:r>
            <a:r>
              <a:rPr lang="en-US" sz="2000" dirty="0"/>
              <a:t> </a:t>
            </a:r>
            <a:r>
              <a:rPr lang="en-US" sz="2000" dirty="0" err="1"/>
              <a:t>godine</a:t>
            </a:r>
            <a:endParaRPr lang="en-US" sz="2000" dirty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000" b="1" dirty="0" err="1"/>
              <a:t>Cilj</a:t>
            </a:r>
            <a:r>
              <a:rPr lang="en-US" sz="2000" dirty="0"/>
              <a:t>: </a:t>
            </a:r>
            <a:r>
              <a:rPr lang="en-US" sz="2000" dirty="0" err="1"/>
              <a:t>koje</a:t>
            </a:r>
            <a:r>
              <a:rPr lang="en-US" sz="2000" dirty="0"/>
              <a:t> mere </a:t>
            </a:r>
            <a:r>
              <a:rPr lang="en-US" sz="2000" dirty="0" err="1"/>
              <a:t>bolje</a:t>
            </a:r>
            <a:r>
              <a:rPr lang="en-US" sz="2000" dirty="0"/>
              <a:t> </a:t>
            </a:r>
            <a:r>
              <a:rPr lang="en-US" sz="2000" dirty="0" err="1"/>
              <a:t>predviđaju</a:t>
            </a:r>
            <a:r>
              <a:rPr lang="en-US" sz="2000" dirty="0"/>
              <a:t> </a:t>
            </a:r>
            <a:r>
              <a:rPr lang="en-US" sz="2000" dirty="0" err="1"/>
              <a:t>sledeće</a:t>
            </a:r>
            <a:r>
              <a:rPr lang="en-US" sz="2000" dirty="0"/>
              <a:t> </a:t>
            </a:r>
            <a:r>
              <a:rPr lang="en-US" sz="2000" dirty="0" err="1"/>
              <a:t>kriterijume</a:t>
            </a:r>
            <a:r>
              <a:rPr lang="en-US" sz="2000" dirty="0"/>
              <a:t>:</a:t>
            </a: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000" dirty="0"/>
              <a:t>     </a:t>
            </a:r>
            <a:r>
              <a:rPr lang="en-US" sz="2000" dirty="0" err="1"/>
              <a:t>globlno</a:t>
            </a:r>
            <a:r>
              <a:rPr lang="en-US" sz="2000" dirty="0"/>
              <a:t> </a:t>
            </a:r>
            <a:r>
              <a:rPr lang="en-US" sz="2000" dirty="0" err="1"/>
              <a:t>funkcionisanje</a:t>
            </a:r>
            <a:r>
              <a:rPr lang="en-US" sz="2000" dirty="0"/>
              <a:t>, </a:t>
            </a:r>
            <a:r>
              <a:rPr lang="en-US" sz="2000" dirty="0" err="1"/>
              <a:t>broj</a:t>
            </a:r>
            <a:r>
              <a:rPr lang="en-US" sz="2000" dirty="0"/>
              <a:t> dg. </a:t>
            </a:r>
            <a:r>
              <a:rPr lang="en-US" sz="2000" dirty="0" err="1"/>
              <a:t>sa</a:t>
            </a:r>
            <a:r>
              <a:rPr lang="en-US" sz="2000" dirty="0"/>
              <a:t> </a:t>
            </a:r>
            <a:r>
              <a:rPr lang="en-US" sz="2000" dirty="0" err="1"/>
              <a:t>Osovine</a:t>
            </a:r>
            <a:r>
              <a:rPr lang="en-US" sz="2000" dirty="0"/>
              <a:t> I, </a:t>
            </a:r>
            <a:r>
              <a:rPr lang="en-US" sz="2000" dirty="0" err="1"/>
              <a:t>suicidalne</a:t>
            </a:r>
            <a:r>
              <a:rPr lang="en-US" sz="2000" dirty="0"/>
              <a:t> </a:t>
            </a:r>
            <a:r>
              <a:rPr lang="en-US" sz="2000" dirty="0" err="1"/>
              <a:t>pokušaje</a:t>
            </a:r>
            <a:r>
              <a:rPr lang="en-US" sz="2000" dirty="0"/>
              <a:t>, </a:t>
            </a:r>
            <a:r>
              <a:rPr lang="en-US" sz="2000" dirty="0" err="1"/>
              <a:t>broj</a:t>
            </a:r>
            <a:r>
              <a:rPr lang="en-US" sz="2000" dirty="0"/>
              <a:t> </a:t>
            </a:r>
            <a:r>
              <a:rPr lang="en-US" sz="2000" dirty="0" err="1"/>
              <a:t>hospitalizacija</a:t>
            </a:r>
            <a:r>
              <a:rPr lang="en-US" sz="2000" dirty="0"/>
              <a:t>, </a:t>
            </a:r>
            <a:r>
              <a:rPr lang="en-US" sz="2000" dirty="0" err="1"/>
              <a:t>farmakoterapiju</a:t>
            </a:r>
            <a:r>
              <a:rPr lang="en-US" sz="2000" dirty="0"/>
              <a:t>, </a:t>
            </a:r>
            <a:r>
              <a:rPr lang="en-US" sz="2000" dirty="0" err="1"/>
              <a:t>radno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interpersonalno</a:t>
            </a:r>
            <a:r>
              <a:rPr lang="en-US" sz="2000" dirty="0"/>
              <a:t> </a:t>
            </a:r>
            <a:r>
              <a:rPr lang="en-US" sz="2000" dirty="0" err="1"/>
              <a:t>funkcionisanje</a:t>
            </a:r>
            <a:r>
              <a:rPr lang="en-US" sz="2000" dirty="0"/>
              <a:t>…</a:t>
            </a: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000" dirty="0"/>
              <a:t>    </a:t>
            </a:r>
            <a:r>
              <a:rPr lang="en-US" sz="2000" b="1" dirty="0" err="1"/>
              <a:t>Rezultati</a:t>
            </a:r>
            <a:r>
              <a:rPr lang="en-US" sz="2000" dirty="0"/>
              <a:t>: </a:t>
            </a:r>
            <a:r>
              <a:rPr lang="en-US" sz="2000" dirty="0" err="1"/>
              <a:t>inicijalni</a:t>
            </a:r>
            <a:r>
              <a:rPr lang="en-US" sz="2000" dirty="0"/>
              <a:t> </a:t>
            </a:r>
            <a:r>
              <a:rPr lang="en-US" sz="2000" dirty="0" err="1"/>
              <a:t>skorovi</a:t>
            </a:r>
            <a:r>
              <a:rPr lang="en-US" sz="2000" dirty="0"/>
              <a:t> </a:t>
            </a:r>
            <a:r>
              <a:rPr lang="en-US" sz="2000" dirty="0" err="1"/>
              <a:t>primenjenih</a:t>
            </a:r>
            <a:r>
              <a:rPr lang="en-US" sz="2000" dirty="0"/>
              <a:t> </a:t>
            </a:r>
            <a:r>
              <a:rPr lang="en-US" sz="2000" dirty="0" err="1"/>
              <a:t>dimezionalnih</a:t>
            </a:r>
            <a:r>
              <a:rPr lang="en-US" sz="2000" dirty="0"/>
              <a:t> </a:t>
            </a:r>
            <a:r>
              <a:rPr lang="en-US" sz="2000" dirty="0" err="1"/>
              <a:t>mera</a:t>
            </a:r>
            <a:r>
              <a:rPr lang="en-US" sz="2000" dirty="0"/>
              <a:t> </a:t>
            </a:r>
            <a:r>
              <a:rPr lang="en-US" sz="2000" dirty="0" err="1"/>
              <a:t>su</a:t>
            </a:r>
            <a:r>
              <a:rPr lang="en-US" sz="2000" dirty="0"/>
              <a:t> </a:t>
            </a:r>
            <a:r>
              <a:rPr lang="en-US" sz="2000" dirty="0" err="1"/>
              <a:t>bolje</a:t>
            </a:r>
            <a:r>
              <a:rPr lang="en-US" sz="2000" dirty="0"/>
              <a:t> </a:t>
            </a:r>
            <a:r>
              <a:rPr lang="en-US" sz="2000" dirty="0" err="1"/>
              <a:t>predviđale</a:t>
            </a:r>
            <a:r>
              <a:rPr lang="en-US" sz="2000" dirty="0"/>
              <a:t> </a:t>
            </a:r>
            <a:r>
              <a:rPr lang="en-US" sz="2000" dirty="0" err="1"/>
              <a:t>realna</a:t>
            </a:r>
            <a:r>
              <a:rPr lang="en-US" sz="2000" dirty="0"/>
              <a:t> </a:t>
            </a:r>
            <a:r>
              <a:rPr lang="en-US" sz="2000" dirty="0" err="1"/>
              <a:t>dešavanja</a:t>
            </a:r>
            <a:r>
              <a:rPr lang="en-US" sz="2000" dirty="0"/>
              <a:t> u </a:t>
            </a:r>
            <a:r>
              <a:rPr lang="en-US" sz="2000" dirty="0" err="1"/>
              <a:t>životima</a:t>
            </a:r>
            <a:r>
              <a:rPr lang="en-US" sz="2000" dirty="0"/>
              <a:t> </a:t>
            </a:r>
            <a:r>
              <a:rPr lang="en-US" sz="2000" dirty="0" err="1"/>
              <a:t>pacijenata</a:t>
            </a:r>
            <a:r>
              <a:rPr lang="en-US" sz="2000" dirty="0"/>
              <a:t> </a:t>
            </a:r>
            <a:r>
              <a:rPr lang="en-US" sz="2000" dirty="0" err="1"/>
              <a:t>nakon</a:t>
            </a:r>
            <a:r>
              <a:rPr lang="en-US" sz="2000" dirty="0"/>
              <a:t> 2 </a:t>
            </a:r>
            <a:r>
              <a:rPr lang="en-US" sz="2000" dirty="0" err="1"/>
              <a:t>i</a:t>
            </a:r>
            <a:r>
              <a:rPr lang="en-US" sz="2000" dirty="0"/>
              <a:t> 4 </a:t>
            </a:r>
            <a:r>
              <a:rPr lang="en-US" sz="2000" dirty="0" err="1"/>
              <a:t>godine</a:t>
            </a:r>
            <a:r>
              <a:rPr lang="en-US" sz="2000" dirty="0"/>
              <a:t> </a:t>
            </a:r>
            <a:r>
              <a:rPr lang="en-US" sz="2000" dirty="0" err="1"/>
              <a:t>nego</a:t>
            </a:r>
            <a:r>
              <a:rPr lang="en-US" sz="2000" dirty="0"/>
              <a:t> </a:t>
            </a:r>
            <a:r>
              <a:rPr lang="en-US" sz="2000" dirty="0" err="1"/>
              <a:t>inicijalne</a:t>
            </a:r>
            <a:r>
              <a:rPr lang="en-US" sz="2000" dirty="0"/>
              <a:t> </a:t>
            </a:r>
            <a:r>
              <a:rPr lang="en-US" sz="2000" dirty="0" err="1"/>
              <a:t>kategorijalna</a:t>
            </a:r>
            <a:r>
              <a:rPr lang="en-US" sz="2000" dirty="0"/>
              <a:t> dg PL </a:t>
            </a: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000" dirty="0"/>
              <a:t>                                                                                                                                      </a:t>
            </a:r>
            <a:r>
              <a:rPr lang="en-US" sz="1400" dirty="0"/>
              <a:t>(Morey et al, 2007)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/>
              <a:t> </a:t>
            </a:r>
            <a:r>
              <a:rPr lang="en-US" sz="2000" b="1" dirty="0" err="1"/>
              <a:t>Nastavak</a:t>
            </a:r>
            <a:r>
              <a:rPr lang="en-US" sz="2000" b="1" dirty="0"/>
              <a:t> </a:t>
            </a:r>
            <a:r>
              <a:rPr lang="en-US" sz="2000" b="1" dirty="0" err="1"/>
              <a:t>studije</a:t>
            </a:r>
            <a:r>
              <a:rPr lang="en-US" sz="2000" dirty="0"/>
              <a:t>: </a:t>
            </a:r>
            <a:r>
              <a:rPr lang="en-US" sz="2000" dirty="0" err="1"/>
              <a:t>praćenje</a:t>
            </a:r>
            <a:r>
              <a:rPr lang="en-US" sz="2000" dirty="0"/>
              <a:t> </a:t>
            </a:r>
            <a:r>
              <a:rPr lang="en-US" sz="2000" dirty="0" err="1"/>
              <a:t>nakon</a:t>
            </a:r>
            <a:r>
              <a:rPr lang="en-US" sz="2000" dirty="0"/>
              <a:t> 6, 8 </a:t>
            </a:r>
            <a:r>
              <a:rPr lang="en-US" sz="2000" dirty="0" err="1"/>
              <a:t>i</a:t>
            </a:r>
            <a:r>
              <a:rPr lang="en-US" sz="2000" dirty="0"/>
              <a:t> 10 </a:t>
            </a:r>
            <a:r>
              <a:rPr lang="en-US" sz="2000" dirty="0" err="1"/>
              <a:t>godina</a:t>
            </a:r>
            <a:r>
              <a:rPr lang="en-US" sz="2000" dirty="0"/>
              <a:t> </a:t>
            </a: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000" dirty="0"/>
              <a:t>     </a:t>
            </a:r>
            <a:r>
              <a:rPr lang="en-US" sz="2000" b="1" dirty="0" err="1"/>
              <a:t>Rezulati</a:t>
            </a:r>
            <a:r>
              <a:rPr lang="en-US" sz="2000" b="1" dirty="0"/>
              <a:t> </a:t>
            </a:r>
            <a:r>
              <a:rPr lang="en-US" sz="2000" b="1" dirty="0" err="1"/>
              <a:t>nepromenjeni</a:t>
            </a:r>
            <a:r>
              <a:rPr lang="en-US" sz="2000" dirty="0"/>
              <a:t>: DSM-IV </a:t>
            </a:r>
            <a:r>
              <a:rPr lang="en-US" sz="2000" dirty="0" err="1"/>
              <a:t>dijagnostičke</a:t>
            </a:r>
            <a:r>
              <a:rPr lang="en-US" sz="2000" dirty="0"/>
              <a:t> </a:t>
            </a:r>
            <a:r>
              <a:rPr lang="en-US" sz="2000" dirty="0" err="1"/>
              <a:t>kategorije</a:t>
            </a:r>
            <a:r>
              <a:rPr lang="en-US" sz="2000" dirty="0"/>
              <a:t> </a:t>
            </a:r>
            <a:r>
              <a:rPr lang="en-US" sz="2000" dirty="0" err="1"/>
              <a:t>su</a:t>
            </a:r>
            <a:r>
              <a:rPr lang="en-US" sz="2000" dirty="0"/>
              <a:t> se </a:t>
            </a:r>
            <a:r>
              <a:rPr lang="en-US" sz="2000" dirty="0" err="1"/>
              <a:t>pokazale</a:t>
            </a:r>
            <a:r>
              <a:rPr lang="en-US" sz="2000" dirty="0"/>
              <a:t> </a:t>
            </a:r>
            <a:r>
              <a:rPr lang="en-US" sz="2000" dirty="0" err="1"/>
              <a:t>manje</a:t>
            </a:r>
            <a:r>
              <a:rPr lang="en-US" sz="2000" dirty="0"/>
              <a:t> </a:t>
            </a:r>
            <a:r>
              <a:rPr lang="en-US" sz="2000" dirty="0" err="1"/>
              <a:t>validnim</a:t>
            </a:r>
            <a:r>
              <a:rPr lang="en-US" sz="2000" dirty="0"/>
              <a:t> </a:t>
            </a:r>
            <a:r>
              <a:rPr lang="en-US" sz="2000" dirty="0" err="1"/>
              <a:t>nego</a:t>
            </a:r>
            <a:r>
              <a:rPr lang="en-US" sz="2000" dirty="0"/>
              <a:t> </a:t>
            </a:r>
            <a:r>
              <a:rPr lang="en-US" sz="2000" dirty="0" err="1"/>
              <a:t>dimenzionalne</a:t>
            </a:r>
            <a:r>
              <a:rPr lang="en-US" sz="2000" dirty="0"/>
              <a:t> mere (NEO-PIR, SNAP) </a:t>
            </a: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000" dirty="0"/>
              <a:t>                                                                                                                                     </a:t>
            </a:r>
            <a:r>
              <a:rPr lang="en-US" sz="1400" dirty="0"/>
              <a:t>(Morey et al, 2012)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x-none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Ograničenja kategorijalnog pristupa poremećajima ličnosti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1/2</a:t>
            </a:r>
            <a:b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353800" cy="4767263"/>
          </a:xfrm>
        </p:spPr>
        <p:txBody>
          <a:bodyPr>
            <a:normAutofit/>
          </a:bodyPr>
          <a:lstStyle/>
          <a:p>
            <a:pPr>
              <a:lnSpc>
                <a:spcPct val="87000"/>
              </a:lnSpc>
              <a:spcBef>
                <a:spcPct val="0"/>
              </a:spcBef>
            </a:pPr>
            <a:r>
              <a:rPr lang="en-US" sz="2400" b="1"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600" b="1">
                <a:ea typeface="Calibri" pitchFamily="34" charset="0"/>
                <a:cs typeface="Times New Roman" pitchFamily="18" charset="0"/>
              </a:rPr>
              <a:t>Previše uopšteni kriterijumi bez epirijske osnove</a:t>
            </a:r>
          </a:p>
          <a:p>
            <a:pPr>
              <a:lnSpc>
                <a:spcPct val="87000"/>
              </a:lnSpc>
              <a:spcBef>
                <a:spcPct val="0"/>
              </a:spcBef>
              <a:buFont typeface="Arial" charset="0"/>
              <a:buNone/>
            </a:pPr>
            <a:r>
              <a:rPr lang="en-US" sz="2700" b="1">
                <a:ea typeface="Calibri" pitchFamily="34" charset="0"/>
                <a:cs typeface="Times New Roman" pitchFamily="18" charset="0"/>
              </a:rPr>
              <a:t>    </a:t>
            </a:r>
            <a:r>
              <a:rPr lang="en-US" sz="1900">
                <a:ea typeface="Calibri" pitchFamily="34" charset="0"/>
                <a:cs typeface="Times New Roman" pitchFamily="18" charset="0"/>
              </a:rPr>
              <a:t>posebno</a:t>
            </a:r>
            <a:r>
              <a:rPr lang="en-US" sz="1900" b="1"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900">
                <a:ea typeface="Calibri" pitchFamily="34" charset="0"/>
                <a:cs typeface="Times New Roman" pitchFamily="18" charset="0"/>
              </a:rPr>
              <a:t>za nespecifikovane PL bez empirijske baze </a:t>
            </a:r>
          </a:p>
          <a:p>
            <a:pPr>
              <a:lnSpc>
                <a:spcPct val="87000"/>
              </a:lnSpc>
              <a:spcBef>
                <a:spcPct val="0"/>
              </a:spcBef>
              <a:buFont typeface="Arial" charset="0"/>
              <a:buNone/>
            </a:pPr>
            <a:r>
              <a:rPr lang="en-US" sz="1900">
                <a:ea typeface="Calibri" pitchFamily="34" charset="0"/>
                <a:cs typeface="Times New Roman" pitchFamily="18" charset="0"/>
              </a:rPr>
              <a:t>      preplitanje sa drugim psihijatrijskim dijagnozama</a:t>
            </a:r>
          </a:p>
          <a:p>
            <a:pPr>
              <a:lnSpc>
                <a:spcPct val="87000"/>
              </a:lnSpc>
              <a:spcBef>
                <a:spcPct val="0"/>
              </a:spcBef>
              <a:buFont typeface="Arial" charset="0"/>
              <a:buNone/>
            </a:pPr>
            <a:r>
              <a:rPr lang="en-US" sz="1900">
                <a:ea typeface="Calibri" pitchFamily="34" charset="0"/>
                <a:cs typeface="Times New Roman" pitchFamily="18" charset="0"/>
              </a:rPr>
              <a:t>      problemi u kognitivnom, afektivnom, interpersonalnom funk., kontroli impulsa</a:t>
            </a:r>
          </a:p>
          <a:p>
            <a:pPr>
              <a:lnSpc>
                <a:spcPct val="87000"/>
              </a:lnSpc>
              <a:spcBef>
                <a:spcPct val="0"/>
              </a:spcBef>
              <a:buFont typeface="Arial" charset="0"/>
              <a:buNone/>
            </a:pPr>
            <a:r>
              <a:rPr lang="en-US" sz="1900">
                <a:ea typeface="Calibri" pitchFamily="34" charset="0"/>
                <a:cs typeface="Times New Roman" pitchFamily="18" charset="0"/>
              </a:rPr>
              <a:t>      između 20% i 50% kliničke populacije</a:t>
            </a:r>
          </a:p>
          <a:p>
            <a:pPr>
              <a:lnSpc>
                <a:spcPct val="87000"/>
              </a:lnSpc>
              <a:spcBef>
                <a:spcPct val="0"/>
              </a:spcBef>
              <a:buFont typeface="Arial" charset="0"/>
              <a:buNone/>
            </a:pPr>
            <a:endParaRPr lang="en-US" sz="1900">
              <a:ea typeface="Calibri" pitchFamily="34" charset="0"/>
              <a:cs typeface="Times New Roman" pitchFamily="18" charset="0"/>
            </a:endParaRPr>
          </a:p>
          <a:p>
            <a:pPr>
              <a:lnSpc>
                <a:spcPct val="87000"/>
              </a:lnSpc>
              <a:spcBef>
                <a:spcPct val="0"/>
              </a:spcBef>
            </a:pPr>
            <a:r>
              <a:rPr lang="en-US" sz="2700" b="1"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600" b="1">
                <a:ea typeface="Calibri" pitchFamily="34" charset="0"/>
                <a:cs typeface="Times New Roman" pitchFamily="18" charset="0"/>
              </a:rPr>
              <a:t>Veliki stepen komorbiditeta </a:t>
            </a:r>
          </a:p>
          <a:p>
            <a:pPr>
              <a:lnSpc>
                <a:spcPct val="87000"/>
              </a:lnSpc>
              <a:spcBef>
                <a:spcPct val="0"/>
              </a:spcBef>
              <a:buFont typeface="Arial" charset="0"/>
              <a:buNone/>
            </a:pPr>
            <a:r>
              <a:rPr lang="en-US" sz="2700" b="1">
                <a:ea typeface="Calibri" pitchFamily="34" charset="0"/>
                <a:cs typeface="Times New Roman" pitchFamily="18" charset="0"/>
              </a:rPr>
              <a:t>    </a:t>
            </a:r>
            <a:r>
              <a:rPr lang="en-US" sz="1900">
                <a:ea typeface="Calibri" pitchFamily="34" charset="0"/>
                <a:cs typeface="Times New Roman" pitchFamily="18" charset="0"/>
              </a:rPr>
              <a:t>nije izuzetak da jedna osoba zadovoljava kriterijume za više PL</a:t>
            </a:r>
          </a:p>
          <a:p>
            <a:pPr>
              <a:lnSpc>
                <a:spcPct val="87000"/>
              </a:lnSpc>
              <a:spcBef>
                <a:spcPct val="0"/>
              </a:spcBef>
              <a:buFont typeface="Arial" charset="0"/>
              <a:buNone/>
            </a:pPr>
            <a:r>
              <a:rPr lang="en-US" sz="1900">
                <a:ea typeface="Calibri" pitchFamily="34" charset="0"/>
                <a:cs typeface="Times New Roman" pitchFamily="18" charset="0"/>
              </a:rPr>
              <a:t>      manja verovatnoća da se dijagnostikuje samo jedan PL</a:t>
            </a:r>
          </a:p>
          <a:p>
            <a:pPr>
              <a:lnSpc>
                <a:spcPct val="87000"/>
              </a:lnSpc>
              <a:spcBef>
                <a:spcPct val="0"/>
              </a:spcBef>
              <a:buFont typeface="Arial" charset="0"/>
              <a:buNone/>
            </a:pPr>
            <a:r>
              <a:rPr lang="en-US" sz="1900">
                <a:ea typeface="Calibri" pitchFamily="34" charset="0"/>
                <a:cs typeface="Times New Roman" pitchFamily="18" charset="0"/>
              </a:rPr>
              <a:t>      ako se zaista prođe kroz SVE dg kriterijume u kliničkom kontekstu jedna osoba od 6 do 8 dg PL </a:t>
            </a:r>
            <a:r>
              <a:rPr lang="en-US" sz="1300">
                <a:ea typeface="Calibri" pitchFamily="34" charset="0"/>
                <a:cs typeface="Times New Roman" pitchFamily="18" charset="0"/>
              </a:rPr>
              <a:t>(Skodol, 2015)</a:t>
            </a:r>
          </a:p>
          <a:p>
            <a:pPr>
              <a:lnSpc>
                <a:spcPct val="87000"/>
              </a:lnSpc>
              <a:spcBef>
                <a:spcPct val="0"/>
              </a:spcBef>
              <a:buFont typeface="Arial" charset="0"/>
              <a:buNone/>
            </a:pPr>
            <a:r>
              <a:rPr lang="en-US" sz="1900">
                <a:ea typeface="Calibri" pitchFamily="34" charset="0"/>
                <a:cs typeface="Times New Roman" pitchFamily="18" charset="0"/>
              </a:rPr>
              <a:t>      koja je upotrebna vrednost od tolikih PL dg?</a:t>
            </a:r>
          </a:p>
          <a:p>
            <a:pPr>
              <a:lnSpc>
                <a:spcPct val="87000"/>
              </a:lnSpc>
              <a:spcBef>
                <a:spcPct val="0"/>
              </a:spcBef>
              <a:buFont typeface="Arial" charset="0"/>
              <a:buNone/>
            </a:pPr>
            <a:endParaRPr lang="en-US" sz="1900">
              <a:ea typeface="Calibri" pitchFamily="34" charset="0"/>
              <a:cs typeface="Times New Roman" pitchFamily="18" charset="0"/>
            </a:endParaRPr>
          </a:p>
          <a:p>
            <a:pPr>
              <a:lnSpc>
                <a:spcPct val="87000"/>
              </a:lnSpc>
              <a:spcBef>
                <a:spcPct val="0"/>
              </a:spcBef>
              <a:spcAft>
                <a:spcPts val="800"/>
              </a:spcAft>
            </a:pPr>
            <a:r>
              <a:rPr lang="en-US" sz="2000" b="1"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600" b="1">
                <a:ea typeface="Calibri" pitchFamily="34" charset="0"/>
                <a:cs typeface="Times New Roman" pitchFamily="18" charset="0"/>
              </a:rPr>
              <a:t>Ekstremna heterogenost</a:t>
            </a:r>
            <a:endParaRPr lang="en-US" sz="2000" b="1">
              <a:ea typeface="Calibri" pitchFamily="34" charset="0"/>
              <a:cs typeface="Times New Roman" pitchFamily="18" charset="0"/>
            </a:endParaRPr>
          </a:p>
          <a:p>
            <a:pPr>
              <a:lnSpc>
                <a:spcPct val="87000"/>
              </a:lnSpc>
              <a:spcBef>
                <a:spcPct val="0"/>
              </a:spcBef>
              <a:spcAft>
                <a:spcPts val="800"/>
              </a:spcAft>
              <a:buFont typeface="Arial" charset="0"/>
              <a:buNone/>
            </a:pPr>
            <a:r>
              <a:rPr lang="en-US" sz="2000" b="1">
                <a:ea typeface="Calibri" pitchFamily="34" charset="0"/>
                <a:cs typeface="Times New Roman" pitchFamily="18" charset="0"/>
              </a:rPr>
              <a:t>     </a:t>
            </a:r>
            <a:r>
              <a:rPr lang="en-US" sz="1900">
                <a:ea typeface="Calibri" pitchFamily="34" charset="0"/>
                <a:cs typeface="Times New Roman" pitchFamily="18" charset="0"/>
              </a:rPr>
              <a:t>politetični sistem (npr 5 od 9 kriterijuma) </a:t>
            </a:r>
          </a:p>
          <a:p>
            <a:pPr>
              <a:lnSpc>
                <a:spcPct val="87000"/>
              </a:lnSpc>
              <a:spcBef>
                <a:spcPct val="0"/>
              </a:spcBef>
              <a:spcAft>
                <a:spcPts val="800"/>
              </a:spcAft>
              <a:buFont typeface="Arial" charset="0"/>
              <a:buNone/>
            </a:pPr>
            <a:r>
              <a:rPr lang="en-US" sz="1900">
                <a:ea typeface="Calibri" pitchFamily="34" charset="0"/>
                <a:cs typeface="Times New Roman" pitchFamily="18" charset="0"/>
              </a:rPr>
              <a:t>     dobija se mnogo kombinacija i permutacija za samo jedan PL</a:t>
            </a:r>
          </a:p>
          <a:p>
            <a:pPr>
              <a:lnSpc>
                <a:spcPct val="70000"/>
              </a:lnSpc>
            </a:pPr>
            <a:endParaRPr lang="en-US" sz="2400"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4442</TotalTime>
  <Words>3206</Words>
  <Application>Microsoft Office PowerPoint</Application>
  <PresentationFormat>Widescreen</PresentationFormat>
  <Paragraphs>384</Paragraphs>
  <Slides>37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1" baseType="lpstr">
      <vt:lpstr>Arial</vt:lpstr>
      <vt:lpstr>Calibri</vt:lpstr>
      <vt:lpstr>Calibri Light</vt:lpstr>
      <vt:lpstr>Office Theme</vt:lpstr>
      <vt:lpstr>  Model dimenzija ličnosti u psihološkoj proceni poremećaja ličnosti </vt:lpstr>
      <vt:lpstr>Sadržaj</vt:lpstr>
      <vt:lpstr>Važan cilj psihodijagnostike: procena crta ličnosti</vt:lpstr>
      <vt:lpstr>Medicinski vs empirijski model u izučavanju ličnosti </vt:lpstr>
      <vt:lpstr>DSM i poremećaji ličnosti: menjanje paradigmi</vt:lpstr>
      <vt:lpstr>DSM-5</vt:lpstr>
      <vt:lpstr>Slabosti kategorijalne klasifikacije poremećaja ličnosti  </vt:lpstr>
      <vt:lpstr>Poređenje kategorijalnog i dimenzionalnog modela PL:            desetogodišnja studija praćenja</vt:lpstr>
      <vt:lpstr>Ograničenja kategorijalnog pristupa poremećajima ličnosti 1/2 </vt:lpstr>
      <vt:lpstr>Ograničenja kategorijalnog pristupa poremećajima ličnosti 2/2</vt:lpstr>
      <vt:lpstr>Negativne posledice kategorijalnog pristupa u praksi </vt:lpstr>
      <vt:lpstr>Kreiranje novog modela AMPL </vt:lpstr>
      <vt:lpstr>Empirijski model ličnosti – psihologija individualnih razlika </vt:lpstr>
      <vt:lpstr>Koji su važni koncepti u istraživanju psihologije individualnih razlika? </vt:lpstr>
      <vt:lpstr>Metodološki pristupi u izučavanju ličnosti</vt:lpstr>
      <vt:lpstr>Leksička hipoteza-najkomprehenzivnija taksonomija crta</vt:lpstr>
      <vt:lpstr>Velikih pet i poremećaji ličnosti </vt:lpstr>
      <vt:lpstr>PowerPoint Presentation</vt:lpstr>
      <vt:lpstr>  Poremećaji ličnosti i faceti velikih pet</vt:lpstr>
      <vt:lpstr>DSM-5 sekcija III: Mere i modeli u razvoju</vt:lpstr>
      <vt:lpstr>AMPL definiše 7  kriterijuma  za PL</vt:lpstr>
      <vt:lpstr>Kriterijum A: nivo funkcionisanja ličnosti </vt:lpstr>
      <vt:lpstr>Kriterijum B: crte ličnosti  </vt:lpstr>
      <vt:lpstr>Negativan afektivitet </vt:lpstr>
      <vt:lpstr>Odvojenost </vt:lpstr>
      <vt:lpstr>Antagonizam </vt:lpstr>
      <vt:lpstr>Dezinhibicija</vt:lpstr>
      <vt:lpstr>Psihoticizam </vt:lpstr>
      <vt:lpstr>Tipovi poremećaja ličnosti u AMPL  </vt:lpstr>
      <vt:lpstr>Hibridni model: kombinovanje crta i PL</vt:lpstr>
      <vt:lpstr>Ograničenja modela crta ličnosti  </vt:lpstr>
      <vt:lpstr>Saradljivost vs poštenje</vt:lpstr>
      <vt:lpstr>Zaključak</vt:lpstr>
      <vt:lpstr>Zaključak </vt:lpstr>
      <vt:lpstr>Pogled u budućnost: ICD-11</vt:lpstr>
      <vt:lpstr>Kvalifikator graničnih obrazaca</vt:lpstr>
      <vt:lpstr>ICD-11: domeni crta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Dometi i ograničenja modela zasnovanih na crtama ličnosti u psihološkoj proceni poremećaja ličnosti</dc:title>
  <dc:creator>Miroslav Mladenović</dc:creator>
  <cp:lastModifiedBy>Miroslav Mladenović</cp:lastModifiedBy>
  <cp:revision>24</cp:revision>
  <dcterms:created xsi:type="dcterms:W3CDTF">2021-05-29T08:31:34Z</dcterms:created>
  <dcterms:modified xsi:type="dcterms:W3CDTF">2021-11-07T18:13:30Z</dcterms:modified>
</cp:coreProperties>
</file>