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ebp" ContentType="video/unknown"/>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4" r:id="rId8"/>
    <p:sldId id="266" r:id="rId9"/>
    <p:sldId id="267"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belanov" userId="40c1e8880fb7fbd5" providerId="LiveId" clId="{82CCBA36-295C-45AE-86A0-8D6909F51613}"/>
    <pc:docChg chg="delSld">
      <pc:chgData name="maja belanov" userId="40c1e8880fb7fbd5" providerId="LiveId" clId="{82CCBA36-295C-45AE-86A0-8D6909F51613}" dt="2024-05-13T19:58:36.315" v="0" actId="2696"/>
      <pc:docMkLst>
        <pc:docMk/>
      </pc:docMkLst>
      <pc:sldChg chg="del">
        <pc:chgData name="maja belanov" userId="40c1e8880fb7fbd5" providerId="LiveId" clId="{82CCBA36-295C-45AE-86A0-8D6909F51613}" dt="2024-05-13T19:58:36.315" v="0" actId="2696"/>
        <pc:sldMkLst>
          <pc:docMk/>
          <pc:sldMk cId="3839610311" sldId="276"/>
        </pc:sldMkLst>
      </pc:sldChg>
      <pc:sldChg chg="del">
        <pc:chgData name="maja belanov" userId="40c1e8880fb7fbd5" providerId="LiveId" clId="{82CCBA36-295C-45AE-86A0-8D6909F51613}" dt="2024-05-13T19:58:36.315" v="0" actId="2696"/>
        <pc:sldMkLst>
          <pc:docMk/>
          <pc:sldMk cId="1201833038" sldId="277"/>
        </pc:sldMkLst>
      </pc:sldChg>
      <pc:sldChg chg="del">
        <pc:chgData name="maja belanov" userId="40c1e8880fb7fbd5" providerId="LiveId" clId="{82CCBA36-295C-45AE-86A0-8D6909F51613}" dt="2024-05-13T19:58:36.315" v="0" actId="2696"/>
        <pc:sldMkLst>
          <pc:docMk/>
          <pc:sldMk cId="1214513115" sldId="278"/>
        </pc:sldMkLst>
      </pc:sldChg>
      <pc:sldChg chg="del">
        <pc:chgData name="maja belanov" userId="40c1e8880fb7fbd5" providerId="LiveId" clId="{82CCBA36-295C-45AE-86A0-8D6909F51613}" dt="2024-05-13T19:58:36.315" v="0" actId="2696"/>
        <pc:sldMkLst>
          <pc:docMk/>
          <pc:sldMk cId="1034834137" sldId="279"/>
        </pc:sldMkLst>
      </pc:sldChg>
      <pc:sldChg chg="del">
        <pc:chgData name="maja belanov" userId="40c1e8880fb7fbd5" providerId="LiveId" clId="{82CCBA36-295C-45AE-86A0-8D6909F51613}" dt="2024-05-13T19:58:36.315" v="0" actId="2696"/>
        <pc:sldMkLst>
          <pc:docMk/>
          <pc:sldMk cId="417568317" sldId="280"/>
        </pc:sldMkLst>
      </pc:sldChg>
      <pc:sldChg chg="del">
        <pc:chgData name="maja belanov" userId="40c1e8880fb7fbd5" providerId="LiveId" clId="{82CCBA36-295C-45AE-86A0-8D6909F51613}" dt="2024-05-13T19:58:36.315" v="0" actId="2696"/>
        <pc:sldMkLst>
          <pc:docMk/>
          <pc:sldMk cId="2201998973" sldId="281"/>
        </pc:sldMkLst>
      </pc:sldChg>
      <pc:sldChg chg="del">
        <pc:chgData name="maja belanov" userId="40c1e8880fb7fbd5" providerId="LiveId" clId="{82CCBA36-295C-45AE-86A0-8D6909F51613}" dt="2024-05-13T19:58:36.315" v="0" actId="2696"/>
        <pc:sldMkLst>
          <pc:docMk/>
          <pc:sldMk cId="931178628" sldId="282"/>
        </pc:sldMkLst>
      </pc:sldChg>
      <pc:sldChg chg="del">
        <pc:chgData name="maja belanov" userId="40c1e8880fb7fbd5" providerId="LiveId" clId="{82CCBA36-295C-45AE-86A0-8D6909F51613}" dt="2024-05-13T19:58:36.315" v="0" actId="2696"/>
        <pc:sldMkLst>
          <pc:docMk/>
          <pc:sldMk cId="3591347519" sldId="283"/>
        </pc:sldMkLst>
      </pc:sldChg>
      <pc:sldChg chg="del">
        <pc:chgData name="maja belanov" userId="40c1e8880fb7fbd5" providerId="LiveId" clId="{82CCBA36-295C-45AE-86A0-8D6909F51613}" dt="2024-05-13T19:58:36.315" v="0" actId="2696"/>
        <pc:sldMkLst>
          <pc:docMk/>
          <pc:sldMk cId="79107811" sldId="284"/>
        </pc:sldMkLst>
      </pc:sldChg>
      <pc:sldChg chg="del">
        <pc:chgData name="maja belanov" userId="40c1e8880fb7fbd5" providerId="LiveId" clId="{82CCBA36-295C-45AE-86A0-8D6909F51613}" dt="2024-05-13T19:58:36.315" v="0" actId="2696"/>
        <pc:sldMkLst>
          <pc:docMk/>
          <pc:sldMk cId="2600489422" sldId="285"/>
        </pc:sldMkLst>
      </pc:sldChg>
      <pc:sldChg chg="del">
        <pc:chgData name="maja belanov" userId="40c1e8880fb7fbd5" providerId="LiveId" clId="{82CCBA36-295C-45AE-86A0-8D6909F51613}" dt="2024-05-13T19:58:36.315" v="0" actId="2696"/>
        <pc:sldMkLst>
          <pc:docMk/>
          <pc:sldMk cId="3666454600" sldId="288"/>
        </pc:sldMkLst>
      </pc:sldChg>
      <pc:sldChg chg="del">
        <pc:chgData name="maja belanov" userId="40c1e8880fb7fbd5" providerId="LiveId" clId="{82CCBA36-295C-45AE-86A0-8D6909F51613}" dt="2024-05-13T19:58:36.315" v="0" actId="2696"/>
        <pc:sldMkLst>
          <pc:docMk/>
          <pc:sldMk cId="737089441" sldId="289"/>
        </pc:sldMkLst>
      </pc:sldChg>
      <pc:sldChg chg="del">
        <pc:chgData name="maja belanov" userId="40c1e8880fb7fbd5" providerId="LiveId" clId="{82CCBA36-295C-45AE-86A0-8D6909F51613}" dt="2024-05-13T19:58:36.315" v="0" actId="2696"/>
        <pc:sldMkLst>
          <pc:docMk/>
          <pc:sldMk cId="905936149" sldId="290"/>
        </pc:sldMkLst>
      </pc:sldChg>
      <pc:sldChg chg="del">
        <pc:chgData name="maja belanov" userId="40c1e8880fb7fbd5" providerId="LiveId" clId="{82CCBA36-295C-45AE-86A0-8D6909F51613}" dt="2024-05-13T19:58:36.315" v="0" actId="2696"/>
        <pc:sldMkLst>
          <pc:docMk/>
          <pc:sldMk cId="1398192774" sldId="291"/>
        </pc:sldMkLst>
      </pc:sldChg>
      <pc:sldChg chg="del">
        <pc:chgData name="maja belanov" userId="40c1e8880fb7fbd5" providerId="LiveId" clId="{82CCBA36-295C-45AE-86A0-8D6909F51613}" dt="2024-05-13T19:58:36.315" v="0" actId="2696"/>
        <pc:sldMkLst>
          <pc:docMk/>
          <pc:sldMk cId="2647375458" sldId="292"/>
        </pc:sldMkLst>
      </pc:sldChg>
      <pc:sldChg chg="del">
        <pc:chgData name="maja belanov" userId="40c1e8880fb7fbd5" providerId="LiveId" clId="{82CCBA36-295C-45AE-86A0-8D6909F51613}" dt="2024-05-13T19:58:36.315" v="0" actId="2696"/>
        <pc:sldMkLst>
          <pc:docMk/>
          <pc:sldMk cId="2373781305" sldId="293"/>
        </pc:sldMkLst>
      </pc:sldChg>
      <pc:sldChg chg="del">
        <pc:chgData name="maja belanov" userId="40c1e8880fb7fbd5" providerId="LiveId" clId="{82CCBA36-295C-45AE-86A0-8D6909F51613}" dt="2024-05-13T19:58:36.315" v="0" actId="2696"/>
        <pc:sldMkLst>
          <pc:docMk/>
          <pc:sldMk cId="173815592" sldId="294"/>
        </pc:sldMkLst>
      </pc:sldChg>
      <pc:sldChg chg="del">
        <pc:chgData name="maja belanov" userId="40c1e8880fb7fbd5" providerId="LiveId" clId="{82CCBA36-295C-45AE-86A0-8D6909F51613}" dt="2024-05-13T19:58:36.315" v="0" actId="2696"/>
        <pc:sldMkLst>
          <pc:docMk/>
          <pc:sldMk cId="683855804" sldId="295"/>
        </pc:sldMkLst>
      </pc:sldChg>
      <pc:sldChg chg="del">
        <pc:chgData name="maja belanov" userId="40c1e8880fb7fbd5" providerId="LiveId" clId="{82CCBA36-295C-45AE-86A0-8D6909F51613}" dt="2024-05-13T19:58:36.315" v="0" actId="2696"/>
        <pc:sldMkLst>
          <pc:docMk/>
          <pc:sldMk cId="2228073947" sldId="297"/>
        </pc:sldMkLst>
      </pc:sldChg>
      <pc:sldChg chg="del">
        <pc:chgData name="maja belanov" userId="40c1e8880fb7fbd5" providerId="LiveId" clId="{82CCBA36-295C-45AE-86A0-8D6909F51613}" dt="2024-05-13T19:58:36.315" v="0" actId="2696"/>
        <pc:sldMkLst>
          <pc:docMk/>
          <pc:sldMk cId="3171070935"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2BFCCF-36C4-4A05-99BE-606EEE1F9979}"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10957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BFCCF-36C4-4A05-99BE-606EEE1F9979}"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2104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BFCCF-36C4-4A05-99BE-606EEE1F9979}"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32599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BFCCF-36C4-4A05-99BE-606EEE1F9979}"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53577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2BFCCF-36C4-4A05-99BE-606EEE1F9979}"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393078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2BFCCF-36C4-4A05-99BE-606EEE1F9979}"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327598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BFCCF-36C4-4A05-99BE-606EEE1F9979}"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431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2BFCCF-36C4-4A05-99BE-606EEE1F9979}"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98214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BFCCF-36C4-4A05-99BE-606EEE1F9979}"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73026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2BFCCF-36C4-4A05-99BE-606EEE1F9979}"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416097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2BFCCF-36C4-4A05-99BE-606EEE1F9979}"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83188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BFCCF-36C4-4A05-99BE-606EEE1F9979}" type="datetimeFigureOut">
              <a:rPr lang="en-US" smtClean="0"/>
              <a:t>5/13/2024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26DAD-127E-4897-ACB7-F6A6F8A9C332}" type="slidenum">
              <a:rPr lang="en-US" smtClean="0"/>
              <a:t>‹#›</a:t>
            </a:fld>
            <a:endParaRPr lang="en-US"/>
          </a:p>
        </p:txBody>
      </p:sp>
    </p:spTree>
    <p:extLst>
      <p:ext uri="{BB962C8B-B14F-4D97-AF65-F5344CB8AC3E}">
        <p14:creationId xmlns:p14="http://schemas.microsoft.com/office/powerpoint/2010/main" val="382141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en.wikipedia.org/wiki/Help:IPA/English"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ebp"/><Relationship Id="rId1" Type="http://schemas.microsoft.com/office/2007/relationships/media" Target="../media/media4.webp"/><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ebp"/><Relationship Id="rId1" Type="http://schemas.microsoft.com/office/2007/relationships/media" Target="../media/media1.webp"/><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ebp"/><Relationship Id="rId1" Type="http://schemas.microsoft.com/office/2007/relationships/media" Target="../media/media2.webp"/><Relationship Id="rId5" Type="http://schemas.openxmlformats.org/officeDocument/2006/relationships/image" Target="../media/image1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683" y="2153140"/>
            <a:ext cx="9144000" cy="2387600"/>
          </a:xfrm>
        </p:spPr>
        <p:txBody>
          <a:bodyPr>
            <a:normAutofit fontScale="90000"/>
          </a:bodyPr>
          <a:lstStyle/>
          <a:p>
            <a:r>
              <a:rPr lang="en-US" b="1" dirty="0"/>
              <a:t>UNIT 6</a:t>
            </a:r>
            <a:br>
              <a:rPr lang="en-US" dirty="0"/>
            </a:br>
            <a:r>
              <a:rPr lang="en-US" b="1" dirty="0">
                <a:solidFill>
                  <a:srgbClr val="FF0000"/>
                </a:solidFill>
              </a:rPr>
              <a:t>Ancient Egypt – beliefs, values and customs</a:t>
            </a:r>
          </a:p>
        </p:txBody>
      </p:sp>
    </p:spTree>
    <p:extLst>
      <p:ext uri="{BB962C8B-B14F-4D97-AF65-F5344CB8AC3E}">
        <p14:creationId xmlns:p14="http://schemas.microsoft.com/office/powerpoint/2010/main" val="208010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316" y="223810"/>
            <a:ext cx="10515600" cy="592818"/>
          </a:xfrm>
        </p:spPr>
        <p:txBody>
          <a:bodyPr>
            <a:normAutofit fontScale="90000"/>
          </a:bodyPr>
          <a:lstStyle/>
          <a:p>
            <a:r>
              <a:rPr lang="sr-Latn-RS" b="1" dirty="0"/>
              <a:t>Important funerary practices </a:t>
            </a:r>
            <a:r>
              <a:rPr lang="en-US" b="1" dirty="0"/>
              <a:t>(rituals)</a:t>
            </a:r>
          </a:p>
        </p:txBody>
      </p:sp>
      <p:sp>
        <p:nvSpPr>
          <p:cNvPr id="3" name="TextBox 2"/>
          <p:cNvSpPr txBox="1"/>
          <p:nvPr/>
        </p:nvSpPr>
        <p:spPr>
          <a:xfrm>
            <a:off x="3246246" y="969872"/>
            <a:ext cx="5634876" cy="461665"/>
          </a:xfrm>
          <a:prstGeom prst="rect">
            <a:avLst/>
          </a:prstGeom>
          <a:solidFill>
            <a:srgbClr val="FFC000"/>
          </a:solidFill>
        </p:spPr>
        <p:txBody>
          <a:bodyPr wrap="none" rtlCol="0">
            <a:spAutoFit/>
          </a:bodyPr>
          <a:lstStyle/>
          <a:p>
            <a:r>
              <a:rPr lang="sr-Latn-RS" sz="2400" b="1" dirty="0"/>
              <a:t>THE OPENING OF THE MOUTH CEREMONY </a:t>
            </a:r>
            <a:endParaRPr lang="en-US" sz="2400" b="1" dirty="0"/>
          </a:p>
        </p:txBody>
      </p:sp>
      <p:sp>
        <p:nvSpPr>
          <p:cNvPr id="4" name="Rectangle 3"/>
          <p:cNvSpPr/>
          <p:nvPr/>
        </p:nvSpPr>
        <p:spPr>
          <a:xfrm>
            <a:off x="522317" y="1764945"/>
            <a:ext cx="6327370" cy="3139321"/>
          </a:xfrm>
          <a:prstGeom prst="rect">
            <a:avLst/>
          </a:prstGeom>
        </p:spPr>
        <p:txBody>
          <a:bodyPr wrap="square">
            <a:spAutoFit/>
          </a:bodyPr>
          <a:lstStyle/>
          <a:p>
            <a:pPr marL="285750" lvl="0" indent="-285750">
              <a:buFontTx/>
              <a:buChar char="-"/>
            </a:pPr>
            <a:r>
              <a:rPr lang="en-US" sz="2000" dirty="0">
                <a:solidFill>
                  <a:prstClr val="black"/>
                </a:solidFill>
              </a:rPr>
              <a:t>a final ritual before the coffin of the deceased was placed in the stone sarcophagus</a:t>
            </a:r>
          </a:p>
          <a:p>
            <a:pPr marL="285750" lvl="0" indent="-285750">
              <a:buFontTx/>
              <a:buChar char="-"/>
            </a:pPr>
            <a:r>
              <a:rPr lang="en-US" sz="2000" dirty="0">
                <a:solidFill>
                  <a:prstClr val="black"/>
                </a:solidFill>
              </a:rPr>
              <a:t>described in funerary texts such as </a:t>
            </a:r>
            <a:r>
              <a:rPr lang="en-US" sz="2000" dirty="0">
                <a:solidFill>
                  <a:srgbClr val="FF0000"/>
                </a:solidFill>
              </a:rPr>
              <a:t>the Pyramid Texts</a:t>
            </a:r>
            <a:endParaRPr lang="en-US" sz="2000" dirty="0">
              <a:solidFill>
                <a:prstClr val="black"/>
              </a:solidFill>
            </a:endParaRPr>
          </a:p>
          <a:p>
            <a:pPr marL="285750" indent="-285750">
              <a:buFontTx/>
              <a:buChar char="-"/>
            </a:pPr>
            <a:r>
              <a:rPr lang="en-US" sz="2000" dirty="0">
                <a:solidFill>
                  <a:prstClr val="black"/>
                </a:solidFill>
              </a:rPr>
              <a:t>to ‘</a:t>
            </a:r>
            <a:r>
              <a:rPr lang="en-US" sz="2000" b="1" dirty="0">
                <a:solidFill>
                  <a:prstClr val="black"/>
                </a:solidFill>
              </a:rPr>
              <a:t>open the dead person’s mouth</a:t>
            </a:r>
            <a:r>
              <a:rPr lang="en-US" sz="2000" dirty="0">
                <a:solidFill>
                  <a:prstClr val="black"/>
                </a:solidFill>
              </a:rPr>
              <a:t>’, a priest touched all head openings of the mummified body with an </a:t>
            </a:r>
            <a:r>
              <a:rPr lang="en-US" sz="2000" b="1" i="1" dirty="0">
                <a:solidFill>
                  <a:prstClr val="black"/>
                </a:solidFill>
              </a:rPr>
              <a:t>adze</a:t>
            </a:r>
            <a:r>
              <a:rPr lang="en-US" sz="2000" dirty="0">
                <a:solidFill>
                  <a:prstClr val="black"/>
                </a:solidFill>
              </a:rPr>
              <a:t> (an </a:t>
            </a:r>
            <a:r>
              <a:rPr lang="en-US" sz="2000" b="1" dirty="0">
                <a:solidFill>
                  <a:prstClr val="black"/>
                </a:solidFill>
              </a:rPr>
              <a:t>axe-like tool</a:t>
            </a:r>
            <a:r>
              <a:rPr lang="en-US" sz="2000" dirty="0">
                <a:solidFill>
                  <a:prstClr val="black"/>
                </a:solidFill>
              </a:rPr>
              <a:t>) </a:t>
            </a:r>
            <a:r>
              <a:rPr lang="en-US" sz="2000" b="1" i="1" dirty="0">
                <a:solidFill>
                  <a:prstClr val="black"/>
                </a:solidFill>
              </a:rPr>
              <a:t>to awaken </a:t>
            </a:r>
            <a:r>
              <a:rPr lang="en-US" sz="2000" b="1" i="1" dirty="0"/>
              <a:t>the dead person’s senses</a:t>
            </a:r>
          </a:p>
          <a:p>
            <a:pPr marL="285750" indent="-285750">
              <a:buFontTx/>
              <a:buChar char="-"/>
            </a:pPr>
            <a:r>
              <a:rPr lang="en-US" sz="2000" dirty="0"/>
              <a:t>the </a:t>
            </a:r>
            <a:r>
              <a:rPr lang="en-US" sz="2000" b="1" dirty="0"/>
              <a:t>'Opening of the Mouth</a:t>
            </a:r>
            <a:r>
              <a:rPr lang="en-US" sz="2000" dirty="0"/>
              <a:t>' ritual was performed so that the person who died could </a:t>
            </a:r>
            <a:r>
              <a:rPr lang="en-US" sz="2000" b="1" dirty="0"/>
              <a:t>eat</a:t>
            </a:r>
            <a:r>
              <a:rPr lang="en-US" sz="2000" dirty="0"/>
              <a:t>, </a:t>
            </a:r>
            <a:r>
              <a:rPr lang="en-US" sz="2000" b="1" dirty="0"/>
              <a:t>drink</a:t>
            </a:r>
            <a:r>
              <a:rPr lang="en-US" sz="2000" dirty="0"/>
              <a:t>, </a:t>
            </a:r>
            <a:r>
              <a:rPr lang="en-US" sz="2000" b="1" dirty="0"/>
              <a:t>breathe</a:t>
            </a:r>
            <a:r>
              <a:rPr lang="en-US" sz="2000" dirty="0"/>
              <a:t> and </a:t>
            </a:r>
            <a:r>
              <a:rPr lang="en-US" sz="2000" b="1" dirty="0"/>
              <a:t>see</a:t>
            </a:r>
            <a:r>
              <a:rPr lang="en-US" sz="2000" dirty="0"/>
              <a:t> again in the afterlife</a:t>
            </a:r>
          </a:p>
          <a:p>
            <a:pPr marL="285750" indent="-285750">
              <a:buFontTx/>
              <a:buChar char="-"/>
            </a:pPr>
            <a:endParaRPr lang="sr-Latn-R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684868" y="4859387"/>
            <a:ext cx="1772264" cy="756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08" y="1945210"/>
            <a:ext cx="4524375" cy="4572000"/>
          </a:xfrm>
          <a:prstGeom prst="rect">
            <a:avLst/>
          </a:prstGeom>
        </p:spPr>
      </p:pic>
      <p:sp>
        <p:nvSpPr>
          <p:cNvPr id="10" name="TextBox 9"/>
          <p:cNvSpPr txBox="1"/>
          <p:nvPr/>
        </p:nvSpPr>
        <p:spPr>
          <a:xfrm>
            <a:off x="7063043" y="1534485"/>
            <a:ext cx="4995949"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rPr>
              <a:t>The opening of the mouth ceremony </a:t>
            </a:r>
            <a:r>
              <a:rPr lang="en-US" sz="1400" dirty="0">
                <a:solidFill>
                  <a:schemeClr val="tx1"/>
                </a:solidFill>
              </a:rPr>
              <a:t>– </a:t>
            </a:r>
            <a:r>
              <a:rPr lang="en-US" sz="1400" b="1" dirty="0">
                <a:solidFill>
                  <a:schemeClr val="tx1"/>
                </a:solidFill>
              </a:rPr>
              <a:t>Ritual </a:t>
            </a:r>
            <a:r>
              <a:rPr lang="en-US" sz="1400" b="1" dirty="0" err="1">
                <a:solidFill>
                  <a:schemeClr val="tx1"/>
                </a:solidFill>
              </a:rPr>
              <a:t>otvaranja</a:t>
            </a:r>
            <a:r>
              <a:rPr lang="en-US" sz="1400" b="1" dirty="0">
                <a:solidFill>
                  <a:schemeClr val="tx1"/>
                </a:solidFill>
              </a:rPr>
              <a:t> </a:t>
            </a:r>
            <a:r>
              <a:rPr lang="en-US" sz="1400" b="1" dirty="0" err="1">
                <a:solidFill>
                  <a:schemeClr val="tx1"/>
                </a:solidFill>
              </a:rPr>
              <a:t>usta</a:t>
            </a:r>
            <a:r>
              <a:rPr lang="en-US" sz="1400" b="1" dirty="0">
                <a:solidFill>
                  <a:schemeClr val="tx1"/>
                </a:solidFill>
              </a:rPr>
              <a:t> </a:t>
            </a:r>
            <a:r>
              <a:rPr lang="en-US" sz="1400" dirty="0">
                <a:solidFill>
                  <a:schemeClr val="tx1"/>
                </a:solidFill>
              </a:rPr>
              <a:t>(</a:t>
            </a:r>
            <a:r>
              <a:rPr lang="en-US" sz="1400" dirty="0" err="1">
                <a:solidFill>
                  <a:schemeClr val="tx1"/>
                </a:solidFill>
              </a:rPr>
              <a:t>srp</a:t>
            </a:r>
            <a:r>
              <a:rPr lang="en-US" sz="1400" dirty="0">
                <a:solidFill>
                  <a:schemeClr val="tx1"/>
                </a:solidFill>
              </a:rPr>
              <a:t>.)</a:t>
            </a:r>
          </a:p>
        </p:txBody>
      </p:sp>
      <p:sp>
        <p:nvSpPr>
          <p:cNvPr id="11" name="Rectangle 10"/>
          <p:cNvSpPr/>
          <p:nvPr/>
        </p:nvSpPr>
        <p:spPr>
          <a:xfrm>
            <a:off x="1470211" y="4981567"/>
            <a:ext cx="3321438" cy="307777"/>
          </a:xfrm>
          <a:prstGeom prst="rect">
            <a:avLst/>
          </a:prstGeom>
          <a:solidFill>
            <a:schemeClr val="accent2"/>
          </a:solidFill>
        </p:spPr>
        <p:txBody>
          <a:bodyPr wrap="square">
            <a:spAutoFit/>
          </a:bodyPr>
          <a:lstStyle/>
          <a:p>
            <a:r>
              <a:rPr lang="en-US" sz="1400" b="1" dirty="0">
                <a:solidFill>
                  <a:srgbClr val="202122"/>
                </a:solidFill>
                <a:latin typeface="Arial" panose="020B0604020202020204" pitchFamily="34" charset="0"/>
              </a:rPr>
              <a:t>adze</a:t>
            </a:r>
            <a:r>
              <a:rPr lang="en-US" sz="1400" dirty="0">
                <a:solidFill>
                  <a:srgbClr val="202122"/>
                </a:solidFill>
                <a:latin typeface="Arial" panose="020B0604020202020204" pitchFamily="34" charset="0"/>
              </a:rPr>
              <a:t> (</a:t>
            </a:r>
            <a:r>
              <a:rPr lang="en-US" sz="1400" dirty="0">
                <a:solidFill>
                  <a:srgbClr val="FAA700"/>
                </a:solidFill>
                <a:latin typeface="Arial" panose="020B0604020202020204" pitchFamily="34" charset="0"/>
                <a:hlinkClick r:id="rId4" tooltip="Help:IPA/English"/>
              </a:rPr>
              <a:t>/</a:t>
            </a:r>
            <a:r>
              <a:rPr lang="en-US" sz="1400" dirty="0" err="1">
                <a:solidFill>
                  <a:srgbClr val="FAA700"/>
                </a:solidFill>
                <a:latin typeface="Arial" panose="020B0604020202020204" pitchFamily="34" charset="0"/>
                <a:hlinkClick r:id="rId4" tooltip="Help:IPA/English"/>
              </a:rPr>
              <a:t>ædz</a:t>
            </a:r>
            <a:r>
              <a:rPr lang="en-US" sz="1400" dirty="0">
                <a:solidFill>
                  <a:srgbClr val="FAA700"/>
                </a:solidFill>
                <a:latin typeface="Arial" panose="020B0604020202020204" pitchFamily="34" charset="0"/>
                <a:hlinkClick r:id="rId4" tooltip="Help:IPA/English"/>
              </a:rPr>
              <a:t>/</a:t>
            </a:r>
            <a:r>
              <a:rPr lang="en-US" sz="1400" dirty="0">
                <a:solidFill>
                  <a:srgbClr val="202122"/>
                </a:solidFill>
                <a:latin typeface="Arial" panose="020B0604020202020204" pitchFamily="34" charset="0"/>
              </a:rPr>
              <a:t>) – </a:t>
            </a:r>
            <a:r>
              <a:rPr lang="en-US" sz="1400" b="1" dirty="0">
                <a:solidFill>
                  <a:srgbClr val="202122"/>
                </a:solidFill>
                <a:latin typeface="Arial" panose="020B0604020202020204" pitchFamily="34" charset="0"/>
              </a:rPr>
              <a:t>tesla</a:t>
            </a:r>
            <a:r>
              <a:rPr lang="en-US" sz="1400" dirty="0">
                <a:solidFill>
                  <a:srgbClr val="202122"/>
                </a:solidFill>
                <a:latin typeface="Arial" panose="020B0604020202020204" pitchFamily="34" charset="0"/>
              </a:rPr>
              <a:t> </a:t>
            </a:r>
            <a:r>
              <a:rPr lang="en-US" sz="1400" dirty="0" err="1">
                <a:solidFill>
                  <a:srgbClr val="202122"/>
                </a:solidFill>
                <a:latin typeface="Arial" panose="020B0604020202020204" pitchFamily="34" charset="0"/>
              </a:rPr>
              <a:t>ili</a:t>
            </a:r>
            <a:r>
              <a:rPr lang="en-US" sz="1400" dirty="0">
                <a:solidFill>
                  <a:srgbClr val="202122"/>
                </a:solidFill>
                <a:latin typeface="Arial" panose="020B0604020202020204" pitchFamily="34" charset="0"/>
              </a:rPr>
              <a:t> </a:t>
            </a:r>
            <a:r>
              <a:rPr lang="en-US" sz="1400" b="1" dirty="0" err="1">
                <a:solidFill>
                  <a:srgbClr val="202122"/>
                </a:solidFill>
                <a:latin typeface="Arial" panose="020B0604020202020204" pitchFamily="34" charset="0"/>
              </a:rPr>
              <a:t>bradva</a:t>
            </a:r>
            <a:r>
              <a:rPr lang="en-US" sz="1400" dirty="0">
                <a:solidFill>
                  <a:srgbClr val="202122"/>
                </a:solidFill>
                <a:latin typeface="Arial" panose="020B0604020202020204" pitchFamily="34" charset="0"/>
              </a:rPr>
              <a:t> (spr.)</a:t>
            </a:r>
            <a:endParaRPr lang="en-US" sz="1400" dirty="0"/>
          </a:p>
        </p:txBody>
      </p:sp>
      <p:cxnSp>
        <p:nvCxnSpPr>
          <p:cNvPr id="13" name="Straight Arrow Connector 12"/>
          <p:cNvCxnSpPr/>
          <p:nvPr/>
        </p:nvCxnSpPr>
        <p:spPr>
          <a:xfrm flipV="1">
            <a:off x="6144547" y="3815542"/>
            <a:ext cx="2966202" cy="148413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a:cxnSpLocks/>
          </p:cNvCxnSpPr>
          <p:nvPr/>
        </p:nvCxnSpPr>
        <p:spPr>
          <a:xfrm>
            <a:off x="5949287" y="3310238"/>
            <a:ext cx="3030811" cy="4023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134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329" y="165532"/>
            <a:ext cx="10515600" cy="592818"/>
          </a:xfrm>
        </p:spPr>
        <p:txBody>
          <a:bodyPr>
            <a:normAutofit fontScale="90000"/>
          </a:bodyPr>
          <a:lstStyle/>
          <a:p>
            <a:r>
              <a:rPr lang="sr-Latn-RS" b="1" dirty="0"/>
              <a:t>Important funerary practices </a:t>
            </a:r>
            <a:endParaRPr lang="en-US" b="1" dirty="0"/>
          </a:p>
        </p:txBody>
      </p:sp>
      <p:sp>
        <p:nvSpPr>
          <p:cNvPr id="3" name="TextBox 2"/>
          <p:cNvSpPr txBox="1"/>
          <p:nvPr/>
        </p:nvSpPr>
        <p:spPr>
          <a:xfrm>
            <a:off x="3532420" y="903967"/>
            <a:ext cx="3097515" cy="461665"/>
          </a:xfrm>
          <a:prstGeom prst="rect">
            <a:avLst/>
          </a:prstGeom>
          <a:solidFill>
            <a:schemeClr val="accent4"/>
          </a:solidFill>
        </p:spPr>
        <p:txBody>
          <a:bodyPr wrap="none" rtlCol="0">
            <a:spAutoFit/>
          </a:bodyPr>
          <a:lstStyle/>
          <a:p>
            <a:r>
              <a:rPr lang="sr-Latn-RS" sz="2400" b="1" dirty="0"/>
              <a:t>THE SCALES OF TRUTH </a:t>
            </a:r>
            <a:endParaRPr lang="en-US" sz="2400" b="1" dirty="0"/>
          </a:p>
        </p:txBody>
      </p:sp>
      <p:sp>
        <p:nvSpPr>
          <p:cNvPr id="4" name="Rectangle 3"/>
          <p:cNvSpPr/>
          <p:nvPr/>
        </p:nvSpPr>
        <p:spPr>
          <a:xfrm>
            <a:off x="534155" y="1747256"/>
            <a:ext cx="8021370" cy="1631216"/>
          </a:xfrm>
          <a:prstGeom prst="rect">
            <a:avLst/>
          </a:prstGeom>
        </p:spPr>
        <p:txBody>
          <a:bodyPr wrap="square">
            <a:spAutoFit/>
          </a:bodyPr>
          <a:lstStyle/>
          <a:p>
            <a:r>
              <a:rPr lang="en-US" dirty="0">
                <a:solidFill>
                  <a:srgbClr val="333333"/>
                </a:solidFill>
                <a:latin typeface="Libre Baskerville"/>
              </a:rPr>
              <a:t>- </a:t>
            </a:r>
            <a:r>
              <a:rPr lang="en-US" sz="2000" dirty="0">
                <a:latin typeface="Libre Baskerville"/>
              </a:rPr>
              <a:t>Is it possible to have a heart that is lighter than a feather?</a:t>
            </a:r>
          </a:p>
          <a:p>
            <a:r>
              <a:rPr lang="en-US" sz="2000" dirty="0">
                <a:latin typeface="Libre Baskerville"/>
              </a:rPr>
              <a:t>- To the ancient Egyptians it was not only possible, but highly desirable. </a:t>
            </a:r>
          </a:p>
          <a:p>
            <a:r>
              <a:rPr lang="en-US" sz="2000" dirty="0">
                <a:latin typeface="Libre Baskerville"/>
              </a:rPr>
              <a:t>- </a:t>
            </a:r>
            <a:r>
              <a:rPr lang="en-US" sz="2000" b="1" dirty="0">
                <a:latin typeface="Libre Baskerville"/>
              </a:rPr>
              <a:t>The afterlife of the ancient Egyptians </a:t>
            </a:r>
            <a:r>
              <a:rPr lang="en-US" sz="2000" dirty="0">
                <a:latin typeface="Libre Baskerville"/>
              </a:rPr>
              <a:t>was known as the </a:t>
            </a:r>
            <a:r>
              <a:rPr lang="en-US" sz="2000" b="1" dirty="0">
                <a:solidFill>
                  <a:srgbClr val="FF0000"/>
                </a:solidFill>
                <a:latin typeface="Libre Baskerville"/>
              </a:rPr>
              <a:t>Field of Reeds</a:t>
            </a:r>
            <a:r>
              <a:rPr lang="en-US" sz="2000" dirty="0">
                <a:latin typeface="Libre Baskerville"/>
              </a:rPr>
              <a:t>, a land like any other, except that there was no sickness, no disappointment and, of course, no death.</a:t>
            </a:r>
            <a:endParaRPr lang="en-US" sz="2000" dirty="0"/>
          </a:p>
        </p:txBody>
      </p:sp>
      <p:sp>
        <p:nvSpPr>
          <p:cNvPr id="5" name="Rectangle 4"/>
          <p:cNvSpPr/>
          <p:nvPr/>
        </p:nvSpPr>
        <p:spPr>
          <a:xfrm>
            <a:off x="519063" y="3312978"/>
            <a:ext cx="11461687" cy="1015663"/>
          </a:xfrm>
          <a:prstGeom prst="rect">
            <a:avLst/>
          </a:prstGeom>
        </p:spPr>
        <p:txBody>
          <a:bodyPr wrap="square">
            <a:spAutoFit/>
          </a:bodyPr>
          <a:lstStyle/>
          <a:p>
            <a:r>
              <a:rPr lang="en-US" sz="2000" dirty="0">
                <a:latin typeface="Libre Baskerville"/>
              </a:rPr>
              <a:t>In the</a:t>
            </a:r>
            <a:r>
              <a:rPr lang="en-US" sz="2000" i="1" dirty="0">
                <a:latin typeface="Libre Baskerville"/>
              </a:rPr>
              <a:t> </a:t>
            </a:r>
            <a:r>
              <a:rPr lang="en-US" sz="2000" dirty="0">
                <a:latin typeface="Libre Baskerville"/>
              </a:rPr>
              <a:t>Egyptian</a:t>
            </a:r>
            <a:r>
              <a:rPr lang="en-US" sz="2000" i="1" dirty="0">
                <a:latin typeface="Libre Baskerville"/>
              </a:rPr>
              <a:t> Book of the Dead</a:t>
            </a:r>
            <a:r>
              <a:rPr lang="en-US" sz="2000" dirty="0">
                <a:latin typeface="Libre Baskerville"/>
              </a:rPr>
              <a:t> it is recorded that, after death, the soul would be met by the god </a:t>
            </a:r>
            <a:r>
              <a:rPr lang="en-US" sz="2000" b="1" dirty="0">
                <a:latin typeface="Libre Baskerville"/>
              </a:rPr>
              <a:t>Anubis</a:t>
            </a:r>
            <a:r>
              <a:rPr lang="en-US" sz="2000" dirty="0">
                <a:latin typeface="Libre Baskerville"/>
              </a:rPr>
              <a:t> who would lead it from its final resting place to </a:t>
            </a:r>
            <a:r>
              <a:rPr lang="en-US" sz="2000" b="1" dirty="0">
                <a:solidFill>
                  <a:srgbClr val="FF0000"/>
                </a:solidFill>
                <a:latin typeface="Libre Baskerville"/>
              </a:rPr>
              <a:t>the Hall of Truth</a:t>
            </a:r>
            <a:r>
              <a:rPr lang="en-US" sz="2000" dirty="0">
                <a:latin typeface="Libre Baskerville"/>
              </a:rPr>
              <a:t>. The soul would stand before </a:t>
            </a:r>
            <a:r>
              <a:rPr lang="en-US" sz="2000" b="1" dirty="0">
                <a:latin typeface="Libre Baskerville"/>
              </a:rPr>
              <a:t>Osiris</a:t>
            </a:r>
            <a:r>
              <a:rPr lang="en-US" sz="2000" dirty="0">
                <a:latin typeface="Libre Baskerville"/>
              </a:rPr>
              <a:t> and the scribe of the gods, </a:t>
            </a:r>
            <a:r>
              <a:rPr lang="en-US" sz="2000" b="1" dirty="0">
                <a:latin typeface="Libre Baskerville"/>
              </a:rPr>
              <a:t>Thoth</a:t>
            </a:r>
            <a:r>
              <a:rPr lang="en-US" sz="2000" dirty="0">
                <a:latin typeface="Libre Baskerville"/>
              </a:rPr>
              <a:t> in front of the golden scales. </a:t>
            </a:r>
            <a:endParaRPr lang="en-US" sz="2000" dirty="0"/>
          </a:p>
        </p:txBody>
      </p:sp>
      <p:sp>
        <p:nvSpPr>
          <p:cNvPr id="6" name="Rectangle 5"/>
          <p:cNvSpPr/>
          <p:nvPr/>
        </p:nvSpPr>
        <p:spPr>
          <a:xfrm>
            <a:off x="597527" y="4669061"/>
            <a:ext cx="11304761" cy="707886"/>
          </a:xfrm>
          <a:prstGeom prst="rect">
            <a:avLst/>
          </a:prstGeom>
        </p:spPr>
        <p:txBody>
          <a:bodyPr wrap="square">
            <a:spAutoFit/>
          </a:bodyPr>
          <a:lstStyle/>
          <a:p>
            <a:r>
              <a:rPr lang="en-US" sz="2000" dirty="0"/>
              <a:t>The soul would then recite the </a:t>
            </a:r>
            <a:r>
              <a:rPr lang="en-US" sz="2000" b="1" dirty="0">
                <a:solidFill>
                  <a:srgbClr val="FF0000"/>
                </a:solidFill>
              </a:rPr>
              <a:t>Negative Confessions </a:t>
            </a:r>
            <a:r>
              <a:rPr lang="en-US" sz="2000" dirty="0"/>
              <a:t>in which one claimed that (s)he had not committed certain sins.</a:t>
            </a:r>
          </a:p>
        </p:txBody>
      </p:sp>
      <p:sp>
        <p:nvSpPr>
          <p:cNvPr id="7" name="Rectangle 6"/>
          <p:cNvSpPr/>
          <p:nvPr/>
        </p:nvSpPr>
        <p:spPr>
          <a:xfrm>
            <a:off x="597527" y="5401580"/>
            <a:ext cx="11220261" cy="1015663"/>
          </a:xfrm>
          <a:prstGeom prst="rect">
            <a:avLst/>
          </a:prstGeom>
        </p:spPr>
        <p:txBody>
          <a:bodyPr wrap="square">
            <a:spAutoFit/>
          </a:bodyPr>
          <a:lstStyle/>
          <a:p>
            <a:r>
              <a:rPr lang="en-US" sz="2000" dirty="0"/>
              <a:t>The </a:t>
            </a:r>
            <a:r>
              <a:rPr lang="en-US" sz="2000" b="1" dirty="0">
                <a:solidFill>
                  <a:srgbClr val="FF0000"/>
                </a:solidFill>
              </a:rPr>
              <a:t>Negative Confessions</a:t>
            </a:r>
            <a:r>
              <a:rPr lang="en-US" sz="2000" dirty="0"/>
              <a:t>, always beginning with "I have not..." or "I did not...", following the opening prayer were meant to assure Osiris of the soul's purity and ended, in fact, with the statement, "I am pure" repeated a number of times.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630" y="828205"/>
            <a:ext cx="2907917" cy="2555513"/>
          </a:xfrm>
          <a:prstGeom prst="rect">
            <a:avLst/>
          </a:prstGeom>
        </p:spPr>
      </p:pic>
      <p:sp>
        <p:nvSpPr>
          <p:cNvPr id="9" name="TextBox 8"/>
          <p:cNvSpPr txBox="1"/>
          <p:nvPr/>
        </p:nvSpPr>
        <p:spPr>
          <a:xfrm>
            <a:off x="2579140" y="4270308"/>
            <a:ext cx="3204020" cy="307777"/>
          </a:xfrm>
          <a:prstGeom prst="rect">
            <a:avLst/>
          </a:prstGeom>
          <a:solidFill>
            <a:srgbClr val="FFFF00"/>
          </a:solidFill>
        </p:spPr>
        <p:txBody>
          <a:bodyPr wrap="square" rtlCol="0">
            <a:spAutoFit/>
          </a:bodyPr>
          <a:lstStyle/>
          <a:p>
            <a:r>
              <a:rPr lang="en-US" sz="1400" b="1" dirty="0"/>
              <a:t>The Hall of Truth – </a:t>
            </a:r>
            <a:r>
              <a:rPr lang="en-US" sz="1400" b="1" dirty="0" err="1"/>
              <a:t>Dvorana</a:t>
            </a:r>
            <a:r>
              <a:rPr lang="en-US" sz="1400" b="1" dirty="0"/>
              <a:t> </a:t>
            </a:r>
            <a:r>
              <a:rPr lang="en-US" sz="1400" b="1" dirty="0" err="1"/>
              <a:t>istine</a:t>
            </a:r>
            <a:r>
              <a:rPr lang="en-US" sz="1400" b="1" dirty="0"/>
              <a:t> (</a:t>
            </a:r>
            <a:r>
              <a:rPr lang="en-US" sz="1400" b="1" dirty="0" err="1"/>
              <a:t>srp</a:t>
            </a:r>
            <a:r>
              <a:rPr lang="en-US" sz="1400" b="1" dirty="0"/>
              <a:t>.)</a:t>
            </a:r>
          </a:p>
        </p:txBody>
      </p:sp>
      <p:sp>
        <p:nvSpPr>
          <p:cNvPr id="11" name="TextBox 10"/>
          <p:cNvSpPr txBox="1"/>
          <p:nvPr/>
        </p:nvSpPr>
        <p:spPr>
          <a:xfrm>
            <a:off x="5226471" y="1463812"/>
            <a:ext cx="3053929" cy="307777"/>
          </a:xfrm>
          <a:prstGeom prst="rect">
            <a:avLst/>
          </a:prstGeom>
          <a:solidFill>
            <a:schemeClr val="accent2"/>
          </a:solidFill>
        </p:spPr>
        <p:txBody>
          <a:bodyPr wrap="square" rtlCol="0">
            <a:spAutoFit/>
          </a:bodyPr>
          <a:lstStyle/>
          <a:p>
            <a:r>
              <a:rPr lang="en-US" sz="1400" b="1" dirty="0"/>
              <a:t>The Field of Reeds – </a:t>
            </a:r>
            <a:r>
              <a:rPr lang="en-US" sz="1400" b="1" dirty="0" err="1"/>
              <a:t>Polje</a:t>
            </a:r>
            <a:r>
              <a:rPr lang="en-US" sz="1400" b="1" dirty="0"/>
              <a:t> </a:t>
            </a:r>
            <a:r>
              <a:rPr lang="en-US" sz="1400" b="1" dirty="0" err="1"/>
              <a:t>trske</a:t>
            </a:r>
            <a:r>
              <a:rPr lang="en-US" sz="1400" b="1" dirty="0"/>
              <a:t> (</a:t>
            </a:r>
            <a:r>
              <a:rPr lang="en-US" sz="1400" b="1" dirty="0" err="1"/>
              <a:t>srp</a:t>
            </a:r>
            <a:r>
              <a:rPr lang="en-US" sz="1400" b="1" dirty="0"/>
              <a:t>.)</a:t>
            </a:r>
          </a:p>
        </p:txBody>
      </p:sp>
      <p:pic>
        <p:nvPicPr>
          <p:cNvPr id="12" name="Picture 11">
            <a:extLst>
              <a:ext uri="{FF2B5EF4-FFF2-40B4-BE49-F238E27FC236}">
                <a16:creationId xmlns:a16="http://schemas.microsoft.com/office/drawing/2014/main" id="{D00C8229-447F-2802-F6DF-A213CE8EC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910" y="828205"/>
            <a:ext cx="2907917" cy="2555513"/>
          </a:xfrm>
          <a:prstGeom prst="rect">
            <a:avLst/>
          </a:prstGeom>
        </p:spPr>
      </p:pic>
      <p:sp>
        <p:nvSpPr>
          <p:cNvPr id="13" name="TextBox 12">
            <a:extLst>
              <a:ext uri="{FF2B5EF4-FFF2-40B4-BE49-F238E27FC236}">
                <a16:creationId xmlns:a16="http://schemas.microsoft.com/office/drawing/2014/main" id="{DBD8D0FB-9219-7832-E8AF-2E00F3B32859}"/>
              </a:ext>
            </a:extLst>
          </p:cNvPr>
          <p:cNvSpPr txBox="1"/>
          <p:nvPr/>
        </p:nvSpPr>
        <p:spPr>
          <a:xfrm>
            <a:off x="5929295" y="4286629"/>
            <a:ext cx="5652381" cy="307777"/>
          </a:xfrm>
          <a:prstGeom prst="rect">
            <a:avLst/>
          </a:prstGeom>
          <a:solidFill>
            <a:srgbClr val="FFFF00"/>
          </a:solidFill>
        </p:spPr>
        <p:txBody>
          <a:bodyPr wrap="square" rtlCol="0">
            <a:spAutoFit/>
          </a:bodyPr>
          <a:lstStyle/>
          <a:p>
            <a:r>
              <a:rPr lang="en-US" sz="1400" b="1" dirty="0">
                <a:solidFill>
                  <a:srgbClr val="000000"/>
                </a:solidFill>
              </a:rPr>
              <a:t>Osiris</a:t>
            </a:r>
            <a:r>
              <a:rPr lang="en-US" sz="1400" dirty="0">
                <a:solidFill>
                  <a:srgbClr val="000000"/>
                </a:solidFill>
              </a:rPr>
              <a:t> (</a:t>
            </a:r>
            <a:r>
              <a:rPr lang="en-US" sz="1400" dirty="0" err="1">
                <a:solidFill>
                  <a:srgbClr val="000000"/>
                </a:solidFill>
              </a:rPr>
              <a:t>ouˈsairɪs</a:t>
            </a:r>
            <a:r>
              <a:rPr lang="en-US" sz="1400" dirty="0">
                <a:solidFill>
                  <a:srgbClr val="000000"/>
                </a:solidFill>
              </a:rPr>
              <a:t>) – </a:t>
            </a:r>
            <a:r>
              <a:rPr lang="en-US" sz="1400" b="1" dirty="0">
                <a:solidFill>
                  <a:srgbClr val="000000"/>
                </a:solidFill>
              </a:rPr>
              <a:t>the ruler of the underworld and the judge of the dead</a:t>
            </a:r>
            <a:endParaRPr lang="en-US" sz="1400" b="1" dirty="0"/>
          </a:p>
        </p:txBody>
      </p:sp>
    </p:spTree>
    <p:extLst>
      <p:ext uri="{BB962C8B-B14F-4D97-AF65-F5344CB8AC3E}">
        <p14:creationId xmlns:p14="http://schemas.microsoft.com/office/powerpoint/2010/main" val="31930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616" y="90717"/>
            <a:ext cx="10515600" cy="443437"/>
          </a:xfrm>
        </p:spPr>
        <p:txBody>
          <a:bodyPr>
            <a:normAutofit fontScale="90000"/>
          </a:bodyPr>
          <a:lstStyle/>
          <a:p>
            <a:r>
              <a:rPr lang="sr-Latn-RS" b="1" dirty="0"/>
              <a:t>Important funerary practices </a:t>
            </a:r>
            <a:endParaRPr lang="en-US" b="1" dirty="0"/>
          </a:p>
        </p:txBody>
      </p:sp>
      <p:sp>
        <p:nvSpPr>
          <p:cNvPr id="3" name="TextBox 2"/>
          <p:cNvSpPr txBox="1"/>
          <p:nvPr/>
        </p:nvSpPr>
        <p:spPr>
          <a:xfrm>
            <a:off x="4506498" y="624501"/>
            <a:ext cx="3097515" cy="461665"/>
          </a:xfrm>
          <a:prstGeom prst="rect">
            <a:avLst/>
          </a:prstGeom>
          <a:solidFill>
            <a:schemeClr val="accent4"/>
          </a:solidFill>
        </p:spPr>
        <p:txBody>
          <a:bodyPr wrap="none" rtlCol="0">
            <a:spAutoFit/>
          </a:bodyPr>
          <a:lstStyle/>
          <a:p>
            <a:r>
              <a:rPr lang="sr-Latn-RS" sz="2400" b="1" dirty="0"/>
              <a:t>THE SCALES OF TRUTH </a:t>
            </a:r>
            <a:endParaRPr lang="en-US" sz="2400" b="1" dirty="0"/>
          </a:p>
        </p:txBody>
      </p:sp>
      <p:sp>
        <p:nvSpPr>
          <p:cNvPr id="8" name="Rectangle 7"/>
          <p:cNvSpPr/>
          <p:nvPr/>
        </p:nvSpPr>
        <p:spPr>
          <a:xfrm>
            <a:off x="534152" y="1086166"/>
            <a:ext cx="11434527" cy="2554545"/>
          </a:xfrm>
          <a:prstGeom prst="rect">
            <a:avLst/>
          </a:prstGeom>
        </p:spPr>
        <p:txBody>
          <a:bodyPr wrap="square">
            <a:spAutoFit/>
          </a:bodyPr>
          <a:lstStyle/>
          <a:p>
            <a:r>
              <a:rPr lang="en-US" sz="2000" dirty="0"/>
              <a:t>- The `heart' of the soul was handed over to Osiris who placed it on a great golden scale balanced against the </a:t>
            </a:r>
            <a:r>
              <a:rPr lang="en-US" sz="2000" b="1" dirty="0"/>
              <a:t>white feather of </a:t>
            </a:r>
            <a:r>
              <a:rPr lang="en-US" sz="2000" b="1" dirty="0" err="1"/>
              <a:t>Ma'at</a:t>
            </a:r>
            <a:r>
              <a:rPr lang="en-US" sz="2000" dirty="0"/>
              <a:t>, the </a:t>
            </a:r>
            <a:r>
              <a:rPr lang="en-US" sz="2000" b="1" dirty="0"/>
              <a:t>feather of truth </a:t>
            </a:r>
            <a:r>
              <a:rPr lang="en-US" sz="2000" dirty="0"/>
              <a:t>on the other side. </a:t>
            </a:r>
          </a:p>
          <a:p>
            <a:r>
              <a:rPr lang="en-US" sz="2000" dirty="0"/>
              <a:t>- If the soul's heart was </a:t>
            </a:r>
            <a:r>
              <a:rPr lang="en-US" sz="2000" dirty="0">
                <a:solidFill>
                  <a:srgbClr val="FF0000"/>
                </a:solidFill>
              </a:rPr>
              <a:t>lighter</a:t>
            </a:r>
            <a:r>
              <a:rPr lang="en-US" sz="2000" dirty="0"/>
              <a:t> </a:t>
            </a:r>
            <a:r>
              <a:rPr lang="en-US" sz="2000" dirty="0">
                <a:solidFill>
                  <a:srgbClr val="FF0000"/>
                </a:solidFill>
              </a:rPr>
              <a:t>than the feather </a:t>
            </a:r>
            <a:r>
              <a:rPr lang="en-US" sz="2000" dirty="0"/>
              <a:t>then the person could pass on to the Field of Reeds.</a:t>
            </a:r>
          </a:p>
          <a:p>
            <a:r>
              <a:rPr lang="en-US" sz="2000" dirty="0"/>
              <a:t>- If the soul’s heart was </a:t>
            </a:r>
            <a:r>
              <a:rPr lang="en-US" sz="2000" dirty="0">
                <a:solidFill>
                  <a:srgbClr val="FF0000"/>
                </a:solidFill>
              </a:rPr>
              <a:t>heavier</a:t>
            </a:r>
            <a:r>
              <a:rPr lang="en-US" sz="2000" dirty="0"/>
              <a:t>, however, it was thrown to the floor of the Hall of Truth where it was </a:t>
            </a:r>
            <a:r>
              <a:rPr lang="en-US" sz="2000" b="1" dirty="0"/>
              <a:t>devoured</a:t>
            </a:r>
            <a:r>
              <a:rPr lang="en-US" sz="2000" dirty="0"/>
              <a:t> by </a:t>
            </a:r>
            <a:r>
              <a:rPr lang="en-US" sz="2000" b="1" dirty="0">
                <a:solidFill>
                  <a:srgbClr val="FF0000"/>
                </a:solidFill>
              </a:rPr>
              <a:t>Am</a:t>
            </a:r>
            <a:r>
              <a:rPr lang="sr-Latn-RS" sz="2000" b="1" dirty="0">
                <a:solidFill>
                  <a:srgbClr val="FF0000"/>
                </a:solidFill>
              </a:rPr>
              <a:t>ut </a:t>
            </a:r>
            <a:r>
              <a:rPr lang="sr-Latn-RS" sz="2000" dirty="0"/>
              <a:t>(or </a:t>
            </a:r>
            <a:r>
              <a:rPr lang="sr-Latn-RS" sz="2000" b="1" dirty="0">
                <a:solidFill>
                  <a:srgbClr val="FF0000"/>
                </a:solidFill>
              </a:rPr>
              <a:t>Ammit</a:t>
            </a:r>
            <a:r>
              <a:rPr lang="sr-Latn-RS" sz="2000" dirty="0"/>
              <a:t>)</a:t>
            </a:r>
            <a:r>
              <a:rPr lang="en-US" sz="2000" dirty="0"/>
              <a:t>, (a god</a:t>
            </a:r>
            <a:r>
              <a:rPr lang="sr-Latn-RS" sz="2000" dirty="0"/>
              <a:t>dess</a:t>
            </a:r>
            <a:r>
              <a:rPr lang="en-US" sz="2000" dirty="0"/>
              <a:t> with the face of a crocodile, the front of a leopard and the back of a rhinoceros, known as "</a:t>
            </a:r>
            <a:r>
              <a:rPr lang="en-US" sz="2000" b="1" dirty="0"/>
              <a:t>the gobbler</a:t>
            </a:r>
            <a:r>
              <a:rPr lang="en-US" sz="2000" dirty="0"/>
              <a:t>“ (</a:t>
            </a:r>
            <a:r>
              <a:rPr lang="en-US" sz="2000" dirty="0" err="1"/>
              <a:t>srp</a:t>
            </a:r>
            <a:r>
              <a:rPr lang="en-US" sz="2000" dirty="0"/>
              <a:t>. </a:t>
            </a:r>
            <a:r>
              <a:rPr lang="sr-Latn-RS" sz="2000" b="1" dirty="0"/>
              <a:t>p</a:t>
            </a:r>
            <a:r>
              <a:rPr lang="en-US" sz="2000" b="1" dirty="0" err="1"/>
              <a:t>ro</a:t>
            </a:r>
            <a:r>
              <a:rPr lang="sr-Latn-RS" sz="2000" b="1" dirty="0"/>
              <a:t>ždrljiv</a:t>
            </a:r>
            <a:r>
              <a:rPr lang="en-US" sz="2000" b="1" dirty="0" err="1"/>
              <a:t>ica</a:t>
            </a:r>
            <a:r>
              <a:rPr lang="sr-Latn-RS" sz="2000" dirty="0"/>
              <a:t>)</a:t>
            </a:r>
            <a:r>
              <a:rPr lang="en-US" sz="2000" dirty="0"/>
              <a:t>).</a:t>
            </a:r>
          </a:p>
          <a:p>
            <a:r>
              <a:rPr lang="en-US" sz="2000" dirty="0"/>
              <a:t>- Once </a:t>
            </a:r>
            <a:r>
              <a:rPr lang="en-US" sz="2000" dirty="0" err="1"/>
              <a:t>Amut</a:t>
            </a:r>
            <a:r>
              <a:rPr lang="en-US" sz="2000" dirty="0"/>
              <a:t> devoured the person's heart, the individual soul then ceased to exist. </a:t>
            </a:r>
          </a:p>
          <a:p>
            <a:r>
              <a:rPr lang="en-US" sz="2000" dirty="0"/>
              <a:t>- There was no `hell' for the ancient Egyptians; their `fate worse than death' was non-existence.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529" y="3759181"/>
            <a:ext cx="5157451" cy="2979002"/>
          </a:xfrm>
          <a:prstGeom prst="rect">
            <a:avLst/>
          </a:prstGeom>
        </p:spPr>
      </p:pic>
      <p:sp>
        <p:nvSpPr>
          <p:cNvPr id="6" name="TextBox 5"/>
          <p:cNvSpPr txBox="1"/>
          <p:nvPr/>
        </p:nvSpPr>
        <p:spPr>
          <a:xfrm>
            <a:off x="7969672" y="778389"/>
            <a:ext cx="1758528" cy="307777"/>
          </a:xfrm>
          <a:prstGeom prst="rect">
            <a:avLst/>
          </a:prstGeom>
          <a:solidFill>
            <a:srgbClr val="92D050"/>
          </a:solidFill>
        </p:spPr>
        <p:txBody>
          <a:bodyPr wrap="square" rtlCol="0">
            <a:spAutoFit/>
          </a:bodyPr>
          <a:lstStyle/>
          <a:p>
            <a:r>
              <a:rPr lang="en-US" sz="1400" b="1" dirty="0"/>
              <a:t>scale – </a:t>
            </a:r>
            <a:r>
              <a:rPr lang="en-US" sz="1400" b="1" dirty="0" err="1"/>
              <a:t>vaga</a:t>
            </a:r>
            <a:r>
              <a:rPr lang="en-US" sz="1400" b="1" dirty="0"/>
              <a:t>  (</a:t>
            </a:r>
            <a:r>
              <a:rPr lang="en-US" sz="1400" b="1" dirty="0" err="1"/>
              <a:t>srp</a:t>
            </a:r>
            <a:r>
              <a:rPr lang="en-US" sz="1400" b="1" dirty="0"/>
              <a:t>.)</a:t>
            </a:r>
          </a:p>
        </p:txBody>
      </p:sp>
      <p:sp>
        <p:nvSpPr>
          <p:cNvPr id="7" name="TextBox 6"/>
          <p:cNvSpPr txBox="1"/>
          <p:nvPr/>
        </p:nvSpPr>
        <p:spPr>
          <a:xfrm>
            <a:off x="8934872" y="5320103"/>
            <a:ext cx="2342728" cy="523220"/>
          </a:xfrm>
          <a:prstGeom prst="rect">
            <a:avLst/>
          </a:prstGeom>
          <a:solidFill>
            <a:srgbClr val="92D050"/>
          </a:solidFill>
        </p:spPr>
        <p:txBody>
          <a:bodyPr wrap="square" rtlCol="0">
            <a:spAutoFit/>
          </a:bodyPr>
          <a:lstStyle/>
          <a:p>
            <a:r>
              <a:rPr lang="en-US" sz="1400" b="1" dirty="0"/>
              <a:t>the white feather of </a:t>
            </a:r>
            <a:r>
              <a:rPr lang="en-US" sz="1400" b="1" dirty="0" err="1"/>
              <a:t>Ma’at</a:t>
            </a:r>
            <a:r>
              <a:rPr lang="en-US" sz="1400" b="1" dirty="0"/>
              <a:t>       (feather of truth) </a:t>
            </a:r>
          </a:p>
        </p:txBody>
      </p:sp>
      <p:sp>
        <p:nvSpPr>
          <p:cNvPr id="9" name="TextBox 8"/>
          <p:cNvSpPr txBox="1"/>
          <p:nvPr/>
        </p:nvSpPr>
        <p:spPr>
          <a:xfrm>
            <a:off x="8982542" y="1393943"/>
            <a:ext cx="2986137" cy="307777"/>
          </a:xfrm>
          <a:prstGeom prst="rect">
            <a:avLst/>
          </a:prstGeom>
          <a:solidFill>
            <a:srgbClr val="92D050"/>
          </a:solidFill>
        </p:spPr>
        <p:txBody>
          <a:bodyPr wrap="square" rtlCol="0">
            <a:spAutoFit/>
          </a:bodyPr>
          <a:lstStyle/>
          <a:p>
            <a:r>
              <a:rPr lang="sr-Latn-RS" sz="1400" b="1" dirty="0"/>
              <a:t>to devour </a:t>
            </a:r>
            <a:r>
              <a:rPr lang="en-US" sz="1400" b="1" dirty="0"/>
              <a:t> – </a:t>
            </a:r>
            <a:r>
              <a:rPr lang="sr-Latn-RS" sz="1400" b="1" dirty="0"/>
              <a:t>pojesti halapljivo</a:t>
            </a:r>
            <a:r>
              <a:rPr lang="en-US" sz="1400" b="1" dirty="0"/>
              <a:t>  (</a:t>
            </a:r>
            <a:r>
              <a:rPr lang="en-US" sz="1400" b="1" dirty="0" err="1"/>
              <a:t>srp</a:t>
            </a:r>
            <a:r>
              <a:rPr lang="en-US" sz="1400" b="1" dirty="0"/>
              <a:t>.)</a:t>
            </a:r>
          </a:p>
        </p:txBody>
      </p:sp>
      <p:sp>
        <p:nvSpPr>
          <p:cNvPr id="10" name="TextBox 9"/>
          <p:cNvSpPr txBox="1"/>
          <p:nvPr/>
        </p:nvSpPr>
        <p:spPr>
          <a:xfrm>
            <a:off x="8945978" y="3946502"/>
            <a:ext cx="782222" cy="307777"/>
          </a:xfrm>
          <a:prstGeom prst="rect">
            <a:avLst/>
          </a:prstGeom>
          <a:solidFill>
            <a:srgbClr val="92D050"/>
          </a:solidFill>
        </p:spPr>
        <p:txBody>
          <a:bodyPr wrap="square" rtlCol="0">
            <a:spAutoFit/>
          </a:bodyPr>
          <a:lstStyle/>
          <a:p>
            <a:r>
              <a:rPr lang="sr-Latn-RS" sz="1400" b="1" dirty="0"/>
              <a:t>Osiris</a:t>
            </a:r>
            <a:r>
              <a:rPr lang="en-US" sz="1400" b="1" dirty="0"/>
              <a:t> </a:t>
            </a:r>
          </a:p>
        </p:txBody>
      </p:sp>
      <p:sp>
        <p:nvSpPr>
          <p:cNvPr id="12" name="TextBox 11"/>
          <p:cNvSpPr txBox="1"/>
          <p:nvPr/>
        </p:nvSpPr>
        <p:spPr>
          <a:xfrm>
            <a:off x="2254040" y="4254279"/>
            <a:ext cx="782222" cy="307777"/>
          </a:xfrm>
          <a:prstGeom prst="rect">
            <a:avLst/>
          </a:prstGeom>
          <a:solidFill>
            <a:srgbClr val="92D050"/>
          </a:solidFill>
        </p:spPr>
        <p:txBody>
          <a:bodyPr wrap="square" rtlCol="0">
            <a:spAutoFit/>
          </a:bodyPr>
          <a:lstStyle/>
          <a:p>
            <a:r>
              <a:rPr lang="sr-Latn-RS" sz="1400" b="1" dirty="0"/>
              <a:t>Anubis</a:t>
            </a:r>
            <a:r>
              <a:rPr lang="en-US" sz="1400" b="1" dirty="0"/>
              <a:t> </a:t>
            </a:r>
          </a:p>
        </p:txBody>
      </p:sp>
      <p:sp>
        <p:nvSpPr>
          <p:cNvPr id="14" name="TextBox 13"/>
          <p:cNvSpPr txBox="1"/>
          <p:nvPr/>
        </p:nvSpPr>
        <p:spPr>
          <a:xfrm>
            <a:off x="8982542" y="4562056"/>
            <a:ext cx="1491316" cy="307777"/>
          </a:xfrm>
          <a:prstGeom prst="rect">
            <a:avLst/>
          </a:prstGeom>
          <a:solidFill>
            <a:srgbClr val="92D050"/>
          </a:solidFill>
        </p:spPr>
        <p:txBody>
          <a:bodyPr wrap="square" rtlCol="0">
            <a:spAutoFit/>
          </a:bodyPr>
          <a:lstStyle/>
          <a:p>
            <a:r>
              <a:rPr lang="sr-Latn-RS" sz="1400" b="1" dirty="0"/>
              <a:t>Amut (or Ammit)</a:t>
            </a:r>
            <a:r>
              <a:rPr lang="en-US" sz="1400" b="1" dirty="0"/>
              <a:t> </a:t>
            </a:r>
          </a:p>
        </p:txBody>
      </p:sp>
      <p:sp>
        <p:nvSpPr>
          <p:cNvPr id="15" name="TextBox 14"/>
          <p:cNvSpPr txBox="1"/>
          <p:nvPr/>
        </p:nvSpPr>
        <p:spPr>
          <a:xfrm>
            <a:off x="1757488" y="5723372"/>
            <a:ext cx="1407043" cy="307777"/>
          </a:xfrm>
          <a:prstGeom prst="rect">
            <a:avLst/>
          </a:prstGeom>
          <a:solidFill>
            <a:srgbClr val="92D050"/>
          </a:solidFill>
        </p:spPr>
        <p:txBody>
          <a:bodyPr wrap="square" rtlCol="0">
            <a:spAutoFit/>
          </a:bodyPr>
          <a:lstStyle/>
          <a:p>
            <a:r>
              <a:rPr lang="sr-Latn-RS" sz="1400" b="1" dirty="0"/>
              <a:t>the soul</a:t>
            </a:r>
            <a:r>
              <a:rPr lang="en-US" sz="1400" b="1" dirty="0"/>
              <a:t>’s </a:t>
            </a:r>
            <a:r>
              <a:rPr lang="sr-Latn-RS" sz="1400" b="1" dirty="0"/>
              <a:t>heart</a:t>
            </a:r>
            <a:endParaRPr lang="en-US" sz="1400" b="1" dirty="0"/>
          </a:p>
        </p:txBody>
      </p:sp>
      <p:cxnSp>
        <p:nvCxnSpPr>
          <p:cNvPr id="5" name="Straight Arrow Connector 4"/>
          <p:cNvCxnSpPr/>
          <p:nvPr/>
        </p:nvCxnSpPr>
        <p:spPr>
          <a:xfrm>
            <a:off x="3036262" y="4562056"/>
            <a:ext cx="380269" cy="3077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3"/>
          </p:cNvCxnSpPr>
          <p:nvPr/>
        </p:nvCxnSpPr>
        <p:spPr>
          <a:xfrm>
            <a:off x="3164531" y="5877261"/>
            <a:ext cx="1341967" cy="1601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8497019" y="4064563"/>
            <a:ext cx="351917" cy="3322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808124" y="4806291"/>
            <a:ext cx="2126747" cy="8215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7" idx="1"/>
          </p:cNvCxnSpPr>
          <p:nvPr/>
        </p:nvCxnSpPr>
        <p:spPr>
          <a:xfrm flipH="1">
            <a:off x="7454288" y="5581713"/>
            <a:ext cx="1480584" cy="455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80776" y="2676560"/>
            <a:ext cx="3047424" cy="307777"/>
          </a:xfrm>
          <a:prstGeom prst="rect">
            <a:avLst/>
          </a:prstGeom>
          <a:solidFill>
            <a:srgbClr val="92D050"/>
          </a:solidFill>
        </p:spPr>
        <p:txBody>
          <a:bodyPr wrap="square" rtlCol="0">
            <a:spAutoFit/>
          </a:bodyPr>
          <a:lstStyle/>
          <a:p>
            <a:r>
              <a:rPr lang="sr-Latn-RS" sz="1400" b="1" dirty="0"/>
              <a:t>to </a:t>
            </a:r>
            <a:r>
              <a:rPr lang="en-US" sz="1400" b="1" dirty="0"/>
              <a:t>gobble – p</a:t>
            </a:r>
            <a:r>
              <a:rPr lang="sr-Latn-RS" sz="1400" b="1" dirty="0"/>
              <a:t>rožderati</a:t>
            </a:r>
            <a:r>
              <a:rPr lang="en-US" sz="1400" b="1" dirty="0"/>
              <a:t>  (</a:t>
            </a:r>
            <a:r>
              <a:rPr lang="en-US" sz="1400" b="1" dirty="0" err="1"/>
              <a:t>srp</a:t>
            </a:r>
            <a:r>
              <a:rPr lang="en-US" sz="1400" b="1" dirty="0"/>
              <a:t>.)</a:t>
            </a:r>
          </a:p>
        </p:txBody>
      </p:sp>
    </p:spTree>
    <p:extLst>
      <p:ext uri="{BB962C8B-B14F-4D97-AF65-F5344CB8AC3E}">
        <p14:creationId xmlns:p14="http://schemas.microsoft.com/office/powerpoint/2010/main" val="428302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animBg="1"/>
      <p:bldP spid="7" grpId="0" animBg="1"/>
      <p:bldP spid="9" grpId="0" animBg="1"/>
      <p:bldP spid="10" grpId="0" animBg="1"/>
      <p:bldP spid="12" grpId="0" animBg="1"/>
      <p:bldP spid="14"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1" y="157307"/>
            <a:ext cx="11039536" cy="592818"/>
          </a:xfrm>
        </p:spPr>
        <p:txBody>
          <a:bodyPr>
            <a:normAutofit fontScale="90000"/>
          </a:bodyPr>
          <a:lstStyle/>
          <a:p>
            <a:r>
              <a:rPr lang="sr-Latn-RS" b="1" dirty="0"/>
              <a:t>Important funerary practices</a:t>
            </a:r>
            <a:r>
              <a:rPr lang="en-US" b="1" dirty="0"/>
              <a:t> – continuity and change</a:t>
            </a:r>
            <a:r>
              <a:rPr lang="sr-Latn-RS" b="1" dirty="0"/>
              <a:t> </a:t>
            </a:r>
            <a:endParaRPr lang="en-US" b="1" dirty="0"/>
          </a:p>
        </p:txBody>
      </p:sp>
      <p:sp>
        <p:nvSpPr>
          <p:cNvPr id="3" name="TextBox 2"/>
          <p:cNvSpPr txBox="1"/>
          <p:nvPr/>
        </p:nvSpPr>
        <p:spPr>
          <a:xfrm>
            <a:off x="3305473" y="866200"/>
            <a:ext cx="3772764" cy="461665"/>
          </a:xfrm>
          <a:prstGeom prst="rect">
            <a:avLst/>
          </a:prstGeom>
          <a:solidFill>
            <a:srgbClr val="FFC000"/>
          </a:solidFill>
        </p:spPr>
        <p:txBody>
          <a:bodyPr wrap="none" rtlCol="0">
            <a:spAutoFit/>
          </a:bodyPr>
          <a:lstStyle/>
          <a:p>
            <a:r>
              <a:rPr lang="sr-Latn-RS" sz="2400" b="1" dirty="0"/>
              <a:t>PROFESSIONAL MOURNERS </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266" y="3484462"/>
            <a:ext cx="3729563" cy="1718955"/>
          </a:xfrm>
          <a:prstGeom prst="rect">
            <a:avLst/>
          </a:prstGeom>
        </p:spPr>
      </p:pic>
      <p:sp>
        <p:nvSpPr>
          <p:cNvPr id="5" name="Rectangle 4"/>
          <p:cNvSpPr/>
          <p:nvPr/>
        </p:nvSpPr>
        <p:spPr>
          <a:xfrm>
            <a:off x="630380" y="1624851"/>
            <a:ext cx="11039535" cy="707886"/>
          </a:xfrm>
          <a:prstGeom prst="rect">
            <a:avLst/>
          </a:prstGeom>
        </p:spPr>
        <p:txBody>
          <a:bodyPr wrap="square">
            <a:spAutoFit/>
          </a:bodyPr>
          <a:lstStyle/>
          <a:p>
            <a:pPr algn="just">
              <a:spcAft>
                <a:spcPts val="0"/>
              </a:spcAft>
            </a:pPr>
            <a:r>
              <a:rPr lang="sr-Latn-RS" sz="2000" b="1" dirty="0">
                <a:solidFill>
                  <a:srgbClr val="FF0000"/>
                </a:solidFill>
                <a:ea typeface="Calibri" panose="020F0502020204030204" pitchFamily="34" charset="0"/>
                <a:cs typeface="Times New Roman" panose="02020603050405020304" pitchFamily="18" charset="0"/>
              </a:rPr>
              <a:t>P</a:t>
            </a:r>
            <a:r>
              <a:rPr lang="en-US" sz="2000" b="1" dirty="0" err="1">
                <a:solidFill>
                  <a:srgbClr val="FF0000"/>
                </a:solidFill>
                <a:ea typeface="Calibri" panose="020F0502020204030204" pitchFamily="34" charset="0"/>
                <a:cs typeface="Times New Roman" panose="02020603050405020304" pitchFamily="18" charset="0"/>
              </a:rPr>
              <a:t>rofessional</a:t>
            </a:r>
            <a:r>
              <a:rPr lang="en-US" sz="2000" b="1" dirty="0">
                <a:solidFill>
                  <a:srgbClr val="FF0000"/>
                </a:solidFill>
                <a:ea typeface="Calibri" panose="020F0502020204030204" pitchFamily="34" charset="0"/>
                <a:cs typeface="Times New Roman" panose="02020603050405020304" pitchFamily="18" charset="0"/>
              </a:rPr>
              <a:t> mourners </a:t>
            </a:r>
            <a:r>
              <a:rPr lang="sr-Latn-RS" sz="2000" dirty="0">
                <a:ea typeface="Calibri" panose="020F0502020204030204" pitchFamily="34" charset="0"/>
                <a:cs typeface="Times New Roman" panose="02020603050405020304" pitchFamily="18" charset="0"/>
              </a:rPr>
              <a:t>were </a:t>
            </a:r>
            <a:r>
              <a:rPr lang="en-US" sz="2000" dirty="0">
                <a:ea typeface="Calibri" panose="020F0502020204030204" pitchFamily="34" charset="0"/>
                <a:cs typeface="Times New Roman" panose="02020603050405020304" pitchFamily="18" charset="0"/>
              </a:rPr>
              <a:t>hired </a:t>
            </a:r>
            <a:r>
              <a:rPr lang="en-US" sz="2000" b="1" dirty="0">
                <a:ea typeface="Calibri" panose="020F0502020204030204" pitchFamily="34" charset="0"/>
                <a:cs typeface="Times New Roman" panose="02020603050405020304" pitchFamily="18" charset="0"/>
              </a:rPr>
              <a:t>to weep </a:t>
            </a:r>
            <a:r>
              <a:rPr lang="en-US" sz="2000" dirty="0">
                <a:ea typeface="Calibri" panose="020F0502020204030204" pitchFamily="34" charset="0"/>
                <a:cs typeface="Times New Roman" panose="02020603050405020304" pitchFamily="18" charset="0"/>
              </a:rPr>
              <a:t>at the funeral of an important man. This was often done in ancient Egypt if there were too few female family members.</a:t>
            </a:r>
            <a:endParaRPr lang="en-US" sz="2000" dirty="0">
              <a:effectLst/>
              <a:ea typeface="Calibri" panose="020F0502020204030204" pitchFamily="34" charset="0"/>
              <a:cs typeface="Times New Roman" panose="02020603050405020304" pitchFamily="18" charset="0"/>
            </a:endParaRPr>
          </a:p>
        </p:txBody>
      </p:sp>
      <p:sp>
        <p:nvSpPr>
          <p:cNvPr id="6" name="Rectangle 5"/>
          <p:cNvSpPr/>
          <p:nvPr/>
        </p:nvSpPr>
        <p:spPr>
          <a:xfrm>
            <a:off x="630379" y="2354281"/>
            <a:ext cx="11039537" cy="1015663"/>
          </a:xfrm>
          <a:prstGeom prst="rect">
            <a:avLst/>
          </a:prstGeom>
        </p:spPr>
        <p:txBody>
          <a:bodyPr wrap="square">
            <a:spAutoFit/>
          </a:bodyPr>
          <a:lstStyle/>
          <a:p>
            <a:pPr algn="just">
              <a:spcAft>
                <a:spcPts val="0"/>
              </a:spcAft>
            </a:pPr>
            <a:r>
              <a:rPr lang="sr-Latn-RS" sz="2000" dirty="0">
                <a:ea typeface="Calibri" panose="020F0502020204030204" pitchFamily="34" charset="0"/>
                <a:cs typeface="Times New Roman" panose="02020603050405020304" pitchFamily="18" charset="0"/>
              </a:rPr>
              <a:t>In many cases, the </a:t>
            </a:r>
            <a:r>
              <a:rPr lang="en-US" sz="2000" dirty="0">
                <a:ea typeface="Calibri" panose="020F0502020204030204" pitchFamily="34" charset="0"/>
                <a:cs typeface="Times New Roman" panose="02020603050405020304" pitchFamily="18" charset="0"/>
              </a:rPr>
              <a:t>Egyptian scenes of funerary processions</a:t>
            </a:r>
            <a:r>
              <a:rPr lang="sr-Latn-RS" sz="2000" dirty="0">
                <a:ea typeface="Calibri" panose="020F0502020204030204" pitchFamily="34" charset="0"/>
                <a:cs typeface="Times New Roman" panose="02020603050405020304" pitchFamily="18" charset="0"/>
              </a:rPr>
              <a:t> also show two women </a:t>
            </a:r>
            <a:r>
              <a:rPr lang="en-US" sz="2000" dirty="0">
                <a:ea typeface="Calibri" panose="020F0502020204030204" pitchFamily="34" charset="0"/>
                <a:cs typeface="Times New Roman" panose="02020603050405020304" pitchFamily="18" charset="0"/>
              </a:rPr>
              <a:t>(</a:t>
            </a:r>
            <a:r>
              <a:rPr lang="en-US" sz="2000" b="1" dirty="0">
                <a:solidFill>
                  <a:srgbClr val="FF0000"/>
                </a:solidFill>
                <a:ea typeface="Calibri" panose="020F0502020204030204" pitchFamily="34" charset="0"/>
                <a:cs typeface="Times New Roman" panose="02020603050405020304" pitchFamily="18" charset="0"/>
              </a:rPr>
              <a:t>professional mourners</a:t>
            </a:r>
            <a:r>
              <a:rPr lang="en-US" sz="2000" dirty="0">
                <a:ea typeface="Calibri" panose="020F0502020204030204" pitchFamily="34" charset="0"/>
                <a:cs typeface="Times New Roman" panose="02020603050405020304" pitchFamily="18" charset="0"/>
              </a:rPr>
              <a:t>) </a:t>
            </a:r>
            <a:r>
              <a:rPr lang="sr-Latn-RS" sz="2000" dirty="0">
                <a:ea typeface="Calibri" panose="020F0502020204030204" pitchFamily="34" charset="0"/>
                <a:cs typeface="Times New Roman" panose="02020603050405020304" pitchFamily="18" charset="0"/>
              </a:rPr>
              <a:t>at the opposite ends of the </a:t>
            </a:r>
            <a:r>
              <a:rPr lang="en-US" sz="2000" dirty="0">
                <a:ea typeface="Calibri" panose="020F0502020204030204" pitchFamily="34" charset="0"/>
                <a:cs typeface="Times New Roman" panose="02020603050405020304" pitchFamily="18" charset="0"/>
              </a:rPr>
              <a:t>body of the deceased – they are identified as </a:t>
            </a:r>
            <a:r>
              <a:rPr lang="en-US" sz="2000" b="1" dirty="0">
                <a:solidFill>
                  <a:srgbClr val="FF0000"/>
                </a:solidFill>
                <a:ea typeface="Calibri" panose="020F0502020204030204" pitchFamily="34" charset="0"/>
                <a:cs typeface="Times New Roman" panose="02020603050405020304" pitchFamily="18" charset="0"/>
              </a:rPr>
              <a:t>Isis</a:t>
            </a:r>
            <a:r>
              <a:rPr lang="en-US" sz="2000" dirty="0">
                <a:ea typeface="Calibri" panose="020F0502020204030204" pitchFamily="34" charset="0"/>
                <a:cs typeface="Times New Roman" panose="02020603050405020304" pitchFamily="18" charset="0"/>
              </a:rPr>
              <a:t> and </a:t>
            </a:r>
            <a:r>
              <a:rPr lang="en-US" sz="2000" b="1" dirty="0">
                <a:solidFill>
                  <a:srgbClr val="FF0000"/>
                </a:solidFill>
                <a:ea typeface="Calibri" panose="020F0502020204030204" pitchFamily="34" charset="0"/>
                <a:cs typeface="Times New Roman" panose="02020603050405020304" pitchFamily="18" charset="0"/>
              </a:rPr>
              <a:t>Nephthys</a:t>
            </a:r>
            <a:r>
              <a:rPr lang="en-US" sz="2000" dirty="0">
                <a:ea typeface="Calibri" panose="020F0502020204030204" pitchFamily="34" charset="0"/>
                <a:cs typeface="Times New Roman" panose="02020603050405020304" pitchFamily="18" charset="0"/>
              </a:rPr>
              <a:t> and nothing indicates that they were in any kind of relationship with the deceased. </a:t>
            </a:r>
            <a:endParaRPr lang="en-US" sz="2000" dirty="0">
              <a:effectLst/>
              <a:ea typeface="Calibri" panose="020F0502020204030204" pitchFamily="34" charset="0"/>
              <a:cs typeface="Times New Roman" panose="02020603050405020304" pitchFamily="18" charset="0"/>
            </a:endParaRPr>
          </a:p>
        </p:txBody>
      </p:sp>
      <p:sp>
        <p:nvSpPr>
          <p:cNvPr id="7" name="Rectangle 6"/>
          <p:cNvSpPr/>
          <p:nvPr/>
        </p:nvSpPr>
        <p:spPr>
          <a:xfrm>
            <a:off x="725268" y="3388375"/>
            <a:ext cx="6096000" cy="2954655"/>
          </a:xfrm>
          <a:prstGeom prst="rect">
            <a:avLst/>
          </a:prstGeom>
          <a:solidFill>
            <a:schemeClr val="accent5">
              <a:lumMod val="20000"/>
              <a:lumOff val="80000"/>
            </a:schemeClr>
          </a:solidFill>
        </p:spPr>
        <p:txBody>
          <a:bodyPr>
            <a:spAutoFit/>
          </a:bodyPr>
          <a:lstStyle/>
          <a:p>
            <a:pPr lvl="0" algn="just">
              <a:lnSpc>
                <a:spcPct val="115000"/>
              </a:lnSpc>
            </a:pPr>
            <a:r>
              <a:rPr lang="en-US" sz="2000" dirty="0">
                <a:solidFill>
                  <a:prstClr val="black"/>
                </a:solidFill>
                <a:ea typeface="Calibri" panose="020F0502020204030204" pitchFamily="34" charset="0"/>
                <a:cs typeface="Times New Roman" panose="02020603050405020304" pitchFamily="18" charset="0"/>
              </a:rPr>
              <a:t>However, these two professional mourners had to fulfill several requirements:</a:t>
            </a:r>
          </a:p>
          <a:p>
            <a:pPr marL="342900" lvl="0" indent="-342900">
              <a:buSzPts val="1000"/>
              <a:buFont typeface="Symbol" panose="05050102010706020507" pitchFamily="18" charset="2"/>
              <a:buChar char=""/>
              <a:tabLst>
                <a:tab pos="457200" algn="l"/>
              </a:tabLst>
            </a:pPr>
            <a:r>
              <a:rPr lang="en-US" sz="2000" dirty="0">
                <a:solidFill>
                  <a:prstClr val="black"/>
                </a:solidFill>
                <a:ea typeface="Times New Roman" panose="02020603050405020304" pitchFamily="18" charset="0"/>
                <a:cs typeface="Times New Roman" panose="02020603050405020304" pitchFamily="18" charset="0"/>
              </a:rPr>
              <a:t>not to have been mothers yet</a:t>
            </a:r>
            <a:endParaRPr lang="en-US" sz="2000" dirty="0">
              <a:solidFill>
                <a:prstClr val="black"/>
              </a:solidFill>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2000" dirty="0">
                <a:solidFill>
                  <a:prstClr val="black"/>
                </a:solidFill>
                <a:ea typeface="Times New Roman" panose="02020603050405020304" pitchFamily="18" charset="0"/>
                <a:cs typeface="Times New Roman" panose="02020603050405020304" pitchFamily="18" charset="0"/>
              </a:rPr>
              <a:t>their body hair had to be removed (shaven)</a:t>
            </a:r>
            <a:endParaRPr lang="en-US" sz="2000" dirty="0">
              <a:solidFill>
                <a:prstClr val="black"/>
              </a:solidFill>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2000" dirty="0">
                <a:solidFill>
                  <a:prstClr val="black"/>
                </a:solidFill>
                <a:ea typeface="Times New Roman" panose="02020603050405020304" pitchFamily="18" charset="0"/>
                <a:cs typeface="Times New Roman" panose="02020603050405020304" pitchFamily="18" charset="0"/>
              </a:rPr>
              <a:t>their heads covered with a white cloth</a:t>
            </a:r>
            <a:endParaRPr lang="en-US" sz="2000" dirty="0">
              <a:solidFill>
                <a:prstClr val="black"/>
              </a:solidFill>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2000" dirty="0">
                <a:solidFill>
                  <a:prstClr val="black"/>
                </a:solidFill>
                <a:ea typeface="Times New Roman" panose="02020603050405020304" pitchFamily="18" charset="0"/>
                <a:cs typeface="Times New Roman" panose="02020603050405020304" pitchFamily="18" charset="0"/>
              </a:rPr>
              <a:t>their names had to be inscribed in their shoulders, i.e. they had to be identified as </a:t>
            </a:r>
            <a:r>
              <a:rPr lang="en-US" sz="2000" b="1" dirty="0">
                <a:solidFill>
                  <a:prstClr val="black"/>
                </a:solidFill>
                <a:ea typeface="Times New Roman" panose="02020603050405020304" pitchFamily="18" charset="0"/>
                <a:cs typeface="Times New Roman" panose="02020603050405020304" pitchFamily="18" charset="0"/>
              </a:rPr>
              <a:t>Isis</a:t>
            </a:r>
            <a:r>
              <a:rPr lang="en-US" sz="2000" dirty="0">
                <a:solidFill>
                  <a:prstClr val="black"/>
                </a:solidFill>
                <a:ea typeface="Times New Roman" panose="02020603050405020304" pitchFamily="18" charset="0"/>
                <a:cs typeface="Times New Roman" panose="02020603050405020304" pitchFamily="18" charset="0"/>
              </a:rPr>
              <a:t> and </a:t>
            </a:r>
            <a:r>
              <a:rPr lang="en-US" sz="2000" b="1" dirty="0">
                <a:solidFill>
                  <a:prstClr val="black"/>
                </a:solidFill>
                <a:ea typeface="Times New Roman" panose="02020603050405020304" pitchFamily="18" charset="0"/>
                <a:cs typeface="Times New Roman" panose="02020603050405020304" pitchFamily="18" charset="0"/>
              </a:rPr>
              <a:t>Nephthys</a:t>
            </a:r>
            <a:r>
              <a:rPr lang="en-US" sz="2000" dirty="0">
                <a:solidFill>
                  <a:prstClr val="black"/>
                </a:solidFill>
                <a:ea typeface="Times New Roman" panose="02020603050405020304" pitchFamily="18" charset="0"/>
                <a:cs typeface="Times New Roman" panose="02020603050405020304" pitchFamily="18" charset="0"/>
              </a:rPr>
              <a:t>, the </a:t>
            </a:r>
            <a:r>
              <a:rPr lang="en-US" sz="2000" b="1" dirty="0">
                <a:solidFill>
                  <a:srgbClr val="FF0000"/>
                </a:solidFill>
                <a:ea typeface="Times New Roman" panose="02020603050405020304" pitchFamily="18" charset="0"/>
                <a:cs typeface="Times New Roman" panose="02020603050405020304" pitchFamily="18" charset="0"/>
              </a:rPr>
              <a:t>personifications</a:t>
            </a:r>
            <a:r>
              <a:rPr lang="en-US" sz="2000" dirty="0">
                <a:solidFill>
                  <a:prstClr val="black"/>
                </a:solidFill>
                <a:ea typeface="Times New Roman" panose="02020603050405020304" pitchFamily="18" charset="0"/>
                <a:cs typeface="Times New Roman" panose="02020603050405020304" pitchFamily="18" charset="0"/>
              </a:rPr>
              <a:t> of goddesses who mourned Osiris (god of regeneration and rebirth).</a:t>
            </a:r>
            <a:endParaRPr lang="en-US" sz="2000" dirty="0">
              <a:solidFill>
                <a:prstClr val="black"/>
              </a:solidFill>
              <a:ea typeface="Calibri" panose="020F0502020204030204" pitchFamily="34" charset="0"/>
              <a:cs typeface="Times New Roman" panose="02020603050405020304" pitchFamily="18" charset="0"/>
            </a:endParaRPr>
          </a:p>
        </p:txBody>
      </p:sp>
      <p:sp>
        <p:nvSpPr>
          <p:cNvPr id="8" name="TextBox 7"/>
          <p:cNvSpPr txBox="1"/>
          <p:nvPr/>
        </p:nvSpPr>
        <p:spPr>
          <a:xfrm>
            <a:off x="7571266" y="5394791"/>
            <a:ext cx="3654222" cy="307777"/>
          </a:xfrm>
          <a:prstGeom prst="rect">
            <a:avLst/>
          </a:prstGeom>
          <a:solidFill>
            <a:srgbClr val="92D050"/>
          </a:solidFill>
        </p:spPr>
        <p:txBody>
          <a:bodyPr wrap="square" rtlCol="0">
            <a:spAutoFit/>
          </a:bodyPr>
          <a:lstStyle/>
          <a:p>
            <a:r>
              <a:rPr lang="en-US" sz="1400" b="1" dirty="0"/>
              <a:t>kneeling at the feet – ISIS  </a:t>
            </a:r>
            <a:r>
              <a:rPr lang="en-US" sz="1400" dirty="0"/>
              <a:t>/</a:t>
            </a:r>
            <a:r>
              <a:rPr lang="en-US" sz="1400" dirty="0" err="1"/>
              <a:t>aɪsɪs</a:t>
            </a:r>
            <a:r>
              <a:rPr lang="en-US" sz="1400" dirty="0"/>
              <a:t>/ </a:t>
            </a:r>
            <a:r>
              <a:rPr lang="en-US" sz="1400" b="1" dirty="0"/>
              <a:t>(</a:t>
            </a:r>
            <a:r>
              <a:rPr lang="en-US" sz="1400" b="1" dirty="0" err="1"/>
              <a:t>srp</a:t>
            </a:r>
            <a:r>
              <a:rPr lang="en-US" sz="1400" b="1" dirty="0"/>
              <a:t>. IZIDA)  </a:t>
            </a:r>
          </a:p>
        </p:txBody>
      </p:sp>
      <p:sp>
        <p:nvSpPr>
          <p:cNvPr id="9" name="TextBox 8"/>
          <p:cNvSpPr txBox="1"/>
          <p:nvPr/>
        </p:nvSpPr>
        <p:spPr>
          <a:xfrm>
            <a:off x="7571266" y="5893942"/>
            <a:ext cx="4362018" cy="307777"/>
          </a:xfrm>
          <a:prstGeom prst="rect">
            <a:avLst/>
          </a:prstGeom>
          <a:solidFill>
            <a:srgbClr val="92D050"/>
          </a:solidFill>
        </p:spPr>
        <p:txBody>
          <a:bodyPr wrap="square" rtlCol="0">
            <a:spAutoFit/>
          </a:bodyPr>
          <a:lstStyle/>
          <a:p>
            <a:r>
              <a:rPr lang="en-US" sz="1400" b="1" dirty="0"/>
              <a:t>kneeling at the head – NEPHTHYS</a:t>
            </a:r>
            <a:r>
              <a:rPr lang="en-US" sz="1400" dirty="0"/>
              <a:t> /</a:t>
            </a:r>
            <a:r>
              <a:rPr lang="en-US" sz="1400" dirty="0" err="1"/>
              <a:t>neftɪs</a:t>
            </a:r>
            <a:r>
              <a:rPr lang="en-US" sz="1400" dirty="0"/>
              <a:t>/</a:t>
            </a:r>
            <a:r>
              <a:rPr lang="en-US" sz="1400" b="1" dirty="0"/>
              <a:t> (</a:t>
            </a:r>
            <a:r>
              <a:rPr lang="en-US" sz="1400" b="1" dirty="0" err="1"/>
              <a:t>srp</a:t>
            </a:r>
            <a:r>
              <a:rPr lang="en-US" sz="1400" b="1" dirty="0"/>
              <a:t>. NEFTIDA) </a:t>
            </a:r>
          </a:p>
        </p:txBody>
      </p:sp>
      <p:sp>
        <p:nvSpPr>
          <p:cNvPr id="10" name="TextBox 9"/>
          <p:cNvSpPr txBox="1"/>
          <p:nvPr/>
        </p:nvSpPr>
        <p:spPr>
          <a:xfrm>
            <a:off x="7279360" y="935560"/>
            <a:ext cx="4500785" cy="338554"/>
          </a:xfrm>
          <a:prstGeom prst="rect">
            <a:avLst/>
          </a:prstGeom>
          <a:solidFill>
            <a:schemeClr val="accent2"/>
          </a:solidFill>
        </p:spPr>
        <p:txBody>
          <a:bodyPr wrap="square" rtlCol="0">
            <a:spAutoFit/>
          </a:bodyPr>
          <a:lstStyle/>
          <a:p>
            <a:r>
              <a:rPr lang="en-US" sz="1600" b="1" dirty="0"/>
              <a:t>to mourn </a:t>
            </a:r>
            <a:r>
              <a:rPr lang="en-US" sz="1600" dirty="0"/>
              <a:t>/</a:t>
            </a:r>
            <a:r>
              <a:rPr lang="en-US" sz="1600" dirty="0" err="1"/>
              <a:t>mɔːn</a:t>
            </a:r>
            <a:r>
              <a:rPr lang="en-US" sz="1600" dirty="0"/>
              <a:t>/ - </a:t>
            </a:r>
            <a:r>
              <a:rPr lang="en-US" sz="1600" b="1" dirty="0"/>
              <a:t>to grieve </a:t>
            </a:r>
            <a:r>
              <a:rPr lang="en-US" sz="1600" dirty="0"/>
              <a:t>(</a:t>
            </a:r>
            <a:r>
              <a:rPr lang="en-US" sz="1600" dirty="0" err="1"/>
              <a:t>srp</a:t>
            </a:r>
            <a:r>
              <a:rPr lang="en-US" sz="1600" dirty="0"/>
              <a:t>. </a:t>
            </a:r>
            <a:r>
              <a:rPr lang="en-US" sz="1600" b="1" dirty="0" err="1"/>
              <a:t>oplakivati</a:t>
            </a:r>
            <a:r>
              <a:rPr lang="en-US" sz="1600" b="1" dirty="0"/>
              <a:t>, </a:t>
            </a:r>
            <a:r>
              <a:rPr lang="sr-Latn-RS" sz="1600" b="1" dirty="0"/>
              <a:t>žaliti</a:t>
            </a:r>
            <a:r>
              <a:rPr lang="en-US" sz="1600" dirty="0"/>
              <a:t>)</a:t>
            </a:r>
          </a:p>
        </p:txBody>
      </p:sp>
      <p:sp>
        <p:nvSpPr>
          <p:cNvPr id="11" name="TextBox 10"/>
          <p:cNvSpPr txBox="1"/>
          <p:nvPr/>
        </p:nvSpPr>
        <p:spPr>
          <a:xfrm>
            <a:off x="606282" y="960089"/>
            <a:ext cx="2211733" cy="338554"/>
          </a:xfrm>
          <a:prstGeom prst="rect">
            <a:avLst/>
          </a:prstGeom>
          <a:solidFill>
            <a:schemeClr val="accent2"/>
          </a:solidFill>
        </p:spPr>
        <p:txBody>
          <a:bodyPr wrap="square" rtlCol="0">
            <a:spAutoFit/>
          </a:bodyPr>
          <a:lstStyle/>
          <a:p>
            <a:r>
              <a:rPr lang="en-US" sz="1600" b="1" dirty="0"/>
              <a:t>to </a:t>
            </a:r>
            <a:r>
              <a:rPr lang="sr-Latn-RS" sz="1600" b="1" dirty="0"/>
              <a:t>weep</a:t>
            </a:r>
            <a:r>
              <a:rPr lang="en-US" sz="1600" b="1" dirty="0"/>
              <a:t> </a:t>
            </a:r>
            <a:r>
              <a:rPr lang="en-US" sz="1600" dirty="0"/>
              <a:t>/</a:t>
            </a:r>
            <a:r>
              <a:rPr lang="sr-Latn-RS" sz="1600" dirty="0"/>
              <a:t>wi</a:t>
            </a:r>
            <a:r>
              <a:rPr lang="en-US" sz="1600" dirty="0"/>
              <a:t>ː</a:t>
            </a:r>
            <a:r>
              <a:rPr lang="sr-Latn-RS" sz="1600" dirty="0"/>
              <a:t>p</a:t>
            </a:r>
            <a:r>
              <a:rPr lang="en-US" sz="1600" dirty="0"/>
              <a:t>/ - </a:t>
            </a:r>
            <a:r>
              <a:rPr lang="sr-Latn-RS" sz="1600" b="1" dirty="0"/>
              <a:t>plakati</a:t>
            </a:r>
            <a:endParaRPr lang="en-US" sz="1600" b="1" dirty="0"/>
          </a:p>
        </p:txBody>
      </p:sp>
    </p:spTree>
    <p:extLst>
      <p:ext uri="{BB962C8B-B14F-4D97-AF65-F5344CB8AC3E}">
        <p14:creationId xmlns:p14="http://schemas.microsoft.com/office/powerpoint/2010/main" val="28935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1" y="157307"/>
            <a:ext cx="11039536" cy="592818"/>
          </a:xfrm>
        </p:spPr>
        <p:txBody>
          <a:bodyPr>
            <a:normAutofit fontScale="90000"/>
          </a:bodyPr>
          <a:lstStyle/>
          <a:p>
            <a:r>
              <a:rPr lang="sr-Latn-RS" b="1" dirty="0"/>
              <a:t>Important funerary practices</a:t>
            </a:r>
            <a:r>
              <a:rPr lang="en-US" b="1" dirty="0"/>
              <a:t> – continuity and change</a:t>
            </a:r>
            <a:r>
              <a:rPr lang="sr-Latn-RS" b="1" dirty="0"/>
              <a:t> </a:t>
            </a:r>
            <a:endParaRPr lang="en-US" b="1" dirty="0"/>
          </a:p>
        </p:txBody>
      </p:sp>
      <p:sp>
        <p:nvSpPr>
          <p:cNvPr id="3" name="TextBox 2"/>
          <p:cNvSpPr txBox="1"/>
          <p:nvPr/>
        </p:nvSpPr>
        <p:spPr>
          <a:xfrm>
            <a:off x="3843858" y="876210"/>
            <a:ext cx="3772764" cy="461665"/>
          </a:xfrm>
          <a:prstGeom prst="rect">
            <a:avLst/>
          </a:prstGeom>
          <a:solidFill>
            <a:srgbClr val="FFC000"/>
          </a:solidFill>
        </p:spPr>
        <p:txBody>
          <a:bodyPr wrap="none" rtlCol="0">
            <a:spAutoFit/>
          </a:bodyPr>
          <a:lstStyle/>
          <a:p>
            <a:r>
              <a:rPr lang="sr-Latn-RS" sz="2400" b="1" dirty="0"/>
              <a:t>PROFESSIONAL MOURNERS </a:t>
            </a:r>
            <a:endParaRPr lang="en-US" sz="2400" b="1" dirty="0"/>
          </a:p>
        </p:txBody>
      </p:sp>
      <p:sp>
        <p:nvSpPr>
          <p:cNvPr id="12" name="Rectangle 11"/>
          <p:cNvSpPr/>
          <p:nvPr/>
        </p:nvSpPr>
        <p:spPr>
          <a:xfrm>
            <a:off x="2331348" y="1552016"/>
            <a:ext cx="8107914" cy="729430"/>
          </a:xfrm>
          <a:prstGeom prst="rect">
            <a:avLst/>
          </a:prstGeom>
          <a:solidFill>
            <a:schemeClr val="accent6">
              <a:lumMod val="60000"/>
              <a:lumOff val="40000"/>
            </a:schemeClr>
          </a:solidFill>
        </p:spPr>
        <p:txBody>
          <a:bodyPr wrap="square">
            <a:spAutoFit/>
          </a:bodyPr>
          <a:lstStyle/>
          <a:p>
            <a:pPr>
              <a:lnSpc>
                <a:spcPct val="115000"/>
              </a:lnSpc>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Explain how funerary practices in ancient Egypt differ from those we have today. </a:t>
            </a:r>
          </a:p>
          <a:p>
            <a:pPr algn="ctr">
              <a:lnSpc>
                <a:spcPct val="115000"/>
              </a:lnSpc>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What has changed and what has remained the same?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ular Callout 14"/>
          <p:cNvSpPr/>
          <p:nvPr/>
        </p:nvSpPr>
        <p:spPr>
          <a:xfrm>
            <a:off x="-2890835" y="-11024494"/>
            <a:ext cx="1072656" cy="866833"/>
          </a:xfrm>
          <a:prstGeom prst="wedgeRectCallout">
            <a:avLst>
              <a:gd name="adj1" fmla="val 307675"/>
              <a:gd name="adj2" fmla="val 588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a:xfrm>
            <a:off x="4324725" y="2495587"/>
            <a:ext cx="3450132" cy="1087765"/>
          </a:xfrm>
          <a:prstGeom prst="wedgeRoundRectCallout">
            <a:avLst>
              <a:gd name="adj1" fmla="val -37408"/>
              <a:gd name="adj2" fmla="val 70601"/>
              <a:gd name="adj3" fmla="val 16667"/>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0"/>
              </a:spcAft>
            </a:pPr>
            <a:r>
              <a:rPr lang="en-US" sz="1600" b="1" dirty="0">
                <a:ea typeface="Calibri" panose="020F0502020204030204" pitchFamily="34" charset="0"/>
                <a:cs typeface="Times New Roman" panose="02020603050405020304" pitchFamily="18" charset="0"/>
              </a:rPr>
              <a:t>Funerals all over the world continue to be occasions where people are understandably distressed.</a:t>
            </a:r>
          </a:p>
        </p:txBody>
      </p:sp>
      <p:sp>
        <p:nvSpPr>
          <p:cNvPr id="18" name="Rounded Rectangular Callout 17"/>
          <p:cNvSpPr/>
          <p:nvPr/>
        </p:nvSpPr>
        <p:spPr>
          <a:xfrm>
            <a:off x="630381" y="2505421"/>
            <a:ext cx="3450132" cy="1491248"/>
          </a:xfrm>
          <a:prstGeom prst="wedgeRoundRectCallout">
            <a:avLst>
              <a:gd name="adj1" fmla="val -37408"/>
              <a:gd name="adj2" fmla="val 70601"/>
              <a:gd name="adj3" fmla="val 16667"/>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0"/>
              </a:spcAft>
            </a:pPr>
            <a:r>
              <a:rPr lang="en-US" sz="1600" b="1" dirty="0"/>
              <a:t>If a deceased person has no relatives or close friends, do we still see professional mourners being hired to mourn the death of that person?</a:t>
            </a:r>
            <a:endParaRPr lang="en-US" sz="1600" b="1" dirty="0">
              <a:ea typeface="Calibri" panose="020F0502020204030204" pitchFamily="34" charset="0"/>
              <a:cs typeface="Times New Roman" panose="02020603050405020304" pitchFamily="18" charset="0"/>
            </a:endParaRPr>
          </a:p>
        </p:txBody>
      </p:sp>
      <p:sp>
        <p:nvSpPr>
          <p:cNvPr id="19" name="Rounded Rectangular Callout 18"/>
          <p:cNvSpPr/>
          <p:nvPr/>
        </p:nvSpPr>
        <p:spPr>
          <a:xfrm>
            <a:off x="7890267" y="2414887"/>
            <a:ext cx="3981855" cy="1581782"/>
          </a:xfrm>
          <a:prstGeom prst="wedgeRoundRectCallout">
            <a:avLst>
              <a:gd name="adj1" fmla="val -29382"/>
              <a:gd name="adj2" fmla="val 59376"/>
              <a:gd name="adj3" fmla="val 16667"/>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0"/>
              </a:spcAft>
            </a:pPr>
            <a:r>
              <a:rPr lang="en-US" sz="1600" b="1" dirty="0"/>
              <a:t>What is the role of religion in the context of funerary procession? Can you name and explain what customs are observed upon the death of an individual and what is their relation to specific religious beliefs?</a:t>
            </a:r>
            <a:endParaRPr lang="en-US" sz="1600" b="1" dirty="0">
              <a:ea typeface="Calibri" panose="020F0502020204030204" pitchFamily="34" charset="0"/>
              <a:cs typeface="Times New Roman" panose="02020603050405020304" pitchFamily="18" charset="0"/>
            </a:endParaRPr>
          </a:p>
        </p:txBody>
      </p:sp>
      <p:sp>
        <p:nvSpPr>
          <p:cNvPr id="20" name="Rounded Rectangular Callout 19"/>
          <p:cNvSpPr/>
          <p:nvPr/>
        </p:nvSpPr>
        <p:spPr>
          <a:xfrm>
            <a:off x="1421432" y="4220644"/>
            <a:ext cx="8866192" cy="1895029"/>
          </a:xfrm>
          <a:prstGeom prst="wedgeRoundRectCallout">
            <a:avLst>
              <a:gd name="adj1" fmla="val -25567"/>
              <a:gd name="adj2" fmla="val 43369"/>
              <a:gd name="adj3" fmla="val 16667"/>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0"/>
              </a:spcAft>
            </a:pPr>
            <a:r>
              <a:rPr lang="en-US" sz="1600" b="1" dirty="0">
                <a:ea typeface="Calibri" panose="020F0502020204030204" pitchFamily="34" charset="0"/>
                <a:cs typeface="Times New Roman" panose="02020603050405020304" pitchFamily="18" charset="0"/>
              </a:rPr>
              <a:t>The death of a person is universally understood as the loss of a beloved one. But specifically, the mourning p</a:t>
            </a:r>
            <a:r>
              <a:rPr lang="sr-Latn-RS" sz="1600" b="1" dirty="0">
                <a:ea typeface="Calibri" panose="020F0502020204030204" pitchFamily="34" charset="0"/>
                <a:cs typeface="Times New Roman" panose="02020603050405020304" pitchFamily="18" charset="0"/>
              </a:rPr>
              <a:t>ractices</a:t>
            </a:r>
            <a:r>
              <a:rPr lang="en-US" sz="1600" b="1" dirty="0">
                <a:ea typeface="Calibri" panose="020F0502020204030204" pitchFamily="34" charset="0"/>
                <a:cs typeface="Times New Roman" panose="02020603050405020304" pitchFamily="18" charset="0"/>
              </a:rPr>
              <a:t> related to that loss usually</a:t>
            </a:r>
            <a:r>
              <a:rPr lang="sr-Latn-RS" sz="1600" b="1" dirty="0">
                <a:ea typeface="Calibri" panose="020F0502020204030204" pitchFamily="34" charset="0"/>
                <a:cs typeface="Times New Roman" panose="02020603050405020304" pitchFamily="18" charset="0"/>
              </a:rPr>
              <a:t> take</a:t>
            </a:r>
            <a:r>
              <a:rPr lang="en-US" sz="1600" b="1" dirty="0">
                <a:ea typeface="Calibri" panose="020F0502020204030204" pitchFamily="34" charset="0"/>
                <a:cs typeface="Times New Roman" panose="02020603050405020304" pitchFamily="18" charset="0"/>
              </a:rPr>
              <a:t> different forms – e.g. some people wear black clothes, men don’t shave for a certain period of time, some people refrain from attending celebrations or joyful events where music is played, visiting the cemetery is scheduled ahead, etc. </a:t>
            </a:r>
            <a:r>
              <a:rPr lang="sr-Latn-RS" sz="1600" b="1" dirty="0">
                <a:ea typeface="Calibri" panose="020F0502020204030204" pitchFamily="34" charset="0"/>
                <a:cs typeface="Times New Roman" panose="02020603050405020304" pitchFamily="18" charset="0"/>
              </a:rPr>
              <a:t>Are </a:t>
            </a:r>
            <a:r>
              <a:rPr lang="en-US" sz="1600" b="1" dirty="0">
                <a:ea typeface="Calibri" panose="020F0502020204030204" pitchFamily="34" charset="0"/>
                <a:cs typeface="Times New Roman" panose="02020603050405020304" pitchFamily="18" charset="0"/>
              </a:rPr>
              <a:t>mourning</a:t>
            </a:r>
            <a:r>
              <a:rPr lang="sr-Latn-RS" sz="1600" b="1" dirty="0">
                <a:ea typeface="Calibri" panose="020F0502020204030204" pitchFamily="34" charset="0"/>
                <a:cs typeface="Times New Roman" panose="02020603050405020304" pitchFamily="18" charset="0"/>
              </a:rPr>
              <a:t> practices </a:t>
            </a:r>
            <a:r>
              <a:rPr lang="en-US" sz="1600" b="1" dirty="0">
                <a:ea typeface="Calibri" panose="020F0502020204030204" pitchFamily="34" charset="0"/>
                <a:cs typeface="Times New Roman" panose="02020603050405020304" pitchFamily="18" charset="0"/>
              </a:rPr>
              <a:t>related to religion in general, specific </a:t>
            </a:r>
            <a:r>
              <a:rPr lang="sr-Latn-RS" sz="1600" b="1" dirty="0">
                <a:ea typeface="Calibri" panose="020F0502020204030204" pitchFamily="34" charset="0"/>
                <a:cs typeface="Times New Roman" panose="02020603050405020304" pitchFamily="18" charset="0"/>
              </a:rPr>
              <a:t>culture (or region), or personal beliefs</a:t>
            </a:r>
            <a:r>
              <a:rPr lang="en-US" sz="1600" b="1" dirty="0">
                <a:ea typeface="Calibri" panose="020F0502020204030204" pitchFamily="34" charset="0"/>
                <a:cs typeface="Times New Roman" panose="02020603050405020304" pitchFamily="18" charset="0"/>
              </a:rPr>
              <a:t>?</a:t>
            </a:r>
            <a:r>
              <a:rPr lang="sr-Latn-RS" sz="1600" b="1" dirty="0">
                <a:ea typeface="Calibri" panose="020F0502020204030204" pitchFamily="34" charset="0"/>
                <a:cs typeface="Times New Roman" panose="02020603050405020304" pitchFamily="18" charset="0"/>
              </a:rPr>
              <a:t> Can you name some other </a:t>
            </a:r>
            <a:r>
              <a:rPr lang="en-US" sz="1600" b="1" dirty="0">
                <a:ea typeface="Calibri" panose="020F0502020204030204" pitchFamily="34" charset="0"/>
                <a:cs typeface="Times New Roman" panose="02020603050405020304" pitchFamily="18" charset="0"/>
              </a:rPr>
              <a:t>funerary </a:t>
            </a:r>
            <a:r>
              <a:rPr lang="sr-Latn-RS" sz="1600" b="1" dirty="0">
                <a:ea typeface="Calibri" panose="020F0502020204030204" pitchFamily="34" charset="0"/>
                <a:cs typeface="Times New Roman" panose="02020603050405020304" pitchFamily="18" charset="0"/>
              </a:rPr>
              <a:t> customs</a:t>
            </a:r>
            <a:r>
              <a:rPr lang="en-US" sz="1600" b="1" dirty="0">
                <a:ea typeface="Calibri" panose="020F0502020204030204" pitchFamily="34" charset="0"/>
                <a:cs typeface="Times New Roman" panose="02020603050405020304" pitchFamily="18" charset="0"/>
              </a:rPr>
              <a:t> that you are familiar with?</a:t>
            </a:r>
          </a:p>
        </p:txBody>
      </p:sp>
      <p:sp>
        <p:nvSpPr>
          <p:cNvPr id="11" name="TextBox 10"/>
          <p:cNvSpPr txBox="1"/>
          <p:nvPr/>
        </p:nvSpPr>
        <p:spPr>
          <a:xfrm>
            <a:off x="606282" y="750125"/>
            <a:ext cx="2780385" cy="338554"/>
          </a:xfrm>
          <a:prstGeom prst="rect">
            <a:avLst/>
          </a:prstGeom>
          <a:solidFill>
            <a:schemeClr val="accent2"/>
          </a:solidFill>
        </p:spPr>
        <p:txBody>
          <a:bodyPr wrap="square" rtlCol="0">
            <a:spAutoFit/>
          </a:bodyPr>
          <a:lstStyle/>
          <a:p>
            <a:r>
              <a:rPr lang="en-US" sz="1600" b="1" dirty="0"/>
              <a:t> </a:t>
            </a:r>
            <a:r>
              <a:rPr lang="en-US" sz="1400" b="1" dirty="0"/>
              <a:t>funeral</a:t>
            </a:r>
            <a:r>
              <a:rPr lang="en-US" sz="1400" dirty="0"/>
              <a:t>/ˈ</a:t>
            </a:r>
            <a:r>
              <a:rPr lang="en-US" sz="1400" dirty="0" err="1"/>
              <a:t>fjuːn</a:t>
            </a:r>
            <a:r>
              <a:rPr lang="en-US" sz="1400" dirty="0"/>
              <a:t>(ə)</a:t>
            </a:r>
            <a:r>
              <a:rPr lang="en-US" sz="1400" dirty="0" err="1"/>
              <a:t>rəl</a:t>
            </a:r>
            <a:r>
              <a:rPr lang="en-US" sz="1400" dirty="0"/>
              <a:t>/ - </a:t>
            </a:r>
            <a:r>
              <a:rPr lang="en-US" sz="1400" b="1" dirty="0" err="1"/>
              <a:t>sahrana</a:t>
            </a:r>
            <a:endParaRPr lang="en-US" sz="1400" b="1" dirty="0"/>
          </a:p>
        </p:txBody>
      </p:sp>
      <p:sp>
        <p:nvSpPr>
          <p:cNvPr id="13" name="TextBox 12"/>
          <p:cNvSpPr txBox="1"/>
          <p:nvPr/>
        </p:nvSpPr>
        <p:spPr>
          <a:xfrm>
            <a:off x="630381" y="1171422"/>
            <a:ext cx="2128451" cy="338554"/>
          </a:xfrm>
          <a:prstGeom prst="rect">
            <a:avLst/>
          </a:prstGeom>
          <a:solidFill>
            <a:schemeClr val="accent2"/>
          </a:solidFill>
        </p:spPr>
        <p:txBody>
          <a:bodyPr wrap="square" rtlCol="0">
            <a:spAutoFit/>
          </a:bodyPr>
          <a:lstStyle/>
          <a:p>
            <a:r>
              <a:rPr lang="en-US" sz="1600" b="1" dirty="0"/>
              <a:t> </a:t>
            </a:r>
            <a:r>
              <a:rPr lang="en-US" sz="1400" b="1" dirty="0"/>
              <a:t>funerary</a:t>
            </a:r>
            <a:r>
              <a:rPr lang="en-US" sz="1400" dirty="0"/>
              <a:t> - </a:t>
            </a:r>
            <a:r>
              <a:rPr lang="en-US" sz="1400" b="1" dirty="0" err="1"/>
              <a:t>pogrebni</a:t>
            </a:r>
            <a:endParaRPr lang="en-US" sz="1400" b="1" dirty="0"/>
          </a:p>
        </p:txBody>
      </p:sp>
    </p:spTree>
    <p:extLst>
      <p:ext uri="{BB962C8B-B14F-4D97-AF65-F5344CB8AC3E}">
        <p14:creationId xmlns:p14="http://schemas.microsoft.com/office/powerpoint/2010/main" val="17710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6" grpId="0" animBg="1"/>
      <p:bldP spid="18" grpId="0" animBg="1"/>
      <p:bldP spid="19" grpId="0" animBg="1"/>
      <p:bldP spid="2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1086"/>
          </a:xfrm>
        </p:spPr>
        <p:txBody>
          <a:bodyPr>
            <a:normAutofit fontScale="90000"/>
          </a:bodyPr>
          <a:lstStyle/>
          <a:p>
            <a:r>
              <a:rPr lang="en-US" dirty="0"/>
              <a:t>Tombs</a:t>
            </a:r>
          </a:p>
        </p:txBody>
      </p:sp>
      <p:sp>
        <p:nvSpPr>
          <p:cNvPr id="4" name="Rectangle 3"/>
          <p:cNvSpPr/>
          <p:nvPr/>
        </p:nvSpPr>
        <p:spPr>
          <a:xfrm>
            <a:off x="838200" y="791581"/>
            <a:ext cx="10990811" cy="1015663"/>
          </a:xfrm>
          <a:prstGeom prst="rect">
            <a:avLst/>
          </a:prstGeom>
        </p:spPr>
        <p:txBody>
          <a:bodyPr wrap="square">
            <a:spAutoFit/>
          </a:bodyPr>
          <a:lstStyle/>
          <a:p>
            <a:r>
              <a:rPr lang="en-US" sz="2000" dirty="0">
                <a:ea typeface="Calibri" panose="020F0502020204030204" pitchFamily="34" charset="0"/>
              </a:rPr>
              <a:t>The earliest </a:t>
            </a:r>
            <a:r>
              <a:rPr lang="en-US" sz="2000" b="1" dirty="0">
                <a:ea typeface="Calibri" panose="020F0502020204030204" pitchFamily="34" charset="0"/>
              </a:rPr>
              <a:t>tombs</a:t>
            </a:r>
            <a:r>
              <a:rPr lang="en-US" sz="2000" dirty="0">
                <a:ea typeface="Calibri" panose="020F0502020204030204" pitchFamily="34" charset="0"/>
              </a:rPr>
              <a:t> were often graves in the desert. The hot, dry sand soon sucked all moisture from the corpse and preserved the body. The poor continued to be buried this way even when burial practices changed. </a:t>
            </a:r>
            <a:endParaRPr lang="en-US" sz="2000" dirty="0"/>
          </a:p>
        </p:txBody>
      </p:sp>
      <p:sp>
        <p:nvSpPr>
          <p:cNvPr id="6" name="Rectangle 5"/>
          <p:cNvSpPr/>
          <p:nvPr/>
        </p:nvSpPr>
        <p:spPr>
          <a:xfrm>
            <a:off x="915785" y="1790362"/>
            <a:ext cx="10360429" cy="707886"/>
          </a:xfrm>
          <a:prstGeom prst="rect">
            <a:avLst/>
          </a:prstGeom>
        </p:spPr>
        <p:txBody>
          <a:bodyPr wrap="square">
            <a:spAutoFit/>
          </a:bodyPr>
          <a:lstStyle/>
          <a:p>
            <a:r>
              <a:rPr lang="en-US" sz="2000" dirty="0">
                <a:ea typeface="Calibri" panose="020F0502020204030204" pitchFamily="34" charset="0"/>
              </a:rPr>
              <a:t>For example, with time, tombs of the wealthy and privileged in society (such as pharaohs and their family) became more elaborate. Bodies were buried in human-shaped coffins</a:t>
            </a:r>
            <a:r>
              <a:rPr lang="en-US" dirty="0">
                <a:ea typeface="Calibri" panose="020F0502020204030204" pitchFamily="34" charset="0"/>
              </a:rPr>
              <a:t>. </a:t>
            </a:r>
            <a:endParaRPr lang="en-US" dirty="0"/>
          </a:p>
        </p:txBody>
      </p:sp>
      <p:sp>
        <p:nvSpPr>
          <p:cNvPr id="7" name="Rectangle 6"/>
          <p:cNvSpPr/>
          <p:nvPr/>
        </p:nvSpPr>
        <p:spPr>
          <a:xfrm>
            <a:off x="1033449" y="2656466"/>
            <a:ext cx="7940804" cy="1015663"/>
          </a:xfrm>
          <a:prstGeom prst="rect">
            <a:avLst/>
          </a:prstGeom>
        </p:spPr>
        <p:txBody>
          <a:bodyPr wrap="square">
            <a:spAutoFit/>
          </a:bodyPr>
          <a:lstStyle/>
          <a:p>
            <a:r>
              <a:rPr lang="en-US" sz="2000" dirty="0">
                <a:ea typeface="Calibri" panose="020F0502020204030204" pitchFamily="34" charset="0"/>
              </a:rPr>
              <a:t>The first above-ground tombs were called </a:t>
            </a:r>
            <a:r>
              <a:rPr lang="en-US" sz="2000" b="1" dirty="0" err="1">
                <a:solidFill>
                  <a:srgbClr val="FF0000"/>
                </a:solidFill>
                <a:ea typeface="Calibri" panose="020F0502020204030204" pitchFamily="34" charset="0"/>
              </a:rPr>
              <a:t>mastabas</a:t>
            </a:r>
            <a:r>
              <a:rPr lang="en-US" sz="2000" dirty="0">
                <a:solidFill>
                  <a:srgbClr val="FF0000"/>
                </a:solidFill>
                <a:ea typeface="Calibri" panose="020F0502020204030204" pitchFamily="34" charset="0"/>
              </a:rPr>
              <a:t> </a:t>
            </a:r>
            <a:r>
              <a:rPr lang="en-US" sz="2000" dirty="0">
                <a:ea typeface="Calibri" panose="020F0502020204030204" pitchFamily="34" charset="0"/>
              </a:rPr>
              <a:t>which were similar to a house, with a </a:t>
            </a:r>
            <a:r>
              <a:rPr lang="en-US" sz="2000" b="1" dirty="0">
                <a:ea typeface="Calibri" panose="020F0502020204030204" pitchFamily="34" charset="0"/>
              </a:rPr>
              <a:t>flat roof </a:t>
            </a:r>
            <a:r>
              <a:rPr lang="en-US" sz="2000" dirty="0">
                <a:ea typeface="Calibri" panose="020F0502020204030204" pitchFamily="34" charset="0"/>
              </a:rPr>
              <a:t>and a </a:t>
            </a:r>
            <a:r>
              <a:rPr lang="en-US" sz="2000" b="1" dirty="0">
                <a:ea typeface="Calibri" panose="020F0502020204030204" pitchFamily="34" charset="0"/>
              </a:rPr>
              <a:t>crypt </a:t>
            </a:r>
            <a:r>
              <a:rPr lang="en-US" sz="2000" dirty="0">
                <a:ea typeface="Calibri" panose="020F0502020204030204" pitchFamily="34" charset="0"/>
              </a:rPr>
              <a:t>(an underground chamber) underneath to hold the body and materials needed for the after-life</a:t>
            </a:r>
            <a:r>
              <a:rPr lang="en-US" dirty="0">
                <a:ea typeface="Calibri" panose="020F0502020204030204" pitchFamily="34" charset="0"/>
              </a:rPr>
              <a:t>.</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1559" y="3171405"/>
            <a:ext cx="3162161" cy="157054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326" y="4081804"/>
            <a:ext cx="4242927" cy="198710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7303" y="3830347"/>
            <a:ext cx="2874934" cy="2155123"/>
          </a:xfrm>
          <a:prstGeom prst="rect">
            <a:avLst/>
          </a:prstGeom>
        </p:spPr>
      </p:pic>
      <p:sp>
        <p:nvSpPr>
          <p:cNvPr id="9" name="TextBox 8"/>
          <p:cNvSpPr txBox="1"/>
          <p:nvPr/>
        </p:nvSpPr>
        <p:spPr>
          <a:xfrm>
            <a:off x="7032567" y="6068908"/>
            <a:ext cx="2709949" cy="307777"/>
          </a:xfrm>
          <a:prstGeom prst="rect">
            <a:avLst/>
          </a:prstGeom>
          <a:solidFill>
            <a:srgbClr val="92D050"/>
          </a:solidFill>
        </p:spPr>
        <p:txBody>
          <a:bodyPr wrap="square" rtlCol="0">
            <a:spAutoFit/>
          </a:bodyPr>
          <a:lstStyle/>
          <a:p>
            <a:r>
              <a:rPr lang="en-US" sz="1400" b="1" dirty="0" err="1"/>
              <a:t>mastaba</a:t>
            </a:r>
            <a:r>
              <a:rPr lang="en-US" sz="1400" b="1" dirty="0"/>
              <a:t>  –               (</a:t>
            </a:r>
            <a:r>
              <a:rPr lang="en-US" sz="1400" b="1" dirty="0" err="1"/>
              <a:t>srp</a:t>
            </a:r>
            <a:r>
              <a:rPr lang="en-US" sz="1400" b="1" dirty="0"/>
              <a:t>. </a:t>
            </a:r>
            <a:r>
              <a:rPr lang="en-US" sz="1400" b="1" dirty="0" err="1"/>
              <a:t>mastaba</a:t>
            </a:r>
            <a:r>
              <a:rPr lang="en-US" sz="1400" b="1" dirty="0"/>
              <a:t>)  </a:t>
            </a:r>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st="2355" end="2876.3242"/>
                </p14:media>
              </p:ext>
            </p:extLst>
          </p:nvPr>
        </p:nvPicPr>
        <p:blipFill>
          <a:blip r:embed="rId7"/>
          <a:stretch>
            <a:fillRect/>
          </a:stretch>
        </p:blipFill>
        <p:spPr>
          <a:xfrm>
            <a:off x="8088283" y="6068908"/>
            <a:ext cx="360219" cy="360219"/>
          </a:xfrm>
          <a:prstGeom prst="rect">
            <a:avLst/>
          </a:prstGeom>
        </p:spPr>
      </p:pic>
    </p:spTree>
    <p:extLst>
      <p:ext uri="{BB962C8B-B14F-4D97-AF65-F5344CB8AC3E}">
        <p14:creationId xmlns:p14="http://schemas.microsoft.com/office/powerpoint/2010/main" val="17240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06" fill="hold"/>
                                        <p:tgtEl>
                                          <p:spTgt spid="5"/>
                                        </p:tgtEl>
                                      </p:cBhvr>
                                    </p:cmd>
                                  </p:childTnLst>
                                </p:cTn>
                              </p:par>
                            </p:childTnLst>
                          </p:cTn>
                        </p:par>
                      </p:childTnLst>
                    </p:cTn>
                  </p:par>
                </p:childTnLst>
              </p:cTn>
              <p:nextCondLst>
                <p:cond evt="onClick" delay="0">
                  <p:tgtEl>
                    <p:spTgt spid="5"/>
                  </p:tgtEl>
                </p:cond>
              </p:nextCondLst>
            </p:seq>
            <p:audio>
              <p:cMediaNode vol="80000">
                <p:cTn id="44" fill="hold" display="0">
                  <p:stCondLst>
                    <p:cond delay="indefinite"/>
                  </p:stCondLst>
                  <p:endCondLst>
                    <p:cond evt="onStopAudio" delay="0">
                      <p:tgtEl>
                        <p:sldTgt/>
                      </p:tgtEl>
                    </p:cond>
                  </p:endCondLst>
                </p:cTn>
                <p:tgtEl>
                  <p:spTgt spid="5"/>
                </p:tgtEl>
              </p:cMediaNode>
            </p:audio>
          </p:childTnLst>
        </p:cTn>
      </p:par>
    </p:tnLst>
    <p:bldLst>
      <p:bldP spid="4" grpId="0"/>
      <p:bldP spid="6" grpId="0"/>
      <p:bldP spid="7"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15" y="149573"/>
            <a:ext cx="10515600" cy="557588"/>
          </a:xfrm>
        </p:spPr>
        <p:txBody>
          <a:bodyPr>
            <a:normAutofit fontScale="90000"/>
          </a:bodyPr>
          <a:lstStyle/>
          <a:p>
            <a:r>
              <a:rPr lang="en-US" b="1" dirty="0"/>
              <a:t>Pyramids</a:t>
            </a:r>
          </a:p>
        </p:txBody>
      </p:sp>
      <p:sp>
        <p:nvSpPr>
          <p:cNvPr id="4" name="Rectangle 3"/>
          <p:cNvSpPr/>
          <p:nvPr/>
        </p:nvSpPr>
        <p:spPr>
          <a:xfrm>
            <a:off x="682925" y="900963"/>
            <a:ext cx="6718699" cy="400110"/>
          </a:xfrm>
          <a:prstGeom prst="rect">
            <a:avLst/>
          </a:prstGeom>
        </p:spPr>
        <p:txBody>
          <a:bodyPr wrap="none">
            <a:spAutoFit/>
          </a:bodyPr>
          <a:lstStyle/>
          <a:p>
            <a:r>
              <a:rPr lang="en-US" sz="2000" b="1" dirty="0">
                <a:ea typeface="Calibri" panose="020F0502020204030204" pitchFamily="34" charset="0"/>
              </a:rPr>
              <a:t>Pyramids</a:t>
            </a:r>
            <a:r>
              <a:rPr lang="en-US" sz="2000" dirty="0">
                <a:ea typeface="Calibri" panose="020F0502020204030204" pitchFamily="34" charset="0"/>
              </a:rPr>
              <a:t> were seen as more impressive above-ground tombs. </a:t>
            </a:r>
            <a:endParaRPr lang="en-US" sz="2000" dirty="0"/>
          </a:p>
        </p:txBody>
      </p:sp>
      <p:sp>
        <p:nvSpPr>
          <p:cNvPr id="6" name="Rectangle 5"/>
          <p:cNvSpPr/>
          <p:nvPr/>
        </p:nvSpPr>
        <p:spPr>
          <a:xfrm>
            <a:off x="838200" y="1190197"/>
            <a:ext cx="9171711" cy="1938992"/>
          </a:xfrm>
          <a:prstGeom prst="rect">
            <a:avLst/>
          </a:prstGeom>
        </p:spPr>
        <p:txBody>
          <a:bodyPr wrap="square">
            <a:spAutoFit/>
          </a:bodyPr>
          <a:lstStyle/>
          <a:p>
            <a:r>
              <a:rPr lang="en-US" sz="2000" dirty="0"/>
              <a:t>The </a:t>
            </a:r>
            <a:r>
              <a:rPr lang="en-US" sz="2000" b="1" dirty="0"/>
              <a:t>Giza pyramid complex</a:t>
            </a:r>
            <a:r>
              <a:rPr lang="en-US" sz="2000" dirty="0"/>
              <a:t> (also called the </a:t>
            </a:r>
            <a:r>
              <a:rPr lang="en-US" sz="2000" b="1" dirty="0"/>
              <a:t>Giza necropolis</a:t>
            </a:r>
            <a:r>
              <a:rPr lang="en-US" sz="2000" dirty="0"/>
              <a:t>) in Egypt is home to:</a:t>
            </a:r>
          </a:p>
          <a:p>
            <a:endParaRPr lang="en-US" sz="2000" dirty="0"/>
          </a:p>
          <a:p>
            <a:r>
              <a:rPr lang="en-US" sz="2000" dirty="0"/>
              <a:t>- the </a:t>
            </a:r>
            <a:r>
              <a:rPr lang="en-US" sz="2000" b="1" dirty="0"/>
              <a:t>Great Pyramid </a:t>
            </a:r>
            <a:r>
              <a:rPr lang="en-US" sz="2000" dirty="0"/>
              <a:t>(the </a:t>
            </a:r>
            <a:r>
              <a:rPr lang="en-US" sz="2000" b="1" dirty="0"/>
              <a:t>Pyramid </a:t>
            </a:r>
            <a:r>
              <a:rPr lang="en-US" sz="2000" dirty="0"/>
              <a:t>of</a:t>
            </a:r>
            <a:r>
              <a:rPr lang="en-US" sz="2000" b="1" dirty="0"/>
              <a:t> Cheops </a:t>
            </a:r>
            <a:r>
              <a:rPr lang="en-US" sz="2000" dirty="0"/>
              <a:t>or</a:t>
            </a:r>
            <a:r>
              <a:rPr lang="en-US" sz="2000" b="1" dirty="0"/>
              <a:t> Khufu</a:t>
            </a:r>
            <a:r>
              <a:rPr lang="en-US" sz="2000" dirty="0"/>
              <a:t>) - </a:t>
            </a:r>
            <a:r>
              <a:rPr lang="en-US" sz="2000" b="1" dirty="0" err="1">
                <a:solidFill>
                  <a:srgbClr val="7030A0"/>
                </a:solidFill>
              </a:rPr>
              <a:t>Keopsova</a:t>
            </a:r>
            <a:r>
              <a:rPr lang="en-US" sz="2000" b="1" dirty="0">
                <a:solidFill>
                  <a:srgbClr val="7030A0"/>
                </a:solidFill>
              </a:rPr>
              <a:t> </a:t>
            </a:r>
            <a:r>
              <a:rPr lang="en-US" sz="2000" b="1" dirty="0" err="1">
                <a:solidFill>
                  <a:srgbClr val="7030A0"/>
                </a:solidFill>
              </a:rPr>
              <a:t>piramida</a:t>
            </a:r>
            <a:endParaRPr lang="en-US" sz="2000" b="1" dirty="0">
              <a:solidFill>
                <a:srgbClr val="7030A0"/>
              </a:solidFill>
            </a:endParaRPr>
          </a:p>
          <a:p>
            <a:r>
              <a:rPr lang="en-US" sz="2000" dirty="0"/>
              <a:t>- the </a:t>
            </a:r>
            <a:r>
              <a:rPr lang="en-US" sz="2000" b="1" dirty="0"/>
              <a:t>Pyramid of Khafre </a:t>
            </a:r>
            <a:r>
              <a:rPr lang="en-US" sz="2000" dirty="0"/>
              <a:t>(or </a:t>
            </a:r>
            <a:r>
              <a:rPr lang="en-US" sz="2000" b="1" dirty="0" err="1"/>
              <a:t>Chephren</a:t>
            </a:r>
            <a:r>
              <a:rPr lang="en-US" sz="2000" dirty="0"/>
              <a:t>) - </a:t>
            </a:r>
            <a:r>
              <a:rPr lang="en-US" sz="2000" b="1" dirty="0" err="1">
                <a:solidFill>
                  <a:srgbClr val="7030A0"/>
                </a:solidFill>
              </a:rPr>
              <a:t>Kefrenova</a:t>
            </a:r>
            <a:r>
              <a:rPr lang="en-US" sz="2000" b="1" dirty="0">
                <a:solidFill>
                  <a:srgbClr val="7030A0"/>
                </a:solidFill>
              </a:rPr>
              <a:t> </a:t>
            </a:r>
            <a:r>
              <a:rPr lang="en-US" sz="2000" b="1" dirty="0" err="1">
                <a:solidFill>
                  <a:srgbClr val="7030A0"/>
                </a:solidFill>
              </a:rPr>
              <a:t>piramida</a:t>
            </a:r>
            <a:endParaRPr lang="en-US" sz="2000" b="1" dirty="0">
              <a:solidFill>
                <a:srgbClr val="7030A0"/>
              </a:solidFill>
            </a:endParaRPr>
          </a:p>
          <a:p>
            <a:r>
              <a:rPr lang="en-US" sz="2000" dirty="0"/>
              <a:t>- the </a:t>
            </a:r>
            <a:r>
              <a:rPr lang="en-US" sz="2000" b="1" dirty="0"/>
              <a:t>Pyramid of Menkaure </a:t>
            </a:r>
            <a:r>
              <a:rPr lang="en-US" sz="2000" dirty="0"/>
              <a:t>(or </a:t>
            </a:r>
            <a:r>
              <a:rPr lang="en-US" sz="2000" b="1" dirty="0" err="1"/>
              <a:t>Mykerinos</a:t>
            </a:r>
            <a:r>
              <a:rPr lang="en-US" sz="2000" dirty="0"/>
              <a:t>) – </a:t>
            </a:r>
            <a:r>
              <a:rPr lang="en-US" sz="2000" b="1" dirty="0" err="1">
                <a:solidFill>
                  <a:srgbClr val="7030A0"/>
                </a:solidFill>
              </a:rPr>
              <a:t>Mikerinova</a:t>
            </a:r>
            <a:r>
              <a:rPr lang="en-US" sz="2000" b="1" dirty="0">
                <a:solidFill>
                  <a:srgbClr val="7030A0"/>
                </a:solidFill>
              </a:rPr>
              <a:t> </a:t>
            </a:r>
            <a:r>
              <a:rPr lang="en-US" sz="2000" b="1" dirty="0" err="1">
                <a:solidFill>
                  <a:srgbClr val="7030A0"/>
                </a:solidFill>
              </a:rPr>
              <a:t>piramida</a:t>
            </a:r>
            <a:endParaRPr lang="en-US" sz="2000" b="1" dirty="0">
              <a:solidFill>
                <a:srgbClr val="7030A0"/>
              </a:solidFill>
            </a:endParaRPr>
          </a:p>
          <a:p>
            <a:r>
              <a:rPr lang="en-US" sz="2000" dirty="0"/>
              <a:t>along with their associated pyramid complexes and the </a:t>
            </a:r>
            <a:r>
              <a:rPr lang="en-US" sz="2000" b="1" dirty="0"/>
              <a:t>Great Sphinx</a:t>
            </a:r>
            <a:r>
              <a:rPr lang="en-US" sz="2000" dirty="0"/>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7330" y="1454110"/>
            <a:ext cx="2519509" cy="1675080"/>
          </a:xfrm>
          <a:prstGeom prst="rect">
            <a:avLst/>
          </a:prstGeom>
        </p:spPr>
      </p:pic>
      <p:sp>
        <p:nvSpPr>
          <p:cNvPr id="8" name="Rectangle 7"/>
          <p:cNvSpPr/>
          <p:nvPr/>
        </p:nvSpPr>
        <p:spPr>
          <a:xfrm>
            <a:off x="777815" y="3177866"/>
            <a:ext cx="9573883" cy="400110"/>
          </a:xfrm>
          <a:prstGeom prst="rect">
            <a:avLst/>
          </a:prstGeom>
        </p:spPr>
        <p:txBody>
          <a:bodyPr wrap="square">
            <a:spAutoFit/>
          </a:bodyPr>
          <a:lstStyle/>
          <a:p>
            <a:r>
              <a:rPr lang="en-US" sz="2000" dirty="0"/>
              <a:t>The most famous collection of elaborate tombs - </a:t>
            </a:r>
            <a:r>
              <a:rPr lang="en-US" sz="2000" b="1" dirty="0"/>
              <a:t>the Valley of the Kings </a:t>
            </a:r>
            <a:r>
              <a:rPr lang="en-US" sz="2000" dirty="0"/>
              <a:t>- near Luxor.</a:t>
            </a:r>
          </a:p>
        </p:txBody>
      </p:sp>
      <p:sp>
        <p:nvSpPr>
          <p:cNvPr id="9" name="Rectangle 8"/>
          <p:cNvSpPr/>
          <p:nvPr/>
        </p:nvSpPr>
        <p:spPr>
          <a:xfrm>
            <a:off x="736962" y="3759919"/>
            <a:ext cx="8254042" cy="1015663"/>
          </a:xfrm>
          <a:prstGeom prst="rect">
            <a:avLst/>
          </a:prstGeom>
        </p:spPr>
        <p:txBody>
          <a:bodyPr wrap="square">
            <a:spAutoFit/>
          </a:bodyPr>
          <a:lstStyle/>
          <a:p>
            <a:r>
              <a:rPr lang="en-US" sz="2000" dirty="0"/>
              <a:t>During Egypt's New Kingdom, </a:t>
            </a:r>
            <a:r>
              <a:rPr lang="en-US" sz="2000" b="1" dirty="0">
                <a:solidFill>
                  <a:schemeClr val="accent2"/>
                </a:solidFill>
              </a:rPr>
              <a:t>the Valley of the Kings </a:t>
            </a:r>
            <a:r>
              <a:rPr lang="en-US" sz="2000" dirty="0"/>
              <a:t>became a royal burial ground for pharaohs such as Tutankhamun, </a:t>
            </a:r>
            <a:r>
              <a:rPr lang="en-US" sz="2000" dirty="0" err="1"/>
              <a:t>Seti</a:t>
            </a:r>
            <a:r>
              <a:rPr lang="en-US" sz="2000" dirty="0"/>
              <a:t> I, and Ramses II, as well as queens, high priests and other nobility.</a:t>
            </a:r>
          </a:p>
        </p:txBody>
      </p:sp>
      <p:sp>
        <p:nvSpPr>
          <p:cNvPr id="10" name="Rectangle 9"/>
          <p:cNvSpPr/>
          <p:nvPr/>
        </p:nvSpPr>
        <p:spPr>
          <a:xfrm>
            <a:off x="777814" y="4957526"/>
            <a:ext cx="8254042" cy="1015663"/>
          </a:xfrm>
          <a:prstGeom prst="rect">
            <a:avLst/>
          </a:prstGeom>
        </p:spPr>
        <p:txBody>
          <a:bodyPr wrap="square">
            <a:spAutoFit/>
          </a:bodyPr>
          <a:lstStyle/>
          <a:p>
            <a:r>
              <a:rPr lang="en-US" sz="2000" dirty="0">
                <a:solidFill>
                  <a:srgbClr val="000000"/>
                </a:solidFill>
              </a:rPr>
              <a:t>The </a:t>
            </a:r>
            <a:r>
              <a:rPr lang="en-US" sz="2000" b="1" dirty="0">
                <a:solidFill>
                  <a:srgbClr val="000000"/>
                </a:solidFill>
              </a:rPr>
              <a:t>Valley of the Kings </a:t>
            </a:r>
            <a:r>
              <a:rPr lang="en-US" sz="2000" dirty="0">
                <a:solidFill>
                  <a:srgbClr val="000000"/>
                </a:solidFill>
              </a:rPr>
              <a:t>remains one of the richest sources of ancient Egyptian history.</a:t>
            </a:r>
            <a:r>
              <a:rPr lang="en-US" sz="2000" dirty="0"/>
              <a:t> It is known to contain 65 tombs and numerous chambers with many more awaiting to be discovered. </a:t>
            </a:r>
          </a:p>
        </p:txBody>
      </p:sp>
      <p:pic>
        <p:nvPicPr>
          <p:cNvPr id="11" name="tomb-Tutankhamun-Valley-of-the-Kings-Theb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950151" y="3876138"/>
            <a:ext cx="2749958" cy="1832457"/>
          </a:xfrm>
          <a:prstGeom prst="rect">
            <a:avLst/>
          </a:prstGeom>
        </p:spPr>
      </p:pic>
    </p:spTree>
    <p:extLst>
      <p:ext uri="{BB962C8B-B14F-4D97-AF65-F5344CB8AC3E}">
        <p14:creationId xmlns:p14="http://schemas.microsoft.com/office/powerpoint/2010/main" val="4498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11"/>
                </p:tgtEl>
              </p:cMediaNode>
            </p:video>
          </p:childTnLst>
        </p:cTn>
      </p:par>
    </p:tnLst>
    <p:bldLst>
      <p:bldP spid="4" grpId="0"/>
      <p:bldP spid="6"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711"/>
          </a:xfrm>
        </p:spPr>
        <p:txBody>
          <a:bodyPr>
            <a:normAutofit fontScale="90000"/>
          </a:bodyPr>
          <a:lstStyle/>
          <a:p>
            <a:r>
              <a:rPr lang="en-US" b="1" dirty="0"/>
              <a:t>Religious beliefs </a:t>
            </a:r>
          </a:p>
        </p:txBody>
      </p:sp>
      <p:sp>
        <p:nvSpPr>
          <p:cNvPr id="4" name="Rectangle 3"/>
          <p:cNvSpPr/>
          <p:nvPr/>
        </p:nvSpPr>
        <p:spPr>
          <a:xfrm>
            <a:off x="731308" y="1054785"/>
            <a:ext cx="10622492" cy="707886"/>
          </a:xfrm>
          <a:prstGeom prst="rect">
            <a:avLst/>
          </a:prstGeom>
        </p:spPr>
        <p:txBody>
          <a:bodyPr wrap="square">
            <a:spAutoFit/>
          </a:bodyPr>
          <a:lstStyle/>
          <a:p>
            <a:r>
              <a:rPr lang="en-US" sz="2000" dirty="0"/>
              <a:t>The ancient Egyptians saw just about everything as being controlled by their hundreds of gods and goddesses. </a:t>
            </a:r>
          </a:p>
        </p:txBody>
      </p:sp>
      <p:sp>
        <p:nvSpPr>
          <p:cNvPr id="5" name="Rectangle 4"/>
          <p:cNvSpPr/>
          <p:nvPr/>
        </p:nvSpPr>
        <p:spPr>
          <a:xfrm>
            <a:off x="774698" y="1699764"/>
            <a:ext cx="9902825" cy="400110"/>
          </a:xfrm>
          <a:prstGeom prst="rect">
            <a:avLst/>
          </a:prstGeom>
        </p:spPr>
        <p:txBody>
          <a:bodyPr wrap="square">
            <a:spAutoFit/>
          </a:bodyPr>
          <a:lstStyle/>
          <a:p>
            <a:r>
              <a:rPr lang="en-US" sz="2000" dirty="0"/>
              <a:t>Some deities were local; e.g. each of the 42 </a:t>
            </a:r>
            <a:r>
              <a:rPr lang="en-US" sz="2000" dirty="0" err="1"/>
              <a:t>nomes</a:t>
            </a:r>
            <a:r>
              <a:rPr lang="en-US" sz="2000" dirty="0"/>
              <a:t> (provinces) in Egypt had its own gods.</a:t>
            </a:r>
          </a:p>
        </p:txBody>
      </p:sp>
      <p:sp>
        <p:nvSpPr>
          <p:cNvPr id="6" name="Rectangle 5"/>
          <p:cNvSpPr/>
          <p:nvPr/>
        </p:nvSpPr>
        <p:spPr>
          <a:xfrm>
            <a:off x="774698" y="2099874"/>
            <a:ext cx="8602133" cy="1015663"/>
          </a:xfrm>
          <a:prstGeom prst="rect">
            <a:avLst/>
          </a:prstGeom>
        </p:spPr>
        <p:txBody>
          <a:bodyPr wrap="square">
            <a:spAutoFit/>
          </a:bodyPr>
          <a:lstStyle/>
          <a:p>
            <a:r>
              <a:rPr lang="en-US" sz="2000" dirty="0"/>
              <a:t>Some gods were seen to have created the world and its living things; others controlled the forces of nature. There were also gods of fertility, wisdom, love, music and dance, death, health and childbirth. </a:t>
            </a:r>
          </a:p>
        </p:txBody>
      </p:sp>
      <p:sp>
        <p:nvSpPr>
          <p:cNvPr id="7" name="Rectangle 6"/>
          <p:cNvSpPr/>
          <p:nvPr/>
        </p:nvSpPr>
        <p:spPr>
          <a:xfrm>
            <a:off x="838198" y="3154371"/>
            <a:ext cx="8475135" cy="400110"/>
          </a:xfrm>
          <a:prstGeom prst="rect">
            <a:avLst/>
          </a:prstGeom>
        </p:spPr>
        <p:txBody>
          <a:bodyPr wrap="square">
            <a:spAutoFit/>
          </a:bodyPr>
          <a:lstStyle/>
          <a:p>
            <a:r>
              <a:rPr lang="en-US" sz="2000" b="1" dirty="0">
                <a:solidFill>
                  <a:srgbClr val="FF0000"/>
                </a:solidFill>
              </a:rPr>
              <a:t>The Sun god Ra</a:t>
            </a:r>
            <a:r>
              <a:rPr lang="en-US" sz="2000" dirty="0"/>
              <a:t> was </a:t>
            </a:r>
            <a:r>
              <a:rPr lang="en-US" sz="2000" b="1" dirty="0"/>
              <a:t>the main god</a:t>
            </a:r>
            <a:r>
              <a:rPr lang="en-US" sz="2000" dirty="0"/>
              <a:t>. He rode across the sky each day in a boat</a:t>
            </a:r>
            <a:r>
              <a:rPr lang="en-US" dirty="0"/>
              <a:t>.</a:t>
            </a:r>
          </a:p>
        </p:txBody>
      </p:sp>
      <p:sp>
        <p:nvSpPr>
          <p:cNvPr id="8" name="Rectangle 7"/>
          <p:cNvSpPr/>
          <p:nvPr/>
        </p:nvSpPr>
        <p:spPr>
          <a:xfrm>
            <a:off x="838200" y="3616036"/>
            <a:ext cx="8161867" cy="400110"/>
          </a:xfrm>
          <a:prstGeom prst="rect">
            <a:avLst/>
          </a:prstGeom>
        </p:spPr>
        <p:txBody>
          <a:bodyPr wrap="square">
            <a:spAutoFit/>
          </a:bodyPr>
          <a:lstStyle/>
          <a:p>
            <a:r>
              <a:rPr lang="en-US" sz="2000" dirty="0"/>
              <a:t>Many gods were represented with animal heads or other animal parts.</a:t>
            </a:r>
          </a:p>
        </p:txBody>
      </p:sp>
      <p:sp>
        <p:nvSpPr>
          <p:cNvPr id="9" name="Rectangle 8"/>
          <p:cNvSpPr/>
          <p:nvPr/>
        </p:nvSpPr>
        <p:spPr>
          <a:xfrm>
            <a:off x="838199" y="3985368"/>
            <a:ext cx="8475134" cy="400110"/>
          </a:xfrm>
          <a:prstGeom prst="rect">
            <a:avLst/>
          </a:prstGeom>
        </p:spPr>
        <p:txBody>
          <a:bodyPr wrap="square">
            <a:spAutoFit/>
          </a:bodyPr>
          <a:lstStyle/>
          <a:p>
            <a:r>
              <a:rPr lang="en-US" sz="2000" dirty="0"/>
              <a:t>The Egyptian goddess </a:t>
            </a:r>
            <a:r>
              <a:rPr lang="en-US" sz="2000" b="1" dirty="0">
                <a:solidFill>
                  <a:srgbClr val="FF0000"/>
                </a:solidFill>
              </a:rPr>
              <a:t>Bastet</a:t>
            </a:r>
            <a:r>
              <a:rPr lang="en-US" sz="2000" dirty="0"/>
              <a:t>, </a:t>
            </a:r>
            <a:r>
              <a:rPr lang="en-US" sz="2000" b="1" dirty="0"/>
              <a:t>the protector of homes</a:t>
            </a:r>
            <a:r>
              <a:rPr lang="en-US" sz="2000" dirty="0"/>
              <a:t>, was shown as a </a:t>
            </a:r>
            <a:r>
              <a:rPr lang="en-US" sz="2000" b="1" dirty="0"/>
              <a:t>cat</a:t>
            </a:r>
            <a:r>
              <a:rPr lang="en-US" sz="2000" dirty="0"/>
              <a:t>. </a:t>
            </a:r>
          </a:p>
        </p:txBody>
      </p:sp>
      <p:sp>
        <p:nvSpPr>
          <p:cNvPr id="10" name="Rectangle 9"/>
          <p:cNvSpPr/>
          <p:nvPr/>
        </p:nvSpPr>
        <p:spPr>
          <a:xfrm>
            <a:off x="786529" y="4437480"/>
            <a:ext cx="9454394" cy="1323439"/>
          </a:xfrm>
          <a:prstGeom prst="rect">
            <a:avLst/>
          </a:prstGeom>
        </p:spPr>
        <p:txBody>
          <a:bodyPr wrap="square">
            <a:spAutoFit/>
          </a:bodyPr>
          <a:lstStyle/>
          <a:p>
            <a:r>
              <a:rPr lang="en-US" sz="2000" dirty="0"/>
              <a:t>Cats were valued highly because they protected their prized grain stores by killing vermin. </a:t>
            </a:r>
          </a:p>
          <a:p>
            <a:r>
              <a:rPr lang="en-US" sz="2000" dirty="0"/>
              <a:t>Harming or killing a cat was often punished by death. </a:t>
            </a:r>
          </a:p>
          <a:p>
            <a:r>
              <a:rPr lang="en-US" sz="2000" dirty="0"/>
              <a:t>The Greek historian Herodotus wrote that when a cat died the occupants of the house would </a:t>
            </a:r>
            <a:r>
              <a:rPr lang="en-US" sz="2000" b="1" dirty="0"/>
              <a:t>mourn</a:t>
            </a:r>
            <a:r>
              <a:rPr lang="en-US" sz="2000" dirty="0"/>
              <a:t> and often shave their eyebrows to show their loss.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2622" y="1952462"/>
            <a:ext cx="1438541" cy="206368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0923" y="3928612"/>
            <a:ext cx="1353618" cy="2253642"/>
          </a:xfrm>
          <a:prstGeom prst="rect">
            <a:avLst/>
          </a:prstGeom>
        </p:spPr>
      </p:pic>
      <p:sp>
        <p:nvSpPr>
          <p:cNvPr id="3" name="TextBox 2"/>
          <p:cNvSpPr txBox="1"/>
          <p:nvPr/>
        </p:nvSpPr>
        <p:spPr>
          <a:xfrm>
            <a:off x="1051018" y="5836435"/>
            <a:ext cx="3849456" cy="338554"/>
          </a:xfrm>
          <a:prstGeom prst="rect">
            <a:avLst/>
          </a:prstGeom>
          <a:solidFill>
            <a:schemeClr val="accent2"/>
          </a:solidFill>
        </p:spPr>
        <p:txBody>
          <a:bodyPr wrap="square" rtlCol="0">
            <a:spAutoFit/>
          </a:bodyPr>
          <a:lstStyle/>
          <a:p>
            <a:r>
              <a:rPr lang="en-US" sz="1600" b="1" dirty="0"/>
              <a:t>to mourn </a:t>
            </a:r>
            <a:r>
              <a:rPr lang="en-US" sz="1600" dirty="0"/>
              <a:t>/</a:t>
            </a:r>
            <a:r>
              <a:rPr lang="en-US" sz="1600" dirty="0" err="1"/>
              <a:t>mɔːn</a:t>
            </a:r>
            <a:r>
              <a:rPr lang="en-US" sz="1600" dirty="0"/>
              <a:t>/ - to grieve </a:t>
            </a:r>
            <a:r>
              <a:rPr lang="en-US" sz="1600" b="1" dirty="0"/>
              <a:t>(</a:t>
            </a:r>
            <a:r>
              <a:rPr lang="en-US" sz="1600" b="1" dirty="0" err="1"/>
              <a:t>srp</a:t>
            </a:r>
            <a:r>
              <a:rPr lang="en-US" sz="1600" b="1" dirty="0"/>
              <a:t>.) </a:t>
            </a:r>
            <a:r>
              <a:rPr lang="sr-Latn-RS" sz="1600" b="1" dirty="0"/>
              <a:t>žaliti</a:t>
            </a:r>
            <a:endParaRPr lang="en-US" sz="1600" b="1" dirty="0"/>
          </a:p>
        </p:txBody>
      </p:sp>
    </p:spTree>
    <p:extLst>
      <p:ext uri="{BB962C8B-B14F-4D97-AF65-F5344CB8AC3E}">
        <p14:creationId xmlns:p14="http://schemas.microsoft.com/office/powerpoint/2010/main" val="333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2275"/>
          </a:xfrm>
        </p:spPr>
        <p:txBody>
          <a:bodyPr>
            <a:normAutofit fontScale="90000"/>
          </a:bodyPr>
          <a:lstStyle/>
          <a:p>
            <a:r>
              <a:rPr lang="en-US" b="1" dirty="0"/>
              <a:t>Marriage, love and childbirth</a:t>
            </a:r>
          </a:p>
        </p:txBody>
      </p:sp>
      <p:sp>
        <p:nvSpPr>
          <p:cNvPr id="4" name="Rectangle 3"/>
          <p:cNvSpPr/>
          <p:nvPr/>
        </p:nvSpPr>
        <p:spPr>
          <a:xfrm>
            <a:off x="838199" y="999405"/>
            <a:ext cx="10447866" cy="1323439"/>
          </a:xfrm>
          <a:prstGeom prst="rect">
            <a:avLst/>
          </a:prstGeom>
        </p:spPr>
        <p:txBody>
          <a:bodyPr wrap="square">
            <a:spAutoFit/>
          </a:bodyPr>
          <a:lstStyle/>
          <a:p>
            <a:r>
              <a:rPr lang="en-US" sz="2000" dirty="0"/>
              <a:t>Egyptians married as teenagers. Marriage was usually a business matter, arranged by the parents when the partners were young. This is why a man might, for example, marry his sister - to keep the money in the family. It is also why a pharaoh’s heir was the child of another wife if his main wife could not produce a son.</a:t>
            </a:r>
          </a:p>
        </p:txBody>
      </p:sp>
      <p:sp>
        <p:nvSpPr>
          <p:cNvPr id="6" name="Rectangle 5"/>
          <p:cNvSpPr/>
          <p:nvPr/>
        </p:nvSpPr>
        <p:spPr>
          <a:xfrm>
            <a:off x="994308" y="2897247"/>
            <a:ext cx="9866348" cy="1631216"/>
          </a:xfrm>
          <a:prstGeom prst="rect">
            <a:avLst/>
          </a:prstGeom>
        </p:spPr>
        <p:txBody>
          <a:bodyPr wrap="square">
            <a:spAutoFit/>
          </a:bodyPr>
          <a:lstStyle/>
          <a:p>
            <a:r>
              <a:rPr lang="en-US" sz="2000" dirty="0"/>
              <a:t>Childbirth was a risky business. There was a high loss of life of both babies and mothers. </a:t>
            </a:r>
          </a:p>
          <a:p>
            <a:r>
              <a:rPr lang="en-US" sz="2000" dirty="0"/>
              <a:t>Some women gave birth in special ‘birthing houses’ linked to temples. </a:t>
            </a:r>
          </a:p>
          <a:p>
            <a:r>
              <a:rPr lang="en-US" sz="2000" dirty="0"/>
              <a:t>People called on responsible deities for help. </a:t>
            </a:r>
          </a:p>
          <a:p>
            <a:r>
              <a:rPr lang="en-US" sz="2000" b="1" dirty="0">
                <a:solidFill>
                  <a:srgbClr val="FF0000"/>
                </a:solidFill>
              </a:rPr>
              <a:t>Hathor</a:t>
            </a:r>
            <a:r>
              <a:rPr lang="en-US" sz="2000" dirty="0"/>
              <a:t>, </a:t>
            </a:r>
            <a:r>
              <a:rPr lang="en-US" sz="2000" b="1" dirty="0"/>
              <a:t>the goddess of women </a:t>
            </a:r>
            <a:r>
              <a:rPr lang="en-US" sz="2000" dirty="0"/>
              <a:t>(represented as a </a:t>
            </a:r>
            <a:r>
              <a:rPr lang="en-US" sz="2000" b="1" dirty="0"/>
              <a:t>cow</a:t>
            </a:r>
            <a:r>
              <a:rPr lang="en-US" sz="2000" dirty="0"/>
              <a:t>), was one to approach. </a:t>
            </a:r>
          </a:p>
          <a:p>
            <a:r>
              <a:rPr lang="en-US" sz="2000" dirty="0"/>
              <a:t>Amun-Ra (or Ra), the main Egyptian deity might be asked to send a wind to cool the mother.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454" y="2410923"/>
            <a:ext cx="1156270" cy="2726267"/>
          </a:xfrm>
          <a:prstGeom prst="rect">
            <a:avLst/>
          </a:prstGeom>
        </p:spPr>
      </p:pic>
      <p:sp>
        <p:nvSpPr>
          <p:cNvPr id="8" name="Rectangle 7"/>
          <p:cNvSpPr/>
          <p:nvPr/>
        </p:nvSpPr>
        <p:spPr>
          <a:xfrm>
            <a:off x="4730981" y="4798636"/>
            <a:ext cx="5421911" cy="338554"/>
          </a:xfrm>
          <a:prstGeom prst="rect">
            <a:avLst/>
          </a:prstGeom>
          <a:solidFill>
            <a:schemeClr val="accent2"/>
          </a:solidFill>
        </p:spPr>
        <p:txBody>
          <a:bodyPr wrap="square">
            <a:spAutoFit/>
          </a:bodyPr>
          <a:lstStyle/>
          <a:p>
            <a:r>
              <a:rPr lang="en-US" sz="1600" b="1" i="0" dirty="0">
                <a:effectLst/>
                <a:latin typeface="Google Sans"/>
              </a:rPr>
              <a:t>Hathor </a:t>
            </a:r>
            <a:r>
              <a:rPr lang="en-US" sz="1600" i="0" dirty="0">
                <a:effectLst/>
                <a:latin typeface="Google Sans"/>
              </a:rPr>
              <a:t>– a goddess strongly associated with motherhood </a:t>
            </a:r>
            <a:endParaRPr lang="en-US" sz="1600" dirty="0"/>
          </a:p>
        </p:txBody>
      </p:sp>
    </p:spTree>
    <p:extLst>
      <p:ext uri="{BB962C8B-B14F-4D97-AF65-F5344CB8AC3E}">
        <p14:creationId xmlns:p14="http://schemas.microsoft.com/office/powerpoint/2010/main" val="31069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6942"/>
          </a:xfrm>
        </p:spPr>
        <p:txBody>
          <a:bodyPr>
            <a:normAutofit fontScale="90000"/>
          </a:bodyPr>
          <a:lstStyle/>
          <a:p>
            <a:r>
              <a:rPr lang="en-US" b="1" dirty="0"/>
              <a:t>Medicine</a:t>
            </a:r>
          </a:p>
        </p:txBody>
      </p:sp>
      <p:sp>
        <p:nvSpPr>
          <p:cNvPr id="4" name="Rectangle 3"/>
          <p:cNvSpPr/>
          <p:nvPr/>
        </p:nvSpPr>
        <p:spPr>
          <a:xfrm>
            <a:off x="838200" y="997635"/>
            <a:ext cx="11065932" cy="400110"/>
          </a:xfrm>
          <a:prstGeom prst="rect">
            <a:avLst/>
          </a:prstGeom>
        </p:spPr>
        <p:txBody>
          <a:bodyPr wrap="square">
            <a:spAutoFit/>
          </a:bodyPr>
          <a:lstStyle/>
          <a:p>
            <a:r>
              <a:rPr lang="en-US" sz="2000" dirty="0"/>
              <a:t>Through their practice of mummification, the ancient Egyptians discovered much about the human body</a:t>
            </a:r>
            <a:r>
              <a:rPr lang="en-US" dirty="0"/>
              <a:t>. </a:t>
            </a:r>
          </a:p>
        </p:txBody>
      </p:sp>
      <p:sp>
        <p:nvSpPr>
          <p:cNvPr id="5" name="Rectangle 4"/>
          <p:cNvSpPr/>
          <p:nvPr/>
        </p:nvSpPr>
        <p:spPr>
          <a:xfrm>
            <a:off x="838198" y="1399833"/>
            <a:ext cx="11065934" cy="923330"/>
          </a:xfrm>
          <a:prstGeom prst="rect">
            <a:avLst/>
          </a:prstGeom>
        </p:spPr>
        <p:txBody>
          <a:bodyPr wrap="square">
            <a:spAutoFit/>
          </a:bodyPr>
          <a:lstStyle/>
          <a:p>
            <a:r>
              <a:rPr lang="en-US" dirty="0"/>
              <a:t>For example, Egyptians knew to use hot knives during surgery to seal blood vessels. A number of papyrus texts have been found, including </a:t>
            </a:r>
            <a:r>
              <a:rPr lang="en-US" b="1" dirty="0">
                <a:solidFill>
                  <a:srgbClr val="FF0000"/>
                </a:solidFill>
              </a:rPr>
              <a:t>the </a:t>
            </a:r>
            <a:r>
              <a:rPr lang="en-US" b="1" dirty="0" err="1">
                <a:solidFill>
                  <a:srgbClr val="FF0000"/>
                </a:solidFill>
              </a:rPr>
              <a:t>Ebers</a:t>
            </a:r>
            <a:r>
              <a:rPr lang="en-US" b="1" dirty="0">
                <a:solidFill>
                  <a:srgbClr val="FF0000"/>
                </a:solidFill>
              </a:rPr>
              <a:t> Papyrus</a:t>
            </a:r>
            <a:r>
              <a:rPr lang="en-US" dirty="0"/>
              <a:t>, which detail what the Egyptians knew about anatomy, and some of their treatments.</a:t>
            </a:r>
          </a:p>
        </p:txBody>
      </p:sp>
      <p:sp>
        <p:nvSpPr>
          <p:cNvPr id="6" name="Rectangle 5"/>
          <p:cNvSpPr/>
          <p:nvPr/>
        </p:nvSpPr>
        <p:spPr>
          <a:xfrm>
            <a:off x="2670389" y="4027414"/>
            <a:ext cx="5156199" cy="861774"/>
          </a:xfrm>
          <a:prstGeom prst="rect">
            <a:avLst/>
          </a:prstGeom>
          <a:solidFill>
            <a:schemeClr val="accent4">
              <a:lumMod val="20000"/>
              <a:lumOff val="80000"/>
            </a:schemeClr>
          </a:solidFill>
        </p:spPr>
        <p:txBody>
          <a:bodyPr wrap="square">
            <a:spAutoFit/>
          </a:bodyPr>
          <a:lstStyle/>
          <a:p>
            <a:r>
              <a:rPr lang="en-US" i="1" dirty="0">
                <a:latin typeface="Bahnschrift Light Condensed" panose="020B0502040204020203" pitchFamily="34" charset="0"/>
              </a:rPr>
              <a:t>To renew bowel movements in a constipated child: an old book, boil in oil, apply half on the belly to re-establish evacuation</a:t>
            </a:r>
            <a:r>
              <a:rPr lang="en-US" dirty="0"/>
              <a:t>. </a:t>
            </a:r>
          </a:p>
          <a:p>
            <a:pPr algn="ctr"/>
            <a:r>
              <a:rPr lang="en-US" sz="1400" b="1" dirty="0"/>
              <a:t>A translation of a medical treatment from the </a:t>
            </a:r>
            <a:r>
              <a:rPr lang="en-US" sz="1400" b="1" dirty="0" err="1"/>
              <a:t>Ebers</a:t>
            </a:r>
            <a:r>
              <a:rPr lang="en-US" sz="1400" b="1" dirty="0"/>
              <a:t> Papyrus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641" y="2058915"/>
            <a:ext cx="1919688" cy="3010109"/>
          </a:xfrm>
          <a:prstGeom prst="rect">
            <a:avLst/>
          </a:prstGeom>
        </p:spPr>
      </p:pic>
      <p:sp>
        <p:nvSpPr>
          <p:cNvPr id="8" name="Rectangle 7"/>
          <p:cNvSpPr/>
          <p:nvPr/>
        </p:nvSpPr>
        <p:spPr>
          <a:xfrm>
            <a:off x="838198" y="2378809"/>
            <a:ext cx="8949267" cy="1477328"/>
          </a:xfrm>
          <a:prstGeom prst="rect">
            <a:avLst/>
          </a:prstGeom>
          <a:solidFill>
            <a:schemeClr val="accent4"/>
          </a:solidFill>
        </p:spPr>
        <p:txBody>
          <a:bodyPr wrap="square">
            <a:spAutoFit/>
          </a:bodyPr>
          <a:lstStyle/>
          <a:p>
            <a:r>
              <a:rPr lang="en-US" b="1" i="0" dirty="0">
                <a:solidFill>
                  <a:srgbClr val="FF0000"/>
                </a:solidFill>
                <a:effectLst/>
              </a:rPr>
              <a:t>The </a:t>
            </a:r>
            <a:r>
              <a:rPr lang="en-US" b="1" i="0" dirty="0" err="1">
                <a:solidFill>
                  <a:srgbClr val="FF0000"/>
                </a:solidFill>
                <a:effectLst/>
              </a:rPr>
              <a:t>Ebers</a:t>
            </a:r>
            <a:r>
              <a:rPr lang="en-US" b="1" i="0" dirty="0">
                <a:solidFill>
                  <a:srgbClr val="FF0000"/>
                </a:solidFill>
                <a:effectLst/>
              </a:rPr>
              <a:t> Papyrus</a:t>
            </a:r>
            <a:r>
              <a:rPr lang="en-US" b="0" i="0" dirty="0">
                <a:effectLst/>
              </a:rPr>
              <a:t>, also known as </a:t>
            </a:r>
            <a:r>
              <a:rPr lang="sr-Latn-RS" b="1" dirty="0">
                <a:solidFill>
                  <a:srgbClr val="FF0000"/>
                </a:solidFill>
              </a:rPr>
              <a:t>T</a:t>
            </a:r>
            <a:r>
              <a:rPr lang="sr-Latn-RS" b="1" i="0" dirty="0">
                <a:solidFill>
                  <a:srgbClr val="FF0000"/>
                </a:solidFill>
                <a:effectLst/>
              </a:rPr>
              <a:t>he </a:t>
            </a:r>
            <a:r>
              <a:rPr lang="en-US" b="1" i="0" dirty="0">
                <a:solidFill>
                  <a:srgbClr val="FF0000"/>
                </a:solidFill>
                <a:effectLst/>
              </a:rPr>
              <a:t>Papyrus </a:t>
            </a:r>
            <a:r>
              <a:rPr lang="en-US" b="1" i="0" dirty="0" err="1">
                <a:solidFill>
                  <a:srgbClr val="FF0000"/>
                </a:solidFill>
                <a:effectLst/>
              </a:rPr>
              <a:t>Ebers</a:t>
            </a:r>
            <a:r>
              <a:rPr lang="en-US" b="0" i="0" dirty="0">
                <a:effectLst/>
              </a:rPr>
              <a:t>, is an Egyptian </a:t>
            </a:r>
            <a:r>
              <a:rPr lang="en-US" b="1" i="0" dirty="0">
                <a:effectLst/>
              </a:rPr>
              <a:t>medical papyrus </a:t>
            </a:r>
            <a:r>
              <a:rPr lang="en-US" b="0" i="0" dirty="0">
                <a:effectLst/>
              </a:rPr>
              <a:t>(a 110- page scroll, about 20 meters long) of herbal knowledge dating to c. 1550 BCE. Among the oldest and most important medical papyr</a:t>
            </a:r>
            <a:r>
              <a:rPr lang="en-US" b="1" i="0" dirty="0">
                <a:effectLst/>
              </a:rPr>
              <a:t>i</a:t>
            </a:r>
            <a:r>
              <a:rPr lang="en-US" b="0" i="0" dirty="0">
                <a:effectLst/>
              </a:rPr>
              <a:t> of Ancient Egypt, it was purchased at Luxor in the winter of 1873–1874 by the German Egyptologist Georg </a:t>
            </a:r>
            <a:r>
              <a:rPr lang="en-US" b="0" i="0" dirty="0" err="1">
                <a:effectLst/>
              </a:rPr>
              <a:t>Ebers</a:t>
            </a:r>
            <a:r>
              <a:rPr lang="en-US" b="0" i="0" dirty="0">
                <a:effectLst/>
              </a:rPr>
              <a:t>.</a:t>
            </a:r>
            <a:r>
              <a:rPr lang="en-US" dirty="0"/>
              <a:t>  It is currently kept at the Leipzig University Library in Germany.</a:t>
            </a:r>
          </a:p>
        </p:txBody>
      </p:sp>
      <p:pic>
        <p:nvPicPr>
          <p:cNvPr id="9" name="Picture 8"/>
          <p:cNvPicPr>
            <a:picLocks noChangeAspect="1"/>
          </p:cNvPicPr>
          <p:nvPr/>
        </p:nvPicPr>
        <p:blipFill>
          <a:blip r:embed="rId3"/>
          <a:stretch>
            <a:fillRect/>
          </a:stretch>
        </p:blipFill>
        <p:spPr>
          <a:xfrm>
            <a:off x="962380" y="3975173"/>
            <a:ext cx="1619954" cy="2547377"/>
          </a:xfrm>
          <a:prstGeom prst="rect">
            <a:avLst/>
          </a:prstGeom>
        </p:spPr>
      </p:pic>
      <p:sp>
        <p:nvSpPr>
          <p:cNvPr id="10" name="Rectangle 9"/>
          <p:cNvSpPr/>
          <p:nvPr/>
        </p:nvSpPr>
        <p:spPr>
          <a:xfrm>
            <a:off x="2664883" y="5248861"/>
            <a:ext cx="2908301" cy="830997"/>
          </a:xfrm>
          <a:prstGeom prst="rect">
            <a:avLst/>
          </a:prstGeom>
          <a:solidFill>
            <a:schemeClr val="accent4">
              <a:lumMod val="60000"/>
              <a:lumOff val="40000"/>
            </a:schemeClr>
          </a:solidFill>
        </p:spPr>
        <p:txBody>
          <a:bodyPr wrap="square">
            <a:spAutoFit/>
          </a:bodyPr>
          <a:lstStyle/>
          <a:p>
            <a:r>
              <a:rPr lang="en-US" sz="1600" dirty="0"/>
              <a:t>A prosthesis (artificial body part) from ancient Egypt, made for someone who had lost a foot.</a:t>
            </a:r>
          </a:p>
        </p:txBody>
      </p:sp>
      <p:sp>
        <p:nvSpPr>
          <p:cNvPr id="11" name="Rectangle 10"/>
          <p:cNvSpPr/>
          <p:nvPr/>
        </p:nvSpPr>
        <p:spPr>
          <a:xfrm>
            <a:off x="5655734" y="5248861"/>
            <a:ext cx="6322906" cy="923330"/>
          </a:xfrm>
          <a:prstGeom prst="rect">
            <a:avLst/>
          </a:prstGeom>
        </p:spPr>
        <p:txBody>
          <a:bodyPr wrap="square">
            <a:spAutoFit/>
          </a:bodyPr>
          <a:lstStyle/>
          <a:p>
            <a:r>
              <a:rPr lang="en-US" dirty="0"/>
              <a:t>The practice of medicine in ancient Egypt also relied heavily on magic and the deities. Priests were often involved in treatments by reciting spells and conducting rituals for medical conditions.</a:t>
            </a:r>
          </a:p>
        </p:txBody>
      </p:sp>
      <p:sp>
        <p:nvSpPr>
          <p:cNvPr id="12" name="TextBox 11"/>
          <p:cNvSpPr txBox="1"/>
          <p:nvPr/>
        </p:nvSpPr>
        <p:spPr>
          <a:xfrm>
            <a:off x="7847459" y="4581411"/>
            <a:ext cx="2058182" cy="307777"/>
          </a:xfrm>
          <a:prstGeom prst="rect">
            <a:avLst/>
          </a:prstGeom>
          <a:solidFill>
            <a:srgbClr val="92D050"/>
          </a:solidFill>
        </p:spPr>
        <p:txBody>
          <a:bodyPr wrap="square" rtlCol="0">
            <a:spAutoFit/>
          </a:bodyPr>
          <a:lstStyle/>
          <a:p>
            <a:r>
              <a:rPr lang="sr-Latn-RS" sz="1400" b="1" dirty="0"/>
              <a:t>e</a:t>
            </a:r>
            <a:r>
              <a:rPr lang="en-US" sz="1400" b="1" dirty="0" err="1"/>
              <a:t>vacuation</a:t>
            </a:r>
            <a:r>
              <a:rPr lang="en-US" sz="1400" b="1" dirty="0"/>
              <a:t> – </a:t>
            </a:r>
            <a:r>
              <a:rPr lang="en-US" sz="1400" b="1" dirty="0" err="1"/>
              <a:t>pra</a:t>
            </a:r>
            <a:r>
              <a:rPr lang="sr-Latn-RS" sz="1400" b="1" dirty="0"/>
              <a:t>žnjenje</a:t>
            </a:r>
            <a:r>
              <a:rPr lang="en-US" sz="1400" b="1" dirty="0"/>
              <a:t> </a:t>
            </a:r>
          </a:p>
        </p:txBody>
      </p:sp>
      <p:sp>
        <p:nvSpPr>
          <p:cNvPr id="13" name="TextBox 12"/>
          <p:cNvSpPr txBox="1"/>
          <p:nvPr/>
        </p:nvSpPr>
        <p:spPr>
          <a:xfrm>
            <a:off x="7826588" y="4207044"/>
            <a:ext cx="2385754" cy="307777"/>
          </a:xfrm>
          <a:prstGeom prst="rect">
            <a:avLst/>
          </a:prstGeom>
          <a:solidFill>
            <a:srgbClr val="92D050"/>
          </a:solidFill>
        </p:spPr>
        <p:txBody>
          <a:bodyPr wrap="square" rtlCol="0">
            <a:spAutoFit/>
          </a:bodyPr>
          <a:lstStyle/>
          <a:p>
            <a:r>
              <a:rPr lang="sr-Latn-RS" sz="1400" b="1" dirty="0"/>
              <a:t>bowel movement </a:t>
            </a:r>
            <a:r>
              <a:rPr lang="en-US" sz="1400" b="1" dirty="0"/>
              <a:t> – </a:t>
            </a:r>
            <a:r>
              <a:rPr lang="sr-Latn-RS" sz="1400" b="1" dirty="0"/>
              <a:t>rad creva</a:t>
            </a:r>
            <a:r>
              <a:rPr lang="en-US" sz="1400" b="1" dirty="0"/>
              <a:t> </a:t>
            </a:r>
          </a:p>
        </p:txBody>
      </p:sp>
    </p:spTree>
    <p:extLst>
      <p:ext uri="{BB962C8B-B14F-4D97-AF65-F5344CB8AC3E}">
        <p14:creationId xmlns:p14="http://schemas.microsoft.com/office/powerpoint/2010/main" val="21917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10" grpId="0" animBg="1"/>
      <p:bldP spid="11"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2" y="312505"/>
            <a:ext cx="10515600" cy="457835"/>
          </a:xfrm>
        </p:spPr>
        <p:txBody>
          <a:bodyPr>
            <a:normAutofit fontScale="90000"/>
          </a:bodyPr>
          <a:lstStyle/>
          <a:p>
            <a:r>
              <a:rPr lang="en-US" b="1" dirty="0"/>
              <a:t>Death and funerary customs </a:t>
            </a:r>
          </a:p>
        </p:txBody>
      </p:sp>
      <p:sp>
        <p:nvSpPr>
          <p:cNvPr id="4" name="Rectangle 3"/>
          <p:cNvSpPr/>
          <p:nvPr/>
        </p:nvSpPr>
        <p:spPr>
          <a:xfrm>
            <a:off x="630382" y="1071999"/>
            <a:ext cx="7432963" cy="2862322"/>
          </a:xfrm>
          <a:prstGeom prst="rect">
            <a:avLst/>
          </a:prstGeom>
        </p:spPr>
        <p:txBody>
          <a:bodyPr wrap="square">
            <a:spAutoFit/>
          </a:bodyPr>
          <a:lstStyle/>
          <a:p>
            <a:r>
              <a:rPr lang="en-US" sz="2000" b="1" dirty="0">
                <a:solidFill>
                  <a:srgbClr val="FF0000"/>
                </a:solidFill>
              </a:rPr>
              <a:t>The Book of the Dead</a:t>
            </a:r>
          </a:p>
          <a:p>
            <a:r>
              <a:rPr lang="sr-Latn-RS" sz="2000" dirty="0"/>
              <a:t>- </a:t>
            </a:r>
            <a:r>
              <a:rPr lang="en-US" sz="2000" dirty="0"/>
              <a:t>Those entering the afterlife were believed to need magic spells and special prayers to protect them. By </a:t>
            </a:r>
            <a:r>
              <a:rPr lang="en-US" sz="2000" b="1" dirty="0"/>
              <a:t>the New Kingdom</a:t>
            </a:r>
            <a:r>
              <a:rPr lang="en-US" sz="2000" dirty="0"/>
              <a:t>, these were documented in a text known as </a:t>
            </a:r>
            <a:r>
              <a:rPr lang="en-US" sz="2000" b="1" dirty="0">
                <a:solidFill>
                  <a:srgbClr val="FF0000"/>
                </a:solidFill>
              </a:rPr>
              <a:t>the Book of the Dead</a:t>
            </a:r>
            <a:r>
              <a:rPr lang="en-US" sz="2000" dirty="0"/>
              <a:t>. </a:t>
            </a:r>
            <a:endParaRPr lang="sr-Latn-RS" sz="2000" dirty="0"/>
          </a:p>
          <a:p>
            <a:r>
              <a:rPr lang="sr-Latn-RS" sz="2000" dirty="0"/>
              <a:t>- </a:t>
            </a:r>
            <a:r>
              <a:rPr lang="en-US" sz="2000" dirty="0"/>
              <a:t>This built on earlier ‘sacred’ texts known as </a:t>
            </a:r>
            <a:r>
              <a:rPr lang="en-US" sz="2000" b="1" dirty="0">
                <a:solidFill>
                  <a:srgbClr val="FF0000"/>
                </a:solidFill>
              </a:rPr>
              <a:t>the Coffin Texts</a:t>
            </a:r>
            <a:r>
              <a:rPr lang="en-US" sz="2000" dirty="0"/>
              <a:t>, and before them, </a:t>
            </a:r>
            <a:r>
              <a:rPr lang="en-US" sz="2000" b="1" dirty="0">
                <a:solidFill>
                  <a:srgbClr val="FF0000"/>
                </a:solidFill>
              </a:rPr>
              <a:t>the Pyramid Texts</a:t>
            </a:r>
            <a:r>
              <a:rPr lang="en-US" sz="2000" dirty="0"/>
              <a:t>. </a:t>
            </a:r>
            <a:endParaRPr lang="sr-Latn-RS" sz="2000" dirty="0"/>
          </a:p>
          <a:p>
            <a:r>
              <a:rPr lang="sr-Latn-RS" sz="2000" dirty="0"/>
              <a:t>- </a:t>
            </a:r>
            <a:r>
              <a:rPr lang="en-US" sz="2000" dirty="0"/>
              <a:t>A copy of </a:t>
            </a:r>
            <a:r>
              <a:rPr lang="en-US" sz="2000" b="1" dirty="0">
                <a:solidFill>
                  <a:srgbClr val="FF0000"/>
                </a:solidFill>
              </a:rPr>
              <a:t>the Book of the Dead</a:t>
            </a:r>
            <a:r>
              <a:rPr lang="en-US" sz="2000" dirty="0"/>
              <a:t> was buried with dead people so they had access to the passwords, spells and secret knowledge needed to reach the afterlife</a:t>
            </a:r>
            <a:r>
              <a:rPr lang="sr-Latn-RS" sz="2000" dirty="0"/>
              <a:t>.</a:t>
            </a:r>
            <a:endParaRPr lang="en-US" sz="2000" dirty="0"/>
          </a:p>
        </p:txBody>
      </p:sp>
      <p:sp>
        <p:nvSpPr>
          <p:cNvPr id="6" name="Rectangle 5"/>
          <p:cNvSpPr/>
          <p:nvPr/>
        </p:nvSpPr>
        <p:spPr>
          <a:xfrm>
            <a:off x="630382" y="4031672"/>
            <a:ext cx="7166956" cy="1938992"/>
          </a:xfrm>
          <a:prstGeom prst="rect">
            <a:avLst/>
          </a:prstGeom>
        </p:spPr>
        <p:txBody>
          <a:bodyPr wrap="square">
            <a:spAutoFit/>
          </a:bodyPr>
          <a:lstStyle/>
          <a:p>
            <a:r>
              <a:rPr lang="en-US" sz="2000" b="1" dirty="0">
                <a:solidFill>
                  <a:srgbClr val="FF0000"/>
                </a:solidFill>
              </a:rPr>
              <a:t>Burial goods </a:t>
            </a:r>
            <a:endParaRPr lang="sr-Latn-RS" sz="2000" b="1" dirty="0">
              <a:solidFill>
                <a:srgbClr val="FF0000"/>
              </a:solidFill>
            </a:endParaRPr>
          </a:p>
          <a:p>
            <a:r>
              <a:rPr lang="sr-Latn-RS" sz="2000" dirty="0"/>
              <a:t>- </a:t>
            </a:r>
            <a:r>
              <a:rPr lang="en-US" sz="2000" dirty="0"/>
              <a:t>Egyptians buried their dead with goods they believed would be needed in the afterlife: clothing, jewelry, pots, furniture, wigs, tools, chariots, boats, food, </a:t>
            </a:r>
            <a:r>
              <a:rPr lang="sr-Latn-RS" sz="2000" dirty="0"/>
              <a:t>etc.</a:t>
            </a:r>
            <a:r>
              <a:rPr lang="en-US" sz="2000" dirty="0"/>
              <a:t> </a:t>
            </a:r>
            <a:endParaRPr lang="sr-Latn-RS" sz="2000" dirty="0"/>
          </a:p>
          <a:p>
            <a:r>
              <a:rPr lang="sr-Latn-RS" sz="2000" dirty="0"/>
              <a:t>- </a:t>
            </a:r>
            <a:r>
              <a:rPr lang="en-US" sz="2000" dirty="0"/>
              <a:t>Wall paintings were believed to provide the dead person with ‘real life’ experiences</a:t>
            </a:r>
            <a:r>
              <a:rPr lang="sr-Latn-RS" sz="2000" dirty="0"/>
              <a:t>.</a:t>
            </a:r>
            <a:endParaRPr lang="en-US" sz="2000" dirty="0"/>
          </a:p>
        </p:txBody>
      </p:sp>
      <p:pic>
        <p:nvPicPr>
          <p:cNvPr id="3" name="2017-8-81-kha-2-e150205560423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291515" y="598978"/>
            <a:ext cx="3528960" cy="2360469"/>
          </a:xfrm>
          <a:prstGeom prst="rect">
            <a:avLst/>
          </a:prstGeom>
        </p:spPr>
      </p:pic>
      <p:sp>
        <p:nvSpPr>
          <p:cNvPr id="7" name="Rectangle 6"/>
          <p:cNvSpPr/>
          <p:nvPr/>
        </p:nvSpPr>
        <p:spPr>
          <a:xfrm>
            <a:off x="8303935" y="3155107"/>
            <a:ext cx="3516540" cy="369332"/>
          </a:xfrm>
          <a:prstGeom prst="rect">
            <a:avLst/>
          </a:prstGeom>
        </p:spPr>
        <p:txBody>
          <a:bodyPr wrap="none">
            <a:spAutoFit/>
          </a:bodyPr>
          <a:lstStyle/>
          <a:p>
            <a:r>
              <a:rPr lang="en-US" b="1" dirty="0">
                <a:solidFill>
                  <a:srgbClr val="FF0000"/>
                </a:solidFill>
              </a:rPr>
              <a:t>The Book of the Dead</a:t>
            </a:r>
            <a:r>
              <a:rPr lang="sr-Latn-RS" b="1" dirty="0">
                <a:solidFill>
                  <a:srgbClr val="FF0000"/>
                </a:solidFill>
              </a:rPr>
              <a:t> </a:t>
            </a:r>
            <a:r>
              <a:rPr lang="sr-Latn-RS" b="1" dirty="0"/>
              <a:t>– a fragment</a:t>
            </a:r>
            <a:endParaRPr lang="en-US" b="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229" y="3812133"/>
            <a:ext cx="3511296" cy="1979662"/>
          </a:xfrm>
          <a:prstGeom prst="rect">
            <a:avLst/>
          </a:prstGeom>
        </p:spPr>
      </p:pic>
      <p:sp>
        <p:nvSpPr>
          <p:cNvPr id="9" name="Rectangle 8"/>
          <p:cNvSpPr/>
          <p:nvPr/>
        </p:nvSpPr>
        <p:spPr>
          <a:xfrm>
            <a:off x="8379229" y="5972912"/>
            <a:ext cx="2910605" cy="369332"/>
          </a:xfrm>
          <a:prstGeom prst="rect">
            <a:avLst/>
          </a:prstGeom>
        </p:spPr>
        <p:txBody>
          <a:bodyPr wrap="none">
            <a:spAutoFit/>
          </a:bodyPr>
          <a:lstStyle/>
          <a:p>
            <a:r>
              <a:rPr lang="sr-Latn-RS" b="1" dirty="0">
                <a:solidFill>
                  <a:srgbClr val="FF0000"/>
                </a:solidFill>
              </a:rPr>
              <a:t>Burial goods </a:t>
            </a:r>
            <a:r>
              <a:rPr lang="sr-Latn-RS" b="1" dirty="0"/>
              <a:t>– an illustration</a:t>
            </a:r>
            <a:endParaRPr lang="en-US" b="1" dirty="0"/>
          </a:p>
        </p:txBody>
      </p:sp>
    </p:spTree>
    <p:extLst>
      <p:ext uri="{BB962C8B-B14F-4D97-AF65-F5344CB8AC3E}">
        <p14:creationId xmlns:p14="http://schemas.microsoft.com/office/powerpoint/2010/main" val="108345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3"/>
                </p:tgtEl>
              </p:cMediaNode>
            </p:video>
          </p:childTnLst>
        </p:cTn>
      </p:par>
    </p:tnLst>
    <p:bldLst>
      <p:bldP spid="4"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215531"/>
            <a:ext cx="10515600" cy="481542"/>
          </a:xfrm>
        </p:spPr>
        <p:txBody>
          <a:bodyPr>
            <a:normAutofit fontScale="90000"/>
          </a:bodyPr>
          <a:lstStyle/>
          <a:p>
            <a:r>
              <a:rPr lang="sr-Latn-RS" b="1" dirty="0"/>
              <a:t>Death and funerary customs</a:t>
            </a:r>
            <a:endParaRPr lang="en-US" b="1" dirty="0"/>
          </a:p>
        </p:txBody>
      </p:sp>
      <p:sp>
        <p:nvSpPr>
          <p:cNvPr id="4" name="Rectangle 3"/>
          <p:cNvSpPr/>
          <p:nvPr/>
        </p:nvSpPr>
        <p:spPr>
          <a:xfrm>
            <a:off x="705193" y="782424"/>
            <a:ext cx="9379086" cy="984885"/>
          </a:xfrm>
          <a:prstGeom prst="rect">
            <a:avLst/>
          </a:prstGeom>
        </p:spPr>
        <p:txBody>
          <a:bodyPr wrap="square">
            <a:spAutoFit/>
          </a:bodyPr>
          <a:lstStyle/>
          <a:p>
            <a:r>
              <a:rPr lang="en-US" b="1" dirty="0"/>
              <a:t>Mummification</a:t>
            </a:r>
          </a:p>
          <a:p>
            <a:r>
              <a:rPr lang="en-US" dirty="0"/>
              <a:t> </a:t>
            </a:r>
            <a:r>
              <a:rPr lang="en-US" sz="2000" dirty="0"/>
              <a:t>An elaborate process called </a:t>
            </a:r>
            <a:r>
              <a:rPr lang="en-US" sz="2000" b="1" dirty="0"/>
              <a:t>mummification</a:t>
            </a:r>
            <a:r>
              <a:rPr lang="en-US" sz="2000" dirty="0"/>
              <a:t> was used</a:t>
            </a:r>
            <a:r>
              <a:rPr lang="sr-Latn-RS" sz="2000" dirty="0"/>
              <a:t> </a:t>
            </a:r>
            <a:r>
              <a:rPr lang="en-US" sz="2000" dirty="0"/>
              <a:t>to preserve the body after death.</a:t>
            </a:r>
            <a:r>
              <a:rPr lang="sr-Latn-RS" sz="2000" dirty="0"/>
              <a:t> </a:t>
            </a:r>
          </a:p>
          <a:p>
            <a:r>
              <a:rPr lang="sr-Latn-RS" sz="2000" dirty="0"/>
              <a:t>(See following slide for more detail).</a:t>
            </a:r>
            <a:r>
              <a:rPr lang="en-US" sz="2000" dirty="0"/>
              <a:t> </a:t>
            </a:r>
            <a:endParaRPr lang="sr-Latn-RS" sz="2000" dirty="0"/>
          </a:p>
        </p:txBody>
      </p:sp>
      <p:sp>
        <p:nvSpPr>
          <p:cNvPr id="5" name="Rectangle 4"/>
          <p:cNvSpPr/>
          <p:nvPr/>
        </p:nvSpPr>
        <p:spPr>
          <a:xfrm>
            <a:off x="458556" y="1728739"/>
            <a:ext cx="7502560" cy="2862322"/>
          </a:xfrm>
          <a:prstGeom prst="rect">
            <a:avLst/>
          </a:prstGeom>
        </p:spPr>
        <p:txBody>
          <a:bodyPr wrap="square">
            <a:spAutoFit/>
          </a:bodyPr>
          <a:lstStyle/>
          <a:p>
            <a:r>
              <a:rPr lang="en-US" sz="2000" b="1" dirty="0">
                <a:solidFill>
                  <a:srgbClr val="FF0000"/>
                </a:solidFill>
              </a:rPr>
              <a:t>Canopic jars</a:t>
            </a:r>
            <a:endParaRPr lang="sr-Latn-RS" sz="2000" b="1" dirty="0">
              <a:solidFill>
                <a:srgbClr val="FF0000"/>
              </a:solidFill>
            </a:endParaRPr>
          </a:p>
          <a:p>
            <a:r>
              <a:rPr lang="sr-Latn-RS" sz="2000" dirty="0"/>
              <a:t>- In the beginning, </a:t>
            </a:r>
            <a:r>
              <a:rPr lang="sr-Latn-RS" sz="2000" b="1" dirty="0"/>
              <a:t>Canopic jars</a:t>
            </a:r>
            <a:r>
              <a:rPr lang="en-US" sz="2000" b="1" dirty="0"/>
              <a:t> </a:t>
            </a:r>
            <a:r>
              <a:rPr lang="en-US" sz="2000" dirty="0"/>
              <a:t>were made to contain the organs that were removed from the body in the process of mummification: the </a:t>
            </a:r>
            <a:r>
              <a:rPr lang="en-US" sz="2000" dirty="0">
                <a:solidFill>
                  <a:srgbClr val="FF0000"/>
                </a:solidFill>
              </a:rPr>
              <a:t>lungs</a:t>
            </a:r>
            <a:r>
              <a:rPr lang="en-US" sz="2000" dirty="0"/>
              <a:t>, </a:t>
            </a:r>
            <a:r>
              <a:rPr lang="en-US" sz="2000" dirty="0">
                <a:solidFill>
                  <a:srgbClr val="FF0000"/>
                </a:solidFill>
              </a:rPr>
              <a:t>liver</a:t>
            </a:r>
            <a:r>
              <a:rPr lang="en-US" sz="2000" dirty="0"/>
              <a:t>, </a:t>
            </a:r>
            <a:r>
              <a:rPr lang="en-US" sz="2000" dirty="0">
                <a:solidFill>
                  <a:srgbClr val="FF0000"/>
                </a:solidFill>
              </a:rPr>
              <a:t>intestines</a:t>
            </a:r>
            <a:r>
              <a:rPr lang="en-US" sz="2000" dirty="0"/>
              <a:t>, and </a:t>
            </a:r>
            <a:r>
              <a:rPr lang="en-US" sz="2000" dirty="0">
                <a:solidFill>
                  <a:srgbClr val="FF0000"/>
                </a:solidFill>
              </a:rPr>
              <a:t>stomach</a:t>
            </a:r>
            <a:r>
              <a:rPr lang="en-US" sz="2000" dirty="0"/>
              <a:t>.  </a:t>
            </a:r>
            <a:endParaRPr lang="sr-Latn-RS" sz="2000" dirty="0"/>
          </a:p>
          <a:p>
            <a:pPr marL="285750" indent="-285750">
              <a:buFontTx/>
              <a:buChar char="-"/>
            </a:pPr>
            <a:r>
              <a:rPr lang="en-US" sz="2000" dirty="0"/>
              <a:t>There was </a:t>
            </a:r>
            <a:r>
              <a:rPr lang="en-US" sz="2000" b="1" dirty="0"/>
              <a:t>no </a:t>
            </a:r>
            <a:r>
              <a:rPr lang="en-US" sz="2000" dirty="0"/>
              <a:t>jar for the </a:t>
            </a:r>
            <a:r>
              <a:rPr lang="en-US" sz="2000" b="1" dirty="0"/>
              <a:t>heart</a:t>
            </a:r>
            <a:r>
              <a:rPr lang="en-US" sz="2000" dirty="0"/>
              <a:t>: the Egyptians believed it to be the seat of the soul, and so it was left </a:t>
            </a:r>
            <a:r>
              <a:rPr lang="en-US" sz="2000" b="1" dirty="0"/>
              <a:t>inside</a:t>
            </a:r>
            <a:r>
              <a:rPr lang="en-US" sz="2000" dirty="0"/>
              <a:t> the body. </a:t>
            </a:r>
          </a:p>
          <a:p>
            <a:pPr marL="285750" indent="-285750">
              <a:buFontTx/>
              <a:buChar char="-"/>
            </a:pPr>
            <a:r>
              <a:rPr lang="sr-Latn-RS" sz="2000" dirty="0"/>
              <a:t>Later on, as the </a:t>
            </a:r>
            <a:r>
              <a:rPr lang="en-US" sz="2000" dirty="0"/>
              <a:t>improved </a:t>
            </a:r>
            <a:r>
              <a:rPr lang="en-US" sz="2000" b="1" dirty="0"/>
              <a:t>embalming</a:t>
            </a:r>
            <a:r>
              <a:rPr lang="en-US" sz="2000" dirty="0"/>
              <a:t> techniques allowed the </a:t>
            </a:r>
            <a:r>
              <a:rPr lang="en-US" sz="2000" b="1" dirty="0"/>
              <a:t>viscera</a:t>
            </a:r>
            <a:r>
              <a:rPr lang="en-US" sz="2000" dirty="0"/>
              <a:t> to remain in the body</a:t>
            </a:r>
            <a:r>
              <a:rPr lang="sr-Latn-RS" sz="2000" dirty="0"/>
              <a:t>, </a:t>
            </a:r>
            <a:r>
              <a:rPr lang="en-US" sz="2000" dirty="0"/>
              <a:t>the traditional jars remained a feature of tombs, but were no longer </a:t>
            </a:r>
            <a:r>
              <a:rPr lang="sr-Latn-RS" sz="2000" dirty="0"/>
              <a:t>used as </a:t>
            </a:r>
            <a:r>
              <a:rPr lang="en-US" sz="2000" dirty="0"/>
              <a:t>storage</a:t>
            </a:r>
            <a:r>
              <a:rPr lang="sr-Latn-RS" sz="2000" dirty="0"/>
              <a:t> for</a:t>
            </a:r>
            <a:r>
              <a:rPr lang="en-US" sz="2000" dirty="0"/>
              <a:t> the organs</a:t>
            </a:r>
            <a:r>
              <a:rPr lang="sr-Latn-RS" sz="2000" dirty="0"/>
              <a:t>.</a:t>
            </a:r>
            <a:endParaRPr lang="en-US" sz="2000" dirty="0"/>
          </a:p>
        </p:txBody>
      </p:sp>
      <p:sp>
        <p:nvSpPr>
          <p:cNvPr id="6" name="Rectangle 5"/>
          <p:cNvSpPr/>
          <p:nvPr/>
        </p:nvSpPr>
        <p:spPr>
          <a:xfrm>
            <a:off x="7820555" y="3911982"/>
            <a:ext cx="4094101" cy="1077218"/>
          </a:xfrm>
          <a:prstGeom prst="rect">
            <a:avLst/>
          </a:prstGeom>
        </p:spPr>
        <p:txBody>
          <a:bodyPr wrap="square">
            <a:spAutoFit/>
          </a:bodyPr>
          <a:lstStyle/>
          <a:p>
            <a:r>
              <a:rPr lang="sr-Latn-RS" sz="1600" b="1" dirty="0">
                <a:solidFill>
                  <a:srgbClr val="FF0000"/>
                </a:solidFill>
              </a:rPr>
              <a:t>Kanopske vaze</a:t>
            </a:r>
            <a:r>
              <a:rPr lang="sr-Latn-RS" sz="1600" b="1" dirty="0">
                <a:solidFill>
                  <a:srgbClr val="202122"/>
                </a:solidFill>
              </a:rPr>
              <a:t> (posude) </a:t>
            </a:r>
            <a:r>
              <a:rPr lang="sr-Latn-RS" sz="1600" dirty="0"/>
              <a:t>korišćene u Starom Egiptu u procesu mumifikacije</a:t>
            </a:r>
            <a:r>
              <a:rPr lang="en-US" sz="1600" dirty="0"/>
              <a:t> u</a:t>
            </a:r>
            <a:r>
              <a:rPr lang="sr-Latn-RS" sz="1600" dirty="0"/>
              <a:t> </a:t>
            </a:r>
            <a:r>
              <a:rPr lang="en-US" sz="1600" dirty="0" err="1"/>
              <a:t>kojima</a:t>
            </a:r>
            <a:r>
              <a:rPr lang="sr-Latn-RS" sz="1600" dirty="0"/>
              <a:t> su se čuvali unutrašnji organi ljudi za koje se verovalo da se pripremaju za zagrobni život. </a:t>
            </a:r>
            <a:endParaRPr lang="en-US" sz="1600" dirty="0"/>
          </a:p>
        </p:txBody>
      </p:sp>
      <p:sp>
        <p:nvSpPr>
          <p:cNvPr id="9" name="Rectangle 8"/>
          <p:cNvSpPr/>
          <p:nvPr/>
        </p:nvSpPr>
        <p:spPr>
          <a:xfrm>
            <a:off x="534838" y="4569382"/>
            <a:ext cx="7285717" cy="646331"/>
          </a:xfrm>
          <a:prstGeom prst="rect">
            <a:avLst/>
          </a:prstGeom>
          <a:solidFill>
            <a:schemeClr val="accent5">
              <a:lumMod val="20000"/>
              <a:lumOff val="80000"/>
            </a:schemeClr>
          </a:solidFill>
        </p:spPr>
        <p:txBody>
          <a:bodyPr wrap="square">
            <a:spAutoFit/>
          </a:bodyPr>
          <a:lstStyle/>
          <a:p>
            <a:r>
              <a:rPr lang="en-US" dirty="0">
                <a:latin typeface="Google Sans"/>
              </a:rPr>
              <a:t>Each organ was protected by one of the </a:t>
            </a:r>
            <a:r>
              <a:rPr lang="en-US" b="1" dirty="0">
                <a:latin typeface="Google Sans"/>
              </a:rPr>
              <a:t>Four Sons of </a:t>
            </a:r>
            <a:r>
              <a:rPr lang="en-US" b="1" dirty="0">
                <a:solidFill>
                  <a:srgbClr val="FF0000"/>
                </a:solidFill>
                <a:latin typeface="Google Sans"/>
              </a:rPr>
              <a:t>Horus</a:t>
            </a:r>
            <a:r>
              <a:rPr lang="sr-Latn-RS" b="1" dirty="0">
                <a:solidFill>
                  <a:srgbClr val="FF0000"/>
                </a:solidFill>
                <a:latin typeface="Google Sans"/>
              </a:rPr>
              <a:t> </a:t>
            </a:r>
            <a:r>
              <a:rPr lang="sr-Latn-RS" dirty="0">
                <a:latin typeface="Google Sans"/>
              </a:rPr>
              <a:t>(srp. </a:t>
            </a:r>
            <a:r>
              <a:rPr lang="sr-Latn-RS" b="1" dirty="0">
                <a:solidFill>
                  <a:srgbClr val="FF0000"/>
                </a:solidFill>
                <a:latin typeface="Google Sans"/>
              </a:rPr>
              <a:t>Horus </a:t>
            </a:r>
            <a:r>
              <a:rPr lang="sr-Latn-RS" dirty="0">
                <a:latin typeface="Google Sans"/>
              </a:rPr>
              <a:t>ili </a:t>
            </a:r>
            <a:r>
              <a:rPr lang="sr-Latn-RS" b="1" dirty="0">
                <a:solidFill>
                  <a:srgbClr val="FF0000"/>
                </a:solidFill>
                <a:latin typeface="Google Sans"/>
              </a:rPr>
              <a:t>Hor</a:t>
            </a:r>
            <a:r>
              <a:rPr lang="sr-Latn-RS" dirty="0">
                <a:latin typeface="Google Sans"/>
              </a:rPr>
              <a:t> (sin boga podzemnog sveta </a:t>
            </a:r>
            <a:r>
              <a:rPr lang="sr-Latn-RS" b="1" dirty="0">
                <a:latin typeface="Google Sans"/>
              </a:rPr>
              <a:t>Ozirisa</a:t>
            </a:r>
            <a:r>
              <a:rPr lang="sr-Latn-RS" dirty="0">
                <a:latin typeface="Google Sans"/>
              </a:rPr>
              <a:t> i boginje </a:t>
            </a:r>
            <a:r>
              <a:rPr lang="sr-Latn-RS" b="1" dirty="0">
                <a:latin typeface="Google Sans"/>
              </a:rPr>
              <a:t>Izide</a:t>
            </a:r>
            <a:r>
              <a:rPr lang="sr-Latn-RS" dirty="0">
                <a:latin typeface="Google Sans"/>
              </a:rPr>
              <a:t>): </a:t>
            </a:r>
          </a:p>
        </p:txBody>
      </p:sp>
      <p:sp>
        <p:nvSpPr>
          <p:cNvPr id="10" name="Rectangle 9"/>
          <p:cNvSpPr/>
          <p:nvPr/>
        </p:nvSpPr>
        <p:spPr>
          <a:xfrm>
            <a:off x="10147594" y="1287568"/>
            <a:ext cx="1339213" cy="369332"/>
          </a:xfrm>
          <a:prstGeom prst="rect">
            <a:avLst/>
          </a:prstGeom>
          <a:solidFill>
            <a:schemeClr val="accent4"/>
          </a:solidFill>
        </p:spPr>
        <p:txBody>
          <a:bodyPr wrap="none">
            <a:spAutoFit/>
          </a:bodyPr>
          <a:lstStyle/>
          <a:p>
            <a:r>
              <a:rPr lang="en-US" b="1" dirty="0">
                <a:solidFill>
                  <a:srgbClr val="FF0000"/>
                </a:solidFill>
              </a:rPr>
              <a:t>Canopic jars</a:t>
            </a:r>
            <a:endParaRPr lang="sr-Latn-RS" dirty="0"/>
          </a:p>
        </p:txBody>
      </p:sp>
      <p:sp>
        <p:nvSpPr>
          <p:cNvPr id="11" name="Rectangle 10"/>
          <p:cNvSpPr/>
          <p:nvPr/>
        </p:nvSpPr>
        <p:spPr>
          <a:xfrm>
            <a:off x="7936425" y="5783863"/>
            <a:ext cx="3314946" cy="369332"/>
          </a:xfrm>
          <a:prstGeom prst="rect">
            <a:avLst/>
          </a:prstGeom>
          <a:solidFill>
            <a:srgbClr val="FFC000"/>
          </a:solidFill>
        </p:spPr>
        <p:txBody>
          <a:bodyPr wrap="none">
            <a:spAutoFit/>
          </a:bodyPr>
          <a:lstStyle/>
          <a:p>
            <a:r>
              <a:rPr lang="en-US" b="1" dirty="0" err="1">
                <a:solidFill>
                  <a:srgbClr val="FF0000"/>
                </a:solidFill>
              </a:rPr>
              <a:t>Imsety</a:t>
            </a:r>
            <a:r>
              <a:rPr lang="en-US" dirty="0"/>
              <a:t> (</a:t>
            </a:r>
            <a:r>
              <a:rPr lang="en-US" b="1" dirty="0"/>
              <a:t>liver</a:t>
            </a:r>
            <a:r>
              <a:rPr lang="en-US" dirty="0"/>
              <a:t>)</a:t>
            </a:r>
            <a:r>
              <a:rPr lang="sr-Latn-RS" dirty="0"/>
              <a:t> (srp. </a:t>
            </a:r>
            <a:r>
              <a:rPr lang="sr-Latn-RS" dirty="0">
                <a:solidFill>
                  <a:srgbClr val="FF0000"/>
                </a:solidFill>
              </a:rPr>
              <a:t>Amset</a:t>
            </a:r>
            <a:r>
              <a:rPr lang="sr-Latn-RS" dirty="0"/>
              <a:t> (</a:t>
            </a:r>
            <a:r>
              <a:rPr lang="sr-Latn-RS" b="1" dirty="0"/>
              <a:t>jetra</a:t>
            </a:r>
            <a:r>
              <a:rPr lang="sr-Latn-RS" dirty="0"/>
              <a:t>))</a:t>
            </a:r>
          </a:p>
        </p:txBody>
      </p:sp>
      <p:sp>
        <p:nvSpPr>
          <p:cNvPr id="12" name="Rectangle 11"/>
          <p:cNvSpPr/>
          <p:nvPr/>
        </p:nvSpPr>
        <p:spPr>
          <a:xfrm>
            <a:off x="733507" y="5331348"/>
            <a:ext cx="4638899" cy="369332"/>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n-US" b="1" dirty="0">
                <a:solidFill>
                  <a:srgbClr val="FF0000"/>
                </a:solidFill>
              </a:rPr>
              <a:t>Duamutef </a:t>
            </a:r>
            <a:r>
              <a:rPr lang="en-US" dirty="0">
                <a:solidFill>
                  <a:schemeClr val="tx1"/>
                </a:solidFill>
              </a:rPr>
              <a:t>(</a:t>
            </a:r>
            <a:r>
              <a:rPr lang="en-US" b="1" dirty="0">
                <a:solidFill>
                  <a:schemeClr val="tx1"/>
                </a:solidFill>
              </a:rPr>
              <a:t>stomach</a:t>
            </a:r>
            <a:r>
              <a:rPr lang="en-US" dirty="0">
                <a:solidFill>
                  <a:schemeClr val="tx1"/>
                </a:solidFill>
              </a:rPr>
              <a:t>)</a:t>
            </a:r>
            <a:r>
              <a:rPr lang="sr-Latn-RS" dirty="0">
                <a:solidFill>
                  <a:schemeClr val="tx1"/>
                </a:solidFill>
              </a:rPr>
              <a:t> (srp. </a:t>
            </a:r>
            <a:r>
              <a:rPr lang="sr-Latn-RS" dirty="0">
                <a:solidFill>
                  <a:srgbClr val="FF0000"/>
                </a:solidFill>
              </a:rPr>
              <a:t>Daumutef</a:t>
            </a:r>
            <a:r>
              <a:rPr lang="sr-Latn-RS" dirty="0"/>
              <a:t> </a:t>
            </a:r>
            <a:r>
              <a:rPr lang="sr-Latn-RS" dirty="0">
                <a:solidFill>
                  <a:schemeClr val="tx1"/>
                </a:solidFill>
              </a:rPr>
              <a:t>(</a:t>
            </a:r>
            <a:r>
              <a:rPr lang="sr-Latn-RS" b="1" dirty="0">
                <a:solidFill>
                  <a:schemeClr val="tx1"/>
                </a:solidFill>
              </a:rPr>
              <a:t>želudac</a:t>
            </a:r>
            <a:r>
              <a:rPr lang="sr-Latn-RS" dirty="0">
                <a:solidFill>
                  <a:schemeClr val="tx1"/>
                </a:solidFill>
              </a:rPr>
              <a:t>))</a:t>
            </a:r>
          </a:p>
        </p:txBody>
      </p:sp>
      <p:sp>
        <p:nvSpPr>
          <p:cNvPr id="13" name="Rectangle 12"/>
          <p:cNvSpPr/>
          <p:nvPr/>
        </p:nvSpPr>
        <p:spPr>
          <a:xfrm>
            <a:off x="1832812" y="5814599"/>
            <a:ext cx="5208414" cy="369332"/>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n-US" b="1" dirty="0" err="1">
                <a:solidFill>
                  <a:srgbClr val="FF0000"/>
                </a:solidFill>
              </a:rPr>
              <a:t>Qebehsenuef</a:t>
            </a:r>
            <a:r>
              <a:rPr lang="en-US" dirty="0"/>
              <a:t> </a:t>
            </a:r>
            <a:r>
              <a:rPr lang="en-US" dirty="0">
                <a:solidFill>
                  <a:schemeClr val="tx1"/>
                </a:solidFill>
              </a:rPr>
              <a:t>(</a:t>
            </a:r>
            <a:r>
              <a:rPr lang="en-US" b="1" dirty="0">
                <a:solidFill>
                  <a:schemeClr val="tx1"/>
                </a:solidFill>
              </a:rPr>
              <a:t>intestines</a:t>
            </a:r>
            <a:r>
              <a:rPr lang="en-US" dirty="0">
                <a:solidFill>
                  <a:schemeClr val="tx1"/>
                </a:solidFill>
              </a:rPr>
              <a:t>)</a:t>
            </a:r>
            <a:r>
              <a:rPr lang="sr-Latn-RS" dirty="0">
                <a:solidFill>
                  <a:schemeClr val="tx1"/>
                </a:solidFill>
              </a:rPr>
              <a:t> (srp. </a:t>
            </a:r>
            <a:r>
              <a:rPr lang="sr-Latn-RS" dirty="0">
                <a:solidFill>
                  <a:srgbClr val="FF0000"/>
                </a:solidFill>
              </a:rPr>
              <a:t>Kebehsenuef</a:t>
            </a:r>
            <a:r>
              <a:rPr lang="sr-Latn-RS" dirty="0"/>
              <a:t> </a:t>
            </a:r>
            <a:r>
              <a:rPr lang="sr-Latn-RS" dirty="0">
                <a:solidFill>
                  <a:schemeClr val="tx1"/>
                </a:solidFill>
              </a:rPr>
              <a:t>(</a:t>
            </a:r>
            <a:r>
              <a:rPr lang="sr-Latn-RS" b="1" dirty="0">
                <a:solidFill>
                  <a:schemeClr val="tx1"/>
                </a:solidFill>
              </a:rPr>
              <a:t>creva</a:t>
            </a:r>
            <a:r>
              <a:rPr lang="sr-Latn-RS" dirty="0">
                <a:solidFill>
                  <a:schemeClr val="tx1"/>
                </a:solidFill>
              </a:rPr>
              <a:t>))</a:t>
            </a:r>
            <a:endParaRPr lang="en-US" b="1"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425" y="1699575"/>
            <a:ext cx="3883006" cy="2096823"/>
          </a:xfrm>
          <a:prstGeom prst="rect">
            <a:avLst/>
          </a:prstGeom>
        </p:spPr>
      </p:pic>
      <p:sp>
        <p:nvSpPr>
          <p:cNvPr id="14" name="Rectangle 13"/>
          <p:cNvSpPr/>
          <p:nvPr/>
        </p:nvSpPr>
        <p:spPr>
          <a:xfrm>
            <a:off x="6302310" y="5315122"/>
            <a:ext cx="3149260" cy="369332"/>
          </a:xfrm>
          <a:prstGeom prst="rect">
            <a:avLst/>
          </a:prstGeom>
          <a:solidFill>
            <a:srgbClr val="FFC000"/>
          </a:solidFill>
        </p:spPr>
        <p:txBody>
          <a:bodyPr wrap="none">
            <a:spAutoFit/>
          </a:bodyPr>
          <a:lstStyle/>
          <a:p>
            <a:r>
              <a:rPr lang="en-US" b="1" dirty="0" err="1">
                <a:solidFill>
                  <a:srgbClr val="FF0000"/>
                </a:solidFill>
              </a:rPr>
              <a:t>Hapy</a:t>
            </a:r>
            <a:r>
              <a:rPr lang="en-US" dirty="0"/>
              <a:t> (</a:t>
            </a:r>
            <a:r>
              <a:rPr lang="en-US" b="1" dirty="0"/>
              <a:t>lungs</a:t>
            </a:r>
            <a:r>
              <a:rPr lang="en-US" dirty="0"/>
              <a:t>)</a:t>
            </a:r>
            <a:r>
              <a:rPr lang="sr-Latn-RS" dirty="0"/>
              <a:t> (srp. </a:t>
            </a:r>
            <a:r>
              <a:rPr lang="sr-Latn-RS" dirty="0">
                <a:solidFill>
                  <a:srgbClr val="FF0000"/>
                </a:solidFill>
              </a:rPr>
              <a:t>Hapi </a:t>
            </a:r>
            <a:r>
              <a:rPr lang="sr-Latn-RS" dirty="0"/>
              <a:t>(</a:t>
            </a:r>
            <a:r>
              <a:rPr lang="sr-Latn-RS" b="1" dirty="0"/>
              <a:t>pluća</a:t>
            </a:r>
            <a:r>
              <a:rPr lang="sr-Latn-RS" dirty="0"/>
              <a:t>))</a:t>
            </a:r>
          </a:p>
        </p:txBody>
      </p:sp>
      <p:sp>
        <p:nvSpPr>
          <p:cNvPr id="7" name="TextBox 6"/>
          <p:cNvSpPr txBox="1"/>
          <p:nvPr/>
        </p:nvSpPr>
        <p:spPr>
          <a:xfrm>
            <a:off x="5106554" y="2706680"/>
            <a:ext cx="2124109" cy="307777"/>
          </a:xfrm>
          <a:prstGeom prst="rect">
            <a:avLst/>
          </a:prstGeom>
          <a:solidFill>
            <a:schemeClr val="accent2"/>
          </a:solidFill>
        </p:spPr>
        <p:txBody>
          <a:bodyPr wrap="square" rtlCol="0">
            <a:spAutoFit/>
          </a:bodyPr>
          <a:lstStyle/>
          <a:p>
            <a:r>
              <a:rPr lang="en-US" sz="1400" b="1" dirty="0"/>
              <a:t>viscera</a:t>
            </a:r>
            <a:r>
              <a:rPr lang="en-US" sz="1400" dirty="0"/>
              <a:t> /ˈ</a:t>
            </a:r>
            <a:r>
              <a:rPr lang="en-US" sz="1400" dirty="0" err="1"/>
              <a:t>vɪs</a:t>
            </a:r>
            <a:r>
              <a:rPr lang="en-US" sz="1400" dirty="0"/>
              <a:t>(ə)</a:t>
            </a:r>
            <a:r>
              <a:rPr lang="en-US" sz="1400" dirty="0" err="1"/>
              <a:t>rə</a:t>
            </a:r>
            <a:r>
              <a:rPr lang="en-US" sz="1400" dirty="0"/>
              <a:t>/ -</a:t>
            </a:r>
            <a:r>
              <a:rPr lang="en-US" sz="1400" b="1" dirty="0" err="1"/>
              <a:t>utroba</a:t>
            </a:r>
            <a:endParaRPr lang="en-US" sz="1400" b="1" dirty="0"/>
          </a:p>
        </p:txBody>
      </p:sp>
      <p:cxnSp>
        <p:nvCxnSpPr>
          <p:cNvPr id="15" name="Straight Arrow Connector 14">
            <a:extLst>
              <a:ext uri="{FF2B5EF4-FFF2-40B4-BE49-F238E27FC236}">
                <a16:creationId xmlns:a16="http://schemas.microsoft.com/office/drawing/2014/main" id="{CB9B7C86-0246-184D-1E29-B8C94C00629D}"/>
              </a:ext>
            </a:extLst>
          </p:cNvPr>
          <p:cNvCxnSpPr/>
          <p:nvPr/>
        </p:nvCxnSpPr>
        <p:spPr>
          <a:xfrm flipH="1">
            <a:off x="5373973" y="3697326"/>
            <a:ext cx="2753077" cy="16145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a:extLst>
              <a:ext uri="{FF2B5EF4-FFF2-40B4-BE49-F238E27FC236}">
                <a16:creationId xmlns:a16="http://schemas.microsoft.com/office/drawing/2014/main" id="{FF1AF0E8-048C-CA53-1D28-D2CA673210F0}"/>
              </a:ext>
            </a:extLst>
          </p:cNvPr>
          <p:cNvCxnSpPr/>
          <p:nvPr/>
        </p:nvCxnSpPr>
        <p:spPr>
          <a:xfrm flipH="1">
            <a:off x="5373973" y="3629248"/>
            <a:ext cx="3556382" cy="215872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059FEF4B-851E-B6C0-E79F-218EE78A05BF}"/>
              </a:ext>
            </a:extLst>
          </p:cNvPr>
          <p:cNvCxnSpPr/>
          <p:nvPr/>
        </p:nvCxnSpPr>
        <p:spPr>
          <a:xfrm flipH="1">
            <a:off x="8409062" y="3609775"/>
            <a:ext cx="1603810" cy="163825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a:extLst>
              <a:ext uri="{FF2B5EF4-FFF2-40B4-BE49-F238E27FC236}">
                <a16:creationId xmlns:a16="http://schemas.microsoft.com/office/drawing/2014/main" id="{7FFDB6D1-58D9-308C-7CB0-63A5F7EE4474}"/>
              </a:ext>
            </a:extLst>
          </p:cNvPr>
          <p:cNvCxnSpPr/>
          <p:nvPr/>
        </p:nvCxnSpPr>
        <p:spPr>
          <a:xfrm flipH="1">
            <a:off x="10186587" y="3697326"/>
            <a:ext cx="871671" cy="198712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388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10" grpId="0" animBg="1"/>
      <p:bldP spid="11" grpId="0" animBg="1"/>
      <p:bldP spid="12" grpId="0" animBg="1"/>
      <p:bldP spid="13" grpId="0" animBg="1"/>
      <p:bldP spid="1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961"/>
          </a:xfrm>
        </p:spPr>
        <p:txBody>
          <a:bodyPr>
            <a:normAutofit fontScale="90000"/>
          </a:bodyPr>
          <a:lstStyle/>
          <a:p>
            <a:r>
              <a:rPr lang="sr-Latn-RS" b="1" dirty="0"/>
              <a:t>Mummification</a:t>
            </a:r>
            <a:endParaRPr lang="en-US" b="1" dirty="0"/>
          </a:p>
        </p:txBody>
      </p:sp>
      <p:sp>
        <p:nvSpPr>
          <p:cNvPr id="4" name="Rectangle 3"/>
          <p:cNvSpPr/>
          <p:nvPr/>
        </p:nvSpPr>
        <p:spPr>
          <a:xfrm>
            <a:off x="838200" y="1016722"/>
            <a:ext cx="10160726" cy="646331"/>
          </a:xfrm>
          <a:prstGeom prst="rect">
            <a:avLst/>
          </a:prstGeom>
        </p:spPr>
        <p:txBody>
          <a:bodyPr wrap="square">
            <a:spAutoFit/>
          </a:bodyPr>
          <a:lstStyle/>
          <a:p>
            <a:r>
              <a:rPr lang="en-US" dirty="0">
                <a:solidFill>
                  <a:srgbClr val="061824"/>
                </a:solidFill>
              </a:rPr>
              <a:t>The Egyptians believed that it was possible to live again after death, but this could only happen if the body was preserved in a lifelike form</a:t>
            </a:r>
            <a:r>
              <a:rPr lang="sr-Latn-RS" dirty="0">
                <a:solidFill>
                  <a:srgbClr val="061824"/>
                </a:solidFill>
              </a:rPr>
              <a:t>. </a:t>
            </a:r>
            <a:endParaRPr lang="en-US" dirty="0"/>
          </a:p>
        </p:txBody>
      </p:sp>
      <p:sp>
        <p:nvSpPr>
          <p:cNvPr id="3" name="Rectangle 2"/>
          <p:cNvSpPr/>
          <p:nvPr/>
        </p:nvSpPr>
        <p:spPr>
          <a:xfrm>
            <a:off x="838200" y="1749285"/>
            <a:ext cx="10515600" cy="923330"/>
          </a:xfrm>
          <a:prstGeom prst="rect">
            <a:avLst/>
          </a:prstGeom>
        </p:spPr>
        <p:txBody>
          <a:bodyPr wrap="square">
            <a:spAutoFit/>
          </a:bodyPr>
          <a:lstStyle/>
          <a:p>
            <a:r>
              <a:rPr lang="en-US" dirty="0">
                <a:solidFill>
                  <a:srgbClr val="1A202C"/>
                </a:solidFill>
              </a:rPr>
              <a:t>Not all Ancient Egyptians were mummified because it was an expensive, time-consuming process, and not everyone could afford the full procedure. </a:t>
            </a:r>
            <a:r>
              <a:rPr lang="en-US" dirty="0"/>
              <a:t>The poor ancient Egyptians were buried in pits in the desert where the heat and dryness from the desert preserved the bodies and left natural mummies.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385" y="3912546"/>
            <a:ext cx="5710844" cy="2831627"/>
          </a:xfrm>
          <a:prstGeom prst="rect">
            <a:avLst/>
          </a:prstGeom>
        </p:spPr>
      </p:pic>
      <p:sp>
        <p:nvSpPr>
          <p:cNvPr id="10" name="Rectangle 9"/>
          <p:cNvSpPr/>
          <p:nvPr/>
        </p:nvSpPr>
        <p:spPr>
          <a:xfrm>
            <a:off x="763385" y="2638649"/>
            <a:ext cx="11157065" cy="1200329"/>
          </a:xfrm>
          <a:prstGeom prst="rect">
            <a:avLst/>
          </a:prstGeom>
        </p:spPr>
        <p:txBody>
          <a:bodyPr wrap="square">
            <a:spAutoFit/>
          </a:bodyPr>
          <a:lstStyle/>
          <a:p>
            <a:r>
              <a:rPr lang="en-US" dirty="0">
                <a:solidFill>
                  <a:srgbClr val="1A202C"/>
                </a:solidFill>
              </a:rPr>
              <a:t>- The process of mummification was usually done by priests who had knowledge of anatomy.</a:t>
            </a:r>
          </a:p>
          <a:p>
            <a:r>
              <a:rPr lang="en-US" dirty="0">
                <a:solidFill>
                  <a:srgbClr val="1A202C"/>
                </a:solidFill>
              </a:rPr>
              <a:t>- It usually took 70 days for the process of mummification to be completed.</a:t>
            </a:r>
          </a:p>
          <a:p>
            <a:r>
              <a:rPr lang="en-US" dirty="0">
                <a:solidFill>
                  <a:srgbClr val="1A202C"/>
                </a:solidFill>
              </a:rPr>
              <a:t>- The body was kept covered in salt</a:t>
            </a:r>
            <a:r>
              <a:rPr lang="sr-Latn-RS" dirty="0">
                <a:solidFill>
                  <a:srgbClr val="1A202C"/>
                </a:solidFill>
              </a:rPr>
              <a:t>/</a:t>
            </a:r>
            <a:r>
              <a:rPr lang="en-US" dirty="0">
                <a:solidFill>
                  <a:srgbClr val="1A202C"/>
                </a:solidFill>
              </a:rPr>
              <a:t>natron for 40 days (this was the longest process) to draw out all the moisture</a:t>
            </a:r>
            <a:r>
              <a:rPr lang="sr-Latn-RS" dirty="0">
                <a:solidFill>
                  <a:srgbClr val="1A202C"/>
                </a:solidFill>
              </a:rPr>
              <a:t>.</a:t>
            </a:r>
            <a:endParaRPr lang="en-US" dirty="0">
              <a:solidFill>
                <a:srgbClr val="1A202C"/>
              </a:solidFill>
            </a:endParaRPr>
          </a:p>
          <a:p>
            <a:r>
              <a:rPr lang="en-US" dirty="0">
                <a:solidFill>
                  <a:srgbClr val="1A202C"/>
                </a:solidFill>
              </a:rPr>
              <a:t>- A high priest dressed as </a:t>
            </a:r>
            <a:r>
              <a:rPr lang="en-US" b="1" dirty="0">
                <a:solidFill>
                  <a:srgbClr val="FF0000"/>
                </a:solidFill>
              </a:rPr>
              <a:t>Anubis </a:t>
            </a:r>
            <a:r>
              <a:rPr lang="en-US" dirty="0">
                <a:solidFill>
                  <a:srgbClr val="1A202C"/>
                </a:solidFill>
              </a:rPr>
              <a:t>prayed over the body so that the deceased would travel safely to the afterlife.</a:t>
            </a:r>
            <a:endParaRPr lang="en-US" dirty="0"/>
          </a:p>
        </p:txBody>
      </p:sp>
      <p:cxnSp>
        <p:nvCxnSpPr>
          <p:cNvPr id="12" name="Straight Arrow Connector 11"/>
          <p:cNvCxnSpPr/>
          <p:nvPr/>
        </p:nvCxnSpPr>
        <p:spPr>
          <a:xfrm flipH="1">
            <a:off x="2801390" y="3803005"/>
            <a:ext cx="590203" cy="59087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6536575" y="4122077"/>
            <a:ext cx="5383875" cy="2031325"/>
          </a:xfrm>
          <a:prstGeom prst="rect">
            <a:avLst/>
          </a:prstGeom>
        </p:spPr>
        <p:txBody>
          <a:bodyPr wrap="square">
            <a:spAutoFit/>
          </a:bodyPr>
          <a:lstStyle/>
          <a:p>
            <a:r>
              <a:rPr lang="en-US" b="1" dirty="0">
                <a:solidFill>
                  <a:srgbClr val="FF0000"/>
                </a:solidFill>
              </a:rPr>
              <a:t>Anubis </a:t>
            </a:r>
            <a:r>
              <a:rPr lang="en-US" dirty="0"/>
              <a:t>was depicted as </a:t>
            </a:r>
            <a:r>
              <a:rPr lang="en-US" b="1" dirty="0"/>
              <a:t>jackal-headed god </a:t>
            </a:r>
            <a:r>
              <a:rPr lang="en-US" dirty="0"/>
              <a:t>(as jackals often roamed around tombs in ancient Egypt).  He was the god of the human body after death and is said to have invented embalming and mummification. </a:t>
            </a:r>
            <a:r>
              <a:rPr lang="en-US" u="sng" dirty="0"/>
              <a:t>Ancient Egyptian priests wore Anubis masks </a:t>
            </a:r>
            <a:r>
              <a:rPr lang="en-US" dirty="0"/>
              <a:t>during embalming and funeral ceremonies to recognize Anubis's role in preparing the human body for the afterlife.</a:t>
            </a:r>
          </a:p>
        </p:txBody>
      </p:sp>
      <p:sp>
        <p:nvSpPr>
          <p:cNvPr id="9" name="TextBox 8"/>
          <p:cNvSpPr txBox="1"/>
          <p:nvPr/>
        </p:nvSpPr>
        <p:spPr>
          <a:xfrm>
            <a:off x="3618807" y="3803005"/>
            <a:ext cx="1571106" cy="307777"/>
          </a:xfrm>
          <a:prstGeom prst="rect">
            <a:avLst/>
          </a:prstGeom>
          <a:solidFill>
            <a:srgbClr val="92D050"/>
          </a:solidFill>
        </p:spPr>
        <p:txBody>
          <a:bodyPr wrap="square" rtlCol="0">
            <a:spAutoFit/>
          </a:bodyPr>
          <a:lstStyle/>
          <a:p>
            <a:r>
              <a:rPr lang="en-US" sz="1400" b="1" dirty="0"/>
              <a:t>Anubis</a:t>
            </a:r>
            <a:r>
              <a:rPr lang="en-US" sz="1400" dirty="0"/>
              <a:t> (/</a:t>
            </a:r>
            <a:r>
              <a:rPr lang="en-US" sz="1400" dirty="0" err="1"/>
              <a:t>əˈnjuːbɪs</a:t>
            </a:r>
            <a:r>
              <a:rPr lang="en-US" sz="1400" dirty="0"/>
              <a:t>/</a:t>
            </a:r>
            <a:endParaRPr lang="en-US" sz="1400" b="1" dirty="0"/>
          </a:p>
        </p:txBody>
      </p:sp>
    </p:spTree>
    <p:extLst>
      <p:ext uri="{BB962C8B-B14F-4D97-AF65-F5344CB8AC3E}">
        <p14:creationId xmlns:p14="http://schemas.microsoft.com/office/powerpoint/2010/main" val="27417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p:bldP spid="11"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7959"/>
          </a:xfrm>
        </p:spPr>
        <p:txBody>
          <a:bodyPr>
            <a:normAutofit fontScale="90000"/>
          </a:bodyPr>
          <a:lstStyle/>
          <a:p>
            <a:r>
              <a:rPr lang="sr-Latn-RS" dirty="0"/>
              <a:t>What was needed for mummification?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964" y="1135728"/>
            <a:ext cx="9193879" cy="4184211"/>
          </a:xfrm>
          <a:prstGeom prst="rect">
            <a:avLst/>
          </a:prstGeom>
        </p:spPr>
      </p:pic>
      <p:sp>
        <p:nvSpPr>
          <p:cNvPr id="4" name="Rectangle 3"/>
          <p:cNvSpPr/>
          <p:nvPr/>
        </p:nvSpPr>
        <p:spPr>
          <a:xfrm>
            <a:off x="8064730" y="782808"/>
            <a:ext cx="3817619" cy="307777"/>
          </a:xfrm>
          <a:prstGeom prst="rect">
            <a:avLst/>
          </a:prstGeom>
          <a:solidFill>
            <a:schemeClr val="accent4">
              <a:lumMod val="20000"/>
              <a:lumOff val="80000"/>
            </a:schemeClr>
          </a:solidFill>
        </p:spPr>
        <p:txBody>
          <a:bodyPr wrap="square">
            <a:spAutoFit/>
          </a:bodyPr>
          <a:lstStyle/>
          <a:p>
            <a:r>
              <a:rPr lang="sr-Latn-RS" sz="1400" b="1" dirty="0">
                <a:solidFill>
                  <a:srgbClr val="FF0000"/>
                </a:solidFill>
                <a:latin typeface="arial" panose="020B0604020202020204" pitchFamily="34" charset="0"/>
              </a:rPr>
              <a:t>amulet</a:t>
            </a:r>
            <a:r>
              <a:rPr lang="sr-Latn-RS" sz="1400" dirty="0">
                <a:solidFill>
                  <a:srgbClr val="202124"/>
                </a:solidFill>
                <a:latin typeface="arial" panose="020B0604020202020204" pitchFamily="34" charset="0"/>
              </a:rPr>
              <a:t> </a:t>
            </a:r>
            <a:r>
              <a:rPr lang="en-US" sz="1400" dirty="0">
                <a:solidFill>
                  <a:srgbClr val="202124"/>
                </a:solidFill>
                <a:latin typeface="arial" panose="020B0604020202020204" pitchFamily="34" charset="0"/>
              </a:rPr>
              <a:t>/ˈ</a:t>
            </a:r>
            <a:r>
              <a:rPr lang="en-US" sz="1400" dirty="0" err="1">
                <a:solidFill>
                  <a:srgbClr val="202124"/>
                </a:solidFill>
                <a:latin typeface="arial" panose="020B0604020202020204" pitchFamily="34" charset="0"/>
              </a:rPr>
              <a:t>amjʊlət</a:t>
            </a:r>
            <a:r>
              <a:rPr lang="en-US" sz="1400" dirty="0">
                <a:solidFill>
                  <a:srgbClr val="202124"/>
                </a:solidFill>
                <a:latin typeface="arial" panose="020B0604020202020204" pitchFamily="34" charset="0"/>
              </a:rPr>
              <a:t>/</a:t>
            </a:r>
            <a:r>
              <a:rPr lang="sr-Latn-RS" sz="1400" dirty="0">
                <a:solidFill>
                  <a:srgbClr val="202124"/>
                </a:solidFill>
                <a:latin typeface="arial" panose="020B0604020202020204" pitchFamily="34" charset="0"/>
              </a:rPr>
              <a:t> - (srp.)</a:t>
            </a:r>
            <a:r>
              <a:rPr lang="sr-Latn-RS" sz="1400" dirty="0"/>
              <a:t> </a:t>
            </a:r>
            <a:r>
              <a:rPr lang="sr-Latn-RS" sz="1400" b="1" dirty="0">
                <a:solidFill>
                  <a:srgbClr val="202124"/>
                </a:solidFill>
                <a:latin typeface="arial" panose="020B0604020202020204" pitchFamily="34" charset="0"/>
              </a:rPr>
              <a:t>amajlija</a:t>
            </a:r>
            <a:r>
              <a:rPr lang="en-US" sz="1400" b="1" dirty="0">
                <a:solidFill>
                  <a:srgbClr val="202124"/>
                </a:solidFill>
                <a:latin typeface="arial" panose="020B0604020202020204" pitchFamily="34" charset="0"/>
              </a:rPr>
              <a:t>, talisman</a:t>
            </a:r>
            <a:endParaRPr lang="en-US" sz="1400" dirty="0"/>
          </a:p>
        </p:txBody>
      </p:sp>
      <p:sp>
        <p:nvSpPr>
          <p:cNvPr id="5" name="Rectangle 4"/>
          <p:cNvSpPr/>
          <p:nvPr/>
        </p:nvSpPr>
        <p:spPr>
          <a:xfrm>
            <a:off x="9450185" y="2674115"/>
            <a:ext cx="2661459" cy="523220"/>
          </a:xfrm>
          <a:prstGeom prst="rect">
            <a:avLst/>
          </a:prstGeom>
          <a:solidFill>
            <a:schemeClr val="accent4">
              <a:lumMod val="20000"/>
              <a:lumOff val="80000"/>
            </a:schemeClr>
          </a:solidFill>
        </p:spPr>
        <p:txBody>
          <a:bodyPr wrap="square">
            <a:spAutoFit/>
          </a:bodyPr>
          <a:lstStyle/>
          <a:p>
            <a:r>
              <a:rPr lang="en-US" sz="1400" dirty="0"/>
              <a:t>encircles the wearer with eternal protection (</a:t>
            </a:r>
            <a:r>
              <a:rPr lang="sr-Latn-RS" sz="1400" dirty="0"/>
              <a:t>srp. </a:t>
            </a:r>
            <a:r>
              <a:rPr lang="sr-Latn-RS" sz="1400" b="1" dirty="0"/>
              <a:t>šen prsten</a:t>
            </a:r>
            <a:r>
              <a:rPr lang="sr-Latn-RS" sz="1400" dirty="0"/>
              <a:t>)</a:t>
            </a:r>
            <a:endParaRPr lang="en-US" sz="1400" dirty="0"/>
          </a:p>
        </p:txBody>
      </p:sp>
      <p:sp>
        <p:nvSpPr>
          <p:cNvPr id="6" name="Rectangle 5"/>
          <p:cNvSpPr/>
          <p:nvPr/>
        </p:nvSpPr>
        <p:spPr>
          <a:xfrm>
            <a:off x="307329" y="5125342"/>
            <a:ext cx="3448951" cy="1384995"/>
          </a:xfrm>
          <a:prstGeom prst="rect">
            <a:avLst/>
          </a:prstGeom>
          <a:solidFill>
            <a:schemeClr val="accent4">
              <a:lumMod val="20000"/>
              <a:lumOff val="80000"/>
            </a:schemeClr>
          </a:solidFill>
        </p:spPr>
        <p:txBody>
          <a:bodyPr wrap="square">
            <a:spAutoFit/>
          </a:bodyPr>
          <a:lstStyle/>
          <a:p>
            <a:r>
              <a:rPr lang="en-US" sz="1400" b="1" dirty="0"/>
              <a:t>symbol representing</a:t>
            </a:r>
            <a:r>
              <a:rPr lang="sr-Latn-RS" sz="1400" b="1" dirty="0"/>
              <a:t> </a:t>
            </a:r>
            <a:r>
              <a:rPr lang="en-US" sz="1400" b="1" dirty="0"/>
              <a:t>healing and</a:t>
            </a:r>
            <a:r>
              <a:rPr lang="sr-Latn-RS" sz="1400" b="1" dirty="0"/>
              <a:t> </a:t>
            </a:r>
            <a:r>
              <a:rPr lang="en-US" sz="1400" b="1" dirty="0"/>
              <a:t>restoration</a:t>
            </a:r>
          </a:p>
          <a:p>
            <a:pPr algn="just"/>
            <a:r>
              <a:rPr lang="en-US" sz="1400" dirty="0"/>
              <a:t>(According to an Egyptian myth, </a:t>
            </a:r>
            <a:r>
              <a:rPr lang="en-US" sz="1400" b="1" dirty="0"/>
              <a:t>Horus </a:t>
            </a:r>
            <a:r>
              <a:rPr lang="en-US" sz="1400" dirty="0"/>
              <a:t>lost his left eye in a struggle with </a:t>
            </a:r>
            <a:r>
              <a:rPr lang="en-US" sz="1400" b="1" dirty="0"/>
              <a:t>Seth</a:t>
            </a:r>
            <a:r>
              <a:rPr lang="sr-Latn-RS" sz="1400" dirty="0"/>
              <a:t>. </a:t>
            </a:r>
            <a:r>
              <a:rPr lang="en-US" sz="1400" dirty="0"/>
              <a:t>The eye was magically restored by </a:t>
            </a:r>
            <a:r>
              <a:rPr lang="en-US" sz="1400" b="1" dirty="0"/>
              <a:t>Hathor</a:t>
            </a:r>
            <a:r>
              <a:rPr lang="en-US" sz="1400" dirty="0"/>
              <a:t>, and this restoration came to symbolize the process of healing</a:t>
            </a:r>
            <a:r>
              <a:rPr lang="sr-Latn-RS" sz="1400" dirty="0"/>
              <a:t>. (srp. </a:t>
            </a:r>
            <a:r>
              <a:rPr lang="sr-Latn-RS" sz="1400" b="1" dirty="0"/>
              <a:t>Horusovo oko</a:t>
            </a:r>
            <a:r>
              <a:rPr lang="sr-Latn-RS" sz="1400" dirty="0"/>
              <a:t>)</a:t>
            </a:r>
            <a:endParaRPr lang="en-US" sz="1400" dirty="0"/>
          </a:p>
        </p:txBody>
      </p:sp>
      <p:sp>
        <p:nvSpPr>
          <p:cNvPr id="7" name="Rectangle 6"/>
          <p:cNvSpPr/>
          <p:nvPr/>
        </p:nvSpPr>
        <p:spPr>
          <a:xfrm>
            <a:off x="9973539" y="4873447"/>
            <a:ext cx="1997747" cy="954107"/>
          </a:xfrm>
          <a:prstGeom prst="rect">
            <a:avLst/>
          </a:prstGeom>
          <a:solidFill>
            <a:schemeClr val="accent4">
              <a:lumMod val="20000"/>
              <a:lumOff val="80000"/>
            </a:schemeClr>
          </a:solidFill>
        </p:spPr>
        <p:txBody>
          <a:bodyPr wrap="square">
            <a:spAutoFit/>
          </a:bodyPr>
          <a:lstStyle/>
          <a:p>
            <a:r>
              <a:rPr lang="en-US" sz="1400" b="1" dirty="0"/>
              <a:t>symbol of rebirth and resurrection</a:t>
            </a:r>
            <a:r>
              <a:rPr lang="en-US" sz="1400" dirty="0"/>
              <a:t>, as well as good luck and fortune (</a:t>
            </a:r>
            <a:r>
              <a:rPr lang="en-US" sz="1400" dirty="0" err="1"/>
              <a:t>srp</a:t>
            </a:r>
            <a:r>
              <a:rPr lang="en-US" sz="1400" dirty="0"/>
              <a:t>. </a:t>
            </a:r>
            <a:r>
              <a:rPr lang="en-US" sz="1400" b="1" dirty="0" err="1"/>
              <a:t>skarabej</a:t>
            </a:r>
            <a:r>
              <a:rPr lang="en-US" sz="1400" dirty="0"/>
              <a:t>)</a:t>
            </a:r>
          </a:p>
        </p:txBody>
      </p:sp>
      <p:sp>
        <p:nvSpPr>
          <p:cNvPr id="8" name="Rectangle 7"/>
          <p:cNvSpPr/>
          <p:nvPr/>
        </p:nvSpPr>
        <p:spPr>
          <a:xfrm>
            <a:off x="838200" y="868851"/>
            <a:ext cx="7087539" cy="307777"/>
          </a:xfrm>
          <a:prstGeom prst="rect">
            <a:avLst/>
          </a:prstGeom>
          <a:solidFill>
            <a:schemeClr val="accent4">
              <a:lumMod val="20000"/>
              <a:lumOff val="80000"/>
            </a:schemeClr>
          </a:solidFill>
        </p:spPr>
        <p:txBody>
          <a:bodyPr wrap="square">
            <a:spAutoFit/>
          </a:bodyPr>
          <a:lstStyle/>
          <a:p>
            <a:r>
              <a:rPr lang="sr-Latn-RS" sz="1400" b="1" dirty="0"/>
              <a:t>symbol of </a:t>
            </a:r>
            <a:r>
              <a:rPr lang="en-US" sz="1400" b="1" dirty="0"/>
              <a:t>eternal </a:t>
            </a:r>
            <a:r>
              <a:rPr lang="sr-Latn-RS" sz="1400" b="1" dirty="0"/>
              <a:t>life </a:t>
            </a:r>
            <a:r>
              <a:rPr lang="sr-Latn-RS" sz="1400" dirty="0"/>
              <a:t>- combination of BA and KA </a:t>
            </a:r>
            <a:r>
              <a:rPr lang="en-US" sz="1400" dirty="0"/>
              <a:t> (</a:t>
            </a:r>
            <a:r>
              <a:rPr lang="sr-Latn-RS" sz="1400" dirty="0"/>
              <a:t>srp. </a:t>
            </a:r>
            <a:r>
              <a:rPr lang="sr-Latn-RS" sz="1400" b="1" dirty="0"/>
              <a:t>ANKH, simbol života u obliku ključa</a:t>
            </a:r>
            <a:r>
              <a:rPr lang="sr-Latn-RS" sz="1400" dirty="0"/>
              <a:t>)</a:t>
            </a:r>
            <a:endParaRPr lang="en-US" sz="1400" dirty="0"/>
          </a:p>
        </p:txBody>
      </p:sp>
      <p:sp>
        <p:nvSpPr>
          <p:cNvPr id="9" name="Rectangle 8"/>
          <p:cNvSpPr/>
          <p:nvPr/>
        </p:nvSpPr>
        <p:spPr>
          <a:xfrm>
            <a:off x="10224659" y="1558801"/>
            <a:ext cx="1740048" cy="738664"/>
          </a:xfrm>
          <a:prstGeom prst="rect">
            <a:avLst/>
          </a:prstGeom>
          <a:solidFill>
            <a:schemeClr val="accent4">
              <a:lumMod val="20000"/>
              <a:lumOff val="80000"/>
            </a:schemeClr>
          </a:solidFill>
        </p:spPr>
        <p:txBody>
          <a:bodyPr wrap="square">
            <a:spAutoFit/>
          </a:bodyPr>
          <a:lstStyle/>
          <a:p>
            <a:r>
              <a:rPr lang="sr-Latn-RS" sz="1400" b="1" dirty="0"/>
              <a:t>the spiritual essence of a person </a:t>
            </a:r>
            <a:r>
              <a:rPr lang="en-US" sz="1400" dirty="0"/>
              <a:t>(</a:t>
            </a:r>
            <a:r>
              <a:rPr lang="en-US" sz="1400" dirty="0" err="1"/>
              <a:t>srp</a:t>
            </a:r>
            <a:r>
              <a:rPr lang="en-US" sz="1400" dirty="0"/>
              <a:t>. </a:t>
            </a:r>
            <a:r>
              <a:rPr lang="sr-Latn-RS" sz="1400" b="1" dirty="0"/>
              <a:t>KA</a:t>
            </a:r>
            <a:r>
              <a:rPr lang="sr-Latn-RS" sz="1400" dirty="0"/>
              <a:t>, </a:t>
            </a:r>
            <a:r>
              <a:rPr lang="sr-Latn-RS" sz="1400" b="1" dirty="0"/>
              <a:t>duhovna bit čoveka</a:t>
            </a:r>
            <a:r>
              <a:rPr lang="sr-Latn-RS" sz="1400" dirty="0"/>
              <a:t>)</a:t>
            </a:r>
            <a:endParaRPr lang="en-US" sz="1400" dirty="0"/>
          </a:p>
        </p:txBody>
      </p:sp>
      <p:sp>
        <p:nvSpPr>
          <p:cNvPr id="10" name="Rectangle 9"/>
          <p:cNvSpPr/>
          <p:nvPr/>
        </p:nvSpPr>
        <p:spPr>
          <a:xfrm>
            <a:off x="6096000" y="5404209"/>
            <a:ext cx="3746269" cy="307777"/>
          </a:xfrm>
          <a:prstGeom prst="rect">
            <a:avLst/>
          </a:prstGeom>
          <a:solidFill>
            <a:schemeClr val="accent4">
              <a:lumMod val="20000"/>
              <a:lumOff val="80000"/>
            </a:schemeClr>
          </a:solidFill>
        </p:spPr>
        <p:txBody>
          <a:bodyPr wrap="square">
            <a:spAutoFit/>
          </a:bodyPr>
          <a:lstStyle/>
          <a:p>
            <a:r>
              <a:rPr lang="sr-Latn-RS" sz="1400" b="1" dirty="0"/>
              <a:t>the personality </a:t>
            </a:r>
            <a:r>
              <a:rPr lang="en-US" sz="1400" dirty="0"/>
              <a:t>(</a:t>
            </a:r>
            <a:r>
              <a:rPr lang="en-US" sz="1400" dirty="0" err="1"/>
              <a:t>srp</a:t>
            </a:r>
            <a:r>
              <a:rPr lang="en-US" sz="1400" dirty="0"/>
              <a:t>. </a:t>
            </a:r>
            <a:r>
              <a:rPr lang="sr-Latn-RS" sz="1400" b="1" dirty="0"/>
              <a:t>BA, prava čovekova duša</a:t>
            </a:r>
            <a:r>
              <a:rPr lang="en-US" sz="1400" dirty="0"/>
              <a:t>)</a:t>
            </a:r>
          </a:p>
        </p:txBody>
      </p:sp>
      <p:sp>
        <p:nvSpPr>
          <p:cNvPr id="11" name="Rectangle 10"/>
          <p:cNvSpPr/>
          <p:nvPr/>
        </p:nvSpPr>
        <p:spPr>
          <a:xfrm>
            <a:off x="3694313" y="6364394"/>
            <a:ext cx="7866962" cy="307777"/>
          </a:xfrm>
          <a:prstGeom prst="rect">
            <a:avLst/>
          </a:prstGeom>
          <a:solidFill>
            <a:schemeClr val="accent4">
              <a:lumMod val="20000"/>
              <a:lumOff val="80000"/>
            </a:schemeClr>
          </a:solidFill>
        </p:spPr>
        <p:txBody>
          <a:bodyPr wrap="square">
            <a:spAutoFit/>
          </a:bodyPr>
          <a:lstStyle/>
          <a:p>
            <a:r>
              <a:rPr lang="sr-Latn-RS" sz="1400" b="1" dirty="0"/>
              <a:t>natron </a:t>
            </a:r>
            <a:r>
              <a:rPr lang="en-US" sz="1400" dirty="0"/>
              <a:t>(</a:t>
            </a:r>
            <a:r>
              <a:rPr lang="en-US" sz="1400" dirty="0" err="1"/>
              <a:t>srp</a:t>
            </a:r>
            <a:r>
              <a:rPr lang="en-US" sz="1400" dirty="0"/>
              <a:t>.</a:t>
            </a:r>
            <a:r>
              <a:rPr lang="sr-Latn-RS" sz="1400" dirty="0"/>
              <a:t> </a:t>
            </a:r>
            <a:r>
              <a:rPr lang="sr-Latn-RS" sz="1400" b="1" dirty="0"/>
              <a:t>natron</a:t>
            </a:r>
            <a:r>
              <a:rPr lang="sr-Latn-RS" sz="1400" dirty="0"/>
              <a:t>) </a:t>
            </a:r>
            <a:r>
              <a:rPr lang="en-US" sz="1400" dirty="0"/>
              <a:t> </a:t>
            </a:r>
            <a:r>
              <a:rPr lang="sr-Latn-RS" sz="1400" dirty="0"/>
              <a:t>- </a:t>
            </a:r>
            <a:r>
              <a:rPr lang="sr-Latn-RS" sz="1400" b="1" dirty="0"/>
              <a:t>konservans poput soli ili sode bikarbone koji se nalazio u području osušenih jezera </a:t>
            </a:r>
            <a:endParaRPr lang="en-US" sz="1400" dirty="0"/>
          </a:p>
        </p:txBody>
      </p:sp>
      <p:cxnSp>
        <p:nvCxnSpPr>
          <p:cNvPr id="13" name="Straight Arrow Connector 12"/>
          <p:cNvCxnSpPr/>
          <p:nvPr/>
        </p:nvCxnSpPr>
        <p:spPr>
          <a:xfrm flipH="1">
            <a:off x="9279802" y="1157504"/>
            <a:ext cx="562467" cy="401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63440" y="4505498"/>
            <a:ext cx="773084" cy="18588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756280" y="4582668"/>
            <a:ext cx="3675298" cy="1029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969433" y="2809703"/>
            <a:ext cx="480752" cy="415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73539" y="3835852"/>
            <a:ext cx="399077" cy="10375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642764" y="1656984"/>
            <a:ext cx="581895" cy="4045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215448" y="4879939"/>
            <a:ext cx="1080613" cy="5550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436524" y="1210049"/>
            <a:ext cx="1995054" cy="8515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42491" y="1338462"/>
            <a:ext cx="841897" cy="369332"/>
          </a:xfrm>
          <a:prstGeom prst="rect">
            <a:avLst/>
          </a:prstGeom>
          <a:solidFill>
            <a:schemeClr val="accent4">
              <a:lumMod val="20000"/>
              <a:lumOff val="80000"/>
            </a:schemeClr>
          </a:solidFill>
        </p:spPr>
        <p:txBody>
          <a:bodyPr wrap="none">
            <a:spAutoFit/>
          </a:bodyPr>
          <a:lstStyle/>
          <a:p>
            <a:r>
              <a:rPr lang="en-US" b="1" dirty="0">
                <a:solidFill>
                  <a:srgbClr val="FF0000"/>
                </a:solidFill>
              </a:rPr>
              <a:t>Anubis</a:t>
            </a:r>
            <a:endParaRPr lang="en-US" dirty="0"/>
          </a:p>
        </p:txBody>
      </p:sp>
      <p:cxnSp>
        <p:nvCxnSpPr>
          <p:cNvPr id="16" name="Straight Arrow Connector 15"/>
          <p:cNvCxnSpPr/>
          <p:nvPr/>
        </p:nvCxnSpPr>
        <p:spPr>
          <a:xfrm>
            <a:off x="4563687" y="1859270"/>
            <a:ext cx="8313" cy="34360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0826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ppt_x"/>
                                          </p:val>
                                        </p:tav>
                                        <p:tav tm="100000">
                                          <p:val>
                                            <p:strVal val="#ppt_x"/>
                                          </p:val>
                                        </p:tav>
                                      </p:tavLst>
                                    </p:anim>
                                    <p:anim calcmode="lin" valueType="num">
                                      <p:cBhvr additive="base">
                                        <p:cTn id="10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ppt_x"/>
                                          </p:val>
                                        </p:tav>
                                        <p:tav tm="100000">
                                          <p:val>
                                            <p:strVal val="#ppt_x"/>
                                          </p:val>
                                        </p:tav>
                                      </p:tavLst>
                                    </p:anim>
                                    <p:anim calcmode="lin" valueType="num">
                                      <p:cBhvr additive="base">
                                        <p:cTn id="1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7026754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56708" y="159223"/>
            <a:ext cx="8381605" cy="6482647"/>
          </a:xfrm>
          <a:prstGeom prst="rect">
            <a:avLst/>
          </a:prstGeom>
        </p:spPr>
      </p:pic>
      <p:sp>
        <p:nvSpPr>
          <p:cNvPr id="6" name="Rectangle 5"/>
          <p:cNvSpPr/>
          <p:nvPr/>
        </p:nvSpPr>
        <p:spPr>
          <a:xfrm>
            <a:off x="140452" y="4106041"/>
            <a:ext cx="3116950" cy="738664"/>
          </a:xfrm>
          <a:prstGeom prst="rect">
            <a:avLst/>
          </a:prstGeom>
        </p:spPr>
        <p:txBody>
          <a:bodyPr wrap="square">
            <a:spAutoFit/>
          </a:bodyPr>
          <a:lstStyle/>
          <a:p>
            <a:r>
              <a:rPr lang="en-US" sz="1400" b="1" dirty="0">
                <a:solidFill>
                  <a:srgbClr val="FF0000"/>
                </a:solidFill>
              </a:rPr>
              <a:t>sarcophagus</a:t>
            </a:r>
            <a:r>
              <a:rPr lang="en-US" sz="1400" dirty="0">
                <a:solidFill>
                  <a:srgbClr val="202124"/>
                </a:solidFill>
              </a:rPr>
              <a:t> /</a:t>
            </a:r>
            <a:r>
              <a:rPr lang="en-US" sz="1400" dirty="0" err="1">
                <a:solidFill>
                  <a:srgbClr val="202124"/>
                </a:solidFill>
              </a:rPr>
              <a:t>sɑ</a:t>
            </a:r>
            <a:r>
              <a:rPr lang="en-US" sz="1400" dirty="0">
                <a:solidFill>
                  <a:srgbClr val="202124"/>
                </a:solidFill>
              </a:rPr>
              <a:t>ːˈ</a:t>
            </a:r>
            <a:r>
              <a:rPr lang="en-US" sz="1400" dirty="0" err="1">
                <a:solidFill>
                  <a:srgbClr val="202124"/>
                </a:solidFill>
              </a:rPr>
              <a:t>kɒfəɡəs</a:t>
            </a:r>
            <a:r>
              <a:rPr lang="en-US" sz="1400" dirty="0">
                <a:solidFill>
                  <a:srgbClr val="202124"/>
                </a:solidFill>
              </a:rPr>
              <a:t>/ -</a:t>
            </a:r>
            <a:r>
              <a:rPr lang="en-US" sz="1400" dirty="0"/>
              <a:t>decorated stone coffin</a:t>
            </a:r>
          </a:p>
          <a:p>
            <a:r>
              <a:rPr lang="en-US" sz="1400" dirty="0">
                <a:solidFill>
                  <a:srgbClr val="202124"/>
                </a:solidFill>
              </a:rPr>
              <a:t>(pl.) </a:t>
            </a:r>
            <a:r>
              <a:rPr lang="en-US" sz="1400" b="1" dirty="0">
                <a:solidFill>
                  <a:srgbClr val="FF0000"/>
                </a:solidFill>
              </a:rPr>
              <a:t>sarcophagi</a:t>
            </a:r>
            <a:r>
              <a:rPr lang="en-US" sz="1400" dirty="0">
                <a:solidFill>
                  <a:srgbClr val="202124"/>
                </a:solidFill>
              </a:rPr>
              <a:t>  </a:t>
            </a:r>
            <a:r>
              <a:rPr lang="en-US" sz="1400" dirty="0"/>
              <a:t>|</a:t>
            </a:r>
            <a:r>
              <a:rPr lang="en-US" sz="1400" dirty="0" err="1"/>
              <a:t>sɑːrˈkɒfəɡaɪ</a:t>
            </a:r>
            <a:r>
              <a:rPr lang="en-US" sz="1400" dirty="0"/>
              <a:t>|</a:t>
            </a:r>
            <a:r>
              <a:rPr lang="en-US" sz="1400" dirty="0">
                <a:solidFill>
                  <a:srgbClr val="202124"/>
                </a:solidFill>
              </a:rPr>
              <a:t> </a:t>
            </a:r>
            <a:endParaRPr lang="en-US" sz="1400" dirty="0"/>
          </a:p>
        </p:txBody>
      </p:sp>
      <p:sp>
        <p:nvSpPr>
          <p:cNvPr id="9" name="TextBox 8"/>
          <p:cNvSpPr txBox="1"/>
          <p:nvPr/>
        </p:nvSpPr>
        <p:spPr>
          <a:xfrm>
            <a:off x="214662" y="691986"/>
            <a:ext cx="2394065" cy="307777"/>
          </a:xfrm>
          <a:prstGeom prst="rect">
            <a:avLst/>
          </a:prstGeom>
          <a:noFill/>
        </p:spPr>
        <p:txBody>
          <a:bodyPr wrap="square" rtlCol="0">
            <a:spAutoFit/>
          </a:bodyPr>
          <a:lstStyle/>
          <a:p>
            <a:r>
              <a:rPr lang="en-US" sz="1400" b="1" dirty="0">
                <a:solidFill>
                  <a:srgbClr val="FF0000"/>
                </a:solidFill>
              </a:rPr>
              <a:t>cavity</a:t>
            </a:r>
            <a:r>
              <a:rPr lang="en-US" sz="1400" dirty="0"/>
              <a:t> /ˈ</a:t>
            </a:r>
            <a:r>
              <a:rPr lang="en-US" sz="1400" dirty="0" err="1"/>
              <a:t>kavɪti</a:t>
            </a:r>
            <a:r>
              <a:rPr lang="en-US" sz="1400" dirty="0"/>
              <a:t>/ - </a:t>
            </a:r>
            <a:r>
              <a:rPr lang="sr-Latn-RS" sz="1400" dirty="0"/>
              <a:t>šupljina (srp.)</a:t>
            </a:r>
            <a:endParaRPr lang="en-US" sz="1400" dirty="0"/>
          </a:p>
        </p:txBody>
      </p:sp>
      <p:sp>
        <p:nvSpPr>
          <p:cNvPr id="10" name="TextBox 9"/>
          <p:cNvSpPr txBox="1"/>
          <p:nvPr/>
        </p:nvSpPr>
        <p:spPr>
          <a:xfrm>
            <a:off x="214662" y="1216429"/>
            <a:ext cx="2752450" cy="307777"/>
          </a:xfrm>
          <a:prstGeom prst="rect">
            <a:avLst/>
          </a:prstGeom>
          <a:noFill/>
        </p:spPr>
        <p:txBody>
          <a:bodyPr wrap="square" rtlCol="0">
            <a:spAutoFit/>
          </a:bodyPr>
          <a:lstStyle/>
          <a:p>
            <a:r>
              <a:rPr lang="sr-Latn-RS" sz="1400" b="1" dirty="0">
                <a:solidFill>
                  <a:srgbClr val="FF0000"/>
                </a:solidFill>
              </a:rPr>
              <a:t>sawdust</a:t>
            </a:r>
            <a:r>
              <a:rPr lang="en-US" sz="1400" dirty="0"/>
              <a:t> </a:t>
            </a:r>
            <a:r>
              <a:rPr lang="en-US" sz="1400" dirty="0">
                <a:solidFill>
                  <a:srgbClr val="1D2A57"/>
                </a:solidFill>
              </a:rPr>
              <a:t>/ˈ</a:t>
            </a:r>
            <a:r>
              <a:rPr lang="en-US" sz="1400" dirty="0" err="1">
                <a:solidFill>
                  <a:srgbClr val="1D2A57"/>
                </a:solidFill>
              </a:rPr>
              <a:t>sɔ</a:t>
            </a:r>
            <a:r>
              <a:rPr lang="en-US" sz="1400" dirty="0">
                <a:solidFill>
                  <a:srgbClr val="1D2A57"/>
                </a:solidFill>
              </a:rPr>
              <a:t>ː.</a:t>
            </a:r>
            <a:r>
              <a:rPr lang="en-US" sz="1400" dirty="0" err="1">
                <a:solidFill>
                  <a:srgbClr val="1D2A57"/>
                </a:solidFill>
              </a:rPr>
              <a:t>dʌst</a:t>
            </a:r>
            <a:r>
              <a:rPr lang="en-US" sz="1400" dirty="0">
                <a:solidFill>
                  <a:srgbClr val="1D2A57"/>
                </a:solidFill>
              </a:rPr>
              <a:t>/</a:t>
            </a:r>
            <a:r>
              <a:rPr lang="en-US" sz="1400" dirty="0"/>
              <a:t> - </a:t>
            </a:r>
            <a:r>
              <a:rPr lang="sr-Latn-RS" sz="1400" dirty="0"/>
              <a:t>piljevina (srp.)</a:t>
            </a:r>
            <a:endParaRPr lang="en-US" sz="14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692" y="1728213"/>
            <a:ext cx="2357178" cy="1769841"/>
          </a:xfrm>
          <a:prstGeom prst="rect">
            <a:avLst/>
          </a:prstGeom>
        </p:spPr>
      </p:pic>
      <p:sp>
        <p:nvSpPr>
          <p:cNvPr id="8" name="TextBox 7"/>
          <p:cNvSpPr txBox="1"/>
          <p:nvPr/>
        </p:nvSpPr>
        <p:spPr>
          <a:xfrm>
            <a:off x="2043087" y="1697001"/>
            <a:ext cx="857202" cy="307777"/>
          </a:xfrm>
          <a:prstGeom prst="rect">
            <a:avLst/>
          </a:prstGeom>
          <a:noFill/>
        </p:spPr>
        <p:txBody>
          <a:bodyPr wrap="square" rtlCol="0">
            <a:spAutoFit/>
          </a:bodyPr>
          <a:lstStyle/>
          <a:p>
            <a:r>
              <a:rPr lang="en-US" sz="1400" b="1" dirty="0">
                <a:solidFill>
                  <a:srgbClr val="FF0000"/>
                </a:solidFill>
              </a:rPr>
              <a:t>rod</a:t>
            </a:r>
            <a:r>
              <a:rPr lang="en-US" sz="1400" dirty="0"/>
              <a:t> </a:t>
            </a:r>
          </a:p>
        </p:txBody>
      </p:sp>
      <p:cxnSp>
        <p:nvCxnSpPr>
          <p:cNvPr id="4" name="Straight Arrow Connector 3"/>
          <p:cNvCxnSpPr/>
          <p:nvPr/>
        </p:nvCxnSpPr>
        <p:spPr>
          <a:xfrm flipH="1">
            <a:off x="1908348" y="1976321"/>
            <a:ext cx="269478" cy="39901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2490664" y="957267"/>
            <a:ext cx="3161991" cy="155317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90664" y="1952067"/>
            <a:ext cx="3827009" cy="2652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08727" y="4630484"/>
            <a:ext cx="3875200" cy="5768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743870" y="1524206"/>
            <a:ext cx="7663665" cy="1347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2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2" presetClass="mediacall" presetSubtype="0" fill="hold" nodeType="clickEffect">
                                  <p:stCondLst>
                                    <p:cond delay="0"/>
                                  </p:stCondLst>
                                  <p:childTnLst>
                                    <p:cmd type="call" cmd="togglePause">
                                      <p:cBhvr>
                                        <p:cTn id="55" dur="1" fill="hold"/>
                                        <p:tgtEl>
                                          <p:spTgt spid="5"/>
                                        </p:tgtEl>
                                      </p:cBhvr>
                                    </p:cmd>
                                  </p:childTnLst>
                                </p:cTn>
                              </p:par>
                            </p:childTnLst>
                          </p:cTn>
                        </p:par>
                      </p:childTnLst>
                    </p:cTn>
                  </p:par>
                </p:childTnLst>
              </p:cTn>
              <p:nextCondLst>
                <p:cond evt="onClick" delay="0">
                  <p:tgtEl>
                    <p:spTgt spid="5"/>
                  </p:tgtEl>
                </p:cond>
              </p:nextCondLst>
            </p:seq>
            <p:video>
              <p:cMediaNode vol="80000">
                <p:cTn id="56" fill="hold" display="0">
                  <p:stCondLst>
                    <p:cond delay="indefinite"/>
                  </p:stCondLst>
                </p:cTn>
                <p:tgtEl>
                  <p:spTgt spid="5"/>
                </p:tgtEl>
              </p:cMediaNode>
            </p:video>
          </p:childTnLst>
        </p:cTn>
      </p:par>
    </p:tnLst>
    <p:bldLst>
      <p:bldP spid="6"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2781</Words>
  <Application>Microsoft Office PowerPoint</Application>
  <PresentationFormat>Widescreen</PresentationFormat>
  <Paragraphs>154</Paragraphs>
  <Slides>16</Slides>
  <Notes>0</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vt:lpstr>
      <vt:lpstr>Bahnschrift Light Condensed</vt:lpstr>
      <vt:lpstr>Calibri</vt:lpstr>
      <vt:lpstr>Calibri Light</vt:lpstr>
      <vt:lpstr>Google Sans</vt:lpstr>
      <vt:lpstr>Libre Baskerville</vt:lpstr>
      <vt:lpstr>Symbol</vt:lpstr>
      <vt:lpstr>Times New Roman</vt:lpstr>
      <vt:lpstr>Office Theme</vt:lpstr>
      <vt:lpstr>UNIT 6 Ancient Egypt – beliefs, values and customs</vt:lpstr>
      <vt:lpstr>Religious beliefs </vt:lpstr>
      <vt:lpstr>Marriage, love and childbirth</vt:lpstr>
      <vt:lpstr>Medicine</vt:lpstr>
      <vt:lpstr>Death and funerary customs </vt:lpstr>
      <vt:lpstr>Death and funerary customs</vt:lpstr>
      <vt:lpstr>Mummification</vt:lpstr>
      <vt:lpstr>What was needed for mummification? </vt:lpstr>
      <vt:lpstr>PowerPoint Presentation</vt:lpstr>
      <vt:lpstr>Important funerary practices (rituals)</vt:lpstr>
      <vt:lpstr>Important funerary practices </vt:lpstr>
      <vt:lpstr>Important funerary practices </vt:lpstr>
      <vt:lpstr>Important funerary practices – continuity and change </vt:lpstr>
      <vt:lpstr>Important funerary practices – continuity and change </vt:lpstr>
      <vt:lpstr>Tombs</vt:lpstr>
      <vt:lpstr>Pyramids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Ancient Egypt – beliefs, values and customs</dc:title>
  <dc:creator>RePack by Diakov</dc:creator>
  <cp:lastModifiedBy>maja belanov</cp:lastModifiedBy>
  <cp:revision>112</cp:revision>
  <dcterms:created xsi:type="dcterms:W3CDTF">2024-01-12T23:32:08Z</dcterms:created>
  <dcterms:modified xsi:type="dcterms:W3CDTF">2024-05-13T19:58:40Z</dcterms:modified>
</cp:coreProperties>
</file>