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7"/>
  </p:notesMasterIdLst>
  <p:sldIdLst>
    <p:sldId id="256" r:id="rId2"/>
    <p:sldId id="269" r:id="rId3"/>
    <p:sldId id="270" r:id="rId4"/>
    <p:sldId id="272" r:id="rId5"/>
    <p:sldId id="27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1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91FEE-0D93-439E-8A13-B7571EBFD8F2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FA427-708E-4703-86AF-DF5ABD43B0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7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A427-708E-4703-86AF-DF5ABD43B03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62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Zašto</a:t>
            </a:r>
            <a:r>
              <a:rPr lang="hr-HR" baseline="0" dirty="0" smtClean="0"/>
              <a:t> ne- liči, podseća,..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FA427-708E-4703-86AF-DF5ABD43B03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65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07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2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74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2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4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05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82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26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87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3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7639-22A6-41E0-87A8-8A6EEDA77906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76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FDD7639-22A6-41E0-87A8-8A6EEDA77906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FDD7639-22A6-41E0-87A8-8A6EEDA77906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1296003-1473-4B98-95CC-796DB38DE6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52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90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4513" y="1628078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sr-Latn-RS" sz="4800" dirty="0"/>
              <a:t>P</a:t>
            </a:r>
            <a:r>
              <a:rPr lang="x-none" sz="4800"/>
              <a:t>rocedur</a:t>
            </a:r>
            <a:r>
              <a:rPr lang="sr-Latn-RS" sz="4800" dirty="0"/>
              <a:t>e</a:t>
            </a:r>
            <a:r>
              <a:rPr lang="x-none" sz="4800"/>
              <a:t> primene </a:t>
            </a:r>
            <a:r>
              <a:rPr lang="sr-Latn-CS" sz="4800" dirty="0"/>
              <a:t>obuhvatnog sistema </a:t>
            </a:r>
            <a:br>
              <a:rPr lang="sr-Latn-CS" sz="4800" dirty="0"/>
            </a:br>
            <a:r>
              <a:rPr lang="sr-Latn-CS" sz="4800" dirty="0"/>
              <a:t>Džona Eksnera</a:t>
            </a:r>
            <a:endParaRPr lang="en-US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sr-Latn-R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x-none" sz="3200"/>
              <a:t> </a:t>
            </a:r>
            <a:r>
              <a:rPr lang="sr-Latn-RS" sz="3200" dirty="0" smtClean="0"/>
              <a:t>P</a:t>
            </a:r>
            <a:r>
              <a:rPr lang="x-none" sz="3200" smtClean="0"/>
              <a:t>rocedur</a:t>
            </a:r>
            <a:r>
              <a:rPr lang="sr-Latn-RS" sz="3200" dirty="0"/>
              <a:t>e</a:t>
            </a:r>
            <a:r>
              <a:rPr lang="x-none" sz="3200"/>
              <a:t> primene </a:t>
            </a:r>
            <a:r>
              <a:rPr lang="sr-Latn-CS" sz="3200" dirty="0" smtClean="0"/>
              <a:t>obuhvatnog sistema </a:t>
            </a:r>
            <a:br>
              <a:rPr lang="sr-Latn-CS" sz="3200" dirty="0" smtClean="0"/>
            </a:br>
            <a:r>
              <a:rPr lang="sr-Latn-CS" sz="3200" dirty="0" smtClean="0"/>
              <a:t>Džona Eksnera</a:t>
            </a:r>
            <a:r>
              <a:rPr lang="sr-Latn-CS" sz="2400" dirty="0"/>
              <a:t/>
            </a:r>
            <a:br>
              <a:rPr lang="sr-Latn-C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28801"/>
            <a:ext cx="10058400" cy="445911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b="1" dirty="0"/>
              <a:t>Z</a:t>
            </a:r>
            <a:r>
              <a:rPr lang="x-none" sz="1800" b="1" dirty="0"/>
              <a:t>adavanje testa </a:t>
            </a:r>
            <a:r>
              <a:rPr lang="x-none" sz="1800" dirty="0"/>
              <a:t>je individualno: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1400" dirty="0"/>
              <a:t>F</a:t>
            </a:r>
            <a:r>
              <a:rPr lang="x-none" sz="1400" dirty="0"/>
              <a:t>aza zadavanja – prikupljanje odgovora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1400" dirty="0"/>
              <a:t>F</a:t>
            </a:r>
            <a:r>
              <a:rPr lang="x-none" sz="1400" dirty="0"/>
              <a:t>aza provere odgovora – provera sadržaja, lokacije i determinanti odgovora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S</a:t>
            </a:r>
            <a:r>
              <a:rPr lang="x-none" sz="1800" dirty="0"/>
              <a:t>korovanje odgovora: prevođenje odgovora </a:t>
            </a:r>
            <a:r>
              <a:rPr lang="x-none" sz="1800"/>
              <a:t>u </a:t>
            </a:r>
            <a:r>
              <a:rPr lang="en-US" sz="1800" dirty="0" err="1" smtClean="0"/>
              <a:t>kodove</a:t>
            </a:r>
            <a:r>
              <a:rPr lang="en-US" sz="1800" dirty="0" smtClean="0"/>
              <a:t>/</a:t>
            </a:r>
            <a:r>
              <a:rPr lang="x-none" sz="1800" smtClean="0"/>
              <a:t>s</a:t>
            </a:r>
            <a:r>
              <a:rPr lang="en-US" sz="1800" dirty="0" smtClean="0"/>
              <a:t>i</a:t>
            </a:r>
            <a:r>
              <a:rPr lang="x-none" sz="1800" smtClean="0"/>
              <a:t>mbole </a:t>
            </a:r>
            <a:r>
              <a:rPr lang="x-none" sz="1800" dirty="0"/>
              <a:t>4-7 kategorija :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1400" dirty="0"/>
              <a:t>L</a:t>
            </a:r>
            <a:r>
              <a:rPr lang="x-none" sz="1400" dirty="0"/>
              <a:t>okacija i razvojni kvalitet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1400" dirty="0"/>
              <a:t>D</a:t>
            </a:r>
            <a:r>
              <a:rPr lang="x-none" sz="1400" dirty="0"/>
              <a:t>eterminante odgovora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1400" dirty="0"/>
              <a:t>K</a:t>
            </a:r>
            <a:r>
              <a:rPr lang="x-none" sz="1400" dirty="0"/>
              <a:t>valitet forme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1400" dirty="0"/>
              <a:t>S</a:t>
            </a:r>
            <a:r>
              <a:rPr lang="x-none" sz="1400" dirty="0"/>
              <a:t>adržaj odgovora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1400" dirty="0"/>
              <a:t>U</a:t>
            </a:r>
            <a:r>
              <a:rPr lang="x-none" sz="1400" dirty="0"/>
              <a:t>običajenost odgovora za kartu </a:t>
            </a:r>
            <a:r>
              <a:rPr lang="x-none" sz="1400"/>
              <a:t>(</a:t>
            </a:r>
            <a:r>
              <a:rPr lang="x-none" sz="1400" smtClean="0"/>
              <a:t>popular</a:t>
            </a:r>
            <a:r>
              <a:rPr lang="en-US" sz="1400" dirty="0" err="1" smtClean="0"/>
              <a:t>ni</a:t>
            </a:r>
            <a:r>
              <a:rPr lang="en-US" sz="1400" dirty="0" smtClean="0"/>
              <a:t> </a:t>
            </a:r>
            <a:r>
              <a:rPr lang="en-US" sz="1400" dirty="0" err="1" smtClean="0"/>
              <a:t>odgovori</a:t>
            </a:r>
            <a:r>
              <a:rPr lang="x-none" sz="1400" smtClean="0"/>
              <a:t>)</a:t>
            </a:r>
            <a:endParaRPr lang="x-none" sz="1400" dirty="0"/>
          </a:p>
          <a:p>
            <a:pPr marL="544068" lvl="1" indent="-342900">
              <a:buFont typeface="+mj-lt"/>
              <a:buAutoNum type="arabicPeriod"/>
            </a:pPr>
            <a:r>
              <a:rPr lang="en-US" sz="1400" dirty="0" err="1"/>
              <a:t>Organi</a:t>
            </a:r>
            <a:r>
              <a:rPr lang="sr-Latn-CS" sz="1400" dirty="0"/>
              <a:t>zaciona aktivnost (Z skor)</a:t>
            </a:r>
            <a:endParaRPr lang="x-none" sz="1400" dirty="0"/>
          </a:p>
          <a:p>
            <a:pPr marL="544068" lvl="1" indent="-342900">
              <a:buFont typeface="+mj-lt"/>
              <a:buAutoNum type="arabicPeriod"/>
            </a:pPr>
            <a:r>
              <a:rPr lang="en-US" sz="1400" dirty="0"/>
              <a:t>S</a:t>
            </a:r>
            <a:r>
              <a:rPr lang="x-none" sz="1400" dirty="0"/>
              <a:t>pecijalni skorovi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F</a:t>
            </a:r>
            <a:r>
              <a:rPr lang="x-none" sz="1800" dirty="0"/>
              <a:t>ormiranje strukturalnog sažetka: sažimanje podataka i formiranje izvedenih varijabli.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I</a:t>
            </a:r>
            <a:r>
              <a:rPr lang="x-none" sz="1800" dirty="0"/>
              <a:t>nterpretacija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1400" dirty="0"/>
              <a:t>I</a:t>
            </a:r>
            <a:r>
              <a:rPr lang="x-none" sz="1400" dirty="0"/>
              <a:t>dentifikovanje </a:t>
            </a:r>
            <a:r>
              <a:rPr lang="x-none" sz="1400" dirty="0" smtClean="0"/>
              <a:t>strategije</a:t>
            </a:r>
            <a:r>
              <a:rPr lang="sr-Latn-RS" sz="1400" dirty="0" smtClean="0"/>
              <a:t>/redosleda interpretacije domena ličnosti</a:t>
            </a:r>
            <a:r>
              <a:rPr lang="x-none" sz="1400" dirty="0" smtClean="0"/>
              <a:t> </a:t>
            </a:r>
            <a:r>
              <a:rPr lang="x-none" sz="1400" dirty="0"/>
              <a:t>na osnovu ključnih ili tercijalnih varijabli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1400" dirty="0"/>
              <a:t>I</a:t>
            </a:r>
            <a:r>
              <a:rPr lang="x-none" sz="1400" dirty="0"/>
              <a:t>nterpretacija </a:t>
            </a:r>
            <a:r>
              <a:rPr lang="sr-Latn-RS" sz="1400" dirty="0" smtClean="0"/>
              <a:t>domena ličnosti/klastera </a:t>
            </a:r>
            <a:r>
              <a:rPr lang="x-none" sz="1400" dirty="0" smtClean="0"/>
              <a:t> </a:t>
            </a:r>
            <a:r>
              <a:rPr lang="x-none" sz="1400" dirty="0"/>
              <a:t>podataka </a:t>
            </a:r>
            <a:r>
              <a:rPr lang="sr-Latn-RS" sz="1400" dirty="0" smtClean="0"/>
              <a:t>po u napred određenim koracima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251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80953"/>
          </a:xfrm>
        </p:spPr>
        <p:txBody>
          <a:bodyPr>
            <a:normAutofit/>
          </a:bodyPr>
          <a:lstStyle/>
          <a:p>
            <a:pPr lvl="1" algn="ctr" rtl="0">
              <a:lnSpc>
                <a:spcPct val="85000"/>
              </a:lnSpc>
              <a:spcBef>
                <a:spcPct val="0"/>
              </a:spcBef>
            </a:pPr>
            <a:r>
              <a:rPr lang="en-US" sz="3600" dirty="0" smtClean="0">
                <a:latin typeface="+mn-lt"/>
              </a:rPr>
              <a:t>1.1. F</a:t>
            </a:r>
            <a:r>
              <a:rPr lang="x-none" sz="3600" smtClean="0">
                <a:latin typeface="+mn-lt"/>
              </a:rPr>
              <a:t>aza zadavanja – prikupljanje odgovora</a:t>
            </a:r>
            <a:r>
              <a:rPr lang="x-none" sz="320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40984"/>
            <a:ext cx="10058400" cy="4708172"/>
          </a:xfrm>
        </p:spPr>
        <p:txBody>
          <a:bodyPr>
            <a:normAutofit lnSpcReduction="10000"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200" b="1" dirty="0" err="1" smtClean="0"/>
              <a:t>Cilj</a:t>
            </a:r>
            <a:r>
              <a:rPr lang="en-US" sz="2200" b="1" dirty="0" smtClean="0"/>
              <a:t>:  </a:t>
            </a:r>
            <a:r>
              <a:rPr lang="en-US" sz="2200" dirty="0" err="1" smtClean="0"/>
              <a:t>prikupiti</a:t>
            </a:r>
            <a:r>
              <a:rPr lang="en-US" sz="2200" dirty="0" smtClean="0"/>
              <a:t> i </a:t>
            </a:r>
            <a:r>
              <a:rPr lang="en-US" sz="2200" dirty="0" err="1" smtClean="0"/>
              <a:t>doslovno</a:t>
            </a:r>
            <a:r>
              <a:rPr lang="en-US" sz="2200" dirty="0" smtClean="0"/>
              <a:t> </a:t>
            </a:r>
            <a:r>
              <a:rPr lang="en-US" sz="2200" dirty="0" err="1" smtClean="0"/>
              <a:t>zabele</a:t>
            </a:r>
            <a:r>
              <a:rPr lang="sr-Latn-RS" sz="2200" dirty="0" smtClean="0"/>
              <a:t>ž</a:t>
            </a:r>
            <a:r>
              <a:rPr lang="en-US" sz="2200" dirty="0" err="1" smtClean="0"/>
              <a:t>iti</a:t>
            </a:r>
            <a:r>
              <a:rPr lang="en-US" sz="2200" dirty="0" smtClean="0"/>
              <a:t> </a:t>
            </a:r>
            <a:r>
              <a:rPr lang="en-US" sz="2200" dirty="0" err="1" smtClean="0"/>
              <a:t>sve</a:t>
            </a:r>
            <a:r>
              <a:rPr lang="en-US" sz="2200" dirty="0" smtClean="0"/>
              <a:t> </a:t>
            </a:r>
            <a:r>
              <a:rPr lang="en-US" sz="2200" dirty="0" err="1" smtClean="0"/>
              <a:t>odgovore</a:t>
            </a:r>
            <a:endParaRPr lang="en-US" sz="2200" dirty="0" smtClean="0"/>
          </a:p>
          <a:p>
            <a:pPr marL="201168" lvl="1" indent="0">
              <a:buNone/>
            </a:pPr>
            <a:r>
              <a:rPr lang="en-US" sz="2200" b="1" dirty="0" err="1" smtClean="0"/>
              <a:t>Priprema</a:t>
            </a:r>
            <a:endParaRPr lang="sr-Latn-RS" sz="2200" b="1" dirty="0" smtClean="0"/>
          </a:p>
          <a:p>
            <a:pPr lvl="1">
              <a:buFont typeface="Wingdings" pitchFamily="2" charset="2"/>
              <a:buChar char="Ø"/>
            </a:pPr>
            <a:r>
              <a:rPr lang="sr-Latn-RS" sz="2200" dirty="0" smtClean="0"/>
              <a:t>Kada testirati</a:t>
            </a:r>
          </a:p>
          <a:p>
            <a:pPr lvl="1">
              <a:buFont typeface="Wingdings" pitchFamily="2" charset="2"/>
              <a:buChar char="Ø"/>
            </a:pPr>
            <a:r>
              <a:rPr lang="sr-Latn-RS" sz="2200" dirty="0"/>
              <a:t>P</a:t>
            </a:r>
            <a:r>
              <a:rPr lang="en-US" sz="2200" dirty="0" err="1" smtClean="0"/>
              <a:t>otreban</a:t>
            </a:r>
            <a:r>
              <a:rPr lang="en-US" sz="2200" dirty="0" smtClean="0"/>
              <a:t> </a:t>
            </a:r>
            <a:r>
              <a:rPr lang="en-US" sz="2200" dirty="0" err="1" smtClean="0"/>
              <a:t>materijal</a:t>
            </a:r>
            <a:r>
              <a:rPr lang="sr-Latn-RS" sz="2200" dirty="0" smtClean="0"/>
              <a:t> i uslovi rada</a:t>
            </a:r>
          </a:p>
          <a:p>
            <a:pPr lvl="1">
              <a:buFont typeface="Wingdings" pitchFamily="2" charset="2"/>
              <a:buChar char="Ø"/>
            </a:pPr>
            <a:r>
              <a:rPr lang="sr-Latn-RS" sz="2200" dirty="0" smtClean="0"/>
              <a:t>Sedenje i pozicija karata</a:t>
            </a:r>
          </a:p>
          <a:p>
            <a:pPr lvl="1">
              <a:buFont typeface="Wingdings" pitchFamily="2" charset="2"/>
              <a:buChar char="Ø"/>
            </a:pPr>
            <a:r>
              <a:rPr lang="sr-Latn-RS" sz="2200" dirty="0" smtClean="0"/>
              <a:t>Trajanje</a:t>
            </a:r>
          </a:p>
          <a:p>
            <a:pPr lvl="1">
              <a:buFont typeface="Wingdings" pitchFamily="2" charset="2"/>
              <a:buChar char="Ø"/>
            </a:pPr>
            <a:endParaRPr lang="sr-Latn-RS" sz="2200" dirty="0"/>
          </a:p>
          <a:p>
            <a:pPr marL="201168" lvl="1" indent="0">
              <a:buNone/>
            </a:pPr>
            <a:r>
              <a:rPr lang="sr-Latn-RS" sz="2200" b="1" dirty="0" smtClean="0"/>
              <a:t>Prikupljanje odgovora</a:t>
            </a:r>
          </a:p>
          <a:p>
            <a:pPr lvl="1">
              <a:buFont typeface="Wingdings" pitchFamily="2" charset="2"/>
              <a:buChar char="Ø"/>
            </a:pPr>
            <a:r>
              <a:rPr lang="sr-Latn-RS" sz="2200" dirty="0" smtClean="0"/>
              <a:t>Instrukcija- </a:t>
            </a:r>
            <a:r>
              <a:rPr lang="sr-Latn-RS" sz="2200" i="1" dirty="0" smtClean="0"/>
              <a:t>šta bi ovo moglo da bude</a:t>
            </a:r>
            <a:r>
              <a:rPr lang="en-US" sz="2200" i="1" dirty="0" smtClean="0"/>
              <a:t>? </a:t>
            </a:r>
            <a:r>
              <a:rPr lang="sr-Latn-RS" sz="2200" dirty="0" smtClean="0"/>
              <a:t>- šta ispitanik vidi</a:t>
            </a:r>
            <a:endParaRPr lang="sr-Latn-RS" sz="2200" dirty="0"/>
          </a:p>
          <a:p>
            <a:pPr lvl="1">
              <a:buFont typeface="Wingdings" pitchFamily="2" charset="2"/>
              <a:buChar char="Ø"/>
            </a:pPr>
            <a:r>
              <a:rPr lang="sr-Latn-RS" sz="2200" dirty="0"/>
              <a:t>Dozvoljene </a:t>
            </a:r>
            <a:r>
              <a:rPr lang="sr-Latn-RS" sz="2200" dirty="0" smtClean="0"/>
              <a:t>intervencije- odgovori na moguća pitanja- kratki, iskreni, nedirektivni</a:t>
            </a:r>
          </a:p>
          <a:p>
            <a:pPr lvl="1">
              <a:buFont typeface="Wingdings" pitchFamily="2" charset="2"/>
              <a:buChar char="Ø"/>
            </a:pPr>
            <a:r>
              <a:rPr lang="sr-Latn-RS" sz="2200" dirty="0" smtClean="0"/>
              <a:t>Odbijanje odgovora</a:t>
            </a:r>
          </a:p>
          <a:p>
            <a:pPr lvl="1">
              <a:buFont typeface="Wingdings" pitchFamily="2" charset="2"/>
              <a:buChar char="Ø"/>
            </a:pPr>
            <a:r>
              <a:rPr lang="sr-Latn-RS" sz="2200" dirty="0" smtClean="0"/>
              <a:t>Kratki i dugi protokoli- validan protokol od 1</a:t>
            </a:r>
            <a:r>
              <a:rPr lang="en-US" sz="2200" dirty="0" smtClean="0"/>
              <a:t>7</a:t>
            </a:r>
            <a:r>
              <a:rPr lang="sr-Latn-RS" sz="2200" dirty="0" smtClean="0"/>
              <a:t> do 27 odgovora, </a:t>
            </a:r>
            <a:br>
              <a:rPr lang="sr-Latn-RS" sz="2200" dirty="0" smtClean="0"/>
            </a:br>
            <a:r>
              <a:rPr lang="sr-Latn-RS" sz="2200" dirty="0" smtClean="0"/>
              <a:t>kratki protokol od 14-17  ponavljanje prve faze</a:t>
            </a:r>
            <a:endParaRPr lang="x-none" sz="2200"/>
          </a:p>
          <a:p>
            <a:pPr lvl="1">
              <a:buFont typeface="Wingdings" pitchFamily="2" charset="2"/>
              <a:buChar char="Ø"/>
            </a:pP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270341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80953"/>
          </a:xfrm>
        </p:spPr>
        <p:txBody>
          <a:bodyPr>
            <a:normAutofit/>
          </a:bodyPr>
          <a:lstStyle/>
          <a:p>
            <a:pPr marL="544068" lvl="1" indent="-342900"/>
            <a:r>
              <a:rPr lang="en-US" sz="3200" dirty="0" smtClean="0"/>
              <a:t>1.2. </a:t>
            </a:r>
            <a:r>
              <a:rPr lang="x-none" sz="3200" smtClean="0"/>
              <a:t> </a:t>
            </a:r>
            <a:r>
              <a:rPr lang="en-US" sz="3200" dirty="0" smtClean="0"/>
              <a:t>F</a:t>
            </a:r>
            <a:r>
              <a:rPr lang="x-none" sz="3200" smtClean="0"/>
              <a:t>aza </a:t>
            </a:r>
            <a:r>
              <a:rPr lang="sr-Latn-RS" sz="3200" dirty="0" smtClean="0"/>
              <a:t>istraživanja</a:t>
            </a:r>
            <a:r>
              <a:rPr lang="x-none" sz="3200" smtClean="0"/>
              <a:t>– provera sadržaja, lokacije i determinanti odgovora</a:t>
            </a:r>
            <a:endParaRPr lang="x-non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413" y="1816806"/>
            <a:ext cx="10058400" cy="4561416"/>
          </a:xfrm>
        </p:spPr>
        <p:txBody>
          <a:bodyPr>
            <a:normAutofit/>
          </a:bodyPr>
          <a:lstStyle/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400" b="1" dirty="0" err="1" smtClean="0"/>
              <a:t>Cilj</a:t>
            </a:r>
            <a:r>
              <a:rPr lang="sr-Latn-RS" sz="2400" b="1" dirty="0"/>
              <a:t>:</a:t>
            </a:r>
            <a:r>
              <a:rPr lang="en-US" sz="2400" dirty="0" smtClean="0"/>
              <a:t> </a:t>
            </a:r>
            <a:r>
              <a:rPr lang="en-US" sz="2400" dirty="0" err="1" smtClean="0"/>
              <a:t>postavljati</a:t>
            </a:r>
            <a:r>
              <a:rPr lang="en-US" sz="2400" dirty="0" smtClean="0"/>
              <a:t> </a:t>
            </a:r>
            <a:r>
              <a:rPr lang="en-US" sz="2400" dirty="0" err="1" smtClean="0"/>
              <a:t>pitanja</a:t>
            </a:r>
            <a:r>
              <a:rPr lang="en-US" sz="2400" dirty="0" smtClean="0"/>
              <a:t> </a:t>
            </a:r>
            <a:r>
              <a:rPr lang="en-US" sz="2400" dirty="0" err="1" smtClean="0"/>
              <a:t>koja</a:t>
            </a:r>
            <a:r>
              <a:rPr lang="en-US" sz="2400" dirty="0" smtClean="0"/>
              <a:t> </a:t>
            </a:r>
            <a:r>
              <a:rPr lang="en-US" sz="2400" dirty="0" err="1" smtClean="0"/>
              <a:t>omogu</a:t>
            </a:r>
            <a:r>
              <a:rPr lang="sr-Latn-RS" sz="2400" dirty="0" smtClean="0"/>
              <a:t>ća</a:t>
            </a:r>
            <a:r>
              <a:rPr lang="en-US" sz="2400" dirty="0" err="1" smtClean="0"/>
              <a:t>vaju</a:t>
            </a:r>
            <a:r>
              <a:rPr lang="en-US" sz="2400" dirty="0" smtClean="0"/>
              <a:t> da se </a:t>
            </a:r>
            <a:r>
              <a:rPr lang="en-US" sz="2400" dirty="0" err="1" smtClean="0"/>
              <a:t>odgovori</a:t>
            </a:r>
            <a:r>
              <a:rPr lang="sr-Latn-RS" sz="2400" dirty="0" smtClean="0"/>
              <a:t> </a:t>
            </a:r>
            <a:r>
              <a:rPr lang="en-US" sz="2400" dirty="0" err="1" smtClean="0"/>
              <a:t>razjasne</a:t>
            </a:r>
            <a:r>
              <a:rPr lang="en-US" sz="2400" dirty="0" smtClean="0"/>
              <a:t> i </a:t>
            </a:r>
            <a:r>
              <a:rPr lang="en-US" sz="2400" dirty="0" err="1" smtClean="0"/>
              <a:t>prevedu</a:t>
            </a:r>
            <a:r>
              <a:rPr lang="en-US" sz="2400" dirty="0" smtClean="0"/>
              <a:t> u </a:t>
            </a:r>
            <a:r>
              <a:rPr lang="en-US" sz="2400" dirty="0" err="1" smtClean="0"/>
              <a:t>kodni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endParaRPr lang="sr-Latn-RS" sz="2400" dirty="0" smtClean="0"/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sr-Latn-RS" sz="2400" b="1" dirty="0" smtClean="0"/>
              <a:t>Instrukcija</a:t>
            </a:r>
            <a:r>
              <a:rPr lang="sr-Latn-RS" sz="2400" dirty="0" smtClean="0"/>
              <a:t>- </a:t>
            </a:r>
            <a:r>
              <a:rPr lang="en-US" sz="2400" dirty="0" smtClean="0"/>
              <a:t>….</a:t>
            </a:r>
            <a:r>
              <a:rPr lang="sr-Latn-RS" sz="2400" i="1" dirty="0" smtClean="0"/>
              <a:t>želim da mi pokažete </a:t>
            </a:r>
            <a:r>
              <a:rPr lang="sr-Latn-RS" sz="2400" b="1" i="1" dirty="0" smtClean="0"/>
              <a:t>gde</a:t>
            </a:r>
            <a:r>
              <a:rPr lang="sr-Latn-RS" sz="2400" i="1" dirty="0" smtClean="0"/>
              <a:t> je to na mrlji i </a:t>
            </a:r>
            <a:r>
              <a:rPr lang="sr-Latn-RS" sz="2400" b="1" i="1" dirty="0" smtClean="0"/>
              <a:t>šta</a:t>
            </a:r>
            <a:r>
              <a:rPr lang="sr-Latn-RS" sz="2400" i="1" dirty="0" smtClean="0"/>
              <a:t> je učinilo da to tako izgleda </a:t>
            </a:r>
            <a:r>
              <a:rPr lang="sr-Latn-RS" sz="2400" i="1" dirty="0"/>
              <a:t>(</a:t>
            </a:r>
            <a:r>
              <a:rPr lang="sr-Latn-RS" sz="2400" i="1" dirty="0" smtClean="0"/>
              <a:t>kako </a:t>
            </a:r>
            <a:r>
              <a:rPr lang="sr-Latn-RS" sz="2400" i="1" dirty="0" smtClean="0"/>
              <a:t>bih videla stvari na način na koji ste ih vi videli</a:t>
            </a:r>
            <a:r>
              <a:rPr lang="en-US" sz="2400" i="1" dirty="0" smtClean="0"/>
              <a:t>…</a:t>
            </a:r>
            <a:r>
              <a:rPr lang="hr-HR" sz="2400" i="1" dirty="0" smtClean="0"/>
              <a:t>)</a:t>
            </a:r>
            <a:endParaRPr lang="sr-Latn-RS" sz="2400" i="1" dirty="0" smtClean="0"/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sr-Latn-RS" sz="2400" b="1" dirty="0" smtClean="0"/>
              <a:t>Dozvoljene </a:t>
            </a:r>
            <a:r>
              <a:rPr lang="sr-Latn-RS" sz="2400" b="1" dirty="0" smtClean="0"/>
              <a:t>intervencije- </a:t>
            </a:r>
            <a:r>
              <a:rPr lang="sr-Latn-RS" sz="2400" dirty="0" smtClean="0"/>
              <a:t>doslovno </a:t>
            </a:r>
            <a:r>
              <a:rPr lang="sr-Latn-RS" sz="2400" dirty="0" smtClean="0"/>
              <a:t>čitanje odgovora, a </a:t>
            </a:r>
            <a:r>
              <a:rPr lang="sr-Latn-RS" sz="2400" b="1" dirty="0" smtClean="0"/>
              <a:t>direkna i nedirektivna</a:t>
            </a:r>
            <a:r>
              <a:rPr lang="sr-Latn-RS" sz="2400" dirty="0" smtClean="0"/>
              <a:t> pitanja treba da pruže informacije o: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sr-Latn-RS" sz="2000" dirty="0"/>
              <a:t>Gde je nešto viđeno- </a:t>
            </a:r>
            <a:r>
              <a:rPr lang="sr-Latn-RS" sz="2000" b="1" i="1" dirty="0" smtClean="0"/>
              <a:t>lokalizacija </a:t>
            </a:r>
            <a:r>
              <a:rPr lang="sr-Latn-RS" sz="2000" i="1" dirty="0" smtClean="0"/>
              <a:t>(lokacija)</a:t>
            </a:r>
            <a:endParaRPr lang="sr-Latn-RS" sz="2000" i="1" dirty="0"/>
          </a:p>
          <a:p>
            <a:pPr lvl="1">
              <a:spcBef>
                <a:spcPts val="600"/>
              </a:spcBef>
              <a:buFont typeface="Wingdings" pitchFamily="2" charset="2"/>
              <a:buChar char="ü"/>
            </a:pPr>
            <a:r>
              <a:rPr lang="sr-Latn-RS" sz="2000" dirty="0" smtClean="0"/>
              <a:t>Šta je učinilo da to ispitanik vidi- </a:t>
            </a:r>
            <a:r>
              <a:rPr lang="sr-Latn-RS" sz="2000" b="1" i="1" dirty="0" smtClean="0"/>
              <a:t>determinante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ü"/>
            </a:pPr>
            <a:r>
              <a:rPr lang="sr-Latn-RS" sz="2000" dirty="0" smtClean="0"/>
              <a:t>Šta je viđeno-</a:t>
            </a:r>
            <a:r>
              <a:rPr lang="sr-Latn-RS" sz="2000" b="1" i="1" dirty="0" smtClean="0"/>
              <a:t>sadržaj </a:t>
            </a:r>
            <a:r>
              <a:rPr lang="sr-Latn-RS" sz="2000" dirty="0" smtClean="0"/>
              <a:t>odgovora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sr-Latn-RS" sz="2400" dirty="0"/>
              <a:t>Bazična pitanja i ključne reči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sr-Latn-RS" sz="2400" dirty="0" smtClean="0"/>
              <a:t>Rizici- monotono, iritantno,...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9912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edavanja\Rorchach\20211101_1603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67" y="203200"/>
            <a:ext cx="10408355" cy="629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4994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1610</TotalTime>
  <Words>314</Words>
  <Application>Microsoft Office PowerPoint</Application>
  <PresentationFormat>Widescreen</PresentationFormat>
  <Paragraphs>43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Wingdings</vt:lpstr>
      <vt:lpstr>Retrospect</vt:lpstr>
      <vt:lpstr>Procedure primene obuhvatnog sistema  Džona Eksnera</vt:lpstr>
      <vt:lpstr> Procedure primene obuhvatnog sistema  Džona Eksnera </vt:lpstr>
      <vt:lpstr>1.1. Faza zadavanja – prikupljanje odgovora </vt:lpstr>
      <vt:lpstr>1.2.  Faza istraživanja– provera sadržaja, lokacije i determinanti odgovora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RORŠAHOV TEST SA MRLJAMA</dc:title>
  <dc:creator>Windows User</dc:creator>
  <cp:lastModifiedBy>Tamara</cp:lastModifiedBy>
  <cp:revision>89</cp:revision>
  <dcterms:created xsi:type="dcterms:W3CDTF">2019-05-02T12:47:42Z</dcterms:created>
  <dcterms:modified xsi:type="dcterms:W3CDTF">2023-10-30T08:48:38Z</dcterms:modified>
</cp:coreProperties>
</file>