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9"/>
  </p:notesMasterIdLst>
  <p:sldIdLst>
    <p:sldId id="256" r:id="rId2"/>
    <p:sldId id="278" r:id="rId3"/>
    <p:sldId id="292" r:id="rId4"/>
    <p:sldId id="294" r:id="rId5"/>
    <p:sldId id="304" r:id="rId6"/>
    <p:sldId id="302" r:id="rId7"/>
    <p:sldId id="263" r:id="rId8"/>
    <p:sldId id="265" r:id="rId9"/>
    <p:sldId id="262" r:id="rId10"/>
    <p:sldId id="306" r:id="rId11"/>
    <p:sldId id="297" r:id="rId12"/>
    <p:sldId id="307" r:id="rId13"/>
    <p:sldId id="308" r:id="rId14"/>
    <p:sldId id="273" r:id="rId15"/>
    <p:sldId id="312" r:id="rId16"/>
    <p:sldId id="293" r:id="rId17"/>
    <p:sldId id="272" r:id="rId18"/>
    <p:sldId id="274" r:id="rId19"/>
    <p:sldId id="326" r:id="rId20"/>
    <p:sldId id="320" r:id="rId21"/>
    <p:sldId id="328" r:id="rId22"/>
    <p:sldId id="279" r:id="rId23"/>
    <p:sldId id="280" r:id="rId24"/>
    <p:sldId id="330" r:id="rId25"/>
    <p:sldId id="331" r:id="rId26"/>
    <p:sldId id="332" r:id="rId27"/>
    <p:sldId id="333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842" autoAdjust="0"/>
  </p:normalViewPr>
  <p:slideViewPr>
    <p:cSldViewPr>
      <p:cViewPr varScale="1">
        <p:scale>
          <a:sx n="74" d="100"/>
          <a:sy n="74" d="100"/>
        </p:scale>
        <p:origin x="26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92FB98-3CAF-4C73-8548-D1C3DE25C37D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DDB8E4-67E5-4B57-891A-767001E59233}">
      <dgm:prSet phldrT="[Text]"/>
      <dgm:spPr/>
      <dgm:t>
        <a:bodyPr/>
        <a:lstStyle/>
        <a:p>
          <a:r>
            <a:rPr lang="sr-Latn-RS" dirty="0" smtClean="0"/>
            <a:t>1939</a:t>
          </a:r>
          <a:endParaRPr lang="en-US" dirty="0"/>
        </a:p>
      </dgm:t>
    </dgm:pt>
    <dgm:pt modelId="{0B3C3589-8BD9-4369-A033-7CDFB0A000C7}" type="parTrans" cxnId="{566AC978-3D88-447E-A46F-4A7D13A47122}">
      <dgm:prSet/>
      <dgm:spPr/>
      <dgm:t>
        <a:bodyPr/>
        <a:lstStyle/>
        <a:p>
          <a:endParaRPr lang="en-US"/>
        </a:p>
      </dgm:t>
    </dgm:pt>
    <dgm:pt modelId="{CE605BFA-0ADD-47F0-A6F2-CE3E929AC208}" type="sibTrans" cxnId="{566AC978-3D88-447E-A46F-4A7D13A47122}">
      <dgm:prSet/>
      <dgm:spPr/>
      <dgm:t>
        <a:bodyPr/>
        <a:lstStyle/>
        <a:p>
          <a:endParaRPr lang="en-US"/>
        </a:p>
      </dgm:t>
    </dgm:pt>
    <dgm:pt modelId="{C1718728-0A56-43B7-8844-2F9D0F3E07F8}">
      <dgm:prSet phldrT="[Text]"/>
      <dgm:spPr/>
      <dgm:t>
        <a:bodyPr/>
        <a:lstStyle/>
        <a:p>
          <a:r>
            <a:rPr lang="en-US" dirty="0" smtClean="0"/>
            <a:t>Wechsler-Bellevue I </a:t>
          </a:r>
          <a:r>
            <a:rPr lang="en-US" dirty="0" err="1" smtClean="0"/>
            <a:t>i</a:t>
          </a:r>
          <a:r>
            <a:rPr lang="en-US" dirty="0" smtClean="0"/>
            <a:t> II</a:t>
          </a:r>
          <a:r>
            <a:rPr lang="sr-Latn-RS" dirty="0" smtClean="0"/>
            <a:t> (1946)</a:t>
          </a:r>
          <a:endParaRPr lang="en-US" dirty="0"/>
        </a:p>
      </dgm:t>
    </dgm:pt>
    <dgm:pt modelId="{F34C14D0-8224-4CA8-8BC3-D2BEEB75BB90}" type="parTrans" cxnId="{AC2B45D6-EFC0-49FB-8CAA-3BC093FC4048}">
      <dgm:prSet/>
      <dgm:spPr/>
      <dgm:t>
        <a:bodyPr/>
        <a:lstStyle/>
        <a:p>
          <a:endParaRPr lang="en-US"/>
        </a:p>
      </dgm:t>
    </dgm:pt>
    <dgm:pt modelId="{3602FF61-7A7F-4BF4-B92B-C94882566471}" type="sibTrans" cxnId="{AC2B45D6-EFC0-49FB-8CAA-3BC093FC4048}">
      <dgm:prSet/>
      <dgm:spPr/>
      <dgm:t>
        <a:bodyPr/>
        <a:lstStyle/>
        <a:p>
          <a:endParaRPr lang="en-US"/>
        </a:p>
      </dgm:t>
    </dgm:pt>
    <dgm:pt modelId="{87630D0A-7673-424C-AD78-FA45DBB58FAD}">
      <dgm:prSet phldrT="[Text]"/>
      <dgm:spPr/>
      <dgm:t>
        <a:bodyPr/>
        <a:lstStyle/>
        <a:p>
          <a:r>
            <a:rPr lang="sr-Latn-RS" dirty="0" smtClean="0"/>
            <a:t>1999</a:t>
          </a:r>
          <a:endParaRPr lang="en-US" dirty="0"/>
        </a:p>
      </dgm:t>
    </dgm:pt>
    <dgm:pt modelId="{F8951B49-E863-4DD8-90CF-69C863960EE9}" type="parTrans" cxnId="{1061EB13-1D4F-4277-A84D-690789D8B7BB}">
      <dgm:prSet/>
      <dgm:spPr/>
      <dgm:t>
        <a:bodyPr/>
        <a:lstStyle/>
        <a:p>
          <a:endParaRPr lang="en-US"/>
        </a:p>
      </dgm:t>
    </dgm:pt>
    <dgm:pt modelId="{DC97EE54-713B-448B-B8C2-CBCC1CDC2C6E}" type="sibTrans" cxnId="{1061EB13-1D4F-4277-A84D-690789D8B7BB}">
      <dgm:prSet/>
      <dgm:spPr/>
      <dgm:t>
        <a:bodyPr/>
        <a:lstStyle/>
        <a:p>
          <a:endParaRPr lang="en-US"/>
        </a:p>
      </dgm:t>
    </dgm:pt>
    <dgm:pt modelId="{703E9851-B7B9-486F-A616-ED5C52792A07}">
      <dgm:prSet phldrT="[Text]"/>
      <dgm:spPr/>
      <dgm:t>
        <a:bodyPr/>
        <a:lstStyle/>
        <a:p>
          <a:r>
            <a:rPr lang="sr-Latn-RS" dirty="0" smtClean="0"/>
            <a:t>WAIS-III, Kaufman</a:t>
          </a:r>
          <a:endParaRPr lang="en-US" dirty="0"/>
        </a:p>
      </dgm:t>
    </dgm:pt>
    <dgm:pt modelId="{01BB2DF3-41D0-4141-8D1B-9E3EF2CC3790}" type="parTrans" cxnId="{C5C2DBB4-C876-46AF-83E7-B068319C0A69}">
      <dgm:prSet/>
      <dgm:spPr/>
      <dgm:t>
        <a:bodyPr/>
        <a:lstStyle/>
        <a:p>
          <a:endParaRPr lang="en-US"/>
        </a:p>
      </dgm:t>
    </dgm:pt>
    <dgm:pt modelId="{EF439AE4-34B0-4F9F-AECB-32281597176C}" type="sibTrans" cxnId="{C5C2DBB4-C876-46AF-83E7-B068319C0A69}">
      <dgm:prSet/>
      <dgm:spPr/>
      <dgm:t>
        <a:bodyPr/>
        <a:lstStyle/>
        <a:p>
          <a:endParaRPr lang="en-US"/>
        </a:p>
      </dgm:t>
    </dgm:pt>
    <dgm:pt modelId="{DD719B6B-6455-4CC6-BB85-D057FAD64CB6}">
      <dgm:prSet phldrT="[Text]"/>
      <dgm:spPr/>
      <dgm:t>
        <a:bodyPr/>
        <a:lstStyle/>
        <a:p>
          <a:r>
            <a:rPr lang="sr-Latn-RS" dirty="0" smtClean="0"/>
            <a:t>2008</a:t>
          </a:r>
          <a:endParaRPr lang="en-US" dirty="0"/>
        </a:p>
      </dgm:t>
    </dgm:pt>
    <dgm:pt modelId="{C68E45BD-0CDD-47FB-AEDF-66D6C85D866A}" type="parTrans" cxnId="{81EF298D-E30B-4549-B92E-A5B4D1B6A387}">
      <dgm:prSet/>
      <dgm:spPr/>
      <dgm:t>
        <a:bodyPr/>
        <a:lstStyle/>
        <a:p>
          <a:endParaRPr lang="en-US"/>
        </a:p>
      </dgm:t>
    </dgm:pt>
    <dgm:pt modelId="{94A72969-787F-4EFE-9602-9E56BDD61F81}" type="sibTrans" cxnId="{81EF298D-E30B-4549-B92E-A5B4D1B6A387}">
      <dgm:prSet/>
      <dgm:spPr/>
      <dgm:t>
        <a:bodyPr/>
        <a:lstStyle/>
        <a:p>
          <a:endParaRPr lang="en-US"/>
        </a:p>
      </dgm:t>
    </dgm:pt>
    <dgm:pt modelId="{8C2C6E00-6EBA-4C97-AFE3-C7A9FDF1882C}">
      <dgm:prSet phldrT="[Text]"/>
      <dgm:spPr/>
      <dgm:t>
        <a:bodyPr/>
        <a:lstStyle/>
        <a:p>
          <a:r>
            <a:rPr lang="sr-Latn-RS" dirty="0" smtClean="0"/>
            <a:t>WAIS-IV</a:t>
          </a:r>
          <a:endParaRPr lang="en-US" dirty="0"/>
        </a:p>
      </dgm:t>
    </dgm:pt>
    <dgm:pt modelId="{790C1578-1DA1-43F7-B849-5D8870FB291E}" type="parTrans" cxnId="{472EBDD3-A44C-405C-9B69-3EA24EE8BEB4}">
      <dgm:prSet/>
      <dgm:spPr/>
      <dgm:t>
        <a:bodyPr/>
        <a:lstStyle/>
        <a:p>
          <a:endParaRPr lang="en-US"/>
        </a:p>
      </dgm:t>
    </dgm:pt>
    <dgm:pt modelId="{9F586D10-772F-49C6-B8F5-E48ABC44946E}" type="sibTrans" cxnId="{472EBDD3-A44C-405C-9B69-3EA24EE8BEB4}">
      <dgm:prSet/>
      <dgm:spPr/>
      <dgm:t>
        <a:bodyPr/>
        <a:lstStyle/>
        <a:p>
          <a:endParaRPr lang="en-US"/>
        </a:p>
      </dgm:t>
    </dgm:pt>
    <dgm:pt modelId="{D1D28A17-8814-4594-ACC5-3FE399C1C02D}">
      <dgm:prSet/>
      <dgm:spPr/>
      <dgm:t>
        <a:bodyPr/>
        <a:lstStyle/>
        <a:p>
          <a:r>
            <a:rPr lang="sr-Latn-RS" dirty="0" smtClean="0"/>
            <a:t>1955</a:t>
          </a:r>
          <a:endParaRPr lang="en-US" dirty="0"/>
        </a:p>
      </dgm:t>
    </dgm:pt>
    <dgm:pt modelId="{86C2DEC7-79E6-42C6-9879-93CF27849EF8}" type="parTrans" cxnId="{0C7847EF-2175-4AD8-B3FE-7200DB57DD1A}">
      <dgm:prSet/>
      <dgm:spPr/>
      <dgm:t>
        <a:bodyPr/>
        <a:lstStyle/>
        <a:p>
          <a:endParaRPr lang="en-US"/>
        </a:p>
      </dgm:t>
    </dgm:pt>
    <dgm:pt modelId="{A014E5EB-2EBE-4D87-B707-FE99B81DF184}" type="sibTrans" cxnId="{0C7847EF-2175-4AD8-B3FE-7200DB57DD1A}">
      <dgm:prSet/>
      <dgm:spPr/>
      <dgm:t>
        <a:bodyPr/>
        <a:lstStyle/>
        <a:p>
          <a:endParaRPr lang="en-US"/>
        </a:p>
      </dgm:t>
    </dgm:pt>
    <dgm:pt modelId="{395A7006-D86D-4BA6-8487-36B639C7BF6B}">
      <dgm:prSet/>
      <dgm:spPr/>
      <dgm:t>
        <a:bodyPr/>
        <a:lstStyle/>
        <a:p>
          <a:r>
            <a:rPr lang="sr-Latn-RS" dirty="0" smtClean="0"/>
            <a:t>1981</a:t>
          </a:r>
          <a:endParaRPr lang="en-US" dirty="0"/>
        </a:p>
      </dgm:t>
    </dgm:pt>
    <dgm:pt modelId="{F2C8AAD0-2D04-4BB7-8CFD-BBE3930ABC4E}" type="parTrans" cxnId="{3A26C232-6616-4337-8372-0E8E02C19A80}">
      <dgm:prSet/>
      <dgm:spPr/>
      <dgm:t>
        <a:bodyPr/>
        <a:lstStyle/>
        <a:p>
          <a:endParaRPr lang="en-US"/>
        </a:p>
      </dgm:t>
    </dgm:pt>
    <dgm:pt modelId="{B383D6C9-F576-479E-818D-2E39A7E4CB45}" type="sibTrans" cxnId="{3A26C232-6616-4337-8372-0E8E02C19A80}">
      <dgm:prSet/>
      <dgm:spPr/>
      <dgm:t>
        <a:bodyPr/>
        <a:lstStyle/>
        <a:p>
          <a:endParaRPr lang="en-US"/>
        </a:p>
      </dgm:t>
    </dgm:pt>
    <dgm:pt modelId="{A272BBC8-AA6A-40B1-B477-84966B259CDB}">
      <dgm:prSet/>
      <dgm:spPr/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WAIS</a:t>
          </a:r>
          <a:r>
            <a:rPr lang="sr-Latn-RS" dirty="0" smtClean="0">
              <a:solidFill>
                <a:srgbClr val="000000"/>
              </a:solidFill>
            </a:rPr>
            <a:t> za odrasle, 64g., WISC za decu (1949)</a:t>
          </a:r>
          <a:endParaRPr lang="en-US" dirty="0"/>
        </a:p>
      </dgm:t>
    </dgm:pt>
    <dgm:pt modelId="{8AC07ED3-8F59-4635-A191-9472C22D47CA}" type="parTrans" cxnId="{42DA0BDB-45D2-44BA-BB0F-1F04348EC598}">
      <dgm:prSet/>
      <dgm:spPr/>
      <dgm:t>
        <a:bodyPr/>
        <a:lstStyle/>
        <a:p>
          <a:endParaRPr lang="en-US"/>
        </a:p>
      </dgm:t>
    </dgm:pt>
    <dgm:pt modelId="{B7747ADB-BE43-47B4-B692-97D9B5829B3A}" type="sibTrans" cxnId="{42DA0BDB-45D2-44BA-BB0F-1F04348EC598}">
      <dgm:prSet/>
      <dgm:spPr/>
      <dgm:t>
        <a:bodyPr/>
        <a:lstStyle/>
        <a:p>
          <a:endParaRPr lang="en-US"/>
        </a:p>
      </dgm:t>
    </dgm:pt>
    <dgm:pt modelId="{519BD720-C1E3-49C6-835A-A9AC4C032689}">
      <dgm:prSet/>
      <dgm:spPr/>
      <dgm:t>
        <a:bodyPr/>
        <a:lstStyle/>
        <a:p>
          <a:r>
            <a:rPr lang="sr-Latn-RS" dirty="0" smtClean="0"/>
            <a:t>WAIS-R, 74g.,</a:t>
          </a:r>
          <a:r>
            <a:rPr lang="sr-Latn-RS" dirty="0" smtClean="0">
              <a:solidFill>
                <a:srgbClr val="000000"/>
              </a:solidFill>
            </a:rPr>
            <a:t>WISC-R za decu (1974)</a:t>
          </a:r>
          <a:endParaRPr lang="en-US" dirty="0"/>
        </a:p>
      </dgm:t>
    </dgm:pt>
    <dgm:pt modelId="{DE4525F3-20F3-45B4-ABB2-8D5808F98F85}" type="parTrans" cxnId="{77707F11-1065-4205-9E82-B8626604B3B8}">
      <dgm:prSet/>
      <dgm:spPr/>
      <dgm:t>
        <a:bodyPr/>
        <a:lstStyle/>
        <a:p>
          <a:endParaRPr lang="en-US"/>
        </a:p>
      </dgm:t>
    </dgm:pt>
    <dgm:pt modelId="{43D681EE-6A6D-4632-8471-4052CD43A08C}" type="sibTrans" cxnId="{77707F11-1065-4205-9E82-B8626604B3B8}">
      <dgm:prSet/>
      <dgm:spPr/>
      <dgm:t>
        <a:bodyPr/>
        <a:lstStyle/>
        <a:p>
          <a:endParaRPr lang="en-US"/>
        </a:p>
      </dgm:t>
    </dgm:pt>
    <dgm:pt modelId="{46DD6FBF-B6CD-4970-9695-E2B4B670CB5A}" type="pres">
      <dgm:prSet presAssocID="{9092FB98-3CAF-4C73-8548-D1C3DE25C37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9F7AA2D-EADC-4231-8401-CC5DF6C6803D}" type="pres">
      <dgm:prSet presAssocID="{54DDB8E4-67E5-4B57-891A-767001E59233}" presName="composite" presStyleCnt="0"/>
      <dgm:spPr/>
    </dgm:pt>
    <dgm:pt modelId="{52E41E8B-F3F0-479B-842D-F4014FA77822}" type="pres">
      <dgm:prSet presAssocID="{54DDB8E4-67E5-4B57-891A-767001E59233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D7F59B-6C04-480C-8D26-669D066FB9FB}" type="pres">
      <dgm:prSet presAssocID="{54DDB8E4-67E5-4B57-891A-767001E59233}" presName="descendantText" presStyleLbl="alignAcc1" presStyleIdx="0" presStyleCnt="5" custLinFactNeighborY="-108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65FD3F-8D1A-4ADC-8F5A-20E234E470B9}" type="pres">
      <dgm:prSet presAssocID="{CE605BFA-0ADD-47F0-A6F2-CE3E929AC208}" presName="sp" presStyleCnt="0"/>
      <dgm:spPr/>
    </dgm:pt>
    <dgm:pt modelId="{87713B83-CCB5-41B0-B5A7-6CE5C072805E}" type="pres">
      <dgm:prSet presAssocID="{D1D28A17-8814-4594-ACC5-3FE399C1C02D}" presName="composite" presStyleCnt="0"/>
      <dgm:spPr/>
    </dgm:pt>
    <dgm:pt modelId="{701FCB72-E9B9-4320-8292-9A306211DA53}" type="pres">
      <dgm:prSet presAssocID="{D1D28A17-8814-4594-ACC5-3FE399C1C02D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DCE240B-0959-43C0-A356-A012FE5EABA5}" type="pres">
      <dgm:prSet presAssocID="{D1D28A17-8814-4594-ACC5-3FE399C1C02D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BE0839A-C53C-4C63-8FFA-472A15C472C1}" type="pres">
      <dgm:prSet presAssocID="{A014E5EB-2EBE-4D87-B707-FE99B81DF184}" presName="sp" presStyleCnt="0"/>
      <dgm:spPr/>
    </dgm:pt>
    <dgm:pt modelId="{11451BAA-DE30-4EAB-BFA7-58D3B7332D93}" type="pres">
      <dgm:prSet presAssocID="{395A7006-D86D-4BA6-8487-36B639C7BF6B}" presName="composite" presStyleCnt="0"/>
      <dgm:spPr/>
    </dgm:pt>
    <dgm:pt modelId="{EB628DBC-8BF1-4FD2-B845-6B5D40008C52}" type="pres">
      <dgm:prSet presAssocID="{395A7006-D86D-4BA6-8487-36B639C7BF6B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6FB0E7-E5F0-4C94-89D5-A8FA7DEB90B8}" type="pres">
      <dgm:prSet presAssocID="{395A7006-D86D-4BA6-8487-36B639C7BF6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0BDBE9-4622-4FB3-A9E8-2B86641ECBBF}" type="pres">
      <dgm:prSet presAssocID="{B383D6C9-F576-479E-818D-2E39A7E4CB45}" presName="sp" presStyleCnt="0"/>
      <dgm:spPr/>
    </dgm:pt>
    <dgm:pt modelId="{92E8DDBE-68BC-4517-820A-8EB492B69C21}" type="pres">
      <dgm:prSet presAssocID="{87630D0A-7673-424C-AD78-FA45DBB58FAD}" presName="composite" presStyleCnt="0"/>
      <dgm:spPr/>
    </dgm:pt>
    <dgm:pt modelId="{43DAB8D1-5543-40E7-8FBA-0CC361A66838}" type="pres">
      <dgm:prSet presAssocID="{87630D0A-7673-424C-AD78-FA45DBB58FAD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1D448C-66AD-4CE0-9C69-552025299482}" type="pres">
      <dgm:prSet presAssocID="{87630D0A-7673-424C-AD78-FA45DBB58FAD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33C0D0-C2DB-461B-BD9D-4B274EB8B4FA}" type="pres">
      <dgm:prSet presAssocID="{DC97EE54-713B-448B-B8C2-CBCC1CDC2C6E}" presName="sp" presStyleCnt="0"/>
      <dgm:spPr/>
    </dgm:pt>
    <dgm:pt modelId="{716EBF47-78CB-475F-A4BE-8397C77EC52A}" type="pres">
      <dgm:prSet presAssocID="{DD719B6B-6455-4CC6-BB85-D057FAD64CB6}" presName="composite" presStyleCnt="0"/>
      <dgm:spPr/>
    </dgm:pt>
    <dgm:pt modelId="{37306987-1672-4247-82D2-DBC2DAC86E43}" type="pres">
      <dgm:prSet presAssocID="{DD719B6B-6455-4CC6-BB85-D057FAD64CB6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FC596C-9776-49E2-805C-CC85EAE9AE27}" type="pres">
      <dgm:prSet presAssocID="{DD719B6B-6455-4CC6-BB85-D057FAD64CB6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72EBDD3-A44C-405C-9B69-3EA24EE8BEB4}" srcId="{DD719B6B-6455-4CC6-BB85-D057FAD64CB6}" destId="{8C2C6E00-6EBA-4C97-AFE3-C7A9FDF1882C}" srcOrd="0" destOrd="0" parTransId="{790C1578-1DA1-43F7-B849-5D8870FB291E}" sibTransId="{9F586D10-772F-49C6-B8F5-E48ABC44946E}"/>
    <dgm:cxn modelId="{7C22FE52-AA4E-4193-A814-1CE95530EEF3}" type="presOf" srcId="{A272BBC8-AA6A-40B1-B477-84966B259CDB}" destId="{2DCE240B-0959-43C0-A356-A012FE5EABA5}" srcOrd="0" destOrd="0" presId="urn:microsoft.com/office/officeart/2005/8/layout/chevron2"/>
    <dgm:cxn modelId="{0C7847EF-2175-4AD8-B3FE-7200DB57DD1A}" srcId="{9092FB98-3CAF-4C73-8548-D1C3DE25C37D}" destId="{D1D28A17-8814-4594-ACC5-3FE399C1C02D}" srcOrd="1" destOrd="0" parTransId="{86C2DEC7-79E6-42C6-9879-93CF27849EF8}" sibTransId="{A014E5EB-2EBE-4D87-B707-FE99B81DF184}"/>
    <dgm:cxn modelId="{ABFE6180-CDF7-458A-B1FC-F8C9310BAF10}" type="presOf" srcId="{8C2C6E00-6EBA-4C97-AFE3-C7A9FDF1882C}" destId="{D5FC596C-9776-49E2-805C-CC85EAE9AE27}" srcOrd="0" destOrd="0" presId="urn:microsoft.com/office/officeart/2005/8/layout/chevron2"/>
    <dgm:cxn modelId="{566AC978-3D88-447E-A46F-4A7D13A47122}" srcId="{9092FB98-3CAF-4C73-8548-D1C3DE25C37D}" destId="{54DDB8E4-67E5-4B57-891A-767001E59233}" srcOrd="0" destOrd="0" parTransId="{0B3C3589-8BD9-4369-A033-7CDFB0A000C7}" sibTransId="{CE605BFA-0ADD-47F0-A6F2-CE3E929AC208}"/>
    <dgm:cxn modelId="{C5C2DBB4-C876-46AF-83E7-B068319C0A69}" srcId="{87630D0A-7673-424C-AD78-FA45DBB58FAD}" destId="{703E9851-B7B9-486F-A616-ED5C52792A07}" srcOrd="0" destOrd="0" parTransId="{01BB2DF3-41D0-4141-8D1B-9E3EF2CC3790}" sibTransId="{EF439AE4-34B0-4F9F-AECB-32281597176C}"/>
    <dgm:cxn modelId="{67F3E676-8BA3-4D17-BED7-D36D5D52B92F}" type="presOf" srcId="{9092FB98-3CAF-4C73-8548-D1C3DE25C37D}" destId="{46DD6FBF-B6CD-4970-9695-E2B4B670CB5A}" srcOrd="0" destOrd="0" presId="urn:microsoft.com/office/officeart/2005/8/layout/chevron2"/>
    <dgm:cxn modelId="{97A14755-7C5E-4F53-9D46-2FA925E46564}" type="presOf" srcId="{703E9851-B7B9-486F-A616-ED5C52792A07}" destId="{E61D448C-66AD-4CE0-9C69-552025299482}" srcOrd="0" destOrd="0" presId="urn:microsoft.com/office/officeart/2005/8/layout/chevron2"/>
    <dgm:cxn modelId="{1061EB13-1D4F-4277-A84D-690789D8B7BB}" srcId="{9092FB98-3CAF-4C73-8548-D1C3DE25C37D}" destId="{87630D0A-7673-424C-AD78-FA45DBB58FAD}" srcOrd="3" destOrd="0" parTransId="{F8951B49-E863-4DD8-90CF-69C863960EE9}" sibTransId="{DC97EE54-713B-448B-B8C2-CBCC1CDC2C6E}"/>
    <dgm:cxn modelId="{42DA0BDB-45D2-44BA-BB0F-1F04348EC598}" srcId="{D1D28A17-8814-4594-ACC5-3FE399C1C02D}" destId="{A272BBC8-AA6A-40B1-B477-84966B259CDB}" srcOrd="0" destOrd="0" parTransId="{8AC07ED3-8F59-4635-A191-9472C22D47CA}" sibTransId="{B7747ADB-BE43-47B4-B692-97D9B5829B3A}"/>
    <dgm:cxn modelId="{81EF298D-E30B-4549-B92E-A5B4D1B6A387}" srcId="{9092FB98-3CAF-4C73-8548-D1C3DE25C37D}" destId="{DD719B6B-6455-4CC6-BB85-D057FAD64CB6}" srcOrd="4" destOrd="0" parTransId="{C68E45BD-0CDD-47FB-AEDF-66D6C85D866A}" sibTransId="{94A72969-787F-4EFE-9602-9E56BDD61F81}"/>
    <dgm:cxn modelId="{A40EE921-D993-4E83-A623-B8A509E0AEA3}" type="presOf" srcId="{DD719B6B-6455-4CC6-BB85-D057FAD64CB6}" destId="{37306987-1672-4247-82D2-DBC2DAC86E43}" srcOrd="0" destOrd="0" presId="urn:microsoft.com/office/officeart/2005/8/layout/chevron2"/>
    <dgm:cxn modelId="{5E3C0AB0-C92E-4A2C-85C7-D93FFE9C40E2}" type="presOf" srcId="{C1718728-0A56-43B7-8844-2F9D0F3E07F8}" destId="{48D7F59B-6C04-480C-8D26-669D066FB9FB}" srcOrd="0" destOrd="0" presId="urn:microsoft.com/office/officeart/2005/8/layout/chevron2"/>
    <dgm:cxn modelId="{19E163D9-141D-45AE-AB6B-F2E72B8AB580}" type="presOf" srcId="{D1D28A17-8814-4594-ACC5-3FE399C1C02D}" destId="{701FCB72-E9B9-4320-8292-9A306211DA53}" srcOrd="0" destOrd="0" presId="urn:microsoft.com/office/officeart/2005/8/layout/chevron2"/>
    <dgm:cxn modelId="{AC2B45D6-EFC0-49FB-8CAA-3BC093FC4048}" srcId="{54DDB8E4-67E5-4B57-891A-767001E59233}" destId="{C1718728-0A56-43B7-8844-2F9D0F3E07F8}" srcOrd="0" destOrd="0" parTransId="{F34C14D0-8224-4CA8-8BC3-D2BEEB75BB90}" sibTransId="{3602FF61-7A7F-4BF4-B92B-C94882566471}"/>
    <dgm:cxn modelId="{77707F11-1065-4205-9E82-B8626604B3B8}" srcId="{395A7006-D86D-4BA6-8487-36B639C7BF6B}" destId="{519BD720-C1E3-49C6-835A-A9AC4C032689}" srcOrd="0" destOrd="0" parTransId="{DE4525F3-20F3-45B4-ABB2-8D5808F98F85}" sibTransId="{43D681EE-6A6D-4632-8471-4052CD43A08C}"/>
    <dgm:cxn modelId="{10260393-7B3D-47CF-BDA3-AE5F21BF9734}" type="presOf" srcId="{395A7006-D86D-4BA6-8487-36B639C7BF6B}" destId="{EB628DBC-8BF1-4FD2-B845-6B5D40008C52}" srcOrd="0" destOrd="0" presId="urn:microsoft.com/office/officeart/2005/8/layout/chevron2"/>
    <dgm:cxn modelId="{3A26C232-6616-4337-8372-0E8E02C19A80}" srcId="{9092FB98-3CAF-4C73-8548-D1C3DE25C37D}" destId="{395A7006-D86D-4BA6-8487-36B639C7BF6B}" srcOrd="2" destOrd="0" parTransId="{F2C8AAD0-2D04-4BB7-8CFD-BBE3930ABC4E}" sibTransId="{B383D6C9-F576-479E-818D-2E39A7E4CB45}"/>
    <dgm:cxn modelId="{A314ABE7-E051-4EDB-9597-24C31136A24A}" type="presOf" srcId="{54DDB8E4-67E5-4B57-891A-767001E59233}" destId="{52E41E8B-F3F0-479B-842D-F4014FA77822}" srcOrd="0" destOrd="0" presId="urn:microsoft.com/office/officeart/2005/8/layout/chevron2"/>
    <dgm:cxn modelId="{E0DCC3E2-C0C2-46B9-901D-257FCF807035}" type="presOf" srcId="{87630D0A-7673-424C-AD78-FA45DBB58FAD}" destId="{43DAB8D1-5543-40E7-8FBA-0CC361A66838}" srcOrd="0" destOrd="0" presId="urn:microsoft.com/office/officeart/2005/8/layout/chevron2"/>
    <dgm:cxn modelId="{B1642E4B-A568-41BC-A723-8EF4920DC6DE}" type="presOf" srcId="{519BD720-C1E3-49C6-835A-A9AC4C032689}" destId="{E16FB0E7-E5F0-4C94-89D5-A8FA7DEB90B8}" srcOrd="0" destOrd="0" presId="urn:microsoft.com/office/officeart/2005/8/layout/chevron2"/>
    <dgm:cxn modelId="{3795772B-63A2-4693-AA73-1E27FA35BA70}" type="presParOf" srcId="{46DD6FBF-B6CD-4970-9695-E2B4B670CB5A}" destId="{B9F7AA2D-EADC-4231-8401-CC5DF6C6803D}" srcOrd="0" destOrd="0" presId="urn:microsoft.com/office/officeart/2005/8/layout/chevron2"/>
    <dgm:cxn modelId="{AEE71A9B-EB5D-465D-91C4-0033D7B13760}" type="presParOf" srcId="{B9F7AA2D-EADC-4231-8401-CC5DF6C6803D}" destId="{52E41E8B-F3F0-479B-842D-F4014FA77822}" srcOrd="0" destOrd="0" presId="urn:microsoft.com/office/officeart/2005/8/layout/chevron2"/>
    <dgm:cxn modelId="{6FC9B3AA-0CC3-4EA0-B26B-8844B7A5A4A0}" type="presParOf" srcId="{B9F7AA2D-EADC-4231-8401-CC5DF6C6803D}" destId="{48D7F59B-6C04-480C-8D26-669D066FB9FB}" srcOrd="1" destOrd="0" presId="urn:microsoft.com/office/officeart/2005/8/layout/chevron2"/>
    <dgm:cxn modelId="{B87EB8FF-9C99-4D34-9C00-25BE4622DD87}" type="presParOf" srcId="{46DD6FBF-B6CD-4970-9695-E2B4B670CB5A}" destId="{BD65FD3F-8D1A-4ADC-8F5A-20E234E470B9}" srcOrd="1" destOrd="0" presId="urn:microsoft.com/office/officeart/2005/8/layout/chevron2"/>
    <dgm:cxn modelId="{92BD30C6-7426-49A8-96AD-843D1C7205A7}" type="presParOf" srcId="{46DD6FBF-B6CD-4970-9695-E2B4B670CB5A}" destId="{87713B83-CCB5-41B0-B5A7-6CE5C072805E}" srcOrd="2" destOrd="0" presId="urn:microsoft.com/office/officeart/2005/8/layout/chevron2"/>
    <dgm:cxn modelId="{5958DE2C-FE98-4361-8647-34C8FBEFA285}" type="presParOf" srcId="{87713B83-CCB5-41B0-B5A7-6CE5C072805E}" destId="{701FCB72-E9B9-4320-8292-9A306211DA53}" srcOrd="0" destOrd="0" presId="urn:microsoft.com/office/officeart/2005/8/layout/chevron2"/>
    <dgm:cxn modelId="{C5683485-CE85-4A9D-A329-B2D13E3913AB}" type="presParOf" srcId="{87713B83-CCB5-41B0-B5A7-6CE5C072805E}" destId="{2DCE240B-0959-43C0-A356-A012FE5EABA5}" srcOrd="1" destOrd="0" presId="urn:microsoft.com/office/officeart/2005/8/layout/chevron2"/>
    <dgm:cxn modelId="{7A02F761-24F3-4007-A56C-A53F1BB30750}" type="presParOf" srcId="{46DD6FBF-B6CD-4970-9695-E2B4B670CB5A}" destId="{7BE0839A-C53C-4C63-8FFA-472A15C472C1}" srcOrd="3" destOrd="0" presId="urn:microsoft.com/office/officeart/2005/8/layout/chevron2"/>
    <dgm:cxn modelId="{409AE40F-DF8F-42C3-AA87-DCF5756DB8BA}" type="presParOf" srcId="{46DD6FBF-B6CD-4970-9695-E2B4B670CB5A}" destId="{11451BAA-DE30-4EAB-BFA7-58D3B7332D93}" srcOrd="4" destOrd="0" presId="urn:microsoft.com/office/officeart/2005/8/layout/chevron2"/>
    <dgm:cxn modelId="{98E915C6-0B9C-4A1B-A411-D4158E2196C1}" type="presParOf" srcId="{11451BAA-DE30-4EAB-BFA7-58D3B7332D93}" destId="{EB628DBC-8BF1-4FD2-B845-6B5D40008C52}" srcOrd="0" destOrd="0" presId="urn:microsoft.com/office/officeart/2005/8/layout/chevron2"/>
    <dgm:cxn modelId="{E9C0E78C-A515-45AE-9C21-82AEC19CA289}" type="presParOf" srcId="{11451BAA-DE30-4EAB-BFA7-58D3B7332D93}" destId="{E16FB0E7-E5F0-4C94-89D5-A8FA7DEB90B8}" srcOrd="1" destOrd="0" presId="urn:microsoft.com/office/officeart/2005/8/layout/chevron2"/>
    <dgm:cxn modelId="{24E37D58-2558-4887-B7A6-DBA7FD9D9719}" type="presParOf" srcId="{46DD6FBF-B6CD-4970-9695-E2B4B670CB5A}" destId="{A60BDBE9-4622-4FB3-A9E8-2B86641ECBBF}" srcOrd="5" destOrd="0" presId="urn:microsoft.com/office/officeart/2005/8/layout/chevron2"/>
    <dgm:cxn modelId="{675DE717-49E1-48EF-9A8A-6061FC2F8D8A}" type="presParOf" srcId="{46DD6FBF-B6CD-4970-9695-E2B4B670CB5A}" destId="{92E8DDBE-68BC-4517-820A-8EB492B69C21}" srcOrd="6" destOrd="0" presId="urn:microsoft.com/office/officeart/2005/8/layout/chevron2"/>
    <dgm:cxn modelId="{110596C2-CA2E-4C8B-8131-2339020AD3DB}" type="presParOf" srcId="{92E8DDBE-68BC-4517-820A-8EB492B69C21}" destId="{43DAB8D1-5543-40E7-8FBA-0CC361A66838}" srcOrd="0" destOrd="0" presId="urn:microsoft.com/office/officeart/2005/8/layout/chevron2"/>
    <dgm:cxn modelId="{B7EC43DE-6861-4115-ACDD-220CEA6C174F}" type="presParOf" srcId="{92E8DDBE-68BC-4517-820A-8EB492B69C21}" destId="{E61D448C-66AD-4CE0-9C69-552025299482}" srcOrd="1" destOrd="0" presId="urn:microsoft.com/office/officeart/2005/8/layout/chevron2"/>
    <dgm:cxn modelId="{C80D696C-E315-46ED-B3B1-296F21AA7D44}" type="presParOf" srcId="{46DD6FBF-B6CD-4970-9695-E2B4B670CB5A}" destId="{5233C0D0-C2DB-461B-BD9D-4B274EB8B4FA}" srcOrd="7" destOrd="0" presId="urn:microsoft.com/office/officeart/2005/8/layout/chevron2"/>
    <dgm:cxn modelId="{D439EACA-B1A8-44FA-81B3-B9DCDA1A5424}" type="presParOf" srcId="{46DD6FBF-B6CD-4970-9695-E2B4B670CB5A}" destId="{716EBF47-78CB-475F-A4BE-8397C77EC52A}" srcOrd="8" destOrd="0" presId="urn:microsoft.com/office/officeart/2005/8/layout/chevron2"/>
    <dgm:cxn modelId="{05F84644-2AE1-4926-AA39-3168D5D39548}" type="presParOf" srcId="{716EBF47-78CB-475F-A4BE-8397C77EC52A}" destId="{37306987-1672-4247-82D2-DBC2DAC86E43}" srcOrd="0" destOrd="0" presId="urn:microsoft.com/office/officeart/2005/8/layout/chevron2"/>
    <dgm:cxn modelId="{0364545B-3002-4A98-930C-7E117106EA51}" type="presParOf" srcId="{716EBF47-78CB-475F-A4BE-8397C77EC52A}" destId="{D5FC596C-9776-49E2-805C-CC85EAE9AE27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30DEAB-A956-4DB7-BFAB-0CB6B684C82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640140B-2FF0-4C5D-A304-940970685744}">
      <dgm:prSet phldrT="[Text]"/>
      <dgm:spPr/>
      <dgm:t>
        <a:bodyPr/>
        <a:lstStyle/>
        <a:p>
          <a:r>
            <a:rPr lang="sr-Latn-RS" dirty="0" smtClean="0"/>
            <a:t>1955</a:t>
          </a:r>
          <a:endParaRPr lang="en-US" dirty="0"/>
        </a:p>
      </dgm:t>
    </dgm:pt>
    <dgm:pt modelId="{245B68A9-EFFA-4E65-988F-8E6215E4ABFB}" type="parTrans" cxnId="{9C4BEBDB-36B6-4F87-865A-64F3F3977602}">
      <dgm:prSet/>
      <dgm:spPr/>
      <dgm:t>
        <a:bodyPr/>
        <a:lstStyle/>
        <a:p>
          <a:endParaRPr lang="en-US"/>
        </a:p>
      </dgm:t>
    </dgm:pt>
    <dgm:pt modelId="{F7C4D111-2A96-4E84-A8A7-EFC56535EEF7}" type="sibTrans" cxnId="{9C4BEBDB-36B6-4F87-865A-64F3F3977602}">
      <dgm:prSet/>
      <dgm:spPr/>
      <dgm:t>
        <a:bodyPr/>
        <a:lstStyle/>
        <a:p>
          <a:endParaRPr lang="en-US"/>
        </a:p>
      </dgm:t>
    </dgm:pt>
    <dgm:pt modelId="{9C590C76-C020-40EC-B100-675F521ED5B2}">
      <dgm:prSet phldrT="[Text]"/>
      <dgm:spPr/>
      <dgm:t>
        <a:bodyPr/>
        <a:lstStyle/>
        <a:p>
          <a:r>
            <a:rPr lang="sr-Latn-RS" dirty="0" smtClean="0">
              <a:solidFill>
                <a:schemeClr val="tx1"/>
              </a:solidFill>
            </a:rPr>
            <a:t>WB I,  prevod bez standardizacije</a:t>
          </a:r>
          <a:endParaRPr lang="en-US" dirty="0">
            <a:solidFill>
              <a:schemeClr val="tx1"/>
            </a:solidFill>
          </a:endParaRPr>
        </a:p>
      </dgm:t>
    </dgm:pt>
    <dgm:pt modelId="{A49E0A34-6697-402B-A609-A98E912A8D67}" type="parTrans" cxnId="{706AD6D7-B4EB-43EF-ADBD-DC4041A3FFA3}">
      <dgm:prSet/>
      <dgm:spPr/>
      <dgm:t>
        <a:bodyPr/>
        <a:lstStyle/>
        <a:p>
          <a:endParaRPr lang="en-US"/>
        </a:p>
      </dgm:t>
    </dgm:pt>
    <dgm:pt modelId="{59EEBF0C-0BEE-47A9-B3C4-13EB4E82B784}" type="sibTrans" cxnId="{706AD6D7-B4EB-43EF-ADBD-DC4041A3FFA3}">
      <dgm:prSet/>
      <dgm:spPr/>
      <dgm:t>
        <a:bodyPr/>
        <a:lstStyle/>
        <a:p>
          <a:endParaRPr lang="en-US"/>
        </a:p>
      </dgm:t>
    </dgm:pt>
    <dgm:pt modelId="{74DE93DE-7E15-4662-BCAD-91BFC3E8200B}">
      <dgm:prSet phldrT="[Text]"/>
      <dgm:spPr/>
      <dgm:t>
        <a:bodyPr/>
        <a:lstStyle/>
        <a:p>
          <a:r>
            <a:rPr lang="sr-Latn-RS" dirty="0" smtClean="0"/>
            <a:t>1981</a:t>
          </a:r>
          <a:endParaRPr lang="en-US" dirty="0"/>
        </a:p>
      </dgm:t>
    </dgm:pt>
    <dgm:pt modelId="{28236058-EA67-4251-86BA-5AA0C8C9941E}" type="parTrans" cxnId="{C730D92E-BF1B-4C31-8004-30CC6836F801}">
      <dgm:prSet/>
      <dgm:spPr/>
      <dgm:t>
        <a:bodyPr/>
        <a:lstStyle/>
        <a:p>
          <a:endParaRPr lang="en-US"/>
        </a:p>
      </dgm:t>
    </dgm:pt>
    <dgm:pt modelId="{ABFBD54A-6D50-4965-8F11-34117230F9F0}" type="sibTrans" cxnId="{C730D92E-BF1B-4C31-8004-30CC6836F801}">
      <dgm:prSet/>
      <dgm:spPr/>
      <dgm:t>
        <a:bodyPr/>
        <a:lstStyle/>
        <a:p>
          <a:endParaRPr lang="en-US"/>
        </a:p>
      </dgm:t>
    </dgm:pt>
    <dgm:pt modelId="{BD1840E9-C07C-4D66-A9F2-86EF4F3623BF}">
      <dgm:prSet phldrT="[Text]"/>
      <dgm:spPr/>
      <dgm:t>
        <a:bodyPr/>
        <a:lstStyle/>
        <a:p>
          <a:r>
            <a:rPr lang="sr-Latn-RS" dirty="0" smtClean="0"/>
            <a:t>WAIS-R, </a:t>
          </a:r>
          <a:r>
            <a:rPr lang="sr-Latn-RS" dirty="0" smtClean="0">
              <a:solidFill>
                <a:schemeClr val="tx1"/>
              </a:solidFill>
            </a:rPr>
            <a:t>prevod bez standardizacije</a:t>
          </a:r>
          <a:endParaRPr lang="en-US" dirty="0">
            <a:solidFill>
              <a:schemeClr val="tx1"/>
            </a:solidFill>
          </a:endParaRPr>
        </a:p>
      </dgm:t>
    </dgm:pt>
    <dgm:pt modelId="{5B2D61C0-53FA-4AC1-9020-D81EE5253C72}" type="parTrans" cxnId="{038506D0-F0EB-40D3-93AE-C7AA5B02D1BE}">
      <dgm:prSet/>
      <dgm:spPr/>
      <dgm:t>
        <a:bodyPr/>
        <a:lstStyle/>
        <a:p>
          <a:endParaRPr lang="en-US"/>
        </a:p>
      </dgm:t>
    </dgm:pt>
    <dgm:pt modelId="{195E810D-6CF7-4B20-BBA1-21A2361FA61E}" type="sibTrans" cxnId="{038506D0-F0EB-40D3-93AE-C7AA5B02D1BE}">
      <dgm:prSet/>
      <dgm:spPr/>
      <dgm:t>
        <a:bodyPr/>
        <a:lstStyle/>
        <a:p>
          <a:endParaRPr lang="en-US"/>
        </a:p>
      </dgm:t>
    </dgm:pt>
    <dgm:pt modelId="{84215CE9-F3A3-4539-B90B-181EB6B56F2D}">
      <dgm:prSet phldrT="[Text]"/>
      <dgm:spPr/>
      <dgm:t>
        <a:bodyPr/>
        <a:lstStyle/>
        <a:p>
          <a:r>
            <a:rPr lang="sr-Latn-RS" dirty="0" smtClean="0"/>
            <a:t>1993-5</a:t>
          </a:r>
          <a:endParaRPr lang="en-US" dirty="0"/>
        </a:p>
      </dgm:t>
    </dgm:pt>
    <dgm:pt modelId="{145EBD43-1030-45CF-A623-7BD9DF89662C}" type="parTrans" cxnId="{0828645F-711C-49AD-B356-DD608432FEB3}">
      <dgm:prSet/>
      <dgm:spPr/>
      <dgm:t>
        <a:bodyPr/>
        <a:lstStyle/>
        <a:p>
          <a:endParaRPr lang="en-US"/>
        </a:p>
      </dgm:t>
    </dgm:pt>
    <dgm:pt modelId="{25369FD7-D1CB-4C80-B3D4-B3CE49F9AB6D}" type="sibTrans" cxnId="{0828645F-711C-49AD-B356-DD608432FEB3}">
      <dgm:prSet/>
      <dgm:spPr/>
      <dgm:t>
        <a:bodyPr/>
        <a:lstStyle/>
        <a:p>
          <a:endParaRPr lang="en-US"/>
        </a:p>
      </dgm:t>
    </dgm:pt>
    <dgm:pt modelId="{29BF6FBA-36C7-47B7-B742-8600DA8E43B7}">
      <dgm:prSet phldrT="[Text]"/>
      <dgm:spPr/>
      <dgm:t>
        <a:bodyPr/>
        <a:lstStyle/>
        <a:p>
          <a:r>
            <a:rPr lang="sr-Latn-RS" dirty="0" smtClean="0"/>
            <a:t>VITI, Berger, Marković, Mitić</a:t>
          </a:r>
          <a:endParaRPr lang="en-US" dirty="0"/>
        </a:p>
      </dgm:t>
    </dgm:pt>
    <dgm:pt modelId="{A8DCC14A-4344-4413-9896-A62F19E03537}" type="parTrans" cxnId="{D22A560D-A2EB-4CFB-8F76-D802CAB0E248}">
      <dgm:prSet/>
      <dgm:spPr/>
      <dgm:t>
        <a:bodyPr/>
        <a:lstStyle/>
        <a:p>
          <a:endParaRPr lang="en-US"/>
        </a:p>
      </dgm:t>
    </dgm:pt>
    <dgm:pt modelId="{B922BC3A-2893-4368-8C6E-11DAEA3BA68E}" type="sibTrans" cxnId="{D22A560D-A2EB-4CFB-8F76-D802CAB0E248}">
      <dgm:prSet/>
      <dgm:spPr/>
      <dgm:t>
        <a:bodyPr/>
        <a:lstStyle/>
        <a:p>
          <a:endParaRPr lang="en-US"/>
        </a:p>
      </dgm:t>
    </dgm:pt>
    <dgm:pt modelId="{E2FC7926-EADE-454A-BB12-73CA5AD06FAF}">
      <dgm:prSet phldrT="[Text]"/>
      <dgm:spPr/>
      <dgm:t>
        <a:bodyPr/>
        <a:lstStyle/>
        <a:p>
          <a:r>
            <a:rPr lang="sr-Latn-RS" dirty="0" smtClean="0">
              <a:solidFill>
                <a:schemeClr val="tx1"/>
              </a:solidFill>
            </a:rPr>
            <a:t>WB II, Slovenačka standardizacija</a:t>
          </a:r>
          <a:endParaRPr lang="en-US" dirty="0">
            <a:solidFill>
              <a:schemeClr val="tx1"/>
            </a:solidFill>
          </a:endParaRPr>
        </a:p>
      </dgm:t>
    </dgm:pt>
    <dgm:pt modelId="{4C0D784A-FFBC-468F-B74A-9B0186B99210}" type="parTrans" cxnId="{EEE81F5D-A624-40DA-B70F-BEA4A714378B}">
      <dgm:prSet/>
      <dgm:spPr/>
      <dgm:t>
        <a:bodyPr/>
        <a:lstStyle/>
        <a:p>
          <a:endParaRPr lang="en-US"/>
        </a:p>
      </dgm:t>
    </dgm:pt>
    <dgm:pt modelId="{19DD8EF8-A25F-4AD5-8FA6-8255B94FD7CE}" type="sibTrans" cxnId="{EEE81F5D-A624-40DA-B70F-BEA4A714378B}">
      <dgm:prSet/>
      <dgm:spPr/>
      <dgm:t>
        <a:bodyPr/>
        <a:lstStyle/>
        <a:p>
          <a:endParaRPr lang="en-US"/>
        </a:p>
      </dgm:t>
    </dgm:pt>
    <dgm:pt modelId="{26C7A591-91DE-4D6B-9378-E76465FB60B0}">
      <dgm:prSet phldrT="[Text]"/>
      <dgm:spPr/>
      <dgm:t>
        <a:bodyPr/>
        <a:lstStyle/>
        <a:p>
          <a:r>
            <a:rPr lang="sr-Latn-RS" dirty="0" smtClean="0"/>
            <a:t>REVISK, Biro, 1998, 5-16g.</a:t>
          </a:r>
          <a:endParaRPr lang="en-US" dirty="0"/>
        </a:p>
      </dgm:t>
    </dgm:pt>
    <dgm:pt modelId="{0D8F6499-DFFD-484F-B940-4FB9F2EF7A55}" type="parTrans" cxnId="{8679D2D4-7FC6-411F-8B47-414DB399D12D}">
      <dgm:prSet/>
      <dgm:spPr/>
      <dgm:t>
        <a:bodyPr/>
        <a:lstStyle/>
        <a:p>
          <a:endParaRPr lang="en-US"/>
        </a:p>
      </dgm:t>
    </dgm:pt>
    <dgm:pt modelId="{6C4C4697-5F36-4288-A72C-2070C419A905}" type="sibTrans" cxnId="{8679D2D4-7FC6-411F-8B47-414DB399D12D}">
      <dgm:prSet/>
      <dgm:spPr/>
      <dgm:t>
        <a:bodyPr/>
        <a:lstStyle/>
        <a:p>
          <a:endParaRPr lang="en-US"/>
        </a:p>
      </dgm:t>
    </dgm:pt>
    <dgm:pt modelId="{7D6C455A-4AD7-4ABA-B8C7-072CC5BAE414}" type="pres">
      <dgm:prSet presAssocID="{E130DEAB-A956-4DB7-BFAB-0CB6B684C82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245288F-8AA4-4B72-8EB1-29AA43F96F7E}" type="pres">
      <dgm:prSet presAssocID="{7640140B-2FF0-4C5D-A304-940970685744}" presName="composite" presStyleCnt="0"/>
      <dgm:spPr/>
    </dgm:pt>
    <dgm:pt modelId="{ACCC8074-967B-4443-B074-5F07F0C38E82}" type="pres">
      <dgm:prSet presAssocID="{7640140B-2FF0-4C5D-A304-940970685744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C445C-2431-4D79-8820-F0DBB28304F7}" type="pres">
      <dgm:prSet presAssocID="{7640140B-2FF0-4C5D-A304-940970685744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8F8359A-2772-4E6E-8F31-AF60F71284C1}" type="pres">
      <dgm:prSet presAssocID="{F7C4D111-2A96-4E84-A8A7-EFC56535EEF7}" presName="sp" presStyleCnt="0"/>
      <dgm:spPr/>
    </dgm:pt>
    <dgm:pt modelId="{667AB219-C8C0-4F3A-8BE9-477181E72054}" type="pres">
      <dgm:prSet presAssocID="{74DE93DE-7E15-4662-BCAD-91BFC3E8200B}" presName="composite" presStyleCnt="0"/>
      <dgm:spPr/>
    </dgm:pt>
    <dgm:pt modelId="{F79FEBAB-7319-4F58-9C6A-CBB02EF0FB9D}" type="pres">
      <dgm:prSet presAssocID="{74DE93DE-7E15-4662-BCAD-91BFC3E8200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51DCC3-9D6E-4215-AA89-0432D3100F69}" type="pres">
      <dgm:prSet presAssocID="{74DE93DE-7E15-4662-BCAD-91BFC3E8200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EE9E3F-EBC0-4F34-974B-00D7BB926617}" type="pres">
      <dgm:prSet presAssocID="{ABFBD54A-6D50-4965-8F11-34117230F9F0}" presName="sp" presStyleCnt="0"/>
      <dgm:spPr/>
    </dgm:pt>
    <dgm:pt modelId="{39B99A69-515E-4790-8AF4-5052D0A7832B}" type="pres">
      <dgm:prSet presAssocID="{84215CE9-F3A3-4539-B90B-181EB6B56F2D}" presName="composite" presStyleCnt="0"/>
      <dgm:spPr/>
    </dgm:pt>
    <dgm:pt modelId="{37F72029-7219-4498-A209-B5E7E449C661}" type="pres">
      <dgm:prSet presAssocID="{84215CE9-F3A3-4539-B90B-181EB6B56F2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7F1C15-1CE0-412C-B70A-DE96B162B845}" type="pres">
      <dgm:prSet presAssocID="{84215CE9-F3A3-4539-B90B-181EB6B56F2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EE81F5D-A624-40DA-B70F-BEA4A714378B}" srcId="{7640140B-2FF0-4C5D-A304-940970685744}" destId="{E2FC7926-EADE-454A-BB12-73CA5AD06FAF}" srcOrd="1" destOrd="0" parTransId="{4C0D784A-FFBC-468F-B74A-9B0186B99210}" sibTransId="{19DD8EF8-A25F-4AD5-8FA6-8255B94FD7CE}"/>
    <dgm:cxn modelId="{030ABFF0-2FB6-4FEF-8C31-B0C32E316FD4}" type="presOf" srcId="{26C7A591-91DE-4D6B-9378-E76465FB60B0}" destId="{517F1C15-1CE0-412C-B70A-DE96B162B845}" srcOrd="0" destOrd="1" presId="urn:microsoft.com/office/officeart/2005/8/layout/chevron2"/>
    <dgm:cxn modelId="{706AD6D7-B4EB-43EF-ADBD-DC4041A3FFA3}" srcId="{7640140B-2FF0-4C5D-A304-940970685744}" destId="{9C590C76-C020-40EC-B100-675F521ED5B2}" srcOrd="0" destOrd="0" parTransId="{A49E0A34-6697-402B-A609-A98E912A8D67}" sibTransId="{59EEBF0C-0BEE-47A9-B3C4-13EB4E82B784}"/>
    <dgm:cxn modelId="{9C4BEBDB-36B6-4F87-865A-64F3F3977602}" srcId="{E130DEAB-A956-4DB7-BFAB-0CB6B684C820}" destId="{7640140B-2FF0-4C5D-A304-940970685744}" srcOrd="0" destOrd="0" parTransId="{245B68A9-EFFA-4E65-988F-8E6215E4ABFB}" sibTransId="{F7C4D111-2A96-4E84-A8A7-EFC56535EEF7}"/>
    <dgm:cxn modelId="{D22A560D-A2EB-4CFB-8F76-D802CAB0E248}" srcId="{84215CE9-F3A3-4539-B90B-181EB6B56F2D}" destId="{29BF6FBA-36C7-47B7-B742-8600DA8E43B7}" srcOrd="0" destOrd="0" parTransId="{A8DCC14A-4344-4413-9896-A62F19E03537}" sibTransId="{B922BC3A-2893-4368-8C6E-11DAEA3BA68E}"/>
    <dgm:cxn modelId="{40EFE10D-145C-4D14-AF28-8626070F57DC}" type="presOf" srcId="{74DE93DE-7E15-4662-BCAD-91BFC3E8200B}" destId="{F79FEBAB-7319-4F58-9C6A-CBB02EF0FB9D}" srcOrd="0" destOrd="0" presId="urn:microsoft.com/office/officeart/2005/8/layout/chevron2"/>
    <dgm:cxn modelId="{FE303DA8-9EB9-4589-B96D-D94B9102D571}" type="presOf" srcId="{9C590C76-C020-40EC-B100-675F521ED5B2}" destId="{DDBC445C-2431-4D79-8820-F0DBB28304F7}" srcOrd="0" destOrd="0" presId="urn:microsoft.com/office/officeart/2005/8/layout/chevron2"/>
    <dgm:cxn modelId="{038506D0-F0EB-40D3-93AE-C7AA5B02D1BE}" srcId="{74DE93DE-7E15-4662-BCAD-91BFC3E8200B}" destId="{BD1840E9-C07C-4D66-A9F2-86EF4F3623BF}" srcOrd="0" destOrd="0" parTransId="{5B2D61C0-53FA-4AC1-9020-D81EE5253C72}" sibTransId="{195E810D-6CF7-4B20-BBA1-21A2361FA61E}"/>
    <dgm:cxn modelId="{7EF11FFD-A048-4270-B1A2-6CFD1BCB3F42}" type="presOf" srcId="{E130DEAB-A956-4DB7-BFAB-0CB6B684C820}" destId="{7D6C455A-4AD7-4ABA-B8C7-072CC5BAE414}" srcOrd="0" destOrd="0" presId="urn:microsoft.com/office/officeart/2005/8/layout/chevron2"/>
    <dgm:cxn modelId="{C730D92E-BF1B-4C31-8004-30CC6836F801}" srcId="{E130DEAB-A956-4DB7-BFAB-0CB6B684C820}" destId="{74DE93DE-7E15-4662-BCAD-91BFC3E8200B}" srcOrd="1" destOrd="0" parTransId="{28236058-EA67-4251-86BA-5AA0C8C9941E}" sibTransId="{ABFBD54A-6D50-4965-8F11-34117230F9F0}"/>
    <dgm:cxn modelId="{8679D2D4-7FC6-411F-8B47-414DB399D12D}" srcId="{84215CE9-F3A3-4539-B90B-181EB6B56F2D}" destId="{26C7A591-91DE-4D6B-9378-E76465FB60B0}" srcOrd="1" destOrd="0" parTransId="{0D8F6499-DFFD-484F-B940-4FB9F2EF7A55}" sibTransId="{6C4C4697-5F36-4288-A72C-2070C419A905}"/>
    <dgm:cxn modelId="{3B50CCF2-DB4C-4F9B-9C37-654ECC585C91}" type="presOf" srcId="{7640140B-2FF0-4C5D-A304-940970685744}" destId="{ACCC8074-967B-4443-B074-5F07F0C38E82}" srcOrd="0" destOrd="0" presId="urn:microsoft.com/office/officeart/2005/8/layout/chevron2"/>
    <dgm:cxn modelId="{0828645F-711C-49AD-B356-DD608432FEB3}" srcId="{E130DEAB-A956-4DB7-BFAB-0CB6B684C820}" destId="{84215CE9-F3A3-4539-B90B-181EB6B56F2D}" srcOrd="2" destOrd="0" parTransId="{145EBD43-1030-45CF-A623-7BD9DF89662C}" sibTransId="{25369FD7-D1CB-4C80-B3D4-B3CE49F9AB6D}"/>
    <dgm:cxn modelId="{DAC909DB-5A87-451E-808D-9C5614C659A3}" type="presOf" srcId="{E2FC7926-EADE-454A-BB12-73CA5AD06FAF}" destId="{DDBC445C-2431-4D79-8820-F0DBB28304F7}" srcOrd="0" destOrd="1" presId="urn:microsoft.com/office/officeart/2005/8/layout/chevron2"/>
    <dgm:cxn modelId="{0C79D11B-123D-46AB-9871-4E979E07395B}" type="presOf" srcId="{84215CE9-F3A3-4539-B90B-181EB6B56F2D}" destId="{37F72029-7219-4498-A209-B5E7E449C661}" srcOrd="0" destOrd="0" presId="urn:microsoft.com/office/officeart/2005/8/layout/chevron2"/>
    <dgm:cxn modelId="{0B29A6FE-A656-456D-B1EC-875658D3A720}" type="presOf" srcId="{BD1840E9-C07C-4D66-A9F2-86EF4F3623BF}" destId="{C251DCC3-9D6E-4215-AA89-0432D3100F69}" srcOrd="0" destOrd="0" presId="urn:microsoft.com/office/officeart/2005/8/layout/chevron2"/>
    <dgm:cxn modelId="{63AA660E-10B6-42E5-89F7-C97178E3A9F8}" type="presOf" srcId="{29BF6FBA-36C7-47B7-B742-8600DA8E43B7}" destId="{517F1C15-1CE0-412C-B70A-DE96B162B845}" srcOrd="0" destOrd="0" presId="urn:microsoft.com/office/officeart/2005/8/layout/chevron2"/>
    <dgm:cxn modelId="{68204930-0699-4074-9741-6C7D153285B2}" type="presParOf" srcId="{7D6C455A-4AD7-4ABA-B8C7-072CC5BAE414}" destId="{B245288F-8AA4-4B72-8EB1-29AA43F96F7E}" srcOrd="0" destOrd="0" presId="urn:microsoft.com/office/officeart/2005/8/layout/chevron2"/>
    <dgm:cxn modelId="{1AE8F4C7-F8EB-4905-8764-10D928C3AD6D}" type="presParOf" srcId="{B245288F-8AA4-4B72-8EB1-29AA43F96F7E}" destId="{ACCC8074-967B-4443-B074-5F07F0C38E82}" srcOrd="0" destOrd="0" presId="urn:microsoft.com/office/officeart/2005/8/layout/chevron2"/>
    <dgm:cxn modelId="{DB23924D-181D-483E-8300-260F1C11F819}" type="presParOf" srcId="{B245288F-8AA4-4B72-8EB1-29AA43F96F7E}" destId="{DDBC445C-2431-4D79-8820-F0DBB28304F7}" srcOrd="1" destOrd="0" presId="urn:microsoft.com/office/officeart/2005/8/layout/chevron2"/>
    <dgm:cxn modelId="{AFD51E58-5DF6-4170-B398-36007DEFD4D1}" type="presParOf" srcId="{7D6C455A-4AD7-4ABA-B8C7-072CC5BAE414}" destId="{58F8359A-2772-4E6E-8F31-AF60F71284C1}" srcOrd="1" destOrd="0" presId="urn:microsoft.com/office/officeart/2005/8/layout/chevron2"/>
    <dgm:cxn modelId="{49A6B06D-5031-4C8E-8628-15B179ABDFCD}" type="presParOf" srcId="{7D6C455A-4AD7-4ABA-B8C7-072CC5BAE414}" destId="{667AB219-C8C0-4F3A-8BE9-477181E72054}" srcOrd="2" destOrd="0" presId="urn:microsoft.com/office/officeart/2005/8/layout/chevron2"/>
    <dgm:cxn modelId="{97115F52-495F-4675-98AE-9D28B36F841B}" type="presParOf" srcId="{667AB219-C8C0-4F3A-8BE9-477181E72054}" destId="{F79FEBAB-7319-4F58-9C6A-CBB02EF0FB9D}" srcOrd="0" destOrd="0" presId="urn:microsoft.com/office/officeart/2005/8/layout/chevron2"/>
    <dgm:cxn modelId="{13D4EEDE-15B1-44A9-9E54-2AB6508FFCAC}" type="presParOf" srcId="{667AB219-C8C0-4F3A-8BE9-477181E72054}" destId="{C251DCC3-9D6E-4215-AA89-0432D3100F69}" srcOrd="1" destOrd="0" presId="urn:microsoft.com/office/officeart/2005/8/layout/chevron2"/>
    <dgm:cxn modelId="{C21CDAEA-15CE-416D-A17B-FF0B22FA962A}" type="presParOf" srcId="{7D6C455A-4AD7-4ABA-B8C7-072CC5BAE414}" destId="{31EE9E3F-EBC0-4F34-974B-00D7BB926617}" srcOrd="3" destOrd="0" presId="urn:microsoft.com/office/officeart/2005/8/layout/chevron2"/>
    <dgm:cxn modelId="{A5415984-BC09-4459-A6AF-AA3650FA0105}" type="presParOf" srcId="{7D6C455A-4AD7-4ABA-B8C7-072CC5BAE414}" destId="{39B99A69-515E-4790-8AF4-5052D0A7832B}" srcOrd="4" destOrd="0" presId="urn:microsoft.com/office/officeart/2005/8/layout/chevron2"/>
    <dgm:cxn modelId="{9C120162-1F23-4570-A65F-BD31FAA9B8F1}" type="presParOf" srcId="{39B99A69-515E-4790-8AF4-5052D0A7832B}" destId="{37F72029-7219-4498-A209-B5E7E449C661}" srcOrd="0" destOrd="0" presId="urn:microsoft.com/office/officeart/2005/8/layout/chevron2"/>
    <dgm:cxn modelId="{B8609DED-D06B-49DB-92F4-4DEF1B671C85}" type="presParOf" srcId="{39B99A69-515E-4790-8AF4-5052D0A7832B}" destId="{517F1C15-1CE0-412C-B70A-DE96B162B84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E41E8B-F3F0-479B-842D-F4014FA77822}">
      <dsp:nvSpPr>
        <dsp:cNvPr id="0" name=""/>
        <dsp:cNvSpPr/>
      </dsp:nvSpPr>
      <dsp:spPr>
        <a:xfrm rot="5400000">
          <a:off x="-143951" y="144695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1939</a:t>
          </a:r>
          <a:endParaRPr lang="en-US" sz="2000" kern="1200" dirty="0"/>
        </a:p>
      </dsp:txBody>
      <dsp:txXfrm rot="-5400000">
        <a:off x="1" y="336631"/>
        <a:ext cx="671773" cy="287903"/>
      </dsp:txXfrm>
    </dsp:sp>
    <dsp:sp modelId="{48D7F59B-6C04-480C-8D26-669D066FB9FB}">
      <dsp:nvSpPr>
        <dsp:cNvPr id="0" name=""/>
        <dsp:cNvSpPr/>
      </dsp:nvSpPr>
      <dsp:spPr>
        <a:xfrm rot="5400000">
          <a:off x="4138791" y="-3467018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/>
            <a:t>Wechsler-Bellevue I </a:t>
          </a:r>
          <a:r>
            <a:rPr lang="en-US" sz="2800" kern="1200" dirty="0" err="1" smtClean="0"/>
            <a:t>i</a:t>
          </a:r>
          <a:r>
            <a:rPr lang="en-US" sz="2800" kern="1200" dirty="0" smtClean="0"/>
            <a:t> II</a:t>
          </a:r>
          <a:r>
            <a:rPr lang="sr-Latn-RS" sz="2800" kern="1200" dirty="0" smtClean="0"/>
            <a:t> (1946)</a:t>
          </a:r>
          <a:endParaRPr lang="en-US" sz="2800" kern="1200" dirty="0"/>
        </a:p>
      </dsp:txBody>
      <dsp:txXfrm rot="-5400000">
        <a:off x="671773" y="30451"/>
        <a:ext cx="7527375" cy="562887"/>
      </dsp:txXfrm>
    </dsp:sp>
    <dsp:sp modelId="{701FCB72-E9B9-4320-8292-9A306211DA53}">
      <dsp:nvSpPr>
        <dsp:cNvPr id="0" name=""/>
        <dsp:cNvSpPr/>
      </dsp:nvSpPr>
      <dsp:spPr>
        <a:xfrm rot="5400000">
          <a:off x="-143951" y="985492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1955</a:t>
          </a:r>
          <a:endParaRPr lang="en-US" sz="2000" kern="1200" dirty="0"/>
        </a:p>
      </dsp:txBody>
      <dsp:txXfrm rot="-5400000">
        <a:off x="1" y="1177428"/>
        <a:ext cx="671773" cy="287903"/>
      </dsp:txXfrm>
    </dsp:sp>
    <dsp:sp modelId="{2DCE240B-0959-43C0-A356-A012FE5EABA5}">
      <dsp:nvSpPr>
        <dsp:cNvPr id="0" name=""/>
        <dsp:cNvSpPr/>
      </dsp:nvSpPr>
      <dsp:spPr>
        <a:xfrm rot="5400000">
          <a:off x="4138791" y="-2625477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solidFill>
                <a:srgbClr val="000000"/>
              </a:solidFill>
            </a:rPr>
            <a:t>WAIS</a:t>
          </a:r>
          <a:r>
            <a:rPr lang="sr-Latn-RS" sz="2800" kern="1200" dirty="0" smtClean="0">
              <a:solidFill>
                <a:srgbClr val="000000"/>
              </a:solidFill>
            </a:rPr>
            <a:t> za odrasle, 64g., WISC za decu (1949)</a:t>
          </a:r>
          <a:endParaRPr lang="en-US" sz="2800" kern="1200" dirty="0"/>
        </a:p>
      </dsp:txBody>
      <dsp:txXfrm rot="-5400000">
        <a:off x="671773" y="871992"/>
        <a:ext cx="7527375" cy="562887"/>
      </dsp:txXfrm>
    </dsp:sp>
    <dsp:sp modelId="{EB628DBC-8BF1-4FD2-B845-6B5D40008C52}">
      <dsp:nvSpPr>
        <dsp:cNvPr id="0" name=""/>
        <dsp:cNvSpPr/>
      </dsp:nvSpPr>
      <dsp:spPr>
        <a:xfrm rot="5400000">
          <a:off x="-143951" y="1826288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1981</a:t>
          </a:r>
          <a:endParaRPr lang="en-US" sz="2000" kern="1200" dirty="0"/>
        </a:p>
      </dsp:txBody>
      <dsp:txXfrm rot="-5400000">
        <a:off x="1" y="2018224"/>
        <a:ext cx="671773" cy="287903"/>
      </dsp:txXfrm>
    </dsp:sp>
    <dsp:sp modelId="{E16FB0E7-E5F0-4C94-89D5-A8FA7DEB90B8}">
      <dsp:nvSpPr>
        <dsp:cNvPr id="0" name=""/>
        <dsp:cNvSpPr/>
      </dsp:nvSpPr>
      <dsp:spPr>
        <a:xfrm rot="5400000">
          <a:off x="4138791" y="-1784681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2800" kern="1200" dirty="0" smtClean="0"/>
            <a:t>WAIS-R, 74g.,</a:t>
          </a:r>
          <a:r>
            <a:rPr lang="sr-Latn-RS" sz="2800" kern="1200" dirty="0" smtClean="0">
              <a:solidFill>
                <a:srgbClr val="000000"/>
              </a:solidFill>
            </a:rPr>
            <a:t>WISC-R za decu (1974)</a:t>
          </a:r>
          <a:endParaRPr lang="en-US" sz="2800" kern="1200" dirty="0"/>
        </a:p>
      </dsp:txBody>
      <dsp:txXfrm rot="-5400000">
        <a:off x="671773" y="1712788"/>
        <a:ext cx="7527375" cy="562887"/>
      </dsp:txXfrm>
    </dsp:sp>
    <dsp:sp modelId="{43DAB8D1-5543-40E7-8FBA-0CC361A66838}">
      <dsp:nvSpPr>
        <dsp:cNvPr id="0" name=""/>
        <dsp:cNvSpPr/>
      </dsp:nvSpPr>
      <dsp:spPr>
        <a:xfrm rot="5400000">
          <a:off x="-143951" y="2667084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1999</a:t>
          </a:r>
          <a:endParaRPr lang="en-US" sz="2000" kern="1200" dirty="0"/>
        </a:p>
      </dsp:txBody>
      <dsp:txXfrm rot="-5400000">
        <a:off x="1" y="2859020"/>
        <a:ext cx="671773" cy="287903"/>
      </dsp:txXfrm>
    </dsp:sp>
    <dsp:sp modelId="{E61D448C-66AD-4CE0-9C69-552025299482}">
      <dsp:nvSpPr>
        <dsp:cNvPr id="0" name=""/>
        <dsp:cNvSpPr/>
      </dsp:nvSpPr>
      <dsp:spPr>
        <a:xfrm rot="5400000">
          <a:off x="4138791" y="-943885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2800" kern="1200" dirty="0" smtClean="0"/>
            <a:t>WAIS-III, Kaufman</a:t>
          </a:r>
          <a:endParaRPr lang="en-US" sz="2800" kern="1200" dirty="0"/>
        </a:p>
      </dsp:txBody>
      <dsp:txXfrm rot="-5400000">
        <a:off x="671773" y="2553584"/>
        <a:ext cx="7527375" cy="562887"/>
      </dsp:txXfrm>
    </dsp:sp>
    <dsp:sp modelId="{37306987-1672-4247-82D2-DBC2DAC86E43}">
      <dsp:nvSpPr>
        <dsp:cNvPr id="0" name=""/>
        <dsp:cNvSpPr/>
      </dsp:nvSpPr>
      <dsp:spPr>
        <a:xfrm rot="5400000">
          <a:off x="-143951" y="3507880"/>
          <a:ext cx="959676" cy="6717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000" kern="1200" dirty="0" smtClean="0"/>
            <a:t>2008</a:t>
          </a:r>
          <a:endParaRPr lang="en-US" sz="2000" kern="1200" dirty="0"/>
        </a:p>
      </dsp:txBody>
      <dsp:txXfrm rot="-5400000">
        <a:off x="1" y="3699816"/>
        <a:ext cx="671773" cy="287903"/>
      </dsp:txXfrm>
    </dsp:sp>
    <dsp:sp modelId="{D5FC596C-9776-49E2-805C-CC85EAE9AE27}">
      <dsp:nvSpPr>
        <dsp:cNvPr id="0" name=""/>
        <dsp:cNvSpPr/>
      </dsp:nvSpPr>
      <dsp:spPr>
        <a:xfrm rot="5400000">
          <a:off x="4138791" y="-103089"/>
          <a:ext cx="623789" cy="75578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2800" kern="1200" dirty="0" smtClean="0"/>
            <a:t>WAIS-IV</a:t>
          </a:r>
          <a:endParaRPr lang="en-US" sz="2800" kern="1200" dirty="0"/>
        </a:p>
      </dsp:txBody>
      <dsp:txXfrm rot="-5400000">
        <a:off x="671773" y="3394380"/>
        <a:ext cx="7527375" cy="56288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CC8074-967B-4443-B074-5F07F0C38E82}">
      <dsp:nvSpPr>
        <dsp:cNvPr id="0" name=""/>
        <dsp:cNvSpPr/>
      </dsp:nvSpPr>
      <dsp:spPr>
        <a:xfrm rot="5400000">
          <a:off x="-235643" y="235987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700" kern="1200" dirty="0" smtClean="0"/>
            <a:t>1955</a:t>
          </a:r>
          <a:endParaRPr lang="en-US" sz="2700" kern="1200" dirty="0"/>
        </a:p>
      </dsp:txBody>
      <dsp:txXfrm rot="-5400000">
        <a:off x="1" y="550177"/>
        <a:ext cx="1099668" cy="471287"/>
      </dsp:txXfrm>
    </dsp:sp>
    <dsp:sp modelId="{DDBC445C-2431-4D79-8820-F0DBB28304F7}">
      <dsp:nvSpPr>
        <dsp:cNvPr id="0" name=""/>
        <dsp:cNvSpPr/>
      </dsp:nvSpPr>
      <dsp:spPr>
        <a:xfrm rot="5400000">
          <a:off x="4154073" y="-3054060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3100" kern="1200" dirty="0" smtClean="0">
              <a:solidFill>
                <a:schemeClr val="tx1"/>
              </a:solidFill>
            </a:rPr>
            <a:t>WB I,  prevod bez standardizacije</a:t>
          </a:r>
          <a:endParaRPr lang="en-US" sz="3100" kern="1200" dirty="0">
            <a:solidFill>
              <a:schemeClr val="tx1"/>
            </a:solidFill>
          </a:endParaRPr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3100" kern="1200" dirty="0" smtClean="0">
              <a:solidFill>
                <a:schemeClr val="tx1"/>
              </a:solidFill>
            </a:rPr>
            <a:t>WB II, Slovenačka standardizacija</a:t>
          </a:r>
          <a:endParaRPr lang="en-US" sz="3100" kern="1200" dirty="0">
            <a:solidFill>
              <a:schemeClr val="tx1"/>
            </a:solidFill>
          </a:endParaRPr>
        </a:p>
      </dsp:txBody>
      <dsp:txXfrm rot="-5400000">
        <a:off x="1099668" y="50192"/>
        <a:ext cx="7080084" cy="921426"/>
      </dsp:txXfrm>
    </dsp:sp>
    <dsp:sp modelId="{F79FEBAB-7319-4F58-9C6A-CBB02EF0FB9D}">
      <dsp:nvSpPr>
        <dsp:cNvPr id="0" name=""/>
        <dsp:cNvSpPr/>
      </dsp:nvSpPr>
      <dsp:spPr>
        <a:xfrm rot="5400000">
          <a:off x="-235643" y="1612340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700" kern="1200" dirty="0" smtClean="0"/>
            <a:t>1981</a:t>
          </a:r>
          <a:endParaRPr lang="en-US" sz="2700" kern="1200" dirty="0"/>
        </a:p>
      </dsp:txBody>
      <dsp:txXfrm rot="-5400000">
        <a:off x="1" y="1926530"/>
        <a:ext cx="1099668" cy="471287"/>
      </dsp:txXfrm>
    </dsp:sp>
    <dsp:sp modelId="{C251DCC3-9D6E-4215-AA89-0432D3100F69}">
      <dsp:nvSpPr>
        <dsp:cNvPr id="0" name=""/>
        <dsp:cNvSpPr/>
      </dsp:nvSpPr>
      <dsp:spPr>
        <a:xfrm rot="5400000">
          <a:off x="4154073" y="-1677707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3100" kern="1200" dirty="0" smtClean="0"/>
            <a:t>WAIS-R, </a:t>
          </a:r>
          <a:r>
            <a:rPr lang="sr-Latn-RS" sz="3100" kern="1200" dirty="0" smtClean="0">
              <a:solidFill>
                <a:schemeClr val="tx1"/>
              </a:solidFill>
            </a:rPr>
            <a:t>prevod bez standardizacije</a:t>
          </a:r>
          <a:endParaRPr lang="en-US" sz="3100" kern="1200" dirty="0">
            <a:solidFill>
              <a:schemeClr val="tx1"/>
            </a:solidFill>
          </a:endParaRPr>
        </a:p>
      </dsp:txBody>
      <dsp:txXfrm rot="-5400000">
        <a:off x="1099668" y="1426545"/>
        <a:ext cx="7080084" cy="921426"/>
      </dsp:txXfrm>
    </dsp:sp>
    <dsp:sp modelId="{37F72029-7219-4498-A209-B5E7E449C661}">
      <dsp:nvSpPr>
        <dsp:cNvPr id="0" name=""/>
        <dsp:cNvSpPr/>
      </dsp:nvSpPr>
      <dsp:spPr>
        <a:xfrm rot="5400000">
          <a:off x="-235643" y="2988693"/>
          <a:ext cx="1570955" cy="109966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Latn-RS" sz="2700" kern="1200" dirty="0" smtClean="0"/>
            <a:t>1993-5</a:t>
          </a:r>
          <a:endParaRPr lang="en-US" sz="2700" kern="1200" dirty="0"/>
        </a:p>
      </dsp:txBody>
      <dsp:txXfrm rot="-5400000">
        <a:off x="1" y="3302883"/>
        <a:ext cx="1099668" cy="471287"/>
      </dsp:txXfrm>
    </dsp:sp>
    <dsp:sp modelId="{517F1C15-1CE0-412C-B70A-DE96B162B845}">
      <dsp:nvSpPr>
        <dsp:cNvPr id="0" name=""/>
        <dsp:cNvSpPr/>
      </dsp:nvSpPr>
      <dsp:spPr>
        <a:xfrm rot="5400000">
          <a:off x="4154073" y="-301355"/>
          <a:ext cx="1021120" cy="712993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0472" tIns="19685" rIns="19685" bIns="19685" numCol="1" spcCol="1270" anchor="ctr" anchorCtr="0">
          <a:noAutofit/>
        </a:bodyPr>
        <a:lstStyle/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3100" kern="1200" dirty="0" smtClean="0"/>
            <a:t>VITI, Berger, Marković, Mitić</a:t>
          </a:r>
          <a:endParaRPr lang="en-US" sz="3100" kern="1200" dirty="0"/>
        </a:p>
        <a:p>
          <a:pPr marL="285750" lvl="1" indent="-285750" algn="l" defTabSz="1377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r-Latn-RS" sz="3100" kern="1200" dirty="0" smtClean="0"/>
            <a:t>REVISK, Biro, 1998, 5-16g.</a:t>
          </a:r>
          <a:endParaRPr lang="en-US" sz="3100" kern="1200" dirty="0"/>
        </a:p>
      </dsp:txBody>
      <dsp:txXfrm rot="-5400000">
        <a:off x="1099668" y="2802897"/>
        <a:ext cx="7080084" cy="9214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753B8C5-EC5B-4E82-933C-B234C0C879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4640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843AE1-3FF3-4063-96D4-358CBA02AE9E}" type="slidenum">
              <a:rPr lang="en-US"/>
              <a:pPr/>
              <a:t>4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1C4E6B-3538-429C-8490-48B2D489DAC8}" type="slidenum">
              <a:rPr lang="en-US"/>
              <a:pPr/>
              <a:t>8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53B8C5-EC5B-4E82-933C-B234C0C8794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AD7CDC-5796-420A-A165-9B47D219BCD8}" type="slidenum">
              <a:rPr lang="en-US"/>
              <a:pPr/>
              <a:t>14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b="1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49E5560-FE69-40F9-BB82-312B4AE2741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59B08A-F5AF-447D-B354-30EDF728541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0447B-53EC-4F5F-B20D-3B8BF2A6EB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4D29-1814-4F93-8A9D-039AEA564E3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D147D-85BF-406D-84BC-1E99355C37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8854DB-9CE3-4416-B20E-23882DD697C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B40E317-0242-41DA-BDD4-49FA7F2223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2A74C8D-EFA0-474C-B9F7-ED585C3CF63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8E474-3107-48D2-A46B-7E864EA0C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6C459-CB5D-4BB4-9DF5-632E975331C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A57DB-9FFA-49D9-AC50-46E49256AD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5B2F9FC-FC2F-4E7C-B08F-7C3B1A672EF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>
                <a:effectLst/>
                <a:latin typeface="Calibri" pitchFamily="34" charset="0"/>
              </a:rPr>
              <a:t>Klini</a:t>
            </a:r>
            <a:r>
              <a:rPr lang="sr-Latn-CS" dirty="0">
                <a:effectLst/>
                <a:latin typeface="Calibri" pitchFamily="34" charset="0"/>
              </a:rPr>
              <a:t>č</a:t>
            </a:r>
            <a:r>
              <a:rPr lang="en-US" dirty="0">
                <a:effectLst/>
                <a:latin typeface="Calibri" pitchFamily="34" charset="0"/>
              </a:rPr>
              <a:t>ka </a:t>
            </a:r>
            <a:r>
              <a:rPr lang="en-US" dirty="0" err="1">
                <a:effectLst/>
                <a:latin typeface="Calibri" pitchFamily="34" charset="0"/>
              </a:rPr>
              <a:t>procena</a:t>
            </a:r>
            <a:r>
              <a:rPr lang="en-US" dirty="0">
                <a:effectLst/>
                <a:latin typeface="Calibri" pitchFamily="34" charset="0"/>
              </a:rPr>
              <a:t> </a:t>
            </a:r>
            <a:r>
              <a:rPr lang="en-US" dirty="0" err="1">
                <a:effectLst/>
                <a:latin typeface="Calibri" pitchFamily="34" charset="0"/>
              </a:rPr>
              <a:t>inteligencije</a:t>
            </a:r>
            <a:endParaRPr lang="en-US" dirty="0">
              <a:effectLst/>
              <a:latin typeface="Calibri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r-Latn-C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en-U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sklerovo određenje inteligencije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729712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  <a:cs typeface="Calibri" pitchFamily="34" charset="0"/>
              </a:rPr>
              <a:t>Vekslerova </a:t>
            </a:r>
            <a:r>
              <a:rPr lang="sr-Latn-CS" b="1" i="1" dirty="0" smtClean="0">
                <a:latin typeface="Calibri" pitchFamily="34" charset="0"/>
                <a:cs typeface="Calibri" pitchFamily="34" charset="0"/>
              </a:rPr>
              <a:t>definicija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Wechsler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,</a:t>
            </a:r>
            <a:r>
              <a:rPr lang="en-U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r-Cyrl-C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1944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sr-Latn-CS" sz="2800" dirty="0" smtClean="0">
                <a:latin typeface="Calibri" pitchFamily="34" charset="0"/>
                <a:cs typeface="Calibri" pitchFamily="34" charset="0"/>
              </a:rPr>
              <a:t>: “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Inteligencija je agregat ili globalni kapacitet pojedinca koji se manifestuje u </a:t>
            </a:r>
            <a:r>
              <a:rPr lang="sr-Latn-CS" sz="2800" i="1" u="sng" dirty="0" smtClean="0">
                <a:latin typeface="Calibri" pitchFamily="34" charset="0"/>
                <a:cs typeface="Calibri" pitchFamily="34" charset="0"/>
              </a:rPr>
              <a:t>racionalnom mišljenju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Latn-CS" sz="2800" i="1" u="sng" dirty="0" smtClean="0">
                <a:latin typeface="Calibri" pitchFamily="34" charset="0"/>
                <a:cs typeface="Calibri" pitchFamily="34" charset="0"/>
              </a:rPr>
              <a:t>svrsishodnom delanju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 i </a:t>
            </a:r>
            <a:r>
              <a:rPr lang="sr-Latn-CS" sz="2800" i="1" u="sng" dirty="0" smtClean="0">
                <a:latin typeface="Calibri" pitchFamily="34" charset="0"/>
                <a:cs typeface="Calibri" pitchFamily="34" charset="0"/>
              </a:rPr>
              <a:t>uspešnom odnosu prema sredini</a:t>
            </a:r>
            <a:r>
              <a:rPr lang="sr-Latn-CS" sz="2800" i="1" dirty="0" smtClean="0">
                <a:latin typeface="Calibri" pitchFamily="34" charset="0"/>
                <a:cs typeface="Calibri" pitchFamily="34" charset="0"/>
              </a:rPr>
              <a:t>.”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i="1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Vekslerov test ili skala inteligencije predstavlja </a:t>
            </a:r>
            <a:r>
              <a:rPr lang="sr-Latn-RS" sz="2800" b="1" dirty="0" smtClean="0">
                <a:latin typeface="Calibri" pitchFamily="34" charset="0"/>
                <a:cs typeface="Calibri" pitchFamily="34" charset="0"/>
              </a:rPr>
              <a:t>individualno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 zadavani, </a:t>
            </a:r>
            <a:r>
              <a:rPr lang="sr-Latn-RS" sz="2800" b="1" dirty="0" smtClean="0">
                <a:latin typeface="Calibri" pitchFamily="34" charset="0"/>
                <a:cs typeface="Calibri" pitchFamily="34" charset="0"/>
              </a:rPr>
              <a:t>kompozitni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 test koji se sastoji iz većeg broja </a:t>
            </a:r>
            <a:r>
              <a:rPr lang="sr-Latn-RS" sz="2800" b="1" dirty="0" smtClean="0">
                <a:latin typeface="Calibri" pitchFamily="34" charset="0"/>
                <a:cs typeface="Calibri" pitchFamily="34" charset="0"/>
              </a:rPr>
              <a:t>subtestova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, a zadaje se u vidu baterije i ispituju se </a:t>
            </a:r>
            <a:r>
              <a:rPr lang="sr-Latn-RS" sz="2800" b="1" dirty="0" smtClean="0">
                <a:latin typeface="Calibri" pitchFamily="34" charset="0"/>
                <a:cs typeface="Calibri" pitchFamily="34" charset="0"/>
              </a:rPr>
              <a:t>različite oblasti 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intelektualnih sposobnosti u uslovima pod kojima se mogu opservirati različiti </a:t>
            </a:r>
            <a:r>
              <a:rPr lang="sr-Latn-RS" sz="2800" b="1" dirty="0" smtClean="0">
                <a:latin typeface="Calibri" pitchFamily="34" charset="0"/>
                <a:cs typeface="Calibri" pitchFamily="34" charset="0"/>
              </a:rPr>
              <a:t>aspekti ličnosti</a:t>
            </a: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!</a:t>
            </a:r>
            <a:endParaRPr lang="sr-Latn-CS" sz="2800" i="1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11560" y="764704"/>
            <a:ext cx="8075240" cy="864096"/>
          </a:xfrm>
        </p:spPr>
        <p:txBody>
          <a:bodyPr>
            <a:normAutofit/>
          </a:bodyPr>
          <a:lstStyle/>
          <a:p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en-U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sr-Latn-RS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sklerovo određenje inteligencije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873728"/>
          </a:xfrm>
        </p:spPr>
        <p:txBody>
          <a:bodyPr/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 smtClean="0">
                <a:latin typeface="Calibri" pitchFamily="34" charset="0"/>
                <a:cs typeface="Calibri" pitchFamily="34" charset="0"/>
              </a:rPr>
              <a:t>Veksler </a:t>
            </a:r>
            <a:r>
              <a:rPr lang="sr-Cyrl-CS" sz="2800" dirty="0" smtClean="0">
                <a:latin typeface="Calibri" pitchFamily="34" charset="0"/>
                <a:cs typeface="Calibri" pitchFamily="34" charset="0"/>
              </a:rPr>
              <a:t>(1958): ,,</a:t>
            </a:r>
            <a:r>
              <a:rPr lang="sr-Latn-RS" sz="2800" i="1" dirty="0" smtClean="0">
                <a:latin typeface="Calibri" pitchFamily="34" charset="0"/>
                <a:cs typeface="Calibri" pitchFamily="34" charset="0"/>
              </a:rPr>
              <a:t>opšta inteligencija ne može biti, ma kako ona bila široko određena, izjednačena sa intelektualnom sposobnošću već mora biti ispoljavanje </a:t>
            </a:r>
            <a:r>
              <a:rPr lang="sr-Latn-RS" sz="2800" b="1" i="1" dirty="0" smtClean="0">
                <a:latin typeface="Calibri" pitchFamily="34" charset="0"/>
                <a:cs typeface="Calibri" pitchFamily="34" charset="0"/>
              </a:rPr>
              <a:t>ličnosti kao celine</a:t>
            </a:r>
            <a:r>
              <a:rPr lang="sr-Cyrl-CS" sz="2800" b="1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sr-Cyrl-CS" sz="2800" dirty="0" smtClean="0">
                <a:latin typeface="Calibri" pitchFamily="34" charset="0"/>
                <a:cs typeface="Calibri" pitchFamily="34" charset="0"/>
              </a:rPr>
              <a:t>”</a:t>
            </a: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sz="2800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Inteligencija</a:t>
            </a:r>
            <a:r>
              <a:rPr lang="sr-Latn-R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 predstavlja </a:t>
            </a:r>
            <a:r>
              <a:rPr lang="sr-Latn-RS" sz="2800" b="1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globalni fenomen </a:t>
            </a:r>
            <a:r>
              <a:rPr lang="sr-Latn-R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(g), koji se</a:t>
            </a:r>
            <a:r>
              <a:rPr lang="sr-Cyrl-C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, </a:t>
            </a:r>
            <a:r>
              <a:rPr lang="sr-Latn-R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istovremeno</a:t>
            </a:r>
            <a:r>
              <a:rPr lang="sr-Cyrl-C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, </a:t>
            </a:r>
            <a:r>
              <a:rPr lang="sr-Latn-R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može predstaviti kao </a:t>
            </a:r>
            <a:r>
              <a:rPr lang="sr-Latn-RS" sz="2800" b="1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zbir brojnih, različitih sposobnosti </a:t>
            </a:r>
            <a:r>
              <a:rPr lang="sr-Latn-R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(s)</a:t>
            </a:r>
            <a:r>
              <a:rPr lang="sr-Cyrl-CS" sz="2800" dirty="0" smtClean="0">
                <a:latin typeface="Calibri" pitchFamily="34" charset="0"/>
                <a:ea typeface="ＭＳ Ｐゴシック" pitchFamily="-110" charset="-128"/>
                <a:cs typeface="Calibri" pitchFamily="34" charset="0"/>
              </a:rPr>
              <a:t>.</a:t>
            </a:r>
            <a:endParaRPr lang="en-US" sz="2800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RS" sz="2800" dirty="0" smtClean="0">
              <a:solidFill>
                <a:srgbClr val="103154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rmAutofit/>
          </a:bodyPr>
          <a:lstStyle/>
          <a:p>
            <a:r>
              <a:rPr lang="sr-Latn-RS" sz="3600" dirty="0" smtClean="0">
                <a:solidFill>
                  <a:schemeClr val="accent2"/>
                </a:solidFill>
              </a:rPr>
              <a:t>RAZVOJ VEKSLEROVIH SKALA</a:t>
            </a:r>
            <a:endParaRPr lang="en-US" sz="3600" dirty="0">
              <a:solidFill>
                <a:schemeClr val="accent2"/>
              </a:solidFill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5174287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917848"/>
          </a:xfrm>
        </p:spPr>
        <p:txBody>
          <a:bodyPr>
            <a:normAutofit fontScale="90000"/>
          </a:bodyPr>
          <a:lstStyle/>
          <a:p>
            <a:r>
              <a:rPr lang="sr-Latn-RS" dirty="0" smtClean="0">
                <a:solidFill>
                  <a:schemeClr val="accent2"/>
                </a:solidFill>
              </a:rPr>
              <a:t>VERZIJE VEKSLEROVOH SKALA </a:t>
            </a:r>
            <a:br>
              <a:rPr lang="sr-Latn-RS" dirty="0" smtClean="0">
                <a:solidFill>
                  <a:schemeClr val="accent2"/>
                </a:solidFill>
              </a:rPr>
            </a:br>
            <a:r>
              <a:rPr lang="sr-Latn-RS" dirty="0" smtClean="0">
                <a:solidFill>
                  <a:schemeClr val="accent2"/>
                </a:solidFill>
              </a:rPr>
              <a:t>U NAŠOJ ZEMLJI</a:t>
            </a:r>
            <a:endParaRPr lang="en-US" dirty="0">
              <a:solidFill>
                <a:schemeClr val="accent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773334"/>
              </p:ext>
            </p:extLst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76672"/>
            <a:ext cx="8229600" cy="936104"/>
          </a:xfrm>
        </p:spPr>
        <p:txBody>
          <a:bodyPr>
            <a:no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Zajedničko svim </a:t>
            </a:r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Vekslerovim </a:t>
            </a:r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testovima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357298"/>
            <a:ext cx="8964488" cy="5312062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</a:rPr>
              <a:t>Kompozitni</a:t>
            </a:r>
            <a:r>
              <a:rPr lang="sr-Latn-CS" sz="2800" dirty="0" smtClean="0">
                <a:latin typeface="Calibri" pitchFamily="34" charset="0"/>
              </a:rPr>
              <a:t> testovi inteligencije (mini baterija testova)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</a:rPr>
              <a:t>Individualno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dirty="0">
                <a:latin typeface="Calibri" pitchFamily="34" charset="0"/>
              </a:rPr>
              <a:t>zadavanje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Procenjuju </a:t>
            </a:r>
            <a:r>
              <a:rPr lang="sr-Latn-CS" sz="2800" b="1" i="1" dirty="0" smtClean="0">
                <a:latin typeface="Calibri" pitchFamily="34" charset="0"/>
              </a:rPr>
              <a:t>različite oblasti </a:t>
            </a:r>
            <a:r>
              <a:rPr lang="sr-Latn-CS" sz="2800" dirty="0" smtClean="0">
                <a:latin typeface="Calibri" pitchFamily="34" charset="0"/>
              </a:rPr>
              <a:t>intelektualnog funkcionisanja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Daju </a:t>
            </a:r>
            <a:r>
              <a:rPr lang="sr-Latn-CS" sz="2800" b="1" i="1" dirty="0">
                <a:latin typeface="Calibri" pitchFamily="34" charset="0"/>
              </a:rPr>
              <a:t>tri skora</a:t>
            </a:r>
            <a:r>
              <a:rPr lang="sr-Latn-CS" sz="2800" dirty="0">
                <a:latin typeface="Calibri" pitchFamily="34" charset="0"/>
              </a:rPr>
              <a:t>: ukupni, verbalni i manipulativni </a:t>
            </a:r>
            <a:r>
              <a:rPr lang="sr-Latn-CS" sz="2800" dirty="0" smtClean="0">
                <a:latin typeface="Calibri" pitchFamily="34" charset="0"/>
              </a:rPr>
              <a:t>IQ (promena na WAIS- IV!)</a:t>
            </a: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Daju </a:t>
            </a:r>
            <a:r>
              <a:rPr lang="sr-Latn-CS" sz="2800" dirty="0">
                <a:latin typeface="Calibri" pitchFamily="34" charset="0"/>
              </a:rPr>
              <a:t>mogućnost </a:t>
            </a:r>
            <a:r>
              <a:rPr lang="sr-Latn-CS" sz="2800" b="1" i="1" dirty="0">
                <a:latin typeface="Calibri" pitchFamily="34" charset="0"/>
              </a:rPr>
              <a:t>opservacije procesa rešavanja </a:t>
            </a:r>
            <a:r>
              <a:rPr lang="sr-Latn-CS" sz="2800" b="1" i="1" dirty="0" smtClean="0">
                <a:latin typeface="Calibri" pitchFamily="34" charset="0"/>
              </a:rPr>
              <a:t>problema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Otkrivaju </a:t>
            </a:r>
            <a:r>
              <a:rPr lang="sr-Latn-CS" sz="2800" b="1" i="1" dirty="0" smtClean="0">
                <a:latin typeface="Calibri" pitchFamily="34" charset="0"/>
              </a:rPr>
              <a:t>stil kognitivnog funkcionisanja </a:t>
            </a:r>
            <a:r>
              <a:rPr lang="sr-Latn-CS" sz="2800" dirty="0" smtClean="0">
                <a:latin typeface="Calibri" pitchFamily="34" charset="0"/>
              </a:rPr>
              <a:t>osobe, njene adaptivne snage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Daju mogućnost  </a:t>
            </a:r>
            <a:r>
              <a:rPr lang="sr-Latn-CS" sz="2800" b="1" i="1" dirty="0">
                <a:latin typeface="Calibri" pitchFamily="34" charset="0"/>
              </a:rPr>
              <a:t>procene aspekata ličnosti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Rade se tri vrste analize rezultata: </a:t>
            </a:r>
            <a:r>
              <a:rPr lang="sr-Latn-CS" sz="2800" b="1" i="1" dirty="0" smtClean="0">
                <a:latin typeface="Calibri" pitchFamily="34" charset="0"/>
              </a:rPr>
              <a:t>kvantitativna, kvalitativna i konfiguralna</a:t>
            </a:r>
            <a:r>
              <a:rPr lang="sr-Latn-CS" sz="2800" dirty="0" smtClean="0">
                <a:latin typeface="Calibri" pitchFamily="34" charset="0"/>
              </a:rPr>
              <a:t> analiza</a:t>
            </a:r>
          </a:p>
          <a:p>
            <a:pPr>
              <a:buNone/>
            </a:pP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792088"/>
          </a:xfrm>
        </p:spPr>
        <p:txBody>
          <a:bodyPr>
            <a:normAutofit/>
          </a:bodyPr>
          <a:lstStyle/>
          <a:p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Popularnost i dalje traje!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16832"/>
            <a:ext cx="8435280" cy="494116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Veslerovi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testovi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su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nakori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šć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eniji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testovi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svetu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pre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svih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WAIS-R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Kaufman (1990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ispitiva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402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klini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č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psihologa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- 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97%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koristi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WAIS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ili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WAIS-R u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proceni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inteligencije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kod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odraslih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Oakland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Zimmerman (1986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)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-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obukama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za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kori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šć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enje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testova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najve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ć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a pa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ž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nja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u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obuci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pridavana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Vekslerovim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istrumentima</a:t>
            </a:r>
            <a:endParaRPr lang="sr-Latn-RS" dirty="0" smtClean="0">
              <a:latin typeface="Calibri" pitchFamily="34" charset="0"/>
              <a:cs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err="1" smtClean="0">
                <a:latin typeface="Calibri" pitchFamily="34" charset="0"/>
                <a:cs typeface="Calibri" pitchFamily="34" charset="0"/>
              </a:rPr>
              <a:t>Ve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k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slerovi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instrumenti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i 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pored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poplave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novih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instrumenata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se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i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dalje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najčešće 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koriste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(Daniel, 1997)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63272" cy="720080"/>
          </a:xfrm>
        </p:spPr>
        <p:txBody>
          <a:bodyPr>
            <a:normAutofit/>
          </a:bodyPr>
          <a:lstStyle/>
          <a:p>
            <a:r>
              <a:rPr lang="sr-Latn-R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WAIS – IV NOVINE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96752"/>
            <a:ext cx="9324528" cy="5661248"/>
          </a:xfrm>
        </p:spPr>
        <p:txBody>
          <a:bodyPr>
            <a:normAutofit fontScale="925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dirty="0" smtClean="0">
                <a:latin typeface="Calibri" pitchFamily="34" charset="0"/>
              </a:rPr>
              <a:t>WAIS-IV </a:t>
            </a:r>
            <a:r>
              <a:rPr lang="sr-Latn-RS" sz="2600" dirty="0" smtClean="0">
                <a:latin typeface="Calibri" pitchFamily="34" charset="0"/>
              </a:rPr>
              <a:t>(2008) </a:t>
            </a:r>
            <a:r>
              <a:rPr lang="en-US" sz="2600" dirty="0" smtClean="0">
                <a:latin typeface="Calibri" pitchFamily="34" charset="0"/>
              </a:rPr>
              <a:t>je </a:t>
            </a:r>
            <a:r>
              <a:rPr lang="en-US" sz="2600" dirty="0" err="1" smtClean="0">
                <a:latin typeface="Calibri" pitchFamily="34" charset="0"/>
              </a:rPr>
              <a:t>najnovija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verzija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Vekslerovog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testa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inteligencije</a:t>
            </a:r>
            <a:endParaRPr lang="sr-Latn-R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dirty="0" smtClean="0">
                <a:latin typeface="Calibri" pitchFamily="34" charset="0"/>
              </a:rPr>
              <a:t>10</a:t>
            </a:r>
            <a:r>
              <a:rPr lang="hr-HR" sz="2600" b="1" dirty="0" smtClean="0">
                <a:latin typeface="Calibri" pitchFamily="34" charset="0"/>
              </a:rPr>
              <a:t> </a:t>
            </a:r>
            <a:r>
              <a:rPr lang="en-US" sz="2600" b="1" i="1" dirty="0" err="1" smtClean="0">
                <a:latin typeface="Calibri" pitchFamily="34" charset="0"/>
              </a:rPr>
              <a:t>glavni</a:t>
            </a:r>
            <a:r>
              <a:rPr lang="hr-HR" sz="2600" b="1" i="1" dirty="0" smtClean="0">
                <a:latin typeface="Calibri" pitchFamily="34" charset="0"/>
              </a:rPr>
              <a:t>h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subtestov</a:t>
            </a:r>
            <a:r>
              <a:rPr lang="hr-HR" sz="2600" dirty="0" smtClean="0">
                <a:latin typeface="Calibri" pitchFamily="34" charset="0"/>
              </a:rPr>
              <a:t>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koji</a:t>
            </a:r>
            <a:r>
              <a:rPr lang="en-US" sz="2600" dirty="0" smtClean="0">
                <a:latin typeface="Calibri" pitchFamily="34" charset="0"/>
              </a:rPr>
              <a:t> se </a:t>
            </a:r>
            <a:r>
              <a:rPr lang="en-US" sz="2600" dirty="0" err="1" smtClean="0">
                <a:latin typeface="Calibri" pitchFamily="34" charset="0"/>
              </a:rPr>
              <a:t>obavezno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zadaju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hr-HR" sz="2600" dirty="0" smtClean="0">
                <a:latin typeface="Calibri" pitchFamily="34" charset="0"/>
              </a:rPr>
              <a:t>5 </a:t>
            </a:r>
            <a:r>
              <a:rPr lang="en-US" sz="2600" b="1" i="1" dirty="0" err="1" smtClean="0">
                <a:latin typeface="Calibri" pitchFamily="34" charset="0"/>
              </a:rPr>
              <a:t>dopunski</a:t>
            </a:r>
            <a:r>
              <a:rPr lang="hr-HR" sz="2600" b="1" i="1" dirty="0" smtClean="0">
                <a:latin typeface="Calibri" pitchFamily="34" charset="0"/>
              </a:rPr>
              <a:t>h </a:t>
            </a:r>
            <a:r>
              <a:rPr lang="en-US" sz="2600" dirty="0" err="1" smtClean="0">
                <a:latin typeface="Calibri" pitchFamily="34" charset="0"/>
              </a:rPr>
              <a:t>koji</a:t>
            </a:r>
            <a:r>
              <a:rPr lang="en-US" sz="2600" dirty="0" smtClean="0">
                <a:latin typeface="Calibri" pitchFamily="34" charset="0"/>
              </a:rPr>
              <a:t> se </a:t>
            </a:r>
            <a:r>
              <a:rPr lang="en-US" sz="2600" dirty="0" err="1" smtClean="0">
                <a:latin typeface="Calibri" pitchFamily="34" charset="0"/>
              </a:rPr>
              <a:t>zadaju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po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potrebi</a:t>
            </a:r>
            <a:r>
              <a:rPr lang="hr-HR" sz="2600" dirty="0" smtClean="0">
                <a:latin typeface="Calibri" pitchFamily="34" charset="0"/>
              </a:rPr>
              <a:t>.</a:t>
            </a:r>
            <a:endParaRPr lang="sr-Latn-RS" sz="2600" b="1" dirty="0" smtClean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sr-Latn-RS" sz="2600" b="1" dirty="0" smtClean="0">
                <a:latin typeface="Calibri" pitchFamily="34" charset="0"/>
              </a:rPr>
              <a:t>U</a:t>
            </a:r>
            <a:r>
              <a:rPr lang="x-none" sz="2600" b="1" dirty="0" smtClean="0">
                <a:latin typeface="Calibri" pitchFamily="34" charset="0"/>
              </a:rPr>
              <a:t>vođenje </a:t>
            </a:r>
            <a:r>
              <a:rPr lang="en-US" sz="2600" b="1" i="1" dirty="0" smtClean="0">
                <a:latin typeface="Calibri" pitchFamily="34" charset="0"/>
              </a:rPr>
              <a:t>4 </a:t>
            </a:r>
            <a:r>
              <a:rPr lang="en-US" sz="2600" b="1" i="1" dirty="0" err="1" smtClean="0">
                <a:latin typeface="Calibri" pitchFamily="34" charset="0"/>
              </a:rPr>
              <a:t>faktora</a:t>
            </a:r>
            <a:r>
              <a:rPr lang="en-US" sz="2600" dirty="0" smtClean="0">
                <a:latin typeface="Calibri" pitchFamily="34" charset="0"/>
              </a:rPr>
              <a:t>:</a:t>
            </a:r>
            <a:r>
              <a:rPr lang="x-none" sz="2600" dirty="0" smtClean="0">
                <a:latin typeface="Calibri" pitchFamily="34" charset="0"/>
              </a:rPr>
              <a:t> </a:t>
            </a:r>
            <a:endParaRPr lang="sr-Latn-R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 smtClean="0">
                <a:latin typeface="Calibri" pitchFamily="34" charset="0"/>
              </a:rPr>
              <a:t>V</a:t>
            </a:r>
            <a:r>
              <a:rPr lang="en-US" sz="2600" b="1" i="1" dirty="0" err="1" smtClean="0">
                <a:latin typeface="Calibri" pitchFamily="34" charset="0"/>
              </a:rPr>
              <a:t>erbalno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b="1" i="1" dirty="0" err="1" smtClean="0">
                <a:latin typeface="Calibri" pitchFamily="34" charset="0"/>
              </a:rPr>
              <a:t>razumevanj</a:t>
            </a:r>
            <a:r>
              <a:rPr lang="hr-HR" sz="2600" b="1" i="1" dirty="0" smtClean="0">
                <a:latin typeface="Calibri" pitchFamily="34" charset="0"/>
              </a:rPr>
              <a:t>e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x-none" sz="2600" b="1" i="1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(</a:t>
            </a:r>
            <a:r>
              <a:rPr lang="en-US" sz="2600" dirty="0" err="1" smtClean="0">
                <a:latin typeface="Calibri" pitchFamily="34" charset="0"/>
              </a:rPr>
              <a:t>Sličnosti</a:t>
            </a:r>
            <a:r>
              <a:rPr lang="en-US" sz="2600" dirty="0" smtClean="0">
                <a:latin typeface="Calibri" pitchFamily="34" charset="0"/>
              </a:rPr>
              <a:t>, </a:t>
            </a:r>
            <a:r>
              <a:rPr lang="en-US" sz="2600" dirty="0" err="1" smtClean="0">
                <a:latin typeface="Calibri" pitchFamily="34" charset="0"/>
              </a:rPr>
              <a:t>Rečnik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Informacije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od </a:t>
            </a:r>
            <a:r>
              <a:rPr lang="en-US" sz="2600" dirty="0" err="1" smtClean="0">
                <a:latin typeface="Calibri" pitchFamily="34" charset="0"/>
              </a:rPr>
              <a:t>dopunskih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Shvatanje</a:t>
            </a:r>
            <a:r>
              <a:rPr lang="en-US" sz="2600" dirty="0" smtClean="0">
                <a:latin typeface="Calibri" pitchFamily="34" charset="0"/>
              </a:rPr>
              <a:t>)</a:t>
            </a:r>
            <a:r>
              <a:rPr lang="x-none" sz="2600" dirty="0" smtClean="0">
                <a:latin typeface="Calibri" pitchFamily="34" charset="0"/>
              </a:rPr>
              <a:t> </a:t>
            </a:r>
            <a:endParaRPr lang="sr-Latn-R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x-none" sz="2600" b="1" i="1" dirty="0" smtClean="0">
                <a:latin typeface="Calibri" pitchFamily="34" charset="0"/>
              </a:rPr>
              <a:t>P</a:t>
            </a:r>
            <a:r>
              <a:rPr lang="en-US" sz="2600" b="1" i="1" dirty="0" err="1" smtClean="0">
                <a:latin typeface="Calibri" pitchFamily="34" charset="0"/>
              </a:rPr>
              <a:t>erceptivno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b="1" i="1" dirty="0" err="1" smtClean="0">
                <a:latin typeface="Calibri" pitchFamily="34" charset="0"/>
              </a:rPr>
              <a:t>rezonovanje</a:t>
            </a:r>
            <a:r>
              <a:rPr lang="en-US" sz="2600" dirty="0" smtClean="0">
                <a:latin typeface="Calibri" pitchFamily="34" charset="0"/>
              </a:rPr>
              <a:t> (</a:t>
            </a:r>
            <a:r>
              <a:rPr lang="en-US" sz="2600" dirty="0" err="1" smtClean="0">
                <a:latin typeface="Calibri" pitchFamily="34" charset="0"/>
              </a:rPr>
              <a:t>Kocka-mozaik</a:t>
            </a:r>
            <a:r>
              <a:rPr lang="en-US" sz="2600" dirty="0" smtClean="0">
                <a:latin typeface="Calibri" pitchFamily="34" charset="0"/>
              </a:rPr>
              <a:t>, </a:t>
            </a:r>
            <a:r>
              <a:rPr lang="en-US" sz="2600" dirty="0" err="1" smtClean="0">
                <a:latin typeface="Calibri" pitchFamily="34" charset="0"/>
              </a:rPr>
              <a:t>Matrice</a:t>
            </a:r>
            <a:r>
              <a:rPr lang="en-US" sz="2600" dirty="0" smtClean="0">
                <a:latin typeface="Calibri" pitchFamily="34" charset="0"/>
              </a:rPr>
              <a:t>, </a:t>
            </a:r>
            <a:r>
              <a:rPr lang="en-US" sz="2600" dirty="0" err="1" smtClean="0">
                <a:latin typeface="Calibri" pitchFamily="34" charset="0"/>
              </a:rPr>
              <a:t>Slagalica</a:t>
            </a:r>
            <a:r>
              <a:rPr lang="x-none" sz="2600" dirty="0" smtClean="0">
                <a:latin typeface="Calibri" pitchFamily="34" charset="0"/>
              </a:rPr>
              <a:t> 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od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dopunskih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Vaganje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Dopune</a:t>
            </a:r>
            <a:r>
              <a:rPr lang="en-US" sz="2600" dirty="0" smtClean="0">
                <a:latin typeface="Calibri" pitchFamily="34" charset="0"/>
              </a:rPr>
              <a:t>)</a:t>
            </a:r>
            <a:r>
              <a:rPr lang="x-none" sz="2600" dirty="0" smtClean="0">
                <a:latin typeface="Calibri" pitchFamily="34" charset="0"/>
              </a:rPr>
              <a:t> </a:t>
            </a:r>
            <a:endParaRPr lang="sr-Latn-R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 smtClean="0">
                <a:latin typeface="Calibri" pitchFamily="34" charset="0"/>
              </a:rPr>
              <a:t>R</a:t>
            </a:r>
            <a:r>
              <a:rPr lang="en-US" sz="2600" b="1" i="1" dirty="0" err="1" smtClean="0">
                <a:latin typeface="Calibri" pitchFamily="34" charset="0"/>
              </a:rPr>
              <a:t>adna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b="1" i="1" dirty="0" err="1" smtClean="0">
                <a:latin typeface="Calibri" pitchFamily="34" charset="0"/>
              </a:rPr>
              <a:t>memorija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(</a:t>
            </a:r>
            <a:r>
              <a:rPr lang="en-US" sz="2600" dirty="0" err="1" smtClean="0">
                <a:latin typeface="Calibri" pitchFamily="34" charset="0"/>
              </a:rPr>
              <a:t>Ponavljanje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brojeva</a:t>
            </a:r>
            <a:r>
              <a:rPr lang="en-US" sz="2600" dirty="0" smtClean="0">
                <a:latin typeface="Calibri" pitchFamily="34" charset="0"/>
              </a:rPr>
              <a:t>, </a:t>
            </a:r>
            <a:r>
              <a:rPr lang="en-US" sz="2600" dirty="0" err="1" smtClean="0">
                <a:latin typeface="Calibri" pitchFamily="34" charset="0"/>
              </a:rPr>
              <a:t>Aritmetika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x-none" sz="2600" dirty="0" smtClean="0">
                <a:latin typeface="Calibri" pitchFamily="34" charset="0"/>
              </a:rPr>
              <a:t>+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Slovo</a:t>
            </a:r>
            <a:r>
              <a:rPr lang="en-US" sz="2600" dirty="0" smtClean="0">
                <a:latin typeface="Calibri" pitchFamily="34" charset="0"/>
              </a:rPr>
              <a:t>–</a:t>
            </a:r>
            <a:r>
              <a:rPr lang="en-US" sz="2600" dirty="0" err="1" smtClean="0">
                <a:latin typeface="Calibri" pitchFamily="34" charset="0"/>
              </a:rPr>
              <a:t>broj</a:t>
            </a:r>
            <a:r>
              <a:rPr lang="hr-HR" sz="2600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do</a:t>
            </a:r>
            <a:r>
              <a:rPr lang="hr-HR" sz="2600" dirty="0" smtClean="0">
                <a:latin typeface="Calibri" pitchFamily="34" charset="0"/>
              </a:rPr>
              <a:t>pun.</a:t>
            </a:r>
            <a:r>
              <a:rPr lang="en-US" sz="2600" dirty="0" smtClean="0">
                <a:latin typeface="Calibri" pitchFamily="34" charset="0"/>
              </a:rPr>
              <a:t>)</a:t>
            </a:r>
            <a:endParaRPr lang="sr-Latn-R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600" b="1" i="1" dirty="0" smtClean="0">
                <a:latin typeface="Calibri" pitchFamily="34" charset="0"/>
              </a:rPr>
              <a:t>B</a:t>
            </a:r>
            <a:r>
              <a:rPr lang="en-US" sz="2600" b="1" i="1" dirty="0" err="1" smtClean="0">
                <a:latin typeface="Calibri" pitchFamily="34" charset="0"/>
              </a:rPr>
              <a:t>rzin</a:t>
            </a:r>
            <a:r>
              <a:rPr lang="x-none" sz="2600" b="1" i="1" dirty="0" smtClean="0">
                <a:latin typeface="Calibri" pitchFamily="34" charset="0"/>
              </a:rPr>
              <a:t>a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b="1" i="1" dirty="0" err="1" smtClean="0">
                <a:latin typeface="Calibri" pitchFamily="34" charset="0"/>
              </a:rPr>
              <a:t>procesiranja</a:t>
            </a:r>
            <a:r>
              <a:rPr lang="en-US" sz="2600" b="1" i="1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(</a:t>
            </a:r>
            <a:r>
              <a:rPr lang="en-US" sz="2600" dirty="0" err="1" smtClean="0">
                <a:latin typeface="Calibri" pitchFamily="34" charset="0"/>
              </a:rPr>
              <a:t>Traženje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simbola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Šifra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x-none" sz="2600" dirty="0" smtClean="0">
                <a:latin typeface="Calibri" pitchFamily="34" charset="0"/>
              </a:rPr>
              <a:t>+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Precrtavanje</a:t>
            </a:r>
            <a:r>
              <a:rPr lang="sr-Latn-RS" sz="2600" dirty="0" smtClean="0">
                <a:latin typeface="Calibri" pitchFamily="34" charset="0"/>
              </a:rPr>
              <a:t>-dopun.)</a:t>
            </a:r>
            <a:endParaRPr lang="x-none" sz="2600" dirty="0" smtClean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hr-HR" sz="2600" b="1" dirty="0" smtClean="0">
                <a:latin typeface="Calibri" pitchFamily="34" charset="0"/>
              </a:rPr>
              <a:t>I</a:t>
            </a:r>
            <a:r>
              <a:rPr lang="en-US" sz="2600" b="1" dirty="0" err="1" smtClean="0">
                <a:latin typeface="Calibri" pitchFamily="34" charset="0"/>
              </a:rPr>
              <a:t>zbačen</a:t>
            </a:r>
            <a:r>
              <a:rPr lang="hr-HR" sz="2600" b="1" dirty="0" smtClean="0">
                <a:latin typeface="Calibri" pitchFamily="34" charset="0"/>
              </a:rPr>
              <a:t>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dirty="0" smtClean="0">
                <a:latin typeface="Calibri" pitchFamily="34" charset="0"/>
              </a:rPr>
              <a:t>subtest </a:t>
            </a:r>
            <a:r>
              <a:rPr lang="en-US" sz="2600" dirty="0" err="1" smtClean="0">
                <a:latin typeface="Calibri" pitchFamily="34" charset="0"/>
              </a:rPr>
              <a:t>Skalpanje</a:t>
            </a:r>
            <a:r>
              <a:rPr lang="sr-Latn-RS" sz="2600" dirty="0" smtClean="0">
                <a:latin typeface="Calibri" pitchFamily="34" charset="0"/>
              </a:rPr>
              <a:t> (</a:t>
            </a:r>
            <a:r>
              <a:rPr lang="en-US" sz="2600" dirty="0" err="1" smtClean="0">
                <a:latin typeface="Calibri" pitchFamily="34" charset="0"/>
              </a:rPr>
              <a:t>ubačeni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novi</a:t>
            </a:r>
            <a:r>
              <a:rPr lang="sr-Latn-RS" sz="2600" dirty="0" smtClean="0">
                <a:latin typeface="Calibri" pitchFamily="34" charset="0"/>
              </a:rPr>
              <a:t>)</a:t>
            </a:r>
            <a:r>
              <a:rPr lang="en-US" sz="2600" dirty="0" smtClean="0">
                <a:latin typeface="Calibri" pitchFamily="34" charset="0"/>
              </a:rPr>
              <a:t> </a:t>
            </a:r>
            <a:endParaRPr lang="x-none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dirty="0" err="1" smtClean="0">
                <a:latin typeface="Calibri" pitchFamily="34" charset="0"/>
              </a:rPr>
              <a:t>izbačeni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x-none" sz="2600" dirty="0" smtClean="0">
                <a:latin typeface="Calibri" pitchFamily="34" charset="0"/>
              </a:rPr>
              <a:t>su </a:t>
            </a:r>
            <a:r>
              <a:rPr lang="en-US" sz="2600" dirty="0" smtClean="0">
                <a:latin typeface="Calibri" pitchFamily="34" charset="0"/>
              </a:rPr>
              <a:t>bonus </a:t>
            </a:r>
            <a:r>
              <a:rPr lang="en-US" sz="2600" dirty="0" err="1" smtClean="0">
                <a:latin typeface="Calibri" pitchFamily="34" charset="0"/>
              </a:rPr>
              <a:t>poeni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za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br</a:t>
            </a:r>
            <a:r>
              <a:rPr lang="hr-HR" sz="2600" dirty="0" smtClean="0">
                <a:latin typeface="Calibri" pitchFamily="34" charset="0"/>
              </a:rPr>
              <a:t>zinu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rešavanj</a:t>
            </a:r>
            <a:r>
              <a:rPr lang="hr-HR" sz="2600" dirty="0" smtClean="0">
                <a:latin typeface="Calibri" pitchFamily="34" charset="0"/>
              </a:rPr>
              <a:t>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zadataka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>
                <a:latin typeface="Calibri" pitchFamily="34" charset="0"/>
              </a:rPr>
              <a:t>(</a:t>
            </a:r>
            <a:r>
              <a:rPr lang="en-US" sz="2600" dirty="0" err="1">
                <a:latin typeface="Calibri" pitchFamily="34" charset="0"/>
              </a:rPr>
              <a:t>npr</a:t>
            </a:r>
            <a:r>
              <a:rPr lang="en-US" sz="2600" dirty="0" smtClean="0">
                <a:latin typeface="Calibri" pitchFamily="34" charset="0"/>
              </a:rPr>
              <a:t>.</a:t>
            </a:r>
            <a:r>
              <a:rPr lang="hr-HR" sz="2600" dirty="0" smtClean="0">
                <a:latin typeface="Calibri" pitchFamily="34" charset="0"/>
              </a:rPr>
              <a:t> </a:t>
            </a:r>
            <a:r>
              <a:rPr lang="en-US" sz="2600" dirty="0" smtClean="0">
                <a:latin typeface="Calibri" pitchFamily="34" charset="0"/>
              </a:rPr>
              <a:t>u </a:t>
            </a:r>
            <a:r>
              <a:rPr lang="en-US" sz="2600" dirty="0" err="1">
                <a:latin typeface="Calibri" pitchFamily="34" charset="0"/>
              </a:rPr>
              <a:t>Aritmetici</a:t>
            </a:r>
            <a:r>
              <a:rPr lang="en-US" sz="2600" dirty="0">
                <a:latin typeface="Calibri" pitchFamily="34" charset="0"/>
              </a:rPr>
              <a:t>), </a:t>
            </a:r>
            <a:r>
              <a:rPr lang="en-US" sz="2600" dirty="0" err="1" smtClean="0">
                <a:latin typeface="Calibri" pitchFamily="34" charset="0"/>
              </a:rPr>
              <a:t>ostaju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samo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vremenska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en-US" sz="2600" dirty="0" err="1" smtClean="0">
                <a:latin typeface="Calibri" pitchFamily="34" charset="0"/>
              </a:rPr>
              <a:t>ograničenja</a:t>
            </a:r>
            <a:r>
              <a:rPr lang="en-US" sz="2600" dirty="0" smtClean="0">
                <a:latin typeface="Calibri" pitchFamily="34" charset="0"/>
              </a:rPr>
              <a:t>. </a:t>
            </a:r>
            <a:endParaRPr lang="x-none" sz="2600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836712"/>
            <a:ext cx="8511480" cy="792088"/>
          </a:xfrm>
        </p:spPr>
        <p:txBody>
          <a:bodyPr>
            <a:no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VITI: Vekslerov Individualni Test 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r-Latn-CS" sz="2400" dirty="0">
                <a:latin typeface="Calibri" pitchFamily="34" charset="0"/>
              </a:rPr>
              <a:t>Subtestovi verbalne  </a:t>
            </a:r>
            <a:r>
              <a:rPr lang="sr-Latn-CS" sz="2400" dirty="0" smtClean="0">
                <a:latin typeface="Calibri" pitchFamily="34" charset="0"/>
              </a:rPr>
              <a:t>skale </a:t>
            </a:r>
            <a:endParaRPr lang="sr-Latn-CS" sz="2400" dirty="0">
              <a:latin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171255" cy="457200"/>
          </a:xfrm>
        </p:spPr>
        <p:txBody>
          <a:bodyPr/>
          <a:lstStyle/>
          <a:p>
            <a:r>
              <a:rPr lang="sr-Latn-CS" sz="2400" dirty="0">
                <a:latin typeface="Calibri" pitchFamily="34" charset="0"/>
              </a:rPr>
              <a:t>Subtestovi manipulativne </a:t>
            </a:r>
            <a:r>
              <a:rPr lang="sr-Latn-CS" sz="2400" dirty="0" smtClean="0">
                <a:latin typeface="Calibri" pitchFamily="34" charset="0"/>
              </a:rPr>
              <a:t>skale </a:t>
            </a:r>
            <a:endParaRPr lang="en-US" sz="2400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Informacije, 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Ponavljanje brojeva ,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Shvatanje, 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Aritmetika ,  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Sličnosti i  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Rečnik</a:t>
            </a:r>
          </a:p>
          <a:p>
            <a:pPr>
              <a:buNone/>
            </a:pPr>
            <a:r>
              <a:rPr lang="sr-Latn-CS" sz="2800" dirty="0" smtClean="0">
                <a:latin typeface="Calibri" pitchFamily="34" charset="0"/>
              </a:rPr>
              <a:t>  </a:t>
            </a:r>
          </a:p>
          <a:p>
            <a:pPr>
              <a:buNone/>
            </a:pPr>
            <a:r>
              <a:rPr lang="sr-Latn-CS" sz="2800" dirty="0" smtClean="0">
                <a:latin typeface="Calibri" pitchFamily="34" charset="0"/>
              </a:rPr>
              <a:t> </a:t>
            </a:r>
            <a:endParaRPr lang="sr-Latn-CS" sz="2800" i="1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174176" cy="3886200"/>
          </a:xfrm>
        </p:spPr>
        <p:txBody>
          <a:bodyPr/>
          <a:lstStyle/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Dopune </a:t>
            </a:r>
            <a:r>
              <a:rPr lang="sr-Latn-CS" sz="2800" dirty="0">
                <a:latin typeface="Calibri" pitchFamily="34" charset="0"/>
              </a:rPr>
              <a:t>slika, </a:t>
            </a:r>
            <a:endParaRPr lang="sr-Latn-CS" sz="28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Kock mozaik (Kosove kocke), </a:t>
            </a: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Sklapanje </a:t>
            </a:r>
            <a:r>
              <a:rPr lang="sr-Latn-CS" sz="2800" dirty="0">
                <a:latin typeface="Calibri" pitchFamily="34" charset="0"/>
              </a:rPr>
              <a:t>figura, </a:t>
            </a:r>
            <a:endParaRPr lang="sr-Latn-CS" sz="28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Strip</a:t>
            </a:r>
            <a:r>
              <a:rPr lang="sr-Latn-CS" sz="2800" dirty="0">
                <a:latin typeface="Calibri" pitchFamily="34" charset="0"/>
              </a:rPr>
              <a:t>,  </a:t>
            </a:r>
            <a:endParaRPr lang="sr-Latn-CS" sz="28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</a:pPr>
            <a:r>
              <a:rPr lang="sr-Latn-CS" sz="2800" dirty="0" smtClean="0">
                <a:latin typeface="Calibri" pitchFamily="34" charset="0"/>
              </a:rPr>
              <a:t>Šifra</a:t>
            </a:r>
            <a:endParaRPr lang="sr-Latn-CS" sz="2800" dirty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76672"/>
            <a:ext cx="8229600" cy="922114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Šta procenjuju subtestovi VITI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556792"/>
            <a:ext cx="8856984" cy="4608512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 smtClean="0">
                <a:latin typeface="Calibri" pitchFamily="34" charset="0"/>
              </a:rPr>
              <a:t>Verbalni deo (IQ</a:t>
            </a:r>
            <a:r>
              <a:rPr lang="en-US" sz="2800" b="1" dirty="0" smtClean="0">
                <a:latin typeface="Calibri" pitchFamily="34" charset="0"/>
              </a:rPr>
              <a:t>v</a:t>
            </a:r>
            <a:r>
              <a:rPr lang="sr-Latn-CS" sz="2800" b="1" dirty="0" smtClean="0">
                <a:latin typeface="Calibri" pitchFamily="34" charset="0"/>
              </a:rPr>
              <a:t>)</a:t>
            </a:r>
            <a:r>
              <a:rPr lang="sr-Latn-CS" sz="2800" dirty="0" smtClean="0">
                <a:latin typeface="Calibri" pitchFamily="34" charset="0"/>
              </a:rPr>
              <a:t>: </a:t>
            </a:r>
            <a:r>
              <a:rPr lang="sr-Latn-CS" sz="2800" dirty="0">
                <a:latin typeface="Calibri" pitchFamily="34" charset="0"/>
              </a:rPr>
              <a:t>sposobnost korišćenja apstraktih simbola, </a:t>
            </a:r>
            <a:r>
              <a:rPr lang="sr-Latn-CS" sz="2800" dirty="0" smtClean="0">
                <a:latin typeface="Calibri" pitchFamily="34" charset="0"/>
              </a:rPr>
              <a:t>sposobnost  formiranja pojmova, stepen </a:t>
            </a:r>
            <a:r>
              <a:rPr lang="sr-Latn-CS" sz="2800" dirty="0">
                <a:latin typeface="Calibri" pitchFamily="34" charset="0"/>
              </a:rPr>
              <a:t>korišćenja obrazovanja, </a:t>
            </a:r>
            <a:r>
              <a:rPr lang="sr-Latn-CS" sz="2800" dirty="0" smtClean="0">
                <a:latin typeface="Calibri" pitchFamily="34" charset="0"/>
              </a:rPr>
              <a:t>neposredno pamćenje, aritmetičko rezonovanje, verbalnu fluentnost,  shvatanje socijalnih situacija, itd.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>
                <a:latin typeface="Calibri" pitchFamily="34" charset="0"/>
              </a:rPr>
              <a:t>Manipulativni </a:t>
            </a:r>
            <a:r>
              <a:rPr lang="sr-Latn-CS" sz="2800" b="1" dirty="0" smtClean="0">
                <a:latin typeface="Calibri" pitchFamily="34" charset="0"/>
              </a:rPr>
              <a:t>deo (IQm)</a:t>
            </a:r>
            <a:r>
              <a:rPr lang="sr-Latn-CS" sz="2800" dirty="0" smtClean="0">
                <a:latin typeface="Calibri" pitchFamily="34" charset="0"/>
              </a:rPr>
              <a:t>: analitičke i sintetičke funkcije, </a:t>
            </a:r>
            <a:r>
              <a:rPr lang="sr-Latn-CS" sz="2800" dirty="0">
                <a:latin typeface="Calibri" pitchFamily="34" charset="0"/>
              </a:rPr>
              <a:t>sposobnost </a:t>
            </a:r>
            <a:r>
              <a:rPr lang="sr-Latn-CS" sz="2800" dirty="0" smtClean="0">
                <a:latin typeface="Calibri" pitchFamily="34" charset="0"/>
              </a:rPr>
              <a:t>tumačenja i integracije </a:t>
            </a:r>
            <a:r>
              <a:rPr lang="sr-Latn-CS" sz="2800" dirty="0">
                <a:latin typeface="Calibri" pitchFamily="34" charset="0"/>
              </a:rPr>
              <a:t>perceptivnih </a:t>
            </a:r>
            <a:r>
              <a:rPr lang="sr-Latn-CS" sz="2800" dirty="0" smtClean="0">
                <a:latin typeface="Calibri" pitchFamily="34" charset="0"/>
              </a:rPr>
              <a:t>draži,  sposobnost </a:t>
            </a:r>
            <a:r>
              <a:rPr lang="sr-Latn-CS" sz="2800" dirty="0">
                <a:latin typeface="Calibri" pitchFamily="34" charset="0"/>
              </a:rPr>
              <a:t>procene vizuo-prostornih </a:t>
            </a:r>
            <a:r>
              <a:rPr lang="sr-Latn-CS" sz="2800" dirty="0" smtClean="0">
                <a:latin typeface="Calibri" pitchFamily="34" charset="0"/>
              </a:rPr>
              <a:t>informacija, vizuomotornu koordinacija, brzinu učenja, itd.</a:t>
            </a:r>
            <a:endParaRPr lang="en-U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476672"/>
            <a:ext cx="8229600" cy="1066800"/>
          </a:xfrm>
        </p:spPr>
        <p:txBody>
          <a:bodyPr/>
          <a:lstStyle/>
          <a:p>
            <a:r>
              <a:rPr lang="sr-Latn-RS" dirty="0" smtClean="0">
                <a:solidFill>
                  <a:schemeClr val="accent2"/>
                </a:solidFill>
              </a:rPr>
              <a:t>Kvantitativna procena 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873728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Izračunavanje kvantitativnih skorova dobijenih na svakom subtestu i izračunavanje 3 koeficijenta inteligencije: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 smtClean="0">
                <a:latin typeface="Calibri" pitchFamily="34" charset="0"/>
              </a:rPr>
              <a:t>totalni – IQt        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 smtClean="0">
                <a:latin typeface="Calibri" pitchFamily="34" charset="0"/>
              </a:rPr>
              <a:t>verbalni - IQv</a:t>
            </a:r>
            <a:r>
              <a:rPr lang="sr-Latn-CS" sz="2800" dirty="0" smtClean="0">
                <a:latin typeface="Calibri" pitchFamily="34" charset="0"/>
              </a:rPr>
              <a:t>,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sr-Latn-CS" sz="2800" b="1" i="1" dirty="0" smtClean="0">
                <a:latin typeface="Calibri" pitchFamily="34" charset="0"/>
              </a:rPr>
              <a:t>manipulativni  - IQm </a:t>
            </a:r>
            <a:r>
              <a:rPr lang="sr-Latn-CS" sz="2800" dirty="0" smtClean="0">
                <a:latin typeface="Calibri" pitchFamily="34" charset="0"/>
              </a:rPr>
              <a:t> 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latin typeface="Calibri" pitchFamily="34" charset="0"/>
                <a:cs typeface="Calibri" pitchFamily="34" charset="0"/>
              </a:rPr>
              <a:t>Značenje IQ skorova jeste procena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aktuelnog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nivoa funkcionisanja </a:t>
            </a:r>
            <a:r>
              <a:rPr lang="sr-Latn-RS" b="1" dirty="0" smtClean="0">
                <a:latin typeface="Calibri" pitchFamily="34" charset="0"/>
                <a:cs typeface="Calibri" pitchFamily="34" charset="0"/>
              </a:rPr>
              <a:t>– efikasnosti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!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 smtClean="0">
                <a:latin typeface="Calibri" pitchFamily="34" charset="0"/>
                <a:cs typeface="Calibri" pitchFamily="34" charset="0"/>
              </a:rPr>
              <a:t>Korisno je uključiti procenu </a:t>
            </a:r>
            <a:r>
              <a:rPr lang="sr-Latn-RS" b="1" dirty="0" smtClean="0">
                <a:latin typeface="Calibri" pitchFamily="34" charset="0"/>
                <a:cs typeface="Calibri" pitchFamily="34" charset="0"/>
              </a:rPr>
              <a:t>greške </a:t>
            </a:r>
            <a:r>
              <a:rPr lang="sr-Latn-RS" b="1" dirty="0">
                <a:latin typeface="Calibri" pitchFamily="34" charset="0"/>
                <a:cs typeface="Calibri" pitchFamily="34" charset="0"/>
              </a:rPr>
              <a:t>merenja </a:t>
            </a:r>
            <a:r>
              <a:rPr lang="sr-Latn-RS" dirty="0">
                <a:latin typeface="Calibri" pitchFamily="34" charset="0"/>
                <a:cs typeface="Calibri" pitchFamily="34" charset="0"/>
              </a:rPr>
              <a:t>(standardna greška merenja) </a:t>
            </a:r>
            <a:r>
              <a:rPr lang="en-US" dirty="0">
                <a:latin typeface="Calibri" pitchFamily="34" charset="0"/>
                <a:cs typeface="Calibri" pitchFamily="34" charset="0"/>
              </a:rPr>
              <a:t> </a:t>
            </a:r>
            <a:endParaRPr lang="sr-Latn-RS" dirty="0">
              <a:latin typeface="Calibri" pitchFamily="34" charset="0"/>
              <a:cs typeface="Calibri" pitchFamily="34" charset="0"/>
            </a:endParaRPr>
          </a:p>
          <a:p>
            <a:endParaRPr lang="sr-Latn-CS" sz="2800" dirty="0" smtClean="0">
              <a:latin typeface="Calibri" pitchFamily="34" charset="0"/>
            </a:endParaRPr>
          </a:p>
          <a:p>
            <a:endParaRPr lang="sr-Latn-CS" sz="2800" dirty="0" smtClean="0">
              <a:latin typeface="Calibri" pitchFamily="34" charset="0"/>
            </a:endParaRPr>
          </a:p>
          <a:p>
            <a:endParaRPr lang="sr-Latn-CS" sz="2800" b="1" i="1" dirty="0" smtClean="0">
              <a:latin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04664"/>
            <a:ext cx="8229600" cy="868346"/>
          </a:xfrm>
        </p:spPr>
        <p:txBody>
          <a:bodyPr>
            <a:normAutofit/>
          </a:bodyPr>
          <a:lstStyle/>
          <a:p>
            <a:r>
              <a:rPr lang="sr-Latn-CS" dirty="0">
                <a:solidFill>
                  <a:schemeClr val="accent2"/>
                </a:solidFill>
                <a:effectLst/>
                <a:latin typeface="Calibri" pitchFamily="34" charset="0"/>
              </a:rPr>
              <a:t>Modeli inteligencije</a:t>
            </a:r>
            <a:endParaRPr lang="en-US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700808"/>
            <a:ext cx="8208912" cy="5157192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Supstancijalističko</a:t>
            </a:r>
            <a:r>
              <a:rPr lang="sr-Latn-CS" sz="2800" dirty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 shvatanje inteligencije</a:t>
            </a:r>
            <a:r>
              <a:rPr lang="en-US" sz="2800" dirty="0" smtClean="0">
                <a:latin typeface="Calibri" pitchFamily="34" charset="0"/>
              </a:rPr>
              <a:t>:</a:t>
            </a:r>
            <a:r>
              <a:rPr lang="sr-Latn-CS" sz="2800" dirty="0" smtClean="0">
                <a:latin typeface="Calibri" pitchFamily="34" charset="0"/>
              </a:rPr>
              <a:t>  bavi se suštinom  fenomena </a:t>
            </a:r>
            <a:r>
              <a:rPr lang="sr-Latn-CS" sz="2800" i="1" dirty="0" smtClean="0">
                <a:latin typeface="Calibri" pitchFamily="34" charset="0"/>
              </a:rPr>
              <a:t>(Spearman)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Funkcionalističko</a:t>
            </a:r>
            <a:r>
              <a:rPr lang="sr-Latn-CS" sz="2800" dirty="0">
                <a:latin typeface="Calibri" pitchFamily="34" charset="0"/>
              </a:rPr>
              <a:t>  </a:t>
            </a:r>
            <a:r>
              <a:rPr lang="sr-Latn-CS" sz="2800" dirty="0" smtClean="0">
                <a:latin typeface="Calibri" pitchFamily="34" charset="0"/>
              </a:rPr>
              <a:t>shvatanje </a:t>
            </a:r>
            <a:r>
              <a:rPr lang="sr-Latn-CS" sz="2800" dirty="0">
                <a:latin typeface="Calibri" pitchFamily="34" charset="0"/>
              </a:rPr>
              <a:t>inteligencije: </a:t>
            </a:r>
            <a:r>
              <a:rPr lang="sr-Latn-CS" sz="2800" dirty="0" smtClean="0">
                <a:latin typeface="Calibri" pitchFamily="34" charset="0"/>
              </a:rPr>
              <a:t> bavi se  funkcijom </a:t>
            </a:r>
            <a:r>
              <a:rPr lang="sr-Latn-CS" sz="2800" dirty="0">
                <a:latin typeface="Calibri" pitchFamily="34" charset="0"/>
              </a:rPr>
              <a:t>fenomena </a:t>
            </a:r>
            <a:r>
              <a:rPr lang="sr-Latn-CS" sz="2800" dirty="0" smtClean="0">
                <a:latin typeface="Calibri" pitchFamily="34" charset="0"/>
              </a:rPr>
              <a:t>intel</a:t>
            </a:r>
            <a:r>
              <a:rPr lang="en-US" sz="2800" dirty="0" err="1" smtClean="0">
                <a:latin typeface="Calibri" pitchFamily="34" charset="0"/>
              </a:rPr>
              <a:t>igencije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i="1" dirty="0" smtClean="0">
                <a:latin typeface="Calibri" pitchFamily="34" charset="0"/>
              </a:rPr>
              <a:t>(</a:t>
            </a:r>
            <a:r>
              <a:rPr lang="en-US" sz="2800" i="1" dirty="0" smtClean="0">
                <a:latin typeface="Calibri" pitchFamily="34" charset="0"/>
              </a:rPr>
              <a:t>W</a:t>
            </a:r>
            <a:r>
              <a:rPr lang="sr-Latn-CS" sz="2800" i="1" dirty="0" smtClean="0">
                <a:latin typeface="Calibri" pitchFamily="34" charset="0"/>
              </a:rPr>
              <a:t>echsler)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sr-Latn-C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>
                <a:latin typeface="Calibri" pitchFamily="34" charset="0"/>
              </a:rPr>
              <a:t>Holističko</a:t>
            </a:r>
            <a:r>
              <a:rPr lang="sr-Latn-CS" sz="2800" dirty="0">
                <a:latin typeface="Calibri" pitchFamily="34" charset="0"/>
              </a:rPr>
              <a:t> (ego-psihološko) shvatanje inteligencije: 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govori</a:t>
            </a:r>
            <a:r>
              <a:rPr lang="en-US" sz="2800" dirty="0" smtClean="0">
                <a:latin typeface="Calibri" pitchFamily="34" charset="0"/>
              </a:rPr>
              <a:t> o </a:t>
            </a:r>
            <a:r>
              <a:rPr lang="sr-Latn-CS" sz="2800" dirty="0" smtClean="0">
                <a:latin typeface="Calibri" pitchFamily="34" charset="0"/>
              </a:rPr>
              <a:t>inteligenciji </a:t>
            </a:r>
            <a:r>
              <a:rPr lang="sr-Latn-CS" sz="2800" dirty="0">
                <a:latin typeface="Calibri" pitchFamily="34" charset="0"/>
              </a:rPr>
              <a:t>kao </a:t>
            </a:r>
            <a:r>
              <a:rPr lang="sr-Latn-CS" sz="2800" dirty="0" smtClean="0">
                <a:latin typeface="Calibri" pitchFamily="34" charset="0"/>
              </a:rPr>
              <a:t>ego-funkciji koja  </a:t>
            </a:r>
            <a:r>
              <a:rPr lang="en-US" sz="2800" dirty="0" smtClean="0">
                <a:latin typeface="Calibri" pitchFamily="34" charset="0"/>
              </a:rPr>
              <a:t>je </a:t>
            </a:r>
            <a:r>
              <a:rPr lang="sr-Latn-CS" sz="2800" dirty="0" smtClean="0">
                <a:latin typeface="Calibri" pitchFamily="34" charset="0"/>
              </a:rPr>
              <a:t>zavisna od </a:t>
            </a:r>
            <a:r>
              <a:rPr lang="sr-Latn-CS" sz="2800" dirty="0">
                <a:latin typeface="Calibri" pitchFamily="34" charset="0"/>
              </a:rPr>
              <a:t>ličnosti 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i="1" dirty="0" smtClean="0">
                <a:latin typeface="Calibri" pitchFamily="34" charset="0"/>
              </a:rPr>
              <a:t>(Rapaport 1945)</a:t>
            </a:r>
            <a:r>
              <a:rPr lang="en-US" sz="2800" i="1" dirty="0" smtClean="0">
                <a:latin typeface="Calibri" pitchFamily="34" charset="0"/>
              </a:rPr>
              <a:t/>
            </a:r>
            <a:br>
              <a:rPr lang="en-US" sz="2800" i="1" dirty="0" smtClean="0">
                <a:latin typeface="Calibri" pitchFamily="34" charset="0"/>
              </a:rPr>
            </a:br>
            <a:endParaRPr lang="hr-HR" sz="2800" i="1" dirty="0" smtClean="0">
              <a:latin typeface="Calibri" pitchFamily="34" charset="0"/>
            </a:endParaRPr>
          </a:p>
          <a:p>
            <a:pPr marL="109728" indent="0">
              <a:buClr>
                <a:schemeClr val="accent2"/>
              </a:buClr>
              <a:buNone/>
            </a:pPr>
            <a:r>
              <a:rPr lang="hr-HR" sz="2800" b="1" dirty="0" smtClean="0">
                <a:latin typeface="Calibri" pitchFamily="34" charset="0"/>
              </a:rPr>
              <a:t>O</a:t>
            </a:r>
            <a:r>
              <a:rPr lang="en-US" sz="2800" b="1" dirty="0" err="1" smtClean="0">
                <a:latin typeface="Calibri" pitchFamily="34" charset="0"/>
              </a:rPr>
              <a:t>dnos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en-US" sz="2800" b="1" dirty="0" err="1" smtClean="0">
                <a:latin typeface="Calibri" pitchFamily="34" charset="0"/>
              </a:rPr>
              <a:t>inteligencije</a:t>
            </a:r>
            <a:r>
              <a:rPr lang="en-US" sz="2800" b="1" dirty="0" smtClean="0">
                <a:latin typeface="Calibri" pitchFamily="34" charset="0"/>
              </a:rPr>
              <a:t> </a:t>
            </a:r>
            <a:r>
              <a:rPr lang="hr-HR" sz="2800" b="1" dirty="0" smtClean="0">
                <a:latin typeface="Calibri" pitchFamily="34" charset="0"/>
              </a:rPr>
              <a:t>i</a:t>
            </a:r>
            <a:r>
              <a:rPr lang="en-US" sz="2800" b="1" dirty="0" smtClean="0">
                <a:latin typeface="Calibri" pitchFamily="34" charset="0"/>
              </a:rPr>
              <a:t> li</a:t>
            </a:r>
            <a:r>
              <a:rPr lang="hr-HR" sz="2800" b="1" dirty="0" smtClean="0">
                <a:latin typeface="Calibri" pitchFamily="34" charset="0"/>
              </a:rPr>
              <a:t>čnosti</a:t>
            </a:r>
            <a:r>
              <a:rPr lang="hr-HR" sz="2800" dirty="0" smtClean="0">
                <a:latin typeface="Calibri" pitchFamily="34" charset="0"/>
              </a:rPr>
              <a:t>- nezavisni, interaktivni odnos, inteligencija kao deo ličnosti- </a:t>
            </a:r>
            <a:r>
              <a:rPr lang="hr-HR" sz="2800" u="sng" dirty="0" smtClean="0">
                <a:latin typeface="Calibri" pitchFamily="34" charset="0"/>
              </a:rPr>
              <a:t>merenje nezavisno, tumačenje interaktivno</a:t>
            </a:r>
            <a:endParaRPr lang="en-US" sz="2800" u="sng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926976"/>
          </a:xfrm>
        </p:spPr>
        <p:txBody>
          <a:bodyPr/>
          <a:lstStyle/>
          <a:p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Značenje IQ skorova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5040560"/>
          </a:xfrm>
        </p:spPr>
        <p:txBody>
          <a:bodyPr>
            <a:normAutofit/>
          </a:bodyPr>
          <a:lstStyle/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8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Veksler odbacuje Bineovo shvatanje načina izračunavanja IQ-a kao razlike izmešu hronološkog i mentalnog uzrasta pojedinca</a:t>
            </a:r>
          </a:p>
          <a:p>
            <a:pPr algn="just"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Odredjuje IQ </a:t>
            </a:r>
            <a:r>
              <a:rPr lang="sr-Latn-RS" sz="28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kao </a:t>
            </a:r>
            <a:r>
              <a:rPr lang="sr-Latn-RS" sz="2800" b="1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devijacioni umni količnik </a:t>
            </a:r>
            <a:r>
              <a:rPr lang="sr-Latn-RS" sz="28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koji počiva na hipotezi da se </a:t>
            </a:r>
            <a:r>
              <a:rPr lang="sr-Latn-RS" sz="2800" b="1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inteligencija normalno rasporeduje u populaciji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vaki dobijeni </a:t>
            </a:r>
            <a:r>
              <a:rPr lang="sr-Latn-RS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IQ- količnik inteligencije govori 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koje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relativno mesto 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zauzima naš ispitanik/ispitanica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unutar grupe svojih vršnjaka 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Vrednost od 100 IQ jedinica uzeta </a:t>
            </a:r>
            <a:r>
              <a:rPr lang="sr-Latn-RS" b="1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kao prosečna vrednost</a:t>
            </a:r>
            <a:r>
              <a:rPr lang="sr-Latn-RS" dirty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za sve starosne grupe</a:t>
            </a:r>
            <a:endParaRPr lang="en-US" dirty="0">
              <a:latin typeface="Calibri" pitchFamily="34" charset="0"/>
              <a:cs typeface="Calibri" pitchFamily="34" charset="0"/>
            </a:endParaRPr>
          </a:p>
          <a:p>
            <a:pPr algn="just"/>
            <a:endParaRPr lang="sr-Cyrl-CS" sz="2800" b="1" i="1" dirty="0" smtClean="0">
              <a:solidFill>
                <a:srgbClr val="103154"/>
              </a:solidFill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066800"/>
          </a:xfrm>
        </p:spPr>
        <p:txBody>
          <a:bodyPr/>
          <a:lstStyle/>
          <a:p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Značenje IQ skorova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700808"/>
            <a:ext cx="4402832" cy="5074579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Svaki od tri IQ količnika inteligencije</a:t>
            </a:r>
            <a:r>
              <a:rPr lang="sr-Cyrl-C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 (IQtot, IQv, IQm) </a:t>
            </a:r>
            <a:r>
              <a:rPr lang="sr-Latn-R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ima 100 kao sredinu i standardno odstupanje 15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Skor od 100 IQ jedinica, za bilo koji uzrast, znači isto – da se radi o osobi prosečnih intelektualnih sposobnosti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Sirovi skorovi na subskalama se prevode u </a:t>
            </a:r>
            <a:r>
              <a:rPr lang="sr-Latn-RS" sz="2400" b="1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skalirane skorove  </a:t>
            </a:r>
            <a:r>
              <a:rPr lang="sr-Latn-RS" sz="2400" dirty="0" smtClean="0">
                <a:solidFill>
                  <a:srgbClr val="103154"/>
                </a:solidFill>
                <a:latin typeface="Calibri" pitchFamily="34" charset="0"/>
                <a:cs typeface="Calibri" pitchFamily="34" charset="0"/>
              </a:rPr>
              <a:t>na skali od 1-19, (srednja vrednost 10), pa se njihov zbir prevodi u IQ</a:t>
            </a:r>
            <a:endParaRPr lang="en-US" sz="2400" dirty="0" smtClean="0">
              <a:latin typeface="Calibri" pitchFamily="34" charset="0"/>
              <a:cs typeface="Calibri" pitchFamily="34" charset="0"/>
            </a:endParaRPr>
          </a:p>
          <a:p>
            <a:endParaRPr lang="en-US" dirty="0"/>
          </a:p>
        </p:txBody>
      </p:sp>
      <p:pic>
        <p:nvPicPr>
          <p:cNvPr id="9" name="Content Placeholder 3" descr="IQ_test_graph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2040" y="2420888"/>
            <a:ext cx="4038600" cy="174246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864096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latin typeface="Calibri" pitchFamily="34" charset="0"/>
              </a:rPr>
              <a:t>      </a:t>
            </a:r>
            <a:r>
              <a:rPr lang="sr-Latn-CS" sz="40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Validacione studije</a:t>
            </a:r>
            <a:endParaRPr lang="en-US" sz="40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496855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Da li IQ stvarno predstavlja pokazatelj inteligencije?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Na postignuće na testu </a:t>
            </a:r>
            <a:r>
              <a:rPr lang="sr-Latn-CS" sz="2800" b="1" i="1" dirty="0" smtClean="0">
                <a:latin typeface="Calibri" pitchFamily="34" charset="0"/>
              </a:rPr>
              <a:t>utiču sredinske varijable: </a:t>
            </a:r>
            <a:r>
              <a:rPr lang="sr-Latn-CS" sz="2800" dirty="0" smtClean="0">
                <a:latin typeface="Calibri" pitchFamily="34" charset="0"/>
              </a:rPr>
              <a:t>terenutna životna situacija, (ne)stimulativnost sredine odrastanja, stepen školovanja i profesija, emocionalni poremećaji,  a ne samo ispitanikove sposobnosti</a:t>
            </a:r>
            <a:endParaRPr lang="en-US" sz="2800" i="1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Validacione studije pokazuju da je IQ  </a:t>
            </a:r>
            <a:r>
              <a:rPr lang="sr-Latn-CS" sz="2800" b="1" i="1" dirty="0" smtClean="0">
                <a:latin typeface="Calibri" pitchFamily="34" charset="0"/>
              </a:rPr>
              <a:t>povezan sa školskim uspehom, </a:t>
            </a:r>
            <a:r>
              <a:rPr lang="sr-Latn-CS" sz="2800" dirty="0" smtClean="0">
                <a:latin typeface="Calibri" pitchFamily="34" charset="0"/>
              </a:rPr>
              <a:t>ali</a:t>
            </a:r>
            <a:r>
              <a:rPr lang="sr-Latn-CS" dirty="0">
                <a:latin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</a:rPr>
              <a:t>da je</a:t>
            </a:r>
            <a:r>
              <a:rPr lang="sr-Latn-CS" sz="2800" dirty="0" smtClean="0">
                <a:latin typeface="Calibri" pitchFamily="34" charset="0"/>
              </a:rPr>
              <a:t>  stepen daljeg </a:t>
            </a:r>
            <a:r>
              <a:rPr lang="sr-Latn-CS" sz="2800" b="1" i="1" dirty="0" smtClean="0">
                <a:latin typeface="Calibri" pitchFamily="34" charset="0"/>
              </a:rPr>
              <a:t>uspeha u životu </a:t>
            </a:r>
            <a:r>
              <a:rPr lang="sr-Latn-CS" sz="2800" dirty="0" smtClean="0">
                <a:latin typeface="Calibri" pitchFamily="34" charset="0"/>
              </a:rPr>
              <a:t>više u funkciji neintelektualnih faktora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Smatra se da IQ predstavlja dobar pokazatelj </a:t>
            </a:r>
            <a:r>
              <a:rPr lang="sr-Latn-CS" sz="2800" b="1" i="1" dirty="0" smtClean="0">
                <a:latin typeface="Calibri" pitchFamily="34" charset="0"/>
              </a:rPr>
              <a:t>uspeha u profesiji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19256" cy="864096"/>
          </a:xfrm>
        </p:spPr>
        <p:txBody>
          <a:bodyPr>
            <a:normAutofit/>
          </a:bodyPr>
          <a:lstStyle/>
          <a:p>
            <a:r>
              <a:rPr lang="sr-Latn-CS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Zaključak</a:t>
            </a:r>
            <a:endParaRPr lang="en-US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700808"/>
            <a:ext cx="8712968" cy="4752528"/>
          </a:xfrm>
        </p:spPr>
        <p:txBody>
          <a:bodyPr/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</a:rPr>
              <a:t>Relativna konstantnost IQ</a:t>
            </a:r>
            <a:r>
              <a:rPr lang="sr-Latn-CS" sz="2800" i="1" dirty="0" smtClean="0">
                <a:latin typeface="Calibri" pitchFamily="34" charset="0"/>
              </a:rPr>
              <a:t>-a </a:t>
            </a:r>
            <a:r>
              <a:rPr lang="sr-Latn-CS" sz="2800" dirty="0" smtClean="0">
                <a:latin typeface="Calibri" pitchFamily="34" charset="0"/>
              </a:rPr>
              <a:t>(može da bude pod uticajem raznovrsnih sredinskih varijabli)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IQ je </a:t>
            </a:r>
            <a:r>
              <a:rPr lang="sr-Latn-CS" sz="2800" b="1" i="1" dirty="0" smtClean="0">
                <a:latin typeface="Calibri" pitchFamily="34" charset="0"/>
              </a:rPr>
              <a:t>relativno precizna mera </a:t>
            </a:r>
            <a:r>
              <a:rPr lang="sr-Latn-CS" sz="2800" dirty="0" smtClean="0">
                <a:latin typeface="Calibri" pitchFamily="34" charset="0"/>
              </a:rPr>
              <a:t>(može da fluktuira od jednog do drugog merenja)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IQ je </a:t>
            </a:r>
            <a:r>
              <a:rPr lang="sr-Latn-CS" sz="2800" b="1" i="1" dirty="0" smtClean="0">
                <a:latin typeface="Calibri" pitchFamily="34" charset="0"/>
              </a:rPr>
              <a:t>relativan prediktor  vantestovnih postignuća  </a:t>
            </a:r>
            <a:r>
              <a:rPr lang="sr-Latn-CS" sz="2800" dirty="0" smtClean="0">
                <a:latin typeface="Calibri" pitchFamily="34" charset="0"/>
              </a:rPr>
              <a:t>(veliki broj intelektualnih varijabli je izvan domašaja testova inteligencije)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Posedovanje visokog IQ  </a:t>
            </a:r>
            <a:r>
              <a:rPr lang="sr-Latn-CS" sz="2800" b="1" i="1" dirty="0" smtClean="0">
                <a:latin typeface="Calibri" pitchFamily="34" charset="0"/>
              </a:rPr>
              <a:t>nije garancija uspeha, već važan uslov</a:t>
            </a:r>
          </a:p>
          <a:p>
            <a:pPr>
              <a:buNone/>
            </a:pP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sr-Latn-CS" dirty="0" smtClean="0">
                <a:solidFill>
                  <a:schemeClr val="accent2"/>
                </a:solidFill>
                <a:latin typeface="Calibri" pitchFamily="34" charset="0"/>
              </a:rPr>
              <a:t>Procena drugih aspekata funkcionisanja</a:t>
            </a:r>
            <a:endParaRPr lang="en-US" dirty="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45736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 smtClean="0">
                <a:latin typeface="Calibri" pitchFamily="34" charset="0"/>
              </a:rPr>
              <a:t>Test realiteta i rezonovanje </a:t>
            </a:r>
            <a:r>
              <a:rPr lang="sr-Latn-CS" dirty="0" smtClean="0">
                <a:latin typeface="Calibri" pitchFamily="34" charset="0"/>
              </a:rPr>
              <a:t>–kakav je kvalitet, kada i koja vrsta deficita se potencijalno javlja, ozbiljnost grešaka, uslovi pod kojima se javljaju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 smtClean="0">
                <a:latin typeface="Calibri" pitchFamily="34" charset="0"/>
              </a:rPr>
              <a:t>Emocionalna regulaciju </a:t>
            </a:r>
            <a:r>
              <a:rPr lang="sr-Latn-CS" dirty="0" smtClean="0">
                <a:latin typeface="Calibri" pitchFamily="34" charset="0"/>
              </a:rPr>
              <a:t>–kapacitet da se doživi, procesira i ispolji širok spektar emocija, fleksibilno</a:t>
            </a:r>
            <a:r>
              <a:rPr lang="en-US" dirty="0" err="1" smtClean="0">
                <a:latin typeface="Calibri" pitchFamily="34" charset="0"/>
              </a:rPr>
              <a:t>st</a:t>
            </a:r>
            <a:r>
              <a:rPr lang="sr-Latn-CS" dirty="0" smtClean="0">
                <a:latin typeface="Calibri" pitchFamily="34" charset="0"/>
              </a:rPr>
              <a:t>, umereno</a:t>
            </a:r>
            <a:r>
              <a:rPr lang="en-US" dirty="0" err="1" smtClean="0">
                <a:latin typeface="Calibri" pitchFamily="34" charset="0"/>
              </a:rPr>
              <a:t>st</a:t>
            </a:r>
            <a:r>
              <a:rPr lang="en-US" dirty="0" smtClean="0">
                <a:latin typeface="Calibri" pitchFamily="34" charset="0"/>
              </a:rPr>
              <a:t>, </a:t>
            </a:r>
            <a:r>
              <a:rPr lang="sr-Latn-RS" dirty="0" smtClean="0">
                <a:latin typeface="Calibri" pitchFamily="34" charset="0"/>
              </a:rPr>
              <a:t>z</a:t>
            </a:r>
            <a:r>
              <a:rPr lang="en-US" dirty="0" err="1" smtClean="0">
                <a:latin typeface="Calibri" pitchFamily="34" charset="0"/>
              </a:rPr>
              <a:t>adr</a:t>
            </a:r>
            <a:r>
              <a:rPr lang="sr-Latn-RS" dirty="0" smtClean="0">
                <a:latin typeface="Calibri" pitchFamily="34" charset="0"/>
              </a:rPr>
              <a:t>ž</a:t>
            </a:r>
            <a:r>
              <a:rPr lang="en-US" dirty="0" err="1" smtClean="0">
                <a:latin typeface="Calibri" pitchFamily="34" charset="0"/>
              </a:rPr>
              <a:t>avanje</a:t>
            </a:r>
            <a:r>
              <a:rPr lang="sr-Latn-CS" dirty="0" smtClean="0">
                <a:latin typeface="Calibri" pitchFamily="34" charset="0"/>
              </a:rPr>
              <a:t>, odlaganje, intrapsihička regulacije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b="1" dirty="0" smtClean="0">
                <a:latin typeface="Calibri" pitchFamily="34" charset="0"/>
              </a:rPr>
              <a:t>Doživljaj selfa i drugih - </a:t>
            </a:r>
            <a:r>
              <a:rPr lang="sr-Latn-CS" dirty="0" smtClean="0">
                <a:latin typeface="Calibri" pitchFamily="34" charset="0"/>
              </a:rPr>
              <a:t>terapijske implikacije, narcistička vulnerabilnosti</a:t>
            </a:r>
          </a:p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401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</a:rPr>
              <a:t>Test realiteta i rezonovanje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15364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Procena korišćenja neuobičajenog rečnika, konfuznost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Nivoi asptrakcije -ni hiperkonkretno,  ni hiperapstraktno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ripisivanje subjektivnog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značenja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situacijama</a:t>
            </a:r>
          </a:p>
          <a:p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631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838200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</a:rPr>
              <a:t>Afektivna regulacija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686800" cy="4974336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Proces regulacije neprijatnosti, frustracije, anksioznosti</a:t>
            </a:r>
            <a:endParaRPr lang="sr-Latn-CS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Test indukuje anksioznost u pogledu postignuća, nesigurnost, stid, frustriranost, jer sadrži vremenska ograničenja, ocenjivanje, tačno/pogrešne odgovore, eksplicitno evaluativni kontekst procene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inteligencije</a:t>
            </a:r>
            <a:endParaRPr lang="sr-Latn-CS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Sadržaj odgovora i komentari koji mogu ukazati kako emocije uplivišu na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odgovor</a:t>
            </a:r>
            <a:endParaRPr lang="sr-Latn-CS" dirty="0">
              <a:latin typeface="Calibri" pitchFamily="34" charset="0"/>
              <a:cs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  <a:cs typeface="Calibri" pitchFamily="34" charset="0"/>
              </a:rPr>
              <a:t>Procenjujemo: refleksija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vs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akcija, pristup rešavanju problema,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samoprocena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, odlučnost i perzistencija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vs </a:t>
            </a:r>
            <a:r>
              <a:rPr lang="sr-Latn-CS" dirty="0">
                <a:latin typeface="Calibri" pitchFamily="34" charset="0"/>
                <a:cs typeface="Calibri" pitchFamily="34" charset="0"/>
              </a:rPr>
              <a:t>odustajanje, stav prema pomoći 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9810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447800"/>
          </a:xfrm>
        </p:spPr>
        <p:txBody>
          <a:bodyPr>
            <a:noAutofit/>
          </a:bodyPr>
          <a:lstStyle/>
          <a:p>
            <a:r>
              <a:rPr lang="sr-Latn-CS" sz="3200" dirty="0" smtClean="0">
                <a:solidFill>
                  <a:schemeClr val="accent2"/>
                </a:solidFill>
              </a:rPr>
              <a:t>Odnos prema sebi i drugima</a:t>
            </a:r>
            <a:br>
              <a:rPr lang="sr-Latn-CS" sz="3200" dirty="0" smtClean="0">
                <a:solidFill>
                  <a:schemeClr val="accent2"/>
                </a:solidFill>
              </a:rPr>
            </a:br>
            <a:r>
              <a:rPr lang="sr-Latn-CS" sz="3200" dirty="0" smtClean="0">
                <a:solidFill>
                  <a:schemeClr val="accent2"/>
                </a:solidFill>
              </a:rPr>
              <a:t>Procena potencijalne terapijske alijanse</a:t>
            </a:r>
            <a:endParaRPr lang="en-US" sz="32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876800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Sadržaj na verbalnim subtestovima, posebno Shvatanju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Procena 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odnosa prema ispitivaču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koji je direktivan, kao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i testovnom materijalu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Koliko može da istraje uprkos direktivnosti, osećanju neuspešnosti, frustraciji, eksplicitnim zahtevima bez povratne informacije...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Emocionalni izazov! Kako se nosi sa time...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 smtClean="0">
                <a:latin typeface="Calibri" pitchFamily="34" charset="0"/>
                <a:cs typeface="Calibri" pitchFamily="34" charset="0"/>
              </a:rPr>
              <a:t>Kako </a:t>
            </a:r>
            <a:r>
              <a:rPr lang="sr-Latn-CS" b="1" dirty="0" smtClean="0">
                <a:latin typeface="Calibri" pitchFamily="34" charset="0"/>
                <a:cs typeface="Calibri" pitchFamily="34" charset="0"/>
              </a:rPr>
              <a:t>sebe doživljava</a:t>
            </a:r>
            <a:r>
              <a:rPr lang="sr-Latn-CS" dirty="0" smtClean="0">
                <a:latin typeface="Calibri" pitchFamily="34" charset="0"/>
                <a:cs typeface="Calibri" pitchFamily="34" charset="0"/>
              </a:rPr>
              <a:t>, da li verbalizuje svoje doživljaje, da li uviđa svoju efikasnost, kritičnost prema greškama, kako reaguje na njih...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88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922114"/>
          </a:xfrm>
        </p:spPr>
        <p:txBody>
          <a:bodyPr>
            <a:normAutofit fontScale="90000"/>
          </a:bodyPr>
          <a:lstStyle/>
          <a:p>
            <a:r>
              <a:rPr lang="x-none" sz="3600" dirty="0" smtClean="0">
                <a:effectLst/>
                <a:latin typeface="Calibri" pitchFamily="34" charset="0"/>
              </a:rPr>
              <a:t>  </a:t>
            </a:r>
            <a:r>
              <a:rPr lang="x-none" sz="40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Osnovna</a:t>
            </a:r>
            <a:r>
              <a:rPr lang="en-US" sz="40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 </a:t>
            </a:r>
            <a:r>
              <a:rPr lang="x-none" sz="40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načela kliničke procene inteligencije</a:t>
            </a:r>
            <a:endParaRPr lang="en-US" sz="40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285860"/>
            <a:ext cx="8784976" cy="535785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dirty="0" smtClean="0">
                <a:latin typeface="Calibri" pitchFamily="34" charset="0"/>
              </a:rPr>
              <a:t>Individualna</a:t>
            </a:r>
            <a:r>
              <a:rPr lang="sr-Latn-CS" sz="2800" dirty="0" smtClean="0">
                <a:latin typeface="Calibri" pitchFamily="34" charset="0"/>
              </a:rPr>
              <a:t> procena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Inteligencija se </a:t>
            </a:r>
            <a:r>
              <a:rPr lang="sr-Latn-CS" sz="2800" b="1" i="1" dirty="0" smtClean="0">
                <a:latin typeface="Calibri" pitchFamily="34" charset="0"/>
              </a:rPr>
              <a:t>ne posmatra nezavisno </a:t>
            </a:r>
            <a:r>
              <a:rPr lang="sr-Latn-CS" sz="2800" dirty="0" smtClean="0">
                <a:latin typeface="Calibri" pitchFamily="34" charset="0"/>
              </a:rPr>
              <a:t>od ostalih faktora ličnosti (konativnih i emotivnih</a:t>
            </a:r>
            <a:r>
              <a:rPr lang="sr-Latn-CS" sz="2800" dirty="0" smtClean="0">
                <a:latin typeface="Calibri" pitchFamily="34" charset="0"/>
              </a:rPr>
              <a:t>)</a:t>
            </a:r>
            <a:r>
              <a:rPr lang="en-US" sz="2800" dirty="0" smtClean="0">
                <a:latin typeface="Calibri" pitchFamily="34" charset="0"/>
              </a:rPr>
              <a:t>, </a:t>
            </a:r>
            <a:r>
              <a:rPr lang="en-US" sz="2800" dirty="0" err="1" smtClean="0">
                <a:latin typeface="Calibri" pitchFamily="34" charset="0"/>
              </a:rPr>
              <a:t>mentalnog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stanja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i konteksta (uslova merenja)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dirty="0">
                <a:latin typeface="Calibri" pitchFamily="34" charset="0"/>
              </a:rPr>
              <a:t>B</a:t>
            </a:r>
            <a:r>
              <a:rPr lang="sr-Latn-CS" sz="2800" dirty="0" smtClean="0">
                <a:latin typeface="Calibri" pitchFamily="34" charset="0"/>
              </a:rPr>
              <a:t>avi pre svega </a:t>
            </a:r>
            <a:r>
              <a:rPr lang="en-US" b="1" i="1" dirty="0" smtClean="0">
                <a:latin typeface="Calibri" pitchFamily="34" charset="0"/>
              </a:rPr>
              <a:t>i</a:t>
            </a:r>
            <a:r>
              <a:rPr lang="en-US" sz="2800" b="1" i="1" dirty="0" smtClean="0">
                <a:latin typeface="Calibri" pitchFamily="34" charset="0"/>
              </a:rPr>
              <a:t>nter </a:t>
            </a:r>
            <a:r>
              <a:rPr lang="en-US" sz="2800" b="1" i="1" dirty="0" err="1" smtClean="0">
                <a:latin typeface="Calibri" pitchFamily="34" charset="0"/>
              </a:rPr>
              <a:t>i</a:t>
            </a:r>
            <a:r>
              <a:rPr lang="en-US" sz="2800" b="1" i="1" dirty="0" smtClean="0">
                <a:latin typeface="Calibri" pitchFamily="34" charset="0"/>
              </a:rPr>
              <a:t> </a:t>
            </a:r>
            <a:r>
              <a:rPr lang="en-US" sz="2800" b="1" i="1" dirty="0" err="1" smtClean="0">
                <a:latin typeface="Calibri" pitchFamily="34" charset="0"/>
              </a:rPr>
              <a:t>intrapersonalnim</a:t>
            </a:r>
            <a:r>
              <a:rPr lang="en-US" sz="2800" b="1" i="1" dirty="0" smtClean="0">
                <a:latin typeface="Calibri" pitchFamily="34" charset="0"/>
              </a:rPr>
              <a:t> </a:t>
            </a:r>
            <a:r>
              <a:rPr lang="en-US" sz="2800" b="1" i="1" dirty="0" err="1" smtClean="0">
                <a:latin typeface="Calibri" pitchFamily="34" charset="0"/>
              </a:rPr>
              <a:t>odstupanjima</a:t>
            </a:r>
            <a:r>
              <a:rPr lang="en-US" sz="2800" b="1" i="1" dirty="0" smtClean="0">
                <a:latin typeface="Calibri" pitchFamily="34" charset="0"/>
              </a:rPr>
              <a:t>,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a </a:t>
            </a:r>
            <a:r>
              <a:rPr lang="sr-Latn-CS" sz="2800" dirty="0" smtClean="0">
                <a:latin typeface="Calibri" pitchFamily="34" charset="0"/>
              </a:rPr>
              <a:t>manje </a:t>
            </a:r>
            <a:r>
              <a:rPr lang="en-US" sz="2800" dirty="0" err="1" smtClean="0">
                <a:latin typeface="Calibri" pitchFamily="34" charset="0"/>
              </a:rPr>
              <a:t>na</a:t>
            </a:r>
            <a:r>
              <a:rPr lang="sr-Latn-CS" dirty="0" smtClean="0">
                <a:latin typeface="Calibri" pitchFamily="34" charset="0"/>
              </a:rPr>
              <a:t>dprosečnim</a:t>
            </a:r>
            <a:r>
              <a:rPr lang="en-US" dirty="0" smtClean="0">
                <a:latin typeface="Calibri" pitchFamily="34" charset="0"/>
              </a:rPr>
              <a:t> </a:t>
            </a:r>
            <a:r>
              <a:rPr lang="sr-Latn-CS" dirty="0" smtClean="0">
                <a:latin typeface="Calibri" pitchFamily="34" charset="0"/>
              </a:rPr>
              <a:t>vrednostima </a:t>
            </a:r>
            <a:r>
              <a:rPr lang="sr-Latn-CS" dirty="0">
                <a:latin typeface="Calibri" pitchFamily="34" charset="0"/>
              </a:rPr>
              <a:t>IQ, </a:t>
            </a:r>
            <a:endParaRPr lang="sr-Latn-CS" sz="28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Od interesa nije samo numerički pokazatelj </a:t>
            </a:r>
            <a:r>
              <a:rPr lang="sr-Latn-CS" sz="2800" b="1" i="1" dirty="0" smtClean="0">
                <a:latin typeface="Calibri" pitchFamily="34" charset="0"/>
              </a:rPr>
              <a:t>nivoa inteligencije </a:t>
            </a:r>
            <a:r>
              <a:rPr lang="sr-Latn-CS" sz="2800" dirty="0" smtClean="0">
                <a:latin typeface="Calibri" pitchFamily="34" charset="0"/>
              </a:rPr>
              <a:t>(IQ), već</a:t>
            </a:r>
            <a:r>
              <a:rPr lang="en-US" sz="2800" dirty="0" smtClean="0">
                <a:latin typeface="Calibri" pitchFamily="34" charset="0"/>
              </a:rPr>
              <a:t> i: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b="1" i="1" dirty="0" smtClean="0">
                <a:latin typeface="Calibri" pitchFamily="34" charset="0"/>
              </a:rPr>
              <a:t>kvalitet kognitivnog funkcionisanja</a:t>
            </a:r>
            <a:r>
              <a:rPr lang="sr-Latn-CS" sz="2400" dirty="0" smtClean="0">
                <a:latin typeface="Calibri" pitchFamily="34" charset="0"/>
              </a:rPr>
              <a:t>, </a:t>
            </a:r>
            <a:endParaRPr lang="en-US" sz="24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 smtClean="0">
                <a:latin typeface="Calibri" pitchFamily="34" charset="0"/>
              </a:rPr>
              <a:t>ispitanikove </a:t>
            </a:r>
            <a:r>
              <a:rPr lang="sr-Latn-CS" sz="2400" b="1" i="1" dirty="0" smtClean="0">
                <a:latin typeface="Calibri" pitchFamily="34" charset="0"/>
              </a:rPr>
              <a:t>snage/slabosti</a:t>
            </a:r>
            <a:r>
              <a:rPr lang="sr-Latn-CS" sz="2400" i="1" dirty="0" smtClean="0">
                <a:latin typeface="Calibri" pitchFamily="34" charset="0"/>
              </a:rPr>
              <a:t>, </a:t>
            </a:r>
            <a:endParaRPr lang="en-US" sz="2400" i="1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 smtClean="0">
                <a:latin typeface="Calibri" pitchFamily="34" charset="0"/>
              </a:rPr>
              <a:t>intelektualna </a:t>
            </a:r>
            <a:r>
              <a:rPr lang="sr-Latn-CS" sz="2400" b="1" i="1" dirty="0" smtClean="0">
                <a:latin typeface="Calibri" pitchFamily="34" charset="0"/>
              </a:rPr>
              <a:t>efikasnost </a:t>
            </a:r>
            <a:r>
              <a:rPr lang="sr-Latn-CS" sz="2400" dirty="0" smtClean="0">
                <a:latin typeface="Calibri" pitchFamily="34" charset="0"/>
              </a:rPr>
              <a:t> van test situacije, </a:t>
            </a:r>
            <a:endParaRPr lang="en-US" sz="24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b="1" i="1" dirty="0" smtClean="0">
                <a:latin typeface="Calibri" pitchFamily="34" charset="0"/>
              </a:rPr>
              <a:t>očuvanost</a:t>
            </a:r>
            <a:r>
              <a:rPr lang="sr-Latn-CS" sz="2400" dirty="0" smtClean="0">
                <a:latin typeface="Calibri" pitchFamily="34" charset="0"/>
              </a:rPr>
              <a:t>/</a:t>
            </a:r>
            <a:r>
              <a:rPr lang="sr-Latn-CS" sz="2400" b="1" i="1" dirty="0" smtClean="0">
                <a:latin typeface="Calibri" pitchFamily="34" charset="0"/>
              </a:rPr>
              <a:t>ometenost</a:t>
            </a:r>
            <a:r>
              <a:rPr lang="sr-Latn-CS" sz="2400" dirty="0" smtClean="0">
                <a:latin typeface="Calibri" pitchFamily="34" charset="0"/>
              </a:rPr>
              <a:t>  kognitivnih funkcija i </a:t>
            </a:r>
            <a:endParaRPr lang="en-US" sz="24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400" dirty="0" smtClean="0">
                <a:latin typeface="Calibri" pitchFamily="34" charset="0"/>
              </a:rPr>
              <a:t>procena </a:t>
            </a:r>
            <a:r>
              <a:rPr lang="sr-Latn-CS" sz="2400" b="1" i="1" dirty="0" smtClean="0">
                <a:latin typeface="Calibri" pitchFamily="34" charset="0"/>
              </a:rPr>
              <a:t>primarnog  kapaciteta</a:t>
            </a:r>
            <a:r>
              <a:rPr lang="sr-Latn-CS" sz="2400" dirty="0" smtClean="0">
                <a:latin typeface="Calibri" pitchFamily="34" charset="0"/>
              </a:rPr>
              <a:t>.</a:t>
            </a:r>
            <a:endParaRPr lang="en-US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02841" y="692696"/>
            <a:ext cx="8445822" cy="738336"/>
          </a:xfrm>
        </p:spPr>
        <p:txBody>
          <a:bodyPr>
            <a:normAutofit/>
          </a:bodyPr>
          <a:lstStyle/>
          <a:p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Kliničko </a:t>
            </a:r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merenje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7504" y="1916832"/>
            <a:ext cx="9036496" cy="494116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Psihodijagnostika se bavi</a:t>
            </a:r>
            <a:r>
              <a:rPr lang="en-US" sz="2800" dirty="0" smtClean="0">
                <a:latin typeface="Calibri" pitchFamily="34" charset="0"/>
              </a:rPr>
              <a:t> </a:t>
            </a:r>
            <a:r>
              <a:rPr lang="en-US" sz="2800" dirty="0" err="1" smtClean="0">
                <a:latin typeface="Calibri" pitchFamily="34" charset="0"/>
              </a:rPr>
              <a:t>prvenstveno</a:t>
            </a:r>
            <a:r>
              <a:rPr lang="en-US" sz="2800" dirty="0" smtClean="0">
                <a:latin typeface="Calibri" pitchFamily="34" charset="0"/>
              </a:rPr>
              <a:t> (</a:t>
            </a:r>
            <a:r>
              <a:rPr lang="sr-Latn-RS" sz="2800" dirty="0" smtClean="0">
                <a:latin typeface="Calibri" pitchFamily="34" charset="0"/>
              </a:rPr>
              <a:t>mada </a:t>
            </a:r>
            <a:r>
              <a:rPr lang="en-US" sz="2800" dirty="0" smtClean="0">
                <a:latin typeface="Calibri" pitchFamily="34" charset="0"/>
              </a:rPr>
              <a:t>ne </a:t>
            </a:r>
            <a:r>
              <a:rPr lang="en-US" sz="2800" dirty="0" err="1" smtClean="0">
                <a:latin typeface="Calibri" pitchFamily="34" charset="0"/>
              </a:rPr>
              <a:t>isklju</a:t>
            </a:r>
            <a:r>
              <a:rPr lang="sr-Latn-RS" sz="2800" dirty="0" smtClean="0">
                <a:latin typeface="Calibri" pitchFamily="34" charset="0"/>
              </a:rPr>
              <a:t>čivo)</a:t>
            </a:r>
            <a:r>
              <a:rPr lang="sr-Latn-CS" sz="2800" dirty="0" smtClean="0">
                <a:latin typeface="Calibri" pitchFamily="34" charset="0"/>
              </a:rPr>
              <a:t> poremećajem, nedostatkom, deficitom </a:t>
            </a:r>
            <a:endParaRPr lang="en-US" sz="2800" dirty="0" smtClean="0">
              <a:latin typeface="Calibri" pitchFamily="34" charset="0"/>
            </a:endParaRP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Klinički problem nije prosečnost, već </a:t>
            </a:r>
            <a:r>
              <a:rPr lang="sr-Latn-CS" sz="2800" b="1" i="1" dirty="0" smtClean="0">
                <a:latin typeface="Calibri" pitchFamily="34" charset="0"/>
              </a:rPr>
              <a:t>granični i ekstremni slučajevi, </a:t>
            </a:r>
            <a:r>
              <a:rPr lang="sr-Latn-CS" sz="2800" dirty="0" smtClean="0">
                <a:latin typeface="Calibri" pitchFamily="34" charset="0"/>
              </a:rPr>
              <a:t>naročito prema donjim vrednostima skorova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 Polazište- </a:t>
            </a:r>
            <a:r>
              <a:rPr lang="sr-Latn-CS" b="1" i="1" dirty="0" smtClean="0">
                <a:latin typeface="Calibri" pitchFamily="34" charset="0"/>
              </a:rPr>
              <a:t>normalna distribucija </a:t>
            </a:r>
            <a:r>
              <a:rPr lang="sr-Latn-CS" sz="2800" b="1" i="1" dirty="0" smtClean="0">
                <a:latin typeface="Calibri" pitchFamily="34" charset="0"/>
              </a:rPr>
              <a:t>u populaciji 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Od kliničkog testa se očekuje </a:t>
            </a:r>
            <a:r>
              <a:rPr lang="sr-Latn-CS" sz="2800" b="1" i="1" dirty="0" smtClean="0">
                <a:latin typeface="Calibri" pitchFamily="34" charset="0"/>
              </a:rPr>
              <a:t>dobra</a:t>
            </a:r>
            <a:r>
              <a:rPr lang="sr-Latn-CS" sz="2800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diskriminativnost  </a:t>
            </a:r>
            <a:r>
              <a:rPr lang="sr-Latn-CS" sz="2800" dirty="0" smtClean="0">
                <a:latin typeface="Calibri" pitchFamily="34" charset="0"/>
              </a:rPr>
              <a:t>od normalnih prema nižim kategorijama</a:t>
            </a:r>
          </a:p>
          <a:p>
            <a:pPr>
              <a:spcBef>
                <a:spcPts val="60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Klinički testovi inteligencije </a:t>
            </a:r>
            <a:r>
              <a:rPr lang="sr-Latn-CS" sz="2800" b="1" i="1" dirty="0" smtClean="0">
                <a:latin typeface="Calibri" pitchFamily="34" charset="0"/>
              </a:rPr>
              <a:t>nisu specijalno diskriminativni za gornje vrednosti skorova</a:t>
            </a:r>
          </a:p>
          <a:p>
            <a:endParaRPr lang="sr-Latn-CS" sz="2800" b="1" i="1" dirty="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229600" cy="1066800"/>
          </a:xfrm>
        </p:spPr>
        <p:txBody>
          <a:bodyPr>
            <a:noAutofit/>
          </a:bodyPr>
          <a:lstStyle/>
          <a:p>
            <a:r>
              <a:rPr lang="sr-Latn-RS" sz="36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Ciljevi kliničke procene inteligencije</a:t>
            </a:r>
            <a:endParaRPr lang="en-US" sz="3600" dirty="0">
              <a:solidFill>
                <a:schemeClr val="accent2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011656"/>
            <a:ext cx="8229600" cy="4585696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rocena intelektualnih potencijala odraslih i adolescenata- opšte i specifične sposobnosti</a:t>
            </a: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RS" dirty="0" smtClean="0">
                <a:latin typeface="Calibri" pitchFamily="34" charset="0"/>
                <a:cs typeface="Calibri" pitchFamily="34" charset="0"/>
              </a:rPr>
              <a:t>Procena kognitivnog funkcionisanja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rocena neuroloških deficita i disfunkcija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I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zvor klinički relevantnih informacija (specifičnost mentalnog poremećaja, karakteristika ličnosti)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r-Latn-RS" dirty="0" smtClean="0">
                <a:latin typeface="Calibri" pitchFamily="34" charset="0"/>
                <a:cs typeface="Calibri" pitchFamily="34" charset="0"/>
              </a:rPr>
              <a:t>onošenje odluka u profesionalnoj orijentaciji i profesionalnoj selekciji...</a:t>
            </a:r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>
              <a:spcAft>
                <a:spcPts val="600"/>
              </a:spcAft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V</a:t>
            </a:r>
            <a:r>
              <a:rPr lang="sr-Latn-RS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ekslerov test inteligencije</a:t>
            </a:r>
            <a:endParaRPr lang="en-US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786547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avid Veksler (D. Wechsler) je konstruisao testovnu bateriju sredinom 30-tih godina XX veka koja se sastojala uglavnom od subtstova iz Bineovog testa i Alfa i Beta Army testova</a:t>
            </a:r>
          </a:p>
          <a:p>
            <a:r>
              <a:rPr lang="en-US" sz="2400" dirty="0" smtClean="0">
                <a:latin typeface="Calibri" pitchFamily="34" charset="0"/>
                <a:cs typeface="Calibri" pitchFamily="34" charset="0"/>
              </a:rPr>
              <a:t>S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matrao da je za izbor i konstruisanje jedne baterije potrebno imati i  valjane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testove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 i određenu </a:t>
            </a:r>
            <a:r>
              <a:rPr lang="sr-Latn-RS" sz="2400" b="1" dirty="0" smtClean="0">
                <a:latin typeface="Calibri" pitchFamily="34" charset="0"/>
                <a:cs typeface="Calibri" pitchFamily="34" charset="0"/>
              </a:rPr>
              <a:t>teoriju </a:t>
            </a:r>
            <a:r>
              <a:rPr lang="sr-Latn-RS" sz="2400" dirty="0" smtClean="0">
                <a:latin typeface="Calibri" pitchFamily="34" charset="0"/>
                <a:cs typeface="Calibri" pitchFamily="34" charset="0"/>
              </a:rPr>
              <a:t>inteligencije </a:t>
            </a:r>
            <a:endParaRPr lang="en-US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en-US" dirty="0"/>
          </a:p>
        </p:txBody>
      </p:sp>
      <p:pic>
        <p:nvPicPr>
          <p:cNvPr id="4" name="Picture 3" descr="wechsler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46585" y="2204864"/>
            <a:ext cx="3253757" cy="403244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404664"/>
            <a:ext cx="8229600" cy="864096"/>
          </a:xfrm>
        </p:spPr>
        <p:txBody>
          <a:bodyPr>
            <a:normAutofit/>
          </a:bodyPr>
          <a:lstStyle/>
          <a:p>
            <a:r>
              <a:rPr lang="x-none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Teorijske osnove  Vekslerovih testova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95536" y="1628800"/>
            <a:ext cx="8424936" cy="52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sz="2800" dirty="0" smtClean="0">
                <a:latin typeface="Calibri" pitchFamily="34" charset="0"/>
              </a:rPr>
              <a:t>Veksler se oslonio se na </a:t>
            </a:r>
            <a:r>
              <a:rPr lang="sr-Latn-CS" sz="2800" b="1" i="1" dirty="0" smtClean="0">
                <a:latin typeface="Calibri" pitchFamily="34" charset="0"/>
              </a:rPr>
              <a:t>tri tradicije</a:t>
            </a:r>
            <a:r>
              <a:rPr lang="sr-Latn-CS" sz="2800" dirty="0" smtClean="0">
                <a:latin typeface="Calibri" pitchFamily="34" charset="0"/>
              </a:rPr>
              <a:t>:</a:t>
            </a:r>
            <a:endParaRPr lang="sr-Latn-CS" sz="2400" dirty="0" smtClean="0">
              <a:latin typeface="Calibri" pitchFamily="34" charset="0"/>
            </a:endParaRP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</a:rPr>
              <a:t>Spearman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: </a:t>
            </a:r>
            <a:r>
              <a:rPr lang="sr-Latn-CS" b="1" i="1" dirty="0" smtClean="0">
                <a:solidFill>
                  <a:schemeClr val="tx1"/>
                </a:solidFill>
                <a:latin typeface="Calibri" pitchFamily="34" charset="0"/>
              </a:rPr>
              <a:t>G  opšti fakto</a:t>
            </a: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</a:rPr>
              <a:t>r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inteligencije  i  </a:t>
            </a:r>
            <a:r>
              <a:rPr lang="sr-Latn-CS" b="1" i="1" dirty="0">
                <a:solidFill>
                  <a:schemeClr val="tx1"/>
                </a:solidFill>
                <a:latin typeface="Calibri" pitchFamily="34" charset="0"/>
              </a:rPr>
              <a:t>S </a:t>
            </a:r>
            <a:r>
              <a:rPr lang="sr-Latn-CS" b="1" i="1" dirty="0" smtClean="0">
                <a:solidFill>
                  <a:schemeClr val="tx1"/>
                </a:solidFill>
                <a:latin typeface="Calibri" pitchFamily="34" charset="0"/>
              </a:rPr>
              <a:t> posebni </a:t>
            </a:r>
            <a:r>
              <a:rPr lang="sr-Latn-CS" i="1" dirty="0" smtClean="0">
                <a:solidFill>
                  <a:schemeClr val="tx1"/>
                </a:solidFill>
                <a:latin typeface="Calibri" pitchFamily="34" charset="0"/>
              </a:rPr>
              <a:t>faktori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inteligencije</a:t>
            </a: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</a:rPr>
              <a:t>Torndajk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 (1927)  </a:t>
            </a:r>
            <a:r>
              <a:rPr lang="sr-Latn-CS" b="1" i="1" dirty="0" smtClean="0">
                <a:solidFill>
                  <a:schemeClr val="tx1"/>
                </a:solidFill>
                <a:latin typeface="Calibri" pitchFamily="34" charset="0"/>
              </a:rPr>
              <a:t>trodelne klasifikacije</a:t>
            </a: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oblika ispoljavanja inteligencije: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v</a:t>
            </a:r>
            <a:r>
              <a:rPr lang="sr-Latn-CS" i="1" dirty="0" smtClean="0">
                <a:solidFill>
                  <a:schemeClr val="tx1"/>
                </a:solidFill>
                <a:latin typeface="Calibri" pitchFamily="34" charset="0"/>
              </a:rPr>
              <a:t>erbalna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 (simbolička ili apstraktna),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i="1" dirty="0" smtClean="0">
                <a:solidFill>
                  <a:schemeClr val="tx1"/>
                </a:solidFill>
                <a:latin typeface="Calibri" pitchFamily="34" charset="0"/>
              </a:rPr>
              <a:t>manipulativna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(operacijska ili praktična) i </a:t>
            </a:r>
          </a:p>
          <a:p>
            <a:pPr marL="865632" lvl="1" indent="-609600">
              <a:buFont typeface="Wingdings" pitchFamily="2" charset="2"/>
              <a:buChar char="ü"/>
            </a:pP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s</a:t>
            </a:r>
            <a:r>
              <a:rPr lang="sr-Latn-CS" i="1" dirty="0" smtClean="0">
                <a:solidFill>
                  <a:schemeClr val="tx1"/>
                </a:solidFill>
                <a:latin typeface="Calibri" pitchFamily="34" charset="0"/>
              </a:rPr>
              <a:t>ocijalna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  ili komunikacijska </a:t>
            </a:r>
          </a:p>
          <a:p>
            <a:pPr marL="865632" lvl="1" indent="-609600">
              <a:buFont typeface="Wingdings" pitchFamily="2" charset="2"/>
              <a:buChar char="Ø"/>
            </a:pPr>
            <a:r>
              <a:rPr lang="sr-Latn-CS" b="1" dirty="0" smtClean="0">
                <a:solidFill>
                  <a:schemeClr val="tx1"/>
                </a:solidFill>
                <a:latin typeface="Calibri" pitchFamily="34" charset="0"/>
              </a:rPr>
              <a:t>Aleksander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 (1935): pored opšteg G faktora i </a:t>
            </a:r>
            <a:r>
              <a:rPr lang="sr-Latn-CS" b="1" i="1" dirty="0" smtClean="0">
                <a:solidFill>
                  <a:schemeClr val="tx1"/>
                </a:solidFill>
                <a:latin typeface="Calibri" pitchFamily="34" charset="0"/>
              </a:rPr>
              <a:t>faktori ličnosti  </a:t>
            </a:r>
            <a:r>
              <a:rPr lang="sr-Latn-CS" dirty="0" smtClean="0">
                <a:solidFill>
                  <a:schemeClr val="tx1"/>
                </a:solidFill>
                <a:latin typeface="Calibri" pitchFamily="34" charset="0"/>
              </a:rPr>
              <a:t>učestvuju  u  intelektualnom funkcionisanju (X i Z faktori: motivacija, istrajnost, zainteresovanost i sl.)</a:t>
            </a:r>
            <a:endParaRPr lang="en-US" dirty="0" smtClean="0">
              <a:solidFill>
                <a:schemeClr val="tx1"/>
              </a:solidFill>
              <a:latin typeface="Calibri" pitchFamily="34" charset="0"/>
            </a:endParaRPr>
          </a:p>
          <a:p>
            <a:pPr marL="609600" indent="-609600">
              <a:buFont typeface="Wingdings" pitchFamily="2" charset="2"/>
              <a:buChar char="Ø"/>
            </a:pPr>
            <a:endParaRPr lang="sr-Latn-CS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48679"/>
            <a:ext cx="8229600" cy="864097"/>
          </a:xfrm>
        </p:spPr>
        <p:txBody>
          <a:bodyPr>
            <a:normAutofit/>
          </a:bodyPr>
          <a:lstStyle/>
          <a:p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Vekslerov </a:t>
            </a:r>
            <a:r>
              <a:rPr lang="sr-Latn-CS" sz="3600" dirty="0">
                <a:solidFill>
                  <a:schemeClr val="accent2"/>
                </a:solidFill>
                <a:effectLst/>
                <a:latin typeface="Calibri" pitchFamily="34" charset="0"/>
              </a:rPr>
              <a:t>funkcionalizam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0" y="1628801"/>
            <a:ext cx="9252520" cy="4896544"/>
          </a:xfrm>
        </p:spPr>
        <p:txBody>
          <a:bodyPr>
            <a:norm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Možemo </a:t>
            </a:r>
            <a:r>
              <a:rPr lang="sr-Latn-CS" sz="2800" dirty="0">
                <a:latin typeface="Calibri" pitchFamily="34" charset="0"/>
              </a:rPr>
              <a:t>meriti </a:t>
            </a:r>
            <a:r>
              <a:rPr lang="sr-Latn-CS" sz="2800" dirty="0" smtClean="0">
                <a:latin typeface="Calibri" pitchFamily="34" charset="0"/>
              </a:rPr>
              <a:t>pojave, </a:t>
            </a:r>
            <a:r>
              <a:rPr lang="sr-Latn-CS" sz="2800" dirty="0">
                <a:latin typeface="Calibri" pitchFamily="34" charset="0"/>
              </a:rPr>
              <a:t>a da ne znamo šta je njihova suština </a:t>
            </a:r>
            <a:endParaRPr lang="en-US" sz="28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>
                <a:latin typeface="Calibri" pitchFamily="34" charset="0"/>
              </a:rPr>
              <a:t>Pojave </a:t>
            </a:r>
            <a:r>
              <a:rPr lang="sr-Latn-CS" sz="2800" dirty="0" smtClean="0">
                <a:latin typeface="Calibri" pitchFamily="34" charset="0"/>
              </a:rPr>
              <a:t>merimo po njihovim </a:t>
            </a:r>
            <a:r>
              <a:rPr lang="sr-Latn-CS" sz="2800" b="1" i="1" dirty="0" smtClean="0">
                <a:latin typeface="Calibri" pitchFamily="34" charset="0"/>
              </a:rPr>
              <a:t>efektima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dirty="0" smtClean="0">
                <a:latin typeface="Calibri" pitchFamily="34" charset="0"/>
              </a:rPr>
              <a:t>koji se mogu posmatrati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</a:rPr>
              <a:t>Efekti inteligencije </a:t>
            </a:r>
            <a:r>
              <a:rPr lang="sr-Latn-CS" sz="2800" dirty="0">
                <a:latin typeface="Calibri" pitchFamily="34" charset="0"/>
              </a:rPr>
              <a:t>su </a:t>
            </a:r>
            <a:r>
              <a:rPr lang="sr-Latn-CS" sz="2800" dirty="0" smtClean="0">
                <a:latin typeface="Calibri" pitchFamily="34" charset="0"/>
              </a:rPr>
              <a:t>brojni:  ponašanje, odnosi</a:t>
            </a:r>
            <a:r>
              <a:rPr lang="sr-Latn-CS" sz="2800" dirty="0">
                <a:latin typeface="Calibri" pitchFamily="34" charset="0"/>
              </a:rPr>
              <a:t>, </a:t>
            </a:r>
            <a:r>
              <a:rPr lang="sr-Latn-CS" sz="2800" dirty="0" smtClean="0">
                <a:latin typeface="Calibri" pitchFamily="34" charset="0"/>
              </a:rPr>
              <a:t>govor,  rešavanje praktičnih problema u </a:t>
            </a:r>
            <a:r>
              <a:rPr lang="sr-Latn-CS" sz="2800" dirty="0">
                <a:latin typeface="Calibri" pitchFamily="34" charset="0"/>
              </a:rPr>
              <a:t>svakodnevnom životu</a:t>
            </a:r>
            <a:r>
              <a:rPr lang="sr-Latn-CS" sz="2800" dirty="0" smtClean="0">
                <a:latin typeface="Calibri" pitchFamily="34" charset="0"/>
              </a:rPr>
              <a:t>, u poslu, nauci</a:t>
            </a:r>
            <a:r>
              <a:rPr lang="sr-Latn-CS" sz="2800" dirty="0">
                <a:latin typeface="Calibri" pitchFamily="34" charset="0"/>
              </a:rPr>
              <a:t>, umetnosti</a:t>
            </a:r>
            <a:r>
              <a:rPr lang="sr-Latn-CS" sz="2800" dirty="0" smtClean="0">
                <a:latin typeface="Calibri" pitchFamily="34" charset="0"/>
              </a:rPr>
              <a:t>...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Inteligencija je </a:t>
            </a:r>
            <a:r>
              <a:rPr lang="sr-Latn-CS" sz="2800" b="1" i="1" dirty="0" smtClean="0">
                <a:latin typeface="Calibri" pitchFamily="34" charset="0"/>
              </a:rPr>
              <a:t>dinamički kompozit </a:t>
            </a:r>
            <a:r>
              <a:rPr lang="sr-Latn-CS" sz="2800" dirty="0" smtClean="0">
                <a:latin typeface="Calibri" pitchFamily="34" charset="0"/>
              </a:rPr>
              <a:t>i ne </a:t>
            </a:r>
            <a:r>
              <a:rPr lang="sr-Latn-CS" sz="2800" dirty="0">
                <a:latin typeface="Calibri" pitchFamily="34" charset="0"/>
              </a:rPr>
              <a:t>može </a:t>
            </a:r>
            <a:r>
              <a:rPr lang="sr-Latn-CS" sz="2800" dirty="0" smtClean="0">
                <a:latin typeface="Calibri" pitchFamily="34" charset="0"/>
              </a:rPr>
              <a:t>se svesti </a:t>
            </a:r>
            <a:r>
              <a:rPr lang="sr-Latn-CS" sz="2800" dirty="0">
                <a:latin typeface="Calibri" pitchFamily="34" charset="0"/>
              </a:rPr>
              <a:t>na zbir </a:t>
            </a:r>
            <a:r>
              <a:rPr lang="sr-Latn-CS" sz="2800" dirty="0" smtClean="0">
                <a:latin typeface="Calibri" pitchFamily="34" charset="0"/>
              </a:rPr>
              <a:t>komponenti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dirty="0" smtClean="0">
                <a:latin typeface="Calibri" pitchFamily="34" charset="0"/>
              </a:rPr>
              <a:t>Inteligencija se </a:t>
            </a:r>
            <a:r>
              <a:rPr lang="sr-Latn-CS" sz="2800" b="1" i="1" dirty="0" smtClean="0">
                <a:latin typeface="Calibri" pitchFamily="34" charset="0"/>
              </a:rPr>
              <a:t>ne može </a:t>
            </a:r>
            <a:r>
              <a:rPr lang="sr-Latn-CS" sz="2800" b="1" i="1" dirty="0">
                <a:latin typeface="Calibri" pitchFamily="34" charset="0"/>
              </a:rPr>
              <a:t>odvojiti od ličnosti </a:t>
            </a:r>
            <a:endParaRPr lang="en-US" sz="2800" b="1" i="1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800" b="1" i="1" dirty="0" smtClean="0">
                <a:latin typeface="Calibri" pitchFamily="34" charset="0"/>
              </a:rPr>
              <a:t> Život</a:t>
            </a:r>
            <a:r>
              <a:rPr lang="sr-Latn-CS" sz="2800" i="1" dirty="0" smtClean="0">
                <a:latin typeface="Calibri" pitchFamily="34" charset="0"/>
              </a:rPr>
              <a:t> </a:t>
            </a:r>
            <a:r>
              <a:rPr lang="sr-Latn-CS" sz="2800" b="1" i="1" dirty="0" smtClean="0">
                <a:latin typeface="Calibri" pitchFamily="34" charset="0"/>
              </a:rPr>
              <a:t>je superiorno merilo </a:t>
            </a:r>
            <a:r>
              <a:rPr lang="sr-Latn-CS" sz="2800" dirty="0" smtClean="0">
                <a:latin typeface="Calibri" pitchFamily="34" charset="0"/>
              </a:rPr>
              <a:t>inteligencije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endParaRPr lang="en-US" sz="2800" b="1" i="1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620688"/>
            <a:ext cx="8784976" cy="720080"/>
          </a:xfrm>
        </p:spPr>
        <p:txBody>
          <a:bodyPr>
            <a:noAutofit/>
          </a:bodyPr>
          <a:lstStyle/>
          <a:p>
            <a:r>
              <a:rPr lang="sr-Latn-CS" sz="3600" dirty="0" smtClean="0">
                <a:effectLst/>
                <a:latin typeface="Calibri" pitchFamily="34" charset="0"/>
              </a:rPr>
              <a:t> </a:t>
            </a:r>
            <a:r>
              <a:rPr lang="sr-Latn-CS" sz="3600" dirty="0" smtClean="0">
                <a:solidFill>
                  <a:schemeClr val="accent2"/>
                </a:solidFill>
                <a:effectLst/>
                <a:latin typeface="Calibri" pitchFamily="34" charset="0"/>
              </a:rPr>
              <a:t>Vekslerov  doprinos merenju  inteligencije</a:t>
            </a:r>
            <a:endParaRPr lang="en-US" sz="3600" dirty="0">
              <a:solidFill>
                <a:schemeClr val="accent2"/>
              </a:solidFill>
              <a:effectLst/>
              <a:latin typeface="Calibri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323528" y="1628800"/>
            <a:ext cx="8568952" cy="5112568"/>
          </a:xfrm>
        </p:spPr>
        <p:txBody>
          <a:bodyPr>
            <a:noAutofit/>
          </a:bodyPr>
          <a:lstStyle/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 smtClean="0">
                <a:latin typeface="Calibri" pitchFamily="34" charset="0"/>
              </a:rPr>
              <a:t>Za razliku od Spirmana,  inteligenciju posmatra  kao  </a:t>
            </a:r>
            <a:r>
              <a:rPr lang="sr-Latn-CS" sz="2600" b="1" i="1" dirty="0" smtClean="0">
                <a:latin typeface="Calibri" pitchFamily="34" charset="0"/>
              </a:rPr>
              <a:t>posledicu i  efekat</a:t>
            </a:r>
            <a:r>
              <a:rPr lang="sr-Latn-CS" sz="2600" dirty="0" smtClean="0">
                <a:latin typeface="Calibri" pitchFamily="34" charset="0"/>
              </a:rPr>
              <a:t>, a ne uzrok ponašanja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 smtClean="0">
                <a:latin typeface="Calibri" pitchFamily="34" charset="0"/>
              </a:rPr>
              <a:t>Veksler se  nije se bavio suštinom inteligencije, nego </a:t>
            </a:r>
            <a:r>
              <a:rPr lang="sr-Latn-CS" sz="2600" b="1" i="1" dirty="0" smtClean="0">
                <a:latin typeface="Calibri" pitchFamily="34" charset="0"/>
              </a:rPr>
              <a:t>adaptivnom funkcijom </a:t>
            </a:r>
            <a:r>
              <a:rPr lang="sr-Latn-CS" sz="2600" dirty="0" smtClean="0">
                <a:latin typeface="Calibri" pitchFamily="34" charset="0"/>
              </a:rPr>
              <a:t>inteligencije</a:t>
            </a: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sz="2600" b="1" i="1" dirty="0" err="1" smtClean="0">
                <a:latin typeface="Calibri" pitchFamily="34" charset="0"/>
              </a:rPr>
              <a:t>Kombin</a:t>
            </a:r>
            <a:r>
              <a:rPr lang="x-none" sz="2600" b="1" i="1" dirty="0" smtClean="0">
                <a:latin typeface="Calibri" pitchFamily="34" charset="0"/>
              </a:rPr>
              <a:t>ovao  </a:t>
            </a:r>
            <a:r>
              <a:rPr lang="sr-Latn-RS" sz="2600" dirty="0" smtClean="0">
                <a:latin typeface="Calibri" pitchFamily="34" charset="0"/>
              </a:rPr>
              <a:t>je </a:t>
            </a:r>
            <a:r>
              <a:rPr lang="sr-Latn-CS" sz="2600" dirty="0" smtClean="0">
                <a:latin typeface="Calibri" pitchFamily="34" charset="0"/>
              </a:rPr>
              <a:t>verbalne </a:t>
            </a:r>
            <a:r>
              <a:rPr lang="sr-Latn-CS" sz="2600" dirty="0">
                <a:latin typeface="Calibri" pitchFamily="34" charset="0"/>
              </a:rPr>
              <a:t>i </a:t>
            </a:r>
            <a:r>
              <a:rPr lang="sr-Latn-CS" sz="2600" dirty="0" smtClean="0">
                <a:latin typeface="Calibri" pitchFamily="34" charset="0"/>
              </a:rPr>
              <a:t>neverbalne testove</a:t>
            </a:r>
            <a:endParaRPr lang="sr-Latn-CS" sz="2600" dirty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b="1" i="1" dirty="0" smtClean="0">
                <a:latin typeface="Calibri" pitchFamily="34" charset="0"/>
              </a:rPr>
              <a:t>Multiskorni testovni profil: </a:t>
            </a:r>
            <a:r>
              <a:rPr lang="sr-Latn-CS" sz="2600" dirty="0" smtClean="0">
                <a:latin typeface="Calibri" pitchFamily="34" charset="0"/>
              </a:rPr>
              <a:t>umesto jednog, tri koeficijenta inteligencije:  </a:t>
            </a:r>
            <a:r>
              <a:rPr lang="sr-Latn-CS" sz="2600" b="1" i="1" dirty="0" smtClean="0">
                <a:latin typeface="Calibri" pitchFamily="34" charset="0"/>
              </a:rPr>
              <a:t>verbalni, manipulativni  i opšti </a:t>
            </a:r>
            <a:r>
              <a:rPr lang="sr-Latn-CS" sz="2600" dirty="0" smtClean="0">
                <a:latin typeface="Calibri" pitchFamily="34" charset="0"/>
              </a:rPr>
              <a:t>(IQ total)</a:t>
            </a:r>
            <a:endParaRPr lang="en-US" sz="2600" dirty="0" smtClean="0">
              <a:latin typeface="Calibri" pitchFamily="34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sr-Latn-CS" sz="2600" dirty="0" smtClean="0">
                <a:latin typeface="Calibri" pitchFamily="34" charset="0"/>
              </a:rPr>
              <a:t>Naglas</a:t>
            </a:r>
            <a:r>
              <a:rPr lang="en-US" sz="2600" dirty="0" err="1">
                <a:latin typeface="Calibri" pitchFamily="34" charset="0"/>
              </a:rPr>
              <a:t>ak</a:t>
            </a:r>
            <a:r>
              <a:rPr lang="sr-Latn-CS" sz="2600" dirty="0">
                <a:latin typeface="Calibri" pitchFamily="34" charset="0"/>
              </a:rPr>
              <a:t> </a:t>
            </a:r>
            <a:r>
              <a:rPr lang="sr-Latn-CS" sz="2600" dirty="0" smtClean="0">
                <a:latin typeface="Calibri" pitchFamily="34" charset="0"/>
              </a:rPr>
              <a:t>je na  </a:t>
            </a:r>
            <a:r>
              <a:rPr lang="sr-Latn-CS" sz="2600" b="1" i="1" dirty="0" smtClean="0">
                <a:latin typeface="Calibri" pitchFamily="34" charset="0"/>
              </a:rPr>
              <a:t>kliničkoj vrednosti  </a:t>
            </a:r>
            <a:r>
              <a:rPr lang="sr-Latn-CS" sz="2600" dirty="0" smtClean="0">
                <a:latin typeface="Calibri" pitchFamily="34" charset="0"/>
              </a:rPr>
              <a:t>testova </a:t>
            </a:r>
            <a:r>
              <a:rPr lang="en-US" sz="2600" dirty="0" smtClean="0">
                <a:latin typeface="Calibri" pitchFamily="34" charset="0"/>
              </a:rPr>
              <a:t> </a:t>
            </a:r>
            <a:r>
              <a:rPr lang="sr-Latn-CS" sz="2600" dirty="0" smtClean="0">
                <a:latin typeface="Calibri" pitchFamily="34" charset="0"/>
              </a:rPr>
              <a:t>(ne samo  psihometrijskoj,  statističkoj) – rezultati ne daju samo numerički pokazatelj visine inteligencije, već se dobijaju podaci o kvalitetu i načinu  mišljenja osobe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2049</TotalTime>
  <Words>1706</Words>
  <Application>Microsoft Office PowerPoint</Application>
  <PresentationFormat>On-screen Show (4:3)</PresentationFormat>
  <Paragraphs>178</Paragraphs>
  <Slides>27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ＭＳ Ｐゴシック</vt:lpstr>
      <vt:lpstr>Arial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Klinička procena inteligencije</vt:lpstr>
      <vt:lpstr>Modeli inteligencije</vt:lpstr>
      <vt:lpstr>  Osnovna načela kliničke procene inteligencije</vt:lpstr>
      <vt:lpstr>Kliničko merenje inteligencije</vt:lpstr>
      <vt:lpstr>Ciljevi kliničke procene inteligencije</vt:lpstr>
      <vt:lpstr>Vekslerov test inteligencije</vt:lpstr>
      <vt:lpstr>Teorijske osnove  Vekslerovih testova</vt:lpstr>
      <vt:lpstr>Vekslerov funkcionalizam</vt:lpstr>
      <vt:lpstr> Vekslerov  doprinos merenju  inteligencije</vt:lpstr>
      <vt:lpstr>Vesklerovo određenje inteligencije</vt:lpstr>
      <vt:lpstr>Vesklerovo određenje inteligencije</vt:lpstr>
      <vt:lpstr>RAZVOJ VEKSLEROVIH SKALA</vt:lpstr>
      <vt:lpstr>VERZIJE VEKSLEROVOH SKALA  U NAŠOJ ZEMLJI</vt:lpstr>
      <vt:lpstr>Zajedničko svim Vekslerovim testovima</vt:lpstr>
      <vt:lpstr>Popularnost i dalje traje!</vt:lpstr>
      <vt:lpstr>WAIS – IV NOVINE</vt:lpstr>
      <vt:lpstr>VITI: Vekslerov Individualni Test  Inteligencije</vt:lpstr>
      <vt:lpstr>Šta procenjuju subtestovi VITI</vt:lpstr>
      <vt:lpstr>Kvantitativna procena </vt:lpstr>
      <vt:lpstr>Značenje IQ skorova</vt:lpstr>
      <vt:lpstr>Značenje IQ skorova</vt:lpstr>
      <vt:lpstr>      Validacione studije</vt:lpstr>
      <vt:lpstr>Zaključak</vt:lpstr>
      <vt:lpstr>Procena drugih aspekata funkcionisanja</vt:lpstr>
      <vt:lpstr>Test realiteta i rezonovanje</vt:lpstr>
      <vt:lpstr>Afektivna regulacija</vt:lpstr>
      <vt:lpstr>Odnos prema sebi i drugima Procena potencijalne terapijske alijanse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Klinička procena inteligencije</dc:title>
  <dc:creator>User</dc:creator>
  <cp:lastModifiedBy>Tamara</cp:lastModifiedBy>
  <cp:revision>169</cp:revision>
  <dcterms:created xsi:type="dcterms:W3CDTF">2009-03-29T11:30:44Z</dcterms:created>
  <dcterms:modified xsi:type="dcterms:W3CDTF">2023-03-01T08:28:49Z</dcterms:modified>
</cp:coreProperties>
</file>