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323" r:id="rId3"/>
    <p:sldId id="325" r:id="rId4"/>
    <p:sldId id="327" r:id="rId5"/>
    <p:sldId id="329" r:id="rId6"/>
    <p:sldId id="260" r:id="rId7"/>
    <p:sldId id="311" r:id="rId8"/>
    <p:sldId id="262" r:id="rId9"/>
    <p:sldId id="312" r:id="rId10"/>
    <p:sldId id="263" r:id="rId11"/>
    <p:sldId id="313" r:id="rId12"/>
    <p:sldId id="264" r:id="rId13"/>
    <p:sldId id="265" r:id="rId14"/>
    <p:sldId id="315" r:id="rId15"/>
    <p:sldId id="299" r:id="rId16"/>
    <p:sldId id="317" r:id="rId17"/>
    <p:sldId id="319" r:id="rId18"/>
    <p:sldId id="321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9" autoAdjust="0"/>
  </p:normalViewPr>
  <p:slideViewPr>
    <p:cSldViewPr>
      <p:cViewPr varScale="1">
        <p:scale>
          <a:sx n="55" d="100"/>
          <a:sy n="55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BD15F0B-C577-44C3-BC16-EBA1F04CE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5BEAC-B13E-406E-A738-CFB33BBC8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C7522-A2C0-4C26-9AB0-471C827549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70C91-CE32-441A-BDBE-ECFC04D177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5823-26B7-4583-8526-88F096FA79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8DBAF-814C-4ABF-91E2-03C6C83497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ADB0-0342-491E-92E8-9ED1C8CC86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22BF-AB47-4885-B48F-1B8A5C0546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76702-4FAB-4E4A-B93A-32B3E4324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FDDC5-546D-42AB-9073-FF855ED13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B3E07-7770-48AF-A959-7CEEA2DC15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FA69-9532-4C89-B8B4-A6334DD36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C4F67EF1-E5FD-4CE4-9BFC-8D6A358003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MEDIJACIJA</a:t>
            </a:r>
            <a:r>
              <a:rPr lang="sr-Latn-CS" smtClean="0"/>
              <a:t> - UVOD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r-Latn-CS" dirty="0" smtClean="0"/>
              <a:t>Danijela </a:t>
            </a:r>
            <a:r>
              <a:rPr lang="sr-Latn-CS" dirty="0" smtClean="0"/>
              <a:t>Petrović</a:t>
            </a:r>
            <a:endParaRPr lang="sr-Latn-C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 Narrow" pitchFamily="34" charset="0"/>
              </a:rPr>
              <a:t>(4)</a:t>
            </a:r>
            <a:endParaRPr lang="en-US" sz="3800" smtClean="0">
              <a:latin typeface="Arial Narrow" pitchFamily="34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r-HR" sz="24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4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Nepristrasnost i neutralnost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r-HR" sz="10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hr-HR" sz="2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epristrasnost</a:t>
            </a:r>
            <a:r>
              <a:rPr lang="hr-HR" sz="22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</a:t>
            </a:r>
            <a:r>
              <a:rPr lang="hr-HR" sz="2200" b="1" smtClean="0"/>
              <a:t> </a:t>
            </a:r>
            <a:r>
              <a:rPr lang="hr-HR" sz="2200" smtClean="0"/>
              <a:t>stav osobe koja interveniše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000" smtClean="0"/>
              <a:t>odsustvo davanja prednosti bilo kojoj strani u sukobu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000" smtClean="0"/>
              <a:t>nepristrasno mišljenje</a:t>
            </a:r>
          </a:p>
          <a:p>
            <a:pPr eaLnBrk="1" hangingPunct="1">
              <a:lnSpc>
                <a:spcPct val="80000"/>
              </a:lnSpc>
              <a:defRPr/>
            </a:pPr>
            <a:endParaRPr lang="hr-HR" sz="12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hr-HR" sz="2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eutralnost</a:t>
            </a:r>
            <a:r>
              <a:rPr lang="hr-HR" sz="22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</a:t>
            </a:r>
            <a:r>
              <a:rPr lang="hr-HR" sz="2200" b="1" smtClean="0"/>
              <a:t> </a:t>
            </a:r>
            <a:r>
              <a:rPr lang="hr-HR" sz="2200" smtClean="0"/>
              <a:t>ponašanje ili odnos između osobe koja interveniše i strana u sukobu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000" smtClean="0"/>
              <a:t>medijator nema svoj skriveni interes u odnosu na predmet spora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000" smtClean="0"/>
              <a:t>medijator ne očekuje direktni dobit od jedne strane u sporu kao kompenzaciju za posredničke usluge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000" smtClean="0">
                <a:solidFill>
                  <a:srgbClr val="CC0000"/>
                </a:solidFill>
              </a:rPr>
              <a:t>ne znači da medijator ne sme da ima lične stavove i mišljenje u pogledu predmeta ili rezultata spora – </a:t>
            </a:r>
            <a:r>
              <a:rPr lang="hr-HR" sz="2000" b="1" smtClean="0">
                <a:solidFill>
                  <a:srgbClr val="CC0000"/>
                </a:solidFill>
              </a:rPr>
              <a:t>niko ne može da bude potpuno nepristrasan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hr-HR" sz="1800" smtClean="0"/>
              <a:t>medijator može da odvoji svoje mišljenje o ishodu sukoba od želja strana u sukobu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hr-HR" sz="1800" smtClean="0"/>
              <a:t>usredsređenost na to kako da stranama u sukobu pomogne da donesu vlastite odluke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r-HR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mtClean="0">
                <a:latin typeface="Arial Narrow" pitchFamily="34" charset="0"/>
              </a:rPr>
              <a:t>(5)</a:t>
            </a:r>
            <a:endParaRPr lang="en-US" smtClean="0">
              <a:latin typeface="Arial Narrow" pitchFamily="34" charset="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r-HR" sz="25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Nema moć da autoritativno donosi odluke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r-HR" sz="14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hr-HR" sz="2400" smtClean="0"/>
              <a:t>radi na pomirenju suprotstavljenih interesa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sz="2400" smtClean="0"/>
              <a:t>nema moć da odlučuje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hr-HR" smtClean="0"/>
              <a:t>koristi stručni autoritet i sposobnosti da privoli strane u sukobu da postignu dogovor utemeljen na njihovim potrebama/interesima i njihovim standardima pravde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hr-HR" smtClean="0"/>
              <a:t>koristi prethodna pozitivna iskustva medijacije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hr-HR" smtClean="0"/>
              <a:t>koristi reputaciju o medijatoru kao korisnom resursu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hr-HR" sz="13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CC0000"/>
                </a:solidFill>
              </a:rPr>
              <a:t>z</a:t>
            </a:r>
            <a:r>
              <a:rPr lang="hr-HR" sz="2400" smtClean="0">
                <a:solidFill>
                  <a:srgbClr val="CC0000"/>
                </a:solidFill>
              </a:rPr>
              <a:t>a razliku od medijatora - sudije ili arbitri su zakonskim putem ili ugovorom određeni da odličuju za strane u sukobu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sz="2400" smtClean="0">
                <a:solidFill>
                  <a:srgbClr val="CC0000"/>
                </a:solidFill>
              </a:rPr>
              <a:t>njihove odluke su više zasnovane na društvenim normama, zakonima ili ugovorima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 Narrow" pitchFamily="34" charset="0"/>
              </a:rPr>
              <a:t>(6)</a:t>
            </a:r>
            <a:endParaRPr lang="en-US" sz="3800" smtClean="0">
              <a:latin typeface="Arial Narrow" pitchFamily="34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95400"/>
            <a:ext cx="8375650" cy="4724400"/>
          </a:xfrm>
        </p:spPr>
        <p:txBody>
          <a:bodyPr/>
          <a:lstStyle/>
          <a:p>
            <a:pPr lvl="1" eaLnBrk="1" hangingPunct="1">
              <a:defRPr/>
            </a:pPr>
            <a:endParaRPr lang="hr-HR" sz="800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hr-HR" sz="29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6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Pomoć stranama u sukobu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2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hr-HR" sz="2600" smtClean="0"/>
              <a:t>Ljudi traže posredovanje zato što trebaju proceduralnu pomoć </a:t>
            </a:r>
          </a:p>
          <a:p>
            <a:pPr eaLnBrk="1" hangingPunct="1">
              <a:defRPr/>
            </a:pPr>
            <a:endParaRPr lang="hr-HR" sz="1200" smtClean="0"/>
          </a:p>
          <a:p>
            <a:pPr eaLnBrk="1" hangingPunct="1">
              <a:defRPr/>
            </a:pPr>
            <a:r>
              <a:rPr lang="hr-HR" sz="2600" smtClean="0"/>
              <a:t>Medijator osnažuje strane u sukobu:</a:t>
            </a:r>
          </a:p>
          <a:p>
            <a:pPr lvl="1" eaLnBrk="1" hangingPunct="1">
              <a:defRPr/>
            </a:pPr>
            <a:r>
              <a:rPr lang="hr-HR" sz="2400" smtClean="0"/>
              <a:t>da prepoznaju sopstvene potrebe i interese</a:t>
            </a:r>
          </a:p>
          <a:p>
            <a:pPr lvl="1" eaLnBrk="1" hangingPunct="1">
              <a:defRPr/>
            </a:pPr>
            <a:r>
              <a:rPr lang="hr-HR" sz="2400" smtClean="0"/>
              <a:t>sagledaju šta sve mogu da očekuju u budućnosti</a:t>
            </a:r>
          </a:p>
          <a:p>
            <a:pPr lvl="1" eaLnBrk="1" hangingPunct="1">
              <a:defRPr/>
            </a:pPr>
            <a:r>
              <a:rPr lang="hr-HR" sz="2400" smtClean="0"/>
              <a:t>pregovaraju oko rešenja koji će biti prihvatljivo za sve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 Narrow" pitchFamily="34" charset="0"/>
              </a:rPr>
              <a:t>(7)</a:t>
            </a:r>
            <a:endParaRPr lang="en-US" sz="3800" smtClean="0">
              <a:latin typeface="Arial Narrow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064500" cy="4968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39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Dobrovoljnost učešća/participacije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2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hr-HR" sz="2700" smtClean="0"/>
              <a:t>Strane u sukobu slobodno odlučuju da učestvuju u procesu i slobodno biraju rešenje</a:t>
            </a:r>
          </a:p>
          <a:p>
            <a:pPr eaLnBrk="1" hangingPunct="1">
              <a:defRPr/>
            </a:pPr>
            <a:endParaRPr lang="hr-HR" sz="1200" smtClean="0"/>
          </a:p>
          <a:p>
            <a:pPr eaLnBrk="1" hangingPunct="1">
              <a:defRPr/>
            </a:pPr>
            <a:r>
              <a:rPr lang="hr-HR" sz="2700" smtClean="0"/>
              <a:t>Nema spoljašnje ni unutrašnje prisile / nema nikakvih legalnih posledica za stranu u sporu koja odbije medijaciju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2700" b="1" smtClean="0"/>
          </a:p>
          <a:p>
            <a:pPr eaLnBrk="1" hangingPunct="1">
              <a:buFont typeface="Wingdings" pitchFamily="2" charset="2"/>
              <a:buNone/>
              <a:defRPr/>
            </a:pPr>
            <a:endParaRPr lang="hr-HR" sz="3200" b="1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3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8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Obostrano prihvatljiv sporazum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2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hr-HR" sz="2700" smtClean="0"/>
              <a:t>Sporazum do koga se stiže podjednako uvažava i zadovoljava osnovne potrebe/interese svih strana u sukobu </a:t>
            </a:r>
          </a:p>
          <a:p>
            <a:pPr lvl="2" eaLnBrk="1" hangingPunct="1">
              <a:defRPr/>
            </a:pPr>
            <a:r>
              <a:rPr lang="hr-HR" sz="2400" smtClean="0"/>
              <a:t>integrativni vs. distributivni pristupu rešavanja sukoba</a:t>
            </a:r>
          </a:p>
          <a:p>
            <a:pPr lvl="2" eaLnBrk="1" hangingPunct="1">
              <a:defRPr/>
            </a:pPr>
            <a:r>
              <a:rPr lang="hr-HR" sz="2400" i="1" smtClean="0"/>
              <a:t>„ win-win“ </a:t>
            </a:r>
            <a:r>
              <a:rPr lang="hr-HR" sz="2400" smtClean="0"/>
              <a:t>vs. </a:t>
            </a:r>
            <a:r>
              <a:rPr lang="hr-HR" sz="2400" i="1" smtClean="0"/>
              <a:t>„win-lose“</a:t>
            </a:r>
            <a:r>
              <a:rPr lang="hr-HR" sz="2400" smtClean="0"/>
              <a:t> </a:t>
            </a:r>
            <a:endParaRPr lang="en-US" sz="2400" smtClean="0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750888" y="277813"/>
            <a:ext cx="7935912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hr-HR" sz="3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Ključne komponente definicije </a:t>
            </a:r>
            <a:r>
              <a:rPr lang="sr-Latn-CS" sz="3800">
                <a:solidFill>
                  <a:schemeClr val="tx2"/>
                </a:solidFill>
                <a:latin typeface="Arial Narrow" pitchFamily="34" charset="0"/>
              </a:rPr>
              <a:t>(8)</a:t>
            </a:r>
            <a:endParaRPr lang="en-US" sz="3800">
              <a:solidFill>
                <a:schemeClr val="tx2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8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Privatan proces zatvoren za javnost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2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hr-HR" sz="2700" smtClean="0"/>
              <a:t>odlikuje ga princip poverljivosti </a:t>
            </a:r>
          </a:p>
          <a:p>
            <a:pPr eaLnBrk="1" hangingPunct="1">
              <a:defRPr/>
            </a:pPr>
            <a:r>
              <a:rPr lang="hr-HR" sz="2700" smtClean="0"/>
              <a:t>ne znači da pojedine informacije i postignuti sporazum neće biti obelodanjeni tokom ili na samom kraju procesa. </a:t>
            </a:r>
          </a:p>
          <a:p>
            <a:pPr eaLnBrk="1" hangingPunct="1">
              <a:defRPr/>
            </a:pPr>
            <a:r>
              <a:rPr lang="hr-HR" sz="2700" smtClean="0"/>
              <a:t>neki vidovi posredovanja mogu biti delimično ili skroz otvoreni za javnost </a:t>
            </a:r>
            <a:endParaRPr lang="en-US" sz="2700" smtClean="0"/>
          </a:p>
          <a:p>
            <a:pPr lvl="1" eaLnBrk="1" hangingPunct="1">
              <a:defRPr/>
            </a:pPr>
            <a:r>
              <a:rPr lang="en-US" sz="2000" smtClean="0"/>
              <a:t>na </a:t>
            </a:r>
            <a:r>
              <a:rPr lang="hr-HR" sz="2000" smtClean="0"/>
              <a:t>primer  </a:t>
            </a:r>
            <a:r>
              <a:rPr lang="hr-HR" sz="2000" i="1" smtClean="0"/>
              <a:t>Komisija za istinu i pomirenje /</a:t>
            </a:r>
            <a:r>
              <a:rPr lang="hr-HR" sz="2000" smtClean="0"/>
              <a:t>Truth and Reconciliation Commiission</a:t>
            </a:r>
            <a:r>
              <a:rPr lang="en-US" sz="2000" smtClean="0"/>
              <a:t>/ </a:t>
            </a:r>
            <a:r>
              <a:rPr lang="hr-HR" sz="2000" smtClean="0"/>
              <a:t> formirane 1995. u Južnoj Africi</a:t>
            </a:r>
            <a:endParaRPr lang="en-US" sz="2000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750888" y="277813"/>
            <a:ext cx="7935912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hr-HR" sz="3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Ključne komponente definicije </a:t>
            </a:r>
            <a:r>
              <a:rPr lang="sr-Latn-CS" sz="3800">
                <a:solidFill>
                  <a:schemeClr val="tx2"/>
                </a:solidFill>
                <a:latin typeface="Arial Narrow" pitchFamily="34" charset="0"/>
              </a:rPr>
              <a:t>(9)</a:t>
            </a:r>
            <a:endParaRPr lang="en-US" sz="3800">
              <a:solidFill>
                <a:schemeClr val="tx2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494587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Neke oblasti primene </a:t>
            </a:r>
            <a:br>
              <a:rPr lang="hr-HR" sz="3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hr-HR" sz="3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institucionalizovane medijacije</a:t>
            </a:r>
            <a:endParaRPr lang="en-US" sz="380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353425" cy="48244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19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Porodična medijacija (Divorce mediation)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sz="10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Medijacija u obrazovnim ustanovama / školi (Mediation in schools)</a:t>
            </a:r>
          </a:p>
          <a:p>
            <a:pPr eaLnBrk="1" hangingPunct="1">
              <a:lnSpc>
                <a:spcPct val="80000"/>
              </a:lnSpc>
            </a:pPr>
            <a:endParaRPr lang="sr-Latn-CS" sz="10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Poslovna medijacija (Organisational mediation, Workplace mediation)</a:t>
            </a:r>
          </a:p>
          <a:p>
            <a:pPr eaLnBrk="1" hangingPunct="1">
              <a:lnSpc>
                <a:spcPct val="80000"/>
              </a:lnSpc>
            </a:pPr>
            <a:endParaRPr lang="sr-Latn-CS" sz="11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Građanska medijacija</a:t>
            </a:r>
          </a:p>
          <a:p>
            <a:pPr eaLnBrk="1" hangingPunct="1">
              <a:lnSpc>
                <a:spcPct val="80000"/>
              </a:lnSpc>
            </a:pPr>
            <a:endParaRPr lang="sr-Latn-CS" sz="11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Trgovinska / komercijalna medijacija</a:t>
            </a:r>
          </a:p>
          <a:p>
            <a:pPr eaLnBrk="1" hangingPunct="1">
              <a:lnSpc>
                <a:spcPct val="80000"/>
              </a:lnSpc>
            </a:pPr>
            <a:endParaRPr lang="sr-Latn-CS" sz="11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Medijacija u krivičnim i upravnim postupcima</a:t>
            </a:r>
          </a:p>
          <a:p>
            <a:pPr eaLnBrk="1" hangingPunct="1">
              <a:lnSpc>
                <a:spcPct val="80000"/>
              </a:lnSpc>
            </a:pPr>
            <a:endParaRPr lang="sr-Latn-CS" sz="11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Međunarodna medijacija (International and cross-cultural mediation)</a:t>
            </a:r>
          </a:p>
          <a:p>
            <a:pPr eaLnBrk="1" hangingPunct="1">
              <a:lnSpc>
                <a:spcPct val="80000"/>
              </a:lnSpc>
            </a:pPr>
            <a:endParaRPr lang="sr-Latn-CS" sz="1100" smtClean="0"/>
          </a:p>
          <a:p>
            <a:pPr eaLnBrk="1" hangingPunct="1">
              <a:lnSpc>
                <a:spcPct val="80000"/>
              </a:lnSpc>
            </a:pPr>
            <a:r>
              <a:rPr lang="sr-Latn-CS" sz="1900" smtClean="0"/>
              <a:t>Medijacija u socijalnim promenama (Mediation and social change)</a:t>
            </a:r>
            <a:endParaRPr lang="hr-HR" sz="19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19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1900" smtClean="0"/>
              <a:t>(Cloke, 1994).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Dobiti od medijacije</a:t>
            </a:r>
            <a:r>
              <a:rPr lang="sr-Latn-CS" smtClean="0">
                <a:solidFill>
                  <a:schemeClr val="accent1"/>
                </a:solidFill>
              </a:rPr>
              <a:t> </a:t>
            </a:r>
            <a:r>
              <a:rPr lang="sr-Latn-CS" sz="3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(1)</a:t>
            </a:r>
            <a:endParaRPr lang="en-US" sz="380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557338"/>
            <a:ext cx="8304212" cy="5005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Puna kontrola strana u sukobu</a:t>
            </a:r>
            <a:r>
              <a:rPr lang="it-IT" sz="2000" b="1" smtClean="0"/>
              <a:t> </a:t>
            </a:r>
            <a:endParaRPr lang="it-IT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Svaka strana u sukobu do kraja zadržava punu kontrolu nad procesom i ishodima pregovaranja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Strane u sukobu potpisuju sporazum tek kada se potpuno uvere da je od dobar za njih.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endParaRPr lang="it-IT" sz="9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Ušteda novca</a:t>
            </a:r>
            <a:r>
              <a:rPr lang="it-IT" sz="22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U medijaciji sukobljene strane pregovaraju direktno, dakle bez angažovanja advokata ili nekih drugih </a:t>
            </a:r>
            <a:r>
              <a:rPr lang="sr-Latn-CS" sz="2000" smtClean="0"/>
              <a:t>stručnjaka</a:t>
            </a:r>
            <a:r>
              <a:rPr lang="it-IT" sz="2000" smtClean="0"/>
              <a:t>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U zapadnim zemljama  procenjeno je da medijacija štedi 50% do 95% novca koje bi </a:t>
            </a:r>
            <a:r>
              <a:rPr lang="sr-Latn-CS" sz="2000" smtClean="0"/>
              <a:t>se</a:t>
            </a:r>
            <a:r>
              <a:rPr lang="it-IT" sz="2000" smtClean="0"/>
              <a:t> potroši</a:t>
            </a:r>
            <a:r>
              <a:rPr lang="sr-Latn-CS" sz="2000" smtClean="0"/>
              <a:t>le</a:t>
            </a:r>
            <a:r>
              <a:rPr lang="it-IT" sz="2000" smtClean="0"/>
              <a:t> u sudskom sporu.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endParaRPr lang="it-IT" sz="7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Prilagođenost i ušteda vremena</a:t>
            </a:r>
            <a:r>
              <a:rPr lang="it-IT" sz="22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Ritam i dužina trajanja zavisi </a:t>
            </a:r>
            <a:r>
              <a:rPr lang="sr-Latn-CS" sz="2000" smtClean="0"/>
              <a:t>i </a:t>
            </a:r>
            <a:r>
              <a:rPr lang="it-IT" sz="2000" smtClean="0"/>
              <a:t>prilagođava se strana</a:t>
            </a:r>
            <a:r>
              <a:rPr lang="sr-Latn-CS" sz="2000" smtClean="0"/>
              <a:t>ma</a:t>
            </a:r>
            <a:r>
              <a:rPr lang="it-IT" sz="2000" smtClean="0"/>
              <a:t> u sukobu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Medijacija značajno štedi vreme jer, nasuprot iscrpne borbe argumentima, krči put razumevanju različitih interesa i saradnj</a:t>
            </a:r>
            <a:r>
              <a:rPr lang="sr-Latn-CS" sz="2000" smtClean="0"/>
              <a:t>i</a:t>
            </a:r>
            <a:r>
              <a:rPr lang="it-IT" sz="2000" smtClean="0"/>
              <a:t>.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U zapadnim zemljama prosečno trajanje posredovanja pri razvodu brakova je 8 sesija (po 2-3 sata svaka), a pri razrešenju građanskog spora je 2 sesije.   </a:t>
            </a:r>
            <a:endParaRPr lang="it-IT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Dobiti od medijacije</a:t>
            </a:r>
            <a:r>
              <a:rPr lang="sr-Latn-CS" smtClean="0">
                <a:solidFill>
                  <a:schemeClr val="accent1"/>
                </a:solidFill>
              </a:rPr>
              <a:t> </a:t>
            </a:r>
            <a:r>
              <a:rPr lang="sr-Latn-CS" sz="3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(2)</a:t>
            </a:r>
            <a:endParaRPr lang="en-US" sz="380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00213"/>
            <a:ext cx="8304212" cy="5005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Garantovana poverljivost i privatnosti</a:t>
            </a:r>
            <a:r>
              <a:rPr lang="it-IT" sz="22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smtClean="0"/>
              <a:t>Medijacija se odvija u privatnosti, odnosno daleko od očiju javnosti.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endParaRPr lang="de-DE" sz="15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DE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Sporazum je dizajniran da odgovara korisnicima</a:t>
            </a:r>
            <a:r>
              <a:rPr lang="de-DE" sz="20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sz="2000" smtClean="0"/>
              <a:t>Svaki sporazum je sačinjen pažljivo tako da odgovara specifičnim potrebama sukobljenih strana.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de-DE" sz="2000" smtClean="0"/>
              <a:t>U zapadnim zemljama praksa je pokazala da se ovi sporazumi po sadržaju značajno razlikuju od onoga što bi sud presudio. Dugoročno gledano, najvažnije je da sve strane u sukobu osećaju da je sporazum fer.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13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Očuvanje dobrih međuljudskih odnosa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Bez obzira da li je sukob u zoni privatnog ili javnog života, sukobljene strane često imaju potrebu da sačuvaju odnos i komunikaciju sa drugom stranom. </a:t>
            </a:r>
            <a:endParaRPr lang="sr-Latn-C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medijacija može “izlečiti osećanja” i smanjiti neprijateljstva između sukobljenih strana tako da se one u budućnosti mogu nositi sa njima.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Pogodno i opasno za medijaciju (1)</a:t>
            </a:r>
            <a:endParaRPr lang="en-US" sz="38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371600"/>
            <a:ext cx="8686800" cy="5081588"/>
          </a:xfrm>
        </p:spPr>
        <p:txBody>
          <a:bodyPr/>
          <a:lstStyle/>
          <a:p>
            <a:pPr marL="381000" indent="-3810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100" b="1" smtClean="0"/>
              <a:t>Medijatori intervenišu u sukobima različitog nivoa </a:t>
            </a:r>
            <a:r>
              <a:rPr lang="sr-Latn-CS" sz="1800" b="1" smtClean="0"/>
              <a:t>(Moore, 1986):</a:t>
            </a:r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sz="1800" b="1" smtClean="0"/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b="1" smtClean="0"/>
              <a:t>1. </a:t>
            </a:r>
            <a:r>
              <a:rPr lang="hr-HR" sz="2200" b="1" smtClean="0"/>
              <a:t>Latentni sukobi</a:t>
            </a:r>
            <a:r>
              <a:rPr lang="hr-HR" sz="2200" smtClean="0"/>
              <a:t> – karakterišu ih tenzije koje se nisu u potpunosti razvile (nisu eskalirale) i najčešće jedna ili više strana nije ni svesna toga da sukob postoji.</a:t>
            </a:r>
            <a:r>
              <a:rPr lang="hr-HR" sz="2100" smtClean="0"/>
              <a:t> </a:t>
            </a:r>
            <a:endParaRPr lang="en-US" sz="2100" smtClean="0"/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z="1100" u="sng" smtClean="0"/>
          </a:p>
          <a:p>
            <a:pPr marL="800100" lvl="1" indent="-342900" eaLnBrk="1" hangingPunct="1">
              <a:lnSpc>
                <a:spcPct val="90000"/>
              </a:lnSpc>
            </a:pPr>
            <a:r>
              <a:rPr lang="hr-HR" sz="1600" u="sng" smtClean="0"/>
              <a:t>Primeri</a:t>
            </a:r>
            <a:r>
              <a:rPr lang="hr-HR" sz="1600" smtClean="0"/>
              <a:t>: promene u ličnim odnosima, buduća otpuštanja radne snage, neobelodanjeni planovi za potencijalno opasnu izgradnju deponije i sl.</a:t>
            </a:r>
            <a:endParaRPr lang="en-US" sz="1600" smtClean="0"/>
          </a:p>
          <a:p>
            <a:pPr marL="800100" lvl="1" indent="-342900" eaLnBrk="1" hangingPunct="1">
              <a:lnSpc>
                <a:spcPct val="90000"/>
              </a:lnSpc>
            </a:pPr>
            <a:endParaRPr lang="hr-HR" sz="1000" u="sng" smtClean="0"/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2200" b="1" u="sng" smtClean="0"/>
              <a:t>Intervencija medijatora</a:t>
            </a:r>
            <a:r>
              <a:rPr lang="hr-HR" sz="2200" smtClean="0"/>
              <a:t>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pomaže ljudima uključenim u takav spor da identifikuju sve strane koje će biti pogođene planiranom promenom ili će ih problem stiči u budućnosti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da razviju proces međusobnog obaveštavanja o predmetu spora i interesima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da kreiraju i ako je moguće primene postupak/proces rešavanja problema.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Kratak istorijat medijacije </a:t>
            </a:r>
            <a:r>
              <a:rPr lang="sr-Latn-CS" sz="3800" smtClean="0">
                <a:solidFill>
                  <a:srgbClr val="CC0066"/>
                </a:solidFill>
                <a:latin typeface="Arial Narrow" pitchFamily="34" charset="0"/>
              </a:rPr>
              <a:t>(1)</a:t>
            </a:r>
            <a:endParaRPr lang="en-US" sz="3800" smtClean="0">
              <a:solidFill>
                <a:srgbClr val="CC0066"/>
              </a:solidFill>
              <a:latin typeface="Arial Narrow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370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2500" smtClean="0"/>
              <a:t>► </a:t>
            </a:r>
            <a:r>
              <a:rPr lang="en-US" sz="2600" smtClean="0"/>
              <a:t>U</a:t>
            </a:r>
            <a:r>
              <a:rPr lang="hr-HR" sz="2600" smtClean="0"/>
              <a:t> </a:t>
            </a:r>
            <a:r>
              <a:rPr lang="en-US" sz="2600" smtClean="0"/>
              <a:t>pro</a:t>
            </a:r>
            <a:r>
              <a:rPr lang="hr-HR" sz="2600" smtClean="0"/>
              <a:t>š</a:t>
            </a:r>
            <a:r>
              <a:rPr lang="en-US" sz="2600" smtClean="0"/>
              <a:t>losti</a:t>
            </a:r>
            <a:r>
              <a:rPr lang="hr-HR" sz="2600" smtClean="0"/>
              <a:t> je </a:t>
            </a:r>
            <a:r>
              <a:rPr lang="en-US" sz="2600" smtClean="0"/>
              <a:t>uloga</a:t>
            </a:r>
            <a:r>
              <a:rPr lang="hr-HR" sz="2600" smtClean="0"/>
              <a:t> </a:t>
            </a:r>
            <a:r>
              <a:rPr lang="en-US" sz="2600" smtClean="0"/>
              <a:t>posrednika</a:t>
            </a:r>
            <a:r>
              <a:rPr lang="hr-HR" sz="2600" smtClean="0"/>
              <a:t> </a:t>
            </a:r>
            <a:r>
              <a:rPr lang="en-US" sz="2600" smtClean="0"/>
              <a:t>bila</a:t>
            </a:r>
            <a:r>
              <a:rPr lang="hr-HR" sz="2600" smtClean="0"/>
              <a:t> </a:t>
            </a:r>
            <a:r>
              <a:rPr lang="en-US" sz="2600" smtClean="0">
                <a:solidFill>
                  <a:srgbClr val="9900CC"/>
                </a:solidFill>
              </a:rPr>
              <a:t>vezana</a:t>
            </a:r>
            <a:r>
              <a:rPr lang="hr-HR" sz="2600" smtClean="0">
                <a:solidFill>
                  <a:srgbClr val="9900CC"/>
                </a:solidFill>
              </a:rPr>
              <a:t> </a:t>
            </a:r>
            <a:r>
              <a:rPr lang="en-US" sz="2600" smtClean="0">
                <a:solidFill>
                  <a:srgbClr val="9900CC"/>
                </a:solidFill>
              </a:rPr>
              <a:t>za</a:t>
            </a:r>
            <a:r>
              <a:rPr lang="hr-HR" sz="2600" smtClean="0">
                <a:solidFill>
                  <a:srgbClr val="9900CC"/>
                </a:solidFill>
              </a:rPr>
              <a:t> </a:t>
            </a:r>
            <a:r>
              <a:rPr lang="en-US" sz="2600" smtClean="0">
                <a:solidFill>
                  <a:srgbClr val="9900CC"/>
                </a:solidFill>
              </a:rPr>
              <a:t>druge</a:t>
            </a:r>
            <a:r>
              <a:rPr lang="hr-HR" sz="2600" smtClean="0">
                <a:solidFill>
                  <a:srgbClr val="9900CC"/>
                </a:solidFill>
              </a:rPr>
              <a:t> </a:t>
            </a:r>
            <a:r>
              <a:rPr lang="en-US" sz="2600" smtClean="0">
                <a:solidFill>
                  <a:srgbClr val="9900CC"/>
                </a:solidFill>
              </a:rPr>
              <a:t>du</a:t>
            </a:r>
            <a:r>
              <a:rPr lang="hr-HR" sz="2600" smtClean="0">
                <a:solidFill>
                  <a:srgbClr val="9900CC"/>
                </a:solidFill>
              </a:rPr>
              <a:t>ž</a:t>
            </a:r>
            <a:r>
              <a:rPr lang="en-US" sz="2600" smtClean="0">
                <a:solidFill>
                  <a:srgbClr val="9900CC"/>
                </a:solidFill>
              </a:rPr>
              <a:t>nosti</a:t>
            </a:r>
            <a:r>
              <a:rPr lang="hr-HR" sz="2600" smtClean="0">
                <a:solidFill>
                  <a:srgbClr val="9900CC"/>
                </a:solidFill>
              </a:rPr>
              <a:t> </a:t>
            </a:r>
            <a:r>
              <a:rPr lang="en-US" sz="2600" smtClean="0">
                <a:solidFill>
                  <a:srgbClr val="9900CC"/>
                </a:solidFill>
              </a:rPr>
              <a:t>i</a:t>
            </a:r>
            <a:r>
              <a:rPr lang="hr-HR" sz="2600" smtClean="0">
                <a:solidFill>
                  <a:srgbClr val="9900CC"/>
                </a:solidFill>
              </a:rPr>
              <a:t> </a:t>
            </a:r>
            <a:r>
              <a:rPr lang="en-US" sz="2600" smtClean="0">
                <a:solidFill>
                  <a:srgbClr val="9900CC"/>
                </a:solidFill>
              </a:rPr>
              <a:t>zanimanja</a:t>
            </a:r>
            <a:r>
              <a:rPr lang="hr-HR" sz="2600" smtClean="0"/>
              <a:t>, </a:t>
            </a:r>
            <a:r>
              <a:rPr lang="en-US" sz="2600" smtClean="0"/>
              <a:t>a</a:t>
            </a:r>
            <a:r>
              <a:rPr lang="hr-HR" sz="2600" smtClean="0"/>
              <a:t> "</a:t>
            </a:r>
            <a:r>
              <a:rPr lang="en-US" sz="2600" smtClean="0"/>
              <a:t>posrednici</a:t>
            </a:r>
            <a:r>
              <a:rPr lang="hr-HR" sz="2600" smtClean="0"/>
              <a:t>" </a:t>
            </a:r>
            <a:r>
              <a:rPr lang="en-US" sz="2600" smtClean="0"/>
              <a:t>nisu</a:t>
            </a:r>
            <a:r>
              <a:rPr lang="hr-HR" sz="2600" smtClean="0"/>
              <a:t> </a:t>
            </a:r>
            <a:r>
              <a:rPr lang="en-US" sz="2600" smtClean="0"/>
              <a:t>bili</a:t>
            </a:r>
            <a:r>
              <a:rPr lang="hr-HR" sz="2600" smtClean="0"/>
              <a:t> ljudi koji su </a:t>
            </a:r>
            <a:r>
              <a:rPr lang="en-US" sz="2600" smtClean="0"/>
              <a:t>za</a:t>
            </a:r>
            <a:r>
              <a:rPr lang="hr-HR" sz="2600" smtClean="0"/>
              <a:t> to specijalno </a:t>
            </a:r>
            <a:r>
              <a:rPr lang="en-US" sz="2600" smtClean="0"/>
              <a:t>obu</a:t>
            </a:r>
            <a:r>
              <a:rPr lang="hr-HR" sz="2600" smtClean="0"/>
              <a:t>č</a:t>
            </a:r>
            <a:r>
              <a:rPr lang="en-US" sz="2600" smtClean="0"/>
              <a:t>avani</a:t>
            </a:r>
            <a:endParaRPr lang="hr-HR" sz="2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z="14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</a:t>
            </a:r>
            <a:r>
              <a:rPr lang="hr-HR" sz="2000" smtClean="0"/>
              <a:t>osredovanje ima svoj </a:t>
            </a:r>
            <a:r>
              <a:rPr lang="hr-HR" sz="2000" b="1" smtClean="0"/>
              <a:t>koren u filozofiji religije</a:t>
            </a:r>
            <a:r>
              <a:rPr lang="hr-HR" sz="2000" smtClean="0"/>
              <a:t> - praksa medijacije je bila verovatno najrasprostranjenija u </a:t>
            </a:r>
            <a:r>
              <a:rPr lang="hr-HR" sz="2000" b="1" smtClean="0"/>
              <a:t>Kini i Japanu</a:t>
            </a:r>
            <a:r>
              <a:rPr lang="hr-HR" sz="2000" smtClean="0"/>
              <a:t>, u onim kulturama gde su religija i filozofija imale snažan uticaj na postizanje ravnoteže i harmonije u ljudskim odnosima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h</a:t>
            </a:r>
            <a:r>
              <a:rPr lang="hr-HR" sz="2000" b="1" smtClean="0"/>
              <a:t>rišćanske crkve i sveštenstvo</a:t>
            </a:r>
            <a:r>
              <a:rPr lang="hr-HR" sz="2000" smtClean="0"/>
              <a:t> često su bili medijatori u porodičnim sporovima, krivičnim slučajevima i diplomatskim sporovima među plemstvom</a:t>
            </a:r>
            <a:r>
              <a:rPr lang="en-US" sz="2000" smtClean="0"/>
              <a:t> </a:t>
            </a:r>
            <a:endParaRPr lang="hr-HR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z="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z="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2500" b="1" smtClean="0"/>
              <a:t>► </a:t>
            </a:r>
            <a:r>
              <a:rPr lang="hr-HR" sz="2500" smtClean="0"/>
              <a:t>Tek na prelazu u </a:t>
            </a:r>
            <a:r>
              <a:rPr lang="hr-HR" sz="2500" b="1" smtClean="0"/>
              <a:t>20. vek</a:t>
            </a:r>
            <a:r>
              <a:rPr lang="hr-HR" sz="2500" smtClean="0"/>
              <a:t> medijacija </a:t>
            </a:r>
            <a:r>
              <a:rPr lang="hr-HR" sz="2500" smtClean="0">
                <a:solidFill>
                  <a:srgbClr val="9900CC"/>
                </a:solidFill>
              </a:rPr>
              <a:t>postaje formalno institucionalizovana</a:t>
            </a:r>
            <a:r>
              <a:rPr lang="hr-HR" sz="2500" smtClean="0"/>
              <a:t>, a </a:t>
            </a:r>
            <a:r>
              <a:rPr lang="it-IT" sz="2500" smtClean="0"/>
              <a:t>posrednik postaje </a:t>
            </a:r>
            <a:r>
              <a:rPr lang="hr-HR" sz="2500" smtClean="0"/>
              <a:t>priznata </a:t>
            </a:r>
            <a:r>
              <a:rPr lang="it-IT" sz="2500" smtClean="0"/>
              <a:t>profesija kao i svaka druga</a:t>
            </a:r>
            <a:r>
              <a:rPr lang="sr-Latn-CS" sz="2500" smtClean="0"/>
              <a:t>.</a:t>
            </a:r>
            <a:r>
              <a:rPr lang="hr-HR" sz="2500" smtClean="0"/>
              <a:t> </a:t>
            </a:r>
            <a:endParaRPr lang="en-US" sz="25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smtClean="0"/>
              <a:t>								</a:t>
            </a:r>
            <a:r>
              <a:rPr lang="hr-HR" sz="1900" smtClean="0"/>
              <a:t>(</a:t>
            </a:r>
            <a:r>
              <a:rPr lang="it-IT" sz="1900" smtClean="0"/>
              <a:t>Moore</a:t>
            </a:r>
            <a:r>
              <a:rPr lang="hr-HR" sz="1900" smtClean="0"/>
              <a:t>, 1986)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Pogodno i opasno za medijaciju (</a:t>
            </a:r>
            <a:r>
              <a:rPr lang="en-U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sz="38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95400"/>
            <a:ext cx="8304212" cy="5157788"/>
          </a:xfrm>
        </p:spPr>
        <p:txBody>
          <a:bodyPr/>
          <a:lstStyle/>
          <a:p>
            <a:pPr marL="381000" indent="-381000" eaLnBrk="1" hangingPunct="1">
              <a:buFont typeface="Wingdings" pitchFamily="2" charset="2"/>
              <a:buNone/>
            </a:pPr>
            <a:endParaRPr lang="en-US" sz="600" smtClean="0"/>
          </a:p>
          <a:p>
            <a:pPr marL="381000" indent="-381000" eaLnBrk="1" hangingPunct="1">
              <a:buFont typeface="Wingdings" pitchFamily="2" charset="2"/>
              <a:buNone/>
            </a:pPr>
            <a:r>
              <a:rPr lang="en-US" sz="2000" b="1" smtClean="0"/>
              <a:t>2.</a:t>
            </a:r>
            <a:r>
              <a:rPr lang="en-US" sz="2000" smtClean="0"/>
              <a:t> </a:t>
            </a:r>
            <a:r>
              <a:rPr lang="hr-HR" sz="2200" b="1" smtClean="0"/>
              <a:t>Sukobi u nastajanju</a:t>
            </a:r>
            <a:r>
              <a:rPr lang="hr-HR" sz="2200" smtClean="0"/>
              <a:t> – sporovi u kojima su sukobljene strane poznate i one uviđaju da sukob postoji, velikim delom je jasno šta je predmet sukoba i gde je neslaganje, ali se još nisu razvili  pregovarački procesi i procedure rešavanja problema tj. ni jedna strana ne zna kako da se uhvati u koštac sa problemom. </a:t>
            </a:r>
            <a:endParaRPr lang="en-US" sz="2200" smtClean="0"/>
          </a:p>
          <a:p>
            <a:pPr marL="381000" indent="-381000" eaLnBrk="1" hangingPunct="1">
              <a:buFont typeface="Wingdings" pitchFamily="2" charset="2"/>
              <a:buNone/>
            </a:pPr>
            <a:endParaRPr lang="hr-HR" sz="2200" u="sng" smtClean="0"/>
          </a:p>
          <a:p>
            <a:pPr marL="800100" lvl="1" indent="-342900" eaLnBrk="1" hangingPunct="1"/>
            <a:r>
              <a:rPr lang="hr-HR" sz="2200" u="sng" smtClean="0"/>
              <a:t>Primeri</a:t>
            </a:r>
            <a:r>
              <a:rPr lang="hr-HR" sz="2200" smtClean="0"/>
              <a:t>: sukobi između radnika, privrednih subjekata i vlada i sl.</a:t>
            </a:r>
            <a:endParaRPr lang="en-US" sz="2200" smtClean="0"/>
          </a:p>
          <a:p>
            <a:pPr marL="800100" lvl="1" indent="-342900" eaLnBrk="1" hangingPunct="1"/>
            <a:endParaRPr lang="hr-HR" sz="1500" u="sng" smtClean="0"/>
          </a:p>
          <a:p>
            <a:pPr marL="381000" indent="-381000" eaLnBrk="1" hangingPunct="1">
              <a:buFont typeface="Wingdings" pitchFamily="2" charset="2"/>
              <a:buNone/>
            </a:pPr>
            <a:r>
              <a:rPr lang="hr-HR" sz="2400" b="1" u="sng" smtClean="0"/>
              <a:t>Intervencija medijatora</a:t>
            </a:r>
            <a:r>
              <a:rPr lang="hr-HR" sz="2400" b="1" smtClean="0"/>
              <a:t> </a:t>
            </a:r>
          </a:p>
          <a:p>
            <a:pPr marL="381000" indent="-381000" eaLnBrk="1" hangingPunct="1"/>
            <a:r>
              <a:rPr lang="hr-HR" sz="2200" smtClean="0"/>
              <a:t>pomaže u kreiranju/zasnivanju procesa pregovaranja i započinjanju komunikacije i pregovaranja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Pogodno i opasno za medijaciju (</a:t>
            </a:r>
            <a:r>
              <a:rPr lang="en-U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sz="38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00200"/>
            <a:ext cx="8304212" cy="4852988"/>
          </a:xfrm>
        </p:spPr>
        <p:txBody>
          <a:bodyPr/>
          <a:lstStyle/>
          <a:p>
            <a:pPr marL="381000" indent="-381000" eaLnBrk="1" hangingPunct="1">
              <a:buFont typeface="Wingdings" pitchFamily="2" charset="2"/>
              <a:buNone/>
            </a:pPr>
            <a:r>
              <a:rPr lang="en-US" sz="2200" b="1" smtClean="0"/>
              <a:t>3. </a:t>
            </a:r>
            <a:r>
              <a:rPr lang="sr-Latn-CS" sz="2200" b="1" smtClean="0"/>
              <a:t>Manifestni sukobi</a:t>
            </a:r>
            <a:r>
              <a:rPr lang="sr-Latn-CS" sz="2200" smtClean="0"/>
              <a:t> - sporovi u kojima su sukobljene strane već uključene u spor koji traje tj. započele su pregovore ili su čak zašle u pregovarački čorsokak</a:t>
            </a:r>
            <a:r>
              <a:rPr lang="sr-Latn-CS" sz="2400" smtClean="0"/>
              <a:t>. </a:t>
            </a:r>
          </a:p>
          <a:p>
            <a:pPr marL="381000" indent="-381000" eaLnBrk="1" hangingPunct="1">
              <a:buFont typeface="Wingdings" pitchFamily="2" charset="2"/>
              <a:buNone/>
            </a:pPr>
            <a:endParaRPr lang="sr-Latn-CS" sz="1700" u="sng" smtClean="0"/>
          </a:p>
          <a:p>
            <a:pPr marL="800100" lvl="1" indent="-342900" eaLnBrk="1" hangingPunct="1"/>
            <a:r>
              <a:rPr lang="sr-Latn-CS" sz="2000" u="sng" smtClean="0"/>
              <a:t>Primeri</a:t>
            </a:r>
            <a:r>
              <a:rPr lang="sr-Latn-CS" sz="2000" smtClean="0"/>
              <a:t>: sporovi oko starateljstva nad decom ili razvoda brakova, sporovi između radnika i poslodavca pre isteka štrajkačkog roka i sl.</a:t>
            </a:r>
          </a:p>
          <a:p>
            <a:pPr marL="381000" indent="-381000" eaLnBrk="1" hangingPunct="1">
              <a:buFont typeface="Wingdings" pitchFamily="2" charset="2"/>
              <a:buNone/>
            </a:pPr>
            <a:r>
              <a:rPr lang="sr-Latn-CS" sz="2400" b="1" u="sng" smtClean="0"/>
              <a:t>Intervencija medijatora</a:t>
            </a:r>
            <a:r>
              <a:rPr lang="sr-Latn-CS" sz="2400" b="1" smtClean="0"/>
              <a:t> </a:t>
            </a:r>
          </a:p>
          <a:p>
            <a:pPr marL="381000" indent="-381000" eaLnBrk="1" hangingPunct="1"/>
            <a:r>
              <a:rPr lang="sr-Latn-CS" sz="2200" smtClean="0"/>
              <a:t>pomaže stranama u sukobu da  promene procedure pregovaranja </a:t>
            </a:r>
          </a:p>
          <a:p>
            <a:pPr marL="381000" indent="-381000" eaLnBrk="1" hangingPunct="1"/>
            <a:r>
              <a:rPr lang="sr-Latn-CS" sz="2200" smtClean="0"/>
              <a:t>osmišljava konkretan postupak izlaska iz ćorsokaka i prevazilaženja određene mrtve tačke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Pogodno i opasno za medijaciju (</a:t>
            </a:r>
            <a:r>
              <a:rPr lang="en-U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sz="38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00213"/>
            <a:ext cx="8304212" cy="5005387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2000" b="1" smtClean="0"/>
              <a:t>Teme i situacije koje su te</a:t>
            </a:r>
            <a:r>
              <a:rPr lang="sr-Latn-CS" sz="2000" b="1" smtClean="0"/>
              <a:t>ške i potencijalno opasne za medijaciju:</a:t>
            </a:r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sz="1500" smtClean="0"/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sr-Latn-CS" sz="2000" smtClean="0"/>
              <a:t>Oprečne vrednosti koje imaju strane u sukobu</a:t>
            </a:r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sr-Latn-CS" sz="2000" smtClean="0"/>
              <a:t>Velika asimetrija (disbalans) moći između sukobljenih strana</a:t>
            </a:r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sr-Latn-CS" sz="2000" smtClean="0"/>
              <a:t>Alkohol i korišćenje droga</a:t>
            </a:r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sr-Latn-CS" sz="2000" smtClean="0"/>
              <a:t>Sukobi u kojima je bilo ili može biti otvorenog nasilja</a:t>
            </a:r>
            <a:endParaRPr lang="hr-HR" sz="2000" smtClean="0"/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hr-HR" sz="2000" smtClean="0"/>
              <a:t>Odnosi u kojima ima </a:t>
            </a:r>
            <a:r>
              <a:rPr lang="en-US" sz="2000" smtClean="0"/>
              <a:t>svesne </a:t>
            </a:r>
            <a:r>
              <a:rPr lang="hr-HR" sz="2000" smtClean="0"/>
              <a:t>zloupotrebe</a:t>
            </a:r>
          </a:p>
          <a:p>
            <a:pPr marL="800100" lvl="1" indent="-342900" eaLnBrk="1" hangingPunct="1">
              <a:lnSpc>
                <a:spcPct val="90000"/>
              </a:lnSpc>
              <a:buFont typeface="Monotype Sorts" charset="2"/>
              <a:buAutoNum type="arabicPeriod"/>
            </a:pPr>
            <a:r>
              <a:rPr lang="hr-HR" sz="2000" smtClean="0"/>
              <a:t>Seksualno iskorišćavanje / zlostavljanje</a:t>
            </a:r>
          </a:p>
          <a:p>
            <a:pPr marL="381000" indent="-381000" eaLnBrk="1" hangingPunct="1">
              <a:lnSpc>
                <a:spcPct val="90000"/>
              </a:lnSpc>
            </a:pPr>
            <a:endParaRPr lang="hr-HR" sz="2000" smtClean="0"/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osoba koja je nesposobna da pregovara ili da se drži dogovora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osoba nije lično prisutna ili organizaciju predstavlja osoba bez ovlašćenja da samostalno pregovara i preinaći prvobitni zahtev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hr-HR" sz="2000" smtClean="0"/>
              <a:t>jedna strana koristi medijaciju kao priliku da uzvrati udarac ili da dođe do informacija koje će kasnije iskoristiti protiv druge strane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Pogodno i opasno za medijaciju (</a:t>
            </a:r>
            <a:r>
              <a:rPr lang="en-U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sz="38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852613"/>
            <a:ext cx="7848600" cy="4529137"/>
          </a:xfrm>
        </p:spPr>
        <p:txBody>
          <a:bodyPr/>
          <a:lstStyle/>
          <a:p>
            <a:pPr marL="381000" indent="-3810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2600" smtClean="0"/>
              <a:t>3 osnovna ograničenja posredovanja:</a:t>
            </a:r>
          </a:p>
          <a:p>
            <a:pPr marL="381000" indent="-381000" algn="ctr" eaLnBrk="1" hangingPunct="1">
              <a:lnSpc>
                <a:spcPct val="90000"/>
              </a:lnSpc>
            </a:pPr>
            <a:endParaRPr lang="hr-HR" sz="2200" smtClean="0"/>
          </a:p>
          <a:p>
            <a:pPr marL="800100" lvl="1" indent="-342900" eaLnBrk="1" hangingPunct="1">
              <a:lnSpc>
                <a:spcPct val="90000"/>
              </a:lnSpc>
            </a:pPr>
            <a:r>
              <a:rPr lang="hr-HR" sz="2200" b="1" smtClean="0"/>
              <a:t> </a:t>
            </a:r>
            <a:r>
              <a:rPr lang="hr-HR" sz="2200" smtClean="0"/>
              <a:t>sukob oko moći (</a:t>
            </a:r>
            <a:r>
              <a:rPr lang="hr-HR" sz="2200" i="1" smtClean="0"/>
              <a:t>moć nad</a:t>
            </a:r>
            <a:r>
              <a:rPr lang="hr-HR" sz="2200" smtClean="0"/>
              <a:t> </a:t>
            </a:r>
            <a:r>
              <a:rPr lang="hr-HR" sz="1800" smtClean="0"/>
              <a:t>vs.</a:t>
            </a:r>
            <a:r>
              <a:rPr lang="hr-HR" sz="2200" smtClean="0"/>
              <a:t> </a:t>
            </a:r>
            <a:r>
              <a:rPr lang="hr-HR" sz="2200" i="1" smtClean="0"/>
              <a:t>moć sa</a:t>
            </a:r>
            <a:r>
              <a:rPr lang="hr-HR" sz="2200" smtClean="0"/>
              <a:t>)</a:t>
            </a:r>
          </a:p>
          <a:p>
            <a:pPr marL="800100" lvl="1" indent="-342900" eaLnBrk="1" hangingPunct="1">
              <a:lnSpc>
                <a:spcPct val="90000"/>
              </a:lnSpc>
            </a:pPr>
            <a:endParaRPr lang="hr-HR" sz="2200" smtClean="0"/>
          </a:p>
          <a:p>
            <a:pPr marL="800100" lvl="1" indent="-342900" eaLnBrk="1" hangingPunct="1">
              <a:lnSpc>
                <a:spcPct val="90000"/>
              </a:lnSpc>
            </a:pPr>
            <a:r>
              <a:rPr lang="hr-HR" sz="2200" smtClean="0"/>
              <a:t> bazična neiskrenost </a:t>
            </a:r>
          </a:p>
          <a:p>
            <a:pPr marL="800100" lvl="1" indent="-342900" eaLnBrk="1" hangingPunct="1">
              <a:lnSpc>
                <a:spcPct val="90000"/>
              </a:lnSpc>
            </a:pPr>
            <a:endParaRPr lang="hr-HR" sz="2200" smtClean="0"/>
          </a:p>
          <a:p>
            <a:pPr marL="800100" lvl="1" indent="-342900" eaLnBrk="1" hangingPunct="1">
              <a:lnSpc>
                <a:spcPct val="90000"/>
              </a:lnSpc>
            </a:pPr>
            <a:r>
              <a:rPr lang="hr-HR" sz="2200" smtClean="0"/>
              <a:t> želja za osvetom ili samo-uništenjem</a:t>
            </a:r>
          </a:p>
          <a:p>
            <a:pPr marL="800100" lvl="1" indent="-342900" eaLnBrk="1" hangingPunct="1">
              <a:lnSpc>
                <a:spcPct val="90000"/>
              </a:lnSpc>
            </a:pPr>
            <a:endParaRPr lang="hr-HR" sz="2200" b="1" smtClean="0"/>
          </a:p>
          <a:p>
            <a:pPr marL="800100" lvl="1" indent="-342900"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z="2200" b="1" smtClean="0"/>
          </a:p>
          <a:p>
            <a:pPr marL="800100" lvl="1" indent="-342900" eaLnBrk="1" hangingPunct="1">
              <a:lnSpc>
                <a:spcPct val="90000"/>
              </a:lnSpc>
            </a:pPr>
            <a:endParaRPr lang="hr-HR" sz="2200" b="1" smtClean="0"/>
          </a:p>
          <a:p>
            <a:pPr marL="381000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r-HR" sz="1700" smtClean="0"/>
              <a:t>(Cloke 1994, p. 36-39)</a:t>
            </a:r>
            <a:endParaRPr lang="en-US" sz="17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Kratak istorijat medijacije </a:t>
            </a:r>
            <a:r>
              <a:rPr lang="sr-Latn-CS" sz="3800" smtClean="0">
                <a:solidFill>
                  <a:srgbClr val="CC0066"/>
                </a:solidFill>
                <a:latin typeface="Arial Narrow" pitchFamily="34" charset="0"/>
              </a:rPr>
              <a:t>(2)</a:t>
            </a:r>
            <a:endParaRPr lang="en-US" sz="3800" smtClean="0">
              <a:solidFill>
                <a:srgbClr val="CC0066"/>
              </a:solidFill>
              <a:latin typeface="Arial Narrow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353425" cy="4968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r-HR" sz="2600" smtClean="0"/>
              <a:t>► U </a:t>
            </a:r>
            <a:r>
              <a:rPr lang="en-US" sz="2600" smtClean="0"/>
              <a:t>SAD</a:t>
            </a:r>
            <a:r>
              <a:rPr lang="sr-Latn-CS" sz="2600" smtClean="0"/>
              <a:t> p</a:t>
            </a:r>
            <a:r>
              <a:rPr lang="en-US" sz="2600" smtClean="0"/>
              <a:t>rva</a:t>
            </a:r>
            <a:r>
              <a:rPr lang="hr-HR" sz="2600" smtClean="0"/>
              <a:t> </a:t>
            </a:r>
            <a:r>
              <a:rPr lang="en-US" sz="2600" smtClean="0"/>
              <a:t>oblast</a:t>
            </a:r>
            <a:r>
              <a:rPr lang="hr-HR" sz="2600" smtClean="0"/>
              <a:t> </a:t>
            </a:r>
            <a:r>
              <a:rPr lang="en-US" sz="2600" smtClean="0"/>
              <a:t>u</a:t>
            </a:r>
            <a:r>
              <a:rPr lang="hr-HR" sz="2600" smtClean="0"/>
              <a:t> </a:t>
            </a:r>
            <a:r>
              <a:rPr lang="en-US" sz="2600" smtClean="0"/>
              <a:t>kojoj</a:t>
            </a:r>
            <a:r>
              <a:rPr lang="hr-HR" sz="2600" smtClean="0"/>
              <a:t> </a:t>
            </a:r>
            <a:r>
              <a:rPr lang="en-US" sz="2600" smtClean="0"/>
              <a:t>je</a:t>
            </a:r>
            <a:r>
              <a:rPr lang="hr-HR" sz="2600" smtClean="0"/>
              <a:t> </a:t>
            </a:r>
            <a:r>
              <a:rPr lang="en-US" sz="2600" smtClean="0"/>
              <a:t>medijacija</a:t>
            </a:r>
            <a:r>
              <a:rPr lang="hr-HR" sz="2600" smtClean="0"/>
              <a:t> </a:t>
            </a:r>
            <a:r>
              <a:rPr lang="en-US" sz="2600" smtClean="0"/>
              <a:t>formalno</a:t>
            </a:r>
            <a:r>
              <a:rPr lang="hr-HR" sz="2600" smtClean="0"/>
              <a:t> </a:t>
            </a:r>
            <a:r>
              <a:rPr lang="en-US" sz="2600" smtClean="0"/>
              <a:t>institucionalizovana</a:t>
            </a:r>
            <a:r>
              <a:rPr lang="hr-HR" sz="2600" smtClean="0"/>
              <a:t> bila je </a:t>
            </a:r>
            <a:r>
              <a:rPr lang="hr-HR" sz="2600" b="1" smtClean="0"/>
              <a:t>oblast rada</a:t>
            </a:r>
            <a:r>
              <a:rPr lang="hr-HR" sz="2600" smtClean="0"/>
              <a:t> tj. </a:t>
            </a:r>
            <a:r>
              <a:rPr lang="en-US" sz="2600" smtClean="0"/>
              <a:t>odnosa</a:t>
            </a:r>
            <a:r>
              <a:rPr lang="hr-HR" sz="2600" smtClean="0"/>
              <a:t> </a:t>
            </a:r>
            <a:r>
              <a:rPr lang="en-US" sz="2600" smtClean="0"/>
              <a:t>izme</a:t>
            </a:r>
            <a:r>
              <a:rPr lang="hr-HR" sz="2600" smtClean="0"/>
              <a:t>đ</a:t>
            </a:r>
            <a:r>
              <a:rPr lang="en-US" sz="2600" smtClean="0"/>
              <a:t>u</a:t>
            </a:r>
            <a:r>
              <a:rPr lang="hr-HR" sz="2600" smtClean="0"/>
              <a:t> </a:t>
            </a:r>
            <a:r>
              <a:rPr lang="en-US" sz="2600" smtClean="0"/>
              <a:t>radnika</a:t>
            </a:r>
            <a:r>
              <a:rPr lang="hr-HR" sz="2600" smtClean="0"/>
              <a:t> </a:t>
            </a:r>
            <a:r>
              <a:rPr lang="en-US" sz="2600" smtClean="0"/>
              <a:t>i</a:t>
            </a:r>
            <a:r>
              <a:rPr lang="hr-HR" sz="2600" smtClean="0"/>
              <a:t> </a:t>
            </a:r>
            <a:r>
              <a:rPr lang="en-US" sz="2600" smtClean="0"/>
              <a:t>uprave</a:t>
            </a:r>
            <a:endParaRPr lang="hr-HR" sz="2600" smtClean="0"/>
          </a:p>
          <a:p>
            <a:pPr lvl="1" eaLnBrk="1" hangingPunct="1"/>
            <a:r>
              <a:rPr lang="hr-HR" sz="2200" smtClean="0"/>
              <a:t>1913. osnovano je Američko ministarstvo rada i naimenovana je grupa „administratora poverenja“ da razreši sukobe nastale između radnika i uprave. </a:t>
            </a:r>
          </a:p>
          <a:p>
            <a:pPr lvl="1" eaLnBrk="1" hangingPunct="1"/>
            <a:r>
              <a:rPr lang="hr-HR" sz="2200" smtClean="0"/>
              <a:t>1941. grupa je reorganizovana u Službu za medijaciju i izmirenje sukoba sa osnovnim ciljem da putem posredovanja spreči skupe štrajkove i zastoje u proizvodnji</a:t>
            </a:r>
          </a:p>
          <a:p>
            <a:pPr lvl="1" eaLnBrk="1" hangingPunct="1"/>
            <a:r>
              <a:rPr lang="hr-HR" sz="2200" smtClean="0"/>
              <a:t>1926. </a:t>
            </a:r>
            <a:r>
              <a:rPr lang="it-IT" sz="2200" smtClean="0"/>
              <a:t>i privatni sektor pokrenuo medijaciju u odnosima radnika i uprave s jedne i trgovine sa druge strane.</a:t>
            </a:r>
            <a:endParaRPr lang="hr-HR" sz="2200" smtClean="0"/>
          </a:p>
          <a:p>
            <a:pPr eaLnBrk="1" hangingPunct="1">
              <a:buFont typeface="Wingdings" pitchFamily="2" charset="2"/>
              <a:buNone/>
            </a:pPr>
            <a:endParaRPr lang="hr-HR" sz="1800" smtClean="0"/>
          </a:p>
          <a:p>
            <a:pPr eaLnBrk="1" hangingPunct="1">
              <a:buFont typeface="Wingdings" pitchFamily="2" charset="2"/>
              <a:buNone/>
            </a:pPr>
            <a:endParaRPr lang="hr-HR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r-HR" smtClean="0"/>
              <a:t>►</a:t>
            </a:r>
            <a:r>
              <a:rPr lang="en-US" smtClean="0"/>
              <a:t> </a:t>
            </a:r>
            <a:r>
              <a:rPr lang="en-US" sz="2600" smtClean="0"/>
              <a:t>Od</a:t>
            </a:r>
            <a:r>
              <a:rPr lang="hr-HR" sz="2600" smtClean="0"/>
              <a:t> </a:t>
            </a:r>
            <a:r>
              <a:rPr lang="en-US" sz="2600" smtClean="0"/>
              <a:t>sredine</a:t>
            </a:r>
            <a:r>
              <a:rPr lang="hr-HR" sz="2600" b="1" smtClean="0"/>
              <a:t> 60-</a:t>
            </a:r>
            <a:r>
              <a:rPr lang="en-US" sz="2600" b="1" smtClean="0"/>
              <a:t>ih</a:t>
            </a:r>
            <a:r>
              <a:rPr lang="hr-HR" sz="2600" smtClean="0"/>
              <a:t> </a:t>
            </a:r>
            <a:r>
              <a:rPr lang="en-US" sz="2600" b="1" smtClean="0"/>
              <a:t>posredovanje</a:t>
            </a:r>
            <a:r>
              <a:rPr lang="hr-HR" sz="2600" b="1" smtClean="0"/>
              <a:t> </a:t>
            </a:r>
            <a:r>
              <a:rPr lang="en-US" sz="2600" b="1" smtClean="0"/>
              <a:t>postaje</a:t>
            </a:r>
            <a:r>
              <a:rPr lang="hr-HR" sz="2600" b="1" smtClean="0"/>
              <a:t> </a:t>
            </a:r>
            <a:r>
              <a:rPr lang="en-US" sz="2600" b="1" smtClean="0"/>
              <a:t>dru</a:t>
            </a:r>
            <a:r>
              <a:rPr lang="hr-HR" sz="2600" b="1" smtClean="0"/>
              <a:t>š</a:t>
            </a:r>
            <a:r>
              <a:rPr lang="en-US" sz="2600" b="1" smtClean="0"/>
              <a:t>tveno</a:t>
            </a:r>
            <a:r>
              <a:rPr lang="hr-HR" sz="2600" b="1" smtClean="0"/>
              <a:t> </a:t>
            </a:r>
            <a:r>
              <a:rPr lang="en-US" sz="2600" b="1" smtClean="0"/>
              <a:t>formalizovan</a:t>
            </a:r>
            <a:r>
              <a:rPr lang="hr-HR" sz="2600" b="1" smtClean="0"/>
              <a:t> </a:t>
            </a:r>
            <a:r>
              <a:rPr lang="en-US" sz="2600" b="1" smtClean="0"/>
              <a:t>i</a:t>
            </a:r>
            <a:r>
              <a:rPr lang="hr-HR" sz="2600" b="1" smtClean="0"/>
              <a:t> š</a:t>
            </a:r>
            <a:r>
              <a:rPr lang="en-US" sz="2600" b="1" smtClean="0"/>
              <a:t>iroko</a:t>
            </a:r>
            <a:r>
              <a:rPr lang="hr-HR" sz="2600" b="1" smtClean="0"/>
              <a:t> </a:t>
            </a:r>
            <a:r>
              <a:rPr lang="en-US" sz="2600" b="1" smtClean="0"/>
              <a:t>praktikovan</a:t>
            </a:r>
            <a:r>
              <a:rPr lang="hr-HR" sz="2600" b="1" smtClean="0"/>
              <a:t> </a:t>
            </a:r>
            <a:r>
              <a:rPr lang="en-US" sz="2600" b="1" smtClean="0"/>
              <a:t>pristup</a:t>
            </a:r>
            <a:r>
              <a:rPr lang="hr-HR" sz="2600" smtClean="0"/>
              <a:t> </a:t>
            </a:r>
            <a:r>
              <a:rPr lang="en-US" sz="2600" smtClean="0"/>
              <a:t>re</a:t>
            </a:r>
            <a:r>
              <a:rPr lang="hr-HR" sz="2600" smtClean="0"/>
              <a:t>š</a:t>
            </a:r>
            <a:r>
              <a:rPr lang="en-US" sz="2600" smtClean="0"/>
              <a:t>avanju</a:t>
            </a:r>
            <a:r>
              <a:rPr lang="hr-HR" sz="2600" smtClean="0"/>
              <a:t> </a:t>
            </a:r>
            <a:r>
              <a:rPr lang="en-US" sz="2600" smtClean="0"/>
              <a:t>sukoba</a:t>
            </a:r>
            <a:r>
              <a:rPr lang="hr-HR" sz="2600" smtClean="0"/>
              <a:t> </a:t>
            </a:r>
            <a:r>
              <a:rPr lang="en-US" sz="2600" smtClean="0"/>
              <a:t>u</a:t>
            </a:r>
            <a:r>
              <a:rPr lang="hr-HR" sz="2600" smtClean="0"/>
              <a:t> </a:t>
            </a:r>
            <a:r>
              <a:rPr lang="en-US" sz="2600" smtClean="0"/>
              <a:t>mnogim</a:t>
            </a:r>
            <a:r>
              <a:rPr lang="hr-HR" sz="2600" smtClean="0"/>
              <a:t> oblastima društvenog života i u mnogim </a:t>
            </a:r>
            <a:r>
              <a:rPr lang="en-US" sz="2600" smtClean="0"/>
              <a:t>zemljama</a:t>
            </a:r>
            <a:r>
              <a:rPr lang="hr-HR" sz="2600" smtClean="0"/>
              <a:t> </a:t>
            </a:r>
            <a:r>
              <a:rPr lang="en-US" sz="2600" smtClean="0"/>
              <a:t>sveta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hr-HR" sz="1800" smtClean="0"/>
          </a:p>
          <a:p>
            <a:pPr lvl="1" eaLnBrk="1" hangingPunct="1"/>
            <a:r>
              <a:rPr lang="en-US" sz="2400" smtClean="0"/>
              <a:t>Na</a:t>
            </a:r>
            <a:r>
              <a:rPr lang="hr-HR" sz="2400" smtClean="0"/>
              <a:t> </a:t>
            </a:r>
            <a:r>
              <a:rPr lang="en-US" sz="2400" smtClean="0"/>
              <a:t>taj</a:t>
            </a:r>
            <a:r>
              <a:rPr lang="hr-HR" sz="2400" smtClean="0"/>
              <a:t> </a:t>
            </a:r>
            <a:r>
              <a:rPr lang="en-US" sz="2400" smtClean="0"/>
              <a:t>na</a:t>
            </a:r>
            <a:r>
              <a:rPr lang="hr-HR" sz="2400" smtClean="0"/>
              <a:t>č</a:t>
            </a:r>
            <a:r>
              <a:rPr lang="en-US" sz="2400" smtClean="0"/>
              <a:t>in</a:t>
            </a:r>
            <a:r>
              <a:rPr lang="sr-Latn-CS" sz="2400" smtClean="0"/>
              <a:t> se </a:t>
            </a:r>
            <a:r>
              <a:rPr lang="en-US" sz="2400" smtClean="0"/>
              <a:t>izbegavaju</a:t>
            </a:r>
            <a:r>
              <a:rPr lang="hr-HR" sz="2400" smtClean="0"/>
              <a:t> </a:t>
            </a:r>
            <a:r>
              <a:rPr lang="en-US" sz="2400" smtClean="0"/>
              <a:t>veliki</a:t>
            </a:r>
            <a:r>
              <a:rPr lang="hr-HR" sz="2400" smtClean="0"/>
              <a:t> </a:t>
            </a:r>
            <a:r>
              <a:rPr lang="en-US" sz="2400" smtClean="0"/>
              <a:t>materijalni</a:t>
            </a:r>
            <a:r>
              <a:rPr lang="hr-HR" sz="2400" smtClean="0"/>
              <a:t> </a:t>
            </a:r>
            <a:r>
              <a:rPr lang="en-US" sz="2400" smtClean="0"/>
              <a:t>tro</a:t>
            </a:r>
            <a:r>
              <a:rPr lang="hr-HR" sz="2400" smtClean="0"/>
              <a:t>š</a:t>
            </a:r>
            <a:r>
              <a:rPr lang="en-US" sz="2400" smtClean="0"/>
              <a:t>kovi</a:t>
            </a:r>
            <a:r>
              <a:rPr lang="hr-HR" sz="2400" smtClean="0"/>
              <a:t> </a:t>
            </a:r>
            <a:r>
              <a:rPr lang="en-US" sz="2400" smtClean="0"/>
              <a:t>i</a:t>
            </a:r>
            <a:r>
              <a:rPr lang="hr-HR" sz="2400" smtClean="0"/>
              <a:t> </a:t>
            </a:r>
            <a:r>
              <a:rPr lang="en-US" sz="2400" smtClean="0"/>
              <a:t>smanjuje</a:t>
            </a:r>
            <a:r>
              <a:rPr lang="hr-HR" sz="2400" smtClean="0"/>
              <a:t> </a:t>
            </a:r>
            <a:r>
              <a:rPr lang="en-US" sz="2400" smtClean="0"/>
              <a:t>anga</a:t>
            </a:r>
            <a:r>
              <a:rPr lang="hr-HR" sz="2400" smtClean="0"/>
              <a:t>ž</a:t>
            </a:r>
            <a:r>
              <a:rPr lang="en-US" sz="2400" smtClean="0"/>
              <a:t>ovanje</a:t>
            </a:r>
            <a:r>
              <a:rPr lang="hr-HR" sz="2400" smtClean="0"/>
              <a:t> </a:t>
            </a:r>
            <a:r>
              <a:rPr lang="en-US" sz="2400" smtClean="0"/>
              <a:t>glomaznog</a:t>
            </a:r>
            <a:r>
              <a:rPr lang="hr-HR" sz="2400" smtClean="0"/>
              <a:t> </a:t>
            </a:r>
            <a:r>
              <a:rPr lang="en-US" sz="2400" smtClean="0"/>
              <a:t>administrativnog</a:t>
            </a:r>
            <a:r>
              <a:rPr lang="hr-HR" sz="2400" smtClean="0"/>
              <a:t> </a:t>
            </a:r>
            <a:r>
              <a:rPr lang="en-US" sz="2400" smtClean="0"/>
              <a:t>aparata</a:t>
            </a:r>
            <a:r>
              <a:rPr lang="sr-Latn-CS" sz="2400" smtClean="0"/>
              <a:t> i skraćuje put ka n</a:t>
            </a:r>
            <a:r>
              <a:rPr lang="en-US" sz="2400" smtClean="0"/>
              <a:t>ala</a:t>
            </a:r>
            <a:r>
              <a:rPr lang="hr-HR" sz="2400" smtClean="0"/>
              <a:t>ž</a:t>
            </a:r>
            <a:r>
              <a:rPr lang="en-US" sz="2400" smtClean="0"/>
              <a:t>enju</a:t>
            </a:r>
            <a:r>
              <a:rPr lang="hr-HR" sz="2400" smtClean="0"/>
              <a:t> </a:t>
            </a:r>
            <a:r>
              <a:rPr lang="en-US" sz="2400" smtClean="0"/>
              <a:t>obostrano</a:t>
            </a:r>
            <a:r>
              <a:rPr lang="hr-HR" sz="2400" smtClean="0"/>
              <a:t> </a:t>
            </a:r>
            <a:r>
              <a:rPr lang="en-US" sz="2400" smtClean="0"/>
              <a:t>prihvatljivog</a:t>
            </a:r>
            <a:r>
              <a:rPr lang="hr-HR" sz="2400" smtClean="0"/>
              <a:t> i trajnog </a:t>
            </a:r>
            <a:r>
              <a:rPr lang="en-US" sz="2400" smtClean="0"/>
              <a:t>re</a:t>
            </a:r>
            <a:r>
              <a:rPr lang="hr-HR" sz="2400" smtClean="0"/>
              <a:t>š</a:t>
            </a:r>
            <a:r>
              <a:rPr lang="en-US" sz="2400" smtClean="0"/>
              <a:t>enja</a:t>
            </a:r>
            <a:r>
              <a:rPr lang="hr-HR" sz="2400" smtClean="0"/>
              <a:t>. </a:t>
            </a:r>
          </a:p>
          <a:p>
            <a:pPr eaLnBrk="1" hangingPunct="1"/>
            <a:endParaRPr lang="en-US" sz="2400" smtClean="0"/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533400" y="381000"/>
            <a:ext cx="7935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hr-HR" sz="3800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Kratak istorijat medijacije </a:t>
            </a:r>
            <a:r>
              <a:rPr lang="sr-Latn-CS" sz="3800">
                <a:solidFill>
                  <a:srgbClr val="CC0066"/>
                </a:solidFill>
                <a:latin typeface="Arial Narrow" pitchFamily="34" charset="0"/>
              </a:rPr>
              <a:t>(</a:t>
            </a:r>
            <a:r>
              <a:rPr lang="en-US" sz="3800">
                <a:solidFill>
                  <a:srgbClr val="CC0066"/>
                </a:solidFill>
                <a:latin typeface="Arial Narrow" pitchFamily="34" charset="0"/>
              </a:rPr>
              <a:t>3</a:t>
            </a:r>
            <a:r>
              <a:rPr lang="sr-Latn-CS" sz="3800">
                <a:solidFill>
                  <a:srgbClr val="CC0066"/>
                </a:solidFill>
                <a:latin typeface="Arial Narrow" pitchFamily="34" charset="0"/>
              </a:rPr>
              <a:t>)</a:t>
            </a:r>
            <a:endParaRPr lang="en-US" sz="3800">
              <a:solidFill>
                <a:srgbClr val="CC0066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Kratak istorijat medijacije </a:t>
            </a:r>
            <a:r>
              <a:rPr lang="sr-Latn-CS" sz="3800" smtClean="0">
                <a:solidFill>
                  <a:srgbClr val="CC0066"/>
                </a:solidFill>
                <a:latin typeface="Arial Narrow" pitchFamily="34" charset="0"/>
              </a:rPr>
              <a:t>(</a:t>
            </a:r>
            <a:r>
              <a:rPr lang="en-US" sz="3800" smtClean="0">
                <a:solidFill>
                  <a:srgbClr val="CC0066"/>
                </a:solidFill>
                <a:latin typeface="Arial Narrow" pitchFamily="34" charset="0"/>
              </a:rPr>
              <a:t>4</a:t>
            </a:r>
            <a:r>
              <a:rPr lang="sr-Latn-CS" sz="3800" smtClean="0">
                <a:solidFill>
                  <a:srgbClr val="CC0066"/>
                </a:solidFill>
                <a:latin typeface="Arial Narrow" pitchFamily="34" charset="0"/>
              </a:rPr>
              <a:t>)</a:t>
            </a:r>
            <a:endParaRPr lang="en-US" sz="3800" smtClean="0">
              <a:solidFill>
                <a:srgbClr val="CC0066"/>
              </a:solidFill>
              <a:latin typeface="Arial Narrow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19200"/>
            <a:ext cx="8353425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2100" smtClean="0"/>
              <a:t>► </a:t>
            </a:r>
            <a:r>
              <a:rPr lang="hr-HR" smtClean="0"/>
              <a:t>U novijoj istoriji Kina je najverovatnije zemlja sa najrasprostranjenijom medijacijom.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1400" smtClean="0"/>
          </a:p>
          <a:p>
            <a:pPr lvl="1" eaLnBrk="1" hangingPunct="1">
              <a:lnSpc>
                <a:spcPct val="80000"/>
              </a:lnSpc>
            </a:pPr>
            <a:r>
              <a:rPr lang="hr-HR" sz="2200" smtClean="0"/>
              <a:t>Naspram samo nekoliko hiljada advokata, u Kini ima skoro </a:t>
            </a:r>
            <a:r>
              <a:rPr lang="hr-HR" sz="2200" b="1" smtClean="0"/>
              <a:t>7 miliona izabranih</a:t>
            </a:r>
            <a:r>
              <a:rPr lang="hr-HR" sz="2200" smtClean="0"/>
              <a:t> </a:t>
            </a:r>
            <a:r>
              <a:rPr lang="hr-HR" sz="2200" b="1" smtClean="0"/>
              <a:t>medijatora</a:t>
            </a:r>
            <a:r>
              <a:rPr lang="hr-HR" sz="2200" smtClean="0"/>
              <a:t> (od strane suseda, škola, fabrika i farmi) koji rade na rešavanju sporova pre nego što oni eskaliraju i stignu do suda. </a:t>
            </a:r>
          </a:p>
          <a:p>
            <a:pPr lvl="1" eaLnBrk="1" hangingPunct="1">
              <a:lnSpc>
                <a:spcPct val="80000"/>
              </a:lnSpc>
            </a:pPr>
            <a:r>
              <a:rPr lang="hr-HR" sz="2200" smtClean="0"/>
              <a:t>Pored izabranih medijatora, postoji i preko </a:t>
            </a:r>
            <a:r>
              <a:rPr lang="hr-HR" sz="2200" b="1" smtClean="0"/>
              <a:t>60.000 profesionalnih medijatora</a:t>
            </a:r>
            <a:r>
              <a:rPr lang="hr-HR" sz="2200" smtClean="0"/>
              <a:t> koji su povezani sa sudovima i praktikuju medijaciju između strana u sporu pre no što otpočne suđenje. </a:t>
            </a:r>
          </a:p>
          <a:p>
            <a:pPr lvl="1" eaLnBrk="1" hangingPunct="1">
              <a:lnSpc>
                <a:spcPct val="80000"/>
              </a:lnSpc>
            </a:pPr>
            <a:r>
              <a:rPr lang="hr-HR" sz="2200" smtClean="0"/>
              <a:t>I najzad </a:t>
            </a:r>
            <a:r>
              <a:rPr lang="hr-HR" sz="2200" b="1" smtClean="0"/>
              <a:t>sudije, policajci i advokati</a:t>
            </a:r>
            <a:r>
              <a:rPr lang="hr-HR" sz="2200" smtClean="0"/>
              <a:t> su obučeni za medijaciju i uobičajeno je da se sudski proces privremeno prekine radi njegovog prebacivanja na posredovanje.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2200" smtClean="0"/>
          </a:p>
          <a:p>
            <a:pPr lvl="1" eaLnBrk="1" hangingPunct="1">
              <a:lnSpc>
                <a:spcPct val="80000"/>
              </a:lnSpc>
            </a:pPr>
            <a:r>
              <a:rPr lang="hr-HR" sz="2000" smtClean="0"/>
              <a:t>U Kini se 90,2% medijacija završava sporazumom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21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100" smtClean="0"/>
              <a:t>								</a:t>
            </a:r>
            <a:r>
              <a:rPr lang="hr-HR" sz="2100" smtClean="0"/>
              <a:t>(Cloke, 1994)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Definicija medijacije</a:t>
            </a:r>
            <a:endParaRPr lang="en-US" sz="3800" smtClean="0">
              <a:latin typeface="Arial Narrow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71600"/>
            <a:ext cx="7920037" cy="52974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2800" b="1" smtClean="0"/>
              <a:t>Medijacija je</a:t>
            </a:r>
            <a:r>
              <a:rPr lang="hr-HR" sz="2800" smtClean="0"/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1200" smtClean="0"/>
          </a:p>
          <a:p>
            <a:pPr eaLnBrk="1" hangingPunct="1">
              <a:lnSpc>
                <a:spcPct val="80000"/>
              </a:lnSpc>
            </a:pPr>
            <a:r>
              <a:rPr lang="hr-HR" sz="2800" u="sng" smtClean="0"/>
              <a:t>intervenisanje</a:t>
            </a:r>
            <a:r>
              <a:rPr lang="hr-HR" sz="2800" smtClean="0"/>
              <a:t> u </a:t>
            </a:r>
            <a:r>
              <a:rPr lang="hr-HR" sz="2800" u="sng" smtClean="0"/>
              <a:t>sukobu ili pregovaranju</a:t>
            </a:r>
            <a:r>
              <a:rPr lang="hr-HR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hr-HR" sz="1200" smtClean="0"/>
          </a:p>
          <a:p>
            <a:pPr eaLnBrk="1" hangingPunct="1">
              <a:lnSpc>
                <a:spcPct val="80000"/>
              </a:lnSpc>
            </a:pPr>
            <a:r>
              <a:rPr lang="hr-HR" sz="2800" smtClean="0"/>
              <a:t>preko </a:t>
            </a:r>
            <a:r>
              <a:rPr lang="hr-HR" sz="2800" u="sng" smtClean="0"/>
              <a:t>prihvatljive</a:t>
            </a:r>
            <a:r>
              <a:rPr lang="hr-HR" sz="2800" smtClean="0"/>
              <a:t>, </a:t>
            </a:r>
            <a:r>
              <a:rPr lang="hr-HR" sz="2800" u="sng" smtClean="0"/>
              <a:t>nepristrasne i neutralne treće strane</a:t>
            </a:r>
            <a:r>
              <a:rPr lang="hr-HR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hr-HR" sz="1200" smtClean="0"/>
          </a:p>
          <a:p>
            <a:pPr eaLnBrk="1" hangingPunct="1">
              <a:lnSpc>
                <a:spcPct val="80000"/>
              </a:lnSpc>
            </a:pPr>
            <a:r>
              <a:rPr lang="hr-HR" sz="2800" smtClean="0"/>
              <a:t>koja </a:t>
            </a:r>
            <a:r>
              <a:rPr lang="hr-HR" sz="2800" u="sng" smtClean="0"/>
              <a:t>nema autoritativnu moć donošenja odluke</a:t>
            </a:r>
            <a:r>
              <a:rPr lang="hr-HR" sz="2800" smtClean="0"/>
              <a:t>, </a:t>
            </a:r>
          </a:p>
          <a:p>
            <a:pPr eaLnBrk="1" hangingPunct="1">
              <a:lnSpc>
                <a:spcPct val="80000"/>
              </a:lnSpc>
            </a:pPr>
            <a:endParaRPr lang="hr-HR" sz="1200" smtClean="0"/>
          </a:p>
          <a:p>
            <a:pPr eaLnBrk="1" hangingPunct="1">
              <a:lnSpc>
                <a:spcPct val="80000"/>
              </a:lnSpc>
            </a:pPr>
            <a:r>
              <a:rPr lang="hr-HR" sz="2800" smtClean="0"/>
              <a:t>već </a:t>
            </a:r>
            <a:r>
              <a:rPr lang="hr-HR" sz="2800" u="sng" smtClean="0"/>
              <a:t>pomaže stranama u sukobu</a:t>
            </a:r>
            <a:r>
              <a:rPr lang="hr-HR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hr-HR" sz="1200" smtClean="0"/>
          </a:p>
          <a:p>
            <a:pPr eaLnBrk="1" hangingPunct="1">
              <a:lnSpc>
                <a:spcPct val="80000"/>
              </a:lnSpc>
            </a:pPr>
            <a:r>
              <a:rPr lang="hr-HR" sz="2800" smtClean="0"/>
              <a:t>da </a:t>
            </a:r>
            <a:r>
              <a:rPr lang="hr-HR" sz="2800" u="sng" smtClean="0"/>
              <a:t>svojom voljom</a:t>
            </a:r>
            <a:r>
              <a:rPr lang="hr-HR" sz="2800" smtClean="0"/>
              <a:t> postignu vlastiti, </a:t>
            </a:r>
            <a:r>
              <a:rPr lang="hr-HR" sz="2800" u="sng" smtClean="0"/>
              <a:t>obostrano prihvatljiv sporazum</a:t>
            </a:r>
            <a:r>
              <a:rPr lang="hr-HR" sz="2800" smtClean="0"/>
              <a:t> o predmetu sukoba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1900" smtClean="0"/>
              <a:t>(</a:t>
            </a:r>
            <a:r>
              <a:rPr lang="en-US" sz="1900" smtClean="0"/>
              <a:t>Moore</a:t>
            </a:r>
            <a:r>
              <a:rPr lang="sr-Latn-CS" sz="1900" smtClean="0"/>
              <a:t>,</a:t>
            </a:r>
            <a:r>
              <a:rPr lang="hr-HR" sz="1900" smtClean="0"/>
              <a:t> 1986, p. 14).</a:t>
            </a:r>
            <a:endParaRPr lang="en-US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 Narrow" pitchFamily="34" charset="0"/>
              </a:rPr>
              <a:t>(1)</a:t>
            </a:r>
            <a:endParaRPr lang="en-US" sz="3800" smtClean="0">
              <a:latin typeface="Arial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4911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Sukob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hr-HR" sz="2100" b="1" i="1" dirty="0" smtClean="0">
                <a:solidFill>
                  <a:schemeClr val="folHlink"/>
                </a:solidFill>
              </a:rPr>
              <a:t>Sukob</a:t>
            </a:r>
            <a:r>
              <a:rPr lang="hr-HR" sz="2100" b="1" dirty="0" smtClean="0">
                <a:solidFill>
                  <a:schemeClr val="folHlink"/>
                </a:solidFill>
              </a:rPr>
              <a:t> ovde podrazumeva postojanje borbe između dve ili više strana oko nekih deficitarnih dobara, statusne moći ili vrednosti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r-HR" sz="1400" b="1" dirty="0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2600" b="1" dirty="0" smtClean="0">
                <a:solidFill>
                  <a:schemeClr val="hlink"/>
                </a:solidFill>
              </a:rPr>
              <a:t>Medijacija</a:t>
            </a:r>
            <a:r>
              <a:rPr lang="sr-Latn-CS" sz="2600" dirty="0" smtClean="0"/>
              <a:t> = pregovaranje koje uključuje treću stranu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r-Latn-CS" sz="2200" dirty="0" smtClean="0"/>
              <a:t>koja dobro poznaje delotvorne pregovaračke procedure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r-Latn-CS" sz="2200" dirty="0" smtClean="0"/>
              <a:t>koja je sposobna da ljudima u konfliktu pomogne da koordinišu svoje akcije, da struktuiraju vreme i da budu efikasniji u pregovaranju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Latn-CS" sz="1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2600" b="1" dirty="0" smtClean="0">
                <a:solidFill>
                  <a:schemeClr val="hlink"/>
                </a:solidFill>
              </a:rPr>
              <a:t>Medijacija</a:t>
            </a:r>
            <a:r>
              <a:rPr lang="sr-Latn-CS" sz="2600" dirty="0" smtClean="0"/>
              <a:t> = proširenje pregovaračkog procesa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r-Latn-CS" sz="2200" dirty="0" smtClean="0"/>
              <a:t>uvodi se nova dinamika u interakciju između sukobljenih strana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sr-Latn-CS" sz="11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2600" b="1" dirty="0" smtClean="0">
                <a:solidFill>
                  <a:srgbClr val="CC0000"/>
                </a:solidFill>
              </a:rPr>
              <a:t>Bez pregovaranje ne može da bude medijacije !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100" dirty="0" smtClean="0"/>
          </a:p>
          <a:p>
            <a:pPr eaLnBrk="1" hangingPunct="1">
              <a:lnSpc>
                <a:spcPct val="80000"/>
              </a:lnSpc>
              <a:defRPr/>
            </a:pPr>
            <a:endParaRPr lang="sr-Latn-CS" sz="2600" b="1" dirty="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600" b="1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277813"/>
            <a:ext cx="7935912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 Narrow" pitchFamily="34" charset="0"/>
              </a:rPr>
              <a:t>(2)</a:t>
            </a:r>
            <a:endParaRPr lang="en-US" sz="3800" smtClean="0">
              <a:latin typeface="Arial Narrow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52600"/>
            <a:ext cx="80645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33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Intervenisanje</a:t>
            </a:r>
            <a:r>
              <a:rPr lang="hr-HR" sz="2800" b="1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400" b="1" smtClean="0"/>
          </a:p>
          <a:p>
            <a:pPr eaLnBrk="1" hangingPunct="1">
              <a:defRPr/>
            </a:pPr>
            <a:r>
              <a:rPr lang="hr-HR" sz="2600" smtClean="0"/>
              <a:t>ulaženje u već postojeći sistem odnosa pojedinaca ili grupa </a:t>
            </a:r>
          </a:p>
          <a:p>
            <a:pPr eaLnBrk="1" hangingPunct="1">
              <a:defRPr/>
            </a:pPr>
            <a:r>
              <a:rPr lang="hr-HR" sz="2600" smtClean="0"/>
              <a:t>pretpostavka -  da treća strana može da izmeni odnos moći i dinamiku socijalnih odnosa u sukobu </a:t>
            </a:r>
          </a:p>
          <a:p>
            <a:pPr lvl="1" eaLnBrk="1" hangingPunct="1">
              <a:defRPr/>
            </a:pPr>
            <a:r>
              <a:rPr lang="hr-HR" sz="2400" smtClean="0"/>
              <a:t>pruža nove informacije i uvide, uvodi efikasan pregovarački proces, utiče na uverenja i ponašanja osoba</a:t>
            </a:r>
          </a:p>
          <a:p>
            <a:pPr eaLnBrk="1" hangingPunct="1">
              <a:defRPr/>
            </a:pPr>
            <a:endParaRPr lang="en-US" sz="2400" smtClean="0"/>
          </a:p>
          <a:p>
            <a:pPr eaLnBrk="1" hangingPunct="1">
              <a:lnSpc>
                <a:spcPct val="30000"/>
              </a:lnSpc>
              <a:defRPr/>
            </a:pPr>
            <a:endParaRPr lang="en-US" sz="16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32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► </a:t>
            </a:r>
            <a:r>
              <a:rPr lang="hr-HR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Prihvatljivost treće strane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r-HR" sz="12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hr-HR" sz="2600" smtClean="0"/>
              <a:t>spremnost strana u sukobu da dopuste trećoj strani da stupi u spor i da im asistira u pronalaženju rešenja</a:t>
            </a:r>
          </a:p>
          <a:p>
            <a:pPr eaLnBrk="1" hangingPunct="1">
              <a:defRPr/>
            </a:pPr>
            <a:r>
              <a:rPr lang="hr-HR" sz="2600" smtClean="0"/>
              <a:t>ne znači da će one bespogovorno postupati onako kako to medijator od njih traži</a:t>
            </a:r>
          </a:p>
          <a:p>
            <a:pPr eaLnBrk="1" hangingPunct="1">
              <a:defRPr/>
            </a:pPr>
            <a:r>
              <a:rPr lang="hr-HR" sz="2600" smtClean="0"/>
              <a:t>spremnost da se saslušaju i ozbiljno razmotre sugestije medijatora</a:t>
            </a:r>
          </a:p>
          <a:p>
            <a:pPr eaLnBrk="1" hangingPunct="1">
              <a:defRPr/>
            </a:pPr>
            <a:endParaRPr lang="hr-HR" sz="2600" b="1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r-HR" sz="3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Ključne komponente definicije </a:t>
            </a:r>
            <a:r>
              <a:rPr lang="sr-Latn-CS" sz="3800" smtClean="0">
                <a:latin typeface="Arial" charset="0"/>
              </a:rPr>
              <a:t>(3)</a:t>
            </a:r>
            <a:endParaRPr lang="en-US" sz="3800" smtClean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228</TotalTime>
  <Words>1839</Words>
  <Application>Microsoft Office PowerPoint</Application>
  <PresentationFormat>On-screen Show (4:3)</PresentationFormat>
  <Paragraphs>218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Garamond</vt:lpstr>
      <vt:lpstr>Wingdings</vt:lpstr>
      <vt:lpstr>Arial Narrow</vt:lpstr>
      <vt:lpstr>Monotype Sorts</vt:lpstr>
      <vt:lpstr>Times New Roman</vt:lpstr>
      <vt:lpstr>Edge</vt:lpstr>
      <vt:lpstr>MEDIJACIJA - UVOD</vt:lpstr>
      <vt:lpstr>Kratak istorijat medijacije (1)</vt:lpstr>
      <vt:lpstr>Kratak istorijat medijacije (2)</vt:lpstr>
      <vt:lpstr>Slide 4</vt:lpstr>
      <vt:lpstr>Kratak istorijat medijacije (4)</vt:lpstr>
      <vt:lpstr>Definicija medijacije</vt:lpstr>
      <vt:lpstr>Ključne komponente definicije (1)</vt:lpstr>
      <vt:lpstr>Ključne komponente definicije (2)</vt:lpstr>
      <vt:lpstr>Ključne komponente definicije (3)</vt:lpstr>
      <vt:lpstr>Ključne komponente definicije (4)</vt:lpstr>
      <vt:lpstr>Ključne komponente definicije (5)</vt:lpstr>
      <vt:lpstr>Ključne komponente definicije (6)</vt:lpstr>
      <vt:lpstr>Ključne komponente definicije (7)</vt:lpstr>
      <vt:lpstr>Slide 14</vt:lpstr>
      <vt:lpstr>Slide 15</vt:lpstr>
      <vt:lpstr>Neke oblasti primene  institucionalizovane medijacije</vt:lpstr>
      <vt:lpstr>Dobiti od medijacije (1)</vt:lpstr>
      <vt:lpstr>Dobiti od medijacije (2)</vt:lpstr>
      <vt:lpstr>Pogodno i opasno za medijaciju (1)</vt:lpstr>
      <vt:lpstr>Pogodno i opasno za medijaciju (2)</vt:lpstr>
      <vt:lpstr>Pogodno i opasno za medijaciju (3)</vt:lpstr>
      <vt:lpstr>Pogodno i opasno za medijaciju (4)</vt:lpstr>
      <vt:lpstr>Pogodno i opasno za medijaciju (5)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Medijacija</dc:title>
  <dc:creator>Danijela</dc:creator>
  <cp:lastModifiedBy>Vera</cp:lastModifiedBy>
  <cp:revision>44</cp:revision>
  <dcterms:created xsi:type="dcterms:W3CDTF">2010-02-10T10:55:39Z</dcterms:created>
  <dcterms:modified xsi:type="dcterms:W3CDTF">2014-03-12T16:05:01Z</dcterms:modified>
</cp:coreProperties>
</file>