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687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9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97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41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22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8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9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2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5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238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662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07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-educ.com/%D8%A7%D8%B3%D8%AA%D8%B1%D8%A7%D8%AA%D9%8A%D8%AC%D9%8A%D8%A7%D8%AA-%D8%A7%D9%84%D8%AA%D8%B9%D9%84%D9%85-%D8%A7%D9%84%D8%AA%D8%B4%D8%A7%D8%B1%D9%83%D9%8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ivateschoolreview.com/blog/the-private-school-advantage-the-top-reasons-to-send-a-child-to-private-schoo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afangel.wordpress.com/approaches-to-learning-atl" TargetMode="External"/><Relationship Id="rId7" Type="http://schemas.openxmlformats.org/officeDocument/2006/relationships/hyperlink" Target="http://internationaltradeexaminer.com/2013/11/07/the-argument-for-fair-trade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http://makeinnovationhappen.blogspot.com/2017/03/beyond-simple-project.html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ris.peabody.vanderbilt.edu/module/dbi1/cresource/q2/p10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anderingmirages.com/category/social/social-networking/twitter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editors-desk/teachers-day-special-best-piece-of-advice-to-hr-leaders-from-their-mentors-19163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airadimes.davidtruss.com/not-teaching-business-rather-learning-business/" TargetMode="Externa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343130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foliointheuk.blogspot.com/2009/11/small-group-collaboration.html" TargetMode="External"/><Relationship Id="rId4" Type="http://schemas.openxmlformats.org/officeDocument/2006/relationships/image" Target="../media/image19.b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ritersally.blogspot.com/2015/12/iwsgprepping-for-next-step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forwork.com/blog/trust-impact-team-performance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nmajet.net/news/not-recontracting-what-to-do-after-jet/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rewminate.com/an-introduction-to-social-psychology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29555486/detection-of-groups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vector-images/diverse-group-of-students-working-on-project-vector-clipart.png.ph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al.psu.edu/bxb11/Objective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umanism.org/tag/skepticis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lika 10" descr="Slika na kojoj se nalazi osoba, sto, sedenje, čovek&#10;&#10;Opis je automatski generisan">
            <a:extLst>
              <a:ext uri="{FF2B5EF4-FFF2-40B4-BE49-F238E27FC236}">
                <a16:creationId xmlns:a16="http://schemas.microsoft.com/office/drawing/2014/main" id="{1178D301-78EF-4446-B7B3-D5DF23AC0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192" r="11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8A6F4F3-D581-48B0-9D8B-E2AD88229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461504"/>
          </a:xfrm>
        </p:spPr>
        <p:txBody>
          <a:bodyPr>
            <a:normAutofit/>
          </a:bodyPr>
          <a:lstStyle/>
          <a:p>
            <a:r>
              <a:rPr lang="sr-Latn-RS" sz="6100">
                <a:latin typeface="Cavolini" panose="03000502040302020204" pitchFamily="66" charset="0"/>
                <a:cs typeface="Cavolini" panose="03000502040302020204" pitchFamily="66" charset="0"/>
              </a:rPr>
              <a:t>Grupna nastava:</a:t>
            </a:r>
            <a:br>
              <a:rPr lang="sr-Latn-RS" sz="610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sr-Latn-RS" sz="6100">
                <a:latin typeface="Cavolini" panose="03000502040302020204" pitchFamily="66" charset="0"/>
                <a:cs typeface="Cavolini" panose="03000502040302020204" pitchFamily="66" charset="0"/>
              </a:rPr>
              <a:t>kooperativno učenje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21E69BA-2776-46DC-B2E1-A345A0952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708" y="4623127"/>
            <a:ext cx="907084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r-Latn-RS" b="1">
                <a:latin typeface="Cavolini" panose="03000502040302020204" pitchFamily="66" charset="0"/>
                <a:cs typeface="Cavolini" panose="03000502040302020204" pitchFamily="66" charset="0"/>
              </a:rPr>
              <a:t>Kristina Janković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290216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3E133761-043F-40DE-AE3A-A175948A7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60167" y="0"/>
            <a:ext cx="7831833" cy="667909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C96448D-F222-4A40-BEB6-328154D9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02" y="337794"/>
            <a:ext cx="10058400" cy="1371600"/>
          </a:xfrm>
        </p:spPr>
        <p:txBody>
          <a:bodyPr>
            <a:normAutofit/>
          </a:bodyPr>
          <a:lstStyle/>
          <a:p>
            <a:r>
              <a:rPr lang="sr-Latn-RS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Prednosti: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890CD35-CEC4-41C5-8A43-F478AD557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1" y="1709394"/>
            <a:ext cx="11463131" cy="496970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 rada u grupama (u odnosu na nastavu bez grupnog rada) je uočena bolja reprodukcija znanja i ovladavanje tehnikama intelektualnog rada. Stečeno znanje se trajnije zadržava.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Kooperativnije, kohezivnije i </a:t>
            </a:r>
            <a:r>
              <a:rPr lang="sr-Latn-RS" sz="2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disciplinarnije</a:t>
            </a: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ponašanje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Aktivnost, produktivnost, radna inteligencija i upravljanje ponašanjem - formiranje društvene ličnosti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Promena senzibilnosti - povećanje uvida u sopstveno ponašanje (po ulogama), smanjivanje duševnih smetnji poput </a:t>
            </a:r>
            <a:r>
              <a:rPr lang="sr-Latn-RS" sz="2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zakočenosti</a:t>
            </a: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nervoze, depresivnosti, straha...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Promena stavova - osećajna usmerenost u odnosu na intelektualnu usmerenost, pojačano vrednovanje afektivnih odnosa, pojačavanje inicijative i fleksibilnosti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Bolja dijagnostika problema, poboljšana komunikativna sposobnost, jačanje definicije ciljeva, bolje planiranje i koordinacija. </a:t>
            </a:r>
          </a:p>
          <a:p>
            <a:pPr marL="0" indent="0">
              <a:buNone/>
            </a:pPr>
            <a:endParaRPr lang="sr-Latn-RS" sz="2800" dirty="0">
              <a:solidFill>
                <a:schemeClr val="accent2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r>
              <a:rPr lang="sr-Latn-R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Naravno, prednost grupne nastave i dalje može da se sagledava kao RELATIVNA PREDNOST! </a:t>
            </a:r>
          </a:p>
          <a:p>
            <a:pPr marL="0" indent="0">
              <a:buNone/>
            </a:pPr>
            <a:endParaRPr lang="sr-Latn-RS" sz="2800" dirty="0">
              <a:solidFill>
                <a:schemeClr val="accent2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9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96448D-F222-4A40-BEB6-328154D9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19" y="162648"/>
            <a:ext cx="10058400" cy="1371600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Dakle</a:t>
            </a:r>
            <a:r>
              <a:rPr lang="nn-NO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lang="sr-Latn-RS" dirty="0">
              <a:solidFill>
                <a:schemeClr val="accent2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890CD35-CEC4-41C5-8A43-F478AD557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7" y="1735788"/>
            <a:ext cx="7938051" cy="44397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Grupna nastava pruža dobru priliku za dostizanje kooperativnog i predmetno usmerenog učenja. Ova metoda daje procesu učenja pedagoški opravdan smer. </a:t>
            </a:r>
          </a:p>
          <a:p>
            <a:pPr marL="0" indent="0">
              <a:buNone/>
            </a:pPr>
            <a:endParaRPr lang="sr-Latn-RS" sz="2800" dirty="0">
              <a:solidFill>
                <a:schemeClr val="accent2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sr-Latn-RS" sz="2800" dirty="0">
              <a:solidFill>
                <a:schemeClr val="accent2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sr-Latn-RS" sz="2800" dirty="0">
              <a:solidFill>
                <a:schemeClr val="accent2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Delom u naravi onog koji prosuđuje, delom u institucionalnoj prirodi škole/nastave i tradicionalnih paradigmi. </a:t>
            </a:r>
          </a:p>
          <a:p>
            <a:pPr marL="0" indent="0">
              <a:buNone/>
            </a:pPr>
            <a:endParaRPr lang="sr-Latn-RS" sz="2800" dirty="0">
              <a:solidFill>
                <a:schemeClr val="accent2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00D9AD91-40FA-4720-89F7-EBC3349E7B1F}"/>
              </a:ext>
            </a:extLst>
          </p:cNvPr>
          <p:cNvSpPr txBox="1">
            <a:spLocks/>
          </p:cNvSpPr>
          <p:nvPr/>
        </p:nvSpPr>
        <p:spPr>
          <a:xfrm>
            <a:off x="383719" y="3464342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r-Latn-RS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Otpori</a:t>
            </a:r>
            <a:r>
              <a:rPr lang="nn-NO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lang="sr-Latn-RS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536356CB-0488-46AD-AFDC-0991B69FF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476" y="113525"/>
            <a:ext cx="3809524" cy="2539682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6B98D003-5EF8-4D05-81F5-63BFCC5C4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88036" y="13253"/>
            <a:ext cx="5174084" cy="1573140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1DEC78BA-2C88-4BE6-926C-719BD97529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466884" y="4008996"/>
            <a:ext cx="3457135" cy="259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68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890CD35-CEC4-41C5-8A43-F478AD557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1" y="2014193"/>
            <a:ext cx="5367165" cy="462514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r-Latn-RS" sz="1500" dirty="0">
                <a:latin typeface="Arial" panose="020B0604020202020204" pitchFamily="34" charset="0"/>
                <a:cs typeface="Arial" panose="020B0604020202020204" pitchFamily="34" charset="0"/>
              </a:rPr>
              <a:t>Najpre </a:t>
            </a:r>
            <a:r>
              <a:rPr lang="sr-Latn-RS" sz="1500" b="1" dirty="0">
                <a:latin typeface="Arial" panose="020B0604020202020204" pitchFamily="34" charset="0"/>
                <a:cs typeface="Arial" panose="020B0604020202020204" pitchFamily="34" charset="0"/>
              </a:rPr>
              <a:t>nov način razmišljanja</a:t>
            </a:r>
            <a:r>
              <a:rPr lang="sr-Latn-RS" sz="1500" dirty="0">
                <a:latin typeface="Arial" panose="020B0604020202020204" pitchFamily="34" charset="0"/>
                <a:cs typeface="Arial" panose="020B0604020202020204" pitchFamily="34" charset="0"/>
              </a:rPr>
              <a:t>, ako ne i reviziju njegovog profesionalnog samorazumevanja.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Latn-RS" sz="1500" dirty="0">
                <a:latin typeface="Arial" panose="020B0604020202020204" pitchFamily="34" charset="0"/>
                <a:cs typeface="Arial" panose="020B0604020202020204" pitchFamily="34" charset="0"/>
              </a:rPr>
              <a:t>Nastavnik više nije u središtu, ne poima se kao upravljačka instanca u nastavnom procesu, te svoja ovlašćenja, na izvestan način, ograničava, a </a:t>
            </a:r>
            <a:r>
              <a:rPr lang="sr-Latn-RS" sz="1500" b="1" dirty="0">
                <a:latin typeface="Arial" panose="020B0604020202020204" pitchFamily="34" charset="0"/>
                <a:cs typeface="Arial" panose="020B0604020202020204" pitchFamily="34" charset="0"/>
              </a:rPr>
              <a:t>u korist </a:t>
            </a:r>
            <a:r>
              <a:rPr lang="sr-Latn-R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samodelatnosti</a:t>
            </a:r>
            <a:r>
              <a:rPr lang="sr-Latn-RS" sz="1500" b="1" dirty="0">
                <a:latin typeface="Arial" panose="020B0604020202020204" pitchFamily="34" charset="0"/>
                <a:cs typeface="Arial" panose="020B0604020202020204" pitchFamily="34" charset="0"/>
              </a:rPr>
              <a:t> učenika</a:t>
            </a:r>
            <a:r>
              <a:rPr lang="sr-Latn-RS" sz="1500" dirty="0">
                <a:latin typeface="Arial" panose="020B0604020202020204" pitchFamily="34" charset="0"/>
                <a:cs typeface="Arial" panose="020B0604020202020204" pitchFamily="34" charset="0"/>
              </a:rPr>
              <a:t>, odnosno grupe.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Latn-RS" sz="1500" dirty="0">
                <a:latin typeface="Arial" panose="020B0604020202020204" pitchFamily="34" charset="0"/>
                <a:cs typeface="Arial" panose="020B0604020202020204" pitchFamily="34" charset="0"/>
              </a:rPr>
              <a:t>To nije lako ostvariti zbog same tradicionalne uloge nastavnika i zbog njegovih formalnih odgovornosti, organizacijski postavljenih samim uslovima škole kao institucije.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Latn-R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Međutim, upravo grupna nastava nikako ne isključuje tradicionalnu ulogu nastavnika, već se njegov spektar funkcija širi!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Latn-RS" sz="2000" dirty="0">
                <a:latin typeface="Cavolini" panose="03000502040302020204" pitchFamily="66" charset="0"/>
                <a:cs typeface="Cavolini" panose="03000502040302020204" pitchFamily="66" charset="0"/>
              </a:rPr>
              <a:t>U grupnoj nastavi </a:t>
            </a:r>
            <a:r>
              <a:rPr lang="sr-Latn-R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nastavnik stimuliše</a:t>
            </a:r>
            <a:r>
              <a:rPr lang="sr-Latn-RS" sz="2000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endParaRPr lang="sr-Latn-RS" sz="15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C96448D-F222-4A40-BEB6-328154D9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pl-PL" sz="3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Šta grupna nastava zahteva od nastavnika? </a:t>
            </a:r>
            <a:endParaRPr lang="sr-Latn-RS" sz="3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36D704-5904-42AD-9DA1-E236DCE15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nalazi osoba, zatvoreni prostor, dete, prozor&#10;&#10;Opis je automatski generisan">
            <a:extLst>
              <a:ext uri="{FF2B5EF4-FFF2-40B4-BE49-F238E27FC236}">
                <a16:creationId xmlns:a16="http://schemas.microsoft.com/office/drawing/2014/main" id="{EB547B96-97BF-442B-A283-B4A6943D9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7654" y="1474898"/>
            <a:ext cx="5367165" cy="392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7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nalazi vazduh, ljudi, čovek&#10;&#10;Opis je automatski generisan">
            <a:extLst>
              <a:ext uri="{FF2B5EF4-FFF2-40B4-BE49-F238E27FC236}">
                <a16:creationId xmlns:a16="http://schemas.microsoft.com/office/drawing/2014/main" id="{29BC0635-1315-4622-8FB8-3EE467CEE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30958" y="1364839"/>
            <a:ext cx="6096000" cy="3810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C96448D-F222-4A40-BEB6-328154D9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1" y="337794"/>
            <a:ext cx="10058400" cy="1371600"/>
          </a:xfrm>
        </p:spPr>
        <p:txBody>
          <a:bodyPr>
            <a:normAutofit/>
          </a:bodyPr>
          <a:lstStyle/>
          <a:p>
            <a:r>
              <a:rPr lang="pl-PL" sz="3200" b="1" u="sng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Šta nastavniku može predstavljati problem</a:t>
            </a:r>
            <a:r>
              <a:rPr lang="pl-PL" sz="32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 </a:t>
            </a:r>
            <a:endParaRPr lang="sr-Latn-RS" sz="32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890CD35-CEC4-41C5-8A43-F478AD557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4" y="1417847"/>
            <a:ext cx="5618924" cy="496970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Bojazan se može javiti kod nastavnika, bez iskustva u grupnom radu, lično - gubitak kontrole, pad delotvornosti, ukratko: haos. </a:t>
            </a:r>
          </a:p>
          <a:p>
            <a:pPr marL="0" indent="0">
              <a:buNone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Nastavnik ima zadatak da poseduje sposobnost zapažanja grupnih procesa, a to nekad nadilazi one sposobnosti koje su potrebne kod klasične razredne nastave. </a:t>
            </a:r>
          </a:p>
          <a:p>
            <a:pPr marL="0" indent="0">
              <a:buNone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Poseban izazov za nastavnika je tematska priprema koja će biti smislena za rad u grupama. Iste teme ili različite teme po grupama osmisliti, a, opet, imati mehanizam KAKO INTEGRISATI ILI BAR DOVESTI U MEĐUSOBNI ODNOS grupne rezultate. Dakle, pitanje vrednovanja. </a:t>
            </a:r>
          </a:p>
          <a:p>
            <a:pPr marL="0" indent="0">
              <a:buNone/>
            </a:pP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*</a:t>
            </a:r>
            <a:r>
              <a:rPr lang="sr-Latn-RS" sz="2800" b="1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Nastavnička uloga je, dakle, ključna i dalje - on je taj koji grupu sastavlja, uostalom!</a:t>
            </a:r>
          </a:p>
          <a:p>
            <a:pPr marL="0" indent="0">
              <a:buNone/>
            </a:pPr>
            <a:r>
              <a:rPr lang="sr-Latn-RS" sz="2800" b="1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Kompetencije se nadograđuju, nikako gube. </a:t>
            </a:r>
          </a:p>
          <a:p>
            <a:pPr marL="0" indent="0">
              <a:buNone/>
            </a:pPr>
            <a:endParaRPr lang="sr-Latn-RS" sz="2800" dirty="0">
              <a:solidFill>
                <a:schemeClr val="accent2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557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E6BAAC85-3D4C-48BD-932F-5F702255F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47509" y="4185142"/>
            <a:ext cx="4744491" cy="266877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C96448D-F222-4A40-BEB6-328154D9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337793"/>
            <a:ext cx="8528080" cy="1000677"/>
          </a:xfrm>
        </p:spPr>
        <p:txBody>
          <a:bodyPr>
            <a:normAutofit fontScale="90000"/>
          </a:bodyPr>
          <a:lstStyle/>
          <a:p>
            <a:r>
              <a:rPr lang="pl-PL" sz="4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Realizacija grupne nastave - šta su izazovi?</a:t>
            </a:r>
            <a:endParaRPr lang="sr-Latn-RS" sz="44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890CD35-CEC4-41C5-8A43-F478AD557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1552544"/>
            <a:ext cx="9122794" cy="4969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Institucionalna organizacija škole</a:t>
            </a:r>
            <a:r>
              <a:rPr lang="sr-Latn-R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celokupna </a:t>
            </a:r>
            <a:r>
              <a:rPr lang="sr-Latn-R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tradicionalna kultura</a:t>
            </a:r>
            <a:r>
              <a:rPr lang="sr-Latn-R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grupnu nastavu dopušta kao posebni ’’didaktički spektakl’’.</a:t>
            </a:r>
          </a:p>
          <a:p>
            <a:pPr marL="0" indent="0">
              <a:buNone/>
            </a:pPr>
            <a:r>
              <a:rPr lang="sr-Latn-R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to ne olakšava postizanje ciljeva kvaliteta učenja (učionica kao okruženje, 45-ominutni časovi, razredi po godištima itd.). </a:t>
            </a:r>
          </a:p>
          <a:p>
            <a:pPr marL="0" indent="0">
              <a:buNone/>
            </a:pPr>
            <a:r>
              <a:rPr lang="sr-Latn-RS" sz="2400" b="1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Zato nastavnik treba da poseduje dar za improvizacije i sposobnost nametanja volje, uslovno rečeno. Nastavnik i sam može, uz saradnju sa kolegama, vežbati kompetencije za grupnu nastavu. </a:t>
            </a:r>
          </a:p>
          <a:p>
            <a:pPr marL="0" indent="0">
              <a:buNone/>
            </a:pPr>
            <a:endParaRPr lang="sr-Latn-RS" sz="2800" dirty="0">
              <a:solidFill>
                <a:schemeClr val="accent2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0F2D4A6-757C-4779-ADAA-9F6F14C36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401090" y="0"/>
            <a:ext cx="2790911" cy="216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29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nalazi momak, sedenje, sto, dete&#10;&#10;Opis je automatski generisan">
            <a:extLst>
              <a:ext uri="{FF2B5EF4-FFF2-40B4-BE49-F238E27FC236}">
                <a16:creationId xmlns:a16="http://schemas.microsoft.com/office/drawing/2014/main" id="{FC7F1C8E-973B-4669-B1CB-D37709C56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19718" y="1"/>
            <a:ext cx="5359029" cy="357268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C96448D-F222-4A40-BEB6-328154D9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37794"/>
            <a:ext cx="10058400" cy="137160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učenici?</a:t>
            </a:r>
            <a:endParaRPr lang="sr-Latn-R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890CD35-CEC4-41C5-8A43-F478AD557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435" y="1603716"/>
            <a:ext cx="5263458" cy="4783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Naposletku, i učenici su ti koji moraju naučiti rad u grupama. </a:t>
            </a:r>
          </a:p>
          <a:p>
            <a:pPr marL="0" indent="0">
              <a:buNone/>
            </a:pPr>
            <a:r>
              <a:rPr lang="sr-Latn-R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Klasična razredna nastava, s obzirom da često stavlja učenika u pasivan položaj, utiče na to da ta pasivnost postane oblik ponašanja koji se teško napušta. </a:t>
            </a:r>
          </a:p>
          <a:p>
            <a:pPr marL="0" indent="0">
              <a:buNone/>
            </a:pPr>
            <a:r>
              <a:rPr lang="sr-Latn-R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se može reći da je rad u grupama još u osnovnoj školi veoma značajan za razvoj i </a:t>
            </a:r>
            <a:r>
              <a:rPr lang="sr-Latn-R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sprečava pasivnost</a:t>
            </a:r>
            <a:r>
              <a:rPr lang="sr-Latn-R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sr-Latn-RS" sz="2800" dirty="0">
              <a:solidFill>
                <a:schemeClr val="accent2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Slika 6" descr="Slika na kojoj se nalazi osoba, computer, sto, računar&#10;&#10;Opis je automatski generisan">
            <a:extLst>
              <a:ext uri="{FF2B5EF4-FFF2-40B4-BE49-F238E27FC236}">
                <a16:creationId xmlns:a16="http://schemas.microsoft.com/office/drawing/2014/main" id="{AA806316-DB68-4A1E-9A46-723E8B3D4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19718" y="3180545"/>
            <a:ext cx="5372282" cy="367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20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5BFE564-6288-4357-8F93-F09CEB0BB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26547" y="0"/>
            <a:ext cx="8371151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C96448D-F222-4A40-BEB6-328154D9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8" y="337794"/>
            <a:ext cx="11166894" cy="868154"/>
          </a:xfrm>
        </p:spPr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Kako implementirati i ideju grupne nastave? </a:t>
            </a:r>
            <a:endParaRPr lang="sr-Latn-RS" sz="40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890CD35-CEC4-41C5-8A43-F478AD557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1709394"/>
            <a:ext cx="3601272" cy="49697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RS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Postepeno!</a:t>
            </a:r>
          </a:p>
          <a:p>
            <a:pPr marL="0" indent="0">
              <a:buNone/>
            </a:pPr>
            <a:endParaRPr lang="sr-Latn-R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Eventualni strahovi nastavnika (pasivnost, usklađivanje sa ostalima, povremeni izostanak vodeće uloge) se postupno otklanja, kao što se i u proces realizacije grupne nastave ulazi postepeno - iz pretpostavljenog "haosa" postepeno se, preduzimanjem mera, razvija i usmerava ka uspešnoj realizaciji grupne nastave. </a:t>
            </a:r>
          </a:p>
        </p:txBody>
      </p:sp>
    </p:spTree>
    <p:extLst>
      <p:ext uri="{BB962C8B-B14F-4D97-AF65-F5344CB8AC3E}">
        <p14:creationId xmlns:p14="http://schemas.microsoft.com/office/powerpoint/2010/main" val="26842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lika 8" descr="Slika na kojoj se nalazi osoba, sport, plesač, dete&#10;&#10;Opis je automatski generisan">
            <a:extLst>
              <a:ext uri="{FF2B5EF4-FFF2-40B4-BE49-F238E27FC236}">
                <a16:creationId xmlns:a16="http://schemas.microsoft.com/office/drawing/2014/main" id="{A8EA090F-E898-44DC-9A26-6F7F10AD5B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0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C96448D-F222-4A40-BEB6-328154D9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sr-Latn-RS" dirty="0">
                <a:latin typeface="Cavolini" panose="03000502040302020204" pitchFamily="66" charset="0"/>
                <a:cs typeface="Cavolini" panose="03000502040302020204" pitchFamily="66" charset="0"/>
              </a:rPr>
              <a:t>Zaključak</a:t>
            </a:r>
            <a:r>
              <a:rPr lang="it-IT" dirty="0">
                <a:latin typeface="Cavolini" panose="03000502040302020204" pitchFamily="66" charset="0"/>
                <a:cs typeface="Cavolini" panose="03000502040302020204" pitchFamily="66" charset="0"/>
              </a:rPr>
              <a:t>? </a:t>
            </a:r>
            <a:endParaRPr lang="sr-Latn-R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890CD35-CEC4-41C5-8A43-F478AD557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800" dirty="0">
                <a:latin typeface="Cavolini" panose="03000502040302020204" pitchFamily="66" charset="0"/>
                <a:cs typeface="Cavolini" panose="03000502040302020204" pitchFamily="66" charset="0"/>
              </a:rPr>
              <a:t>Ma koliko paradoksalno zvučalo, </a:t>
            </a:r>
          </a:p>
          <a:p>
            <a:pPr marL="0" indent="0">
              <a:buNone/>
            </a:pPr>
            <a:r>
              <a:rPr lang="sr-Latn-RS" sz="28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grupna nastava može razviti svoj pozivan potencijal tek onda kada i sama postane rutina</a:t>
            </a:r>
            <a:r>
              <a:rPr lang="sr-Latn-RS" sz="2800" dirty="0">
                <a:latin typeface="Cavolini" panose="03000502040302020204" pitchFamily="66" charset="0"/>
                <a:cs typeface="Cavolini" panose="03000502040302020204" pitchFamily="66" charset="0"/>
              </a:rPr>
              <a:t>!</a:t>
            </a:r>
          </a:p>
          <a:p>
            <a:pPr marL="0" indent="0">
              <a:buNone/>
            </a:pPr>
            <a:endParaRPr lang="sr-Latn-R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2508279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96448D-F222-4A40-BEB6-328154D9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582" y="2630420"/>
            <a:ext cx="5850835" cy="1371600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Hvala na pažnji!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sr-Latn-RS" dirty="0">
              <a:solidFill>
                <a:schemeClr val="accent2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12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nalazi majica&#10;&#10;Opis je automatski generisan">
            <a:extLst>
              <a:ext uri="{FF2B5EF4-FFF2-40B4-BE49-F238E27FC236}">
                <a16:creationId xmlns:a16="http://schemas.microsoft.com/office/drawing/2014/main" id="{C2260AF5-1A9E-4564-B471-3B9659581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18212" y="3574772"/>
            <a:ext cx="6172200" cy="32766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C96448D-F222-4A40-BEB6-328154D9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Šta je zastupljenije u nastavi?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890CD35-CEC4-41C5-8A43-F478AD557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525" y="1685961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Nastava u kojoj nastavnik frontalno izvodi nastavu SA CELIM ODELJENJEM?</a:t>
            </a:r>
          </a:p>
          <a:p>
            <a:pPr marL="0" indent="0">
              <a:buNone/>
            </a:pP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 nastava U GRUPAMA?</a:t>
            </a:r>
          </a:p>
          <a:p>
            <a:pPr marL="0" indent="0">
              <a:buNone/>
            </a:pP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Nastava sa celim razredom je zastupljenija.</a:t>
            </a:r>
          </a:p>
          <a:p>
            <a:endParaRPr lang="sr-Latn-RS" sz="2800" dirty="0">
              <a:solidFill>
                <a:schemeClr val="accent2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9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96448D-F222-4A40-BEB6-328154D9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337794"/>
            <a:ext cx="11555896" cy="1371600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Pojam grupe u nastavi. Uvodna razmatranja</a:t>
            </a:r>
            <a:endParaRPr lang="sr-Latn-RS" sz="36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890CD35-CEC4-41C5-8A43-F478AD557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74" y="1484311"/>
            <a:ext cx="11595652" cy="467815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sr-Latn-RS" sz="2800" dirty="0">
              <a:solidFill>
                <a:schemeClr val="accent2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Latn-RS" sz="4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GRUPNA NASTAVA je ona nastava u kojoj se razredno odeljenje deli u male obrazovne grupe. One potom, uz tačno određene zadatke, samostalno razrađuju rešenja koja se ponovo unose u ukupni rezultat. </a:t>
            </a:r>
          </a:p>
          <a:p>
            <a:pPr marL="0" indent="0">
              <a:spcBef>
                <a:spcPts val="0"/>
              </a:spcBef>
              <a:buNone/>
            </a:pPr>
            <a:endParaRPr lang="sr-Latn-RS" sz="4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Latn-RS" sz="4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*Razredno odeljenje, samo po sebi, nije grupa!</a:t>
            </a:r>
          </a:p>
          <a:p>
            <a:pPr marL="0" indent="0">
              <a:spcBef>
                <a:spcPts val="0"/>
              </a:spcBef>
              <a:buNone/>
            </a:pPr>
            <a:endParaRPr lang="sr-Latn-RS" sz="4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Latn-RS" sz="4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Temeljna pretpostavka teorije grupne pedagogije - kooperativno učenje se odlikuje visokim stupnjem kvaliteta…?</a:t>
            </a:r>
          </a:p>
          <a:p>
            <a:pPr marL="0" indent="0">
              <a:buNone/>
            </a:pPr>
            <a:endParaRPr lang="sr-Latn-RS" sz="4200" dirty="0">
              <a:solidFill>
                <a:schemeClr val="accent2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r>
              <a:rPr lang="sr-Latn-RS" sz="4200" b="1" dirty="0" err="1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Schreiner</a:t>
            </a:r>
            <a:r>
              <a:rPr lang="sr-Latn-RS" sz="4200" b="1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1981.:</a:t>
            </a:r>
          </a:p>
          <a:p>
            <a:pPr marL="0" indent="0">
              <a:buNone/>
            </a:pPr>
            <a:r>
              <a:rPr lang="sr-Latn-RS" sz="4200" b="1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Zadatak nastavnika je stvoriti (...uz pomoć metode) uslove koji omogućavaju da se mnoštvo učenika preobrazi u skupinu (grupu) u kojoj se odvija takvo učenje.</a:t>
            </a:r>
          </a:p>
          <a:p>
            <a:pPr marL="0" indent="0">
              <a:buNone/>
            </a:pPr>
            <a:endParaRPr lang="sr-Latn-RS" sz="2800" dirty="0">
              <a:solidFill>
                <a:schemeClr val="accent2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02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890CD35-CEC4-41C5-8A43-F478AD557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17" y="291411"/>
            <a:ext cx="11675165" cy="3816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r-Latn-RS" sz="2600" dirty="0">
              <a:solidFill>
                <a:schemeClr val="accent2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Latn-RS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Fenomenom "skupine" se bavi čitav spektar disciplina grupne pedagogije.</a:t>
            </a:r>
          </a:p>
          <a:p>
            <a:pPr marL="0" indent="0">
              <a:spcBef>
                <a:spcPts val="0"/>
              </a:spcBef>
              <a:buNone/>
            </a:pPr>
            <a:endParaRPr lang="sr-Latn-RS" sz="4200" dirty="0">
              <a:solidFill>
                <a:schemeClr val="accent2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Latn-RS" sz="4200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Prema sociologiji: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Latn-RS" sz="4200" b="1" i="1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Skupina predstavlja posredničku socijalnu jedinicu između pojedinca i društva. </a:t>
            </a:r>
          </a:p>
          <a:p>
            <a:pPr marL="0" indent="0">
              <a:spcBef>
                <a:spcPts val="0"/>
              </a:spcBef>
              <a:buNone/>
            </a:pPr>
            <a:endParaRPr lang="sr-Latn-RS" sz="2600" dirty="0">
              <a:solidFill>
                <a:schemeClr val="accent2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Latn-RS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Skupina (grupa), prilikom </a:t>
            </a:r>
            <a:r>
              <a:rPr lang="sr-Latn-RS" sz="26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interakcijskog</a:t>
            </a:r>
            <a:r>
              <a:rPr lang="sr-Latn-RS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delovanja, je činilac koji se odlikuje sopstvenom težinom, </a:t>
            </a:r>
            <a:r>
              <a:rPr lang="sr-Latn-RS" sz="2600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sopstvenom dinamikom</a:t>
            </a:r>
            <a:r>
              <a:rPr lang="sr-Latn-RS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više ili manje nezavisna od znanja ili htenja pojedinih članova grupe.</a:t>
            </a:r>
          </a:p>
          <a:p>
            <a:pPr marL="0" indent="0">
              <a:buNone/>
            </a:pPr>
            <a:endParaRPr lang="sr-Latn-RS" sz="2800" dirty="0">
              <a:solidFill>
                <a:schemeClr val="accent2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Slika 6" descr="Slika na kojoj se nalazi objekat, odeća&#10;&#10;Opis je automatski generisan">
            <a:extLst>
              <a:ext uri="{FF2B5EF4-FFF2-40B4-BE49-F238E27FC236}">
                <a16:creationId xmlns:a16="http://schemas.microsoft.com/office/drawing/2014/main" id="{0ED4BAB5-1308-4776-B420-E990D6967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56582" y="3718614"/>
            <a:ext cx="64770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4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nalazi igračka, sto, sneg&#10;&#10;Opis je automatski generisan">
            <a:extLst>
              <a:ext uri="{FF2B5EF4-FFF2-40B4-BE49-F238E27FC236}">
                <a16:creationId xmlns:a16="http://schemas.microsoft.com/office/drawing/2014/main" id="{C0BFAFC9-6836-4E5C-97A0-90E8BBE363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74203" y="0"/>
            <a:ext cx="8717797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C96448D-F222-4A40-BEB6-328154D9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37794"/>
            <a:ext cx="10058400" cy="1371600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Kako grupna nastava utiče na nastavni proces?</a:t>
            </a:r>
            <a:endParaRPr lang="sr-Latn-RS" sz="40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890CD35-CEC4-41C5-8A43-F478AD557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1" y="1709394"/>
            <a:ext cx="11463131" cy="496970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sr-Latn-RS" sz="2800" dirty="0">
              <a:solidFill>
                <a:schemeClr val="accent2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Latn-RS" sz="4200" dirty="0">
                <a:latin typeface="Arial" panose="020B0604020202020204" pitchFamily="34" charset="0"/>
                <a:cs typeface="Arial" panose="020B0604020202020204" pitchFamily="34" charset="0"/>
              </a:rPr>
              <a:t>Dinamika grupe može pozitivno, kao i negativno delovati na život grupe, učinak, uzajamne veze i položaj pojedinca u grupi.</a:t>
            </a:r>
          </a:p>
          <a:p>
            <a:pPr marL="0" indent="0">
              <a:spcBef>
                <a:spcPts val="0"/>
              </a:spcBef>
              <a:buNone/>
            </a:pPr>
            <a:endParaRPr lang="sr-Latn-R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Latn-RS" sz="4200" dirty="0">
                <a:latin typeface="Arial" panose="020B0604020202020204" pitchFamily="34" charset="0"/>
                <a:cs typeface="Arial" panose="020B0604020202020204" pitchFamily="34" charset="0"/>
              </a:rPr>
              <a:t>Ovim se, na neki način, odbacuju zastarele, elitističke postavke koje su u grupi videle put koji vodi ka depersonalizaciji i "utapanju u masi".</a:t>
            </a:r>
          </a:p>
          <a:p>
            <a:pPr marL="0" indent="0">
              <a:spcBef>
                <a:spcPts val="0"/>
              </a:spcBef>
              <a:buNone/>
            </a:pPr>
            <a:endParaRPr lang="sr-Latn-R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Latn-RS" sz="4200" dirty="0">
                <a:latin typeface="Arial" panose="020B0604020202020204" pitchFamily="34" charset="0"/>
                <a:cs typeface="Arial" panose="020B0604020202020204" pitchFamily="34" charset="0"/>
              </a:rPr>
              <a:t>Prilikom empirijskog istraživanja grupa, uzimaju se u obzir sledeće relevantne teme: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r-Latn-RS" sz="4200" dirty="0">
                <a:latin typeface="Arial" panose="020B0604020202020204" pitchFamily="34" charset="0"/>
                <a:cs typeface="Arial" panose="020B0604020202020204" pitchFamily="34" charset="0"/>
              </a:rPr>
              <a:t>- proces nastanka i raspada grupe;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r-Latn-RS" sz="4200" dirty="0">
                <a:latin typeface="Arial" panose="020B0604020202020204" pitchFamily="34" charset="0"/>
                <a:cs typeface="Arial" panose="020B0604020202020204" pitchFamily="34" charset="0"/>
              </a:rPr>
              <a:t>- konformizam i individualnost unutar grupe;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r-Latn-RS" sz="4200" dirty="0">
                <a:latin typeface="Arial" panose="020B0604020202020204" pitchFamily="34" charset="0"/>
                <a:cs typeface="Arial" panose="020B0604020202020204" pitchFamily="34" charset="0"/>
              </a:rPr>
              <a:t>- delotvornost grupa (interna struktura, vrste zadataka koje treba savladati);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r-Latn-RS" sz="4200" dirty="0">
                <a:latin typeface="Arial" panose="020B0604020202020204" pitchFamily="34" charset="0"/>
                <a:cs typeface="Arial" panose="020B0604020202020204" pitchFamily="34" charset="0"/>
              </a:rPr>
              <a:t>- oblici vođenja grupe;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r-Latn-RS" sz="4200" dirty="0">
                <a:latin typeface="Arial" panose="020B0604020202020204" pitchFamily="34" charset="0"/>
                <a:cs typeface="Arial" panose="020B0604020202020204" pitchFamily="34" charset="0"/>
              </a:rPr>
              <a:t>- metode za analizu grupne strukture;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r-Latn-RS" sz="4200" dirty="0">
                <a:latin typeface="Arial" panose="020B0604020202020204" pitchFamily="34" charset="0"/>
                <a:cs typeface="Arial" panose="020B0604020202020204" pitchFamily="34" charset="0"/>
              </a:rPr>
              <a:t>- mogućnost intervencije radi uticaja na grupnu dinamiku itd.</a:t>
            </a:r>
          </a:p>
          <a:p>
            <a:pPr marL="0" indent="0">
              <a:buNone/>
            </a:pPr>
            <a:endParaRPr lang="sr-Latn-RS" sz="2800" dirty="0">
              <a:solidFill>
                <a:schemeClr val="accent2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1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890CD35-CEC4-41C5-8A43-F478AD557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65" y="257965"/>
            <a:ext cx="11463131" cy="33560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RS" sz="4300" b="1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Argumentacija i praksa grupne pedagogije na području školske nastave </a:t>
            </a:r>
          </a:p>
          <a:p>
            <a:pPr marL="0" indent="0">
              <a:buNone/>
            </a:pP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ledeće činjenice pogoduju pedagoškoj, odnosno didaktičko-metodičkoj primeni:</a:t>
            </a:r>
          </a:p>
          <a:p>
            <a:pPr marL="0" indent="0">
              <a:buNone/>
            </a:pPr>
            <a:r>
              <a:rPr lang="sr-Latn-R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"socijalna" organizacija  poučavanja i učenja ima za cilj da se upravo grupnim iskustvom kod učenika izgrade posredničke osobine ličnosti/istovremeno iskoriste prednosti učenja u grupi (intelektualni problemi i zadaci).</a:t>
            </a:r>
          </a:p>
          <a:p>
            <a:pPr marL="0" indent="0">
              <a:buNone/>
            </a:pPr>
            <a:endParaRPr lang="sr-Latn-RS" sz="2800" dirty="0">
              <a:solidFill>
                <a:schemeClr val="accent2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Slika 6" descr="Slika na kojoj se nalazi crtež&#10;&#10;Opis je automatski generisan">
            <a:extLst>
              <a:ext uri="{FF2B5EF4-FFF2-40B4-BE49-F238E27FC236}">
                <a16:creationId xmlns:a16="http://schemas.microsoft.com/office/drawing/2014/main" id="{85023281-C8BB-4864-AF27-423BA2F4F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37006" y="3506222"/>
            <a:ext cx="4411863" cy="33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38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96448D-F222-4A40-BEB6-328154D9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37794"/>
            <a:ext cx="10058400" cy="137160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Aspekti koji su istraživani</a:t>
            </a:r>
            <a:endParaRPr lang="sr-Latn-RS" b="1" dirty="0">
              <a:solidFill>
                <a:schemeClr val="accent2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890CD35-CEC4-41C5-8A43-F478AD557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1" y="1709394"/>
            <a:ext cx="11463131" cy="496970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Posledice stilova vođenja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Uzajamna povezanost grupne strukture i grupnog učinka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Otklanjanje prevlasti postignuća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Samostalnost pri kooperativnom rešavanju problema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Mogućnost integracije "autsajdera"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Realne i simboličke prednosti "demokratskih" stilova vođenja</a:t>
            </a:r>
          </a:p>
          <a:p>
            <a:pPr marL="0" indent="0">
              <a:buNone/>
            </a:pPr>
            <a:endParaRPr lang="sr-Latn-RS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 je prvo istraživano sa </a:t>
            </a:r>
            <a:r>
              <a:rPr lang="sr-Latn-RS" sz="2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nepedagoškim</a:t>
            </a: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namerama, ali se lako povezalo s didaktičko-metodičkim pitanjima.</a:t>
            </a:r>
          </a:p>
          <a:p>
            <a:pPr marL="0" indent="0">
              <a:buNone/>
            </a:pP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Posebna pozitivna uloga grupnog iskustva je upravo smanjivanje vodeće uloge nastavnika (imamo izraženo </a:t>
            </a:r>
            <a:r>
              <a:rPr lang="sr-Latn-RS" sz="2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samodelovanje</a:t>
            </a: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endParaRPr lang="sr-Latn-RS" sz="2800" dirty="0">
              <a:solidFill>
                <a:schemeClr val="accent2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sr-Latn-RS" sz="2800" dirty="0">
              <a:solidFill>
                <a:schemeClr val="accent2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8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nalazi znak, zaustavljanje, sedenje, tamno&#10;&#10;Opis je automatski generisan">
            <a:extLst>
              <a:ext uri="{FF2B5EF4-FFF2-40B4-BE49-F238E27FC236}">
                <a16:creationId xmlns:a16="http://schemas.microsoft.com/office/drawing/2014/main" id="{65EE9257-0144-4E76-A154-68D1390F6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97360" y="245164"/>
            <a:ext cx="4397475" cy="222252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C96448D-F222-4A40-BEB6-328154D9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4" y="336504"/>
            <a:ext cx="10058400" cy="137160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Ciljevi grupne nastave:</a:t>
            </a:r>
            <a:endParaRPr lang="sr-Latn-RS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890CD35-CEC4-41C5-8A43-F478AD557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6" y="2305878"/>
            <a:ext cx="11463131" cy="43174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Preuzimanjem </a:t>
            </a:r>
            <a:r>
              <a:rPr lang="sr-Latn-RS" sz="2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nastavnikove</a:t>
            </a: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delatnosti upravljanja se postiže </a:t>
            </a:r>
            <a:r>
              <a:rPr lang="sr-Latn-R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veći stepen participiranja učenika</a:t>
            </a: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nastavnom procesu;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Sloboda u izboru puta rešavanja se razvija </a:t>
            </a:r>
            <a:r>
              <a:rPr lang="sr-Latn-R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samostalnost mišljenja i rada</a:t>
            </a: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 to rezultira intenzivnijem predmetnom učenju;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Zajedničkim obavljanjem radnih zadataka se razvija </a:t>
            </a:r>
            <a:r>
              <a:rPr lang="sr-Latn-R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sposobnost za socijalnu </a:t>
            </a:r>
            <a:r>
              <a:rPr lang="sr-Latn-RS" sz="2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kooperativnost</a:t>
            </a:r>
            <a:r>
              <a:rPr lang="sr-Latn-R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(komunikativna sposobnost, senzibilnost, koordinacija, socijalno učenje) </a:t>
            </a: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Doprinos demokratskim oblicima ophođenja i </a:t>
            </a:r>
            <a:r>
              <a:rPr lang="sr-Latn-R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osobinama zrele ličnosti</a:t>
            </a: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usmerene na sopstvene karakteristike </a:t>
            </a:r>
            <a:r>
              <a:rPr lang="sr-Latn-RS" sz="2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samousmeravanja</a:t>
            </a: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sr-Latn-RS" sz="2800" dirty="0">
              <a:solidFill>
                <a:schemeClr val="accent2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2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96448D-F222-4A40-BEB6-328154D9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37794"/>
            <a:ext cx="10058400" cy="137160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 li je ovo delotvorno?</a:t>
            </a:r>
            <a:endParaRPr lang="sr-Latn-RS" b="1" dirty="0">
              <a:solidFill>
                <a:schemeClr val="accent2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890CD35-CEC4-41C5-8A43-F478AD557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2" y="1338334"/>
            <a:ext cx="8452849" cy="4969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se po pitanju ovih ciljeva javljala skepsa, uspostavila se potreba da se kako empirijski, tako i u nastavnoj praksi proveri delotvornost.</a:t>
            </a:r>
          </a:p>
          <a:p>
            <a:pPr marL="0" indent="0">
              <a:buNone/>
            </a:pP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Rezultat:</a:t>
            </a:r>
          </a:p>
          <a:p>
            <a:pPr marL="0" indent="0">
              <a:buNone/>
            </a:pPr>
            <a:r>
              <a:rPr lang="sr-Latn-RS" sz="2800" dirty="0" err="1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Meyer</a:t>
            </a: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1986.: "ograničeni izbor neosporivih (?!), višestruko proverenih rezultata istraživanja" o učincima rada u grupama.</a:t>
            </a:r>
          </a:p>
          <a:p>
            <a:pPr marL="0" indent="0">
              <a:buNone/>
            </a:pPr>
            <a:r>
              <a:rPr lang="sr-Latn-RS" sz="2800" b="1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PREDNOSTI?</a:t>
            </a:r>
          </a:p>
          <a:p>
            <a:pPr marL="0" indent="0">
              <a:buNone/>
            </a:pPr>
            <a:endParaRPr lang="sr-Latn-RS" sz="2800" dirty="0">
              <a:solidFill>
                <a:schemeClr val="accent2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CD100B8-4950-4ED4-9E4D-85DC2CF15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02459" y="630853"/>
            <a:ext cx="1594065" cy="274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9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182</TotalTime>
  <Words>1212</Words>
  <Application>Microsoft Office PowerPoint</Application>
  <PresentationFormat>Widescreen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Cavolini</vt:lpstr>
      <vt:lpstr>Century Gothic</vt:lpstr>
      <vt:lpstr>Garamond</vt:lpstr>
      <vt:lpstr>Wingdings</vt:lpstr>
      <vt:lpstr>Savon</vt:lpstr>
      <vt:lpstr>Grupna nastava: kooperativno učenje</vt:lpstr>
      <vt:lpstr>Šta je zastupljenije u nastavi?</vt:lpstr>
      <vt:lpstr>Pojam grupe u nastavi. Uvodna razmatranja</vt:lpstr>
      <vt:lpstr>PowerPoint Presentation</vt:lpstr>
      <vt:lpstr>Kako grupna nastava utiče na nastavni proces?</vt:lpstr>
      <vt:lpstr>PowerPoint Presentation</vt:lpstr>
      <vt:lpstr>Aspekti koji su istraživani</vt:lpstr>
      <vt:lpstr>Ciljevi grupne nastave:</vt:lpstr>
      <vt:lpstr>Da li je ovo delotvorno?</vt:lpstr>
      <vt:lpstr>Prednosti:</vt:lpstr>
      <vt:lpstr>Dakle?</vt:lpstr>
      <vt:lpstr>Šta grupna nastava zahteva od nastavnika? </vt:lpstr>
      <vt:lpstr>Šta nastavniku može predstavljati problem? </vt:lpstr>
      <vt:lpstr>Realizacija grupne nastave - šta su izazovi?</vt:lpstr>
      <vt:lpstr>A učenici?</vt:lpstr>
      <vt:lpstr>Kako implementirati i ideju grupne nastave? </vt:lpstr>
      <vt:lpstr>Zaključak? </vt:lpstr>
      <vt:lpstr>Hvala na pažnji!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Grupna nastava: kooperativno učenje</dc:title>
  <dc:creator>Kristina Janković</dc:creator>
  <cp:lastModifiedBy>Lidija Radulović</cp:lastModifiedBy>
  <cp:revision>33</cp:revision>
  <dcterms:created xsi:type="dcterms:W3CDTF">2020-11-05T21:46:21Z</dcterms:created>
  <dcterms:modified xsi:type="dcterms:W3CDTF">2020-11-06T11:06:16Z</dcterms:modified>
</cp:coreProperties>
</file>