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62" r:id="rId4"/>
    <p:sldId id="261" r:id="rId5"/>
    <p:sldId id="263" r:id="rId6"/>
    <p:sldId id="265" r:id="rId7"/>
    <p:sldId id="271" r:id="rId8"/>
    <p:sldId id="289" r:id="rId9"/>
    <p:sldId id="290" r:id="rId10"/>
    <p:sldId id="291" r:id="rId11"/>
    <p:sldId id="292" r:id="rId12"/>
    <p:sldId id="293" r:id="rId13"/>
    <p:sldId id="266" r:id="rId14"/>
    <p:sldId id="269" r:id="rId1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EFF6"/>
    <a:srgbClr val="B3EBC7"/>
    <a:srgbClr val="0066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EE2A5D-F2BB-4087-820F-FF08D4452F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4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3CE10D-6C3F-45CD-9C2B-B982927680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34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201685-C8C9-4153-AECD-F4F20AEAD8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87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95FA7-DC97-47AA-9ED1-0094E6D0D1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674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1718A-E7C8-4DCC-AED4-E216C58AFF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6031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F9E53-048C-4D82-AD3C-EAC271A98F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4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FDF46-632B-4793-B7FA-55D895247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43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800CD-2C20-48E1-8459-30745B050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16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95CD84-66E3-4EA3-AEF3-E3CB3D6949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24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FF165F-612E-499B-84C4-8353D8DD06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489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7FCBEF-E433-4D36-84BF-6637C0E53B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152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27CA121-1483-46F6-9623-38C6D4C02CD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2924944"/>
            <a:ext cx="8229600" cy="725487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The Present Simple Tense</a:t>
            </a:r>
            <a:endParaRPr lang="sr-Latn-C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0" y="404813"/>
            <a:ext cx="8229600" cy="431800"/>
          </a:xfrm>
        </p:spPr>
        <p:txBody>
          <a:bodyPr/>
          <a:lstStyle/>
          <a:p>
            <a:r>
              <a:rPr lang="en-US" altLang="en-US" sz="4000" smtClean="0">
                <a:solidFill>
                  <a:srgbClr val="1C1C1C"/>
                </a:solidFill>
              </a:rPr>
              <a:t>We use the present simple tense</a:t>
            </a:r>
            <a:r>
              <a:rPr lang="en-US" altLang="en-US" sz="4000" b="1" smtClean="0">
                <a:solidFill>
                  <a:srgbClr val="1C1C1C"/>
                </a:solidFill>
              </a:rPr>
              <a:t/>
            </a:r>
            <a:br>
              <a:rPr lang="en-US" altLang="en-US" sz="4000" b="1" smtClean="0">
                <a:solidFill>
                  <a:srgbClr val="1C1C1C"/>
                </a:solidFill>
              </a:rPr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765175"/>
            <a:ext cx="8307387" cy="57594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>
                <a:solidFill>
                  <a:srgbClr val="000000"/>
                </a:solidFill>
              </a:rPr>
              <a:t>5</a:t>
            </a:r>
            <a:r>
              <a:rPr lang="en-US" altLang="en-US" b="1" dirty="0" smtClean="0">
                <a:solidFill>
                  <a:srgbClr val="000000"/>
                </a:solidFill>
              </a:rPr>
              <a:t>. </a:t>
            </a:r>
            <a:r>
              <a:rPr lang="en-US" altLang="en-US" dirty="0" smtClean="0">
                <a:solidFill>
                  <a:srgbClr val="000000"/>
                </a:solidFill>
              </a:rPr>
              <a:t>in </a:t>
            </a:r>
            <a:r>
              <a:rPr lang="en-US" altLang="en-US" dirty="0" smtClean="0">
                <a:solidFill>
                  <a:srgbClr val="FF0000"/>
                </a:solidFill>
              </a:rPr>
              <a:t>newspaper headlines</a:t>
            </a:r>
            <a:r>
              <a:rPr lang="en-US" altLang="en-US" dirty="0" smtClean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altLang="en-US" dirty="0" smtClean="0">
                <a:solidFill>
                  <a:srgbClr val="000000"/>
                </a:solidFill>
                <a:latin typeface="Agency FB" pitchFamily="34" charset="0"/>
              </a:rPr>
              <a:t>Archeologists</a:t>
            </a:r>
            <a:r>
              <a:rPr lang="en-US" altLang="en-US" dirty="0" smtClean="0">
                <a:solidFill>
                  <a:srgbClr val="000000"/>
                </a:solidFill>
                <a:latin typeface="Algerian" pitchFamily="82" charset="0"/>
              </a:rPr>
              <a:t> </a:t>
            </a:r>
            <a:r>
              <a:rPr lang="en-US" altLang="en-US" b="1" dirty="0" smtClean="0">
                <a:solidFill>
                  <a:srgbClr val="000000"/>
                </a:solidFill>
                <a:latin typeface="Algerian" pitchFamily="82" charset="0"/>
              </a:rPr>
              <a:t>discover </a:t>
            </a:r>
            <a:r>
              <a:rPr lang="en-US" altLang="en-US" dirty="0" smtClean="0">
                <a:solidFill>
                  <a:srgbClr val="000000"/>
                </a:solidFill>
                <a:latin typeface="Agency FB" pitchFamily="34" charset="0"/>
              </a:rPr>
              <a:t>another tomb near Cairo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altLang="en-US" dirty="0">
                <a:latin typeface="Comic Sans MS" pitchFamily="66" charset="0"/>
              </a:rPr>
              <a:t>Student demonstrations </a:t>
            </a:r>
            <a:r>
              <a:rPr lang="en-US" altLang="en-US" i="1" dirty="0">
                <a:solidFill>
                  <a:srgbClr val="CC0000"/>
                </a:solidFill>
                <a:latin typeface="Comic Sans MS" pitchFamily="66" charset="0"/>
              </a:rPr>
              <a:t>CONTINUE</a:t>
            </a:r>
            <a:endParaRPr lang="en-US" altLang="en-US" dirty="0">
              <a:solidFill>
                <a:srgbClr val="CC0000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altLang="en-US" dirty="0" smtClean="0">
                <a:solidFill>
                  <a:srgbClr val="000000"/>
                </a:solidFill>
                <a:latin typeface="Agency FB" pitchFamily="34" charset="0"/>
              </a:rPr>
              <a:t>War criminal </a:t>
            </a:r>
            <a:r>
              <a:rPr lang="en-US" altLang="en-US" dirty="0" smtClean="0">
                <a:solidFill>
                  <a:srgbClr val="000000"/>
                </a:solidFill>
                <a:latin typeface="Bernard MT Condensed" pitchFamily="18" charset="0"/>
              </a:rPr>
              <a:t>escapes </a:t>
            </a:r>
            <a:r>
              <a:rPr lang="en-US" altLang="en-US" dirty="0" smtClean="0">
                <a:solidFill>
                  <a:srgbClr val="000000"/>
                </a:solidFill>
                <a:latin typeface="Agency FB" pitchFamily="34" charset="0"/>
              </a:rPr>
              <a:t>from courtroom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62000" y="404813"/>
            <a:ext cx="8229600" cy="431800"/>
          </a:xfrm>
        </p:spPr>
        <p:txBody>
          <a:bodyPr/>
          <a:lstStyle/>
          <a:p>
            <a:r>
              <a:rPr lang="en-US" altLang="en-US" sz="4000" smtClean="0">
                <a:solidFill>
                  <a:srgbClr val="1C1C1C"/>
                </a:solidFill>
              </a:rPr>
              <a:t>We use the present simple tense</a:t>
            </a:r>
            <a:r>
              <a:rPr lang="en-US" altLang="en-US" sz="4000" b="1" smtClean="0">
                <a:solidFill>
                  <a:srgbClr val="1C1C1C"/>
                </a:solidFill>
              </a:rPr>
              <a:t/>
            </a:r>
            <a:br>
              <a:rPr lang="en-US" altLang="en-US" sz="4000" b="1" smtClean="0">
                <a:solidFill>
                  <a:srgbClr val="1C1C1C"/>
                </a:solidFill>
              </a:rPr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765175"/>
            <a:ext cx="8307387" cy="57594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 smtClean="0">
                <a:solidFill>
                  <a:srgbClr val="000000"/>
                </a:solidFill>
              </a:rPr>
              <a:t>6. </a:t>
            </a:r>
            <a:r>
              <a:rPr lang="en-US" altLang="en-US" dirty="0">
                <a:solidFill>
                  <a:srgbClr val="000000"/>
                </a:solidFill>
              </a:rPr>
              <a:t>f</a:t>
            </a:r>
            <a:r>
              <a:rPr lang="en-US" altLang="en-US" dirty="0" smtClean="0">
                <a:solidFill>
                  <a:srgbClr val="000000"/>
                </a:solidFill>
              </a:rPr>
              <a:t>or </a:t>
            </a:r>
            <a:r>
              <a:rPr lang="en-US" altLang="en-US" dirty="0" smtClean="0">
                <a:solidFill>
                  <a:srgbClr val="FF0000"/>
                </a:solidFill>
              </a:rPr>
              <a:t>explanations</a:t>
            </a:r>
            <a:r>
              <a:rPr lang="en-US" altLang="en-US" dirty="0" smtClean="0">
                <a:solidFill>
                  <a:srgbClr val="000000"/>
                </a:solidFill>
              </a:rPr>
              <a:t> or </a:t>
            </a:r>
            <a:r>
              <a:rPr lang="en-US" altLang="en-US" dirty="0" smtClean="0">
                <a:solidFill>
                  <a:srgbClr val="FF0000"/>
                </a:solidFill>
              </a:rPr>
              <a:t>instructions</a:t>
            </a:r>
            <a:r>
              <a:rPr lang="en-US" altLang="en-US" dirty="0" smtClean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First of all,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locate </a:t>
            </a:r>
            <a:r>
              <a:rPr lang="en-US" altLang="en-US" dirty="0" smtClean="0">
                <a:solidFill>
                  <a:srgbClr val="000000"/>
                </a:solidFill>
              </a:rPr>
              <a:t>the site that contains valuable artifacts.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What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US" altLang="en-US" dirty="0" smtClean="0">
                <a:solidFill>
                  <a:srgbClr val="000000"/>
                </a:solidFill>
              </a:rPr>
              <a:t>I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altLang="en-US" dirty="0" smtClean="0">
                <a:solidFill>
                  <a:srgbClr val="000000"/>
                </a:solidFill>
              </a:rPr>
              <a:t> next? 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smtClean="0">
                <a:solidFill>
                  <a:srgbClr val="000000"/>
                </a:solidFill>
              </a:rPr>
              <a:t>Then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rope off </a:t>
            </a:r>
            <a:r>
              <a:rPr lang="en-US" altLang="en-US" dirty="0" smtClean="0">
                <a:solidFill>
                  <a:srgbClr val="000000"/>
                </a:solidFill>
              </a:rPr>
              <a:t>the site and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</a:t>
            </a:r>
            <a:r>
              <a:rPr lang="en-US" altLang="en-US" dirty="0" smtClean="0">
                <a:solidFill>
                  <a:srgbClr val="000000"/>
                </a:solidFill>
              </a:rPr>
              <a:t>it into segments.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62000" y="404813"/>
            <a:ext cx="8229600" cy="431800"/>
          </a:xfrm>
        </p:spPr>
        <p:txBody>
          <a:bodyPr/>
          <a:lstStyle/>
          <a:p>
            <a:r>
              <a:rPr lang="en-US" altLang="en-US" sz="4000" smtClean="0">
                <a:solidFill>
                  <a:srgbClr val="1C1C1C"/>
                </a:solidFill>
              </a:rPr>
              <a:t>We use the present simple tense</a:t>
            </a:r>
            <a:r>
              <a:rPr lang="en-US" altLang="en-US" sz="4000" b="1" smtClean="0">
                <a:solidFill>
                  <a:srgbClr val="1C1C1C"/>
                </a:solidFill>
              </a:rPr>
              <a:t/>
            </a:r>
            <a:br>
              <a:rPr lang="en-US" altLang="en-US" sz="4000" b="1" smtClean="0">
                <a:solidFill>
                  <a:srgbClr val="1C1C1C"/>
                </a:solidFill>
              </a:rPr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765175"/>
            <a:ext cx="8235950" cy="57594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>
                <a:solidFill>
                  <a:srgbClr val="000000"/>
                </a:solidFill>
              </a:rPr>
              <a:t>7</a:t>
            </a:r>
            <a:r>
              <a:rPr lang="en-US" altLang="en-US" b="1" dirty="0" smtClean="0">
                <a:solidFill>
                  <a:srgbClr val="000000"/>
                </a:solidFill>
              </a:rPr>
              <a:t>. </a:t>
            </a:r>
            <a:r>
              <a:rPr lang="en-US" altLang="en-US" dirty="0" smtClean="0">
                <a:solidFill>
                  <a:srgbClr val="000000"/>
                </a:solidFill>
              </a:rPr>
              <a:t>In the </a:t>
            </a:r>
            <a:r>
              <a:rPr lang="en-US" altLang="en-US" dirty="0" smtClean="0">
                <a:solidFill>
                  <a:srgbClr val="FF0000"/>
                </a:solidFill>
              </a:rPr>
              <a:t>Zero </a:t>
            </a:r>
            <a:r>
              <a:rPr lang="en-US" altLang="en-US" dirty="0" smtClean="0">
                <a:solidFill>
                  <a:srgbClr val="000000"/>
                </a:solidFill>
              </a:rPr>
              <a:t>and </a:t>
            </a:r>
            <a:r>
              <a:rPr lang="en-US" altLang="en-US" dirty="0" smtClean="0">
                <a:solidFill>
                  <a:srgbClr val="FF0000"/>
                </a:solidFill>
              </a:rPr>
              <a:t>First Conditional</a:t>
            </a:r>
            <a:r>
              <a:rPr lang="en-US" altLang="en-US" dirty="0" smtClean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If you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heat</a:t>
            </a:r>
            <a:r>
              <a:rPr lang="en-US" altLang="en-US" dirty="0" smtClean="0">
                <a:solidFill>
                  <a:srgbClr val="000000"/>
                </a:solidFill>
              </a:rPr>
              <a:t> water to 100º, it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boils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 eaLnBrk="1" hangingPunct="1"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We will cancel the excavations if it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rains</a:t>
            </a:r>
            <a:r>
              <a:rPr lang="en-US" altLang="en-US" dirty="0" smtClean="0">
                <a:solidFill>
                  <a:srgbClr val="000000"/>
                </a:solidFill>
              </a:rPr>
              <a:t> tomorrow.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We use the present simple tense</a:t>
            </a:r>
            <a:endParaRPr lang="sr-Latn-CS" altLang="en-US" sz="40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96312" cy="54737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 smtClean="0"/>
              <a:t>	8.</a:t>
            </a:r>
            <a:r>
              <a:rPr lang="en-US" altLang="en-US" dirty="0" smtClean="0"/>
              <a:t> when we talk about a </a:t>
            </a:r>
            <a:r>
              <a:rPr lang="en-US" altLang="en-US" b="1" dirty="0" smtClean="0">
                <a:solidFill>
                  <a:srgbClr val="FF0000"/>
                </a:solidFill>
              </a:rPr>
              <a:t>fixed schedule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/>
              <a:t>in </a:t>
            </a:r>
            <a:r>
              <a:rPr lang="en-US" altLang="en-US" b="1" u="sng" dirty="0" smtClean="0">
                <a:solidFill>
                  <a:srgbClr val="FF0000"/>
                </a:solidFill>
              </a:rPr>
              <a:t>the future </a:t>
            </a:r>
            <a:r>
              <a:rPr lang="en-US" altLang="en-US" dirty="0" smtClean="0"/>
              <a:t>(timetables, public transport, meetings, cinemas, theatres, etc.):</a:t>
            </a:r>
          </a:p>
          <a:p>
            <a:pPr eaLnBrk="1" hangingPunct="1">
              <a:buFontTx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This year, the exhibition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opens </a:t>
            </a:r>
            <a:r>
              <a:rPr lang="en-US" altLang="en-US" dirty="0" smtClean="0"/>
              <a:t>on May 18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The train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leaves</a:t>
            </a:r>
            <a:r>
              <a:rPr lang="en-US" altLang="en-US" dirty="0" smtClean="0"/>
              <a:t> London at 5 o'clock and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arrives</a:t>
            </a:r>
            <a:r>
              <a:rPr lang="en-US" altLang="en-US" dirty="0" smtClean="0"/>
              <a:t> in Manchester at 7:30.</a:t>
            </a:r>
            <a:endParaRPr lang="sr-Latn-C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We also use the present simple tense</a:t>
            </a:r>
            <a:endParaRPr lang="sr-Latn-CS" altLang="en-US" sz="4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229600" cy="47815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dirty="0" smtClean="0"/>
              <a:t>	- with certain </a:t>
            </a:r>
            <a:r>
              <a:rPr lang="en-US" altLang="en-US" dirty="0" smtClean="0">
                <a:solidFill>
                  <a:srgbClr val="FF0000"/>
                </a:solidFill>
              </a:rPr>
              <a:t>conjunctions</a:t>
            </a:r>
            <a:r>
              <a:rPr lang="en-US" altLang="en-US" dirty="0" smtClean="0"/>
              <a:t>: </a:t>
            </a:r>
            <a:r>
              <a:rPr lang="en-US" altLang="en-US" i="1" dirty="0" smtClean="0"/>
              <a:t>after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as soon as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before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if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till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until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when</a:t>
            </a:r>
            <a:r>
              <a:rPr lang="en-US" altLang="en-US" dirty="0" smtClean="0"/>
              <a:t>, </a:t>
            </a:r>
            <a:r>
              <a:rPr lang="en-US" altLang="en-US" i="1" dirty="0" smtClean="0"/>
              <a:t>while</a:t>
            </a:r>
            <a:r>
              <a:rPr lang="en-US" altLang="en-US" dirty="0" smtClean="0"/>
              <a:t>:</a:t>
            </a:r>
          </a:p>
          <a:p>
            <a:pPr eaLnBrk="1" hangingPunct="1">
              <a:buFontTx/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sz="2800" b="1" dirty="0" smtClean="0"/>
              <a:t>If</a:t>
            </a:r>
            <a:r>
              <a:rPr lang="en-US" altLang="en-US" sz="2800" dirty="0" smtClean="0"/>
              <a:t> something </a:t>
            </a:r>
            <a:r>
              <a:rPr lang="en-US" alt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goes</a:t>
            </a:r>
            <a:r>
              <a:rPr lang="en-US" altLang="en-US" sz="2800" i="1" dirty="0" smtClean="0">
                <a:solidFill>
                  <a:srgbClr val="CC0000"/>
                </a:solidFill>
              </a:rPr>
              <a:t> </a:t>
            </a:r>
            <a:r>
              <a:rPr lang="en-US" altLang="en-US" sz="2800" dirty="0" smtClean="0"/>
              <a:t>terribly wrong, we will be responsible.</a:t>
            </a:r>
          </a:p>
          <a:p>
            <a:pPr eaLnBrk="1" hangingPunct="1">
              <a:defRPr/>
            </a:pPr>
            <a:r>
              <a:rPr lang="en-US" altLang="en-US" sz="2800" dirty="0" smtClean="0"/>
              <a:t>We won't begin </a:t>
            </a:r>
            <a:r>
              <a:rPr lang="en-US" altLang="en-US" sz="2800" b="1" dirty="0" smtClean="0"/>
              <a:t>before</a:t>
            </a:r>
            <a:r>
              <a:rPr lang="en-US" altLang="en-US" sz="2800" dirty="0" smtClean="0"/>
              <a:t> he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comes</a:t>
            </a:r>
            <a:r>
              <a:rPr lang="en-US" altLang="en-US" sz="2800" dirty="0" smtClean="0"/>
              <a:t>.</a:t>
            </a:r>
          </a:p>
          <a:p>
            <a:pPr eaLnBrk="1" hangingPunct="1">
              <a:defRPr/>
            </a:pPr>
            <a:r>
              <a:rPr lang="en-US" altLang="en-US" sz="2800" dirty="0" smtClean="0"/>
              <a:t>I'll let you know </a:t>
            </a:r>
            <a:r>
              <a:rPr lang="en-US" altLang="en-US" sz="2800" b="1" dirty="0" smtClean="0"/>
              <a:t>as soon as </a:t>
            </a:r>
            <a:r>
              <a:rPr lang="en-US" altLang="en-US" sz="2800" dirty="0" smtClean="0"/>
              <a:t>I </a:t>
            </a:r>
            <a:r>
              <a:rPr lang="en-US" altLang="en-US" sz="2800" b="1" dirty="0" smtClean="0">
                <a:solidFill>
                  <a:srgbClr val="FF0000"/>
                </a:solidFill>
              </a:rPr>
              <a:t>receive</a:t>
            </a:r>
            <a:r>
              <a:rPr lang="en-US" altLang="en-US" sz="2800" dirty="0" smtClean="0"/>
              <a:t> your e-mail.</a:t>
            </a:r>
            <a:endParaRPr lang="sr-Latn-CS" altLang="en-US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Present Simple is formed:</a:t>
            </a:r>
            <a:endParaRPr lang="sr-Latn-CS" alt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71625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endParaRPr lang="en-US" altLang="en-US" b="1" dirty="0" smtClean="0"/>
          </a:p>
          <a:p>
            <a:pPr algn="ctr" eaLnBrk="1" hangingPunct="1">
              <a:buFontTx/>
              <a:buNone/>
              <a:defRPr/>
            </a:pPr>
            <a:endParaRPr lang="en-US" altLang="en-US" b="1" dirty="0" smtClean="0"/>
          </a:p>
          <a:p>
            <a:pPr algn="ctr" eaLnBrk="1" hangingPunct="1">
              <a:buFontTx/>
              <a:buNone/>
              <a:defRPr/>
            </a:pPr>
            <a:endParaRPr lang="en-US" altLang="en-US" b="1" dirty="0" smtClean="0"/>
          </a:p>
          <a:p>
            <a:pPr algn="ctr" eaLnBrk="1" hangingPunct="1">
              <a:buFontTx/>
              <a:buNone/>
              <a:defRPr/>
            </a:pPr>
            <a:endParaRPr lang="en-US" altLang="en-US" b="1" dirty="0" smtClean="0"/>
          </a:p>
          <a:p>
            <a:pPr algn="ctr" eaLnBrk="1" hangingPunct="1">
              <a:buFontTx/>
              <a:buNone/>
              <a:defRPr/>
            </a:pPr>
            <a:endParaRPr lang="en-US" altLang="en-US" b="1" dirty="0" smtClean="0"/>
          </a:p>
          <a:p>
            <a:pPr algn="ctr" eaLnBrk="1" hangingPunct="1">
              <a:buFontTx/>
              <a:buNone/>
              <a:defRPr/>
            </a:pPr>
            <a:r>
              <a:rPr lang="en-US" altLang="en-US" b="1" dirty="0" smtClean="0"/>
              <a:t>I/you/we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</a:t>
            </a:r>
            <a:r>
              <a:rPr lang="en-US" altLang="en-US" b="1" dirty="0" smtClean="0"/>
              <a:t> here.</a:t>
            </a:r>
          </a:p>
          <a:p>
            <a:pPr algn="ctr" eaLnBrk="1" hangingPunct="1">
              <a:buFontTx/>
              <a:buNone/>
              <a:defRPr/>
            </a:pPr>
            <a:r>
              <a:rPr lang="en-US" altLang="en-US" b="1" dirty="0" smtClean="0"/>
              <a:t>He/she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</a:t>
            </a:r>
            <a:r>
              <a:rPr lang="en-US" alt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altLang="en-US" b="1" dirty="0" smtClean="0"/>
              <a:t> here.</a:t>
            </a:r>
            <a:endParaRPr lang="sr-Latn-CS" altLang="en-US" b="1" dirty="0" smtClean="0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547813" y="1773238"/>
            <a:ext cx="6337300" cy="2041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/>
              <a:t>INFINITIVE</a:t>
            </a:r>
            <a:r>
              <a:rPr lang="en-US" altLang="en-US" sz="3200"/>
              <a:t>  </a:t>
            </a:r>
          </a:p>
          <a:p>
            <a:pPr algn="ctr" eaLnBrk="1" hangingPunct="1"/>
            <a:r>
              <a:rPr lang="en-US" altLang="en-US" sz="3200"/>
              <a:t>+ </a:t>
            </a:r>
          </a:p>
          <a:p>
            <a:pPr algn="ctr" eaLnBrk="1" hangingPunct="1"/>
            <a:r>
              <a:rPr lang="en-US" altLang="en-US" sz="3200"/>
              <a:t>-</a:t>
            </a:r>
            <a:r>
              <a:rPr lang="en-US" altLang="en-US" sz="3200" b="1"/>
              <a:t>s</a:t>
            </a:r>
            <a:r>
              <a:rPr lang="en-US" altLang="en-US" sz="3200"/>
              <a:t>/</a:t>
            </a:r>
            <a:r>
              <a:rPr lang="en-US" altLang="en-US" sz="3200" b="1"/>
              <a:t>es</a:t>
            </a:r>
            <a:r>
              <a:rPr lang="en-US" altLang="en-US" sz="3200"/>
              <a:t> in the </a:t>
            </a:r>
            <a:r>
              <a:rPr lang="en-US" altLang="en-US" sz="3200" b="1"/>
              <a:t>third person singular</a:t>
            </a:r>
            <a:endParaRPr lang="sr-Latn-CS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  <p:bldP spid="102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14313"/>
            <a:ext cx="8715375" cy="631031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 smtClean="0"/>
              <a:t>Interrogative form: </a:t>
            </a:r>
            <a:r>
              <a:rPr lang="en-US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DO/DOES?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</a:t>
            </a:r>
            <a:r>
              <a:rPr lang="en-US" dirty="0" smtClean="0"/>
              <a:t> we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en-US" dirty="0" smtClean="0"/>
              <a:t> any relevant sources of evidence for this research?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</a:t>
            </a:r>
            <a:r>
              <a:rPr lang="en-US" dirty="0" smtClean="0"/>
              <a:t> this monastery</a:t>
            </a:r>
            <a:r>
              <a:rPr lang="sr-Latn-CS" dirty="0" smtClean="0"/>
              <a:t> </a:t>
            </a:r>
            <a:r>
              <a:rPr lang="en-US" dirty="0" smtClean="0"/>
              <a:t>library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belong</a:t>
            </a:r>
            <a:r>
              <a:rPr lang="en-US" dirty="0" smtClean="0"/>
              <a:t> to the state? </a:t>
            </a:r>
            <a:endParaRPr lang="sr-Latn-CS" dirty="0" smtClean="0"/>
          </a:p>
          <a:p>
            <a:pPr>
              <a:defRPr/>
            </a:pPr>
            <a:endParaRPr lang="sr-Latn-CS" dirty="0" smtClean="0"/>
          </a:p>
          <a:p>
            <a:pPr>
              <a:defRPr/>
            </a:pPr>
            <a:r>
              <a:rPr lang="en-US" altLang="en-US" sz="3600" dirty="0" smtClean="0"/>
              <a:t>Negative form: </a:t>
            </a:r>
            <a:r>
              <a:rPr lang="en-US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DON’T/DOESN’T</a:t>
            </a:r>
            <a:endParaRPr lang="sr-Latn-CS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en-US" dirty="0" smtClean="0"/>
              <a:t>W</a:t>
            </a:r>
            <a:r>
              <a:rPr lang="sr-Latn-CS" dirty="0" smtClean="0"/>
              <a:t>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</a:t>
            </a:r>
            <a:r>
              <a:rPr lang="en-US" dirty="0" smtClean="0"/>
              <a:t>) </a:t>
            </a:r>
            <a:r>
              <a:rPr lang="sr-Latn-C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sr-Latn-CS" dirty="0" smtClean="0"/>
              <a:t> enough data for the research. 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My sister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not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doesn’t</a:t>
            </a:r>
            <a:r>
              <a:rPr lang="en-US" dirty="0" smtClean="0"/>
              <a:t>)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</a:t>
            </a:r>
            <a:r>
              <a:rPr lang="en-US" dirty="0" smtClean="0"/>
              <a:t> history.</a:t>
            </a:r>
          </a:p>
          <a:p>
            <a:pPr eaLnBrk="1" hangingPunct="1">
              <a:buFontTx/>
              <a:buNone/>
              <a:defRPr/>
            </a:pPr>
            <a:endParaRPr lang="sr-Latn-CS" altLang="en-US" sz="3600" dirty="0" smtClean="0"/>
          </a:p>
          <a:p>
            <a:pPr eaLnBrk="1" hangingPunct="1">
              <a:buFontTx/>
              <a:buNone/>
              <a:defRPr/>
            </a:pPr>
            <a:endParaRPr lang="en-US" altLang="en-US" sz="3600" dirty="0" smtClean="0"/>
          </a:p>
          <a:p>
            <a:pPr lvl="1" eaLnBrk="1" hangingPunct="1">
              <a:buFontTx/>
              <a:buNone/>
              <a:defRPr/>
            </a:pPr>
            <a:endParaRPr lang="sr-Latn-CS" altLang="en-US" sz="3600" b="1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We use the present simple tense</a:t>
            </a:r>
            <a:r>
              <a:rPr lang="en-US" altLang="en-US" sz="4000" b="1" smtClean="0"/>
              <a:t/>
            </a:r>
            <a:br>
              <a:rPr lang="en-US" altLang="en-US" sz="4000" b="1" smtClean="0"/>
            </a:br>
            <a:endParaRPr lang="sr-Latn-CS" altLang="en-US" sz="4000" b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000125"/>
            <a:ext cx="8420100" cy="5126038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  <a:defRPr/>
            </a:pPr>
            <a:r>
              <a:rPr lang="en-US" altLang="en-US" dirty="0" smtClean="0"/>
              <a:t>when we talk about </a:t>
            </a:r>
            <a:r>
              <a:rPr lang="en-US" altLang="en-US" u="sng" dirty="0" smtClean="0">
                <a:solidFill>
                  <a:srgbClr val="FF0000"/>
                </a:solidFill>
              </a:rPr>
              <a:t>things in general</a:t>
            </a:r>
            <a:r>
              <a:rPr lang="sr-Latn-CS" altLang="en-US" u="sng" dirty="0" smtClean="0">
                <a:solidFill>
                  <a:srgbClr val="FF0000"/>
                </a:solidFill>
              </a:rPr>
              <a:t> </a:t>
            </a:r>
            <a:r>
              <a:rPr lang="sr-Latn-CS" altLang="en-US" dirty="0" smtClean="0"/>
              <a:t>or </a:t>
            </a:r>
            <a:r>
              <a:rPr lang="sr-Latn-CS" alt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/>
              <a:t>when something is </a:t>
            </a:r>
            <a:r>
              <a:rPr lang="en-US" u="sng" dirty="0" smtClean="0">
                <a:solidFill>
                  <a:srgbClr val="FF0000"/>
                </a:solidFill>
              </a:rPr>
              <a:t>generally true </a:t>
            </a:r>
            <a:r>
              <a:rPr lang="en-US" dirty="0" smtClean="0"/>
              <a:t>(i.e. for facts and permanent truths):</a:t>
            </a:r>
            <a:endParaRPr lang="sr-Latn-CS" dirty="0" smtClean="0"/>
          </a:p>
          <a:p>
            <a:pPr marL="514350" indent="-514350" eaLnBrk="1" hangingPunct="1">
              <a:buFontTx/>
              <a:buAutoNum type="arabicPeriod"/>
              <a:defRPr/>
            </a:pPr>
            <a:endParaRPr lang="en-US" altLang="en-US" dirty="0" smtClean="0"/>
          </a:p>
          <a:p>
            <a:pPr eaLnBrk="1" hangingPunct="1">
              <a:defRPr/>
            </a:pPr>
            <a:r>
              <a:rPr lang="en-US" altLang="en-US" dirty="0" smtClean="0"/>
              <a:t>Most </a:t>
            </a:r>
            <a:r>
              <a:rPr lang="sr-Latn-CS" altLang="en-US" dirty="0" smtClean="0"/>
              <a:t>museums</a:t>
            </a:r>
            <a:r>
              <a:rPr lang="en-US" altLang="en-US" dirty="0" smtClean="0"/>
              <a:t>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</a:t>
            </a:r>
            <a:r>
              <a:rPr lang="en-US" altLang="en-US" dirty="0" smtClean="0"/>
              <a:t> at </a:t>
            </a:r>
            <a:r>
              <a:rPr lang="sr-Latn-CS" altLang="en-US" dirty="0" smtClean="0"/>
              <a:t>10</a:t>
            </a:r>
            <a:r>
              <a:rPr lang="en-US" altLang="en-US" dirty="0" smtClean="0"/>
              <a:t> p.m.</a:t>
            </a:r>
          </a:p>
          <a:p>
            <a:pPr eaLnBrk="1" hangingPunct="1">
              <a:defRPr/>
            </a:pPr>
            <a:r>
              <a:rPr lang="en-US" dirty="0" smtClean="0"/>
              <a:t>There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  <a:r>
              <a:rPr lang="en-US" dirty="0" smtClean="0"/>
              <a:t> 100 years in a century</a:t>
            </a:r>
            <a:r>
              <a:rPr lang="en-US" altLang="en-US" dirty="0" smtClean="0"/>
              <a:t>.</a:t>
            </a:r>
          </a:p>
          <a:p>
            <a:pPr eaLnBrk="1" hangingPunct="1">
              <a:defRPr/>
            </a:pPr>
            <a:r>
              <a:rPr lang="sr-Latn-CS" altLang="en-US" dirty="0" smtClean="0"/>
              <a:t>The word </a:t>
            </a:r>
            <a:r>
              <a:rPr lang="sr-Latn-CS" altLang="en-US" i="1" dirty="0" smtClean="0"/>
              <a:t>archeology</a:t>
            </a:r>
            <a:r>
              <a:rPr lang="en-US" altLang="en-US" dirty="0" smtClean="0"/>
              <a:t> </a:t>
            </a:r>
            <a:r>
              <a:rPr lang="sr-Latn-C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comes</a:t>
            </a:r>
            <a:r>
              <a:rPr lang="sr-Latn-CS" altLang="en-US" dirty="0" smtClean="0"/>
              <a:t> from Greek and </a:t>
            </a:r>
            <a:r>
              <a:rPr lang="sr-Latn-C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means</a:t>
            </a:r>
            <a:r>
              <a:rPr lang="sr-Latn-CS" altLang="en-US" dirty="0" smtClean="0"/>
              <a:t> </a:t>
            </a:r>
            <a:r>
              <a:rPr lang="en-US" altLang="en-US" dirty="0" smtClean="0"/>
              <a:t>‘the study of old things’.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We use the present simple tense</a:t>
            </a:r>
            <a:r>
              <a:rPr lang="en-US" altLang="en-US" sz="4000" b="1" smtClean="0"/>
              <a:t/>
            </a:r>
            <a:br>
              <a:rPr lang="en-US" altLang="en-US" sz="4000" b="1" smtClean="0"/>
            </a:br>
            <a:endParaRPr lang="sr-Latn-CS" altLang="en-US" sz="4000" b="1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667750" cy="568801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 smtClean="0"/>
              <a:t>	2.</a:t>
            </a:r>
            <a:r>
              <a:rPr lang="en-US" altLang="en-US" dirty="0" smtClean="0"/>
              <a:t> </a:t>
            </a:r>
            <a:r>
              <a:rPr lang="en-US" dirty="0" smtClean="0"/>
              <a:t>for a situation that we think is more or less </a:t>
            </a:r>
            <a:r>
              <a:rPr lang="en-US" u="sng" dirty="0" smtClean="0">
                <a:solidFill>
                  <a:srgbClr val="FF0000"/>
                </a:solidFill>
              </a:rPr>
              <a:t>permanent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/>
              <a:t>general/regular/habitual</a:t>
            </a:r>
            <a:r>
              <a:rPr lang="sr-Latn-CS" dirty="0"/>
              <a:t> </a:t>
            </a:r>
            <a:r>
              <a:rPr lang="en-US" dirty="0"/>
              <a:t>activities (esp. </a:t>
            </a:r>
            <a:r>
              <a:rPr lang="en-US" altLang="en-US" dirty="0"/>
              <a:t>when we say </a:t>
            </a:r>
            <a:r>
              <a:rPr lang="en-US" altLang="en-US" b="1" u="sng" dirty="0">
                <a:solidFill>
                  <a:srgbClr val="FF0000"/>
                </a:solidFill>
              </a:rPr>
              <a:t>how often we do things</a:t>
            </a:r>
            <a:r>
              <a:rPr lang="en-US" altLang="en-US" dirty="0"/>
              <a:t>)</a:t>
            </a:r>
            <a:r>
              <a:rPr lang="en-US" altLang="en-US" b="1" dirty="0"/>
              <a:t>:</a:t>
            </a:r>
            <a:endParaRPr lang="en-US" altLang="en-US" dirty="0"/>
          </a:p>
          <a:p>
            <a:pPr eaLnBrk="1" hangingPunct="1">
              <a:defRPr/>
            </a:pPr>
            <a:r>
              <a:rPr lang="en-US" dirty="0"/>
              <a:t>We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en-US" dirty="0"/>
              <a:t> history classes </a:t>
            </a:r>
            <a:r>
              <a:rPr lang="en-US" i="1" dirty="0"/>
              <a:t>every Tuesday.</a:t>
            </a:r>
            <a:endParaRPr lang="sr-Latn-CS" altLang="en-US" dirty="0"/>
          </a:p>
          <a:p>
            <a:pPr eaLnBrk="1" hangingPunct="1">
              <a:defRPr/>
            </a:pPr>
            <a:r>
              <a:rPr lang="sr-Latn-CS" altLang="en-US" dirty="0"/>
              <a:t>Historians </a:t>
            </a:r>
            <a:r>
              <a:rPr lang="sr-Latn-CS" altLang="en-US" i="1" dirty="0"/>
              <a:t>often</a:t>
            </a:r>
            <a:r>
              <a:rPr lang="sr-Latn-CS" altLang="en-US" dirty="0"/>
              <a:t> </a:t>
            </a:r>
            <a:r>
              <a:rPr lang="sr-Latn-CS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rely</a:t>
            </a:r>
            <a:r>
              <a:rPr lang="sr-Latn-CS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CS" altLang="en-US" dirty="0"/>
              <a:t>on the work of other experts</a:t>
            </a:r>
            <a:r>
              <a:rPr lang="en-US" altLang="en-US" dirty="0"/>
              <a:t>.</a:t>
            </a:r>
          </a:p>
          <a:p>
            <a:pPr eaLnBrk="1" hangingPunct="1">
              <a:defRPr/>
            </a:pPr>
            <a:r>
              <a:rPr lang="sr-Latn-CS" dirty="0"/>
              <a:t> Archeologists </a:t>
            </a:r>
            <a:r>
              <a:rPr lang="sr-Latn-CS" i="1" dirty="0"/>
              <a:t>always</a:t>
            </a:r>
            <a:r>
              <a:rPr lang="sr-Latn-CS" dirty="0"/>
              <a:t> </a:t>
            </a:r>
            <a:r>
              <a:rPr lang="sr-Latn-C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</a:t>
            </a:r>
            <a:r>
              <a:rPr lang="sr-Latn-CS" dirty="0"/>
              <a:t> physical remains to investigate the past</a:t>
            </a:r>
            <a:r>
              <a:rPr lang="sr-Latn-CS" dirty="0" smtClean="0"/>
              <a:t>.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She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</a:t>
            </a:r>
            <a:r>
              <a:rPr lang="en-US" dirty="0" smtClean="0"/>
              <a:t> as a history teacher</a:t>
            </a:r>
            <a:r>
              <a:rPr lang="en-US" altLang="en-US" dirty="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sr-Latn-CS" altLang="en-US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We use the following frequency expressions here:</a:t>
            </a:r>
            <a:endParaRPr lang="sr-Latn-CS" altLang="en-US" sz="4000" smtClean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420938"/>
            <a:ext cx="4038600" cy="3705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</a:pPr>
            <a:endParaRPr lang="en-US" alt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normally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never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hardly ever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usually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always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once a month</a:t>
            </a:r>
          </a:p>
          <a:p>
            <a:pPr eaLnBrk="1" hangingPunct="1">
              <a:lnSpc>
                <a:spcPct val="80000"/>
              </a:lnSpc>
            </a:pPr>
            <a:endParaRPr lang="sr-Latn-CS" altLang="en-US" sz="2400" smtClean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2997200"/>
            <a:ext cx="4038600" cy="3128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often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every day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every year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sometimes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rarely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seldom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occasionally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 smtClean="0"/>
              <a:t>from time to time</a:t>
            </a:r>
            <a:endParaRPr lang="sr-Latn-CS" altLang="en-US" sz="2400" smtClean="0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2627313" y="1773238"/>
            <a:ext cx="4392612" cy="7921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sr-Latn-CS" altLang="en-US" sz="3200" b="1"/>
              <a:t>HOW OFTEN?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98" decel="100000" fill="hold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98" decel="100000" fill="hold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98" decel="100000" fill="hold"/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98" decel="100000" fill="hold"/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98" decel="100000" fill="hold"/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98" decel="100000" fill="hold"/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98" decel="100000" fill="hold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98" decel="100000" fill="hold"/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98" decel="100000" fill="hold"/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98" decel="100000" fill="hold"/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94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94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98" decel="100000" fill="hold"/>
                                        <p:tgtEl>
                                          <p:spTgt spid="194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94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94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98" decel="100000" fill="hold"/>
                                        <p:tgtEl>
                                          <p:spTgt spid="194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94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94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98" decel="100000" fill="hold"/>
                                        <p:tgtEl>
                                          <p:spTgt spid="194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94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94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98" decel="100000" fill="hold"/>
                                        <p:tgtEl>
                                          <p:spTgt spid="194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1" grpId="0" build="p"/>
      <p:bldP spid="19463" grpId="0" build="p"/>
      <p:bldP spid="194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801688"/>
            <a:ext cx="8229600" cy="51117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Indefinite frequency markers: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100%</a:t>
            </a:r>
            <a:r>
              <a:rPr lang="en-US" altLang="en-US" smtClean="0"/>
              <a:t> 		always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90%</a:t>
            </a:r>
            <a:r>
              <a:rPr lang="en-US" altLang="en-US" smtClean="0"/>
              <a:t>			usually/normally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75%</a:t>
            </a:r>
            <a:r>
              <a:rPr lang="en-US" altLang="en-US" smtClean="0"/>
              <a:t>			often/frequently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50%</a:t>
            </a:r>
            <a:r>
              <a:rPr lang="en-US" altLang="en-US" smtClean="0"/>
              <a:t>			sometimes/occasionally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25%</a:t>
            </a:r>
            <a:r>
              <a:rPr lang="en-US" altLang="en-US" smtClean="0"/>
              <a:t>			rarely/seldom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10%</a:t>
            </a:r>
            <a:r>
              <a:rPr lang="en-US" altLang="en-US" smtClean="0"/>
              <a:t>			hardly ever</a:t>
            </a:r>
            <a:endParaRPr lang="en-US" altLang="en-US" b="1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/>
              <a:t>0%</a:t>
            </a:r>
            <a:r>
              <a:rPr lang="en-US" altLang="en-US" smtClean="0"/>
              <a:t>			never</a:t>
            </a:r>
            <a:endParaRPr lang="sr-Latn-CS" altLang="en-US" smtClean="0"/>
          </a:p>
        </p:txBody>
      </p:sp>
      <p:sp>
        <p:nvSpPr>
          <p:cNvPr id="10243" name="Line 4"/>
          <p:cNvSpPr>
            <a:spLocks noChangeShapeType="1"/>
          </p:cNvSpPr>
          <p:nvPr/>
        </p:nvSpPr>
        <p:spPr bwMode="auto">
          <a:xfrm>
            <a:off x="2051050" y="2781300"/>
            <a:ext cx="1225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1908175" y="3357563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6"/>
          <p:cNvSpPr>
            <a:spLocks noChangeShapeType="1"/>
          </p:cNvSpPr>
          <p:nvPr/>
        </p:nvSpPr>
        <p:spPr bwMode="auto">
          <a:xfrm>
            <a:off x="1979613" y="3933825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Line 7"/>
          <p:cNvSpPr>
            <a:spLocks noChangeShapeType="1"/>
          </p:cNvSpPr>
          <p:nvPr/>
        </p:nvSpPr>
        <p:spPr bwMode="auto">
          <a:xfrm>
            <a:off x="1979613" y="4365625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1908175" y="4868863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8" name="Line 11"/>
          <p:cNvSpPr>
            <a:spLocks noChangeShapeType="1"/>
          </p:cNvSpPr>
          <p:nvPr/>
        </p:nvSpPr>
        <p:spPr bwMode="auto">
          <a:xfrm>
            <a:off x="1835150" y="5373688"/>
            <a:ext cx="1296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>
            <a:off x="2071688" y="21336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762000" y="404813"/>
            <a:ext cx="8229600" cy="431800"/>
          </a:xfrm>
        </p:spPr>
        <p:txBody>
          <a:bodyPr/>
          <a:lstStyle/>
          <a:p>
            <a:r>
              <a:rPr lang="en-US" altLang="en-US" sz="4000" smtClean="0">
                <a:solidFill>
                  <a:srgbClr val="1C1C1C"/>
                </a:solidFill>
              </a:rPr>
              <a:t>We use the present simple tense</a:t>
            </a:r>
            <a:r>
              <a:rPr lang="en-US" altLang="en-US" sz="4000" b="1" smtClean="0">
                <a:solidFill>
                  <a:srgbClr val="1C1C1C"/>
                </a:solidFill>
              </a:rPr>
              <a:t/>
            </a:r>
            <a:br>
              <a:rPr lang="en-US" altLang="en-US" sz="4000" b="1" smtClean="0">
                <a:solidFill>
                  <a:srgbClr val="1C1C1C"/>
                </a:solidFill>
              </a:rPr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765175"/>
            <a:ext cx="8307387" cy="57594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>
                <a:solidFill>
                  <a:srgbClr val="000000"/>
                </a:solidFill>
              </a:rPr>
              <a:t>3</a:t>
            </a:r>
            <a:r>
              <a:rPr lang="en-US" altLang="en-US" b="1" dirty="0" smtClean="0">
                <a:solidFill>
                  <a:srgbClr val="000000"/>
                </a:solidFill>
              </a:rPr>
              <a:t>. </a:t>
            </a:r>
            <a:r>
              <a:rPr lang="en-US" altLang="en-US" dirty="0" smtClean="0">
                <a:solidFill>
                  <a:srgbClr val="000000"/>
                </a:solidFill>
              </a:rPr>
              <a:t>to talk about what happens in </a:t>
            </a:r>
            <a:r>
              <a:rPr lang="en-US" altLang="en-US" dirty="0" smtClean="0">
                <a:solidFill>
                  <a:srgbClr val="FF0000"/>
                </a:solidFill>
              </a:rPr>
              <a:t>books</a:t>
            </a:r>
            <a:r>
              <a:rPr lang="en-US" altLang="en-US" dirty="0" smtClean="0">
                <a:solidFill>
                  <a:srgbClr val="000000"/>
                </a:solidFill>
              </a:rPr>
              <a:t>, </a:t>
            </a:r>
            <a:r>
              <a:rPr lang="en-US" altLang="en-US" dirty="0" smtClean="0">
                <a:solidFill>
                  <a:srgbClr val="FF0000"/>
                </a:solidFill>
              </a:rPr>
              <a:t>plays</a:t>
            </a:r>
            <a:r>
              <a:rPr lang="en-US" altLang="en-US" dirty="0" smtClean="0">
                <a:solidFill>
                  <a:srgbClr val="000000"/>
                </a:solidFill>
              </a:rPr>
              <a:t> or </a:t>
            </a:r>
            <a:r>
              <a:rPr lang="en-US" altLang="en-US" dirty="0" smtClean="0">
                <a:solidFill>
                  <a:srgbClr val="FF0000"/>
                </a:solidFill>
              </a:rPr>
              <a:t>films</a:t>
            </a:r>
            <a:r>
              <a:rPr lang="en-US" altLang="en-US" dirty="0" smtClean="0">
                <a:solidFill>
                  <a:srgbClr val="000000"/>
                </a:solidFill>
              </a:rPr>
              <a:t>:</a:t>
            </a:r>
          </a:p>
          <a:p>
            <a:pPr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The Histories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</a:t>
            </a:r>
            <a:r>
              <a:rPr lang="en-US" altLang="en-US" dirty="0" smtClean="0">
                <a:solidFill>
                  <a:srgbClr val="000000"/>
                </a:solidFill>
              </a:rPr>
              <a:t> with a prologue in which the author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announces</a:t>
            </a:r>
            <a:r>
              <a:rPr lang="en-US" altLang="en-US" dirty="0" smtClean="0">
                <a:solidFill>
                  <a:srgbClr val="000000"/>
                </a:solidFill>
              </a:rPr>
              <a:t> the conflict between the Greek and Persians.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Most mythical heroes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</a:t>
            </a:r>
            <a:r>
              <a:rPr lang="en-US" altLang="en-US" dirty="0" smtClean="0">
                <a:solidFill>
                  <a:srgbClr val="000000"/>
                </a:solidFill>
              </a:rPr>
              <a:t> around the country,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</a:t>
            </a:r>
            <a:r>
              <a:rPr lang="en-US" altLang="en-US" dirty="0" smtClean="0">
                <a:solidFill>
                  <a:srgbClr val="000000"/>
                </a:solidFill>
              </a:rPr>
              <a:t> different people and finally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</a:t>
            </a:r>
            <a:r>
              <a:rPr lang="en-US" altLang="en-US" dirty="0" smtClean="0">
                <a:solidFill>
                  <a:srgbClr val="000000"/>
                </a:solidFill>
              </a:rPr>
              <a:t> in love.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62000" y="404813"/>
            <a:ext cx="8229600" cy="431800"/>
          </a:xfrm>
        </p:spPr>
        <p:txBody>
          <a:bodyPr/>
          <a:lstStyle/>
          <a:p>
            <a:r>
              <a:rPr lang="en-US" altLang="en-US" sz="4000" smtClean="0">
                <a:solidFill>
                  <a:srgbClr val="1C1C1C"/>
                </a:solidFill>
              </a:rPr>
              <a:t>We use the present simple tense</a:t>
            </a:r>
            <a:r>
              <a:rPr lang="en-US" altLang="en-US" sz="4000" b="1" smtClean="0">
                <a:solidFill>
                  <a:srgbClr val="1C1C1C"/>
                </a:solidFill>
              </a:rPr>
              <a:t/>
            </a:r>
            <a:br>
              <a:rPr lang="en-US" altLang="en-US" sz="4000" b="1" smtClean="0">
                <a:solidFill>
                  <a:srgbClr val="1C1C1C"/>
                </a:solidFill>
              </a:rPr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765175"/>
            <a:ext cx="8307387" cy="57594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 smtClean="0">
                <a:solidFill>
                  <a:srgbClr val="000000"/>
                </a:solidFill>
              </a:rPr>
              <a:t>4. </a:t>
            </a:r>
            <a:r>
              <a:rPr lang="en-US" altLang="en-US" dirty="0" smtClean="0">
                <a:solidFill>
                  <a:srgbClr val="000000"/>
                </a:solidFill>
              </a:rPr>
              <a:t>In </a:t>
            </a:r>
            <a:r>
              <a:rPr lang="en-US" altLang="en-US" dirty="0" smtClean="0">
                <a:solidFill>
                  <a:srgbClr val="FF0000"/>
                </a:solidFill>
              </a:rPr>
              <a:t>summaries</a:t>
            </a:r>
            <a:r>
              <a:rPr lang="en-US" altLang="en-US" dirty="0" smtClean="0">
                <a:solidFill>
                  <a:srgbClr val="000000"/>
                </a:solidFill>
              </a:rPr>
              <a:t> of </a:t>
            </a:r>
            <a:r>
              <a:rPr lang="en-US" altLang="en-US" dirty="0" smtClean="0">
                <a:solidFill>
                  <a:srgbClr val="FF0000"/>
                </a:solidFill>
              </a:rPr>
              <a:t>historical events </a:t>
            </a:r>
            <a:r>
              <a:rPr lang="en-US" altLang="en-US" dirty="0" smtClean="0">
                <a:solidFill>
                  <a:srgbClr val="000000"/>
                </a:solidFill>
              </a:rPr>
              <a:t>(</a:t>
            </a:r>
            <a:r>
              <a:rPr lang="en-US" altLang="en-US" b="1" dirty="0" smtClean="0">
                <a:solidFill>
                  <a:srgbClr val="000000"/>
                </a:solidFill>
              </a:rPr>
              <a:t>historical present</a:t>
            </a:r>
            <a:r>
              <a:rPr lang="en-US" altLang="en-US" dirty="0" smtClean="0">
                <a:solidFill>
                  <a:srgbClr val="000000"/>
                </a:solidFill>
              </a:rPr>
              <a:t>):</a:t>
            </a:r>
          </a:p>
          <a:p>
            <a:pPr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In 1945, the war in Europe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comes</a:t>
            </a:r>
            <a:r>
              <a:rPr lang="en-US" altLang="en-US" dirty="0" smtClean="0">
                <a:solidFill>
                  <a:srgbClr val="000000"/>
                </a:solidFill>
              </a:rPr>
              <a:t> to an end.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Two years after, the army finally </a:t>
            </a:r>
            <a:r>
              <a:rPr lang="en-US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invades </a:t>
            </a:r>
            <a:r>
              <a:rPr lang="en-US" altLang="en-US" dirty="0" smtClean="0">
                <a:solidFill>
                  <a:srgbClr val="000000"/>
                </a:solidFill>
              </a:rPr>
              <a:t>Britain.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ant bevel">
  <a:themeElements>
    <a:clrScheme name="slant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slant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ant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ant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ant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ant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ant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ant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ant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ant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ant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092</Template>
  <TotalTime>760</TotalTime>
  <Words>396</Words>
  <Application>Microsoft Office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Agency FB</vt:lpstr>
      <vt:lpstr>Algerian</vt:lpstr>
      <vt:lpstr>Arial</vt:lpstr>
      <vt:lpstr>Bernard MT Condensed</vt:lpstr>
      <vt:lpstr>Comic Sans MS</vt:lpstr>
      <vt:lpstr>slant bevel</vt:lpstr>
      <vt:lpstr>The Present Simple Tense</vt:lpstr>
      <vt:lpstr>The Present Simple is formed:</vt:lpstr>
      <vt:lpstr>PowerPoint Presentation</vt:lpstr>
      <vt:lpstr>We use the present simple tense </vt:lpstr>
      <vt:lpstr>We use the present simple tense </vt:lpstr>
      <vt:lpstr>We use the following frequency expressions here:</vt:lpstr>
      <vt:lpstr>PowerPoint Presentation</vt:lpstr>
      <vt:lpstr>We use the present simple tense </vt:lpstr>
      <vt:lpstr>We use the present simple tense </vt:lpstr>
      <vt:lpstr>We use the present simple tense </vt:lpstr>
      <vt:lpstr>We use the present simple tense </vt:lpstr>
      <vt:lpstr>We use the present simple tense </vt:lpstr>
      <vt:lpstr>We use the present simple tense</vt:lpstr>
      <vt:lpstr>We also use the present simple tense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Present Simple Tense</dc:title>
  <dc:creator>Nada</dc:creator>
  <cp:lastModifiedBy>RePack by Diakov</cp:lastModifiedBy>
  <cp:revision>97</cp:revision>
  <dcterms:created xsi:type="dcterms:W3CDTF">2006-10-15T07:44:26Z</dcterms:created>
  <dcterms:modified xsi:type="dcterms:W3CDTF">2020-11-16T21:40:21Z</dcterms:modified>
</cp:coreProperties>
</file>