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12" r:id="rId1"/>
  </p:sldMasterIdLst>
  <p:sldIdLst>
    <p:sldId id="257" r:id="rId2"/>
    <p:sldId id="258" r:id="rId3"/>
    <p:sldId id="259" r:id="rId4"/>
    <p:sldId id="262" r:id="rId5"/>
    <p:sldId id="260" r:id="rId6"/>
    <p:sldId id="263" r:id="rId7"/>
    <p:sldId id="264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11/16/2021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017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11/16/2021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91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11/16/2021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84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11/16/2021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443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11/16/2021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80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11/16/2021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323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11/16/2021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4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11/16/2021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36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11/16/2021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494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11/16/2021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76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11/16/2021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28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11/16/2021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0089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11" r:id="rId5"/>
    <p:sldLayoutId id="2147483760" r:id="rId6"/>
    <p:sldLayoutId id="2147483762" r:id="rId7"/>
    <p:sldLayoutId id="2147483706" r:id="rId8"/>
    <p:sldLayoutId id="2147483709" r:id="rId9"/>
    <p:sldLayoutId id="2147483707" r:id="rId10"/>
    <p:sldLayoutId id="2147483708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andragog.org/potvrdjivanje-strucnih-kompetencija-za-rad-sa-odraslima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D6D7A0BC-0046-4CAA-8E7F-DCAFE511EA0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</p:spPr>
        <p:txBody>
          <a:bodyPr>
            <a:normAutofit fontScale="90000"/>
          </a:bodyPr>
          <a:lstStyle/>
          <a:p>
            <a:r>
              <a:rPr lang="sr-Latn-RS" dirty="0" smtClean="0"/>
              <a:t>PRAVILNIK O STANDARDIMA KOMPETENCIJA ZA PROFESIJU NASTAVNIKA I NJIHOVOG PROFESIONALNOG RAZVOJA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5D6E6B-3353-491C-A3C6-F278D6CED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468233"/>
          </a:xfrm>
        </p:spPr>
        <p:txBody>
          <a:bodyPr>
            <a:normAutofit/>
          </a:bodyPr>
          <a:lstStyle/>
          <a:p>
            <a:r>
              <a:rPr lang="sr-Latn-RS" dirty="0" smtClean="0"/>
              <a:t>STANDARD KOMPETENCIJA NASTAVNIKA – formalno obrazovanje</a:t>
            </a: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7C6334F-6411-41EC-AD7D-179EDD8B58C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6B02CEE-3AF8-4349-9B3E-8970E6DF62B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AA01CF0-3FB5-44EB-B7DE-F2E86374C2F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F1A8C364-94D4-4630-BAD0-78722F34705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8733" y="4396509"/>
            <a:ext cx="11260667" cy="1995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805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645" y="818147"/>
            <a:ext cx="11482471" cy="3235907"/>
          </a:xfrm>
        </p:spPr>
        <p:txBody>
          <a:bodyPr>
            <a:normAutofit/>
          </a:bodyPr>
          <a:lstStyle/>
          <a:p>
            <a:r>
              <a:rPr lang="sr-Latn-RS" dirty="0" smtClean="0"/>
              <a:t>Kompetencije nastavnika: „kapacitet </a:t>
            </a:r>
            <a:r>
              <a:rPr lang="sr-Latn-RS" dirty="0"/>
              <a:t>pojedinca koji se iskazuje u vršenju složenih aktivnosti u obrazovno-vaspitnom radu. Kompentencije predstavljaju skup potrebnih znanja, veština i vrednosnih stavova </a:t>
            </a:r>
            <a:r>
              <a:rPr lang="sr-Latn-RS" dirty="0" smtClean="0"/>
              <a:t>nastavnika“</a:t>
            </a:r>
          </a:p>
          <a:p>
            <a:r>
              <a:rPr lang="sr-Latn-RS" dirty="0" smtClean="0"/>
              <a:t>Profesionalni standardi </a:t>
            </a:r>
            <a:r>
              <a:rPr lang="sr-Latn-RS" dirty="0"/>
              <a:t>o tome kakvo se poučavanje smatra </a:t>
            </a:r>
            <a:r>
              <a:rPr lang="sr-Latn-RS" dirty="0" smtClean="0"/>
              <a:t>uspešnim</a:t>
            </a:r>
            <a:endParaRPr lang="en-US" dirty="0"/>
          </a:p>
          <a:p>
            <a:r>
              <a:rPr lang="sr-Latn-RS" dirty="0"/>
              <a:t>Ovaj dokument, koji predstavlja smernice zaposlenim i institucijama, treba da bude oslonac za:</a:t>
            </a:r>
            <a:endParaRPr lang="en-US" dirty="0"/>
          </a:p>
          <a:p>
            <a:pPr marL="0" indent="0">
              <a:buNone/>
            </a:pPr>
            <a:r>
              <a:rPr lang="sr-Latn-RS" dirty="0" smtClean="0"/>
              <a:t>- samoprocenu </a:t>
            </a:r>
            <a:r>
              <a:rPr lang="sr-Latn-RS" dirty="0"/>
              <a:t>nastavnika u funkciju samostalnog planiranja </a:t>
            </a:r>
            <a:r>
              <a:rPr lang="sr-Latn-RS" dirty="0" smtClean="0"/>
              <a:t>profesionalnog </a:t>
            </a:r>
            <a:r>
              <a:rPr lang="sr-Latn-RS" dirty="0"/>
              <a:t>razvoja</a:t>
            </a:r>
            <a:endParaRPr lang="en-US" dirty="0"/>
          </a:p>
          <a:p>
            <a:pPr marL="0" indent="0">
              <a:buNone/>
            </a:pPr>
            <a:r>
              <a:rPr lang="sr-Latn-RS" dirty="0" smtClean="0"/>
              <a:t>- osnova </a:t>
            </a:r>
            <a:r>
              <a:rPr lang="sr-Latn-RS" dirty="0"/>
              <a:t>za kreiranje plana usavršavanja na nivou institucije</a:t>
            </a:r>
            <a:endParaRPr lang="en-US" dirty="0"/>
          </a:p>
          <a:p>
            <a:pPr marL="0" indent="0">
              <a:buNone/>
            </a:pPr>
            <a:r>
              <a:rPr lang="sr-Latn-RS" dirty="0" smtClean="0"/>
              <a:t>- osnova </a:t>
            </a:r>
            <a:r>
              <a:rPr lang="sr-Latn-RS" dirty="0"/>
              <a:t>za programe profesionalnog razvoja </a:t>
            </a:r>
            <a:r>
              <a:rPr lang="sr-Latn-RS" dirty="0" smtClean="0"/>
              <a:t>nastavnika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2645" y="4198433"/>
            <a:ext cx="4475748" cy="2499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06000" indent="-306000" defTabSz="4572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</a:pPr>
            <a:r>
              <a:rPr lang="sr-Latn-R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Struktura</a:t>
            </a:r>
          </a:p>
          <a:p>
            <a:pPr defTabSz="4572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</a:pPr>
            <a:r>
              <a:rPr lang="sr-Latn-R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 grupe kompetencija:</a:t>
            </a:r>
          </a:p>
          <a:p>
            <a:pPr marL="342900" indent="-342900" defTabSz="4572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+mj-lt"/>
              <a:buAutoNum type="arabicPeriod"/>
            </a:pPr>
            <a:r>
              <a:rPr lang="sr-Latn-R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Nastavna oblast, predmet i metodika nastave;</a:t>
            </a:r>
          </a:p>
          <a:p>
            <a:pPr marL="342900" indent="-342900" defTabSz="4572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+mj-lt"/>
              <a:buAutoNum type="arabicPeriod"/>
            </a:pPr>
            <a:r>
              <a:rPr lang="sr-Latn-R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Poučavanje i učenje; </a:t>
            </a:r>
          </a:p>
          <a:p>
            <a:pPr marL="342900" indent="-342900" defTabSz="4572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+mj-lt"/>
              <a:buAutoNum type="arabicPeriod"/>
            </a:pPr>
            <a:r>
              <a:rPr lang="sr-Latn-R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Podrška razvoju ličnosti učenika;  </a:t>
            </a:r>
          </a:p>
          <a:p>
            <a:pPr marL="342900" indent="-342900" defTabSz="4572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+mj-lt"/>
              <a:buAutoNum type="arabicPeriod"/>
            </a:pPr>
            <a:r>
              <a:rPr lang="sr-Latn-R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Komunikacija i saradnja.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4902701" y="4214476"/>
            <a:ext cx="2422358" cy="2643524"/>
          </a:xfrm>
          <a:prstGeom prst="rightArrow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928603" y="5053457"/>
            <a:ext cx="1299411" cy="14865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06000" indent="-306000" defTabSz="4572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</a:pPr>
            <a:r>
              <a:rPr lang="sr-Latn-R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Znanja</a:t>
            </a:r>
          </a:p>
          <a:p>
            <a:pPr marL="306000" indent="-306000" defTabSz="4572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</a:pPr>
            <a:r>
              <a:rPr lang="sr-Latn-R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Veštine</a:t>
            </a:r>
          </a:p>
          <a:p>
            <a:pPr marL="306000" indent="-306000" defTabSz="4572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</a:pPr>
            <a:r>
              <a:rPr lang="sr-Latn-R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Stavovi</a:t>
            </a:r>
          </a:p>
          <a:p>
            <a:pPr defTabSz="4572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53136" y="4792957"/>
            <a:ext cx="4475748" cy="186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06000" indent="-306000" defTabSz="4572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</a:pPr>
            <a:r>
              <a:rPr lang="sr-Latn-R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Znanja</a:t>
            </a:r>
          </a:p>
          <a:p>
            <a:pPr marL="306000" indent="-306000" defTabSz="4572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</a:pPr>
            <a:r>
              <a:rPr lang="sr-Latn-R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Planiranje</a:t>
            </a:r>
          </a:p>
          <a:p>
            <a:pPr marL="306000" indent="-306000" defTabSz="4572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</a:pPr>
            <a:r>
              <a:rPr lang="sr-Latn-R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Realizacija</a:t>
            </a:r>
          </a:p>
          <a:p>
            <a:pPr marL="306000" indent="-306000" defTabSz="4572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</a:pPr>
            <a:r>
              <a:rPr lang="sr-Latn-R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Evaluacija/Vrednovanje</a:t>
            </a:r>
          </a:p>
          <a:p>
            <a:pPr marL="306000" indent="-306000" defTabSz="4572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</a:pPr>
            <a:r>
              <a:rPr lang="sr-Latn-R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Usavršavanje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84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214339"/>
            <a:ext cx="11064240" cy="5028866"/>
          </a:xfrm>
        </p:spPr>
        <p:txBody>
          <a:bodyPr>
            <a:normAutofit/>
          </a:bodyPr>
          <a:lstStyle/>
          <a:p>
            <a:pPr algn="just"/>
            <a:r>
              <a:rPr lang="sr-Latn-RS" sz="1800" dirty="0" smtClean="0"/>
              <a:t>Brojna otvorena pitanja– kriterijumi izbora kompetencija; teorijska utemeljnost; struktura i sadržaj kompetencija</a:t>
            </a:r>
          </a:p>
          <a:p>
            <a:pPr algn="just"/>
            <a:r>
              <a:rPr lang="sr-Latn-RS" sz="1800" dirty="0" smtClean="0"/>
              <a:t>Autorke </a:t>
            </a:r>
            <a:r>
              <a:rPr lang="sr-Latn-RS" sz="1800" dirty="0"/>
              <a:t>Radulović, Pejatović i Vujisić-Živković – polemika o standardu, razmatraju neka od </a:t>
            </a:r>
            <a:r>
              <a:rPr lang="sr-Latn-RS" sz="1800" dirty="0" smtClean="0"/>
              <a:t>pomenutih</a:t>
            </a:r>
            <a:r>
              <a:rPr lang="sr-Latn-RS" sz="1800" dirty="0" smtClean="0"/>
              <a:t> </a:t>
            </a:r>
            <a:r>
              <a:rPr lang="sr-Latn-RS" sz="1800" dirty="0"/>
              <a:t>pitanja:</a:t>
            </a:r>
            <a:endParaRPr lang="en-US" sz="1800" dirty="0"/>
          </a:p>
          <a:p>
            <a:pPr lvl="0" algn="just">
              <a:buFont typeface="Arial" panose="020B0604020202020204" pitchFamily="34" charset="0"/>
              <a:buChar char="•"/>
            </a:pPr>
            <a:endParaRPr lang="sr-Latn-RS" sz="1800" dirty="0" smtClean="0"/>
          </a:p>
          <a:p>
            <a:pPr lvl="0" algn="just">
              <a:buFont typeface="Arial" panose="020B0604020202020204" pitchFamily="34" charset="0"/>
              <a:buChar char="•"/>
            </a:pPr>
            <a:endParaRPr lang="sr-Latn-RS" sz="1800" dirty="0" smtClean="0"/>
          </a:p>
          <a:p>
            <a:pPr lvl="0" algn="just">
              <a:buFont typeface="Arial" panose="020B0604020202020204" pitchFamily="34" charset="0"/>
              <a:buChar char="•"/>
            </a:pPr>
            <a:endParaRPr lang="sr-Latn-RS" sz="1800" dirty="0"/>
          </a:p>
          <a:p>
            <a:pPr lvl="0" algn="just">
              <a:buFont typeface="Arial" panose="020B0604020202020204" pitchFamily="34" charset="0"/>
              <a:buChar char="•"/>
            </a:pPr>
            <a:endParaRPr lang="sr-Latn-RS" sz="1800" dirty="0" smtClean="0"/>
          </a:p>
          <a:p>
            <a:pPr lvl="0" algn="just">
              <a:buFont typeface="Arial" panose="020B0604020202020204" pitchFamily="34" charset="0"/>
              <a:buChar char="•"/>
            </a:pPr>
            <a:endParaRPr lang="sr-Latn-RS" sz="1800" dirty="0"/>
          </a:p>
          <a:p>
            <a:pPr lvl="0" algn="just">
              <a:buFont typeface="Arial" panose="020B0604020202020204" pitchFamily="34" charset="0"/>
              <a:buChar char="•"/>
            </a:pPr>
            <a:endParaRPr lang="sr-Latn-RS" sz="1800" dirty="0" smtClean="0"/>
          </a:p>
          <a:p>
            <a:pPr lvl="0" algn="just">
              <a:buFont typeface="Arial" panose="020B0604020202020204" pitchFamily="34" charset="0"/>
              <a:buChar char="•"/>
            </a:pPr>
            <a:endParaRPr lang="sr-Latn-RS" sz="1800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sr-Latn-RS" sz="1800" dirty="0"/>
              <a:t>Utemeljenost na formalnom sistemu obrazovanja (osnovnog i srednjeg) – gde je obrazovanje odraslih?</a:t>
            </a:r>
          </a:p>
          <a:p>
            <a:pPr lvl="0" algn="just">
              <a:buFont typeface="Arial" panose="020B0604020202020204" pitchFamily="34" charset="0"/>
              <a:buChar char="•"/>
            </a:pPr>
            <a:endParaRPr lang="en-US" sz="1800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73019" y="2364205"/>
            <a:ext cx="952269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6000" lvl="0" indent="-306000" algn="just" defTabSz="457200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rgbClr val="1CADE4"/>
              </a:buClr>
              <a:buSzPct val="92000"/>
              <a:buFont typeface="Arial" panose="020B0604020202020204" pitchFamily="34" charset="0"/>
              <a:buChar char="•"/>
            </a:pPr>
            <a:r>
              <a:rPr lang="sr-Latn-RS" dirty="0">
                <a:solidFill>
                  <a:prstClr val="black">
                    <a:lumMod val="75000"/>
                    <a:lumOff val="25000"/>
                  </a:prstClr>
                </a:solidFill>
              </a:rPr>
              <a:t>T</a:t>
            </a:r>
            <a:r>
              <a:rPr lang="es-ES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eorija</a:t>
            </a:r>
            <a:r>
              <a:rPr lang="es-ES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s-ES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obrazovanja</a:t>
            </a:r>
            <a:r>
              <a:rPr lang="es-ES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s-ES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nastavnika-istraživača</a:t>
            </a:r>
            <a:r>
              <a:rPr lang="es-ES" dirty="0">
                <a:solidFill>
                  <a:prstClr val="black">
                    <a:lumMod val="75000"/>
                    <a:lumOff val="25000"/>
                  </a:prstClr>
                </a:solidFill>
              </a:rPr>
              <a:t>, </a:t>
            </a:r>
            <a:r>
              <a:rPr lang="es-ES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koncept</a:t>
            </a:r>
            <a:r>
              <a:rPr lang="es-ES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s-ES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reflek</a:t>
            </a:r>
            <a:r>
              <a:rPr lang="sr-Latn-RS" dirty="0">
                <a:solidFill>
                  <a:prstClr val="black">
                    <a:lumMod val="75000"/>
                    <a:lumOff val="25000"/>
                  </a:prstClr>
                </a:solidFill>
              </a:rPr>
              <a:t>s</a:t>
            </a:r>
            <a:r>
              <a:rPr lang="es-ES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ivnog</a:t>
            </a:r>
            <a:r>
              <a:rPr lang="es-ES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s-ES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praktičara</a:t>
            </a:r>
            <a:r>
              <a:rPr lang="es-ES" dirty="0">
                <a:solidFill>
                  <a:prstClr val="black">
                    <a:lumMod val="75000"/>
                    <a:lumOff val="25000"/>
                  </a:prstClr>
                </a:solidFill>
              </a:rPr>
              <a:t> i </a:t>
            </a:r>
            <a:r>
              <a:rPr lang="es-ES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teorija</a:t>
            </a:r>
            <a:r>
              <a:rPr lang="es-ES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s-ES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razvoja</a:t>
            </a:r>
            <a:r>
              <a:rPr lang="es-ES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s-ES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profesionalnog</a:t>
            </a:r>
            <a:r>
              <a:rPr lang="es-ES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s-ES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identiteta</a:t>
            </a:r>
            <a:r>
              <a:rPr lang="sr-Latn-RS" dirty="0">
                <a:solidFill>
                  <a:prstClr val="black">
                    <a:lumMod val="75000"/>
                    <a:lumOff val="25000"/>
                  </a:prstClr>
                </a:solidFill>
              </a:rPr>
              <a:t>;</a:t>
            </a:r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306000" lvl="0" indent="-306000" algn="just" defTabSz="457200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rgbClr val="1CADE4"/>
              </a:buClr>
              <a:buSzPct val="92000"/>
              <a:buFont typeface="Arial" panose="020B0604020202020204" pitchFamily="34" charset="0"/>
              <a:buChar char="•"/>
            </a:pPr>
            <a:r>
              <a:rPr lang="sr-Latn-RS" dirty="0">
                <a:solidFill>
                  <a:prstClr val="black">
                    <a:lumMod val="75000"/>
                    <a:lumOff val="25000"/>
                  </a:prstClr>
                </a:solidFill>
              </a:rPr>
              <a:t>Dokument o standardima: stručno usavršavanje kao </a:t>
            </a:r>
            <a:r>
              <a:rPr lang="es-ES" dirty="0">
                <a:solidFill>
                  <a:prstClr val="black">
                    <a:lumMod val="75000"/>
                    <a:lumOff val="25000"/>
                  </a:prstClr>
                </a:solidFill>
              </a:rPr>
              <a:t>„</a:t>
            </a:r>
            <a:r>
              <a:rPr lang="es-ES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podizanje</a:t>
            </a:r>
            <a:r>
              <a:rPr lang="es-ES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s-ES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kompetencija</a:t>
            </a:r>
            <a:r>
              <a:rPr lang="es-ES" dirty="0">
                <a:solidFill>
                  <a:prstClr val="black">
                    <a:lumMod val="75000"/>
                    <a:lumOff val="25000"/>
                  </a:prstClr>
                </a:solidFill>
              </a:rPr>
              <a:t> do </a:t>
            </a:r>
            <a:r>
              <a:rPr lang="es-ES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željenog</a:t>
            </a:r>
            <a:r>
              <a:rPr lang="es-ES" dirty="0">
                <a:solidFill>
                  <a:prstClr val="black">
                    <a:lumMod val="75000"/>
                    <a:lumOff val="25000"/>
                  </a:prstClr>
                </a:solidFill>
              </a:rPr>
              <a:t>/</a:t>
            </a:r>
            <a:r>
              <a:rPr lang="es-ES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potrebnog</a:t>
            </a:r>
            <a:r>
              <a:rPr lang="es-ES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s-ES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nivoa</a:t>
            </a:r>
            <a:r>
              <a:rPr lang="es-ES" dirty="0">
                <a:solidFill>
                  <a:prstClr val="black">
                    <a:lumMod val="75000"/>
                    <a:lumOff val="25000"/>
                  </a:prstClr>
                </a:solidFill>
              </a:rPr>
              <a:t> i/</a:t>
            </a:r>
            <a:r>
              <a:rPr lang="es-ES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ili</a:t>
            </a:r>
            <a:r>
              <a:rPr lang="es-ES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s-ES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njihovo</a:t>
            </a:r>
            <a:r>
              <a:rPr lang="es-ES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s-ES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dalje</a:t>
            </a:r>
            <a:r>
              <a:rPr lang="es-ES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s-ES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razvijanje</a:t>
            </a:r>
            <a:r>
              <a:rPr lang="es-ES" dirty="0">
                <a:solidFill>
                  <a:prstClr val="black">
                    <a:lumMod val="75000"/>
                    <a:lumOff val="25000"/>
                  </a:prstClr>
                </a:solidFill>
              </a:rPr>
              <a:t>“ </a:t>
            </a:r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306000" lvl="0" indent="-306000" algn="just" defTabSz="457200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rgbClr val="1CADE4"/>
              </a:buClr>
              <a:buSzPct val="92000"/>
              <a:buFont typeface="Arial" panose="020B0604020202020204" pitchFamily="34" charset="0"/>
              <a:buChar char="•"/>
            </a:pPr>
            <a:r>
              <a:rPr lang="sr-Latn-RS" dirty="0">
                <a:solidFill>
                  <a:prstClr val="black">
                    <a:lumMod val="75000"/>
                    <a:lumOff val="25000"/>
                  </a:prstClr>
                </a:solidFill>
              </a:rPr>
              <a:t>Neusklađeno sa konceptom celoživotnog učenja i profesionalnim razvojem kao celoživotnim procesom</a:t>
            </a:r>
          </a:p>
        </p:txBody>
      </p:sp>
    </p:spTree>
    <p:extLst>
      <p:ext uri="{BB962C8B-B14F-4D97-AF65-F5344CB8AC3E}">
        <p14:creationId xmlns:p14="http://schemas.microsoft.com/office/powerpoint/2010/main" val="2501477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Izvori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085473"/>
            <a:ext cx="11029615" cy="2766929"/>
          </a:xfrm>
        </p:spPr>
        <p:txBody>
          <a:bodyPr/>
          <a:lstStyle/>
          <a:p>
            <a:pPr marL="0" indent="0">
              <a:buNone/>
            </a:pPr>
            <a:r>
              <a:rPr lang="sr-Latn-RS" dirty="0"/>
              <a:t> </a:t>
            </a:r>
            <a:endParaRPr lang="en-US" dirty="0"/>
          </a:p>
          <a:p>
            <a:r>
              <a:rPr lang="es-ES" i="1" dirty="0" err="1"/>
              <a:t>Pravilnik</a:t>
            </a:r>
            <a:r>
              <a:rPr lang="es-ES" i="1" dirty="0"/>
              <a:t> o </a:t>
            </a:r>
            <a:r>
              <a:rPr lang="es-ES" i="1" dirty="0" err="1"/>
              <a:t>standardima</a:t>
            </a:r>
            <a:r>
              <a:rPr lang="es-ES" i="1" dirty="0"/>
              <a:t> </a:t>
            </a:r>
            <a:r>
              <a:rPr lang="es-ES" i="1" dirty="0" err="1"/>
              <a:t>kompetencija</a:t>
            </a:r>
            <a:r>
              <a:rPr lang="es-ES" i="1" dirty="0"/>
              <a:t> </a:t>
            </a:r>
            <a:r>
              <a:rPr lang="es-ES" i="1" dirty="0" err="1"/>
              <a:t>nastavnika</a:t>
            </a:r>
            <a:r>
              <a:rPr lang="es-ES" i="1" dirty="0"/>
              <a:t> i </a:t>
            </a:r>
            <a:r>
              <a:rPr lang="es-ES" i="1" dirty="0" err="1"/>
              <a:t>njihovog</a:t>
            </a:r>
            <a:r>
              <a:rPr lang="es-ES" i="1" dirty="0"/>
              <a:t> </a:t>
            </a:r>
            <a:r>
              <a:rPr lang="es-ES" i="1" dirty="0" err="1"/>
              <a:t>profesionalnog</a:t>
            </a:r>
            <a:r>
              <a:rPr lang="es-ES" i="1" dirty="0"/>
              <a:t> </a:t>
            </a:r>
            <a:r>
              <a:rPr lang="es-ES" i="1" dirty="0" err="1"/>
              <a:t>razvoja</a:t>
            </a:r>
            <a:r>
              <a:rPr lang="es-ES" i="1" dirty="0"/>
              <a:t> </a:t>
            </a:r>
            <a:r>
              <a:rPr lang="es-ES" dirty="0"/>
              <a:t>(2011). </a:t>
            </a:r>
            <a:r>
              <a:rPr lang="es-ES" dirty="0" err="1"/>
              <a:t>Službeni</a:t>
            </a:r>
            <a:r>
              <a:rPr lang="es-ES" dirty="0"/>
              <a:t> </a:t>
            </a:r>
            <a:r>
              <a:rPr lang="es-ES" dirty="0" err="1"/>
              <a:t>glasnik</a:t>
            </a:r>
            <a:r>
              <a:rPr lang="es-ES" dirty="0"/>
              <a:t> RS – </a:t>
            </a:r>
            <a:r>
              <a:rPr lang="es-ES" dirty="0" err="1"/>
              <a:t>Prosvetni</a:t>
            </a:r>
            <a:r>
              <a:rPr lang="es-ES" dirty="0"/>
              <a:t> </a:t>
            </a:r>
            <a:r>
              <a:rPr lang="es-ES" dirty="0" err="1"/>
              <a:t>glasnik</a:t>
            </a:r>
            <a:r>
              <a:rPr lang="es-ES" dirty="0"/>
              <a:t>, </a:t>
            </a:r>
            <a:r>
              <a:rPr lang="es-ES" dirty="0" err="1"/>
              <a:t>br</a:t>
            </a:r>
            <a:r>
              <a:rPr lang="es-ES" dirty="0"/>
              <a:t>. 5/2011. </a:t>
            </a:r>
            <a:endParaRPr lang="sr-Latn-R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Radulovi</a:t>
            </a:r>
            <a:r>
              <a:rPr lang="sr-Latn-RS" dirty="0"/>
              <a:t>ć,L.,Pejatović,A.,Vujisić Živković,N. (2010).</a:t>
            </a:r>
            <a:r>
              <a:rPr lang="es-ES" dirty="0"/>
              <a:t> </a:t>
            </a:r>
            <a:r>
              <a:rPr lang="es-ES" dirty="0" err="1"/>
              <a:t>Polemika</a:t>
            </a:r>
            <a:r>
              <a:rPr lang="es-ES" dirty="0"/>
              <a:t>: </a:t>
            </a:r>
            <a:r>
              <a:rPr lang="es-ES" dirty="0" err="1" smtClean="0"/>
              <a:t>Profesionalne</a:t>
            </a:r>
            <a:r>
              <a:rPr lang="es-ES" dirty="0" smtClean="0"/>
              <a:t> </a:t>
            </a:r>
            <a:r>
              <a:rPr lang="es-ES" dirty="0" err="1"/>
              <a:t>kompetencije</a:t>
            </a:r>
            <a:r>
              <a:rPr lang="es-ES" dirty="0"/>
              <a:t> </a:t>
            </a:r>
            <a:r>
              <a:rPr lang="es-ES" dirty="0" err="1"/>
              <a:t>nastavnika</a:t>
            </a:r>
            <a:r>
              <a:rPr lang="es-ES" dirty="0"/>
              <a:t> (</a:t>
            </a:r>
            <a:r>
              <a:rPr lang="es-ES" dirty="0" err="1"/>
              <a:t>Standardi</a:t>
            </a:r>
            <a:r>
              <a:rPr lang="es-ES" dirty="0"/>
              <a:t> </a:t>
            </a:r>
            <a:r>
              <a:rPr lang="es-ES" dirty="0" err="1"/>
              <a:t>profesionalnih</a:t>
            </a:r>
            <a:r>
              <a:rPr lang="es-ES" dirty="0"/>
              <a:t> </a:t>
            </a:r>
            <a:r>
              <a:rPr lang="es-ES" dirty="0" err="1"/>
              <a:t>kompetencija</a:t>
            </a:r>
            <a:r>
              <a:rPr lang="es-ES" dirty="0"/>
              <a:t> </a:t>
            </a:r>
            <a:r>
              <a:rPr lang="es-ES" dirty="0" err="1"/>
              <a:t>nastavnika</a:t>
            </a:r>
            <a:r>
              <a:rPr lang="es-ES" dirty="0"/>
              <a:t>: da li su </a:t>
            </a:r>
            <a:r>
              <a:rPr lang="en-US" dirty="0" err="1"/>
              <a:t>nam</a:t>
            </a:r>
            <a:r>
              <a:rPr lang="en-US" dirty="0"/>
              <a:t> </a:t>
            </a:r>
            <a:r>
              <a:rPr lang="en-US" dirty="0" err="1"/>
              <a:t>potrebni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da do </a:t>
            </a:r>
            <a:r>
              <a:rPr lang="en-US" dirty="0" err="1"/>
              <a:t>njih</a:t>
            </a:r>
            <a:r>
              <a:rPr lang="en-US" dirty="0"/>
              <a:t> </a:t>
            </a:r>
            <a:r>
              <a:rPr lang="en-US" dirty="0" err="1"/>
              <a:t>dođemo</a:t>
            </a:r>
            <a:r>
              <a:rPr lang="en-US" dirty="0"/>
              <a:t>)</a:t>
            </a:r>
            <a:r>
              <a:rPr lang="sr-Latn-RS" dirty="0"/>
              <a:t>. </a:t>
            </a:r>
            <a:r>
              <a:rPr lang="en-US" i="1" dirty="0" err="1"/>
              <a:t>Andragoške</a:t>
            </a:r>
            <a:r>
              <a:rPr lang="en-US" i="1" dirty="0"/>
              <a:t> </a:t>
            </a:r>
            <a:r>
              <a:rPr lang="en-US" i="1" dirty="0" err="1"/>
              <a:t>studije</a:t>
            </a:r>
            <a:r>
              <a:rPr lang="en-US" i="1" dirty="0"/>
              <a:t>, </a:t>
            </a:r>
            <a:r>
              <a:rPr lang="sr-Latn-RS" dirty="0"/>
              <a:t>(</a:t>
            </a:r>
            <a:r>
              <a:rPr lang="en-US" dirty="0"/>
              <a:t>1</a:t>
            </a:r>
            <a:r>
              <a:rPr lang="sr-Latn-RS" dirty="0"/>
              <a:t>)</a:t>
            </a:r>
            <a:r>
              <a:rPr lang="en-US" dirty="0"/>
              <a:t> str. 161 -170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093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</p:spPr>
        <p:txBody>
          <a:bodyPr>
            <a:normAutofit/>
          </a:bodyPr>
          <a:lstStyle/>
          <a:p>
            <a:r>
              <a:rPr lang="sr-Latn-RS" dirty="0" smtClean="0"/>
              <a:t>stručne kompetencije za rad sa odraslima (STANDARD)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5D6E6B-3353-491C-A3C6-F278D6CED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468233"/>
          </a:xfrm>
        </p:spPr>
        <p:txBody>
          <a:bodyPr>
            <a:normAutofit/>
          </a:bodyPr>
          <a:lstStyle/>
          <a:p>
            <a:r>
              <a:rPr lang="sr-Latn-RS" dirty="0" smtClean="0"/>
              <a:t>Neformalno obrazovanje odraslih - jpoa</a:t>
            </a:r>
            <a:endParaRPr lang="en-US" dirty="0"/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F1A8C364-94D4-4630-BAD0-78722F34705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8733" y="4396509"/>
            <a:ext cx="11260667" cy="1995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908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882" y="1057010"/>
            <a:ext cx="11029615" cy="2157245"/>
          </a:xfrm>
        </p:spPr>
        <p:txBody>
          <a:bodyPr>
            <a:normAutofit lnSpcReduction="10000"/>
          </a:bodyPr>
          <a:lstStyle/>
          <a:p>
            <a:r>
              <a:rPr lang="sr-Latn-RS" dirty="0" smtClean="0"/>
              <a:t>JPOA – javno priznati organizatori </a:t>
            </a:r>
            <a:r>
              <a:rPr lang="sr-Latn-RS" dirty="0" smtClean="0"/>
              <a:t>aktivnosti obrazovanja </a:t>
            </a:r>
            <a:r>
              <a:rPr lang="sr-Latn-RS" dirty="0" smtClean="0"/>
              <a:t>odraslih</a:t>
            </a:r>
          </a:p>
          <a:p>
            <a:r>
              <a:rPr lang="es-ES" i="1" dirty="0" err="1"/>
              <a:t>Pravilnik</a:t>
            </a:r>
            <a:r>
              <a:rPr lang="es-ES" i="1" dirty="0"/>
              <a:t> o </a:t>
            </a:r>
            <a:r>
              <a:rPr lang="sr-Latn-RS" i="1" dirty="0"/>
              <a:t>bližim uslovima u pogledu programa, kadra, prostora, opreme i nastavnih sredstava za sticanje statusa javno priznatog organizatora obrazovanja odraslih </a:t>
            </a:r>
            <a:r>
              <a:rPr lang="sr-Latn-RS" dirty="0" smtClean="0"/>
              <a:t>- definiše </a:t>
            </a:r>
            <a:r>
              <a:rPr lang="sr-Latn-RS" dirty="0"/>
              <a:t>uslove za sticanje statusa </a:t>
            </a:r>
            <a:r>
              <a:rPr lang="sr-Latn-RS" dirty="0" smtClean="0"/>
              <a:t>JPOA, među kojima su:</a:t>
            </a:r>
          </a:p>
          <a:p>
            <a:pPr>
              <a:buFontTx/>
              <a:buChar char="-"/>
            </a:pPr>
            <a:r>
              <a:rPr lang="sr-Latn-RS" dirty="0" smtClean="0"/>
              <a:t>JPOA moraju </a:t>
            </a:r>
            <a:r>
              <a:rPr lang="sr-Latn-RS" dirty="0"/>
              <a:t>da </a:t>
            </a:r>
            <a:r>
              <a:rPr lang="sr-Latn-RS" dirty="0" smtClean="0"/>
              <a:t>imaju zaposlenog andragoga</a:t>
            </a:r>
            <a:endParaRPr lang="sr-Latn-RS" dirty="0"/>
          </a:p>
          <a:p>
            <a:pPr>
              <a:buFontTx/>
              <a:buChar char="-"/>
            </a:pPr>
            <a:r>
              <a:rPr lang="sr-Latn-RS" dirty="0"/>
              <a:t>k</a:t>
            </a:r>
            <a:r>
              <a:rPr lang="sr-Latn-RS" dirty="0" smtClean="0"/>
              <a:t>adar koji realizuje programe neformalnog obrazovanja odraslih mora da ima stručne kompetencije za rad sa odraslima</a:t>
            </a:r>
          </a:p>
          <a:p>
            <a:pPr>
              <a:buFontTx/>
              <a:buChar char="-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59343" y="3214255"/>
            <a:ext cx="901469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dirty="0"/>
              <a:t>Кадар из ст. 1. и 2. овог члана дужан је да у року од шест месеци од дана стицања статуса ЈПОА, кроз програме стручног усавршавања стекне стручне компетенције за рад са одраслима које се односе на:</a:t>
            </a:r>
            <a:endParaRPr lang="en-US" dirty="0"/>
          </a:p>
          <a:p>
            <a:r>
              <a:rPr lang="sr-Latn-RS" b="1" dirty="0"/>
              <a:t>1) основне принципе, карактеристике и стилове учења одраслих;</a:t>
            </a:r>
            <a:endParaRPr lang="en-US" b="1" dirty="0"/>
          </a:p>
          <a:p>
            <a:r>
              <a:rPr lang="sr-Latn-RS" b="1" dirty="0"/>
              <a:t>2) мотивацију у учењу одраслих;</a:t>
            </a:r>
            <a:endParaRPr lang="en-US" b="1" dirty="0"/>
          </a:p>
          <a:p>
            <a:r>
              <a:rPr lang="sr-Latn-RS" b="1" dirty="0"/>
              <a:t>3) управљање образовном групом;</a:t>
            </a:r>
            <a:endParaRPr lang="en-US" b="1" dirty="0"/>
          </a:p>
          <a:p>
            <a:r>
              <a:rPr lang="sr-Latn-RS" b="1" dirty="0"/>
              <a:t>4) методе и технике интерактивног образовног рада са одраслима;</a:t>
            </a:r>
            <a:endParaRPr lang="en-US" b="1" dirty="0"/>
          </a:p>
          <a:p>
            <a:r>
              <a:rPr lang="sr-Latn-RS" b="1" dirty="0"/>
              <a:t>5) методе и технике процене постигнућа полазника;</a:t>
            </a:r>
            <a:endParaRPr lang="en-US" b="1" dirty="0"/>
          </a:p>
          <a:p>
            <a:r>
              <a:rPr lang="sr-Latn-RS" b="1" dirty="0"/>
              <a:t>6) планирање, организацију и индивидуализацију образовног процеса укључујући и особе са инвалидитетом;</a:t>
            </a:r>
            <a:endParaRPr lang="en-US" b="1" dirty="0"/>
          </a:p>
          <a:p>
            <a:r>
              <a:rPr lang="sr-Latn-RS" b="1" dirty="0"/>
              <a:t>7) евалуацију образовног процеса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1209964" y="2992582"/>
            <a:ext cx="9652000" cy="36391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601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9803" y="1186500"/>
            <a:ext cx="3224888" cy="984227"/>
          </a:xfrm>
        </p:spPr>
        <p:txBody>
          <a:bodyPr/>
          <a:lstStyle/>
          <a:p>
            <a:pPr marL="0" indent="0">
              <a:buNone/>
            </a:pPr>
            <a:r>
              <a:rPr lang="sr-Latn-RS" dirty="0" smtClean="0"/>
              <a:t>Putevi sticanja i potvrđivanja</a:t>
            </a:r>
            <a:r>
              <a:rPr lang="sr-Latn-RS" dirty="0" smtClean="0"/>
              <a:t> </a:t>
            </a:r>
            <a:r>
              <a:rPr lang="sr-Latn-RS" dirty="0" smtClean="0"/>
              <a:t>stručnih kompetencija za rad sa odraslima  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3934691" y="1025236"/>
            <a:ext cx="840509" cy="5608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3934691" y="1643517"/>
            <a:ext cx="992909" cy="112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934691" y="1763406"/>
            <a:ext cx="840510" cy="3509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2"/>
          <p:cNvSpPr txBox="1">
            <a:spLocks/>
          </p:cNvSpPr>
          <p:nvPr/>
        </p:nvSpPr>
        <p:spPr>
          <a:xfrm>
            <a:off x="4862247" y="794692"/>
            <a:ext cx="2416007" cy="4254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7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r-Latn-RS" dirty="0"/>
              <a:t>s</a:t>
            </a:r>
            <a:r>
              <a:rPr lang="sr-Latn-RS" dirty="0" smtClean="0"/>
              <a:t>tudije andragogije</a:t>
            </a:r>
            <a:endParaRPr lang="en-US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014647" y="1430802"/>
            <a:ext cx="6161353" cy="4254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7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r-Latn-RS" dirty="0"/>
              <a:t>p</a:t>
            </a:r>
            <a:r>
              <a:rPr lang="sr-Latn-RS" dirty="0" smtClean="0"/>
              <a:t>roces priznavanja ranije pohađanih programa</a:t>
            </a:r>
            <a:endParaRPr lang="en-US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843774" y="1991633"/>
            <a:ext cx="6161353" cy="4254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7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r-Latn-RS" dirty="0"/>
              <a:t>a</a:t>
            </a:r>
            <a:r>
              <a:rPr lang="sr-Latn-RS" dirty="0" smtClean="0"/>
              <a:t>kreditovane obuke - IPA</a:t>
            </a:r>
            <a:endParaRPr lang="en-US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70356" y="3188574"/>
            <a:ext cx="11029615" cy="31201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306000" indent="-306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7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Latn-RS" dirty="0" smtClean="0"/>
              <a:t>Proces priznavanja </a:t>
            </a:r>
            <a:r>
              <a:rPr lang="sr-Latn-RS" dirty="0" smtClean="0"/>
              <a:t>i potvrđivanja – </a:t>
            </a:r>
            <a:r>
              <a:rPr lang="sr-Latn-RS" dirty="0" smtClean="0"/>
              <a:t>Društvo andragoga Srbije</a:t>
            </a:r>
          </a:p>
          <a:p>
            <a:r>
              <a:rPr lang="sr-Latn-RS" b="1" dirty="0" smtClean="0"/>
              <a:t>Standard za potvrđivanje stručnih kompetencija za rad sa odraslima – </a:t>
            </a:r>
            <a:r>
              <a:rPr lang="sr-Latn-RS" dirty="0" smtClean="0"/>
              <a:t>zahtevi u odnosu na različite elemente pohađanih programa: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Latn-RS" dirty="0" smtClean="0"/>
              <a:t>organizaciju </a:t>
            </a:r>
            <a:r>
              <a:rPr lang="sr-Latn-RS" dirty="0"/>
              <a:t>koja je realizovala </a:t>
            </a:r>
            <a:r>
              <a:rPr lang="sr-Latn-RS" dirty="0" smtClean="0"/>
              <a:t>program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Latn-RS" dirty="0" smtClean="0"/>
              <a:t>autore programa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Latn-RS" dirty="0" smtClean="0"/>
              <a:t>realizatore programa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Latn-RS" dirty="0" smtClean="0"/>
              <a:t>trajanje programa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Latn-RS" dirty="0" smtClean="0"/>
              <a:t>ciljeve</a:t>
            </a:r>
            <a:r>
              <a:rPr lang="sr-Latn-RS" dirty="0"/>
              <a:t>, ishode </a:t>
            </a:r>
            <a:r>
              <a:rPr lang="sr-Latn-RS" dirty="0" smtClean="0"/>
              <a:t>i sadržaj </a:t>
            </a:r>
            <a:r>
              <a:rPr lang="sr-Latn-RS" dirty="0"/>
              <a:t>svakog od ovih programa</a:t>
            </a:r>
            <a:endParaRPr lang="en-US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77428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Izvori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085473"/>
            <a:ext cx="11029615" cy="2766929"/>
          </a:xfrm>
        </p:spPr>
        <p:txBody>
          <a:bodyPr/>
          <a:lstStyle/>
          <a:p>
            <a:pPr marL="0" indent="0">
              <a:buNone/>
            </a:pPr>
            <a:r>
              <a:rPr lang="sr-Latn-RS" dirty="0"/>
              <a:t> </a:t>
            </a:r>
            <a:endParaRPr lang="en-US" dirty="0"/>
          </a:p>
          <a:p>
            <a:r>
              <a:rPr lang="es-ES" i="1" dirty="0" err="1"/>
              <a:t>Pravilnik</a:t>
            </a:r>
            <a:r>
              <a:rPr lang="es-ES" i="1" dirty="0"/>
              <a:t> o </a:t>
            </a:r>
            <a:r>
              <a:rPr lang="sr-Latn-RS" i="1" dirty="0" smtClean="0"/>
              <a:t>bližim uslovima u pogledu programa, kadra, prostora, opreme i nastavnih sredstava za sticanje statusa javno priznatog organizatora obrazovanja odraslih </a:t>
            </a:r>
            <a:r>
              <a:rPr lang="es-ES" dirty="0" smtClean="0"/>
              <a:t>(201</a:t>
            </a:r>
            <a:r>
              <a:rPr lang="sr-Latn-RS" dirty="0" smtClean="0"/>
              <a:t>5</a:t>
            </a:r>
            <a:r>
              <a:rPr lang="es-ES" dirty="0" smtClean="0"/>
              <a:t>). </a:t>
            </a:r>
            <a:r>
              <a:rPr lang="es-ES" dirty="0" err="1"/>
              <a:t>Službeni</a:t>
            </a:r>
            <a:r>
              <a:rPr lang="es-ES" dirty="0"/>
              <a:t> </a:t>
            </a:r>
            <a:r>
              <a:rPr lang="es-ES" dirty="0" err="1"/>
              <a:t>glasnik</a:t>
            </a:r>
            <a:r>
              <a:rPr lang="es-ES" dirty="0"/>
              <a:t> RS – </a:t>
            </a:r>
            <a:r>
              <a:rPr lang="es-ES" dirty="0" err="1"/>
              <a:t>Prosvetni</a:t>
            </a:r>
            <a:r>
              <a:rPr lang="es-ES" dirty="0"/>
              <a:t> </a:t>
            </a:r>
            <a:r>
              <a:rPr lang="es-ES" dirty="0" err="1"/>
              <a:t>glasnik</a:t>
            </a:r>
            <a:r>
              <a:rPr lang="es-ES" dirty="0"/>
              <a:t>, </a:t>
            </a:r>
            <a:r>
              <a:rPr lang="es-ES" dirty="0" err="1"/>
              <a:t>br</a:t>
            </a:r>
            <a:r>
              <a:rPr lang="es-ES" dirty="0"/>
              <a:t>. </a:t>
            </a:r>
            <a:r>
              <a:rPr lang="es-ES" dirty="0" smtClean="0"/>
              <a:t>5</a:t>
            </a:r>
            <a:r>
              <a:rPr lang="sr-Latn-RS" dirty="0" smtClean="0"/>
              <a:t>5</a:t>
            </a:r>
            <a:r>
              <a:rPr lang="es-ES" dirty="0" smtClean="0"/>
              <a:t>/</a:t>
            </a:r>
            <a:r>
              <a:rPr lang="sr-Latn-RS" dirty="0" smtClean="0"/>
              <a:t>13</a:t>
            </a:r>
            <a:r>
              <a:rPr lang="es-ES" dirty="0" smtClean="0"/>
              <a:t>. </a:t>
            </a:r>
            <a:endParaRPr lang="sr-Latn-RS" dirty="0"/>
          </a:p>
          <a:p>
            <a:endParaRPr lang="en-US" dirty="0"/>
          </a:p>
          <a:p>
            <a:r>
              <a:rPr lang="sr-Latn-RS" dirty="0" smtClean="0"/>
              <a:t>Društvo andragoga Srbije (n.d.). </a:t>
            </a:r>
            <a:r>
              <a:rPr lang="sr-Latn-RS" i="1" dirty="0" smtClean="0"/>
              <a:t>Potvrđivanje stručnih kompetencija za rad sa odraslima</a:t>
            </a:r>
            <a:r>
              <a:rPr lang="sr-Latn-RS" dirty="0" smtClean="0"/>
              <a:t>. Dostupno </a:t>
            </a:r>
            <a:r>
              <a:rPr lang="sr-Latn-RS" dirty="0"/>
              <a:t>na: </a:t>
            </a:r>
            <a:r>
              <a:rPr lang="sr-Latn-RS" dirty="0">
                <a:hlinkClick r:id="rId2"/>
              </a:rPr>
              <a:t>https://andragog.org/potvrdjivanje-strucnih-kompetencija-za-rad-sa-odraslima</a:t>
            </a:r>
            <a:r>
              <a:rPr lang="sr-Latn-RS" dirty="0" smtClean="0">
                <a:hlinkClick r:id="rId2"/>
              </a:rPr>
              <a:t>/</a:t>
            </a:r>
            <a:r>
              <a:rPr lang="sr-Latn-RS" dirty="0" smtClean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787738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OUR.pptx" id="{C8B94E25-33BD-45D5-BF09-DFDE6F66F827}" vid="{3906A810-667D-48F7-952C-A904CEA9ED6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Future forward</Template>
  <TotalTime>0</TotalTime>
  <Words>478</Words>
  <Application>Microsoft Office PowerPoint</Application>
  <PresentationFormat>Widescreen</PresentationFormat>
  <Paragraphs>70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Franklin Gothic Book</vt:lpstr>
      <vt:lpstr>Franklin Gothic Demi</vt:lpstr>
      <vt:lpstr>Wingdings</vt:lpstr>
      <vt:lpstr>Wingdings 2</vt:lpstr>
      <vt:lpstr>DividendVTI</vt:lpstr>
      <vt:lpstr>PRAVILNIK O STANDARDIMA KOMPETENCIJA ZA PROFESIJU NASTAVNIKA I NJIHOVOG PROFESIONALNOG RAZVOJA</vt:lpstr>
      <vt:lpstr>PowerPoint Presentation</vt:lpstr>
      <vt:lpstr>PowerPoint Presentation</vt:lpstr>
      <vt:lpstr>Izvori</vt:lpstr>
      <vt:lpstr>stručne kompetencije za rad sa odraslima (STANDARD)</vt:lpstr>
      <vt:lpstr>PowerPoint Presentation</vt:lpstr>
      <vt:lpstr>PowerPoint Presentation</vt:lpstr>
      <vt:lpstr>Izvori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2021-11-16T09:40:14Z</dcterms:created>
  <dcterms:modified xsi:type="dcterms:W3CDTF">2021-11-16T15:06:27Z</dcterms:modified>
</cp:coreProperties>
</file>