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3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  <p:sldId id="272" r:id="rId12"/>
    <p:sldId id="274" r:id="rId13"/>
    <p:sldId id="275" r:id="rId14"/>
    <p:sldId id="276" r:id="rId15"/>
    <p:sldId id="277" r:id="rId16"/>
    <p:sldId id="256" r:id="rId17"/>
    <p:sldId id="258" r:id="rId18"/>
    <p:sldId id="280" r:id="rId19"/>
    <p:sldId id="281" r:id="rId20"/>
    <p:sldId id="282" r:id="rId21"/>
    <p:sldId id="284" r:id="rId22"/>
    <p:sldId id="278" r:id="rId23"/>
    <p:sldId id="286" r:id="rId24"/>
    <p:sldId id="288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85" r:id="rId33"/>
    <p:sldId id="264" r:id="rId34"/>
    <p:sldId id="295" r:id="rId35"/>
    <p:sldId id="296" r:id="rId36"/>
    <p:sldId id="259" r:id="rId37"/>
    <p:sldId id="260" r:id="rId38"/>
    <p:sldId id="261" r:id="rId39"/>
    <p:sldId id="297" r:id="rId40"/>
    <p:sldId id="262" r:id="rId41"/>
    <p:sldId id="298" r:id="rId42"/>
    <p:sldId id="299" r:id="rId43"/>
    <p:sldId id="300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21" autoAdjust="0"/>
    <p:restoredTop sz="93624" autoAdjust="0"/>
  </p:normalViewPr>
  <p:slideViewPr>
    <p:cSldViewPr>
      <p:cViewPr varScale="1">
        <p:scale>
          <a:sx n="68" d="100"/>
          <a:sy n="68" d="100"/>
        </p:scale>
        <p:origin x="9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4375-B14C-4360-A9C0-6403148C77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C61FC-37A2-4822-8735-276CE915E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C61FC-37A2-4822-8735-276CE915E5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C61FC-37A2-4822-8735-276CE915E5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0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details/iconologiaouerod00ripa/page/2/mode/2up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257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sr-Latn-RS" sz="2400" b="1" dirty="0" smtClean="0"/>
              <a:t>Amblematika i amblematske osnove barokne umetnosti</a:t>
            </a:r>
            <a:br>
              <a:rPr lang="sr-Latn-RS" sz="2400" b="1" dirty="0" smtClean="0"/>
            </a:br>
            <a:r>
              <a:rPr lang="sr-Latn-RS" sz="2400" b="1" dirty="0" smtClean="0"/>
              <a:t>27. IV 2020.</a:t>
            </a:r>
            <a:br>
              <a:rPr lang="sr-Latn-RS" sz="2400" b="1" dirty="0" smtClean="0"/>
            </a:br>
            <a:r>
              <a:rPr lang="sr-Latn-RS" sz="2400" b="1" dirty="0" smtClean="0">
                <a:latin typeface="Tw Cen MT" panose="020B0602020104020603" pitchFamily="34" charset="-18"/>
              </a:rPr>
              <a:t>©  </a:t>
            </a:r>
            <a:r>
              <a:rPr lang="sr-Latn-RS" sz="2400" b="1" dirty="0" smtClean="0"/>
              <a:t>prof</a:t>
            </a:r>
            <a:r>
              <a:rPr lang="sr-Latn-RS" sz="2400" b="1" dirty="0" smtClean="0"/>
              <a:t>. dr Saša Brajović</a:t>
            </a:r>
            <a:br>
              <a:rPr lang="sr-Latn-RS" sz="2400" b="1" dirty="0" smtClean="0"/>
            </a:br>
            <a:r>
              <a:rPr lang="sr-Latn-RS" sz="2400" b="1" dirty="0" smtClean="0"/>
              <a:t>dr Milena Ulčar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"/>
            <a:ext cx="5629802" cy="4846320"/>
          </a:xfrm>
        </p:spPr>
      </p:pic>
    </p:spTree>
    <p:extLst>
      <p:ext uri="{BB962C8B-B14F-4D97-AF65-F5344CB8AC3E}">
        <p14:creationId xmlns:p14="http://schemas.microsoft.com/office/powerpoint/2010/main" val="202159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105400"/>
            <a:ext cx="8077200" cy="14478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Ripa je svaki pojam </a:t>
            </a:r>
            <a:r>
              <a:rPr lang="sr-Latn-CS" sz="2200" dirty="0" smtClean="0">
                <a:solidFill>
                  <a:schemeClr val="tx1"/>
                </a:solidFill>
              </a:rPr>
              <a:t>objasnio naslovom (</a:t>
            </a:r>
            <a:r>
              <a:rPr lang="sr-Latn-CS" sz="2200" i="1" dirty="0" smtClean="0">
                <a:solidFill>
                  <a:schemeClr val="tx1"/>
                </a:solidFill>
              </a:rPr>
              <a:t>inscriptio</a:t>
            </a:r>
            <a:r>
              <a:rPr lang="sr-Latn-CS" sz="2200" dirty="0" smtClean="0">
                <a:solidFill>
                  <a:schemeClr val="tx1"/>
                </a:solidFill>
              </a:rPr>
              <a:t>), ilustrovao </a:t>
            </a:r>
            <a:r>
              <a:rPr lang="sr-Latn-CS" sz="2200" dirty="0">
                <a:solidFill>
                  <a:schemeClr val="tx1"/>
                </a:solidFill>
              </a:rPr>
              <a:t>ženskom figurom </a:t>
            </a:r>
            <a:r>
              <a:rPr lang="sr-Latn-CS" sz="2200" dirty="0" smtClean="0">
                <a:solidFill>
                  <a:schemeClr val="tx1"/>
                </a:solidFill>
              </a:rPr>
              <a:t>– personifikacijom (</a:t>
            </a:r>
            <a:r>
              <a:rPr lang="sr-Latn-CS" sz="2200" i="1" dirty="0" smtClean="0">
                <a:solidFill>
                  <a:schemeClr val="tx1"/>
                </a:solidFill>
              </a:rPr>
              <a:t>imago</a:t>
            </a:r>
            <a:r>
              <a:rPr lang="sr-Latn-CS" sz="2200" dirty="0" smtClean="0">
                <a:solidFill>
                  <a:schemeClr val="tx1"/>
                </a:solidFill>
              </a:rPr>
              <a:t>) i detaljno ga objasnio (</a:t>
            </a:r>
            <a:r>
              <a:rPr lang="sr-Latn-CS" sz="2200" i="1" dirty="0" smtClean="0">
                <a:solidFill>
                  <a:schemeClr val="tx1"/>
                </a:solidFill>
              </a:rPr>
              <a:t>subscriptio</a:t>
            </a:r>
            <a:r>
              <a:rPr lang="sr-Latn-CS" sz="2200" dirty="0" smtClean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"/>
            <a:ext cx="5960549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6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5334" y="228600"/>
            <a:ext cx="4918666" cy="6553200"/>
          </a:xfrm>
        </p:spPr>
        <p:txBody>
          <a:bodyPr>
            <a:noAutofit/>
          </a:bodyPr>
          <a:lstStyle/>
          <a:p>
            <a:endParaRPr lang="sr-Latn-CS" sz="18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Primer </a:t>
            </a:r>
            <a:r>
              <a:rPr lang="sr-Latn-CS" i="1" dirty="0">
                <a:solidFill>
                  <a:schemeClr val="tx1"/>
                </a:solidFill>
              </a:rPr>
              <a:t>Poezije</a:t>
            </a:r>
            <a:r>
              <a:rPr lang="sr-Latn-CS" dirty="0">
                <a:solidFill>
                  <a:schemeClr val="tx1"/>
                </a:solidFill>
              </a:rPr>
              <a:t> precizno ilustruje strukturu </a:t>
            </a:r>
            <a:r>
              <a:rPr lang="sr-Latn-CS" dirty="0" smtClean="0">
                <a:solidFill>
                  <a:schemeClr val="tx1"/>
                </a:solidFill>
              </a:rPr>
              <a:t>i smisao amblema.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Posle naslova </a:t>
            </a:r>
            <a:r>
              <a:rPr lang="sr-Latn-CS" i="1" dirty="0" smtClean="0">
                <a:solidFill>
                  <a:schemeClr val="tx1"/>
                </a:solidFill>
              </a:rPr>
              <a:t>Poesia</a:t>
            </a:r>
            <a:r>
              <a:rPr lang="sr-Latn-CS" dirty="0" smtClean="0">
                <a:solidFill>
                  <a:schemeClr val="tx1"/>
                </a:solidFill>
              </a:rPr>
              <a:t> i piktograma na kome je personifikacija Poezije, Ripa objašnjava: „</a:t>
            </a:r>
            <a:r>
              <a:rPr lang="sr-Latn-CS" dirty="0">
                <a:solidFill>
                  <a:schemeClr val="tx1"/>
                </a:solidFill>
              </a:rPr>
              <a:t>Poezija </a:t>
            </a:r>
            <a:r>
              <a:rPr lang="sr-Latn-CS" dirty="0" smtClean="0">
                <a:solidFill>
                  <a:schemeClr val="tx1"/>
                </a:solidFill>
              </a:rPr>
              <a:t>je lepa </a:t>
            </a:r>
            <a:r>
              <a:rPr lang="sr-Latn-CS" dirty="0">
                <a:solidFill>
                  <a:schemeClr val="tx1"/>
                </a:solidFill>
              </a:rPr>
              <a:t>mlada žena, obučena u nebeskoplavu odeću sa zvezdama. Na glavi nosi lovorov venac. Grudi su joj pune mleka, a lice joj je rumeno i zamišljeno</a:t>
            </a:r>
            <a:r>
              <a:rPr lang="sr-Latn-CS" dirty="0" smtClean="0">
                <a:solidFill>
                  <a:schemeClr val="tx1"/>
                </a:solidFill>
              </a:rPr>
              <a:t>“.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Pored </a:t>
            </a:r>
            <a:r>
              <a:rPr lang="sr-Latn-CS" dirty="0">
                <a:solidFill>
                  <a:schemeClr val="tx1"/>
                </a:solidFill>
              </a:rPr>
              <a:t>nje su tri instrumenta: lira, frula i truba, koji predstavljaju tri vrste poezije: lirsku, pastoralnu i epsku. Mlada je i lepa „jer je svaki čovek, bez obzira koliko je prost, zanesen njenom ljupkošću i privučen njenom snagom“. Krunisana je lovorovim vencem koji je uvek zelen „jer poezija ljude čini </a:t>
            </a:r>
            <a:r>
              <a:rPr lang="sr-Latn-CS" dirty="0" smtClean="0">
                <a:solidFill>
                  <a:schemeClr val="tx1"/>
                </a:solidFill>
              </a:rPr>
              <a:t>besmrtnim“. </a:t>
            </a:r>
            <a:r>
              <a:rPr lang="sr-Latn-CS" dirty="0">
                <a:solidFill>
                  <a:schemeClr val="tx1"/>
                </a:solidFill>
              </a:rPr>
              <a:t>Odeća sa zvezdama izražava njeno božansko/nebesko poreklo. „Grudi pune mleka pokazuju </a:t>
            </a:r>
            <a:r>
              <a:rPr lang="sr-Latn-CS" dirty="0" smtClean="0">
                <a:solidFill>
                  <a:schemeClr val="tx1"/>
                </a:solidFill>
              </a:rPr>
              <a:t>plodnost </a:t>
            </a:r>
            <a:r>
              <a:rPr lang="sr-Latn-CS" dirty="0">
                <a:solidFill>
                  <a:schemeClr val="tx1"/>
                </a:solidFill>
              </a:rPr>
              <a:t>zamisli i invencija koje su duša poezije. Njeno lice je zamišljeno, ali i užareno, jer duša pesnika kipti od inspiracije</a:t>
            </a:r>
            <a:r>
              <a:rPr lang="sr-Latn-CS" dirty="0" smtClean="0">
                <a:solidFill>
                  <a:schemeClr val="tx1"/>
                </a:solidFill>
              </a:rPr>
              <a:t>“.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114800" y="304800"/>
            <a:ext cx="5029200" cy="624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sr-Latn-CS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sr-Latn-CS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655320"/>
            <a:ext cx="407293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0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1295400"/>
            <a:ext cx="3184630" cy="4419600"/>
          </a:xfrm>
        </p:spPr>
        <p:txBody>
          <a:bodyPr>
            <a:noAutofit/>
          </a:bodyPr>
          <a:lstStyle/>
          <a:p>
            <a:endParaRPr lang="sr-Latn-CS" sz="1800" dirty="0" smtClean="0">
              <a:solidFill>
                <a:schemeClr val="tx1"/>
              </a:solidFill>
            </a:endParaRPr>
          </a:p>
          <a:p>
            <a:pPr algn="ctr"/>
            <a:r>
              <a:rPr lang="sr-Latn-CS" sz="2200" dirty="0">
                <a:solidFill>
                  <a:schemeClr val="tx1"/>
                </a:solidFill>
              </a:rPr>
              <a:t>Ripin amblematski zbornik imao je veliki broj izdanja u svim evropskim područjima. Nova izdanja su stalno dopunjavana. Jedno od onih </a:t>
            </a:r>
            <a:r>
              <a:rPr lang="sr-Latn-CS" sz="2200" dirty="0" smtClean="0">
                <a:solidFill>
                  <a:schemeClr val="tx1"/>
                </a:solidFill>
              </a:rPr>
              <a:t>koje </a:t>
            </a:r>
            <a:r>
              <a:rPr lang="sr-Latn-CS" sz="2200" dirty="0">
                <a:solidFill>
                  <a:schemeClr val="tx1"/>
                </a:solidFill>
              </a:rPr>
              <a:t>je najviše uticalo na srpsku baroknu umetnosti bilo je izdanje Johana Hertela iz </a:t>
            </a:r>
            <a:r>
              <a:rPr lang="sr-Latn-CS" sz="2200" dirty="0" smtClean="0">
                <a:solidFill>
                  <a:schemeClr val="tx1"/>
                </a:solidFill>
              </a:rPr>
              <a:t>Augzburga 1758. godine.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108174" y="228599"/>
            <a:ext cx="5029200" cy="624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sr-Latn-CS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sr-Latn-CS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8" y="310896"/>
            <a:ext cx="4105656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0"/>
            <a:ext cx="8763000" cy="6858000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0"/>
              </a:spcBef>
            </a:pPr>
            <a:r>
              <a:rPr lang="sr-Latn-CS" sz="8200" b="1" dirty="0" smtClean="0">
                <a:solidFill>
                  <a:schemeClr val="tx1"/>
                </a:solidFill>
              </a:rPr>
              <a:t>Amblematske osnove holandskog </a:t>
            </a:r>
            <a:r>
              <a:rPr lang="sr-Latn-CS" sz="8200" dirty="0" smtClean="0">
                <a:solidFill>
                  <a:schemeClr val="tx1"/>
                </a:solidFill>
              </a:rPr>
              <a:t>baroknog</a:t>
            </a:r>
            <a:r>
              <a:rPr lang="sr-Latn-CS" sz="8200" b="1" dirty="0" smtClean="0">
                <a:solidFill>
                  <a:schemeClr val="tx1"/>
                </a:solidFill>
              </a:rPr>
              <a:t> slikarstva</a:t>
            </a:r>
            <a:endParaRPr lang="en-US" sz="8200" b="1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endParaRPr lang="sr-Latn-CS" sz="8200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CS" sz="8200" dirty="0" smtClean="0">
                <a:solidFill>
                  <a:schemeClr val="tx1"/>
                </a:solidFill>
              </a:rPr>
              <a:t>Amblematski zbornici izvršili su snažan uticaj na slikarstvo i skulpturu u celoj Evropi. Najinteresantnije ga je pratiti u holandskom slikarstvu 17. veka. Taj uticaj ogleda se u svim žanrovima, posebno u žanru svakodnevnice </a:t>
            </a:r>
            <a:r>
              <a:rPr lang="sr-Latn-CS" sz="8200" dirty="0">
                <a:solidFill>
                  <a:schemeClr val="tx1"/>
                </a:solidFill>
              </a:rPr>
              <a:t>(tema prethodnog </a:t>
            </a:r>
            <a:r>
              <a:rPr lang="sr-Latn-CS" sz="8200" dirty="0" smtClean="0">
                <a:solidFill>
                  <a:schemeClr val="tx1"/>
                </a:solidFill>
              </a:rPr>
              <a:t>časa).</a:t>
            </a:r>
          </a:p>
          <a:p>
            <a:pPr algn="just">
              <a:spcBef>
                <a:spcPts val="0"/>
              </a:spcBef>
            </a:pPr>
            <a:r>
              <a:rPr lang="sr-Latn-CS" sz="8200" dirty="0" smtClean="0">
                <a:solidFill>
                  <a:schemeClr val="tx1"/>
                </a:solidFill>
              </a:rPr>
              <a:t>Holandski </a:t>
            </a:r>
            <a:r>
              <a:rPr lang="sr-Latn-CS" sz="8200" dirty="0">
                <a:solidFill>
                  <a:schemeClr val="tx1"/>
                </a:solidFill>
              </a:rPr>
              <a:t>istoričari umetnosti dugo su tvrdili da je ovaj žanr </a:t>
            </a:r>
            <a:r>
              <a:rPr lang="sr-Latn-CS" sz="8200" dirty="0" smtClean="0">
                <a:solidFill>
                  <a:schemeClr val="tx1"/>
                </a:solidFill>
              </a:rPr>
              <a:t>isključivo opservacija </a:t>
            </a:r>
            <a:r>
              <a:rPr lang="sr-Latn-CS" sz="8200" dirty="0">
                <a:solidFill>
                  <a:schemeClr val="tx1"/>
                </a:solidFill>
              </a:rPr>
              <a:t>ondašnje </a:t>
            </a:r>
            <a:r>
              <a:rPr lang="sr-Latn-CS" sz="8200" dirty="0" smtClean="0">
                <a:solidFill>
                  <a:schemeClr val="tx1"/>
                </a:solidFill>
              </a:rPr>
              <a:t>realnosti. U toj tvrdnji ogledala se politička </a:t>
            </a:r>
            <a:r>
              <a:rPr lang="sr-Latn-CS" sz="8200" dirty="0">
                <a:solidFill>
                  <a:schemeClr val="tx1"/>
                </a:solidFill>
              </a:rPr>
              <a:t>i nacionalna </a:t>
            </a:r>
            <a:r>
              <a:rPr lang="sr-Latn-CS" sz="8200" dirty="0" smtClean="0">
                <a:solidFill>
                  <a:schemeClr val="tx1"/>
                </a:solidFill>
              </a:rPr>
              <a:t>konotacija 19. i 20. veka: </a:t>
            </a:r>
            <a:r>
              <a:rPr lang="sr-Latn-CS" sz="8200" dirty="0">
                <a:solidFill>
                  <a:schemeClr val="tx1"/>
                </a:solidFill>
              </a:rPr>
              <a:t>slika „oslobođena“ simboličkog značenja </a:t>
            </a:r>
            <a:r>
              <a:rPr lang="sr-Latn-CS" sz="8200" dirty="0" smtClean="0">
                <a:solidFill>
                  <a:schemeClr val="tx1"/>
                </a:solidFill>
              </a:rPr>
              <a:t>doživljavala </a:t>
            </a:r>
            <a:r>
              <a:rPr lang="sr-Latn-CS" sz="8200" dirty="0">
                <a:solidFill>
                  <a:schemeClr val="tx1"/>
                </a:solidFill>
              </a:rPr>
              <a:t>se kao „prava“ </a:t>
            </a:r>
            <a:r>
              <a:rPr lang="sr-Latn-CS" sz="8200" dirty="0" smtClean="0">
                <a:solidFill>
                  <a:schemeClr val="tx1"/>
                </a:solidFill>
              </a:rPr>
              <a:t>holandska i protestantska, nezavisna od evropske barokne kulture.</a:t>
            </a:r>
          </a:p>
          <a:p>
            <a:pPr algn="just">
              <a:spcBef>
                <a:spcPts val="0"/>
              </a:spcBef>
            </a:pPr>
            <a:r>
              <a:rPr lang="sr-Latn-CS" sz="8200" dirty="0" smtClean="0">
                <a:solidFill>
                  <a:schemeClr val="tx1"/>
                </a:solidFill>
              </a:rPr>
              <a:t>Ervin </a:t>
            </a:r>
            <a:r>
              <a:rPr lang="sr-Latn-CS" sz="8200" dirty="0">
                <a:solidFill>
                  <a:schemeClr val="tx1"/>
                </a:solidFill>
              </a:rPr>
              <a:t>Panofski je </a:t>
            </a:r>
            <a:r>
              <a:rPr lang="sr-Latn-CS" sz="8200" dirty="0" smtClean="0">
                <a:solidFill>
                  <a:schemeClr val="tx1"/>
                </a:solidFill>
              </a:rPr>
              <a:t>1953. u svojoj </a:t>
            </a:r>
            <a:r>
              <a:rPr lang="sr-Latn-CS" sz="8200" dirty="0">
                <a:solidFill>
                  <a:schemeClr val="tx1"/>
                </a:solidFill>
              </a:rPr>
              <a:t>kapitalnoj studiji </a:t>
            </a:r>
            <a:r>
              <a:rPr lang="sr-Latn-CS" sz="8200" i="1" dirty="0">
                <a:solidFill>
                  <a:schemeClr val="tx1"/>
                </a:solidFill>
              </a:rPr>
              <a:t>Rano nizozemsko slikarstvo</a:t>
            </a:r>
            <a:r>
              <a:rPr lang="sr-Latn-CS" sz="8200" dirty="0">
                <a:solidFill>
                  <a:schemeClr val="tx1"/>
                </a:solidFill>
              </a:rPr>
              <a:t> </a:t>
            </a:r>
            <a:r>
              <a:rPr lang="sr-Latn-CS" sz="8200" dirty="0" smtClean="0">
                <a:solidFill>
                  <a:schemeClr val="tx1"/>
                </a:solidFill>
              </a:rPr>
              <a:t>prvi ukazao na „prikriveni simbolizam“ umetnosti nizozemskih provincija tokom poznog srednjeg veka i rane renesanse.</a:t>
            </a:r>
          </a:p>
          <a:p>
            <a:pPr algn="just">
              <a:spcBef>
                <a:spcPts val="0"/>
              </a:spcBef>
            </a:pPr>
            <a:r>
              <a:rPr lang="sr-Latn-CS" sz="8200" dirty="0" smtClean="0">
                <a:solidFill>
                  <a:schemeClr val="tx1"/>
                </a:solidFill>
              </a:rPr>
              <a:t>Sedamdesetih </a:t>
            </a:r>
            <a:r>
              <a:rPr lang="sr-Latn-CS" sz="8200" dirty="0">
                <a:solidFill>
                  <a:schemeClr val="tx1"/>
                </a:solidFill>
              </a:rPr>
              <a:t>godina 20. veka oko istoričara umetnosti Edi de Jonga formira se škola koja zastupa ideju da </a:t>
            </a:r>
            <a:r>
              <a:rPr lang="sr-Latn-CS" sz="8200" dirty="0" smtClean="0">
                <a:solidFill>
                  <a:schemeClr val="tx1"/>
                </a:solidFill>
              </a:rPr>
              <a:t>u slikarstvu holandskog </a:t>
            </a:r>
            <a:r>
              <a:rPr lang="sr-Latn-CS" sz="8200" dirty="0">
                <a:solidFill>
                  <a:schemeClr val="tx1"/>
                </a:solidFill>
              </a:rPr>
              <a:t>„</a:t>
            </a:r>
            <a:r>
              <a:rPr lang="sr-Latn-CS" sz="8200" dirty="0" smtClean="0">
                <a:solidFill>
                  <a:schemeClr val="tx1"/>
                </a:solidFill>
              </a:rPr>
              <a:t>zlatnog veka“ dominira „</a:t>
            </a:r>
            <a:r>
              <a:rPr lang="sr-Latn-CS" sz="8200" dirty="0">
                <a:solidFill>
                  <a:schemeClr val="tx1"/>
                </a:solidFill>
              </a:rPr>
              <a:t>prividni realizam“. Mnogim studijama, zasnovanim na </a:t>
            </a:r>
            <a:r>
              <a:rPr lang="sr-Latn-CS" sz="8200" dirty="0" smtClean="0">
                <a:solidFill>
                  <a:schemeClr val="tx1"/>
                </a:solidFill>
              </a:rPr>
              <a:t>proučavanju arhivske građe, ondašnje literature, jezika, pozorišta i, posebno, amblematskih zbornika, </a:t>
            </a:r>
            <a:r>
              <a:rPr lang="sr-Latn-CS" sz="8200" dirty="0">
                <a:solidFill>
                  <a:schemeClr val="tx1"/>
                </a:solidFill>
              </a:rPr>
              <a:t>ova škola je utvrdila da je barokni posmatrač bio pozvan da u slikanoj predstavi otkrije dublje, moralne </a:t>
            </a:r>
            <a:r>
              <a:rPr lang="sr-Latn-CS" sz="8200" dirty="0" smtClean="0">
                <a:solidFill>
                  <a:schemeClr val="tx1"/>
                </a:solidFill>
              </a:rPr>
              <a:t>poruke. Dokazano je da su amblematski zbornici </a:t>
            </a:r>
            <a:r>
              <a:rPr lang="sr-Latn-CS" sz="8200" dirty="0">
                <a:solidFill>
                  <a:schemeClr val="tx1"/>
                </a:solidFill>
              </a:rPr>
              <a:t>bili </a:t>
            </a:r>
            <a:r>
              <a:rPr lang="sr-Latn-CS" sz="8200" dirty="0" smtClean="0">
                <a:solidFill>
                  <a:schemeClr val="tx1"/>
                </a:solidFill>
              </a:rPr>
              <a:t>uporišta </a:t>
            </a:r>
            <a:r>
              <a:rPr lang="sr-Latn-CS" sz="8200" dirty="0">
                <a:solidFill>
                  <a:schemeClr val="tx1"/>
                </a:solidFill>
              </a:rPr>
              <a:t>mnogim slikarima, </a:t>
            </a:r>
            <a:r>
              <a:rPr lang="sr-Latn-CS" sz="8200" dirty="0" smtClean="0">
                <a:solidFill>
                  <a:schemeClr val="tx1"/>
                </a:solidFill>
              </a:rPr>
              <a:t>te se zato smatraju ključem interpretacije njihovih dela.</a:t>
            </a:r>
          </a:p>
          <a:p>
            <a:pPr algn="just">
              <a:spcBef>
                <a:spcPts val="0"/>
              </a:spcBef>
            </a:pPr>
            <a:r>
              <a:rPr lang="sr-Latn-CS" sz="8200" dirty="0" smtClean="0">
                <a:solidFill>
                  <a:schemeClr val="tx1"/>
                </a:solidFill>
              </a:rPr>
              <a:t>Primena </a:t>
            </a:r>
            <a:r>
              <a:rPr lang="sr-Latn-CS" sz="8200" dirty="0">
                <a:solidFill>
                  <a:schemeClr val="tx1"/>
                </a:solidFill>
              </a:rPr>
              <a:t>ovog metoda analize i interpretacije zahteva veliku obazrivost, jer nekritičko korišćenje amblema kao ključeva interpretacije može dovesti do pogrešnih zaključaka i niestinitih </a:t>
            </a:r>
            <a:r>
              <a:rPr lang="sr-Latn-CS" sz="8200" dirty="0" smtClean="0">
                <a:solidFill>
                  <a:schemeClr val="tx1"/>
                </a:solidFill>
              </a:rPr>
              <a:t>tvrdnji. Mnoge </a:t>
            </a:r>
            <a:r>
              <a:rPr lang="sr-Latn-CS" sz="8200" dirty="0">
                <a:solidFill>
                  <a:schemeClr val="tx1"/>
                </a:solidFill>
              </a:rPr>
              <a:t>skrivene poruke na slikama su </a:t>
            </a:r>
            <a:r>
              <a:rPr lang="sr-Latn-CS" sz="8200" dirty="0" smtClean="0">
                <a:solidFill>
                  <a:schemeClr val="tx1"/>
                </a:solidFill>
              </a:rPr>
              <a:t>otkrivene, ali </a:t>
            </a:r>
            <a:r>
              <a:rPr lang="sr-Latn-CS" sz="8200" dirty="0">
                <a:solidFill>
                  <a:schemeClr val="tx1"/>
                </a:solidFill>
              </a:rPr>
              <a:t>su mnoge ostale </a:t>
            </a:r>
            <a:r>
              <a:rPr lang="sr-Latn-CS" sz="8200" dirty="0" smtClean="0">
                <a:solidFill>
                  <a:schemeClr val="tx1"/>
                </a:solidFill>
              </a:rPr>
              <a:t>nejasne i otvorene za dalja tumačenja</a:t>
            </a:r>
            <a:r>
              <a:rPr lang="sr-Latn-CS" sz="80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</a:pPr>
            <a:endParaRPr lang="sr-Latn-RS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5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3764280"/>
            <a:ext cx="8984974" cy="274319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Najveći ugled uživao je amblematski </a:t>
            </a:r>
            <a:r>
              <a:rPr lang="sr-Latn-CS" sz="2200" dirty="0">
                <a:solidFill>
                  <a:schemeClr val="tx1"/>
                </a:solidFill>
              </a:rPr>
              <a:t>zbornik </a:t>
            </a:r>
            <a:r>
              <a:rPr lang="sr-Latn-CS" sz="2200" i="1" dirty="0">
                <a:solidFill>
                  <a:schemeClr val="tx1"/>
                </a:solidFill>
              </a:rPr>
              <a:t>Amorum Emblematum</a:t>
            </a:r>
            <a:r>
              <a:rPr lang="sr-Latn-CS" sz="2200" dirty="0">
                <a:solidFill>
                  <a:schemeClr val="tx1"/>
                </a:solidFill>
              </a:rPr>
              <a:t> </a:t>
            </a:r>
            <a:r>
              <a:rPr lang="sr-Latn-CS" sz="2200" dirty="0" smtClean="0">
                <a:solidFill>
                  <a:schemeClr val="tx1"/>
                </a:solidFill>
              </a:rPr>
              <a:t>objavljen 1608. u Antverpenu, </a:t>
            </a:r>
            <a:r>
              <a:rPr lang="sr-Latn-CS" sz="2200" dirty="0">
                <a:solidFill>
                  <a:schemeClr val="tx1"/>
                </a:solidFill>
              </a:rPr>
              <a:t>delo </a:t>
            </a:r>
            <a:r>
              <a:rPr lang="sr-Latn-CS" sz="2200" dirty="0" smtClean="0">
                <a:solidFill>
                  <a:schemeClr val="tx1"/>
                </a:solidFill>
              </a:rPr>
              <a:t>slikara i humaniste Ota </a:t>
            </a:r>
            <a:r>
              <a:rPr lang="sr-Latn-CS" sz="2200" dirty="0">
                <a:solidFill>
                  <a:schemeClr val="tx1"/>
                </a:solidFill>
              </a:rPr>
              <a:t>van </a:t>
            </a:r>
            <a:r>
              <a:rPr lang="sr-Latn-CS" sz="2200" dirty="0" smtClean="0">
                <a:solidFill>
                  <a:schemeClr val="tx1"/>
                </a:solidFill>
              </a:rPr>
              <a:t>Vena, koji </a:t>
            </a:r>
            <a:r>
              <a:rPr lang="sr-Latn-CS" sz="2200" dirty="0">
                <a:solidFill>
                  <a:schemeClr val="tx1"/>
                </a:solidFill>
              </a:rPr>
              <a:t>se potpisivao u latiniziranoj formi </a:t>
            </a:r>
            <a:r>
              <a:rPr lang="sr-Latn-CS" sz="2200" dirty="0" smtClean="0">
                <a:solidFill>
                  <a:schemeClr val="tx1"/>
                </a:solidFill>
              </a:rPr>
              <a:t>kao Otto Venius. To je jedinstvena </a:t>
            </a:r>
            <a:r>
              <a:rPr lang="sr-Latn-CS" sz="2200" dirty="0">
                <a:solidFill>
                  <a:schemeClr val="tx1"/>
                </a:solidFill>
              </a:rPr>
              <a:t>antologija o ljubavi, </a:t>
            </a:r>
            <a:r>
              <a:rPr lang="sr-Latn-CS" sz="2200" dirty="0" smtClean="0">
                <a:solidFill>
                  <a:schemeClr val="tx1"/>
                </a:solidFill>
              </a:rPr>
              <a:t>sa citatima antičkih pesnika, pisaca i filozofa. Glavni </a:t>
            </a:r>
            <a:r>
              <a:rPr lang="sr-Latn-CS" sz="2200" dirty="0">
                <a:solidFill>
                  <a:schemeClr val="tx1"/>
                </a:solidFill>
              </a:rPr>
              <a:t>lik svih amblema je </a:t>
            </a:r>
            <a:r>
              <a:rPr lang="sr-Latn-CS" sz="2200" dirty="0" smtClean="0">
                <a:solidFill>
                  <a:schemeClr val="tx1"/>
                </a:solidFill>
              </a:rPr>
              <a:t>Kupidon</a:t>
            </a:r>
            <a:r>
              <a:rPr lang="sr-Latn-CS" sz="2200" dirty="0">
                <a:solidFill>
                  <a:schemeClr val="tx1"/>
                </a:solidFill>
              </a:rPr>
              <a:t>, kojeg odlikuju </a:t>
            </a:r>
            <a:r>
              <a:rPr lang="sr-Latn-CS" sz="2200" dirty="0" smtClean="0">
                <a:solidFill>
                  <a:schemeClr val="tx1"/>
                </a:solidFill>
              </a:rPr>
              <a:t>dečje </a:t>
            </a:r>
            <a:r>
              <a:rPr lang="sr-Latn-CS" sz="2200" dirty="0">
                <a:solidFill>
                  <a:schemeClr val="tx1"/>
                </a:solidFill>
              </a:rPr>
              <a:t>osobine: on je nestašan, naivan, okrutan</a:t>
            </a:r>
            <a:r>
              <a:rPr lang="sr-Latn-CS" sz="2200" dirty="0" smtClean="0">
                <a:solidFill>
                  <a:schemeClr val="tx1"/>
                </a:solidFill>
              </a:rPr>
              <a:t>...</a:t>
            </a:r>
          </a:p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Zbornik je bio veoma </a:t>
            </a:r>
            <a:r>
              <a:rPr lang="sr-Latn-CS" sz="2200" dirty="0" smtClean="0">
                <a:solidFill>
                  <a:schemeClr val="tx1"/>
                </a:solidFill>
              </a:rPr>
              <a:t>popularan i snažno je uticao na mnoge holandske slikare.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108174" y="228599"/>
            <a:ext cx="5029200" cy="624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sr-Latn-CS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sr-Latn-CS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2" y="228599"/>
            <a:ext cx="863149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9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304801"/>
            <a:ext cx="3581400" cy="5562599"/>
          </a:xfrm>
        </p:spPr>
        <p:txBody>
          <a:bodyPr>
            <a:noAutofit/>
          </a:bodyPr>
          <a:lstStyle/>
          <a:p>
            <a:endParaRPr lang="sr-Latn-CS" sz="18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Amblem iz jednog od izdanja </a:t>
            </a:r>
            <a:r>
              <a:rPr lang="sr-Latn-CS" sz="2200" i="1" dirty="0" smtClean="0">
                <a:solidFill>
                  <a:schemeClr val="tx1"/>
                </a:solidFill>
              </a:rPr>
              <a:t>Amorum Emblematum</a:t>
            </a:r>
            <a:r>
              <a:rPr lang="sr-Latn-CS" sz="2200" dirty="0">
                <a:solidFill>
                  <a:schemeClr val="tx1"/>
                </a:solidFill>
              </a:rPr>
              <a:t>:</a:t>
            </a:r>
            <a:endParaRPr lang="sr-Latn-CS" sz="22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i="1" dirty="0" smtClean="0">
                <a:solidFill>
                  <a:schemeClr val="tx1"/>
                </a:solidFill>
              </a:rPr>
              <a:t>Inscriptio</a:t>
            </a:r>
            <a:r>
              <a:rPr lang="sr-Latn-CS" sz="2200" dirty="0" smtClean="0">
                <a:solidFill>
                  <a:schemeClr val="tx1"/>
                </a:solidFill>
              </a:rPr>
              <a:t>/naslov:</a:t>
            </a:r>
          </a:p>
          <a:p>
            <a:pPr algn="ctr">
              <a:spcBef>
                <a:spcPts val="0"/>
              </a:spcBef>
            </a:pPr>
            <a:r>
              <a:rPr lang="sr-Latn-CS" sz="2200" i="1" dirty="0" smtClean="0">
                <a:solidFill>
                  <a:schemeClr val="tx1"/>
                </a:solidFill>
              </a:rPr>
              <a:t>Amorum.</a:t>
            </a:r>
          </a:p>
          <a:p>
            <a:pPr algn="ctr">
              <a:spcBef>
                <a:spcPts val="0"/>
              </a:spcBef>
            </a:pPr>
            <a:r>
              <a:rPr lang="sr-Latn-CS" sz="2200" i="1" dirty="0" smtClean="0">
                <a:solidFill>
                  <a:schemeClr val="tx1"/>
                </a:solidFill>
              </a:rPr>
              <a:t>Imago</a:t>
            </a:r>
            <a:r>
              <a:rPr lang="sr-Latn-CS" sz="2200" dirty="0" smtClean="0">
                <a:solidFill>
                  <a:schemeClr val="tx1"/>
                </a:solidFill>
              </a:rPr>
              <a:t>/piktogram: Kupidon gazi tablu sa brojevima i podiže onu na kojoj je broj 1.</a:t>
            </a:r>
          </a:p>
          <a:p>
            <a:pPr algn="ctr">
              <a:spcBef>
                <a:spcPts val="0"/>
              </a:spcBef>
            </a:pPr>
            <a:r>
              <a:rPr lang="sr-Latn-CS" sz="2200" i="1" dirty="0" smtClean="0">
                <a:solidFill>
                  <a:schemeClr val="tx1"/>
                </a:solidFill>
              </a:rPr>
              <a:t>Subscriptio</a:t>
            </a:r>
            <a:r>
              <a:rPr lang="sr-Latn-CS" sz="2200" dirty="0" smtClean="0">
                <a:solidFill>
                  <a:schemeClr val="tx1"/>
                </a:solidFill>
              </a:rPr>
              <a:t>/objašnjenje počinje Aristotelovim citatom na latinskom: </a:t>
            </a:r>
            <a:r>
              <a:rPr lang="sr-Latn-CS" sz="2200" i="1" dirty="0" smtClean="0">
                <a:solidFill>
                  <a:schemeClr val="tx1"/>
                </a:solidFill>
              </a:rPr>
              <a:t>Perfectus </a:t>
            </a:r>
            <a:r>
              <a:rPr lang="sr-Latn-CS" sz="2200" i="1" dirty="0">
                <a:solidFill>
                  <a:schemeClr val="tx1"/>
                </a:solidFill>
              </a:rPr>
              <a:t>amor non est nisi ad unam</a:t>
            </a:r>
            <a:r>
              <a:rPr lang="sr-Latn-CS" sz="2200" dirty="0">
                <a:solidFill>
                  <a:schemeClr val="tx1"/>
                </a:solidFill>
              </a:rPr>
              <a:t> </a:t>
            </a:r>
            <a:r>
              <a:rPr lang="sr-Latn-CS" sz="2200" dirty="0" smtClean="0">
                <a:solidFill>
                  <a:schemeClr val="tx1"/>
                </a:solidFill>
              </a:rPr>
              <a:t>(savšrena ljubav daje se samo jednom).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450211" y="304801"/>
            <a:ext cx="4565374" cy="624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sr-Latn-CS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sr-Latn-CS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8" y="76200"/>
            <a:ext cx="4324383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990600" y="6248400"/>
            <a:ext cx="7696200" cy="457200"/>
          </a:xfrm>
        </p:spPr>
        <p:txBody>
          <a:bodyPr>
            <a:normAutofit fontScale="90000"/>
          </a:bodyPr>
          <a:lstStyle/>
          <a:p>
            <a:r>
              <a:rPr lang="sr-Latn-RS" sz="2000" dirty="0" smtClean="0"/>
              <a:t>Vermer, </a:t>
            </a:r>
            <a:r>
              <a:rPr lang="sr-Latn-CS" sz="2000" dirty="0" smtClean="0"/>
              <a:t>Devojka stoji </a:t>
            </a:r>
            <a:r>
              <a:rPr lang="sr-Latn-CS" sz="2000" dirty="0"/>
              <a:t>za </a:t>
            </a:r>
            <a:r>
              <a:rPr lang="sr-Latn-CS" sz="2000" dirty="0" smtClean="0"/>
              <a:t>virginalom, oko </a:t>
            </a:r>
            <a:r>
              <a:rPr lang="sr-Latn-CS" sz="2000" dirty="0"/>
              <a:t>1670</a:t>
            </a:r>
            <a:r>
              <a:rPr lang="sr-Latn-CS" sz="2000" dirty="0" smtClean="0"/>
              <a:t>.</a:t>
            </a:r>
            <a:r>
              <a:rPr lang="sr-Latn-RS" sz="2000" dirty="0" smtClean="0"/>
              <a:t/>
            </a:r>
            <a:br>
              <a:rPr lang="sr-Latn-RS" sz="2000" dirty="0" smtClean="0"/>
            </a:br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"/>
            <a:ext cx="5182071" cy="5943600"/>
          </a:xfrm>
        </p:spPr>
      </p:pic>
    </p:spTree>
    <p:extLst>
      <p:ext uri="{BB962C8B-B14F-4D97-AF65-F5344CB8AC3E}">
        <p14:creationId xmlns:p14="http://schemas.microsoft.com/office/powerpoint/2010/main" val="4274904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8382000" cy="60197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Kao i na većini </a:t>
            </a:r>
            <a:r>
              <a:rPr lang="sr-Latn-CS" sz="2200" dirty="0" smtClean="0">
                <a:solidFill>
                  <a:schemeClr val="tx1"/>
                </a:solidFill>
              </a:rPr>
              <a:t>Vermerovih slika, i na </a:t>
            </a:r>
            <a:r>
              <a:rPr lang="sr-Latn-CS" sz="2200" i="1" dirty="0" smtClean="0">
                <a:solidFill>
                  <a:schemeClr val="tx1"/>
                </a:solidFill>
              </a:rPr>
              <a:t>Devojci koja stoji za virginalom</a:t>
            </a:r>
            <a:r>
              <a:rPr lang="sr-Latn-CS" sz="2200" dirty="0" smtClean="0">
                <a:solidFill>
                  <a:schemeClr val="tx1"/>
                </a:solidFill>
              </a:rPr>
              <a:t> iz oko 1670. hladno jutarnje svetlo dolazi sa prozora </a:t>
            </a:r>
            <a:r>
              <a:rPr lang="sr-Latn-CS" sz="2200" dirty="0">
                <a:solidFill>
                  <a:schemeClr val="tx1"/>
                </a:solidFill>
              </a:rPr>
              <a:t>sa leve </a:t>
            </a:r>
            <a:r>
              <a:rPr lang="sr-Latn-CS" sz="2200" dirty="0" smtClean="0">
                <a:solidFill>
                  <a:schemeClr val="tx1"/>
                </a:solidFill>
              </a:rPr>
              <a:t>strane i oživljava teksturu </a:t>
            </a:r>
            <a:r>
              <a:rPr lang="sr-Latn-CS" sz="2200" dirty="0">
                <a:solidFill>
                  <a:schemeClr val="tx1"/>
                </a:solidFill>
              </a:rPr>
              <a:t>mermera, pločica, pliša, satena, uz upotrebu karakterističnih boja, naročito dragocenog ultramarina. Mlada žena gleda prema posmatraču dok prebira po virginalu. </a:t>
            </a:r>
            <a:r>
              <a:rPr lang="sr-Latn-CS" sz="2200" dirty="0" smtClean="0">
                <a:solidFill>
                  <a:schemeClr val="tx1"/>
                </a:solidFill>
              </a:rPr>
              <a:t>Ispred </a:t>
            </a:r>
            <a:r>
              <a:rPr lang="sr-Latn-CS" sz="2200" dirty="0">
                <a:solidFill>
                  <a:schemeClr val="tx1"/>
                </a:solidFill>
              </a:rPr>
              <a:t>nje je prazna stolica koja može asocirati na nečije </a:t>
            </a:r>
            <a:r>
              <a:rPr lang="sr-Latn-CS" sz="2200" dirty="0" smtClean="0">
                <a:solidFill>
                  <a:schemeClr val="tx1"/>
                </a:solidFill>
              </a:rPr>
              <a:t>odsustvo</a:t>
            </a:r>
            <a:r>
              <a:rPr lang="sr-Latn-CS" sz="2200" dirty="0">
                <a:solidFill>
                  <a:schemeClr val="tx1"/>
                </a:solidFill>
              </a:rPr>
              <a:t>. Na slici na zidu i na poklopcu virginala su planinski pejzaži, koji mogu ukazati na daleke predele </a:t>
            </a:r>
            <a:r>
              <a:rPr lang="sr-Latn-CS" sz="2200" dirty="0" smtClean="0">
                <a:solidFill>
                  <a:schemeClr val="tx1"/>
                </a:solidFill>
              </a:rPr>
              <a:t>po </a:t>
            </a:r>
            <a:r>
              <a:rPr lang="sr-Latn-CS" sz="2200" dirty="0">
                <a:solidFill>
                  <a:schemeClr val="tx1"/>
                </a:solidFill>
              </a:rPr>
              <a:t>kojima putuje taj nedostajući čovek.</a:t>
            </a:r>
            <a:endParaRPr lang="en-US" sz="22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Iznad </a:t>
            </a:r>
            <a:r>
              <a:rPr lang="sr-Latn-CS" sz="2200" dirty="0" smtClean="0">
                <a:solidFill>
                  <a:schemeClr val="tx1"/>
                </a:solidFill>
              </a:rPr>
              <a:t>devojke je slika </a:t>
            </a:r>
            <a:r>
              <a:rPr lang="sr-Latn-CS" sz="2200" dirty="0">
                <a:solidFill>
                  <a:schemeClr val="tx1"/>
                </a:solidFill>
              </a:rPr>
              <a:t>u slici. Na njoj je Kupidon sa kartom u ruci. I pored određenih razlika, ona je ponovljeni amblem iz </a:t>
            </a:r>
            <a:r>
              <a:rPr lang="sr-Latn-CS" sz="2200" i="1" dirty="0">
                <a:solidFill>
                  <a:schemeClr val="tx1"/>
                </a:solidFill>
              </a:rPr>
              <a:t>Amorum </a:t>
            </a:r>
            <a:r>
              <a:rPr lang="sr-Latn-CS" sz="2200" i="1" dirty="0" smtClean="0">
                <a:solidFill>
                  <a:schemeClr val="tx1"/>
                </a:solidFill>
              </a:rPr>
              <a:t>Emblematum</a:t>
            </a:r>
            <a:r>
              <a:rPr lang="sr-Latn-CS" sz="2400" dirty="0" smtClean="0">
                <a:solidFill>
                  <a:schemeClr val="tx1"/>
                </a:solidFill>
              </a:rPr>
              <a:t>. </a:t>
            </a:r>
            <a:endParaRPr lang="sr-Latn-RS" sz="2400" dirty="0" smtClean="0">
              <a:solidFill>
                <a:schemeClr val="tx1"/>
              </a:solidFill>
            </a:endParaRPr>
          </a:p>
          <a:p>
            <a:endParaRPr lang="sr-Latn-R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9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5791200" y="457200"/>
            <a:ext cx="3048000" cy="6248400"/>
          </a:xfrm>
        </p:spPr>
        <p:txBody>
          <a:bodyPr>
            <a:normAutofit/>
          </a:bodyPr>
          <a:lstStyle/>
          <a:p>
            <a:r>
              <a:rPr lang="sr-Latn-CS" sz="2200" dirty="0"/>
              <a:t>Ova slika u slici je ključ interpretacije</a:t>
            </a:r>
            <a:r>
              <a:rPr lang="sr-Latn-CS" sz="2200" dirty="0" smtClean="0"/>
              <a:t>. Žena </a:t>
            </a:r>
            <a:r>
              <a:rPr lang="sr-Latn-CS" sz="2200" dirty="0"/>
              <a:t>je, sudeći prema odeći od luksuznih tkanina, iz </a:t>
            </a:r>
            <a:r>
              <a:rPr lang="sr-Latn-CS" sz="2200" dirty="0" smtClean="0"/>
              <a:t>imućne kuće. Njen </a:t>
            </a:r>
            <a:r>
              <a:rPr lang="sr-Latn-CS" sz="2200" dirty="0"/>
              <a:t>muž je verovatno </a:t>
            </a:r>
            <a:r>
              <a:rPr lang="sr-Latn-CS" sz="2200" dirty="0" smtClean="0"/>
              <a:t>trgovac </a:t>
            </a:r>
            <a:r>
              <a:rPr lang="sr-Latn-CS" sz="2200" dirty="0"/>
              <a:t>na dalekom putu. </a:t>
            </a:r>
            <a:r>
              <a:rPr lang="sr-Latn-CS" sz="2200" dirty="0" smtClean="0"/>
              <a:t>Ona, u skladu sa porukom slike u slici, treba </a:t>
            </a:r>
            <a:r>
              <a:rPr lang="sr-Latn-CS" sz="2200" dirty="0"/>
              <a:t>da mu ostane verna</a:t>
            </a:r>
            <a:r>
              <a:rPr lang="sr-Latn-CS" sz="2200" dirty="0" smtClean="0"/>
              <a:t>.</a:t>
            </a:r>
            <a:br>
              <a:rPr lang="sr-Latn-CS" sz="2200" dirty="0" smtClean="0"/>
            </a:b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01040"/>
            <a:ext cx="5123434" cy="5760720"/>
          </a:xfrm>
        </p:spPr>
      </p:pic>
    </p:spTree>
    <p:extLst>
      <p:ext uri="{BB962C8B-B14F-4D97-AF65-F5344CB8AC3E}">
        <p14:creationId xmlns:p14="http://schemas.microsoft.com/office/powerpoint/2010/main" val="221427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762000" y="3962400"/>
            <a:ext cx="8077200" cy="2438400"/>
          </a:xfrm>
        </p:spPr>
        <p:txBody>
          <a:bodyPr>
            <a:normAutofit fontScale="90000"/>
          </a:bodyPr>
          <a:lstStyle/>
          <a:p>
            <a:r>
              <a:rPr lang="sr-Latn-CS" sz="2200" dirty="0"/>
              <a:t>Holandsku umetnost 17. veka odlikuje sređenost misli i </a:t>
            </a:r>
            <a:r>
              <a:rPr lang="sr-Latn-CS" sz="2200" dirty="0" smtClean="0"/>
              <a:t>smirenost osećanja, ali </a:t>
            </a:r>
            <a:r>
              <a:rPr lang="sr-Latn-CS" sz="2200" dirty="0"/>
              <a:t>unutar tog sveta mnogo je prigušenih strasti. Na pločicama pri dnu zida naslikani su Kupidoni. Na </a:t>
            </a:r>
            <a:r>
              <a:rPr lang="sr-Latn-CS" sz="2200" dirty="0" smtClean="0"/>
              <a:t>nekima je Kupidon sa </a:t>
            </a:r>
            <a:r>
              <a:rPr lang="sr-Latn-CS" sz="2200" dirty="0"/>
              <a:t>štapom za pecanje. U amblematskim zbornicima takva predstava upozorava na pecanje/udvaranje, preljubu</a:t>
            </a:r>
            <a:r>
              <a:rPr lang="sr-Latn-CS" sz="2200" dirty="0" smtClean="0"/>
              <a:t>.</a:t>
            </a:r>
            <a:br>
              <a:rPr lang="sr-Latn-CS" sz="2200" dirty="0" smtClean="0"/>
            </a:br>
            <a:r>
              <a:rPr lang="sr-Latn-CS" sz="2200" dirty="0" smtClean="0"/>
              <a:t>Zato se može smatrati da Vermer predstavlja višestrukost osećanja i misli predstavljenje. Osnovna namera slike je, verovatno, da upozori na njih.</a:t>
            </a: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229600" cy="3657028"/>
          </a:xfrm>
        </p:spPr>
      </p:pic>
    </p:spTree>
    <p:extLst>
      <p:ext uri="{BB962C8B-B14F-4D97-AF65-F5344CB8AC3E}">
        <p14:creationId xmlns:p14="http://schemas.microsoft.com/office/powerpoint/2010/main" val="259357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610600" cy="5791200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CS" sz="2400" b="1" dirty="0" smtClean="0">
                <a:solidFill>
                  <a:schemeClr val="tx1"/>
                </a:solidFill>
              </a:rPr>
              <a:t>Amblematika</a:t>
            </a:r>
          </a:p>
          <a:p>
            <a:pPr algn="just">
              <a:spcBef>
                <a:spcPts val="0"/>
              </a:spcBef>
            </a:pPr>
            <a:endParaRPr lang="sr-Latn-CS" sz="2400" b="1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CS" sz="2400" dirty="0" smtClean="0">
                <a:solidFill>
                  <a:schemeClr val="tx1"/>
                </a:solidFill>
              </a:rPr>
              <a:t>Amblematika </a:t>
            </a:r>
            <a:r>
              <a:rPr lang="sr-Latn-CS" sz="2400" dirty="0">
                <a:solidFill>
                  <a:schemeClr val="tx1"/>
                </a:solidFill>
              </a:rPr>
              <a:t>je umetnički žanr stvoren u 16. veku, </a:t>
            </a:r>
            <a:r>
              <a:rPr lang="sr-Latn-CS" sz="2400" dirty="0" smtClean="0">
                <a:solidFill>
                  <a:schemeClr val="tx1"/>
                </a:solidFill>
              </a:rPr>
              <a:t>a najveću </a:t>
            </a:r>
            <a:r>
              <a:rPr lang="sr-Latn-CS" sz="2400" dirty="0">
                <a:solidFill>
                  <a:schemeClr val="tx1"/>
                </a:solidFill>
              </a:rPr>
              <a:t>popularnost stekao je u barokno doba. </a:t>
            </a:r>
            <a:r>
              <a:rPr lang="sr-Latn-CS" sz="2400" dirty="0" smtClean="0">
                <a:solidFill>
                  <a:schemeClr val="tx1"/>
                </a:solidFill>
              </a:rPr>
              <a:t>Ovaj žanr oblikovan je interakcijom literarnog i vizuelnog. Horacijev </a:t>
            </a:r>
            <a:r>
              <a:rPr lang="sr-Latn-CS" sz="2400" dirty="0">
                <a:solidFill>
                  <a:schemeClr val="tx1"/>
                </a:solidFill>
              </a:rPr>
              <a:t>stih </a:t>
            </a:r>
            <a:r>
              <a:rPr lang="sr-Latn-CS" sz="2400" i="1" dirty="0">
                <a:solidFill>
                  <a:schemeClr val="tx1"/>
                </a:solidFill>
              </a:rPr>
              <a:t>Ut pictura </a:t>
            </a:r>
            <a:r>
              <a:rPr lang="sr-Latn-CS" sz="2400" i="1" dirty="0" smtClean="0">
                <a:solidFill>
                  <a:schemeClr val="tx1"/>
                </a:solidFill>
              </a:rPr>
              <a:t>poesis</a:t>
            </a:r>
            <a:r>
              <a:rPr lang="sr-Latn-CS" sz="2400" dirty="0" smtClean="0">
                <a:solidFill>
                  <a:schemeClr val="tx1"/>
                </a:solidFill>
              </a:rPr>
              <a:t> </a:t>
            </a:r>
            <a:r>
              <a:rPr lang="sr-Latn-CS" sz="2400" dirty="0">
                <a:solidFill>
                  <a:schemeClr val="tx1"/>
                </a:solidFill>
              </a:rPr>
              <a:t>i na njemu formirana </a:t>
            </a:r>
            <a:r>
              <a:rPr lang="sr-Latn-CS" sz="2400" dirty="0" smtClean="0">
                <a:solidFill>
                  <a:schemeClr val="tx1"/>
                </a:solidFill>
              </a:rPr>
              <a:t>teorija o poeziji i slikarstvu kao sestrinskim umetnostima, u </a:t>
            </a:r>
            <a:r>
              <a:rPr lang="sr-Latn-CS" sz="2400" dirty="0">
                <a:solidFill>
                  <a:schemeClr val="tx1"/>
                </a:solidFill>
              </a:rPr>
              <a:t>amblematici </a:t>
            </a:r>
            <a:r>
              <a:rPr lang="sr-Latn-CS" sz="2400" dirty="0" smtClean="0">
                <a:solidFill>
                  <a:schemeClr val="tx1"/>
                </a:solidFill>
              </a:rPr>
              <a:t>su u potpunosti ostvareni, jer su u njoj literarni </a:t>
            </a:r>
            <a:r>
              <a:rPr lang="sr-Latn-CS" sz="2400" dirty="0">
                <a:solidFill>
                  <a:schemeClr val="tx1"/>
                </a:solidFill>
              </a:rPr>
              <a:t>i vizuelni elementi nerazdvojivi: reči </a:t>
            </a:r>
            <a:r>
              <a:rPr lang="sr-Latn-CS" sz="2400" dirty="0" smtClean="0">
                <a:solidFill>
                  <a:schemeClr val="tx1"/>
                </a:solidFill>
              </a:rPr>
              <a:t>objašnjavaju sliku</a:t>
            </a:r>
            <a:r>
              <a:rPr lang="sr-Latn-CS" sz="2400" dirty="0">
                <a:solidFill>
                  <a:schemeClr val="tx1"/>
                </a:solidFill>
              </a:rPr>
              <a:t>, a slika objašnjava </a:t>
            </a:r>
            <a:r>
              <a:rPr lang="sr-Latn-CS" sz="2400" dirty="0" smtClean="0">
                <a:solidFill>
                  <a:schemeClr val="tx1"/>
                </a:solidFill>
              </a:rPr>
              <a:t>tekst.</a:t>
            </a:r>
          </a:p>
          <a:p>
            <a:pPr algn="just">
              <a:spcBef>
                <a:spcPts val="0"/>
              </a:spcBef>
            </a:pPr>
            <a:r>
              <a:rPr lang="sr-Latn-CS" sz="2400" dirty="0" smtClean="0">
                <a:solidFill>
                  <a:schemeClr val="tx1"/>
                </a:solidFill>
              </a:rPr>
              <a:t>Amblematiku </a:t>
            </a:r>
            <a:r>
              <a:rPr lang="sr-Latn-CS" sz="2400" dirty="0">
                <a:solidFill>
                  <a:schemeClr val="tx1"/>
                </a:solidFill>
              </a:rPr>
              <a:t>su koristili pripadnici svih konfesija, filozofskih i političkih usmerenja, u svim </a:t>
            </a:r>
            <a:r>
              <a:rPr lang="sr-Latn-CS" sz="2400" dirty="0" smtClean="0">
                <a:solidFill>
                  <a:schemeClr val="tx1"/>
                </a:solidFill>
              </a:rPr>
              <a:t>prostorima, javnim </a:t>
            </a:r>
            <a:r>
              <a:rPr lang="sr-Latn-CS" sz="2400" dirty="0">
                <a:solidFill>
                  <a:schemeClr val="tx1"/>
                </a:solidFill>
              </a:rPr>
              <a:t>i privatnim. Počivala je na svim oblastima znanja: teologiji, filozofiji, </a:t>
            </a:r>
            <a:r>
              <a:rPr lang="sr-Latn-CS" sz="2400" dirty="0" smtClean="0">
                <a:solidFill>
                  <a:schemeClr val="tx1"/>
                </a:solidFill>
              </a:rPr>
              <a:t>pesništvu i književnosti</a:t>
            </a:r>
            <a:r>
              <a:rPr lang="sr-Latn-CS" sz="2400" dirty="0">
                <a:solidFill>
                  <a:schemeClr val="tx1"/>
                </a:solidFill>
              </a:rPr>
              <a:t>, pravu, istoriji, geografiji, botanici, </a:t>
            </a:r>
            <a:r>
              <a:rPr lang="sr-Latn-CS" sz="2400" dirty="0" smtClean="0">
                <a:solidFill>
                  <a:schemeClr val="tx1"/>
                </a:solidFill>
              </a:rPr>
              <a:t>zoologiji... </a:t>
            </a:r>
            <a:r>
              <a:rPr lang="sr-Latn-CS" sz="2400" dirty="0">
                <a:solidFill>
                  <a:schemeClr val="tx1"/>
                </a:solidFill>
              </a:rPr>
              <a:t>Prenosila je, najčešće, moralizatorske poruke, </a:t>
            </a:r>
            <a:r>
              <a:rPr lang="sr-Latn-CS" sz="2400" dirty="0" smtClean="0">
                <a:solidFill>
                  <a:schemeClr val="tx1"/>
                </a:solidFill>
              </a:rPr>
              <a:t>istovremeno podučavajući i zabavljajući, u </a:t>
            </a:r>
            <a:r>
              <a:rPr lang="sr-Latn-CS" sz="2400" dirty="0">
                <a:solidFill>
                  <a:schemeClr val="tx1"/>
                </a:solidFill>
              </a:rPr>
              <a:t>skladu sa Horacijevim motom </a:t>
            </a:r>
            <a:r>
              <a:rPr lang="sr-Latn-CS" sz="2400" i="1" dirty="0">
                <a:solidFill>
                  <a:schemeClr val="tx1"/>
                </a:solidFill>
              </a:rPr>
              <a:t>docere et delectare</a:t>
            </a:r>
            <a:r>
              <a:rPr lang="sr-Latn-CS" sz="24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sr-Latn-CS" sz="2400" dirty="0" smtClean="0">
                <a:solidFill>
                  <a:schemeClr val="tx1"/>
                </a:solidFill>
              </a:rPr>
              <a:t>Reč </a:t>
            </a:r>
            <a:r>
              <a:rPr lang="sr-Latn-CS" sz="2400" dirty="0">
                <a:solidFill>
                  <a:schemeClr val="tx1"/>
                </a:solidFill>
              </a:rPr>
              <a:t>amblem potiče </a:t>
            </a:r>
            <a:r>
              <a:rPr lang="sr-Latn-CS" sz="2400" dirty="0" smtClean="0">
                <a:solidFill>
                  <a:schemeClr val="tx1"/>
                </a:solidFill>
              </a:rPr>
              <a:t>od starogrčkog </a:t>
            </a:r>
            <a:r>
              <a:rPr lang="sr-Latn-CS" sz="2400" dirty="0">
                <a:solidFill>
                  <a:schemeClr val="tx1"/>
                </a:solidFill>
              </a:rPr>
              <a:t>termina </a:t>
            </a:r>
            <a:r>
              <a:rPr lang="sr-Latn-CS" sz="2400" i="1" dirty="0">
                <a:solidFill>
                  <a:schemeClr val="tx1"/>
                </a:solidFill>
              </a:rPr>
              <a:t>emblema</a:t>
            </a:r>
            <a:r>
              <a:rPr lang="sr-Latn-CS" sz="2400" dirty="0">
                <a:solidFill>
                  <a:schemeClr val="tx1"/>
                </a:solidFill>
              </a:rPr>
              <a:t> koji </a:t>
            </a:r>
            <a:r>
              <a:rPr lang="sr-Latn-CS" sz="2400" dirty="0" smtClean="0">
                <a:solidFill>
                  <a:schemeClr val="tx1"/>
                </a:solidFill>
              </a:rPr>
              <a:t>je označavao komad </a:t>
            </a:r>
            <a:r>
              <a:rPr lang="sr-Latn-CS" sz="2400" dirty="0">
                <a:solidFill>
                  <a:schemeClr val="tx1"/>
                </a:solidFill>
              </a:rPr>
              <a:t>plemenitog metala </a:t>
            </a:r>
            <a:r>
              <a:rPr lang="sr-Latn-CS" sz="2400" dirty="0" smtClean="0">
                <a:solidFill>
                  <a:schemeClr val="tx1"/>
                </a:solidFill>
              </a:rPr>
              <a:t>umetnutog u neku </a:t>
            </a:r>
            <a:r>
              <a:rPr lang="sr-Latn-CS" sz="2400" dirty="0">
                <a:solidFill>
                  <a:schemeClr val="tx1"/>
                </a:solidFill>
              </a:rPr>
              <a:t>dekorativnu celinu </a:t>
            </a:r>
            <a:r>
              <a:rPr lang="sr-Latn-CS" sz="2400" dirty="0" smtClean="0">
                <a:solidFill>
                  <a:schemeClr val="tx1"/>
                </a:solidFill>
              </a:rPr>
              <a:t>(mozaik, nakit</a:t>
            </a:r>
            <a:r>
              <a:rPr lang="sr-Latn-CS" sz="2400" dirty="0">
                <a:solidFill>
                  <a:schemeClr val="tx1"/>
                </a:solidFill>
              </a:rPr>
              <a:t>, </a:t>
            </a:r>
            <a:r>
              <a:rPr lang="sr-Latn-CS" sz="2400" dirty="0" smtClean="0">
                <a:solidFill>
                  <a:schemeClr val="tx1"/>
                </a:solidFill>
              </a:rPr>
              <a:t>intarzija) </a:t>
            </a:r>
            <a:r>
              <a:rPr lang="sr-Latn-CS" sz="2400" dirty="0">
                <a:solidFill>
                  <a:schemeClr val="tx1"/>
                </a:solidFill>
              </a:rPr>
              <a:t>i mogao </a:t>
            </a:r>
            <a:r>
              <a:rPr lang="sr-Latn-CS" sz="2400" dirty="0" smtClean="0">
                <a:solidFill>
                  <a:schemeClr val="tx1"/>
                </a:solidFill>
              </a:rPr>
              <a:t>se iz nje izvaditi </a:t>
            </a:r>
            <a:r>
              <a:rPr lang="sr-Latn-CS" sz="2400" dirty="0">
                <a:solidFill>
                  <a:schemeClr val="tx1"/>
                </a:solidFill>
              </a:rPr>
              <a:t>i ponovo upotrebiti. Reč se širila na </a:t>
            </a:r>
            <a:r>
              <a:rPr lang="sr-Latn-CS" sz="2400" dirty="0" smtClean="0">
                <a:solidFill>
                  <a:schemeClr val="tx1"/>
                </a:solidFill>
              </a:rPr>
              <a:t>sve dekorativne </a:t>
            </a:r>
            <a:r>
              <a:rPr lang="sr-Latn-CS" sz="2400" dirty="0">
                <a:solidFill>
                  <a:schemeClr val="tx1"/>
                </a:solidFill>
              </a:rPr>
              <a:t>tehnike koje su podrazumevale inkorporiranje različitih materijala. Vremenom, počela se upotrebljavati i u metaforičkom smislu.</a:t>
            </a:r>
            <a:endParaRPr lang="sr-Latn-R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2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3483258" y="3962400"/>
            <a:ext cx="5355941" cy="2438400"/>
          </a:xfrm>
        </p:spPr>
        <p:txBody>
          <a:bodyPr>
            <a:normAutofit/>
          </a:bodyPr>
          <a:lstStyle/>
          <a:p>
            <a:endParaRPr lang="en-US" sz="2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2400"/>
            <a:ext cx="5967395" cy="26517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3164"/>
            <a:ext cx="441191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00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"/>
            <a:ext cx="8763000" cy="38861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Dok se traga za odgovorima šta je tačno poenta ove, ili drugih holandskih žanr slika, treba imati na umu da je ondašnji posmatrač neposrednije razumevao </a:t>
            </a:r>
            <a:r>
              <a:rPr lang="sr-Latn-CS" sz="2200" dirty="0" smtClean="0">
                <a:solidFill>
                  <a:schemeClr val="tx1"/>
                </a:solidFill>
              </a:rPr>
              <a:t>poruke, ali i to da je bio izazivan </a:t>
            </a:r>
            <a:r>
              <a:rPr lang="sr-Latn-CS" sz="2200" dirty="0">
                <a:solidFill>
                  <a:schemeClr val="tx1"/>
                </a:solidFill>
              </a:rPr>
              <a:t>da traga za „pravim“ odgovorom. Iako je barokna kultura težila neposrednom i jasnom prenosu informacija, ne treba zaboraviti da je, velikim delom, prenosila </a:t>
            </a:r>
            <a:r>
              <a:rPr lang="sr-Latn-CS" sz="2200" dirty="0" smtClean="0">
                <a:solidFill>
                  <a:schemeClr val="tx1"/>
                </a:solidFill>
              </a:rPr>
              <a:t>i kompleksne sadržaje, te da se od ondašnjih čitalaca i posmatrača tražilo da ih postepeno otkrivaju, i u tome uživaju</a:t>
            </a:r>
            <a:r>
              <a:rPr lang="sr-Latn-RS" sz="2200" dirty="0" smtClean="0">
                <a:solidFill>
                  <a:schemeClr val="tx1"/>
                </a:solidFill>
              </a:rPr>
              <a:t>.</a:t>
            </a:r>
            <a:endParaRPr lang="sr-Latn-RS" sz="2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70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304800" y="6248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sr-Latn-RS" sz="2000" dirty="0" smtClean="0"/>
              <a:t>Vermer, Mlekarica, oko 1658.</a:t>
            </a:r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5056216" cy="5669280"/>
          </a:xfrm>
        </p:spPr>
      </p:pic>
    </p:spTree>
    <p:extLst>
      <p:ext uri="{BB962C8B-B14F-4D97-AF65-F5344CB8AC3E}">
        <p14:creationId xmlns:p14="http://schemas.microsoft.com/office/powerpoint/2010/main" val="500173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8199" y="990600"/>
            <a:ext cx="4484077" cy="4953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Tzv</a:t>
            </a:r>
            <a:r>
              <a:rPr lang="sr-Latn-CS" dirty="0">
                <a:solidFill>
                  <a:schemeClr val="tx1"/>
                </a:solidFill>
              </a:rPr>
              <a:t>. </a:t>
            </a:r>
            <a:r>
              <a:rPr lang="sr-Latn-CS" i="1" dirty="0">
                <a:solidFill>
                  <a:schemeClr val="tx1"/>
                </a:solidFill>
              </a:rPr>
              <a:t>Mlekarica</a:t>
            </a:r>
            <a:r>
              <a:rPr lang="sr-Latn-CS" dirty="0">
                <a:solidFill>
                  <a:schemeClr val="tx1"/>
                </a:solidFill>
              </a:rPr>
              <a:t> </a:t>
            </a:r>
            <a:r>
              <a:rPr lang="sr-Latn-CS" dirty="0" smtClean="0">
                <a:solidFill>
                  <a:schemeClr val="tx1"/>
                </a:solidFill>
              </a:rPr>
              <a:t>iz oko 1658, malih </a:t>
            </a:r>
            <a:r>
              <a:rPr lang="sr-Latn-CS" dirty="0">
                <a:solidFill>
                  <a:schemeClr val="tx1"/>
                </a:solidFill>
              </a:rPr>
              <a:t>dimenzija (</a:t>
            </a:r>
            <a:r>
              <a:rPr lang="sr-Latn-CS" dirty="0" smtClean="0">
                <a:solidFill>
                  <a:schemeClr val="tx1"/>
                </a:solidFill>
              </a:rPr>
              <a:t>45x41 cm), </a:t>
            </a:r>
            <a:r>
              <a:rPr lang="sr-Latn-CS" dirty="0">
                <a:solidFill>
                  <a:schemeClr val="tx1"/>
                </a:solidFill>
              </a:rPr>
              <a:t>prikazuje domaćicu/kuvaricu, sluškinju, a ne </a:t>
            </a:r>
            <a:r>
              <a:rPr lang="sr-Latn-CS" dirty="0" smtClean="0">
                <a:solidFill>
                  <a:schemeClr val="tx1"/>
                </a:solidFill>
              </a:rPr>
              <a:t>mlekaricu koja muze krave. Žena pažljivo </a:t>
            </a:r>
            <a:r>
              <a:rPr lang="sr-Latn-CS" dirty="0">
                <a:solidFill>
                  <a:schemeClr val="tx1"/>
                </a:solidFill>
              </a:rPr>
              <a:t>sipa mleko u posudu. Na stolu su različite vrste </a:t>
            </a:r>
            <a:r>
              <a:rPr lang="sr-Latn-CS" dirty="0" smtClean="0">
                <a:solidFill>
                  <a:schemeClr val="tx1"/>
                </a:solidFill>
              </a:rPr>
              <a:t>hleba te ona, verovatno</a:t>
            </a:r>
            <a:r>
              <a:rPr lang="sr-Latn-CS" dirty="0">
                <a:solidFill>
                  <a:schemeClr val="tx1"/>
                </a:solidFill>
              </a:rPr>
              <a:t>, pravi neku vrstu kaše. Žena je mlada, snažna, skromno odevena, a njeno lice je u </a:t>
            </a:r>
            <a:r>
              <a:rPr lang="sr-Latn-CS" dirty="0" smtClean="0">
                <a:solidFill>
                  <a:schemeClr val="tx1"/>
                </a:solidFill>
              </a:rPr>
              <a:t>senci. Vermer </a:t>
            </a:r>
            <a:r>
              <a:rPr lang="sr-Latn-CS" dirty="0">
                <a:solidFill>
                  <a:schemeClr val="tx1"/>
                </a:solidFill>
              </a:rPr>
              <a:t>je posmatra blago odozgo, gradeći piramidalnu kompoziciju koja stvara impresiju skulpturalne </a:t>
            </a:r>
            <a:r>
              <a:rPr lang="sr-Latn-CS" dirty="0" smtClean="0">
                <a:solidFill>
                  <a:schemeClr val="tx1"/>
                </a:solidFill>
              </a:rPr>
              <a:t>monumentalnosti. </a:t>
            </a:r>
            <a:r>
              <a:rPr lang="sr-Latn-CS" dirty="0">
                <a:solidFill>
                  <a:schemeClr val="tx1"/>
                </a:solidFill>
              </a:rPr>
              <a:t>Pomoću </a:t>
            </a:r>
            <a:r>
              <a:rPr lang="sr-Latn-CS" dirty="0" smtClean="0">
                <a:solidFill>
                  <a:schemeClr val="tx1"/>
                </a:solidFill>
              </a:rPr>
              <a:t>dijagonala </a:t>
            </a:r>
            <a:r>
              <a:rPr lang="sr-Latn-CS" dirty="0">
                <a:solidFill>
                  <a:schemeClr val="tx1"/>
                </a:solidFill>
              </a:rPr>
              <a:t>pogled se fokusira na ženin </a:t>
            </a:r>
            <a:r>
              <a:rPr lang="sr-Latn-CS" dirty="0" smtClean="0">
                <a:solidFill>
                  <a:schemeClr val="tx1"/>
                </a:solidFill>
              </a:rPr>
              <a:t>desni zglob</a:t>
            </a:r>
            <a:r>
              <a:rPr lang="sr-Latn-CS" dirty="0">
                <a:solidFill>
                  <a:schemeClr val="tx1"/>
                </a:solidFill>
              </a:rPr>
              <a:t>, odnosno radnju koju </a:t>
            </a:r>
            <a:r>
              <a:rPr lang="sr-Latn-CS" dirty="0" smtClean="0">
                <a:solidFill>
                  <a:schemeClr val="tx1"/>
                </a:solidFill>
              </a:rPr>
              <a:t>obavlja, sipanje mleka.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0160"/>
            <a:ext cx="4140571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3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5410200"/>
            <a:ext cx="8686800" cy="12461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Realizam predstave je potpun, poput fotografskog. Poznavanje optičkih zakona, nanosi boje i „</a:t>
            </a:r>
            <a:r>
              <a:rPr lang="sr-Latn-CS" dirty="0">
                <a:solidFill>
                  <a:schemeClr val="tx1"/>
                </a:solidFill>
              </a:rPr>
              <a:t>pointilistčki“ </a:t>
            </a:r>
            <a:r>
              <a:rPr lang="sr-Latn-CS" dirty="0" smtClean="0">
                <a:solidFill>
                  <a:schemeClr val="tx1"/>
                </a:solidFill>
              </a:rPr>
              <a:t>postupak dočaravaju različite teksture: kremastu strukturu mleka, zrnastu hleba, oštrinu lana, hladnoću zidova kuhinje...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3912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7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27432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Vermerova slika </a:t>
            </a:r>
            <a:r>
              <a:rPr lang="sr-Latn-CS" dirty="0">
                <a:solidFill>
                  <a:schemeClr val="tx1"/>
                </a:solidFill>
              </a:rPr>
              <a:t>prikazuje </a:t>
            </a:r>
            <a:r>
              <a:rPr lang="sr-Latn-CS" dirty="0" smtClean="0">
                <a:solidFill>
                  <a:schemeClr val="tx1"/>
                </a:solidFill>
              </a:rPr>
              <a:t>običnu</a:t>
            </a:r>
            <a:r>
              <a:rPr lang="sr-Latn-CS" dirty="0">
                <a:solidFill>
                  <a:schemeClr val="tx1"/>
                </a:solidFill>
              </a:rPr>
              <a:t>, svakodnevnu radnju, gotovo herojski </a:t>
            </a:r>
            <a:r>
              <a:rPr lang="sr-Latn-CS" dirty="0" smtClean="0">
                <a:solidFill>
                  <a:schemeClr val="tx1"/>
                </a:solidFill>
              </a:rPr>
              <a:t>tretiranu. Ali</a:t>
            </a:r>
            <a:r>
              <a:rPr lang="sr-Latn-CS" dirty="0">
                <a:solidFill>
                  <a:schemeClr val="tx1"/>
                </a:solidFill>
              </a:rPr>
              <a:t>, mora se imati na umu prividni realizam </a:t>
            </a:r>
            <a:r>
              <a:rPr lang="sr-Latn-CS" dirty="0" smtClean="0">
                <a:solidFill>
                  <a:schemeClr val="tx1"/>
                </a:solidFill>
              </a:rPr>
              <a:t>holandske barokne umetnosti</a:t>
            </a:r>
            <a:r>
              <a:rPr lang="sr-Latn-CS" dirty="0">
                <a:solidFill>
                  <a:schemeClr val="tx1"/>
                </a:solidFill>
              </a:rPr>
              <a:t>. Prikaz služavki na </a:t>
            </a:r>
            <a:r>
              <a:rPr lang="sr-Latn-CS" dirty="0" smtClean="0">
                <a:solidFill>
                  <a:schemeClr val="tx1"/>
                </a:solidFill>
              </a:rPr>
              <a:t>žanr </a:t>
            </a:r>
            <a:r>
              <a:rPr lang="sr-Latn-CS" dirty="0">
                <a:solidFill>
                  <a:schemeClr val="tx1"/>
                </a:solidFill>
              </a:rPr>
              <a:t>slikama, kao i u popularnoj literaturi, ima erotski ton: one su objekti muške požude, zavodljive i opasne za porodični sklad (u društvenoj stvarnosti te siromašne mlade žene u bogatim kućama nisu bile one koje ruše, već one koje trpe</a:t>
            </a:r>
            <a:r>
              <a:rPr lang="sr-Latn-CS" dirty="0" smtClean="0">
                <a:solidFill>
                  <a:schemeClr val="tx1"/>
                </a:solidFill>
              </a:rPr>
              <a:t>).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Sipanje </a:t>
            </a:r>
            <a:r>
              <a:rPr lang="sr-Latn-CS" dirty="0">
                <a:solidFill>
                  <a:schemeClr val="tx1"/>
                </a:solidFill>
              </a:rPr>
              <a:t>mleka imalo je eksplicitno erotsku konotaciju: i sama reč </a:t>
            </a:r>
            <a:r>
              <a:rPr lang="sr-Latn-CS" i="1" dirty="0">
                <a:solidFill>
                  <a:schemeClr val="tx1"/>
                </a:solidFill>
              </a:rPr>
              <a:t>melken</a:t>
            </a:r>
            <a:r>
              <a:rPr lang="sr-Latn-CS" dirty="0">
                <a:solidFill>
                  <a:schemeClr val="tx1"/>
                </a:solidFill>
              </a:rPr>
              <a:t> koristila se </a:t>
            </a:r>
            <a:r>
              <a:rPr lang="sr-Latn-CS" dirty="0" smtClean="0">
                <a:solidFill>
                  <a:schemeClr val="tx1"/>
                </a:solidFill>
              </a:rPr>
              <a:t>da izrazi seksualnu </a:t>
            </a:r>
            <a:r>
              <a:rPr lang="sr-Latn-CS" dirty="0">
                <a:solidFill>
                  <a:schemeClr val="tx1"/>
                </a:solidFill>
              </a:rPr>
              <a:t>želju, </a:t>
            </a:r>
            <a:r>
              <a:rPr lang="sr-Latn-CS" dirty="0" smtClean="0">
                <a:solidFill>
                  <a:schemeClr val="tx1"/>
                </a:solidFill>
              </a:rPr>
              <a:t>požudu. Istu takvu poruku imali su opisi i predstave žena koje muzu kravu, kako svedoči npr. grafika Luke iz Lajdena.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19400"/>
            <a:ext cx="5270727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32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36" y="5257800"/>
            <a:ext cx="8755464" cy="1371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>
                <a:solidFill>
                  <a:schemeClr val="tx1"/>
                </a:solidFill>
              </a:rPr>
              <a:t>Iako je Vermerova žena drugačija od </a:t>
            </a:r>
            <a:r>
              <a:rPr lang="sr-Latn-CS" dirty="0" smtClean="0">
                <a:solidFill>
                  <a:schemeClr val="tx1"/>
                </a:solidFill>
              </a:rPr>
              <a:t>uobičajenih „mlekarica“ i </a:t>
            </a:r>
            <a:r>
              <a:rPr lang="sr-Latn-CS" dirty="0">
                <a:solidFill>
                  <a:schemeClr val="tx1"/>
                </a:solidFill>
              </a:rPr>
              <a:t>predstavljena dostojanstveno, neki detalji na slici ukazuju na prividni realizam. Na pločicama je Kupidon sa štapom za pecanje </a:t>
            </a:r>
            <a:r>
              <a:rPr lang="sr-Latn-CS" dirty="0" smtClean="0">
                <a:solidFill>
                  <a:schemeClr val="tx1"/>
                </a:solidFill>
              </a:rPr>
              <a:t>ili </a:t>
            </a:r>
            <a:r>
              <a:rPr lang="sr-Latn-CS" dirty="0">
                <a:solidFill>
                  <a:schemeClr val="tx1"/>
                </a:solidFill>
              </a:rPr>
              <a:t>dok priprema svoj luk</a:t>
            </a:r>
            <a:r>
              <a:rPr lang="sr-Latn-CS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"/>
            <a:ext cx="608534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3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495800"/>
            <a:ext cx="9144000" cy="223592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>
                <a:solidFill>
                  <a:schemeClr val="tx1"/>
                </a:solidFill>
              </a:rPr>
              <a:t> Tu je i grejač za noge (</a:t>
            </a:r>
            <a:r>
              <a:rPr lang="sr-Latn-CS" i="1" dirty="0">
                <a:solidFill>
                  <a:schemeClr val="tx1"/>
                </a:solidFill>
              </a:rPr>
              <a:t>mignon des dames</a:t>
            </a:r>
            <a:r>
              <a:rPr lang="sr-Latn-CS" dirty="0">
                <a:solidFill>
                  <a:schemeClr val="tx1"/>
                </a:solidFill>
              </a:rPr>
              <a:t>), predmet iz svakodnevne upotrebe kojim su se zagrevala </a:t>
            </a:r>
            <a:r>
              <a:rPr lang="sr-Latn-CS" dirty="0" smtClean="0">
                <a:solidFill>
                  <a:schemeClr val="tx1"/>
                </a:solidFill>
              </a:rPr>
              <a:t>stopala. Ali, </a:t>
            </a:r>
            <a:r>
              <a:rPr lang="sr-Latn-CS" dirty="0">
                <a:solidFill>
                  <a:schemeClr val="tx1"/>
                </a:solidFill>
              </a:rPr>
              <a:t>u ondašnjoj literaturi, svakodnevnom jeziku, slikama i amblematskim zbornicima </a:t>
            </a:r>
            <a:r>
              <a:rPr lang="sr-Latn-CS" dirty="0" smtClean="0">
                <a:solidFill>
                  <a:schemeClr val="tx1"/>
                </a:solidFill>
              </a:rPr>
              <a:t>to je jasni </a:t>
            </a:r>
            <a:r>
              <a:rPr lang="sr-Latn-CS" dirty="0">
                <a:solidFill>
                  <a:schemeClr val="tx1"/>
                </a:solidFill>
              </a:rPr>
              <a:t>simbol udvaranja i telesne strasti, aluzija na „paljenje“, požudu. U amblematskim zbornicima gest žene koja je zakoračila na grejač uvek je znak uzvraćanja naklonosti, a žena koja sedi sa nogama u grejaču znak tajne, nedozvoljene ljubavi.</a:t>
            </a:r>
          </a:p>
          <a:p>
            <a:pPr algn="ctr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228600"/>
            <a:ext cx="329184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0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1371600"/>
            <a:ext cx="3695063" cy="45262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>
                <a:solidFill>
                  <a:schemeClr val="tx1"/>
                </a:solidFill>
              </a:rPr>
              <a:t> Tako </a:t>
            </a:r>
            <a:r>
              <a:rPr lang="sr-Latn-CS" dirty="0" smtClean="0">
                <a:solidFill>
                  <a:schemeClr val="tx1"/>
                </a:solidFill>
              </a:rPr>
              <a:t>i </a:t>
            </a:r>
            <a:r>
              <a:rPr lang="sr-Latn-CS" dirty="0">
                <a:solidFill>
                  <a:schemeClr val="tx1"/>
                </a:solidFill>
              </a:rPr>
              <a:t>Vermerova </a:t>
            </a:r>
            <a:r>
              <a:rPr lang="sr-Latn-CS" dirty="0" smtClean="0">
                <a:solidFill>
                  <a:schemeClr val="tx1"/>
                </a:solidFill>
              </a:rPr>
              <a:t>slika, verovatno, </a:t>
            </a:r>
            <a:r>
              <a:rPr lang="sr-Latn-CS" dirty="0">
                <a:solidFill>
                  <a:schemeClr val="tx1"/>
                </a:solidFill>
              </a:rPr>
              <a:t>ima </a:t>
            </a:r>
            <a:r>
              <a:rPr lang="sr-Latn-CS" dirty="0" smtClean="0">
                <a:solidFill>
                  <a:schemeClr val="tx1"/>
                </a:solidFill>
              </a:rPr>
              <a:t>erotsku aluziju. Mlada žena verovatno sneva o nedozvoljenoj ljubavi, a kuhinjski poslovi je od tih misli odvraćaju (reč „verovatno“ se savetuje uvek kada istoričar umetnosti nema pouzdan dokument, poput izjave slikara ili onovremenog pisca koji  bi u potpunosti objasnio poruku slike)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67940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45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876800"/>
            <a:ext cx="8724263" cy="18288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>
                <a:solidFill>
                  <a:schemeClr val="tx1"/>
                </a:solidFill>
              </a:rPr>
              <a:t> I pre nego što se u našoj nauci </a:t>
            </a:r>
            <a:r>
              <a:rPr lang="sr-Latn-CS" dirty="0" smtClean="0">
                <a:solidFill>
                  <a:schemeClr val="tx1"/>
                </a:solidFill>
              </a:rPr>
              <a:t>pristupilo </a:t>
            </a:r>
            <a:r>
              <a:rPr lang="sr-Latn-CS" dirty="0">
                <a:solidFill>
                  <a:schemeClr val="tx1"/>
                </a:solidFill>
              </a:rPr>
              <a:t>analizi </a:t>
            </a:r>
            <a:r>
              <a:rPr lang="sr-Latn-CS" dirty="0" smtClean="0">
                <a:solidFill>
                  <a:schemeClr val="tx1"/>
                </a:solidFill>
              </a:rPr>
              <a:t>amblematskih zbornika i baroknog holandskog konteksta, erotični potencijal ove </a:t>
            </a:r>
            <a:r>
              <a:rPr lang="sr-Latn-CS" dirty="0">
                <a:solidFill>
                  <a:schemeClr val="tx1"/>
                </a:solidFill>
              </a:rPr>
              <a:t>slike se osećao. Pošto je </a:t>
            </a:r>
            <a:r>
              <a:rPr lang="sr-Latn-CS" i="1" dirty="0">
                <a:solidFill>
                  <a:schemeClr val="tx1"/>
                </a:solidFill>
              </a:rPr>
              <a:t>Mlekarica</a:t>
            </a:r>
            <a:r>
              <a:rPr lang="sr-Latn-CS" dirty="0">
                <a:solidFill>
                  <a:schemeClr val="tx1"/>
                </a:solidFill>
              </a:rPr>
              <a:t> promenila veliki broj vlasnika, holandska javnost i </a:t>
            </a:r>
            <a:r>
              <a:rPr lang="sr-Latn-CS" dirty="0" smtClean="0">
                <a:solidFill>
                  <a:schemeClr val="tx1"/>
                </a:solidFill>
              </a:rPr>
              <a:t>Parlament </a:t>
            </a:r>
            <a:r>
              <a:rPr lang="sr-Latn-CS" dirty="0">
                <a:solidFill>
                  <a:schemeClr val="tx1"/>
                </a:solidFill>
              </a:rPr>
              <a:t>naterali su </a:t>
            </a:r>
            <a:r>
              <a:rPr lang="sr-Latn-CS" dirty="0" smtClean="0">
                <a:solidFill>
                  <a:schemeClr val="tx1"/>
                </a:solidFill>
              </a:rPr>
              <a:t>odbor Rijksumesum-a </a:t>
            </a:r>
            <a:r>
              <a:rPr lang="sr-Latn-RS" dirty="0" smtClean="0">
                <a:solidFill>
                  <a:schemeClr val="tx1"/>
                </a:solidFill>
              </a:rPr>
              <a:t>da najzad otkupi sliku. </a:t>
            </a:r>
            <a:r>
              <a:rPr lang="sr-Latn-CS" dirty="0" smtClean="0">
                <a:solidFill>
                  <a:schemeClr val="tx1"/>
                </a:solidFill>
              </a:rPr>
              <a:t>Karikature </a:t>
            </a:r>
            <a:r>
              <a:rPr lang="sr-Latn-CS" dirty="0">
                <a:solidFill>
                  <a:schemeClr val="tx1"/>
                </a:solidFill>
              </a:rPr>
              <a:t>koje su pratile tu situaciju </a:t>
            </a:r>
            <a:r>
              <a:rPr lang="sr-Latn-CS" dirty="0" smtClean="0">
                <a:solidFill>
                  <a:schemeClr val="tx1"/>
                </a:solidFill>
              </a:rPr>
              <a:t>iz 1908. imaju </a:t>
            </a:r>
            <a:r>
              <a:rPr lang="sr-Latn-CS" dirty="0">
                <a:solidFill>
                  <a:schemeClr val="tx1"/>
                </a:solidFill>
              </a:rPr>
              <a:t>erotski ton.</a:t>
            </a:r>
            <a:endParaRPr lang="sr-Latn-C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31520"/>
            <a:ext cx="641092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57200"/>
            <a:ext cx="8991600" cy="63246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Žanrovi slični amblematici nastaju u antičkom vremenu: na </a:t>
            </a:r>
            <a:r>
              <a:rPr lang="sr-Latn-CS" sz="2200" dirty="0" smtClean="0">
                <a:solidFill>
                  <a:schemeClr val="tx1"/>
                </a:solidFill>
              </a:rPr>
              <a:t>reversu novca ili medalja je </a:t>
            </a:r>
            <a:r>
              <a:rPr lang="sr-Latn-CS" sz="2200" dirty="0">
                <a:solidFill>
                  <a:schemeClr val="tx1"/>
                </a:solidFill>
              </a:rPr>
              <a:t>predstava vezana za ličnost </a:t>
            </a:r>
            <a:r>
              <a:rPr lang="sr-Latn-CS" sz="2200" dirty="0" smtClean="0">
                <a:solidFill>
                  <a:schemeClr val="tx1"/>
                </a:solidFill>
              </a:rPr>
              <a:t>prikazanu na aversu (kako svedoči ovaj srebrni novčić, </a:t>
            </a:r>
            <a:r>
              <a:rPr lang="sr-Latn-CS" sz="2200" i="1" dirty="0" smtClean="0">
                <a:solidFill>
                  <a:schemeClr val="tx1"/>
                </a:solidFill>
              </a:rPr>
              <a:t>denarius</a:t>
            </a:r>
            <a:r>
              <a:rPr lang="sr-Latn-CS" sz="2200" dirty="0" smtClean="0">
                <a:solidFill>
                  <a:schemeClr val="tx1"/>
                </a:solidFill>
              </a:rPr>
              <a:t>, sa likom cara Avgusta na aversu i jarcem, carevim zodijačkim znakom, koji nosi rog izobilja, na reversu). Razvijaju se tokom ranog hrišćanstva i u srednjem veku, npr. u bestijarima, gde predstavu i objašnjenje svake životinje prati određena moralna pouka. Ali, kao poseban žanr, amblematika nastaje u 16. veku.</a:t>
            </a:r>
          </a:p>
          <a:p>
            <a:pPr algn="just">
              <a:spcBef>
                <a:spcPts val="0"/>
              </a:spcBef>
            </a:pPr>
            <a:endParaRPr lang="sr-Latn-R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5722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88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80" y="5257800"/>
            <a:ext cx="8998319" cy="128074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Vermerova </a:t>
            </a:r>
            <a:r>
              <a:rPr lang="sr-Latn-CS" i="1" dirty="0" smtClean="0">
                <a:solidFill>
                  <a:schemeClr val="tx1"/>
                </a:solidFill>
              </a:rPr>
              <a:t>Čaša vina</a:t>
            </a:r>
            <a:r>
              <a:rPr lang="sr-Latn-CS" dirty="0" smtClean="0">
                <a:solidFill>
                  <a:schemeClr val="tx1"/>
                </a:solidFill>
              </a:rPr>
              <a:t> iz 1660. prikazuje muškarca koji nudi vino, stari simbol </a:t>
            </a:r>
            <a:r>
              <a:rPr lang="sr-Latn-CS" dirty="0">
                <a:solidFill>
                  <a:schemeClr val="tx1"/>
                </a:solidFill>
              </a:rPr>
              <a:t>ljubavi i afrodizijak, a </a:t>
            </a:r>
            <a:r>
              <a:rPr lang="sr-Latn-CS" dirty="0" smtClean="0">
                <a:solidFill>
                  <a:schemeClr val="tx1"/>
                </a:solidFill>
              </a:rPr>
              <a:t>žena ga ispija – njena čaša je prazna. Na stolici je citra, takođe simbol ljubavi. Kao i uvek u baroknom slikarstvu, muzika i ljubav idu zajedno.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"/>
            <a:ext cx="584223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8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76200"/>
            <a:ext cx="4038599" cy="67818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U </a:t>
            </a:r>
            <a:r>
              <a:rPr lang="sr-Latn-CS" dirty="0">
                <a:solidFill>
                  <a:schemeClr val="tx1"/>
                </a:solidFill>
              </a:rPr>
              <a:t>liniji pogleda </a:t>
            </a:r>
            <a:r>
              <a:rPr lang="sr-Latn-CS" dirty="0" smtClean="0">
                <a:solidFill>
                  <a:schemeClr val="tx1"/>
                </a:solidFill>
              </a:rPr>
              <a:t>mlade žene je </a:t>
            </a:r>
            <a:r>
              <a:rPr lang="sr-Latn-CS" dirty="0">
                <a:solidFill>
                  <a:schemeClr val="tx1"/>
                </a:solidFill>
              </a:rPr>
              <a:t>vitraž na </a:t>
            </a:r>
            <a:r>
              <a:rPr lang="sr-Latn-CS" dirty="0" smtClean="0">
                <a:solidFill>
                  <a:schemeClr val="tx1"/>
                </a:solidFill>
              </a:rPr>
              <a:t>staklu prozora. Na </a:t>
            </a:r>
            <a:r>
              <a:rPr lang="sr-Latn-CS" dirty="0">
                <a:solidFill>
                  <a:schemeClr val="tx1"/>
                </a:solidFill>
              </a:rPr>
              <a:t>njemu </a:t>
            </a:r>
            <a:r>
              <a:rPr lang="sr-Latn-CS" dirty="0" smtClean="0">
                <a:solidFill>
                  <a:schemeClr val="tx1"/>
                </a:solidFill>
              </a:rPr>
              <a:t>je prikazana devojka (isti vitraž nalazi se i na drugim Vermerovim slikama). To je prikaz kardinalne vrline Umerenosti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(</a:t>
            </a:r>
            <a:r>
              <a:rPr lang="sr-Latn-CS" i="1" dirty="0" smtClean="0">
                <a:solidFill>
                  <a:schemeClr val="tx1"/>
                </a:solidFill>
              </a:rPr>
              <a:t>Temperantia</a:t>
            </a:r>
            <a:r>
              <a:rPr lang="sr-Latn-CS" dirty="0" smtClean="0">
                <a:solidFill>
                  <a:schemeClr val="tx1"/>
                </a:solidFill>
              </a:rPr>
              <a:t>), isti kakav se nalazi u </a:t>
            </a:r>
            <a:r>
              <a:rPr lang="sr-Latn-CS" i="1" dirty="0" smtClean="0">
                <a:solidFill>
                  <a:schemeClr val="tx1"/>
                </a:solidFill>
              </a:rPr>
              <a:t>Ikonologiji</a:t>
            </a:r>
            <a:r>
              <a:rPr lang="sr-Latn-CS" dirty="0" smtClean="0">
                <a:solidFill>
                  <a:schemeClr val="tx1"/>
                </a:solidFill>
              </a:rPr>
              <a:t> </a:t>
            </a:r>
            <a:r>
              <a:rPr lang="sr-Latn-CS" dirty="0">
                <a:solidFill>
                  <a:schemeClr val="tx1"/>
                </a:solidFill>
              </a:rPr>
              <a:t>Ćezara </a:t>
            </a:r>
            <a:r>
              <a:rPr lang="sr-Latn-CS" dirty="0" smtClean="0">
                <a:solidFill>
                  <a:schemeClr val="tx1"/>
                </a:solidFill>
              </a:rPr>
              <a:t>Ripe: </a:t>
            </a:r>
            <a:r>
              <a:rPr lang="sr-Latn-CS" i="1" dirty="0" smtClean="0">
                <a:solidFill>
                  <a:schemeClr val="tx1"/>
                </a:solidFill>
              </a:rPr>
              <a:t>Temperantia</a:t>
            </a:r>
            <a:r>
              <a:rPr lang="sr-Latn-CS" dirty="0">
                <a:solidFill>
                  <a:schemeClr val="tx1"/>
                </a:solidFill>
              </a:rPr>
              <a:t> </a:t>
            </a:r>
            <a:r>
              <a:rPr lang="sr-Latn-CS" dirty="0" smtClean="0">
                <a:solidFill>
                  <a:schemeClr val="tx1"/>
                </a:solidFill>
              </a:rPr>
              <a:t>je odevena u dve različite boje, crvenu i plavu, koje stvaraju ljubičastu: „</a:t>
            </a:r>
            <a:r>
              <a:rPr lang="sr-Latn-CS" dirty="0">
                <a:solidFill>
                  <a:schemeClr val="tx1"/>
                </a:solidFill>
              </a:rPr>
              <a:t>kao što nijedna od </a:t>
            </a:r>
            <a:r>
              <a:rPr lang="sr-Latn-CS" dirty="0" smtClean="0">
                <a:solidFill>
                  <a:schemeClr val="tx1"/>
                </a:solidFill>
              </a:rPr>
              <a:t>tih boja u ljubičastoj ne </a:t>
            </a:r>
            <a:r>
              <a:rPr lang="sr-Latn-CS" dirty="0">
                <a:solidFill>
                  <a:schemeClr val="tx1"/>
                </a:solidFill>
              </a:rPr>
              <a:t>dominira nad onom drugom, tako je i </a:t>
            </a:r>
            <a:r>
              <a:rPr lang="sr-Latn-CS" dirty="0" smtClean="0">
                <a:solidFill>
                  <a:schemeClr val="tx1"/>
                </a:solidFill>
              </a:rPr>
              <a:t>Umerenost </a:t>
            </a:r>
            <a:r>
              <a:rPr lang="sr-Latn-CS" dirty="0">
                <a:solidFill>
                  <a:schemeClr val="tx1"/>
                </a:solidFill>
              </a:rPr>
              <a:t>srećna ravnoteža </a:t>
            </a:r>
            <a:r>
              <a:rPr lang="sr-Latn-CS" dirty="0" smtClean="0">
                <a:solidFill>
                  <a:schemeClr val="tx1"/>
                </a:solidFill>
              </a:rPr>
              <a:t>želje </a:t>
            </a:r>
            <a:r>
              <a:rPr lang="sr-Latn-CS" dirty="0">
                <a:solidFill>
                  <a:schemeClr val="tx1"/>
                </a:solidFill>
              </a:rPr>
              <a:t>i razuma</a:t>
            </a:r>
            <a:r>
              <a:rPr lang="sr-Latn-CS" dirty="0" smtClean="0">
                <a:solidFill>
                  <a:schemeClr val="tx1"/>
                </a:solidFill>
              </a:rPr>
              <a:t>“.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Šta će se desiti sa ženom koja se nalazi između muškarca nestrpljivog da dospe još vina i upozorenja u koje gleda, ostaje da sami dokučimo.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" y="0"/>
            <a:ext cx="48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9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609600" y="6157864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Latn-RS" sz="2000" dirty="0" smtClean="0"/>
              <a:t>Vermer, Žena sa vagom, 1662-1663.</a:t>
            </a:r>
            <a:br>
              <a:rPr lang="sr-Latn-RS" sz="2000" dirty="0" smtClean="0"/>
            </a:b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3587"/>
            <a:ext cx="5287972" cy="5982018"/>
          </a:xfrm>
        </p:spPr>
      </p:pic>
    </p:spTree>
    <p:extLst>
      <p:ext uri="{BB962C8B-B14F-4D97-AF65-F5344CB8AC3E}">
        <p14:creationId xmlns:p14="http://schemas.microsoft.com/office/powerpoint/2010/main" val="3983806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275490"/>
            <a:ext cx="4003431" cy="6423661"/>
          </a:xfrm>
        </p:spPr>
        <p:txBody>
          <a:bodyPr>
            <a:noAutofit/>
          </a:bodyPr>
          <a:lstStyle/>
          <a:p>
            <a:endParaRPr lang="sr-Latn-RS" dirty="0" smtClean="0">
              <a:solidFill>
                <a:schemeClr val="tx1"/>
              </a:solidFill>
            </a:endParaRPr>
          </a:p>
          <a:p>
            <a:endParaRPr lang="sr-Latn-R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Ovu Vermerovu sliku odlikuje fina ravnoteža horizontala i vertikala, praznina i punoća, tame i difuzne, blede svetlosti.</a:t>
            </a:r>
            <a:endParaRPr lang="sr-Latn-R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Dugo je nazivana „Žena koja meri bisere“. Smatralo se da izražava temu </a:t>
            </a:r>
            <a:r>
              <a:rPr lang="sr-Latn-RS" i="1" dirty="0" smtClean="0">
                <a:solidFill>
                  <a:schemeClr val="tx1"/>
                </a:solidFill>
              </a:rPr>
              <a:t>vanitas</a:t>
            </a:r>
            <a:r>
              <a:rPr lang="sr-Latn-RS" dirty="0" smtClean="0">
                <a:solidFill>
                  <a:schemeClr val="tx1"/>
                </a:solidFill>
              </a:rPr>
              <a:t>, jer je iza žene koja „meri bisere“ velika slika u slici sa predstavom Strašnog suda. Antiteza dve aktivnosti – žene koja je skoncentrisana na ovozemaljsko bogatstvo i Hrista koji meri duše na dan Strašnog suda – doprinela je tumačenju slike kao didaktičko-moralizatorske predstave koja upozorava na ispraznost preokupacije materijalnim.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39"/>
            <a:ext cx="4767943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1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4572000"/>
            <a:ext cx="8991600" cy="2133600"/>
          </a:xfrm>
        </p:spPr>
        <p:txBody>
          <a:bodyPr>
            <a:noAutofit/>
          </a:bodyPr>
          <a:lstStyle/>
          <a:p>
            <a:endParaRPr lang="sr-Latn-RS" dirty="0" smtClean="0">
              <a:solidFill>
                <a:schemeClr val="tx1"/>
              </a:solidFill>
            </a:endParaRPr>
          </a:p>
          <a:p>
            <a:endParaRPr lang="sr-Latn-R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Ali, tasovi na vagi su prazni, što se može videti i golim okom. </a:t>
            </a:r>
            <a:r>
              <a:rPr lang="sl-SI" dirty="0">
                <a:solidFill>
                  <a:schemeClr val="tx1"/>
                </a:solidFill>
              </a:rPr>
              <a:t>Na stolu su biseri u nizu, nema </a:t>
            </a:r>
            <a:r>
              <a:rPr lang="sr-Latn-CS" dirty="0">
                <a:solidFill>
                  <a:schemeClr val="tx1"/>
                </a:solidFill>
              </a:rPr>
              <a:t>pokidanih i rasutih </a:t>
            </a:r>
            <a:r>
              <a:rPr lang="sr-Latn-CS" dirty="0" smtClean="0">
                <a:solidFill>
                  <a:schemeClr val="tx1"/>
                </a:solidFill>
              </a:rPr>
              <a:t>perli. </a:t>
            </a:r>
            <a:r>
              <a:rPr lang="sr-Latn-RS" dirty="0">
                <a:solidFill>
                  <a:schemeClr val="tx1"/>
                </a:solidFill>
              </a:rPr>
              <a:t>Žena posmatra prazne tasove koje je upravo umirila.</a:t>
            </a:r>
          </a:p>
          <a:p>
            <a:pPr algn="ctr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Ženin miran pogled i tiha atmosfera slike upućuju na drugačiju vrstu promišljanja ljudskog života.</a:t>
            </a:r>
          </a:p>
          <a:p>
            <a:endParaRPr lang="sr-Latn-RS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393192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6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4267200"/>
            <a:ext cx="8991600" cy="2590800"/>
          </a:xfrm>
        </p:spPr>
        <p:txBody>
          <a:bodyPr>
            <a:noAutofit/>
          </a:bodyPr>
          <a:lstStyle/>
          <a:p>
            <a:endParaRPr lang="sr-Latn-RS" dirty="0" smtClean="0">
              <a:solidFill>
                <a:schemeClr val="tx1"/>
              </a:solidFill>
            </a:endParaRPr>
          </a:p>
          <a:p>
            <a:endParaRPr lang="sr-Latn-R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RS" dirty="0">
                <a:solidFill>
                  <a:schemeClr val="tx1"/>
                </a:solidFill>
              </a:rPr>
              <a:t>U amblematskom zborniku </a:t>
            </a:r>
            <a:r>
              <a:rPr lang="sr-Latn-RS" i="1" dirty="0" smtClean="0">
                <a:solidFill>
                  <a:schemeClr val="tx1"/>
                </a:solidFill>
              </a:rPr>
              <a:t>Ikonologija</a:t>
            </a:r>
            <a:r>
              <a:rPr lang="sr-Latn-RS" dirty="0">
                <a:solidFill>
                  <a:schemeClr val="tx1"/>
                </a:solidFill>
              </a:rPr>
              <a:t> Ćezara Ripe personifikacija Istine je prikazana kao ženska figura koja drži vagu sa praznim tasovima, a nalazi se pored ogledala čiji je okvir ukrašen </a:t>
            </a:r>
            <a:r>
              <a:rPr lang="sr-Latn-RS" dirty="0" smtClean="0">
                <a:solidFill>
                  <a:schemeClr val="tx1"/>
                </a:solidFill>
              </a:rPr>
              <a:t>biserima.</a:t>
            </a:r>
            <a:endParaRPr lang="sr-Latn-R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RS" dirty="0">
                <a:solidFill>
                  <a:schemeClr val="tx1"/>
                </a:solidFill>
              </a:rPr>
              <a:t>Na Vermerovoj slici, na zidu naspram ženinog lica, naslikano je ogledalo. Ono, kao i slika u slici sa predstavom Strašnog suda upućuju na </a:t>
            </a:r>
            <a:r>
              <a:rPr lang="sr-Latn-RS" dirty="0" smtClean="0">
                <a:solidFill>
                  <a:schemeClr val="tx1"/>
                </a:solidFill>
              </a:rPr>
              <a:t>Istinu </a:t>
            </a:r>
            <a:r>
              <a:rPr lang="sr-Latn-RS" dirty="0">
                <a:solidFill>
                  <a:schemeClr val="tx1"/>
                </a:solidFill>
              </a:rPr>
              <a:t>koja će biti otkrivena na kraju vremena.</a:t>
            </a:r>
          </a:p>
          <a:p>
            <a:pPr algn="ctr">
              <a:spcBef>
                <a:spcPts val="0"/>
              </a:spcBef>
            </a:pPr>
            <a:r>
              <a:rPr lang="sr-Latn-RS" dirty="0">
                <a:solidFill>
                  <a:schemeClr val="tx1"/>
                </a:solidFill>
              </a:rPr>
              <a:t>Mirna i meditativna atmosfera </a:t>
            </a:r>
            <a:r>
              <a:rPr lang="sr-Latn-RS" dirty="0" smtClean="0">
                <a:solidFill>
                  <a:schemeClr val="tx1"/>
                </a:solidFill>
              </a:rPr>
              <a:t>upotpunjuju </a:t>
            </a:r>
            <a:r>
              <a:rPr lang="sr-Latn-RS" dirty="0">
                <a:solidFill>
                  <a:schemeClr val="tx1"/>
                </a:solidFill>
              </a:rPr>
              <a:t>ideju slike koja je poziv na vrlinu, pre nego upozorenje </a:t>
            </a:r>
            <a:r>
              <a:rPr lang="sr-Latn-RS" dirty="0" smtClean="0">
                <a:solidFill>
                  <a:schemeClr val="tx1"/>
                </a:solidFill>
              </a:rPr>
              <a:t>na </a:t>
            </a:r>
            <a:r>
              <a:rPr lang="sr-Latn-RS" dirty="0">
                <a:solidFill>
                  <a:schemeClr val="tx1"/>
                </a:solidFill>
              </a:rPr>
              <a:t>greh</a:t>
            </a:r>
            <a:r>
              <a:rPr lang="sr-Latn-R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33" y="76200"/>
            <a:ext cx="486413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27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259802"/>
            <a:ext cx="8229600" cy="563562"/>
          </a:xfrm>
        </p:spPr>
        <p:txBody>
          <a:bodyPr>
            <a:normAutofit/>
          </a:bodyPr>
          <a:lstStyle/>
          <a:p>
            <a:r>
              <a:rPr lang="sr-Latn-RS" sz="2000" dirty="0" smtClean="0"/>
              <a:t>Vermer, Alegorija slikarstva, 1666-1668.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800"/>
            <a:ext cx="4966368" cy="5897563"/>
          </a:xfrm>
        </p:spPr>
      </p:pic>
    </p:spTree>
    <p:extLst>
      <p:ext uri="{BB962C8B-B14F-4D97-AF65-F5344CB8AC3E}">
        <p14:creationId xmlns:p14="http://schemas.microsoft.com/office/powerpoint/2010/main" val="208298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6600"/>
            <a:ext cx="9067800" cy="358140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Na slici je predstavljen umetnik u ateljeu. On slika žensku figuru koja se, prema atributima koje nosi – lovorovom vencu, knjizi i trubi, može identifikovati kao Klio, muza istorije. Na zidu je mapa, na stolu maske, a ispred slikara i modela zavesa, koja se razmiče, pridržana stolicom.</a:t>
            </a:r>
          </a:p>
          <a:p>
            <a:pPr algn="just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Neki istraživači smatraju da je sliku poručila umetnička gilda Svetog Luke, u nameri da proslavi veštinu slikarstva. Pošto je istorijsko slikarstvo, prema hijerarhiji žanrova, najviši oblik stvaralaštva, predstavljena je muza Istorije. Ona nosi dva simbola slave: lovorov venac i trubu. Iza je mapa koja može da ukaže na dobrobit koju neka zemlja, odnosno narod, ima od slikarstva, jer ono proslavlja istoriju i sećanje.</a:t>
            </a:r>
          </a:p>
          <a:p>
            <a:pPr algn="just">
              <a:spcBef>
                <a:spcPts val="0"/>
              </a:spcBef>
            </a:pPr>
            <a:r>
              <a:rPr lang="sr-Latn-RS" dirty="0" smtClean="0">
                <a:solidFill>
                  <a:schemeClr val="tx1"/>
                </a:solidFill>
              </a:rPr>
              <a:t>Ipak, ovo tumačenje slike kao glorifikacije istorijskog slikarstva mora se prihvatiti s rezervom. Vermer se proslavio kao slikar žanr scena, dok se istorijskim slikarstvom skoro uopšte nije bavio.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19" y="228600"/>
            <a:ext cx="4459161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92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08" y="4419600"/>
            <a:ext cx="8915400" cy="2438400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Drugačije čitanje slike ističe ulogu umetnika, a ne ženske figure. Prema ovoj interpretaciji, slikar prikazuje sebe dok stvara. Predstavljen je u ateljeu ukrašenom dragocenostima i raskošnom draperijom. Okrenut je leđima, što može uputiti na ideju da se ističe sam čin stvaranja, a ne identitet slikara. Slika nije portret, ni glorifikacija istorijskog slikarstva, već žanr scena slikareve svakodnevnice.</a:t>
            </a:r>
            <a:endParaRPr lang="sr-Latn-R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523543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00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537" y="4419600"/>
            <a:ext cx="8776063" cy="24384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sr-Latn-RS" sz="2200" dirty="0">
                <a:solidFill>
                  <a:schemeClr val="tx1"/>
                </a:solidFill>
              </a:rPr>
              <a:t>Muza, čija je uobičajena uloga da inspiriše stvaralački proces, </a:t>
            </a:r>
            <a:r>
              <a:rPr lang="sr-Latn-RS" sz="2200" dirty="0" smtClean="0">
                <a:solidFill>
                  <a:schemeClr val="tx1"/>
                </a:solidFill>
              </a:rPr>
              <a:t>ovde </a:t>
            </a:r>
            <a:r>
              <a:rPr lang="sr-Latn-RS" sz="2200" dirty="0">
                <a:solidFill>
                  <a:schemeClr val="tx1"/>
                </a:solidFill>
              </a:rPr>
              <a:t>je </a:t>
            </a:r>
            <a:r>
              <a:rPr lang="sr-Latn-RS" sz="2200" dirty="0" smtClean="0">
                <a:solidFill>
                  <a:schemeClr val="tx1"/>
                </a:solidFill>
              </a:rPr>
              <a:t>svedena </a:t>
            </a:r>
            <a:r>
              <a:rPr lang="sr-Latn-RS" sz="2200" dirty="0">
                <a:solidFill>
                  <a:schemeClr val="tx1"/>
                </a:solidFill>
              </a:rPr>
              <a:t>na objekat slikanja </a:t>
            </a:r>
            <a:r>
              <a:rPr lang="sr-Latn-RS" sz="2200" dirty="0" smtClean="0">
                <a:solidFill>
                  <a:schemeClr val="tx1"/>
                </a:solidFill>
              </a:rPr>
              <a:t>zavistan od slikarevog umeća</a:t>
            </a:r>
            <a:r>
              <a:rPr lang="sr-Latn-RS" sz="2200" dirty="0">
                <a:solidFill>
                  <a:schemeClr val="tx1"/>
                </a:solidFill>
              </a:rPr>
              <a:t>. Na stolu između slikara i modela posebno se ističe maska sa </a:t>
            </a:r>
            <a:r>
              <a:rPr lang="sr-Latn-RS" sz="2200" dirty="0" smtClean="0">
                <a:solidFill>
                  <a:schemeClr val="tx1"/>
                </a:solidFill>
              </a:rPr>
              <a:t>nasmejanim izrazom lica, što </a:t>
            </a:r>
            <a:r>
              <a:rPr lang="sr-Latn-RS" sz="2200" dirty="0">
                <a:solidFill>
                  <a:schemeClr val="tx1"/>
                </a:solidFill>
              </a:rPr>
              <a:t>upućuje na </a:t>
            </a:r>
            <a:r>
              <a:rPr lang="sr-Latn-RS" sz="2200" dirty="0" smtClean="0">
                <a:solidFill>
                  <a:schemeClr val="tx1"/>
                </a:solidFill>
              </a:rPr>
              <a:t>komediju. Prema ovoj interpretaciji, slika ističe </a:t>
            </a:r>
            <a:r>
              <a:rPr lang="sr-Latn-RS" sz="2200" dirty="0">
                <a:solidFill>
                  <a:schemeClr val="tx1"/>
                </a:solidFill>
              </a:rPr>
              <a:t>nadmoć </a:t>
            </a:r>
            <a:r>
              <a:rPr lang="sr-Latn-RS" sz="2200" dirty="0" smtClean="0">
                <a:solidFill>
                  <a:schemeClr val="tx1"/>
                </a:solidFill>
              </a:rPr>
              <a:t>slikara </a:t>
            </a:r>
            <a:r>
              <a:rPr lang="sr-Latn-RS" sz="2200" dirty="0">
                <a:solidFill>
                  <a:schemeClr val="tx1"/>
                </a:solidFill>
              </a:rPr>
              <a:t>u stvaralačkom činu, </a:t>
            </a:r>
            <a:r>
              <a:rPr lang="sr-Latn-RS" sz="2200" dirty="0" smtClean="0">
                <a:solidFill>
                  <a:schemeClr val="tx1"/>
                </a:solidFill>
              </a:rPr>
              <a:t>a Istoriju svodi </a:t>
            </a:r>
            <a:r>
              <a:rPr lang="sr-Latn-RS" sz="2200" dirty="0">
                <a:solidFill>
                  <a:schemeClr val="tx1"/>
                </a:solidFill>
              </a:rPr>
              <a:t>na model kojim slikar upravlja</a:t>
            </a:r>
            <a:r>
              <a:rPr lang="sr-Latn-RS" sz="2200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04" y="457200"/>
            <a:ext cx="5621807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9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5400" y="76200"/>
            <a:ext cx="3962400" cy="6705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100" dirty="0" smtClean="0">
                <a:solidFill>
                  <a:schemeClr val="tx1"/>
                </a:solidFill>
              </a:rPr>
              <a:t>Za </a:t>
            </a:r>
            <a:r>
              <a:rPr lang="sr-Latn-CS" sz="2100" dirty="0">
                <a:solidFill>
                  <a:schemeClr val="tx1"/>
                </a:solidFill>
              </a:rPr>
              <a:t>razvoj amlematike u renesansi </a:t>
            </a:r>
            <a:r>
              <a:rPr lang="sr-Latn-CS" sz="2100" dirty="0" smtClean="0">
                <a:solidFill>
                  <a:schemeClr val="tx1"/>
                </a:solidFill>
              </a:rPr>
              <a:t>podsticajno je bilo interesovanje za egipatske hijeroglife. Smatrali su se tajanstvenim simbolima drevne mudrosti i mističkih učenja.</a:t>
            </a:r>
          </a:p>
          <a:p>
            <a:pPr algn="ctr">
              <a:spcBef>
                <a:spcPts val="0"/>
              </a:spcBef>
            </a:pPr>
            <a:r>
              <a:rPr lang="sr-Latn-CS" sz="2100" dirty="0" smtClean="0">
                <a:solidFill>
                  <a:schemeClr val="tx1"/>
                </a:solidFill>
              </a:rPr>
              <a:t>Leon Batista Alberti na ovoj bronzanoj plaketi iz oko 1435, pored svog profilnog autoportreta, izvedenog u duhu antičkih rimskih portreta, postavlja krilato oko. Ovaj simbol može se protumačiti kao prikaz svevidećeg oka Gospodnjeg, a njegova likovna koncepcija kao uticaj egipatskih hijeroglifa.</a:t>
            </a:r>
          </a:p>
          <a:p>
            <a:pPr algn="ctr">
              <a:spcBef>
                <a:spcPts val="0"/>
              </a:spcBef>
            </a:pPr>
            <a:r>
              <a:rPr lang="sr-Latn-CS" sz="2100" dirty="0">
                <a:solidFill>
                  <a:schemeClr val="tx1"/>
                </a:solidFill>
              </a:rPr>
              <a:t>M</a:t>
            </a:r>
            <a:r>
              <a:rPr lang="sr-Latn-CS" sz="2100" dirty="0" smtClean="0">
                <a:solidFill>
                  <a:schemeClr val="tx1"/>
                </a:solidFill>
              </a:rPr>
              <a:t>nogi naučnici danas smatraju </a:t>
            </a:r>
            <a:r>
              <a:rPr lang="sr-Latn-CS" sz="2100" dirty="0">
                <a:solidFill>
                  <a:schemeClr val="tx1"/>
                </a:solidFill>
              </a:rPr>
              <a:t>da je </a:t>
            </a:r>
            <a:r>
              <a:rPr lang="sr-Latn-CS" sz="2100" dirty="0" smtClean="0">
                <a:solidFill>
                  <a:schemeClr val="tx1"/>
                </a:solidFill>
              </a:rPr>
              <a:t>amblematika </a:t>
            </a:r>
            <a:r>
              <a:rPr lang="sr-Latn-CS" sz="2100" dirty="0">
                <a:solidFill>
                  <a:schemeClr val="tx1"/>
                </a:solidFill>
              </a:rPr>
              <a:t>nastala kao izraz težnje renesansnih humanista da stvore </a:t>
            </a:r>
            <a:r>
              <a:rPr lang="sr-Latn-CS" sz="2100" dirty="0" smtClean="0">
                <a:solidFill>
                  <a:schemeClr val="tx1"/>
                </a:solidFill>
              </a:rPr>
              <a:t>moderan ekvivalent hijeroglifima</a:t>
            </a:r>
            <a:r>
              <a:rPr lang="sr-Latn-CS" dirty="0" smtClean="0">
                <a:solidFill>
                  <a:schemeClr val="tx1"/>
                </a:solidFill>
              </a:rPr>
              <a:t>.</a:t>
            </a:r>
            <a:endParaRPr lang="sr-Latn-CS" sz="220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958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6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686800" cy="586739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Oba ova tumačenja zasnivaju se na amblematskom i simboličkom tumačenju figura na slici.</a:t>
            </a: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Postoji i treća interpretacija koja uzima u obzir dve navedene, ali ističe prisustvo „okvira“ u koji je smeštena scena, kao ključnog elementa u tumačenju Vermerove slike.</a:t>
            </a: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Zavesa i stolica nisu tematski važne, ali njihovo upečatljivo prisustvo upućuje na čin otkrivanja, na poziv i dopuštanje posmatraču da zaviri u naslikani prostor. Osim njih, linearna perspektiva takođe vodi pogled posmatrača u dubinu slike.</a:t>
            </a: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Na taj način stvara se veza muza-slikar-posmatrač, u kojoj posmatrač dobija aktivnu ulogu. Po ovoj interpretaciji, izbor specifičnog „kadra“ nam pruža svest o sopstvenom pogledu, o činu posmatranja, što je tema kojom se umetnici u baroknom periodu često bave.</a:t>
            </a:r>
            <a:endParaRPr lang="sr-Latn-RS" sz="22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Na kraju, simboličko razmatranje figure muze, figure slikara, maske, zavese i stolice – pojedinačnih elemenata u građenju slike, značajno doprinosi razumevanju njenog sadržaja, koji se menja u skladu sa izborom jednog od ovih elemenata kao primarnog i ključnog</a:t>
            </a:r>
            <a:r>
              <a:rPr lang="sr-Latn-RS" dirty="0">
                <a:solidFill>
                  <a:schemeClr val="tx1"/>
                </a:solidFill>
              </a:rPr>
              <a:t>.</a:t>
            </a:r>
            <a:r>
              <a:rPr lang="sr-Latn-R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26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0" y="5105400"/>
            <a:ext cx="3276600" cy="14806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Rembrant, Autoportret sa Saskijom (</a:t>
            </a:r>
            <a:r>
              <a:rPr lang="sr-Latn-RS" sz="2200" i="1" dirty="0" smtClean="0">
                <a:solidFill>
                  <a:schemeClr val="tx1"/>
                </a:solidFill>
              </a:rPr>
              <a:t>Rembrant i Saskija u paraboli o bludnom sinu</a:t>
            </a:r>
            <a:r>
              <a:rPr lang="sr-Latn-RS" sz="2200" dirty="0" smtClean="0">
                <a:solidFill>
                  <a:schemeClr val="tx1"/>
                </a:solidFill>
              </a:rPr>
              <a:t>), oko 1667.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5203399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78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8686800" cy="510539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sr-Latn-RS" sz="2200" dirty="0">
                <a:solidFill>
                  <a:schemeClr val="tx1"/>
                </a:solidFill>
              </a:rPr>
              <a:t>Iako </a:t>
            </a:r>
            <a:r>
              <a:rPr lang="sr-Latn-RS" sz="2200" dirty="0" smtClean="0">
                <a:solidFill>
                  <a:schemeClr val="tx1"/>
                </a:solidFill>
              </a:rPr>
              <a:t>najprimetniji </a:t>
            </a:r>
            <a:r>
              <a:rPr lang="sr-Latn-RS" sz="2200" dirty="0">
                <a:solidFill>
                  <a:schemeClr val="tx1"/>
                </a:solidFill>
              </a:rPr>
              <a:t>na žanr slikama, uticaj amblematike ogleda se u svim žanrovima holandskog slikarstva.</a:t>
            </a:r>
          </a:p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Na Rembrantovom </a:t>
            </a:r>
            <a:r>
              <a:rPr lang="sr-Latn-CS" sz="2200" i="1" dirty="0">
                <a:solidFill>
                  <a:schemeClr val="tx1"/>
                </a:solidFill>
              </a:rPr>
              <a:t>Autoportretu sa Saskiom</a:t>
            </a:r>
            <a:r>
              <a:rPr lang="sr-Latn-CS" sz="2200" dirty="0">
                <a:solidFill>
                  <a:schemeClr val="tx1"/>
                </a:solidFill>
              </a:rPr>
              <a:t> iz oko 1637. predstavljen je bračni </a:t>
            </a:r>
            <a:r>
              <a:rPr lang="sr-Latn-CS" sz="2200" dirty="0" smtClean="0">
                <a:solidFill>
                  <a:schemeClr val="tx1"/>
                </a:solidFill>
              </a:rPr>
              <a:t>par. Odeveni su u raskošne tkanine, na </a:t>
            </a:r>
            <a:r>
              <a:rPr lang="sr-Latn-CS" sz="2200" dirty="0">
                <a:solidFill>
                  <a:schemeClr val="tx1"/>
                </a:solidFill>
              </a:rPr>
              <a:t>Rembrantovom šeširu je </a:t>
            </a:r>
            <a:r>
              <a:rPr lang="sr-Latn-CS" sz="2200" dirty="0" smtClean="0">
                <a:solidFill>
                  <a:schemeClr val="tx1"/>
                </a:solidFill>
              </a:rPr>
              <a:t>skupoceno nojevo </a:t>
            </a:r>
            <a:r>
              <a:rPr lang="sr-Latn-CS" sz="2200" dirty="0">
                <a:solidFill>
                  <a:schemeClr val="tx1"/>
                </a:solidFill>
              </a:rPr>
              <a:t>perje, </a:t>
            </a:r>
            <a:r>
              <a:rPr lang="sr-Latn-CS" sz="2200" dirty="0" smtClean="0">
                <a:solidFill>
                  <a:schemeClr val="tx1"/>
                </a:solidFill>
              </a:rPr>
              <a:t>a na </a:t>
            </a:r>
            <a:r>
              <a:rPr lang="sr-Latn-CS" sz="2200" dirty="0">
                <a:solidFill>
                  <a:schemeClr val="tx1"/>
                </a:solidFill>
              </a:rPr>
              <a:t>Saskiji nakit. </a:t>
            </a:r>
            <a:r>
              <a:rPr lang="sr-Latn-CS" sz="2200" dirty="0" smtClean="0">
                <a:solidFill>
                  <a:schemeClr val="tx1"/>
                </a:solidFill>
              </a:rPr>
              <a:t>Sto </a:t>
            </a:r>
            <a:r>
              <a:rPr lang="sr-Latn-CS" sz="2200" dirty="0">
                <a:solidFill>
                  <a:schemeClr val="tx1"/>
                </a:solidFill>
              </a:rPr>
              <a:t>je pokriven orijentalnim tepihom i </a:t>
            </a:r>
            <a:r>
              <a:rPr lang="sr-Latn-CS" sz="2200" dirty="0" smtClean="0">
                <a:solidFill>
                  <a:schemeClr val="tx1"/>
                </a:solidFill>
              </a:rPr>
              <a:t>egzotičnim jelima </a:t>
            </a:r>
            <a:r>
              <a:rPr lang="sr-Latn-CS" sz="2200" dirty="0">
                <a:solidFill>
                  <a:schemeClr val="tx1"/>
                </a:solidFill>
              </a:rPr>
              <a:t>– jasno se razaznaje pašteta od pauna, ukrašena glavom i krilima ove ptice.</a:t>
            </a:r>
            <a:r>
              <a:rPr lang="sr-Latn-RS" sz="2200" dirty="0">
                <a:solidFill>
                  <a:schemeClr val="tx1"/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sr-Latn-RS" sz="2200" dirty="0">
                <a:solidFill>
                  <a:schemeClr val="tx1"/>
                </a:solidFill>
              </a:rPr>
              <a:t>Dugo se smatralo da </a:t>
            </a:r>
            <a:r>
              <a:rPr lang="sr-Latn-RS" sz="2200" dirty="0" smtClean="0">
                <a:solidFill>
                  <a:schemeClr val="tx1"/>
                </a:solidFill>
              </a:rPr>
              <a:t>se slikar razmetljivo predstavio u trenutku </a:t>
            </a:r>
            <a:r>
              <a:rPr lang="sr-Latn-RS" sz="2200" dirty="0">
                <a:solidFill>
                  <a:schemeClr val="tx1"/>
                </a:solidFill>
              </a:rPr>
              <a:t>najveće slave i materijalnog blagostanja</a:t>
            </a:r>
            <a:r>
              <a:rPr lang="sr-Latn-RS" sz="22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Na zidu, u levom gornjem </a:t>
            </a:r>
            <a:r>
              <a:rPr lang="sr-Latn-CS" sz="2200" dirty="0" smtClean="0">
                <a:solidFill>
                  <a:schemeClr val="tx1"/>
                </a:solidFill>
              </a:rPr>
              <a:t>uglu, pravougaoni je predmet</a:t>
            </a:r>
            <a:r>
              <a:rPr lang="sr-Latn-CS" sz="2200" dirty="0">
                <a:solidFill>
                  <a:schemeClr val="tx1"/>
                </a:solidFill>
              </a:rPr>
              <a:t>. To je tabla iz krčme na kojoj su kredom ucrtavane recke, na osnovu kojih se znalo koliko se popilo. Ovaj predmet naveo je istoričare umetnosti da tragaju za dubljim značenjem ovog portreta.</a:t>
            </a:r>
          </a:p>
          <a:p>
            <a:pPr algn="just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34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152400"/>
            <a:ext cx="4114800" cy="6477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Na osnovu Hristove parabole o bludnom sinu (Luka 15, 11-32), veoma važne u protestantskoj Holandiji, koju je i Rembrant naslikao 1669, tokom 17. veka nastale su popularne novele. Jedna od najčitanijih pripovedala je o mladom Julijanu koji rasipa teško stečeni porodični imetak na amsterdamske bludnice. Na naslovnoj strani knjige prikazan je Julijan u kafani: dok nazdravlja, bludnica ga pljačka; na </a:t>
            </a:r>
            <a:r>
              <a:rPr lang="sr-Latn-CS" dirty="0">
                <a:solidFill>
                  <a:schemeClr val="tx1"/>
                </a:solidFill>
              </a:rPr>
              <a:t>stolu je pašteta od pauna, a </a:t>
            </a:r>
            <a:r>
              <a:rPr lang="sr-Latn-CS" dirty="0" smtClean="0">
                <a:solidFill>
                  <a:schemeClr val="tx1"/>
                </a:solidFill>
              </a:rPr>
              <a:t>iza tabla </a:t>
            </a:r>
            <a:r>
              <a:rPr lang="sr-Latn-CS" dirty="0">
                <a:solidFill>
                  <a:schemeClr val="tx1"/>
                </a:solidFill>
              </a:rPr>
              <a:t>na kojoj se beleži </a:t>
            </a:r>
            <a:r>
              <a:rPr lang="sr-Latn-CS" dirty="0" smtClean="0">
                <a:solidFill>
                  <a:schemeClr val="tx1"/>
                </a:solidFill>
              </a:rPr>
              <a:t>račun.</a:t>
            </a:r>
          </a:p>
          <a:p>
            <a:pPr algn="ctr">
              <a:spcBef>
                <a:spcPts val="0"/>
              </a:spcBef>
            </a:pPr>
            <a:r>
              <a:rPr lang="sr-Latn-CS" dirty="0" smtClean="0">
                <a:solidFill>
                  <a:schemeClr val="tx1"/>
                </a:solidFill>
              </a:rPr>
              <a:t>Rembrant je inkorporirao </a:t>
            </a:r>
            <a:r>
              <a:rPr lang="sr-Latn-CS" dirty="0">
                <a:solidFill>
                  <a:schemeClr val="tx1"/>
                </a:solidFill>
              </a:rPr>
              <a:t>sve ove motive</a:t>
            </a:r>
            <a:r>
              <a:rPr lang="sr-Latn-CS" dirty="0" smtClean="0">
                <a:solidFill>
                  <a:schemeClr val="tx1"/>
                </a:solidFill>
              </a:rPr>
              <a:t>. Stvorio je portret sa jasnom moralizatorskom porukom. Kao i uvek kod ovog umetnika, ta poruka je univerzalna i humana: svi </a:t>
            </a:r>
            <a:r>
              <a:rPr lang="sr-Latn-CS" dirty="0">
                <a:solidFill>
                  <a:schemeClr val="tx1"/>
                </a:solidFill>
              </a:rPr>
              <a:t>ljudi su bludni sinovi kojima je potreban oprost grehova</a:t>
            </a:r>
            <a:r>
              <a:rPr lang="sr-Latn-CS" dirty="0"/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4481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71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8686800" cy="5105399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Dostupna literatura:</a:t>
            </a: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Johannes Vermeer, katalog, postavljen na moodle platformi.</a:t>
            </a:r>
          </a:p>
          <a:p>
            <a:pPr algn="just">
              <a:spcBef>
                <a:spcPts val="0"/>
              </a:spcBef>
            </a:pPr>
            <a:endParaRPr lang="sr-Latn-RS" sz="2200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RS" sz="2200" dirty="0">
                <a:solidFill>
                  <a:schemeClr val="tx1"/>
                </a:solidFill>
              </a:rPr>
              <a:t>Cesare Ripa, </a:t>
            </a:r>
            <a:r>
              <a:rPr lang="sr-Latn-RS" sz="2200" i="1" dirty="0">
                <a:solidFill>
                  <a:schemeClr val="tx1"/>
                </a:solidFill>
              </a:rPr>
              <a:t>Iconologia</a:t>
            </a:r>
            <a:r>
              <a:rPr lang="sr-Latn-RS" sz="2200" dirty="0">
                <a:solidFill>
                  <a:schemeClr val="tx1"/>
                </a:solidFill>
              </a:rPr>
              <a:t>, </a:t>
            </a:r>
            <a:r>
              <a:rPr lang="sr-Latn-RS" sz="2200" dirty="0" smtClean="0">
                <a:solidFill>
                  <a:schemeClr val="tx1"/>
                </a:solidFill>
              </a:rPr>
              <a:t>1603:</a:t>
            </a: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sr-Latn-RS" sz="2200" dirty="0">
                <a:solidFill>
                  <a:schemeClr val="tx1"/>
                </a:solidFill>
                <a:hlinkClick r:id="rId2"/>
              </a:rPr>
              <a:t>://</a:t>
            </a:r>
            <a:r>
              <a:rPr lang="sr-Latn-RS" sz="2200" dirty="0" smtClean="0">
                <a:solidFill>
                  <a:schemeClr val="tx1"/>
                </a:solidFill>
                <a:hlinkClick r:id="rId2"/>
              </a:rPr>
              <a:t>archive.org/details/iconologiaouerod00ripa/page/2/mode/2up</a:t>
            </a:r>
            <a:endParaRPr lang="sr-Latn-RS" sz="2200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endParaRPr lang="sr-Latn-RS" sz="2200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RS" sz="2200" dirty="0" smtClean="0">
                <a:solidFill>
                  <a:schemeClr val="tx1"/>
                </a:solidFill>
              </a:rPr>
              <a:t>М. Тимотијевић, </a:t>
            </a:r>
            <a:r>
              <a:rPr lang="sr-Latn-RS" sz="2200" i="1" dirty="0" smtClean="0">
                <a:solidFill>
                  <a:schemeClr val="tx1"/>
                </a:solidFill>
              </a:rPr>
              <a:t>Српско барокно сликарство</a:t>
            </a:r>
            <a:r>
              <a:rPr lang="sr-Latn-RS" sz="2200" dirty="0" smtClean="0">
                <a:solidFill>
                  <a:schemeClr val="tx1"/>
                </a:solidFill>
              </a:rPr>
              <a:t>, Нови Сад 1996, 198-200, 209-211.</a:t>
            </a:r>
          </a:p>
          <a:p>
            <a:pPr algn="just">
              <a:spcBef>
                <a:spcPts val="0"/>
              </a:spcBef>
            </a:pPr>
            <a:endParaRPr lang="sr-Latn-CS" sz="22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8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" y="228600"/>
            <a:ext cx="8829261" cy="25146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Amblematika je zastupljena i u današnje vreme, naročito u advertajzingu. Savremeni marketing koristi današnje „bogove“ i „heroje“ na sličan način na koji su renesansni i barokni amblematičari koristili one iz grčkog i rimskog Panteona. Današnja „amblematika“ nema za cilj da poduči i zabavi, već da proda. Ipak, često joj se ne može osporiti oštroumnost zamisli.</a:t>
            </a:r>
            <a:endParaRPr lang="sr-Latn-CS" sz="2200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endParaRPr lang="sr-Latn-RS" sz="2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71800"/>
            <a:ext cx="4757383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83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381000"/>
            <a:ext cx="8915400" cy="57912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Amblematika počiva na misaonom procesu u čijoj su osnovi stilske figure metafora i alegorija, kao i konćeto.</a:t>
            </a:r>
          </a:p>
          <a:p>
            <a:pPr algn="just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Metafora </a:t>
            </a:r>
            <a:r>
              <a:rPr lang="sr-Latn-CS" sz="2200" dirty="0">
                <a:solidFill>
                  <a:schemeClr val="tx1"/>
                </a:solidFill>
              </a:rPr>
              <a:t>(preneseno značenje, skraćeno poređenje) i alegorija (prošireno, dublje, slikovitije preneseno </a:t>
            </a:r>
            <a:r>
              <a:rPr lang="sr-Latn-CS" sz="2200" dirty="0" smtClean="0">
                <a:solidFill>
                  <a:schemeClr val="tx1"/>
                </a:solidFill>
              </a:rPr>
              <a:t>značenje), zbog sposobnosti da prenesu osobine jednog </a:t>
            </a:r>
            <a:r>
              <a:rPr lang="sr-Latn-CS" sz="2200" dirty="0">
                <a:solidFill>
                  <a:schemeClr val="tx1"/>
                </a:solidFill>
              </a:rPr>
              <a:t>pojma/bića/predmeta na </a:t>
            </a:r>
            <a:r>
              <a:rPr lang="sr-Latn-CS" sz="2200" dirty="0" smtClean="0">
                <a:solidFill>
                  <a:schemeClr val="tx1"/>
                </a:solidFill>
              </a:rPr>
              <a:t>drugi i time pokrenu misaone i emocionalne asocijacije, oduvek su korišćene u retorici, pesništvu, filozofiji i u likovnim umetnostima.</a:t>
            </a:r>
          </a:p>
          <a:p>
            <a:pPr algn="just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Renesansni pojam </a:t>
            </a:r>
            <a:r>
              <a:rPr lang="sr-Latn-CS" sz="2200" i="1" dirty="0" smtClean="0">
                <a:solidFill>
                  <a:schemeClr val="tx1"/>
                </a:solidFill>
              </a:rPr>
              <a:t>concetto</a:t>
            </a:r>
            <a:r>
              <a:rPr lang="sr-Latn-CS" sz="2200" dirty="0" smtClean="0">
                <a:solidFill>
                  <a:schemeClr val="tx1"/>
                </a:solidFill>
              </a:rPr>
              <a:t> (objašnjen na predmetu posvećenom renesansnoj umetnosti) u 17. veku dobija još jedan sloj značenja koji se odnosi na oštrouman </a:t>
            </a:r>
            <a:r>
              <a:rPr lang="sr-Latn-CS" sz="2200" dirty="0">
                <a:solidFill>
                  <a:schemeClr val="tx1"/>
                </a:solidFill>
              </a:rPr>
              <a:t>i dovitljiv način izražavanja, </a:t>
            </a:r>
            <a:r>
              <a:rPr lang="sr-Latn-CS" sz="2200" dirty="0" smtClean="0">
                <a:solidFill>
                  <a:schemeClr val="tx1"/>
                </a:solidFill>
              </a:rPr>
              <a:t>u kojem se spajaju često nespojivi i međusobno suprotstavljeni elementi. Barokni konćetizam često počiva na stilskoj figuri oskimoron </a:t>
            </a:r>
            <a:r>
              <a:rPr lang="sr-Latn-CS" sz="2200" dirty="0">
                <a:solidFill>
                  <a:schemeClr val="tx1"/>
                </a:solidFill>
              </a:rPr>
              <a:t>(vrsta antiteze u kojoj se spajaju kontradiktorni pojmovi, npr. „luda pamet“, „glasna tišina</a:t>
            </a:r>
            <a:r>
              <a:rPr lang="sr-Latn-CS" sz="2200" dirty="0" smtClean="0">
                <a:solidFill>
                  <a:schemeClr val="tx1"/>
                </a:solidFill>
              </a:rPr>
              <a:t>“...). Barokni </a:t>
            </a:r>
            <a:r>
              <a:rPr lang="sr-Latn-CS" sz="2200" dirty="0">
                <a:solidFill>
                  <a:schemeClr val="tx1"/>
                </a:solidFill>
              </a:rPr>
              <a:t>konćetizam prožeo je vizuelnu kulturu: njene forme </a:t>
            </a:r>
            <a:r>
              <a:rPr lang="sr-Latn-CS" sz="2200" dirty="0" smtClean="0">
                <a:solidFill>
                  <a:schemeClr val="tx1"/>
                </a:solidFill>
              </a:rPr>
              <a:t>često su bile zamršena </a:t>
            </a:r>
            <a:r>
              <a:rPr lang="sr-Latn-CS" sz="2200" dirty="0">
                <a:solidFill>
                  <a:schemeClr val="tx1"/>
                </a:solidFill>
              </a:rPr>
              <a:t>misaona igra, </a:t>
            </a:r>
            <a:r>
              <a:rPr lang="sr-Latn-CS" sz="2200" dirty="0" smtClean="0">
                <a:solidFill>
                  <a:schemeClr val="tx1"/>
                </a:solidFill>
              </a:rPr>
              <a:t>koja je od posmatrača tražila da je odgonetne.</a:t>
            </a:r>
            <a:endParaRPr lang="sr-Latn-RS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686800" cy="39624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sr-Latn-CS" sz="2200" b="1" dirty="0" smtClean="0">
                <a:solidFill>
                  <a:schemeClr val="tx1"/>
                </a:solidFill>
              </a:rPr>
              <a:t>Amblem</a:t>
            </a:r>
          </a:p>
          <a:p>
            <a:r>
              <a:rPr lang="sr-Latn-CS" sz="2200" dirty="0">
                <a:solidFill>
                  <a:schemeClr val="tx1"/>
                </a:solidFill>
              </a:rPr>
              <a:t>Amblem se, uopšteno, može objasniti kao priča koja se slikovno izražava i kao slika koja predstavlja poučnu </a:t>
            </a:r>
            <a:r>
              <a:rPr lang="sr-Latn-CS" sz="2200" dirty="0" smtClean="0">
                <a:solidFill>
                  <a:schemeClr val="tx1"/>
                </a:solidFill>
              </a:rPr>
              <a:t>priču.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sr-Latn-CS" sz="2200" dirty="0">
                <a:solidFill>
                  <a:schemeClr val="tx1"/>
                </a:solidFill>
              </a:rPr>
              <a:t>Sastoji se iz tri dela: piktogram – </a:t>
            </a:r>
            <a:r>
              <a:rPr lang="sl-SI" sz="2200" i="1" dirty="0">
                <a:solidFill>
                  <a:schemeClr val="tx1"/>
                </a:solidFill>
              </a:rPr>
              <a:t>imago</a:t>
            </a:r>
            <a:r>
              <a:rPr lang="sl-SI" sz="2200" dirty="0">
                <a:solidFill>
                  <a:schemeClr val="tx1"/>
                </a:solidFill>
              </a:rPr>
              <a:t>, naslov – </a:t>
            </a:r>
            <a:r>
              <a:rPr lang="sl-SI" sz="2200" i="1" dirty="0">
                <a:solidFill>
                  <a:schemeClr val="tx1"/>
                </a:solidFill>
              </a:rPr>
              <a:t>inscriptio</a:t>
            </a:r>
            <a:r>
              <a:rPr lang="sl-SI" sz="2200" dirty="0">
                <a:solidFill>
                  <a:schemeClr val="tx1"/>
                </a:solidFill>
              </a:rPr>
              <a:t> i  propratni tekst u stihu ili prozi – </a:t>
            </a:r>
            <a:r>
              <a:rPr lang="sl-SI" sz="2200" i="1" dirty="0">
                <a:solidFill>
                  <a:schemeClr val="tx1"/>
                </a:solidFill>
              </a:rPr>
              <a:t>subscriptio</a:t>
            </a:r>
            <a:r>
              <a:rPr lang="sl-SI" sz="2200" dirty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sl-SI" sz="2200" dirty="0">
                <a:solidFill>
                  <a:schemeClr val="tx1"/>
                </a:solidFill>
              </a:rPr>
              <a:t>Amblematska struktura ne mora uvek biti trojna. </a:t>
            </a:r>
            <a:r>
              <a:rPr lang="sr-Latn-CS" sz="2200" dirty="0">
                <a:solidFill>
                  <a:schemeClr val="tx1"/>
                </a:solidFill>
              </a:rPr>
              <a:t>Postoje i tzv. „goli“ amblemi, koji nemaju slike. Prva renesansna amblematska knjiga Andreje Alćatija </a:t>
            </a:r>
            <a:r>
              <a:rPr lang="sr-Latn-CS" sz="2200" i="1" dirty="0">
                <a:solidFill>
                  <a:schemeClr val="tx1"/>
                </a:solidFill>
              </a:rPr>
              <a:t>Emblemata</a:t>
            </a:r>
            <a:r>
              <a:rPr lang="sr-Latn-CS" sz="2200" dirty="0">
                <a:solidFill>
                  <a:schemeClr val="tx1"/>
                </a:solidFill>
              </a:rPr>
              <a:t> iz 1531. nije imala slike (dobila su je tek kasnija izdanja</a:t>
            </a:r>
            <a:r>
              <a:rPr lang="sr-Latn-CS" sz="2200" dirty="0" smtClean="0">
                <a:solidFill>
                  <a:schemeClr val="tx1"/>
                </a:solidFill>
              </a:rPr>
              <a:t>). Ipak, ova trojnost je uobičajena.</a:t>
            </a:r>
            <a:endParaRPr lang="sr-Latn-RS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1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304800"/>
            <a:ext cx="4038600" cy="6477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Najuticajnija </a:t>
            </a:r>
            <a:r>
              <a:rPr lang="sr-Latn-CS" sz="2200" dirty="0" smtClean="0">
                <a:solidFill>
                  <a:schemeClr val="tx1"/>
                </a:solidFill>
              </a:rPr>
              <a:t>knjiga iz oblasti amblematike bila je </a:t>
            </a:r>
            <a:r>
              <a:rPr lang="sr-Latn-CS" sz="2200" i="1" dirty="0" smtClean="0">
                <a:solidFill>
                  <a:schemeClr val="tx1"/>
                </a:solidFill>
              </a:rPr>
              <a:t>Ikonologija </a:t>
            </a:r>
            <a:r>
              <a:rPr lang="sr-Latn-CS" sz="2200" dirty="0" smtClean="0">
                <a:solidFill>
                  <a:schemeClr val="tx1"/>
                </a:solidFill>
              </a:rPr>
              <a:t>(</a:t>
            </a:r>
            <a:r>
              <a:rPr lang="sr-Latn-CS" sz="2200" i="1" dirty="0" smtClean="0">
                <a:solidFill>
                  <a:schemeClr val="tx1"/>
                </a:solidFill>
              </a:rPr>
              <a:t>Iconologia</a:t>
            </a:r>
            <a:r>
              <a:rPr lang="sr-Latn-CS" sz="2200" dirty="0" smtClean="0">
                <a:solidFill>
                  <a:schemeClr val="tx1"/>
                </a:solidFill>
              </a:rPr>
              <a:t>) Čezara Ripe iz </a:t>
            </a:r>
            <a:r>
              <a:rPr lang="sr-Latn-CS" sz="2200" dirty="0">
                <a:solidFill>
                  <a:schemeClr val="tx1"/>
                </a:solidFill>
              </a:rPr>
              <a:t>1593. </a:t>
            </a:r>
            <a:r>
              <a:rPr lang="sr-Latn-CS" sz="2200" dirty="0" smtClean="0">
                <a:solidFill>
                  <a:schemeClr val="tx1"/>
                </a:solidFill>
              </a:rPr>
              <a:t>To je amblematski </a:t>
            </a:r>
            <a:r>
              <a:rPr lang="sr-Latn-CS" sz="2200" dirty="0">
                <a:solidFill>
                  <a:schemeClr val="tx1"/>
                </a:solidFill>
              </a:rPr>
              <a:t>zbornik, </a:t>
            </a:r>
            <a:r>
              <a:rPr lang="sr-Latn-CS" sz="2200" dirty="0" smtClean="0">
                <a:solidFill>
                  <a:schemeClr val="tx1"/>
                </a:solidFill>
              </a:rPr>
              <a:t>rečnik, vrsta enciklopedije mnogih pojmova poređanih po abecednom redu.</a:t>
            </a:r>
            <a:endParaRPr lang="en-US" sz="22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Na naslovnoj strani </a:t>
            </a:r>
            <a:r>
              <a:rPr lang="sr-Latn-CS" sz="2200" dirty="0" smtClean="0">
                <a:solidFill>
                  <a:schemeClr val="tx1"/>
                </a:solidFill>
              </a:rPr>
              <a:t>svoje knjige Ripa </a:t>
            </a:r>
            <a:r>
              <a:rPr lang="sr-Latn-CS" sz="2200" dirty="0">
                <a:solidFill>
                  <a:schemeClr val="tx1"/>
                </a:solidFill>
              </a:rPr>
              <a:t>je </a:t>
            </a:r>
            <a:r>
              <a:rPr lang="sr-Latn-CS" sz="2200" dirty="0" smtClean="0">
                <a:solidFill>
                  <a:schemeClr val="tx1"/>
                </a:solidFill>
              </a:rPr>
              <a:t>objasnio da </a:t>
            </a:r>
            <a:r>
              <a:rPr lang="sr-Latn-CS" sz="2200" dirty="0">
                <a:solidFill>
                  <a:schemeClr val="tx1"/>
                </a:solidFill>
              </a:rPr>
              <a:t>će delo biti od posebne koristi pesnicima, slikarima i skulptorima „u predstavljanju </a:t>
            </a:r>
            <a:r>
              <a:rPr lang="sr-Latn-CS" sz="2200" dirty="0" smtClean="0">
                <a:solidFill>
                  <a:schemeClr val="tx1"/>
                </a:solidFill>
              </a:rPr>
              <a:t>ljudskih vrlina</a:t>
            </a:r>
            <a:r>
              <a:rPr lang="sr-Latn-CS" sz="2200" dirty="0">
                <a:solidFill>
                  <a:schemeClr val="tx1"/>
                </a:solidFill>
              </a:rPr>
              <a:t>, poroka, osećanja, </a:t>
            </a:r>
            <a:r>
              <a:rPr lang="sr-Latn-CS" sz="2200" dirty="0" smtClean="0">
                <a:solidFill>
                  <a:schemeClr val="tx1"/>
                </a:solidFill>
              </a:rPr>
              <a:t>strasti“.</a:t>
            </a:r>
          </a:p>
          <a:p>
            <a:pPr algn="ctr">
              <a:spcBef>
                <a:spcPts val="0"/>
              </a:spcBef>
            </a:pPr>
            <a:r>
              <a:rPr lang="sr-Latn-CS" sz="2200" dirty="0">
                <a:solidFill>
                  <a:schemeClr val="tx1"/>
                </a:solidFill>
              </a:rPr>
              <a:t>Prvo izdanje nije bilo ilustrovano. Ripa je želeo da čitalac </a:t>
            </a:r>
            <a:r>
              <a:rPr lang="sr-Latn-CS" sz="2200" dirty="0" smtClean="0">
                <a:solidFill>
                  <a:schemeClr val="tx1"/>
                </a:solidFill>
              </a:rPr>
              <a:t>sam u </a:t>
            </a:r>
            <a:r>
              <a:rPr lang="sr-Latn-CS" sz="2200" dirty="0">
                <a:solidFill>
                  <a:schemeClr val="tx1"/>
                </a:solidFill>
              </a:rPr>
              <a:t>mislima </a:t>
            </a:r>
            <a:r>
              <a:rPr lang="sr-Latn-CS" sz="2200" dirty="0" smtClean="0">
                <a:solidFill>
                  <a:schemeClr val="tx1"/>
                </a:solidFill>
              </a:rPr>
              <a:t>stvori </a:t>
            </a:r>
            <a:r>
              <a:rPr lang="sr-Latn-CS" sz="2200" dirty="0">
                <a:solidFill>
                  <a:schemeClr val="tx1"/>
                </a:solidFill>
              </a:rPr>
              <a:t>sliku</a:t>
            </a:r>
            <a:r>
              <a:rPr lang="sr-Latn-CS" sz="22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3880"/>
            <a:ext cx="421503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0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533400"/>
            <a:ext cx="3733800" cy="58674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sr-Latn-CS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sr-Latn-CS" sz="2200" dirty="0" smtClean="0">
                <a:solidFill>
                  <a:schemeClr val="tx1"/>
                </a:solidFill>
              </a:rPr>
              <a:t>Ipak</a:t>
            </a:r>
            <a:r>
              <a:rPr lang="sr-Latn-CS" sz="2200" dirty="0">
                <a:solidFill>
                  <a:schemeClr val="tx1"/>
                </a:solidFill>
              </a:rPr>
              <a:t>, u skladu sa baroknim uverenjem da je slika </a:t>
            </a:r>
            <a:r>
              <a:rPr lang="sr-Latn-CS" sz="2200" dirty="0" smtClean="0">
                <a:solidFill>
                  <a:schemeClr val="tx1"/>
                </a:solidFill>
              </a:rPr>
              <a:t>najmoćnija u sistemu komunikacije</a:t>
            </a:r>
            <a:r>
              <a:rPr lang="sr-Latn-CS" sz="2200" dirty="0">
                <a:solidFill>
                  <a:schemeClr val="tx1"/>
                </a:solidFill>
              </a:rPr>
              <a:t>, već drugo izdanje knjige iz 1603. imalo je ilustracije u drvorezu. Tek sa pojavom piktograma </a:t>
            </a:r>
            <a:r>
              <a:rPr lang="sr-Latn-CS" sz="2200" i="1" dirty="0">
                <a:solidFill>
                  <a:schemeClr val="tx1"/>
                </a:solidFill>
              </a:rPr>
              <a:t>Ikonologija</a:t>
            </a:r>
            <a:r>
              <a:rPr lang="sr-Latn-CS" sz="2200" dirty="0">
                <a:solidFill>
                  <a:schemeClr val="tx1"/>
                </a:solidFill>
              </a:rPr>
              <a:t> je doživela ogroman uspeh u celoj Evropi i izvršila neuporediv uticaj. Postala je osnova </a:t>
            </a:r>
            <a:r>
              <a:rPr lang="sr-Latn-CS" sz="2200" dirty="0" smtClean="0">
                <a:solidFill>
                  <a:schemeClr val="tx1"/>
                </a:solidFill>
              </a:rPr>
              <a:t>mnogih pojedinačnih dela, kao i slikanih </a:t>
            </a:r>
            <a:r>
              <a:rPr lang="sr-Latn-CS" sz="2200" dirty="0">
                <a:solidFill>
                  <a:schemeClr val="tx1"/>
                </a:solidFill>
              </a:rPr>
              <a:t>i skulpturalnih programa tokom 17. i 18. </a:t>
            </a:r>
            <a:r>
              <a:rPr lang="sr-Latn-CS" sz="2200" dirty="0" smtClean="0">
                <a:solidFill>
                  <a:schemeClr val="tx1"/>
                </a:solidFill>
              </a:rPr>
              <a:t>veka. Nakon toga je pala </a:t>
            </a:r>
            <a:r>
              <a:rPr lang="sr-Latn-CS" sz="2200" dirty="0">
                <a:solidFill>
                  <a:schemeClr val="tx1"/>
                </a:solidFill>
              </a:rPr>
              <a:t>u </a:t>
            </a:r>
            <a:r>
              <a:rPr lang="sr-Latn-CS" sz="2200" dirty="0" smtClean="0">
                <a:solidFill>
                  <a:schemeClr val="tx1"/>
                </a:solidFill>
              </a:rPr>
              <a:t>zaborav, </a:t>
            </a:r>
            <a:r>
              <a:rPr lang="sr-Latn-CS" sz="2200" dirty="0">
                <a:solidFill>
                  <a:schemeClr val="tx1"/>
                </a:solidFill>
              </a:rPr>
              <a:t>do ponovnog otkrića u drugoj polovini 20. </a:t>
            </a:r>
            <a:r>
              <a:rPr lang="sr-Latn-CS" sz="2200" dirty="0" smtClean="0">
                <a:solidFill>
                  <a:schemeClr val="tx1"/>
                </a:solidFill>
              </a:rPr>
              <a:t>veka.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"/>
            <a:ext cx="448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54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3507</Words>
  <Application>Microsoft Office PowerPoint</Application>
  <PresentationFormat>On-screen Show (4:3)</PresentationFormat>
  <Paragraphs>110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Tw Cen MT</vt:lpstr>
      <vt:lpstr>Office Theme</vt:lpstr>
      <vt:lpstr>Amblematika i amblematske osnove barokne umetnosti 27. IV 2020. ©  prof. dr Saša Brajović dr Milena Ulčar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Vermer, Devojka stoji za virginalom, oko 1670. </vt:lpstr>
      <vt:lpstr>PowerPoint Presentation</vt:lpstr>
      <vt:lpstr>Ova slika u slici je ključ interpretacije. Žena je, sudeći prema odeći od luksuznih tkanina, iz imućne kuće. Njen muž je verovatno trgovac na dalekom putu. Ona, u skladu sa porukom slike u slici, treba da mu ostane verna. </vt:lpstr>
      <vt:lpstr>Holandsku umetnost 17. veka odlikuje sređenost misli i smirenost osećanja, ali unutar tog sveta mnogo je prigušenih strasti. Na pločicama pri dnu zida naslikani su Kupidoni. Na nekima je Kupidon sa štapom za pecanje. U amblematskim zbornicima takva predstava upozorava na pecanje/udvaranje, preljubu. Zato se može smatrati da Vermer predstavlja višestrukost osećanja i misli predstavljenje. Osnovna namera slike je, verovatno, da upozori na njih.</vt:lpstr>
      <vt:lpstr>PowerPoint Presentation</vt:lpstr>
      <vt:lpstr>PowerPoint Presentation</vt:lpstr>
      <vt:lpstr>Vermer, Mlekarica, oko 1658.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Vermer, Žena sa vagom, 1662-1663. </vt:lpstr>
      <vt:lpstr>PowerPoint Presentation</vt:lpstr>
      <vt:lpstr>PowerPoint Presentation</vt:lpstr>
      <vt:lpstr>PowerPoint Presentation</vt:lpstr>
      <vt:lpstr>Vermer, Alegorija slikarstva, 1666-1668.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Vermer, Žena sa vagom</dc:title>
  <dc:creator>Administrator</dc:creator>
  <cp:lastModifiedBy>Vuk</cp:lastModifiedBy>
  <cp:revision>76</cp:revision>
  <dcterms:created xsi:type="dcterms:W3CDTF">2006-08-16T00:00:00Z</dcterms:created>
  <dcterms:modified xsi:type="dcterms:W3CDTF">2020-04-27T09:49:17Z</dcterms:modified>
</cp:coreProperties>
</file>