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07" r:id="rId3"/>
    <p:sldId id="288" r:id="rId4"/>
    <p:sldId id="292" r:id="rId5"/>
    <p:sldId id="293" r:id="rId6"/>
    <p:sldId id="309" r:id="rId7"/>
    <p:sldId id="308" r:id="rId8"/>
    <p:sldId id="298" r:id="rId9"/>
    <p:sldId id="301" r:id="rId10"/>
    <p:sldId id="303" r:id="rId11"/>
    <p:sldId id="304" r:id="rId12"/>
    <p:sldId id="306" r:id="rId13"/>
    <p:sldId id="276" r:id="rId14"/>
    <p:sldId id="264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312" r:id="rId23"/>
    <p:sldId id="273" r:id="rId24"/>
    <p:sldId id="290" r:id="rId25"/>
    <p:sldId id="29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A25B722-457B-4785-B21D-63E1F15555A4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1E6EE2B-DD89-4997-96BE-1CD37E580F5F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Primena</a:t>
            </a:r>
            <a:r>
              <a:rPr lang="sr-Latn-RS" dirty="0" smtClean="0"/>
              <a:t> upitnika ličnosti u kliničkoj proceni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30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58979257"/>
              </p:ext>
            </p:extLst>
          </p:nvPr>
        </p:nvGraphicFramePr>
        <p:xfrm>
          <a:off x="838200" y="457200"/>
          <a:ext cx="7848598" cy="60197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4605"/>
                <a:gridCol w="450303"/>
                <a:gridCol w="450303"/>
                <a:gridCol w="450303"/>
                <a:gridCol w="513711"/>
                <a:gridCol w="423434"/>
                <a:gridCol w="455675"/>
                <a:gridCol w="501889"/>
                <a:gridCol w="501889"/>
                <a:gridCol w="404092"/>
                <a:gridCol w="438483"/>
                <a:gridCol w="406242"/>
                <a:gridCol w="396566"/>
                <a:gridCol w="396566"/>
                <a:gridCol w="397642"/>
                <a:gridCol w="386895"/>
              </a:tblGrid>
              <a:tr h="441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 err="1">
                          <a:effectLst/>
                        </a:rPr>
                        <a:t>Poremećaji</a:t>
                      </a:r>
                      <a:r>
                        <a:rPr lang="en-US" sz="700" b="1" dirty="0">
                          <a:effectLst/>
                        </a:rPr>
                        <a:t> </a:t>
                      </a:r>
                      <a:r>
                        <a:rPr lang="en-US" sz="700" b="1" dirty="0" err="1">
                          <a:effectLst/>
                        </a:rPr>
                        <a:t>ličnosti</a:t>
                      </a:r>
                      <a:r>
                        <a:rPr lang="en-US" sz="700" b="1" dirty="0">
                          <a:effectLst/>
                        </a:rPr>
                        <a:t>  i   FFM   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P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A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R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S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Z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D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S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Z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T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A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T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S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B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D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L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H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S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T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N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A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R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A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V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D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D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E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P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O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B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C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P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A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G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N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EG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SD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F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DP</a:t>
                      </a:r>
                      <a:endParaRPr lang="en-US" sz="8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S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b="1" dirty="0">
                          <a:effectLst/>
                        </a:rPr>
                        <a:t>SDS</a:t>
                      </a:r>
                      <a:endParaRPr lang="en-US" sz="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         N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anksioznost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v/N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hostilnost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depresivnost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v/N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2942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samousredsređenost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impulsivnost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3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vulnerabilnost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         E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toplina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N/V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društvenost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asertivnost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aktivitet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2942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900" b="1" dirty="0" smtClean="0">
                          <a:effectLst/>
                        </a:rPr>
                        <a:t>p</a:t>
                      </a:r>
                      <a:r>
                        <a:rPr lang="en-US" sz="900" b="1" dirty="0" err="1" smtClean="0">
                          <a:effectLst/>
                        </a:rPr>
                        <a:t>otraga</a:t>
                      </a:r>
                      <a:r>
                        <a:rPr lang="en-US" sz="900" b="1" dirty="0" smtClean="0">
                          <a:effectLst/>
                        </a:rPr>
                        <a:t> </a:t>
                      </a:r>
                      <a:r>
                        <a:rPr lang="en-US" sz="900" b="1" dirty="0">
                          <a:effectLst/>
                        </a:rPr>
                        <a:t>za </a:t>
                      </a:r>
                      <a:r>
                        <a:rPr lang="en-US" sz="900" b="1" dirty="0" err="1">
                          <a:effectLst/>
                        </a:rPr>
                        <a:t>uzbuđenjem</a:t>
                      </a:r>
                      <a:r>
                        <a:rPr lang="en-US" sz="900" b="1" dirty="0">
                          <a:effectLst/>
                        </a:rPr>
                        <a:t>.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2942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pozitivne</a:t>
                      </a:r>
                      <a:r>
                        <a:rPr lang="en-US" sz="900" b="1" dirty="0">
                          <a:effectLst/>
                        </a:rPr>
                        <a:t> </a:t>
                      </a:r>
                      <a:r>
                        <a:rPr lang="en-US" sz="900" b="1" dirty="0" err="1">
                          <a:effectLst/>
                        </a:rPr>
                        <a:t>emocije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         O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fantazija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estetika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osećanja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akcija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ideje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vrednosti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        A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poverenje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iskrenost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altruizam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popustljivost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skromnost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blaga narav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        C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3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kompetentnost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</a:rPr>
                        <a:t>red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</a:rPr>
                        <a:t>dužnosti</a:t>
                      </a:r>
                      <a:endParaRPr lang="en-US" sz="9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71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postignuće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3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samodisciplina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  <a:tr h="1438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</a:rPr>
                        <a:t>promišljenost</a:t>
                      </a:r>
                      <a:endParaRPr lang="en-US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N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V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00" marR="558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784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hangingPunct="0"/>
            <a:r>
              <a:rPr lang="sr-Latn-CS" dirty="0"/>
              <a:t> </a:t>
            </a:r>
            <a:r>
              <a:rPr lang="en-US" b="1" dirty="0"/>
              <a:t/>
            </a:r>
            <a:br>
              <a:rPr lang="en-US" b="1" dirty="0"/>
            </a:br>
            <a:r>
              <a:rPr lang="sr-Latn-CS" dirty="0"/>
              <a:t>O</a:t>
            </a:r>
            <a:r>
              <a:rPr lang="sr-Latn-CS" dirty="0" smtClean="0"/>
              <a:t>pšti </a:t>
            </a:r>
            <a:r>
              <a:rPr lang="sr-Latn-CS" dirty="0" smtClean="0"/>
              <a:t>zaključci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399"/>
          </a:xfrm>
        </p:spPr>
        <p:txBody>
          <a:bodyPr>
            <a:normAutofit fontScale="40000" lnSpcReduction="20000"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3500" b="1" dirty="0" smtClean="0"/>
              <a:t>Povišenje </a:t>
            </a:r>
            <a:r>
              <a:rPr lang="sr-Latn-CS" sz="3500" b="1" dirty="0"/>
              <a:t>na N domenu </a:t>
            </a:r>
            <a:r>
              <a:rPr lang="sr-Latn-CS" sz="3500" dirty="0"/>
              <a:t>je zajednička karakteristika svih PL, a povišenje svih aspekata ovog domena karakteriše granični PL. Tako se potvrđuje stara teza da graničnost predstavlja nivo organizacije svih PL i da su njegove karakteristike prisutne u izvesnoj meri i u drugim PL i drugo</a:t>
            </a:r>
            <a:r>
              <a:rPr lang="sr-Latn-CS" sz="3500" dirty="0" smtClean="0"/>
              <a:t>,.</a:t>
            </a:r>
            <a:endParaRPr lang="en-US" sz="35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3500" b="1" dirty="0"/>
              <a:t>Shizotipalni PL </a:t>
            </a:r>
            <a:r>
              <a:rPr lang="sr-Latn-CS" sz="3500" dirty="0"/>
              <a:t>ostaje van deskriptivne moći pet </a:t>
            </a:r>
            <a:r>
              <a:rPr lang="sr-Latn-CS" sz="3500" dirty="0" smtClean="0"/>
              <a:t>domena podržava </a:t>
            </a:r>
            <a:r>
              <a:rPr lang="sr-Latn-CS" sz="3500" dirty="0"/>
              <a:t>tezu da se radi pre o poremećaju iz shizofrenog spektra, nego o tipu </a:t>
            </a:r>
            <a:r>
              <a:rPr lang="sr-Latn-CS" sz="3500" dirty="0" smtClean="0"/>
              <a:t>PL, </a:t>
            </a:r>
            <a:r>
              <a:rPr lang="sr-Latn-CS" sz="3500" dirty="0"/>
              <a:t>mada je u nekim istraživanjima  u korelaciji sa s domenom Otvorenosti</a:t>
            </a:r>
            <a:r>
              <a:rPr lang="sr-Latn-CS" sz="3500" dirty="0" smtClean="0"/>
              <a:t>. Najizrazitiji </a:t>
            </a:r>
            <a:r>
              <a:rPr lang="sr-Latn-CS" sz="3500" dirty="0"/>
              <a:t>poremećaj shizotipalnog PL je zapravo </a:t>
            </a:r>
            <a:r>
              <a:rPr lang="sr-Latn-CS" sz="3500" b="1" dirty="0"/>
              <a:t>poremećaj mišljenja</a:t>
            </a:r>
            <a:r>
              <a:rPr lang="sr-Latn-CS" sz="3500" dirty="0"/>
              <a:t>, koji nije u direktnoj vezi s crtama ličnosti, a u odnosu na ostale domene Otvorenost je najviše povezana sa kognitivnim faktorima</a:t>
            </a:r>
            <a:r>
              <a:rPr lang="sr-Latn-CS" sz="3500" dirty="0" smtClean="0"/>
              <a:t>. Korisno proširivanje sa DELTE (ili ST) </a:t>
            </a:r>
            <a:r>
              <a:rPr lang="sr-Latn-CS" sz="3500" dirty="0"/>
              <a:t>Činjenice da se shizotipalni PL drugačije ponaša u Petofaktorskom modelu </a:t>
            </a:r>
            <a:r>
              <a:rPr lang="sr-Latn-CS" sz="3500" dirty="0" smtClean="0"/>
              <a:t>može.</a:t>
            </a:r>
            <a:endParaRPr lang="en-US" sz="35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3500" dirty="0"/>
              <a:t>Na osnovu pregleda međuodnosa domena pre se može proceniti maladaptivnost karakteristična za poremećaje ličnosti,  nego što je ona rezultat  ekstremne izraženosti u intenzitetu pojedinih crta. Tako se može reći da poremećaji ličnosti dele u osnovi zajedničke crte (zato se visoko preklapaju), a intenzitet i sklop tih crta karakteriše određeni poremećaj ličnosti.</a:t>
            </a:r>
            <a:endParaRPr lang="en-US" sz="35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3500" dirty="0" smtClean="0"/>
              <a:t>Petofaktorski </a:t>
            </a:r>
            <a:r>
              <a:rPr lang="sr-Latn-CS" sz="3500" dirty="0"/>
              <a:t>model nije dovoljan za obuhvatanje svih relevantnih aspekata poremećaja </a:t>
            </a:r>
            <a:r>
              <a:rPr lang="sr-Latn-CS" sz="3500" dirty="0"/>
              <a:t>ličnosti(Waller &amp; Zavala, 1992) . </a:t>
            </a:r>
            <a:endParaRPr lang="sr-Latn-CS" sz="35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3500" b="1" dirty="0" smtClean="0"/>
              <a:t>Proširenje  </a:t>
            </a:r>
            <a:r>
              <a:rPr lang="sr-Latn-CS" sz="3500" b="1" dirty="0"/>
              <a:t>na sedam </a:t>
            </a:r>
            <a:r>
              <a:rPr lang="sr-Latn-CS" sz="3500" b="1" dirty="0" smtClean="0"/>
              <a:t>faktora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3500" dirty="0" smtClean="0"/>
              <a:t>uključuje </a:t>
            </a:r>
            <a:r>
              <a:rPr lang="sr-Latn-CS" sz="3500" dirty="0"/>
              <a:t>faktore Pozitivne i Negativne valence kao posebno značajne u opisu maladaptivnih crta </a:t>
            </a:r>
            <a:r>
              <a:rPr lang="sr-Latn-CS" sz="3500" dirty="0" smtClean="0"/>
              <a:t>ličnosti- socijalne evaluacije </a:t>
            </a:r>
            <a:r>
              <a:rPr lang="sr-Latn-CS" sz="3500" dirty="0"/>
              <a:t>selfa i drugih.  Ove dimenzije predstavljaju maladaptivne varijante postojećih pet faktora, tako da Pozitivna valenca predstavlja </a:t>
            </a:r>
            <a:r>
              <a:rPr lang="sr-Latn-CS" sz="3500" dirty="0" smtClean="0"/>
              <a:t>nizak </a:t>
            </a:r>
            <a:r>
              <a:rPr lang="sr-Latn-CS" sz="3500" dirty="0"/>
              <a:t>N domen (emocionalna stabilnost), a Negativna nizak A domen (ekstremni antagonizam).  </a:t>
            </a:r>
            <a:endParaRPr lang="sr-Latn-CS" sz="35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3500" dirty="0" smtClean="0"/>
              <a:t>uključuje Poštenje (amoral) HEXACO model i DELTA – procena dezontegracije</a:t>
            </a:r>
            <a:endParaRPr lang="sr-Latn-CS" sz="35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246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/>
              <a:t>Z</a:t>
            </a:r>
            <a:r>
              <a:rPr lang="sr-Latn-RS" dirty="0" smtClean="0"/>
              <a:t>dravstvena psihologija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1400" dirty="0" smtClean="0"/>
              <a:t>Primena </a:t>
            </a:r>
            <a:r>
              <a:rPr lang="sr-Latn-CS" sz="1400" dirty="0"/>
              <a:t>modela u zdravstvenoj psihologiji </a:t>
            </a:r>
            <a:r>
              <a:rPr lang="sr-Latn-CS" sz="1400" dirty="0" smtClean="0"/>
              <a:t>se </a:t>
            </a:r>
            <a:r>
              <a:rPr lang="sr-Latn-CS" sz="1400" dirty="0"/>
              <a:t>zasniva na pretpostavci da karakteristike ličnosti mogu uticati na sklonost ka razvoju određenih bolesti, kao i na tok i ishod bolesti</a:t>
            </a:r>
            <a:r>
              <a:rPr lang="sr-Latn-CS" sz="14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 smtClean="0"/>
              <a:t>Uloga </a:t>
            </a:r>
            <a:r>
              <a:rPr lang="sr-Latn-CS" sz="1400" b="1" dirty="0"/>
              <a:t>hostilnosti </a:t>
            </a:r>
            <a:r>
              <a:rPr lang="sr-Latn-CS" sz="1400" b="1" dirty="0" smtClean="0"/>
              <a:t>(A)</a:t>
            </a:r>
            <a:r>
              <a:rPr lang="sr-Latn-CS" sz="1400" dirty="0" smtClean="0"/>
              <a:t> kao </a:t>
            </a:r>
            <a:r>
              <a:rPr lang="sr-Latn-CS" sz="1400" dirty="0"/>
              <a:t>prediktora koronarne bolesti (Costa, Stone, McCrae, Dembrovski &amp; Williams, 1989). </a:t>
            </a:r>
            <a:r>
              <a:rPr lang="sr-Latn-CS" sz="1400" dirty="0" smtClean="0"/>
              <a:t/>
            </a:r>
            <a:br>
              <a:rPr lang="sr-Latn-CS" sz="1400" dirty="0" smtClean="0"/>
            </a:br>
            <a:r>
              <a:rPr lang="sr-Latn-CS" sz="1400" dirty="0" smtClean="0"/>
              <a:t>Nekoliko </a:t>
            </a:r>
            <a:r>
              <a:rPr lang="sr-Latn-CS" sz="1400" dirty="0"/>
              <a:t>studija je potvrdilo vezu između tipa A obrazaca ponašanja i kasnijih koronarnih smetnji. </a:t>
            </a:r>
            <a:endParaRPr lang="sr-Latn-CS" sz="1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1400" dirty="0" smtClean="0"/>
              <a:t>Dve </a:t>
            </a:r>
            <a:r>
              <a:rPr lang="sr-Latn-CS" sz="1400" dirty="0"/>
              <a:t>vrste hostilnosti: neurotska, merena skalom N2 (karakterišu je česta i intenzivna iskustva besa, frustracije i žestine) i antagonistička hostilnost koju vidimo kada osoba ima nisku A skalu, a posebno A1 i A4 (cinizam, neučtivost, izvoljevanje</a:t>
            </a:r>
            <a:r>
              <a:rPr lang="sr-Latn-CS" sz="1400" dirty="0" smtClean="0"/>
              <a:t>).  </a:t>
            </a:r>
            <a:r>
              <a:rPr lang="sr-Latn-CS" sz="1400" dirty="0"/>
              <a:t>Kada su antagonisti iritirani oni svoj bes ispoljavaju direktno umesto da «kipe» u sebi.  Iako izgleda kontradiktorno, istraživanja su potvrdila da su koronarne bolesti češće kod antagonistički hostilnih, nego kod neurotske hostilnosti. </a:t>
            </a:r>
            <a:endParaRPr lang="sr-Latn-CS" sz="1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 smtClean="0"/>
              <a:t>Stavovi </a:t>
            </a:r>
            <a:r>
              <a:rPr lang="sr-Latn-CS" sz="1400" b="1" dirty="0"/>
              <a:t>prema zdravlju i zdravstvene navike </a:t>
            </a:r>
            <a:r>
              <a:rPr lang="sr-Latn-CS" sz="1400" b="1" dirty="0" smtClean="0"/>
              <a:t/>
            </a:r>
            <a:br>
              <a:rPr lang="sr-Latn-CS" sz="1400" b="1" dirty="0" smtClean="0"/>
            </a:br>
            <a:r>
              <a:rPr lang="sr-Latn-CS" sz="1400" dirty="0" smtClean="0"/>
              <a:t>osobe </a:t>
            </a:r>
            <a:r>
              <a:rPr lang="sr-Latn-CS" sz="1400" dirty="0"/>
              <a:t>sa </a:t>
            </a:r>
            <a:r>
              <a:rPr lang="sr-Latn-CS" sz="1400" b="1" dirty="0"/>
              <a:t>visokim  N </a:t>
            </a:r>
            <a:r>
              <a:rPr lang="sr-Latn-CS" sz="1400" dirty="0"/>
              <a:t>skorovima češće puše i teže ostavljaju pušenje (McCrae, Costa &amp; Bosse, 1978</a:t>
            </a:r>
            <a:r>
              <a:rPr lang="sr-Latn-CS" sz="1400" dirty="0" smtClean="0"/>
              <a:t>), </a:t>
            </a:r>
            <a:r>
              <a:rPr lang="sr-Latn-CS" sz="1400" dirty="0" smtClean="0"/>
              <a:t>teško </a:t>
            </a:r>
            <a:r>
              <a:rPr lang="sr-Latn-CS" sz="1400" dirty="0"/>
              <a:t>održavaju apstinenciju </a:t>
            </a:r>
            <a:r>
              <a:rPr lang="sr-Latn-CS" sz="1400" dirty="0" smtClean="0"/>
              <a:t>(</a:t>
            </a:r>
            <a:br>
              <a:rPr lang="sr-Latn-CS" sz="1400" dirty="0" smtClean="0"/>
            </a:br>
            <a:r>
              <a:rPr lang="sr-Latn-CS" sz="1400" b="1" dirty="0" smtClean="0"/>
              <a:t>Savesnost</a:t>
            </a:r>
            <a:r>
              <a:rPr lang="sr-Latn-CS" sz="1400" dirty="0" smtClean="0"/>
              <a:t> </a:t>
            </a:r>
            <a:r>
              <a:rPr lang="sr-Latn-CS" sz="1400" dirty="0"/>
              <a:t>u pozitivnoj korelaciji s dobrim zdravstvenim navikama (Booth-Kewley &amp; Vickers,1990). </a:t>
            </a:r>
            <a:r>
              <a:rPr lang="sr-Latn-CS" sz="1400" dirty="0" smtClean="0"/>
              <a:t>i </a:t>
            </a:r>
            <a:r>
              <a:rPr lang="sr-Latn-CS" sz="1400" dirty="0"/>
              <a:t>predikciji da li će se ona pridržavati saveta lekara, a </a:t>
            </a:r>
            <a:r>
              <a:rPr lang="sr-Latn-CS" sz="1400" dirty="0" smtClean="0"/>
              <a:t>na </a:t>
            </a:r>
            <a:r>
              <a:rPr lang="sr-Latn-CS" sz="1400" dirty="0"/>
              <a:t>početku terapije predvideti ko će imati više dobiti od terapije ili kome je potreban intenzivniji rad terapeuta</a:t>
            </a:r>
            <a:r>
              <a:rPr lang="sr-Latn-CS" sz="14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sr-Latn-RS" sz="1200" dirty="0" smtClean="0"/>
              <a:t>K</a:t>
            </a:r>
            <a:r>
              <a:rPr lang="en-US" sz="1200" b="1" dirty="0" err="1" smtClean="0"/>
              <a:t>onstrukti</a:t>
            </a:r>
            <a:r>
              <a:rPr lang="en-US" sz="1200" b="1" dirty="0" smtClean="0"/>
              <a:t> </a:t>
            </a:r>
            <a:r>
              <a:rPr lang="en-US" sz="1200" b="1" dirty="0" err="1"/>
              <a:t>koji</a:t>
            </a:r>
            <a:r>
              <a:rPr lang="en-US" sz="1200" b="1" dirty="0"/>
              <a:t> se </a:t>
            </a:r>
            <a:r>
              <a:rPr lang="en-US" sz="1200" b="1" dirty="0" err="1"/>
              <a:t>odnose</a:t>
            </a:r>
            <a:r>
              <a:rPr lang="en-US" sz="1200" b="1" dirty="0"/>
              <a:t> </a:t>
            </a:r>
            <a:r>
              <a:rPr lang="en-US" sz="1200" b="1" dirty="0" err="1"/>
              <a:t>na</a:t>
            </a:r>
            <a:r>
              <a:rPr lang="en-US" sz="1200" b="1" dirty="0"/>
              <a:t> </a:t>
            </a:r>
            <a:r>
              <a:rPr lang="en-US" sz="1200" b="1" dirty="0" err="1"/>
              <a:t>vezu</a:t>
            </a:r>
            <a:r>
              <a:rPr lang="en-US" sz="1200" b="1" dirty="0"/>
              <a:t> </a:t>
            </a:r>
            <a:r>
              <a:rPr lang="en-US" sz="1200" b="1" dirty="0" err="1"/>
              <a:t>zdravlje-ličnost</a:t>
            </a:r>
            <a:r>
              <a:rPr lang="en-US" sz="1200" b="1" dirty="0"/>
              <a:t> </a:t>
            </a:r>
            <a:r>
              <a:rPr lang="sr-Latn-RS" sz="1200" b="1" dirty="0" smtClean="0"/>
              <a:t>-</a:t>
            </a:r>
            <a:r>
              <a:rPr lang="en-US" sz="1200" dirty="0" smtClean="0"/>
              <a:t>tri </a:t>
            </a:r>
            <a:r>
              <a:rPr lang="en-US" sz="1200" dirty="0" err="1" smtClean="0"/>
              <a:t>dimenzije</a:t>
            </a:r>
            <a:r>
              <a:rPr lang="en-US" sz="1200" dirty="0" smtClean="0"/>
              <a:t> </a:t>
            </a:r>
            <a:r>
              <a:rPr lang="en-US" sz="1200" dirty="0" err="1"/>
              <a:t>višeg</a:t>
            </a:r>
            <a:r>
              <a:rPr lang="en-US" sz="1200" dirty="0"/>
              <a:t> </a:t>
            </a:r>
            <a:r>
              <a:rPr lang="en-US" sz="1200" dirty="0" err="1"/>
              <a:t>reda</a:t>
            </a:r>
            <a:r>
              <a:rPr lang="en-US" sz="1200" dirty="0"/>
              <a:t>: </a:t>
            </a:r>
            <a:endParaRPr lang="sr-Latn-RS" sz="1200" dirty="0" smtClean="0"/>
          </a:p>
          <a:p>
            <a:pPr>
              <a:buFont typeface="Wingdings" pitchFamily="2" charset="2"/>
              <a:buChar char="Ø"/>
            </a:pPr>
            <a:r>
              <a:rPr lang="en-US" sz="1200" dirty="0" smtClean="0"/>
              <a:t>I </a:t>
            </a:r>
            <a:r>
              <a:rPr lang="en-US" sz="1200" dirty="0"/>
              <a:t>- </a:t>
            </a:r>
            <a:r>
              <a:rPr lang="en-US" sz="1200" dirty="0" err="1"/>
              <a:t>Optimistička</a:t>
            </a:r>
            <a:r>
              <a:rPr lang="en-US" sz="1200" dirty="0"/>
              <a:t> </a:t>
            </a:r>
            <a:r>
              <a:rPr lang="en-US" sz="1200" dirty="0" err="1"/>
              <a:t>kontrola</a:t>
            </a:r>
            <a:r>
              <a:rPr lang="en-US" sz="1200" dirty="0"/>
              <a:t> (</a:t>
            </a:r>
            <a:r>
              <a:rPr lang="en-US" sz="1200" dirty="0" err="1"/>
              <a:t>optimizam</a:t>
            </a:r>
            <a:r>
              <a:rPr lang="en-US" sz="1200" dirty="0"/>
              <a:t>, nada, </a:t>
            </a:r>
            <a:r>
              <a:rPr lang="en-US" sz="1200" dirty="0" err="1"/>
              <a:t>interna</a:t>
            </a:r>
            <a:r>
              <a:rPr lang="en-US" sz="1200" dirty="0"/>
              <a:t> </a:t>
            </a:r>
            <a:r>
              <a:rPr lang="en-US" sz="1200" dirty="0" err="1"/>
              <a:t>kontrola</a:t>
            </a:r>
            <a:r>
              <a:rPr lang="en-US" sz="1200" dirty="0"/>
              <a:t>, </a:t>
            </a:r>
            <a:r>
              <a:rPr lang="en-US" sz="1200" dirty="0" err="1" smtClean="0"/>
              <a:t>samopoštovanje</a:t>
            </a:r>
            <a:r>
              <a:rPr lang="en-US" sz="1200" dirty="0" smtClean="0"/>
              <a:t>)</a:t>
            </a:r>
            <a:r>
              <a:rPr lang="sr-Latn-RS" sz="1200" dirty="0" smtClean="0"/>
              <a:t>- nizak </a:t>
            </a:r>
            <a:r>
              <a:rPr lang="en-US" sz="1200" dirty="0" smtClean="0"/>
              <a:t>N, </a:t>
            </a:r>
            <a:r>
              <a:rPr lang="sr-Latn-RS" sz="1200" dirty="0" smtClean="0"/>
              <a:t>C</a:t>
            </a:r>
            <a:r>
              <a:rPr lang="en-US" sz="1200" dirty="0" smtClean="0"/>
              <a:t> </a:t>
            </a:r>
            <a:r>
              <a:rPr lang="en-US" sz="1200" dirty="0"/>
              <a:t>i </a:t>
            </a:r>
            <a:r>
              <a:rPr lang="en-US" sz="1200" dirty="0" smtClean="0"/>
              <a:t>E</a:t>
            </a:r>
            <a:endParaRPr lang="sr-Latn-RS" sz="1200" dirty="0" smtClean="0"/>
          </a:p>
          <a:p>
            <a:pPr>
              <a:buFont typeface="Wingdings" pitchFamily="2" charset="2"/>
              <a:buChar char="Ø"/>
            </a:pPr>
            <a:r>
              <a:rPr lang="en-US" sz="1200" dirty="0" smtClean="0"/>
              <a:t>II </a:t>
            </a:r>
            <a:r>
              <a:rPr lang="en-US" sz="1200" dirty="0"/>
              <a:t>- </a:t>
            </a:r>
            <a:r>
              <a:rPr lang="en-US" sz="1200" dirty="0" err="1"/>
              <a:t>Ekspresija</a:t>
            </a:r>
            <a:r>
              <a:rPr lang="en-US" sz="1200" dirty="0"/>
              <a:t> </a:t>
            </a:r>
            <a:r>
              <a:rPr lang="en-US" sz="1200" dirty="0" err="1"/>
              <a:t>besa</a:t>
            </a:r>
            <a:r>
              <a:rPr lang="en-US" sz="1200" dirty="0"/>
              <a:t> i </a:t>
            </a:r>
            <a:r>
              <a:rPr lang="en-US" sz="1200" dirty="0" err="1"/>
              <a:t>doživljavanje</a:t>
            </a:r>
            <a:r>
              <a:rPr lang="en-US" sz="1200" dirty="0"/>
              <a:t> </a:t>
            </a:r>
            <a:r>
              <a:rPr lang="en-US" sz="1200" dirty="0" err="1"/>
              <a:t>drugih</a:t>
            </a:r>
            <a:r>
              <a:rPr lang="en-US" sz="1200" dirty="0"/>
              <a:t> </a:t>
            </a:r>
            <a:r>
              <a:rPr lang="en-US" sz="1200" dirty="0" err="1"/>
              <a:t>negativnih</a:t>
            </a:r>
            <a:r>
              <a:rPr lang="en-US" sz="1200" dirty="0"/>
              <a:t> </a:t>
            </a:r>
            <a:r>
              <a:rPr lang="en-US" sz="1200" dirty="0" err="1"/>
              <a:t>emocija</a:t>
            </a:r>
            <a:r>
              <a:rPr lang="en-US" sz="1200" dirty="0"/>
              <a:t>, </a:t>
            </a:r>
            <a:r>
              <a:rPr lang="sr-Latn-RS" sz="1200" dirty="0" err="1" smtClean="0"/>
              <a:t>-</a:t>
            </a:r>
            <a:r>
              <a:rPr lang="en-US" sz="1200" dirty="0" err="1" smtClean="0"/>
              <a:t>Neuroticizam</a:t>
            </a:r>
            <a:r>
              <a:rPr lang="en-US" sz="1200" dirty="0" smtClean="0"/>
              <a:t> </a:t>
            </a:r>
            <a:r>
              <a:rPr lang="en-US" sz="1200" dirty="0"/>
              <a:t>i </a:t>
            </a:r>
            <a:r>
              <a:rPr lang="en-US" sz="1200" dirty="0" err="1"/>
              <a:t>Saradljivost</a:t>
            </a:r>
            <a:endParaRPr lang="sr-Latn-RS" sz="1200" dirty="0" smtClean="0"/>
          </a:p>
          <a:p>
            <a:pPr>
              <a:buFont typeface="Wingdings" pitchFamily="2" charset="2"/>
              <a:buChar char="Ø"/>
            </a:pPr>
            <a:r>
              <a:rPr lang="en-US" sz="1200" dirty="0" smtClean="0"/>
              <a:t>III </a:t>
            </a:r>
            <a:r>
              <a:rPr lang="en-US" sz="1200" dirty="0"/>
              <a:t>- </a:t>
            </a:r>
            <a:r>
              <a:rPr lang="en-US" sz="1200" dirty="0" err="1"/>
              <a:t>Inhibicija</a:t>
            </a:r>
            <a:r>
              <a:rPr lang="en-US" sz="1200" dirty="0"/>
              <a:t>  </a:t>
            </a:r>
            <a:r>
              <a:rPr lang="en-US" sz="1200" dirty="0" err="1" smtClean="0"/>
              <a:t>besa</a:t>
            </a:r>
            <a:r>
              <a:rPr lang="sr-Latn-RS" sz="1200" dirty="0" smtClean="0"/>
              <a:t>- </a:t>
            </a:r>
            <a:r>
              <a:rPr lang="en-US" sz="1200" dirty="0" err="1" smtClean="0"/>
              <a:t>Neuroticizam</a:t>
            </a:r>
            <a:r>
              <a:rPr lang="en-US" sz="1200" dirty="0" smtClean="0"/>
              <a:t> </a:t>
            </a:r>
            <a:r>
              <a:rPr lang="en-US" sz="1200" dirty="0"/>
              <a:t>i </a:t>
            </a:r>
            <a:r>
              <a:rPr lang="en-US" sz="1200" dirty="0" err="1"/>
              <a:t>Otvorenost</a:t>
            </a:r>
            <a:r>
              <a:rPr lang="en-US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92663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/>
          </a:bodyPr>
          <a:lstStyle/>
          <a:p>
            <a:pPr algn="l"/>
            <a:r>
              <a:rPr lang="en-GB" sz="3600" dirty="0" err="1"/>
              <a:t>Primena</a:t>
            </a:r>
            <a:r>
              <a:rPr lang="en-GB" sz="3600" dirty="0"/>
              <a:t> </a:t>
            </a:r>
            <a:r>
              <a:rPr lang="en-GB" sz="3600" dirty="0" err="1"/>
              <a:t>modela</a:t>
            </a:r>
            <a:r>
              <a:rPr lang="en-GB" sz="3600" dirty="0"/>
              <a:t> u </a:t>
            </a:r>
            <a:r>
              <a:rPr lang="en-GB" sz="3600" dirty="0" err="1" smtClean="0"/>
              <a:t>klini</a:t>
            </a:r>
            <a:r>
              <a:rPr lang="sr-Latn-RS" sz="3600" dirty="0" smtClean="0"/>
              <a:t>č</a:t>
            </a:r>
            <a:r>
              <a:rPr lang="en-GB" sz="3600" dirty="0" err="1" smtClean="0"/>
              <a:t>koj</a:t>
            </a:r>
            <a:r>
              <a:rPr lang="en-GB" sz="3600" dirty="0" smtClean="0"/>
              <a:t> </a:t>
            </a:r>
            <a:r>
              <a:rPr lang="en-GB" sz="3600" dirty="0" err="1" smtClean="0"/>
              <a:t>praksi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47500" lnSpcReduction="20000"/>
          </a:bodyPr>
          <a:lstStyle/>
          <a:p>
            <a:pPr marL="0" indent="0" hangingPunc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 smtClean="0"/>
              <a:t> </a:t>
            </a:r>
            <a:r>
              <a:rPr lang="en-GB" sz="4000" dirty="0"/>
              <a:t>Costa i McCrae </a:t>
            </a:r>
            <a:r>
              <a:rPr lang="en-GB" sz="4000" dirty="0" err="1" smtClean="0"/>
              <a:t>predla</a:t>
            </a:r>
            <a:r>
              <a:rPr lang="sr-Latn-RS" sz="4000" dirty="0" smtClean="0"/>
              <a:t>ž</a:t>
            </a:r>
            <a:r>
              <a:rPr lang="en-GB" sz="4000" dirty="0" smtClean="0"/>
              <a:t>u </a:t>
            </a:r>
            <a:r>
              <a:rPr lang="en-GB" sz="4000" dirty="0" err="1" smtClean="0"/>
              <a:t>slede</a:t>
            </a:r>
            <a:r>
              <a:rPr lang="sr-Latn-RS" sz="4000" dirty="0" smtClean="0"/>
              <a:t>ć</a:t>
            </a:r>
            <a:r>
              <a:rPr lang="en-GB" sz="4000" dirty="0" smtClean="0"/>
              <a:t>e </a:t>
            </a:r>
            <a:r>
              <a:rPr lang="en-GB" sz="4000" dirty="0" err="1"/>
              <a:t>elemente</a:t>
            </a:r>
            <a:r>
              <a:rPr lang="en-GB" sz="4000" dirty="0"/>
              <a:t>  </a:t>
            </a:r>
            <a:r>
              <a:rPr lang="en-GB" sz="4000" dirty="0" err="1"/>
              <a:t>interpretacije</a:t>
            </a:r>
            <a:r>
              <a:rPr lang="en-GB" sz="4000" dirty="0"/>
              <a:t> </a:t>
            </a:r>
            <a:r>
              <a:rPr lang="en-GB" sz="4000" dirty="0" err="1"/>
              <a:t>profila</a:t>
            </a:r>
            <a:r>
              <a:rPr lang="en-GB" sz="4000" dirty="0"/>
              <a:t>:</a:t>
            </a:r>
            <a:endParaRPr lang="en-US" sz="40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sz="4000" dirty="0" err="1"/>
              <a:t>P</a:t>
            </a:r>
            <a:r>
              <a:rPr lang="en-GB" sz="4000" dirty="0" err="1" smtClean="0"/>
              <a:t>rocena</a:t>
            </a:r>
            <a:r>
              <a:rPr lang="en-GB" sz="4000" dirty="0" smtClean="0"/>
              <a:t> </a:t>
            </a:r>
            <a:r>
              <a:rPr lang="en-GB" sz="4000" dirty="0" err="1"/>
              <a:t>indikatora</a:t>
            </a:r>
            <a:r>
              <a:rPr lang="en-GB" sz="4000" dirty="0"/>
              <a:t> </a:t>
            </a:r>
            <a:r>
              <a:rPr lang="en-GB" sz="4000" dirty="0" err="1"/>
              <a:t>validnosti</a:t>
            </a:r>
            <a:r>
              <a:rPr lang="en-GB" sz="4000" dirty="0"/>
              <a:t> </a:t>
            </a:r>
            <a:r>
              <a:rPr lang="en-GB" sz="4000" dirty="0" err="1"/>
              <a:t>ispitivanja</a:t>
            </a:r>
            <a:r>
              <a:rPr lang="en-GB" sz="4000" dirty="0"/>
              <a:t> </a:t>
            </a:r>
            <a:endParaRPr lang="en-US" sz="40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sz="4000" dirty="0" smtClean="0"/>
              <a:t>G</a:t>
            </a:r>
            <a:r>
              <a:rPr lang="en-GB" sz="4000" dirty="0" err="1" smtClean="0"/>
              <a:t>lobalna</a:t>
            </a:r>
            <a:r>
              <a:rPr lang="en-GB" sz="4000" dirty="0" smtClean="0"/>
              <a:t> </a:t>
            </a:r>
            <a:r>
              <a:rPr lang="en-GB" sz="4000" dirty="0" err="1"/>
              <a:t>deskripcija</a:t>
            </a:r>
            <a:r>
              <a:rPr lang="en-GB" sz="4000" dirty="0"/>
              <a:t> </a:t>
            </a:r>
            <a:r>
              <a:rPr lang="en-GB" sz="4000" dirty="0" smtClean="0"/>
              <a:t>li</a:t>
            </a:r>
            <a:r>
              <a:rPr lang="sr-Latn-RS" sz="4000" dirty="0" smtClean="0"/>
              <a:t>č</a:t>
            </a:r>
            <a:r>
              <a:rPr lang="en-GB" sz="4000" dirty="0" err="1" smtClean="0"/>
              <a:t>nosti</a:t>
            </a:r>
            <a:r>
              <a:rPr lang="en-GB" sz="4000" dirty="0" smtClean="0"/>
              <a:t> </a:t>
            </a:r>
            <a:r>
              <a:rPr lang="en-GB" sz="4000" dirty="0" err="1"/>
              <a:t>na</a:t>
            </a:r>
            <a:r>
              <a:rPr lang="en-GB" sz="4000" dirty="0"/>
              <a:t> </a:t>
            </a:r>
            <a:r>
              <a:rPr lang="en-GB" sz="4000" dirty="0" err="1"/>
              <a:t>nivou</a:t>
            </a:r>
            <a:r>
              <a:rPr lang="en-GB" sz="4000" dirty="0"/>
              <a:t> pet </a:t>
            </a:r>
            <a:r>
              <a:rPr lang="en-GB" sz="4000" dirty="0" err="1"/>
              <a:t>osnovnih</a:t>
            </a:r>
            <a:r>
              <a:rPr lang="en-GB" sz="4000" dirty="0"/>
              <a:t> </a:t>
            </a:r>
            <a:r>
              <a:rPr lang="en-GB" sz="4000" dirty="0" err="1" smtClean="0"/>
              <a:t>domena</a:t>
            </a:r>
            <a:r>
              <a:rPr lang="sr-Latn-RS" sz="4000" dirty="0" smtClean="0"/>
              <a:t> </a:t>
            </a:r>
            <a:r>
              <a:rPr lang="sr-Latn-RS" sz="4000" dirty="0"/>
              <a:t>-</a:t>
            </a:r>
            <a:r>
              <a:rPr lang="en-GB" sz="4000" dirty="0" err="1" smtClean="0"/>
              <a:t>najni</a:t>
            </a:r>
            <a:r>
              <a:rPr lang="sr-Latn-RS" sz="4000" dirty="0" smtClean="0"/>
              <a:t>ž</a:t>
            </a:r>
            <a:r>
              <a:rPr lang="en-GB" sz="4000" dirty="0" smtClean="0"/>
              <a:t>e </a:t>
            </a:r>
            <a:r>
              <a:rPr lang="en-GB" sz="4000" dirty="0" err="1"/>
              <a:t>ili</a:t>
            </a:r>
            <a:r>
              <a:rPr lang="en-GB" sz="4000" dirty="0"/>
              <a:t> </a:t>
            </a:r>
            <a:r>
              <a:rPr lang="en-GB" sz="4000" dirty="0" err="1" smtClean="0"/>
              <a:t>najvi</a:t>
            </a:r>
            <a:r>
              <a:rPr lang="sr-Latn-RS" sz="4000" dirty="0" smtClean="0"/>
              <a:t>š</a:t>
            </a:r>
            <a:r>
              <a:rPr lang="en-GB" sz="4000" dirty="0" smtClean="0"/>
              <a:t>e</a:t>
            </a:r>
            <a:r>
              <a:rPr lang="sr-Latn-RS" sz="4000" dirty="0" smtClean="0"/>
              <a:t> izražene, međuodnosi</a:t>
            </a:r>
            <a:r>
              <a:rPr lang="en-GB" sz="4000" dirty="0" smtClean="0"/>
              <a:t>. </a:t>
            </a:r>
            <a:endParaRPr lang="en-US" sz="40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sz="4000" dirty="0" smtClean="0"/>
              <a:t>D</a:t>
            </a:r>
            <a:r>
              <a:rPr lang="en-GB" sz="4000" dirty="0" err="1" smtClean="0"/>
              <a:t>etaljna</a:t>
            </a:r>
            <a:r>
              <a:rPr lang="en-GB" sz="4000" dirty="0" smtClean="0"/>
              <a:t> </a:t>
            </a:r>
            <a:r>
              <a:rPr lang="en-GB" sz="4000" dirty="0" err="1"/>
              <a:t>interpretacija</a:t>
            </a:r>
            <a:r>
              <a:rPr lang="en-GB" sz="4000" dirty="0"/>
              <a:t> </a:t>
            </a:r>
            <a:r>
              <a:rPr lang="en-GB" sz="4000" dirty="0" err="1"/>
              <a:t>na</a:t>
            </a:r>
            <a:r>
              <a:rPr lang="en-GB" sz="4000" dirty="0"/>
              <a:t> </a:t>
            </a:r>
            <a:r>
              <a:rPr lang="en-GB" sz="4000" dirty="0" err="1"/>
              <a:t>nivou</a:t>
            </a:r>
            <a:r>
              <a:rPr lang="en-GB" sz="4000" dirty="0"/>
              <a:t> </a:t>
            </a:r>
            <a:r>
              <a:rPr lang="en-GB" sz="4000" dirty="0" err="1" smtClean="0"/>
              <a:t>pojedinanih</a:t>
            </a:r>
            <a:r>
              <a:rPr lang="en-GB" sz="4000" dirty="0" smtClean="0"/>
              <a:t> </a:t>
            </a:r>
            <a:r>
              <a:rPr lang="en-GB" sz="4000" dirty="0" err="1"/>
              <a:t>aspekata</a:t>
            </a:r>
            <a:r>
              <a:rPr lang="en-GB" sz="4000" dirty="0"/>
              <a:t> </a:t>
            </a:r>
            <a:r>
              <a:rPr lang="en-GB" sz="4000" dirty="0" err="1"/>
              <a:t>unutar</a:t>
            </a:r>
            <a:r>
              <a:rPr lang="en-GB" sz="4000" dirty="0"/>
              <a:t> </a:t>
            </a:r>
            <a:r>
              <a:rPr lang="en-GB" sz="4000" dirty="0" err="1" smtClean="0"/>
              <a:t>domena</a:t>
            </a:r>
            <a:r>
              <a:rPr lang="sr-Latn-RS" sz="4000" dirty="0" smtClean="0"/>
              <a:t>- </a:t>
            </a:r>
            <a:r>
              <a:rPr lang="en-GB" sz="4000" dirty="0" smtClean="0"/>
              <a:t>vi</a:t>
            </a:r>
            <a:r>
              <a:rPr lang="sr-Latn-RS" sz="4000" dirty="0"/>
              <a:t>š</a:t>
            </a:r>
            <a:r>
              <a:rPr lang="en-GB" sz="4000" dirty="0"/>
              <a:t>e </a:t>
            </a:r>
            <a:r>
              <a:rPr lang="en-GB" sz="4000" dirty="0" err="1"/>
              <a:t>detalja</a:t>
            </a:r>
            <a:r>
              <a:rPr lang="en-GB" sz="4000" dirty="0"/>
              <a:t> u </a:t>
            </a:r>
            <a:r>
              <a:rPr lang="en-GB" sz="4000" dirty="0" err="1"/>
              <a:t>opisivanju</a:t>
            </a:r>
            <a:r>
              <a:rPr lang="en-GB" sz="4000" dirty="0"/>
              <a:t> </a:t>
            </a:r>
            <a:r>
              <a:rPr lang="en-GB" sz="4000" dirty="0" err="1"/>
              <a:t>individualnih</a:t>
            </a:r>
            <a:r>
              <a:rPr lang="en-GB" sz="4000" dirty="0"/>
              <a:t> </a:t>
            </a:r>
            <a:r>
              <a:rPr lang="en-GB" sz="4000" dirty="0" err="1"/>
              <a:t>razlika</a:t>
            </a:r>
            <a:r>
              <a:rPr lang="en-GB" sz="4000" dirty="0"/>
              <a:t>,  </a:t>
            </a:r>
            <a:r>
              <a:rPr lang="en-GB" sz="4000" dirty="0" err="1"/>
              <a:t>vodi</a:t>
            </a:r>
            <a:r>
              <a:rPr lang="en-GB" sz="4000" dirty="0"/>
              <a:t> </a:t>
            </a:r>
            <a:r>
              <a:rPr lang="en-GB" sz="4000" dirty="0" err="1"/>
              <a:t>produbljenom</a:t>
            </a:r>
            <a:r>
              <a:rPr lang="en-GB" sz="4000" dirty="0"/>
              <a:t> </a:t>
            </a:r>
            <a:r>
              <a:rPr lang="en-GB" sz="4000" dirty="0" err="1"/>
              <a:t>razumevanju</a:t>
            </a:r>
            <a:r>
              <a:rPr lang="en-GB" sz="4000" dirty="0"/>
              <a:t> i </a:t>
            </a:r>
            <a:r>
              <a:rPr lang="en-GB" sz="4000" dirty="0" err="1"/>
              <a:t>interpretaciji</a:t>
            </a:r>
            <a:r>
              <a:rPr lang="en-GB" sz="4000" dirty="0"/>
              <a:t>  </a:t>
            </a:r>
            <a:r>
              <a:rPr lang="en-GB" sz="4000" dirty="0" err="1"/>
              <a:t>pona</a:t>
            </a:r>
            <a:r>
              <a:rPr lang="sr-Latn-RS" sz="4000" dirty="0"/>
              <a:t>š</a:t>
            </a:r>
            <a:r>
              <a:rPr lang="en-GB" sz="4000" dirty="0" err="1"/>
              <a:t>anja</a:t>
            </a:r>
            <a:r>
              <a:rPr lang="en-GB" sz="4000" dirty="0"/>
              <a:t> </a:t>
            </a:r>
            <a:r>
              <a:rPr lang="en-GB" sz="4000" dirty="0" err="1"/>
              <a:t>klijenta</a:t>
            </a:r>
            <a:r>
              <a:rPr lang="en-GB" sz="4000" dirty="0"/>
              <a:t>, </a:t>
            </a:r>
            <a:r>
              <a:rPr lang="en-GB" sz="4000" dirty="0" err="1"/>
              <a:t>kao</a:t>
            </a:r>
            <a:r>
              <a:rPr lang="en-GB" sz="4000" dirty="0"/>
              <a:t> i </a:t>
            </a:r>
            <a:r>
              <a:rPr lang="en-GB" sz="4000" dirty="0" err="1"/>
              <a:t>izboru</a:t>
            </a:r>
            <a:r>
              <a:rPr lang="en-GB" sz="4000" dirty="0"/>
              <a:t> </a:t>
            </a:r>
            <a:r>
              <a:rPr lang="en-GB" sz="4000" dirty="0" err="1"/>
              <a:t>specifi</a:t>
            </a:r>
            <a:r>
              <a:rPr lang="sr-Latn-RS" sz="4000" dirty="0"/>
              <a:t>č</a:t>
            </a:r>
            <a:r>
              <a:rPr lang="en-GB" sz="4000" dirty="0" err="1"/>
              <a:t>nih</a:t>
            </a:r>
            <a:r>
              <a:rPr lang="en-GB" sz="4000" dirty="0"/>
              <a:t> </a:t>
            </a:r>
            <a:r>
              <a:rPr lang="en-GB" sz="4000" dirty="0" err="1"/>
              <a:t>terapijskih</a:t>
            </a:r>
            <a:r>
              <a:rPr lang="en-GB" sz="4000" dirty="0"/>
              <a:t> </a:t>
            </a:r>
            <a:r>
              <a:rPr lang="en-GB" sz="4000" dirty="0" err="1"/>
              <a:t>intervencija</a:t>
            </a:r>
            <a:r>
              <a:rPr lang="en-GB" sz="4000" dirty="0"/>
              <a:t>. </a:t>
            </a:r>
            <a:r>
              <a:rPr lang="sr-Latn-RS" sz="4000" dirty="0" smtClean="0"/>
              <a:t/>
            </a:r>
            <a:br>
              <a:rPr lang="sr-Latn-RS" sz="4000" dirty="0" smtClean="0"/>
            </a:br>
            <a:r>
              <a:rPr lang="sr-Latn-RS" sz="4000" dirty="0" smtClean="0"/>
              <a:t>Problem broja (</a:t>
            </a:r>
            <a:r>
              <a:rPr lang="en-GB" sz="4000" dirty="0" smtClean="0"/>
              <a:t>30</a:t>
            </a:r>
            <a:r>
              <a:rPr lang="sr-Latn-RS" sz="4000" dirty="0" smtClean="0"/>
              <a:t>)</a:t>
            </a:r>
            <a:r>
              <a:rPr lang="en-GB" sz="4000" dirty="0" smtClean="0"/>
              <a:t> </a:t>
            </a:r>
            <a:r>
              <a:rPr lang="en-GB" sz="4000" dirty="0" err="1" smtClean="0"/>
              <a:t>subskala</a:t>
            </a:r>
            <a:r>
              <a:rPr lang="sr-Latn-RS" sz="4000" dirty="0" smtClean="0"/>
              <a:t> </a:t>
            </a:r>
            <a:br>
              <a:rPr lang="sr-Latn-RS" sz="4000" dirty="0" smtClean="0"/>
            </a:br>
            <a:r>
              <a:rPr lang="en-GB" sz="4000" dirty="0" err="1" smtClean="0"/>
              <a:t>posmatraju</a:t>
            </a:r>
            <a:r>
              <a:rPr lang="en-GB" sz="4000" dirty="0" smtClean="0"/>
              <a:t> </a:t>
            </a:r>
            <a:r>
              <a:rPr lang="sr-Latn-RS" sz="4000" dirty="0" smtClean="0"/>
              <a:t>se </a:t>
            </a:r>
            <a:r>
              <a:rPr lang="en-GB" sz="4000" dirty="0" err="1" smtClean="0"/>
              <a:t>zajedno</a:t>
            </a:r>
            <a:r>
              <a:rPr lang="en-GB" sz="4000" dirty="0" smtClean="0"/>
              <a:t> </a:t>
            </a:r>
            <a:r>
              <a:rPr lang="en-GB" sz="4000" dirty="0"/>
              <a:t>i u </a:t>
            </a:r>
            <a:r>
              <a:rPr lang="en-GB" sz="4000" dirty="0" err="1"/>
              <a:t>odnosu</a:t>
            </a:r>
            <a:r>
              <a:rPr lang="en-GB" sz="4000" dirty="0"/>
              <a:t> </a:t>
            </a:r>
            <a:r>
              <a:rPr lang="en-GB" sz="4000" dirty="0" err="1"/>
              <a:t>na</a:t>
            </a:r>
            <a:r>
              <a:rPr lang="en-GB" sz="4000" dirty="0"/>
              <a:t> </a:t>
            </a:r>
            <a:r>
              <a:rPr lang="en-GB" sz="4000" dirty="0" err="1"/>
              <a:t>totalni</a:t>
            </a:r>
            <a:r>
              <a:rPr lang="en-GB" sz="4000" dirty="0"/>
              <a:t> </a:t>
            </a:r>
            <a:r>
              <a:rPr lang="en-GB" sz="4000" dirty="0" err="1" smtClean="0"/>
              <a:t>skor</a:t>
            </a:r>
            <a:r>
              <a:rPr lang="sr-Latn-RS" sz="4000" dirty="0" smtClean="0"/>
              <a:t>- </a:t>
            </a:r>
            <a:r>
              <a:rPr lang="en-GB" sz="4000" dirty="0" err="1" smtClean="0"/>
              <a:t>odraz</a:t>
            </a:r>
            <a:r>
              <a:rPr lang="en-GB" sz="4000" dirty="0" smtClean="0"/>
              <a:t> </a:t>
            </a:r>
            <a:r>
              <a:rPr lang="en-GB" sz="4000" dirty="0" err="1" smtClean="0"/>
              <a:t>ujedna</a:t>
            </a:r>
            <a:r>
              <a:rPr lang="sr-Latn-RS" sz="4000" dirty="0" smtClean="0"/>
              <a:t>č</a:t>
            </a:r>
            <a:r>
              <a:rPr lang="en-GB" sz="4000" dirty="0" smtClean="0"/>
              <a:t>ne </a:t>
            </a:r>
            <a:r>
              <a:rPr lang="en-GB" sz="4000" dirty="0" err="1"/>
              <a:t>visine</a:t>
            </a:r>
            <a:r>
              <a:rPr lang="en-GB" sz="4000" dirty="0"/>
              <a:t> </a:t>
            </a:r>
            <a:r>
              <a:rPr lang="en-GB" sz="4000" dirty="0" err="1"/>
              <a:t>svih</a:t>
            </a:r>
            <a:r>
              <a:rPr lang="en-GB" sz="4000" dirty="0"/>
              <a:t> </a:t>
            </a:r>
            <a:r>
              <a:rPr lang="en-GB" sz="4000" dirty="0" err="1"/>
              <a:t>subskala</a:t>
            </a:r>
            <a:r>
              <a:rPr lang="en-GB" sz="4000" dirty="0" smtClean="0"/>
              <a:t>,, </a:t>
            </a:r>
            <a:r>
              <a:rPr lang="en-GB" sz="4000" dirty="0" err="1"/>
              <a:t>ali</a:t>
            </a:r>
            <a:r>
              <a:rPr lang="en-GB" sz="4000" dirty="0"/>
              <a:t> </a:t>
            </a:r>
            <a:r>
              <a:rPr lang="en-GB" sz="4000" dirty="0" err="1"/>
              <a:t>isto</a:t>
            </a:r>
            <a:r>
              <a:rPr lang="en-GB" sz="4000" dirty="0"/>
              <a:t> </a:t>
            </a:r>
            <a:r>
              <a:rPr lang="en-GB" sz="4000" dirty="0" err="1" smtClean="0"/>
              <a:t>rezultanta</a:t>
            </a:r>
            <a:r>
              <a:rPr lang="en-GB" sz="4000" dirty="0" smtClean="0"/>
              <a:t> </a:t>
            </a:r>
            <a:r>
              <a:rPr lang="en-GB" sz="4000" dirty="0" err="1" smtClean="0"/>
              <a:t>poni</a:t>
            </a:r>
            <a:r>
              <a:rPr lang="sr-Latn-RS" sz="4000" dirty="0" smtClean="0"/>
              <a:t>š</a:t>
            </a:r>
            <a:r>
              <a:rPr lang="en-GB" sz="4000" dirty="0" err="1" smtClean="0"/>
              <a:t>tavanja</a:t>
            </a:r>
            <a:r>
              <a:rPr lang="en-GB" sz="4000" dirty="0" smtClean="0"/>
              <a:t> </a:t>
            </a:r>
            <a:r>
              <a:rPr lang="en-GB" sz="4000" dirty="0" err="1"/>
              <a:t>izrazito</a:t>
            </a:r>
            <a:r>
              <a:rPr lang="en-GB" sz="4000" dirty="0"/>
              <a:t> </a:t>
            </a:r>
            <a:r>
              <a:rPr lang="en-GB" sz="4000" dirty="0" err="1"/>
              <a:t>visokih</a:t>
            </a:r>
            <a:r>
              <a:rPr lang="en-GB" sz="4000" dirty="0"/>
              <a:t> i </a:t>
            </a:r>
            <a:r>
              <a:rPr lang="en-GB" sz="4000" dirty="0" err="1"/>
              <a:t>niskih</a:t>
            </a:r>
            <a:r>
              <a:rPr lang="en-GB" sz="4000" dirty="0"/>
              <a:t> </a:t>
            </a:r>
            <a:r>
              <a:rPr lang="en-GB" sz="4000" dirty="0" err="1"/>
              <a:t>skorova</a:t>
            </a:r>
            <a:r>
              <a:rPr lang="en-GB" sz="4000" dirty="0"/>
              <a:t> </a:t>
            </a:r>
            <a:r>
              <a:rPr lang="en-GB" sz="4000" dirty="0" err="1"/>
              <a:t>na</a:t>
            </a:r>
            <a:r>
              <a:rPr lang="en-GB" sz="4000" dirty="0"/>
              <a:t> </a:t>
            </a:r>
            <a:r>
              <a:rPr lang="en-GB" sz="4000" dirty="0" err="1" smtClean="0"/>
              <a:t>subskalama</a:t>
            </a:r>
            <a:r>
              <a:rPr lang="sr-Latn-RS" sz="4000" dirty="0" smtClean="0"/>
              <a:t> (p</a:t>
            </a:r>
            <a:r>
              <a:rPr lang="en-GB" sz="4000" dirty="0" smtClean="0"/>
              <a:t>rose</a:t>
            </a:r>
            <a:r>
              <a:rPr lang="sr-Latn-RS" sz="4000" dirty="0" smtClean="0"/>
              <a:t>čno</a:t>
            </a:r>
            <a:r>
              <a:rPr lang="en-GB" sz="4000" dirty="0" smtClean="0"/>
              <a:t> </a:t>
            </a:r>
            <a:r>
              <a:rPr lang="en-GB" sz="4000" dirty="0"/>
              <a:t>N </a:t>
            </a:r>
            <a:r>
              <a:rPr lang="en-GB" sz="4000" dirty="0" err="1" smtClean="0"/>
              <a:t>rezultirati</a:t>
            </a:r>
            <a:r>
              <a:rPr lang="en-GB" sz="4000" dirty="0" smtClean="0"/>
              <a:t> </a:t>
            </a:r>
            <a:r>
              <a:rPr lang="sr-Latn-RS" sz="4000" dirty="0" smtClean="0"/>
              <a:t>,</a:t>
            </a:r>
            <a:r>
              <a:rPr lang="en-GB" sz="4000" dirty="0" smtClean="0"/>
              <a:t> </a:t>
            </a:r>
            <a:r>
              <a:rPr lang="en-GB" sz="4000" dirty="0" err="1"/>
              <a:t>visokih</a:t>
            </a:r>
            <a:r>
              <a:rPr lang="en-GB" sz="4000" dirty="0"/>
              <a:t> </a:t>
            </a:r>
            <a:r>
              <a:rPr lang="en-GB" sz="4000" dirty="0" err="1"/>
              <a:t>skorova</a:t>
            </a:r>
            <a:r>
              <a:rPr lang="en-GB" sz="4000" dirty="0"/>
              <a:t> </a:t>
            </a:r>
            <a:r>
              <a:rPr lang="en-GB" sz="4000" dirty="0" err="1"/>
              <a:t>anksioznosti</a:t>
            </a:r>
            <a:r>
              <a:rPr lang="en-GB" sz="4000" dirty="0"/>
              <a:t>, </a:t>
            </a:r>
            <a:r>
              <a:rPr lang="en-GB" sz="4000" dirty="0" err="1"/>
              <a:t>depresivnosti</a:t>
            </a:r>
            <a:r>
              <a:rPr lang="en-GB" sz="4000" dirty="0"/>
              <a:t> i </a:t>
            </a:r>
            <a:r>
              <a:rPr lang="en-GB" sz="4000" dirty="0" err="1"/>
              <a:t>vulnerabilnosti</a:t>
            </a:r>
            <a:r>
              <a:rPr lang="en-GB" sz="4000" dirty="0"/>
              <a:t>, a </a:t>
            </a:r>
            <a:r>
              <a:rPr lang="en-GB" sz="4000" dirty="0" err="1"/>
              <a:t>niskih</a:t>
            </a:r>
            <a:r>
              <a:rPr lang="en-GB" sz="4000" dirty="0"/>
              <a:t> </a:t>
            </a:r>
            <a:r>
              <a:rPr lang="en-GB" sz="4000" dirty="0" err="1"/>
              <a:t>skorova</a:t>
            </a:r>
            <a:r>
              <a:rPr lang="en-GB" sz="4000" dirty="0"/>
              <a:t> </a:t>
            </a:r>
            <a:r>
              <a:rPr lang="en-GB" sz="4000" dirty="0" err="1"/>
              <a:t>impulsivnosti</a:t>
            </a:r>
            <a:r>
              <a:rPr lang="en-GB" sz="4000" dirty="0"/>
              <a:t> i </a:t>
            </a:r>
            <a:r>
              <a:rPr lang="en-GB" sz="4000" dirty="0" err="1"/>
              <a:t>hostilnosti</a:t>
            </a:r>
            <a:r>
              <a:rPr lang="en-GB" sz="4000" dirty="0"/>
              <a:t>. </a:t>
            </a:r>
            <a:endParaRPr lang="en-US" sz="40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sz="4000" dirty="0" smtClean="0"/>
              <a:t>P</a:t>
            </a:r>
            <a:r>
              <a:rPr lang="en-GB" sz="4000" dirty="0" err="1" smtClean="0"/>
              <a:t>otencijalne</a:t>
            </a:r>
            <a:r>
              <a:rPr lang="en-GB" sz="4000" dirty="0" smtClean="0"/>
              <a:t> </a:t>
            </a:r>
            <a:r>
              <a:rPr lang="en-GB" sz="4000" dirty="0" err="1"/>
              <a:t>implikacije</a:t>
            </a:r>
            <a:r>
              <a:rPr lang="en-GB" sz="4000" dirty="0"/>
              <a:t> u </a:t>
            </a:r>
            <a:r>
              <a:rPr lang="en-GB" sz="4000" dirty="0" err="1"/>
              <a:t>odnosu</a:t>
            </a:r>
            <a:r>
              <a:rPr lang="en-GB" sz="4000" dirty="0"/>
              <a:t> </a:t>
            </a:r>
            <a:r>
              <a:rPr lang="en-GB" sz="4000" dirty="0" err="1"/>
              <a:t>na</a:t>
            </a:r>
            <a:r>
              <a:rPr lang="en-GB" sz="4000" dirty="0"/>
              <a:t> </a:t>
            </a:r>
            <a:r>
              <a:rPr lang="en-GB" sz="4000" dirty="0" err="1"/>
              <a:t>korelate</a:t>
            </a:r>
            <a:r>
              <a:rPr lang="en-GB" sz="4000" dirty="0"/>
              <a:t> </a:t>
            </a:r>
            <a:r>
              <a:rPr lang="en-GB" sz="4000" dirty="0" err="1"/>
              <a:t>strukture</a:t>
            </a:r>
            <a:r>
              <a:rPr lang="en-GB" sz="4000" dirty="0"/>
              <a:t> </a:t>
            </a:r>
            <a:r>
              <a:rPr lang="en-GB" sz="4000" dirty="0" smtClean="0"/>
              <a:t>li</a:t>
            </a:r>
            <a:r>
              <a:rPr lang="sr-Latn-RS" sz="4000" dirty="0" smtClean="0"/>
              <a:t>č</a:t>
            </a:r>
            <a:r>
              <a:rPr lang="en-GB" sz="4000" dirty="0" err="1" smtClean="0"/>
              <a:t>nosti</a:t>
            </a:r>
            <a:r>
              <a:rPr lang="en-GB" sz="4000" dirty="0"/>
              <a:t>, </a:t>
            </a:r>
            <a:r>
              <a:rPr lang="en-GB" sz="4000" dirty="0" err="1"/>
              <a:t>kao</a:t>
            </a:r>
            <a:r>
              <a:rPr lang="en-GB" sz="4000" dirty="0"/>
              <a:t> </a:t>
            </a:r>
            <a:r>
              <a:rPr lang="sr-Latn-RS" sz="4000" dirty="0" smtClean="0"/>
              <a:t>š</a:t>
            </a:r>
            <a:r>
              <a:rPr lang="en-GB" sz="4000" dirty="0" smtClean="0"/>
              <a:t>to </a:t>
            </a:r>
            <a:r>
              <a:rPr lang="en-GB" sz="4000" dirty="0" err="1"/>
              <a:t>su</a:t>
            </a:r>
            <a:r>
              <a:rPr lang="en-GB" sz="4000" dirty="0"/>
              <a:t>   </a:t>
            </a:r>
            <a:r>
              <a:rPr lang="en-GB" sz="4000" dirty="0" err="1"/>
              <a:t>stilovi</a:t>
            </a:r>
            <a:r>
              <a:rPr lang="en-GB" sz="4000" dirty="0"/>
              <a:t> </a:t>
            </a:r>
            <a:r>
              <a:rPr lang="en-GB" sz="4000" dirty="0" err="1"/>
              <a:t>prevadavanja</a:t>
            </a:r>
            <a:r>
              <a:rPr lang="en-GB" sz="4000" dirty="0"/>
              <a:t> </a:t>
            </a:r>
            <a:r>
              <a:rPr lang="en-GB" sz="4000" dirty="0" err="1"/>
              <a:t>krize</a:t>
            </a:r>
            <a:r>
              <a:rPr lang="en-GB" sz="4000" dirty="0"/>
              <a:t> i </a:t>
            </a:r>
            <a:r>
              <a:rPr lang="en-GB" sz="4000" dirty="0" err="1"/>
              <a:t>mehanizmi</a:t>
            </a:r>
            <a:r>
              <a:rPr lang="en-GB" sz="4000" dirty="0"/>
              <a:t> </a:t>
            </a:r>
            <a:r>
              <a:rPr lang="en-GB" sz="4000" dirty="0" err="1"/>
              <a:t>odbrane</a:t>
            </a:r>
            <a:r>
              <a:rPr lang="en-GB" sz="4000" dirty="0"/>
              <a:t>, </a:t>
            </a:r>
            <a:r>
              <a:rPr lang="en-GB" sz="4000" dirty="0" err="1"/>
              <a:t>somatske</a:t>
            </a:r>
            <a:r>
              <a:rPr lang="en-GB" sz="4000" dirty="0"/>
              <a:t> </a:t>
            </a:r>
            <a:r>
              <a:rPr lang="en-GB" sz="4000" dirty="0" err="1"/>
              <a:t>tegobe</a:t>
            </a:r>
            <a:r>
              <a:rPr lang="en-GB" sz="4000" dirty="0"/>
              <a:t>, </a:t>
            </a:r>
            <a:r>
              <a:rPr lang="en-GB" sz="4000" dirty="0" smtClean="0"/>
              <a:t>op</a:t>
            </a:r>
            <a:r>
              <a:rPr lang="sr-Latn-RS" sz="4000" dirty="0" smtClean="0"/>
              <a:t>š</a:t>
            </a:r>
            <a:r>
              <a:rPr lang="en-GB" sz="4000" dirty="0" err="1" smtClean="0"/>
              <a:t>te</a:t>
            </a:r>
            <a:r>
              <a:rPr lang="en-GB" sz="4000" dirty="0" smtClean="0"/>
              <a:t> </a:t>
            </a:r>
            <a:r>
              <a:rPr lang="sr-Latn-RS" sz="4000" dirty="0" smtClean="0"/>
              <a:t>ž</a:t>
            </a:r>
            <a:r>
              <a:rPr lang="en-GB" sz="4000" dirty="0" err="1" smtClean="0"/>
              <a:t>ivotno</a:t>
            </a:r>
            <a:r>
              <a:rPr lang="en-GB" sz="4000" dirty="0" smtClean="0"/>
              <a:t> </a:t>
            </a:r>
            <a:r>
              <a:rPr lang="en-GB" sz="4000" dirty="0" err="1"/>
              <a:t>zadovoljstvo</a:t>
            </a:r>
            <a:r>
              <a:rPr lang="en-GB" sz="4000" dirty="0"/>
              <a:t>, </a:t>
            </a:r>
            <a:r>
              <a:rPr lang="en-GB" sz="4000" dirty="0" err="1"/>
              <a:t>kognitivni</a:t>
            </a:r>
            <a:r>
              <a:rPr lang="en-GB" sz="4000" dirty="0"/>
              <a:t> </a:t>
            </a:r>
            <a:r>
              <a:rPr lang="en-GB" sz="4000" dirty="0" err="1"/>
              <a:t>procesi</a:t>
            </a:r>
            <a:r>
              <a:rPr lang="en-GB" sz="4000" dirty="0"/>
              <a:t>, </a:t>
            </a:r>
            <a:r>
              <a:rPr lang="en-GB" sz="4000" dirty="0" err="1"/>
              <a:t>interpersonalne</a:t>
            </a:r>
            <a:r>
              <a:rPr lang="en-GB" sz="4000" dirty="0"/>
              <a:t> </a:t>
            </a:r>
            <a:r>
              <a:rPr lang="en-GB" sz="4000" dirty="0" err="1"/>
              <a:t>karakteristike</a:t>
            </a:r>
            <a:r>
              <a:rPr lang="en-GB" sz="4000" dirty="0"/>
              <a:t>,  </a:t>
            </a:r>
            <a:r>
              <a:rPr lang="en-GB" sz="4000" dirty="0" err="1"/>
              <a:t>potrebe</a:t>
            </a:r>
            <a:r>
              <a:rPr lang="en-GB" sz="4000" dirty="0"/>
              <a:t> i </a:t>
            </a:r>
            <a:r>
              <a:rPr lang="en-GB" sz="4000" dirty="0" err="1"/>
              <a:t>motivi</a:t>
            </a:r>
            <a:r>
              <a:rPr lang="en-GB" sz="4000" dirty="0"/>
              <a:t>, </a:t>
            </a:r>
            <a:r>
              <a:rPr lang="en-GB" sz="4000" dirty="0" err="1"/>
              <a:t>itd</a:t>
            </a:r>
            <a:r>
              <a:rPr lang="en-GB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67864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162925" cy="1190625"/>
          </a:xfrm>
        </p:spPr>
        <p:txBody>
          <a:bodyPr/>
          <a:lstStyle/>
          <a:p>
            <a:pPr eaLnBrk="1" hangingPunct="1"/>
            <a:r>
              <a:rPr lang="sl-SI" sz="3600" b="1" dirty="0" smtClean="0">
                <a:latin typeface="Times New Roman" pitchFamily="18" charset="0"/>
                <a:cs typeface="Times New Roman" pitchFamily="18" charset="0"/>
              </a:rPr>
              <a:t>SEDMOFAKTORSKI MODEL TEMEPERAMENTA I KARAKTERA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305800" cy="4692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sl-SI" sz="2800" b="1" i="1" dirty="0" smtClean="0"/>
              <a:t>Psihobiološki model</a:t>
            </a:r>
            <a:r>
              <a:rPr lang="sl-SI" sz="2800" b="1" i="1" dirty="0" smtClean="0">
                <a:cs typeface="Times New Roman" pitchFamily="18" charset="0"/>
              </a:rPr>
              <a:t> li</a:t>
            </a:r>
            <a:r>
              <a:rPr lang="sl-SI" sz="2800" b="1" i="1" dirty="0" smtClean="0"/>
              <a:t>č</a:t>
            </a:r>
            <a:r>
              <a:rPr lang="sl-SI" sz="2800" b="1" i="1" dirty="0" smtClean="0">
                <a:cs typeface="Times New Roman" pitchFamily="18" charset="0"/>
              </a:rPr>
              <a:t>nosti</a:t>
            </a:r>
            <a:r>
              <a:rPr lang="sl-SI" sz="2800" dirty="0" smtClean="0">
                <a:cs typeface="Times New Roman" pitchFamily="18" charset="0"/>
              </a:rPr>
              <a:t>- </a:t>
            </a:r>
            <a:r>
              <a:rPr lang="sl-SI" sz="2800" b="1" dirty="0" smtClean="0">
                <a:cs typeface="Times New Roman" pitchFamily="18" charset="0"/>
              </a:rPr>
              <a:t>R. Cloninger</a:t>
            </a:r>
            <a:r>
              <a:rPr lang="sl-SI" sz="2800" dirty="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sl-SI" sz="2800" dirty="0" smtClean="0">
                <a:cs typeface="Times New Roman" pitchFamily="18" charset="0"/>
              </a:rPr>
              <a:t>Sistematski opis i klasifikacij</a:t>
            </a:r>
            <a:r>
              <a:rPr lang="sl-SI" sz="2800" dirty="0" smtClean="0"/>
              <a:t>a</a:t>
            </a:r>
            <a:r>
              <a:rPr lang="sl-SI" sz="2800" dirty="0" smtClean="0">
                <a:cs typeface="Times New Roman" pitchFamily="18" charset="0"/>
              </a:rPr>
              <a:t> individualnih razlika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sl-SI" sz="2800" b="1" dirty="0" smtClean="0">
                <a:cs typeface="Times New Roman" pitchFamily="18" charset="0"/>
              </a:rPr>
              <a:t>Li</a:t>
            </a:r>
            <a:r>
              <a:rPr lang="sl-SI" sz="2800" b="1" dirty="0" smtClean="0"/>
              <a:t>č</a:t>
            </a:r>
            <a:r>
              <a:rPr lang="sl-SI" sz="2800" b="1" dirty="0" smtClean="0">
                <a:cs typeface="Times New Roman" pitchFamily="18" charset="0"/>
              </a:rPr>
              <a:t>nost</a:t>
            </a:r>
            <a:r>
              <a:rPr lang="sl-SI" sz="2800" dirty="0" smtClean="0">
                <a:cs typeface="Times New Roman" pitchFamily="18" charset="0"/>
              </a:rPr>
              <a:t> - kompleksni sistem- interaktivni domeni temperamenta i karaktera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sl-SI" sz="2800" b="1" dirty="0" smtClean="0">
                <a:cs typeface="Times New Roman" pitchFamily="18" charset="0"/>
              </a:rPr>
              <a:t>Komplementarne perspektive</a:t>
            </a: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sl-SI" sz="2800" dirty="0" smtClean="0">
                <a:cs typeface="Times New Roman" pitchFamily="18" charset="0"/>
              </a:rPr>
              <a:t>genetska, neurofiziološka, psihometrijska i interpersonalna posmatranja, psihološke teorije  kognitivnog razvoja, teorija u</a:t>
            </a:r>
            <a:r>
              <a:rPr lang="sl-SI" sz="2800" dirty="0" smtClean="0"/>
              <a:t>č</a:t>
            </a:r>
            <a:r>
              <a:rPr lang="sl-SI" sz="2800" dirty="0" smtClean="0">
                <a:cs typeface="Times New Roman" pitchFamily="18" charset="0"/>
              </a:rPr>
              <a:t>enja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92366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8162925" cy="701675"/>
          </a:xfrm>
        </p:spPr>
        <p:txBody>
          <a:bodyPr/>
          <a:lstStyle/>
          <a:p>
            <a:pPr algn="l" eaLnBrk="1" hangingPunct="1"/>
            <a:r>
              <a:rPr lang="sl-SI" sz="4000" b="1" dirty="0" smtClean="0">
                <a:cs typeface="Times New Roman" pitchFamily="18" charset="0"/>
              </a:rPr>
              <a:t>Temperament</a:t>
            </a:r>
            <a:endParaRPr lang="en-US" sz="4000" b="1" dirty="0" smtClean="0">
              <a:cs typeface="Times New Roman" pitchFamily="18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2060575"/>
            <a:ext cx="8135938" cy="47974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sl-SI" sz="2400" b="1" dirty="0" smtClean="0">
                <a:cs typeface="Times New Roman" pitchFamily="18" charset="0"/>
              </a:rPr>
              <a:t>Sistemi u mozgu</a:t>
            </a:r>
            <a:r>
              <a:rPr lang="sl-SI" sz="2400" dirty="0" smtClean="0">
                <a:cs typeface="Times New Roman" pitchFamily="18" charset="0"/>
              </a:rPr>
              <a:t> organizovani  kao nezavisno variraju</a:t>
            </a:r>
            <a:r>
              <a:rPr lang="sl-SI" sz="2400" dirty="0" smtClean="0"/>
              <a:t>ć</a:t>
            </a:r>
            <a:r>
              <a:rPr lang="sl-SI" sz="2400" dirty="0" smtClean="0">
                <a:cs typeface="Times New Roman" pitchFamily="18" charset="0"/>
              </a:rPr>
              <a:t>i sistemi za </a:t>
            </a:r>
            <a:r>
              <a:rPr lang="sl-SI" sz="2400" b="1" i="1" dirty="0" smtClean="0">
                <a:cs typeface="Times New Roman" pitchFamily="18" charset="0"/>
              </a:rPr>
              <a:t>aktivaciju, odr</a:t>
            </a:r>
            <a:r>
              <a:rPr lang="sl-SI" sz="2400" b="1" i="1" dirty="0" smtClean="0"/>
              <a:t>ž</a:t>
            </a:r>
            <a:r>
              <a:rPr lang="sl-SI" sz="2400" b="1" i="1" dirty="0" smtClean="0">
                <a:cs typeface="Times New Roman" pitchFamily="18" charset="0"/>
              </a:rPr>
              <a:t>avanje i inhibiciju ponašanja</a:t>
            </a:r>
            <a:r>
              <a:rPr lang="sl-SI" sz="2400" dirty="0" smtClean="0">
                <a:cs typeface="Times New Roman" pitchFamily="18" charset="0"/>
              </a:rPr>
              <a:t> kao odgovor na </a:t>
            </a:r>
            <a:r>
              <a:rPr lang="sl-SI" sz="2400" b="1" i="1" dirty="0" smtClean="0">
                <a:cs typeface="Times New Roman" pitchFamily="18" charset="0"/>
              </a:rPr>
              <a:t>nove stimuluse, signale nagrade i kazne</a:t>
            </a: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sl-SI" sz="2400" b="1" dirty="0" smtClean="0">
                <a:cs typeface="Times New Roman" pitchFamily="18" charset="0"/>
              </a:rPr>
              <a:t>Crte temperamenta</a:t>
            </a:r>
            <a:r>
              <a:rPr lang="sl-SI" sz="2400" dirty="0" smtClean="0">
                <a:cs typeface="Times New Roman" pitchFamily="18" charset="0"/>
              </a:rPr>
              <a:t> odre</a:t>
            </a:r>
            <a:r>
              <a:rPr lang="sl-SI" sz="2400" dirty="0" smtClean="0"/>
              <a:t>đ</a:t>
            </a:r>
            <a:r>
              <a:rPr lang="sl-SI" sz="2400" dirty="0" smtClean="0">
                <a:cs typeface="Times New Roman" pitchFamily="18" charset="0"/>
              </a:rPr>
              <a:t>uju na</a:t>
            </a:r>
            <a:r>
              <a:rPr lang="sl-SI" sz="2400" dirty="0" smtClean="0"/>
              <a:t>č</a:t>
            </a:r>
            <a:r>
              <a:rPr lang="sl-SI" sz="2400" dirty="0" smtClean="0">
                <a:cs typeface="Times New Roman" pitchFamily="18" charset="0"/>
              </a:rPr>
              <a:t>in reagovanja na </a:t>
            </a:r>
            <a:r>
              <a:rPr lang="sl-SI" sz="2400" b="1" i="1" dirty="0" smtClean="0">
                <a:cs typeface="Times New Roman" pitchFamily="18" charset="0"/>
              </a:rPr>
              <a:t>nove situacije</a:t>
            </a:r>
            <a:r>
              <a:rPr lang="sl-SI" sz="2400" dirty="0" smtClean="0">
                <a:cs typeface="Times New Roman" pitchFamily="18" charset="0"/>
              </a:rPr>
              <a:t>, u odnosu </a:t>
            </a:r>
            <a:r>
              <a:rPr lang="sl-SI" sz="2400" b="1" i="1" dirty="0" smtClean="0">
                <a:cs typeface="Times New Roman" pitchFamily="18" charset="0"/>
              </a:rPr>
              <a:t>na op</a:t>
            </a:r>
            <a:r>
              <a:rPr lang="en-US" sz="2400" b="1" i="1" dirty="0" smtClean="0">
                <a:cs typeface="Times New Roman" pitchFamily="18" charset="0"/>
              </a:rPr>
              <a:t>a</a:t>
            </a:r>
            <a:r>
              <a:rPr lang="sl-SI" sz="2400" b="1" i="1" dirty="0" smtClean="0">
                <a:cs typeface="Times New Roman" pitchFamily="18" charset="0"/>
              </a:rPr>
              <a:t>snost</a:t>
            </a:r>
            <a:r>
              <a:rPr lang="sl-SI" sz="2400" dirty="0" smtClean="0">
                <a:cs typeface="Times New Roman" pitchFamily="18" charset="0"/>
              </a:rPr>
              <a:t> (kaznu) i </a:t>
            </a:r>
            <a:r>
              <a:rPr lang="sl-SI" sz="2400" b="1" i="1" dirty="0" smtClean="0">
                <a:cs typeface="Times New Roman" pitchFamily="18" charset="0"/>
              </a:rPr>
              <a:t>pozitivno potkrepljenje</a:t>
            </a:r>
            <a:r>
              <a:rPr lang="sl-SI" sz="2400" dirty="0" smtClean="0">
                <a:cs typeface="Times New Roman" pitchFamily="18" charset="0"/>
              </a:rPr>
              <a:t> (nagradu).</a:t>
            </a: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sl-SI" sz="2400" dirty="0" smtClean="0">
                <a:cs typeface="Times New Roman" pitchFamily="18" charset="0"/>
              </a:rPr>
              <a:t>Dimenzije su genetski homogene i  nezavisne.</a:t>
            </a: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sl-SI" sz="2400" dirty="0" smtClean="0">
                <a:cs typeface="Times New Roman" pitchFamily="18" charset="0"/>
              </a:rPr>
              <a:t>Zasnivajuju se osnovama funkcionalne organizacije CNS-a koja le</a:t>
            </a:r>
            <a:r>
              <a:rPr lang="sl-SI" sz="2400" dirty="0" smtClean="0"/>
              <a:t>ž</a:t>
            </a:r>
            <a:r>
              <a:rPr lang="sl-SI" sz="2400" dirty="0" smtClean="0">
                <a:cs typeface="Times New Roman" pitchFamily="18" charset="0"/>
              </a:rPr>
              <a:t>i u osnovi klasi</a:t>
            </a:r>
            <a:r>
              <a:rPr lang="sl-SI" sz="2400" dirty="0" smtClean="0"/>
              <a:t>č</a:t>
            </a:r>
            <a:r>
              <a:rPr lang="sl-SI" sz="2400" dirty="0" smtClean="0">
                <a:cs typeface="Times New Roman" pitchFamily="18" charset="0"/>
              </a:rPr>
              <a:t>nog uslovljavanja i instrumentalnog u</a:t>
            </a:r>
            <a:r>
              <a:rPr lang="sl-SI" sz="2400" dirty="0" smtClean="0"/>
              <a:t>č</a:t>
            </a:r>
            <a:r>
              <a:rPr lang="sl-SI" sz="2400" dirty="0" smtClean="0">
                <a:cs typeface="Times New Roman" pitchFamily="18" charset="0"/>
              </a:rPr>
              <a:t>enja.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23320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8162925" cy="701675"/>
          </a:xfrm>
        </p:spPr>
        <p:txBody>
          <a:bodyPr/>
          <a:lstStyle/>
          <a:p>
            <a:pPr algn="l" eaLnBrk="1" hangingPunct="1"/>
            <a:r>
              <a:rPr lang="sl-SI" sz="4000" b="1" dirty="0" smtClean="0">
                <a:cs typeface="Times New Roman" pitchFamily="18" charset="0"/>
              </a:rPr>
              <a:t>Temperament</a:t>
            </a:r>
            <a:endParaRPr lang="en-US" sz="4000" b="1" dirty="0" smtClean="0">
              <a:cs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912813" y="1905000"/>
            <a:ext cx="8110537" cy="4692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800" b="1" i="1" dirty="0" smtClean="0">
                <a:cs typeface="Times New Roman" pitchFamily="18" charset="0"/>
              </a:rPr>
              <a:t>Potraga za novi</a:t>
            </a:r>
            <a:r>
              <a:rPr lang="en-US" sz="2800" b="1" i="1" dirty="0" err="1" smtClean="0">
                <a:cs typeface="Times New Roman" pitchFamily="18" charset="0"/>
              </a:rPr>
              <a:t>nama</a:t>
            </a:r>
            <a:r>
              <a:rPr lang="sl-SI" sz="2800" dirty="0" smtClean="0">
                <a:cs typeface="Times New Roman" pitchFamily="18" charset="0"/>
              </a:rPr>
              <a:t> (NS) sklop navika da se inicira i aktivira  ponašanje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800" b="1" i="1" dirty="0" smtClean="0">
                <a:cs typeface="Times New Roman" pitchFamily="18" charset="0"/>
              </a:rPr>
              <a:t>Izbegavanje štete </a:t>
            </a:r>
            <a:r>
              <a:rPr lang="sl-SI" sz="2800" dirty="0" smtClean="0">
                <a:cs typeface="Times New Roman" pitchFamily="18" charset="0"/>
              </a:rPr>
              <a:t>(HA) dispozicija za  inhibiciji ili prekid ponašanja.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800" b="1" i="1" dirty="0" smtClean="0">
                <a:cs typeface="Times New Roman" pitchFamily="18" charset="0"/>
              </a:rPr>
              <a:t>Zavisnost od nagrade</a:t>
            </a:r>
            <a:r>
              <a:rPr lang="sl-SI" sz="2800" dirty="0" smtClean="0">
                <a:cs typeface="Times New Roman" pitchFamily="18" charset="0"/>
              </a:rPr>
              <a:t> (RD) osnova za odr</a:t>
            </a:r>
            <a:r>
              <a:rPr lang="sl-SI" sz="2800" dirty="0" smtClean="0"/>
              <a:t>ž</a:t>
            </a:r>
            <a:r>
              <a:rPr lang="sl-SI" sz="2800" dirty="0" smtClean="0">
                <a:cs typeface="Times New Roman" pitchFamily="18" charset="0"/>
              </a:rPr>
              <a:t>avanje i kontinuitet teku</a:t>
            </a:r>
            <a:r>
              <a:rPr lang="sl-SI" sz="2800" dirty="0" smtClean="0"/>
              <a:t>ć</a:t>
            </a:r>
            <a:r>
              <a:rPr lang="sl-SI" sz="2800" dirty="0" smtClean="0">
                <a:cs typeface="Times New Roman" pitchFamily="18" charset="0"/>
              </a:rPr>
              <a:t>eg ponašanja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800" b="1" i="1" dirty="0" smtClean="0">
                <a:cs typeface="Times New Roman" pitchFamily="18" charset="0"/>
              </a:rPr>
              <a:t>Perzistencija </a:t>
            </a:r>
            <a:r>
              <a:rPr lang="sl-SI" sz="2800" dirty="0" smtClean="0">
                <a:cs typeface="Times New Roman" pitchFamily="18" charset="0"/>
              </a:rPr>
              <a:t>(P) istrajnost uprkos frustraciji i zamoru, nezavisna od  RD  i izdvojena je kao posebana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064138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8162925" cy="769938"/>
          </a:xfrm>
        </p:spPr>
        <p:txBody>
          <a:bodyPr>
            <a:normAutofit fontScale="90000"/>
          </a:bodyPr>
          <a:lstStyle/>
          <a:p>
            <a:pPr algn="l"/>
            <a:r>
              <a:rPr lang="sl-SI" b="1" dirty="0" smtClean="0">
                <a:cs typeface="Times New Roman" pitchFamily="18" charset="0"/>
              </a:rPr>
              <a:t>Temperament</a:t>
            </a:r>
            <a:endParaRPr 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845166"/>
              </p:ext>
            </p:extLst>
          </p:nvPr>
        </p:nvGraphicFramePr>
        <p:xfrm>
          <a:off x="838200" y="1600200"/>
          <a:ext cx="8110537" cy="4754880"/>
        </p:xfrm>
        <a:graphic>
          <a:graphicData uri="http://schemas.openxmlformats.org/drawingml/2006/table">
            <a:tbl>
              <a:tblPr/>
              <a:tblGrid>
                <a:gridCol w="2027237"/>
                <a:gridCol w="2027238"/>
                <a:gridCol w="2027237"/>
                <a:gridCol w="2028825"/>
              </a:tblGrid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Funkcionalni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sistem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mozga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dimenzija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ličnosti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Osnovni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neuromodulator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Relevantni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stimulus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Bihevioralni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odgovor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36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AKTIVACIJA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PONAŠANJA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POTRAGA ZA NOVIM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DOPAMIN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pojava novog,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mogućnost izbegavanja monotonije ili kazne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istraživačka potraga, aktivno izbegavanje,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apetitivni pristup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136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INHIBICIJA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PONAŠANJA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IZBEGAVANJE  KAZNE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SEROTONIN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uslovljeni signal za kaznu, frustraciju, pojavu novog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inhibirano ponašanje, pasivno izbegavanje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136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ODRŽAVANJE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PONAŠANJA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ZAVISNOST OD NAGRADE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NORADRENALIN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uslovljeni signal za nagradu ili izbegavanje kazne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rezistentnost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inhibiciju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ponašanja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052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8162925" cy="701675"/>
          </a:xfrm>
        </p:spPr>
        <p:txBody>
          <a:bodyPr/>
          <a:lstStyle/>
          <a:p>
            <a:pPr algn="l" eaLnBrk="1" hangingPunct="1"/>
            <a:r>
              <a:rPr lang="sl-SI" sz="4000" b="1" dirty="0" smtClean="0">
                <a:cs typeface="Times New Roman" pitchFamily="18" charset="0"/>
              </a:rPr>
              <a:t>Temperament</a:t>
            </a:r>
            <a:endParaRPr lang="en-US" sz="4000" b="1" dirty="0" smtClean="0">
              <a:cs typeface="Times New Roman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7924800" cy="463867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sl-SI" sz="2800" b="1" dirty="0" smtClean="0">
                <a:cs typeface="Times New Roman" pitchFamily="18" charset="0"/>
              </a:rPr>
              <a:t>Korespondira sa tri bazi</a:t>
            </a:r>
            <a:r>
              <a:rPr lang="sl-SI" sz="2800" b="1" dirty="0" smtClean="0"/>
              <a:t>č</a:t>
            </a:r>
            <a:r>
              <a:rPr lang="sl-SI" sz="2800" b="1" dirty="0" smtClean="0">
                <a:cs typeface="Times New Roman" pitchFamily="18" charset="0"/>
              </a:rPr>
              <a:t>ne emocije</a:t>
            </a:r>
            <a:r>
              <a:rPr lang="sl-SI" sz="2800" dirty="0" smtClean="0">
                <a:cs typeface="Times New Roman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800" dirty="0" smtClean="0">
                <a:cs typeface="Times New Roman" pitchFamily="18" charset="0"/>
              </a:rPr>
              <a:t>straha (HA), besa (NS), ljubavi (RD),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sl-SI" sz="2800" dirty="0" smtClean="0">
                <a:cs typeface="Times New Roman" pitchFamily="18" charset="0"/>
              </a:rPr>
              <a:t>   i sa ambicijama (P</a:t>
            </a:r>
            <a:r>
              <a:rPr lang="sl-SI" sz="2800" dirty="0" smtClean="0">
                <a:cs typeface="Times New Roman" pitchFamily="18" charset="0"/>
              </a:rPr>
              <a:t>) (?).</a:t>
            </a:r>
            <a:endParaRPr lang="sl-SI" sz="28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sl-SI" sz="2800" b="1" dirty="0" smtClean="0"/>
              <a:t>D</a:t>
            </a:r>
            <a:r>
              <a:rPr lang="sl-SI" sz="2800" b="1" dirty="0" smtClean="0">
                <a:cs typeface="Times New Roman" pitchFamily="18" charset="0"/>
              </a:rPr>
              <a:t>imenzije </a:t>
            </a:r>
            <a:r>
              <a:rPr lang="sl-SI" sz="2800" b="1" dirty="0" smtClean="0"/>
              <a:t>su </a:t>
            </a:r>
            <a:r>
              <a:rPr lang="sl-SI" sz="2800" b="1" dirty="0" smtClean="0">
                <a:cs typeface="Times New Roman" pitchFamily="18" charset="0"/>
              </a:rPr>
              <a:t>genetski nezavisne,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sl-SI" sz="2800" b="1" dirty="0" smtClean="0"/>
              <a:t>ali </a:t>
            </a:r>
            <a:r>
              <a:rPr lang="sl-SI" sz="2800" b="1" dirty="0" smtClean="0">
                <a:cs typeface="Times New Roman" pitchFamily="18" charset="0"/>
              </a:rPr>
              <a:t>funkcionalno povezane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800" dirty="0" smtClean="0">
                <a:cs typeface="Times New Roman" pitchFamily="18" charset="0"/>
              </a:rPr>
              <a:t>interakcije  dovode do pojave integralnih obrazaca ponašanja;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800" dirty="0" smtClean="0">
                <a:cs typeface="Times New Roman" pitchFamily="18" charset="0"/>
              </a:rPr>
              <a:t>na</a:t>
            </a:r>
            <a:r>
              <a:rPr lang="sl-SI" sz="2800" dirty="0" smtClean="0"/>
              <a:t>č</a:t>
            </a:r>
            <a:r>
              <a:rPr lang="sl-SI" sz="2800" dirty="0" smtClean="0">
                <a:cs typeface="Times New Roman" pitchFamily="18" charset="0"/>
              </a:rPr>
              <a:t>in odgovora na kaznu, nagradu ili novinu, zavisi od  izra</a:t>
            </a:r>
            <a:r>
              <a:rPr lang="sl-SI" sz="2800" dirty="0" smtClean="0"/>
              <a:t>ž</a:t>
            </a:r>
            <a:r>
              <a:rPr lang="sl-SI" sz="2800" dirty="0" smtClean="0">
                <a:cs typeface="Times New Roman" pitchFamily="18" charset="0"/>
              </a:rPr>
              <a:t>enosti drugih dimenzija. 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56126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8162925" cy="762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sl-SI" b="1" smtClean="0">
                <a:cs typeface="Times New Roman" pitchFamily="18" charset="0"/>
              </a:rPr>
              <a:t>Karakter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215313" cy="4692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sl-SI" sz="2400" b="1" dirty="0" smtClean="0">
                <a:cs typeface="Times New Roman" pitchFamily="18" charset="0"/>
              </a:rPr>
              <a:t>Sinteza teorijskih koncepata</a:t>
            </a:r>
            <a:r>
              <a:rPr lang="sl-SI" sz="2400" dirty="0" smtClean="0">
                <a:cs typeface="Times New Roman" pitchFamily="18" charset="0"/>
              </a:rPr>
              <a:t> -kognitivni i socijalni razvoj, iz humanisti</a:t>
            </a:r>
            <a:r>
              <a:rPr lang="sl-SI" sz="2400" dirty="0" smtClean="0"/>
              <a:t>č</a:t>
            </a:r>
            <a:r>
              <a:rPr lang="sl-SI" sz="2400" dirty="0" smtClean="0">
                <a:cs typeface="Times New Roman" pitchFamily="18" charset="0"/>
              </a:rPr>
              <a:t>ke i transpersonalne psihologije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sl-SI" sz="2400" b="1" dirty="0" smtClean="0">
                <a:cs typeface="Times New Roman" pitchFamily="18" charset="0"/>
              </a:rPr>
              <a:t>Empirijski nalazi-</a:t>
            </a:r>
            <a:r>
              <a:rPr lang="sl-SI" sz="2400" dirty="0" smtClean="0">
                <a:cs typeface="Times New Roman" pitchFamily="18" charset="0"/>
              </a:rPr>
              <a:t> odsustvo korelacija modela temperamenta sa drugim upitnicima</a:t>
            </a:r>
            <a:r>
              <a:rPr lang="sl-SI" sz="2400" dirty="0" smtClean="0"/>
              <a:t>;</a:t>
            </a:r>
            <a:r>
              <a:rPr lang="sl-SI" sz="2400" dirty="0" smtClean="0">
                <a:cs typeface="Times New Roman" pitchFamily="18" charset="0"/>
              </a:rPr>
              <a:t> zna</a:t>
            </a:r>
            <a:r>
              <a:rPr lang="sl-SI" sz="2400" dirty="0" smtClean="0"/>
              <a:t>č</a:t>
            </a:r>
            <a:r>
              <a:rPr lang="sl-SI" sz="2400" dirty="0" smtClean="0">
                <a:cs typeface="Times New Roman" pitchFamily="18" charset="0"/>
              </a:rPr>
              <a:t>ajni aspekti li</a:t>
            </a:r>
            <a:r>
              <a:rPr lang="sl-SI" sz="2400" dirty="0" smtClean="0"/>
              <a:t>č</a:t>
            </a:r>
            <a:r>
              <a:rPr lang="sl-SI" sz="2400" dirty="0" smtClean="0">
                <a:cs typeface="Times New Roman" pitchFamily="18" charset="0"/>
              </a:rPr>
              <a:t>nosti izostavljeni </a:t>
            </a:r>
            <a:r>
              <a:rPr lang="sl-SI" sz="2400" dirty="0" smtClean="0"/>
              <a:t>(</a:t>
            </a:r>
            <a:r>
              <a:rPr lang="sl-SI" sz="2400" dirty="0" smtClean="0">
                <a:cs typeface="Times New Roman" pitchFamily="18" charset="0"/>
              </a:rPr>
              <a:t>samoprihvatanje, kooperativnost, spiritualne sklonosti</a:t>
            </a:r>
            <a:r>
              <a:rPr lang="sl-SI" sz="2400" dirty="0" smtClean="0"/>
              <a:t>)</a:t>
            </a:r>
            <a:r>
              <a:rPr lang="sl-SI" sz="2400" dirty="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sl-SI" sz="2400" b="1" dirty="0" smtClean="0">
                <a:cs typeface="Times New Roman" pitchFamily="18" charset="0"/>
              </a:rPr>
              <a:t>Psihopatologija</a:t>
            </a:r>
            <a:r>
              <a:rPr lang="sl-SI" sz="2400" dirty="0" smtClean="0">
                <a:cs typeface="Times New Roman" pitchFamily="18" charset="0"/>
              </a:rPr>
              <a:t>-nedovoljna osetljivost da diferencira  li</a:t>
            </a:r>
            <a:r>
              <a:rPr lang="sl-SI" sz="2400" dirty="0" smtClean="0"/>
              <a:t>č</a:t>
            </a:r>
            <a:r>
              <a:rPr lang="sl-SI" sz="2400" dirty="0" smtClean="0">
                <a:cs typeface="Times New Roman" pitchFamily="18" charset="0"/>
              </a:rPr>
              <a:t>nosti koje imaju neke ekstremno izra</a:t>
            </a:r>
            <a:r>
              <a:rPr lang="sl-SI" sz="2400" dirty="0" smtClean="0"/>
              <a:t>ž</a:t>
            </a:r>
            <a:r>
              <a:rPr lang="sl-SI" sz="2400" dirty="0" smtClean="0">
                <a:cs typeface="Times New Roman" pitchFamily="18" charset="0"/>
              </a:rPr>
              <a:t>ene </a:t>
            </a:r>
            <a:r>
              <a:rPr lang="sl-SI" sz="2400" dirty="0" smtClean="0"/>
              <a:t>dimenzije </a:t>
            </a:r>
            <a:r>
              <a:rPr lang="sl-SI" sz="2400" dirty="0" smtClean="0">
                <a:cs typeface="Times New Roman" pitchFamily="18" charset="0"/>
              </a:rPr>
              <a:t>temperamenta, a ne manifestuju poreme</a:t>
            </a:r>
            <a:r>
              <a:rPr lang="sl-SI" sz="2400" dirty="0" smtClean="0"/>
              <a:t>ć</a:t>
            </a:r>
            <a:r>
              <a:rPr lang="sl-SI" sz="2400" dirty="0" smtClean="0">
                <a:cs typeface="Times New Roman" pitchFamily="18" charset="0"/>
              </a:rPr>
              <a:t>aje</a:t>
            </a:r>
            <a:r>
              <a:rPr lang="sl-SI" sz="2400" dirty="0" smtClean="0"/>
              <a:t>, od onih sa</a:t>
            </a:r>
            <a:r>
              <a:rPr lang="sl-SI" sz="2400" dirty="0" smtClean="0">
                <a:cs typeface="Times New Roman" pitchFamily="18" charset="0"/>
              </a:rPr>
              <a:t>  poreme</a:t>
            </a:r>
            <a:r>
              <a:rPr lang="sl-SI" sz="2400" dirty="0" smtClean="0"/>
              <a:t>ć</a:t>
            </a:r>
            <a:r>
              <a:rPr lang="sl-SI" sz="2400" dirty="0" smtClean="0">
                <a:cs typeface="Times New Roman" pitchFamily="18" charset="0"/>
              </a:rPr>
              <a:t>aje</a:t>
            </a:r>
            <a:r>
              <a:rPr lang="sl-SI" sz="2400" dirty="0" smtClean="0"/>
              <a:t>m</a:t>
            </a:r>
            <a:r>
              <a:rPr lang="sl-SI" sz="2400" dirty="0" smtClean="0">
                <a:cs typeface="Times New Roman" pitchFamily="18" charset="0"/>
              </a:rPr>
              <a:t> li</a:t>
            </a:r>
            <a:r>
              <a:rPr lang="sl-SI" sz="2400" dirty="0" smtClean="0"/>
              <a:t>č</a:t>
            </a:r>
            <a:r>
              <a:rPr lang="sl-SI" sz="2400" dirty="0" smtClean="0">
                <a:cs typeface="Times New Roman" pitchFamily="18" charset="0"/>
              </a:rPr>
              <a:t>nosti.</a:t>
            </a:r>
            <a:r>
              <a:rPr lang="sl-SI" sz="2800" dirty="0" smtClean="0"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0276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Latn-RS" sz="4800" dirty="0" smtClean="0"/>
              <a:t>L</a:t>
            </a:r>
            <a:r>
              <a:rPr lang="en-US" sz="4800" dirty="0" err="1" smtClean="0"/>
              <a:t>ičnost</a:t>
            </a:r>
            <a:r>
              <a:rPr lang="en-US" sz="4800" dirty="0" smtClean="0"/>
              <a:t> </a:t>
            </a:r>
            <a:r>
              <a:rPr lang="en-US" sz="4800" dirty="0"/>
              <a:t>i </a:t>
            </a:r>
            <a:r>
              <a:rPr lang="en-US" sz="4800" dirty="0" err="1" smtClean="0"/>
              <a:t>psihopatologij</a:t>
            </a:r>
            <a:r>
              <a:rPr lang="sr-Latn-RS" sz="4800" dirty="0" smtClean="0"/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err="1"/>
              <a:t>Utvrđivanje</a:t>
            </a:r>
            <a:r>
              <a:rPr lang="en-US" sz="2400" dirty="0"/>
              <a:t> </a:t>
            </a:r>
            <a:r>
              <a:rPr lang="en-US" sz="2400" dirty="0" err="1"/>
              <a:t>relacija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i </a:t>
            </a:r>
            <a:r>
              <a:rPr lang="en-US" sz="2400" dirty="0" err="1"/>
              <a:t>psihopatologije</a:t>
            </a:r>
            <a:r>
              <a:rPr lang="en-US" sz="2400" dirty="0"/>
              <a:t> </a:t>
            </a:r>
            <a:r>
              <a:rPr lang="en-US" sz="2400" dirty="0" err="1"/>
              <a:t>obuhvata</a:t>
            </a:r>
            <a:r>
              <a:rPr lang="en-US" sz="2400" dirty="0"/>
              <a:t> </a:t>
            </a:r>
            <a:r>
              <a:rPr lang="en-US" sz="2400" dirty="0" err="1"/>
              <a:t>složena</a:t>
            </a:r>
            <a:r>
              <a:rPr lang="en-US" sz="2400" dirty="0"/>
              <a:t> </a:t>
            </a:r>
            <a:r>
              <a:rPr lang="en-US" sz="2400" dirty="0" err="1"/>
              <a:t>razmatranja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se </a:t>
            </a:r>
            <a:r>
              <a:rPr lang="en-US" sz="2400" dirty="0" err="1"/>
              <a:t>odnose</a:t>
            </a:r>
            <a:r>
              <a:rPr lang="en-US" sz="2400" dirty="0"/>
              <a:t> </a:t>
            </a:r>
            <a:r>
              <a:rPr lang="en-US" sz="2400" dirty="0" err="1"/>
              <a:t>osnovne</a:t>
            </a:r>
            <a:r>
              <a:rPr lang="en-US" sz="2400" dirty="0"/>
              <a:t> </a:t>
            </a:r>
            <a:r>
              <a:rPr lang="en-US" sz="2400" dirty="0" err="1"/>
              <a:t>probleme</a:t>
            </a:r>
            <a:r>
              <a:rPr lang="en-US" sz="2400" dirty="0"/>
              <a:t>: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 smtClean="0"/>
              <a:t>definisanje</a:t>
            </a:r>
            <a:r>
              <a:rPr lang="en-US" sz="2400" dirty="0" smtClean="0"/>
              <a:t> </a:t>
            </a:r>
            <a:r>
              <a:rPr lang="en-US" sz="2400" dirty="0"/>
              <a:t>i </a:t>
            </a:r>
            <a:r>
              <a:rPr lang="en-US" sz="2400" dirty="0" err="1"/>
              <a:t>diferenciranje</a:t>
            </a:r>
            <a:r>
              <a:rPr lang="en-US" sz="2400" dirty="0"/>
              <a:t> </a:t>
            </a:r>
            <a:r>
              <a:rPr lang="en-US" sz="2400" dirty="0" err="1"/>
              <a:t>normalnih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od </a:t>
            </a:r>
            <a:r>
              <a:rPr lang="en-US" sz="2400" dirty="0" err="1"/>
              <a:t>poremećaja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 (</a:t>
            </a:r>
            <a:r>
              <a:rPr lang="en-US" sz="2400" dirty="0" err="1"/>
              <a:t>odnos</a:t>
            </a:r>
            <a:r>
              <a:rPr lang="en-US" sz="2400" dirty="0"/>
              <a:t> </a:t>
            </a:r>
            <a:r>
              <a:rPr lang="en-US" sz="2400" dirty="0" err="1"/>
              <a:t>normalno</a:t>
            </a:r>
            <a:r>
              <a:rPr lang="en-US" sz="2400" dirty="0"/>
              <a:t>- </a:t>
            </a:r>
            <a:r>
              <a:rPr lang="en-US" sz="2400" dirty="0" err="1"/>
              <a:t>patološko</a:t>
            </a:r>
            <a:r>
              <a:rPr lang="en-US" sz="2400" dirty="0"/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 smtClean="0"/>
              <a:t>diferenciranje</a:t>
            </a:r>
            <a:r>
              <a:rPr lang="en-US" sz="2400" dirty="0" smtClean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i </a:t>
            </a:r>
            <a:r>
              <a:rPr lang="en-US" sz="2400" dirty="0" err="1"/>
              <a:t>poremećaja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u </a:t>
            </a:r>
            <a:r>
              <a:rPr lang="en-US" sz="2400" dirty="0" err="1"/>
              <a:t>odnosu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mentalne</a:t>
            </a:r>
            <a:r>
              <a:rPr lang="en-US" sz="2400" dirty="0"/>
              <a:t> </a:t>
            </a:r>
            <a:r>
              <a:rPr lang="en-US" sz="2400" dirty="0" err="1"/>
              <a:t>poremećaje</a:t>
            </a:r>
            <a:r>
              <a:rPr lang="en-US" sz="2400" dirty="0"/>
              <a:t> ("state-</a:t>
            </a:r>
            <a:r>
              <a:rPr lang="en-US" sz="2400" dirty="0" err="1"/>
              <a:t>trate</a:t>
            </a:r>
            <a:r>
              <a:rPr lang="en-US" sz="2400" dirty="0"/>
              <a:t>" </a:t>
            </a:r>
            <a:r>
              <a:rPr lang="en-US" sz="2400" dirty="0" err="1"/>
              <a:t>kontroverza</a:t>
            </a:r>
            <a:r>
              <a:rPr lang="en-US" sz="2400" dirty="0"/>
              <a:t>), </a:t>
            </a:r>
            <a:r>
              <a:rPr lang="en-US" sz="2400" dirty="0" err="1"/>
              <a:t>kao</a:t>
            </a:r>
            <a:r>
              <a:rPr lang="en-US" sz="2400" dirty="0"/>
              <a:t> i </a:t>
            </a:r>
            <a:r>
              <a:rPr lang="en-US" sz="2400" dirty="0" err="1"/>
              <a:t>određivanje</a:t>
            </a:r>
            <a:r>
              <a:rPr lang="en-US" sz="2400" dirty="0"/>
              <a:t> </a:t>
            </a:r>
            <a:r>
              <a:rPr lang="en-US" sz="2400" dirty="0" err="1"/>
              <a:t>obrazaca</a:t>
            </a:r>
            <a:r>
              <a:rPr lang="en-US" sz="2400" dirty="0"/>
              <a:t> </a:t>
            </a:r>
            <a:r>
              <a:rPr lang="en-US" sz="2400" dirty="0" err="1"/>
              <a:t>njihove</a:t>
            </a:r>
            <a:r>
              <a:rPr lang="en-US" sz="2400" dirty="0"/>
              <a:t> </a:t>
            </a:r>
            <a:r>
              <a:rPr lang="en-US" sz="2400" dirty="0" err="1"/>
              <a:t>interakcije</a:t>
            </a:r>
            <a:r>
              <a:rPr lang="en-US" sz="2400" dirty="0"/>
              <a:t> (</a:t>
            </a:r>
            <a:r>
              <a:rPr lang="en-US" sz="2400" dirty="0" err="1"/>
              <a:t>modeli</a:t>
            </a:r>
            <a:r>
              <a:rPr lang="en-US" sz="2400" dirty="0"/>
              <a:t> </a:t>
            </a:r>
            <a:r>
              <a:rPr lang="en-US" sz="2400" dirty="0" err="1"/>
              <a:t>komorbiditeta</a:t>
            </a:r>
            <a:r>
              <a:rPr lang="en-US" sz="2400" dirty="0"/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82894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8162925" cy="762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sl-SI" b="1" dirty="0" smtClean="0">
                <a:cs typeface="Times New Roman" pitchFamily="18" charset="0"/>
              </a:rPr>
              <a:t>Karakter</a:t>
            </a:r>
            <a:endParaRPr lang="en-US" b="1" dirty="0" smtClean="0">
              <a:cs typeface="Times New Roman" pitchFamily="18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54050" y="1916113"/>
            <a:ext cx="8021638" cy="47640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sz="2400" dirty="0" smtClean="0">
                <a:cs typeface="Times New Roman" pitchFamily="18" charset="0"/>
              </a:rPr>
              <a:t>Osnove za razvoj karakternih crta: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l-SI" sz="24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sl-SI" sz="2400" b="1" i="1" dirty="0" smtClean="0">
                <a:cs typeface="Times New Roman" pitchFamily="18" charset="0"/>
              </a:rPr>
              <a:t>procesi socijalnog u</a:t>
            </a:r>
            <a:r>
              <a:rPr lang="sl-SI" sz="2400" b="1" i="1" dirty="0" smtClean="0"/>
              <a:t>č</a:t>
            </a:r>
            <a:r>
              <a:rPr lang="sl-SI" sz="2400" b="1" i="1" dirty="0" smtClean="0">
                <a:cs typeface="Times New Roman" pitchFamily="18" charset="0"/>
              </a:rPr>
              <a:t>enja</a:t>
            </a:r>
            <a:r>
              <a:rPr lang="sl-SI" sz="2400" dirty="0" smtClean="0"/>
              <a:t> u interakciji sa</a:t>
            </a:r>
            <a:r>
              <a:rPr lang="sl-SI" sz="2400" dirty="0" smtClean="0">
                <a:cs typeface="Times New Roman" pitchFamily="18" charset="0"/>
              </a:rPr>
              <a:t> naslednim osnovama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sz="2400" b="1" i="1" dirty="0" smtClean="0">
                <a:cs typeface="Times New Roman" pitchFamily="18" charset="0"/>
              </a:rPr>
              <a:t>procesi kognitivnog u</a:t>
            </a:r>
            <a:r>
              <a:rPr lang="sl-SI" sz="2400" b="1" i="1" dirty="0" smtClean="0"/>
              <a:t>č</a:t>
            </a:r>
            <a:r>
              <a:rPr lang="sl-SI" sz="2400" b="1" i="1" dirty="0" smtClean="0">
                <a:cs typeface="Times New Roman" pitchFamily="18" charset="0"/>
              </a:rPr>
              <a:t>enja</a:t>
            </a:r>
            <a:r>
              <a:rPr lang="sl-SI" sz="2400" dirty="0" smtClean="0">
                <a:cs typeface="Times New Roman" pitchFamily="18" charset="0"/>
              </a:rPr>
              <a:t>, pam</a:t>
            </a:r>
            <a:r>
              <a:rPr lang="sl-SI" sz="2400" dirty="0" smtClean="0"/>
              <a:t>ć</a:t>
            </a:r>
            <a:r>
              <a:rPr lang="sl-SI" sz="2400" dirty="0" smtClean="0">
                <a:cs typeface="Times New Roman" pitchFamily="18" charset="0"/>
              </a:rPr>
              <a:t>enja i konceptualnog mišljenja baziranim na razli</a:t>
            </a:r>
            <a:r>
              <a:rPr lang="sl-SI" sz="2400" dirty="0" smtClean="0"/>
              <a:t>č</a:t>
            </a:r>
            <a:r>
              <a:rPr lang="sl-SI" sz="2400" dirty="0" smtClean="0">
                <a:cs typeface="Times New Roman" pitchFamily="18" charset="0"/>
              </a:rPr>
              <a:t>itim strukturama CNS-a.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sz="2400" dirty="0">
                <a:cs typeface="Times New Roman" pitchFamily="18" charset="0"/>
              </a:rPr>
              <a:t>s</a:t>
            </a:r>
            <a:r>
              <a:rPr lang="sl-SI" sz="2400" dirty="0" smtClean="0">
                <a:cs typeface="Times New Roman" pitchFamily="18" charset="0"/>
              </a:rPr>
              <a:t>posobnost da se misli o </a:t>
            </a:r>
            <a:r>
              <a:rPr lang="sl-SI" sz="2400" b="1" i="1" dirty="0" smtClean="0">
                <a:cs typeface="Times New Roman" pitchFamily="18" charset="0"/>
              </a:rPr>
              <a:t>odnosima selfa i drugih;</a:t>
            </a:r>
            <a:r>
              <a:rPr lang="sl-SI" sz="2400" dirty="0" smtClean="0">
                <a:cs typeface="Times New Roman" pitchFamily="18" charset="0"/>
              </a:rPr>
              <a:t> self-objekt diferencijacija predstavlja  internalizovane reprezentacije selfa i spoljnjeg sveta.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4451604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12738"/>
            <a:ext cx="8783638" cy="1311275"/>
          </a:xfrm>
        </p:spPr>
        <p:txBody>
          <a:bodyPr/>
          <a:lstStyle/>
          <a:p>
            <a:pPr algn="l" eaLnBrk="1" hangingPunct="1"/>
            <a:r>
              <a:rPr lang="sl-SI" sz="4000" dirty="0" smtClean="0">
                <a:cs typeface="Times New Roman" pitchFamily="18" charset="0"/>
              </a:rPr>
              <a:t>Dimenzije </a:t>
            </a:r>
            <a:r>
              <a:rPr lang="sl-SI" sz="4000" dirty="0" smtClean="0">
                <a:cs typeface="Times New Roman" pitchFamily="18" charset="0"/>
              </a:rPr>
              <a:t>karaktera kao tri </a:t>
            </a:r>
            <a:r>
              <a:rPr lang="sl-SI" sz="4000" dirty="0" smtClean="0">
                <a:cs typeface="Times New Roman" pitchFamily="18" charset="0"/>
              </a:rPr>
              <a:t>aspekta Self-koncepta</a:t>
            </a:r>
            <a:endParaRPr lang="en-US" sz="4000" dirty="0" smtClean="0">
              <a:cs typeface="Times New Roman" pitchFamily="18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489950" cy="4191000"/>
          </a:xfrm>
        </p:spPr>
        <p:txBody>
          <a:bodyPr/>
          <a:lstStyle/>
          <a:p>
            <a:pPr eaLnBrk="1" hangingPunct="1"/>
            <a:r>
              <a:rPr lang="sl-SI" sz="2800" b="1" i="1" dirty="0" smtClean="0">
                <a:cs typeface="Times New Roman" pitchFamily="18" charset="0"/>
              </a:rPr>
              <a:t>Samodirektivnost</a:t>
            </a:r>
            <a:r>
              <a:rPr lang="sl-SI" sz="2800" dirty="0" smtClean="0"/>
              <a:t> </a:t>
            </a:r>
            <a:r>
              <a:rPr lang="sl-SI" sz="2800" dirty="0" smtClean="0">
                <a:cs typeface="Times New Roman" pitchFamily="18" charset="0"/>
              </a:rPr>
              <a:t>(Self-directedness-SD)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400" dirty="0" smtClean="0">
                <a:cs typeface="Times New Roman" pitchFamily="18" charset="0"/>
              </a:rPr>
              <a:t>Self kao autonomna individua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400" dirty="0" smtClean="0">
                <a:cs typeface="Times New Roman" pitchFamily="18" charset="0"/>
              </a:rPr>
              <a:t>nada</a:t>
            </a:r>
          </a:p>
          <a:p>
            <a:pPr eaLnBrk="1" hangingPunct="1"/>
            <a:r>
              <a:rPr lang="sl-SI" sz="2800" b="1" i="1" dirty="0" smtClean="0">
                <a:cs typeface="Times New Roman" pitchFamily="18" charset="0"/>
              </a:rPr>
              <a:t>Kooperativnost </a:t>
            </a:r>
            <a:r>
              <a:rPr lang="sl-SI" sz="2800" dirty="0" smtClean="0">
                <a:cs typeface="Times New Roman" pitchFamily="18" charset="0"/>
              </a:rPr>
              <a:t>(Cooperativness-C)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400" dirty="0" smtClean="0">
                <a:cs typeface="Times New Roman" pitchFamily="18" charset="0"/>
              </a:rPr>
              <a:t>Self kao integralni deo društvene zajednice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400" dirty="0" smtClean="0">
                <a:cs typeface="Times New Roman" pitchFamily="18" charset="0"/>
              </a:rPr>
              <a:t>saose</a:t>
            </a:r>
            <a:r>
              <a:rPr lang="sl-SI" sz="2400" dirty="0" smtClean="0"/>
              <a:t>ć</a:t>
            </a:r>
            <a:r>
              <a:rPr lang="sl-SI" sz="2400" dirty="0" smtClean="0">
                <a:cs typeface="Times New Roman" pitchFamily="18" charset="0"/>
              </a:rPr>
              <a:t>ajnost i milosrđe</a:t>
            </a:r>
          </a:p>
          <a:p>
            <a:pPr eaLnBrk="1" hangingPunct="1"/>
            <a:r>
              <a:rPr lang="sl-SI" sz="2800" b="1" i="1" dirty="0" smtClean="0">
                <a:cs typeface="Times New Roman" pitchFamily="18" charset="0"/>
              </a:rPr>
              <a:t>Self-transcendencija</a:t>
            </a:r>
            <a:r>
              <a:rPr lang="sl-SI" sz="2800" dirty="0" smtClean="0"/>
              <a:t> (</a:t>
            </a:r>
            <a:r>
              <a:rPr lang="sl-SI" sz="2800" dirty="0" smtClean="0">
                <a:cs typeface="Times New Roman" pitchFamily="18" charset="0"/>
              </a:rPr>
              <a:t>Self-transcendent-ST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400" dirty="0" smtClean="0">
                <a:cs typeface="Times New Roman" pitchFamily="18" charset="0"/>
              </a:rPr>
              <a:t>Self kao integralni deo univerzuma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l-SI" sz="2400" dirty="0" smtClean="0">
                <a:cs typeface="Times New Roman" pitchFamily="18" charset="0"/>
              </a:rPr>
              <a:t>vera  i stalo</a:t>
            </a:r>
            <a:r>
              <a:rPr lang="sl-SI" sz="2400" dirty="0" smtClean="0"/>
              <a:t>ž</a:t>
            </a:r>
            <a:r>
              <a:rPr lang="sl-SI" sz="2400" dirty="0" smtClean="0">
                <a:cs typeface="Times New Roman" pitchFamily="18" charset="0"/>
              </a:rPr>
              <a:t>enost uprkos nepovoljnim okolnostima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6212857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Poreme</a:t>
            </a:r>
            <a:r>
              <a:rPr lang="sr-Latn-RS" dirty="0" smtClean="0"/>
              <a:t>ć</a:t>
            </a:r>
            <a:r>
              <a:rPr lang="en-GB" dirty="0" err="1" smtClean="0"/>
              <a:t>aji</a:t>
            </a:r>
            <a:r>
              <a:rPr lang="en-GB" dirty="0" smtClean="0"/>
              <a:t> li</a:t>
            </a:r>
            <a:r>
              <a:rPr lang="sr-Latn-RS" dirty="0" smtClean="0"/>
              <a:t>č</a:t>
            </a:r>
            <a:r>
              <a:rPr lang="en-GB" dirty="0" err="1" smtClean="0"/>
              <a:t>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599"/>
            <a:ext cx="8229600" cy="4419917"/>
          </a:xfrm>
        </p:spPr>
        <p:txBody>
          <a:bodyPr>
            <a:normAutofit fontScale="62500" lnSpcReduction="20000"/>
          </a:bodyPr>
          <a:lstStyle/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PL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/>
              <a:t>ekstremna</a:t>
            </a:r>
            <a:r>
              <a:rPr lang="en-GB" dirty="0"/>
              <a:t> </a:t>
            </a:r>
            <a:r>
              <a:rPr lang="en-GB" dirty="0" err="1"/>
              <a:t>varijanta</a:t>
            </a:r>
            <a:r>
              <a:rPr lang="en-GB" dirty="0"/>
              <a:t> </a:t>
            </a:r>
            <a:r>
              <a:rPr lang="en-GB" dirty="0" err="1"/>
              <a:t>jedne</a:t>
            </a:r>
            <a:r>
              <a:rPr lang="en-GB" dirty="0"/>
              <a:t>, </a:t>
            </a:r>
            <a:r>
              <a:rPr lang="en-GB" dirty="0" err="1"/>
              <a:t>dve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sve</a:t>
            </a:r>
            <a:r>
              <a:rPr lang="en-GB" dirty="0"/>
              <a:t> tri </a:t>
            </a:r>
            <a:r>
              <a:rPr lang="en-GB" dirty="0" err="1"/>
              <a:t>dimenzije</a:t>
            </a:r>
            <a:r>
              <a:rPr lang="en-GB" dirty="0"/>
              <a:t> </a:t>
            </a:r>
            <a:r>
              <a:rPr lang="sr-Latn-RS" dirty="0" smtClean="0"/>
              <a:t>č</a:t>
            </a:r>
            <a:r>
              <a:rPr lang="en-GB" dirty="0" err="1" smtClean="0"/>
              <a:t>ijom</a:t>
            </a:r>
            <a:r>
              <a:rPr lang="en-GB" dirty="0" smtClean="0"/>
              <a:t> </a:t>
            </a:r>
            <a:r>
              <a:rPr lang="en-GB" dirty="0"/>
              <a:t>se </a:t>
            </a:r>
            <a:r>
              <a:rPr lang="en-GB" dirty="0" err="1"/>
              <a:t>kombinacijom</a:t>
            </a:r>
            <a:r>
              <a:rPr lang="en-GB" dirty="0"/>
              <a:t> </a:t>
            </a:r>
            <a:r>
              <a:rPr lang="sr-Latn-RS" dirty="0" smtClean="0"/>
              <a:t>s</a:t>
            </a:r>
            <a:r>
              <a:rPr lang="en-GB" dirty="0" smtClean="0"/>
              <a:t>e </a:t>
            </a:r>
            <a:r>
              <a:rPr lang="en-GB" dirty="0" err="1" smtClean="0"/>
              <a:t>dobi</a:t>
            </a:r>
            <a:r>
              <a:rPr lang="sr-Latn-RS" dirty="0" smtClean="0"/>
              <a:t>ja</a:t>
            </a:r>
            <a:r>
              <a:rPr lang="en-GB" dirty="0" smtClean="0"/>
              <a:t> </a:t>
            </a:r>
            <a:r>
              <a:rPr lang="en-GB" dirty="0" err="1"/>
              <a:t>osam</a:t>
            </a:r>
            <a:r>
              <a:rPr lang="en-GB" dirty="0"/>
              <a:t> </a:t>
            </a:r>
            <a:r>
              <a:rPr lang="en-GB" dirty="0" err="1"/>
              <a:t>klastera</a:t>
            </a:r>
            <a:r>
              <a:rPr lang="en-GB" dirty="0"/>
              <a:t> </a:t>
            </a:r>
            <a:r>
              <a:rPr lang="en-GB" dirty="0" err="1"/>
              <a:t>koji</a:t>
            </a:r>
            <a:r>
              <a:rPr lang="en-GB" dirty="0"/>
              <a:t> </a:t>
            </a:r>
            <a:r>
              <a:rPr lang="en-GB" dirty="0" err="1"/>
              <a:t>korespondiraju</a:t>
            </a:r>
            <a:r>
              <a:rPr lang="en-GB" dirty="0"/>
              <a:t> sa </a:t>
            </a:r>
            <a:r>
              <a:rPr lang="en-GB" dirty="0" err="1"/>
              <a:t>tipologijom</a:t>
            </a:r>
            <a:r>
              <a:rPr lang="en-GB" dirty="0"/>
              <a:t> </a:t>
            </a:r>
            <a:r>
              <a:rPr lang="en-GB" dirty="0" err="1" smtClean="0"/>
              <a:t>poreme</a:t>
            </a:r>
            <a:r>
              <a:rPr lang="sr-Latn-RS" dirty="0"/>
              <a:t>ć</a:t>
            </a:r>
            <a:r>
              <a:rPr lang="en-GB" dirty="0" err="1" smtClean="0"/>
              <a:t>aja</a:t>
            </a:r>
            <a:r>
              <a:rPr lang="en-GB" dirty="0" smtClean="0"/>
              <a:t> li</a:t>
            </a:r>
            <a:r>
              <a:rPr lang="sr-Latn-RS" dirty="0" smtClean="0"/>
              <a:t>č</a:t>
            </a:r>
            <a:r>
              <a:rPr lang="en-GB" dirty="0" err="1" smtClean="0"/>
              <a:t>nosti</a:t>
            </a:r>
            <a:r>
              <a:rPr lang="en-GB" dirty="0" smtClean="0"/>
              <a:t> </a:t>
            </a:r>
            <a:r>
              <a:rPr lang="en-GB" dirty="0"/>
              <a:t>u DSM </a:t>
            </a:r>
            <a:r>
              <a:rPr lang="en-GB" dirty="0" err="1"/>
              <a:t>klasifikacijama</a:t>
            </a:r>
            <a:r>
              <a:rPr lang="en-GB" dirty="0"/>
              <a:t>. </a:t>
            </a:r>
            <a:endParaRPr lang="sr-Latn-RS" dirty="0" smtClean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dirty="0" err="1" smtClean="0"/>
              <a:t>Samo</a:t>
            </a:r>
            <a:r>
              <a:rPr lang="en-GB" dirty="0" smtClean="0"/>
              <a:t> </a:t>
            </a:r>
            <a:r>
              <a:rPr lang="en-GB" dirty="0"/>
              <a:t>se </a:t>
            </a:r>
            <a:r>
              <a:rPr lang="en-GB" dirty="0" err="1"/>
              <a:t>shizotipalni</a:t>
            </a:r>
            <a:r>
              <a:rPr lang="en-GB" dirty="0"/>
              <a:t> i </a:t>
            </a:r>
            <a:r>
              <a:rPr lang="en-GB" dirty="0" err="1"/>
              <a:t>paranoidni</a:t>
            </a:r>
            <a:r>
              <a:rPr lang="en-GB" dirty="0"/>
              <a:t> </a:t>
            </a:r>
            <a:r>
              <a:rPr lang="sr-Latn-RS" dirty="0" smtClean="0"/>
              <a:t>PL </a:t>
            </a:r>
            <a:r>
              <a:rPr lang="en-GB" dirty="0" smtClean="0"/>
              <a:t>ne </a:t>
            </a:r>
            <a:r>
              <a:rPr lang="en-GB" dirty="0" err="1"/>
              <a:t>uklapaju</a:t>
            </a:r>
            <a:r>
              <a:rPr lang="en-GB" dirty="0"/>
              <a:t>  u </a:t>
            </a:r>
            <a:r>
              <a:rPr lang="en-GB" dirty="0" err="1"/>
              <a:t>potpunosti</a:t>
            </a:r>
            <a:r>
              <a:rPr lang="en-GB" dirty="0"/>
              <a:t> u model, </a:t>
            </a:r>
            <a:r>
              <a:rPr lang="en-GB" dirty="0" err="1"/>
              <a:t>zbog</a:t>
            </a:r>
            <a:r>
              <a:rPr lang="en-GB" dirty="0"/>
              <a:t> </a:t>
            </a:r>
            <a:r>
              <a:rPr lang="en-GB" dirty="0" err="1"/>
              <a:t>njihovih</a:t>
            </a:r>
            <a:r>
              <a:rPr lang="en-GB" dirty="0"/>
              <a:t> </a:t>
            </a:r>
            <a:r>
              <a:rPr lang="en-GB" dirty="0" err="1"/>
              <a:t>kvalitativno</a:t>
            </a:r>
            <a:r>
              <a:rPr lang="en-GB" dirty="0"/>
              <a:t> </a:t>
            </a:r>
            <a:r>
              <a:rPr lang="en-GB" dirty="0" err="1" smtClean="0"/>
              <a:t>razli</a:t>
            </a:r>
            <a:r>
              <a:rPr lang="sr-Latn-RS" dirty="0" smtClean="0"/>
              <a:t>č</a:t>
            </a:r>
            <a:r>
              <a:rPr lang="en-GB" dirty="0" err="1" smtClean="0"/>
              <a:t>itih</a:t>
            </a:r>
            <a:r>
              <a:rPr lang="en-GB" dirty="0" smtClean="0"/>
              <a:t> </a:t>
            </a:r>
            <a:r>
              <a:rPr lang="en-GB" dirty="0" err="1"/>
              <a:t>karakteristika</a:t>
            </a:r>
            <a:r>
              <a:rPr lang="en-GB" dirty="0"/>
              <a:t> u </a:t>
            </a:r>
            <a:r>
              <a:rPr lang="en-GB" dirty="0" err="1"/>
              <a:t>odnosu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univerzalne</a:t>
            </a:r>
            <a:r>
              <a:rPr lang="en-GB" dirty="0"/>
              <a:t> </a:t>
            </a:r>
            <a:r>
              <a:rPr lang="en-GB" dirty="0" err="1"/>
              <a:t>dimenzije</a:t>
            </a:r>
            <a:r>
              <a:rPr lang="en-GB" dirty="0"/>
              <a:t> </a:t>
            </a:r>
            <a:r>
              <a:rPr lang="en-GB" dirty="0" smtClean="0"/>
              <a:t>li</a:t>
            </a:r>
            <a:r>
              <a:rPr lang="sr-Latn-RS" dirty="0" smtClean="0"/>
              <a:t>č</a:t>
            </a:r>
            <a:r>
              <a:rPr lang="en-GB" dirty="0" err="1" smtClean="0"/>
              <a:t>nosti</a:t>
            </a:r>
            <a:r>
              <a:rPr lang="en-GB" dirty="0"/>
              <a:t>,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sr-Latn-RS" dirty="0" smtClean="0"/>
              <a:t>š</a:t>
            </a:r>
            <a:r>
              <a:rPr lang="en-GB" dirty="0" smtClean="0"/>
              <a:t>to </a:t>
            </a:r>
            <a:r>
              <a:rPr lang="en-GB" dirty="0"/>
              <a:t>je </a:t>
            </a:r>
            <a:r>
              <a:rPr lang="en-GB" dirty="0" err="1"/>
              <a:t>distorzija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defektna</a:t>
            </a:r>
            <a:r>
              <a:rPr lang="en-GB" dirty="0"/>
              <a:t> </a:t>
            </a:r>
            <a:r>
              <a:rPr lang="en-GB" dirty="0" err="1"/>
              <a:t>obrada</a:t>
            </a:r>
            <a:r>
              <a:rPr lang="en-GB" dirty="0"/>
              <a:t> </a:t>
            </a:r>
            <a:r>
              <a:rPr lang="en-GB" dirty="0" err="1"/>
              <a:t>informacija</a:t>
            </a:r>
            <a:r>
              <a:rPr lang="en-GB" dirty="0"/>
              <a:t>, </a:t>
            </a:r>
            <a:r>
              <a:rPr lang="en-GB" dirty="0" err="1"/>
              <a:t>koje</a:t>
            </a:r>
            <a:r>
              <a:rPr lang="en-GB" dirty="0"/>
              <a:t> se ne </a:t>
            </a:r>
            <a:r>
              <a:rPr lang="en-GB" dirty="0" err="1"/>
              <a:t>mogu</a:t>
            </a:r>
            <a:r>
              <a:rPr lang="en-GB" dirty="0"/>
              <a:t> </a:t>
            </a:r>
            <a:r>
              <a:rPr lang="en-GB" dirty="0" err="1"/>
              <a:t>predstaviti</a:t>
            </a:r>
            <a:r>
              <a:rPr lang="en-GB" dirty="0"/>
              <a:t> u </a:t>
            </a:r>
            <a:r>
              <a:rPr lang="en-GB" dirty="0" err="1"/>
              <a:t>okviru</a:t>
            </a:r>
            <a:r>
              <a:rPr lang="en-GB" dirty="0"/>
              <a:t> </a:t>
            </a:r>
            <a:r>
              <a:rPr lang="en-GB" dirty="0" err="1"/>
              <a:t>ovog</a:t>
            </a:r>
            <a:r>
              <a:rPr lang="en-GB" dirty="0"/>
              <a:t> </a:t>
            </a:r>
            <a:r>
              <a:rPr lang="en-GB" dirty="0" err="1"/>
              <a:t>modela</a:t>
            </a:r>
            <a:r>
              <a:rPr lang="en-GB" dirty="0"/>
              <a:t>. </a:t>
            </a:r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ovi</a:t>
            </a:r>
            <a:r>
              <a:rPr lang="en-GB" dirty="0"/>
              <a:t> </a:t>
            </a:r>
            <a:r>
              <a:rPr lang="en-GB" dirty="0" err="1" smtClean="0"/>
              <a:t>poreme</a:t>
            </a:r>
            <a:r>
              <a:rPr lang="sr-Latn-RS" dirty="0" smtClean="0"/>
              <a:t>ć</a:t>
            </a:r>
            <a:r>
              <a:rPr lang="en-GB" dirty="0" err="1" smtClean="0"/>
              <a:t>aji</a:t>
            </a:r>
            <a:r>
              <a:rPr lang="en-GB" dirty="0" smtClean="0"/>
              <a:t>  </a:t>
            </a:r>
            <a:r>
              <a:rPr lang="en-GB" dirty="0"/>
              <a:t>ne </a:t>
            </a:r>
            <a:r>
              <a:rPr lang="en-GB" dirty="0" err="1"/>
              <a:t>predstavljaju</a:t>
            </a:r>
            <a:r>
              <a:rPr lang="en-GB" dirty="0"/>
              <a:t> </a:t>
            </a:r>
            <a:r>
              <a:rPr lang="en-GB" dirty="0" err="1"/>
              <a:t>ekstremne</a:t>
            </a:r>
            <a:r>
              <a:rPr lang="en-GB" dirty="0"/>
              <a:t> </a:t>
            </a:r>
            <a:r>
              <a:rPr lang="en-GB" dirty="0" err="1"/>
              <a:t>varijante</a:t>
            </a:r>
            <a:r>
              <a:rPr lang="en-GB" dirty="0"/>
              <a:t> </a:t>
            </a:r>
            <a:r>
              <a:rPr lang="en-GB" dirty="0" err="1"/>
              <a:t>adaptivnih</a:t>
            </a:r>
            <a:r>
              <a:rPr lang="en-GB" dirty="0"/>
              <a:t> </a:t>
            </a:r>
            <a:r>
              <a:rPr lang="en-GB" dirty="0" err="1"/>
              <a:t>crta</a:t>
            </a:r>
            <a:r>
              <a:rPr lang="en-GB" dirty="0"/>
              <a:t>, </a:t>
            </a:r>
            <a:r>
              <a:rPr lang="en-GB" dirty="0" err="1" smtClean="0"/>
              <a:t>bilo</a:t>
            </a:r>
            <a:r>
              <a:rPr lang="sr-Latn-RS" dirty="0" smtClean="0"/>
              <a:t> bi</a:t>
            </a:r>
            <a:r>
              <a:rPr lang="en-GB" dirty="0" smtClean="0"/>
              <a:t> </a:t>
            </a:r>
            <a:r>
              <a:rPr lang="en-GB" dirty="0" err="1"/>
              <a:t>adekvatnije</a:t>
            </a:r>
            <a:r>
              <a:rPr lang="en-GB" dirty="0"/>
              <a:t> </a:t>
            </a:r>
            <a:r>
              <a:rPr lang="en-GB" dirty="0" err="1"/>
              <a:t>njihovo</a:t>
            </a:r>
            <a:r>
              <a:rPr lang="en-GB" dirty="0"/>
              <a:t> </a:t>
            </a:r>
            <a:r>
              <a:rPr lang="en-GB" dirty="0" err="1"/>
              <a:t>klasifikivanje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osi</a:t>
            </a:r>
            <a:r>
              <a:rPr lang="en-GB" dirty="0"/>
              <a:t> I u </a:t>
            </a:r>
            <a:r>
              <a:rPr lang="en-GB" dirty="0" err="1"/>
              <a:t>okviru</a:t>
            </a:r>
            <a:r>
              <a:rPr lang="en-GB" dirty="0"/>
              <a:t> </a:t>
            </a:r>
            <a:r>
              <a:rPr lang="en-GB" dirty="0" err="1"/>
              <a:t>spektra</a:t>
            </a:r>
            <a:r>
              <a:rPr lang="en-GB" dirty="0"/>
              <a:t> </a:t>
            </a:r>
            <a:r>
              <a:rPr lang="en-GB" dirty="0" err="1"/>
              <a:t>shizofrenih</a:t>
            </a:r>
            <a:r>
              <a:rPr lang="en-GB" dirty="0"/>
              <a:t> i </a:t>
            </a:r>
            <a:r>
              <a:rPr lang="en-GB" dirty="0" err="1"/>
              <a:t>paranoidnih</a:t>
            </a:r>
            <a:r>
              <a:rPr lang="en-GB" dirty="0"/>
              <a:t> </a:t>
            </a:r>
            <a:r>
              <a:rPr lang="en-GB" dirty="0" err="1" smtClean="0"/>
              <a:t>poreme</a:t>
            </a:r>
            <a:r>
              <a:rPr lang="sr-Latn-RS" dirty="0" smtClean="0"/>
              <a:t>ć</a:t>
            </a:r>
            <a:r>
              <a:rPr lang="en-GB" dirty="0" err="1" smtClean="0"/>
              <a:t>aja</a:t>
            </a:r>
            <a:r>
              <a:rPr lang="en-GB" dirty="0" smtClean="0"/>
              <a:t>.</a:t>
            </a:r>
            <a:endParaRPr lang="sr-Latn-RS" dirty="0" smtClean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dirty="0" err="1"/>
              <a:t>Kombinacije</a:t>
            </a:r>
            <a:r>
              <a:rPr lang="en-GB" dirty="0"/>
              <a:t> </a:t>
            </a:r>
            <a:r>
              <a:rPr lang="en-GB" dirty="0" err="1"/>
              <a:t>bipolarnih</a:t>
            </a:r>
            <a:r>
              <a:rPr lang="en-GB" dirty="0"/>
              <a:t> </a:t>
            </a:r>
            <a:r>
              <a:rPr lang="en-GB" dirty="0" err="1"/>
              <a:t>dimenzija</a:t>
            </a:r>
            <a:r>
              <a:rPr lang="en-GB" dirty="0"/>
              <a:t> </a:t>
            </a:r>
            <a:r>
              <a:rPr lang="en-GB" dirty="0" err="1"/>
              <a:t>temperamenta</a:t>
            </a:r>
            <a:r>
              <a:rPr lang="en-GB" dirty="0"/>
              <a:t> </a:t>
            </a:r>
            <a:r>
              <a:rPr lang="en-GB" dirty="0" err="1"/>
              <a:t>koji</a:t>
            </a:r>
            <a:r>
              <a:rPr lang="en-GB" dirty="0"/>
              <a:t> </a:t>
            </a:r>
            <a:r>
              <a:rPr lang="en-GB" dirty="0" err="1" smtClean="0"/>
              <a:t>defini</a:t>
            </a:r>
            <a:r>
              <a:rPr lang="sr-Latn-RS" dirty="0"/>
              <a:t>š</a:t>
            </a:r>
            <a:r>
              <a:rPr lang="en-GB" dirty="0" smtClean="0"/>
              <a:t>u </a:t>
            </a:r>
            <a:r>
              <a:rPr lang="en-GB" dirty="0" err="1"/>
              <a:t>osam</a:t>
            </a:r>
            <a:r>
              <a:rPr lang="en-GB" dirty="0"/>
              <a:t> </a:t>
            </a:r>
            <a:r>
              <a:rPr lang="en-GB" dirty="0" err="1"/>
              <a:t>tipova</a:t>
            </a:r>
            <a:r>
              <a:rPr lang="en-GB" dirty="0"/>
              <a:t> </a:t>
            </a:r>
            <a:r>
              <a:rPr lang="en-GB" dirty="0" smtClean="0"/>
              <a:t>li</a:t>
            </a:r>
            <a:r>
              <a:rPr lang="sr-Latn-RS" dirty="0" smtClean="0"/>
              <a:t>č</a:t>
            </a:r>
            <a:r>
              <a:rPr lang="en-GB" dirty="0" err="1" smtClean="0"/>
              <a:t>nosti</a:t>
            </a:r>
            <a:r>
              <a:rPr lang="en-GB" dirty="0"/>
              <a:t>, </a:t>
            </a:r>
            <a:r>
              <a:rPr lang="en-GB" dirty="0" err="1"/>
              <a:t>odnosno</a:t>
            </a:r>
            <a:r>
              <a:rPr lang="en-GB" dirty="0"/>
              <a:t> </a:t>
            </a:r>
            <a:r>
              <a:rPr lang="sr-Latn-RS" dirty="0" smtClean="0"/>
              <a:t>PL</a:t>
            </a:r>
            <a:r>
              <a:rPr lang="en-GB" dirty="0" smtClean="0"/>
              <a:t>, </a:t>
            </a:r>
            <a:r>
              <a:rPr lang="en-GB" dirty="0" err="1"/>
              <a:t>predstavljene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modelom</a:t>
            </a:r>
            <a:r>
              <a:rPr lang="en-GB" dirty="0"/>
              <a:t> </a:t>
            </a:r>
            <a:r>
              <a:rPr lang="en-GB" dirty="0" err="1"/>
              <a:t>kocke</a:t>
            </a:r>
            <a:r>
              <a:rPr lang="en-GB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465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381000" y="177801"/>
            <a:ext cx="8653463" cy="11176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dirty="0" smtClean="0"/>
              <a:t>Pore</a:t>
            </a:r>
            <a:r>
              <a:rPr lang="sr-Latn-RS" dirty="0" smtClean="0"/>
              <a:t>mećaji ličnosti i temperament</a:t>
            </a:r>
            <a:endParaRPr lang="en-US" dirty="0" smtClean="0"/>
          </a:p>
        </p:txBody>
      </p:sp>
      <p:pic>
        <p:nvPicPr>
          <p:cNvPr id="4096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1447800"/>
            <a:ext cx="6553200" cy="5181600"/>
          </a:xfrm>
        </p:spPr>
      </p:pic>
    </p:spTree>
    <p:extLst>
      <p:ext uri="{BB962C8B-B14F-4D97-AF65-F5344CB8AC3E}">
        <p14:creationId xmlns:p14="http://schemas.microsoft.com/office/powerpoint/2010/main" val="13518918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Pore</a:t>
            </a:r>
            <a:r>
              <a:rPr lang="sr-Latn-RS" dirty="0"/>
              <a:t>mećaji ličnosti i </a:t>
            </a:r>
            <a:r>
              <a:rPr lang="sr-Latn-RS" dirty="0" smtClean="0"/>
              <a:t>karakter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 fontScale="47500" lnSpcReduction="20000"/>
          </a:bodyPr>
          <a:lstStyle/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sz="3400" dirty="0" err="1" smtClean="0"/>
              <a:t>Ekstremno</a:t>
            </a:r>
            <a:r>
              <a:rPr lang="en-GB" sz="3400" dirty="0" smtClean="0"/>
              <a:t> </a:t>
            </a:r>
            <a:r>
              <a:rPr lang="en-GB" sz="3400" dirty="0" err="1" smtClean="0"/>
              <a:t>izra</a:t>
            </a:r>
            <a:r>
              <a:rPr lang="sr-Latn-RS" sz="3400" dirty="0" smtClean="0"/>
              <a:t>ž</a:t>
            </a:r>
            <a:r>
              <a:rPr lang="en-GB" sz="3400" dirty="0" err="1" smtClean="0"/>
              <a:t>ene</a:t>
            </a:r>
            <a:r>
              <a:rPr lang="en-GB" sz="3400" dirty="0" smtClean="0"/>
              <a:t> </a:t>
            </a:r>
            <a:r>
              <a:rPr lang="en-GB" sz="3400" dirty="0" err="1"/>
              <a:t>dimenzije</a:t>
            </a:r>
            <a:r>
              <a:rPr lang="en-GB" sz="3400" dirty="0"/>
              <a:t> </a:t>
            </a:r>
            <a:r>
              <a:rPr lang="en-GB" sz="3400" dirty="0" err="1"/>
              <a:t>su</a:t>
            </a:r>
            <a:r>
              <a:rPr lang="en-GB" sz="3400" dirty="0"/>
              <a:t> </a:t>
            </a:r>
            <a:r>
              <a:rPr lang="en-GB" sz="3400" dirty="0" err="1"/>
              <a:t>manje</a:t>
            </a:r>
            <a:r>
              <a:rPr lang="en-GB" sz="3400" dirty="0"/>
              <a:t> </a:t>
            </a:r>
            <a:r>
              <a:rPr lang="en-GB" sz="3400" dirty="0" err="1"/>
              <a:t>fleksibilne</a:t>
            </a:r>
            <a:r>
              <a:rPr lang="en-GB" sz="3400" dirty="0"/>
              <a:t> za </a:t>
            </a:r>
            <a:r>
              <a:rPr lang="en-GB" sz="3400" dirty="0" err="1"/>
              <a:t>adaptaciju</a:t>
            </a:r>
            <a:r>
              <a:rPr lang="en-GB" sz="3400" dirty="0"/>
              <a:t>, </a:t>
            </a:r>
            <a:r>
              <a:rPr lang="sr-Latn-RS" sz="3400" dirty="0" smtClean="0"/>
              <a:t>š</a:t>
            </a:r>
            <a:r>
              <a:rPr lang="en-GB" sz="3400" dirty="0" smtClean="0"/>
              <a:t>to </a:t>
            </a:r>
            <a:r>
              <a:rPr lang="en-GB" sz="3400" dirty="0" err="1"/>
              <a:t>ih</a:t>
            </a:r>
            <a:r>
              <a:rPr lang="en-GB" sz="3400" dirty="0"/>
              <a:t> </a:t>
            </a:r>
            <a:r>
              <a:rPr lang="en-GB" sz="3400" dirty="0" err="1"/>
              <a:t>indirekno</a:t>
            </a:r>
            <a:r>
              <a:rPr lang="en-GB" sz="3400" dirty="0"/>
              <a:t> </a:t>
            </a:r>
            <a:r>
              <a:rPr lang="sr-Latn-RS" sz="3400" dirty="0" smtClean="0"/>
              <a:t>č</a:t>
            </a:r>
            <a:r>
              <a:rPr lang="en-GB" sz="3400" dirty="0" err="1" smtClean="0"/>
              <a:t>ini</a:t>
            </a:r>
            <a:r>
              <a:rPr lang="en-GB" sz="3400" dirty="0" smtClean="0"/>
              <a:t> </a:t>
            </a:r>
            <a:r>
              <a:rPr lang="en-GB" sz="3400" dirty="0" err="1"/>
              <a:t>maladaptivnim</a:t>
            </a:r>
            <a:r>
              <a:rPr lang="en-GB" sz="3400" dirty="0"/>
              <a:t>. </a:t>
            </a:r>
            <a:r>
              <a:rPr lang="en-GB" sz="3400" dirty="0" err="1"/>
              <a:t>Adaptivnost</a:t>
            </a:r>
            <a:r>
              <a:rPr lang="en-GB" sz="3400" dirty="0"/>
              <a:t> </a:t>
            </a:r>
            <a:r>
              <a:rPr lang="en-GB" sz="3400" dirty="0" err="1"/>
              <a:t>istog</a:t>
            </a:r>
            <a:r>
              <a:rPr lang="en-GB" sz="3400" dirty="0"/>
              <a:t> </a:t>
            </a:r>
            <a:r>
              <a:rPr lang="en-GB" sz="3400" dirty="0" err="1"/>
              <a:t>oblika</a:t>
            </a:r>
            <a:r>
              <a:rPr lang="en-GB" sz="3400" dirty="0"/>
              <a:t> </a:t>
            </a:r>
            <a:r>
              <a:rPr lang="en-GB" sz="3400" dirty="0" err="1" smtClean="0"/>
              <a:t>pona</a:t>
            </a:r>
            <a:r>
              <a:rPr lang="sr-Latn-RS" sz="3400" dirty="0"/>
              <a:t>š</a:t>
            </a:r>
            <a:r>
              <a:rPr lang="en-GB" sz="3400" dirty="0" err="1" smtClean="0"/>
              <a:t>nja</a:t>
            </a:r>
            <a:r>
              <a:rPr lang="en-GB" sz="3400" dirty="0" smtClean="0"/>
              <a:t> </a:t>
            </a:r>
            <a:r>
              <a:rPr lang="en-GB" sz="3400" dirty="0" err="1"/>
              <a:t>zavisi</a:t>
            </a:r>
            <a:r>
              <a:rPr lang="en-GB" sz="3400" dirty="0"/>
              <a:t> i od </a:t>
            </a:r>
            <a:r>
              <a:rPr lang="en-GB" sz="3400" dirty="0" err="1"/>
              <a:t>situacije</a:t>
            </a:r>
            <a:r>
              <a:rPr lang="en-GB" sz="3400" dirty="0"/>
              <a:t>. </a:t>
            </a:r>
            <a:r>
              <a:rPr lang="en-GB" sz="3400" dirty="0" err="1"/>
              <a:t>Isto</a:t>
            </a:r>
            <a:r>
              <a:rPr lang="en-GB" sz="3400" dirty="0"/>
              <a:t> </a:t>
            </a:r>
            <a:r>
              <a:rPr lang="en-GB" sz="3400" dirty="0" err="1" smtClean="0"/>
              <a:t>pona</a:t>
            </a:r>
            <a:r>
              <a:rPr lang="sr-Latn-RS" sz="3400" dirty="0" smtClean="0"/>
              <a:t>š</a:t>
            </a:r>
            <a:r>
              <a:rPr lang="en-GB" sz="3400" dirty="0" err="1" smtClean="0"/>
              <a:t>anje</a:t>
            </a:r>
            <a:r>
              <a:rPr lang="en-GB" sz="3400" dirty="0" smtClean="0"/>
              <a:t> </a:t>
            </a:r>
            <a:r>
              <a:rPr lang="en-GB" sz="3400" dirty="0"/>
              <a:t>u </a:t>
            </a:r>
            <a:r>
              <a:rPr lang="en-GB" sz="3400" dirty="0" err="1" smtClean="0"/>
              <a:t>razli</a:t>
            </a:r>
            <a:r>
              <a:rPr lang="sr-Latn-RS" sz="3400" dirty="0"/>
              <a:t>č</a:t>
            </a:r>
            <a:r>
              <a:rPr lang="en-GB" sz="3400" dirty="0" err="1" smtClean="0"/>
              <a:t>itim</a:t>
            </a:r>
            <a:r>
              <a:rPr lang="en-GB" sz="3400" dirty="0" smtClean="0"/>
              <a:t> </a:t>
            </a:r>
            <a:r>
              <a:rPr lang="en-GB" sz="3400" dirty="0" err="1"/>
              <a:t>okolnostima</a:t>
            </a:r>
            <a:r>
              <a:rPr lang="en-GB" sz="3400" dirty="0"/>
              <a:t> </a:t>
            </a:r>
            <a:r>
              <a:rPr lang="en-GB" sz="3400" dirty="0" err="1" smtClean="0"/>
              <a:t>mo</a:t>
            </a:r>
            <a:r>
              <a:rPr lang="sr-Latn-RS" sz="3400" dirty="0" smtClean="0"/>
              <a:t>ž</a:t>
            </a:r>
            <a:r>
              <a:rPr lang="en-GB" sz="3400" dirty="0" smtClean="0"/>
              <a:t>e </a:t>
            </a:r>
            <a:r>
              <a:rPr lang="en-GB" sz="3400" dirty="0" err="1"/>
              <a:t>biti</a:t>
            </a:r>
            <a:r>
              <a:rPr lang="en-GB" sz="3400" dirty="0"/>
              <a:t> </a:t>
            </a:r>
            <a:r>
              <a:rPr lang="en-GB" sz="3400" dirty="0" err="1"/>
              <a:t>adaptivno</a:t>
            </a:r>
            <a:r>
              <a:rPr lang="en-GB" sz="3400" dirty="0"/>
              <a:t> i </a:t>
            </a:r>
            <a:r>
              <a:rPr lang="en-GB" sz="3400" dirty="0" err="1"/>
              <a:t>maladaptivno</a:t>
            </a:r>
            <a:r>
              <a:rPr lang="en-GB" sz="3400" dirty="0"/>
              <a:t>. </a:t>
            </a:r>
            <a:r>
              <a:rPr lang="sr-Latn-RS" sz="3400" dirty="0" smtClean="0"/>
              <a:t>A</a:t>
            </a:r>
            <a:r>
              <a:rPr lang="en-GB" sz="3400" dirty="0" err="1" smtClean="0"/>
              <a:t>daptibilnost</a:t>
            </a:r>
            <a:r>
              <a:rPr lang="en-GB" sz="3400" dirty="0" smtClean="0"/>
              <a:t> </a:t>
            </a:r>
            <a:r>
              <a:rPr lang="en-GB" sz="3400" dirty="0"/>
              <a:t>se </a:t>
            </a:r>
            <a:r>
              <a:rPr lang="en-GB" sz="3400" dirty="0" err="1"/>
              <a:t>modifikuje</a:t>
            </a:r>
            <a:r>
              <a:rPr lang="en-GB" sz="3400" dirty="0"/>
              <a:t> u </a:t>
            </a:r>
            <a:r>
              <a:rPr lang="en-GB" sz="3400" dirty="0" err="1" smtClean="0"/>
              <a:t>socijalnim</a:t>
            </a:r>
            <a:r>
              <a:rPr lang="en-GB" sz="3400" dirty="0" smtClean="0"/>
              <a:t> </a:t>
            </a:r>
            <a:r>
              <a:rPr lang="en-GB" sz="3400" dirty="0" err="1"/>
              <a:t>sistemima</a:t>
            </a:r>
            <a:r>
              <a:rPr lang="en-GB" sz="3400" dirty="0"/>
              <a:t>, </a:t>
            </a:r>
            <a:r>
              <a:rPr lang="en-GB" sz="3400" dirty="0" err="1"/>
              <a:t>tako</a:t>
            </a:r>
            <a:r>
              <a:rPr lang="en-GB" sz="3400" dirty="0"/>
              <a:t> da se  </a:t>
            </a:r>
            <a:r>
              <a:rPr lang="en-GB" sz="3400" dirty="0" err="1" smtClean="0"/>
              <a:t>isti</a:t>
            </a:r>
            <a:r>
              <a:rPr lang="sr-Latn-RS" sz="3400" dirty="0" smtClean="0"/>
              <a:t>č</a:t>
            </a:r>
            <a:r>
              <a:rPr lang="en-GB" sz="3400" dirty="0" smtClean="0"/>
              <a:t>e </a:t>
            </a:r>
            <a:r>
              <a:rPr lang="en-GB" sz="3400" dirty="0" err="1" smtClean="0"/>
              <a:t>zna</a:t>
            </a:r>
            <a:r>
              <a:rPr lang="sr-Latn-RS" sz="3400" dirty="0" smtClean="0"/>
              <a:t>č</a:t>
            </a:r>
            <a:r>
              <a:rPr lang="en-GB" sz="3400" dirty="0" err="1" smtClean="0"/>
              <a:t>aj</a:t>
            </a:r>
            <a:r>
              <a:rPr lang="en-GB" sz="3400" dirty="0" smtClean="0"/>
              <a:t> </a:t>
            </a:r>
            <a:r>
              <a:rPr lang="en-GB" sz="3400" dirty="0" err="1"/>
              <a:t>socijalnog</a:t>
            </a:r>
            <a:r>
              <a:rPr lang="en-GB" sz="3400" dirty="0"/>
              <a:t> </a:t>
            </a:r>
            <a:r>
              <a:rPr lang="en-GB" sz="3400" dirty="0" smtClean="0"/>
              <a:t>u</a:t>
            </a:r>
            <a:r>
              <a:rPr lang="sr-Latn-RS" sz="3400" dirty="0" smtClean="0"/>
              <a:t>č</a:t>
            </a:r>
            <a:r>
              <a:rPr lang="en-GB" sz="3400" dirty="0" err="1" smtClean="0"/>
              <a:t>enja</a:t>
            </a:r>
            <a:r>
              <a:rPr lang="en-GB" sz="3400" dirty="0" smtClean="0"/>
              <a:t> </a:t>
            </a:r>
            <a:r>
              <a:rPr lang="en-GB" sz="3400" dirty="0"/>
              <a:t>za </a:t>
            </a:r>
            <a:r>
              <a:rPr lang="en-GB" sz="3400" dirty="0" err="1" smtClean="0"/>
              <a:t>uspe</a:t>
            </a:r>
            <a:r>
              <a:rPr lang="sr-Latn-RS" sz="3400" dirty="0"/>
              <a:t>š</a:t>
            </a:r>
            <a:r>
              <a:rPr lang="en-GB" sz="3400" dirty="0" smtClean="0"/>
              <a:t>nu </a:t>
            </a:r>
            <a:r>
              <a:rPr lang="en-GB" sz="3400" dirty="0" err="1" smtClean="0"/>
              <a:t>adaptaciju</a:t>
            </a:r>
            <a:r>
              <a:rPr lang="en-GB" sz="3400" dirty="0" smtClean="0"/>
              <a:t>.</a:t>
            </a:r>
            <a:endParaRPr lang="en-US" sz="34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sz="3400" dirty="0" smtClean="0"/>
              <a:t>Pro</a:t>
            </a:r>
            <a:r>
              <a:rPr lang="sr-Latn-RS" sz="3400" dirty="0" smtClean="0"/>
              <a:t>š</a:t>
            </a:r>
            <a:r>
              <a:rPr lang="en-GB" sz="3400" dirty="0" err="1" smtClean="0"/>
              <a:t>irenje</a:t>
            </a:r>
            <a:r>
              <a:rPr lang="en-GB" sz="3400" dirty="0" smtClean="0"/>
              <a:t> </a:t>
            </a:r>
            <a:r>
              <a:rPr lang="en-GB" sz="3400" dirty="0" err="1"/>
              <a:t>modela</a:t>
            </a:r>
            <a:r>
              <a:rPr lang="en-GB" sz="3400" dirty="0"/>
              <a:t> </a:t>
            </a:r>
            <a:r>
              <a:rPr lang="en-GB" sz="3400" dirty="0" err="1"/>
              <a:t>na</a:t>
            </a:r>
            <a:r>
              <a:rPr lang="en-GB" sz="3400" dirty="0"/>
              <a:t> </a:t>
            </a:r>
            <a:r>
              <a:rPr lang="en-GB" sz="3400" dirty="0" err="1"/>
              <a:t>koncepte</a:t>
            </a:r>
            <a:r>
              <a:rPr lang="en-GB" sz="3400" dirty="0"/>
              <a:t> </a:t>
            </a:r>
            <a:r>
              <a:rPr lang="en-GB" sz="3400" dirty="0" err="1"/>
              <a:t>karaktera</a:t>
            </a:r>
            <a:r>
              <a:rPr lang="en-GB" sz="3400" dirty="0"/>
              <a:t> </a:t>
            </a:r>
            <a:r>
              <a:rPr lang="en-GB" sz="3400" dirty="0" err="1" smtClean="0"/>
              <a:t>omogu</a:t>
            </a:r>
            <a:r>
              <a:rPr lang="sr-Latn-RS" sz="3400" dirty="0"/>
              <a:t>ć</a:t>
            </a:r>
            <a:r>
              <a:rPr lang="en-GB" sz="3400" dirty="0" err="1" smtClean="0"/>
              <a:t>ilo</a:t>
            </a:r>
            <a:r>
              <a:rPr lang="en-GB" sz="3400" dirty="0" smtClean="0"/>
              <a:t> </a:t>
            </a:r>
            <a:r>
              <a:rPr lang="en-GB" sz="3400" dirty="0"/>
              <a:t>je </a:t>
            </a:r>
            <a:r>
              <a:rPr lang="en-GB" sz="3400" dirty="0" err="1"/>
              <a:t>diferenciranje</a:t>
            </a:r>
            <a:r>
              <a:rPr lang="en-GB" sz="3400" dirty="0"/>
              <a:t> </a:t>
            </a:r>
            <a:r>
              <a:rPr lang="en-GB" sz="3400" dirty="0" smtClean="0"/>
              <a:t>li</a:t>
            </a:r>
            <a:r>
              <a:rPr lang="sr-Latn-RS" sz="3400" dirty="0" smtClean="0"/>
              <a:t>č</a:t>
            </a:r>
            <a:r>
              <a:rPr lang="en-GB" sz="3400" dirty="0" err="1" smtClean="0"/>
              <a:t>nosti</a:t>
            </a:r>
            <a:r>
              <a:rPr lang="en-GB" sz="3400" dirty="0" smtClean="0"/>
              <a:t> </a:t>
            </a:r>
            <a:r>
              <a:rPr lang="en-GB" sz="3400" dirty="0" err="1"/>
              <a:t>na</a:t>
            </a:r>
            <a:r>
              <a:rPr lang="en-GB" sz="3400" dirty="0"/>
              <a:t> </a:t>
            </a:r>
            <a:r>
              <a:rPr lang="en-GB" sz="3400" dirty="0" err="1"/>
              <a:t>dimenziji</a:t>
            </a:r>
            <a:r>
              <a:rPr lang="en-GB" sz="3400" dirty="0"/>
              <a:t> </a:t>
            </a:r>
            <a:r>
              <a:rPr lang="en-GB" sz="3400" dirty="0" err="1"/>
              <a:t>normalno</a:t>
            </a:r>
            <a:r>
              <a:rPr lang="en-GB" sz="3400" dirty="0"/>
              <a:t> - </a:t>
            </a:r>
            <a:r>
              <a:rPr lang="en-GB" sz="3400" dirty="0" err="1" smtClean="0"/>
              <a:t>patolo</a:t>
            </a:r>
            <a:r>
              <a:rPr lang="sr-Latn-RS" sz="3400" dirty="0"/>
              <a:t>š</a:t>
            </a:r>
            <a:r>
              <a:rPr lang="en-GB" sz="3400" dirty="0" err="1" smtClean="0"/>
              <a:t>ko</a:t>
            </a:r>
            <a:r>
              <a:rPr lang="en-GB" sz="3400" dirty="0"/>
              <a:t>. </a:t>
            </a:r>
            <a:endParaRPr lang="sr-Latn-RS" sz="3400" dirty="0" smtClean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sz="3400" dirty="0" err="1" smtClean="0"/>
              <a:t>Niski</a:t>
            </a:r>
            <a:r>
              <a:rPr lang="en-GB" sz="3400" dirty="0" smtClean="0"/>
              <a:t> </a:t>
            </a:r>
            <a:r>
              <a:rPr lang="en-GB" sz="3400" dirty="0" err="1"/>
              <a:t>skorovi</a:t>
            </a:r>
            <a:r>
              <a:rPr lang="en-GB" sz="3400" dirty="0"/>
              <a:t> </a:t>
            </a:r>
            <a:r>
              <a:rPr lang="en-GB" sz="3400" dirty="0" err="1"/>
              <a:t>na</a:t>
            </a:r>
            <a:r>
              <a:rPr lang="en-GB" sz="3400" dirty="0"/>
              <a:t>  </a:t>
            </a:r>
            <a:r>
              <a:rPr lang="en-GB" sz="3400" b="1" dirty="0" err="1" smtClean="0"/>
              <a:t>Samousmerenost</a:t>
            </a:r>
            <a:r>
              <a:rPr lang="en-GB" sz="3400" dirty="0" smtClean="0"/>
              <a:t> </a:t>
            </a:r>
            <a:r>
              <a:rPr lang="en-GB" sz="3400" dirty="0" err="1"/>
              <a:t>ukazuju</a:t>
            </a:r>
            <a:r>
              <a:rPr lang="en-GB" sz="3400" dirty="0"/>
              <a:t> </a:t>
            </a:r>
            <a:r>
              <a:rPr lang="en-GB" sz="3400" dirty="0" err="1"/>
              <a:t>na</a:t>
            </a:r>
            <a:r>
              <a:rPr lang="en-GB" sz="3400" dirty="0"/>
              <a:t> </a:t>
            </a:r>
            <a:r>
              <a:rPr lang="en-GB" sz="3400" dirty="0" err="1"/>
              <a:t>visoku</a:t>
            </a:r>
            <a:r>
              <a:rPr lang="en-GB" sz="3400" dirty="0"/>
              <a:t> </a:t>
            </a:r>
            <a:r>
              <a:rPr lang="en-GB" sz="3400" dirty="0" err="1" smtClean="0"/>
              <a:t>verovatno</a:t>
            </a:r>
            <a:r>
              <a:rPr lang="sr-Latn-RS" sz="3400" dirty="0" smtClean="0"/>
              <a:t>ć</a:t>
            </a:r>
            <a:r>
              <a:rPr lang="en-GB" sz="3400" dirty="0" smtClean="0"/>
              <a:t>u </a:t>
            </a:r>
            <a:r>
              <a:rPr lang="en-GB" sz="3400" dirty="0" err="1"/>
              <a:t>prisustva</a:t>
            </a:r>
            <a:r>
              <a:rPr lang="en-GB" sz="3400" dirty="0"/>
              <a:t> </a:t>
            </a:r>
            <a:r>
              <a:rPr lang="sr-Latn-RS" sz="3400" dirty="0" smtClean="0"/>
              <a:t>PL i </a:t>
            </a:r>
            <a:r>
              <a:rPr lang="en-GB" sz="3400" dirty="0" err="1" smtClean="0"/>
              <a:t>predstavlja</a:t>
            </a:r>
            <a:r>
              <a:rPr lang="en-GB" sz="3400" dirty="0" smtClean="0"/>
              <a:t>  </a:t>
            </a:r>
            <a:r>
              <a:rPr lang="en-GB" sz="3400" dirty="0" err="1"/>
              <a:t>osnovnu</a:t>
            </a:r>
            <a:r>
              <a:rPr lang="en-GB" sz="3400" dirty="0"/>
              <a:t> </a:t>
            </a:r>
            <a:r>
              <a:rPr lang="en-GB" sz="3400" dirty="0" err="1" smtClean="0"/>
              <a:t>zajedni</a:t>
            </a:r>
            <a:r>
              <a:rPr lang="sr-Latn-RS" sz="3400" dirty="0" smtClean="0"/>
              <a:t>č</a:t>
            </a:r>
            <a:r>
              <a:rPr lang="en-GB" sz="3400" dirty="0" err="1" smtClean="0"/>
              <a:t>ku</a:t>
            </a:r>
            <a:r>
              <a:rPr lang="en-GB" sz="3400" dirty="0" smtClean="0"/>
              <a:t> </a:t>
            </a:r>
            <a:r>
              <a:rPr lang="en-GB" sz="3400" dirty="0" err="1"/>
              <a:t>karakteristiku</a:t>
            </a:r>
            <a:r>
              <a:rPr lang="en-GB" sz="3400" dirty="0"/>
              <a:t> </a:t>
            </a:r>
            <a:r>
              <a:rPr lang="en-GB" sz="3400" dirty="0" err="1"/>
              <a:t>svih</a:t>
            </a:r>
            <a:r>
              <a:rPr lang="en-GB" sz="3400" dirty="0"/>
              <a:t> PL i </a:t>
            </a:r>
            <a:r>
              <a:rPr lang="en-GB" sz="3400" dirty="0" err="1"/>
              <a:t>istovremeno</a:t>
            </a:r>
            <a:r>
              <a:rPr lang="en-GB" sz="3400" dirty="0"/>
              <a:t> </a:t>
            </a:r>
            <a:r>
              <a:rPr lang="sr-Latn-RS" sz="3400" dirty="0" smtClean="0"/>
              <a:t>ih </a:t>
            </a:r>
            <a:r>
              <a:rPr lang="en-GB" sz="3400" dirty="0" err="1" smtClean="0"/>
              <a:t>dobro</a:t>
            </a:r>
            <a:r>
              <a:rPr lang="en-GB" sz="3400" dirty="0" smtClean="0"/>
              <a:t> </a:t>
            </a:r>
            <a:r>
              <a:rPr lang="en-GB" sz="3400" dirty="0" err="1"/>
              <a:t>razlikuje</a:t>
            </a:r>
            <a:r>
              <a:rPr lang="en-GB" sz="3400" dirty="0"/>
              <a:t> </a:t>
            </a:r>
            <a:r>
              <a:rPr lang="en-GB" sz="3400" dirty="0" smtClean="0"/>
              <a:t>od </a:t>
            </a:r>
            <a:r>
              <a:rPr lang="en-GB" sz="3400" dirty="0" err="1"/>
              <a:t>onih</a:t>
            </a:r>
            <a:r>
              <a:rPr lang="en-GB" sz="3400" dirty="0"/>
              <a:t> </a:t>
            </a:r>
            <a:r>
              <a:rPr lang="en-GB" sz="3400" dirty="0" err="1"/>
              <a:t>koji</a:t>
            </a:r>
            <a:r>
              <a:rPr lang="en-GB" sz="3400" dirty="0"/>
              <a:t> to </a:t>
            </a:r>
            <a:r>
              <a:rPr lang="en-GB" sz="3400" dirty="0" err="1"/>
              <a:t>nisu</a:t>
            </a:r>
            <a:r>
              <a:rPr lang="en-GB" sz="3400" dirty="0"/>
              <a:t>.</a:t>
            </a:r>
            <a:endParaRPr lang="en-US" sz="34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sz="3400" b="1" dirty="0" err="1" smtClean="0"/>
              <a:t>Kooperativnost</a:t>
            </a:r>
            <a:r>
              <a:rPr lang="en-GB" sz="3400" dirty="0"/>
              <a:t>, pored </a:t>
            </a:r>
            <a:r>
              <a:rPr lang="en-GB" sz="3400" dirty="0" err="1"/>
              <a:t>niskog</a:t>
            </a:r>
            <a:r>
              <a:rPr lang="en-GB" sz="3400" dirty="0"/>
              <a:t> SD, </a:t>
            </a:r>
            <a:r>
              <a:rPr lang="en-GB" sz="3400" dirty="0" err="1" smtClean="0"/>
              <a:t>pove</a:t>
            </a:r>
            <a:r>
              <a:rPr lang="sr-Latn-RS" sz="3400" dirty="0"/>
              <a:t>ć</a:t>
            </a:r>
            <a:r>
              <a:rPr lang="en-GB" sz="3400" dirty="0" err="1" smtClean="0"/>
              <a:t>ava</a:t>
            </a:r>
            <a:r>
              <a:rPr lang="en-GB" sz="3400" dirty="0" smtClean="0"/>
              <a:t> </a:t>
            </a:r>
            <a:r>
              <a:rPr lang="en-GB" sz="3400" dirty="0" err="1" smtClean="0"/>
              <a:t>verovatno</a:t>
            </a:r>
            <a:r>
              <a:rPr lang="sr-Latn-RS" sz="3400" dirty="0" smtClean="0"/>
              <a:t>ć</a:t>
            </a:r>
            <a:r>
              <a:rPr lang="en-GB" sz="3400" dirty="0" smtClean="0"/>
              <a:t>u </a:t>
            </a:r>
            <a:r>
              <a:rPr lang="en-GB" sz="3400" dirty="0"/>
              <a:t>za </a:t>
            </a:r>
            <a:r>
              <a:rPr lang="en-GB" sz="3400" dirty="0" err="1"/>
              <a:t>dijagnozu</a:t>
            </a:r>
            <a:r>
              <a:rPr lang="en-GB" sz="3400" dirty="0"/>
              <a:t> </a:t>
            </a:r>
            <a:r>
              <a:rPr lang="en-GB" sz="3400" dirty="0" smtClean="0"/>
              <a:t>PL</a:t>
            </a:r>
            <a:r>
              <a:rPr lang="sr-Latn-RS" sz="3400" dirty="0" smtClean="0"/>
              <a:t> i p</a:t>
            </a:r>
            <a:r>
              <a:rPr lang="en-GB" sz="3400" dirty="0" err="1" smtClean="0"/>
              <a:t>rakti</a:t>
            </a:r>
            <a:r>
              <a:rPr lang="sr-Latn-RS" sz="3400" dirty="0" smtClean="0"/>
              <a:t>č</a:t>
            </a:r>
            <a:r>
              <a:rPr lang="en-GB" sz="3400" dirty="0" smtClean="0"/>
              <a:t>no </a:t>
            </a:r>
            <a:r>
              <a:rPr lang="en-GB" sz="3400" dirty="0" err="1"/>
              <a:t>sve</a:t>
            </a:r>
            <a:r>
              <a:rPr lang="en-GB" sz="3400" dirty="0"/>
              <a:t> </a:t>
            </a:r>
            <a:r>
              <a:rPr lang="en-GB" sz="3400" dirty="0" err="1"/>
              <a:t>kategorije</a:t>
            </a:r>
            <a:r>
              <a:rPr lang="en-GB" sz="3400" dirty="0"/>
              <a:t> PL-a </a:t>
            </a:r>
            <a:r>
              <a:rPr lang="en-GB" sz="3400" dirty="0" err="1"/>
              <a:t>povezane</a:t>
            </a:r>
            <a:r>
              <a:rPr lang="en-GB" sz="3400" dirty="0"/>
              <a:t> </a:t>
            </a:r>
            <a:r>
              <a:rPr lang="en-GB" sz="3400" dirty="0" err="1"/>
              <a:t>su</a:t>
            </a:r>
            <a:r>
              <a:rPr lang="en-GB" sz="3400" dirty="0"/>
              <a:t> sa </a:t>
            </a:r>
            <a:r>
              <a:rPr lang="en-GB" sz="3400" dirty="0" err="1"/>
              <a:t>nisko</a:t>
            </a:r>
            <a:r>
              <a:rPr lang="en-GB" sz="3400" dirty="0"/>
              <a:t> </a:t>
            </a:r>
            <a:r>
              <a:rPr lang="en-GB" sz="3400" dirty="0" err="1" smtClean="0"/>
              <a:t>izra</a:t>
            </a:r>
            <a:r>
              <a:rPr lang="sr-Latn-RS" sz="3400" dirty="0" smtClean="0"/>
              <a:t>ž</a:t>
            </a:r>
            <a:r>
              <a:rPr lang="en-GB" sz="3400" dirty="0" err="1" smtClean="0"/>
              <a:t>enom</a:t>
            </a:r>
            <a:r>
              <a:rPr lang="en-GB" sz="3400" dirty="0" smtClean="0"/>
              <a:t> </a:t>
            </a:r>
            <a:r>
              <a:rPr lang="en-GB" sz="3400" dirty="0"/>
              <a:t>CO </a:t>
            </a:r>
            <a:r>
              <a:rPr lang="en-GB" sz="3400" dirty="0" err="1"/>
              <a:t>dimenzijm</a:t>
            </a:r>
            <a:r>
              <a:rPr lang="en-GB" sz="3400" dirty="0"/>
              <a:t>. </a:t>
            </a:r>
            <a:endParaRPr lang="sr-Latn-RS" sz="3400" dirty="0" smtClean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sz="3400" dirty="0" err="1" smtClean="0"/>
              <a:t>Udru</a:t>
            </a:r>
            <a:r>
              <a:rPr lang="sr-Latn-RS" sz="3400" dirty="0" smtClean="0"/>
              <a:t>ž</a:t>
            </a:r>
            <a:r>
              <a:rPr lang="en-GB" sz="3400" dirty="0" err="1" smtClean="0"/>
              <a:t>enost</a:t>
            </a:r>
            <a:r>
              <a:rPr lang="en-GB" sz="3400" dirty="0" smtClean="0"/>
              <a:t> </a:t>
            </a:r>
            <a:r>
              <a:rPr lang="en-GB" sz="3400" dirty="0" err="1"/>
              <a:t>niskih</a:t>
            </a:r>
            <a:r>
              <a:rPr lang="en-GB" sz="3400" dirty="0"/>
              <a:t> </a:t>
            </a:r>
            <a:r>
              <a:rPr lang="en-GB" sz="3400" dirty="0" err="1"/>
              <a:t>skorova</a:t>
            </a:r>
            <a:r>
              <a:rPr lang="en-GB" sz="3400" dirty="0"/>
              <a:t> SD i CO </a:t>
            </a:r>
            <a:r>
              <a:rPr lang="en-GB" sz="3400" dirty="0" err="1" smtClean="0"/>
              <a:t>zna</a:t>
            </a:r>
            <a:r>
              <a:rPr lang="sr-Latn-RS" sz="3400" dirty="0" smtClean="0"/>
              <a:t>č</a:t>
            </a:r>
            <a:r>
              <a:rPr lang="en-GB" sz="3400" dirty="0" err="1" smtClean="0"/>
              <a:t>ajno</a:t>
            </a:r>
            <a:r>
              <a:rPr lang="en-GB" sz="3400" dirty="0" smtClean="0"/>
              <a:t> </a:t>
            </a:r>
            <a:r>
              <a:rPr lang="en-GB" sz="3400" dirty="0" err="1" smtClean="0"/>
              <a:t>pove</a:t>
            </a:r>
            <a:r>
              <a:rPr lang="sr-Latn-RS" sz="3400" dirty="0" smtClean="0"/>
              <a:t>ć</a:t>
            </a:r>
            <a:r>
              <a:rPr lang="en-GB" sz="3400" dirty="0" err="1" smtClean="0"/>
              <a:t>ava</a:t>
            </a:r>
            <a:r>
              <a:rPr lang="en-GB" sz="3400" dirty="0" smtClean="0"/>
              <a:t> </a:t>
            </a:r>
            <a:r>
              <a:rPr lang="en-GB" sz="3400" dirty="0" err="1" smtClean="0"/>
              <a:t>verovatno</a:t>
            </a:r>
            <a:r>
              <a:rPr lang="sr-Latn-RS" sz="3400" dirty="0" smtClean="0"/>
              <a:t>ć</a:t>
            </a:r>
            <a:r>
              <a:rPr lang="en-GB" sz="3400" dirty="0" smtClean="0"/>
              <a:t>u </a:t>
            </a:r>
            <a:r>
              <a:rPr lang="en-GB" sz="3400" dirty="0"/>
              <a:t>za </a:t>
            </a:r>
            <a:r>
              <a:rPr lang="en-GB" sz="3400" dirty="0" err="1"/>
              <a:t>dijagnozu</a:t>
            </a:r>
            <a:r>
              <a:rPr lang="en-GB" sz="3400" dirty="0"/>
              <a:t> PL-a, </a:t>
            </a:r>
            <a:r>
              <a:rPr lang="en-GB" sz="3400" dirty="0" err="1"/>
              <a:t>dok</a:t>
            </a:r>
            <a:r>
              <a:rPr lang="en-GB" sz="3400" dirty="0"/>
              <a:t> </a:t>
            </a:r>
            <a:r>
              <a:rPr lang="en-GB" sz="3400" dirty="0" err="1" smtClean="0"/>
              <a:t>povi</a:t>
            </a:r>
            <a:r>
              <a:rPr lang="sr-Latn-RS" sz="3400" dirty="0"/>
              <a:t>š</a:t>
            </a:r>
            <a:r>
              <a:rPr lang="en-GB" sz="3400" dirty="0" err="1" smtClean="0"/>
              <a:t>enje</a:t>
            </a:r>
            <a:r>
              <a:rPr lang="en-GB" sz="3400" dirty="0" smtClean="0"/>
              <a:t> </a:t>
            </a:r>
            <a:r>
              <a:rPr lang="en-GB" sz="3400" dirty="0" err="1"/>
              <a:t>skora</a:t>
            </a:r>
            <a:r>
              <a:rPr lang="en-GB" sz="3400" dirty="0"/>
              <a:t> </a:t>
            </a:r>
            <a:r>
              <a:rPr lang="en-GB" sz="3400" dirty="0" err="1"/>
              <a:t>na</a:t>
            </a:r>
            <a:r>
              <a:rPr lang="en-GB" sz="3400" dirty="0"/>
              <a:t> </a:t>
            </a:r>
            <a:r>
              <a:rPr lang="en-GB" sz="3400" dirty="0" err="1"/>
              <a:t>jednoj</a:t>
            </a:r>
            <a:r>
              <a:rPr lang="en-GB" sz="3400" dirty="0"/>
              <a:t> od </a:t>
            </a:r>
            <a:r>
              <a:rPr lang="en-GB" sz="3400" dirty="0" err="1"/>
              <a:t>ovih</a:t>
            </a:r>
            <a:r>
              <a:rPr lang="en-GB" sz="3400" dirty="0"/>
              <a:t> </a:t>
            </a:r>
            <a:r>
              <a:rPr lang="en-GB" sz="3400" dirty="0" err="1"/>
              <a:t>dimenzija</a:t>
            </a:r>
            <a:r>
              <a:rPr lang="en-GB" sz="3400" dirty="0"/>
              <a:t> </a:t>
            </a:r>
            <a:r>
              <a:rPr lang="en-GB" sz="3400" dirty="0" err="1"/>
              <a:t>kompenzatorno</a:t>
            </a:r>
            <a:r>
              <a:rPr lang="en-GB" sz="3400" dirty="0"/>
              <a:t> </a:t>
            </a:r>
            <a:r>
              <a:rPr lang="en-GB" sz="3400" dirty="0" err="1"/>
              <a:t>umanjuje</a:t>
            </a:r>
            <a:r>
              <a:rPr lang="en-GB" sz="3400" dirty="0"/>
              <a:t> </a:t>
            </a:r>
            <a:r>
              <a:rPr lang="en-GB" sz="3400" dirty="0" err="1"/>
              <a:t>rizik</a:t>
            </a:r>
            <a:r>
              <a:rPr lang="en-GB" sz="3400" dirty="0"/>
              <a:t> od PL-a, </a:t>
            </a:r>
            <a:r>
              <a:rPr lang="en-GB" sz="3400" dirty="0" err="1"/>
              <a:t>ukoliko</a:t>
            </a:r>
            <a:r>
              <a:rPr lang="en-GB" sz="3400" dirty="0"/>
              <a:t> je </a:t>
            </a:r>
            <a:r>
              <a:rPr lang="en-GB" sz="3400" dirty="0" err="1"/>
              <a:t>druga</a:t>
            </a:r>
            <a:r>
              <a:rPr lang="en-GB" sz="3400" dirty="0"/>
              <a:t> </a:t>
            </a:r>
            <a:r>
              <a:rPr lang="en-GB" sz="3400" dirty="0" err="1"/>
              <a:t>dimenzija</a:t>
            </a:r>
            <a:r>
              <a:rPr lang="en-GB" sz="3400" dirty="0"/>
              <a:t> </a:t>
            </a:r>
            <a:r>
              <a:rPr lang="en-GB" sz="3400" dirty="0" err="1"/>
              <a:t>nisko</a:t>
            </a:r>
            <a:r>
              <a:rPr lang="en-GB" sz="3400" dirty="0"/>
              <a:t> </a:t>
            </a:r>
            <a:r>
              <a:rPr lang="en-GB" sz="3400" dirty="0" err="1" smtClean="0"/>
              <a:t>izra</a:t>
            </a:r>
            <a:r>
              <a:rPr lang="sr-Latn-RS" sz="3400" dirty="0" smtClean="0"/>
              <a:t>ž</a:t>
            </a:r>
            <a:r>
              <a:rPr lang="en-GB" sz="3400" dirty="0" err="1" smtClean="0"/>
              <a:t>ena</a:t>
            </a:r>
            <a:r>
              <a:rPr lang="en-GB" sz="3400" dirty="0"/>
              <a:t>.</a:t>
            </a:r>
            <a:endParaRPr lang="en-US" sz="34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sz="3400" dirty="0" err="1"/>
              <a:t>Dimenzija</a:t>
            </a:r>
            <a:r>
              <a:rPr lang="en-GB" sz="3400" dirty="0"/>
              <a:t> </a:t>
            </a:r>
            <a:r>
              <a:rPr lang="en-GB" sz="3400" b="1" dirty="0" err="1"/>
              <a:t>Samotranscendencije</a:t>
            </a:r>
            <a:r>
              <a:rPr lang="en-GB" sz="3400" dirty="0"/>
              <a:t>, i </a:t>
            </a:r>
            <a:r>
              <a:rPr lang="en-GB" sz="3400" dirty="0" err="1"/>
              <a:t>ako</a:t>
            </a:r>
            <a:r>
              <a:rPr lang="en-GB" sz="3400" dirty="0"/>
              <a:t> </a:t>
            </a:r>
            <a:r>
              <a:rPr lang="en-GB" sz="3400" dirty="0" err="1"/>
              <a:t>bitna</a:t>
            </a:r>
            <a:r>
              <a:rPr lang="en-GB" sz="3400" dirty="0"/>
              <a:t> </a:t>
            </a:r>
            <a:r>
              <a:rPr lang="en-GB" sz="3400" dirty="0" err="1"/>
              <a:t>karakterna</a:t>
            </a:r>
            <a:r>
              <a:rPr lang="en-GB" sz="3400" dirty="0"/>
              <a:t> </a:t>
            </a:r>
            <a:r>
              <a:rPr lang="en-GB" sz="3400" dirty="0" err="1"/>
              <a:t>dimenzija</a:t>
            </a:r>
            <a:r>
              <a:rPr lang="en-GB" sz="3400" dirty="0"/>
              <a:t>, ne </a:t>
            </a:r>
            <a:r>
              <a:rPr lang="en-GB" sz="3400" dirty="0" err="1"/>
              <a:t>razlikuje</a:t>
            </a:r>
            <a:r>
              <a:rPr lang="en-GB" sz="3400" dirty="0"/>
              <a:t> PL od </a:t>
            </a:r>
            <a:r>
              <a:rPr lang="en-GB" sz="3400" dirty="0" err="1"/>
              <a:t>onih</a:t>
            </a:r>
            <a:r>
              <a:rPr lang="en-GB" sz="3400" dirty="0"/>
              <a:t> </a:t>
            </a:r>
            <a:r>
              <a:rPr lang="en-GB" sz="3400" dirty="0" err="1"/>
              <a:t>koji</a:t>
            </a:r>
            <a:r>
              <a:rPr lang="en-GB" sz="3400" dirty="0"/>
              <a:t> to </a:t>
            </a:r>
            <a:r>
              <a:rPr lang="en-GB" sz="3400" dirty="0" err="1"/>
              <a:t>nisu</a:t>
            </a:r>
            <a:r>
              <a:rPr lang="en-GB" sz="3400" dirty="0"/>
              <a:t>, </a:t>
            </a:r>
            <a:r>
              <a:rPr lang="en-GB" sz="3400" dirty="0" err="1"/>
              <a:t>mada</a:t>
            </a:r>
            <a:r>
              <a:rPr lang="en-GB" sz="3400" dirty="0"/>
              <a:t> </a:t>
            </a:r>
            <a:r>
              <a:rPr lang="en-GB" sz="3400" dirty="0" err="1"/>
              <a:t>osobe</a:t>
            </a:r>
            <a:r>
              <a:rPr lang="en-GB" sz="3400" dirty="0"/>
              <a:t> sa PL </a:t>
            </a:r>
            <a:r>
              <a:rPr lang="en-GB" sz="3400" dirty="0" smtClean="0"/>
              <a:t>obi</a:t>
            </a:r>
            <a:r>
              <a:rPr lang="sr-Latn-RS" sz="3400" dirty="0" smtClean="0"/>
              <a:t>č</a:t>
            </a:r>
            <a:r>
              <a:rPr lang="en-GB" sz="3400" dirty="0" smtClean="0"/>
              <a:t>no </a:t>
            </a:r>
            <a:r>
              <a:rPr lang="en-GB" sz="3400" dirty="0" err="1"/>
              <a:t>imaju</a:t>
            </a:r>
            <a:r>
              <a:rPr lang="en-GB" sz="3400" dirty="0"/>
              <a:t> </a:t>
            </a:r>
            <a:r>
              <a:rPr lang="en-GB" sz="3400" dirty="0" err="1"/>
              <a:t>niske</a:t>
            </a:r>
            <a:r>
              <a:rPr lang="en-GB" sz="3400" dirty="0"/>
              <a:t> ST </a:t>
            </a:r>
            <a:r>
              <a:rPr lang="en-GB" sz="3400" dirty="0" err="1"/>
              <a:t>skorove</a:t>
            </a:r>
            <a:r>
              <a:rPr lang="en-GB" sz="3400" dirty="0"/>
              <a:t>. </a:t>
            </a:r>
            <a:r>
              <a:rPr lang="sr-Latn-RS" sz="3400" dirty="0" smtClean="0"/>
              <a:t>N</a:t>
            </a:r>
            <a:r>
              <a:rPr lang="en-GB" sz="3400" dirty="0" err="1" smtClean="0"/>
              <a:t>isko</a:t>
            </a:r>
            <a:r>
              <a:rPr lang="en-GB" sz="3400" dirty="0" smtClean="0"/>
              <a:t> </a:t>
            </a:r>
            <a:r>
              <a:rPr lang="en-GB" sz="3400" dirty="0" err="1" smtClean="0"/>
              <a:t>izra</a:t>
            </a:r>
            <a:r>
              <a:rPr lang="sr-Latn-RS" sz="3400" dirty="0"/>
              <a:t>ž</a:t>
            </a:r>
            <a:r>
              <a:rPr lang="en-GB" sz="3400" dirty="0" err="1" smtClean="0"/>
              <a:t>ena</a:t>
            </a:r>
            <a:r>
              <a:rPr lang="en-GB" sz="3400" dirty="0" smtClean="0"/>
              <a:t> </a:t>
            </a:r>
            <a:r>
              <a:rPr lang="en-GB" sz="3400" dirty="0" err="1"/>
              <a:t>kod</a:t>
            </a:r>
            <a:r>
              <a:rPr lang="en-GB" sz="3400" dirty="0"/>
              <a:t> </a:t>
            </a:r>
            <a:r>
              <a:rPr lang="en-GB" sz="3400" dirty="0" err="1"/>
              <a:t>shizoidnih</a:t>
            </a:r>
            <a:r>
              <a:rPr lang="en-GB" sz="3400" dirty="0"/>
              <a:t> </a:t>
            </a:r>
            <a:r>
              <a:rPr lang="en-GB" sz="3400" dirty="0" err="1"/>
              <a:t>osoba</a:t>
            </a:r>
            <a:r>
              <a:rPr lang="en-GB" sz="3400" dirty="0"/>
              <a:t> i </a:t>
            </a:r>
            <a:r>
              <a:rPr lang="en-GB" sz="3400" dirty="0" err="1"/>
              <a:t>dobro</a:t>
            </a:r>
            <a:r>
              <a:rPr lang="en-GB" sz="3400" dirty="0"/>
              <a:t> </a:t>
            </a:r>
            <a:r>
              <a:rPr lang="en-GB" sz="3400" dirty="0" err="1"/>
              <a:t>ih</a:t>
            </a:r>
            <a:r>
              <a:rPr lang="en-GB" sz="3400" dirty="0"/>
              <a:t> </a:t>
            </a:r>
            <a:r>
              <a:rPr lang="en-GB" sz="3400" dirty="0" err="1"/>
              <a:t>razlikuje</a:t>
            </a:r>
            <a:r>
              <a:rPr lang="en-GB" sz="3400" dirty="0"/>
              <a:t> od </a:t>
            </a:r>
            <a:r>
              <a:rPr lang="en-GB" sz="3400" dirty="0" err="1"/>
              <a:t>shizotipalnih</a:t>
            </a:r>
            <a:r>
              <a:rPr lang="en-GB" sz="3400" dirty="0"/>
              <a:t> </a:t>
            </a:r>
            <a:r>
              <a:rPr lang="en-GB" sz="3400" dirty="0" err="1"/>
              <a:t>kod</a:t>
            </a:r>
            <a:r>
              <a:rPr lang="en-GB" sz="3400" dirty="0"/>
              <a:t> </a:t>
            </a:r>
            <a:r>
              <a:rPr lang="en-GB" sz="3400" dirty="0" err="1"/>
              <a:t>kojih</a:t>
            </a:r>
            <a:r>
              <a:rPr lang="en-GB" sz="3400" dirty="0"/>
              <a:t> je </a:t>
            </a:r>
            <a:r>
              <a:rPr lang="en-GB" sz="3400" dirty="0" err="1"/>
              <a:t>visoka</a:t>
            </a:r>
            <a:r>
              <a:rPr lang="en-GB" sz="3400" dirty="0"/>
              <a:t>. ST </a:t>
            </a:r>
            <a:r>
              <a:rPr lang="en-GB" sz="3400" dirty="0" err="1"/>
              <a:t>dimenzija</a:t>
            </a:r>
            <a:r>
              <a:rPr lang="en-GB" sz="3400" dirty="0"/>
              <a:t> je </a:t>
            </a:r>
            <a:r>
              <a:rPr lang="en-GB" sz="3400" dirty="0" smtClean="0"/>
              <a:t>vi</a:t>
            </a:r>
            <a:r>
              <a:rPr lang="sr-Latn-RS" sz="3400" dirty="0"/>
              <a:t>š</a:t>
            </a:r>
            <a:r>
              <a:rPr lang="en-GB" sz="3400" dirty="0" smtClean="0"/>
              <a:t>e </a:t>
            </a:r>
            <a:r>
              <a:rPr lang="en-GB" sz="3400" dirty="0" err="1"/>
              <a:t>pokazatelj</a:t>
            </a:r>
            <a:r>
              <a:rPr lang="en-GB" sz="3400" dirty="0"/>
              <a:t> </a:t>
            </a:r>
            <a:r>
              <a:rPr lang="en-GB" sz="3400" dirty="0" err="1"/>
              <a:t>stepena</a:t>
            </a:r>
            <a:r>
              <a:rPr lang="en-GB" sz="3400" dirty="0"/>
              <a:t> </a:t>
            </a:r>
            <a:r>
              <a:rPr lang="en-GB" sz="3400" dirty="0" err="1"/>
              <a:t>zrelosti</a:t>
            </a:r>
            <a:r>
              <a:rPr lang="en-GB" sz="3400" dirty="0"/>
              <a:t> i </a:t>
            </a:r>
            <a:r>
              <a:rPr lang="en-GB" sz="3400" dirty="0" err="1"/>
              <a:t>integriteta</a:t>
            </a:r>
            <a:r>
              <a:rPr lang="en-GB" sz="3400" dirty="0"/>
              <a:t>, </a:t>
            </a:r>
            <a:r>
              <a:rPr lang="en-GB" sz="3400" dirty="0" err="1"/>
              <a:t>ali</a:t>
            </a:r>
            <a:r>
              <a:rPr lang="en-GB" sz="3400" dirty="0"/>
              <a:t> </a:t>
            </a:r>
            <a:r>
              <a:rPr lang="en-GB" sz="3400" dirty="0" err="1"/>
              <a:t>samo</a:t>
            </a:r>
            <a:r>
              <a:rPr lang="en-GB" sz="3400" dirty="0"/>
              <a:t> u </a:t>
            </a:r>
            <a:r>
              <a:rPr lang="en-GB" sz="3400" dirty="0" err="1"/>
              <a:t>sklopu</a:t>
            </a:r>
            <a:r>
              <a:rPr lang="en-GB" sz="3400" dirty="0"/>
              <a:t> </a:t>
            </a:r>
            <a:r>
              <a:rPr lang="en-GB" sz="3400" dirty="0" err="1"/>
              <a:t>visokih</a:t>
            </a:r>
            <a:r>
              <a:rPr lang="en-GB" sz="3400" dirty="0"/>
              <a:t> SD i C </a:t>
            </a:r>
            <a:r>
              <a:rPr lang="en-GB" sz="3400" dirty="0" err="1"/>
              <a:t>skorova</a:t>
            </a:r>
            <a:r>
              <a:rPr lang="en-GB" sz="3400" dirty="0"/>
              <a:t>, </a:t>
            </a:r>
            <a:r>
              <a:rPr lang="en-GB" sz="3400" dirty="0" err="1"/>
              <a:t>jer</a:t>
            </a:r>
            <a:r>
              <a:rPr lang="en-GB" sz="3400" dirty="0"/>
              <a:t> u </a:t>
            </a:r>
            <a:r>
              <a:rPr lang="en-GB" sz="3400" dirty="0" err="1" smtClean="0"/>
              <a:t>slu</a:t>
            </a:r>
            <a:r>
              <a:rPr lang="sr-Latn-RS" sz="3400" dirty="0" smtClean="0"/>
              <a:t>č</a:t>
            </a:r>
            <a:r>
              <a:rPr lang="en-GB" sz="3400" dirty="0" err="1" smtClean="0"/>
              <a:t>aju</a:t>
            </a:r>
            <a:r>
              <a:rPr lang="en-GB" sz="3400" dirty="0" smtClean="0"/>
              <a:t> </a:t>
            </a:r>
            <a:r>
              <a:rPr lang="en-GB" sz="3400" dirty="0" err="1"/>
              <a:t>niskih</a:t>
            </a:r>
            <a:r>
              <a:rPr lang="en-GB" sz="3400" dirty="0"/>
              <a:t> </a:t>
            </a:r>
            <a:r>
              <a:rPr lang="en-GB" sz="3400" dirty="0" err="1"/>
              <a:t>skorova</a:t>
            </a:r>
            <a:r>
              <a:rPr lang="en-GB" sz="3400" dirty="0"/>
              <a:t> </a:t>
            </a:r>
            <a:r>
              <a:rPr lang="en-GB" sz="3400" dirty="0" err="1"/>
              <a:t>korelira</a:t>
            </a:r>
            <a:r>
              <a:rPr lang="en-GB" sz="3400" dirty="0"/>
              <a:t> sa </a:t>
            </a:r>
            <a:r>
              <a:rPr lang="en-GB" sz="3400" dirty="0" err="1" smtClean="0"/>
              <a:t>psihoti</a:t>
            </a:r>
            <a:r>
              <a:rPr lang="sr-Latn-RS" sz="3400" dirty="0" smtClean="0"/>
              <a:t>č</a:t>
            </a:r>
            <a:r>
              <a:rPr lang="en-GB" sz="3400" dirty="0" err="1" smtClean="0"/>
              <a:t>nim</a:t>
            </a:r>
            <a:r>
              <a:rPr lang="en-GB" sz="3400" dirty="0" smtClean="0"/>
              <a:t> </a:t>
            </a:r>
            <a:r>
              <a:rPr lang="en-GB" sz="3400" dirty="0" err="1"/>
              <a:t>potencijalom</a:t>
            </a:r>
            <a:r>
              <a:rPr lang="en-GB" sz="3400" dirty="0"/>
              <a:t>. </a:t>
            </a:r>
            <a:endParaRPr lang="en-US" sz="3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6155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 err="1"/>
              <a:t>Odnos</a:t>
            </a:r>
            <a:r>
              <a:rPr lang="en-GB" dirty="0"/>
              <a:t>  </a:t>
            </a:r>
            <a:r>
              <a:rPr lang="en-GB" dirty="0" err="1"/>
              <a:t>modela</a:t>
            </a:r>
            <a:r>
              <a:rPr lang="en-GB" dirty="0"/>
              <a:t> i </a:t>
            </a:r>
            <a:r>
              <a:rPr lang="sr-Latn-RS" dirty="0" smtClean="0"/>
              <a:t>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11764"/>
          </a:xfrm>
        </p:spPr>
        <p:txBody>
          <a:bodyPr>
            <a:noAutofit/>
          </a:bodyPr>
          <a:lstStyle/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sz="1600" dirty="0" err="1" smtClean="0"/>
              <a:t>Niski</a:t>
            </a:r>
            <a:r>
              <a:rPr lang="en-GB" sz="1600" dirty="0" smtClean="0"/>
              <a:t> </a:t>
            </a:r>
            <a:r>
              <a:rPr lang="en-GB" sz="1600" dirty="0" err="1"/>
              <a:t>skorovi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dimenzijama</a:t>
            </a:r>
            <a:r>
              <a:rPr lang="en-GB" sz="1600" dirty="0"/>
              <a:t> </a:t>
            </a:r>
            <a:r>
              <a:rPr lang="en-GB" sz="1600" dirty="0" err="1"/>
              <a:t>karaktera</a:t>
            </a:r>
            <a:r>
              <a:rPr lang="en-GB" sz="1600" dirty="0"/>
              <a:t>  SD, C i ST </a:t>
            </a:r>
            <a:r>
              <a:rPr lang="en-GB" sz="1600" dirty="0" err="1"/>
              <a:t>su</a:t>
            </a:r>
            <a:r>
              <a:rPr lang="en-GB" sz="1600" dirty="0"/>
              <a:t> </a:t>
            </a:r>
            <a:r>
              <a:rPr lang="en-GB" sz="1600" dirty="0" err="1" smtClean="0"/>
              <a:t>sr</a:t>
            </a:r>
            <a:r>
              <a:rPr lang="sr-Latn-RS" sz="1600" dirty="0" smtClean="0"/>
              <a:t>ž</a:t>
            </a:r>
            <a:r>
              <a:rPr lang="en-GB" sz="1600" dirty="0" smtClean="0"/>
              <a:t>ne </a:t>
            </a:r>
            <a:r>
              <a:rPr lang="en-GB" sz="1600" dirty="0" err="1"/>
              <a:t>karakteristike</a:t>
            </a:r>
            <a:r>
              <a:rPr lang="en-GB" sz="1600" dirty="0"/>
              <a:t> </a:t>
            </a:r>
            <a:r>
              <a:rPr lang="en-GB" sz="1600" dirty="0" smtClean="0"/>
              <a:t>PL-a</a:t>
            </a:r>
            <a:r>
              <a:rPr lang="en-GB" sz="1600" dirty="0"/>
              <a:t>.</a:t>
            </a:r>
            <a:endParaRPr lang="en-US" sz="16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sz="1600" dirty="0" smtClean="0"/>
              <a:t>Kombinacije c</a:t>
            </a:r>
            <a:r>
              <a:rPr lang="en-GB" sz="1600" dirty="0" err="1" smtClean="0"/>
              <a:t>rte</a:t>
            </a:r>
            <a:r>
              <a:rPr lang="en-GB" sz="1600" dirty="0" smtClean="0"/>
              <a:t> </a:t>
            </a:r>
            <a:r>
              <a:rPr lang="en-GB" sz="1600" dirty="0" err="1"/>
              <a:t>temperamenta</a:t>
            </a:r>
            <a:r>
              <a:rPr lang="en-GB" sz="1600" dirty="0"/>
              <a:t> NS, RD, HA i P </a:t>
            </a:r>
            <a:r>
              <a:rPr lang="en-GB" sz="1600" dirty="0" err="1"/>
              <a:t>razlikuju</a:t>
            </a:r>
            <a:r>
              <a:rPr lang="en-GB" sz="1600" dirty="0"/>
              <a:t> </a:t>
            </a:r>
            <a:r>
              <a:rPr lang="en-GB" sz="1600" dirty="0" smtClean="0"/>
              <a:t>me</a:t>
            </a:r>
            <a:r>
              <a:rPr lang="sr-Latn-RS" sz="1600" dirty="0" smtClean="0"/>
              <a:t>đ</a:t>
            </a:r>
            <a:r>
              <a:rPr lang="en-GB" sz="1600" dirty="0" err="1" smtClean="0"/>
              <a:t>usobno</a:t>
            </a:r>
            <a:r>
              <a:rPr lang="en-GB" sz="1600" dirty="0" smtClean="0"/>
              <a:t> </a:t>
            </a:r>
            <a:r>
              <a:rPr lang="en-GB" sz="1600" dirty="0" err="1"/>
              <a:t>tipove</a:t>
            </a:r>
            <a:r>
              <a:rPr lang="en-GB" sz="1600" dirty="0"/>
              <a:t> PL-a.</a:t>
            </a:r>
            <a:endParaRPr lang="en-US" sz="16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sz="1600" dirty="0" err="1" smtClean="0"/>
              <a:t>Svaka</a:t>
            </a:r>
            <a:r>
              <a:rPr lang="en-GB" sz="1600" dirty="0" smtClean="0"/>
              <a:t> </a:t>
            </a:r>
            <a:r>
              <a:rPr lang="en-GB" sz="1600" dirty="0" err="1"/>
              <a:t>kategorija</a:t>
            </a:r>
            <a:r>
              <a:rPr lang="en-GB" sz="1600" dirty="0"/>
              <a:t> PL-a </a:t>
            </a:r>
            <a:r>
              <a:rPr lang="en-GB" sz="1600" dirty="0" err="1"/>
              <a:t>iz</a:t>
            </a:r>
            <a:r>
              <a:rPr lang="en-GB" sz="1600" dirty="0"/>
              <a:t> </a:t>
            </a:r>
            <a:r>
              <a:rPr lang="en-GB" sz="1600" dirty="0" smtClean="0"/>
              <a:t>DSM </a:t>
            </a:r>
            <a:r>
              <a:rPr lang="en-GB" sz="1600" dirty="0"/>
              <a:t>je </a:t>
            </a:r>
            <a:r>
              <a:rPr lang="en-GB" sz="1600" dirty="0" err="1"/>
              <a:t>povezana</a:t>
            </a:r>
            <a:r>
              <a:rPr lang="en-GB" sz="1600" dirty="0"/>
              <a:t> sa </a:t>
            </a:r>
            <a:r>
              <a:rPr lang="en-GB" sz="1600" dirty="0" err="1" smtClean="0"/>
              <a:t>specifi</a:t>
            </a:r>
            <a:r>
              <a:rPr lang="sr-Latn-RS" sz="1600" dirty="0" smtClean="0"/>
              <a:t>č</a:t>
            </a:r>
            <a:r>
              <a:rPr lang="en-GB" sz="1600" dirty="0" smtClean="0"/>
              <a:t>nom </a:t>
            </a:r>
            <a:r>
              <a:rPr lang="en-GB" sz="1600" dirty="0" err="1"/>
              <a:t>kombinacijom</a:t>
            </a:r>
            <a:r>
              <a:rPr lang="en-GB" sz="1600" dirty="0"/>
              <a:t> </a:t>
            </a:r>
            <a:r>
              <a:rPr lang="en-GB" sz="1600" dirty="0" err="1"/>
              <a:t>skorova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dimenzijama</a:t>
            </a:r>
            <a:r>
              <a:rPr lang="en-GB" sz="1600" dirty="0"/>
              <a:t> </a:t>
            </a:r>
            <a:r>
              <a:rPr lang="en-GB" sz="1600" dirty="0" err="1"/>
              <a:t>temperamenta</a:t>
            </a:r>
            <a:r>
              <a:rPr lang="en-GB" sz="1600" dirty="0"/>
              <a:t> i </a:t>
            </a:r>
            <a:r>
              <a:rPr lang="en-GB" sz="1600" dirty="0" err="1"/>
              <a:t>karaktera</a:t>
            </a:r>
            <a:r>
              <a:rPr lang="en-GB" sz="1600" dirty="0"/>
              <a:t>.</a:t>
            </a:r>
            <a:endParaRPr lang="en-US" sz="16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sz="1600" dirty="0" smtClean="0"/>
              <a:t>K</a:t>
            </a:r>
            <a:r>
              <a:rPr lang="en-GB" sz="1600" dirty="0" err="1" smtClean="0"/>
              <a:t>laster</a:t>
            </a:r>
            <a:r>
              <a:rPr lang="en-GB" sz="1600" dirty="0" smtClean="0"/>
              <a:t> </a:t>
            </a:r>
            <a:r>
              <a:rPr lang="en-GB" sz="1600" dirty="0"/>
              <a:t>B </a:t>
            </a:r>
            <a:r>
              <a:rPr lang="sr-Latn-RS" sz="1600" dirty="0" smtClean="0"/>
              <a:t>Dramatici- </a:t>
            </a:r>
            <a:r>
              <a:rPr lang="en-GB" sz="1600" dirty="0" err="1" smtClean="0"/>
              <a:t>razlikuju</a:t>
            </a:r>
            <a:r>
              <a:rPr lang="en-GB" sz="1600" dirty="0" smtClean="0"/>
              <a:t> </a:t>
            </a:r>
            <a:r>
              <a:rPr lang="en-GB" sz="1600" dirty="0" err="1"/>
              <a:t>visoki</a:t>
            </a:r>
            <a:r>
              <a:rPr lang="en-GB" sz="1600" dirty="0"/>
              <a:t> </a:t>
            </a:r>
            <a:r>
              <a:rPr lang="en-GB" sz="1600" dirty="0" err="1"/>
              <a:t>skorovi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NS </a:t>
            </a:r>
            <a:r>
              <a:rPr lang="en-GB" sz="1600" dirty="0" err="1"/>
              <a:t>skali</a:t>
            </a:r>
            <a:r>
              <a:rPr lang="en-GB" sz="1600" dirty="0"/>
              <a:t>, </a:t>
            </a:r>
            <a:endParaRPr lang="sr-Latn-RS" sz="1600" dirty="0" smtClean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sz="1600" dirty="0" err="1"/>
              <a:t>K</a:t>
            </a:r>
            <a:r>
              <a:rPr lang="en-GB" sz="1600" dirty="0" err="1" smtClean="0"/>
              <a:t>laster</a:t>
            </a:r>
            <a:r>
              <a:rPr lang="en-GB" sz="1600" dirty="0" smtClean="0"/>
              <a:t> C</a:t>
            </a:r>
            <a:r>
              <a:rPr lang="sr-Latn-RS" sz="1600" dirty="0" smtClean="0"/>
              <a:t> Strašljicvi</a:t>
            </a:r>
            <a:r>
              <a:rPr lang="en-GB" sz="1600" dirty="0" smtClean="0"/>
              <a:t> </a:t>
            </a:r>
            <a:r>
              <a:rPr lang="en-GB" sz="1600" dirty="0" err="1"/>
              <a:t>visoki</a:t>
            </a:r>
            <a:r>
              <a:rPr lang="en-GB" sz="1600" dirty="0"/>
              <a:t> </a:t>
            </a:r>
            <a:r>
              <a:rPr lang="en-GB" sz="1600" dirty="0" err="1"/>
              <a:t>skorovi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HA </a:t>
            </a:r>
            <a:r>
              <a:rPr lang="en-GB" sz="1600" dirty="0" err="1"/>
              <a:t>skali</a:t>
            </a:r>
            <a:r>
              <a:rPr lang="en-GB" sz="1600" dirty="0"/>
              <a:t>. </a:t>
            </a:r>
            <a:endParaRPr lang="sr-Latn-RS" sz="1600" dirty="0" smtClean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sz="1600" dirty="0" smtClean="0"/>
              <a:t>Klaster A Čudaci –nisko RD</a:t>
            </a:r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sz="1600" dirty="0" err="1" smtClean="0"/>
              <a:t>Rizik</a:t>
            </a:r>
            <a:r>
              <a:rPr lang="en-GB" sz="1600" dirty="0" smtClean="0"/>
              <a:t> </a:t>
            </a:r>
            <a:r>
              <a:rPr lang="en-GB" sz="1600" dirty="0"/>
              <a:t>od </a:t>
            </a:r>
            <a:r>
              <a:rPr lang="en-GB" sz="1600" dirty="0" err="1" smtClean="0"/>
              <a:t>poreme</a:t>
            </a:r>
            <a:r>
              <a:rPr lang="sr-Latn-RS" sz="1600" dirty="0" smtClean="0"/>
              <a:t>ć</a:t>
            </a:r>
            <a:r>
              <a:rPr lang="en-GB" sz="1600" dirty="0" err="1" smtClean="0"/>
              <a:t>aja</a:t>
            </a:r>
            <a:r>
              <a:rPr lang="en-GB" sz="1600" dirty="0" smtClean="0"/>
              <a:t> </a:t>
            </a:r>
            <a:r>
              <a:rPr lang="en-GB" sz="1600" dirty="0"/>
              <a:t>ne </a:t>
            </a:r>
            <a:r>
              <a:rPr lang="en-GB" sz="1600" dirty="0" err="1"/>
              <a:t>zavisi</a:t>
            </a:r>
            <a:r>
              <a:rPr lang="en-GB" sz="1600" dirty="0"/>
              <a:t> </a:t>
            </a:r>
            <a:r>
              <a:rPr lang="en-GB" sz="1600" dirty="0" err="1"/>
              <a:t>toliko</a:t>
            </a:r>
            <a:r>
              <a:rPr lang="en-GB" sz="1600" dirty="0"/>
              <a:t> od  </a:t>
            </a:r>
            <a:r>
              <a:rPr lang="en-GB" sz="1600" dirty="0" err="1" smtClean="0"/>
              <a:t>izra</a:t>
            </a:r>
            <a:r>
              <a:rPr lang="sr-Latn-RS" sz="1600" dirty="0" smtClean="0"/>
              <a:t>ž</a:t>
            </a:r>
            <a:r>
              <a:rPr lang="en-GB" sz="1600" dirty="0" err="1" smtClean="0"/>
              <a:t>enosti</a:t>
            </a:r>
            <a:r>
              <a:rPr lang="en-GB" sz="1600" dirty="0" smtClean="0"/>
              <a:t> </a:t>
            </a:r>
            <a:r>
              <a:rPr lang="en-GB" sz="1600" dirty="0" err="1"/>
              <a:t>dimenzija</a:t>
            </a:r>
            <a:r>
              <a:rPr lang="en-GB" sz="1600" dirty="0"/>
              <a:t>, </a:t>
            </a:r>
            <a:r>
              <a:rPr lang="en-GB" sz="1600" dirty="0" err="1"/>
              <a:t>koliko</a:t>
            </a:r>
            <a:r>
              <a:rPr lang="en-GB" sz="1600" dirty="0"/>
              <a:t> od </a:t>
            </a:r>
            <a:r>
              <a:rPr lang="en-GB" sz="1600" dirty="0" err="1"/>
              <a:t>njihove</a:t>
            </a:r>
            <a:r>
              <a:rPr lang="en-GB" sz="1600" dirty="0"/>
              <a:t> </a:t>
            </a:r>
            <a:r>
              <a:rPr lang="en-GB" sz="1600" dirty="0" err="1" smtClean="0"/>
              <a:t>kofiguracije</a:t>
            </a:r>
            <a:r>
              <a:rPr lang="sr-Latn-RS" sz="1600" dirty="0" smtClean="0"/>
              <a:t>- konflikt NS i HA</a:t>
            </a:r>
            <a:r>
              <a:rPr lang="en-GB" sz="1600" dirty="0" smtClean="0"/>
              <a:t>. </a:t>
            </a:r>
            <a:endParaRPr lang="sr-Latn-RS" sz="1600" dirty="0" smtClean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GB" sz="1600" dirty="0" err="1" smtClean="0"/>
              <a:t>Ekstremne</a:t>
            </a:r>
            <a:r>
              <a:rPr lang="en-GB" sz="1600" dirty="0" smtClean="0"/>
              <a:t> </a:t>
            </a:r>
            <a:r>
              <a:rPr lang="en-GB" sz="1600" dirty="0" err="1"/>
              <a:t>crte</a:t>
            </a:r>
            <a:r>
              <a:rPr lang="en-GB" sz="1600" dirty="0"/>
              <a:t> </a:t>
            </a:r>
            <a:r>
              <a:rPr lang="en-GB" sz="1600" dirty="0" err="1"/>
              <a:t>temperamenta</a:t>
            </a:r>
            <a:r>
              <a:rPr lang="en-GB" sz="1600" dirty="0"/>
              <a:t> </a:t>
            </a:r>
            <a:r>
              <a:rPr lang="en-GB" sz="1600" dirty="0" err="1" smtClean="0"/>
              <a:t>spre</a:t>
            </a:r>
            <a:r>
              <a:rPr lang="sr-Latn-RS" sz="1600" dirty="0" smtClean="0"/>
              <a:t>č</a:t>
            </a:r>
            <a:r>
              <a:rPr lang="en-GB" sz="1600" dirty="0" err="1" smtClean="0"/>
              <a:t>avaju</a:t>
            </a:r>
            <a:r>
              <a:rPr lang="en-GB" sz="1600" dirty="0" smtClean="0"/>
              <a:t> </a:t>
            </a:r>
            <a:r>
              <a:rPr lang="en-GB" sz="1600" dirty="0" err="1"/>
              <a:t>internalizaciju</a:t>
            </a:r>
            <a:r>
              <a:rPr lang="en-GB" sz="1600" dirty="0"/>
              <a:t> </a:t>
            </a:r>
            <a:r>
              <a:rPr lang="en-GB" sz="1600" dirty="0" err="1"/>
              <a:t>zrelih</a:t>
            </a:r>
            <a:r>
              <a:rPr lang="en-GB" sz="1600" dirty="0"/>
              <a:t> </a:t>
            </a:r>
            <a:r>
              <a:rPr lang="en-GB" sz="1600" dirty="0" err="1"/>
              <a:t>koncepata</a:t>
            </a:r>
            <a:r>
              <a:rPr lang="en-GB" sz="1600" dirty="0"/>
              <a:t> o </a:t>
            </a:r>
            <a:r>
              <a:rPr lang="en-GB" sz="1600" dirty="0" err="1"/>
              <a:t>selfu</a:t>
            </a:r>
            <a:r>
              <a:rPr lang="en-GB" sz="1600" dirty="0"/>
              <a:t> i </a:t>
            </a:r>
            <a:r>
              <a:rPr lang="en-GB" sz="1600" dirty="0" err="1"/>
              <a:t>spoljnjem</a:t>
            </a:r>
            <a:r>
              <a:rPr lang="en-GB" sz="1600" dirty="0"/>
              <a:t> </a:t>
            </a:r>
            <a:r>
              <a:rPr lang="en-GB" sz="1600" dirty="0" err="1"/>
              <a:t>svetu</a:t>
            </a:r>
            <a:r>
              <a:rPr lang="en-GB" sz="1600" dirty="0"/>
              <a:t>, s </a:t>
            </a:r>
            <a:r>
              <a:rPr lang="en-GB" sz="1600" dirty="0" err="1"/>
              <a:t>obzirom</a:t>
            </a:r>
            <a:r>
              <a:rPr lang="en-GB" sz="1600" dirty="0"/>
              <a:t> da </a:t>
            </a:r>
            <a:r>
              <a:rPr lang="en-GB" sz="1600" dirty="0" err="1"/>
              <a:t>su</a:t>
            </a:r>
            <a:r>
              <a:rPr lang="en-GB" sz="1600" dirty="0"/>
              <a:t> </a:t>
            </a:r>
            <a:r>
              <a:rPr lang="en-GB" sz="1600" dirty="0" err="1"/>
              <a:t>otpornije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socijalne</a:t>
            </a:r>
            <a:r>
              <a:rPr lang="en-GB" sz="1600" dirty="0"/>
              <a:t> </a:t>
            </a:r>
            <a:r>
              <a:rPr lang="en-GB" sz="1600" dirty="0" err="1"/>
              <a:t>uticaje</a:t>
            </a:r>
            <a:r>
              <a:rPr lang="en-GB" sz="1600" dirty="0" smtClean="0"/>
              <a:t>.</a:t>
            </a:r>
            <a:endParaRPr lang="sr-Latn-RS" sz="1600" dirty="0" smtClean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sz="1600" dirty="0" smtClean="0"/>
              <a:t>S</a:t>
            </a:r>
            <a:r>
              <a:rPr lang="en-GB" sz="1600" dirty="0" err="1" smtClean="0"/>
              <a:t>labo</a:t>
            </a:r>
            <a:r>
              <a:rPr lang="en-GB" sz="1600" dirty="0" smtClean="0"/>
              <a:t> </a:t>
            </a:r>
            <a:r>
              <a:rPr lang="en-GB" sz="1600" dirty="0" err="1" smtClean="0"/>
              <a:t>izra</a:t>
            </a:r>
            <a:r>
              <a:rPr lang="sr-Latn-RS" sz="1600" dirty="0" smtClean="0"/>
              <a:t>ž</a:t>
            </a:r>
            <a:r>
              <a:rPr lang="en-GB" sz="1600" dirty="0" err="1" smtClean="0"/>
              <a:t>ene</a:t>
            </a:r>
            <a:r>
              <a:rPr lang="en-GB" sz="1600" dirty="0" smtClean="0"/>
              <a:t> </a:t>
            </a:r>
            <a:r>
              <a:rPr lang="en-GB" sz="1600" dirty="0" err="1"/>
              <a:t>crte</a:t>
            </a:r>
            <a:r>
              <a:rPr lang="en-GB" sz="1600" dirty="0"/>
              <a:t> </a:t>
            </a:r>
            <a:r>
              <a:rPr lang="en-GB" sz="1600" dirty="0" err="1"/>
              <a:t>karaktera</a:t>
            </a:r>
            <a:r>
              <a:rPr lang="en-GB" sz="1600" dirty="0"/>
              <a:t> </a:t>
            </a:r>
            <a:r>
              <a:rPr lang="en-GB" sz="1600" dirty="0" err="1" smtClean="0"/>
              <a:t>neuspe</a:t>
            </a:r>
            <a:r>
              <a:rPr lang="sr-Latn-RS" sz="1600" dirty="0"/>
              <a:t>š</a:t>
            </a:r>
            <a:r>
              <a:rPr lang="en-GB" sz="1600" dirty="0" smtClean="0"/>
              <a:t>no </a:t>
            </a:r>
            <a:r>
              <a:rPr lang="en-GB" sz="1600" dirty="0" err="1"/>
              <a:t>optimiziraju</a:t>
            </a:r>
            <a:r>
              <a:rPr lang="en-GB" sz="1600" dirty="0"/>
              <a:t> </a:t>
            </a:r>
            <a:r>
              <a:rPr lang="en-GB" sz="1600" dirty="0" err="1"/>
              <a:t>adaptaciju</a:t>
            </a:r>
            <a:r>
              <a:rPr lang="en-GB" sz="1600" dirty="0"/>
              <a:t> </a:t>
            </a:r>
            <a:r>
              <a:rPr lang="en-GB" sz="1600" dirty="0" err="1"/>
              <a:t>temperamenta</a:t>
            </a:r>
            <a:r>
              <a:rPr lang="en-GB" sz="1600" dirty="0"/>
              <a:t> u </a:t>
            </a:r>
            <a:r>
              <a:rPr lang="en-GB" sz="1600" dirty="0" err="1"/>
              <a:t>odnosu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sredinu</a:t>
            </a:r>
            <a:r>
              <a:rPr lang="en-GB" sz="1600" dirty="0"/>
              <a:t>. </a:t>
            </a:r>
            <a:r>
              <a:rPr lang="en-GB" sz="1600" dirty="0" err="1"/>
              <a:t>Ovaj</a:t>
            </a:r>
            <a:r>
              <a:rPr lang="en-GB" sz="1600" dirty="0"/>
              <a:t> feed-back </a:t>
            </a:r>
            <a:r>
              <a:rPr lang="en-GB" sz="1600" dirty="0" err="1"/>
              <a:t>obrazac</a:t>
            </a:r>
            <a:r>
              <a:rPr lang="en-GB" sz="1600" dirty="0"/>
              <a:t> </a:t>
            </a:r>
            <a:r>
              <a:rPr lang="en-GB" sz="1600" dirty="0" err="1" smtClean="0"/>
              <a:t>generi</a:t>
            </a:r>
            <a:r>
              <a:rPr lang="sr-Latn-RS" sz="1600" dirty="0"/>
              <a:t>š</a:t>
            </a:r>
            <a:r>
              <a:rPr lang="en-GB" sz="1600" dirty="0" smtClean="0"/>
              <a:t>e </a:t>
            </a:r>
            <a:r>
              <a:rPr lang="en-GB" sz="1600" dirty="0"/>
              <a:t>i </a:t>
            </a:r>
            <a:r>
              <a:rPr lang="en-GB" sz="1600" dirty="0" err="1" smtClean="0"/>
              <a:t>odr</a:t>
            </a:r>
            <a:r>
              <a:rPr lang="sr-Latn-RS" sz="1600" dirty="0" smtClean="0"/>
              <a:t>ž</a:t>
            </a:r>
            <a:r>
              <a:rPr lang="en-GB" sz="1600" dirty="0" err="1" smtClean="0"/>
              <a:t>ava</a:t>
            </a:r>
            <a:r>
              <a:rPr lang="en-GB" sz="1600" dirty="0" smtClean="0"/>
              <a:t> </a:t>
            </a:r>
            <a:r>
              <a:rPr lang="en-GB" sz="1600" dirty="0" err="1"/>
              <a:t>simptomatologiju</a:t>
            </a:r>
            <a:r>
              <a:rPr lang="en-GB" sz="1600" dirty="0"/>
              <a:t> i </a:t>
            </a:r>
            <a:r>
              <a:rPr lang="en-GB" sz="1600" dirty="0" err="1"/>
              <a:t>doprinosi</a:t>
            </a:r>
            <a:r>
              <a:rPr lang="en-GB" sz="1600" dirty="0"/>
              <a:t> </a:t>
            </a:r>
            <a:r>
              <a:rPr lang="en-GB" sz="1600" dirty="0" err="1"/>
              <a:t>hronifikaciji</a:t>
            </a:r>
            <a:r>
              <a:rPr lang="en-GB" sz="1600" dirty="0"/>
              <a:t> PL-a.</a:t>
            </a:r>
            <a:endParaRPr lang="en-US" sz="1600" dirty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sr-Latn-RS" sz="1600" dirty="0" smtClean="0"/>
              <a:t>P</a:t>
            </a:r>
            <a:r>
              <a:rPr lang="en-GB" sz="1600" dirty="0" err="1" smtClean="0"/>
              <a:t>oreme</a:t>
            </a:r>
            <a:r>
              <a:rPr lang="sr-Latn-RS" sz="1600" dirty="0" smtClean="0"/>
              <a:t>ć</a:t>
            </a:r>
            <a:r>
              <a:rPr lang="en-GB" sz="1600" dirty="0" err="1" smtClean="0"/>
              <a:t>aji</a:t>
            </a:r>
            <a:r>
              <a:rPr lang="en-GB" sz="1600" dirty="0" smtClean="0"/>
              <a:t> </a:t>
            </a:r>
            <a:r>
              <a:rPr lang="en-GB" sz="1600" dirty="0"/>
              <a:t>u </a:t>
            </a:r>
            <a:r>
              <a:rPr lang="en-GB" sz="1600" dirty="0" err="1"/>
              <a:t>osnovnim</a:t>
            </a:r>
            <a:r>
              <a:rPr lang="en-GB" sz="1600" dirty="0"/>
              <a:t> </a:t>
            </a:r>
            <a:r>
              <a:rPr lang="en-GB" sz="1600" dirty="0" err="1"/>
              <a:t>emocionalnim</a:t>
            </a:r>
            <a:r>
              <a:rPr lang="en-GB" sz="1600" dirty="0"/>
              <a:t> i </a:t>
            </a:r>
            <a:r>
              <a:rPr lang="en-GB" sz="1600" dirty="0" err="1"/>
              <a:t>konceptualnim</a:t>
            </a:r>
            <a:r>
              <a:rPr lang="en-GB" sz="1600" dirty="0"/>
              <a:t> </a:t>
            </a:r>
            <a:r>
              <a:rPr lang="en-GB" sz="1600" dirty="0" err="1"/>
              <a:t>procesima</a:t>
            </a:r>
            <a:r>
              <a:rPr lang="en-GB" sz="1600" dirty="0"/>
              <a:t>,  </a:t>
            </a:r>
            <a:r>
              <a:rPr lang="en-GB" sz="1600" dirty="0" err="1"/>
              <a:t>predstavljaju</a:t>
            </a:r>
            <a:r>
              <a:rPr lang="en-GB" sz="1600" dirty="0"/>
              <a:t>  </a:t>
            </a:r>
            <a:r>
              <a:rPr lang="en-GB" sz="1600" dirty="0" err="1"/>
              <a:t>osnovu</a:t>
            </a:r>
            <a:r>
              <a:rPr lang="en-GB" sz="1600" dirty="0"/>
              <a:t> za </a:t>
            </a:r>
            <a:r>
              <a:rPr lang="en-GB" sz="1600" dirty="0" err="1"/>
              <a:t>patogenetski</a:t>
            </a:r>
            <a:r>
              <a:rPr lang="en-GB" sz="1600" dirty="0"/>
              <a:t> model </a:t>
            </a:r>
            <a:r>
              <a:rPr lang="en-GB" sz="1600" dirty="0" err="1" smtClean="0"/>
              <a:t>poreme</a:t>
            </a:r>
            <a:r>
              <a:rPr lang="sr-Latn-RS" sz="1600" dirty="0" smtClean="0"/>
              <a:t>ć</a:t>
            </a:r>
            <a:r>
              <a:rPr lang="en-GB" sz="1600" dirty="0" err="1" smtClean="0"/>
              <a:t>aja</a:t>
            </a:r>
            <a:r>
              <a:rPr lang="en-GB" sz="1600" dirty="0" smtClean="0"/>
              <a:t> li</a:t>
            </a:r>
            <a:r>
              <a:rPr lang="sr-Latn-RS" sz="1600" dirty="0" smtClean="0"/>
              <a:t>č</a:t>
            </a:r>
            <a:r>
              <a:rPr lang="en-GB" sz="1600" dirty="0" err="1" smtClean="0"/>
              <a:t>nosti</a:t>
            </a:r>
            <a:r>
              <a:rPr lang="en-GB" sz="1600" dirty="0"/>
              <a:t>.</a:t>
            </a:r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41874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sz="4400" dirty="0"/>
              <a:t>L</a:t>
            </a:r>
            <a:r>
              <a:rPr lang="en-US" sz="4400" dirty="0" err="1"/>
              <a:t>ičnost</a:t>
            </a:r>
            <a:r>
              <a:rPr lang="en-US" sz="4400" dirty="0"/>
              <a:t> i </a:t>
            </a:r>
            <a:r>
              <a:rPr lang="en-US" sz="4400" dirty="0" err="1"/>
              <a:t>psihopatologij</a:t>
            </a:r>
            <a:r>
              <a:rPr lang="sr-Latn-RS" sz="4400" dirty="0"/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 err="1"/>
              <a:t>Deskripcija</a:t>
            </a:r>
            <a:r>
              <a:rPr lang="en-GB" dirty="0"/>
              <a:t> </a:t>
            </a:r>
            <a:r>
              <a:rPr lang="en-GB" dirty="0" err="1"/>
              <a:t>multidimenzionalnih</a:t>
            </a:r>
            <a:r>
              <a:rPr lang="en-GB" dirty="0"/>
              <a:t> </a:t>
            </a:r>
            <a:r>
              <a:rPr lang="en-GB" dirty="0" err="1"/>
              <a:t>profila</a:t>
            </a:r>
            <a:r>
              <a:rPr lang="en-GB" dirty="0"/>
              <a:t> </a:t>
            </a:r>
            <a:r>
              <a:rPr lang="en-GB" dirty="0" err="1"/>
              <a:t>predstavlja</a:t>
            </a:r>
            <a:r>
              <a:rPr lang="en-GB" dirty="0"/>
              <a:t> </a:t>
            </a:r>
            <a:r>
              <a:rPr lang="en-GB" dirty="0" err="1"/>
              <a:t>konfiguralnu</a:t>
            </a:r>
            <a:r>
              <a:rPr lang="en-GB" dirty="0"/>
              <a:t> </a:t>
            </a:r>
            <a:r>
              <a:rPr lang="en-GB" dirty="0" err="1"/>
              <a:t>analizu</a:t>
            </a:r>
            <a:r>
              <a:rPr lang="en-GB" dirty="0"/>
              <a:t>.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 err="1" smtClean="0"/>
              <a:t>Klasifikacija</a:t>
            </a:r>
            <a:r>
              <a:rPr lang="en-GB" dirty="0" smtClean="0"/>
              <a:t> </a:t>
            </a:r>
            <a:r>
              <a:rPr lang="en-GB" dirty="0" err="1"/>
              <a:t>tipova</a:t>
            </a:r>
            <a:r>
              <a:rPr lang="en-GB" dirty="0"/>
              <a:t> </a:t>
            </a:r>
            <a:r>
              <a:rPr lang="en-GB" dirty="0" err="1"/>
              <a:t>profila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osnovu</a:t>
            </a:r>
            <a:r>
              <a:rPr lang="en-GB" dirty="0"/>
              <a:t> </a:t>
            </a:r>
            <a:r>
              <a:rPr lang="en-GB" dirty="0" err="1"/>
              <a:t>konfiguralne</a:t>
            </a:r>
            <a:r>
              <a:rPr lang="en-GB" dirty="0"/>
              <a:t> </a:t>
            </a:r>
            <a:r>
              <a:rPr lang="en-GB" dirty="0" err="1"/>
              <a:t>analize</a:t>
            </a:r>
            <a:r>
              <a:rPr lang="en-GB" dirty="0"/>
              <a:t> </a:t>
            </a:r>
            <a:r>
              <a:rPr lang="sr-Latn-RS" dirty="0" smtClean="0"/>
              <a:t>-</a:t>
            </a:r>
            <a:r>
              <a:rPr lang="en-GB" dirty="0" smtClean="0"/>
              <a:t>most </a:t>
            </a:r>
            <a:r>
              <a:rPr lang="en-GB" dirty="0" err="1"/>
              <a:t>povezivanja</a:t>
            </a:r>
            <a:r>
              <a:rPr lang="en-GB" dirty="0"/>
              <a:t> </a:t>
            </a:r>
            <a:r>
              <a:rPr lang="en-GB" dirty="0" err="1"/>
              <a:t>dimenzionalnog</a:t>
            </a:r>
            <a:r>
              <a:rPr lang="en-GB" dirty="0"/>
              <a:t> i </a:t>
            </a:r>
            <a:r>
              <a:rPr lang="en-GB" dirty="0" err="1"/>
              <a:t>kategorijalnog</a:t>
            </a:r>
            <a:r>
              <a:rPr lang="en-GB" dirty="0"/>
              <a:t> </a:t>
            </a:r>
            <a:r>
              <a:rPr lang="en-GB" dirty="0" err="1"/>
              <a:t>pristupa</a:t>
            </a:r>
            <a:r>
              <a:rPr lang="en-GB" dirty="0"/>
              <a:t> u </a:t>
            </a:r>
            <a:r>
              <a:rPr lang="en-GB" dirty="0" err="1"/>
              <a:t>opisivanju</a:t>
            </a:r>
            <a:r>
              <a:rPr lang="en-GB" dirty="0"/>
              <a:t> </a:t>
            </a:r>
            <a:r>
              <a:rPr lang="en-GB" dirty="0" err="1"/>
              <a:t>individualnih</a:t>
            </a:r>
            <a:r>
              <a:rPr lang="en-GB" dirty="0"/>
              <a:t> </a:t>
            </a:r>
            <a:r>
              <a:rPr lang="en-GB" dirty="0" err="1"/>
              <a:t>razlika</a:t>
            </a:r>
            <a:r>
              <a:rPr lang="en-GB" dirty="0"/>
              <a:t>.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 err="1"/>
              <a:t>Razli</a:t>
            </a:r>
            <a:r>
              <a:rPr lang="sr-Latn-RS" dirty="0"/>
              <a:t>č</a:t>
            </a:r>
            <a:r>
              <a:rPr lang="en-GB" dirty="0" err="1"/>
              <a:t>ite</a:t>
            </a:r>
            <a:r>
              <a:rPr lang="en-GB" dirty="0"/>
              <a:t> </a:t>
            </a:r>
            <a:r>
              <a:rPr lang="en-GB" dirty="0" err="1"/>
              <a:t>konfiguracije</a:t>
            </a:r>
            <a:r>
              <a:rPr lang="en-GB" dirty="0"/>
              <a:t> </a:t>
            </a:r>
            <a:r>
              <a:rPr lang="en-GB" dirty="0" err="1"/>
              <a:t>profila</a:t>
            </a:r>
            <a:r>
              <a:rPr lang="en-GB" dirty="0"/>
              <a:t> </a:t>
            </a:r>
            <a:r>
              <a:rPr lang="en-GB" dirty="0" err="1"/>
              <a:t>predstavljaju</a:t>
            </a:r>
            <a:r>
              <a:rPr lang="en-GB" dirty="0"/>
              <a:t> </a:t>
            </a:r>
            <a:r>
              <a:rPr lang="en-GB" dirty="0" err="1"/>
              <a:t>osnov</a:t>
            </a:r>
            <a:r>
              <a:rPr lang="en-GB" dirty="0"/>
              <a:t> za </a:t>
            </a:r>
            <a:r>
              <a:rPr lang="en-GB" dirty="0" err="1"/>
              <a:t>kategorijalnu</a:t>
            </a:r>
            <a:r>
              <a:rPr lang="en-GB" dirty="0"/>
              <a:t> </a:t>
            </a:r>
            <a:r>
              <a:rPr lang="en-GB" dirty="0" err="1"/>
              <a:t>klasifikaciju</a:t>
            </a:r>
            <a:r>
              <a:rPr lang="en-GB" dirty="0"/>
              <a:t>. </a:t>
            </a: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 err="1" smtClean="0"/>
              <a:t>Dimenzionalni</a:t>
            </a:r>
            <a:r>
              <a:rPr lang="en-GB" dirty="0" smtClean="0"/>
              <a:t> </a:t>
            </a:r>
            <a:r>
              <a:rPr lang="en-GB" dirty="0" err="1"/>
              <a:t>pristup</a:t>
            </a:r>
            <a:r>
              <a:rPr lang="en-GB" dirty="0"/>
              <a:t> </a:t>
            </a:r>
            <a:r>
              <a:rPr lang="en-GB" dirty="0" err="1" smtClean="0"/>
              <a:t>omogu</a:t>
            </a:r>
            <a:r>
              <a:rPr lang="sr-Latn-RS" dirty="0" smtClean="0"/>
              <a:t>ć</a:t>
            </a:r>
            <a:r>
              <a:rPr lang="en-GB" dirty="0" err="1" smtClean="0"/>
              <a:t>ava</a:t>
            </a:r>
            <a:r>
              <a:rPr lang="en-GB" dirty="0" smtClean="0"/>
              <a:t> </a:t>
            </a:r>
            <a:r>
              <a:rPr lang="en-GB" dirty="0" err="1"/>
              <a:t>kvantitativnu</a:t>
            </a:r>
            <a:r>
              <a:rPr lang="en-GB" dirty="0"/>
              <a:t> </a:t>
            </a:r>
            <a:r>
              <a:rPr lang="en-GB" dirty="0" err="1"/>
              <a:t>specifikaciju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</a:t>
            </a:r>
            <a:r>
              <a:rPr lang="en-GB" dirty="0" err="1"/>
              <a:t>odgovara</a:t>
            </a:r>
            <a:r>
              <a:rPr lang="en-GB" dirty="0"/>
              <a:t> </a:t>
            </a:r>
            <a:r>
              <a:rPr lang="en-GB" dirty="0" err="1" smtClean="0"/>
              <a:t>bazi</a:t>
            </a:r>
            <a:r>
              <a:rPr lang="sr-Latn-RS" dirty="0" smtClean="0"/>
              <a:t>č</a:t>
            </a:r>
            <a:r>
              <a:rPr lang="en-GB" dirty="0" err="1" smtClean="0"/>
              <a:t>nim</a:t>
            </a:r>
            <a:r>
              <a:rPr lang="en-GB" dirty="0" smtClean="0"/>
              <a:t> </a:t>
            </a:r>
            <a:r>
              <a:rPr lang="en-GB" dirty="0" err="1"/>
              <a:t>determinantama</a:t>
            </a:r>
            <a:r>
              <a:rPr lang="en-GB" dirty="0"/>
              <a:t> </a:t>
            </a:r>
            <a:r>
              <a:rPr lang="en-GB" dirty="0" smtClean="0"/>
              <a:t>li</a:t>
            </a:r>
            <a:r>
              <a:rPr lang="sr-Latn-RS" dirty="0" smtClean="0"/>
              <a:t>č</a:t>
            </a:r>
            <a:r>
              <a:rPr lang="en-GB" dirty="0" err="1" smtClean="0"/>
              <a:t>nosti</a:t>
            </a:r>
            <a:r>
              <a:rPr lang="en-GB" dirty="0"/>
              <a:t>,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K</a:t>
            </a:r>
            <a:r>
              <a:rPr lang="en-GB" dirty="0" err="1" smtClean="0"/>
              <a:t>ategorijalni</a:t>
            </a:r>
            <a:r>
              <a:rPr lang="en-GB" dirty="0" smtClean="0"/>
              <a:t> </a:t>
            </a:r>
            <a:r>
              <a:rPr lang="en-GB" dirty="0" err="1"/>
              <a:t>pristup</a:t>
            </a:r>
            <a:r>
              <a:rPr lang="en-GB" dirty="0"/>
              <a:t> </a:t>
            </a:r>
            <a:r>
              <a:rPr lang="en-GB" dirty="0" err="1"/>
              <a:t>klasifikuje</a:t>
            </a:r>
            <a:r>
              <a:rPr lang="en-GB" dirty="0"/>
              <a:t> </a:t>
            </a:r>
            <a:r>
              <a:rPr lang="en-GB" dirty="0" err="1" smtClean="0"/>
              <a:t>specifi</a:t>
            </a:r>
            <a:r>
              <a:rPr lang="sr-Latn-RS" dirty="0" smtClean="0"/>
              <a:t>č</a:t>
            </a:r>
            <a:r>
              <a:rPr lang="en-GB" dirty="0" smtClean="0"/>
              <a:t>ne </a:t>
            </a:r>
            <a:r>
              <a:rPr lang="en-GB" dirty="0" err="1"/>
              <a:t>obrasce</a:t>
            </a:r>
            <a:r>
              <a:rPr lang="en-GB" dirty="0"/>
              <a:t> </a:t>
            </a:r>
            <a:r>
              <a:rPr lang="en-GB" dirty="0" err="1"/>
              <a:t>interakcija</a:t>
            </a:r>
            <a:r>
              <a:rPr lang="en-GB" dirty="0"/>
              <a:t> </a:t>
            </a:r>
            <a:r>
              <a:rPr lang="en-GB" dirty="0" err="1" smtClean="0"/>
              <a:t>izme</a:t>
            </a:r>
            <a:r>
              <a:rPr lang="sr-Latn-RS" dirty="0" smtClean="0"/>
              <a:t>đ</a:t>
            </a:r>
            <a:r>
              <a:rPr lang="en-GB" dirty="0" smtClean="0"/>
              <a:t>u </a:t>
            </a:r>
            <a:r>
              <a:rPr lang="en-GB" dirty="0" err="1"/>
              <a:t>osnovnih</a:t>
            </a:r>
            <a:r>
              <a:rPr lang="en-GB" dirty="0"/>
              <a:t> </a:t>
            </a:r>
            <a:r>
              <a:rPr lang="en-GB" dirty="0" err="1"/>
              <a:t>dimenzija</a:t>
            </a:r>
            <a:r>
              <a:rPr lang="en-GB" dirty="0"/>
              <a:t>. 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492585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dirty="0" smtClean="0"/>
              <a:t>Odnos </a:t>
            </a:r>
            <a:r>
              <a:rPr lang="sr-Latn-CS" dirty="0"/>
              <a:t>normalne ličnosti i poremećaja </a:t>
            </a:r>
            <a:r>
              <a:rPr lang="sr-Latn-CS" dirty="0" smtClean="0"/>
              <a:t>ličnosti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7848600" cy="4906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P</a:t>
            </a:r>
            <a:r>
              <a:rPr lang="en-US" dirty="0" err="1" smtClean="0"/>
              <a:t>onašanje</a:t>
            </a:r>
            <a:r>
              <a:rPr lang="en-US" dirty="0" smtClean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istovremenog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,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parcijalni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nejednak</a:t>
            </a:r>
            <a:r>
              <a:rPr lang="en-US" dirty="0"/>
              <a:t>, a </a:t>
            </a:r>
            <a:r>
              <a:rPr lang="en-US" dirty="0" err="1"/>
              <a:t>međusobni</a:t>
            </a:r>
            <a:r>
              <a:rPr lang="en-US" dirty="0"/>
              <a:t> </a:t>
            </a:r>
            <a:r>
              <a:rPr lang="en-US" dirty="0" err="1"/>
              <a:t>uticaji</a:t>
            </a:r>
            <a:r>
              <a:rPr lang="en-US" dirty="0"/>
              <a:t> </a:t>
            </a:r>
            <a:r>
              <a:rPr lang="en-US" dirty="0" err="1"/>
              <a:t>interakcijski</a:t>
            </a:r>
            <a:r>
              <a:rPr lang="en-US" dirty="0"/>
              <a:t>.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R</a:t>
            </a:r>
            <a:r>
              <a:rPr lang="en-US" dirty="0" err="1" smtClean="0"/>
              <a:t>ezultat</a:t>
            </a:r>
            <a:r>
              <a:rPr lang="sr-Latn-RS" dirty="0" smtClean="0"/>
              <a:t> na upitniku ličnosti</a:t>
            </a:r>
            <a:r>
              <a:rPr lang="en-US" dirty="0" smtClean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delimično</a:t>
            </a:r>
            <a:r>
              <a:rPr lang="en-US" dirty="0"/>
              <a:t> </a:t>
            </a:r>
            <a:r>
              <a:rPr lang="en-US" dirty="0" err="1"/>
              <a:t>zasićen</a:t>
            </a:r>
            <a:r>
              <a:rPr lang="en-US" dirty="0"/>
              <a:t> </a:t>
            </a:r>
            <a:r>
              <a:rPr lang="en-US" dirty="0" err="1" smtClean="0"/>
              <a:t>motivacijom</a:t>
            </a:r>
            <a:r>
              <a:rPr lang="sr-Latn-RS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kognitivnim</a:t>
            </a:r>
            <a:r>
              <a:rPr lang="en-US" dirty="0" smtClean="0"/>
              <a:t> </a:t>
            </a:r>
            <a:r>
              <a:rPr lang="en-US" dirty="0" err="1" smtClean="0"/>
              <a:t>sposobnostima</a:t>
            </a:r>
            <a:r>
              <a:rPr lang="sr-Latn-RS" dirty="0" smtClean="0"/>
              <a:t>, </a:t>
            </a:r>
            <a:r>
              <a:rPr lang="en-US" dirty="0" err="1" smtClean="0"/>
              <a:t>aktuelnim</a:t>
            </a:r>
            <a:r>
              <a:rPr lang="en-US" dirty="0" smtClean="0"/>
              <a:t> </a:t>
            </a:r>
            <a:r>
              <a:rPr lang="en-US" dirty="0" err="1"/>
              <a:t>mentalnim</a:t>
            </a:r>
            <a:r>
              <a:rPr lang="en-US" dirty="0"/>
              <a:t> </a:t>
            </a:r>
            <a:r>
              <a:rPr lang="en-US" dirty="0" err="1" smtClean="0"/>
              <a:t>stanjem</a:t>
            </a:r>
            <a:r>
              <a:rPr lang="sr-Latn-RS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prepliću</a:t>
            </a:r>
            <a:r>
              <a:rPr lang="en-US" dirty="0" smtClean="0"/>
              <a:t> </a:t>
            </a:r>
            <a:r>
              <a:rPr lang="en-US" dirty="0"/>
              <a:t>sa </a:t>
            </a:r>
            <a:r>
              <a:rPr lang="en-US" dirty="0" err="1"/>
              <a:t>crtama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,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izbegla</a:t>
            </a:r>
            <a:r>
              <a:rPr lang="en-US" dirty="0"/>
              <a:t> </a:t>
            </a:r>
            <a:r>
              <a:rPr lang="en-US" dirty="0" err="1"/>
              <a:t>preterana</a:t>
            </a:r>
            <a:r>
              <a:rPr lang="en-US" dirty="0"/>
              <a:t> "</a:t>
            </a:r>
            <a:r>
              <a:rPr lang="en-US" dirty="0" err="1"/>
              <a:t>patologizacija</a:t>
            </a:r>
            <a:r>
              <a:rPr lang="en-US" dirty="0"/>
              <a:t>" </a:t>
            </a:r>
            <a:r>
              <a:rPr lang="en-US" dirty="0" err="1"/>
              <a:t>prolaznih</a:t>
            </a:r>
            <a:r>
              <a:rPr lang="en-US" dirty="0"/>
              <a:t> </a:t>
            </a:r>
            <a:r>
              <a:rPr lang="en-US" dirty="0" err="1"/>
              <a:t>maladaptacija</a:t>
            </a:r>
            <a:r>
              <a:rPr lang="en-US" dirty="0"/>
              <a:t> za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pravih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, McCrae (1994) </a:t>
            </a:r>
            <a:r>
              <a:rPr lang="en-US" dirty="0" err="1"/>
              <a:t>uvodi</a:t>
            </a:r>
            <a:r>
              <a:rPr lang="en-US" dirty="0"/>
              <a:t> </a:t>
            </a:r>
            <a:r>
              <a:rPr lang="en-US" dirty="0" err="1"/>
              <a:t>pojam</a:t>
            </a:r>
            <a:r>
              <a:rPr lang="en-US" dirty="0"/>
              <a:t> "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povezanog</a:t>
            </a:r>
            <a:r>
              <a:rPr lang="en-US" dirty="0"/>
              <a:t> sa </a:t>
            </a:r>
            <a:r>
              <a:rPr lang="en-US" dirty="0" err="1"/>
              <a:t>ličnošću</a:t>
            </a:r>
            <a:r>
              <a:rPr lang="en-US" dirty="0"/>
              <a:t>" (personality-related disorder</a:t>
            </a:r>
            <a:r>
              <a:rPr lang="en-US" dirty="0" smtClean="0"/>
              <a:t>)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O</a:t>
            </a:r>
            <a:r>
              <a:rPr lang="en-US" dirty="0" smtClean="0"/>
              <a:t>soba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patološku</a:t>
            </a:r>
            <a:r>
              <a:rPr lang="en-US" dirty="0"/>
              <a:t> </a:t>
            </a:r>
            <a:r>
              <a:rPr lang="en-US" dirty="0" err="1"/>
              <a:t>ličnost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patologiju</a:t>
            </a:r>
            <a:r>
              <a:rPr lang="en-US" dirty="0"/>
              <a:t> </a:t>
            </a:r>
            <a:r>
              <a:rPr lang="en-US" dirty="0" err="1"/>
              <a:t>povezanu</a:t>
            </a:r>
            <a:r>
              <a:rPr lang="en-US" dirty="0"/>
              <a:t> sa </a:t>
            </a:r>
            <a:r>
              <a:rPr lang="en-US" dirty="0" err="1" smtClean="0"/>
              <a:t>ličnošću</a:t>
            </a:r>
            <a:r>
              <a:rPr lang="sr-Latn-RS" dirty="0" smtClean="0"/>
              <a:t>. K</a:t>
            </a:r>
            <a:r>
              <a:rPr lang="en-US" dirty="0" err="1" smtClean="0"/>
              <a:t>onflikt</a:t>
            </a:r>
            <a:r>
              <a:rPr lang="en-US" dirty="0" smtClean="0"/>
              <a:t> </a:t>
            </a:r>
            <a:r>
              <a:rPr lang="en-US" dirty="0" err="1"/>
              <a:t>crta</a:t>
            </a:r>
            <a:r>
              <a:rPr lang="en-US" dirty="0"/>
              <a:t> i </a:t>
            </a:r>
            <a:r>
              <a:rPr lang="en-US" dirty="0" err="1"/>
              <a:t>okolnosti</a:t>
            </a:r>
            <a:r>
              <a:rPr lang="en-US" dirty="0"/>
              <a:t>, a ne </a:t>
            </a:r>
            <a:r>
              <a:rPr lang="en-US" dirty="0" err="1"/>
              <a:t>crte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stvaranju</a:t>
            </a:r>
            <a:r>
              <a:rPr lang="en-US" dirty="0"/>
              <a:t> </a:t>
            </a:r>
            <a:r>
              <a:rPr lang="en-US" dirty="0" err="1"/>
              <a:t>psiholoških</a:t>
            </a:r>
            <a:r>
              <a:rPr lang="en-US" dirty="0"/>
              <a:t> </a:t>
            </a:r>
            <a:r>
              <a:rPr lang="en-US" dirty="0" err="1" smtClean="0"/>
              <a:t>problema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54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l-SI" sz="4000" dirty="0"/>
              <a:t>Karakteristike poremećaja povezanih sa ličnošću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556260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err="1" smtClean="0"/>
              <a:t>Mc</a:t>
            </a:r>
            <a:r>
              <a:rPr lang="en-US" sz="2000" dirty="0" smtClean="0"/>
              <a:t> </a:t>
            </a:r>
            <a:r>
              <a:rPr lang="en-US" sz="2000" dirty="0" err="1"/>
              <a:t>Crae</a:t>
            </a:r>
            <a:r>
              <a:rPr lang="en-US" sz="2000" dirty="0"/>
              <a:t> (1994)</a:t>
            </a:r>
            <a:r>
              <a:rPr lang="sl-SI" sz="2000" dirty="0"/>
              <a:t> </a:t>
            </a:r>
            <a:r>
              <a:rPr lang="sl-SI" sz="2000" dirty="0" smtClean="0"/>
              <a:t>dimenzionalni </a:t>
            </a:r>
            <a:r>
              <a:rPr lang="sl-SI" sz="2000" dirty="0"/>
              <a:t>model dijagnostikovanja </a:t>
            </a:r>
            <a:r>
              <a:rPr lang="sl-SI" sz="2000" dirty="0" smtClean="0"/>
              <a:t>kategorijalnih </a:t>
            </a:r>
            <a:r>
              <a:rPr lang="sl-SI" sz="2000" dirty="0" smtClean="0"/>
              <a:t>klasifikacija: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sz="2000" b="1" dirty="0" smtClean="0"/>
              <a:t>E</a:t>
            </a:r>
            <a:r>
              <a:rPr lang="en-US" sz="2000" b="1" dirty="0" err="1" smtClean="0"/>
              <a:t>kstremnost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crta</a:t>
            </a:r>
            <a:r>
              <a:rPr lang="sr-Latn-RS" sz="2000" dirty="0" smtClean="0"/>
              <a:t>-</a:t>
            </a:r>
            <a:r>
              <a:rPr lang="en-US" sz="2000" dirty="0" smtClean="0"/>
              <a:t> </a:t>
            </a:r>
            <a:r>
              <a:rPr lang="sr-Latn-RS" sz="2000" dirty="0" smtClean="0"/>
              <a:t>g</a:t>
            </a:r>
            <a:r>
              <a:rPr lang="en-US" sz="2000" dirty="0" smtClean="0"/>
              <a:t>de je </a:t>
            </a:r>
            <a:r>
              <a:rPr lang="en-US" sz="2000" dirty="0" err="1" smtClean="0"/>
              <a:t>granična</a:t>
            </a:r>
            <a:r>
              <a:rPr lang="en-US" sz="2000" dirty="0" smtClean="0"/>
              <a:t> </a:t>
            </a:r>
            <a:r>
              <a:rPr lang="en-US" sz="2000" dirty="0" err="1" smtClean="0"/>
              <a:t>tačka</a:t>
            </a:r>
            <a:r>
              <a:rPr lang="en-US" sz="2000" dirty="0" smtClean="0"/>
              <a:t> </a:t>
            </a:r>
            <a:r>
              <a:rPr lang="en-US" sz="2000" dirty="0" err="1" smtClean="0"/>
              <a:t>između</a:t>
            </a:r>
            <a:r>
              <a:rPr lang="en-US" sz="2000" dirty="0" smtClean="0"/>
              <a:t> </a:t>
            </a:r>
            <a:r>
              <a:rPr lang="en-US" sz="2000" dirty="0" err="1" smtClean="0"/>
              <a:t>normalne</a:t>
            </a:r>
            <a:r>
              <a:rPr lang="en-US" sz="2000" dirty="0" smtClean="0"/>
              <a:t> i </a:t>
            </a:r>
            <a:r>
              <a:rPr lang="en-US" sz="2000" dirty="0" err="1" smtClean="0"/>
              <a:t>patološke</a:t>
            </a:r>
            <a:r>
              <a:rPr lang="en-US" sz="2000" dirty="0" smtClean="0"/>
              <a:t> </a:t>
            </a:r>
            <a:r>
              <a:rPr lang="en-US" sz="2000" dirty="0" err="1" smtClean="0"/>
              <a:t>ličnosti</a:t>
            </a:r>
            <a:r>
              <a:rPr lang="en-US" sz="2000" dirty="0" smtClean="0"/>
              <a:t> i da li je </a:t>
            </a:r>
            <a:r>
              <a:rPr lang="en-US" sz="2000" dirty="0" err="1" smtClean="0"/>
              <a:t>ekstremna</a:t>
            </a:r>
            <a:r>
              <a:rPr lang="en-US" sz="2000" dirty="0" smtClean="0"/>
              <a:t> </a:t>
            </a:r>
            <a:r>
              <a:rPr lang="en-US" sz="2000" dirty="0" err="1" smtClean="0"/>
              <a:t>statistička</a:t>
            </a:r>
            <a:r>
              <a:rPr lang="en-US" sz="2000" dirty="0" smtClean="0"/>
              <a:t> </a:t>
            </a:r>
            <a:r>
              <a:rPr lang="en-US" sz="2000" dirty="0" err="1" smtClean="0"/>
              <a:t>devijacija</a:t>
            </a:r>
            <a:r>
              <a:rPr lang="en-US" sz="2000" dirty="0" smtClean="0"/>
              <a:t> </a:t>
            </a:r>
            <a:r>
              <a:rPr lang="en-US" sz="2000" dirty="0" err="1" smtClean="0"/>
              <a:t>dovoljna</a:t>
            </a:r>
            <a:r>
              <a:rPr lang="en-US" sz="2000" dirty="0" smtClean="0"/>
              <a:t> da bi </a:t>
            </a:r>
            <a:r>
              <a:rPr lang="en-US" sz="2000" dirty="0" err="1" smtClean="0"/>
              <a:t>određene</a:t>
            </a:r>
            <a:r>
              <a:rPr lang="en-US" sz="2000" dirty="0" smtClean="0"/>
              <a:t> </a:t>
            </a:r>
            <a:r>
              <a:rPr lang="en-US" sz="2000" dirty="0" err="1" smtClean="0"/>
              <a:t>crte</a:t>
            </a:r>
            <a:r>
              <a:rPr lang="en-US" sz="2000" dirty="0" smtClean="0"/>
              <a:t> bile </a:t>
            </a:r>
            <a:r>
              <a:rPr lang="en-US" sz="2000" dirty="0" err="1" smtClean="0"/>
              <a:t>disfunkcionalne</a:t>
            </a:r>
            <a:r>
              <a:rPr lang="en-US" sz="2000" dirty="0" smtClean="0"/>
              <a:t>?</a:t>
            </a:r>
            <a:r>
              <a:rPr lang="sr-Latn-RS" sz="2000" dirty="0" smtClean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 smtClean="0"/>
              <a:t>Nefleksibilnost</a:t>
            </a:r>
            <a:r>
              <a:rPr lang="en-US" sz="2000" b="1" dirty="0" smtClean="0"/>
              <a:t> </a:t>
            </a:r>
            <a:r>
              <a:rPr lang="sr-Latn-RS" sz="2000" dirty="0" smtClean="0"/>
              <a:t>-</a:t>
            </a:r>
            <a:r>
              <a:rPr lang="en-US" sz="2000" dirty="0" err="1" smtClean="0"/>
              <a:t>crta</a:t>
            </a:r>
            <a:r>
              <a:rPr lang="en-US" sz="2000" dirty="0" smtClean="0"/>
              <a:t> </a:t>
            </a:r>
            <a:r>
              <a:rPr lang="en-US" sz="2000" dirty="0" err="1"/>
              <a:t>ličnosti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dolaze</a:t>
            </a:r>
            <a:r>
              <a:rPr lang="en-US" sz="2000" dirty="0"/>
              <a:t> </a:t>
            </a:r>
            <a:r>
              <a:rPr lang="en-US" sz="2000" dirty="0" err="1"/>
              <a:t>uvek</a:t>
            </a:r>
            <a:r>
              <a:rPr lang="en-US" sz="2000" dirty="0"/>
              <a:t> do </a:t>
            </a:r>
            <a:r>
              <a:rPr lang="en-US" sz="2000" dirty="0" err="1"/>
              <a:t>izražaja</a:t>
            </a:r>
            <a:r>
              <a:rPr lang="en-US" sz="2000" dirty="0"/>
              <a:t>, </a:t>
            </a:r>
            <a:r>
              <a:rPr lang="en-US" sz="2000" dirty="0" err="1"/>
              <a:t>bez</a:t>
            </a:r>
            <a:r>
              <a:rPr lang="en-US" sz="2000" dirty="0"/>
              <a:t> </a:t>
            </a:r>
            <a:r>
              <a:rPr lang="en-US" sz="2000" dirty="0" err="1"/>
              <a:t>obzira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zahteve</a:t>
            </a:r>
            <a:r>
              <a:rPr lang="en-US" sz="2000" dirty="0"/>
              <a:t> </a:t>
            </a:r>
            <a:r>
              <a:rPr lang="en-US" sz="2000" dirty="0" err="1"/>
              <a:t>okolnosti</a:t>
            </a:r>
            <a:r>
              <a:rPr lang="en-US" sz="2000" dirty="0"/>
              <a:t>, </a:t>
            </a:r>
            <a:r>
              <a:rPr lang="en-US" sz="2000" dirty="0" err="1" smtClean="0"/>
              <a:t>predstavlja</a:t>
            </a:r>
            <a:r>
              <a:rPr lang="en-US" sz="2000" dirty="0" smtClean="0"/>
              <a:t> </a:t>
            </a:r>
            <a:r>
              <a:rPr lang="en-US" sz="2000" dirty="0" err="1"/>
              <a:t>rizik</a:t>
            </a:r>
            <a:r>
              <a:rPr lang="en-US" sz="2000" dirty="0"/>
              <a:t> za razvoj </a:t>
            </a:r>
            <a:r>
              <a:rPr lang="en-US" sz="2000" dirty="0" err="1"/>
              <a:t>poremećaja</a:t>
            </a:r>
            <a:r>
              <a:rPr lang="en-US" sz="2000" dirty="0"/>
              <a:t>. </a:t>
            </a:r>
            <a:r>
              <a:rPr lang="en-US" sz="2000" dirty="0" err="1" smtClean="0"/>
              <a:t>Statistička</a:t>
            </a:r>
            <a:r>
              <a:rPr lang="en-US" sz="2000" dirty="0" smtClean="0"/>
              <a:t> </a:t>
            </a:r>
            <a:r>
              <a:rPr lang="en-US" sz="2000" dirty="0" err="1"/>
              <a:t>devijacija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nužan</a:t>
            </a:r>
            <a:r>
              <a:rPr lang="en-US" sz="2000" dirty="0"/>
              <a:t>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neophodan</a:t>
            </a:r>
            <a:r>
              <a:rPr lang="en-US" sz="2000" dirty="0"/>
              <a:t> </a:t>
            </a:r>
            <a:r>
              <a:rPr lang="en-US" sz="2000" dirty="0" err="1"/>
              <a:t>uslov</a:t>
            </a:r>
            <a:r>
              <a:rPr lang="en-US" sz="2000" dirty="0"/>
              <a:t> za </a:t>
            </a:r>
            <a:r>
              <a:rPr lang="en-US" sz="2000" dirty="0" err="1"/>
              <a:t>poremećaj</a:t>
            </a:r>
            <a:r>
              <a:rPr lang="en-US" sz="2000" dirty="0"/>
              <a:t> (Wakefield, 1992). </a:t>
            </a:r>
            <a:r>
              <a:rPr lang="en-US" sz="2000" dirty="0" err="1" smtClean="0"/>
              <a:t>Ekstremne</a:t>
            </a:r>
            <a:r>
              <a:rPr lang="sr-Latn-RS" sz="2000" dirty="0" smtClean="0"/>
              <a:t> i nefleksibilne</a:t>
            </a:r>
            <a:r>
              <a:rPr lang="en-US" sz="2000" dirty="0" smtClean="0"/>
              <a:t> </a:t>
            </a:r>
            <a:r>
              <a:rPr lang="en-US" sz="2000" dirty="0" err="1"/>
              <a:t>crte</a:t>
            </a:r>
            <a:r>
              <a:rPr lang="en-US" sz="2000" dirty="0"/>
              <a:t> </a:t>
            </a:r>
            <a:r>
              <a:rPr lang="en-US" sz="2000" dirty="0" err="1"/>
              <a:t>znače</a:t>
            </a:r>
            <a:r>
              <a:rPr lang="en-US" sz="2000" dirty="0"/>
              <a:t> </a:t>
            </a:r>
            <a:r>
              <a:rPr lang="en-US" sz="2000" dirty="0" err="1"/>
              <a:t>samo</a:t>
            </a:r>
            <a:r>
              <a:rPr lang="en-US" sz="2000" dirty="0"/>
              <a:t> </a:t>
            </a:r>
            <a:r>
              <a:rPr lang="en-US" sz="2000" dirty="0" err="1"/>
              <a:t>veći</a:t>
            </a:r>
            <a:r>
              <a:rPr lang="en-US" sz="2000" dirty="0"/>
              <a:t> </a:t>
            </a:r>
            <a:r>
              <a:rPr lang="en-US" sz="2000" dirty="0" err="1"/>
              <a:t>rizik</a:t>
            </a:r>
            <a:r>
              <a:rPr lang="en-US" sz="2000" dirty="0"/>
              <a:t> od </a:t>
            </a:r>
            <a:r>
              <a:rPr lang="en-US" sz="2000" dirty="0" err="1"/>
              <a:t>poremećaja</a:t>
            </a:r>
            <a:r>
              <a:rPr lang="en-US" sz="2000" dirty="0"/>
              <a:t>, a ne </a:t>
            </a:r>
            <a:r>
              <a:rPr lang="en-US" sz="2000" dirty="0" err="1"/>
              <a:t>poremećaj</a:t>
            </a:r>
            <a:r>
              <a:rPr lang="en-US" sz="2000" dirty="0"/>
              <a:t> </a:t>
            </a:r>
            <a:r>
              <a:rPr lang="en-US" sz="2000" dirty="0" err="1"/>
              <a:t>sam</a:t>
            </a:r>
            <a:r>
              <a:rPr lang="en-US" sz="2000" dirty="0"/>
              <a:t>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/>
              <a:t>sebi</a:t>
            </a:r>
            <a:r>
              <a:rPr lang="en-US" sz="2000" dirty="0"/>
              <a:t>. </a:t>
            </a:r>
            <a:r>
              <a:rPr lang="en-US" sz="2000" dirty="0" err="1"/>
              <a:t>Presudnu</a:t>
            </a:r>
            <a:r>
              <a:rPr lang="en-US" sz="2000" dirty="0"/>
              <a:t> </a:t>
            </a:r>
            <a:r>
              <a:rPr lang="en-US" sz="2000" dirty="0" err="1"/>
              <a:t>ulogu</a:t>
            </a:r>
            <a:r>
              <a:rPr lang="en-US" sz="2000" dirty="0"/>
              <a:t> </a:t>
            </a:r>
            <a:r>
              <a:rPr lang="en-US" sz="2000" dirty="0" err="1"/>
              <a:t>igra</a:t>
            </a:r>
            <a:r>
              <a:rPr lang="en-US" sz="2000" dirty="0"/>
              <a:t> </a:t>
            </a:r>
            <a:r>
              <a:rPr lang="en-US" sz="2000" dirty="0" err="1"/>
              <a:t>uklopljenost</a:t>
            </a:r>
            <a:r>
              <a:rPr lang="en-US" sz="2000" dirty="0"/>
              <a:t> </a:t>
            </a:r>
            <a:r>
              <a:rPr lang="en-US" sz="2000" dirty="0" err="1"/>
              <a:t>karakteristika</a:t>
            </a:r>
            <a:r>
              <a:rPr lang="en-US" sz="2000" dirty="0"/>
              <a:t> </a:t>
            </a:r>
            <a:r>
              <a:rPr lang="en-US" sz="2000" dirty="0" err="1"/>
              <a:t>ličnosti</a:t>
            </a:r>
            <a:r>
              <a:rPr lang="en-US" sz="2000" dirty="0"/>
              <a:t> u </a:t>
            </a:r>
            <a:r>
              <a:rPr lang="en-US" sz="2000" dirty="0" err="1"/>
              <a:t>ukupne</a:t>
            </a:r>
            <a:r>
              <a:rPr lang="en-US" sz="2000" dirty="0"/>
              <a:t> </a:t>
            </a:r>
            <a:r>
              <a:rPr lang="en-US" sz="2000" dirty="0" err="1"/>
              <a:t>životne</a:t>
            </a:r>
            <a:r>
              <a:rPr lang="en-US" sz="2000" dirty="0"/>
              <a:t> </a:t>
            </a:r>
            <a:r>
              <a:rPr lang="en-US" sz="2000" dirty="0" err="1"/>
              <a:t>okolnosti</a:t>
            </a:r>
            <a:r>
              <a:rPr lang="en-US" sz="2000" dirty="0"/>
              <a:t>. </a:t>
            </a:r>
            <a:endParaRPr lang="sr-Latn-R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l-SI" sz="2000" b="1" dirty="0" smtClean="0"/>
              <a:t>Neuroticizam</a:t>
            </a:r>
            <a:r>
              <a:rPr lang="sl-SI" sz="2000" dirty="0" smtClean="0"/>
              <a:t> – univerzalna karakteristika poremećaja, faceti specifični za tip poremećaja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l-SI" sz="2000" b="1" dirty="0" smtClean="0"/>
              <a:t>Poremećaj mišljenja</a:t>
            </a:r>
            <a:r>
              <a:rPr lang="sl-SI" sz="2000" dirty="0" smtClean="0"/>
              <a:t>- </a:t>
            </a:r>
            <a:r>
              <a:rPr lang="sl-SI" sz="2000" dirty="0"/>
              <a:t>specifični formalnih i </a:t>
            </a:r>
            <a:r>
              <a:rPr lang="sl-SI" sz="2000" dirty="0" smtClean="0"/>
              <a:t>sadržajni obrasci</a:t>
            </a:r>
            <a:r>
              <a:rPr lang="sl-SI" sz="2000" dirty="0"/>
              <a:t>.</a:t>
            </a: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9996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Petofaktorski</a:t>
            </a:r>
            <a:r>
              <a:rPr lang="en-US" dirty="0"/>
              <a:t>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069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sz="2000" dirty="0" smtClean="0"/>
              <a:t>O</a:t>
            </a:r>
            <a:r>
              <a:rPr lang="en-US" sz="2000" dirty="0" err="1" smtClean="0"/>
              <a:t>buhvatna</a:t>
            </a:r>
            <a:r>
              <a:rPr lang="en-US" sz="2000" dirty="0" smtClean="0"/>
              <a:t> </a:t>
            </a:r>
            <a:r>
              <a:rPr lang="en-US" sz="2000" dirty="0" err="1"/>
              <a:t>taksonomija</a:t>
            </a:r>
            <a:r>
              <a:rPr lang="en-US" sz="2000" dirty="0"/>
              <a:t> </a:t>
            </a:r>
            <a:r>
              <a:rPr lang="en-US" sz="2000" dirty="0" err="1"/>
              <a:t>crta</a:t>
            </a:r>
            <a:r>
              <a:rPr lang="en-US" sz="2000" dirty="0"/>
              <a:t> </a:t>
            </a:r>
            <a:r>
              <a:rPr lang="en-US" sz="2000" dirty="0" err="1"/>
              <a:t>normalne</a:t>
            </a:r>
            <a:r>
              <a:rPr lang="en-US" sz="2000" dirty="0"/>
              <a:t> li</a:t>
            </a:r>
            <a:r>
              <a:rPr lang="hr-HR" sz="2000" dirty="0"/>
              <a:t>č</a:t>
            </a:r>
            <a:r>
              <a:rPr lang="en-US" sz="2000" dirty="0" err="1"/>
              <a:t>nosti</a:t>
            </a:r>
            <a:r>
              <a:rPr lang="en-US" sz="2000" dirty="0"/>
              <a:t> i ne </a:t>
            </a:r>
            <a:r>
              <a:rPr lang="en-US" sz="2000" dirty="0" err="1"/>
              <a:t>predstavlja</a:t>
            </a:r>
            <a:r>
              <a:rPr lang="en-US" sz="2000" dirty="0"/>
              <a:t> </a:t>
            </a:r>
            <a:r>
              <a:rPr lang="en-US" sz="2000" dirty="0" err="1"/>
              <a:t>teoriju</a:t>
            </a:r>
            <a:r>
              <a:rPr lang="en-US" sz="2000" dirty="0"/>
              <a:t> </a:t>
            </a:r>
            <a:r>
              <a:rPr lang="en-US" sz="2000" dirty="0" err="1"/>
              <a:t>psihopatologije</a:t>
            </a:r>
            <a:r>
              <a:rPr lang="hr-HR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</a:t>
            </a:r>
            <a:r>
              <a:rPr lang="en-US" sz="2000" dirty="0" err="1"/>
              <a:t>mnoge</a:t>
            </a:r>
            <a:r>
              <a:rPr lang="en-US" sz="2000" dirty="0"/>
              <a:t> </a:t>
            </a:r>
            <a:r>
              <a:rPr lang="en-US" sz="2000" dirty="0" err="1"/>
              <a:t>teorije</a:t>
            </a:r>
            <a:r>
              <a:rPr lang="en-US" sz="2000" dirty="0"/>
              <a:t> </a:t>
            </a:r>
            <a:r>
              <a:rPr lang="en-US" sz="2000" dirty="0" err="1"/>
              <a:t>psihopatologije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kompatibilne</a:t>
            </a:r>
            <a:r>
              <a:rPr lang="en-US" sz="2000" dirty="0"/>
              <a:t> s </a:t>
            </a:r>
            <a:r>
              <a:rPr lang="en-US" sz="2000" dirty="0" err="1"/>
              <a:t>njim</a:t>
            </a:r>
            <a:r>
              <a:rPr lang="hr-HR" sz="2000" dirty="0"/>
              <a:t>. </a:t>
            </a:r>
            <a:endParaRPr lang="hr-HR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000" dirty="0" smtClean="0"/>
              <a:t>Mc </a:t>
            </a:r>
            <a:r>
              <a:rPr lang="hr-HR" sz="2000" dirty="0"/>
              <a:t>Crae (1994) </a:t>
            </a:r>
            <a:r>
              <a:rPr lang="hr-HR" sz="2000" dirty="0" smtClean="0"/>
              <a:t>- svi </a:t>
            </a:r>
            <a:r>
              <a:rPr lang="hr-HR" sz="2000" dirty="0"/>
              <a:t>ljudi dele univerzalnu strukturu </a:t>
            </a:r>
            <a:r>
              <a:rPr lang="hr-HR" sz="2000" dirty="0" smtClean="0"/>
              <a:t>ličnosti, </a:t>
            </a:r>
            <a:r>
              <a:rPr lang="hr-HR" sz="2000" dirty="0" smtClean="0"/>
              <a:t>ispitivati </a:t>
            </a:r>
            <a:r>
              <a:rPr lang="hr-HR" sz="2000" dirty="0"/>
              <a:t>kakva je relacija ovih </a:t>
            </a:r>
            <a:r>
              <a:rPr lang="hr-HR" sz="2000" dirty="0" smtClean="0"/>
              <a:t>bazičnih </a:t>
            </a:r>
            <a:r>
              <a:rPr lang="hr-HR" sz="2000" dirty="0"/>
              <a:t>crta sa različitim formama psihopatologije koju osoba manifestuje. </a:t>
            </a:r>
            <a:endParaRPr lang="hr-HR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000" dirty="0" smtClean="0"/>
              <a:t>Najčešće </a:t>
            </a:r>
            <a:r>
              <a:rPr lang="sr-Latn-CS" sz="2000" dirty="0"/>
              <a:t>je razmatrana veza s DSM </a:t>
            </a:r>
            <a:r>
              <a:rPr lang="sr-Latn-CS" sz="2000" dirty="0" smtClean="0"/>
              <a:t>klasifikacijom-</a:t>
            </a:r>
            <a:br>
              <a:rPr lang="sr-Latn-CS" sz="2000" dirty="0" smtClean="0"/>
            </a:br>
            <a:r>
              <a:rPr lang="sr-Latn-CS" sz="2000" dirty="0" smtClean="0"/>
              <a:t> ose I </a:t>
            </a:r>
            <a:r>
              <a:rPr lang="sr-Latn-CS" sz="2000" dirty="0"/>
              <a:t>(kliničke sindrome) i ose II (poremećaje ličnosti). </a:t>
            </a:r>
            <a:endParaRPr lang="sr-Latn-CS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000" dirty="0" smtClean="0"/>
              <a:t>Osnovna </a:t>
            </a:r>
            <a:r>
              <a:rPr lang="sr-Latn-CS" sz="2000" dirty="0"/>
              <a:t>premisa </a:t>
            </a:r>
            <a:r>
              <a:rPr lang="sr-Latn-CS" sz="2000" dirty="0" smtClean="0"/>
              <a:t>- postoji </a:t>
            </a:r>
            <a:r>
              <a:rPr lang="sr-Latn-CS" sz="2000" dirty="0"/>
              <a:t>interakcija mentalnih poremećaja i crta ličnosti, dok poremećaj ličnosti predstavlja nefleksibilnu i maladaptivnu ekstremnu varijantu normalnih crta ličnosti (Millon, 1981).</a:t>
            </a: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33554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8162925" cy="762000"/>
          </a:xfrm>
        </p:spPr>
        <p:txBody>
          <a:bodyPr>
            <a:normAutofit fontScale="90000"/>
          </a:bodyPr>
          <a:lstStyle/>
          <a:p>
            <a:pPr algn="l"/>
            <a:r>
              <a:rPr lang="sr-Latn-RS" sz="4800" b="1" dirty="0"/>
              <a:t>NEO </a:t>
            </a:r>
            <a:r>
              <a:rPr lang="sr-Latn-RS" sz="4800" b="1" dirty="0" smtClean="0"/>
              <a:t>PI-R   </a:t>
            </a:r>
            <a:r>
              <a:rPr lang="sl-SI" dirty="0" smtClean="0">
                <a:cs typeface="Times New Roman" pitchFamily="18" charset="0"/>
              </a:rPr>
              <a:t>Domeni i faceti</a:t>
            </a:r>
            <a:endParaRPr lang="en-US" dirty="0" smtClean="0">
              <a:cs typeface="Times New Roman" pitchFamily="18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772525" cy="51577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400" b="1" i="1" dirty="0" smtClean="0">
                <a:cs typeface="Times New Roman" pitchFamily="18" charset="0"/>
              </a:rPr>
              <a:t>Neuroticizam (Neuroticism-N)</a:t>
            </a: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err="1" smtClean="0"/>
              <a:t>anksioznost</a:t>
            </a:r>
            <a:r>
              <a:rPr lang="en-US" sz="2000" dirty="0" smtClean="0"/>
              <a:t>, </a:t>
            </a:r>
            <a:r>
              <a:rPr lang="en-US" sz="2000" dirty="0" err="1" smtClean="0"/>
              <a:t>hostilnost</a:t>
            </a:r>
            <a:r>
              <a:rPr lang="en-US" sz="2000" dirty="0" smtClean="0"/>
              <a:t>, </a:t>
            </a:r>
            <a:r>
              <a:rPr lang="en-US" sz="2000" dirty="0" err="1" smtClean="0"/>
              <a:t>depresivnost</a:t>
            </a:r>
            <a:r>
              <a:rPr lang="en-US" sz="2000" dirty="0" smtClean="0"/>
              <a:t>, </a:t>
            </a:r>
            <a:r>
              <a:rPr lang="en-US" sz="2000" dirty="0" err="1" smtClean="0"/>
              <a:t>uznemirujuća</a:t>
            </a:r>
            <a:r>
              <a:rPr lang="en-US" sz="2000" dirty="0" smtClean="0"/>
              <a:t> </a:t>
            </a:r>
            <a:r>
              <a:rPr lang="en-US" sz="2000" dirty="0" err="1" smtClean="0"/>
              <a:t>samousresređenost</a:t>
            </a:r>
            <a:r>
              <a:rPr lang="en-US" sz="2000" dirty="0" smtClean="0"/>
              <a:t>, </a:t>
            </a:r>
            <a:r>
              <a:rPr lang="en-US" sz="2000" dirty="0" err="1" smtClean="0"/>
              <a:t>impulsivnost</a:t>
            </a:r>
            <a:r>
              <a:rPr lang="en-US" sz="2000" dirty="0" smtClean="0"/>
              <a:t> i </a:t>
            </a:r>
            <a:r>
              <a:rPr lang="en-US" sz="2000" dirty="0" err="1" smtClean="0"/>
              <a:t>vulnerabilnost</a:t>
            </a:r>
            <a:r>
              <a:rPr lang="en-US" sz="2000" dirty="0" smtClean="0"/>
              <a:t>.</a:t>
            </a:r>
            <a:endParaRPr lang="sl-SI" sz="20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400" b="1" i="1" dirty="0" smtClean="0">
                <a:cs typeface="Times New Roman" pitchFamily="18" charset="0"/>
              </a:rPr>
              <a:t>Ekstraverzija (Exstraversion-E)</a:t>
            </a: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err="1" smtClean="0"/>
              <a:t>toplina</a:t>
            </a:r>
            <a:r>
              <a:rPr lang="en-US" sz="2000" dirty="0" smtClean="0"/>
              <a:t>, </a:t>
            </a:r>
            <a:r>
              <a:rPr lang="en-US" sz="2000" dirty="0" err="1" smtClean="0"/>
              <a:t>druželjubivost</a:t>
            </a:r>
            <a:r>
              <a:rPr lang="en-US" sz="2000" dirty="0" smtClean="0"/>
              <a:t>,  </a:t>
            </a:r>
            <a:r>
              <a:rPr lang="en-US" sz="2000" dirty="0" err="1" smtClean="0"/>
              <a:t>samopuzdanost</a:t>
            </a:r>
            <a:r>
              <a:rPr lang="en-US" sz="2000" dirty="0" smtClean="0"/>
              <a:t> (</a:t>
            </a:r>
            <a:r>
              <a:rPr lang="en-US" sz="2000" dirty="0" err="1" smtClean="0"/>
              <a:t>asertivnost</a:t>
            </a:r>
            <a:r>
              <a:rPr lang="en-US" sz="2000" dirty="0" smtClean="0"/>
              <a:t>), </a:t>
            </a:r>
            <a:r>
              <a:rPr lang="en-US" sz="2000" dirty="0" err="1" smtClean="0"/>
              <a:t>aktivnost</a:t>
            </a:r>
            <a:r>
              <a:rPr lang="en-US" sz="2000" dirty="0" smtClean="0"/>
              <a:t>, </a:t>
            </a:r>
            <a:r>
              <a:rPr lang="en-US" sz="2000" dirty="0" err="1" smtClean="0"/>
              <a:t>potraga</a:t>
            </a:r>
            <a:r>
              <a:rPr lang="en-US" sz="2000" dirty="0" smtClean="0"/>
              <a:t> za </a:t>
            </a:r>
            <a:r>
              <a:rPr lang="en-US" sz="2000" dirty="0" err="1" smtClean="0"/>
              <a:t>uzbuđenjem</a:t>
            </a:r>
            <a:r>
              <a:rPr lang="en-US" sz="2000" dirty="0" smtClean="0"/>
              <a:t>, </a:t>
            </a:r>
            <a:r>
              <a:rPr lang="en-US" sz="2000" dirty="0" err="1" smtClean="0"/>
              <a:t>pozitivne</a:t>
            </a:r>
            <a:r>
              <a:rPr lang="en-US" sz="2000" dirty="0" smtClean="0"/>
              <a:t> </a:t>
            </a:r>
            <a:r>
              <a:rPr lang="en-US" sz="2000" dirty="0" err="1" smtClean="0"/>
              <a:t>emocije</a:t>
            </a:r>
            <a:r>
              <a:rPr lang="en-US" sz="2000" dirty="0" smtClean="0"/>
              <a:t>.</a:t>
            </a:r>
            <a:endParaRPr lang="sl-SI" sz="20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400" b="1" i="1" dirty="0" smtClean="0">
                <a:cs typeface="Times New Roman" pitchFamily="18" charset="0"/>
              </a:rPr>
              <a:t>Otvorenost ka iskustvu (Opennes-O)</a:t>
            </a: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err="1" smtClean="0"/>
              <a:t>otvorenost</a:t>
            </a:r>
            <a:r>
              <a:rPr lang="en-US" sz="2000" dirty="0" smtClean="0"/>
              <a:t> </a:t>
            </a:r>
            <a:r>
              <a:rPr lang="en-US" sz="2000" dirty="0" err="1" smtClean="0"/>
              <a:t>ka</a:t>
            </a:r>
            <a:r>
              <a:rPr lang="en-US" sz="2000" dirty="0" smtClean="0"/>
              <a:t> </a:t>
            </a:r>
            <a:r>
              <a:rPr lang="en-US" sz="2000" dirty="0" err="1" smtClean="0"/>
              <a:t>fantaziji</a:t>
            </a:r>
            <a:r>
              <a:rPr lang="en-US" sz="2000" dirty="0" smtClean="0"/>
              <a:t>, </a:t>
            </a:r>
            <a:r>
              <a:rPr lang="en-US" sz="2000" dirty="0" err="1" smtClean="0"/>
              <a:t>estetici</a:t>
            </a:r>
            <a:r>
              <a:rPr lang="en-US" sz="2000" dirty="0" smtClean="0"/>
              <a:t>, </a:t>
            </a:r>
            <a:r>
              <a:rPr lang="en-US" sz="2000" dirty="0" err="1" smtClean="0"/>
              <a:t>osećanjima</a:t>
            </a:r>
            <a:r>
              <a:rPr lang="en-US" sz="2000" dirty="0" smtClean="0"/>
              <a:t>, </a:t>
            </a:r>
            <a:r>
              <a:rPr lang="en-US" sz="2000" dirty="0" err="1" smtClean="0"/>
              <a:t>akciji</a:t>
            </a:r>
            <a:r>
              <a:rPr lang="en-US" sz="2000" dirty="0" smtClean="0"/>
              <a:t>, </a:t>
            </a:r>
            <a:r>
              <a:rPr lang="en-US" sz="2000" dirty="0" err="1" smtClean="0"/>
              <a:t>idejama</a:t>
            </a:r>
            <a:r>
              <a:rPr lang="en-US" sz="2000" dirty="0" smtClean="0"/>
              <a:t> i </a:t>
            </a:r>
            <a:r>
              <a:rPr lang="en-US" sz="2000" dirty="0" err="1" smtClean="0"/>
              <a:t>vrednostima</a:t>
            </a:r>
            <a:endParaRPr lang="sl-SI" sz="20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400" b="1" i="1" dirty="0" smtClean="0">
                <a:cs typeface="Times New Roman" pitchFamily="18" charset="0"/>
              </a:rPr>
              <a:t>Prijatnost</a:t>
            </a:r>
            <a:r>
              <a:rPr lang="en-US" sz="2400" b="1" i="1" dirty="0" smtClean="0">
                <a:cs typeface="Times New Roman" pitchFamily="18" charset="0"/>
              </a:rPr>
              <a:t>/</a:t>
            </a:r>
            <a:r>
              <a:rPr lang="en-US" sz="2400" b="1" i="1" dirty="0" err="1" smtClean="0">
                <a:cs typeface="Times New Roman" pitchFamily="18" charset="0"/>
              </a:rPr>
              <a:t>Saradljivost</a:t>
            </a:r>
            <a:r>
              <a:rPr lang="sl-SI" sz="2400" b="1" i="1" dirty="0" smtClean="0">
                <a:cs typeface="Times New Roman" pitchFamily="18" charset="0"/>
              </a:rPr>
              <a:t> (Agreeableness-A) </a:t>
            </a: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err="1" smtClean="0"/>
              <a:t>poverenje</a:t>
            </a:r>
            <a:r>
              <a:rPr lang="en-US" sz="2000" dirty="0" smtClean="0"/>
              <a:t>, </a:t>
            </a:r>
            <a:r>
              <a:rPr lang="en-US" sz="2000" dirty="0" err="1" smtClean="0"/>
              <a:t>iskrenost</a:t>
            </a:r>
            <a:r>
              <a:rPr lang="en-US" sz="2000" dirty="0" smtClean="0"/>
              <a:t>, </a:t>
            </a:r>
            <a:r>
              <a:rPr lang="en-US" sz="2000" dirty="0" err="1" smtClean="0"/>
              <a:t>altruizam</a:t>
            </a:r>
            <a:r>
              <a:rPr lang="en-US" sz="2000" dirty="0" smtClean="0"/>
              <a:t>, </a:t>
            </a:r>
            <a:r>
              <a:rPr lang="en-US" sz="2000" dirty="0" err="1" smtClean="0"/>
              <a:t>predusretljivost</a:t>
            </a:r>
            <a:r>
              <a:rPr lang="en-US" sz="2000" dirty="0" smtClean="0"/>
              <a:t>, </a:t>
            </a:r>
            <a:r>
              <a:rPr lang="en-US" sz="2000" dirty="0" err="1" smtClean="0"/>
              <a:t>skromnost</a:t>
            </a:r>
            <a:r>
              <a:rPr lang="en-US" sz="2000" dirty="0" smtClean="0"/>
              <a:t>, </a:t>
            </a:r>
            <a:r>
              <a:rPr lang="en-US" sz="2000" dirty="0" err="1" smtClean="0"/>
              <a:t>blaga</a:t>
            </a:r>
            <a:r>
              <a:rPr lang="en-US" sz="2000" dirty="0" smtClean="0"/>
              <a:t> </a:t>
            </a:r>
            <a:r>
              <a:rPr lang="en-US" sz="2000" dirty="0" err="1" smtClean="0"/>
              <a:t>narav</a:t>
            </a:r>
            <a:r>
              <a:rPr lang="en-US" sz="2000" dirty="0" smtClean="0"/>
              <a:t>.</a:t>
            </a:r>
            <a:endParaRPr lang="sl-SI" sz="20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2400" b="1" i="1" dirty="0" smtClean="0">
                <a:cs typeface="Times New Roman" pitchFamily="18" charset="0"/>
              </a:rPr>
              <a:t>Savesnost (Conscientiousness-C)</a:t>
            </a:r>
            <a:endParaRPr lang="sl-SI" sz="2400" dirty="0" smtClean="0"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err="1" smtClean="0"/>
              <a:t>kompetentnost</a:t>
            </a:r>
            <a:r>
              <a:rPr lang="en-US" sz="2000" dirty="0" smtClean="0"/>
              <a:t>, red, </a:t>
            </a:r>
            <a:r>
              <a:rPr lang="en-US" sz="2000" dirty="0" err="1" smtClean="0"/>
              <a:t>osećaj</a:t>
            </a:r>
            <a:r>
              <a:rPr lang="en-US" sz="2000" dirty="0" smtClean="0"/>
              <a:t> </a:t>
            </a:r>
            <a:r>
              <a:rPr lang="en-US" sz="2000" dirty="0" err="1" smtClean="0"/>
              <a:t>dužnosti</a:t>
            </a:r>
            <a:r>
              <a:rPr lang="en-US" sz="2000" dirty="0" smtClean="0"/>
              <a:t>, </a:t>
            </a:r>
            <a:r>
              <a:rPr lang="en-US" sz="2000" dirty="0" err="1" smtClean="0"/>
              <a:t>postignuće</a:t>
            </a:r>
            <a:r>
              <a:rPr lang="en-US" sz="2000" dirty="0" smtClean="0"/>
              <a:t>, </a:t>
            </a:r>
            <a:r>
              <a:rPr lang="en-US" sz="2000" dirty="0" err="1" smtClean="0"/>
              <a:t>samodisciplina</a:t>
            </a:r>
            <a:r>
              <a:rPr lang="en-US" sz="2000" dirty="0" smtClean="0"/>
              <a:t>,  </a:t>
            </a:r>
            <a:r>
              <a:rPr lang="en-US" sz="2000" dirty="0" err="1" smtClean="0"/>
              <a:t>promišljenost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0809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44136"/>
          </a:xfrm>
        </p:spPr>
        <p:txBody>
          <a:bodyPr>
            <a:normAutofit/>
          </a:bodyPr>
          <a:lstStyle/>
          <a:p>
            <a:pPr algn="l"/>
            <a:r>
              <a:rPr lang="sr-Latn-CS" dirty="0"/>
              <a:t>NEO PI-R </a:t>
            </a:r>
            <a:r>
              <a:rPr lang="sr-Latn-CS" dirty="0" smtClean="0"/>
              <a:t>i 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>
            <a:normAutofit fontScale="55000" lnSpcReduction="20000"/>
          </a:bodyPr>
          <a:lstStyle/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Poremećaji</a:t>
            </a:r>
            <a:r>
              <a:rPr lang="en-US" dirty="0" smtClean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definisani</a:t>
            </a:r>
            <a:r>
              <a:rPr lang="en-US" dirty="0"/>
              <a:t> u DSM </a:t>
            </a:r>
            <a:r>
              <a:rPr lang="en-US" dirty="0" err="1"/>
              <a:t>klasifikaciji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nefleksibilni</a:t>
            </a:r>
            <a:r>
              <a:rPr lang="en-US" dirty="0"/>
              <a:t> i </a:t>
            </a:r>
            <a:r>
              <a:rPr lang="en-US" dirty="0" err="1"/>
              <a:t>maladaptivni</a:t>
            </a:r>
            <a:r>
              <a:rPr lang="en-US" dirty="0"/>
              <a:t> </a:t>
            </a:r>
            <a:r>
              <a:rPr lang="en-US" dirty="0" err="1"/>
              <a:t>obrasci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i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dovode</a:t>
            </a:r>
            <a:r>
              <a:rPr lang="en-US" dirty="0"/>
              <a:t> do </a:t>
            </a:r>
            <a:r>
              <a:rPr lang="en-US" dirty="0" err="1"/>
              <a:t>subjektivnih</a:t>
            </a:r>
            <a:r>
              <a:rPr lang="en-US" dirty="0"/>
              <a:t> </a:t>
            </a:r>
            <a:r>
              <a:rPr lang="en-US" dirty="0" err="1"/>
              <a:t>tegoba</a:t>
            </a:r>
            <a:r>
              <a:rPr lang="en-US" dirty="0"/>
              <a:t> i </a:t>
            </a:r>
            <a:r>
              <a:rPr lang="en-US" dirty="0" err="1"/>
              <a:t>značajnih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u </a:t>
            </a:r>
            <a:r>
              <a:rPr lang="en-US" dirty="0" err="1"/>
              <a:t>socijalnom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profesionalnom</a:t>
            </a:r>
            <a:r>
              <a:rPr lang="en-US" dirty="0"/>
              <a:t> </a:t>
            </a:r>
            <a:r>
              <a:rPr lang="en-US" dirty="0" err="1"/>
              <a:t>funkcionisanju</a:t>
            </a:r>
            <a:r>
              <a:rPr lang="en-US" dirty="0"/>
              <a:t>. </a:t>
            </a:r>
            <a:endParaRPr lang="sr-Latn-RS" dirty="0" smtClean="0"/>
          </a:p>
          <a:p>
            <a:pPr hangingPunct="0"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Karakteriše</a:t>
            </a:r>
            <a:r>
              <a:rPr lang="en-US" dirty="0" smtClean="0"/>
              <a:t> </a:t>
            </a:r>
            <a:r>
              <a:rPr lang="en-US" dirty="0" err="1"/>
              <a:t>ih</a:t>
            </a:r>
            <a:r>
              <a:rPr lang="en-US" dirty="0"/>
              <a:t> rani </a:t>
            </a:r>
            <a:r>
              <a:rPr lang="en-US" dirty="0" err="1"/>
              <a:t>početak</a:t>
            </a:r>
            <a:r>
              <a:rPr lang="en-US" dirty="0"/>
              <a:t>,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adolescencije</a:t>
            </a:r>
            <a:r>
              <a:rPr lang="en-US" dirty="0"/>
              <a:t> i </a:t>
            </a:r>
            <a:r>
              <a:rPr lang="en-US" dirty="0" err="1"/>
              <a:t>tipični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za </a:t>
            </a:r>
            <a:r>
              <a:rPr lang="en-US" dirty="0" err="1"/>
              <a:t>dugotrajno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. </a:t>
            </a:r>
            <a:r>
              <a:rPr lang="en-US" dirty="0" err="1"/>
              <a:t>Broj</a:t>
            </a:r>
            <a:r>
              <a:rPr lang="en-US" dirty="0"/>
              <a:t> i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varira</a:t>
            </a:r>
            <a:r>
              <a:rPr lang="en-US" dirty="0"/>
              <a:t> u </a:t>
            </a:r>
            <a:r>
              <a:rPr lang="en-US" dirty="0" err="1"/>
              <a:t>različitim</a:t>
            </a:r>
            <a:r>
              <a:rPr lang="en-US" dirty="0"/>
              <a:t> DSM </a:t>
            </a:r>
            <a:r>
              <a:rPr lang="en-US" dirty="0" err="1"/>
              <a:t>klasifikacijama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 </a:t>
            </a:r>
            <a:r>
              <a:rPr lang="en-US" dirty="0" err="1"/>
              <a:t>globalno</a:t>
            </a:r>
            <a:r>
              <a:rPr lang="en-US" dirty="0"/>
              <a:t> </a:t>
            </a:r>
            <a:r>
              <a:rPr lang="en-US" dirty="0" err="1"/>
              <a:t>svrstavaju</a:t>
            </a:r>
            <a:r>
              <a:rPr lang="en-US" dirty="0"/>
              <a:t> u tri </a:t>
            </a:r>
            <a:r>
              <a:rPr lang="en-US" dirty="0" err="1"/>
              <a:t>grupe</a:t>
            </a:r>
            <a:r>
              <a:rPr lang="en-US" dirty="0"/>
              <a:t>: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b="1" dirty="0" smtClean="0"/>
              <a:t>A. </a:t>
            </a:r>
            <a:r>
              <a:rPr lang="en-US" b="1" dirty="0" err="1" smtClean="0"/>
              <a:t>čudaci</a:t>
            </a:r>
            <a:r>
              <a:rPr lang="en-US" b="1" dirty="0" smtClean="0"/>
              <a:t>/</a:t>
            </a:r>
            <a:r>
              <a:rPr lang="en-US" b="1" dirty="0" err="1" smtClean="0"/>
              <a:t>ekscentrici</a:t>
            </a:r>
            <a:r>
              <a:rPr lang="en-US" dirty="0"/>
              <a:t>: </a:t>
            </a:r>
            <a:r>
              <a:rPr lang="en-US" dirty="0" err="1"/>
              <a:t>shizotipalni</a:t>
            </a:r>
            <a:r>
              <a:rPr lang="en-US" dirty="0"/>
              <a:t>, </a:t>
            </a:r>
            <a:r>
              <a:rPr lang="en-US" dirty="0" err="1"/>
              <a:t>shizoidni</a:t>
            </a:r>
            <a:r>
              <a:rPr lang="en-US" dirty="0"/>
              <a:t>, </a:t>
            </a:r>
            <a:r>
              <a:rPr lang="en-US" dirty="0" err="1"/>
              <a:t>paranoidni</a:t>
            </a:r>
            <a:r>
              <a:rPr lang="en-US" dirty="0"/>
              <a:t> </a:t>
            </a:r>
            <a:r>
              <a:rPr lang="en-US" dirty="0" err="1"/>
              <a:t>poremećaj</a:t>
            </a:r>
            <a:r>
              <a:rPr lang="en-US" dirty="0"/>
              <a:t>;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b="1" dirty="0" smtClean="0"/>
              <a:t>B. </a:t>
            </a:r>
            <a:r>
              <a:rPr lang="en-US" b="1" dirty="0" err="1" smtClean="0"/>
              <a:t>dramatici</a:t>
            </a:r>
            <a:r>
              <a:rPr lang="en-US" dirty="0"/>
              <a:t>: </a:t>
            </a:r>
            <a:r>
              <a:rPr lang="en-US" dirty="0" err="1"/>
              <a:t>histrionični</a:t>
            </a:r>
            <a:r>
              <a:rPr lang="en-US" dirty="0"/>
              <a:t>, </a:t>
            </a:r>
            <a:r>
              <a:rPr lang="en-US" dirty="0" err="1"/>
              <a:t>narcistički</a:t>
            </a:r>
            <a:r>
              <a:rPr lang="en-US" dirty="0"/>
              <a:t>, </a:t>
            </a:r>
            <a:r>
              <a:rPr lang="en-US" dirty="0" err="1"/>
              <a:t>granični</a:t>
            </a:r>
            <a:r>
              <a:rPr lang="en-US" dirty="0"/>
              <a:t>, </a:t>
            </a:r>
            <a:r>
              <a:rPr lang="en-US" dirty="0" err="1"/>
              <a:t>antisocijalni</a:t>
            </a:r>
            <a:r>
              <a:rPr lang="en-US" dirty="0"/>
              <a:t> </a:t>
            </a:r>
            <a:r>
              <a:rPr lang="en-US" dirty="0" err="1"/>
              <a:t>poremećaji</a:t>
            </a:r>
            <a:r>
              <a:rPr lang="en-US" dirty="0"/>
              <a:t>;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b="1" dirty="0" smtClean="0"/>
              <a:t>C. </a:t>
            </a:r>
            <a:r>
              <a:rPr lang="en-US" b="1" dirty="0" err="1" smtClean="0"/>
              <a:t>strašljivci</a:t>
            </a:r>
            <a:r>
              <a:rPr lang="en-US" b="1" dirty="0" smtClean="0"/>
              <a:t>:</a:t>
            </a:r>
            <a:r>
              <a:rPr lang="sr-Latn-RS" b="1" dirty="0" smtClean="0"/>
              <a:t> </a:t>
            </a:r>
            <a:r>
              <a:rPr lang="en-US" dirty="0" smtClean="0"/>
              <a:t>i</a:t>
            </a:r>
            <a:r>
              <a:rPr lang="sr-Latn-RS" dirty="0" smtClean="0"/>
              <a:t>zbegavajuć</a:t>
            </a:r>
            <a:r>
              <a:rPr lang="en-US" dirty="0" smtClean="0"/>
              <a:t>i</a:t>
            </a:r>
            <a:r>
              <a:rPr lang="en-US" dirty="0"/>
              <a:t>, </a:t>
            </a:r>
            <a:r>
              <a:rPr lang="en-US" dirty="0" err="1"/>
              <a:t>zavisni</a:t>
            </a:r>
            <a:r>
              <a:rPr lang="en-US" dirty="0"/>
              <a:t>, </a:t>
            </a:r>
            <a:r>
              <a:rPr lang="en-US" dirty="0" err="1"/>
              <a:t>pasivno-agresivni</a:t>
            </a:r>
            <a:r>
              <a:rPr lang="en-US" dirty="0"/>
              <a:t>, </a:t>
            </a:r>
            <a:r>
              <a:rPr lang="en-US" dirty="0" err="1"/>
              <a:t>opsesivno-kompulsivni</a:t>
            </a:r>
            <a:r>
              <a:rPr lang="en-US" dirty="0"/>
              <a:t> </a:t>
            </a:r>
            <a:r>
              <a:rPr lang="en-US" dirty="0" smtClean="0"/>
              <a:t>;</a:t>
            </a: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M</a:t>
            </a:r>
            <a:r>
              <a:rPr lang="en-US" dirty="0" err="1" smtClean="0"/>
              <a:t>ultidimenzionalna</a:t>
            </a:r>
            <a:r>
              <a:rPr lang="en-US" dirty="0" smtClean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pogodnu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za </a:t>
            </a:r>
            <a:r>
              <a:rPr lang="en-US" dirty="0" err="1"/>
              <a:t>tipologiju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osi</a:t>
            </a:r>
            <a:r>
              <a:rPr lang="en-US" dirty="0"/>
              <a:t> II DSM </a:t>
            </a:r>
            <a:r>
              <a:rPr lang="en-US" dirty="0" err="1"/>
              <a:t>klasifikacije</a:t>
            </a:r>
            <a:r>
              <a:rPr lang="en-US" dirty="0"/>
              <a:t>.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Rezultati</a:t>
            </a:r>
            <a:r>
              <a:rPr lang="en-US" dirty="0" smtClean="0"/>
              <a:t> </a:t>
            </a:r>
            <a:r>
              <a:rPr lang="en-US" dirty="0" err="1"/>
              <a:t>mnogih</a:t>
            </a:r>
            <a:r>
              <a:rPr lang="en-US" dirty="0"/>
              <a:t> </a:t>
            </a:r>
            <a:r>
              <a:rPr lang="en-US" dirty="0" err="1"/>
              <a:t>savremenih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da </a:t>
            </a:r>
            <a:r>
              <a:rPr lang="en-US" dirty="0" err="1"/>
              <a:t>univerzalne</a:t>
            </a:r>
            <a:r>
              <a:rPr lang="en-US" dirty="0"/>
              <a:t> </a:t>
            </a:r>
            <a:r>
              <a:rPr lang="en-US" dirty="0" err="1"/>
              <a:t>crte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pogodnu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za </a:t>
            </a:r>
            <a:r>
              <a:rPr lang="en-US" dirty="0" err="1"/>
              <a:t>deskripciju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PL-a, a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kombinacije</a:t>
            </a:r>
            <a:r>
              <a:rPr lang="en-US" dirty="0"/>
              <a:t> </a:t>
            </a:r>
            <a:r>
              <a:rPr lang="en-US" dirty="0" err="1"/>
              <a:t>crta</a:t>
            </a:r>
            <a:r>
              <a:rPr lang="en-US" dirty="0"/>
              <a:t> 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međusobno</a:t>
            </a:r>
            <a:r>
              <a:rPr lang="en-US" dirty="0"/>
              <a:t> </a:t>
            </a:r>
            <a:r>
              <a:rPr lang="en-US" dirty="0" err="1"/>
              <a:t>diferenciranje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4591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Latn-CS" dirty="0"/>
              <a:t>NEO PI-R </a:t>
            </a:r>
            <a:r>
              <a:rPr lang="sr-Latn-CS" dirty="0" smtClean="0"/>
              <a:t>i 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525779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1400" dirty="0" smtClean="0"/>
              <a:t>Umesto </a:t>
            </a:r>
            <a:r>
              <a:rPr lang="sr-Latn-CS" sz="1400" dirty="0"/>
              <a:t>diferenciranja “normalne” i “abnormalne” ličnosti nudi ideja da se svaka ličnost može opisati kroz specifičan složaj skorova na pet bazičnih dimenzija ličnosti </a:t>
            </a:r>
            <a:r>
              <a:rPr lang="sr-Latn-CS" sz="1400" dirty="0" smtClean="0"/>
              <a:t>a </a:t>
            </a:r>
            <a:r>
              <a:rPr lang="sr-Latn-CS" sz="1400" dirty="0"/>
              <a:t>zatim je moguća analiza povezanosti različitih profila ličnosti i određenih formi patologije. </a:t>
            </a:r>
            <a:endParaRPr lang="en-US" sz="14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 smtClean="0"/>
              <a:t>Granični </a:t>
            </a:r>
            <a:r>
              <a:rPr lang="sr-Latn-CS" sz="1400" b="1" dirty="0"/>
              <a:t>PL </a:t>
            </a:r>
            <a:r>
              <a:rPr lang="sr-Latn-CS" sz="1400" b="1" dirty="0" smtClean="0"/>
              <a:t>-</a:t>
            </a:r>
            <a:r>
              <a:rPr lang="sr-Latn-CS" sz="1400" dirty="0" smtClean="0"/>
              <a:t> </a:t>
            </a:r>
            <a:r>
              <a:rPr lang="sr-Latn-CS" sz="1400" dirty="0"/>
              <a:t>visoko N i nisko A  (odraz </a:t>
            </a:r>
            <a:r>
              <a:rPr lang="sr-Latn-CS" sz="1400" dirty="0" smtClean="0"/>
              <a:t>antagonizma </a:t>
            </a:r>
            <a:r>
              <a:rPr lang="sr-Latn-CS" sz="1400" dirty="0"/>
              <a:t>i nepoverljivosti)</a:t>
            </a:r>
            <a:endParaRPr lang="en-US" sz="14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/>
              <a:t>Narcistični PL </a:t>
            </a:r>
            <a:r>
              <a:rPr lang="sr-Latn-CS" sz="1400" dirty="0"/>
              <a:t>– visoko E, nisko N </a:t>
            </a:r>
            <a:r>
              <a:rPr lang="sr-Latn-CS" sz="1400" dirty="0" smtClean="0"/>
              <a:t>kao </a:t>
            </a:r>
            <a:r>
              <a:rPr lang="sr-Latn-CS" sz="1400" dirty="0"/>
              <a:t>odraz emocionalne stabilnosti, a razlike samoopisa i procene drugih pokazuju da je ovakav nalaz rezultat nerealne slike o </a:t>
            </a:r>
            <a:r>
              <a:rPr lang="sr-Latn-CS" sz="1400" dirty="0" smtClean="0"/>
              <a:t>sebi, nisko A.</a:t>
            </a:r>
            <a:endParaRPr lang="en-US" sz="14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/>
              <a:t>Izbegavajući PL </a:t>
            </a:r>
            <a:r>
              <a:rPr lang="sr-Latn-CS" sz="1400" dirty="0"/>
              <a:t>– nisko E, visoko N (socijalna povučenost i emocionalna labilnost)</a:t>
            </a:r>
            <a:endParaRPr lang="en-US" sz="14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/>
              <a:t>Zavisni PL </a:t>
            </a:r>
            <a:r>
              <a:rPr lang="sr-Latn-CS" sz="1400" dirty="0"/>
              <a:t>– nisko E, visoko N, visoko A, nisko C (težnja da se zadovolje drugi, bez težnji ka ličnom postignuću, uz pasivnost).</a:t>
            </a:r>
            <a:endParaRPr lang="en-US" sz="14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/>
              <a:t>Histrionični PL</a:t>
            </a:r>
            <a:r>
              <a:rPr lang="sr-Latn-CS" sz="1400" dirty="0"/>
              <a:t> – visoko E, nisko C (niska tolerancija na frustraciju, </a:t>
            </a:r>
            <a:r>
              <a:rPr lang="sr-Latn-CS" sz="1400" dirty="0" smtClean="0"/>
              <a:t>izostanak </a:t>
            </a:r>
            <a:r>
              <a:rPr lang="sr-Latn-CS" sz="1400" dirty="0"/>
              <a:t>gratifikacije)</a:t>
            </a:r>
            <a:endParaRPr lang="en-US" sz="14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/>
              <a:t>Antisocijalni PL </a:t>
            </a:r>
            <a:r>
              <a:rPr lang="sr-Latn-CS" sz="1400" dirty="0"/>
              <a:t>– nisko A i C (slaba samodisciplina i socijalni antagonizam)</a:t>
            </a:r>
            <a:endParaRPr lang="en-US" sz="14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/>
              <a:t>Opsesivno-kompulsivni PL </a:t>
            </a:r>
            <a:r>
              <a:rPr lang="sr-Latn-CS" sz="1400" dirty="0"/>
              <a:t>– povišeno N u samoopisu, ali ne i kod procene opservera (s obzirom na relativno uspešno maskiranu anksioznost i uzdržanu emocionalnu ekspresiju</a:t>
            </a:r>
            <a:r>
              <a:rPr lang="sr-Latn-CS" sz="1400" dirty="0" smtClean="0"/>
              <a:t>), visoko </a:t>
            </a:r>
            <a:r>
              <a:rPr lang="sr-Latn-CS" sz="1400" dirty="0"/>
              <a:t>C </a:t>
            </a:r>
            <a:endParaRPr lang="sr-Latn-CS" sz="14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 smtClean="0"/>
              <a:t>Pasivno-agresivni </a:t>
            </a:r>
            <a:r>
              <a:rPr lang="sr-Latn-CS" sz="1400" b="1" dirty="0"/>
              <a:t>PL </a:t>
            </a:r>
            <a:r>
              <a:rPr lang="sr-Latn-CS" sz="1400" dirty="0"/>
              <a:t>– sniženo </a:t>
            </a:r>
            <a:r>
              <a:rPr lang="sr-Latn-CS" sz="1400" dirty="0" smtClean="0"/>
              <a:t>A i C </a:t>
            </a:r>
            <a:r>
              <a:rPr lang="sr-Latn-CS" sz="1400" dirty="0"/>
              <a:t>(zanemarivanje odgovornosti na pasivno-agresivni način)</a:t>
            </a:r>
            <a:endParaRPr lang="en-US" sz="14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/>
              <a:t>Shizotipalni, shizoidni PL </a:t>
            </a:r>
            <a:r>
              <a:rPr lang="sr-Latn-CS" sz="1400" dirty="0"/>
              <a:t>– visoko N, nisko E (socijalna izolovanost i zatvorenost</a:t>
            </a:r>
            <a:r>
              <a:rPr lang="sr-Latn-CS" sz="1400" dirty="0" smtClean="0"/>
              <a:t>), nisko/visoko O</a:t>
            </a:r>
            <a:endParaRPr lang="en-US" sz="14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1400" b="1" dirty="0"/>
              <a:t>Paranoidni PL </a:t>
            </a:r>
            <a:r>
              <a:rPr lang="sr-Latn-CS" sz="1400" dirty="0"/>
              <a:t>– visoko N, nisko A (antagonizam i nepoverljivost).  </a:t>
            </a:r>
            <a:endParaRPr lang="en-US" sz="14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6887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386</TotalTime>
  <Words>2626</Words>
  <Application>Microsoft Office PowerPoint</Application>
  <PresentationFormat>On-screen Show (4:3)</PresentationFormat>
  <Paragraphs>799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Foundry</vt:lpstr>
      <vt:lpstr>Primena upitnika ličnosti u kliničkoj proceni</vt:lpstr>
      <vt:lpstr>Ličnost i psihopatologija</vt:lpstr>
      <vt:lpstr>Ličnost i psihopatologija</vt:lpstr>
      <vt:lpstr>Odnos normalne ličnosti i poremećaja ličnosti</vt:lpstr>
      <vt:lpstr>Karakteristike poremećaja povezanih sa ličnošću</vt:lpstr>
      <vt:lpstr>Petofaktorski model </vt:lpstr>
      <vt:lpstr>NEO PI-R   Domeni i faceti</vt:lpstr>
      <vt:lpstr>NEO PI-R i PL</vt:lpstr>
      <vt:lpstr>NEO PI-R i PL</vt:lpstr>
      <vt:lpstr>PowerPoint Presentation</vt:lpstr>
      <vt:lpstr>  Opšti zaključci</vt:lpstr>
      <vt:lpstr>Zdravstvena psihologija</vt:lpstr>
      <vt:lpstr>Primena modela u kliničkoj praksi</vt:lpstr>
      <vt:lpstr>SEDMOFAKTORSKI MODEL TEMEPERAMENTA I KARAKTERA</vt:lpstr>
      <vt:lpstr>Temperament</vt:lpstr>
      <vt:lpstr>Temperament</vt:lpstr>
      <vt:lpstr>Temperament</vt:lpstr>
      <vt:lpstr>Temperament</vt:lpstr>
      <vt:lpstr>Karakter</vt:lpstr>
      <vt:lpstr>Karakter</vt:lpstr>
      <vt:lpstr>Dimenzije karaktera kao tri aspekta Self-koncepta</vt:lpstr>
      <vt:lpstr>Poremećaji ličnosti</vt:lpstr>
      <vt:lpstr>Poremećaji ličnosti i temperament</vt:lpstr>
      <vt:lpstr>Poremećaji ličnosti i karakter</vt:lpstr>
      <vt:lpstr>Odnos  modela i PL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23</cp:revision>
  <dcterms:created xsi:type="dcterms:W3CDTF">2022-04-19T17:01:12Z</dcterms:created>
  <dcterms:modified xsi:type="dcterms:W3CDTF">2022-04-20T10:48:13Z</dcterms:modified>
</cp:coreProperties>
</file>